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86" r:id="rId1"/>
  </p:sldMasterIdLst>
  <p:notesMasterIdLst>
    <p:notesMasterId r:id="rId24"/>
  </p:notesMasterIdLst>
  <p:sldIdLst>
    <p:sldId id="379" r:id="rId2"/>
    <p:sldId id="557" r:id="rId3"/>
    <p:sldId id="558" r:id="rId4"/>
    <p:sldId id="559" r:id="rId5"/>
    <p:sldId id="560" r:id="rId6"/>
    <p:sldId id="562" r:id="rId7"/>
    <p:sldId id="590" r:id="rId8"/>
    <p:sldId id="589" r:id="rId9"/>
    <p:sldId id="564" r:id="rId10"/>
    <p:sldId id="591" r:id="rId11"/>
    <p:sldId id="567" r:id="rId12"/>
    <p:sldId id="568" r:id="rId13"/>
    <p:sldId id="592" r:id="rId14"/>
    <p:sldId id="593" r:id="rId15"/>
    <p:sldId id="594" r:id="rId16"/>
    <p:sldId id="595" r:id="rId17"/>
    <p:sldId id="596" r:id="rId18"/>
    <p:sldId id="599" r:id="rId19"/>
    <p:sldId id="600" r:id="rId20"/>
    <p:sldId id="601" r:id="rId21"/>
    <p:sldId id="602" r:id="rId22"/>
    <p:sldId id="60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557"/>
            <p14:sldId id="558"/>
            <p14:sldId id="559"/>
            <p14:sldId id="560"/>
            <p14:sldId id="562"/>
            <p14:sldId id="590"/>
            <p14:sldId id="589"/>
            <p14:sldId id="564"/>
            <p14:sldId id="591"/>
            <p14:sldId id="567"/>
            <p14:sldId id="568"/>
            <p14:sldId id="592"/>
            <p14:sldId id="593"/>
            <p14:sldId id="594"/>
            <p14:sldId id="595"/>
            <p14:sldId id="596"/>
            <p14:sldId id="599"/>
            <p14:sldId id="600"/>
            <p14:sldId id="601"/>
            <p14:sldId id="602"/>
            <p14:sldId id="6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501" autoAdjust="0"/>
  </p:normalViewPr>
  <p:slideViewPr>
    <p:cSldViewPr snapToGrid="0">
      <p:cViewPr varScale="1">
        <p:scale>
          <a:sx n="80" d="100"/>
          <a:sy n="80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5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2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3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5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28794" y="374095"/>
            <a:ext cx="1134153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拓扑排序算法步骤：</a:t>
            </a:r>
          </a:p>
          <a:p>
            <a:pPr algn="just">
              <a:lnSpc>
                <a:spcPct val="110000"/>
              </a:lnSpc>
            </a:pP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）在图中找一个入度为零的顶点，输出之；</a:t>
            </a:r>
          </a:p>
          <a:p>
            <a:pPr algn="just">
              <a:lnSpc>
                <a:spcPct val="110000"/>
              </a:lnSpc>
            </a:pP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）从图中删除该顶点及其所有出边；</a:t>
            </a:r>
          </a:p>
          <a:p>
            <a:pPr algn="just">
              <a:lnSpc>
                <a:spcPct val="110000"/>
              </a:lnSpc>
            </a:pP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）重复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，直到所有顶点都输出（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拓扑序列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），或图中剩下的顶点再也没有入度为零的顶点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存在有向回路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为止。</a:t>
            </a:r>
          </a:p>
        </p:txBody>
      </p:sp>
      <p:sp>
        <p:nvSpPr>
          <p:cNvPr id="59" name="椭圆 58"/>
          <p:cNvSpPr/>
          <p:nvPr/>
        </p:nvSpPr>
        <p:spPr>
          <a:xfrm>
            <a:off x="4815627" y="3532188"/>
            <a:ext cx="684000" cy="68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914059" y="4368038"/>
            <a:ext cx="684000" cy="68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747536" y="4376860"/>
            <a:ext cx="684000" cy="68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914059" y="5740954"/>
            <a:ext cx="684000" cy="68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747536" y="5773186"/>
            <a:ext cx="684000" cy="68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7311831" y="4368037"/>
            <a:ext cx="684000" cy="68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59" idx="3"/>
            <a:endCxn id="60" idx="7"/>
          </p:cNvCxnSpPr>
          <p:nvPr/>
        </p:nvCxnSpPr>
        <p:spPr>
          <a:xfrm flipH="1">
            <a:off x="4497890" y="4115393"/>
            <a:ext cx="417906" cy="352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1" idx="2"/>
            <a:endCxn id="60" idx="6"/>
          </p:cNvCxnSpPr>
          <p:nvPr/>
        </p:nvCxnSpPr>
        <p:spPr>
          <a:xfrm flipH="1" flipV="1">
            <a:off x="4598059" y="4709672"/>
            <a:ext cx="1149477" cy="8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0" idx="4"/>
            <a:endCxn id="62" idx="0"/>
          </p:cNvCxnSpPr>
          <p:nvPr/>
        </p:nvCxnSpPr>
        <p:spPr>
          <a:xfrm>
            <a:off x="4256059" y="5051305"/>
            <a:ext cx="0" cy="689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2" idx="7"/>
            <a:endCxn id="61" idx="3"/>
          </p:cNvCxnSpPr>
          <p:nvPr/>
        </p:nvCxnSpPr>
        <p:spPr>
          <a:xfrm flipV="1">
            <a:off x="4497890" y="4960065"/>
            <a:ext cx="1349815" cy="88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1" idx="6"/>
            <a:endCxn id="64" idx="2"/>
          </p:cNvCxnSpPr>
          <p:nvPr/>
        </p:nvCxnSpPr>
        <p:spPr>
          <a:xfrm flipV="1">
            <a:off x="6431536" y="4709671"/>
            <a:ext cx="880295" cy="8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1" idx="4"/>
            <a:endCxn id="63" idx="0"/>
          </p:cNvCxnSpPr>
          <p:nvPr/>
        </p:nvCxnSpPr>
        <p:spPr>
          <a:xfrm>
            <a:off x="6089536" y="5060127"/>
            <a:ext cx="0" cy="713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2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550224" y="260166"/>
            <a:ext cx="11051968" cy="454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拓扑排序算法要解决的问题：</a:t>
            </a:r>
          </a:p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）如何计算每个顶点的入度？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使用一个数组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InDgree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保存每个顶点的入度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。</a:t>
            </a:r>
          </a:p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）如何“删除”一个顶点及其所有出边？</a:t>
            </a:r>
          </a:p>
          <a:p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将该顶点的所有邻接到的顶点的入度减一。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）如何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保存新产生的入度为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的顶点：</a:t>
            </a:r>
          </a:p>
          <a:p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可以用堆栈或队列保存</a:t>
            </a:r>
          </a:p>
          <a:p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59755"/>
              </p:ext>
            </p:extLst>
          </p:nvPr>
        </p:nvGraphicFramePr>
        <p:xfrm>
          <a:off x="3971774" y="457917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89921"/>
              </p:ext>
            </p:extLst>
          </p:nvPr>
        </p:nvGraphicFramePr>
        <p:xfrm>
          <a:off x="1119981" y="3515583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43868" y="3508437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3867" y="4031657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866" y="4554877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3865" y="506521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3864" y="557555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3864" y="611165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495"/>
              </p:ext>
            </p:extLst>
          </p:nvPr>
        </p:nvGraphicFramePr>
        <p:xfrm>
          <a:off x="2378766" y="3541447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51002"/>
              </p:ext>
            </p:extLst>
          </p:nvPr>
        </p:nvGraphicFramePr>
        <p:xfrm>
          <a:off x="2388662" y="4062052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95911"/>
              </p:ext>
            </p:extLst>
          </p:nvPr>
        </p:nvGraphicFramePr>
        <p:xfrm>
          <a:off x="2360953" y="4587887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09326"/>
              </p:ext>
            </p:extLst>
          </p:nvPr>
        </p:nvGraphicFramePr>
        <p:xfrm>
          <a:off x="2384702" y="509560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1854933" y="3771458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854932" y="4293267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854930" y="532682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444984" y="4783477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841077" y="4816487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141188" y="393009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844" y="4468648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49587" y="6073005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9587" y="5517067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55350" y="3700869"/>
            <a:ext cx="4081772" cy="2924265"/>
            <a:chOff x="7654787" y="3508437"/>
            <a:chExt cx="4081772" cy="2924265"/>
          </a:xfrm>
        </p:grpSpPr>
        <p:sp>
          <p:nvSpPr>
            <p:cNvPr id="39" name="椭圆 38"/>
            <p:cNvSpPr/>
            <p:nvPr/>
          </p:nvSpPr>
          <p:spPr>
            <a:xfrm>
              <a:off x="8556355" y="3508437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7654787" y="4344287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9488264" y="4353109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654787" y="5717203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9488264" y="5749435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1052559" y="4344286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箭头连接符 44"/>
            <p:cNvCxnSpPr>
              <a:stCxn id="39" idx="3"/>
              <a:endCxn id="40" idx="7"/>
            </p:cNvCxnSpPr>
            <p:nvPr/>
          </p:nvCxnSpPr>
          <p:spPr>
            <a:xfrm flipH="1">
              <a:off x="8238618" y="4091642"/>
              <a:ext cx="417906" cy="3527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1"/>
              <a:endCxn id="39" idx="5"/>
            </p:cNvCxnSpPr>
            <p:nvPr/>
          </p:nvCxnSpPr>
          <p:spPr>
            <a:xfrm flipH="1" flipV="1">
              <a:off x="9140186" y="4091642"/>
              <a:ext cx="448247" cy="3615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4"/>
              <a:endCxn id="42" idx="0"/>
            </p:cNvCxnSpPr>
            <p:nvPr/>
          </p:nvCxnSpPr>
          <p:spPr>
            <a:xfrm>
              <a:off x="7996787" y="5027554"/>
              <a:ext cx="0" cy="689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2" idx="6"/>
              <a:endCxn id="43" idx="2"/>
            </p:cNvCxnSpPr>
            <p:nvPr/>
          </p:nvCxnSpPr>
          <p:spPr>
            <a:xfrm>
              <a:off x="8338787" y="6058837"/>
              <a:ext cx="1149477" cy="322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1" idx="6"/>
              <a:endCxn id="44" idx="2"/>
            </p:cNvCxnSpPr>
            <p:nvPr/>
          </p:nvCxnSpPr>
          <p:spPr>
            <a:xfrm flipV="1">
              <a:off x="10172264" y="4685920"/>
              <a:ext cx="880295" cy="8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1" idx="4"/>
              <a:endCxn id="43" idx="0"/>
            </p:cNvCxnSpPr>
            <p:nvPr/>
          </p:nvCxnSpPr>
          <p:spPr>
            <a:xfrm>
              <a:off x="9830264" y="5036376"/>
              <a:ext cx="0" cy="7130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/>
          <p:cNvSpPr/>
          <p:nvPr/>
        </p:nvSpPr>
        <p:spPr>
          <a:xfrm>
            <a:off x="3128388" y="5036376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01119"/>
              </p:ext>
            </p:extLst>
          </p:nvPr>
        </p:nvGraphicFramePr>
        <p:xfrm>
          <a:off x="4152142" y="3550742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直接箭头连接符 56"/>
          <p:cNvCxnSpPr/>
          <p:nvPr/>
        </p:nvCxnSpPr>
        <p:spPr>
          <a:xfrm>
            <a:off x="3622370" y="3781957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30646"/>
              </p:ext>
            </p:extLst>
          </p:nvPr>
        </p:nvGraphicFramePr>
        <p:xfrm>
          <a:off x="8581374" y="267312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8205261" y="260166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205260" y="783386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205259" y="1306606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205258" y="1816943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205257" y="2327280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05257" y="2863383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00392"/>
              </p:ext>
            </p:extLst>
          </p:nvPr>
        </p:nvGraphicFramePr>
        <p:xfrm>
          <a:off x="11132134" y="252637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9555003" y="1425039"/>
            <a:ext cx="1841267" cy="1235784"/>
            <a:chOff x="9555003" y="1425039"/>
            <a:chExt cx="1841267" cy="1235784"/>
          </a:xfrm>
        </p:grpSpPr>
        <p:sp>
          <p:nvSpPr>
            <p:cNvPr id="3" name="右箭头 2"/>
            <p:cNvSpPr/>
            <p:nvPr/>
          </p:nvSpPr>
          <p:spPr>
            <a:xfrm>
              <a:off x="9695122" y="1425039"/>
              <a:ext cx="1289553" cy="39190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555003" y="1829826"/>
              <a:ext cx="184126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“删除”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及其出边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17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646111" y="1418293"/>
            <a:ext cx="2890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、设计数据结构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498764" y="2226521"/>
            <a:ext cx="11245932" cy="1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拓扑排序算法采用邻接表存储，用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]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存储顶点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的入度，数组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order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被用于保存所求得的一个拓扑序列。</a:t>
            </a:r>
            <a:endParaRPr lang="zh-CN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1090858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拓扑排序算法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100401" y="3516893"/>
            <a:ext cx="4081772" cy="2924265"/>
            <a:chOff x="7654787" y="3508437"/>
            <a:chExt cx="4081772" cy="2924265"/>
          </a:xfrm>
        </p:grpSpPr>
        <p:sp>
          <p:nvSpPr>
            <p:cNvPr id="7" name="椭圆 6"/>
            <p:cNvSpPr/>
            <p:nvPr/>
          </p:nvSpPr>
          <p:spPr>
            <a:xfrm>
              <a:off x="8556355" y="3508437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654787" y="4344287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488264" y="4353109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654787" y="5717203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488264" y="5749435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1052559" y="4344286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>
              <a:stCxn id="7" idx="3"/>
              <a:endCxn id="8" idx="7"/>
            </p:cNvCxnSpPr>
            <p:nvPr/>
          </p:nvCxnSpPr>
          <p:spPr>
            <a:xfrm flipH="1">
              <a:off x="8238618" y="4091642"/>
              <a:ext cx="417906" cy="3527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1"/>
              <a:endCxn id="7" idx="5"/>
            </p:cNvCxnSpPr>
            <p:nvPr/>
          </p:nvCxnSpPr>
          <p:spPr>
            <a:xfrm flipH="1" flipV="1">
              <a:off x="9140186" y="4091642"/>
              <a:ext cx="448247" cy="3615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4"/>
              <a:endCxn id="10" idx="0"/>
            </p:cNvCxnSpPr>
            <p:nvPr/>
          </p:nvCxnSpPr>
          <p:spPr>
            <a:xfrm>
              <a:off x="7996787" y="5027554"/>
              <a:ext cx="0" cy="689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6"/>
              <a:endCxn id="11" idx="2"/>
            </p:cNvCxnSpPr>
            <p:nvPr/>
          </p:nvCxnSpPr>
          <p:spPr>
            <a:xfrm>
              <a:off x="8338787" y="6058837"/>
              <a:ext cx="1149477" cy="322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9" idx="6"/>
              <a:endCxn id="12" idx="2"/>
            </p:cNvCxnSpPr>
            <p:nvPr/>
          </p:nvCxnSpPr>
          <p:spPr>
            <a:xfrm flipV="1">
              <a:off x="10172264" y="4685920"/>
              <a:ext cx="880295" cy="8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4"/>
              <a:endCxn id="11" idx="0"/>
            </p:cNvCxnSpPr>
            <p:nvPr/>
          </p:nvCxnSpPr>
          <p:spPr>
            <a:xfrm>
              <a:off x="9830264" y="5036376"/>
              <a:ext cx="0" cy="7130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91710"/>
              </p:ext>
            </p:extLst>
          </p:nvPr>
        </p:nvGraphicFramePr>
        <p:xfrm>
          <a:off x="2239950" y="3473611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863837" y="3466465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63836" y="3989685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63835" y="4512905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3834" y="5023242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63833" y="5533579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63833" y="6069682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792" y="4543682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670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646111" y="1418293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、算法实现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498764" y="2226521"/>
            <a:ext cx="11245932" cy="71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）初始化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数组：扫描邻接表，计算每个顶点入度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1090858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拓扑排序算法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37513"/>
              </p:ext>
            </p:extLst>
          </p:nvPr>
        </p:nvGraphicFramePr>
        <p:xfrm>
          <a:off x="2239950" y="3473611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863837" y="3466465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63836" y="3989685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63835" y="4512905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3834" y="5023242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63833" y="5533579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63833" y="6069682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792" y="4543682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01282"/>
              </p:ext>
            </p:extLst>
          </p:nvPr>
        </p:nvGraphicFramePr>
        <p:xfrm>
          <a:off x="8721903" y="4514460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23666"/>
              </p:ext>
            </p:extLst>
          </p:nvPr>
        </p:nvGraphicFramePr>
        <p:xfrm>
          <a:off x="5870110" y="3450867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5493997" y="344372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93996" y="396694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493995" y="449016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493994" y="500049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93993" y="5510835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493993" y="604693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00937"/>
              </p:ext>
            </p:extLst>
          </p:nvPr>
        </p:nvGraphicFramePr>
        <p:xfrm>
          <a:off x="7128895" y="3476731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90357"/>
              </p:ext>
            </p:extLst>
          </p:nvPr>
        </p:nvGraphicFramePr>
        <p:xfrm>
          <a:off x="7138791" y="399733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36300"/>
              </p:ext>
            </p:extLst>
          </p:nvPr>
        </p:nvGraphicFramePr>
        <p:xfrm>
          <a:off x="7111082" y="4523171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66880"/>
              </p:ext>
            </p:extLst>
          </p:nvPr>
        </p:nvGraphicFramePr>
        <p:xfrm>
          <a:off x="7134831" y="5030893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" name="直接箭头连接符 61"/>
          <p:cNvCxnSpPr/>
          <p:nvPr/>
        </p:nvCxnSpPr>
        <p:spPr>
          <a:xfrm>
            <a:off x="6605062" y="3706742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605061" y="422855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605059" y="5262108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195113" y="471876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591206" y="475177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891317" y="3865378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502973" y="440393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99716" y="6008289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099716" y="5452351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878517" y="4971660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7590"/>
              </p:ext>
            </p:extLst>
          </p:nvPr>
        </p:nvGraphicFramePr>
        <p:xfrm>
          <a:off x="8902271" y="348602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直接箭头连接符 72"/>
          <p:cNvCxnSpPr/>
          <p:nvPr/>
        </p:nvCxnSpPr>
        <p:spPr>
          <a:xfrm>
            <a:off x="8372499" y="371724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0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646111" y="1418293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、算法实现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498764" y="2226521"/>
            <a:ext cx="11245932" cy="71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）检查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中入度为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的顶点，入栈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1090858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拓扑排序算法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98500"/>
              </p:ext>
            </p:extLst>
          </p:nvPr>
        </p:nvGraphicFramePr>
        <p:xfrm>
          <a:off x="2239950" y="3473611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863837" y="3466465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63836" y="3989685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63835" y="4512905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63834" y="5023242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63833" y="5533579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63833" y="6069682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792" y="4543682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grpSp>
        <p:nvGrpSpPr>
          <p:cNvPr id="51" name="组合 50"/>
          <p:cNvGrpSpPr/>
          <p:nvPr/>
        </p:nvGrpSpPr>
        <p:grpSpPr>
          <a:xfrm>
            <a:off x="3329948" y="4638867"/>
            <a:ext cx="1924394" cy="876817"/>
            <a:chOff x="9695122" y="1425039"/>
            <a:chExt cx="1924394" cy="876817"/>
          </a:xfrm>
        </p:grpSpPr>
        <p:sp>
          <p:nvSpPr>
            <p:cNvPr id="52" name="右箭头 51"/>
            <p:cNvSpPr/>
            <p:nvPr/>
          </p:nvSpPr>
          <p:spPr>
            <a:xfrm>
              <a:off x="9695122" y="1425039"/>
              <a:ext cx="1289553" cy="39190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778249" y="1840191"/>
              <a:ext cx="18412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入栈</a:t>
              </a:r>
            </a:p>
          </p:txBody>
        </p:sp>
      </p:grp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6869"/>
              </p:ext>
            </p:extLst>
          </p:nvPr>
        </p:nvGraphicFramePr>
        <p:xfrm>
          <a:off x="4785926" y="4137085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785755" y="356259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721922" y="357249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3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646111" y="1418293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、算法实现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477435" y="1977794"/>
            <a:ext cx="11245932" cy="118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）从堆栈中弹出栈顶元素输出，将栈顶元素及其所邻接的顶点入度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减一，同时将入度变成</a:t>
            </a:r>
            <a:r>
              <a:rPr lang="en-US" altLang="zh-CN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的顶点入栈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1090858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拓扑排序算法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2743"/>
              </p:ext>
            </p:extLst>
          </p:nvPr>
        </p:nvGraphicFramePr>
        <p:xfrm>
          <a:off x="4077583" y="3073530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701470" y="306638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1469" y="358960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01468" y="411282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01467" y="462316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01466" y="513349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01466" y="566960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1466" y="6225831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055031" y="3507680"/>
            <a:ext cx="1924394" cy="876817"/>
            <a:chOff x="9695122" y="1425039"/>
            <a:chExt cx="1924394" cy="876817"/>
          </a:xfrm>
        </p:grpSpPr>
        <p:sp>
          <p:nvSpPr>
            <p:cNvPr id="52" name="右箭头 51"/>
            <p:cNvSpPr/>
            <p:nvPr/>
          </p:nvSpPr>
          <p:spPr>
            <a:xfrm>
              <a:off x="9695122" y="1425039"/>
              <a:ext cx="1289553" cy="39190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778249" y="1840191"/>
              <a:ext cx="18412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出栈</a:t>
              </a:r>
            </a:p>
          </p:txBody>
        </p:sp>
      </p:grp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54214"/>
              </p:ext>
            </p:extLst>
          </p:nvPr>
        </p:nvGraphicFramePr>
        <p:xfrm>
          <a:off x="646111" y="4316447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645940" y="3741959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582107" y="3751859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0789"/>
              </p:ext>
            </p:extLst>
          </p:nvPr>
        </p:nvGraphicFramePr>
        <p:xfrm>
          <a:off x="10146942" y="4170133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70921"/>
              </p:ext>
            </p:extLst>
          </p:nvPr>
        </p:nvGraphicFramePr>
        <p:xfrm>
          <a:off x="7295149" y="3106540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919036" y="309939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19035" y="362261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19034" y="414583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19033" y="465617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19032" y="516650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19032" y="570261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96310"/>
              </p:ext>
            </p:extLst>
          </p:nvPr>
        </p:nvGraphicFramePr>
        <p:xfrm>
          <a:off x="8553934" y="313240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67773"/>
              </p:ext>
            </p:extLst>
          </p:nvPr>
        </p:nvGraphicFramePr>
        <p:xfrm>
          <a:off x="8563830" y="365300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7025"/>
              </p:ext>
            </p:extLst>
          </p:nvPr>
        </p:nvGraphicFramePr>
        <p:xfrm>
          <a:off x="8536121" y="417884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17153"/>
              </p:ext>
            </p:extLst>
          </p:nvPr>
        </p:nvGraphicFramePr>
        <p:xfrm>
          <a:off x="8559870" y="468656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8030101" y="3362415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030100" y="388422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030098" y="491778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620152" y="437443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8016245" y="440744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6356" y="3521051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928012" y="4059605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24755" y="566396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4755" y="510802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03556" y="4627333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04799"/>
              </p:ext>
            </p:extLst>
          </p:nvPr>
        </p:nvGraphicFramePr>
        <p:xfrm>
          <a:off x="10327310" y="314169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>
            <a:off x="9797538" y="337291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590805" y="2940417"/>
            <a:ext cx="5153891" cy="811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041506" y="4930948"/>
            <a:ext cx="1924394" cy="876817"/>
            <a:chOff x="9695122" y="1425039"/>
            <a:chExt cx="1924394" cy="876817"/>
          </a:xfrm>
        </p:grpSpPr>
        <p:sp>
          <p:nvSpPr>
            <p:cNvPr id="56" name="右箭头 55"/>
            <p:cNvSpPr/>
            <p:nvPr/>
          </p:nvSpPr>
          <p:spPr>
            <a:xfrm rot="10800000">
              <a:off x="9695122" y="1425039"/>
              <a:ext cx="1289553" cy="39190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778249" y="1840191"/>
              <a:ext cx="18412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1,2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入栈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96909" y="5346100"/>
            <a:ext cx="63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3760" y="5346100"/>
            <a:ext cx="63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77909" y="4814614"/>
            <a:ext cx="63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65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7 -0.03148 L 0.01849 -0.32754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646111" y="1418293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、算法实现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477435" y="1964274"/>
            <a:ext cx="11245932" cy="118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）重复步骤（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）直到栈空为止，若此时所有顶点已经输出，则输出为拓扑序列，否则存在回路</a:t>
            </a:r>
            <a:endParaRPr lang="zh-CN" altLang="en-US" sz="2800" u="none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1090858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拓扑排序算法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89169"/>
              </p:ext>
            </p:extLst>
          </p:nvPr>
        </p:nvGraphicFramePr>
        <p:xfrm>
          <a:off x="3711257" y="3059226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335144" y="3052080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35143" y="3575300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35142" y="4098520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35141" y="4608857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35140" y="511919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35140" y="5655297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35140" y="6211527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774142" y="3717754"/>
            <a:ext cx="1924394" cy="876817"/>
            <a:chOff x="9695122" y="1425039"/>
            <a:chExt cx="1924394" cy="876817"/>
          </a:xfrm>
        </p:grpSpPr>
        <p:sp>
          <p:nvSpPr>
            <p:cNvPr id="52" name="右箭头 51"/>
            <p:cNvSpPr/>
            <p:nvPr/>
          </p:nvSpPr>
          <p:spPr>
            <a:xfrm>
              <a:off x="9695122" y="1425039"/>
              <a:ext cx="1289553" cy="39190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778249" y="1840191"/>
              <a:ext cx="18412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出栈</a:t>
              </a:r>
            </a:p>
          </p:txBody>
        </p:sp>
      </p:grp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7704"/>
              </p:ext>
            </p:extLst>
          </p:nvPr>
        </p:nvGraphicFramePr>
        <p:xfrm>
          <a:off x="646111" y="4316447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645940" y="3741959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582107" y="3751859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10146942" y="4170133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7295149" y="3106540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919036" y="309939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19035" y="362261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19034" y="414583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19033" y="465617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19032" y="516650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19032" y="570261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8553934" y="313240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8563830" y="365300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8536121" y="417884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8559870" y="468656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8030101" y="3362415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030100" y="388422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030098" y="491778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620152" y="437443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8016245" y="440744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6356" y="3521051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928012" y="4059605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24755" y="566396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24755" y="510802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03556" y="4627333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/>
          </p:nvPr>
        </p:nvGraphicFramePr>
        <p:xfrm>
          <a:off x="10327310" y="314169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>
            <a:off x="9797538" y="337291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590805" y="3995282"/>
            <a:ext cx="5153891" cy="811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774142" y="4895585"/>
            <a:ext cx="1924394" cy="876817"/>
            <a:chOff x="9695122" y="1425039"/>
            <a:chExt cx="1924394" cy="876817"/>
          </a:xfrm>
        </p:grpSpPr>
        <p:sp>
          <p:nvSpPr>
            <p:cNvPr id="57" name="右箭头 56"/>
            <p:cNvSpPr/>
            <p:nvPr/>
          </p:nvSpPr>
          <p:spPr>
            <a:xfrm rot="10800000">
              <a:off x="9695122" y="1425039"/>
              <a:ext cx="1289553" cy="39190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778249" y="1840191"/>
              <a:ext cx="18412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入栈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5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7138"/>
              </p:ext>
            </p:extLst>
          </p:nvPr>
        </p:nvGraphicFramePr>
        <p:xfrm>
          <a:off x="648656" y="956042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2543" y="948896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542" y="1472116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541" y="1995336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540" y="2505673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539" y="3016010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539" y="3552113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857269" y="1628856"/>
            <a:ext cx="3106617" cy="39190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0396" y="2044008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697889"/>
              </p:ext>
            </p:extLst>
          </p:nvPr>
        </p:nvGraphicFramePr>
        <p:xfrm>
          <a:off x="1940396" y="3176415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1940225" y="260192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76392" y="261182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2161309" y="2541319"/>
            <a:ext cx="475013" cy="1294411"/>
          </a:xfrm>
          <a:custGeom>
            <a:avLst/>
            <a:gdLst>
              <a:gd name="connsiteX0" fmla="*/ 0 w 475013"/>
              <a:gd name="connsiteY0" fmla="*/ 0 h 1294411"/>
              <a:gd name="connsiteX1" fmla="*/ 356260 w 475013"/>
              <a:gd name="connsiteY1" fmla="*/ 581891 h 1294411"/>
              <a:gd name="connsiteX2" fmla="*/ 475013 w 475013"/>
              <a:gd name="connsiteY2" fmla="*/ 1294411 h 129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294411">
                <a:moveTo>
                  <a:pt x="0" y="0"/>
                </a:moveTo>
                <a:cubicBezTo>
                  <a:pt x="138545" y="183078"/>
                  <a:pt x="277091" y="366156"/>
                  <a:pt x="356260" y="581891"/>
                </a:cubicBezTo>
                <a:cubicBezTo>
                  <a:pt x="435429" y="797626"/>
                  <a:pt x="455221" y="1046018"/>
                  <a:pt x="475013" y="129441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17835" y="2026113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29113"/>
              </p:ext>
            </p:extLst>
          </p:nvPr>
        </p:nvGraphicFramePr>
        <p:xfrm>
          <a:off x="3469029" y="3188524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3468858" y="26140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05025" y="26239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15690"/>
              </p:ext>
            </p:extLst>
          </p:nvPr>
        </p:nvGraphicFramePr>
        <p:xfrm>
          <a:off x="5428575" y="986839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052462" y="97969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2461" y="150291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52460" y="202613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52459" y="253647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52458" y="3046807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458" y="358291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783" y="238504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5167557" y="225640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16286"/>
              </p:ext>
            </p:extLst>
          </p:nvPr>
        </p:nvGraphicFramePr>
        <p:xfrm>
          <a:off x="10265696" y="2060763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79518"/>
              </p:ext>
            </p:extLst>
          </p:nvPr>
        </p:nvGraphicFramePr>
        <p:xfrm>
          <a:off x="7413903" y="997170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037790" y="99002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37789" y="151324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37788" y="203646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37787" y="254680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7786" y="305713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37786" y="359324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74218"/>
              </p:ext>
            </p:extLst>
          </p:nvPr>
        </p:nvGraphicFramePr>
        <p:xfrm>
          <a:off x="8672688" y="102303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43517"/>
              </p:ext>
            </p:extLst>
          </p:nvPr>
        </p:nvGraphicFramePr>
        <p:xfrm>
          <a:off x="8682584" y="154363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61666"/>
              </p:ext>
            </p:extLst>
          </p:nvPr>
        </p:nvGraphicFramePr>
        <p:xfrm>
          <a:off x="8654875" y="206947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2890"/>
              </p:ext>
            </p:extLst>
          </p:nvPr>
        </p:nvGraphicFramePr>
        <p:xfrm>
          <a:off x="8678624" y="257719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8148855" y="1253045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148854" y="177485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148852" y="280841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738906" y="226506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134999" y="229807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435110" y="1411681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046766" y="1950235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43509" y="355459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43509" y="299865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2310" y="2517963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01251"/>
              </p:ext>
            </p:extLst>
          </p:nvPr>
        </p:nvGraphicFramePr>
        <p:xfrm>
          <a:off x="10446064" y="103232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9916292" y="126354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858164" y="815833"/>
            <a:ext cx="5153891" cy="811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728852" y="2576945"/>
            <a:ext cx="463138" cy="1187533"/>
          </a:xfrm>
          <a:custGeom>
            <a:avLst/>
            <a:gdLst>
              <a:gd name="connsiteX0" fmla="*/ 0 w 463138"/>
              <a:gd name="connsiteY0" fmla="*/ 1187533 h 1187533"/>
              <a:gd name="connsiteX1" fmla="*/ 166254 w 463138"/>
              <a:gd name="connsiteY1" fmla="*/ 308759 h 1187533"/>
              <a:gd name="connsiteX2" fmla="*/ 463138 w 463138"/>
              <a:gd name="connsiteY2" fmla="*/ 0 h 118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138" h="1187533">
                <a:moveTo>
                  <a:pt x="0" y="1187533"/>
                </a:moveTo>
                <a:cubicBezTo>
                  <a:pt x="44532" y="847107"/>
                  <a:pt x="89064" y="506681"/>
                  <a:pt x="166254" y="308759"/>
                </a:cubicBezTo>
                <a:cubicBezTo>
                  <a:pt x="243444" y="110837"/>
                  <a:pt x="353291" y="55418"/>
                  <a:pt x="463138" y="0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24395" y="5260769"/>
            <a:ext cx="498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" grpId="0" animBg="1"/>
      <p:bldP spid="19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56" grpId="0" animBg="1"/>
      <p:bldP spid="57" grpId="0" animBg="1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648656" y="956042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2543" y="94889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542" y="147211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541" y="199533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540" y="2505673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539" y="3016010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539" y="3552113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857269" y="1628856"/>
            <a:ext cx="3106617" cy="39190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0396" y="2044008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42154"/>
              </p:ext>
            </p:extLst>
          </p:nvPr>
        </p:nvGraphicFramePr>
        <p:xfrm>
          <a:off x="1940396" y="3176415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1940225" y="260192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76392" y="261182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2161309" y="2541319"/>
            <a:ext cx="475013" cy="1294411"/>
          </a:xfrm>
          <a:custGeom>
            <a:avLst/>
            <a:gdLst>
              <a:gd name="connsiteX0" fmla="*/ 0 w 475013"/>
              <a:gd name="connsiteY0" fmla="*/ 0 h 1294411"/>
              <a:gd name="connsiteX1" fmla="*/ 356260 w 475013"/>
              <a:gd name="connsiteY1" fmla="*/ 581891 h 1294411"/>
              <a:gd name="connsiteX2" fmla="*/ 475013 w 475013"/>
              <a:gd name="connsiteY2" fmla="*/ 1294411 h 129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294411">
                <a:moveTo>
                  <a:pt x="0" y="0"/>
                </a:moveTo>
                <a:cubicBezTo>
                  <a:pt x="138545" y="183078"/>
                  <a:pt x="277091" y="366156"/>
                  <a:pt x="356260" y="581891"/>
                </a:cubicBezTo>
                <a:cubicBezTo>
                  <a:pt x="435429" y="797626"/>
                  <a:pt x="455221" y="1046018"/>
                  <a:pt x="475013" y="129441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17835" y="2026113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469029" y="3188524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3468858" y="26140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05025" y="26239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86931"/>
              </p:ext>
            </p:extLst>
          </p:nvPr>
        </p:nvGraphicFramePr>
        <p:xfrm>
          <a:off x="5428575" y="986839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052462" y="97969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2461" y="150291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52460" y="202613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52459" y="253647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52458" y="3046807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458" y="358291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783" y="238504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5167557" y="225640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0265696" y="2060763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7413903" y="997170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037790" y="99002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37789" y="151324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37788" y="203646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37787" y="254680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7786" y="305713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37786" y="359324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8672688" y="102303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8682584" y="154363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8654875" y="206947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8678624" y="257719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8148855" y="1253045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148854" y="177485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148852" y="280841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738906" y="226506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134999" y="229807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435110" y="1411681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046766" y="1950235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43509" y="355459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43509" y="299865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2310" y="2517963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10446064" y="103232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9916292" y="126354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845364" y="1892353"/>
            <a:ext cx="5153891" cy="811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728852" y="2576945"/>
            <a:ext cx="463138" cy="1187533"/>
          </a:xfrm>
          <a:custGeom>
            <a:avLst/>
            <a:gdLst>
              <a:gd name="connsiteX0" fmla="*/ 0 w 463138"/>
              <a:gd name="connsiteY0" fmla="*/ 1187533 h 1187533"/>
              <a:gd name="connsiteX1" fmla="*/ 166254 w 463138"/>
              <a:gd name="connsiteY1" fmla="*/ 308759 h 1187533"/>
              <a:gd name="connsiteX2" fmla="*/ 463138 w 463138"/>
              <a:gd name="connsiteY2" fmla="*/ 0 h 118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138" h="1187533">
                <a:moveTo>
                  <a:pt x="0" y="1187533"/>
                </a:moveTo>
                <a:cubicBezTo>
                  <a:pt x="44532" y="847107"/>
                  <a:pt x="89064" y="506681"/>
                  <a:pt x="166254" y="308759"/>
                </a:cubicBezTo>
                <a:cubicBezTo>
                  <a:pt x="243444" y="110837"/>
                  <a:pt x="353291" y="55418"/>
                  <a:pt x="463138" y="0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24395" y="5260769"/>
            <a:ext cx="498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0, 2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75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" grpId="0" animBg="1"/>
      <p:bldP spid="19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56" grpId="0" animBg="1"/>
      <p:bldP spid="57" grpId="0" animBg="1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648656" y="956042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2543" y="94889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542" y="147211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541" y="199533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540" y="2505673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539" y="3016010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539" y="3552113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857269" y="1628856"/>
            <a:ext cx="3106617" cy="39190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0396" y="2044008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04996"/>
              </p:ext>
            </p:extLst>
          </p:nvPr>
        </p:nvGraphicFramePr>
        <p:xfrm>
          <a:off x="1940396" y="3176415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1940225" y="260192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76392" y="261182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2161309" y="2541319"/>
            <a:ext cx="475013" cy="1294411"/>
          </a:xfrm>
          <a:custGeom>
            <a:avLst/>
            <a:gdLst>
              <a:gd name="connsiteX0" fmla="*/ 0 w 475013"/>
              <a:gd name="connsiteY0" fmla="*/ 0 h 1294411"/>
              <a:gd name="connsiteX1" fmla="*/ 356260 w 475013"/>
              <a:gd name="connsiteY1" fmla="*/ 581891 h 1294411"/>
              <a:gd name="connsiteX2" fmla="*/ 475013 w 475013"/>
              <a:gd name="connsiteY2" fmla="*/ 1294411 h 129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294411">
                <a:moveTo>
                  <a:pt x="0" y="0"/>
                </a:moveTo>
                <a:cubicBezTo>
                  <a:pt x="138545" y="183078"/>
                  <a:pt x="277091" y="366156"/>
                  <a:pt x="356260" y="581891"/>
                </a:cubicBezTo>
                <a:cubicBezTo>
                  <a:pt x="435429" y="797626"/>
                  <a:pt x="455221" y="1046018"/>
                  <a:pt x="475013" y="129441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17835" y="2026113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25462"/>
              </p:ext>
            </p:extLst>
          </p:nvPr>
        </p:nvGraphicFramePr>
        <p:xfrm>
          <a:off x="3469029" y="3188524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3468858" y="26140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05025" y="26239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428575" y="986839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052462" y="97969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2461" y="150291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52460" y="202613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52459" y="253647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52458" y="3046807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458" y="358291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783" y="238504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5167557" y="225640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0265696" y="2060763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7413903" y="997170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037790" y="99002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37789" y="151324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37788" y="203646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37787" y="254680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7786" y="305713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37786" y="359324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8672688" y="102303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8682584" y="154363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8654875" y="206947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8678624" y="257719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8148855" y="1253045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148854" y="177485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148852" y="280841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738906" y="226506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134999" y="229807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435110" y="1411681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046766" y="1950235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43509" y="355459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43509" y="299865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2310" y="2517963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10446064" y="103232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9916292" y="126354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858164" y="3490835"/>
            <a:ext cx="5153891" cy="811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728852" y="2576945"/>
            <a:ext cx="463138" cy="1187533"/>
          </a:xfrm>
          <a:custGeom>
            <a:avLst/>
            <a:gdLst>
              <a:gd name="connsiteX0" fmla="*/ 0 w 463138"/>
              <a:gd name="connsiteY0" fmla="*/ 1187533 h 1187533"/>
              <a:gd name="connsiteX1" fmla="*/ 166254 w 463138"/>
              <a:gd name="connsiteY1" fmla="*/ 308759 h 1187533"/>
              <a:gd name="connsiteX2" fmla="*/ 463138 w 463138"/>
              <a:gd name="connsiteY2" fmla="*/ 0 h 118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138" h="1187533">
                <a:moveTo>
                  <a:pt x="0" y="1187533"/>
                </a:moveTo>
                <a:cubicBezTo>
                  <a:pt x="44532" y="847107"/>
                  <a:pt x="89064" y="506681"/>
                  <a:pt x="166254" y="308759"/>
                </a:cubicBezTo>
                <a:cubicBezTo>
                  <a:pt x="243444" y="110837"/>
                  <a:pt x="353291" y="55418"/>
                  <a:pt x="463138" y="0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24395" y="5260769"/>
            <a:ext cx="498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0, 2, 5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" grpId="0" animBg="1"/>
      <p:bldP spid="19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56" grpId="0" animBg="1"/>
      <p:bldP spid="57" grpId="0" animBg="1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图的基本概念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图的存储结构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图的遍历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拓扑排序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关键路径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最小代价生成树：普里姆算法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单源最短路径和所有顶点间的最短路径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5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27029"/>
              </p:ext>
            </p:extLst>
          </p:nvPr>
        </p:nvGraphicFramePr>
        <p:xfrm>
          <a:off x="648656" y="956042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2543" y="94889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542" y="147211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541" y="199533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540" y="2505673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539" y="3016010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539" y="3552113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857269" y="1628856"/>
            <a:ext cx="3106617" cy="39190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17835" y="2026113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33582"/>
              </p:ext>
            </p:extLst>
          </p:nvPr>
        </p:nvGraphicFramePr>
        <p:xfrm>
          <a:off x="3469029" y="3188524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3468858" y="26140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05025" y="26239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54658"/>
              </p:ext>
            </p:extLst>
          </p:nvPr>
        </p:nvGraphicFramePr>
        <p:xfrm>
          <a:off x="5428575" y="986839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052462" y="97969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2461" y="150291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52460" y="202613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52459" y="253647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52458" y="3046807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458" y="358291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783" y="238504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5167557" y="225640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0265696" y="2060763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7413903" y="997170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037790" y="99002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37789" y="151324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37788" y="203646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37787" y="254680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7786" y="305713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37786" y="359324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8672688" y="102303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8682584" y="154363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8654875" y="206947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8678624" y="257719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8148855" y="1253045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148854" y="177485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148852" y="280841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738906" y="226506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134999" y="229807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435110" y="1411681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046766" y="1950235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43509" y="355459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43509" y="299865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2310" y="2517963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10446064" y="103232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9916292" y="126354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983085" y="1435597"/>
            <a:ext cx="5153891" cy="811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728852" y="2576945"/>
            <a:ext cx="463138" cy="1187533"/>
          </a:xfrm>
          <a:custGeom>
            <a:avLst/>
            <a:gdLst>
              <a:gd name="connsiteX0" fmla="*/ 0 w 463138"/>
              <a:gd name="connsiteY0" fmla="*/ 1187533 h 1187533"/>
              <a:gd name="connsiteX1" fmla="*/ 166254 w 463138"/>
              <a:gd name="connsiteY1" fmla="*/ 308759 h 1187533"/>
              <a:gd name="connsiteX2" fmla="*/ 463138 w 463138"/>
              <a:gd name="connsiteY2" fmla="*/ 0 h 118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138" h="1187533">
                <a:moveTo>
                  <a:pt x="0" y="1187533"/>
                </a:moveTo>
                <a:cubicBezTo>
                  <a:pt x="44532" y="847107"/>
                  <a:pt x="89064" y="506681"/>
                  <a:pt x="166254" y="308759"/>
                </a:cubicBezTo>
                <a:cubicBezTo>
                  <a:pt x="243444" y="110837"/>
                  <a:pt x="353291" y="55418"/>
                  <a:pt x="463138" y="0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24395" y="5260769"/>
            <a:ext cx="498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0, 2, 5, 1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56" grpId="0" animBg="1"/>
      <p:bldP spid="57" grpId="0" animBg="1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18161"/>
              </p:ext>
            </p:extLst>
          </p:nvPr>
        </p:nvGraphicFramePr>
        <p:xfrm>
          <a:off x="648656" y="956042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2543" y="94889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542" y="147211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541" y="199533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540" y="2505673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539" y="3016010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539" y="3552113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857269" y="1628856"/>
            <a:ext cx="3106617" cy="39190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0396" y="2044008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73328"/>
              </p:ext>
            </p:extLst>
          </p:nvPr>
        </p:nvGraphicFramePr>
        <p:xfrm>
          <a:off x="1940396" y="3176415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1940225" y="260192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76392" y="261182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2161309" y="2541319"/>
            <a:ext cx="475013" cy="1294411"/>
          </a:xfrm>
          <a:custGeom>
            <a:avLst/>
            <a:gdLst>
              <a:gd name="connsiteX0" fmla="*/ 0 w 475013"/>
              <a:gd name="connsiteY0" fmla="*/ 0 h 1294411"/>
              <a:gd name="connsiteX1" fmla="*/ 356260 w 475013"/>
              <a:gd name="connsiteY1" fmla="*/ 581891 h 1294411"/>
              <a:gd name="connsiteX2" fmla="*/ 475013 w 475013"/>
              <a:gd name="connsiteY2" fmla="*/ 1294411 h 129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294411">
                <a:moveTo>
                  <a:pt x="0" y="0"/>
                </a:moveTo>
                <a:cubicBezTo>
                  <a:pt x="138545" y="183078"/>
                  <a:pt x="277091" y="366156"/>
                  <a:pt x="356260" y="581891"/>
                </a:cubicBezTo>
                <a:cubicBezTo>
                  <a:pt x="435429" y="797626"/>
                  <a:pt x="455221" y="1046018"/>
                  <a:pt x="475013" y="129441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17835" y="2026113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1950"/>
              </p:ext>
            </p:extLst>
          </p:nvPr>
        </p:nvGraphicFramePr>
        <p:xfrm>
          <a:off x="3469029" y="3188524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3468858" y="26140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05025" y="26239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72590"/>
              </p:ext>
            </p:extLst>
          </p:nvPr>
        </p:nvGraphicFramePr>
        <p:xfrm>
          <a:off x="5428575" y="986839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052462" y="97969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2461" y="150291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52460" y="202613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52459" y="253647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52458" y="3046807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458" y="358291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783" y="238504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5167557" y="225640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0265696" y="2060763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7413903" y="997170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037790" y="99002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37789" y="151324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37788" y="203646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37787" y="254680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7786" y="305713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37786" y="359324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8672688" y="102303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8682584" y="154363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8654875" y="206947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8678624" y="257719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8148855" y="1253045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148854" y="177485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148852" y="280841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738906" y="226506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134999" y="229807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435110" y="1411681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046766" y="1950235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43509" y="355459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43509" y="299865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2310" y="2517963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10446064" y="103232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9916292" y="126354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719255" y="2504929"/>
            <a:ext cx="5153891" cy="811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728852" y="2576945"/>
            <a:ext cx="463138" cy="1187533"/>
          </a:xfrm>
          <a:custGeom>
            <a:avLst/>
            <a:gdLst>
              <a:gd name="connsiteX0" fmla="*/ 0 w 463138"/>
              <a:gd name="connsiteY0" fmla="*/ 1187533 h 1187533"/>
              <a:gd name="connsiteX1" fmla="*/ 166254 w 463138"/>
              <a:gd name="connsiteY1" fmla="*/ 308759 h 1187533"/>
              <a:gd name="connsiteX2" fmla="*/ 463138 w 463138"/>
              <a:gd name="connsiteY2" fmla="*/ 0 h 118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138" h="1187533">
                <a:moveTo>
                  <a:pt x="0" y="1187533"/>
                </a:moveTo>
                <a:cubicBezTo>
                  <a:pt x="44532" y="847107"/>
                  <a:pt x="89064" y="506681"/>
                  <a:pt x="166254" y="308759"/>
                </a:cubicBezTo>
                <a:cubicBezTo>
                  <a:pt x="243444" y="110837"/>
                  <a:pt x="353291" y="55418"/>
                  <a:pt x="463138" y="0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24395" y="5260769"/>
            <a:ext cx="498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0, 2, 5, 1, 3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" grpId="0" animBg="1"/>
      <p:bldP spid="19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56" grpId="0" animBg="1"/>
      <p:bldP spid="57" grpId="0" animBg="1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67087"/>
              </p:ext>
            </p:extLst>
          </p:nvPr>
        </p:nvGraphicFramePr>
        <p:xfrm>
          <a:off x="648656" y="956042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2543" y="94889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542" y="147211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541" y="1995336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540" y="2505673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539" y="3016010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539" y="3552113"/>
            <a:ext cx="3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857269" y="1628856"/>
            <a:ext cx="3106617" cy="39190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0396" y="2044008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入栈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0943"/>
              </p:ext>
            </p:extLst>
          </p:nvPr>
        </p:nvGraphicFramePr>
        <p:xfrm>
          <a:off x="1940396" y="3176415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1940225" y="260192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76392" y="2611827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2161309" y="2541319"/>
            <a:ext cx="475013" cy="1294411"/>
          </a:xfrm>
          <a:custGeom>
            <a:avLst/>
            <a:gdLst>
              <a:gd name="connsiteX0" fmla="*/ 0 w 475013"/>
              <a:gd name="connsiteY0" fmla="*/ 0 h 1294411"/>
              <a:gd name="connsiteX1" fmla="*/ 356260 w 475013"/>
              <a:gd name="connsiteY1" fmla="*/ 581891 h 1294411"/>
              <a:gd name="connsiteX2" fmla="*/ 475013 w 475013"/>
              <a:gd name="connsiteY2" fmla="*/ 1294411 h 129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013" h="1294411">
                <a:moveTo>
                  <a:pt x="0" y="0"/>
                </a:moveTo>
                <a:cubicBezTo>
                  <a:pt x="138545" y="183078"/>
                  <a:pt x="277091" y="366156"/>
                  <a:pt x="356260" y="581891"/>
                </a:cubicBezTo>
                <a:cubicBezTo>
                  <a:pt x="435429" y="797626"/>
                  <a:pt x="455221" y="1046018"/>
                  <a:pt x="475013" y="129441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517835" y="2026113"/>
            <a:ext cx="18412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3469029" y="3188524"/>
          <a:ext cx="936831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3468858" y="26140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05025" y="2623936"/>
            <a:ext cx="0" cy="8668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81009"/>
              </p:ext>
            </p:extLst>
          </p:nvPr>
        </p:nvGraphicFramePr>
        <p:xfrm>
          <a:off x="5428575" y="986839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052462" y="97969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2461" y="150291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52460" y="2026133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52459" y="253647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52458" y="3046807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458" y="3582910"/>
            <a:ext cx="3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783" y="238504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5167557" y="225640"/>
            <a:ext cx="1392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InDegree</a:t>
            </a:r>
            <a:endParaRPr lang="zh-CN" altLang="en-US" sz="2400" b="1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/>
          </p:nvPr>
        </p:nvGraphicFramePr>
        <p:xfrm>
          <a:off x="10265696" y="2060763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7413903" y="997170"/>
          <a:ext cx="93683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037790" y="99002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37789" y="151324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37788" y="2036464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37787" y="254680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37786" y="3057138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37786" y="3593241"/>
            <a:ext cx="9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8672688" y="102303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8682584" y="154363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8654875" y="2069474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/>
          </p:nvPr>
        </p:nvGraphicFramePr>
        <p:xfrm>
          <a:off x="8678624" y="2577196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接箭头连接符 43"/>
          <p:cNvCxnSpPr/>
          <p:nvPr/>
        </p:nvCxnSpPr>
        <p:spPr>
          <a:xfrm>
            <a:off x="8148855" y="1253045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148854" y="177485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148852" y="2808411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738906" y="226506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134999" y="229807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435110" y="1411681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046766" y="1950235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43509" y="3554592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43509" y="2998654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2310" y="2517963"/>
            <a:ext cx="40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/>
          </p:nvPr>
        </p:nvGraphicFramePr>
        <p:xfrm>
          <a:off x="10446064" y="1032329"/>
          <a:ext cx="131684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接箭头连接符 54"/>
          <p:cNvCxnSpPr/>
          <p:nvPr/>
        </p:nvCxnSpPr>
        <p:spPr>
          <a:xfrm>
            <a:off x="9916292" y="1263544"/>
            <a:ext cx="534389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682092" y="2848127"/>
            <a:ext cx="5153891" cy="811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>
            <a:off x="3728852" y="2576945"/>
            <a:ext cx="463138" cy="1187533"/>
          </a:xfrm>
          <a:custGeom>
            <a:avLst/>
            <a:gdLst>
              <a:gd name="connsiteX0" fmla="*/ 0 w 463138"/>
              <a:gd name="connsiteY0" fmla="*/ 1187533 h 1187533"/>
              <a:gd name="connsiteX1" fmla="*/ 166254 w 463138"/>
              <a:gd name="connsiteY1" fmla="*/ 308759 h 1187533"/>
              <a:gd name="connsiteX2" fmla="*/ 463138 w 463138"/>
              <a:gd name="connsiteY2" fmla="*/ 0 h 118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138" h="1187533">
                <a:moveTo>
                  <a:pt x="0" y="1187533"/>
                </a:moveTo>
                <a:cubicBezTo>
                  <a:pt x="44532" y="847107"/>
                  <a:pt x="89064" y="506681"/>
                  <a:pt x="166254" y="308759"/>
                </a:cubicBezTo>
                <a:cubicBezTo>
                  <a:pt x="243444" y="110837"/>
                  <a:pt x="353291" y="55418"/>
                  <a:pt x="463138" y="0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724395" y="5260769"/>
            <a:ext cx="498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0, 2, 5, 1, 3, 4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04703" y="3767742"/>
            <a:ext cx="4081772" cy="2924265"/>
            <a:chOff x="7654787" y="3508437"/>
            <a:chExt cx="4081772" cy="2924265"/>
          </a:xfrm>
        </p:grpSpPr>
        <p:sp>
          <p:nvSpPr>
            <p:cNvPr id="60" name="椭圆 59"/>
            <p:cNvSpPr/>
            <p:nvPr/>
          </p:nvSpPr>
          <p:spPr>
            <a:xfrm>
              <a:off x="8556355" y="3508437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7654787" y="4344287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9488264" y="4353109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654787" y="5717203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9488264" y="5749435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1052559" y="4344286"/>
              <a:ext cx="684000" cy="683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/>
            <p:cNvCxnSpPr>
              <a:stCxn id="60" idx="3"/>
              <a:endCxn id="61" idx="7"/>
            </p:cNvCxnSpPr>
            <p:nvPr/>
          </p:nvCxnSpPr>
          <p:spPr>
            <a:xfrm flipH="1">
              <a:off x="8238618" y="4091642"/>
              <a:ext cx="417906" cy="3527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2" idx="1"/>
              <a:endCxn id="60" idx="5"/>
            </p:cNvCxnSpPr>
            <p:nvPr/>
          </p:nvCxnSpPr>
          <p:spPr>
            <a:xfrm flipH="1" flipV="1">
              <a:off x="9140186" y="4091642"/>
              <a:ext cx="448247" cy="3615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1" idx="4"/>
              <a:endCxn id="63" idx="0"/>
            </p:cNvCxnSpPr>
            <p:nvPr/>
          </p:nvCxnSpPr>
          <p:spPr>
            <a:xfrm>
              <a:off x="7996787" y="5027554"/>
              <a:ext cx="0" cy="6896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3" idx="6"/>
              <a:endCxn id="64" idx="2"/>
            </p:cNvCxnSpPr>
            <p:nvPr/>
          </p:nvCxnSpPr>
          <p:spPr>
            <a:xfrm>
              <a:off x="8338787" y="6058837"/>
              <a:ext cx="1149477" cy="322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2" idx="6"/>
              <a:endCxn id="65" idx="2"/>
            </p:cNvCxnSpPr>
            <p:nvPr/>
          </p:nvCxnSpPr>
          <p:spPr>
            <a:xfrm flipV="1">
              <a:off x="10172264" y="4685920"/>
              <a:ext cx="880295" cy="8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2" idx="4"/>
              <a:endCxn id="64" idx="0"/>
            </p:cNvCxnSpPr>
            <p:nvPr/>
          </p:nvCxnSpPr>
          <p:spPr>
            <a:xfrm>
              <a:off x="9830264" y="5036376"/>
              <a:ext cx="0" cy="7130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19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8" grpId="0" animBg="1"/>
      <p:bldP spid="19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56" grpId="0" animBg="1"/>
      <p:bldP spid="57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拓扑排序针对的对象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60587" y="1861552"/>
            <a:ext cx="10468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36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有向无环图</a:t>
            </a:r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图）：不包含回路的</a:t>
            </a:r>
            <a:r>
              <a:rPr lang="zh-CN" altLang="en-US" sz="36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有向图</a:t>
            </a:r>
            <a:endParaRPr lang="zh-CN" altLang="en-US" sz="36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79520" y="3249239"/>
            <a:ext cx="2433310" cy="2964873"/>
            <a:chOff x="406309" y="1942954"/>
            <a:chExt cx="2433310" cy="2964873"/>
          </a:xfrm>
        </p:grpSpPr>
        <p:sp>
          <p:nvSpPr>
            <p:cNvPr id="9" name="Oval 41"/>
            <p:cNvSpPr>
              <a:spLocks noChangeArrowheads="1"/>
            </p:cNvSpPr>
            <p:nvPr/>
          </p:nvSpPr>
          <p:spPr bwMode="auto">
            <a:xfrm>
              <a:off x="1342198" y="1942954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406309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2278086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2278086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406309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 flipV="1">
              <a:off x="780664" y="2421159"/>
              <a:ext cx="655122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>
              <a:off x="1810142" y="2421159"/>
              <a:ext cx="561533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52"/>
            <p:cNvSpPr>
              <a:spLocks noChangeShapeType="1"/>
            </p:cNvSpPr>
            <p:nvPr/>
          </p:nvSpPr>
          <p:spPr bwMode="auto">
            <a:xfrm flipH="1">
              <a:off x="967842" y="3281929"/>
              <a:ext cx="1310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53"/>
            <p:cNvSpPr>
              <a:spLocks noChangeShapeType="1"/>
            </p:cNvSpPr>
            <p:nvPr/>
          </p:nvSpPr>
          <p:spPr bwMode="auto">
            <a:xfrm flipV="1">
              <a:off x="687076" y="3568852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54"/>
            <p:cNvSpPr>
              <a:spLocks noChangeShapeType="1"/>
            </p:cNvSpPr>
            <p:nvPr/>
          </p:nvSpPr>
          <p:spPr bwMode="auto">
            <a:xfrm>
              <a:off x="2558853" y="3568852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55"/>
            <p:cNvSpPr>
              <a:spLocks noChangeShapeType="1"/>
            </p:cNvSpPr>
            <p:nvPr/>
          </p:nvSpPr>
          <p:spPr bwMode="auto">
            <a:xfrm flipV="1">
              <a:off x="874253" y="3473211"/>
              <a:ext cx="1497422" cy="95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56"/>
            <p:cNvSpPr>
              <a:spLocks noChangeShapeType="1"/>
            </p:cNvSpPr>
            <p:nvPr/>
          </p:nvSpPr>
          <p:spPr bwMode="auto">
            <a:xfrm flipH="1" flipV="1">
              <a:off x="967842" y="3473211"/>
              <a:ext cx="1403833" cy="95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77642" y="3112199"/>
            <a:ext cx="55144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F0"/>
                </a:solidFill>
              </a:rPr>
              <a:t>如何判断有向图有没有回路？</a:t>
            </a:r>
            <a:endParaRPr lang="en-US" altLang="zh-CN" sz="3200" b="1" dirty="0">
              <a:solidFill>
                <a:srgbClr val="00B0F0"/>
              </a:solidFill>
            </a:endParaRPr>
          </a:p>
          <a:p>
            <a:endParaRPr lang="en-US" altLang="zh-CN" sz="3200" b="1" dirty="0"/>
          </a:p>
          <a:p>
            <a:r>
              <a:rPr lang="zh-CN" altLang="en-US" sz="3200" b="1" dirty="0"/>
              <a:t>不断删除入度为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的顶点，能够最终将图中所有顶点删除</a:t>
            </a:r>
          </a:p>
        </p:txBody>
      </p:sp>
    </p:spTree>
    <p:extLst>
      <p:ext uri="{BB962C8B-B14F-4D97-AF65-F5344CB8AC3E}">
        <p14:creationId xmlns:p14="http://schemas.microsoft.com/office/powerpoint/2010/main" val="6888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46111" y="1428566"/>
            <a:ext cx="1105108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457200" indent="-45720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一个工程可以分成若干子工程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活动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，活动之间存在领先关系</a:t>
            </a:r>
          </a:p>
          <a:p>
            <a:pPr marL="457200" indent="-45720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网络描述一个工程中各个活动之间的领先关系</a:t>
            </a:r>
          </a:p>
          <a:p>
            <a:pPr marL="1200150" lvl="1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网络是一个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图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1200150" lvl="1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顶点：表示活动</a:t>
            </a:r>
          </a:p>
          <a:p>
            <a:pPr marL="1200150" lvl="1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有向边：表示先决条件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6111" y="452718"/>
            <a:ext cx="1090858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图的应用：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网（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顶点活动网络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57344" name="组合 57343"/>
          <p:cNvGrpSpPr/>
          <p:nvPr/>
        </p:nvGrpSpPr>
        <p:grpSpPr>
          <a:xfrm>
            <a:off x="5631653" y="2781380"/>
            <a:ext cx="5747218" cy="3586858"/>
            <a:chOff x="5631653" y="2781380"/>
            <a:chExt cx="5747218" cy="3586858"/>
          </a:xfrm>
        </p:grpSpPr>
        <p:sp>
          <p:nvSpPr>
            <p:cNvPr id="2" name="椭圆 1"/>
            <p:cNvSpPr/>
            <p:nvPr/>
          </p:nvSpPr>
          <p:spPr>
            <a:xfrm>
              <a:off x="5631653" y="426710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520323" y="2796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520323" y="58135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730613" y="582823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9252864" y="582823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730613" y="490533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730613" y="2796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225806" y="278138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730613" y="376448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225806" y="376448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838871" y="480710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246375" y="487057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>
              <a:stCxn id="2" idx="0"/>
              <a:endCxn id="7" idx="3"/>
            </p:cNvCxnSpPr>
            <p:nvPr/>
          </p:nvCxnSpPr>
          <p:spPr>
            <a:xfrm flipV="1">
              <a:off x="5901653" y="3257582"/>
              <a:ext cx="697751" cy="1009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" idx="4"/>
              <a:endCxn id="8" idx="1"/>
            </p:cNvCxnSpPr>
            <p:nvPr/>
          </p:nvCxnSpPr>
          <p:spPr>
            <a:xfrm>
              <a:off x="5901653" y="4807108"/>
              <a:ext cx="697751" cy="10855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5"/>
              <a:endCxn id="14" idx="1"/>
            </p:cNvCxnSpPr>
            <p:nvPr/>
          </p:nvCxnSpPr>
          <p:spPr>
            <a:xfrm>
              <a:off x="6981242" y="3257582"/>
              <a:ext cx="828452" cy="5859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7" idx="6"/>
              <a:endCxn id="12" idx="2"/>
            </p:cNvCxnSpPr>
            <p:nvPr/>
          </p:nvCxnSpPr>
          <p:spPr>
            <a:xfrm>
              <a:off x="7060323" y="3066663"/>
              <a:ext cx="6702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2" idx="6"/>
              <a:endCxn id="13" idx="2"/>
            </p:cNvCxnSpPr>
            <p:nvPr/>
          </p:nvCxnSpPr>
          <p:spPr>
            <a:xfrm flipV="1">
              <a:off x="8270613" y="3051380"/>
              <a:ext cx="955193" cy="15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6"/>
              <a:endCxn id="15" idx="2"/>
            </p:cNvCxnSpPr>
            <p:nvPr/>
          </p:nvCxnSpPr>
          <p:spPr>
            <a:xfrm>
              <a:off x="8270613" y="4034484"/>
              <a:ext cx="955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3" idx="4"/>
              <a:endCxn id="15" idx="0"/>
            </p:cNvCxnSpPr>
            <p:nvPr/>
          </p:nvCxnSpPr>
          <p:spPr>
            <a:xfrm>
              <a:off x="9495806" y="3321380"/>
              <a:ext cx="0" cy="443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4" idx="5"/>
              <a:endCxn id="17" idx="1"/>
            </p:cNvCxnSpPr>
            <p:nvPr/>
          </p:nvCxnSpPr>
          <p:spPr>
            <a:xfrm>
              <a:off x="8191532" y="4225403"/>
              <a:ext cx="1133924" cy="724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5" idx="6"/>
              <a:endCxn id="16" idx="1"/>
            </p:cNvCxnSpPr>
            <p:nvPr/>
          </p:nvCxnSpPr>
          <p:spPr>
            <a:xfrm>
              <a:off x="9765806" y="4034484"/>
              <a:ext cx="1152146" cy="851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7" idx="4"/>
              <a:endCxn id="10" idx="0"/>
            </p:cNvCxnSpPr>
            <p:nvPr/>
          </p:nvCxnSpPr>
          <p:spPr>
            <a:xfrm>
              <a:off x="9516375" y="5410574"/>
              <a:ext cx="6489" cy="4176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1" idx="6"/>
              <a:endCxn id="17" idx="2"/>
            </p:cNvCxnSpPr>
            <p:nvPr/>
          </p:nvCxnSpPr>
          <p:spPr>
            <a:xfrm flipV="1">
              <a:off x="8270613" y="5140574"/>
              <a:ext cx="975762" cy="34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9" idx="6"/>
              <a:endCxn id="10" idx="2"/>
            </p:cNvCxnSpPr>
            <p:nvPr/>
          </p:nvCxnSpPr>
          <p:spPr>
            <a:xfrm>
              <a:off x="8270613" y="6098238"/>
              <a:ext cx="9822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8" idx="6"/>
              <a:endCxn id="9" idx="2"/>
            </p:cNvCxnSpPr>
            <p:nvPr/>
          </p:nvCxnSpPr>
          <p:spPr>
            <a:xfrm>
              <a:off x="7060323" y="6083556"/>
              <a:ext cx="670290" cy="14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8" idx="7"/>
              <a:endCxn id="11" idx="2"/>
            </p:cNvCxnSpPr>
            <p:nvPr/>
          </p:nvCxnSpPr>
          <p:spPr>
            <a:xfrm flipV="1">
              <a:off x="6981242" y="5175332"/>
              <a:ext cx="749371" cy="717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10" idx="6"/>
              <a:endCxn id="16" idx="3"/>
            </p:cNvCxnSpPr>
            <p:nvPr/>
          </p:nvCxnSpPr>
          <p:spPr>
            <a:xfrm flipV="1">
              <a:off x="9792864" y="5268027"/>
              <a:ext cx="1125088" cy="830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33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AOV</a:t>
            </a:r>
            <a:r>
              <a:rPr lang="zh-CN" altLang="en-US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网络举例：计算机专业学生学习的课程。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676400" y="1752600"/>
            <a:ext cx="3886200" cy="4121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课程代号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课程名称</a:t>
            </a:r>
            <a:r>
              <a:rPr lang="zh-CN" altLang="en-US" sz="20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先修课程</a:t>
            </a:r>
            <a:endParaRPr lang="zh-CN" altLang="en-US" sz="20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高等数学    无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C++         </a:t>
            </a:r>
            <a:r>
              <a:rPr lang="zh-CN" altLang="en-US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离散数学   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8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   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18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高级语言   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8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编译方法   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sz="18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   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en-US" altLang="zh-CN" sz="18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普通物理   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8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计算机原理  </a:t>
            </a:r>
            <a:r>
              <a:rPr lang="en-US" altLang="zh-CN" sz="1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800" u="none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372" name="AutoShape 37"/>
          <p:cNvSpPr>
            <a:spLocks noChangeArrowheads="1"/>
          </p:cNvSpPr>
          <p:nvPr/>
        </p:nvSpPr>
        <p:spPr bwMode="auto">
          <a:xfrm>
            <a:off x="5867400" y="2971800"/>
            <a:ext cx="533400" cy="533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3" name="Text Box 38"/>
          <p:cNvSpPr txBox="1">
            <a:spLocks noChangeArrowheads="1"/>
          </p:cNvSpPr>
          <p:nvPr/>
        </p:nvSpPr>
        <p:spPr bwMode="auto">
          <a:xfrm>
            <a:off x="5867400" y="2895600"/>
            <a:ext cx="5334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u="non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374" name="Rectangle 66"/>
          <p:cNvSpPr>
            <a:spLocks noChangeArrowheads="1"/>
          </p:cNvSpPr>
          <p:nvPr/>
        </p:nvSpPr>
        <p:spPr bwMode="auto">
          <a:xfrm>
            <a:off x="7099300" y="5662613"/>
            <a:ext cx="1797287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网示例</a:t>
            </a:r>
          </a:p>
        </p:txBody>
      </p:sp>
      <p:sp>
        <p:nvSpPr>
          <p:cNvPr id="58375" name="AutoShape 69"/>
          <p:cNvSpPr>
            <a:spLocks noChangeArrowheads="1"/>
          </p:cNvSpPr>
          <p:nvPr/>
        </p:nvSpPr>
        <p:spPr bwMode="auto">
          <a:xfrm>
            <a:off x="5791200" y="4114800"/>
            <a:ext cx="533400" cy="533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6" name="Text Box 70"/>
          <p:cNvSpPr txBox="1">
            <a:spLocks noChangeArrowheads="1"/>
          </p:cNvSpPr>
          <p:nvPr/>
        </p:nvSpPr>
        <p:spPr bwMode="auto">
          <a:xfrm>
            <a:off x="5791200" y="4038600"/>
            <a:ext cx="5334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u="non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377" name="AutoShape 73"/>
          <p:cNvSpPr>
            <a:spLocks noChangeArrowheads="1"/>
          </p:cNvSpPr>
          <p:nvPr/>
        </p:nvSpPr>
        <p:spPr bwMode="auto">
          <a:xfrm>
            <a:off x="6934200" y="2362200"/>
            <a:ext cx="533400" cy="533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8" name="Text Box 74"/>
          <p:cNvSpPr txBox="1">
            <a:spLocks noChangeArrowheads="1"/>
          </p:cNvSpPr>
          <p:nvPr/>
        </p:nvSpPr>
        <p:spPr bwMode="auto">
          <a:xfrm>
            <a:off x="6934200" y="2286000"/>
            <a:ext cx="5334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u="non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8379" name="AutoShape 75"/>
          <p:cNvSpPr>
            <a:spLocks noChangeArrowheads="1"/>
          </p:cNvSpPr>
          <p:nvPr/>
        </p:nvSpPr>
        <p:spPr bwMode="auto">
          <a:xfrm>
            <a:off x="6934200" y="3581400"/>
            <a:ext cx="533400" cy="533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80" name="Text Box 76"/>
          <p:cNvSpPr txBox="1">
            <a:spLocks noChangeArrowheads="1"/>
          </p:cNvSpPr>
          <p:nvPr/>
        </p:nvSpPr>
        <p:spPr bwMode="auto">
          <a:xfrm>
            <a:off x="6934200" y="3505200"/>
            <a:ext cx="5334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u="non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381" name="AutoShape 77"/>
          <p:cNvSpPr>
            <a:spLocks noChangeArrowheads="1"/>
          </p:cNvSpPr>
          <p:nvPr/>
        </p:nvSpPr>
        <p:spPr bwMode="auto">
          <a:xfrm>
            <a:off x="6934200" y="4876800"/>
            <a:ext cx="533400" cy="533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82" name="Text Box 78"/>
          <p:cNvSpPr txBox="1">
            <a:spLocks noChangeArrowheads="1"/>
          </p:cNvSpPr>
          <p:nvPr/>
        </p:nvSpPr>
        <p:spPr bwMode="auto">
          <a:xfrm>
            <a:off x="6934200" y="4800600"/>
            <a:ext cx="5334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u="non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8383" name="AutoShape 79"/>
          <p:cNvSpPr>
            <a:spLocks noChangeArrowheads="1"/>
          </p:cNvSpPr>
          <p:nvPr/>
        </p:nvSpPr>
        <p:spPr bwMode="auto">
          <a:xfrm>
            <a:off x="8382000" y="2362200"/>
            <a:ext cx="533400" cy="533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84" name="Text Box 80"/>
          <p:cNvSpPr txBox="1">
            <a:spLocks noChangeArrowheads="1"/>
          </p:cNvSpPr>
          <p:nvPr/>
        </p:nvSpPr>
        <p:spPr bwMode="auto">
          <a:xfrm>
            <a:off x="8382000" y="2286000"/>
            <a:ext cx="5334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u="non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8385" name="AutoShape 81"/>
          <p:cNvSpPr>
            <a:spLocks noChangeArrowheads="1"/>
          </p:cNvSpPr>
          <p:nvPr/>
        </p:nvSpPr>
        <p:spPr bwMode="auto">
          <a:xfrm>
            <a:off x="9677400" y="4648200"/>
            <a:ext cx="533400" cy="533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86" name="Text Box 82"/>
          <p:cNvSpPr txBox="1">
            <a:spLocks noChangeArrowheads="1"/>
          </p:cNvSpPr>
          <p:nvPr/>
        </p:nvSpPr>
        <p:spPr bwMode="auto">
          <a:xfrm>
            <a:off x="9677400" y="4572000"/>
            <a:ext cx="5334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u="non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8387" name="AutoShape 83"/>
          <p:cNvSpPr>
            <a:spLocks noChangeArrowheads="1"/>
          </p:cNvSpPr>
          <p:nvPr/>
        </p:nvSpPr>
        <p:spPr bwMode="auto">
          <a:xfrm>
            <a:off x="8305800" y="3581400"/>
            <a:ext cx="533400" cy="533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88" name="Text Box 84"/>
          <p:cNvSpPr txBox="1">
            <a:spLocks noChangeArrowheads="1"/>
          </p:cNvSpPr>
          <p:nvPr/>
        </p:nvSpPr>
        <p:spPr bwMode="auto">
          <a:xfrm>
            <a:off x="8305800" y="3505200"/>
            <a:ext cx="533400" cy="6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u="non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8389" name="AutoShape 85"/>
          <p:cNvSpPr>
            <a:spLocks noChangeArrowheads="1"/>
          </p:cNvSpPr>
          <p:nvPr/>
        </p:nvSpPr>
        <p:spPr bwMode="auto">
          <a:xfrm>
            <a:off x="9753600" y="3124200"/>
            <a:ext cx="533400" cy="533400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118800" bIns="118800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90" name="Text Box 86"/>
          <p:cNvSpPr txBox="1">
            <a:spLocks noChangeArrowheads="1"/>
          </p:cNvSpPr>
          <p:nvPr/>
        </p:nvSpPr>
        <p:spPr bwMode="auto">
          <a:xfrm>
            <a:off x="9753600" y="3048000"/>
            <a:ext cx="533400" cy="609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18800" bIns="118800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u="none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u="none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58391" name="AutoShape 87"/>
          <p:cNvCxnSpPr>
            <a:cxnSpLocks noChangeShapeType="1"/>
          </p:cNvCxnSpPr>
          <p:nvPr/>
        </p:nvCxnSpPr>
        <p:spPr bwMode="auto">
          <a:xfrm>
            <a:off x="7543800" y="26670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2" name="AutoShape 88"/>
          <p:cNvCxnSpPr>
            <a:cxnSpLocks noChangeShapeType="1"/>
          </p:cNvCxnSpPr>
          <p:nvPr/>
        </p:nvCxnSpPr>
        <p:spPr bwMode="auto">
          <a:xfrm>
            <a:off x="7535863" y="3789363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3" name="AutoShape 89"/>
          <p:cNvCxnSpPr>
            <a:cxnSpLocks noChangeShapeType="1"/>
          </p:cNvCxnSpPr>
          <p:nvPr/>
        </p:nvCxnSpPr>
        <p:spPr bwMode="auto">
          <a:xfrm flipV="1">
            <a:off x="6400800" y="2743200"/>
            <a:ext cx="457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4" name="AutoShape 90"/>
          <p:cNvCxnSpPr>
            <a:cxnSpLocks noChangeShapeType="1"/>
          </p:cNvCxnSpPr>
          <p:nvPr/>
        </p:nvCxnSpPr>
        <p:spPr bwMode="auto">
          <a:xfrm>
            <a:off x="6400800" y="45720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5" name="AutoShape 91"/>
          <p:cNvCxnSpPr>
            <a:cxnSpLocks noChangeShapeType="1"/>
          </p:cNvCxnSpPr>
          <p:nvPr/>
        </p:nvCxnSpPr>
        <p:spPr bwMode="auto">
          <a:xfrm flipV="1">
            <a:off x="7620000" y="5029200"/>
            <a:ext cx="1981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6" name="AutoShape 92"/>
          <p:cNvCxnSpPr>
            <a:cxnSpLocks noChangeShapeType="1"/>
            <a:stCxn id="58376" idx="3"/>
          </p:cNvCxnSpPr>
          <p:nvPr/>
        </p:nvCxnSpPr>
        <p:spPr bwMode="auto">
          <a:xfrm flipV="1">
            <a:off x="6324600" y="4038602"/>
            <a:ext cx="609600" cy="30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7" name="AutoShape 93"/>
          <p:cNvCxnSpPr>
            <a:cxnSpLocks noChangeShapeType="1"/>
          </p:cNvCxnSpPr>
          <p:nvPr/>
        </p:nvCxnSpPr>
        <p:spPr bwMode="auto">
          <a:xfrm>
            <a:off x="6477000" y="34290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8" name="AutoShape 94"/>
          <p:cNvCxnSpPr>
            <a:cxnSpLocks noChangeShapeType="1"/>
          </p:cNvCxnSpPr>
          <p:nvPr/>
        </p:nvCxnSpPr>
        <p:spPr bwMode="auto">
          <a:xfrm>
            <a:off x="8991600" y="2819400"/>
            <a:ext cx="762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9" name="AutoShape 95"/>
          <p:cNvCxnSpPr>
            <a:cxnSpLocks noChangeShapeType="1"/>
          </p:cNvCxnSpPr>
          <p:nvPr/>
        </p:nvCxnSpPr>
        <p:spPr bwMode="auto">
          <a:xfrm flipV="1">
            <a:off x="8915400" y="3581400"/>
            <a:ext cx="762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0" name="AutoShape 96"/>
          <p:cNvCxnSpPr>
            <a:cxnSpLocks noChangeShapeType="1"/>
          </p:cNvCxnSpPr>
          <p:nvPr/>
        </p:nvCxnSpPr>
        <p:spPr bwMode="auto">
          <a:xfrm>
            <a:off x="8991600" y="4114800"/>
            <a:ext cx="685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1" name="AutoShape 97"/>
          <p:cNvCxnSpPr>
            <a:cxnSpLocks noChangeShapeType="1"/>
          </p:cNvCxnSpPr>
          <p:nvPr/>
        </p:nvCxnSpPr>
        <p:spPr bwMode="auto">
          <a:xfrm flipV="1">
            <a:off x="6477000" y="4114800"/>
            <a:ext cx="1828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1572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56261" y="1424751"/>
            <a:ext cx="570015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传递性：活动的领先关系可传递的</a:t>
            </a:r>
          </a:p>
          <a:p>
            <a:pPr algn="l" eaLnBrk="1" hangingPunct="1"/>
            <a:endParaRPr lang="en-US" altLang="zh-CN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zh-CN" altLang="en-US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活动</a:t>
            </a:r>
            <a:r>
              <a:rPr lang="en-US" altLang="zh-CN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领先于活动</a:t>
            </a:r>
            <a:r>
              <a:rPr lang="en-US" altLang="zh-CN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，活动</a:t>
            </a:r>
            <a:r>
              <a:rPr lang="en-US" altLang="zh-CN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领先于活动</a:t>
            </a:r>
            <a:r>
              <a:rPr lang="en-US" altLang="zh-CN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，则活动</a:t>
            </a:r>
            <a:r>
              <a:rPr lang="en-US" altLang="zh-CN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领先于活动</a:t>
            </a:r>
            <a:r>
              <a:rPr lang="en-US" altLang="zh-CN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7</a:t>
            </a:r>
          </a:p>
          <a:p>
            <a:pPr algn="l" eaLnBrk="1" hangingPunct="1"/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反自反性：不允许一个活动在开始之前就完成。要求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网是一个有向无回路图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8129" y="454274"/>
            <a:ext cx="117684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网中的领先关系是一种拟序关系，即具有传递性和反自反性。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64162" y="2220704"/>
            <a:ext cx="5747218" cy="3586858"/>
            <a:chOff x="5631653" y="2781380"/>
            <a:chExt cx="5747218" cy="3586858"/>
          </a:xfrm>
        </p:grpSpPr>
        <p:sp>
          <p:nvSpPr>
            <p:cNvPr id="36" name="椭圆 35"/>
            <p:cNvSpPr/>
            <p:nvPr/>
          </p:nvSpPr>
          <p:spPr>
            <a:xfrm>
              <a:off x="5631653" y="426710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20323" y="2796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6520323" y="58135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730613" y="582823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252864" y="582823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730613" y="490533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730613" y="2796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9225806" y="278138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730613" y="376448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9225806" y="376448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0838871" y="480710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9246375" y="487057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36" idx="0"/>
              <a:endCxn id="37" idx="3"/>
            </p:cNvCxnSpPr>
            <p:nvPr/>
          </p:nvCxnSpPr>
          <p:spPr>
            <a:xfrm flipV="1">
              <a:off x="5901653" y="3257582"/>
              <a:ext cx="697751" cy="1009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6" idx="4"/>
              <a:endCxn id="38" idx="1"/>
            </p:cNvCxnSpPr>
            <p:nvPr/>
          </p:nvCxnSpPr>
          <p:spPr>
            <a:xfrm>
              <a:off x="5901653" y="4807108"/>
              <a:ext cx="697751" cy="10855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7" idx="5"/>
              <a:endCxn id="44" idx="1"/>
            </p:cNvCxnSpPr>
            <p:nvPr/>
          </p:nvCxnSpPr>
          <p:spPr>
            <a:xfrm>
              <a:off x="6981242" y="3257582"/>
              <a:ext cx="828452" cy="5859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7" idx="6"/>
              <a:endCxn id="42" idx="2"/>
            </p:cNvCxnSpPr>
            <p:nvPr/>
          </p:nvCxnSpPr>
          <p:spPr>
            <a:xfrm>
              <a:off x="7060323" y="3066663"/>
              <a:ext cx="6702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2" idx="6"/>
              <a:endCxn id="43" idx="2"/>
            </p:cNvCxnSpPr>
            <p:nvPr/>
          </p:nvCxnSpPr>
          <p:spPr>
            <a:xfrm flipV="1">
              <a:off x="8270613" y="3051380"/>
              <a:ext cx="955193" cy="15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4" idx="6"/>
              <a:endCxn id="45" idx="2"/>
            </p:cNvCxnSpPr>
            <p:nvPr/>
          </p:nvCxnSpPr>
          <p:spPr>
            <a:xfrm>
              <a:off x="8270613" y="4034484"/>
              <a:ext cx="955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3" idx="4"/>
              <a:endCxn id="45" idx="0"/>
            </p:cNvCxnSpPr>
            <p:nvPr/>
          </p:nvCxnSpPr>
          <p:spPr>
            <a:xfrm>
              <a:off x="9495806" y="3321380"/>
              <a:ext cx="0" cy="443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4" idx="5"/>
              <a:endCxn id="47" idx="1"/>
            </p:cNvCxnSpPr>
            <p:nvPr/>
          </p:nvCxnSpPr>
          <p:spPr>
            <a:xfrm>
              <a:off x="8191532" y="4225403"/>
              <a:ext cx="1133924" cy="724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6"/>
              <a:endCxn id="46" idx="1"/>
            </p:cNvCxnSpPr>
            <p:nvPr/>
          </p:nvCxnSpPr>
          <p:spPr>
            <a:xfrm>
              <a:off x="9765806" y="4034484"/>
              <a:ext cx="1152146" cy="851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7" idx="4"/>
              <a:endCxn id="40" idx="0"/>
            </p:cNvCxnSpPr>
            <p:nvPr/>
          </p:nvCxnSpPr>
          <p:spPr>
            <a:xfrm>
              <a:off x="9516375" y="5410574"/>
              <a:ext cx="6489" cy="4176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1" idx="6"/>
              <a:endCxn id="47" idx="2"/>
            </p:cNvCxnSpPr>
            <p:nvPr/>
          </p:nvCxnSpPr>
          <p:spPr>
            <a:xfrm flipV="1">
              <a:off x="8270613" y="5140574"/>
              <a:ext cx="975762" cy="34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9" idx="6"/>
              <a:endCxn id="40" idx="2"/>
            </p:cNvCxnSpPr>
            <p:nvPr/>
          </p:nvCxnSpPr>
          <p:spPr>
            <a:xfrm>
              <a:off x="8270613" y="6098238"/>
              <a:ext cx="9822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8" idx="6"/>
              <a:endCxn id="39" idx="2"/>
            </p:cNvCxnSpPr>
            <p:nvPr/>
          </p:nvCxnSpPr>
          <p:spPr>
            <a:xfrm>
              <a:off x="7060323" y="6083556"/>
              <a:ext cx="670290" cy="14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8" idx="7"/>
              <a:endCxn id="41" idx="2"/>
            </p:cNvCxnSpPr>
            <p:nvPr/>
          </p:nvCxnSpPr>
          <p:spPr>
            <a:xfrm flipV="1">
              <a:off x="6981242" y="5175332"/>
              <a:ext cx="749371" cy="717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0" idx="6"/>
              <a:endCxn id="46" idx="3"/>
            </p:cNvCxnSpPr>
            <p:nvPr/>
          </p:nvCxnSpPr>
          <p:spPr>
            <a:xfrm flipV="1">
              <a:off x="9792864" y="5268027"/>
              <a:ext cx="1125088" cy="830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91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824241" y="1463633"/>
            <a:ext cx="10908580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一个拓扑序列是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AOV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网中顶点的线性序列，使得对图中任意二个顶点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，若在图中，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领先于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，则在线性序列中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的前驱结点。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1090858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什么是拓扑排序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46111" y="2864163"/>
            <a:ext cx="5747218" cy="3586858"/>
            <a:chOff x="5631653" y="2781380"/>
            <a:chExt cx="5747218" cy="3586858"/>
          </a:xfrm>
        </p:grpSpPr>
        <p:sp>
          <p:nvSpPr>
            <p:cNvPr id="7" name="椭圆 6"/>
            <p:cNvSpPr/>
            <p:nvPr/>
          </p:nvSpPr>
          <p:spPr>
            <a:xfrm>
              <a:off x="5631653" y="426710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520323" y="2796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520323" y="58135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730613" y="582823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252864" y="582823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730613" y="490533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730613" y="2796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9225806" y="278138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730613" y="376448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225806" y="376448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838871" y="480710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9246375" y="487057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>
              <a:stCxn id="7" idx="0"/>
              <a:endCxn id="8" idx="3"/>
            </p:cNvCxnSpPr>
            <p:nvPr/>
          </p:nvCxnSpPr>
          <p:spPr>
            <a:xfrm flipV="1">
              <a:off x="5901653" y="3257582"/>
              <a:ext cx="697751" cy="10095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4"/>
              <a:endCxn id="9" idx="1"/>
            </p:cNvCxnSpPr>
            <p:nvPr/>
          </p:nvCxnSpPr>
          <p:spPr>
            <a:xfrm>
              <a:off x="5901653" y="4807108"/>
              <a:ext cx="697751" cy="10855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5"/>
              <a:endCxn id="15" idx="1"/>
            </p:cNvCxnSpPr>
            <p:nvPr/>
          </p:nvCxnSpPr>
          <p:spPr>
            <a:xfrm>
              <a:off x="6981242" y="3257582"/>
              <a:ext cx="828452" cy="5859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6"/>
              <a:endCxn id="13" idx="2"/>
            </p:cNvCxnSpPr>
            <p:nvPr/>
          </p:nvCxnSpPr>
          <p:spPr>
            <a:xfrm>
              <a:off x="7060323" y="3066663"/>
              <a:ext cx="6702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3" idx="6"/>
              <a:endCxn id="14" idx="2"/>
            </p:cNvCxnSpPr>
            <p:nvPr/>
          </p:nvCxnSpPr>
          <p:spPr>
            <a:xfrm flipV="1">
              <a:off x="8270613" y="3051380"/>
              <a:ext cx="955193" cy="15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5" idx="6"/>
              <a:endCxn id="16" idx="2"/>
            </p:cNvCxnSpPr>
            <p:nvPr/>
          </p:nvCxnSpPr>
          <p:spPr>
            <a:xfrm>
              <a:off x="8270613" y="4034484"/>
              <a:ext cx="955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4" idx="4"/>
              <a:endCxn id="16" idx="0"/>
            </p:cNvCxnSpPr>
            <p:nvPr/>
          </p:nvCxnSpPr>
          <p:spPr>
            <a:xfrm>
              <a:off x="9495806" y="3321380"/>
              <a:ext cx="0" cy="443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5" idx="5"/>
              <a:endCxn id="18" idx="1"/>
            </p:cNvCxnSpPr>
            <p:nvPr/>
          </p:nvCxnSpPr>
          <p:spPr>
            <a:xfrm>
              <a:off x="8191532" y="4225403"/>
              <a:ext cx="1133924" cy="724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6" idx="6"/>
              <a:endCxn id="17" idx="1"/>
            </p:cNvCxnSpPr>
            <p:nvPr/>
          </p:nvCxnSpPr>
          <p:spPr>
            <a:xfrm>
              <a:off x="9765806" y="4034484"/>
              <a:ext cx="1152146" cy="851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8" idx="4"/>
              <a:endCxn id="11" idx="0"/>
            </p:cNvCxnSpPr>
            <p:nvPr/>
          </p:nvCxnSpPr>
          <p:spPr>
            <a:xfrm>
              <a:off x="9516375" y="5410574"/>
              <a:ext cx="6489" cy="4176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18" idx="2"/>
            </p:cNvCxnSpPr>
            <p:nvPr/>
          </p:nvCxnSpPr>
          <p:spPr>
            <a:xfrm flipV="1">
              <a:off x="8270613" y="5140574"/>
              <a:ext cx="975762" cy="34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1" idx="2"/>
            </p:cNvCxnSpPr>
            <p:nvPr/>
          </p:nvCxnSpPr>
          <p:spPr>
            <a:xfrm>
              <a:off x="8270613" y="6098238"/>
              <a:ext cx="9822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9" idx="6"/>
              <a:endCxn id="10" idx="2"/>
            </p:cNvCxnSpPr>
            <p:nvPr/>
          </p:nvCxnSpPr>
          <p:spPr>
            <a:xfrm>
              <a:off x="7060323" y="6083556"/>
              <a:ext cx="670290" cy="14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9" idx="7"/>
              <a:endCxn id="12" idx="2"/>
            </p:cNvCxnSpPr>
            <p:nvPr/>
          </p:nvCxnSpPr>
          <p:spPr>
            <a:xfrm flipV="1">
              <a:off x="6981242" y="5175332"/>
              <a:ext cx="749371" cy="7173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6"/>
              <a:endCxn id="17" idx="3"/>
            </p:cNvCxnSpPr>
            <p:nvPr/>
          </p:nvCxnSpPr>
          <p:spPr>
            <a:xfrm flipV="1">
              <a:off x="9792864" y="5268027"/>
              <a:ext cx="1125088" cy="830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868466" y="2703852"/>
            <a:ext cx="4738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0,1,4,3,2,5,6,7,8,9,10,11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0,1,3,4,9,10,2,6,5,7,8,11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8466" y="4099972"/>
            <a:ext cx="4481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检测拓扑排序的方法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对图中每一条边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，在序列中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</a:t>
            </a:r>
          </a:p>
        </p:txBody>
      </p:sp>
    </p:spTree>
    <p:extLst>
      <p:ext uri="{BB962C8B-B14F-4D97-AF65-F5344CB8AC3E}">
        <p14:creationId xmlns:p14="http://schemas.microsoft.com/office/powerpoint/2010/main" val="187309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46111" y="1665514"/>
            <a:ext cx="10908580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用拓扑排序算法的作用：</a:t>
            </a:r>
          </a:p>
          <a:p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）测试</a:t>
            </a:r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网的可行性（是否存在回路）</a:t>
            </a:r>
          </a:p>
          <a:p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）对可行的</a:t>
            </a:r>
            <a:r>
              <a:rPr lang="en-US" altLang="zh-CN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zh-CN" altLang="en-US" sz="36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网求出其拓扑序列。</a:t>
            </a: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endParaRPr lang="zh-CN" altLang="en-US" sz="36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6111" y="452718"/>
            <a:ext cx="1090858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拓扑排序算法</a:t>
            </a:r>
          </a:p>
        </p:txBody>
      </p:sp>
    </p:spTree>
    <p:extLst>
      <p:ext uri="{BB962C8B-B14F-4D97-AF65-F5344CB8AC3E}">
        <p14:creationId xmlns:p14="http://schemas.microsoft.com/office/powerpoint/2010/main" val="359891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28794" y="374095"/>
            <a:ext cx="1134153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拓扑排序算法步骤：</a:t>
            </a:r>
          </a:p>
          <a:p>
            <a:pPr algn="just">
              <a:lnSpc>
                <a:spcPct val="110000"/>
              </a:lnSpc>
            </a:pP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）在图中找一个入度为零的顶点，输出之；</a:t>
            </a:r>
          </a:p>
          <a:p>
            <a:pPr algn="just">
              <a:lnSpc>
                <a:spcPct val="110000"/>
              </a:lnSpc>
            </a:pP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）从图中删除该顶点及其所有出边；</a:t>
            </a:r>
          </a:p>
          <a:p>
            <a:pPr algn="just">
              <a:lnSpc>
                <a:spcPct val="110000"/>
              </a:lnSpc>
            </a:pP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）重复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，直到所有顶点都输出（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拓扑序列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），或图中剩下的顶点再也没有入度为零的顶点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存在有向回路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为止。</a:t>
            </a:r>
          </a:p>
        </p:txBody>
      </p:sp>
      <p:sp>
        <p:nvSpPr>
          <p:cNvPr id="5" name="椭圆 4"/>
          <p:cNvSpPr/>
          <p:nvPr/>
        </p:nvSpPr>
        <p:spPr>
          <a:xfrm>
            <a:off x="95647" y="45382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4317" y="306781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84317" y="608471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94607" y="60993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16858" y="609939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94607" y="517648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94607" y="306781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89800" y="30438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194607" y="403563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89800" y="403563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02865" y="507826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710369" y="514172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5" idx="0"/>
            <a:endCxn id="6" idx="3"/>
          </p:cNvCxnSpPr>
          <p:nvPr/>
        </p:nvCxnSpPr>
        <p:spPr>
          <a:xfrm flipV="1">
            <a:off x="365647" y="3528736"/>
            <a:ext cx="697751" cy="1009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7" idx="1"/>
          </p:cNvCxnSpPr>
          <p:nvPr/>
        </p:nvCxnSpPr>
        <p:spPr>
          <a:xfrm>
            <a:off x="365647" y="5078262"/>
            <a:ext cx="697751" cy="1085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5"/>
            <a:endCxn id="13" idx="1"/>
          </p:cNvCxnSpPr>
          <p:nvPr/>
        </p:nvCxnSpPr>
        <p:spPr>
          <a:xfrm>
            <a:off x="1445236" y="3528736"/>
            <a:ext cx="828452" cy="585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1" idx="2"/>
          </p:cNvCxnSpPr>
          <p:nvPr/>
        </p:nvCxnSpPr>
        <p:spPr>
          <a:xfrm>
            <a:off x="1524317" y="3337817"/>
            <a:ext cx="670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6"/>
          </p:cNvCxnSpPr>
          <p:nvPr/>
        </p:nvCxnSpPr>
        <p:spPr>
          <a:xfrm flipV="1">
            <a:off x="2734607" y="3322534"/>
            <a:ext cx="955193" cy="15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6"/>
            <a:endCxn id="14" idx="2"/>
          </p:cNvCxnSpPr>
          <p:nvPr/>
        </p:nvCxnSpPr>
        <p:spPr>
          <a:xfrm>
            <a:off x="2734607" y="4305638"/>
            <a:ext cx="9551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4" idx="0"/>
          </p:cNvCxnSpPr>
          <p:nvPr/>
        </p:nvCxnSpPr>
        <p:spPr>
          <a:xfrm>
            <a:off x="3959800" y="3592534"/>
            <a:ext cx="0" cy="443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5"/>
            <a:endCxn id="16" idx="1"/>
          </p:cNvCxnSpPr>
          <p:nvPr/>
        </p:nvCxnSpPr>
        <p:spPr>
          <a:xfrm>
            <a:off x="2655526" y="4496557"/>
            <a:ext cx="1133924" cy="724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6"/>
            <a:endCxn id="15" idx="1"/>
          </p:cNvCxnSpPr>
          <p:nvPr/>
        </p:nvCxnSpPr>
        <p:spPr>
          <a:xfrm>
            <a:off x="4229800" y="4305638"/>
            <a:ext cx="1152146" cy="851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4"/>
            <a:endCxn id="9" idx="0"/>
          </p:cNvCxnSpPr>
          <p:nvPr/>
        </p:nvCxnSpPr>
        <p:spPr>
          <a:xfrm>
            <a:off x="3980369" y="5681728"/>
            <a:ext cx="6489" cy="417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0" idx="6"/>
            <a:endCxn id="16" idx="2"/>
          </p:cNvCxnSpPr>
          <p:nvPr/>
        </p:nvCxnSpPr>
        <p:spPr>
          <a:xfrm flipV="1">
            <a:off x="2734607" y="5411728"/>
            <a:ext cx="975762" cy="34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6"/>
            <a:endCxn id="9" idx="2"/>
          </p:cNvCxnSpPr>
          <p:nvPr/>
        </p:nvCxnSpPr>
        <p:spPr>
          <a:xfrm>
            <a:off x="2734607" y="6369392"/>
            <a:ext cx="9822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6"/>
            <a:endCxn id="8" idx="2"/>
          </p:cNvCxnSpPr>
          <p:nvPr/>
        </p:nvCxnSpPr>
        <p:spPr>
          <a:xfrm>
            <a:off x="1524317" y="6354710"/>
            <a:ext cx="670290" cy="14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7"/>
            <a:endCxn id="10" idx="2"/>
          </p:cNvCxnSpPr>
          <p:nvPr/>
        </p:nvCxnSpPr>
        <p:spPr>
          <a:xfrm flipV="1">
            <a:off x="1445236" y="5446486"/>
            <a:ext cx="749371" cy="717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6"/>
            <a:endCxn id="15" idx="3"/>
          </p:cNvCxnSpPr>
          <p:nvPr/>
        </p:nvCxnSpPr>
        <p:spPr>
          <a:xfrm flipV="1">
            <a:off x="4256858" y="5539181"/>
            <a:ext cx="1125088" cy="830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6290407" y="45103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179077" y="303991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179077" y="605680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389367" y="607149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911618" y="607149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389367" y="514858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389367" y="303991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884560" y="302463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389367" y="400773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884560" y="400773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1497625" y="50503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905129" y="511382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32" idx="0"/>
            <a:endCxn id="33" idx="3"/>
          </p:cNvCxnSpPr>
          <p:nvPr/>
        </p:nvCxnSpPr>
        <p:spPr>
          <a:xfrm flipV="1">
            <a:off x="6560407" y="3500835"/>
            <a:ext cx="697751" cy="1009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2" idx="4"/>
            <a:endCxn id="34" idx="1"/>
          </p:cNvCxnSpPr>
          <p:nvPr/>
        </p:nvCxnSpPr>
        <p:spPr>
          <a:xfrm>
            <a:off x="6560407" y="5050361"/>
            <a:ext cx="697751" cy="1085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3" idx="5"/>
            <a:endCxn id="40" idx="1"/>
          </p:cNvCxnSpPr>
          <p:nvPr/>
        </p:nvCxnSpPr>
        <p:spPr>
          <a:xfrm>
            <a:off x="7639996" y="3500835"/>
            <a:ext cx="828452" cy="585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6"/>
            <a:endCxn id="38" idx="2"/>
          </p:cNvCxnSpPr>
          <p:nvPr/>
        </p:nvCxnSpPr>
        <p:spPr>
          <a:xfrm>
            <a:off x="7719077" y="3309916"/>
            <a:ext cx="670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6"/>
            <a:endCxn id="39" idx="2"/>
          </p:cNvCxnSpPr>
          <p:nvPr/>
        </p:nvCxnSpPr>
        <p:spPr>
          <a:xfrm flipV="1">
            <a:off x="8929367" y="3294633"/>
            <a:ext cx="955193" cy="15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6"/>
            <a:endCxn id="41" idx="2"/>
          </p:cNvCxnSpPr>
          <p:nvPr/>
        </p:nvCxnSpPr>
        <p:spPr>
          <a:xfrm>
            <a:off x="8929367" y="4277737"/>
            <a:ext cx="9551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9" idx="4"/>
            <a:endCxn id="41" idx="0"/>
          </p:cNvCxnSpPr>
          <p:nvPr/>
        </p:nvCxnSpPr>
        <p:spPr>
          <a:xfrm>
            <a:off x="10154560" y="3564633"/>
            <a:ext cx="0" cy="443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0" idx="5"/>
            <a:endCxn id="43" idx="1"/>
          </p:cNvCxnSpPr>
          <p:nvPr/>
        </p:nvCxnSpPr>
        <p:spPr>
          <a:xfrm>
            <a:off x="8850286" y="4468656"/>
            <a:ext cx="1133924" cy="724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6"/>
            <a:endCxn id="42" idx="1"/>
          </p:cNvCxnSpPr>
          <p:nvPr/>
        </p:nvCxnSpPr>
        <p:spPr>
          <a:xfrm>
            <a:off x="10424560" y="4277737"/>
            <a:ext cx="1152146" cy="851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3" idx="4"/>
            <a:endCxn id="36" idx="0"/>
          </p:cNvCxnSpPr>
          <p:nvPr/>
        </p:nvCxnSpPr>
        <p:spPr>
          <a:xfrm>
            <a:off x="10175129" y="5653827"/>
            <a:ext cx="6489" cy="417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7" idx="6"/>
            <a:endCxn id="43" idx="2"/>
          </p:cNvCxnSpPr>
          <p:nvPr/>
        </p:nvCxnSpPr>
        <p:spPr>
          <a:xfrm flipV="1">
            <a:off x="8929367" y="5383827"/>
            <a:ext cx="975762" cy="34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6"/>
            <a:endCxn id="36" idx="2"/>
          </p:cNvCxnSpPr>
          <p:nvPr/>
        </p:nvCxnSpPr>
        <p:spPr>
          <a:xfrm>
            <a:off x="8929367" y="6341491"/>
            <a:ext cx="9822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4" idx="6"/>
            <a:endCxn id="35" idx="2"/>
          </p:cNvCxnSpPr>
          <p:nvPr/>
        </p:nvCxnSpPr>
        <p:spPr>
          <a:xfrm>
            <a:off x="7719077" y="6326809"/>
            <a:ext cx="670290" cy="14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4" idx="7"/>
            <a:endCxn id="37" idx="2"/>
          </p:cNvCxnSpPr>
          <p:nvPr/>
        </p:nvCxnSpPr>
        <p:spPr>
          <a:xfrm flipV="1">
            <a:off x="7639996" y="5418585"/>
            <a:ext cx="749371" cy="717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6" idx="6"/>
            <a:endCxn id="42" idx="3"/>
          </p:cNvCxnSpPr>
          <p:nvPr/>
        </p:nvCxnSpPr>
        <p:spPr>
          <a:xfrm flipV="1">
            <a:off x="10451618" y="5511280"/>
            <a:ext cx="1125088" cy="830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229800" y="4007737"/>
            <a:ext cx="3845421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4000" b="1" dirty="0"/>
              <a:t>拓扑序列不唯一</a:t>
            </a:r>
          </a:p>
        </p:txBody>
      </p:sp>
    </p:spTree>
    <p:extLst>
      <p:ext uri="{BB962C8B-B14F-4D97-AF65-F5344CB8AC3E}">
        <p14:creationId xmlns:p14="http://schemas.microsoft.com/office/powerpoint/2010/main" val="46820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19218</TotalTime>
  <Words>1414</Words>
  <Application>Microsoft Office PowerPoint</Application>
  <PresentationFormat>宽屏</PresentationFormat>
  <Paragraphs>629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仿宋_GB2312</vt:lpstr>
      <vt:lpstr>楷体_GB2312</vt:lpstr>
      <vt:lpstr>隶书</vt:lpstr>
      <vt:lpstr>宋体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离子</vt:lpstr>
      <vt:lpstr>图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1238</cp:revision>
  <dcterms:created xsi:type="dcterms:W3CDTF">2015-02-03T01:14:24Z</dcterms:created>
  <dcterms:modified xsi:type="dcterms:W3CDTF">2017-12-07T01:10:43Z</dcterms:modified>
</cp:coreProperties>
</file>