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530" r:id="rId3"/>
    <p:sldId id="468" r:id="rId5"/>
    <p:sldId id="510" r:id="rId6"/>
    <p:sldId id="454" r:id="rId7"/>
    <p:sldId id="441" r:id="rId8"/>
    <p:sldId id="488" r:id="rId9"/>
    <p:sldId id="394" r:id="rId10"/>
    <p:sldId id="511" r:id="rId11"/>
    <p:sldId id="498" r:id="rId12"/>
    <p:sldId id="476" r:id="rId13"/>
    <p:sldId id="434" r:id="rId14"/>
    <p:sldId id="501" r:id="rId15"/>
    <p:sldId id="496" r:id="rId16"/>
    <p:sldId id="507" r:id="rId17"/>
    <p:sldId id="481" r:id="rId18"/>
    <p:sldId id="432" r:id="rId19"/>
    <p:sldId id="402" r:id="rId20"/>
    <p:sldId id="387" r:id="rId21"/>
    <p:sldId id="508" r:id="rId22"/>
  </p:sldIdLst>
  <p:sldSz cx="9721850" cy="5400675"/>
  <p:notesSz cx="6858000" cy="9144000"/>
  <p:defaultTextStyle>
    <a:defPPr>
      <a:defRPr lang="zh-CN"/>
    </a:defPPr>
    <a:lvl1pPr algn="l" defTabSz="96647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82600" indent="-25400" algn="l" defTabSz="96647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67105" indent="-52705" algn="l" defTabSz="96647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450975" indent="-79375" algn="l" defTabSz="96647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935480" indent="-106680" algn="l" defTabSz="96647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201"/>
    <a:srgbClr val="E64D1B"/>
    <a:srgbClr val="00ADDF"/>
    <a:srgbClr val="F4650A"/>
    <a:srgbClr val="7030A0"/>
    <a:srgbClr val="83BD4D"/>
    <a:srgbClr val="C52156"/>
    <a:srgbClr val="2993A3"/>
    <a:srgbClr val="CC1E4A"/>
    <a:srgbClr val="F3B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894" autoAdjust="0"/>
    <p:restoredTop sz="94660"/>
  </p:normalViewPr>
  <p:slideViewPr>
    <p:cSldViewPr>
      <p:cViewPr varScale="1">
        <p:scale>
          <a:sx n="113" d="100"/>
          <a:sy n="113" d="100"/>
        </p:scale>
        <p:origin x="-576" y="-96"/>
      </p:cViewPr>
      <p:guideLst>
        <p:guide orient="horz" pos="1783"/>
        <p:guide pos="30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3019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7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74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BFAF72-1563-47D6-B7E6-34529404EE30}" type="datetimeFigureOut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7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74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19187B-8851-4471-879F-35BFB0C031CE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7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74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01866E4-F001-4660-AF58-DE5DC3ECCFA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 smtClean="0"/>
              <a:t>单击此处编辑母版文本样式</a:t>
            </a:r>
            <a:endParaRPr lang="zh-CN" alt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zh-CN" alt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zh-CN" alt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zh-CN" alt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7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74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7079287-648C-4B3D-8FE1-F0E0722F13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647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82600" algn="l" defTabSz="96647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67105" algn="l" defTabSz="96647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450975" algn="l" defTabSz="96647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935480" algn="l" defTabSz="96647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41935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0322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709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7096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416C38D1-B2BE-413E-AA30-76D6C8A318AD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F5BB81E4-0A06-4620-BC78-D7BDAEFF8EF9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DD85BDDC-0652-496A-BB8E-28D704772BDB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156A9249-D617-4CC2-9D80-860C6969B6EC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579EEE61-6411-42CC-8D36-97057DBDD0A4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5409D5DA-563B-4E70-99A2-F262D60F5A2B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71F497D5-1B80-4FC8-A26B-046D2A69E69E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BE8A25C2-0D90-49F6-A6F7-37F3A8FEBF51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33FA373F-394D-4945-AF55-FC857FB1A5F7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377" y="287537"/>
            <a:ext cx="8385096" cy="104388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377" y="1437680"/>
            <a:ext cx="8385096" cy="34266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8377" y="5005627"/>
            <a:ext cx="2187416" cy="287536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D2E55C80-E197-4DF2-B7E4-783FB352D29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20363" y="5005627"/>
            <a:ext cx="3281124" cy="287536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6057" y="5005627"/>
            <a:ext cx="2187416" cy="287536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8412197A-6E6C-49FE-B5AB-060DA0705F5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microsoft.com/office/2007/relationships/hdphoto" Target="../media/hdphoto1.wdp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esktop\shutterstock_129456278 [转换].jpg"/>
          <p:cNvPicPr>
            <a:picLocks noChangeAspect="1" noChangeArrowheads="1"/>
          </p:cNvPicPr>
          <p:nvPr userDrawn="1"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66470" rtl="0" fontAlgn="base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61950" indent="-361950" algn="l" defTabSz="96647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6130" indent="-301625" algn="l" defTabSz="96647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300" algn="l" defTabSz="96647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275" indent="-241300" algn="l" defTabSz="96647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indent="-241300" algn="l" defTabSz="96647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jpe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46124" y="324739"/>
            <a:ext cx="7727796" cy="271342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630282" y="3733204"/>
            <a:ext cx="4854347" cy="469467"/>
          </a:xfrm>
          <a:prstGeom prst="roundRect">
            <a:avLst>
              <a:gd name="adj" fmla="val 422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1"/>
          <p:cNvSpPr txBox="1"/>
          <p:nvPr/>
        </p:nvSpPr>
        <p:spPr>
          <a:xfrm>
            <a:off x="2844700" y="3733204"/>
            <a:ext cx="415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项目组织规划书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39565" y="3690902"/>
            <a:ext cx="677246" cy="503967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20266826">
            <a:off x="1975133" y="1515533"/>
            <a:ext cx="1410410" cy="1410410"/>
            <a:chOff x="2353153" y="1332123"/>
            <a:chExt cx="1410410" cy="1410410"/>
          </a:xfrm>
        </p:grpSpPr>
        <p:pic>
          <p:nvPicPr>
            <p:cNvPr id="1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圆角矩形 1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0571" y="1733627"/>
              <a:ext cx="535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D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1443" y="1286454"/>
            <a:ext cx="1410410" cy="1410410"/>
            <a:chOff x="3535031" y="1332123"/>
            <a:chExt cx="1410410" cy="1410410"/>
          </a:xfrm>
        </p:grpSpPr>
        <p:pic>
          <p:nvPicPr>
            <p:cNvPr id="1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圆角矩形 1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018802" y="1748253"/>
              <a:ext cx="486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R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89888" y="1858163"/>
            <a:ext cx="1410410" cy="1410410"/>
            <a:chOff x="4716909" y="1332185"/>
            <a:chExt cx="1410410" cy="1410410"/>
          </a:xfrm>
        </p:grpSpPr>
        <p:pic>
          <p:nvPicPr>
            <p:cNvPr id="19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圆角矩形 19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134683" y="1746241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+mj-ea"/>
                  <a:ea typeface="+mj-ea"/>
                </a:rPr>
                <a:t>邮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894863">
            <a:off x="6589117" y="1442612"/>
            <a:ext cx="1410410" cy="1410410"/>
            <a:chOff x="5898787" y="1332123"/>
            <a:chExt cx="1410410" cy="1410410"/>
          </a:xfrm>
        </p:grpSpPr>
        <p:pic>
          <p:nvPicPr>
            <p:cNvPr id="2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圆角矩形 23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297698" y="1779234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+mj-ea"/>
                  <a:ea typeface="+mj-ea"/>
                </a:rPr>
                <a:t>你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75167" y="75565"/>
            <a:ext cx="1080008" cy="1100136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8295E-6 1.75191E-6 L 0.45722 -0.0023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1" y="-11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3308275" y="4044942"/>
            <a:ext cx="3598175" cy="422910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0000"/>
                </a:schemeClr>
              </a:gs>
              <a:gs pos="100000">
                <a:srgbClr val="F2F2F2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3339937" y="1355836"/>
            <a:ext cx="2921739" cy="2921739"/>
          </a:xfrm>
          <a:custGeom>
            <a:avLst/>
            <a:gdLst>
              <a:gd name="connsiteX0" fmla="*/ 928291 w 2094279"/>
              <a:gd name="connsiteY0" fmla="*/ 0 h 2094279"/>
              <a:gd name="connsiteX1" fmla="*/ 1165990 w 2094279"/>
              <a:gd name="connsiteY1" fmla="*/ 0 h 2094279"/>
              <a:gd name="connsiteX2" fmla="*/ 1212337 w 2094279"/>
              <a:gd name="connsiteY2" fmla="*/ 216228 h 2094279"/>
              <a:gd name="connsiteX3" fmla="*/ 1223536 w 2094279"/>
              <a:gd name="connsiteY3" fmla="*/ 217936 h 2094279"/>
              <a:gd name="connsiteX4" fmla="*/ 1318464 w 2094279"/>
              <a:gd name="connsiteY4" fmla="*/ 246132 h 2094279"/>
              <a:gd name="connsiteX5" fmla="*/ 1467784 w 2094279"/>
              <a:gd name="connsiteY5" fmla="*/ 80866 h 2094279"/>
              <a:gd name="connsiteX6" fmla="*/ 1673637 w 2094279"/>
              <a:gd name="connsiteY6" fmla="*/ 199715 h 2094279"/>
              <a:gd name="connsiteX7" fmla="*/ 1607482 w 2094279"/>
              <a:gd name="connsiteY7" fmla="*/ 404512 h 2094279"/>
              <a:gd name="connsiteX8" fmla="*/ 1619929 w 2094279"/>
              <a:gd name="connsiteY8" fmla="*/ 413588 h 2094279"/>
              <a:gd name="connsiteX9" fmla="*/ 1686118 w 2094279"/>
              <a:gd name="connsiteY9" fmla="*/ 477262 h 2094279"/>
              <a:gd name="connsiteX10" fmla="*/ 1693219 w 2094279"/>
              <a:gd name="connsiteY10" fmla="*/ 485684 h 2094279"/>
              <a:gd name="connsiteX11" fmla="*/ 1894566 w 2094279"/>
              <a:gd name="connsiteY11" fmla="*/ 420645 h 2094279"/>
              <a:gd name="connsiteX12" fmla="*/ 2013416 w 2094279"/>
              <a:gd name="connsiteY12" fmla="*/ 626498 h 2094279"/>
              <a:gd name="connsiteX13" fmla="*/ 1863405 w 2094279"/>
              <a:gd name="connsiteY13" fmla="*/ 762034 h 2094279"/>
              <a:gd name="connsiteX14" fmla="*/ 1875544 w 2094279"/>
              <a:gd name="connsiteY14" fmla="*/ 792151 h 2094279"/>
              <a:gd name="connsiteX15" fmla="*/ 1899390 w 2094279"/>
              <a:gd name="connsiteY15" fmla="*/ 886516 h 2094279"/>
              <a:gd name="connsiteX16" fmla="*/ 2094279 w 2094279"/>
              <a:gd name="connsiteY16" fmla="*/ 928291 h 2094279"/>
              <a:gd name="connsiteX17" fmla="*/ 2094279 w 2094279"/>
              <a:gd name="connsiteY17" fmla="*/ 1165989 h 2094279"/>
              <a:gd name="connsiteX18" fmla="*/ 1911738 w 2094279"/>
              <a:gd name="connsiteY18" fmla="*/ 1205117 h 2094279"/>
              <a:gd name="connsiteX19" fmla="*/ 1904613 w 2094279"/>
              <a:gd name="connsiteY19" fmla="*/ 1251805 h 2094279"/>
              <a:gd name="connsiteX20" fmla="*/ 1886180 w 2094279"/>
              <a:gd name="connsiteY20" fmla="*/ 1325380 h 2094279"/>
              <a:gd name="connsiteX21" fmla="*/ 1878958 w 2094279"/>
              <a:gd name="connsiteY21" fmla="*/ 1346300 h 2094279"/>
              <a:gd name="connsiteX22" fmla="*/ 2013416 w 2094279"/>
              <a:gd name="connsiteY22" fmla="*/ 1467785 h 2094279"/>
              <a:gd name="connsiteX23" fmla="*/ 1894566 w 2094279"/>
              <a:gd name="connsiteY23" fmla="*/ 1673636 h 2094279"/>
              <a:gd name="connsiteX24" fmla="*/ 1729332 w 2094279"/>
              <a:gd name="connsiteY24" fmla="*/ 1620262 h 2094279"/>
              <a:gd name="connsiteX25" fmla="*/ 1708961 w 2094279"/>
              <a:gd name="connsiteY25" fmla="*/ 1648199 h 2094279"/>
              <a:gd name="connsiteX26" fmla="*/ 1645290 w 2094279"/>
              <a:gd name="connsiteY26" fmla="*/ 1714389 h 2094279"/>
              <a:gd name="connsiteX27" fmla="*/ 1621825 w 2094279"/>
              <a:gd name="connsiteY27" fmla="*/ 1734168 h 2094279"/>
              <a:gd name="connsiteX28" fmla="*/ 1673637 w 2094279"/>
              <a:gd name="connsiteY28" fmla="*/ 1894565 h 2094279"/>
              <a:gd name="connsiteX29" fmla="*/ 1467784 w 2094279"/>
              <a:gd name="connsiteY29" fmla="*/ 2013414 h 2094279"/>
              <a:gd name="connsiteX30" fmla="*/ 1358517 w 2094279"/>
              <a:gd name="connsiteY30" fmla="*/ 1892480 h 2094279"/>
              <a:gd name="connsiteX31" fmla="*/ 1330399 w 2094279"/>
              <a:gd name="connsiteY31" fmla="*/ 1903815 h 2094279"/>
              <a:gd name="connsiteX32" fmla="*/ 1199738 w 2094279"/>
              <a:gd name="connsiteY32" fmla="*/ 1936832 h 2094279"/>
              <a:gd name="connsiteX33" fmla="*/ 1165990 w 2094279"/>
              <a:gd name="connsiteY33" fmla="*/ 2094279 h 2094279"/>
              <a:gd name="connsiteX34" fmla="*/ 928291 w 2094279"/>
              <a:gd name="connsiteY34" fmla="*/ 2094279 h 2094279"/>
              <a:gd name="connsiteX35" fmla="*/ 894472 w 2094279"/>
              <a:gd name="connsiteY35" fmla="*/ 1936503 h 2094279"/>
              <a:gd name="connsiteX36" fmla="*/ 870746 w 2094279"/>
              <a:gd name="connsiteY36" fmla="*/ 1932883 h 2094279"/>
              <a:gd name="connsiteX37" fmla="*/ 735541 w 2094279"/>
              <a:gd name="connsiteY37" fmla="*/ 1892727 h 2094279"/>
              <a:gd name="connsiteX38" fmla="*/ 626497 w 2094279"/>
              <a:gd name="connsiteY38" fmla="*/ 2013414 h 2094279"/>
              <a:gd name="connsiteX39" fmla="*/ 420645 w 2094279"/>
              <a:gd name="connsiteY39" fmla="*/ 1894565 h 2094279"/>
              <a:gd name="connsiteX40" fmla="*/ 472183 w 2094279"/>
              <a:gd name="connsiteY40" fmla="*/ 1735013 h 2094279"/>
              <a:gd name="connsiteX41" fmla="*/ 371751 w 2094279"/>
              <a:gd name="connsiteY41" fmla="*/ 1632153 h 2094279"/>
              <a:gd name="connsiteX42" fmla="*/ 363774 w 2094279"/>
              <a:gd name="connsiteY42" fmla="*/ 1620641 h 2094279"/>
              <a:gd name="connsiteX43" fmla="*/ 199717 w 2094279"/>
              <a:gd name="connsiteY43" fmla="*/ 1673636 h 2094279"/>
              <a:gd name="connsiteX44" fmla="*/ 80867 w 2094279"/>
              <a:gd name="connsiteY44" fmla="*/ 1467785 h 2094279"/>
              <a:gd name="connsiteX45" fmla="*/ 215420 w 2094279"/>
              <a:gd name="connsiteY45" fmla="*/ 1346213 h 2094279"/>
              <a:gd name="connsiteX46" fmla="*/ 202203 w 2094279"/>
              <a:gd name="connsiteY46" fmla="*/ 1304612 h 2094279"/>
              <a:gd name="connsiteX47" fmla="*/ 182180 w 2094279"/>
              <a:gd name="connsiteY47" fmla="*/ 1205040 h 2094279"/>
              <a:gd name="connsiteX48" fmla="*/ 0 w 2094279"/>
              <a:gd name="connsiteY48" fmla="*/ 1165989 h 2094279"/>
              <a:gd name="connsiteX49" fmla="*/ 0 w 2094279"/>
              <a:gd name="connsiteY49" fmla="*/ 928291 h 2094279"/>
              <a:gd name="connsiteX50" fmla="*/ 193080 w 2094279"/>
              <a:gd name="connsiteY50" fmla="*/ 886904 h 2094279"/>
              <a:gd name="connsiteX51" fmla="*/ 202203 w 2094279"/>
              <a:gd name="connsiteY51" fmla="*/ 846208 h 2094279"/>
              <a:gd name="connsiteX52" fmla="*/ 231323 w 2094279"/>
              <a:gd name="connsiteY52" fmla="*/ 762436 h 2094279"/>
              <a:gd name="connsiteX53" fmla="*/ 80867 w 2094279"/>
              <a:gd name="connsiteY53" fmla="*/ 626498 h 2094279"/>
              <a:gd name="connsiteX54" fmla="*/ 199717 w 2094279"/>
              <a:gd name="connsiteY54" fmla="*/ 420645 h 2094279"/>
              <a:gd name="connsiteX55" fmla="*/ 402631 w 2094279"/>
              <a:gd name="connsiteY55" fmla="*/ 486189 h 2094279"/>
              <a:gd name="connsiteX56" fmla="*/ 447078 w 2094279"/>
              <a:gd name="connsiteY56" fmla="*/ 438229 h 2094279"/>
              <a:gd name="connsiteX57" fmla="*/ 487077 w 2094279"/>
              <a:gd name="connsiteY57" fmla="*/ 405374 h 2094279"/>
              <a:gd name="connsiteX58" fmla="*/ 420645 w 2094279"/>
              <a:gd name="connsiteY58" fmla="*/ 199715 h 2094279"/>
              <a:gd name="connsiteX59" fmla="*/ 626497 w 2094279"/>
              <a:gd name="connsiteY59" fmla="*/ 80866 h 2094279"/>
              <a:gd name="connsiteX60" fmla="*/ 774618 w 2094279"/>
              <a:gd name="connsiteY60" fmla="*/ 244806 h 2094279"/>
              <a:gd name="connsiteX61" fmla="*/ 870746 w 2094279"/>
              <a:gd name="connsiteY61" fmla="*/ 217936 h 2094279"/>
              <a:gd name="connsiteX62" fmla="*/ 881943 w 2094279"/>
              <a:gd name="connsiteY62" fmla="*/ 216228 h 209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094279" h="2094279">
                <a:moveTo>
                  <a:pt x="928291" y="0"/>
                </a:moveTo>
                <a:lnTo>
                  <a:pt x="1165990" y="0"/>
                </a:lnTo>
                <a:lnTo>
                  <a:pt x="1212337" y="216228"/>
                </a:lnTo>
                <a:lnTo>
                  <a:pt x="1223536" y="217936"/>
                </a:lnTo>
                <a:lnTo>
                  <a:pt x="1318464" y="246132"/>
                </a:lnTo>
                <a:lnTo>
                  <a:pt x="1467784" y="80866"/>
                </a:lnTo>
                <a:lnTo>
                  <a:pt x="1673637" y="199715"/>
                </a:lnTo>
                <a:lnTo>
                  <a:pt x="1607482" y="404512"/>
                </a:lnTo>
                <a:lnTo>
                  <a:pt x="1619929" y="413588"/>
                </a:lnTo>
                <a:cubicBezTo>
                  <a:pt x="1643088" y="433650"/>
                  <a:pt x="1665184" y="454905"/>
                  <a:pt x="1686118" y="477262"/>
                </a:cubicBezTo>
                <a:lnTo>
                  <a:pt x="1693219" y="485684"/>
                </a:lnTo>
                <a:lnTo>
                  <a:pt x="1894566" y="420645"/>
                </a:lnTo>
                <a:lnTo>
                  <a:pt x="2013416" y="626498"/>
                </a:lnTo>
                <a:lnTo>
                  <a:pt x="1863405" y="762034"/>
                </a:lnTo>
                <a:lnTo>
                  <a:pt x="1875544" y="792151"/>
                </a:lnTo>
                <a:lnTo>
                  <a:pt x="1899390" y="886516"/>
                </a:lnTo>
                <a:lnTo>
                  <a:pt x="2094279" y="928291"/>
                </a:lnTo>
                <a:lnTo>
                  <a:pt x="2094279" y="1165989"/>
                </a:lnTo>
                <a:lnTo>
                  <a:pt x="1911738" y="1205117"/>
                </a:lnTo>
                <a:lnTo>
                  <a:pt x="1904613" y="1251805"/>
                </a:lnTo>
                <a:cubicBezTo>
                  <a:pt x="1899513" y="1276732"/>
                  <a:pt x="1893352" y="1301274"/>
                  <a:pt x="1886180" y="1325380"/>
                </a:cubicBezTo>
                <a:lnTo>
                  <a:pt x="1878958" y="1346300"/>
                </a:lnTo>
                <a:lnTo>
                  <a:pt x="2013416" y="1467785"/>
                </a:lnTo>
                <a:lnTo>
                  <a:pt x="1894566" y="1673636"/>
                </a:lnTo>
                <a:lnTo>
                  <a:pt x="1729332" y="1620262"/>
                </a:lnTo>
                <a:lnTo>
                  <a:pt x="1708961" y="1648199"/>
                </a:lnTo>
                <a:cubicBezTo>
                  <a:pt x="1688901" y="1671358"/>
                  <a:pt x="1667646" y="1693454"/>
                  <a:pt x="1645290" y="1714389"/>
                </a:cubicBezTo>
                <a:lnTo>
                  <a:pt x="1621825" y="1734168"/>
                </a:lnTo>
                <a:lnTo>
                  <a:pt x="1673637" y="1894565"/>
                </a:lnTo>
                <a:lnTo>
                  <a:pt x="1467784" y="2013414"/>
                </a:lnTo>
                <a:lnTo>
                  <a:pt x="1358517" y="1892480"/>
                </a:lnTo>
                <a:lnTo>
                  <a:pt x="1330399" y="1903815"/>
                </a:lnTo>
                <a:lnTo>
                  <a:pt x="1199738" y="1936832"/>
                </a:lnTo>
                <a:lnTo>
                  <a:pt x="1165990" y="2094279"/>
                </a:lnTo>
                <a:lnTo>
                  <a:pt x="928291" y="2094279"/>
                </a:lnTo>
                <a:lnTo>
                  <a:pt x="894472" y="1936503"/>
                </a:lnTo>
                <a:lnTo>
                  <a:pt x="870746" y="1932883"/>
                </a:lnTo>
                <a:lnTo>
                  <a:pt x="735541" y="1892727"/>
                </a:lnTo>
                <a:lnTo>
                  <a:pt x="626497" y="2013414"/>
                </a:lnTo>
                <a:lnTo>
                  <a:pt x="420645" y="1894565"/>
                </a:lnTo>
                <a:lnTo>
                  <a:pt x="472183" y="1735013"/>
                </a:lnTo>
                <a:lnTo>
                  <a:pt x="371751" y="1632153"/>
                </a:lnTo>
                <a:lnTo>
                  <a:pt x="363774" y="1620641"/>
                </a:lnTo>
                <a:lnTo>
                  <a:pt x="199717" y="1673636"/>
                </a:lnTo>
                <a:lnTo>
                  <a:pt x="80867" y="1467785"/>
                </a:lnTo>
                <a:lnTo>
                  <a:pt x="215420" y="1346213"/>
                </a:lnTo>
                <a:lnTo>
                  <a:pt x="202203" y="1304612"/>
                </a:lnTo>
                <a:lnTo>
                  <a:pt x="182180" y="1205040"/>
                </a:lnTo>
                <a:lnTo>
                  <a:pt x="0" y="1165989"/>
                </a:lnTo>
                <a:lnTo>
                  <a:pt x="0" y="928291"/>
                </a:lnTo>
                <a:lnTo>
                  <a:pt x="193080" y="886904"/>
                </a:lnTo>
                <a:lnTo>
                  <a:pt x="202203" y="846208"/>
                </a:lnTo>
                <a:lnTo>
                  <a:pt x="231323" y="762436"/>
                </a:lnTo>
                <a:lnTo>
                  <a:pt x="80867" y="626498"/>
                </a:lnTo>
                <a:lnTo>
                  <a:pt x="199717" y="420645"/>
                </a:lnTo>
                <a:lnTo>
                  <a:pt x="402631" y="486189"/>
                </a:lnTo>
                <a:lnTo>
                  <a:pt x="447078" y="438229"/>
                </a:lnTo>
                <a:lnTo>
                  <a:pt x="487077" y="405374"/>
                </a:lnTo>
                <a:lnTo>
                  <a:pt x="420645" y="199715"/>
                </a:lnTo>
                <a:lnTo>
                  <a:pt x="626497" y="80866"/>
                </a:lnTo>
                <a:lnTo>
                  <a:pt x="774618" y="244806"/>
                </a:lnTo>
                <a:lnTo>
                  <a:pt x="870746" y="217936"/>
                </a:lnTo>
                <a:lnTo>
                  <a:pt x="881943" y="216228"/>
                </a:lnTo>
                <a:close/>
              </a:path>
            </a:pathLst>
          </a:custGeom>
          <a:solidFill>
            <a:srgbClr val="0070C0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/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8F52A8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3996576" y="1862914"/>
            <a:ext cx="2414660" cy="2414660"/>
          </a:xfrm>
          <a:custGeom>
            <a:avLst/>
            <a:gdLst>
              <a:gd name="connsiteX0" fmla="*/ 1533117 w 3066235"/>
              <a:gd name="connsiteY0" fmla="*/ 961617 h 3066235"/>
              <a:gd name="connsiteX1" fmla="*/ 961617 w 3066235"/>
              <a:gd name="connsiteY1" fmla="*/ 1533117 h 3066235"/>
              <a:gd name="connsiteX2" fmla="*/ 1533117 w 3066235"/>
              <a:gd name="connsiteY2" fmla="*/ 2104617 h 3066235"/>
              <a:gd name="connsiteX3" fmla="*/ 2104617 w 3066235"/>
              <a:gd name="connsiteY3" fmla="*/ 1533117 h 3066235"/>
              <a:gd name="connsiteX4" fmla="*/ 1533117 w 3066235"/>
              <a:gd name="connsiteY4" fmla="*/ 961617 h 3066235"/>
              <a:gd name="connsiteX5" fmla="*/ 1359112 w 3066235"/>
              <a:gd name="connsiteY5" fmla="*/ 0 h 3066235"/>
              <a:gd name="connsiteX6" fmla="*/ 1707127 w 3066235"/>
              <a:gd name="connsiteY6" fmla="*/ 0 h 3066235"/>
              <a:gd name="connsiteX7" fmla="*/ 1774983 w 3066235"/>
              <a:gd name="connsiteY7" fmla="*/ 316580 h 3066235"/>
              <a:gd name="connsiteX8" fmla="*/ 1791380 w 3066235"/>
              <a:gd name="connsiteY8" fmla="*/ 319080 h 3066235"/>
              <a:gd name="connsiteX9" fmla="*/ 1930364 w 3066235"/>
              <a:gd name="connsiteY9" fmla="*/ 360362 h 3066235"/>
              <a:gd name="connsiteX10" fmla="*/ 2148983 w 3066235"/>
              <a:gd name="connsiteY10" fmla="*/ 118396 h 3066235"/>
              <a:gd name="connsiteX11" fmla="*/ 2450373 w 3066235"/>
              <a:gd name="connsiteY11" fmla="*/ 292403 h 3066235"/>
              <a:gd name="connsiteX12" fmla="*/ 2353515 w 3066235"/>
              <a:gd name="connsiteY12" fmla="*/ 592246 h 3066235"/>
              <a:gd name="connsiteX13" fmla="*/ 2371739 w 3066235"/>
              <a:gd name="connsiteY13" fmla="*/ 605535 h 3066235"/>
              <a:gd name="connsiteX14" fmla="*/ 2468646 w 3066235"/>
              <a:gd name="connsiteY14" fmla="*/ 698760 h 3066235"/>
              <a:gd name="connsiteX15" fmla="*/ 2479043 w 3066235"/>
              <a:gd name="connsiteY15" fmla="*/ 711090 h 3066235"/>
              <a:gd name="connsiteX16" fmla="*/ 2773835 w 3066235"/>
              <a:gd name="connsiteY16" fmla="*/ 615867 h 3066235"/>
              <a:gd name="connsiteX17" fmla="*/ 2947844 w 3066235"/>
              <a:gd name="connsiteY17" fmla="*/ 917256 h 3066235"/>
              <a:gd name="connsiteX18" fmla="*/ 2728212 w 3066235"/>
              <a:gd name="connsiteY18" fmla="*/ 1115695 h 3066235"/>
              <a:gd name="connsiteX19" fmla="*/ 2745985 w 3066235"/>
              <a:gd name="connsiteY19" fmla="*/ 1159789 h 3066235"/>
              <a:gd name="connsiteX20" fmla="*/ 2780898 w 3066235"/>
              <a:gd name="connsiteY20" fmla="*/ 1297949 h 3066235"/>
              <a:gd name="connsiteX21" fmla="*/ 3066235 w 3066235"/>
              <a:gd name="connsiteY21" fmla="*/ 1359112 h 3066235"/>
              <a:gd name="connsiteX22" fmla="*/ 3066235 w 3066235"/>
              <a:gd name="connsiteY22" fmla="*/ 1707125 h 3066235"/>
              <a:gd name="connsiteX23" fmla="*/ 2798977 w 3066235"/>
              <a:gd name="connsiteY23" fmla="*/ 1764413 h 3066235"/>
              <a:gd name="connsiteX24" fmla="*/ 2788545 w 3066235"/>
              <a:gd name="connsiteY24" fmla="*/ 1832769 h 3066235"/>
              <a:gd name="connsiteX25" fmla="*/ 2761557 w 3066235"/>
              <a:gd name="connsiteY25" fmla="*/ 1940490 h 3066235"/>
              <a:gd name="connsiteX26" fmla="*/ 2750984 w 3066235"/>
              <a:gd name="connsiteY26" fmla="*/ 1971119 h 3066235"/>
              <a:gd name="connsiteX27" fmla="*/ 2947844 w 3066235"/>
              <a:gd name="connsiteY27" fmla="*/ 2148985 h 3066235"/>
              <a:gd name="connsiteX28" fmla="*/ 2773835 w 3066235"/>
              <a:gd name="connsiteY28" fmla="*/ 2450371 h 3066235"/>
              <a:gd name="connsiteX29" fmla="*/ 2531916 w 3066235"/>
              <a:gd name="connsiteY29" fmla="*/ 2372227 h 3066235"/>
              <a:gd name="connsiteX30" fmla="*/ 2502091 w 3066235"/>
              <a:gd name="connsiteY30" fmla="*/ 2413129 h 3066235"/>
              <a:gd name="connsiteX31" fmla="*/ 2408870 w 3066235"/>
              <a:gd name="connsiteY31" fmla="*/ 2510038 h 3066235"/>
              <a:gd name="connsiteX32" fmla="*/ 2374515 w 3066235"/>
              <a:gd name="connsiteY32" fmla="*/ 2538996 h 3066235"/>
              <a:gd name="connsiteX33" fmla="*/ 2450373 w 3066235"/>
              <a:gd name="connsiteY33" fmla="*/ 2773834 h 3066235"/>
              <a:gd name="connsiteX34" fmla="*/ 2148983 w 3066235"/>
              <a:gd name="connsiteY34" fmla="*/ 2947841 h 3066235"/>
              <a:gd name="connsiteX35" fmla="*/ 1989006 w 3066235"/>
              <a:gd name="connsiteY35" fmla="*/ 2770781 h 3066235"/>
              <a:gd name="connsiteX36" fmla="*/ 1947838 w 3066235"/>
              <a:gd name="connsiteY36" fmla="*/ 2787377 h 3066235"/>
              <a:gd name="connsiteX37" fmla="*/ 1756537 w 3066235"/>
              <a:gd name="connsiteY37" fmla="*/ 2835717 h 3066235"/>
              <a:gd name="connsiteX38" fmla="*/ 1707127 w 3066235"/>
              <a:gd name="connsiteY38" fmla="*/ 3066235 h 3066235"/>
              <a:gd name="connsiteX39" fmla="*/ 1359112 w 3066235"/>
              <a:gd name="connsiteY39" fmla="*/ 3066235 h 3066235"/>
              <a:gd name="connsiteX40" fmla="*/ 1309597 w 3066235"/>
              <a:gd name="connsiteY40" fmla="*/ 2835235 h 3066235"/>
              <a:gd name="connsiteX41" fmla="*/ 1274860 w 3066235"/>
              <a:gd name="connsiteY41" fmla="*/ 2829935 h 3066235"/>
              <a:gd name="connsiteX42" fmla="*/ 1076906 w 3066235"/>
              <a:gd name="connsiteY42" fmla="*/ 2771143 h 3066235"/>
              <a:gd name="connsiteX43" fmla="*/ 917255 w 3066235"/>
              <a:gd name="connsiteY43" fmla="*/ 2947841 h 3066235"/>
              <a:gd name="connsiteX44" fmla="*/ 615867 w 3066235"/>
              <a:gd name="connsiteY44" fmla="*/ 2773834 h 3066235"/>
              <a:gd name="connsiteX45" fmla="*/ 691324 w 3066235"/>
              <a:gd name="connsiteY45" fmla="*/ 2540234 h 3066235"/>
              <a:gd name="connsiteX46" fmla="*/ 544281 w 3066235"/>
              <a:gd name="connsiteY46" fmla="*/ 2389636 h 3066235"/>
              <a:gd name="connsiteX47" fmla="*/ 532602 w 3066235"/>
              <a:gd name="connsiteY47" fmla="*/ 2372781 h 3066235"/>
              <a:gd name="connsiteX48" fmla="*/ 292406 w 3066235"/>
              <a:gd name="connsiteY48" fmla="*/ 2450371 h 3066235"/>
              <a:gd name="connsiteX49" fmla="*/ 118398 w 3066235"/>
              <a:gd name="connsiteY49" fmla="*/ 2148985 h 3066235"/>
              <a:gd name="connsiteX50" fmla="*/ 315397 w 3066235"/>
              <a:gd name="connsiteY50" fmla="*/ 1970991 h 3066235"/>
              <a:gd name="connsiteX51" fmla="*/ 296046 w 3066235"/>
              <a:gd name="connsiteY51" fmla="*/ 1910083 h 3066235"/>
              <a:gd name="connsiteX52" fmla="*/ 266730 w 3066235"/>
              <a:gd name="connsiteY52" fmla="*/ 1764300 h 3066235"/>
              <a:gd name="connsiteX53" fmla="*/ 0 w 3066235"/>
              <a:gd name="connsiteY53" fmla="*/ 1707125 h 3066235"/>
              <a:gd name="connsiteX54" fmla="*/ 0 w 3066235"/>
              <a:gd name="connsiteY54" fmla="*/ 1359112 h 3066235"/>
              <a:gd name="connsiteX55" fmla="*/ 282689 w 3066235"/>
              <a:gd name="connsiteY55" fmla="*/ 1298517 h 3066235"/>
              <a:gd name="connsiteX56" fmla="*/ 296046 w 3066235"/>
              <a:gd name="connsiteY56" fmla="*/ 1238934 h 3066235"/>
              <a:gd name="connsiteX57" fmla="*/ 338680 w 3066235"/>
              <a:gd name="connsiteY57" fmla="*/ 1116283 h 3066235"/>
              <a:gd name="connsiteX58" fmla="*/ 118398 w 3066235"/>
              <a:gd name="connsiteY58" fmla="*/ 917256 h 3066235"/>
              <a:gd name="connsiteX59" fmla="*/ 292406 w 3066235"/>
              <a:gd name="connsiteY59" fmla="*/ 615867 h 3066235"/>
              <a:gd name="connsiteX60" fmla="*/ 589492 w 3066235"/>
              <a:gd name="connsiteY60" fmla="*/ 711830 h 3066235"/>
              <a:gd name="connsiteX61" fmla="*/ 654567 w 3066235"/>
              <a:gd name="connsiteY61" fmla="*/ 641611 h 3066235"/>
              <a:gd name="connsiteX62" fmla="*/ 713130 w 3066235"/>
              <a:gd name="connsiteY62" fmla="*/ 593508 h 3066235"/>
              <a:gd name="connsiteX63" fmla="*/ 615867 w 3066235"/>
              <a:gd name="connsiteY63" fmla="*/ 292403 h 3066235"/>
              <a:gd name="connsiteX64" fmla="*/ 917255 w 3066235"/>
              <a:gd name="connsiteY64" fmla="*/ 118396 h 3066235"/>
              <a:gd name="connsiteX65" fmla="*/ 1134119 w 3066235"/>
              <a:gd name="connsiteY65" fmla="*/ 358421 h 3066235"/>
              <a:gd name="connsiteX66" fmla="*/ 1274860 w 3066235"/>
              <a:gd name="connsiteY66" fmla="*/ 319080 h 3066235"/>
              <a:gd name="connsiteX67" fmla="*/ 1291253 w 3066235"/>
              <a:gd name="connsiteY67" fmla="*/ 316580 h 306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066235" h="3066235">
                <a:moveTo>
                  <a:pt x="1533117" y="961617"/>
                </a:moveTo>
                <a:cubicBezTo>
                  <a:pt x="1217486" y="961617"/>
                  <a:pt x="961617" y="1217486"/>
                  <a:pt x="961617" y="1533117"/>
                </a:cubicBezTo>
                <a:cubicBezTo>
                  <a:pt x="961617" y="1848748"/>
                  <a:pt x="1217486" y="2104617"/>
                  <a:pt x="1533117" y="2104617"/>
                </a:cubicBezTo>
                <a:cubicBezTo>
                  <a:pt x="1848748" y="2104617"/>
                  <a:pt x="2104617" y="1848748"/>
                  <a:pt x="2104617" y="1533117"/>
                </a:cubicBezTo>
                <a:cubicBezTo>
                  <a:pt x="2104617" y="1217486"/>
                  <a:pt x="1848748" y="961617"/>
                  <a:pt x="1533117" y="961617"/>
                </a:cubicBezTo>
                <a:close/>
                <a:moveTo>
                  <a:pt x="1359112" y="0"/>
                </a:moveTo>
                <a:lnTo>
                  <a:pt x="1707127" y="0"/>
                </a:lnTo>
                <a:lnTo>
                  <a:pt x="1774983" y="316580"/>
                </a:lnTo>
                <a:lnTo>
                  <a:pt x="1791380" y="319080"/>
                </a:lnTo>
                <a:lnTo>
                  <a:pt x="1930364" y="360362"/>
                </a:lnTo>
                <a:lnTo>
                  <a:pt x="2148983" y="118396"/>
                </a:lnTo>
                <a:lnTo>
                  <a:pt x="2450373" y="292403"/>
                </a:lnTo>
                <a:lnTo>
                  <a:pt x="2353515" y="592246"/>
                </a:lnTo>
                <a:lnTo>
                  <a:pt x="2371739" y="605535"/>
                </a:lnTo>
                <a:cubicBezTo>
                  <a:pt x="2405646" y="634907"/>
                  <a:pt x="2437997" y="666027"/>
                  <a:pt x="2468646" y="698760"/>
                </a:cubicBezTo>
                <a:lnTo>
                  <a:pt x="2479043" y="711090"/>
                </a:lnTo>
                <a:lnTo>
                  <a:pt x="2773835" y="615867"/>
                </a:lnTo>
                <a:lnTo>
                  <a:pt x="2947844" y="917256"/>
                </a:lnTo>
                <a:lnTo>
                  <a:pt x="2728212" y="1115695"/>
                </a:lnTo>
                <a:lnTo>
                  <a:pt x="2745985" y="1159789"/>
                </a:lnTo>
                <a:lnTo>
                  <a:pt x="2780898" y="1297949"/>
                </a:lnTo>
                <a:lnTo>
                  <a:pt x="3066235" y="1359112"/>
                </a:lnTo>
                <a:lnTo>
                  <a:pt x="3066235" y="1707125"/>
                </a:lnTo>
                <a:lnTo>
                  <a:pt x="2798977" y="1764413"/>
                </a:lnTo>
                <a:lnTo>
                  <a:pt x="2788545" y="1832769"/>
                </a:lnTo>
                <a:cubicBezTo>
                  <a:pt x="2781078" y="1869264"/>
                  <a:pt x="2772058" y="1905196"/>
                  <a:pt x="2761557" y="1940490"/>
                </a:cubicBezTo>
                <a:lnTo>
                  <a:pt x="2750984" y="1971119"/>
                </a:lnTo>
                <a:lnTo>
                  <a:pt x="2947844" y="2148985"/>
                </a:lnTo>
                <a:lnTo>
                  <a:pt x="2773835" y="2450371"/>
                </a:lnTo>
                <a:lnTo>
                  <a:pt x="2531916" y="2372227"/>
                </a:lnTo>
                <a:lnTo>
                  <a:pt x="2502091" y="2413129"/>
                </a:lnTo>
                <a:cubicBezTo>
                  <a:pt x="2472721" y="2447036"/>
                  <a:pt x="2441602" y="2479387"/>
                  <a:pt x="2408870" y="2510038"/>
                </a:cubicBezTo>
                <a:lnTo>
                  <a:pt x="2374515" y="2538996"/>
                </a:lnTo>
                <a:lnTo>
                  <a:pt x="2450373" y="2773834"/>
                </a:lnTo>
                <a:lnTo>
                  <a:pt x="2148983" y="2947841"/>
                </a:lnTo>
                <a:lnTo>
                  <a:pt x="1989006" y="2770781"/>
                </a:lnTo>
                <a:lnTo>
                  <a:pt x="1947838" y="2787377"/>
                </a:lnTo>
                <a:lnTo>
                  <a:pt x="1756537" y="2835717"/>
                </a:lnTo>
                <a:lnTo>
                  <a:pt x="1707127" y="3066235"/>
                </a:lnTo>
                <a:lnTo>
                  <a:pt x="1359112" y="3066235"/>
                </a:lnTo>
                <a:lnTo>
                  <a:pt x="1309597" y="2835235"/>
                </a:lnTo>
                <a:lnTo>
                  <a:pt x="1274860" y="2829935"/>
                </a:lnTo>
                <a:lnTo>
                  <a:pt x="1076906" y="2771143"/>
                </a:lnTo>
                <a:lnTo>
                  <a:pt x="917255" y="2947841"/>
                </a:lnTo>
                <a:lnTo>
                  <a:pt x="615867" y="2773834"/>
                </a:lnTo>
                <a:lnTo>
                  <a:pt x="691324" y="2540234"/>
                </a:lnTo>
                <a:lnTo>
                  <a:pt x="544281" y="2389636"/>
                </a:lnTo>
                <a:lnTo>
                  <a:pt x="532602" y="2372781"/>
                </a:lnTo>
                <a:lnTo>
                  <a:pt x="292406" y="2450371"/>
                </a:lnTo>
                <a:lnTo>
                  <a:pt x="118398" y="2148985"/>
                </a:lnTo>
                <a:lnTo>
                  <a:pt x="315397" y="1970991"/>
                </a:lnTo>
                <a:lnTo>
                  <a:pt x="296046" y="1910083"/>
                </a:lnTo>
                <a:lnTo>
                  <a:pt x="266730" y="1764300"/>
                </a:lnTo>
                <a:lnTo>
                  <a:pt x="0" y="1707125"/>
                </a:lnTo>
                <a:lnTo>
                  <a:pt x="0" y="1359112"/>
                </a:lnTo>
                <a:lnTo>
                  <a:pt x="282689" y="1298517"/>
                </a:lnTo>
                <a:lnTo>
                  <a:pt x="296046" y="1238934"/>
                </a:lnTo>
                <a:lnTo>
                  <a:pt x="338680" y="1116283"/>
                </a:lnTo>
                <a:lnTo>
                  <a:pt x="118398" y="917256"/>
                </a:lnTo>
                <a:lnTo>
                  <a:pt x="292406" y="615867"/>
                </a:lnTo>
                <a:lnTo>
                  <a:pt x="589492" y="711830"/>
                </a:lnTo>
                <a:lnTo>
                  <a:pt x="654567" y="641611"/>
                </a:lnTo>
                <a:lnTo>
                  <a:pt x="713130" y="593508"/>
                </a:lnTo>
                <a:lnTo>
                  <a:pt x="615867" y="292403"/>
                </a:lnTo>
                <a:lnTo>
                  <a:pt x="917255" y="118396"/>
                </a:lnTo>
                <a:lnTo>
                  <a:pt x="1134119" y="358421"/>
                </a:lnTo>
                <a:lnTo>
                  <a:pt x="1274860" y="319080"/>
                </a:lnTo>
                <a:lnTo>
                  <a:pt x="1291253" y="316580"/>
                </a:lnTo>
                <a:close/>
              </a:path>
            </a:pathLst>
          </a:custGeom>
          <a:solidFill>
            <a:srgbClr val="01ACBE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42900" dist="177800" dir="10200000" algn="br" rotWithShape="0">
              <a:prstClr val="black">
                <a:alpha val="41000"/>
              </a:prstClr>
            </a:outerShdw>
          </a:effectLst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01E5FD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01751" y="2369530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79611" y="2658209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4546645" y="2281988"/>
            <a:ext cx="1995586" cy="1995586"/>
          </a:xfrm>
          <a:custGeom>
            <a:avLst/>
            <a:gdLst>
              <a:gd name="connsiteX0" fmla="*/ 1269701 w 2534078"/>
              <a:gd name="connsiteY0" fmla="*/ 857464 h 2534078"/>
              <a:gd name="connsiteX1" fmla="*/ 860126 w 2534078"/>
              <a:gd name="connsiteY1" fmla="*/ 1267039 h 2534078"/>
              <a:gd name="connsiteX2" fmla="*/ 1269701 w 2534078"/>
              <a:gd name="connsiteY2" fmla="*/ 1676614 h 2534078"/>
              <a:gd name="connsiteX3" fmla="*/ 1679276 w 2534078"/>
              <a:gd name="connsiteY3" fmla="*/ 1267039 h 2534078"/>
              <a:gd name="connsiteX4" fmla="*/ 1269701 w 2534078"/>
              <a:gd name="connsiteY4" fmla="*/ 857464 h 2534078"/>
              <a:gd name="connsiteX5" fmla="*/ 1123232 w 2534078"/>
              <a:gd name="connsiteY5" fmla="*/ 0 h 2534078"/>
              <a:gd name="connsiteX6" fmla="*/ 1410848 w 2534078"/>
              <a:gd name="connsiteY6" fmla="*/ 0 h 2534078"/>
              <a:gd name="connsiteX7" fmla="*/ 1466928 w 2534078"/>
              <a:gd name="connsiteY7" fmla="*/ 261636 h 2534078"/>
              <a:gd name="connsiteX8" fmla="*/ 1480479 w 2534078"/>
              <a:gd name="connsiteY8" fmla="*/ 263703 h 2534078"/>
              <a:gd name="connsiteX9" fmla="*/ 1595342 w 2534078"/>
              <a:gd name="connsiteY9" fmla="*/ 297820 h 2534078"/>
              <a:gd name="connsiteX10" fmla="*/ 1776019 w 2534078"/>
              <a:gd name="connsiteY10" fmla="*/ 97848 h 2534078"/>
              <a:gd name="connsiteX11" fmla="*/ 2025101 w 2534078"/>
              <a:gd name="connsiteY11" fmla="*/ 241655 h 2534078"/>
              <a:gd name="connsiteX12" fmla="*/ 1945054 w 2534078"/>
              <a:gd name="connsiteY12" fmla="*/ 489460 h 2534078"/>
              <a:gd name="connsiteX13" fmla="*/ 1960114 w 2534078"/>
              <a:gd name="connsiteY13" fmla="*/ 500442 h 2534078"/>
              <a:gd name="connsiteX14" fmla="*/ 2040203 w 2534078"/>
              <a:gd name="connsiteY14" fmla="*/ 577487 h 2534078"/>
              <a:gd name="connsiteX15" fmla="*/ 2048795 w 2534078"/>
              <a:gd name="connsiteY15" fmla="*/ 587678 h 2534078"/>
              <a:gd name="connsiteX16" fmla="*/ 2292425 w 2534078"/>
              <a:gd name="connsiteY16" fmla="*/ 508981 h 2534078"/>
              <a:gd name="connsiteX17" fmla="*/ 2436234 w 2534078"/>
              <a:gd name="connsiteY17" fmla="*/ 758063 h 2534078"/>
              <a:gd name="connsiteX18" fmla="*/ 2254720 w 2534078"/>
              <a:gd name="connsiteY18" fmla="*/ 922061 h 2534078"/>
              <a:gd name="connsiteX19" fmla="*/ 2269408 w 2534078"/>
              <a:gd name="connsiteY19" fmla="*/ 958503 h 2534078"/>
              <a:gd name="connsiteX20" fmla="*/ 2298262 w 2534078"/>
              <a:gd name="connsiteY20" fmla="*/ 1072685 h 2534078"/>
              <a:gd name="connsiteX21" fmla="*/ 2534078 w 2534078"/>
              <a:gd name="connsiteY21" fmla="*/ 1123232 h 2534078"/>
              <a:gd name="connsiteX22" fmla="*/ 2534078 w 2534078"/>
              <a:gd name="connsiteY22" fmla="*/ 1410847 h 2534078"/>
              <a:gd name="connsiteX23" fmla="*/ 2313203 w 2534078"/>
              <a:gd name="connsiteY23" fmla="*/ 1458192 h 2534078"/>
              <a:gd name="connsiteX24" fmla="*/ 2304582 w 2534078"/>
              <a:gd name="connsiteY24" fmla="*/ 1514684 h 2534078"/>
              <a:gd name="connsiteX25" fmla="*/ 2282278 w 2534078"/>
              <a:gd name="connsiteY25" fmla="*/ 1603710 h 2534078"/>
              <a:gd name="connsiteX26" fmla="*/ 2273540 w 2534078"/>
              <a:gd name="connsiteY26" fmla="*/ 1629023 h 2534078"/>
              <a:gd name="connsiteX27" fmla="*/ 2436234 w 2534078"/>
              <a:gd name="connsiteY27" fmla="*/ 1776020 h 2534078"/>
              <a:gd name="connsiteX28" fmla="*/ 2292425 w 2534078"/>
              <a:gd name="connsiteY28" fmla="*/ 2025100 h 2534078"/>
              <a:gd name="connsiteX29" fmla="*/ 2092492 w 2534078"/>
              <a:gd name="connsiteY29" fmla="*/ 1960518 h 2534078"/>
              <a:gd name="connsiteX30" fmla="*/ 2067843 w 2534078"/>
              <a:gd name="connsiteY30" fmla="*/ 1994321 h 2534078"/>
              <a:gd name="connsiteX31" fmla="*/ 1990801 w 2534078"/>
              <a:gd name="connsiteY31" fmla="*/ 2074411 h 2534078"/>
              <a:gd name="connsiteX32" fmla="*/ 1962409 w 2534078"/>
              <a:gd name="connsiteY32" fmla="*/ 2098344 h 2534078"/>
              <a:gd name="connsiteX33" fmla="*/ 2025101 w 2534078"/>
              <a:gd name="connsiteY33" fmla="*/ 2292424 h 2534078"/>
              <a:gd name="connsiteX34" fmla="*/ 1776019 w 2534078"/>
              <a:gd name="connsiteY34" fmla="*/ 2436231 h 2534078"/>
              <a:gd name="connsiteX35" fmla="*/ 1643806 w 2534078"/>
              <a:gd name="connsiteY35" fmla="*/ 2289901 h 2534078"/>
              <a:gd name="connsiteX36" fmla="*/ 1609783 w 2534078"/>
              <a:gd name="connsiteY36" fmla="*/ 2303617 h 2534078"/>
              <a:gd name="connsiteX37" fmla="*/ 1451683 w 2534078"/>
              <a:gd name="connsiteY37" fmla="*/ 2343567 h 2534078"/>
              <a:gd name="connsiteX38" fmla="*/ 1410848 w 2534078"/>
              <a:gd name="connsiteY38" fmla="*/ 2534078 h 2534078"/>
              <a:gd name="connsiteX39" fmla="*/ 1123232 w 2534078"/>
              <a:gd name="connsiteY39" fmla="*/ 2534078 h 2534078"/>
              <a:gd name="connsiteX40" fmla="*/ 1082311 w 2534078"/>
              <a:gd name="connsiteY40" fmla="*/ 2343169 h 2534078"/>
              <a:gd name="connsiteX41" fmla="*/ 1053603 w 2534078"/>
              <a:gd name="connsiteY41" fmla="*/ 2338789 h 2534078"/>
              <a:gd name="connsiteX42" fmla="*/ 890005 w 2534078"/>
              <a:gd name="connsiteY42" fmla="*/ 2290200 h 2534078"/>
              <a:gd name="connsiteX43" fmla="*/ 758062 w 2534078"/>
              <a:gd name="connsiteY43" fmla="*/ 2436231 h 2534078"/>
              <a:gd name="connsiteX44" fmla="*/ 508981 w 2534078"/>
              <a:gd name="connsiteY44" fmla="*/ 2292424 h 2534078"/>
              <a:gd name="connsiteX45" fmla="*/ 571342 w 2534078"/>
              <a:gd name="connsiteY45" fmla="*/ 2099366 h 2534078"/>
              <a:gd name="connsiteX46" fmla="*/ 449819 w 2534078"/>
              <a:gd name="connsiteY46" fmla="*/ 1974906 h 2534078"/>
              <a:gd name="connsiteX47" fmla="*/ 440167 w 2534078"/>
              <a:gd name="connsiteY47" fmla="*/ 1960976 h 2534078"/>
              <a:gd name="connsiteX48" fmla="*/ 241658 w 2534078"/>
              <a:gd name="connsiteY48" fmla="*/ 2025100 h 2534078"/>
              <a:gd name="connsiteX49" fmla="*/ 97849 w 2534078"/>
              <a:gd name="connsiteY49" fmla="*/ 1776020 h 2534078"/>
              <a:gd name="connsiteX50" fmla="*/ 260658 w 2534078"/>
              <a:gd name="connsiteY50" fmla="*/ 1628918 h 2534078"/>
              <a:gd name="connsiteX51" fmla="*/ 244666 w 2534078"/>
              <a:gd name="connsiteY51" fmla="*/ 1578581 h 2534078"/>
              <a:gd name="connsiteX52" fmla="*/ 220438 w 2534078"/>
              <a:gd name="connsiteY52" fmla="*/ 1458099 h 2534078"/>
              <a:gd name="connsiteX53" fmla="*/ 0 w 2534078"/>
              <a:gd name="connsiteY53" fmla="*/ 1410847 h 2534078"/>
              <a:gd name="connsiteX54" fmla="*/ 0 w 2534078"/>
              <a:gd name="connsiteY54" fmla="*/ 1123232 h 2534078"/>
              <a:gd name="connsiteX55" fmla="*/ 233627 w 2534078"/>
              <a:gd name="connsiteY55" fmla="*/ 1073154 h 2534078"/>
              <a:gd name="connsiteX56" fmla="*/ 244666 w 2534078"/>
              <a:gd name="connsiteY56" fmla="*/ 1023912 h 2534078"/>
              <a:gd name="connsiteX57" fmla="*/ 279901 w 2534078"/>
              <a:gd name="connsiteY57" fmla="*/ 922548 h 2534078"/>
              <a:gd name="connsiteX58" fmla="*/ 97849 w 2534078"/>
              <a:gd name="connsiteY58" fmla="*/ 758063 h 2534078"/>
              <a:gd name="connsiteX59" fmla="*/ 241658 w 2534078"/>
              <a:gd name="connsiteY59" fmla="*/ 508981 h 2534078"/>
              <a:gd name="connsiteX60" fmla="*/ 487184 w 2534078"/>
              <a:gd name="connsiteY60" fmla="*/ 588289 h 2534078"/>
              <a:gd name="connsiteX61" fmla="*/ 540964 w 2534078"/>
              <a:gd name="connsiteY61" fmla="*/ 530257 h 2534078"/>
              <a:gd name="connsiteX62" fmla="*/ 589363 w 2534078"/>
              <a:gd name="connsiteY62" fmla="*/ 490503 h 2534078"/>
              <a:gd name="connsiteX63" fmla="*/ 508981 w 2534078"/>
              <a:gd name="connsiteY63" fmla="*/ 241655 h 2534078"/>
              <a:gd name="connsiteX64" fmla="*/ 758062 w 2534078"/>
              <a:gd name="connsiteY64" fmla="*/ 97848 h 2534078"/>
              <a:gd name="connsiteX65" fmla="*/ 937288 w 2534078"/>
              <a:gd name="connsiteY65" fmla="*/ 296215 h 2534078"/>
              <a:gd name="connsiteX66" fmla="*/ 1053603 w 2534078"/>
              <a:gd name="connsiteY66" fmla="*/ 263703 h 2534078"/>
              <a:gd name="connsiteX67" fmla="*/ 1067151 w 2534078"/>
              <a:gd name="connsiteY67" fmla="*/ 261636 h 253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34078" h="2534078">
                <a:moveTo>
                  <a:pt x="1269701" y="857464"/>
                </a:moveTo>
                <a:cubicBezTo>
                  <a:pt x="1043499" y="857464"/>
                  <a:pt x="860126" y="1040837"/>
                  <a:pt x="860126" y="1267039"/>
                </a:cubicBezTo>
                <a:cubicBezTo>
                  <a:pt x="860126" y="1493241"/>
                  <a:pt x="1043499" y="1676614"/>
                  <a:pt x="1269701" y="1676614"/>
                </a:cubicBezTo>
                <a:cubicBezTo>
                  <a:pt x="1495903" y="1676614"/>
                  <a:pt x="1679276" y="1493241"/>
                  <a:pt x="1679276" y="1267039"/>
                </a:cubicBezTo>
                <a:cubicBezTo>
                  <a:pt x="1679276" y="1040837"/>
                  <a:pt x="1495903" y="857464"/>
                  <a:pt x="1269701" y="857464"/>
                </a:cubicBezTo>
                <a:close/>
                <a:moveTo>
                  <a:pt x="1123232" y="0"/>
                </a:moveTo>
                <a:lnTo>
                  <a:pt x="1410848" y="0"/>
                </a:lnTo>
                <a:lnTo>
                  <a:pt x="1466928" y="261636"/>
                </a:lnTo>
                <a:lnTo>
                  <a:pt x="1480479" y="263703"/>
                </a:lnTo>
                <a:lnTo>
                  <a:pt x="1595342" y="297820"/>
                </a:lnTo>
                <a:lnTo>
                  <a:pt x="1776019" y="97848"/>
                </a:lnTo>
                <a:lnTo>
                  <a:pt x="2025101" y="241655"/>
                </a:lnTo>
                <a:lnTo>
                  <a:pt x="1945054" y="489460"/>
                </a:lnTo>
                <a:lnTo>
                  <a:pt x="1960114" y="500442"/>
                </a:lnTo>
                <a:cubicBezTo>
                  <a:pt x="1988137" y="524717"/>
                  <a:pt x="2014873" y="550435"/>
                  <a:pt x="2040203" y="577487"/>
                </a:cubicBezTo>
                <a:lnTo>
                  <a:pt x="2048795" y="587678"/>
                </a:lnTo>
                <a:lnTo>
                  <a:pt x="2292425" y="508981"/>
                </a:lnTo>
                <a:lnTo>
                  <a:pt x="2436234" y="758063"/>
                </a:lnTo>
                <a:lnTo>
                  <a:pt x="2254720" y="922061"/>
                </a:lnTo>
                <a:lnTo>
                  <a:pt x="2269408" y="958503"/>
                </a:lnTo>
                <a:lnTo>
                  <a:pt x="2298262" y="1072685"/>
                </a:lnTo>
                <a:lnTo>
                  <a:pt x="2534078" y="1123232"/>
                </a:lnTo>
                <a:lnTo>
                  <a:pt x="2534078" y="1410847"/>
                </a:lnTo>
                <a:lnTo>
                  <a:pt x="2313203" y="1458192"/>
                </a:lnTo>
                <a:lnTo>
                  <a:pt x="2304582" y="1514684"/>
                </a:lnTo>
                <a:cubicBezTo>
                  <a:pt x="2298411" y="1544846"/>
                  <a:pt x="2290956" y="1574542"/>
                  <a:pt x="2282278" y="1603710"/>
                </a:cubicBezTo>
                <a:lnTo>
                  <a:pt x="2273540" y="1629023"/>
                </a:lnTo>
                <a:lnTo>
                  <a:pt x="2436234" y="1776020"/>
                </a:lnTo>
                <a:lnTo>
                  <a:pt x="2292425" y="2025100"/>
                </a:lnTo>
                <a:lnTo>
                  <a:pt x="2092492" y="1960518"/>
                </a:lnTo>
                <a:lnTo>
                  <a:pt x="2067843" y="1994321"/>
                </a:lnTo>
                <a:cubicBezTo>
                  <a:pt x="2043570" y="2022344"/>
                  <a:pt x="2017852" y="2049080"/>
                  <a:pt x="1990801" y="2074411"/>
                </a:cubicBezTo>
                <a:lnTo>
                  <a:pt x="1962409" y="2098344"/>
                </a:lnTo>
                <a:lnTo>
                  <a:pt x="2025101" y="2292424"/>
                </a:lnTo>
                <a:lnTo>
                  <a:pt x="1776019" y="2436231"/>
                </a:lnTo>
                <a:lnTo>
                  <a:pt x="1643806" y="2289901"/>
                </a:lnTo>
                <a:lnTo>
                  <a:pt x="1609783" y="2303617"/>
                </a:lnTo>
                <a:lnTo>
                  <a:pt x="1451683" y="2343567"/>
                </a:lnTo>
                <a:lnTo>
                  <a:pt x="1410848" y="2534078"/>
                </a:lnTo>
                <a:lnTo>
                  <a:pt x="1123232" y="2534078"/>
                </a:lnTo>
                <a:lnTo>
                  <a:pt x="1082311" y="2343169"/>
                </a:lnTo>
                <a:lnTo>
                  <a:pt x="1053603" y="2338789"/>
                </a:lnTo>
                <a:lnTo>
                  <a:pt x="890005" y="2290200"/>
                </a:lnTo>
                <a:lnTo>
                  <a:pt x="758062" y="2436231"/>
                </a:lnTo>
                <a:lnTo>
                  <a:pt x="508981" y="2292424"/>
                </a:lnTo>
                <a:lnTo>
                  <a:pt x="571342" y="2099366"/>
                </a:lnTo>
                <a:lnTo>
                  <a:pt x="449819" y="1974906"/>
                </a:lnTo>
                <a:lnTo>
                  <a:pt x="440167" y="1960976"/>
                </a:lnTo>
                <a:lnTo>
                  <a:pt x="241658" y="2025100"/>
                </a:lnTo>
                <a:lnTo>
                  <a:pt x="97849" y="1776020"/>
                </a:lnTo>
                <a:lnTo>
                  <a:pt x="260658" y="1628918"/>
                </a:lnTo>
                <a:lnTo>
                  <a:pt x="244666" y="1578581"/>
                </a:lnTo>
                <a:lnTo>
                  <a:pt x="220438" y="1458099"/>
                </a:lnTo>
                <a:lnTo>
                  <a:pt x="0" y="1410847"/>
                </a:lnTo>
                <a:lnTo>
                  <a:pt x="0" y="1123232"/>
                </a:lnTo>
                <a:lnTo>
                  <a:pt x="233627" y="1073154"/>
                </a:lnTo>
                <a:lnTo>
                  <a:pt x="244666" y="1023912"/>
                </a:lnTo>
                <a:lnTo>
                  <a:pt x="279901" y="922548"/>
                </a:lnTo>
                <a:lnTo>
                  <a:pt x="97849" y="758063"/>
                </a:lnTo>
                <a:lnTo>
                  <a:pt x="241658" y="508981"/>
                </a:lnTo>
                <a:lnTo>
                  <a:pt x="487184" y="588289"/>
                </a:lnTo>
                <a:lnTo>
                  <a:pt x="540964" y="530257"/>
                </a:lnTo>
                <a:lnTo>
                  <a:pt x="589363" y="490503"/>
                </a:lnTo>
                <a:lnTo>
                  <a:pt x="508981" y="241655"/>
                </a:lnTo>
                <a:lnTo>
                  <a:pt x="758062" y="97848"/>
                </a:lnTo>
                <a:lnTo>
                  <a:pt x="937288" y="296215"/>
                </a:lnTo>
                <a:lnTo>
                  <a:pt x="1053603" y="263703"/>
                </a:lnTo>
                <a:lnTo>
                  <a:pt x="1067151" y="261636"/>
                </a:lnTo>
                <a:close/>
              </a:path>
            </a:pathLst>
          </a:custGeom>
          <a:solidFill>
            <a:srgbClr val="00B0F0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42900" dist="177800" dir="10200000" algn="br" rotWithShape="0">
              <a:prstClr val="black">
                <a:alpha val="41000"/>
              </a:prstClr>
            </a:outerShdw>
          </a:effectLst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E87071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46524" y="3005396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 rot="953957" flipH="1" flipV="1">
            <a:off x="2816225" y="1953895"/>
            <a:ext cx="1388745" cy="226695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5" name="椭圆 34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-1" fmla="*/ 0 w 2815771"/>
                <a:gd name="connsiteY0-2" fmla="*/ 0 h 649982"/>
                <a:gd name="connsiteX1-3" fmla="*/ 254183 w 2815771"/>
                <a:gd name="connsiteY1-4" fmla="*/ 649982 h 649982"/>
                <a:gd name="connsiteX2-5" fmla="*/ 2815771 w 2815771"/>
                <a:gd name="connsiteY2-6" fmla="*/ 638628 h 6499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E64D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3058667" y="1361156"/>
            <a:ext cx="343031" cy="245258"/>
          </a:xfrm>
          <a:custGeom>
            <a:avLst/>
            <a:gdLst>
              <a:gd name="T0" fmla="*/ 37 w 438"/>
              <a:gd name="T1" fmla="*/ 255 h 313"/>
              <a:gd name="T2" fmla="*/ 20 w 438"/>
              <a:gd name="T3" fmla="*/ 237 h 313"/>
              <a:gd name="T4" fmla="*/ 20 w 438"/>
              <a:gd name="T5" fmla="*/ 42 h 313"/>
              <a:gd name="T6" fmla="*/ 37 w 438"/>
              <a:gd name="T7" fmla="*/ 25 h 313"/>
              <a:gd name="T8" fmla="*/ 401 w 438"/>
              <a:gd name="T9" fmla="*/ 25 h 313"/>
              <a:gd name="T10" fmla="*/ 418 w 438"/>
              <a:gd name="T11" fmla="*/ 42 h 313"/>
              <a:gd name="T12" fmla="*/ 418 w 438"/>
              <a:gd name="T13" fmla="*/ 237 h 313"/>
              <a:gd name="T14" fmla="*/ 401 w 438"/>
              <a:gd name="T15" fmla="*/ 255 h 313"/>
              <a:gd name="T16" fmla="*/ 37 w 438"/>
              <a:gd name="T17" fmla="*/ 255 h 313"/>
              <a:gd name="T18" fmla="*/ 424 w 438"/>
              <a:gd name="T19" fmla="*/ 0 h 313"/>
              <a:gd name="T20" fmla="*/ 14 w 438"/>
              <a:gd name="T21" fmla="*/ 0 h 313"/>
              <a:gd name="T22" fmla="*/ 0 w 438"/>
              <a:gd name="T23" fmla="*/ 14 h 313"/>
              <a:gd name="T24" fmla="*/ 0 w 438"/>
              <a:gd name="T25" fmla="*/ 298 h 313"/>
              <a:gd name="T26" fmla="*/ 14 w 438"/>
              <a:gd name="T27" fmla="*/ 313 h 313"/>
              <a:gd name="T28" fmla="*/ 424 w 438"/>
              <a:gd name="T29" fmla="*/ 313 h 313"/>
              <a:gd name="T30" fmla="*/ 438 w 438"/>
              <a:gd name="T31" fmla="*/ 298 h 313"/>
              <a:gd name="T32" fmla="*/ 438 w 438"/>
              <a:gd name="T33" fmla="*/ 14 h 313"/>
              <a:gd name="T34" fmla="*/ 424 w 438"/>
              <a:gd name="T3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8" h="313">
                <a:moveTo>
                  <a:pt x="37" y="255"/>
                </a:moveTo>
                <a:cubicBezTo>
                  <a:pt x="28" y="255"/>
                  <a:pt x="20" y="247"/>
                  <a:pt x="20" y="237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33"/>
                  <a:pt x="28" y="25"/>
                  <a:pt x="37" y="25"/>
                </a:cubicBezTo>
                <a:cubicBezTo>
                  <a:pt x="401" y="25"/>
                  <a:pt x="401" y="25"/>
                  <a:pt x="401" y="25"/>
                </a:cubicBezTo>
                <a:cubicBezTo>
                  <a:pt x="410" y="25"/>
                  <a:pt x="418" y="33"/>
                  <a:pt x="418" y="42"/>
                </a:cubicBezTo>
                <a:cubicBezTo>
                  <a:pt x="418" y="237"/>
                  <a:pt x="418" y="237"/>
                  <a:pt x="418" y="237"/>
                </a:cubicBezTo>
                <a:cubicBezTo>
                  <a:pt x="418" y="247"/>
                  <a:pt x="410" y="255"/>
                  <a:pt x="401" y="255"/>
                </a:cubicBezTo>
                <a:cubicBezTo>
                  <a:pt x="37" y="255"/>
                  <a:pt x="37" y="255"/>
                  <a:pt x="37" y="255"/>
                </a:cubicBezTo>
                <a:moveTo>
                  <a:pt x="424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06"/>
                  <a:pt x="6" y="313"/>
                  <a:pt x="14" y="313"/>
                </a:cubicBezTo>
                <a:cubicBezTo>
                  <a:pt x="424" y="313"/>
                  <a:pt x="424" y="313"/>
                  <a:pt x="424" y="313"/>
                </a:cubicBezTo>
                <a:cubicBezTo>
                  <a:pt x="432" y="313"/>
                  <a:pt x="438" y="306"/>
                  <a:pt x="438" y="298"/>
                </a:cubicBezTo>
                <a:cubicBezTo>
                  <a:pt x="438" y="14"/>
                  <a:pt x="438" y="14"/>
                  <a:pt x="438" y="14"/>
                </a:cubicBezTo>
                <a:cubicBezTo>
                  <a:pt x="438" y="6"/>
                  <a:pt x="432" y="0"/>
                  <a:pt x="424" y="0"/>
                </a:cubicBezTo>
              </a:path>
            </a:pathLst>
          </a:custGeom>
          <a:solidFill>
            <a:srgbClr val="0070C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/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188703" y="1609705"/>
            <a:ext cx="82959" cy="31933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9" tIns="36005" rIns="72009" bIns="36005" numCol="1" anchor="t" anchorCtr="0" compatLnSpc="1"/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916583" y="2425958"/>
            <a:ext cx="162957" cy="13169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9" tIns="36005" rIns="72009" bIns="36005" numCol="1" anchor="t" anchorCtr="0" compatLnSpc="1"/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42" name="Freeform 42"/>
          <p:cNvSpPr/>
          <p:nvPr/>
        </p:nvSpPr>
        <p:spPr bwMode="auto">
          <a:xfrm>
            <a:off x="3095538" y="1408233"/>
            <a:ext cx="253817" cy="131683"/>
          </a:xfrm>
          <a:custGeom>
            <a:avLst/>
            <a:gdLst>
              <a:gd name="T0" fmla="*/ 761 w 771"/>
              <a:gd name="T1" fmla="*/ 0 h 400"/>
              <a:gd name="T2" fmla="*/ 657 w 771"/>
              <a:gd name="T3" fmla="*/ 9 h 400"/>
              <a:gd name="T4" fmla="*/ 697 w 771"/>
              <a:gd name="T5" fmla="*/ 43 h 400"/>
              <a:gd name="T6" fmla="*/ 557 w 771"/>
              <a:gd name="T7" fmla="*/ 212 h 400"/>
              <a:gd name="T8" fmla="*/ 419 w 771"/>
              <a:gd name="T9" fmla="*/ 105 h 400"/>
              <a:gd name="T10" fmla="*/ 286 w 771"/>
              <a:gd name="T11" fmla="*/ 278 h 400"/>
              <a:gd name="T12" fmla="*/ 152 w 771"/>
              <a:gd name="T13" fmla="*/ 190 h 400"/>
              <a:gd name="T14" fmla="*/ 0 w 771"/>
              <a:gd name="T15" fmla="*/ 369 h 400"/>
              <a:gd name="T16" fmla="*/ 36 w 771"/>
              <a:gd name="T17" fmla="*/ 400 h 400"/>
              <a:gd name="T18" fmla="*/ 162 w 771"/>
              <a:gd name="T19" fmla="*/ 252 h 400"/>
              <a:gd name="T20" fmla="*/ 298 w 771"/>
              <a:gd name="T21" fmla="*/ 343 h 400"/>
              <a:gd name="T22" fmla="*/ 428 w 771"/>
              <a:gd name="T23" fmla="*/ 171 h 400"/>
              <a:gd name="T24" fmla="*/ 564 w 771"/>
              <a:gd name="T25" fmla="*/ 278 h 400"/>
              <a:gd name="T26" fmla="*/ 733 w 771"/>
              <a:gd name="T27" fmla="*/ 71 h 400"/>
              <a:gd name="T28" fmla="*/ 771 w 771"/>
              <a:gd name="T29" fmla="*/ 105 h 400"/>
              <a:gd name="T30" fmla="*/ 761 w 771"/>
              <a:gd name="T31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1" h="400">
                <a:moveTo>
                  <a:pt x="761" y="0"/>
                </a:moveTo>
                <a:lnTo>
                  <a:pt x="657" y="9"/>
                </a:lnTo>
                <a:lnTo>
                  <a:pt x="697" y="43"/>
                </a:lnTo>
                <a:lnTo>
                  <a:pt x="557" y="212"/>
                </a:lnTo>
                <a:lnTo>
                  <a:pt x="419" y="105"/>
                </a:lnTo>
                <a:lnTo>
                  <a:pt x="286" y="278"/>
                </a:lnTo>
                <a:lnTo>
                  <a:pt x="152" y="190"/>
                </a:lnTo>
                <a:lnTo>
                  <a:pt x="0" y="369"/>
                </a:lnTo>
                <a:lnTo>
                  <a:pt x="36" y="400"/>
                </a:lnTo>
                <a:lnTo>
                  <a:pt x="162" y="252"/>
                </a:lnTo>
                <a:lnTo>
                  <a:pt x="298" y="343"/>
                </a:lnTo>
                <a:lnTo>
                  <a:pt x="428" y="171"/>
                </a:lnTo>
                <a:lnTo>
                  <a:pt x="564" y="278"/>
                </a:lnTo>
                <a:lnTo>
                  <a:pt x="733" y="71"/>
                </a:lnTo>
                <a:lnTo>
                  <a:pt x="771" y="105"/>
                </a:lnTo>
                <a:lnTo>
                  <a:pt x="761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/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 flipV="1">
            <a:off x="5845810" y="1973580"/>
            <a:ext cx="1383030" cy="309245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0" name="椭圆 49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64D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-1" fmla="*/ 0 w 2815771"/>
                <a:gd name="connsiteY0-2" fmla="*/ 0 h 649982"/>
                <a:gd name="connsiteX1-3" fmla="*/ 254183 w 2815771"/>
                <a:gd name="connsiteY1-4" fmla="*/ 649982 h 649982"/>
                <a:gd name="connsiteX2-5" fmla="*/ 2815771 w 2815771"/>
                <a:gd name="connsiteY2-6" fmla="*/ 638628 h 6499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E64D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193915" y="1539875"/>
            <a:ext cx="2441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设计互联网平台，联系有需要的同学加入，实现线上回收</a:t>
            </a:r>
            <a:endParaRPr lang="zh-CN" altLang="en-US" sz="1800" dirty="0"/>
          </a:p>
        </p:txBody>
      </p:sp>
      <p:sp>
        <p:nvSpPr>
          <p:cNvPr id="56" name="Freeform 47"/>
          <p:cNvSpPr/>
          <p:nvPr/>
        </p:nvSpPr>
        <p:spPr bwMode="auto">
          <a:xfrm>
            <a:off x="6230325" y="1660804"/>
            <a:ext cx="202965" cy="250305"/>
          </a:xfrm>
          <a:custGeom>
            <a:avLst/>
            <a:gdLst>
              <a:gd name="T0" fmla="*/ 157 w 314"/>
              <a:gd name="T1" fmla="*/ 0 h 386"/>
              <a:gd name="T2" fmla="*/ 68 w 314"/>
              <a:gd name="T3" fmla="*/ 89 h 386"/>
              <a:gd name="T4" fmla="*/ 127 w 314"/>
              <a:gd name="T5" fmla="*/ 172 h 386"/>
              <a:gd name="T6" fmla="*/ 103 w 314"/>
              <a:gd name="T7" fmla="*/ 172 h 386"/>
              <a:gd name="T8" fmla="*/ 16 w 314"/>
              <a:gd name="T9" fmla="*/ 320 h 386"/>
              <a:gd name="T10" fmla="*/ 28 w 314"/>
              <a:gd name="T11" fmla="*/ 386 h 386"/>
              <a:gd name="T12" fmla="*/ 132 w 314"/>
              <a:gd name="T13" fmla="*/ 386 h 386"/>
              <a:gd name="T14" fmla="*/ 154 w 314"/>
              <a:gd name="T15" fmla="*/ 203 h 386"/>
              <a:gd name="T16" fmla="*/ 132 w 314"/>
              <a:gd name="T17" fmla="*/ 180 h 386"/>
              <a:gd name="T18" fmla="*/ 182 w 314"/>
              <a:gd name="T19" fmla="*/ 180 h 386"/>
              <a:gd name="T20" fmla="*/ 160 w 314"/>
              <a:gd name="T21" fmla="*/ 203 h 386"/>
              <a:gd name="T22" fmla="*/ 182 w 314"/>
              <a:gd name="T23" fmla="*/ 386 h 386"/>
              <a:gd name="T24" fmla="*/ 286 w 314"/>
              <a:gd name="T25" fmla="*/ 386 h 386"/>
              <a:gd name="T26" fmla="*/ 298 w 314"/>
              <a:gd name="T27" fmla="*/ 320 h 386"/>
              <a:gd name="T28" fmla="*/ 211 w 314"/>
              <a:gd name="T29" fmla="*/ 172 h 386"/>
              <a:gd name="T30" fmla="*/ 187 w 314"/>
              <a:gd name="T31" fmla="*/ 172 h 386"/>
              <a:gd name="T32" fmla="*/ 246 w 314"/>
              <a:gd name="T33" fmla="*/ 89 h 386"/>
              <a:gd name="T34" fmla="*/ 157 w 314"/>
              <a:gd name="T3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" h="386">
                <a:moveTo>
                  <a:pt x="157" y="0"/>
                </a:moveTo>
                <a:cubicBezTo>
                  <a:pt x="108" y="0"/>
                  <a:pt x="68" y="40"/>
                  <a:pt x="68" y="89"/>
                </a:cubicBezTo>
                <a:cubicBezTo>
                  <a:pt x="68" y="127"/>
                  <a:pt x="93" y="160"/>
                  <a:pt x="127" y="172"/>
                </a:cubicBezTo>
                <a:cubicBezTo>
                  <a:pt x="103" y="172"/>
                  <a:pt x="103" y="172"/>
                  <a:pt x="103" y="172"/>
                </a:cubicBezTo>
                <a:cubicBezTo>
                  <a:pt x="55" y="172"/>
                  <a:pt x="26" y="291"/>
                  <a:pt x="16" y="320"/>
                </a:cubicBezTo>
                <a:cubicBezTo>
                  <a:pt x="0" y="363"/>
                  <a:pt x="28" y="386"/>
                  <a:pt x="28" y="386"/>
                </a:cubicBezTo>
                <a:cubicBezTo>
                  <a:pt x="132" y="386"/>
                  <a:pt x="132" y="386"/>
                  <a:pt x="132" y="386"/>
                </a:cubicBezTo>
                <a:cubicBezTo>
                  <a:pt x="154" y="203"/>
                  <a:pt x="154" y="203"/>
                  <a:pt x="154" y="203"/>
                </a:cubicBezTo>
                <a:cubicBezTo>
                  <a:pt x="132" y="180"/>
                  <a:pt x="132" y="180"/>
                  <a:pt x="132" y="180"/>
                </a:cubicBezTo>
                <a:cubicBezTo>
                  <a:pt x="182" y="180"/>
                  <a:pt x="182" y="180"/>
                  <a:pt x="182" y="180"/>
                </a:cubicBezTo>
                <a:cubicBezTo>
                  <a:pt x="160" y="203"/>
                  <a:pt x="160" y="203"/>
                  <a:pt x="160" y="203"/>
                </a:cubicBezTo>
                <a:cubicBezTo>
                  <a:pt x="182" y="386"/>
                  <a:pt x="182" y="386"/>
                  <a:pt x="182" y="386"/>
                </a:cubicBezTo>
                <a:cubicBezTo>
                  <a:pt x="286" y="386"/>
                  <a:pt x="286" y="386"/>
                  <a:pt x="286" y="386"/>
                </a:cubicBezTo>
                <a:cubicBezTo>
                  <a:pt x="286" y="386"/>
                  <a:pt x="314" y="363"/>
                  <a:pt x="298" y="320"/>
                </a:cubicBezTo>
                <a:cubicBezTo>
                  <a:pt x="288" y="291"/>
                  <a:pt x="259" y="172"/>
                  <a:pt x="211" y="172"/>
                </a:cubicBezTo>
                <a:cubicBezTo>
                  <a:pt x="187" y="172"/>
                  <a:pt x="187" y="172"/>
                  <a:pt x="187" y="172"/>
                </a:cubicBezTo>
                <a:cubicBezTo>
                  <a:pt x="221" y="160"/>
                  <a:pt x="246" y="127"/>
                  <a:pt x="246" y="89"/>
                </a:cubicBezTo>
                <a:cubicBezTo>
                  <a:pt x="246" y="40"/>
                  <a:pt x="206" y="0"/>
                  <a:pt x="157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/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59" name="Freeform 48"/>
          <p:cNvSpPr/>
          <p:nvPr/>
        </p:nvSpPr>
        <p:spPr bwMode="auto">
          <a:xfrm>
            <a:off x="6129657" y="1707056"/>
            <a:ext cx="129233" cy="204052"/>
          </a:xfrm>
          <a:custGeom>
            <a:avLst/>
            <a:gdLst>
              <a:gd name="T0" fmla="*/ 128 w 200"/>
              <a:gd name="T1" fmla="*/ 0 h 315"/>
              <a:gd name="T2" fmla="*/ 55 w 200"/>
              <a:gd name="T3" fmla="*/ 73 h 315"/>
              <a:gd name="T4" fmla="*/ 103 w 200"/>
              <a:gd name="T5" fmla="*/ 141 h 315"/>
              <a:gd name="T6" fmla="*/ 84 w 200"/>
              <a:gd name="T7" fmla="*/ 141 h 315"/>
              <a:gd name="T8" fmla="*/ 13 w 200"/>
              <a:gd name="T9" fmla="*/ 261 h 315"/>
              <a:gd name="T10" fmla="*/ 23 w 200"/>
              <a:gd name="T11" fmla="*/ 315 h 315"/>
              <a:gd name="T12" fmla="*/ 108 w 200"/>
              <a:gd name="T13" fmla="*/ 315 h 315"/>
              <a:gd name="T14" fmla="*/ 126 w 200"/>
              <a:gd name="T15" fmla="*/ 166 h 315"/>
              <a:gd name="T16" fmla="*/ 107 w 200"/>
              <a:gd name="T17" fmla="*/ 147 h 315"/>
              <a:gd name="T18" fmla="*/ 149 w 200"/>
              <a:gd name="T19" fmla="*/ 147 h 315"/>
              <a:gd name="T20" fmla="*/ 130 w 200"/>
              <a:gd name="T21" fmla="*/ 166 h 315"/>
              <a:gd name="T22" fmla="*/ 148 w 200"/>
              <a:gd name="T23" fmla="*/ 315 h 315"/>
              <a:gd name="T24" fmla="*/ 168 w 200"/>
              <a:gd name="T25" fmla="*/ 315 h 315"/>
              <a:gd name="T26" fmla="*/ 161 w 200"/>
              <a:gd name="T27" fmla="*/ 245 h 315"/>
              <a:gd name="T28" fmla="*/ 166 w 200"/>
              <a:gd name="T29" fmla="*/ 228 h 315"/>
              <a:gd name="T30" fmla="*/ 194 w 200"/>
              <a:gd name="T31" fmla="*/ 152 h 315"/>
              <a:gd name="T32" fmla="*/ 172 w 200"/>
              <a:gd name="T33" fmla="*/ 141 h 315"/>
              <a:gd name="T34" fmla="*/ 152 w 200"/>
              <a:gd name="T35" fmla="*/ 141 h 315"/>
              <a:gd name="T36" fmla="*/ 200 w 200"/>
              <a:gd name="T37" fmla="*/ 73 h 315"/>
              <a:gd name="T38" fmla="*/ 128 w 200"/>
              <a:gd name="T39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" h="315">
                <a:moveTo>
                  <a:pt x="128" y="0"/>
                </a:moveTo>
                <a:cubicBezTo>
                  <a:pt x="88" y="0"/>
                  <a:pt x="55" y="33"/>
                  <a:pt x="55" y="73"/>
                </a:cubicBezTo>
                <a:cubicBezTo>
                  <a:pt x="55" y="104"/>
                  <a:pt x="76" y="131"/>
                  <a:pt x="103" y="141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45" y="141"/>
                  <a:pt x="21" y="238"/>
                  <a:pt x="13" y="261"/>
                </a:cubicBezTo>
                <a:cubicBezTo>
                  <a:pt x="0" y="296"/>
                  <a:pt x="23" y="315"/>
                  <a:pt x="23" y="315"/>
                </a:cubicBezTo>
                <a:cubicBezTo>
                  <a:pt x="108" y="315"/>
                  <a:pt x="108" y="315"/>
                  <a:pt x="108" y="315"/>
                </a:cubicBezTo>
                <a:cubicBezTo>
                  <a:pt x="126" y="166"/>
                  <a:pt x="126" y="166"/>
                  <a:pt x="126" y="166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49" y="147"/>
                  <a:pt x="149" y="147"/>
                  <a:pt x="149" y="147"/>
                </a:cubicBezTo>
                <a:cubicBezTo>
                  <a:pt x="130" y="166"/>
                  <a:pt x="130" y="166"/>
                  <a:pt x="130" y="166"/>
                </a:cubicBezTo>
                <a:cubicBezTo>
                  <a:pt x="148" y="315"/>
                  <a:pt x="148" y="315"/>
                  <a:pt x="148" y="315"/>
                </a:cubicBezTo>
                <a:cubicBezTo>
                  <a:pt x="168" y="315"/>
                  <a:pt x="168" y="315"/>
                  <a:pt x="168" y="315"/>
                </a:cubicBezTo>
                <a:cubicBezTo>
                  <a:pt x="160" y="303"/>
                  <a:pt x="149" y="279"/>
                  <a:pt x="161" y="245"/>
                </a:cubicBezTo>
                <a:cubicBezTo>
                  <a:pt x="162" y="241"/>
                  <a:pt x="164" y="235"/>
                  <a:pt x="166" y="228"/>
                </a:cubicBezTo>
                <a:cubicBezTo>
                  <a:pt x="173" y="207"/>
                  <a:pt x="182" y="178"/>
                  <a:pt x="194" y="152"/>
                </a:cubicBezTo>
                <a:cubicBezTo>
                  <a:pt x="188" y="145"/>
                  <a:pt x="180" y="141"/>
                  <a:pt x="172" y="141"/>
                </a:cubicBezTo>
                <a:cubicBezTo>
                  <a:pt x="152" y="141"/>
                  <a:pt x="152" y="141"/>
                  <a:pt x="152" y="141"/>
                </a:cubicBezTo>
                <a:cubicBezTo>
                  <a:pt x="180" y="131"/>
                  <a:pt x="200" y="104"/>
                  <a:pt x="200" y="73"/>
                </a:cubicBezTo>
                <a:cubicBezTo>
                  <a:pt x="200" y="33"/>
                  <a:pt x="168" y="0"/>
                  <a:pt x="128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/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66" name="Freeform 49"/>
          <p:cNvSpPr/>
          <p:nvPr/>
        </p:nvSpPr>
        <p:spPr bwMode="auto">
          <a:xfrm>
            <a:off x="6404993" y="1707056"/>
            <a:ext cx="128962" cy="204052"/>
          </a:xfrm>
          <a:custGeom>
            <a:avLst/>
            <a:gdLst>
              <a:gd name="T0" fmla="*/ 72 w 200"/>
              <a:gd name="T1" fmla="*/ 0 h 315"/>
              <a:gd name="T2" fmla="*/ 0 w 200"/>
              <a:gd name="T3" fmla="*/ 73 h 315"/>
              <a:gd name="T4" fmla="*/ 48 w 200"/>
              <a:gd name="T5" fmla="*/ 141 h 315"/>
              <a:gd name="T6" fmla="*/ 28 w 200"/>
              <a:gd name="T7" fmla="*/ 141 h 315"/>
              <a:gd name="T8" fmla="*/ 6 w 200"/>
              <a:gd name="T9" fmla="*/ 152 h 315"/>
              <a:gd name="T10" fmla="*/ 34 w 200"/>
              <a:gd name="T11" fmla="*/ 228 h 315"/>
              <a:gd name="T12" fmla="*/ 39 w 200"/>
              <a:gd name="T13" fmla="*/ 245 h 315"/>
              <a:gd name="T14" fmla="*/ 32 w 200"/>
              <a:gd name="T15" fmla="*/ 315 h 315"/>
              <a:gd name="T16" fmla="*/ 52 w 200"/>
              <a:gd name="T17" fmla="*/ 315 h 315"/>
              <a:gd name="T18" fmla="*/ 70 w 200"/>
              <a:gd name="T19" fmla="*/ 166 h 315"/>
              <a:gd name="T20" fmla="*/ 52 w 200"/>
              <a:gd name="T21" fmla="*/ 147 h 315"/>
              <a:gd name="T22" fmla="*/ 93 w 200"/>
              <a:gd name="T23" fmla="*/ 147 h 315"/>
              <a:gd name="T24" fmla="*/ 74 w 200"/>
              <a:gd name="T25" fmla="*/ 166 h 315"/>
              <a:gd name="T26" fmla="*/ 92 w 200"/>
              <a:gd name="T27" fmla="*/ 315 h 315"/>
              <a:gd name="T28" fmla="*/ 178 w 200"/>
              <a:gd name="T29" fmla="*/ 315 h 315"/>
              <a:gd name="T30" fmla="*/ 187 w 200"/>
              <a:gd name="T31" fmla="*/ 261 h 315"/>
              <a:gd name="T32" fmla="*/ 116 w 200"/>
              <a:gd name="T33" fmla="*/ 141 h 315"/>
              <a:gd name="T34" fmla="*/ 97 w 200"/>
              <a:gd name="T35" fmla="*/ 141 h 315"/>
              <a:gd name="T36" fmla="*/ 145 w 200"/>
              <a:gd name="T37" fmla="*/ 73 h 315"/>
              <a:gd name="T38" fmla="*/ 72 w 200"/>
              <a:gd name="T39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" h="315">
                <a:moveTo>
                  <a:pt x="72" y="0"/>
                </a:moveTo>
                <a:cubicBezTo>
                  <a:pt x="32" y="0"/>
                  <a:pt x="0" y="33"/>
                  <a:pt x="0" y="73"/>
                </a:cubicBezTo>
                <a:cubicBezTo>
                  <a:pt x="0" y="104"/>
                  <a:pt x="20" y="131"/>
                  <a:pt x="48" y="141"/>
                </a:cubicBezTo>
                <a:cubicBezTo>
                  <a:pt x="28" y="141"/>
                  <a:pt x="28" y="141"/>
                  <a:pt x="28" y="141"/>
                </a:cubicBezTo>
                <a:cubicBezTo>
                  <a:pt x="20" y="141"/>
                  <a:pt x="13" y="145"/>
                  <a:pt x="6" y="152"/>
                </a:cubicBezTo>
                <a:cubicBezTo>
                  <a:pt x="18" y="178"/>
                  <a:pt x="27" y="207"/>
                  <a:pt x="34" y="228"/>
                </a:cubicBezTo>
                <a:cubicBezTo>
                  <a:pt x="36" y="235"/>
                  <a:pt x="38" y="241"/>
                  <a:pt x="39" y="245"/>
                </a:cubicBezTo>
                <a:cubicBezTo>
                  <a:pt x="52" y="279"/>
                  <a:pt x="40" y="303"/>
                  <a:pt x="32" y="315"/>
                </a:cubicBezTo>
                <a:cubicBezTo>
                  <a:pt x="52" y="315"/>
                  <a:pt x="52" y="315"/>
                  <a:pt x="52" y="315"/>
                </a:cubicBezTo>
                <a:cubicBezTo>
                  <a:pt x="70" y="166"/>
                  <a:pt x="70" y="166"/>
                  <a:pt x="70" y="166"/>
                </a:cubicBezTo>
                <a:cubicBezTo>
                  <a:pt x="52" y="147"/>
                  <a:pt x="52" y="147"/>
                  <a:pt x="52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74" y="166"/>
                  <a:pt x="74" y="166"/>
                  <a:pt x="74" y="166"/>
                </a:cubicBezTo>
                <a:cubicBezTo>
                  <a:pt x="92" y="315"/>
                  <a:pt x="92" y="315"/>
                  <a:pt x="92" y="315"/>
                </a:cubicBezTo>
                <a:cubicBezTo>
                  <a:pt x="178" y="315"/>
                  <a:pt x="178" y="315"/>
                  <a:pt x="178" y="315"/>
                </a:cubicBezTo>
                <a:cubicBezTo>
                  <a:pt x="178" y="315"/>
                  <a:pt x="200" y="296"/>
                  <a:pt x="187" y="261"/>
                </a:cubicBezTo>
                <a:cubicBezTo>
                  <a:pt x="179" y="238"/>
                  <a:pt x="156" y="141"/>
                  <a:pt x="116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25" y="131"/>
                  <a:pt x="145" y="104"/>
                  <a:pt x="145" y="73"/>
                </a:cubicBezTo>
                <a:cubicBezTo>
                  <a:pt x="145" y="33"/>
                  <a:pt x="112" y="0"/>
                  <a:pt x="72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/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5846445" y="3666490"/>
            <a:ext cx="1326515" cy="427990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1" name="椭圆 70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-1" fmla="*/ 0 w 2815771"/>
                <a:gd name="connsiteY0-2" fmla="*/ 0 h 649982"/>
                <a:gd name="connsiteX1-3" fmla="*/ 254183 w 2815771"/>
                <a:gd name="connsiteY1-4" fmla="*/ 649982 h 649982"/>
                <a:gd name="connsiteX2-5" fmla="*/ 2815771 w 2815771"/>
                <a:gd name="connsiteY2-6" fmla="*/ 638628 h 6499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E64D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7121972" y="3584793"/>
            <a:ext cx="259987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定期或者不定期地普及网络安全知识，进行微信推送</a:t>
            </a:r>
            <a:endParaRPr lang="zh-CN" altLang="en-US" sz="1800" dirty="0"/>
          </a:p>
          <a:p>
            <a:r>
              <a:rPr lang="zh-CN" altLang="en-US" sz="1800" dirty="0"/>
              <a:t>发放问卷，了解他们对组织活动的满意度</a:t>
            </a:r>
            <a:endParaRPr lang="zh-CN" altLang="en-US" sz="1800" dirty="0"/>
          </a:p>
        </p:txBody>
      </p:sp>
      <p:sp>
        <p:nvSpPr>
          <p:cNvPr id="75" name="Freeform 57"/>
          <p:cNvSpPr>
            <a:spLocks noEditPoints="1"/>
          </p:cNvSpPr>
          <p:nvPr/>
        </p:nvSpPr>
        <p:spPr bwMode="auto">
          <a:xfrm>
            <a:off x="6808168" y="3800849"/>
            <a:ext cx="282409" cy="282953"/>
          </a:xfrm>
          <a:custGeom>
            <a:avLst/>
            <a:gdLst>
              <a:gd name="T0" fmla="*/ 145 w 437"/>
              <a:gd name="T1" fmla="*/ 119 h 437"/>
              <a:gd name="T2" fmla="*/ 126 w 437"/>
              <a:gd name="T3" fmla="*/ 159 h 437"/>
              <a:gd name="T4" fmla="*/ 197 w 437"/>
              <a:gd name="T5" fmla="*/ 237 h 437"/>
              <a:gd name="T6" fmla="*/ 214 w 437"/>
              <a:gd name="T7" fmla="*/ 245 h 437"/>
              <a:gd name="T8" fmla="*/ 276 w 437"/>
              <a:gd name="T9" fmla="*/ 245 h 437"/>
              <a:gd name="T10" fmla="*/ 276 w 437"/>
              <a:gd name="T11" fmla="*/ 196 h 437"/>
              <a:gd name="T12" fmla="*/ 225 w 437"/>
              <a:gd name="T13" fmla="*/ 196 h 437"/>
              <a:gd name="T14" fmla="*/ 161 w 437"/>
              <a:gd name="T15" fmla="*/ 126 h 437"/>
              <a:gd name="T16" fmla="*/ 145 w 437"/>
              <a:gd name="T17" fmla="*/ 119 h 437"/>
              <a:gd name="T18" fmla="*/ 219 w 437"/>
              <a:gd name="T19" fmla="*/ 388 h 437"/>
              <a:gd name="T20" fmla="*/ 48 w 437"/>
              <a:gd name="T21" fmla="*/ 218 h 437"/>
              <a:gd name="T22" fmla="*/ 219 w 437"/>
              <a:gd name="T23" fmla="*/ 48 h 437"/>
              <a:gd name="T24" fmla="*/ 388 w 437"/>
              <a:gd name="T25" fmla="*/ 218 h 437"/>
              <a:gd name="T26" fmla="*/ 219 w 437"/>
              <a:gd name="T27" fmla="*/ 388 h 437"/>
              <a:gd name="T28" fmla="*/ 219 w 437"/>
              <a:gd name="T29" fmla="*/ 0 h 437"/>
              <a:gd name="T30" fmla="*/ 0 w 437"/>
              <a:gd name="T31" fmla="*/ 218 h 437"/>
              <a:gd name="T32" fmla="*/ 219 w 437"/>
              <a:gd name="T33" fmla="*/ 437 h 437"/>
              <a:gd name="T34" fmla="*/ 437 w 437"/>
              <a:gd name="T35" fmla="*/ 218 h 437"/>
              <a:gd name="T36" fmla="*/ 219 w 437"/>
              <a:gd name="T37" fmla="*/ 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7" h="437">
                <a:moveTo>
                  <a:pt x="145" y="119"/>
                </a:moveTo>
                <a:cubicBezTo>
                  <a:pt x="127" y="119"/>
                  <a:pt x="110" y="142"/>
                  <a:pt x="126" y="159"/>
                </a:cubicBezTo>
                <a:cubicBezTo>
                  <a:pt x="197" y="237"/>
                  <a:pt x="197" y="237"/>
                  <a:pt x="197" y="237"/>
                </a:cubicBezTo>
                <a:cubicBezTo>
                  <a:pt x="201" y="242"/>
                  <a:pt x="207" y="245"/>
                  <a:pt x="214" y="245"/>
                </a:cubicBezTo>
                <a:cubicBezTo>
                  <a:pt x="276" y="245"/>
                  <a:pt x="276" y="245"/>
                  <a:pt x="276" y="245"/>
                </a:cubicBezTo>
                <a:cubicBezTo>
                  <a:pt x="306" y="245"/>
                  <a:pt x="309" y="196"/>
                  <a:pt x="276" y="196"/>
                </a:cubicBezTo>
                <a:cubicBezTo>
                  <a:pt x="225" y="196"/>
                  <a:pt x="225" y="196"/>
                  <a:pt x="225" y="196"/>
                </a:cubicBezTo>
                <a:cubicBezTo>
                  <a:pt x="161" y="126"/>
                  <a:pt x="161" y="126"/>
                  <a:pt x="161" y="126"/>
                </a:cubicBezTo>
                <a:cubicBezTo>
                  <a:pt x="156" y="121"/>
                  <a:pt x="151" y="119"/>
                  <a:pt x="145" y="119"/>
                </a:cubicBezTo>
                <a:moveTo>
                  <a:pt x="219" y="388"/>
                </a:moveTo>
                <a:cubicBezTo>
                  <a:pt x="124" y="388"/>
                  <a:pt x="48" y="312"/>
                  <a:pt x="48" y="218"/>
                </a:cubicBezTo>
                <a:cubicBezTo>
                  <a:pt x="48" y="124"/>
                  <a:pt x="124" y="48"/>
                  <a:pt x="219" y="48"/>
                </a:cubicBezTo>
                <a:cubicBezTo>
                  <a:pt x="313" y="48"/>
                  <a:pt x="388" y="124"/>
                  <a:pt x="388" y="218"/>
                </a:cubicBezTo>
                <a:cubicBezTo>
                  <a:pt x="388" y="312"/>
                  <a:pt x="313" y="388"/>
                  <a:pt x="219" y="388"/>
                </a:cubicBezTo>
                <a:moveTo>
                  <a:pt x="219" y="0"/>
                </a:moveTo>
                <a:cubicBezTo>
                  <a:pt x="98" y="0"/>
                  <a:pt x="0" y="97"/>
                  <a:pt x="0" y="218"/>
                </a:cubicBezTo>
                <a:cubicBezTo>
                  <a:pt x="0" y="339"/>
                  <a:pt x="98" y="437"/>
                  <a:pt x="219" y="437"/>
                </a:cubicBezTo>
                <a:cubicBezTo>
                  <a:pt x="339" y="437"/>
                  <a:pt x="437" y="339"/>
                  <a:pt x="437" y="218"/>
                </a:cubicBezTo>
                <a:cubicBezTo>
                  <a:pt x="437" y="97"/>
                  <a:pt x="339" y="0"/>
                  <a:pt x="219" y="0"/>
                </a:cubicBezTo>
              </a:path>
            </a:pathLst>
          </a:custGeom>
          <a:solidFill>
            <a:srgbClr val="0070C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/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54" name="文本框 6"/>
          <p:cNvSpPr>
            <a:spLocks noChangeArrowheads="1"/>
          </p:cNvSpPr>
          <p:nvPr/>
        </p:nvSpPr>
        <p:spPr bwMode="auto">
          <a:xfrm>
            <a:off x="4188817" y="75764"/>
            <a:ext cx="2508806" cy="436245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、服务项目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75167" y="75565"/>
            <a:ext cx="1060248" cy="10800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2585" y="1078230"/>
            <a:ext cx="2460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 dirty="0">
                <a:sym typeface="+mn-ea"/>
              </a:rPr>
              <a:t>各个公寓区域内设立集中快递回收点，每天都安排专门的人去查看，对不同的快递包装物料采取不同的处理方式。</a:t>
            </a:r>
            <a:endParaRPr lang="zh-CN" altLang="en-US" sz="1800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 cstate="screen"/>
          <a:stretch>
            <a:fillRect/>
          </a:stretch>
        </p:blipFill>
        <p:spPr>
          <a:xfrm>
            <a:off x="2539365" y="573405"/>
            <a:ext cx="4802505" cy="50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1"/>
          <p:cNvGrpSpPr/>
          <p:nvPr/>
        </p:nvGrpSpPr>
        <p:grpSpPr bwMode="auto">
          <a:xfrm>
            <a:off x="2863801" y="1116955"/>
            <a:ext cx="1241425" cy="1439863"/>
            <a:chOff x="2803652" y="1116161"/>
            <a:chExt cx="1241260" cy="1439861"/>
          </a:xfrm>
        </p:grpSpPr>
        <p:sp>
          <p:nvSpPr>
            <p:cNvPr id="103" name="六边形 102"/>
            <p:cNvSpPr/>
            <p:nvPr/>
          </p:nvSpPr>
          <p:spPr>
            <a:xfrm rot="5400000">
              <a:off x="2704352" y="1215462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04" name="Title 3"/>
            <p:cNvSpPr txBox="1"/>
            <p:nvPr/>
          </p:nvSpPr>
          <p:spPr>
            <a:xfrm>
              <a:off x="3056114" y="1517664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740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 smtClean="0">
                  <a:solidFill>
                    <a:srgbClr val="0070C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</a:rPr>
                <a:t>01</a:t>
              </a:r>
              <a:endParaRPr lang="en-US" sz="36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" name="组合 104"/>
          <p:cNvGrpSpPr/>
          <p:nvPr/>
        </p:nvGrpSpPr>
        <p:grpSpPr bwMode="auto">
          <a:xfrm>
            <a:off x="2165301" y="2345680"/>
            <a:ext cx="1241425" cy="1439863"/>
            <a:chOff x="2105727" y="2344988"/>
            <a:chExt cx="1241260" cy="1439861"/>
          </a:xfrm>
        </p:grpSpPr>
        <p:sp>
          <p:nvSpPr>
            <p:cNvPr id="106" name="六边形 105"/>
            <p:cNvSpPr/>
            <p:nvPr/>
          </p:nvSpPr>
          <p:spPr>
            <a:xfrm rot="5400000">
              <a:off x="2006426" y="2444288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07" name="Title 3"/>
            <p:cNvSpPr txBox="1"/>
            <p:nvPr/>
          </p:nvSpPr>
          <p:spPr>
            <a:xfrm>
              <a:off x="2343729" y="2746341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740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 smtClean="0">
                  <a:solidFill>
                    <a:srgbClr val="00B0F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</a:rPr>
                <a:t>02</a:t>
              </a:r>
              <a:endParaRPr lang="en-US" sz="3600" b="1" dirty="0">
                <a:solidFill>
                  <a:srgbClr val="00B0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" name="组合 107"/>
          <p:cNvGrpSpPr/>
          <p:nvPr/>
        </p:nvGrpSpPr>
        <p:grpSpPr bwMode="auto">
          <a:xfrm>
            <a:off x="2863801" y="3545830"/>
            <a:ext cx="1241425" cy="1439863"/>
            <a:chOff x="2803652" y="3545528"/>
            <a:chExt cx="1241260" cy="1439861"/>
          </a:xfrm>
        </p:grpSpPr>
        <p:sp>
          <p:nvSpPr>
            <p:cNvPr id="109" name="六边形 108"/>
            <p:cNvSpPr/>
            <p:nvPr/>
          </p:nvSpPr>
          <p:spPr>
            <a:xfrm rot="5400000">
              <a:off x="2704352" y="3644829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10" name="Title 3"/>
            <p:cNvSpPr txBox="1"/>
            <p:nvPr/>
          </p:nvSpPr>
          <p:spPr>
            <a:xfrm>
              <a:off x="3025931" y="3946882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740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 smtClean="0">
                  <a:solidFill>
                    <a:srgbClr val="0070C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</a:rPr>
                <a:t>03</a:t>
              </a:r>
              <a:endParaRPr lang="en-US" sz="36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" name="组合 110"/>
          <p:cNvGrpSpPr/>
          <p:nvPr/>
        </p:nvGrpSpPr>
        <p:grpSpPr bwMode="auto">
          <a:xfrm>
            <a:off x="5162501" y="1364604"/>
            <a:ext cx="2322513" cy="369888"/>
            <a:chOff x="1574602" y="3235045"/>
            <a:chExt cx="2322150" cy="370957"/>
          </a:xfrm>
        </p:grpSpPr>
        <p:sp>
          <p:nvSpPr>
            <p:cNvPr id="112" name="五边形 111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31" name="Title 3"/>
            <p:cNvSpPr txBox="1"/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</a:rPr>
                <a:t>01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服务点</a:t>
              </a:r>
              <a:endParaRPr lang="en-US" sz="18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137101" y="1796405"/>
            <a:ext cx="3529013" cy="564515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</a:rPr>
              <a:t>设置服务站点，我们组织内部的人员排班，定期去回收站点回收和整理</a:t>
            </a:r>
            <a:r>
              <a:rPr lang="zh-CN" altLang="en-US" sz="1200" dirty="0"/>
              <a:t>。</a:t>
            </a:r>
            <a:endParaRPr lang="zh-CN" altLang="en-US" sz="1200" dirty="0"/>
          </a:p>
        </p:txBody>
      </p:sp>
      <p:grpSp>
        <p:nvGrpSpPr>
          <p:cNvPr id="6" name="组合 114"/>
          <p:cNvGrpSpPr/>
          <p:nvPr/>
        </p:nvGrpSpPr>
        <p:grpSpPr bwMode="auto">
          <a:xfrm>
            <a:off x="5162501" y="2556817"/>
            <a:ext cx="2322513" cy="369887"/>
            <a:chOff x="1574602" y="3235045"/>
            <a:chExt cx="2322150" cy="370957"/>
          </a:xfrm>
        </p:grpSpPr>
        <p:sp>
          <p:nvSpPr>
            <p:cNvPr id="116" name="五边形 115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29" name="Title 3"/>
            <p:cNvSpPr txBox="1"/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</a:rPr>
                <a:t>02</a:t>
              </a:r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</a:rPr>
                <a:t>委托公寓阿姨</a:t>
              </a:r>
              <a:endParaRPr lang="en-US" sz="18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137101" y="2988617"/>
            <a:ext cx="3529013" cy="811926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r>
              <a:rPr lang="zh-CN" altLang="en-US" sz="1600" dirty="0"/>
              <a:t>委托各个公寓打扫的阿姨帮忙将相关快递包装垃圾放到回收点，同时减轻了阿姨的打扫负担。</a:t>
            </a:r>
            <a:endParaRPr lang="zh-CN" altLang="en-US" sz="1600" dirty="0"/>
          </a:p>
        </p:txBody>
      </p:sp>
      <p:grpSp>
        <p:nvGrpSpPr>
          <p:cNvPr id="7" name="组合 118"/>
          <p:cNvGrpSpPr/>
          <p:nvPr/>
        </p:nvGrpSpPr>
        <p:grpSpPr bwMode="auto">
          <a:xfrm>
            <a:off x="5162501" y="3801418"/>
            <a:ext cx="2322513" cy="371475"/>
            <a:chOff x="1574602" y="3235045"/>
            <a:chExt cx="2322150" cy="370957"/>
          </a:xfrm>
        </p:grpSpPr>
        <p:sp>
          <p:nvSpPr>
            <p:cNvPr id="120" name="五边形 119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27" name="Title 3"/>
            <p:cNvSpPr txBox="1"/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</a:rPr>
                <a:t>03</a:t>
              </a:r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</a:rPr>
                <a:t>整理与创造</a:t>
              </a:r>
              <a:endParaRPr lang="en-US" sz="18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5137101" y="4233217"/>
            <a:ext cx="3529013" cy="811926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r>
              <a:rPr lang="zh-CN" altLang="en-US" sz="1600" dirty="0"/>
              <a:t>对回收的物资进行整理与再创造，比如变卖、改造成手工艺品，发挥出它们的价值。</a:t>
            </a:r>
            <a:endParaRPr lang="zh-CN" altLang="en-US" sz="1600" dirty="0"/>
          </a:p>
        </p:txBody>
      </p:sp>
      <p:sp>
        <p:nvSpPr>
          <p:cNvPr id="29" name="文本框 6"/>
          <p:cNvSpPr>
            <a:spLocks noChangeArrowheads="1"/>
          </p:cNvSpPr>
          <p:nvPr/>
        </p:nvSpPr>
        <p:spPr bwMode="auto">
          <a:xfrm>
            <a:off x="4035782" y="56714"/>
            <a:ext cx="2508806" cy="436245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、服务形式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272465" y="492723"/>
            <a:ext cx="5176920" cy="547114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75167" y="75565"/>
            <a:ext cx="1060248" cy="1080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75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8" grpId="0"/>
      <p:bldP spid="122" grpId="0"/>
      <p:bldP spid="29" grpId="0" bldLvl="0" autoUpdateAnimBg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3"/>
          <p:cNvCxnSpPr>
            <a:cxnSpLocks noChangeShapeType="1"/>
          </p:cNvCxnSpPr>
          <p:nvPr/>
        </p:nvCxnSpPr>
        <p:spPr bwMode="auto">
          <a:xfrm rot="5400000" flipH="1" flipV="1">
            <a:off x="2829598" y="548806"/>
            <a:ext cx="384898" cy="2874341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肘形连接符 6"/>
          <p:cNvCxnSpPr>
            <a:cxnSpLocks noChangeShapeType="1"/>
          </p:cNvCxnSpPr>
          <p:nvPr/>
        </p:nvCxnSpPr>
        <p:spPr bwMode="auto">
          <a:xfrm flipH="1" flipV="1">
            <a:off x="5139818" y="1793547"/>
            <a:ext cx="2969121" cy="43005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肘形连接符 2"/>
          <p:cNvCxnSpPr>
            <a:cxnSpLocks noChangeShapeType="1"/>
          </p:cNvCxnSpPr>
          <p:nvPr/>
        </p:nvCxnSpPr>
        <p:spPr bwMode="auto">
          <a:xfrm flipH="1">
            <a:off x="5139528" y="3713581"/>
            <a:ext cx="2969121" cy="42880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肘形连接符 4"/>
          <p:cNvCxnSpPr>
            <a:cxnSpLocks noChangeShapeType="1"/>
          </p:cNvCxnSpPr>
          <p:nvPr/>
        </p:nvCxnSpPr>
        <p:spPr bwMode="auto">
          <a:xfrm>
            <a:off x="1597293" y="3713387"/>
            <a:ext cx="2862858" cy="42880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文本框 17"/>
          <p:cNvSpPr>
            <a:spLocks noChangeArrowheads="1"/>
          </p:cNvSpPr>
          <p:nvPr/>
        </p:nvSpPr>
        <p:spPr bwMode="auto">
          <a:xfrm>
            <a:off x="5139711" y="1527691"/>
            <a:ext cx="2256532" cy="91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15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15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03001" y="2421423"/>
            <a:ext cx="1029354" cy="1029354"/>
            <a:chOff x="1094333" y="1771508"/>
            <a:chExt cx="980337" cy="980337"/>
          </a:xfrm>
        </p:grpSpPr>
        <p:grpSp>
          <p:nvGrpSpPr>
            <p:cNvPr id="28" name="组合 27"/>
            <p:cNvGrpSpPr/>
            <p:nvPr/>
          </p:nvGrpSpPr>
          <p:grpSpPr>
            <a:xfrm>
              <a:off x="1094333" y="1771508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4"/>
            <p:cNvGrpSpPr/>
            <p:nvPr/>
          </p:nvGrpSpPr>
          <p:grpSpPr bwMode="auto">
            <a:xfrm>
              <a:off x="1276025" y="2059328"/>
              <a:ext cx="574161" cy="525498"/>
              <a:chOff x="0" y="0"/>
              <a:chExt cx="550987" cy="504288"/>
            </a:xfrm>
            <a:solidFill>
              <a:srgbClr val="C00000"/>
            </a:solidFill>
          </p:grpSpPr>
          <p:sp>
            <p:nvSpPr>
              <p:cNvPr id="30" name="Freeform 26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57759" cy="359114"/>
              </a:xfrm>
              <a:custGeom>
                <a:avLst/>
                <a:gdLst>
                  <a:gd name="T0" fmla="*/ 2147483647 w 52"/>
                  <a:gd name="T1" fmla="*/ 1287720650 h 52"/>
                  <a:gd name="T2" fmla="*/ 2147483647 w 52"/>
                  <a:gd name="T3" fmla="*/ 1096948243 h 52"/>
                  <a:gd name="T4" fmla="*/ 2147483647 w 52"/>
                  <a:gd name="T5" fmla="*/ 953868938 h 52"/>
                  <a:gd name="T6" fmla="*/ 2147483647 w 52"/>
                  <a:gd name="T7" fmla="*/ 620017227 h 52"/>
                  <a:gd name="T8" fmla="*/ 2147483647 w 52"/>
                  <a:gd name="T9" fmla="*/ 572317219 h 52"/>
                  <a:gd name="T10" fmla="*/ 1893363828 w 52"/>
                  <a:gd name="T11" fmla="*/ 620017227 h 52"/>
                  <a:gd name="T12" fmla="*/ 2035366631 w 52"/>
                  <a:gd name="T13" fmla="*/ 333851711 h 52"/>
                  <a:gd name="T14" fmla="*/ 1751361025 w 52"/>
                  <a:gd name="T15" fmla="*/ 95386203 h 52"/>
                  <a:gd name="T16" fmla="*/ 1514689686 w 52"/>
                  <a:gd name="T17" fmla="*/ 333851711 h 52"/>
                  <a:gd name="T18" fmla="*/ 1372686883 w 52"/>
                  <a:gd name="T19" fmla="*/ 47693102 h 52"/>
                  <a:gd name="T20" fmla="*/ 1278018348 w 52"/>
                  <a:gd name="T21" fmla="*/ 0 h 52"/>
                  <a:gd name="T22" fmla="*/ 899351086 w 52"/>
                  <a:gd name="T23" fmla="*/ 95386203 h 52"/>
                  <a:gd name="T24" fmla="*/ 852016818 w 52"/>
                  <a:gd name="T25" fmla="*/ 429237915 h 52"/>
                  <a:gd name="T26" fmla="*/ 568011212 w 52"/>
                  <a:gd name="T27" fmla="*/ 190772406 h 52"/>
                  <a:gd name="T28" fmla="*/ 284005606 w 52"/>
                  <a:gd name="T29" fmla="*/ 476931016 h 52"/>
                  <a:gd name="T30" fmla="*/ 473342677 w 52"/>
                  <a:gd name="T31" fmla="*/ 715403430 h 52"/>
                  <a:gd name="T32" fmla="*/ 142002803 w 52"/>
                  <a:gd name="T33" fmla="*/ 763096532 h 52"/>
                  <a:gd name="T34" fmla="*/ 94668535 w 52"/>
                  <a:gd name="T35" fmla="*/ 810789634 h 52"/>
                  <a:gd name="T36" fmla="*/ 0 w 52"/>
                  <a:gd name="T37" fmla="*/ 1192334446 h 52"/>
                  <a:gd name="T38" fmla="*/ 331339874 w 52"/>
                  <a:gd name="T39" fmla="*/ 1287720650 h 52"/>
                  <a:gd name="T40" fmla="*/ 94668535 w 52"/>
                  <a:gd name="T41" fmla="*/ 1478493056 h 52"/>
                  <a:gd name="T42" fmla="*/ 189337071 w 52"/>
                  <a:gd name="T43" fmla="*/ 1860044775 h 52"/>
                  <a:gd name="T44" fmla="*/ 284005606 w 52"/>
                  <a:gd name="T45" fmla="*/ 1907737877 h 52"/>
                  <a:gd name="T46" fmla="*/ 568011212 w 52"/>
                  <a:gd name="T47" fmla="*/ 1907737877 h 52"/>
                  <a:gd name="T48" fmla="*/ 473342677 w 52"/>
                  <a:gd name="T49" fmla="*/ 2147483647 h 52"/>
                  <a:gd name="T50" fmla="*/ 804682551 w 52"/>
                  <a:gd name="T51" fmla="*/ 2147483647 h 52"/>
                  <a:gd name="T52" fmla="*/ 994019622 w 52"/>
                  <a:gd name="T53" fmla="*/ 2146203385 h 52"/>
                  <a:gd name="T54" fmla="*/ 1088688157 w 52"/>
                  <a:gd name="T55" fmla="*/ 2147483647 h 52"/>
                  <a:gd name="T56" fmla="*/ 1136022425 w 52"/>
                  <a:gd name="T57" fmla="*/ 2147483647 h 52"/>
                  <a:gd name="T58" fmla="*/ 1514689686 w 52"/>
                  <a:gd name="T59" fmla="*/ 2147483647 h 52"/>
                  <a:gd name="T60" fmla="*/ 1562023954 w 52"/>
                  <a:gd name="T61" fmla="*/ 2147483647 h 52"/>
                  <a:gd name="T62" fmla="*/ 1656692489 w 52"/>
                  <a:gd name="T63" fmla="*/ 2098510283 h 52"/>
                  <a:gd name="T64" fmla="*/ 1893363828 w 52"/>
                  <a:gd name="T65" fmla="*/ 2147483647 h 52"/>
                  <a:gd name="T66" fmla="*/ 2147483647 w 52"/>
                  <a:gd name="T67" fmla="*/ 2050817182 h 52"/>
                  <a:gd name="T68" fmla="*/ 2147483647 w 52"/>
                  <a:gd name="T69" fmla="*/ 1955430978 h 52"/>
                  <a:gd name="T70" fmla="*/ 2035366631 w 52"/>
                  <a:gd name="T71" fmla="*/ 1669265463 h 52"/>
                  <a:gd name="T72" fmla="*/ 2147483647 w 52"/>
                  <a:gd name="T73" fmla="*/ 1716958564 h 52"/>
                  <a:gd name="T74" fmla="*/ 2147483647 w 52"/>
                  <a:gd name="T75" fmla="*/ 1383106853 h 52"/>
                  <a:gd name="T76" fmla="*/ 1562023954 w 52"/>
                  <a:gd name="T77" fmla="*/ 1335413751 h 52"/>
                  <a:gd name="T78" fmla="*/ 899351086 w 52"/>
                  <a:gd name="T79" fmla="*/ 1192334446 h 52"/>
                  <a:gd name="T80" fmla="*/ 1562023954 w 52"/>
                  <a:gd name="T81" fmla="*/ 1335413751 h 5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"/>
                  <a:gd name="T124" fmla="*/ 0 h 52"/>
                  <a:gd name="T125" fmla="*/ 52 w 52"/>
                  <a:gd name="T126" fmla="*/ 52 h 5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27"/>
              <p:cNvSpPr>
                <a:spLocks noEditPoints="1" noChangeArrowheads="1"/>
              </p:cNvSpPr>
              <p:nvPr/>
            </p:nvSpPr>
            <p:spPr bwMode="auto">
              <a:xfrm>
                <a:off x="296538" y="248324"/>
                <a:ext cx="254449" cy="255964"/>
              </a:xfrm>
              <a:custGeom>
                <a:avLst/>
                <a:gdLst>
                  <a:gd name="T0" fmla="*/ 1560673257 w 37"/>
                  <a:gd name="T1" fmla="*/ 1387878316 h 37"/>
                  <a:gd name="T2" fmla="*/ 1466086999 w 37"/>
                  <a:gd name="T3" fmla="*/ 1148593483 h 37"/>
                  <a:gd name="T4" fmla="*/ 1702552644 w 37"/>
                  <a:gd name="T5" fmla="*/ 1196451833 h 37"/>
                  <a:gd name="T6" fmla="*/ 1749845773 w 37"/>
                  <a:gd name="T7" fmla="*/ 957160083 h 37"/>
                  <a:gd name="T8" fmla="*/ 1702552644 w 37"/>
                  <a:gd name="T9" fmla="*/ 861443383 h 37"/>
                  <a:gd name="T10" fmla="*/ 1513380128 w 37"/>
                  <a:gd name="T11" fmla="*/ 765726683 h 37"/>
                  <a:gd name="T12" fmla="*/ 1749845773 w 37"/>
                  <a:gd name="T13" fmla="*/ 670009983 h 37"/>
                  <a:gd name="T14" fmla="*/ 1655259515 w 37"/>
                  <a:gd name="T15" fmla="*/ 430725150 h 37"/>
                  <a:gd name="T16" fmla="*/ 1418793870 w 37"/>
                  <a:gd name="T17" fmla="*/ 478576583 h 37"/>
                  <a:gd name="T18" fmla="*/ 1466086999 w 37"/>
                  <a:gd name="T19" fmla="*/ 239291750 h 37"/>
                  <a:gd name="T20" fmla="*/ 1418793870 w 37"/>
                  <a:gd name="T21" fmla="*/ 191433400 h 37"/>
                  <a:gd name="T22" fmla="*/ 1135035096 w 37"/>
                  <a:gd name="T23" fmla="*/ 95716700 h 37"/>
                  <a:gd name="T24" fmla="*/ 993155709 w 37"/>
                  <a:gd name="T25" fmla="*/ 239291750 h 37"/>
                  <a:gd name="T26" fmla="*/ 898569451 w 37"/>
                  <a:gd name="T27" fmla="*/ 0 h 37"/>
                  <a:gd name="T28" fmla="*/ 662103806 w 37"/>
                  <a:gd name="T29" fmla="*/ 47858350 h 37"/>
                  <a:gd name="T30" fmla="*/ 662103806 w 37"/>
                  <a:gd name="T31" fmla="*/ 239291750 h 37"/>
                  <a:gd name="T32" fmla="*/ 472931290 w 37"/>
                  <a:gd name="T33" fmla="*/ 143575050 h 37"/>
                  <a:gd name="T34" fmla="*/ 378345032 w 37"/>
                  <a:gd name="T35" fmla="*/ 143575050 h 37"/>
                  <a:gd name="T36" fmla="*/ 189172516 w 37"/>
                  <a:gd name="T37" fmla="*/ 335008450 h 37"/>
                  <a:gd name="T38" fmla="*/ 331051903 w 37"/>
                  <a:gd name="T39" fmla="*/ 526434933 h 37"/>
                  <a:gd name="T40" fmla="*/ 141879387 w 37"/>
                  <a:gd name="T41" fmla="*/ 526434933 h 37"/>
                  <a:gd name="T42" fmla="*/ 0 w 37"/>
                  <a:gd name="T43" fmla="*/ 813585033 h 37"/>
                  <a:gd name="T44" fmla="*/ 47293129 w 37"/>
                  <a:gd name="T45" fmla="*/ 861443383 h 37"/>
                  <a:gd name="T46" fmla="*/ 236465645 w 37"/>
                  <a:gd name="T47" fmla="*/ 957160083 h 37"/>
                  <a:gd name="T48" fmla="*/ 47293129 w 37"/>
                  <a:gd name="T49" fmla="*/ 1100735133 h 37"/>
                  <a:gd name="T50" fmla="*/ 189172516 w 37"/>
                  <a:gd name="T51" fmla="*/ 1340019966 h 37"/>
                  <a:gd name="T52" fmla="*/ 378345032 w 37"/>
                  <a:gd name="T53" fmla="*/ 1292168534 h 37"/>
                  <a:gd name="T54" fmla="*/ 331051903 w 37"/>
                  <a:gd name="T55" fmla="*/ 1483595016 h 37"/>
                  <a:gd name="T56" fmla="*/ 331051903 w 37"/>
                  <a:gd name="T57" fmla="*/ 1579311716 h 37"/>
                  <a:gd name="T58" fmla="*/ 567517548 w 37"/>
                  <a:gd name="T59" fmla="*/ 1675028416 h 37"/>
                  <a:gd name="T60" fmla="*/ 614810677 w 37"/>
                  <a:gd name="T61" fmla="*/ 1675028416 h 37"/>
                  <a:gd name="T62" fmla="*/ 803983193 w 37"/>
                  <a:gd name="T63" fmla="*/ 1531453366 h 37"/>
                  <a:gd name="T64" fmla="*/ 803983193 w 37"/>
                  <a:gd name="T65" fmla="*/ 1770745116 h 37"/>
                  <a:gd name="T66" fmla="*/ 1087741967 w 37"/>
                  <a:gd name="T67" fmla="*/ 1722886766 h 37"/>
                  <a:gd name="T68" fmla="*/ 1135035096 w 37"/>
                  <a:gd name="T69" fmla="*/ 1675028416 h 37"/>
                  <a:gd name="T70" fmla="*/ 1182328225 w 37"/>
                  <a:gd name="T71" fmla="*/ 1483595016 h 37"/>
                  <a:gd name="T72" fmla="*/ 1324207612 w 37"/>
                  <a:gd name="T73" fmla="*/ 1627170066 h 37"/>
                  <a:gd name="T74" fmla="*/ 1560673257 w 37"/>
                  <a:gd name="T75" fmla="*/ 1435736666 h 37"/>
                  <a:gd name="T76" fmla="*/ 1040448838 w 37"/>
                  <a:gd name="T77" fmla="*/ 1052876783 h 37"/>
                  <a:gd name="T78" fmla="*/ 709396935 w 37"/>
                  <a:gd name="T79" fmla="*/ 717868333 h 37"/>
                  <a:gd name="T80" fmla="*/ 1040448838 w 37"/>
                  <a:gd name="T81" fmla="*/ 1052876783 h 3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7"/>
                  <a:gd name="T124" fmla="*/ 0 h 37"/>
                  <a:gd name="T125" fmla="*/ 37 w 37"/>
                  <a:gd name="T126" fmla="*/ 37 h 3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7678030" y="2451040"/>
            <a:ext cx="1029354" cy="1029354"/>
            <a:chOff x="7097719" y="1832372"/>
            <a:chExt cx="980337" cy="980337"/>
          </a:xfrm>
        </p:grpSpPr>
        <p:grpSp>
          <p:nvGrpSpPr>
            <p:cNvPr id="35" name="组合 34"/>
            <p:cNvGrpSpPr/>
            <p:nvPr/>
          </p:nvGrpSpPr>
          <p:grpSpPr>
            <a:xfrm>
              <a:off x="7097719" y="1832372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3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6" name="Freeform 41"/>
            <p:cNvSpPr>
              <a:spLocks noEditPoints="1" noChangeArrowheads="1"/>
            </p:cNvSpPr>
            <p:nvPr/>
          </p:nvSpPr>
          <p:spPr bwMode="auto">
            <a:xfrm>
              <a:off x="7334035" y="2103125"/>
              <a:ext cx="476079" cy="381999"/>
            </a:xfrm>
            <a:custGeom>
              <a:avLst/>
              <a:gdLst>
                <a:gd name="T0" fmla="*/ 2147483647 w 72"/>
                <a:gd name="T1" fmla="*/ 2147483647 h 58"/>
                <a:gd name="T2" fmla="*/ 2147483647 w 72"/>
                <a:gd name="T3" fmla="*/ 2147483647 h 58"/>
                <a:gd name="T4" fmla="*/ 2147483647 w 72"/>
                <a:gd name="T5" fmla="*/ 2147483647 h 58"/>
                <a:gd name="T6" fmla="*/ 2147483647 w 72"/>
                <a:gd name="T7" fmla="*/ 2147483647 h 58"/>
                <a:gd name="T8" fmla="*/ 2147483647 w 72"/>
                <a:gd name="T9" fmla="*/ 2147483647 h 58"/>
                <a:gd name="T10" fmla="*/ 2147483647 w 72"/>
                <a:gd name="T11" fmla="*/ 0 h 58"/>
                <a:gd name="T12" fmla="*/ 2147483647 w 72"/>
                <a:gd name="T13" fmla="*/ 0 h 58"/>
                <a:gd name="T14" fmla="*/ 2147483647 w 72"/>
                <a:gd name="T15" fmla="*/ 2147483647 h 58"/>
                <a:gd name="T16" fmla="*/ 2147483647 w 72"/>
                <a:gd name="T17" fmla="*/ 2147483647 h 58"/>
                <a:gd name="T18" fmla="*/ 2147483647 w 72"/>
                <a:gd name="T19" fmla="*/ 2147483647 h 58"/>
                <a:gd name="T20" fmla="*/ 2147483647 w 72"/>
                <a:gd name="T21" fmla="*/ 2147483647 h 58"/>
                <a:gd name="T22" fmla="*/ 0 w 72"/>
                <a:gd name="T23" fmla="*/ 2147483647 h 58"/>
                <a:gd name="T24" fmla="*/ 0 w 72"/>
                <a:gd name="T25" fmla="*/ 2147483647 h 58"/>
                <a:gd name="T26" fmla="*/ 2147483647 w 72"/>
                <a:gd name="T27" fmla="*/ 2147483647 h 58"/>
                <a:gd name="T28" fmla="*/ 2147483647 w 72"/>
                <a:gd name="T29" fmla="*/ 2147483647 h 58"/>
                <a:gd name="T30" fmla="*/ 2147483647 w 72"/>
                <a:gd name="T31" fmla="*/ 2147483647 h 58"/>
                <a:gd name="T32" fmla="*/ 2147483647 w 72"/>
                <a:gd name="T33" fmla="*/ 2147483647 h 58"/>
                <a:gd name="T34" fmla="*/ 0 w 72"/>
                <a:gd name="T35" fmla="*/ 2147483647 h 58"/>
                <a:gd name="T36" fmla="*/ 2147483647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2147483647 h 58"/>
                <a:gd name="T42" fmla="*/ 2147483647 w 72"/>
                <a:gd name="T43" fmla="*/ 2147483647 h 58"/>
                <a:gd name="T44" fmla="*/ 2147483647 w 72"/>
                <a:gd name="T45" fmla="*/ 2147483647 h 58"/>
                <a:gd name="T46" fmla="*/ 2147483647 w 72"/>
                <a:gd name="T47" fmla="*/ 2147483647 h 58"/>
                <a:gd name="T48" fmla="*/ 2147483647 w 72"/>
                <a:gd name="T49" fmla="*/ 2147483647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2147483647 h 58"/>
                <a:gd name="T58" fmla="*/ 2147483647 w 72"/>
                <a:gd name="T59" fmla="*/ 2147483647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0" name="文本框 44"/>
          <p:cNvSpPr>
            <a:spLocks noChangeArrowheads="1"/>
          </p:cNvSpPr>
          <p:nvPr/>
        </p:nvSpPr>
        <p:spPr bwMode="auto">
          <a:xfrm>
            <a:off x="2328110" y="1530193"/>
            <a:ext cx="2265284" cy="7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47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5" dirty="0">
                <a:ea typeface="微软雅黑" panose="020B0503020204020204" pitchFamily="34" charset="-122"/>
              </a:rPr>
              <a:t>延迟符</a:t>
            </a:r>
            <a:endParaRPr lang="zh-CN" altLang="en-US" sz="1495" dirty="0">
              <a:ea typeface="微软雅黑" panose="020B0503020204020204" pitchFamily="34" charset="-122"/>
            </a:endParaRPr>
          </a:p>
        </p:txBody>
      </p:sp>
      <p:sp>
        <p:nvSpPr>
          <p:cNvPr id="46" name="文本框 6"/>
          <p:cNvSpPr>
            <a:spLocks noChangeArrowheads="1"/>
          </p:cNvSpPr>
          <p:nvPr/>
        </p:nvSpPr>
        <p:spPr bwMode="auto">
          <a:xfrm>
            <a:off x="3181985" y="56515"/>
            <a:ext cx="3550920" cy="436245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、宣传方式之线上宣传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724827" y="608379"/>
            <a:ext cx="4868327" cy="54711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65680" y="2444115"/>
            <a:ext cx="238950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通过学校论坛、百度贴吧、</a:t>
            </a:r>
            <a:r>
              <a:rPr lang="en-US" altLang="zh-CN" sz="1800" dirty="0"/>
              <a:t>QQ</a:t>
            </a:r>
            <a:r>
              <a:rPr lang="zh-CN" altLang="en-US" sz="1800" dirty="0"/>
              <a:t>空间群发、微信朋友圈等方式进行活动的宣传。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5283200" y="2421255"/>
            <a:ext cx="226631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进行抽奖互动，利用线上微信、微博、</a:t>
            </a:r>
            <a:r>
              <a:rPr lang="en-US" altLang="zh-CN" sz="1800" dirty="0"/>
              <a:t>QQ </a:t>
            </a:r>
            <a:r>
              <a:rPr lang="zh-CN" altLang="en-US" sz="1800" dirty="0"/>
              <a:t>群等进行转发抽奖。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75167" y="75565"/>
            <a:ext cx="1060248" cy="1080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0" grpId="0"/>
      <p:bldP spid="45" grpId="0"/>
      <p:bldP spid="46" grpId="0" bldLvl="0" autoUpdateAnimBg="0"/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>
            <a:spLocks noChangeArrowheads="1"/>
          </p:cNvSpPr>
          <p:nvPr/>
        </p:nvSpPr>
        <p:spPr bwMode="auto">
          <a:xfrm>
            <a:off x="3187065" y="27940"/>
            <a:ext cx="3673475" cy="436245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、宣传方式之线下宣传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834323" y="538480"/>
            <a:ext cx="4053205" cy="42799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50412" y="2656647"/>
            <a:ext cx="8793099" cy="2744029"/>
            <a:chOff x="571500" y="2568238"/>
            <a:chExt cx="8374380" cy="2613361"/>
          </a:xfrm>
        </p:grpSpPr>
        <p:sp>
          <p:nvSpPr>
            <p:cNvPr id="5" name="任意多边形 4"/>
            <p:cNvSpPr/>
            <p:nvPr/>
          </p:nvSpPr>
          <p:spPr>
            <a:xfrm>
              <a:off x="571500" y="2568238"/>
              <a:ext cx="8001000" cy="2613361"/>
            </a:xfrm>
            <a:custGeom>
              <a:avLst/>
              <a:gdLst>
                <a:gd name="connsiteX0" fmla="*/ 0 w 8001000"/>
                <a:gd name="connsiteY0" fmla="*/ 2542126 h 2542126"/>
                <a:gd name="connsiteX1" fmla="*/ 1009650 w 8001000"/>
                <a:gd name="connsiteY1" fmla="*/ 126577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-1" fmla="*/ 0 w 8001000"/>
                <a:gd name="connsiteY0-2" fmla="*/ 2542126 h 2542126"/>
                <a:gd name="connsiteX1-3" fmla="*/ 1066800 w 8001000"/>
                <a:gd name="connsiteY1-4" fmla="*/ 1284826 h 2542126"/>
                <a:gd name="connsiteX2-5" fmla="*/ 2400300 w 8001000"/>
                <a:gd name="connsiteY2-6" fmla="*/ 446626 h 2542126"/>
                <a:gd name="connsiteX3-7" fmla="*/ 4114800 w 8001000"/>
                <a:gd name="connsiteY3-8" fmla="*/ 27526 h 2542126"/>
                <a:gd name="connsiteX4-9" fmla="*/ 6324600 w 8001000"/>
                <a:gd name="connsiteY4-10" fmla="*/ 103726 h 2542126"/>
                <a:gd name="connsiteX5-11" fmla="*/ 8001000 w 8001000"/>
                <a:gd name="connsiteY5-12" fmla="*/ 618076 h 2542126"/>
                <a:gd name="connsiteX0-13" fmla="*/ 0 w 8001000"/>
                <a:gd name="connsiteY0-14" fmla="*/ 2600659 h 2600659"/>
                <a:gd name="connsiteX1-15" fmla="*/ 1066800 w 8001000"/>
                <a:gd name="connsiteY1-16" fmla="*/ 1343359 h 2600659"/>
                <a:gd name="connsiteX2-17" fmla="*/ 2400300 w 8001000"/>
                <a:gd name="connsiteY2-18" fmla="*/ 505159 h 2600659"/>
                <a:gd name="connsiteX3-19" fmla="*/ 4191000 w 8001000"/>
                <a:gd name="connsiteY3-20" fmla="*/ 17479 h 2600659"/>
                <a:gd name="connsiteX4-21" fmla="*/ 6324600 w 8001000"/>
                <a:gd name="connsiteY4-22" fmla="*/ 162259 h 2600659"/>
                <a:gd name="connsiteX5-23" fmla="*/ 8001000 w 8001000"/>
                <a:gd name="connsiteY5-24" fmla="*/ 676609 h 2600659"/>
                <a:gd name="connsiteX0-25" fmla="*/ 0 w 8001000"/>
                <a:gd name="connsiteY0-26" fmla="*/ 2613361 h 2613361"/>
                <a:gd name="connsiteX1-27" fmla="*/ 1066800 w 8001000"/>
                <a:gd name="connsiteY1-28" fmla="*/ 1356061 h 2613361"/>
                <a:gd name="connsiteX2-29" fmla="*/ 2400300 w 8001000"/>
                <a:gd name="connsiteY2-30" fmla="*/ 517861 h 2613361"/>
                <a:gd name="connsiteX3-31" fmla="*/ 4191000 w 8001000"/>
                <a:gd name="connsiteY3-32" fmla="*/ 30181 h 2613361"/>
                <a:gd name="connsiteX4-33" fmla="*/ 6339840 w 8001000"/>
                <a:gd name="connsiteY4-34" fmla="*/ 121621 h 2613361"/>
                <a:gd name="connsiteX5-35" fmla="*/ 8001000 w 8001000"/>
                <a:gd name="connsiteY5-36" fmla="*/ 689311 h 26133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001000" h="2613361">
                  <a:moveTo>
                    <a:pt x="0" y="2613361"/>
                  </a:moveTo>
                  <a:cubicBezTo>
                    <a:pt x="304800" y="2149811"/>
                    <a:pt x="666750" y="1705311"/>
                    <a:pt x="1066800" y="1356061"/>
                  </a:cubicBezTo>
                  <a:cubicBezTo>
                    <a:pt x="1466850" y="1006811"/>
                    <a:pt x="1879600" y="738841"/>
                    <a:pt x="2400300" y="517861"/>
                  </a:cubicBezTo>
                  <a:cubicBezTo>
                    <a:pt x="2921000" y="296881"/>
                    <a:pt x="3534410" y="96221"/>
                    <a:pt x="4191000" y="30181"/>
                  </a:cubicBezTo>
                  <a:cubicBezTo>
                    <a:pt x="4847590" y="-35859"/>
                    <a:pt x="5704840" y="11766"/>
                    <a:pt x="6339840" y="121621"/>
                  </a:cubicBezTo>
                  <a:cubicBezTo>
                    <a:pt x="6974840" y="231476"/>
                    <a:pt x="7486650" y="481348"/>
                    <a:pt x="8001000" y="689311"/>
                  </a:cubicBezTo>
                </a:path>
              </a:pathLst>
            </a:custGeom>
            <a:noFill/>
            <a:ln>
              <a:solidFill>
                <a:srgbClr val="006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8557260" y="2686050"/>
              <a:ext cx="388620" cy="571500"/>
            </a:xfrm>
            <a:prstGeom prst="straightConnector1">
              <a:avLst/>
            </a:prstGeom>
            <a:ln w="19050">
              <a:solidFill>
                <a:srgbClr val="0067B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 rot="18958258">
            <a:off x="1689461" y="3778610"/>
            <a:ext cx="511712" cy="324733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8938009">
            <a:off x="2879638" y="3189057"/>
            <a:ext cx="511712" cy="324729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20658534">
            <a:off x="4325719" y="2517293"/>
            <a:ext cx="511711" cy="324733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10800000">
            <a:off x="5897324" y="2611315"/>
            <a:ext cx="511712" cy="324733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1114118">
            <a:off x="7513531" y="2644816"/>
            <a:ext cx="511711" cy="324733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71267" y="3172431"/>
            <a:ext cx="650081" cy="665671"/>
            <a:chOff x="877075" y="3059462"/>
            <a:chExt cx="619125" cy="633972"/>
          </a:xfrm>
        </p:grpSpPr>
        <p:grpSp>
          <p:nvGrpSpPr>
            <p:cNvPr id="23" name="组合 22"/>
            <p:cNvGrpSpPr/>
            <p:nvPr/>
          </p:nvGrpSpPr>
          <p:grpSpPr>
            <a:xfrm>
              <a:off x="877075" y="3059462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4" name="TextBox 42"/>
            <p:cNvSpPr txBox="1"/>
            <p:nvPr/>
          </p:nvSpPr>
          <p:spPr>
            <a:xfrm rot="20085162">
              <a:off x="906173" y="3086259"/>
              <a:ext cx="585020" cy="580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80" dirty="0" smtClean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基础</a:t>
              </a:r>
              <a:endParaRPr lang="en-US" altLang="zh-CN" sz="1680" dirty="0" smtClean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80" dirty="0" smtClean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手段</a:t>
              </a:r>
              <a:endParaRPr lang="zh-CN" altLang="en-US" sz="189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72097" y="3585239"/>
            <a:ext cx="657870" cy="668467"/>
            <a:chOff x="2877864" y="3452613"/>
            <a:chExt cx="626543" cy="636635"/>
          </a:xfrm>
        </p:grpSpPr>
        <p:grpSp>
          <p:nvGrpSpPr>
            <p:cNvPr id="28" name="组合 27"/>
            <p:cNvGrpSpPr/>
            <p:nvPr/>
          </p:nvGrpSpPr>
          <p:grpSpPr>
            <a:xfrm>
              <a:off x="2877864" y="34552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9" name="TextBox 43"/>
            <p:cNvSpPr txBox="1"/>
            <p:nvPr/>
          </p:nvSpPr>
          <p:spPr>
            <a:xfrm rot="19571467">
              <a:off x="2919387" y="3452613"/>
              <a:ext cx="585020" cy="580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80" dirty="0" smtClean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人力</a:t>
              </a:r>
              <a:endParaRPr lang="en-US" altLang="zh-CN" sz="1680" dirty="0" smtClean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8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宣传</a:t>
              </a:r>
              <a:endParaRPr lang="zh-CN" altLang="en-US" sz="168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50734" y="1548210"/>
            <a:ext cx="1149259" cy="792086"/>
            <a:chOff x="3692512" y="1639176"/>
            <a:chExt cx="894225" cy="897735"/>
          </a:xfrm>
        </p:grpSpPr>
        <p:grpSp>
          <p:nvGrpSpPr>
            <p:cNvPr id="33" name="组合 32"/>
            <p:cNvGrpSpPr/>
            <p:nvPr/>
          </p:nvGrpSpPr>
          <p:grpSpPr>
            <a:xfrm>
              <a:off x="3723650" y="1639176"/>
              <a:ext cx="669299" cy="897735"/>
              <a:chOff x="304800" y="673100"/>
              <a:chExt cx="4324698" cy="5664905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5" y="760410"/>
                <a:ext cx="4237383" cy="557759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4" name="TextBox 44"/>
            <p:cNvSpPr txBox="1"/>
            <p:nvPr/>
          </p:nvSpPr>
          <p:spPr>
            <a:xfrm rot="20721555">
              <a:off x="3692512" y="1685663"/>
              <a:ext cx="894225" cy="641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90" dirty="0" smtClean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校园车</a:t>
              </a:r>
              <a:endParaRPr lang="en-US" altLang="zh-CN" sz="1890" dirty="0" smtClean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89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宣传</a:t>
              </a:r>
              <a:endParaRPr lang="zh-CN" altLang="en-US" sz="168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97329" y="3080389"/>
            <a:ext cx="650081" cy="665671"/>
            <a:chOff x="5473327" y="2971804"/>
            <a:chExt cx="619125" cy="633972"/>
          </a:xfrm>
        </p:grpSpPr>
        <p:grpSp>
          <p:nvGrpSpPr>
            <p:cNvPr id="38" name="组合 37"/>
            <p:cNvGrpSpPr/>
            <p:nvPr/>
          </p:nvGrpSpPr>
          <p:grpSpPr>
            <a:xfrm>
              <a:off x="5473327" y="2971804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同心圆 3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TextBox 45"/>
            <p:cNvSpPr txBox="1"/>
            <p:nvPr/>
          </p:nvSpPr>
          <p:spPr>
            <a:xfrm>
              <a:off x="5486839" y="3035012"/>
              <a:ext cx="566700" cy="556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举办</a:t>
              </a:r>
              <a:endParaRPr lang="en-US" altLang="zh-CN" sz="1600" dirty="0" smtClean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00" dirty="0" smtClean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活动</a:t>
              </a:r>
              <a:endParaRPr lang="zh-CN" altLang="en-US" sz="160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714940" y="1823072"/>
            <a:ext cx="668773" cy="699887"/>
            <a:chOff x="7204385" y="1774359"/>
            <a:chExt cx="636927" cy="666559"/>
          </a:xfrm>
        </p:grpSpPr>
        <p:grpSp>
          <p:nvGrpSpPr>
            <p:cNvPr id="43" name="组合 42"/>
            <p:cNvGrpSpPr/>
            <p:nvPr/>
          </p:nvGrpSpPr>
          <p:grpSpPr>
            <a:xfrm>
              <a:off x="7213287" y="1774359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5" name="同心圆 4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" name="TextBox 46"/>
            <p:cNvSpPr txBox="1"/>
            <p:nvPr/>
          </p:nvSpPr>
          <p:spPr>
            <a:xfrm rot="1067031">
              <a:off x="7204385" y="1798984"/>
              <a:ext cx="636927" cy="641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90" dirty="0" smtClean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外场</a:t>
              </a:r>
              <a:endParaRPr lang="en-US" altLang="zh-CN" sz="1890" dirty="0" smtClean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89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宣传</a:t>
              </a:r>
              <a:endParaRPr lang="zh-CN" altLang="en-US" sz="189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TextBox 54"/>
          <p:cNvSpPr txBox="1"/>
          <p:nvPr/>
        </p:nvSpPr>
        <p:spPr>
          <a:xfrm>
            <a:off x="5664835" y="1260475"/>
            <a:ext cx="19627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学校举办报告会、演讲、大型活动，在活动开始前，每张桌子上放上一张精美的广告</a:t>
            </a:r>
            <a:endParaRPr lang="zh-CN" altLang="en-US" sz="1600" dirty="0"/>
          </a:p>
        </p:txBody>
      </p:sp>
      <p:sp>
        <p:nvSpPr>
          <p:cNvPr id="50" name="TextBox 55"/>
          <p:cNvSpPr txBox="1"/>
          <p:nvPr/>
        </p:nvSpPr>
        <p:spPr>
          <a:xfrm rot="19800000">
            <a:off x="2125980" y="2340610"/>
            <a:ext cx="1584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通过扫楼，每个宿舍都去介绍</a:t>
            </a:r>
            <a:endParaRPr lang="zh-CN" altLang="en-US" sz="1600" dirty="0"/>
          </a:p>
        </p:txBody>
      </p:sp>
      <p:sp>
        <p:nvSpPr>
          <p:cNvPr id="51" name="TextBox 56"/>
          <p:cNvSpPr txBox="1"/>
          <p:nvPr/>
        </p:nvSpPr>
        <p:spPr>
          <a:xfrm rot="18900000">
            <a:off x="1310005" y="3905250"/>
            <a:ext cx="20770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宣传册、海报、传单、卡片、横幅、校园广播等进行宣传</a:t>
            </a:r>
            <a:endParaRPr lang="zh-CN" altLang="en-US" sz="1600" dirty="0"/>
          </a:p>
        </p:txBody>
      </p:sp>
      <p:sp>
        <p:nvSpPr>
          <p:cNvPr id="52" name="TextBox 57"/>
          <p:cNvSpPr txBox="1"/>
          <p:nvPr/>
        </p:nvSpPr>
        <p:spPr>
          <a:xfrm rot="20700000">
            <a:off x="4186555" y="2938145"/>
            <a:ext cx="1624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比较大的学校往往有专门的通勤车或者</a:t>
            </a:r>
            <a:r>
              <a:rPr lang="zh-CN" altLang="en-US" sz="1600" dirty="0" smtClean="0"/>
              <a:t>校车</a:t>
            </a:r>
            <a:endParaRPr lang="zh-CN" altLang="en-US" sz="1600" dirty="0"/>
          </a:p>
        </p:txBody>
      </p:sp>
      <p:sp>
        <p:nvSpPr>
          <p:cNvPr id="53" name="TextBox 58"/>
          <p:cNvSpPr txBox="1"/>
          <p:nvPr/>
        </p:nvSpPr>
        <p:spPr>
          <a:xfrm rot="900000">
            <a:off x="7011035" y="3302635"/>
            <a:ext cx="1842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在食堂等人流密集的地方布置外场</a:t>
            </a:r>
            <a:endParaRPr lang="zh-CN" altLang="en-US" sz="16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75167" y="75565"/>
            <a:ext cx="1060248" cy="1080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151"/>
          <p:cNvCxnSpPr>
            <a:cxnSpLocks noChangeShapeType="1"/>
          </p:cNvCxnSpPr>
          <p:nvPr/>
        </p:nvCxnSpPr>
        <p:spPr bwMode="auto">
          <a:xfrm>
            <a:off x="3417195" y="2214123"/>
            <a:ext cx="4550371" cy="496216"/>
          </a:xfrm>
          <a:prstGeom prst="bentConnector3">
            <a:avLst>
              <a:gd name="adj1" fmla="val 46218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直接连接符 68"/>
          <p:cNvSpPr>
            <a:spLocks noChangeShapeType="1"/>
          </p:cNvSpPr>
          <p:nvPr/>
        </p:nvSpPr>
        <p:spPr bwMode="auto">
          <a:xfrm flipH="1">
            <a:off x="3147029" y="4430556"/>
            <a:ext cx="1607635" cy="1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39049" y="1942871"/>
            <a:ext cx="560886" cy="560886"/>
            <a:chOff x="2646403" y="1850353"/>
            <a:chExt cx="534177" cy="534177"/>
          </a:xfrm>
        </p:grpSpPr>
        <p:grpSp>
          <p:nvGrpSpPr>
            <p:cNvPr id="11" name="组合 10"/>
            <p:cNvGrpSpPr/>
            <p:nvPr/>
          </p:nvGrpSpPr>
          <p:grpSpPr>
            <a:xfrm>
              <a:off x="2646403" y="1850353"/>
              <a:ext cx="534177" cy="534177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" name="同心圆 1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组合 125"/>
            <p:cNvGrpSpPr/>
            <p:nvPr/>
          </p:nvGrpSpPr>
          <p:grpSpPr bwMode="auto">
            <a:xfrm>
              <a:off x="2744763" y="1943249"/>
              <a:ext cx="337456" cy="325902"/>
              <a:chOff x="0" y="0"/>
              <a:chExt cx="583915" cy="496874"/>
            </a:xfrm>
            <a:solidFill>
              <a:srgbClr val="C00000"/>
            </a:solidFill>
          </p:grpSpPr>
          <p:sp>
            <p:nvSpPr>
              <p:cNvPr id="13" name="Freeform 16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3915" cy="224863"/>
              </a:xfrm>
              <a:custGeom>
                <a:avLst/>
                <a:gdLst>
                  <a:gd name="T0" fmla="*/ 2147483647 w 68"/>
                  <a:gd name="T1" fmla="*/ 1495961648 h 26"/>
                  <a:gd name="T2" fmla="*/ 2147483647 w 68"/>
                  <a:gd name="T3" fmla="*/ 1121971236 h 26"/>
                  <a:gd name="T4" fmla="*/ 2147483647 w 68"/>
                  <a:gd name="T5" fmla="*/ 747980824 h 26"/>
                  <a:gd name="T6" fmla="*/ 2147483647 w 68"/>
                  <a:gd name="T7" fmla="*/ 523584847 h 26"/>
                  <a:gd name="T8" fmla="*/ 2147483647 w 68"/>
                  <a:gd name="T9" fmla="*/ 523584847 h 26"/>
                  <a:gd name="T10" fmla="*/ 2147483647 w 68"/>
                  <a:gd name="T11" fmla="*/ 747980824 h 26"/>
                  <a:gd name="T12" fmla="*/ 2147483647 w 68"/>
                  <a:gd name="T13" fmla="*/ 747980824 h 26"/>
                  <a:gd name="T14" fmla="*/ 2147483647 w 68"/>
                  <a:gd name="T15" fmla="*/ 897575259 h 26"/>
                  <a:gd name="T16" fmla="*/ 2147483647 w 68"/>
                  <a:gd name="T17" fmla="*/ 74801542 h 26"/>
                  <a:gd name="T18" fmla="*/ 2147483647 w 68"/>
                  <a:gd name="T19" fmla="*/ 0 h 26"/>
                  <a:gd name="T20" fmla="*/ 2147483647 w 68"/>
                  <a:gd name="T21" fmla="*/ 74801542 h 26"/>
                  <a:gd name="T22" fmla="*/ 147472885 w 68"/>
                  <a:gd name="T23" fmla="*/ 1495961648 h 26"/>
                  <a:gd name="T24" fmla="*/ 73736443 w 68"/>
                  <a:gd name="T25" fmla="*/ 1795150518 h 26"/>
                  <a:gd name="T26" fmla="*/ 368682214 w 68"/>
                  <a:gd name="T27" fmla="*/ 1795150518 h 26"/>
                  <a:gd name="T28" fmla="*/ 2147483647 w 68"/>
                  <a:gd name="T29" fmla="*/ 523584847 h 26"/>
                  <a:gd name="T30" fmla="*/ 2147483647 w 68"/>
                  <a:gd name="T31" fmla="*/ 523584847 h 26"/>
                  <a:gd name="T32" fmla="*/ 2147483647 w 68"/>
                  <a:gd name="T33" fmla="*/ 1869943411 h 26"/>
                  <a:gd name="T34" fmla="*/ 2147483647 w 68"/>
                  <a:gd name="T35" fmla="*/ 1869943411 h 26"/>
                  <a:gd name="T36" fmla="*/ 2147483647 w 68"/>
                  <a:gd name="T37" fmla="*/ 1570754541 h 26"/>
                  <a:gd name="T38" fmla="*/ 2147483647 w 68"/>
                  <a:gd name="T39" fmla="*/ 1495961648 h 2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8"/>
                  <a:gd name="T61" fmla="*/ 0 h 26"/>
                  <a:gd name="T62" fmla="*/ 68 w 68"/>
                  <a:gd name="T63" fmla="*/ 26 h 2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8" h="26">
                    <a:moveTo>
                      <a:pt x="64" y="20"/>
                    </a:moveTo>
                    <a:cubicBezTo>
                      <a:pt x="62" y="19"/>
                      <a:pt x="61" y="17"/>
                      <a:pt x="61" y="15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8"/>
                      <a:pt x="60" y="7"/>
                      <a:pt x="58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7"/>
                      <a:pt x="54" y="8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2"/>
                      <a:pt x="53" y="13"/>
                      <a:pt x="52" y="1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0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2" y="25"/>
                      <a:pt x="3" y="25"/>
                      <a:pt x="5" y="2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4" y="6"/>
                      <a:pt x="36" y="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4" y="26"/>
                      <a:pt x="66" y="26"/>
                      <a:pt x="67" y="25"/>
                    </a:cubicBezTo>
                    <a:cubicBezTo>
                      <a:pt x="68" y="24"/>
                      <a:pt x="67" y="22"/>
                      <a:pt x="66" y="21"/>
                    </a:cubicBezTo>
                    <a:lnTo>
                      <a:pt x="64" y="20"/>
                    </a:lnTo>
                    <a:close/>
                  </a:path>
                </a:pathLst>
              </a:custGeom>
              <a:solidFill>
                <a:srgbClr val="00B0F0"/>
              </a:solidFill>
              <a:ln w="9525" cmpd="sng">
                <a:noFill/>
                <a:bevel/>
              </a:ln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159"/>
              <p:cNvSpPr>
                <a:spLocks noChangeArrowheads="1"/>
              </p:cNvSpPr>
              <p:nvPr/>
            </p:nvSpPr>
            <p:spPr bwMode="auto">
              <a:xfrm>
                <a:off x="61656" y="94297"/>
                <a:ext cx="460603" cy="402577"/>
              </a:xfrm>
              <a:custGeom>
                <a:avLst/>
                <a:gdLst>
                  <a:gd name="T0" fmla="*/ 2109911457 w 54"/>
                  <a:gd name="T1" fmla="*/ 73363234 h 47"/>
                  <a:gd name="T2" fmla="*/ 1746128914 w 54"/>
                  <a:gd name="T3" fmla="*/ 73363234 h 47"/>
                  <a:gd name="T4" fmla="*/ 145507900 w 54"/>
                  <a:gd name="T5" fmla="*/ 1100508471 h 47"/>
                  <a:gd name="T6" fmla="*/ 0 w 54"/>
                  <a:gd name="T7" fmla="*/ 1467341772 h 47"/>
                  <a:gd name="T8" fmla="*/ 0 w 54"/>
                  <a:gd name="T9" fmla="*/ 2147483647 h 47"/>
                  <a:gd name="T10" fmla="*/ 218266114 w 54"/>
                  <a:gd name="T11" fmla="*/ 2147483647 h 47"/>
                  <a:gd name="T12" fmla="*/ 945822671 w 54"/>
                  <a:gd name="T13" fmla="*/ 2147483647 h 47"/>
                  <a:gd name="T14" fmla="*/ 1164088786 w 54"/>
                  <a:gd name="T15" fmla="*/ 2147483647 h 47"/>
                  <a:gd name="T16" fmla="*/ 1164088786 w 54"/>
                  <a:gd name="T17" fmla="*/ 1980918673 h 47"/>
                  <a:gd name="T18" fmla="*/ 1382354900 w 54"/>
                  <a:gd name="T19" fmla="*/ 1760811840 h 47"/>
                  <a:gd name="T20" fmla="*/ 2147483647 w 54"/>
                  <a:gd name="T21" fmla="*/ 1760811840 h 47"/>
                  <a:gd name="T22" fmla="*/ 2147483647 w 54"/>
                  <a:gd name="T23" fmla="*/ 1980918673 h 47"/>
                  <a:gd name="T24" fmla="*/ 2147483647 w 54"/>
                  <a:gd name="T25" fmla="*/ 2147483647 h 47"/>
                  <a:gd name="T26" fmla="*/ 2147483647 w 54"/>
                  <a:gd name="T27" fmla="*/ 2147483647 h 47"/>
                  <a:gd name="T28" fmla="*/ 2147483647 w 54"/>
                  <a:gd name="T29" fmla="*/ 2147483647 h 47"/>
                  <a:gd name="T30" fmla="*/ 2147483647 w 54"/>
                  <a:gd name="T31" fmla="*/ 2147483647 h 47"/>
                  <a:gd name="T32" fmla="*/ 2147483647 w 54"/>
                  <a:gd name="T33" fmla="*/ 1467341772 h 47"/>
                  <a:gd name="T34" fmla="*/ 2147483647 w 54"/>
                  <a:gd name="T35" fmla="*/ 1173871705 h 47"/>
                  <a:gd name="T36" fmla="*/ 2109911457 w 54"/>
                  <a:gd name="T37" fmla="*/ 73363234 h 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4"/>
                  <a:gd name="T58" fmla="*/ 0 h 47"/>
                  <a:gd name="T59" fmla="*/ 54 w 54"/>
                  <a:gd name="T60" fmla="*/ 47 h 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4" h="47">
                    <a:moveTo>
                      <a:pt x="29" y="1"/>
                    </a:moveTo>
                    <a:cubicBezTo>
                      <a:pt x="28" y="0"/>
                      <a:pt x="25" y="0"/>
                      <a:pt x="24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6"/>
                      <a:pt x="0" y="18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7"/>
                      <a:pt x="16" y="46"/>
                      <a:pt x="16" y="44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7" y="24"/>
                      <a:pt x="19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4"/>
                      <a:pt x="38" y="26"/>
                      <a:pt x="38" y="27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6"/>
                      <a:pt x="39" y="47"/>
                      <a:pt x="4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7"/>
                      <a:pt x="54" y="46"/>
                      <a:pt x="54" y="4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3" y="17"/>
                      <a:pt x="52" y="16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00B0F0"/>
              </a:solidFill>
              <a:ln w="9525" cmpd="sng">
                <a:noFill/>
                <a:bevel/>
              </a:ln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849135" y="4122297"/>
            <a:ext cx="560886" cy="560886"/>
            <a:chOff x="2656009" y="3925997"/>
            <a:chExt cx="534177" cy="534177"/>
          </a:xfrm>
        </p:grpSpPr>
        <p:grpSp>
          <p:nvGrpSpPr>
            <p:cNvPr id="31" name="组合 30"/>
            <p:cNvGrpSpPr/>
            <p:nvPr/>
          </p:nvGrpSpPr>
          <p:grpSpPr>
            <a:xfrm>
              <a:off x="2656009" y="3925997"/>
              <a:ext cx="534177" cy="534177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Group 9"/>
            <p:cNvGrpSpPr/>
            <p:nvPr/>
          </p:nvGrpSpPr>
          <p:grpSpPr bwMode="auto">
            <a:xfrm>
              <a:off x="2723790" y="4084898"/>
              <a:ext cx="386899" cy="286862"/>
              <a:chOff x="0" y="0"/>
              <a:chExt cx="374651" cy="277813"/>
            </a:xfrm>
            <a:solidFill>
              <a:schemeClr val="tx1"/>
            </a:solidFill>
          </p:grpSpPr>
          <p:sp>
            <p:nvSpPr>
              <p:cNvPr id="33" name="Freeform 17"/>
              <p:cNvSpPr>
                <a:spLocks noChangeArrowheads="1"/>
              </p:cNvSpPr>
              <p:nvPr/>
            </p:nvSpPr>
            <p:spPr bwMode="auto">
              <a:xfrm>
                <a:off x="141288" y="66675"/>
                <a:ext cx="233363" cy="211138"/>
              </a:xfrm>
              <a:custGeom>
                <a:avLst/>
                <a:gdLst>
                  <a:gd name="T0" fmla="*/ 611890896 w 89"/>
                  <a:gd name="T1" fmla="*/ 224220736 h 81"/>
                  <a:gd name="T2" fmla="*/ 295631590 w 89"/>
                  <a:gd name="T3" fmla="*/ 0 h 81"/>
                  <a:gd name="T4" fmla="*/ 275006496 w 89"/>
                  <a:gd name="T5" fmla="*/ 6795516 h 81"/>
                  <a:gd name="T6" fmla="*/ 295631590 w 89"/>
                  <a:gd name="T7" fmla="*/ 74740245 h 81"/>
                  <a:gd name="T8" fmla="*/ 0 w 89"/>
                  <a:gd name="T9" fmla="*/ 298960981 h 81"/>
                  <a:gd name="T10" fmla="*/ 0 w 89"/>
                  <a:gd name="T11" fmla="*/ 298960981 h 81"/>
                  <a:gd name="T12" fmla="*/ 275006496 w 89"/>
                  <a:gd name="T13" fmla="*/ 441648563 h 81"/>
                  <a:gd name="T14" fmla="*/ 508762805 w 89"/>
                  <a:gd name="T15" fmla="*/ 550361173 h 81"/>
                  <a:gd name="T16" fmla="*/ 440012492 w 89"/>
                  <a:gd name="T17" fmla="*/ 421264623 h 81"/>
                  <a:gd name="T18" fmla="*/ 611890896 w 89"/>
                  <a:gd name="T19" fmla="*/ 224220736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9"/>
                  <a:gd name="T31" fmla="*/ 0 h 81"/>
                  <a:gd name="T32" fmla="*/ 89 w 89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9" h="81">
                    <a:moveTo>
                      <a:pt x="89" y="33"/>
                    </a:moveTo>
                    <a:cubicBezTo>
                      <a:pt x="89" y="15"/>
                      <a:pt x="68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2" y="4"/>
                      <a:pt x="43" y="8"/>
                      <a:pt x="43" y="11"/>
                    </a:cubicBezTo>
                    <a:cubicBezTo>
                      <a:pt x="43" y="29"/>
                      <a:pt x="24" y="43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56"/>
                      <a:pt x="21" y="64"/>
                      <a:pt x="40" y="65"/>
                    </a:cubicBezTo>
                    <a:cubicBezTo>
                      <a:pt x="53" y="75"/>
                      <a:pt x="74" y="81"/>
                      <a:pt x="74" y="81"/>
                    </a:cubicBezTo>
                    <a:cubicBezTo>
                      <a:pt x="64" y="72"/>
                      <a:pt x="63" y="65"/>
                      <a:pt x="64" y="62"/>
                    </a:cubicBezTo>
                    <a:cubicBezTo>
                      <a:pt x="79" y="56"/>
                      <a:pt x="89" y="46"/>
                      <a:pt x="89" y="33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mpd="sng">
                <a:noFill/>
                <a:bevel/>
              </a:ln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1300" cy="209550"/>
              </a:xfrm>
              <a:custGeom>
                <a:avLst/>
                <a:gdLst>
                  <a:gd name="T0" fmla="*/ 612251539 w 92"/>
                  <a:gd name="T1" fmla="*/ 144083961 h 80"/>
                  <a:gd name="T2" fmla="*/ 316443967 w 92"/>
                  <a:gd name="T3" fmla="*/ 0 h 80"/>
                  <a:gd name="T4" fmla="*/ 0 w 92"/>
                  <a:gd name="T5" fmla="*/ 219556013 h 80"/>
                  <a:gd name="T6" fmla="*/ 171981329 w 92"/>
                  <a:gd name="T7" fmla="*/ 418528976 h 80"/>
                  <a:gd name="T8" fmla="*/ 96310174 w 92"/>
                  <a:gd name="T9" fmla="*/ 548890031 h 80"/>
                  <a:gd name="T10" fmla="*/ 330203313 w 92"/>
                  <a:gd name="T11" fmla="*/ 445972168 h 80"/>
                  <a:gd name="T12" fmla="*/ 337080363 w 92"/>
                  <a:gd name="T13" fmla="*/ 439112025 h 80"/>
                  <a:gd name="T14" fmla="*/ 632887935 w 92"/>
                  <a:gd name="T15" fmla="*/ 219556013 h 80"/>
                  <a:gd name="T16" fmla="*/ 612251539 w 92"/>
                  <a:gd name="T17" fmla="*/ 144083961 h 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2"/>
                  <a:gd name="T28" fmla="*/ 0 h 80"/>
                  <a:gd name="T29" fmla="*/ 92 w 92"/>
                  <a:gd name="T30" fmla="*/ 80 h 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2" h="80">
                    <a:moveTo>
                      <a:pt x="89" y="21"/>
                    </a:moveTo>
                    <a:cubicBezTo>
                      <a:pt x="83" y="9"/>
                      <a:pt x="66" y="0"/>
                      <a:pt x="46" y="0"/>
                    </a:cubicBezTo>
                    <a:cubicBezTo>
                      <a:pt x="20" y="0"/>
                      <a:pt x="0" y="14"/>
                      <a:pt x="0" y="32"/>
                    </a:cubicBezTo>
                    <a:cubicBezTo>
                      <a:pt x="0" y="45"/>
                      <a:pt x="10" y="56"/>
                      <a:pt x="25" y="61"/>
                    </a:cubicBezTo>
                    <a:cubicBezTo>
                      <a:pt x="26" y="65"/>
                      <a:pt x="25" y="71"/>
                      <a:pt x="14" y="80"/>
                    </a:cubicBezTo>
                    <a:cubicBezTo>
                      <a:pt x="14" y="80"/>
                      <a:pt x="36" y="75"/>
                      <a:pt x="48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73" y="63"/>
                      <a:pt x="92" y="49"/>
                      <a:pt x="92" y="32"/>
                    </a:cubicBezTo>
                    <a:cubicBezTo>
                      <a:pt x="92" y="28"/>
                      <a:pt x="91" y="25"/>
                      <a:pt x="89" y="21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mpd="sng">
                <a:noFill/>
                <a:bevel/>
              </a:ln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7" name="任意多边形 56"/>
          <p:cNvSpPr>
            <a:spLocks noChangeArrowheads="1"/>
          </p:cNvSpPr>
          <p:nvPr/>
        </p:nvSpPr>
        <p:spPr bwMode="auto">
          <a:xfrm>
            <a:off x="7616270" y="1780224"/>
            <a:ext cx="930117" cy="2912864"/>
          </a:xfrm>
          <a:custGeom>
            <a:avLst/>
            <a:gdLst>
              <a:gd name="T0" fmla="*/ 1176576 w 1181100"/>
              <a:gd name="T1" fmla="*/ 0 h 3698875"/>
              <a:gd name="T2" fmla="*/ 1181100 w 1181100"/>
              <a:gd name="T3" fmla="*/ 0 h 3698875"/>
              <a:gd name="T4" fmla="*/ 1181100 w 1181100"/>
              <a:gd name="T5" fmla="*/ 3698875 h 3698875"/>
              <a:gd name="T6" fmla="*/ 0 w 1181100"/>
              <a:gd name="T7" fmla="*/ 3698875 h 3698875"/>
              <a:gd name="T8" fmla="*/ 0 w 1181100"/>
              <a:gd name="T9" fmla="*/ 1735795 h 3698875"/>
              <a:gd name="T10" fmla="*/ 48924 w 1181100"/>
              <a:gd name="T11" fmla="*/ 1697678 h 3698875"/>
              <a:gd name="T12" fmla="*/ 278759 w 1181100"/>
              <a:gd name="T13" fmla="*/ 1500788 h 3698875"/>
              <a:gd name="T14" fmla="*/ 453153 w 1181100"/>
              <a:gd name="T15" fmla="*/ 1330349 h 3698875"/>
              <a:gd name="T16" fmla="*/ 510936 w 1181100"/>
              <a:gd name="T17" fmla="*/ 1369307 h 3698875"/>
              <a:gd name="T18" fmla="*/ 590551 w 1181100"/>
              <a:gd name="T19" fmla="*/ 1385380 h 3698875"/>
              <a:gd name="T20" fmla="*/ 795088 w 1181100"/>
              <a:gd name="T21" fmla="*/ 1180843 h 3698875"/>
              <a:gd name="T22" fmla="*/ 735181 w 1181100"/>
              <a:gd name="T23" fmla="*/ 1036213 h 3698875"/>
              <a:gd name="T24" fmla="*/ 717723 w 1181100"/>
              <a:gd name="T25" fmla="*/ 1024442 h 3698875"/>
              <a:gd name="T26" fmla="*/ 820291 w 1181100"/>
              <a:gd name="T27" fmla="*/ 886780 h 3698875"/>
              <a:gd name="T28" fmla="*/ 1174186 w 1181100"/>
              <a:gd name="T29" fmla="*/ 21448 h 3698875"/>
              <a:gd name="T30" fmla="*/ 1176576 w 1181100"/>
              <a:gd name="T31" fmla="*/ 0 h 36988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81100"/>
              <a:gd name="T49" fmla="*/ 0 h 3698875"/>
              <a:gd name="T50" fmla="*/ 1181100 w 1181100"/>
              <a:gd name="T51" fmla="*/ 3698875 h 36988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solidFill>
            <a:srgbClr val="00B0F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 59"/>
          <p:cNvSpPr>
            <a:spLocks noChangeArrowheads="1"/>
          </p:cNvSpPr>
          <p:nvPr/>
        </p:nvSpPr>
        <p:spPr bwMode="auto">
          <a:xfrm>
            <a:off x="6644897" y="3180399"/>
            <a:ext cx="930117" cy="1513940"/>
          </a:xfrm>
          <a:custGeom>
            <a:avLst/>
            <a:gdLst>
              <a:gd name="T0" fmla="*/ 1181100 w 1181100"/>
              <a:gd name="T1" fmla="*/ 0 h 1921854"/>
              <a:gd name="T2" fmla="*/ 1181100 w 1181100"/>
              <a:gd name="T3" fmla="*/ 1923072 h 1921854"/>
              <a:gd name="T4" fmla="*/ 0 w 1181100"/>
              <a:gd name="T5" fmla="*/ 1923072 h 1921854"/>
              <a:gd name="T6" fmla="*/ 0 w 1181100"/>
              <a:gd name="T7" fmla="*/ 732430 h 1921854"/>
              <a:gd name="T8" fmla="*/ 319230 w 1181100"/>
              <a:gd name="T9" fmla="*/ 562609 h 1921854"/>
              <a:gd name="T10" fmla="*/ 425975 w 1181100"/>
              <a:gd name="T11" fmla="*/ 500607 h 1921854"/>
              <a:gd name="T12" fmla="*/ 445921 w 1181100"/>
              <a:gd name="T13" fmla="*/ 530208 h 1921854"/>
              <a:gd name="T14" fmla="*/ 590551 w 1181100"/>
              <a:gd name="T15" fmla="*/ 590153 h 1921854"/>
              <a:gd name="T16" fmla="*/ 795088 w 1181100"/>
              <a:gd name="T17" fmla="*/ 385486 h 1921854"/>
              <a:gd name="T18" fmla="*/ 779015 w 1181100"/>
              <a:gd name="T19" fmla="*/ 305821 h 1921854"/>
              <a:gd name="T20" fmla="*/ 768996 w 1181100"/>
              <a:gd name="T21" fmla="*/ 290951 h 1921854"/>
              <a:gd name="T22" fmla="*/ 952789 w 1181100"/>
              <a:gd name="T23" fmla="*/ 167651 h 1921854"/>
              <a:gd name="T24" fmla="*/ 1140954 w 1181100"/>
              <a:gd name="T25" fmla="*/ 31296 h 1921854"/>
              <a:gd name="T26" fmla="*/ 1181100 w 1181100"/>
              <a:gd name="T27" fmla="*/ 0 h 192185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81100"/>
              <a:gd name="T43" fmla="*/ 0 h 1921854"/>
              <a:gd name="T44" fmla="*/ 1181100 w 1181100"/>
              <a:gd name="T45" fmla="*/ 1921854 h 192185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solidFill>
            <a:srgbClr val="0070C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63"/>
          <p:cNvSpPr>
            <a:spLocks noChangeArrowheads="1"/>
          </p:cNvSpPr>
          <p:nvPr/>
        </p:nvSpPr>
        <p:spPr bwMode="auto">
          <a:xfrm>
            <a:off x="5672277" y="3779224"/>
            <a:ext cx="930117" cy="915115"/>
          </a:xfrm>
          <a:custGeom>
            <a:avLst/>
            <a:gdLst>
              <a:gd name="T0" fmla="*/ 1181100 w 1181100"/>
              <a:gd name="T1" fmla="*/ 0 h 1161755"/>
              <a:gd name="T2" fmla="*/ 1181100 w 1181100"/>
              <a:gd name="T3" fmla="*/ 1162345 h 1161755"/>
              <a:gd name="T4" fmla="*/ 0 w 1181100"/>
              <a:gd name="T5" fmla="*/ 1162345 h 1161755"/>
              <a:gd name="T6" fmla="*/ 0 w 1181100"/>
              <a:gd name="T7" fmla="*/ 518117 h 1161755"/>
              <a:gd name="T8" fmla="*/ 336342 w 1181100"/>
              <a:gd name="T9" fmla="*/ 385714 h 1161755"/>
              <a:gd name="T10" fmla="*/ 408490 w 1181100"/>
              <a:gd name="T11" fmla="*/ 354408 h 1161755"/>
              <a:gd name="T12" fmla="*/ 445921 w 1181100"/>
              <a:gd name="T13" fmla="*/ 409954 h 1161755"/>
              <a:gd name="T14" fmla="*/ 590551 w 1181100"/>
              <a:gd name="T15" fmla="*/ 469891 h 1161755"/>
              <a:gd name="T16" fmla="*/ 795088 w 1181100"/>
              <a:gd name="T17" fmla="*/ 265250 h 1161755"/>
              <a:gd name="T18" fmla="*/ 790933 w 1181100"/>
              <a:gd name="T19" fmla="*/ 224009 h 1161755"/>
              <a:gd name="T20" fmla="*/ 781056 w 1181100"/>
              <a:gd name="T21" fmla="*/ 192174 h 1161755"/>
              <a:gd name="T22" fmla="*/ 1174526 w 1181100"/>
              <a:gd name="T23" fmla="*/ 3497 h 1161755"/>
              <a:gd name="T24" fmla="*/ 1181100 w 1181100"/>
              <a:gd name="T25" fmla="*/ 0 h 116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81100"/>
              <a:gd name="T40" fmla="*/ 0 h 1161755"/>
              <a:gd name="T41" fmla="*/ 1181100 w 1181100"/>
              <a:gd name="T42" fmla="*/ 1161755 h 116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solidFill>
            <a:srgbClr val="00B0F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任意多边形 66"/>
          <p:cNvSpPr>
            <a:spLocks noChangeArrowheads="1"/>
          </p:cNvSpPr>
          <p:nvPr/>
        </p:nvSpPr>
        <p:spPr bwMode="auto">
          <a:xfrm>
            <a:off x="4105831" y="4203025"/>
            <a:ext cx="1525191" cy="490061"/>
          </a:xfrm>
          <a:custGeom>
            <a:avLst/>
            <a:gdLst>
              <a:gd name="T0" fmla="*/ 1936752 w 1936748"/>
              <a:gd name="T1" fmla="*/ 0 h 623080"/>
              <a:gd name="T2" fmla="*/ 1936752 w 1936748"/>
              <a:gd name="T3" fmla="*/ 621521 h 623080"/>
              <a:gd name="T4" fmla="*/ 0 w 1936748"/>
              <a:gd name="T5" fmla="*/ 621521 h 623080"/>
              <a:gd name="T6" fmla="*/ 0 w 1936748"/>
              <a:gd name="T7" fmla="*/ 612348 h 623080"/>
              <a:gd name="T8" fmla="*/ 352298 w 1936748"/>
              <a:gd name="T9" fmla="*/ 518226 h 623080"/>
              <a:gd name="T10" fmla="*/ 750619 w 1936748"/>
              <a:gd name="T11" fmla="*/ 402333 h 623080"/>
              <a:gd name="T12" fmla="*/ 791648 w 1936748"/>
              <a:gd name="T13" fmla="*/ 389503 h 623080"/>
              <a:gd name="T14" fmla="*/ 823747 w 1936748"/>
              <a:gd name="T15" fmla="*/ 436994 h 623080"/>
              <a:gd name="T16" fmla="*/ 968377 w 1936748"/>
              <a:gd name="T17" fmla="*/ 496751 h 623080"/>
              <a:gd name="T18" fmla="*/ 1172914 w 1936748"/>
              <a:gd name="T19" fmla="*/ 292726 h 623080"/>
              <a:gd name="T20" fmla="*/ 1170637 w 1936748"/>
              <a:gd name="T21" fmla="*/ 270191 h 623080"/>
              <a:gd name="T22" fmla="*/ 1509045 w 1936748"/>
              <a:gd name="T23" fmla="*/ 156507 h 623080"/>
              <a:gd name="T24" fmla="*/ 1868380 w 1936748"/>
              <a:gd name="T25" fmla="*/ 26834 h 623080"/>
              <a:gd name="T26" fmla="*/ 1936752 w 1936748"/>
              <a:gd name="T27" fmla="*/ 0 h 62308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936748"/>
              <a:gd name="T43" fmla="*/ 0 h 623080"/>
              <a:gd name="T44" fmla="*/ 1936748 w 1936748"/>
              <a:gd name="T45" fmla="*/ 623080 h 62308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solidFill>
            <a:srgbClr val="0070C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767430" y="4325381"/>
            <a:ext cx="235249" cy="235249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967566" y="2613859"/>
            <a:ext cx="235249" cy="235249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5" dirty="0">
                <a:ea typeface="微软雅黑" panose="020B0503020204020204" pitchFamily="34" charset="-122"/>
              </a:rPr>
              <a:t>延迟符</a:t>
            </a:r>
            <a:endParaRPr lang="zh-CN" altLang="en-US" sz="1495" dirty="0">
              <a:ea typeface="微软雅黑" panose="020B0503020204020204" pitchFamily="34" charset="-122"/>
            </a:endParaRPr>
          </a:p>
        </p:txBody>
      </p:sp>
      <p:sp>
        <p:nvSpPr>
          <p:cNvPr id="55" name="文本框 6"/>
          <p:cNvSpPr>
            <a:spLocks noChangeArrowheads="1"/>
          </p:cNvSpPr>
          <p:nvPr/>
        </p:nvSpPr>
        <p:spPr bwMode="auto">
          <a:xfrm>
            <a:off x="4005665" y="75764"/>
            <a:ext cx="2508806" cy="436245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、预期效果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66204" y="542888"/>
            <a:ext cx="5176919" cy="54711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086" y="1392690"/>
            <a:ext cx="2851291" cy="184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通过宣传，同学们对本组织有了一定的认识和了解，普及环保为后期活动减小障碍，让大部分同学都愿意支持我们的活动，并愿意去分担环保的义务。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5852" y="3991142"/>
            <a:ext cx="2665827" cy="1260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让同学们增强网络安全意识，明白保护好个人信息的重要性，支持我们的活动开展。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46592" y="75565"/>
            <a:ext cx="1060248" cy="1080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1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65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1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7" grpId="0" animBg="1"/>
      <p:bldP spid="38" grpId="0" animBg="1"/>
      <p:bldP spid="39" grpId="0" animBg="1"/>
      <p:bldP spid="40" grpId="0" animBg="1"/>
      <p:bldP spid="50" grpId="0" animBg="1"/>
      <p:bldP spid="53" grpId="0" animBg="1"/>
      <p:bldP spid="54" grpId="0"/>
      <p:bldP spid="55" grpId="0" bldLvl="0" autoUpdateAnimBg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6"/>
          <p:cNvSpPr txBox="1"/>
          <p:nvPr/>
        </p:nvSpPr>
        <p:spPr>
          <a:xfrm>
            <a:off x="1010296" y="3607638"/>
            <a:ext cx="147982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向政府申请项目资金，政府财政支持</a:t>
            </a: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TextBox 27"/>
          <p:cNvSpPr txBox="1"/>
          <p:nvPr/>
        </p:nvSpPr>
        <p:spPr>
          <a:xfrm>
            <a:off x="2889250" y="3543300"/>
            <a:ext cx="2227580" cy="1938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采取众筹的形式进行线上线下筹集资金，线上利用“轻松筹”等平台进行募捐；线下举办筹资活动，开展形式多样的慈善活动。</a:t>
            </a: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TextBox 28"/>
          <p:cNvSpPr txBox="1"/>
          <p:nvPr/>
        </p:nvSpPr>
        <p:spPr>
          <a:xfrm>
            <a:off x="5377893" y="3616001"/>
            <a:ext cx="1479821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相关环保基金会提供资助</a:t>
            </a: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TextBox 29"/>
          <p:cNvSpPr txBox="1"/>
          <p:nvPr/>
        </p:nvSpPr>
        <p:spPr>
          <a:xfrm>
            <a:off x="7274224" y="3616001"/>
            <a:ext cx="1479821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拉赞助，寻求企业帮助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  <p:sp>
        <p:nvSpPr>
          <p:cNvPr id="47" name="燕尾形箭头 46"/>
          <p:cNvSpPr/>
          <p:nvPr/>
        </p:nvSpPr>
        <p:spPr>
          <a:xfrm>
            <a:off x="551246" y="2397903"/>
            <a:ext cx="8619358" cy="2400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3" tIns="48002" rIns="96003" bIns="48002" anchor="ctr"/>
          <a:lstStyle/>
          <a:p>
            <a:pPr algn="ctr" defTabSz="9594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61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88284" y="1545853"/>
            <a:ext cx="1782254" cy="1782254"/>
            <a:chOff x="1278794" y="3334906"/>
            <a:chExt cx="914014" cy="914014"/>
          </a:xfrm>
        </p:grpSpPr>
        <p:grpSp>
          <p:nvGrpSpPr>
            <p:cNvPr id="49" name="组合 4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50" name="TextBox 33"/>
            <p:cNvSpPr txBox="1"/>
            <p:nvPr/>
          </p:nvSpPr>
          <p:spPr>
            <a:xfrm>
              <a:off x="1687455" y="3742514"/>
              <a:ext cx="94738" cy="17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57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943766" y="1570107"/>
            <a:ext cx="1782254" cy="1782254"/>
            <a:chOff x="1278794" y="3334906"/>
            <a:chExt cx="914014" cy="914014"/>
          </a:xfrm>
        </p:grpSpPr>
        <p:grpSp>
          <p:nvGrpSpPr>
            <p:cNvPr id="54" name="组合 5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55" name="TextBox 38"/>
            <p:cNvSpPr txBox="1"/>
            <p:nvPr/>
          </p:nvSpPr>
          <p:spPr>
            <a:xfrm>
              <a:off x="1483879" y="3613257"/>
              <a:ext cx="449846" cy="473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endParaRPr lang="zh-CN" altLang="en-US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983267" y="1566212"/>
            <a:ext cx="1782254" cy="1782254"/>
            <a:chOff x="1278794" y="3334906"/>
            <a:chExt cx="914014" cy="914014"/>
          </a:xfrm>
        </p:grpSpPr>
        <p:grpSp>
          <p:nvGrpSpPr>
            <p:cNvPr id="59" name="组合 5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1" name="同心圆 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60" name="TextBox 43"/>
            <p:cNvSpPr txBox="1"/>
            <p:nvPr/>
          </p:nvSpPr>
          <p:spPr>
            <a:xfrm>
              <a:off x="1510877" y="3594358"/>
              <a:ext cx="449846" cy="473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endParaRPr lang="zh-CN" altLang="en-US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010308" y="1573430"/>
            <a:ext cx="1782254" cy="1782254"/>
            <a:chOff x="1278794" y="3334906"/>
            <a:chExt cx="914014" cy="914014"/>
          </a:xfrm>
        </p:grpSpPr>
        <p:grpSp>
          <p:nvGrpSpPr>
            <p:cNvPr id="64" name="组合 6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6" name="同心圆 6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969" y="681715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65" name="TextBox 48"/>
            <p:cNvSpPr txBox="1"/>
            <p:nvPr/>
          </p:nvSpPr>
          <p:spPr>
            <a:xfrm>
              <a:off x="1511073" y="3527773"/>
              <a:ext cx="449846" cy="473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endParaRPr lang="zh-CN" altLang="en-US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椭圆 67"/>
          <p:cNvSpPr/>
          <p:nvPr/>
        </p:nvSpPr>
        <p:spPr>
          <a:xfrm>
            <a:off x="925817" y="1414995"/>
            <a:ext cx="677632" cy="6776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69" name="椭圆 68"/>
          <p:cNvSpPr/>
          <p:nvPr/>
        </p:nvSpPr>
        <p:spPr>
          <a:xfrm>
            <a:off x="2982664" y="1414995"/>
            <a:ext cx="677632" cy="67763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0" name="椭圆 69"/>
          <p:cNvSpPr/>
          <p:nvPr/>
        </p:nvSpPr>
        <p:spPr>
          <a:xfrm>
            <a:off x="5058875" y="1421867"/>
            <a:ext cx="677632" cy="6776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1" name="椭圆 70"/>
          <p:cNvSpPr/>
          <p:nvPr/>
        </p:nvSpPr>
        <p:spPr>
          <a:xfrm>
            <a:off x="7102757" y="1421867"/>
            <a:ext cx="677632" cy="67763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2" name="Freeform 34"/>
          <p:cNvSpPr>
            <a:spLocks noEditPoints="1"/>
          </p:cNvSpPr>
          <p:nvPr/>
        </p:nvSpPr>
        <p:spPr bwMode="auto">
          <a:xfrm>
            <a:off x="1111197" y="1573431"/>
            <a:ext cx="350970" cy="360207"/>
          </a:xfrm>
          <a:custGeom>
            <a:avLst/>
            <a:gdLst>
              <a:gd name="T0" fmla="*/ 261 w 447"/>
              <a:gd name="T1" fmla="*/ 25 h 460"/>
              <a:gd name="T2" fmla="*/ 286 w 447"/>
              <a:gd name="T3" fmla="*/ 99 h 460"/>
              <a:gd name="T4" fmla="*/ 310 w 447"/>
              <a:gd name="T5" fmla="*/ 25 h 460"/>
              <a:gd name="T6" fmla="*/ 124 w 447"/>
              <a:gd name="T7" fmla="*/ 3 h 460"/>
              <a:gd name="T8" fmla="*/ 100 w 447"/>
              <a:gd name="T9" fmla="*/ 28 h 460"/>
              <a:gd name="T10" fmla="*/ 125 w 447"/>
              <a:gd name="T11" fmla="*/ 103 h 460"/>
              <a:gd name="T12" fmla="*/ 149 w 447"/>
              <a:gd name="T13" fmla="*/ 28 h 460"/>
              <a:gd name="T14" fmla="*/ 31 w 447"/>
              <a:gd name="T15" fmla="*/ 70 h 460"/>
              <a:gd name="T16" fmla="*/ 7 w 447"/>
              <a:gd name="T17" fmla="*/ 82 h 460"/>
              <a:gd name="T18" fmla="*/ 0 w 447"/>
              <a:gd name="T19" fmla="*/ 401 h 460"/>
              <a:gd name="T20" fmla="*/ 31 w 447"/>
              <a:gd name="T21" fmla="*/ 436 h 460"/>
              <a:gd name="T22" fmla="*/ 237 w 447"/>
              <a:gd name="T23" fmla="*/ 397 h 460"/>
              <a:gd name="T24" fmla="*/ 153 w 447"/>
              <a:gd name="T25" fmla="*/ 302 h 460"/>
              <a:gd name="T26" fmla="*/ 241 w 447"/>
              <a:gd name="T27" fmla="*/ 314 h 460"/>
              <a:gd name="T28" fmla="*/ 265 w 447"/>
              <a:gd name="T29" fmla="*/ 278 h 460"/>
              <a:gd name="T30" fmla="*/ 359 w 447"/>
              <a:gd name="T31" fmla="*/ 174 h 460"/>
              <a:gd name="T32" fmla="*/ 399 w 447"/>
              <a:gd name="T33" fmla="*/ 267 h 460"/>
              <a:gd name="T34" fmla="*/ 392 w 447"/>
              <a:gd name="T35" fmla="*/ 82 h 460"/>
              <a:gd name="T36" fmla="*/ 325 w 447"/>
              <a:gd name="T37" fmla="*/ 70 h 460"/>
              <a:gd name="T38" fmla="*/ 313 w 447"/>
              <a:gd name="T39" fmla="*/ 108 h 460"/>
              <a:gd name="T40" fmla="*/ 256 w 447"/>
              <a:gd name="T41" fmla="*/ 108 h 460"/>
              <a:gd name="T42" fmla="*/ 245 w 447"/>
              <a:gd name="T43" fmla="*/ 70 h 460"/>
              <a:gd name="T44" fmla="*/ 165 w 447"/>
              <a:gd name="T45" fmla="*/ 91 h 460"/>
              <a:gd name="T46" fmla="*/ 125 w 447"/>
              <a:gd name="T47" fmla="*/ 115 h 460"/>
              <a:gd name="T48" fmla="*/ 85 w 447"/>
              <a:gd name="T49" fmla="*/ 91 h 460"/>
              <a:gd name="T50" fmla="*/ 31 w 447"/>
              <a:gd name="T51" fmla="*/ 70 h 460"/>
              <a:gd name="T52" fmla="*/ 40 w 447"/>
              <a:gd name="T53" fmla="*/ 174 h 460"/>
              <a:gd name="T54" fmla="*/ 129 w 447"/>
              <a:gd name="T55" fmla="*/ 278 h 460"/>
              <a:gd name="T56" fmla="*/ 40 w 447"/>
              <a:gd name="T57" fmla="*/ 174 h 460"/>
              <a:gd name="T58" fmla="*/ 153 w 447"/>
              <a:gd name="T59" fmla="*/ 174 h 460"/>
              <a:gd name="T60" fmla="*/ 241 w 447"/>
              <a:gd name="T61" fmla="*/ 278 h 460"/>
              <a:gd name="T62" fmla="*/ 153 w 447"/>
              <a:gd name="T63" fmla="*/ 174 h 460"/>
              <a:gd name="T64" fmla="*/ 352 w 447"/>
              <a:gd name="T65" fmla="*/ 281 h 460"/>
              <a:gd name="T66" fmla="*/ 357 w 447"/>
              <a:gd name="T67" fmla="*/ 460 h 460"/>
              <a:gd name="T68" fmla="*/ 357 w 447"/>
              <a:gd name="T69" fmla="*/ 281 h 460"/>
              <a:gd name="T70" fmla="*/ 40 w 447"/>
              <a:gd name="T71" fmla="*/ 302 h 460"/>
              <a:gd name="T72" fmla="*/ 129 w 447"/>
              <a:gd name="T73" fmla="*/ 302 h 460"/>
              <a:gd name="T74" fmla="*/ 40 w 447"/>
              <a:gd name="T75" fmla="*/ 397 h 460"/>
              <a:gd name="T76" fmla="*/ 319 w 447"/>
              <a:gd name="T77" fmla="*/ 316 h 460"/>
              <a:gd name="T78" fmla="*/ 414 w 447"/>
              <a:gd name="T79" fmla="*/ 316 h 460"/>
              <a:gd name="T80" fmla="*/ 364 w 447"/>
              <a:gd name="T81" fmla="*/ 432 h 460"/>
              <a:gd name="T82" fmla="*/ 371 w 447"/>
              <a:gd name="T83" fmla="*/ 345 h 460"/>
              <a:gd name="T84" fmla="*/ 352 w 447"/>
              <a:gd name="T85" fmla="*/ 345 h 460"/>
              <a:gd name="T86" fmla="*/ 316 w 447"/>
              <a:gd name="T87" fmla="*/ 34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7" h="460">
                <a:moveTo>
                  <a:pt x="285" y="0"/>
                </a:moveTo>
                <a:cubicBezTo>
                  <a:pt x="272" y="0"/>
                  <a:pt x="261" y="12"/>
                  <a:pt x="261" y="25"/>
                </a:cubicBezTo>
                <a:lnTo>
                  <a:pt x="261" y="75"/>
                </a:lnTo>
                <a:cubicBezTo>
                  <a:pt x="261" y="88"/>
                  <a:pt x="273" y="99"/>
                  <a:pt x="286" y="99"/>
                </a:cubicBezTo>
                <a:cubicBezTo>
                  <a:pt x="298" y="99"/>
                  <a:pt x="310" y="88"/>
                  <a:pt x="310" y="75"/>
                </a:cubicBezTo>
                <a:lnTo>
                  <a:pt x="310" y="25"/>
                </a:lnTo>
                <a:cubicBezTo>
                  <a:pt x="310" y="12"/>
                  <a:pt x="298" y="0"/>
                  <a:pt x="285" y="0"/>
                </a:cubicBezTo>
                <a:close/>
                <a:moveTo>
                  <a:pt x="124" y="3"/>
                </a:moveTo>
                <a:lnTo>
                  <a:pt x="124" y="3"/>
                </a:lnTo>
                <a:cubicBezTo>
                  <a:pt x="111" y="3"/>
                  <a:pt x="100" y="15"/>
                  <a:pt x="100" y="28"/>
                </a:cubicBezTo>
                <a:lnTo>
                  <a:pt x="100" y="78"/>
                </a:lnTo>
                <a:cubicBezTo>
                  <a:pt x="100" y="91"/>
                  <a:pt x="112" y="103"/>
                  <a:pt x="125" y="103"/>
                </a:cubicBezTo>
                <a:cubicBezTo>
                  <a:pt x="138" y="103"/>
                  <a:pt x="149" y="91"/>
                  <a:pt x="149" y="78"/>
                </a:cubicBezTo>
                <a:lnTo>
                  <a:pt x="149" y="28"/>
                </a:lnTo>
                <a:cubicBezTo>
                  <a:pt x="150" y="15"/>
                  <a:pt x="138" y="3"/>
                  <a:pt x="124" y="3"/>
                </a:cubicBezTo>
                <a:close/>
                <a:moveTo>
                  <a:pt x="31" y="70"/>
                </a:moveTo>
                <a:lnTo>
                  <a:pt x="31" y="70"/>
                </a:lnTo>
                <a:cubicBezTo>
                  <a:pt x="21" y="70"/>
                  <a:pt x="13" y="75"/>
                  <a:pt x="7" y="82"/>
                </a:cubicBezTo>
                <a:cubicBezTo>
                  <a:pt x="2" y="89"/>
                  <a:pt x="0" y="97"/>
                  <a:pt x="0" y="105"/>
                </a:cubicBezTo>
                <a:lnTo>
                  <a:pt x="0" y="401"/>
                </a:lnTo>
                <a:cubicBezTo>
                  <a:pt x="0" y="410"/>
                  <a:pt x="2" y="418"/>
                  <a:pt x="7" y="424"/>
                </a:cubicBezTo>
                <a:cubicBezTo>
                  <a:pt x="13" y="431"/>
                  <a:pt x="21" y="436"/>
                  <a:pt x="31" y="436"/>
                </a:cubicBezTo>
                <a:lnTo>
                  <a:pt x="262" y="436"/>
                </a:lnTo>
                <a:cubicBezTo>
                  <a:pt x="251" y="425"/>
                  <a:pt x="243" y="412"/>
                  <a:pt x="237" y="397"/>
                </a:cubicBezTo>
                <a:lnTo>
                  <a:pt x="153" y="397"/>
                </a:lnTo>
                <a:lnTo>
                  <a:pt x="153" y="302"/>
                </a:lnTo>
                <a:lnTo>
                  <a:pt x="241" y="302"/>
                </a:lnTo>
                <a:lnTo>
                  <a:pt x="241" y="314"/>
                </a:lnTo>
                <a:cubicBezTo>
                  <a:pt x="247" y="301"/>
                  <a:pt x="256" y="288"/>
                  <a:pt x="267" y="278"/>
                </a:cubicBezTo>
                <a:lnTo>
                  <a:pt x="265" y="278"/>
                </a:lnTo>
                <a:lnTo>
                  <a:pt x="265" y="174"/>
                </a:lnTo>
                <a:lnTo>
                  <a:pt x="359" y="174"/>
                </a:lnTo>
                <a:lnTo>
                  <a:pt x="359" y="251"/>
                </a:lnTo>
                <a:cubicBezTo>
                  <a:pt x="374" y="254"/>
                  <a:pt x="387" y="259"/>
                  <a:pt x="399" y="267"/>
                </a:cubicBezTo>
                <a:lnTo>
                  <a:pt x="399" y="105"/>
                </a:lnTo>
                <a:cubicBezTo>
                  <a:pt x="399" y="97"/>
                  <a:pt x="397" y="89"/>
                  <a:pt x="392" y="82"/>
                </a:cubicBezTo>
                <a:cubicBezTo>
                  <a:pt x="386" y="75"/>
                  <a:pt x="377" y="70"/>
                  <a:pt x="367" y="70"/>
                </a:cubicBezTo>
                <a:lnTo>
                  <a:pt x="325" y="70"/>
                </a:lnTo>
                <a:lnTo>
                  <a:pt x="325" y="91"/>
                </a:lnTo>
                <a:cubicBezTo>
                  <a:pt x="325" y="97"/>
                  <a:pt x="321" y="103"/>
                  <a:pt x="313" y="108"/>
                </a:cubicBezTo>
                <a:cubicBezTo>
                  <a:pt x="306" y="112"/>
                  <a:pt x="295" y="115"/>
                  <a:pt x="285" y="115"/>
                </a:cubicBezTo>
                <a:cubicBezTo>
                  <a:pt x="274" y="115"/>
                  <a:pt x="264" y="112"/>
                  <a:pt x="256" y="108"/>
                </a:cubicBezTo>
                <a:cubicBezTo>
                  <a:pt x="249" y="103"/>
                  <a:pt x="245" y="97"/>
                  <a:pt x="245" y="91"/>
                </a:cubicBezTo>
                <a:lnTo>
                  <a:pt x="245" y="70"/>
                </a:lnTo>
                <a:lnTo>
                  <a:pt x="165" y="70"/>
                </a:lnTo>
                <a:lnTo>
                  <a:pt x="165" y="91"/>
                </a:lnTo>
                <a:cubicBezTo>
                  <a:pt x="165" y="97"/>
                  <a:pt x="161" y="103"/>
                  <a:pt x="153" y="108"/>
                </a:cubicBezTo>
                <a:cubicBezTo>
                  <a:pt x="146" y="112"/>
                  <a:pt x="135" y="115"/>
                  <a:pt x="125" y="115"/>
                </a:cubicBezTo>
                <a:cubicBezTo>
                  <a:pt x="114" y="115"/>
                  <a:pt x="104" y="112"/>
                  <a:pt x="96" y="108"/>
                </a:cubicBezTo>
                <a:cubicBezTo>
                  <a:pt x="89" y="103"/>
                  <a:pt x="85" y="97"/>
                  <a:pt x="85" y="91"/>
                </a:cubicBezTo>
                <a:lnTo>
                  <a:pt x="85" y="70"/>
                </a:lnTo>
                <a:lnTo>
                  <a:pt x="31" y="70"/>
                </a:lnTo>
                <a:close/>
                <a:moveTo>
                  <a:pt x="40" y="174"/>
                </a:moveTo>
                <a:lnTo>
                  <a:pt x="40" y="174"/>
                </a:lnTo>
                <a:lnTo>
                  <a:pt x="129" y="174"/>
                </a:lnTo>
                <a:lnTo>
                  <a:pt x="129" y="278"/>
                </a:lnTo>
                <a:lnTo>
                  <a:pt x="40" y="278"/>
                </a:lnTo>
                <a:lnTo>
                  <a:pt x="40" y="174"/>
                </a:lnTo>
                <a:close/>
                <a:moveTo>
                  <a:pt x="153" y="174"/>
                </a:moveTo>
                <a:lnTo>
                  <a:pt x="153" y="174"/>
                </a:lnTo>
                <a:lnTo>
                  <a:pt x="241" y="174"/>
                </a:lnTo>
                <a:lnTo>
                  <a:pt x="241" y="278"/>
                </a:lnTo>
                <a:lnTo>
                  <a:pt x="153" y="278"/>
                </a:lnTo>
                <a:lnTo>
                  <a:pt x="153" y="174"/>
                </a:lnTo>
                <a:close/>
                <a:moveTo>
                  <a:pt x="352" y="281"/>
                </a:moveTo>
                <a:lnTo>
                  <a:pt x="352" y="281"/>
                </a:lnTo>
                <a:cubicBezTo>
                  <a:pt x="305" y="283"/>
                  <a:pt x="267" y="322"/>
                  <a:pt x="267" y="370"/>
                </a:cubicBezTo>
                <a:cubicBezTo>
                  <a:pt x="267" y="420"/>
                  <a:pt x="307" y="460"/>
                  <a:pt x="357" y="460"/>
                </a:cubicBezTo>
                <a:cubicBezTo>
                  <a:pt x="407" y="460"/>
                  <a:pt x="447" y="420"/>
                  <a:pt x="447" y="370"/>
                </a:cubicBezTo>
                <a:cubicBezTo>
                  <a:pt x="447" y="321"/>
                  <a:pt x="407" y="281"/>
                  <a:pt x="357" y="281"/>
                </a:cubicBezTo>
                <a:cubicBezTo>
                  <a:pt x="355" y="281"/>
                  <a:pt x="354" y="281"/>
                  <a:pt x="352" y="281"/>
                </a:cubicBezTo>
                <a:close/>
                <a:moveTo>
                  <a:pt x="40" y="302"/>
                </a:moveTo>
                <a:lnTo>
                  <a:pt x="40" y="302"/>
                </a:lnTo>
                <a:lnTo>
                  <a:pt x="129" y="302"/>
                </a:lnTo>
                <a:lnTo>
                  <a:pt x="129" y="397"/>
                </a:lnTo>
                <a:lnTo>
                  <a:pt x="40" y="397"/>
                </a:lnTo>
                <a:lnTo>
                  <a:pt x="40" y="302"/>
                </a:lnTo>
                <a:close/>
                <a:moveTo>
                  <a:pt x="319" y="316"/>
                </a:moveTo>
                <a:lnTo>
                  <a:pt x="319" y="316"/>
                </a:lnTo>
                <a:lnTo>
                  <a:pt x="414" y="316"/>
                </a:lnTo>
                <a:lnTo>
                  <a:pt x="414" y="330"/>
                </a:lnTo>
                <a:lnTo>
                  <a:pt x="364" y="432"/>
                </a:lnTo>
                <a:lnTo>
                  <a:pt x="329" y="432"/>
                </a:lnTo>
                <a:lnTo>
                  <a:pt x="371" y="345"/>
                </a:lnTo>
                <a:cubicBezTo>
                  <a:pt x="371" y="345"/>
                  <a:pt x="365" y="345"/>
                  <a:pt x="362" y="345"/>
                </a:cubicBezTo>
                <a:cubicBezTo>
                  <a:pt x="359" y="345"/>
                  <a:pt x="355" y="345"/>
                  <a:pt x="352" y="345"/>
                </a:cubicBezTo>
                <a:cubicBezTo>
                  <a:pt x="348" y="345"/>
                  <a:pt x="345" y="345"/>
                  <a:pt x="341" y="345"/>
                </a:cubicBezTo>
                <a:cubicBezTo>
                  <a:pt x="334" y="346"/>
                  <a:pt x="325" y="346"/>
                  <a:pt x="316" y="346"/>
                </a:cubicBezTo>
                <a:lnTo>
                  <a:pt x="319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/>
          <a:lstStyle/>
          <a:p>
            <a:endParaRPr lang="zh-CN" altLang="en-US" sz="1575" dirty="0">
              <a:ea typeface="微软雅黑" panose="020B0503020204020204" pitchFamily="34" charset="-122"/>
            </a:endParaRPr>
          </a:p>
        </p:txBody>
      </p:sp>
      <p:sp>
        <p:nvSpPr>
          <p:cNvPr id="73" name="Freeform 26"/>
          <p:cNvSpPr>
            <a:spLocks noEditPoints="1"/>
          </p:cNvSpPr>
          <p:nvPr/>
        </p:nvSpPr>
        <p:spPr bwMode="auto">
          <a:xfrm>
            <a:off x="3160943" y="1595217"/>
            <a:ext cx="321077" cy="317186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/>
          <a:lstStyle/>
          <a:p>
            <a:endParaRPr lang="zh-CN" altLang="en-US" sz="1575" dirty="0">
              <a:ea typeface="微软雅黑" panose="020B0503020204020204" pitchFamily="34" charset="-122"/>
            </a:endParaRPr>
          </a:p>
        </p:txBody>
      </p:sp>
      <p:sp>
        <p:nvSpPr>
          <p:cNvPr id="74" name="Freeform 35"/>
          <p:cNvSpPr>
            <a:spLocks noEditPoints="1"/>
          </p:cNvSpPr>
          <p:nvPr/>
        </p:nvSpPr>
        <p:spPr bwMode="auto">
          <a:xfrm>
            <a:off x="7300899" y="1612330"/>
            <a:ext cx="308768" cy="333941"/>
          </a:xfrm>
          <a:custGeom>
            <a:avLst/>
            <a:gdLst>
              <a:gd name="T0" fmla="*/ 29 w 433"/>
              <a:gd name="T1" fmla="*/ 29 h 469"/>
              <a:gd name="T2" fmla="*/ 115 w 433"/>
              <a:gd name="T3" fmla="*/ 28 h 469"/>
              <a:gd name="T4" fmla="*/ 208 w 433"/>
              <a:gd name="T5" fmla="*/ 3 h 469"/>
              <a:gd name="T6" fmla="*/ 216 w 433"/>
              <a:gd name="T7" fmla="*/ 0 h 469"/>
              <a:gd name="T8" fmla="*/ 225 w 433"/>
              <a:gd name="T9" fmla="*/ 3 h 469"/>
              <a:gd name="T10" fmla="*/ 318 w 433"/>
              <a:gd name="T11" fmla="*/ 28 h 469"/>
              <a:gd name="T12" fmla="*/ 404 w 433"/>
              <a:gd name="T13" fmla="*/ 29 h 469"/>
              <a:gd name="T14" fmla="*/ 433 w 433"/>
              <a:gd name="T15" fmla="*/ 25 h 469"/>
              <a:gd name="T16" fmla="*/ 433 w 433"/>
              <a:gd name="T17" fmla="*/ 58 h 469"/>
              <a:gd name="T18" fmla="*/ 372 w 433"/>
              <a:gd name="T19" fmla="*/ 355 h 469"/>
              <a:gd name="T20" fmla="*/ 222 w 433"/>
              <a:gd name="T21" fmla="*/ 468 h 469"/>
              <a:gd name="T22" fmla="*/ 216 w 433"/>
              <a:gd name="T23" fmla="*/ 469 h 469"/>
              <a:gd name="T24" fmla="*/ 210 w 433"/>
              <a:gd name="T25" fmla="*/ 468 h 469"/>
              <a:gd name="T26" fmla="*/ 61 w 433"/>
              <a:gd name="T27" fmla="*/ 355 h 469"/>
              <a:gd name="T28" fmla="*/ 0 w 433"/>
              <a:gd name="T29" fmla="*/ 58 h 469"/>
              <a:gd name="T30" fmla="*/ 0 w 433"/>
              <a:gd name="T31" fmla="*/ 25 h 469"/>
              <a:gd name="T32" fmla="*/ 29 w 433"/>
              <a:gd name="T33" fmla="*/ 29 h 469"/>
              <a:gd name="T34" fmla="*/ 216 w 433"/>
              <a:gd name="T35" fmla="*/ 239 h 469"/>
              <a:gd name="T36" fmla="*/ 216 w 433"/>
              <a:gd name="T37" fmla="*/ 239 h 469"/>
              <a:gd name="T38" fmla="*/ 361 w 433"/>
              <a:gd name="T39" fmla="*/ 239 h 469"/>
              <a:gd name="T40" fmla="*/ 380 w 433"/>
              <a:gd name="T41" fmla="*/ 90 h 469"/>
              <a:gd name="T42" fmla="*/ 311 w 433"/>
              <a:gd name="T43" fmla="*/ 86 h 469"/>
              <a:gd name="T44" fmla="*/ 216 w 433"/>
              <a:gd name="T45" fmla="*/ 62 h 469"/>
              <a:gd name="T46" fmla="*/ 216 w 433"/>
              <a:gd name="T47" fmla="*/ 239 h 469"/>
              <a:gd name="T48" fmla="*/ 216 w 433"/>
              <a:gd name="T49" fmla="*/ 409 h 469"/>
              <a:gd name="T50" fmla="*/ 216 w 433"/>
              <a:gd name="T51" fmla="*/ 409 h 469"/>
              <a:gd name="T52" fmla="*/ 216 w 433"/>
              <a:gd name="T53" fmla="*/ 239 h 469"/>
              <a:gd name="T54" fmla="*/ 72 w 433"/>
              <a:gd name="T55" fmla="*/ 239 h 469"/>
              <a:gd name="T56" fmla="*/ 105 w 433"/>
              <a:gd name="T57" fmla="*/ 323 h 469"/>
              <a:gd name="T58" fmla="*/ 216 w 433"/>
              <a:gd name="T59" fmla="*/ 40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3" h="469">
                <a:moveTo>
                  <a:pt x="29" y="29"/>
                </a:moveTo>
                <a:cubicBezTo>
                  <a:pt x="57" y="32"/>
                  <a:pt x="85" y="32"/>
                  <a:pt x="115" y="28"/>
                </a:cubicBezTo>
                <a:cubicBezTo>
                  <a:pt x="145" y="24"/>
                  <a:pt x="176" y="16"/>
                  <a:pt x="208" y="3"/>
                </a:cubicBezTo>
                <a:lnTo>
                  <a:pt x="216" y="0"/>
                </a:lnTo>
                <a:lnTo>
                  <a:pt x="225" y="3"/>
                </a:lnTo>
                <a:cubicBezTo>
                  <a:pt x="257" y="16"/>
                  <a:pt x="288" y="24"/>
                  <a:pt x="318" y="28"/>
                </a:cubicBezTo>
                <a:cubicBezTo>
                  <a:pt x="347" y="32"/>
                  <a:pt x="376" y="32"/>
                  <a:pt x="404" y="29"/>
                </a:cubicBezTo>
                <a:lnTo>
                  <a:pt x="433" y="25"/>
                </a:lnTo>
                <a:lnTo>
                  <a:pt x="433" y="58"/>
                </a:lnTo>
                <a:cubicBezTo>
                  <a:pt x="431" y="199"/>
                  <a:pt x="409" y="293"/>
                  <a:pt x="372" y="355"/>
                </a:cubicBezTo>
                <a:cubicBezTo>
                  <a:pt x="334" y="421"/>
                  <a:pt x="281" y="452"/>
                  <a:pt x="222" y="468"/>
                </a:cubicBezTo>
                <a:lnTo>
                  <a:pt x="216" y="469"/>
                </a:lnTo>
                <a:lnTo>
                  <a:pt x="210" y="468"/>
                </a:lnTo>
                <a:cubicBezTo>
                  <a:pt x="151" y="452"/>
                  <a:pt x="99" y="421"/>
                  <a:pt x="61" y="355"/>
                </a:cubicBezTo>
                <a:cubicBezTo>
                  <a:pt x="24" y="293"/>
                  <a:pt x="1" y="199"/>
                  <a:pt x="0" y="58"/>
                </a:cubicBezTo>
                <a:lnTo>
                  <a:pt x="0" y="25"/>
                </a:lnTo>
                <a:lnTo>
                  <a:pt x="29" y="29"/>
                </a:lnTo>
                <a:close/>
                <a:moveTo>
                  <a:pt x="216" y="239"/>
                </a:moveTo>
                <a:lnTo>
                  <a:pt x="216" y="239"/>
                </a:lnTo>
                <a:lnTo>
                  <a:pt x="361" y="239"/>
                </a:lnTo>
                <a:cubicBezTo>
                  <a:pt x="371" y="198"/>
                  <a:pt x="377" y="149"/>
                  <a:pt x="380" y="90"/>
                </a:cubicBezTo>
                <a:cubicBezTo>
                  <a:pt x="357" y="91"/>
                  <a:pt x="335" y="90"/>
                  <a:pt x="311" y="86"/>
                </a:cubicBezTo>
                <a:cubicBezTo>
                  <a:pt x="281" y="82"/>
                  <a:pt x="249" y="74"/>
                  <a:pt x="216" y="62"/>
                </a:cubicBezTo>
                <a:lnTo>
                  <a:pt x="216" y="239"/>
                </a:lnTo>
                <a:close/>
                <a:moveTo>
                  <a:pt x="216" y="409"/>
                </a:moveTo>
                <a:lnTo>
                  <a:pt x="216" y="409"/>
                </a:lnTo>
                <a:lnTo>
                  <a:pt x="216" y="239"/>
                </a:lnTo>
                <a:lnTo>
                  <a:pt x="72" y="239"/>
                </a:lnTo>
                <a:cubicBezTo>
                  <a:pt x="80" y="273"/>
                  <a:pt x="92" y="301"/>
                  <a:pt x="105" y="323"/>
                </a:cubicBezTo>
                <a:cubicBezTo>
                  <a:pt x="133" y="372"/>
                  <a:pt x="172" y="396"/>
                  <a:pt x="216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/>
          <a:lstStyle/>
          <a:p>
            <a:endParaRPr lang="zh-CN" altLang="en-US" sz="1575" dirty="0">
              <a:ea typeface="微软雅黑" panose="020B0503020204020204" pitchFamily="34" charset="-122"/>
            </a:endParaRPr>
          </a:p>
        </p:txBody>
      </p:sp>
      <p:sp>
        <p:nvSpPr>
          <p:cNvPr id="75" name="Freeform 20"/>
          <p:cNvSpPr>
            <a:spLocks noEditPoints="1"/>
          </p:cNvSpPr>
          <p:nvPr/>
        </p:nvSpPr>
        <p:spPr bwMode="auto">
          <a:xfrm>
            <a:off x="5257823" y="1566212"/>
            <a:ext cx="302047" cy="380058"/>
          </a:xfrm>
          <a:custGeom>
            <a:avLst/>
            <a:gdLst>
              <a:gd name="T0" fmla="*/ 41 w 355"/>
              <a:gd name="T1" fmla="*/ 121 h 447"/>
              <a:gd name="T2" fmla="*/ 60 w 355"/>
              <a:gd name="T3" fmla="*/ 238 h 447"/>
              <a:gd name="T4" fmla="*/ 174 w 355"/>
              <a:gd name="T5" fmla="*/ 22 h 447"/>
              <a:gd name="T6" fmla="*/ 291 w 355"/>
              <a:gd name="T7" fmla="*/ 235 h 447"/>
              <a:gd name="T8" fmla="*/ 213 w 355"/>
              <a:gd name="T9" fmla="*/ 296 h 447"/>
              <a:gd name="T10" fmla="*/ 217 w 355"/>
              <a:gd name="T11" fmla="*/ 310 h 447"/>
              <a:gd name="T12" fmla="*/ 304 w 355"/>
              <a:gd name="T13" fmla="*/ 236 h 447"/>
              <a:gd name="T14" fmla="*/ 312 w 355"/>
              <a:gd name="T15" fmla="*/ 122 h 447"/>
              <a:gd name="T16" fmla="*/ 167 w 355"/>
              <a:gd name="T17" fmla="*/ 0 h 447"/>
              <a:gd name="T18" fmla="*/ 175 w 355"/>
              <a:gd name="T19" fmla="*/ 57 h 447"/>
              <a:gd name="T20" fmla="*/ 213 w 355"/>
              <a:gd name="T21" fmla="*/ 96 h 447"/>
              <a:gd name="T22" fmla="*/ 175 w 355"/>
              <a:gd name="T23" fmla="*/ 57 h 447"/>
              <a:gd name="T24" fmla="*/ 132 w 355"/>
              <a:gd name="T25" fmla="*/ 173 h 447"/>
              <a:gd name="T26" fmla="*/ 132 w 355"/>
              <a:gd name="T27" fmla="*/ 209 h 447"/>
              <a:gd name="T28" fmla="*/ 132 w 355"/>
              <a:gd name="T29" fmla="*/ 173 h 447"/>
              <a:gd name="T30" fmla="*/ 223 w 355"/>
              <a:gd name="T31" fmla="*/ 173 h 447"/>
              <a:gd name="T32" fmla="*/ 223 w 355"/>
              <a:gd name="T33" fmla="*/ 209 h 447"/>
              <a:gd name="T34" fmla="*/ 223 w 355"/>
              <a:gd name="T35" fmla="*/ 173 h 447"/>
              <a:gd name="T36" fmla="*/ 190 w 355"/>
              <a:gd name="T37" fmla="*/ 292 h 447"/>
              <a:gd name="T38" fmla="*/ 157 w 355"/>
              <a:gd name="T39" fmla="*/ 303 h 447"/>
              <a:gd name="T40" fmla="*/ 171 w 355"/>
              <a:gd name="T41" fmla="*/ 325 h 447"/>
              <a:gd name="T42" fmla="*/ 204 w 355"/>
              <a:gd name="T43" fmla="*/ 313 h 447"/>
              <a:gd name="T44" fmla="*/ 190 w 355"/>
              <a:gd name="T45" fmla="*/ 292 h 447"/>
              <a:gd name="T46" fmla="*/ 252 w 355"/>
              <a:gd name="T47" fmla="*/ 312 h 447"/>
              <a:gd name="T48" fmla="*/ 223 w 355"/>
              <a:gd name="T49" fmla="*/ 447 h 447"/>
              <a:gd name="T50" fmla="*/ 252 w 355"/>
              <a:gd name="T51" fmla="*/ 312 h 447"/>
              <a:gd name="T52" fmla="*/ 108 w 355"/>
              <a:gd name="T53" fmla="*/ 315 h 447"/>
              <a:gd name="T54" fmla="*/ 132 w 355"/>
              <a:gd name="T55" fmla="*/ 447 h 447"/>
              <a:gd name="T56" fmla="*/ 108 w 355"/>
              <a:gd name="T57" fmla="*/ 315 h 447"/>
              <a:gd name="T58" fmla="*/ 156 w 355"/>
              <a:gd name="T59" fmla="*/ 341 h 447"/>
              <a:gd name="T60" fmla="*/ 157 w 355"/>
              <a:gd name="T61" fmla="*/ 447 h 447"/>
              <a:gd name="T62" fmla="*/ 205 w 355"/>
              <a:gd name="T63" fmla="*/ 344 h 447"/>
              <a:gd name="T64" fmla="*/ 156 w 355"/>
              <a:gd name="T65" fmla="*/ 34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5" h="447">
                <a:moveTo>
                  <a:pt x="167" y="0"/>
                </a:moveTo>
                <a:cubicBezTo>
                  <a:pt x="95" y="2"/>
                  <a:pt x="46" y="57"/>
                  <a:pt x="41" y="121"/>
                </a:cubicBezTo>
                <a:cubicBezTo>
                  <a:pt x="18" y="130"/>
                  <a:pt x="1" y="152"/>
                  <a:pt x="2" y="178"/>
                </a:cubicBezTo>
                <a:cubicBezTo>
                  <a:pt x="4" y="237"/>
                  <a:pt x="28" y="238"/>
                  <a:pt x="60" y="238"/>
                </a:cubicBezTo>
                <a:lnTo>
                  <a:pt x="60" y="125"/>
                </a:lnTo>
                <a:cubicBezTo>
                  <a:pt x="60" y="76"/>
                  <a:pt x="108" y="22"/>
                  <a:pt x="174" y="22"/>
                </a:cubicBezTo>
                <a:cubicBezTo>
                  <a:pt x="239" y="22"/>
                  <a:pt x="275" y="73"/>
                  <a:pt x="291" y="118"/>
                </a:cubicBezTo>
                <a:lnTo>
                  <a:pt x="291" y="235"/>
                </a:lnTo>
                <a:cubicBezTo>
                  <a:pt x="288" y="242"/>
                  <a:pt x="279" y="251"/>
                  <a:pt x="263" y="266"/>
                </a:cubicBezTo>
                <a:cubicBezTo>
                  <a:pt x="243" y="286"/>
                  <a:pt x="213" y="296"/>
                  <a:pt x="213" y="296"/>
                </a:cubicBezTo>
                <a:cubicBezTo>
                  <a:pt x="210" y="297"/>
                  <a:pt x="207" y="301"/>
                  <a:pt x="208" y="305"/>
                </a:cubicBezTo>
                <a:cubicBezTo>
                  <a:pt x="209" y="309"/>
                  <a:pt x="214" y="312"/>
                  <a:pt x="217" y="310"/>
                </a:cubicBezTo>
                <a:cubicBezTo>
                  <a:pt x="217" y="310"/>
                  <a:pt x="248" y="300"/>
                  <a:pt x="271" y="277"/>
                </a:cubicBezTo>
                <a:cubicBezTo>
                  <a:pt x="294" y="255"/>
                  <a:pt x="304" y="237"/>
                  <a:pt x="304" y="236"/>
                </a:cubicBezTo>
                <a:cubicBezTo>
                  <a:pt x="329" y="230"/>
                  <a:pt x="348" y="230"/>
                  <a:pt x="348" y="178"/>
                </a:cubicBezTo>
                <a:cubicBezTo>
                  <a:pt x="348" y="153"/>
                  <a:pt x="333" y="131"/>
                  <a:pt x="312" y="122"/>
                </a:cubicBezTo>
                <a:cubicBezTo>
                  <a:pt x="296" y="63"/>
                  <a:pt x="247" y="2"/>
                  <a:pt x="174" y="0"/>
                </a:cubicBezTo>
                <a:cubicBezTo>
                  <a:pt x="171" y="0"/>
                  <a:pt x="169" y="0"/>
                  <a:pt x="167" y="0"/>
                </a:cubicBezTo>
                <a:close/>
                <a:moveTo>
                  <a:pt x="175" y="57"/>
                </a:moveTo>
                <a:lnTo>
                  <a:pt x="175" y="57"/>
                </a:lnTo>
                <a:cubicBezTo>
                  <a:pt x="92" y="57"/>
                  <a:pt x="52" y="120"/>
                  <a:pt x="70" y="185"/>
                </a:cubicBezTo>
                <a:cubicBezTo>
                  <a:pt x="70" y="185"/>
                  <a:pt x="212" y="126"/>
                  <a:pt x="213" y="96"/>
                </a:cubicBezTo>
                <a:cubicBezTo>
                  <a:pt x="244" y="138"/>
                  <a:pt x="280" y="155"/>
                  <a:pt x="280" y="155"/>
                </a:cubicBezTo>
                <a:cubicBezTo>
                  <a:pt x="276" y="83"/>
                  <a:pt x="243" y="58"/>
                  <a:pt x="175" y="57"/>
                </a:cubicBezTo>
                <a:close/>
                <a:moveTo>
                  <a:pt x="132" y="173"/>
                </a:moveTo>
                <a:lnTo>
                  <a:pt x="132" y="173"/>
                </a:lnTo>
                <a:cubicBezTo>
                  <a:pt x="120" y="173"/>
                  <a:pt x="111" y="181"/>
                  <a:pt x="111" y="191"/>
                </a:cubicBezTo>
                <a:cubicBezTo>
                  <a:pt x="111" y="201"/>
                  <a:pt x="120" y="209"/>
                  <a:pt x="132" y="209"/>
                </a:cubicBezTo>
                <a:cubicBezTo>
                  <a:pt x="144" y="209"/>
                  <a:pt x="154" y="201"/>
                  <a:pt x="154" y="191"/>
                </a:cubicBezTo>
                <a:cubicBezTo>
                  <a:pt x="154" y="181"/>
                  <a:pt x="144" y="173"/>
                  <a:pt x="132" y="173"/>
                </a:cubicBezTo>
                <a:close/>
                <a:moveTo>
                  <a:pt x="223" y="173"/>
                </a:moveTo>
                <a:lnTo>
                  <a:pt x="223" y="173"/>
                </a:lnTo>
                <a:cubicBezTo>
                  <a:pt x="211" y="173"/>
                  <a:pt x="201" y="181"/>
                  <a:pt x="201" y="191"/>
                </a:cubicBezTo>
                <a:cubicBezTo>
                  <a:pt x="201" y="201"/>
                  <a:pt x="211" y="209"/>
                  <a:pt x="223" y="209"/>
                </a:cubicBezTo>
                <a:cubicBezTo>
                  <a:pt x="235" y="209"/>
                  <a:pt x="245" y="201"/>
                  <a:pt x="245" y="191"/>
                </a:cubicBezTo>
                <a:cubicBezTo>
                  <a:pt x="245" y="181"/>
                  <a:pt x="235" y="173"/>
                  <a:pt x="223" y="173"/>
                </a:cubicBezTo>
                <a:close/>
                <a:moveTo>
                  <a:pt x="190" y="292"/>
                </a:moveTo>
                <a:lnTo>
                  <a:pt x="190" y="292"/>
                </a:lnTo>
                <a:lnTo>
                  <a:pt x="169" y="293"/>
                </a:lnTo>
                <a:cubicBezTo>
                  <a:pt x="162" y="294"/>
                  <a:pt x="157" y="299"/>
                  <a:pt x="157" y="303"/>
                </a:cubicBezTo>
                <a:lnTo>
                  <a:pt x="158" y="318"/>
                </a:lnTo>
                <a:cubicBezTo>
                  <a:pt x="158" y="322"/>
                  <a:pt x="164" y="326"/>
                  <a:pt x="171" y="325"/>
                </a:cubicBezTo>
                <a:lnTo>
                  <a:pt x="192" y="323"/>
                </a:lnTo>
                <a:cubicBezTo>
                  <a:pt x="198" y="322"/>
                  <a:pt x="204" y="318"/>
                  <a:pt x="204" y="313"/>
                </a:cubicBezTo>
                <a:lnTo>
                  <a:pt x="203" y="299"/>
                </a:lnTo>
                <a:cubicBezTo>
                  <a:pt x="202" y="295"/>
                  <a:pt x="196" y="291"/>
                  <a:pt x="190" y="292"/>
                </a:cubicBezTo>
                <a:close/>
                <a:moveTo>
                  <a:pt x="252" y="312"/>
                </a:moveTo>
                <a:lnTo>
                  <a:pt x="252" y="312"/>
                </a:lnTo>
                <a:cubicBezTo>
                  <a:pt x="246" y="313"/>
                  <a:pt x="241" y="314"/>
                  <a:pt x="235" y="316"/>
                </a:cubicBezTo>
                <a:lnTo>
                  <a:pt x="223" y="447"/>
                </a:lnTo>
                <a:lnTo>
                  <a:pt x="355" y="447"/>
                </a:lnTo>
                <a:cubicBezTo>
                  <a:pt x="336" y="406"/>
                  <a:pt x="302" y="310"/>
                  <a:pt x="252" y="312"/>
                </a:cubicBezTo>
                <a:close/>
                <a:moveTo>
                  <a:pt x="108" y="315"/>
                </a:moveTo>
                <a:lnTo>
                  <a:pt x="108" y="315"/>
                </a:lnTo>
                <a:cubicBezTo>
                  <a:pt x="49" y="318"/>
                  <a:pt x="20" y="404"/>
                  <a:pt x="0" y="447"/>
                </a:cubicBezTo>
                <a:lnTo>
                  <a:pt x="132" y="447"/>
                </a:lnTo>
                <a:lnTo>
                  <a:pt x="120" y="316"/>
                </a:lnTo>
                <a:cubicBezTo>
                  <a:pt x="116" y="315"/>
                  <a:pt x="112" y="315"/>
                  <a:pt x="108" y="315"/>
                </a:cubicBezTo>
                <a:close/>
                <a:moveTo>
                  <a:pt x="156" y="341"/>
                </a:moveTo>
                <a:lnTo>
                  <a:pt x="156" y="341"/>
                </a:lnTo>
                <a:cubicBezTo>
                  <a:pt x="152" y="341"/>
                  <a:pt x="150" y="343"/>
                  <a:pt x="150" y="344"/>
                </a:cubicBezTo>
                <a:lnTo>
                  <a:pt x="157" y="447"/>
                </a:lnTo>
                <a:lnTo>
                  <a:pt x="198" y="447"/>
                </a:lnTo>
                <a:lnTo>
                  <a:pt x="205" y="344"/>
                </a:lnTo>
                <a:cubicBezTo>
                  <a:pt x="205" y="343"/>
                  <a:pt x="203" y="341"/>
                  <a:pt x="200" y="341"/>
                </a:cubicBezTo>
                <a:lnTo>
                  <a:pt x="156" y="3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/>
          <a:lstStyle/>
          <a:p>
            <a:endParaRPr lang="zh-CN" altLang="en-US" sz="1575" dirty="0">
              <a:ea typeface="微软雅黑" panose="020B0503020204020204" pitchFamily="34" charset="-122"/>
            </a:endParaRPr>
          </a:p>
        </p:txBody>
      </p:sp>
      <p:sp>
        <p:nvSpPr>
          <p:cNvPr id="38" name="文本框 6"/>
          <p:cNvSpPr>
            <a:spLocks noChangeArrowheads="1"/>
          </p:cNvSpPr>
          <p:nvPr/>
        </p:nvSpPr>
        <p:spPr bwMode="auto">
          <a:xfrm>
            <a:off x="3283585" y="24130"/>
            <a:ext cx="4325620" cy="436245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、财务分析：前期集资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613210" y="460129"/>
            <a:ext cx="4495563" cy="475106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6682" y="2041839"/>
            <a:ext cx="15582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 smtClean="0">
                <a:solidFill>
                  <a:srgbClr val="0070C0"/>
                </a:solidFill>
              </a:rPr>
              <a:t>①</a:t>
            </a:r>
            <a:endParaRPr lang="zh-CN" altLang="en-US" sz="5400" b="1" dirty="0">
              <a:solidFill>
                <a:srgbClr val="0070C0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75167" y="75565"/>
            <a:ext cx="1060248" cy="1080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>
        <p:push dir="u"/>
      </p:transition>
    </mc:Choice>
    <mc:Fallback>
      <p:transition>
        <p:push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3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2" presetClass="entr" presetSubtype="4" accel="46100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5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6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46100" fill="hold" grpId="0" nodeType="withEffect" p14:presetBounceEnd="5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9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0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46100" fill="hold" grpId="0" nodeType="withEffect" p14:presetBounceEnd="5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3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4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accel="46100" fill="hold" grpId="0" nodeType="withEffect" p14:presetBounceEnd="5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7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8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8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9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9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0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2" grpId="0"/>
          <p:bldP spid="43" grpId="0"/>
          <p:bldP spid="46" grpId="0"/>
          <p:bldP spid="4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38" grpId="0"/>
          <p:bldP spid="44" grpId="0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3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2" presetClass="entr" presetSubtype="4" accel="461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461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461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accel="461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8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9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9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0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2" grpId="0"/>
          <p:bldP spid="43" grpId="0"/>
          <p:bldP spid="46" grpId="0"/>
          <p:bldP spid="4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38" grpId="0"/>
          <p:bldP spid="44" grpId="0"/>
          <p:bldP spid="2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/>
          <p:cNvSpPr/>
          <p:nvPr/>
        </p:nvSpPr>
        <p:spPr bwMode="auto">
          <a:xfrm>
            <a:off x="2429795" y="4427489"/>
            <a:ext cx="945871" cy="635872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3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2" name="Freeform 8"/>
          <p:cNvSpPr/>
          <p:nvPr/>
        </p:nvSpPr>
        <p:spPr bwMode="auto">
          <a:xfrm>
            <a:off x="1483922" y="963964"/>
            <a:ext cx="2875399" cy="3362542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3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5" name="Freeform 9"/>
          <p:cNvSpPr/>
          <p:nvPr/>
        </p:nvSpPr>
        <p:spPr bwMode="auto">
          <a:xfrm>
            <a:off x="2214876" y="963966"/>
            <a:ext cx="1967317" cy="121457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rgbClr val="00B0F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3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8" name="Freeform 10"/>
          <p:cNvSpPr/>
          <p:nvPr/>
        </p:nvSpPr>
        <p:spPr bwMode="auto">
          <a:xfrm>
            <a:off x="3251673" y="1652338"/>
            <a:ext cx="1107648" cy="1754776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3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51" name="Freeform 11"/>
          <p:cNvSpPr/>
          <p:nvPr/>
        </p:nvSpPr>
        <p:spPr bwMode="auto">
          <a:xfrm>
            <a:off x="1469750" y="1148307"/>
            <a:ext cx="1215108" cy="1789778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3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72635" y="1652270"/>
            <a:ext cx="4002405" cy="1913890"/>
          </a:xfrm>
          <a:prstGeom prst="rect">
            <a:avLst/>
          </a:prstGeom>
          <a:noFill/>
        </p:spPr>
        <p:txBody>
          <a:bodyPr wrap="square" lIns="67692" tIns="33846" rIns="67692" bIns="33846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在前期资金来源的基础上，后期可将项目回收的快递盒等卖给专门回收的机构，所获得的资金可用于项目日常开销。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43" name="文本框 6"/>
          <p:cNvSpPr>
            <a:spLocks noChangeArrowheads="1"/>
          </p:cNvSpPr>
          <p:nvPr/>
        </p:nvSpPr>
        <p:spPr bwMode="auto">
          <a:xfrm>
            <a:off x="3251835" y="-18415"/>
            <a:ext cx="4488815" cy="436245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、财务分析：资金去向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381160" y="417783"/>
            <a:ext cx="5071418" cy="62873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75167" y="75565"/>
            <a:ext cx="1060248" cy="1080008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43" grpId="0" bldLvl="0" autoUpdateAnimBg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0"/>
          <p:cNvSpPr>
            <a:spLocks noEditPoints="1"/>
          </p:cNvSpPr>
          <p:nvPr/>
        </p:nvSpPr>
        <p:spPr bwMode="auto">
          <a:xfrm>
            <a:off x="1156382" y="1106182"/>
            <a:ext cx="7122605" cy="3407093"/>
          </a:xfrm>
          <a:custGeom>
            <a:avLst/>
            <a:gdLst>
              <a:gd name="T0" fmla="*/ 2147483647 w 4126"/>
              <a:gd name="T1" fmla="*/ 2147483647 h 2044"/>
              <a:gd name="T2" fmla="*/ 1613316113 w 4126"/>
              <a:gd name="T3" fmla="*/ 2086689375 h 2044"/>
              <a:gd name="T4" fmla="*/ 2147483647 w 4126"/>
              <a:gd name="T5" fmla="*/ 2147483647 h 2044"/>
              <a:gd name="T6" fmla="*/ 2147483647 w 4126"/>
              <a:gd name="T7" fmla="*/ 1365924688 h 2044"/>
              <a:gd name="T8" fmla="*/ 2147483647 w 4126"/>
              <a:gd name="T9" fmla="*/ 1093747813 h 2044"/>
              <a:gd name="T10" fmla="*/ 2147483647 w 4126"/>
              <a:gd name="T11" fmla="*/ 635079375 h 2044"/>
              <a:gd name="T12" fmla="*/ 2147483647 w 4126"/>
              <a:gd name="T13" fmla="*/ 640119688 h 2044"/>
              <a:gd name="T14" fmla="*/ 2147483647 w 4126"/>
              <a:gd name="T15" fmla="*/ 594756875 h 2044"/>
              <a:gd name="T16" fmla="*/ 2147483647 w 4126"/>
              <a:gd name="T17" fmla="*/ 408265313 h 2044"/>
              <a:gd name="T18" fmla="*/ 2147483647 w 4126"/>
              <a:gd name="T19" fmla="*/ 347781563 h 2044"/>
              <a:gd name="T20" fmla="*/ 2114181658 w 4126"/>
              <a:gd name="T21" fmla="*/ 347781563 h 2044"/>
              <a:gd name="T22" fmla="*/ 590495211 w 4126"/>
              <a:gd name="T23" fmla="*/ 579635938 h 2044"/>
              <a:gd name="T24" fmla="*/ 769751294 w 4126"/>
              <a:gd name="T25" fmla="*/ 740925938 h 2044"/>
              <a:gd name="T26" fmla="*/ 1107176897 w 4126"/>
              <a:gd name="T27" fmla="*/ 1098788125 h 2044"/>
              <a:gd name="T28" fmla="*/ 1144082847 w 4126"/>
              <a:gd name="T29" fmla="*/ 1834673750 h 2044"/>
              <a:gd name="T30" fmla="*/ 2145815562 w 4126"/>
              <a:gd name="T31" fmla="*/ 2147483647 h 2044"/>
              <a:gd name="T32" fmla="*/ 2147483647 w 4126"/>
              <a:gd name="T33" fmla="*/ 2147483647 h 2044"/>
              <a:gd name="T34" fmla="*/ 2147483647 w 4126"/>
              <a:gd name="T35" fmla="*/ 2147483647 h 2044"/>
              <a:gd name="T36" fmla="*/ 2147483647 w 4126"/>
              <a:gd name="T37" fmla="*/ 2147483647 h 2044"/>
              <a:gd name="T38" fmla="*/ 2147483647 w 4126"/>
              <a:gd name="T39" fmla="*/ 141128750 h 2044"/>
              <a:gd name="T40" fmla="*/ 2147483647 w 4126"/>
              <a:gd name="T41" fmla="*/ 166330313 h 2044"/>
              <a:gd name="T42" fmla="*/ 2147483647 w 4126"/>
              <a:gd name="T43" fmla="*/ 151209375 h 2044"/>
              <a:gd name="T44" fmla="*/ 2147483647 w 4126"/>
              <a:gd name="T45" fmla="*/ 473789375 h 2044"/>
              <a:gd name="T46" fmla="*/ 2147483647 w 4126"/>
              <a:gd name="T47" fmla="*/ 176410938 h 2044"/>
              <a:gd name="T48" fmla="*/ 2147483647 w 4126"/>
              <a:gd name="T49" fmla="*/ 65524063 h 2044"/>
              <a:gd name="T50" fmla="*/ 2147483647 w 4126"/>
              <a:gd name="T51" fmla="*/ 2147483647 h 2044"/>
              <a:gd name="T52" fmla="*/ 2147483647 w 4126"/>
              <a:gd name="T53" fmla="*/ 2147483647 h 2044"/>
              <a:gd name="T54" fmla="*/ 2147483647 w 4126"/>
              <a:gd name="T55" fmla="*/ 1471771250 h 2044"/>
              <a:gd name="T56" fmla="*/ 2147483647 w 4126"/>
              <a:gd name="T57" fmla="*/ 1159271875 h 2044"/>
              <a:gd name="T58" fmla="*/ 2147483647 w 4126"/>
              <a:gd name="T59" fmla="*/ 1683464375 h 2044"/>
              <a:gd name="T60" fmla="*/ 2147483647 w 4126"/>
              <a:gd name="T61" fmla="*/ 932457813 h 2044"/>
              <a:gd name="T62" fmla="*/ 2147483647 w 4126"/>
              <a:gd name="T63" fmla="*/ 1043344688 h 2044"/>
              <a:gd name="T64" fmla="*/ 2147483647 w 4126"/>
              <a:gd name="T65" fmla="*/ 483870000 h 2044"/>
              <a:gd name="T66" fmla="*/ 2147483647 w 4126"/>
              <a:gd name="T67" fmla="*/ 201612500 h 2044"/>
              <a:gd name="T68" fmla="*/ 2147483647 w 4126"/>
              <a:gd name="T69" fmla="*/ 120967500 h 2044"/>
              <a:gd name="T70" fmla="*/ 2147483647 w 4126"/>
              <a:gd name="T71" fmla="*/ 428426563 h 2044"/>
              <a:gd name="T72" fmla="*/ 2147483647 w 4126"/>
              <a:gd name="T73" fmla="*/ 372983125 h 2044"/>
              <a:gd name="T74" fmla="*/ 2147483647 w 4126"/>
              <a:gd name="T75" fmla="*/ 680442188 h 2044"/>
              <a:gd name="T76" fmla="*/ 2147483647 w 4126"/>
              <a:gd name="T77" fmla="*/ 700603438 h 2044"/>
              <a:gd name="T78" fmla="*/ 2147483647 w 4126"/>
              <a:gd name="T79" fmla="*/ 1023183438 h 2044"/>
              <a:gd name="T80" fmla="*/ 2147483647 w 4126"/>
              <a:gd name="T81" fmla="*/ 1098788125 h 2044"/>
              <a:gd name="T82" fmla="*/ 2147483647 w 4126"/>
              <a:gd name="T83" fmla="*/ 1839714063 h 2044"/>
              <a:gd name="T84" fmla="*/ 2147483647 w 4126"/>
              <a:gd name="T85" fmla="*/ 2147483647 h 2044"/>
              <a:gd name="T86" fmla="*/ 2147483647 w 4126"/>
              <a:gd name="T87" fmla="*/ 2147483647 h 2044"/>
              <a:gd name="T88" fmla="*/ 2147483647 w 4126"/>
              <a:gd name="T89" fmla="*/ 2147483647 h 2044"/>
              <a:gd name="T90" fmla="*/ 2147483647 w 4126"/>
              <a:gd name="T91" fmla="*/ 2147483647 h 2044"/>
              <a:gd name="T92" fmla="*/ 2147483647 w 4126"/>
              <a:gd name="T93" fmla="*/ 2041326563 h 2044"/>
              <a:gd name="T94" fmla="*/ 2147483647 w 4126"/>
              <a:gd name="T95" fmla="*/ 2147483647 h 2044"/>
              <a:gd name="T96" fmla="*/ 2147483647 w 4126"/>
              <a:gd name="T97" fmla="*/ 2147483647 h 2044"/>
              <a:gd name="T98" fmla="*/ 2147483647 w 4126"/>
              <a:gd name="T99" fmla="*/ 1769149688 h 2044"/>
              <a:gd name="T100" fmla="*/ 2147483647 w 4126"/>
              <a:gd name="T101" fmla="*/ 1370965000 h 2044"/>
              <a:gd name="T102" fmla="*/ 2147483647 w 4126"/>
              <a:gd name="T103" fmla="*/ 1426408438 h 2044"/>
              <a:gd name="T104" fmla="*/ 2147483647 w 4126"/>
              <a:gd name="T105" fmla="*/ 1562496875 h 2044"/>
              <a:gd name="T106" fmla="*/ 2147483647 w 4126"/>
              <a:gd name="T107" fmla="*/ 1320561875 h 2044"/>
              <a:gd name="T108" fmla="*/ 2147483647 w 4126"/>
              <a:gd name="T109" fmla="*/ 2147483647 h 2044"/>
              <a:gd name="T110" fmla="*/ 2147483647 w 4126"/>
              <a:gd name="T111" fmla="*/ 2147483647 h 2044"/>
              <a:gd name="T112" fmla="*/ 2147483647 w 4126"/>
              <a:gd name="T113" fmla="*/ 2147483647 h 2044"/>
              <a:gd name="T114" fmla="*/ 2147483647 w 4126"/>
              <a:gd name="T115" fmla="*/ 2147483647 h 2044"/>
              <a:gd name="T116" fmla="*/ 2147483647 w 4126"/>
              <a:gd name="T117" fmla="*/ 2147483647 h 2044"/>
              <a:gd name="T118" fmla="*/ 2147483647 w 4126"/>
              <a:gd name="T119" fmla="*/ 2147483647 h 2044"/>
              <a:gd name="T120" fmla="*/ 2147483647 w 4126"/>
              <a:gd name="T121" fmla="*/ 2147483647 h 2044"/>
              <a:gd name="T122" fmla="*/ 2147483647 w 4126"/>
              <a:gd name="T123" fmla="*/ 2147483647 h 2044"/>
              <a:gd name="T124" fmla="*/ 2147483647 w 4126"/>
              <a:gd name="T125" fmla="*/ 2147483647 h 20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126" h="2044">
                <a:moveTo>
                  <a:pt x="1416" y="1262"/>
                </a:moveTo>
                <a:lnTo>
                  <a:pt x="1416" y="1262"/>
                </a:lnTo>
                <a:lnTo>
                  <a:pt x="1398" y="1258"/>
                </a:lnTo>
                <a:lnTo>
                  <a:pt x="1388" y="1258"/>
                </a:lnTo>
                <a:lnTo>
                  <a:pt x="1386" y="1256"/>
                </a:lnTo>
                <a:lnTo>
                  <a:pt x="1384" y="1254"/>
                </a:lnTo>
                <a:lnTo>
                  <a:pt x="1382" y="1246"/>
                </a:lnTo>
                <a:lnTo>
                  <a:pt x="1380" y="1240"/>
                </a:lnTo>
                <a:lnTo>
                  <a:pt x="1376" y="1236"/>
                </a:lnTo>
                <a:lnTo>
                  <a:pt x="1372" y="1234"/>
                </a:lnTo>
                <a:lnTo>
                  <a:pt x="1366" y="1232"/>
                </a:lnTo>
                <a:lnTo>
                  <a:pt x="1352" y="1230"/>
                </a:lnTo>
                <a:lnTo>
                  <a:pt x="1340" y="1230"/>
                </a:lnTo>
                <a:lnTo>
                  <a:pt x="1328" y="1230"/>
                </a:lnTo>
                <a:lnTo>
                  <a:pt x="1318" y="1228"/>
                </a:lnTo>
                <a:lnTo>
                  <a:pt x="1308" y="1222"/>
                </a:lnTo>
                <a:lnTo>
                  <a:pt x="1298" y="1214"/>
                </a:lnTo>
                <a:lnTo>
                  <a:pt x="1292" y="1210"/>
                </a:lnTo>
                <a:lnTo>
                  <a:pt x="1284" y="1206"/>
                </a:lnTo>
                <a:lnTo>
                  <a:pt x="1268" y="1202"/>
                </a:lnTo>
                <a:lnTo>
                  <a:pt x="1242" y="1196"/>
                </a:lnTo>
                <a:lnTo>
                  <a:pt x="1238" y="1194"/>
                </a:lnTo>
                <a:lnTo>
                  <a:pt x="1236" y="1190"/>
                </a:lnTo>
                <a:lnTo>
                  <a:pt x="1232" y="1176"/>
                </a:lnTo>
                <a:lnTo>
                  <a:pt x="1228" y="1158"/>
                </a:lnTo>
                <a:lnTo>
                  <a:pt x="1222" y="1148"/>
                </a:lnTo>
                <a:lnTo>
                  <a:pt x="1216" y="1138"/>
                </a:lnTo>
                <a:lnTo>
                  <a:pt x="1208" y="1128"/>
                </a:lnTo>
                <a:lnTo>
                  <a:pt x="1198" y="1120"/>
                </a:lnTo>
                <a:lnTo>
                  <a:pt x="1186" y="1114"/>
                </a:lnTo>
                <a:lnTo>
                  <a:pt x="1174" y="1110"/>
                </a:lnTo>
                <a:lnTo>
                  <a:pt x="1150" y="1100"/>
                </a:lnTo>
                <a:lnTo>
                  <a:pt x="1126" y="1090"/>
                </a:lnTo>
                <a:lnTo>
                  <a:pt x="1118" y="1082"/>
                </a:lnTo>
                <a:lnTo>
                  <a:pt x="1112" y="1072"/>
                </a:lnTo>
                <a:lnTo>
                  <a:pt x="1102" y="1048"/>
                </a:lnTo>
                <a:lnTo>
                  <a:pt x="1098" y="1036"/>
                </a:lnTo>
                <a:lnTo>
                  <a:pt x="1092" y="1028"/>
                </a:lnTo>
                <a:lnTo>
                  <a:pt x="1088" y="1024"/>
                </a:lnTo>
                <a:lnTo>
                  <a:pt x="1082" y="1022"/>
                </a:lnTo>
                <a:lnTo>
                  <a:pt x="1076" y="1020"/>
                </a:lnTo>
                <a:lnTo>
                  <a:pt x="1070" y="1020"/>
                </a:lnTo>
                <a:lnTo>
                  <a:pt x="1046" y="1026"/>
                </a:lnTo>
                <a:lnTo>
                  <a:pt x="1030" y="1030"/>
                </a:lnTo>
                <a:lnTo>
                  <a:pt x="1022" y="1032"/>
                </a:lnTo>
                <a:lnTo>
                  <a:pt x="1014" y="1030"/>
                </a:lnTo>
                <a:lnTo>
                  <a:pt x="1004" y="1028"/>
                </a:lnTo>
                <a:lnTo>
                  <a:pt x="992" y="1022"/>
                </a:lnTo>
                <a:lnTo>
                  <a:pt x="968" y="1010"/>
                </a:lnTo>
                <a:lnTo>
                  <a:pt x="948" y="1002"/>
                </a:lnTo>
                <a:lnTo>
                  <a:pt x="938" y="1000"/>
                </a:lnTo>
                <a:lnTo>
                  <a:pt x="930" y="1000"/>
                </a:lnTo>
                <a:lnTo>
                  <a:pt x="922" y="1002"/>
                </a:lnTo>
                <a:lnTo>
                  <a:pt x="914" y="1006"/>
                </a:lnTo>
                <a:lnTo>
                  <a:pt x="900" y="1018"/>
                </a:lnTo>
                <a:lnTo>
                  <a:pt x="886" y="1030"/>
                </a:lnTo>
                <a:lnTo>
                  <a:pt x="872" y="1044"/>
                </a:lnTo>
                <a:lnTo>
                  <a:pt x="860" y="1052"/>
                </a:lnTo>
                <a:lnTo>
                  <a:pt x="856" y="1052"/>
                </a:lnTo>
                <a:lnTo>
                  <a:pt x="850" y="1054"/>
                </a:lnTo>
                <a:lnTo>
                  <a:pt x="840" y="1052"/>
                </a:lnTo>
                <a:lnTo>
                  <a:pt x="828" y="1048"/>
                </a:lnTo>
                <a:lnTo>
                  <a:pt x="818" y="1048"/>
                </a:lnTo>
                <a:lnTo>
                  <a:pt x="812" y="1048"/>
                </a:lnTo>
                <a:lnTo>
                  <a:pt x="808" y="1046"/>
                </a:lnTo>
                <a:lnTo>
                  <a:pt x="800" y="1042"/>
                </a:lnTo>
                <a:lnTo>
                  <a:pt x="790" y="1034"/>
                </a:lnTo>
                <a:lnTo>
                  <a:pt x="784" y="1024"/>
                </a:lnTo>
                <a:lnTo>
                  <a:pt x="782" y="1018"/>
                </a:lnTo>
                <a:lnTo>
                  <a:pt x="782" y="1008"/>
                </a:lnTo>
                <a:lnTo>
                  <a:pt x="786" y="984"/>
                </a:lnTo>
                <a:lnTo>
                  <a:pt x="786" y="972"/>
                </a:lnTo>
                <a:lnTo>
                  <a:pt x="786" y="962"/>
                </a:lnTo>
                <a:lnTo>
                  <a:pt x="782" y="956"/>
                </a:lnTo>
                <a:lnTo>
                  <a:pt x="780" y="954"/>
                </a:lnTo>
                <a:lnTo>
                  <a:pt x="776" y="954"/>
                </a:lnTo>
                <a:lnTo>
                  <a:pt x="760" y="952"/>
                </a:lnTo>
                <a:lnTo>
                  <a:pt x="744" y="948"/>
                </a:lnTo>
                <a:lnTo>
                  <a:pt x="732" y="942"/>
                </a:lnTo>
                <a:lnTo>
                  <a:pt x="728" y="938"/>
                </a:lnTo>
                <a:lnTo>
                  <a:pt x="726" y="936"/>
                </a:lnTo>
                <a:lnTo>
                  <a:pt x="728" y="930"/>
                </a:lnTo>
                <a:lnTo>
                  <a:pt x="734" y="922"/>
                </a:lnTo>
                <a:lnTo>
                  <a:pt x="748" y="902"/>
                </a:lnTo>
                <a:lnTo>
                  <a:pt x="754" y="890"/>
                </a:lnTo>
                <a:lnTo>
                  <a:pt x="758" y="880"/>
                </a:lnTo>
                <a:lnTo>
                  <a:pt x="760" y="872"/>
                </a:lnTo>
                <a:lnTo>
                  <a:pt x="760" y="870"/>
                </a:lnTo>
                <a:lnTo>
                  <a:pt x="758" y="868"/>
                </a:lnTo>
                <a:lnTo>
                  <a:pt x="752" y="866"/>
                </a:lnTo>
                <a:lnTo>
                  <a:pt x="746" y="864"/>
                </a:lnTo>
                <a:lnTo>
                  <a:pt x="738" y="864"/>
                </a:lnTo>
                <a:lnTo>
                  <a:pt x="730" y="866"/>
                </a:lnTo>
                <a:lnTo>
                  <a:pt x="722" y="870"/>
                </a:lnTo>
                <a:lnTo>
                  <a:pt x="712" y="878"/>
                </a:lnTo>
                <a:lnTo>
                  <a:pt x="704" y="886"/>
                </a:lnTo>
                <a:lnTo>
                  <a:pt x="694" y="896"/>
                </a:lnTo>
                <a:lnTo>
                  <a:pt x="686" y="906"/>
                </a:lnTo>
                <a:lnTo>
                  <a:pt x="678" y="914"/>
                </a:lnTo>
                <a:lnTo>
                  <a:pt x="668" y="920"/>
                </a:lnTo>
                <a:lnTo>
                  <a:pt x="662" y="922"/>
                </a:lnTo>
                <a:lnTo>
                  <a:pt x="654" y="922"/>
                </a:lnTo>
                <a:lnTo>
                  <a:pt x="648" y="922"/>
                </a:lnTo>
                <a:lnTo>
                  <a:pt x="642" y="918"/>
                </a:lnTo>
                <a:lnTo>
                  <a:pt x="638" y="914"/>
                </a:lnTo>
                <a:lnTo>
                  <a:pt x="632" y="908"/>
                </a:lnTo>
                <a:lnTo>
                  <a:pt x="626" y="896"/>
                </a:lnTo>
                <a:lnTo>
                  <a:pt x="620" y="882"/>
                </a:lnTo>
                <a:lnTo>
                  <a:pt x="616" y="866"/>
                </a:lnTo>
                <a:lnTo>
                  <a:pt x="612" y="848"/>
                </a:lnTo>
                <a:lnTo>
                  <a:pt x="612" y="828"/>
                </a:lnTo>
                <a:lnTo>
                  <a:pt x="614" y="812"/>
                </a:lnTo>
                <a:lnTo>
                  <a:pt x="616" y="802"/>
                </a:lnTo>
                <a:lnTo>
                  <a:pt x="620" y="796"/>
                </a:lnTo>
                <a:lnTo>
                  <a:pt x="628" y="782"/>
                </a:lnTo>
                <a:lnTo>
                  <a:pt x="638" y="770"/>
                </a:lnTo>
                <a:lnTo>
                  <a:pt x="650" y="760"/>
                </a:lnTo>
                <a:lnTo>
                  <a:pt x="660" y="752"/>
                </a:lnTo>
                <a:lnTo>
                  <a:pt x="672" y="746"/>
                </a:lnTo>
                <a:lnTo>
                  <a:pt x="682" y="742"/>
                </a:lnTo>
                <a:lnTo>
                  <a:pt x="694" y="740"/>
                </a:lnTo>
                <a:lnTo>
                  <a:pt x="704" y="740"/>
                </a:lnTo>
                <a:lnTo>
                  <a:pt x="720" y="740"/>
                </a:lnTo>
                <a:lnTo>
                  <a:pt x="730" y="736"/>
                </a:lnTo>
                <a:lnTo>
                  <a:pt x="740" y="734"/>
                </a:lnTo>
                <a:lnTo>
                  <a:pt x="754" y="732"/>
                </a:lnTo>
                <a:lnTo>
                  <a:pt x="776" y="732"/>
                </a:lnTo>
                <a:lnTo>
                  <a:pt x="796" y="736"/>
                </a:lnTo>
                <a:lnTo>
                  <a:pt x="812" y="742"/>
                </a:lnTo>
                <a:lnTo>
                  <a:pt x="818" y="744"/>
                </a:lnTo>
                <a:lnTo>
                  <a:pt x="822" y="748"/>
                </a:lnTo>
                <a:lnTo>
                  <a:pt x="824" y="752"/>
                </a:lnTo>
                <a:lnTo>
                  <a:pt x="824" y="756"/>
                </a:lnTo>
                <a:lnTo>
                  <a:pt x="824" y="768"/>
                </a:lnTo>
                <a:lnTo>
                  <a:pt x="824" y="774"/>
                </a:lnTo>
                <a:lnTo>
                  <a:pt x="824" y="780"/>
                </a:lnTo>
                <a:lnTo>
                  <a:pt x="828" y="788"/>
                </a:lnTo>
                <a:lnTo>
                  <a:pt x="832" y="796"/>
                </a:lnTo>
                <a:lnTo>
                  <a:pt x="838" y="802"/>
                </a:lnTo>
                <a:lnTo>
                  <a:pt x="844" y="806"/>
                </a:lnTo>
                <a:lnTo>
                  <a:pt x="852" y="810"/>
                </a:lnTo>
                <a:lnTo>
                  <a:pt x="858" y="812"/>
                </a:lnTo>
                <a:lnTo>
                  <a:pt x="860" y="814"/>
                </a:lnTo>
                <a:lnTo>
                  <a:pt x="860" y="816"/>
                </a:lnTo>
                <a:lnTo>
                  <a:pt x="860" y="818"/>
                </a:lnTo>
                <a:lnTo>
                  <a:pt x="860" y="822"/>
                </a:lnTo>
                <a:lnTo>
                  <a:pt x="854" y="828"/>
                </a:lnTo>
                <a:lnTo>
                  <a:pt x="846" y="830"/>
                </a:lnTo>
                <a:lnTo>
                  <a:pt x="840" y="832"/>
                </a:lnTo>
                <a:lnTo>
                  <a:pt x="828" y="834"/>
                </a:lnTo>
                <a:lnTo>
                  <a:pt x="810" y="842"/>
                </a:lnTo>
                <a:lnTo>
                  <a:pt x="802" y="846"/>
                </a:lnTo>
                <a:lnTo>
                  <a:pt x="796" y="850"/>
                </a:lnTo>
                <a:lnTo>
                  <a:pt x="796" y="852"/>
                </a:lnTo>
                <a:lnTo>
                  <a:pt x="796" y="854"/>
                </a:lnTo>
                <a:lnTo>
                  <a:pt x="800" y="858"/>
                </a:lnTo>
                <a:lnTo>
                  <a:pt x="810" y="860"/>
                </a:lnTo>
                <a:lnTo>
                  <a:pt x="820" y="862"/>
                </a:lnTo>
                <a:lnTo>
                  <a:pt x="840" y="864"/>
                </a:lnTo>
                <a:lnTo>
                  <a:pt x="858" y="866"/>
                </a:lnTo>
                <a:lnTo>
                  <a:pt x="864" y="868"/>
                </a:lnTo>
                <a:lnTo>
                  <a:pt x="870" y="872"/>
                </a:lnTo>
                <a:lnTo>
                  <a:pt x="870" y="878"/>
                </a:lnTo>
                <a:lnTo>
                  <a:pt x="870" y="886"/>
                </a:lnTo>
                <a:lnTo>
                  <a:pt x="866" y="900"/>
                </a:lnTo>
                <a:lnTo>
                  <a:pt x="866" y="906"/>
                </a:lnTo>
                <a:lnTo>
                  <a:pt x="870" y="910"/>
                </a:lnTo>
                <a:lnTo>
                  <a:pt x="878" y="914"/>
                </a:lnTo>
                <a:lnTo>
                  <a:pt x="892" y="916"/>
                </a:lnTo>
                <a:lnTo>
                  <a:pt x="928" y="918"/>
                </a:lnTo>
                <a:lnTo>
                  <a:pt x="958" y="922"/>
                </a:lnTo>
                <a:lnTo>
                  <a:pt x="1006" y="926"/>
                </a:lnTo>
                <a:lnTo>
                  <a:pt x="1042" y="930"/>
                </a:lnTo>
                <a:lnTo>
                  <a:pt x="1052" y="932"/>
                </a:lnTo>
                <a:lnTo>
                  <a:pt x="1056" y="934"/>
                </a:lnTo>
                <a:lnTo>
                  <a:pt x="1058" y="936"/>
                </a:lnTo>
                <a:lnTo>
                  <a:pt x="1060" y="938"/>
                </a:lnTo>
                <a:lnTo>
                  <a:pt x="1062" y="936"/>
                </a:lnTo>
                <a:lnTo>
                  <a:pt x="1064" y="932"/>
                </a:lnTo>
                <a:lnTo>
                  <a:pt x="1066" y="926"/>
                </a:lnTo>
                <a:lnTo>
                  <a:pt x="1064" y="922"/>
                </a:lnTo>
                <a:lnTo>
                  <a:pt x="1058" y="916"/>
                </a:lnTo>
                <a:lnTo>
                  <a:pt x="1050" y="912"/>
                </a:lnTo>
                <a:lnTo>
                  <a:pt x="1034" y="912"/>
                </a:lnTo>
                <a:lnTo>
                  <a:pt x="1018" y="910"/>
                </a:lnTo>
                <a:lnTo>
                  <a:pt x="1000" y="908"/>
                </a:lnTo>
                <a:lnTo>
                  <a:pt x="986" y="902"/>
                </a:lnTo>
                <a:lnTo>
                  <a:pt x="972" y="898"/>
                </a:lnTo>
                <a:lnTo>
                  <a:pt x="946" y="886"/>
                </a:lnTo>
                <a:lnTo>
                  <a:pt x="934" y="882"/>
                </a:lnTo>
                <a:lnTo>
                  <a:pt x="924" y="880"/>
                </a:lnTo>
                <a:lnTo>
                  <a:pt x="916" y="878"/>
                </a:lnTo>
                <a:lnTo>
                  <a:pt x="908" y="874"/>
                </a:lnTo>
                <a:lnTo>
                  <a:pt x="900" y="870"/>
                </a:lnTo>
                <a:lnTo>
                  <a:pt x="894" y="864"/>
                </a:lnTo>
                <a:lnTo>
                  <a:pt x="890" y="858"/>
                </a:lnTo>
                <a:lnTo>
                  <a:pt x="886" y="852"/>
                </a:lnTo>
                <a:lnTo>
                  <a:pt x="882" y="844"/>
                </a:lnTo>
                <a:lnTo>
                  <a:pt x="882" y="838"/>
                </a:lnTo>
                <a:lnTo>
                  <a:pt x="880" y="810"/>
                </a:lnTo>
                <a:lnTo>
                  <a:pt x="878" y="798"/>
                </a:lnTo>
                <a:lnTo>
                  <a:pt x="872" y="786"/>
                </a:lnTo>
                <a:lnTo>
                  <a:pt x="864" y="768"/>
                </a:lnTo>
                <a:lnTo>
                  <a:pt x="854" y="748"/>
                </a:lnTo>
                <a:lnTo>
                  <a:pt x="852" y="738"/>
                </a:lnTo>
                <a:lnTo>
                  <a:pt x="852" y="728"/>
                </a:lnTo>
                <a:lnTo>
                  <a:pt x="854" y="718"/>
                </a:lnTo>
                <a:lnTo>
                  <a:pt x="860" y="712"/>
                </a:lnTo>
                <a:lnTo>
                  <a:pt x="906" y="678"/>
                </a:lnTo>
                <a:lnTo>
                  <a:pt x="928" y="658"/>
                </a:lnTo>
                <a:lnTo>
                  <a:pt x="938" y="650"/>
                </a:lnTo>
                <a:lnTo>
                  <a:pt x="944" y="640"/>
                </a:lnTo>
                <a:lnTo>
                  <a:pt x="950" y="626"/>
                </a:lnTo>
                <a:lnTo>
                  <a:pt x="958" y="616"/>
                </a:lnTo>
                <a:lnTo>
                  <a:pt x="966" y="608"/>
                </a:lnTo>
                <a:lnTo>
                  <a:pt x="982" y="596"/>
                </a:lnTo>
                <a:lnTo>
                  <a:pt x="1024" y="570"/>
                </a:lnTo>
                <a:lnTo>
                  <a:pt x="1042" y="556"/>
                </a:lnTo>
                <a:lnTo>
                  <a:pt x="1056" y="542"/>
                </a:lnTo>
                <a:lnTo>
                  <a:pt x="1070" y="530"/>
                </a:lnTo>
                <a:lnTo>
                  <a:pt x="1082" y="520"/>
                </a:lnTo>
                <a:lnTo>
                  <a:pt x="1090" y="516"/>
                </a:lnTo>
                <a:lnTo>
                  <a:pt x="1094" y="512"/>
                </a:lnTo>
                <a:lnTo>
                  <a:pt x="1098" y="512"/>
                </a:lnTo>
                <a:lnTo>
                  <a:pt x="1102" y="516"/>
                </a:lnTo>
                <a:lnTo>
                  <a:pt x="1104" y="520"/>
                </a:lnTo>
                <a:lnTo>
                  <a:pt x="1108" y="522"/>
                </a:lnTo>
                <a:lnTo>
                  <a:pt x="1114" y="526"/>
                </a:lnTo>
                <a:lnTo>
                  <a:pt x="1122" y="526"/>
                </a:lnTo>
                <a:lnTo>
                  <a:pt x="1138" y="526"/>
                </a:lnTo>
                <a:lnTo>
                  <a:pt x="1158" y="520"/>
                </a:lnTo>
                <a:lnTo>
                  <a:pt x="1180" y="512"/>
                </a:lnTo>
                <a:lnTo>
                  <a:pt x="1198" y="500"/>
                </a:lnTo>
                <a:lnTo>
                  <a:pt x="1202" y="494"/>
                </a:lnTo>
                <a:lnTo>
                  <a:pt x="1204" y="490"/>
                </a:lnTo>
                <a:lnTo>
                  <a:pt x="1202" y="486"/>
                </a:lnTo>
                <a:lnTo>
                  <a:pt x="1192" y="486"/>
                </a:lnTo>
                <a:lnTo>
                  <a:pt x="1172" y="484"/>
                </a:lnTo>
                <a:lnTo>
                  <a:pt x="1158" y="480"/>
                </a:lnTo>
                <a:lnTo>
                  <a:pt x="1154" y="476"/>
                </a:lnTo>
                <a:lnTo>
                  <a:pt x="1150" y="474"/>
                </a:lnTo>
                <a:lnTo>
                  <a:pt x="1150" y="470"/>
                </a:lnTo>
                <a:lnTo>
                  <a:pt x="1152" y="466"/>
                </a:lnTo>
                <a:lnTo>
                  <a:pt x="1154" y="462"/>
                </a:lnTo>
                <a:lnTo>
                  <a:pt x="1152" y="458"/>
                </a:lnTo>
                <a:lnTo>
                  <a:pt x="1150" y="454"/>
                </a:lnTo>
                <a:lnTo>
                  <a:pt x="1144" y="452"/>
                </a:lnTo>
                <a:lnTo>
                  <a:pt x="1132" y="450"/>
                </a:lnTo>
                <a:lnTo>
                  <a:pt x="1124" y="450"/>
                </a:lnTo>
                <a:lnTo>
                  <a:pt x="1120" y="450"/>
                </a:lnTo>
                <a:lnTo>
                  <a:pt x="1120" y="448"/>
                </a:lnTo>
                <a:lnTo>
                  <a:pt x="1118" y="446"/>
                </a:lnTo>
                <a:lnTo>
                  <a:pt x="1120" y="442"/>
                </a:lnTo>
                <a:lnTo>
                  <a:pt x="1122" y="438"/>
                </a:lnTo>
                <a:lnTo>
                  <a:pt x="1128" y="434"/>
                </a:lnTo>
                <a:lnTo>
                  <a:pt x="1134" y="430"/>
                </a:lnTo>
                <a:lnTo>
                  <a:pt x="1144" y="428"/>
                </a:lnTo>
                <a:lnTo>
                  <a:pt x="1152" y="428"/>
                </a:lnTo>
                <a:lnTo>
                  <a:pt x="1156" y="430"/>
                </a:lnTo>
                <a:lnTo>
                  <a:pt x="1160" y="432"/>
                </a:lnTo>
                <a:lnTo>
                  <a:pt x="1160" y="436"/>
                </a:lnTo>
                <a:lnTo>
                  <a:pt x="1160" y="440"/>
                </a:lnTo>
                <a:lnTo>
                  <a:pt x="1162" y="444"/>
                </a:lnTo>
                <a:lnTo>
                  <a:pt x="1166" y="446"/>
                </a:lnTo>
                <a:lnTo>
                  <a:pt x="1172" y="446"/>
                </a:lnTo>
                <a:lnTo>
                  <a:pt x="1180" y="446"/>
                </a:lnTo>
                <a:lnTo>
                  <a:pt x="1188" y="442"/>
                </a:lnTo>
                <a:lnTo>
                  <a:pt x="1202" y="436"/>
                </a:lnTo>
                <a:lnTo>
                  <a:pt x="1216" y="428"/>
                </a:lnTo>
                <a:lnTo>
                  <a:pt x="1228" y="424"/>
                </a:lnTo>
                <a:lnTo>
                  <a:pt x="1234" y="422"/>
                </a:lnTo>
                <a:lnTo>
                  <a:pt x="1238" y="424"/>
                </a:lnTo>
                <a:lnTo>
                  <a:pt x="1242" y="426"/>
                </a:lnTo>
                <a:lnTo>
                  <a:pt x="1244" y="430"/>
                </a:lnTo>
                <a:lnTo>
                  <a:pt x="1244" y="434"/>
                </a:lnTo>
                <a:lnTo>
                  <a:pt x="1240" y="440"/>
                </a:lnTo>
                <a:lnTo>
                  <a:pt x="1236" y="444"/>
                </a:lnTo>
                <a:lnTo>
                  <a:pt x="1230" y="450"/>
                </a:lnTo>
                <a:lnTo>
                  <a:pt x="1216" y="458"/>
                </a:lnTo>
                <a:lnTo>
                  <a:pt x="1210" y="462"/>
                </a:lnTo>
                <a:lnTo>
                  <a:pt x="1212" y="462"/>
                </a:lnTo>
                <a:lnTo>
                  <a:pt x="1214" y="464"/>
                </a:lnTo>
                <a:lnTo>
                  <a:pt x="1230" y="466"/>
                </a:lnTo>
                <a:lnTo>
                  <a:pt x="1248" y="474"/>
                </a:lnTo>
                <a:lnTo>
                  <a:pt x="1260" y="478"/>
                </a:lnTo>
                <a:lnTo>
                  <a:pt x="1266" y="480"/>
                </a:lnTo>
                <a:lnTo>
                  <a:pt x="1272" y="480"/>
                </a:lnTo>
                <a:lnTo>
                  <a:pt x="1278" y="478"/>
                </a:lnTo>
                <a:lnTo>
                  <a:pt x="1284" y="474"/>
                </a:lnTo>
                <a:lnTo>
                  <a:pt x="1288" y="468"/>
                </a:lnTo>
                <a:lnTo>
                  <a:pt x="1290" y="464"/>
                </a:lnTo>
                <a:lnTo>
                  <a:pt x="1290" y="460"/>
                </a:lnTo>
                <a:lnTo>
                  <a:pt x="1288" y="456"/>
                </a:lnTo>
                <a:lnTo>
                  <a:pt x="1282" y="446"/>
                </a:lnTo>
                <a:lnTo>
                  <a:pt x="1280" y="440"/>
                </a:lnTo>
                <a:lnTo>
                  <a:pt x="1278" y="434"/>
                </a:lnTo>
                <a:lnTo>
                  <a:pt x="1278" y="416"/>
                </a:lnTo>
                <a:lnTo>
                  <a:pt x="1278" y="396"/>
                </a:lnTo>
                <a:lnTo>
                  <a:pt x="1276" y="386"/>
                </a:lnTo>
                <a:lnTo>
                  <a:pt x="1274" y="376"/>
                </a:lnTo>
                <a:lnTo>
                  <a:pt x="1270" y="368"/>
                </a:lnTo>
                <a:lnTo>
                  <a:pt x="1264" y="362"/>
                </a:lnTo>
                <a:lnTo>
                  <a:pt x="1258" y="358"/>
                </a:lnTo>
                <a:lnTo>
                  <a:pt x="1252" y="352"/>
                </a:lnTo>
                <a:lnTo>
                  <a:pt x="1248" y="340"/>
                </a:lnTo>
                <a:lnTo>
                  <a:pt x="1246" y="330"/>
                </a:lnTo>
                <a:lnTo>
                  <a:pt x="1244" y="318"/>
                </a:lnTo>
                <a:lnTo>
                  <a:pt x="1246" y="306"/>
                </a:lnTo>
                <a:lnTo>
                  <a:pt x="1244" y="294"/>
                </a:lnTo>
                <a:lnTo>
                  <a:pt x="1242" y="290"/>
                </a:lnTo>
                <a:lnTo>
                  <a:pt x="1240" y="288"/>
                </a:lnTo>
                <a:lnTo>
                  <a:pt x="1236" y="288"/>
                </a:lnTo>
                <a:lnTo>
                  <a:pt x="1230" y="290"/>
                </a:lnTo>
                <a:lnTo>
                  <a:pt x="1216" y="300"/>
                </a:lnTo>
                <a:lnTo>
                  <a:pt x="1206" y="306"/>
                </a:lnTo>
                <a:lnTo>
                  <a:pt x="1196" y="308"/>
                </a:lnTo>
                <a:lnTo>
                  <a:pt x="1192" y="308"/>
                </a:lnTo>
                <a:lnTo>
                  <a:pt x="1190" y="306"/>
                </a:lnTo>
                <a:lnTo>
                  <a:pt x="1188" y="302"/>
                </a:lnTo>
                <a:lnTo>
                  <a:pt x="1186" y="300"/>
                </a:lnTo>
                <a:lnTo>
                  <a:pt x="1186" y="292"/>
                </a:lnTo>
                <a:lnTo>
                  <a:pt x="1184" y="284"/>
                </a:lnTo>
                <a:lnTo>
                  <a:pt x="1182" y="278"/>
                </a:lnTo>
                <a:lnTo>
                  <a:pt x="1178" y="276"/>
                </a:lnTo>
                <a:lnTo>
                  <a:pt x="1168" y="266"/>
                </a:lnTo>
                <a:lnTo>
                  <a:pt x="1162" y="258"/>
                </a:lnTo>
                <a:lnTo>
                  <a:pt x="1154" y="254"/>
                </a:lnTo>
                <a:lnTo>
                  <a:pt x="1148" y="252"/>
                </a:lnTo>
                <a:lnTo>
                  <a:pt x="1142" y="252"/>
                </a:lnTo>
                <a:lnTo>
                  <a:pt x="1128" y="250"/>
                </a:lnTo>
                <a:lnTo>
                  <a:pt x="1116" y="248"/>
                </a:lnTo>
                <a:lnTo>
                  <a:pt x="1110" y="248"/>
                </a:lnTo>
                <a:lnTo>
                  <a:pt x="1104" y="250"/>
                </a:lnTo>
                <a:lnTo>
                  <a:pt x="1100" y="254"/>
                </a:lnTo>
                <a:lnTo>
                  <a:pt x="1094" y="260"/>
                </a:lnTo>
                <a:lnTo>
                  <a:pt x="1072" y="308"/>
                </a:lnTo>
                <a:lnTo>
                  <a:pt x="1070" y="310"/>
                </a:lnTo>
                <a:lnTo>
                  <a:pt x="1072" y="314"/>
                </a:lnTo>
                <a:lnTo>
                  <a:pt x="1074" y="326"/>
                </a:lnTo>
                <a:lnTo>
                  <a:pt x="1076" y="338"/>
                </a:lnTo>
                <a:lnTo>
                  <a:pt x="1074" y="344"/>
                </a:lnTo>
                <a:lnTo>
                  <a:pt x="1070" y="350"/>
                </a:lnTo>
                <a:lnTo>
                  <a:pt x="1056" y="358"/>
                </a:lnTo>
                <a:lnTo>
                  <a:pt x="1038" y="370"/>
                </a:lnTo>
                <a:lnTo>
                  <a:pt x="1024" y="380"/>
                </a:lnTo>
                <a:lnTo>
                  <a:pt x="1018" y="384"/>
                </a:lnTo>
                <a:lnTo>
                  <a:pt x="1014" y="390"/>
                </a:lnTo>
                <a:lnTo>
                  <a:pt x="1008" y="400"/>
                </a:lnTo>
                <a:lnTo>
                  <a:pt x="998" y="412"/>
                </a:lnTo>
                <a:lnTo>
                  <a:pt x="994" y="416"/>
                </a:lnTo>
                <a:lnTo>
                  <a:pt x="990" y="418"/>
                </a:lnTo>
                <a:lnTo>
                  <a:pt x="986" y="416"/>
                </a:lnTo>
                <a:lnTo>
                  <a:pt x="984" y="412"/>
                </a:lnTo>
                <a:lnTo>
                  <a:pt x="984" y="404"/>
                </a:lnTo>
                <a:lnTo>
                  <a:pt x="984" y="394"/>
                </a:lnTo>
                <a:lnTo>
                  <a:pt x="986" y="378"/>
                </a:lnTo>
                <a:lnTo>
                  <a:pt x="986" y="370"/>
                </a:lnTo>
                <a:lnTo>
                  <a:pt x="984" y="362"/>
                </a:lnTo>
                <a:lnTo>
                  <a:pt x="980" y="356"/>
                </a:lnTo>
                <a:lnTo>
                  <a:pt x="970" y="352"/>
                </a:lnTo>
                <a:lnTo>
                  <a:pt x="950" y="348"/>
                </a:lnTo>
                <a:lnTo>
                  <a:pt x="932" y="346"/>
                </a:lnTo>
                <a:lnTo>
                  <a:pt x="924" y="344"/>
                </a:lnTo>
                <a:lnTo>
                  <a:pt x="918" y="342"/>
                </a:lnTo>
                <a:lnTo>
                  <a:pt x="914" y="338"/>
                </a:lnTo>
                <a:lnTo>
                  <a:pt x="912" y="332"/>
                </a:lnTo>
                <a:lnTo>
                  <a:pt x="906" y="318"/>
                </a:lnTo>
                <a:lnTo>
                  <a:pt x="904" y="306"/>
                </a:lnTo>
                <a:lnTo>
                  <a:pt x="904" y="300"/>
                </a:lnTo>
                <a:lnTo>
                  <a:pt x="908" y="294"/>
                </a:lnTo>
                <a:lnTo>
                  <a:pt x="914" y="288"/>
                </a:lnTo>
                <a:lnTo>
                  <a:pt x="924" y="282"/>
                </a:lnTo>
                <a:lnTo>
                  <a:pt x="946" y="268"/>
                </a:lnTo>
                <a:lnTo>
                  <a:pt x="968" y="254"/>
                </a:lnTo>
                <a:lnTo>
                  <a:pt x="990" y="242"/>
                </a:lnTo>
                <a:lnTo>
                  <a:pt x="1002" y="238"/>
                </a:lnTo>
                <a:lnTo>
                  <a:pt x="1012" y="236"/>
                </a:lnTo>
                <a:lnTo>
                  <a:pt x="1022" y="236"/>
                </a:lnTo>
                <a:lnTo>
                  <a:pt x="1026" y="238"/>
                </a:lnTo>
                <a:lnTo>
                  <a:pt x="1028" y="242"/>
                </a:lnTo>
                <a:lnTo>
                  <a:pt x="1030" y="244"/>
                </a:lnTo>
                <a:lnTo>
                  <a:pt x="1032" y="248"/>
                </a:lnTo>
                <a:lnTo>
                  <a:pt x="1034" y="252"/>
                </a:lnTo>
                <a:lnTo>
                  <a:pt x="1038" y="254"/>
                </a:lnTo>
                <a:lnTo>
                  <a:pt x="1044" y="254"/>
                </a:lnTo>
                <a:lnTo>
                  <a:pt x="1052" y="254"/>
                </a:lnTo>
                <a:lnTo>
                  <a:pt x="1054" y="252"/>
                </a:lnTo>
                <a:lnTo>
                  <a:pt x="1056" y="250"/>
                </a:lnTo>
                <a:lnTo>
                  <a:pt x="1056" y="246"/>
                </a:lnTo>
                <a:lnTo>
                  <a:pt x="1056" y="244"/>
                </a:lnTo>
                <a:lnTo>
                  <a:pt x="1056" y="242"/>
                </a:lnTo>
                <a:lnTo>
                  <a:pt x="1062" y="238"/>
                </a:lnTo>
                <a:lnTo>
                  <a:pt x="1070" y="236"/>
                </a:lnTo>
                <a:lnTo>
                  <a:pt x="1086" y="234"/>
                </a:lnTo>
                <a:lnTo>
                  <a:pt x="1092" y="230"/>
                </a:lnTo>
                <a:lnTo>
                  <a:pt x="1090" y="228"/>
                </a:lnTo>
                <a:lnTo>
                  <a:pt x="1084" y="222"/>
                </a:lnTo>
                <a:lnTo>
                  <a:pt x="1082" y="214"/>
                </a:lnTo>
                <a:lnTo>
                  <a:pt x="1082" y="212"/>
                </a:lnTo>
                <a:lnTo>
                  <a:pt x="1082" y="210"/>
                </a:lnTo>
                <a:lnTo>
                  <a:pt x="1090" y="206"/>
                </a:lnTo>
                <a:lnTo>
                  <a:pt x="1104" y="200"/>
                </a:lnTo>
                <a:lnTo>
                  <a:pt x="1110" y="196"/>
                </a:lnTo>
                <a:lnTo>
                  <a:pt x="1114" y="192"/>
                </a:lnTo>
                <a:lnTo>
                  <a:pt x="1116" y="186"/>
                </a:lnTo>
                <a:lnTo>
                  <a:pt x="1120" y="180"/>
                </a:lnTo>
                <a:lnTo>
                  <a:pt x="1124" y="178"/>
                </a:lnTo>
                <a:lnTo>
                  <a:pt x="1130" y="174"/>
                </a:lnTo>
                <a:lnTo>
                  <a:pt x="1144" y="168"/>
                </a:lnTo>
                <a:lnTo>
                  <a:pt x="1154" y="162"/>
                </a:lnTo>
                <a:lnTo>
                  <a:pt x="1162" y="158"/>
                </a:lnTo>
                <a:lnTo>
                  <a:pt x="1170" y="158"/>
                </a:lnTo>
                <a:lnTo>
                  <a:pt x="1176" y="158"/>
                </a:lnTo>
                <a:lnTo>
                  <a:pt x="1178" y="162"/>
                </a:lnTo>
                <a:lnTo>
                  <a:pt x="1176" y="168"/>
                </a:lnTo>
                <a:lnTo>
                  <a:pt x="1172" y="178"/>
                </a:lnTo>
                <a:lnTo>
                  <a:pt x="1168" y="188"/>
                </a:lnTo>
                <a:lnTo>
                  <a:pt x="1166" y="194"/>
                </a:lnTo>
                <a:lnTo>
                  <a:pt x="1168" y="196"/>
                </a:lnTo>
                <a:lnTo>
                  <a:pt x="1170" y="196"/>
                </a:lnTo>
                <a:lnTo>
                  <a:pt x="1180" y="192"/>
                </a:lnTo>
                <a:lnTo>
                  <a:pt x="1202" y="182"/>
                </a:lnTo>
                <a:lnTo>
                  <a:pt x="1204" y="182"/>
                </a:lnTo>
                <a:lnTo>
                  <a:pt x="1202" y="184"/>
                </a:lnTo>
                <a:lnTo>
                  <a:pt x="1196" y="190"/>
                </a:lnTo>
                <a:lnTo>
                  <a:pt x="1186" y="200"/>
                </a:lnTo>
                <a:lnTo>
                  <a:pt x="1174" y="204"/>
                </a:lnTo>
                <a:lnTo>
                  <a:pt x="1164" y="208"/>
                </a:lnTo>
                <a:lnTo>
                  <a:pt x="1148" y="210"/>
                </a:lnTo>
                <a:lnTo>
                  <a:pt x="1138" y="212"/>
                </a:lnTo>
                <a:lnTo>
                  <a:pt x="1134" y="214"/>
                </a:lnTo>
                <a:lnTo>
                  <a:pt x="1134" y="216"/>
                </a:lnTo>
                <a:lnTo>
                  <a:pt x="1138" y="220"/>
                </a:lnTo>
                <a:lnTo>
                  <a:pt x="1144" y="228"/>
                </a:lnTo>
                <a:lnTo>
                  <a:pt x="1148" y="232"/>
                </a:lnTo>
                <a:lnTo>
                  <a:pt x="1154" y="236"/>
                </a:lnTo>
                <a:lnTo>
                  <a:pt x="1166" y="240"/>
                </a:lnTo>
                <a:lnTo>
                  <a:pt x="1178" y="244"/>
                </a:lnTo>
                <a:lnTo>
                  <a:pt x="1188" y="248"/>
                </a:lnTo>
                <a:lnTo>
                  <a:pt x="1194" y="256"/>
                </a:lnTo>
                <a:lnTo>
                  <a:pt x="1202" y="264"/>
                </a:lnTo>
                <a:lnTo>
                  <a:pt x="1208" y="268"/>
                </a:lnTo>
                <a:lnTo>
                  <a:pt x="1212" y="270"/>
                </a:lnTo>
                <a:lnTo>
                  <a:pt x="1220" y="270"/>
                </a:lnTo>
                <a:lnTo>
                  <a:pt x="1226" y="266"/>
                </a:lnTo>
                <a:lnTo>
                  <a:pt x="1236" y="260"/>
                </a:lnTo>
                <a:lnTo>
                  <a:pt x="1240" y="254"/>
                </a:lnTo>
                <a:lnTo>
                  <a:pt x="1244" y="248"/>
                </a:lnTo>
                <a:lnTo>
                  <a:pt x="1258" y="242"/>
                </a:lnTo>
                <a:lnTo>
                  <a:pt x="1280" y="234"/>
                </a:lnTo>
                <a:lnTo>
                  <a:pt x="1300" y="226"/>
                </a:lnTo>
                <a:lnTo>
                  <a:pt x="1310" y="222"/>
                </a:lnTo>
                <a:lnTo>
                  <a:pt x="1316" y="218"/>
                </a:lnTo>
                <a:lnTo>
                  <a:pt x="1320" y="214"/>
                </a:lnTo>
                <a:lnTo>
                  <a:pt x="1320" y="208"/>
                </a:lnTo>
                <a:lnTo>
                  <a:pt x="1318" y="202"/>
                </a:lnTo>
                <a:lnTo>
                  <a:pt x="1314" y="198"/>
                </a:lnTo>
                <a:lnTo>
                  <a:pt x="1304" y="188"/>
                </a:lnTo>
                <a:lnTo>
                  <a:pt x="1294" y="178"/>
                </a:lnTo>
                <a:lnTo>
                  <a:pt x="1290" y="172"/>
                </a:lnTo>
                <a:lnTo>
                  <a:pt x="1286" y="166"/>
                </a:lnTo>
                <a:lnTo>
                  <a:pt x="1288" y="160"/>
                </a:lnTo>
                <a:lnTo>
                  <a:pt x="1290" y="154"/>
                </a:lnTo>
                <a:lnTo>
                  <a:pt x="1298" y="144"/>
                </a:lnTo>
                <a:lnTo>
                  <a:pt x="1298" y="140"/>
                </a:lnTo>
                <a:lnTo>
                  <a:pt x="1296" y="136"/>
                </a:lnTo>
                <a:lnTo>
                  <a:pt x="1288" y="132"/>
                </a:lnTo>
                <a:lnTo>
                  <a:pt x="1272" y="128"/>
                </a:lnTo>
                <a:lnTo>
                  <a:pt x="1256" y="126"/>
                </a:lnTo>
                <a:lnTo>
                  <a:pt x="1246" y="122"/>
                </a:lnTo>
                <a:lnTo>
                  <a:pt x="1240" y="120"/>
                </a:lnTo>
                <a:lnTo>
                  <a:pt x="1238" y="118"/>
                </a:lnTo>
                <a:lnTo>
                  <a:pt x="1236" y="114"/>
                </a:lnTo>
                <a:lnTo>
                  <a:pt x="1224" y="114"/>
                </a:lnTo>
                <a:lnTo>
                  <a:pt x="1176" y="114"/>
                </a:lnTo>
                <a:lnTo>
                  <a:pt x="1152" y="116"/>
                </a:lnTo>
                <a:lnTo>
                  <a:pt x="1142" y="120"/>
                </a:lnTo>
                <a:lnTo>
                  <a:pt x="1136" y="122"/>
                </a:lnTo>
                <a:lnTo>
                  <a:pt x="1130" y="124"/>
                </a:lnTo>
                <a:lnTo>
                  <a:pt x="1124" y="124"/>
                </a:lnTo>
                <a:lnTo>
                  <a:pt x="1114" y="124"/>
                </a:lnTo>
                <a:lnTo>
                  <a:pt x="1106" y="124"/>
                </a:lnTo>
                <a:lnTo>
                  <a:pt x="1104" y="126"/>
                </a:lnTo>
                <a:lnTo>
                  <a:pt x="1100" y="130"/>
                </a:lnTo>
                <a:lnTo>
                  <a:pt x="1098" y="136"/>
                </a:lnTo>
                <a:lnTo>
                  <a:pt x="1096" y="140"/>
                </a:lnTo>
                <a:lnTo>
                  <a:pt x="1096" y="152"/>
                </a:lnTo>
                <a:lnTo>
                  <a:pt x="1096" y="160"/>
                </a:lnTo>
                <a:lnTo>
                  <a:pt x="1096" y="162"/>
                </a:lnTo>
                <a:lnTo>
                  <a:pt x="1094" y="162"/>
                </a:lnTo>
                <a:lnTo>
                  <a:pt x="1086" y="164"/>
                </a:lnTo>
                <a:lnTo>
                  <a:pt x="1078" y="168"/>
                </a:lnTo>
                <a:lnTo>
                  <a:pt x="1074" y="168"/>
                </a:lnTo>
                <a:lnTo>
                  <a:pt x="1070" y="168"/>
                </a:lnTo>
                <a:lnTo>
                  <a:pt x="1066" y="166"/>
                </a:lnTo>
                <a:lnTo>
                  <a:pt x="1062" y="162"/>
                </a:lnTo>
                <a:lnTo>
                  <a:pt x="1058" y="152"/>
                </a:lnTo>
                <a:lnTo>
                  <a:pt x="1052" y="144"/>
                </a:lnTo>
                <a:lnTo>
                  <a:pt x="1052" y="140"/>
                </a:lnTo>
                <a:lnTo>
                  <a:pt x="1052" y="136"/>
                </a:lnTo>
                <a:lnTo>
                  <a:pt x="1056" y="132"/>
                </a:lnTo>
                <a:lnTo>
                  <a:pt x="1062" y="130"/>
                </a:lnTo>
                <a:lnTo>
                  <a:pt x="1082" y="126"/>
                </a:lnTo>
                <a:lnTo>
                  <a:pt x="1086" y="122"/>
                </a:lnTo>
                <a:lnTo>
                  <a:pt x="1088" y="114"/>
                </a:lnTo>
                <a:lnTo>
                  <a:pt x="1088" y="108"/>
                </a:lnTo>
                <a:lnTo>
                  <a:pt x="1086" y="104"/>
                </a:lnTo>
                <a:lnTo>
                  <a:pt x="1078" y="100"/>
                </a:lnTo>
                <a:lnTo>
                  <a:pt x="1072" y="98"/>
                </a:lnTo>
                <a:lnTo>
                  <a:pt x="1078" y="96"/>
                </a:lnTo>
                <a:lnTo>
                  <a:pt x="1090" y="96"/>
                </a:lnTo>
                <a:lnTo>
                  <a:pt x="1102" y="96"/>
                </a:lnTo>
                <a:lnTo>
                  <a:pt x="1114" y="98"/>
                </a:lnTo>
                <a:lnTo>
                  <a:pt x="1130" y="98"/>
                </a:lnTo>
                <a:lnTo>
                  <a:pt x="1182" y="102"/>
                </a:lnTo>
                <a:lnTo>
                  <a:pt x="1196" y="102"/>
                </a:lnTo>
                <a:lnTo>
                  <a:pt x="1208" y="100"/>
                </a:lnTo>
                <a:lnTo>
                  <a:pt x="1216" y="98"/>
                </a:lnTo>
                <a:lnTo>
                  <a:pt x="1222" y="94"/>
                </a:lnTo>
                <a:lnTo>
                  <a:pt x="1224" y="88"/>
                </a:lnTo>
                <a:lnTo>
                  <a:pt x="1222" y="84"/>
                </a:lnTo>
                <a:lnTo>
                  <a:pt x="1220" y="82"/>
                </a:lnTo>
                <a:lnTo>
                  <a:pt x="1214" y="80"/>
                </a:lnTo>
                <a:lnTo>
                  <a:pt x="1200" y="78"/>
                </a:lnTo>
                <a:lnTo>
                  <a:pt x="1182" y="76"/>
                </a:lnTo>
                <a:lnTo>
                  <a:pt x="1136" y="72"/>
                </a:lnTo>
                <a:lnTo>
                  <a:pt x="1112" y="72"/>
                </a:lnTo>
                <a:lnTo>
                  <a:pt x="1102" y="72"/>
                </a:lnTo>
                <a:lnTo>
                  <a:pt x="1094" y="74"/>
                </a:lnTo>
                <a:lnTo>
                  <a:pt x="1080" y="82"/>
                </a:lnTo>
                <a:lnTo>
                  <a:pt x="1066" y="90"/>
                </a:lnTo>
                <a:lnTo>
                  <a:pt x="1054" y="100"/>
                </a:lnTo>
                <a:lnTo>
                  <a:pt x="1044" y="110"/>
                </a:lnTo>
                <a:lnTo>
                  <a:pt x="1042" y="114"/>
                </a:lnTo>
                <a:lnTo>
                  <a:pt x="1040" y="116"/>
                </a:lnTo>
                <a:lnTo>
                  <a:pt x="1034" y="114"/>
                </a:lnTo>
                <a:lnTo>
                  <a:pt x="1030" y="110"/>
                </a:lnTo>
                <a:lnTo>
                  <a:pt x="1024" y="110"/>
                </a:lnTo>
                <a:lnTo>
                  <a:pt x="1020" y="110"/>
                </a:lnTo>
                <a:lnTo>
                  <a:pt x="1006" y="116"/>
                </a:lnTo>
                <a:lnTo>
                  <a:pt x="992" y="124"/>
                </a:lnTo>
                <a:lnTo>
                  <a:pt x="988" y="128"/>
                </a:lnTo>
                <a:lnTo>
                  <a:pt x="984" y="134"/>
                </a:lnTo>
                <a:lnTo>
                  <a:pt x="986" y="138"/>
                </a:lnTo>
                <a:lnTo>
                  <a:pt x="988" y="142"/>
                </a:lnTo>
                <a:lnTo>
                  <a:pt x="998" y="150"/>
                </a:lnTo>
                <a:lnTo>
                  <a:pt x="1000" y="154"/>
                </a:lnTo>
                <a:lnTo>
                  <a:pt x="1000" y="156"/>
                </a:lnTo>
                <a:lnTo>
                  <a:pt x="1000" y="160"/>
                </a:lnTo>
                <a:lnTo>
                  <a:pt x="996" y="162"/>
                </a:lnTo>
                <a:lnTo>
                  <a:pt x="992" y="164"/>
                </a:lnTo>
                <a:lnTo>
                  <a:pt x="988" y="164"/>
                </a:lnTo>
                <a:lnTo>
                  <a:pt x="982" y="164"/>
                </a:lnTo>
                <a:lnTo>
                  <a:pt x="976" y="166"/>
                </a:lnTo>
                <a:lnTo>
                  <a:pt x="968" y="172"/>
                </a:lnTo>
                <a:lnTo>
                  <a:pt x="962" y="178"/>
                </a:lnTo>
                <a:lnTo>
                  <a:pt x="958" y="180"/>
                </a:lnTo>
                <a:lnTo>
                  <a:pt x="954" y="180"/>
                </a:lnTo>
                <a:lnTo>
                  <a:pt x="942" y="180"/>
                </a:lnTo>
                <a:lnTo>
                  <a:pt x="930" y="178"/>
                </a:lnTo>
                <a:lnTo>
                  <a:pt x="924" y="178"/>
                </a:lnTo>
                <a:lnTo>
                  <a:pt x="922" y="176"/>
                </a:lnTo>
                <a:lnTo>
                  <a:pt x="922" y="174"/>
                </a:lnTo>
                <a:lnTo>
                  <a:pt x="924" y="170"/>
                </a:lnTo>
                <a:lnTo>
                  <a:pt x="946" y="160"/>
                </a:lnTo>
                <a:lnTo>
                  <a:pt x="950" y="158"/>
                </a:lnTo>
                <a:lnTo>
                  <a:pt x="954" y="154"/>
                </a:lnTo>
                <a:lnTo>
                  <a:pt x="956" y="148"/>
                </a:lnTo>
                <a:lnTo>
                  <a:pt x="956" y="142"/>
                </a:lnTo>
                <a:lnTo>
                  <a:pt x="956" y="136"/>
                </a:lnTo>
                <a:lnTo>
                  <a:pt x="958" y="130"/>
                </a:lnTo>
                <a:lnTo>
                  <a:pt x="962" y="120"/>
                </a:lnTo>
                <a:lnTo>
                  <a:pt x="970" y="114"/>
                </a:lnTo>
                <a:lnTo>
                  <a:pt x="972" y="110"/>
                </a:lnTo>
                <a:lnTo>
                  <a:pt x="972" y="108"/>
                </a:lnTo>
                <a:lnTo>
                  <a:pt x="970" y="108"/>
                </a:lnTo>
                <a:lnTo>
                  <a:pt x="966" y="108"/>
                </a:lnTo>
                <a:lnTo>
                  <a:pt x="948" y="112"/>
                </a:lnTo>
                <a:lnTo>
                  <a:pt x="936" y="114"/>
                </a:lnTo>
                <a:lnTo>
                  <a:pt x="924" y="116"/>
                </a:lnTo>
                <a:lnTo>
                  <a:pt x="912" y="116"/>
                </a:lnTo>
                <a:lnTo>
                  <a:pt x="900" y="114"/>
                </a:lnTo>
                <a:lnTo>
                  <a:pt x="878" y="106"/>
                </a:lnTo>
                <a:lnTo>
                  <a:pt x="860" y="98"/>
                </a:lnTo>
                <a:lnTo>
                  <a:pt x="844" y="92"/>
                </a:lnTo>
                <a:lnTo>
                  <a:pt x="834" y="90"/>
                </a:lnTo>
                <a:lnTo>
                  <a:pt x="822" y="90"/>
                </a:lnTo>
                <a:lnTo>
                  <a:pt x="810" y="92"/>
                </a:lnTo>
                <a:lnTo>
                  <a:pt x="798" y="98"/>
                </a:lnTo>
                <a:lnTo>
                  <a:pt x="786" y="104"/>
                </a:lnTo>
                <a:lnTo>
                  <a:pt x="776" y="112"/>
                </a:lnTo>
                <a:lnTo>
                  <a:pt x="768" y="122"/>
                </a:lnTo>
                <a:lnTo>
                  <a:pt x="764" y="128"/>
                </a:lnTo>
                <a:lnTo>
                  <a:pt x="764" y="134"/>
                </a:lnTo>
                <a:lnTo>
                  <a:pt x="766" y="136"/>
                </a:lnTo>
                <a:lnTo>
                  <a:pt x="768" y="138"/>
                </a:lnTo>
                <a:lnTo>
                  <a:pt x="782" y="138"/>
                </a:lnTo>
                <a:lnTo>
                  <a:pt x="794" y="138"/>
                </a:lnTo>
                <a:lnTo>
                  <a:pt x="802" y="138"/>
                </a:lnTo>
                <a:lnTo>
                  <a:pt x="806" y="140"/>
                </a:lnTo>
                <a:lnTo>
                  <a:pt x="808" y="144"/>
                </a:lnTo>
                <a:lnTo>
                  <a:pt x="808" y="150"/>
                </a:lnTo>
                <a:lnTo>
                  <a:pt x="808" y="158"/>
                </a:lnTo>
                <a:lnTo>
                  <a:pt x="810" y="162"/>
                </a:lnTo>
                <a:lnTo>
                  <a:pt x="816" y="168"/>
                </a:lnTo>
                <a:lnTo>
                  <a:pt x="826" y="172"/>
                </a:lnTo>
                <a:lnTo>
                  <a:pt x="834" y="178"/>
                </a:lnTo>
                <a:lnTo>
                  <a:pt x="834" y="180"/>
                </a:lnTo>
                <a:lnTo>
                  <a:pt x="820" y="180"/>
                </a:lnTo>
                <a:lnTo>
                  <a:pt x="812" y="176"/>
                </a:lnTo>
                <a:lnTo>
                  <a:pt x="806" y="174"/>
                </a:lnTo>
                <a:lnTo>
                  <a:pt x="796" y="168"/>
                </a:lnTo>
                <a:lnTo>
                  <a:pt x="792" y="164"/>
                </a:lnTo>
                <a:lnTo>
                  <a:pt x="786" y="162"/>
                </a:lnTo>
                <a:lnTo>
                  <a:pt x="776" y="160"/>
                </a:lnTo>
                <a:lnTo>
                  <a:pt x="762" y="158"/>
                </a:lnTo>
                <a:lnTo>
                  <a:pt x="732" y="156"/>
                </a:lnTo>
                <a:lnTo>
                  <a:pt x="704" y="152"/>
                </a:lnTo>
                <a:lnTo>
                  <a:pt x="690" y="150"/>
                </a:lnTo>
                <a:lnTo>
                  <a:pt x="676" y="150"/>
                </a:lnTo>
                <a:lnTo>
                  <a:pt x="662" y="152"/>
                </a:lnTo>
                <a:lnTo>
                  <a:pt x="646" y="156"/>
                </a:lnTo>
                <a:lnTo>
                  <a:pt x="620" y="164"/>
                </a:lnTo>
                <a:lnTo>
                  <a:pt x="606" y="170"/>
                </a:lnTo>
                <a:lnTo>
                  <a:pt x="600" y="172"/>
                </a:lnTo>
                <a:lnTo>
                  <a:pt x="594" y="172"/>
                </a:lnTo>
                <a:lnTo>
                  <a:pt x="576" y="168"/>
                </a:lnTo>
                <a:lnTo>
                  <a:pt x="548" y="158"/>
                </a:lnTo>
                <a:lnTo>
                  <a:pt x="512" y="148"/>
                </a:lnTo>
                <a:lnTo>
                  <a:pt x="492" y="144"/>
                </a:lnTo>
                <a:lnTo>
                  <a:pt x="472" y="142"/>
                </a:lnTo>
                <a:lnTo>
                  <a:pt x="452" y="142"/>
                </a:lnTo>
                <a:lnTo>
                  <a:pt x="432" y="144"/>
                </a:lnTo>
                <a:lnTo>
                  <a:pt x="392" y="152"/>
                </a:lnTo>
                <a:lnTo>
                  <a:pt x="354" y="162"/>
                </a:lnTo>
                <a:lnTo>
                  <a:pt x="322" y="172"/>
                </a:lnTo>
                <a:lnTo>
                  <a:pt x="304" y="180"/>
                </a:lnTo>
                <a:lnTo>
                  <a:pt x="300" y="184"/>
                </a:lnTo>
                <a:lnTo>
                  <a:pt x="300" y="188"/>
                </a:lnTo>
                <a:lnTo>
                  <a:pt x="302" y="194"/>
                </a:lnTo>
                <a:lnTo>
                  <a:pt x="304" y="198"/>
                </a:lnTo>
                <a:lnTo>
                  <a:pt x="302" y="200"/>
                </a:lnTo>
                <a:lnTo>
                  <a:pt x="300" y="202"/>
                </a:lnTo>
                <a:lnTo>
                  <a:pt x="292" y="202"/>
                </a:lnTo>
                <a:lnTo>
                  <a:pt x="266" y="204"/>
                </a:lnTo>
                <a:lnTo>
                  <a:pt x="238" y="206"/>
                </a:lnTo>
                <a:lnTo>
                  <a:pt x="226" y="208"/>
                </a:lnTo>
                <a:lnTo>
                  <a:pt x="218" y="210"/>
                </a:lnTo>
                <a:lnTo>
                  <a:pt x="212" y="214"/>
                </a:lnTo>
                <a:lnTo>
                  <a:pt x="212" y="216"/>
                </a:lnTo>
                <a:lnTo>
                  <a:pt x="214" y="220"/>
                </a:lnTo>
                <a:lnTo>
                  <a:pt x="224" y="230"/>
                </a:lnTo>
                <a:lnTo>
                  <a:pt x="232" y="236"/>
                </a:lnTo>
                <a:lnTo>
                  <a:pt x="234" y="238"/>
                </a:lnTo>
                <a:lnTo>
                  <a:pt x="224" y="242"/>
                </a:lnTo>
                <a:lnTo>
                  <a:pt x="208" y="244"/>
                </a:lnTo>
                <a:lnTo>
                  <a:pt x="192" y="248"/>
                </a:lnTo>
                <a:lnTo>
                  <a:pt x="178" y="252"/>
                </a:lnTo>
                <a:lnTo>
                  <a:pt x="172" y="256"/>
                </a:lnTo>
                <a:lnTo>
                  <a:pt x="168" y="262"/>
                </a:lnTo>
                <a:lnTo>
                  <a:pt x="162" y="266"/>
                </a:lnTo>
                <a:lnTo>
                  <a:pt x="156" y="272"/>
                </a:lnTo>
                <a:lnTo>
                  <a:pt x="142" y="280"/>
                </a:lnTo>
                <a:lnTo>
                  <a:pt x="138" y="284"/>
                </a:lnTo>
                <a:lnTo>
                  <a:pt x="136" y="286"/>
                </a:lnTo>
                <a:lnTo>
                  <a:pt x="138" y="290"/>
                </a:lnTo>
                <a:lnTo>
                  <a:pt x="144" y="292"/>
                </a:lnTo>
                <a:lnTo>
                  <a:pt x="164" y="298"/>
                </a:lnTo>
                <a:lnTo>
                  <a:pt x="182" y="306"/>
                </a:lnTo>
                <a:lnTo>
                  <a:pt x="192" y="312"/>
                </a:lnTo>
                <a:lnTo>
                  <a:pt x="194" y="314"/>
                </a:lnTo>
                <a:lnTo>
                  <a:pt x="190" y="316"/>
                </a:lnTo>
                <a:lnTo>
                  <a:pt x="166" y="322"/>
                </a:lnTo>
                <a:lnTo>
                  <a:pt x="126" y="334"/>
                </a:lnTo>
                <a:lnTo>
                  <a:pt x="84" y="350"/>
                </a:lnTo>
                <a:lnTo>
                  <a:pt x="50" y="360"/>
                </a:lnTo>
                <a:lnTo>
                  <a:pt x="36" y="364"/>
                </a:lnTo>
                <a:lnTo>
                  <a:pt x="24" y="370"/>
                </a:lnTo>
                <a:lnTo>
                  <a:pt x="14" y="378"/>
                </a:lnTo>
                <a:lnTo>
                  <a:pt x="6" y="386"/>
                </a:lnTo>
                <a:lnTo>
                  <a:pt x="2" y="392"/>
                </a:lnTo>
                <a:lnTo>
                  <a:pt x="0" y="396"/>
                </a:lnTo>
                <a:lnTo>
                  <a:pt x="2" y="398"/>
                </a:lnTo>
                <a:lnTo>
                  <a:pt x="4" y="398"/>
                </a:lnTo>
                <a:lnTo>
                  <a:pt x="14" y="396"/>
                </a:lnTo>
                <a:lnTo>
                  <a:pt x="106" y="366"/>
                </a:lnTo>
                <a:lnTo>
                  <a:pt x="184" y="340"/>
                </a:lnTo>
                <a:lnTo>
                  <a:pt x="198" y="336"/>
                </a:lnTo>
                <a:lnTo>
                  <a:pt x="202" y="336"/>
                </a:lnTo>
                <a:lnTo>
                  <a:pt x="206" y="336"/>
                </a:lnTo>
                <a:lnTo>
                  <a:pt x="208" y="338"/>
                </a:lnTo>
                <a:lnTo>
                  <a:pt x="210" y="342"/>
                </a:lnTo>
                <a:lnTo>
                  <a:pt x="212" y="350"/>
                </a:lnTo>
                <a:lnTo>
                  <a:pt x="212" y="352"/>
                </a:lnTo>
                <a:lnTo>
                  <a:pt x="214" y="354"/>
                </a:lnTo>
                <a:lnTo>
                  <a:pt x="224" y="350"/>
                </a:lnTo>
                <a:lnTo>
                  <a:pt x="240" y="340"/>
                </a:lnTo>
                <a:lnTo>
                  <a:pt x="254" y="328"/>
                </a:lnTo>
                <a:lnTo>
                  <a:pt x="262" y="322"/>
                </a:lnTo>
                <a:lnTo>
                  <a:pt x="266" y="316"/>
                </a:lnTo>
                <a:lnTo>
                  <a:pt x="274" y="302"/>
                </a:lnTo>
                <a:lnTo>
                  <a:pt x="278" y="296"/>
                </a:lnTo>
                <a:lnTo>
                  <a:pt x="282" y="292"/>
                </a:lnTo>
                <a:lnTo>
                  <a:pt x="286" y="292"/>
                </a:lnTo>
                <a:lnTo>
                  <a:pt x="292" y="294"/>
                </a:lnTo>
                <a:lnTo>
                  <a:pt x="298" y="296"/>
                </a:lnTo>
                <a:lnTo>
                  <a:pt x="304" y="298"/>
                </a:lnTo>
                <a:lnTo>
                  <a:pt x="314" y="296"/>
                </a:lnTo>
                <a:lnTo>
                  <a:pt x="332" y="290"/>
                </a:lnTo>
                <a:lnTo>
                  <a:pt x="352" y="284"/>
                </a:lnTo>
                <a:lnTo>
                  <a:pt x="362" y="282"/>
                </a:lnTo>
                <a:lnTo>
                  <a:pt x="366" y="284"/>
                </a:lnTo>
                <a:lnTo>
                  <a:pt x="372" y="286"/>
                </a:lnTo>
                <a:lnTo>
                  <a:pt x="382" y="290"/>
                </a:lnTo>
                <a:lnTo>
                  <a:pt x="398" y="296"/>
                </a:lnTo>
                <a:lnTo>
                  <a:pt x="412" y="300"/>
                </a:lnTo>
                <a:lnTo>
                  <a:pt x="422" y="306"/>
                </a:lnTo>
                <a:lnTo>
                  <a:pt x="426" y="312"/>
                </a:lnTo>
                <a:lnTo>
                  <a:pt x="430" y="320"/>
                </a:lnTo>
                <a:lnTo>
                  <a:pt x="430" y="326"/>
                </a:lnTo>
                <a:lnTo>
                  <a:pt x="428" y="328"/>
                </a:lnTo>
                <a:lnTo>
                  <a:pt x="424" y="328"/>
                </a:lnTo>
                <a:lnTo>
                  <a:pt x="420" y="332"/>
                </a:lnTo>
                <a:lnTo>
                  <a:pt x="416" y="336"/>
                </a:lnTo>
                <a:lnTo>
                  <a:pt x="416" y="344"/>
                </a:lnTo>
                <a:lnTo>
                  <a:pt x="416" y="352"/>
                </a:lnTo>
                <a:lnTo>
                  <a:pt x="418" y="362"/>
                </a:lnTo>
                <a:lnTo>
                  <a:pt x="420" y="370"/>
                </a:lnTo>
                <a:lnTo>
                  <a:pt x="418" y="374"/>
                </a:lnTo>
                <a:lnTo>
                  <a:pt x="416" y="378"/>
                </a:lnTo>
                <a:lnTo>
                  <a:pt x="414" y="380"/>
                </a:lnTo>
                <a:lnTo>
                  <a:pt x="408" y="382"/>
                </a:lnTo>
                <a:lnTo>
                  <a:pt x="402" y="384"/>
                </a:lnTo>
                <a:lnTo>
                  <a:pt x="398" y="386"/>
                </a:lnTo>
                <a:lnTo>
                  <a:pt x="396" y="390"/>
                </a:lnTo>
                <a:lnTo>
                  <a:pt x="396" y="394"/>
                </a:lnTo>
                <a:lnTo>
                  <a:pt x="396" y="398"/>
                </a:lnTo>
                <a:lnTo>
                  <a:pt x="398" y="400"/>
                </a:lnTo>
                <a:lnTo>
                  <a:pt x="402" y="402"/>
                </a:lnTo>
                <a:lnTo>
                  <a:pt x="404" y="404"/>
                </a:lnTo>
                <a:lnTo>
                  <a:pt x="412" y="402"/>
                </a:lnTo>
                <a:lnTo>
                  <a:pt x="418" y="398"/>
                </a:lnTo>
                <a:lnTo>
                  <a:pt x="422" y="392"/>
                </a:lnTo>
                <a:lnTo>
                  <a:pt x="424" y="386"/>
                </a:lnTo>
                <a:lnTo>
                  <a:pt x="428" y="378"/>
                </a:lnTo>
                <a:lnTo>
                  <a:pt x="436" y="370"/>
                </a:lnTo>
                <a:lnTo>
                  <a:pt x="442" y="366"/>
                </a:lnTo>
                <a:lnTo>
                  <a:pt x="444" y="368"/>
                </a:lnTo>
                <a:lnTo>
                  <a:pt x="444" y="372"/>
                </a:lnTo>
                <a:lnTo>
                  <a:pt x="436" y="390"/>
                </a:lnTo>
                <a:lnTo>
                  <a:pt x="432" y="400"/>
                </a:lnTo>
                <a:lnTo>
                  <a:pt x="432" y="408"/>
                </a:lnTo>
                <a:lnTo>
                  <a:pt x="430" y="414"/>
                </a:lnTo>
                <a:lnTo>
                  <a:pt x="426" y="418"/>
                </a:lnTo>
                <a:lnTo>
                  <a:pt x="420" y="420"/>
                </a:lnTo>
                <a:lnTo>
                  <a:pt x="418" y="426"/>
                </a:lnTo>
                <a:lnTo>
                  <a:pt x="418" y="432"/>
                </a:lnTo>
                <a:lnTo>
                  <a:pt x="420" y="436"/>
                </a:lnTo>
                <a:lnTo>
                  <a:pt x="428" y="446"/>
                </a:lnTo>
                <a:lnTo>
                  <a:pt x="432" y="452"/>
                </a:lnTo>
                <a:lnTo>
                  <a:pt x="432" y="458"/>
                </a:lnTo>
                <a:lnTo>
                  <a:pt x="430" y="478"/>
                </a:lnTo>
                <a:lnTo>
                  <a:pt x="428" y="486"/>
                </a:lnTo>
                <a:lnTo>
                  <a:pt x="420" y="496"/>
                </a:lnTo>
                <a:lnTo>
                  <a:pt x="402" y="520"/>
                </a:lnTo>
                <a:lnTo>
                  <a:pt x="382" y="546"/>
                </a:lnTo>
                <a:lnTo>
                  <a:pt x="376" y="556"/>
                </a:lnTo>
                <a:lnTo>
                  <a:pt x="372" y="562"/>
                </a:lnTo>
                <a:lnTo>
                  <a:pt x="368" y="576"/>
                </a:lnTo>
                <a:lnTo>
                  <a:pt x="366" y="592"/>
                </a:lnTo>
                <a:lnTo>
                  <a:pt x="368" y="622"/>
                </a:lnTo>
                <a:lnTo>
                  <a:pt x="366" y="636"/>
                </a:lnTo>
                <a:lnTo>
                  <a:pt x="366" y="650"/>
                </a:lnTo>
                <a:lnTo>
                  <a:pt x="368" y="658"/>
                </a:lnTo>
                <a:lnTo>
                  <a:pt x="370" y="662"/>
                </a:lnTo>
                <a:lnTo>
                  <a:pt x="374" y="668"/>
                </a:lnTo>
                <a:lnTo>
                  <a:pt x="380" y="670"/>
                </a:lnTo>
                <a:lnTo>
                  <a:pt x="390" y="676"/>
                </a:lnTo>
                <a:lnTo>
                  <a:pt x="396" y="680"/>
                </a:lnTo>
                <a:lnTo>
                  <a:pt x="400" y="688"/>
                </a:lnTo>
                <a:lnTo>
                  <a:pt x="400" y="698"/>
                </a:lnTo>
                <a:lnTo>
                  <a:pt x="400" y="710"/>
                </a:lnTo>
                <a:lnTo>
                  <a:pt x="400" y="724"/>
                </a:lnTo>
                <a:lnTo>
                  <a:pt x="404" y="736"/>
                </a:lnTo>
                <a:lnTo>
                  <a:pt x="410" y="746"/>
                </a:lnTo>
                <a:lnTo>
                  <a:pt x="414" y="754"/>
                </a:lnTo>
                <a:lnTo>
                  <a:pt x="416" y="758"/>
                </a:lnTo>
                <a:lnTo>
                  <a:pt x="414" y="776"/>
                </a:lnTo>
                <a:lnTo>
                  <a:pt x="416" y="780"/>
                </a:lnTo>
                <a:lnTo>
                  <a:pt x="416" y="784"/>
                </a:lnTo>
                <a:lnTo>
                  <a:pt x="420" y="788"/>
                </a:lnTo>
                <a:lnTo>
                  <a:pt x="426" y="792"/>
                </a:lnTo>
                <a:lnTo>
                  <a:pt x="428" y="794"/>
                </a:lnTo>
                <a:lnTo>
                  <a:pt x="428" y="798"/>
                </a:lnTo>
                <a:lnTo>
                  <a:pt x="428" y="808"/>
                </a:lnTo>
                <a:lnTo>
                  <a:pt x="426" y="816"/>
                </a:lnTo>
                <a:lnTo>
                  <a:pt x="428" y="820"/>
                </a:lnTo>
                <a:lnTo>
                  <a:pt x="428" y="824"/>
                </a:lnTo>
                <a:lnTo>
                  <a:pt x="432" y="828"/>
                </a:lnTo>
                <a:lnTo>
                  <a:pt x="436" y="832"/>
                </a:lnTo>
                <a:lnTo>
                  <a:pt x="450" y="840"/>
                </a:lnTo>
                <a:lnTo>
                  <a:pt x="460" y="844"/>
                </a:lnTo>
                <a:lnTo>
                  <a:pt x="464" y="844"/>
                </a:lnTo>
                <a:lnTo>
                  <a:pt x="466" y="844"/>
                </a:lnTo>
                <a:lnTo>
                  <a:pt x="466" y="840"/>
                </a:lnTo>
                <a:lnTo>
                  <a:pt x="464" y="834"/>
                </a:lnTo>
                <a:lnTo>
                  <a:pt x="452" y="806"/>
                </a:lnTo>
                <a:lnTo>
                  <a:pt x="442" y="774"/>
                </a:lnTo>
                <a:lnTo>
                  <a:pt x="436" y="750"/>
                </a:lnTo>
                <a:lnTo>
                  <a:pt x="434" y="728"/>
                </a:lnTo>
                <a:lnTo>
                  <a:pt x="434" y="712"/>
                </a:lnTo>
                <a:lnTo>
                  <a:pt x="436" y="710"/>
                </a:lnTo>
                <a:lnTo>
                  <a:pt x="438" y="712"/>
                </a:lnTo>
                <a:lnTo>
                  <a:pt x="446" y="730"/>
                </a:lnTo>
                <a:lnTo>
                  <a:pt x="456" y="752"/>
                </a:lnTo>
                <a:lnTo>
                  <a:pt x="466" y="780"/>
                </a:lnTo>
                <a:lnTo>
                  <a:pt x="478" y="806"/>
                </a:lnTo>
                <a:lnTo>
                  <a:pt x="482" y="816"/>
                </a:lnTo>
                <a:lnTo>
                  <a:pt x="488" y="824"/>
                </a:lnTo>
                <a:lnTo>
                  <a:pt x="500" y="834"/>
                </a:lnTo>
                <a:lnTo>
                  <a:pt x="508" y="844"/>
                </a:lnTo>
                <a:lnTo>
                  <a:pt x="510" y="850"/>
                </a:lnTo>
                <a:lnTo>
                  <a:pt x="510" y="858"/>
                </a:lnTo>
                <a:lnTo>
                  <a:pt x="508" y="874"/>
                </a:lnTo>
                <a:lnTo>
                  <a:pt x="506" y="892"/>
                </a:lnTo>
                <a:lnTo>
                  <a:pt x="508" y="898"/>
                </a:lnTo>
                <a:lnTo>
                  <a:pt x="510" y="906"/>
                </a:lnTo>
                <a:lnTo>
                  <a:pt x="518" y="912"/>
                </a:lnTo>
                <a:lnTo>
                  <a:pt x="530" y="918"/>
                </a:lnTo>
                <a:lnTo>
                  <a:pt x="542" y="924"/>
                </a:lnTo>
                <a:lnTo>
                  <a:pt x="556" y="932"/>
                </a:lnTo>
                <a:lnTo>
                  <a:pt x="578" y="948"/>
                </a:lnTo>
                <a:lnTo>
                  <a:pt x="598" y="958"/>
                </a:lnTo>
                <a:lnTo>
                  <a:pt x="606" y="962"/>
                </a:lnTo>
                <a:lnTo>
                  <a:pt x="616" y="962"/>
                </a:lnTo>
                <a:lnTo>
                  <a:pt x="630" y="958"/>
                </a:lnTo>
                <a:lnTo>
                  <a:pt x="642" y="954"/>
                </a:lnTo>
                <a:lnTo>
                  <a:pt x="648" y="954"/>
                </a:lnTo>
                <a:lnTo>
                  <a:pt x="652" y="954"/>
                </a:lnTo>
                <a:lnTo>
                  <a:pt x="656" y="956"/>
                </a:lnTo>
                <a:lnTo>
                  <a:pt x="658" y="960"/>
                </a:lnTo>
                <a:lnTo>
                  <a:pt x="666" y="972"/>
                </a:lnTo>
                <a:lnTo>
                  <a:pt x="678" y="984"/>
                </a:lnTo>
                <a:lnTo>
                  <a:pt x="692" y="992"/>
                </a:lnTo>
                <a:lnTo>
                  <a:pt x="698" y="994"/>
                </a:lnTo>
                <a:lnTo>
                  <a:pt x="706" y="996"/>
                </a:lnTo>
                <a:lnTo>
                  <a:pt x="714" y="996"/>
                </a:lnTo>
                <a:lnTo>
                  <a:pt x="718" y="998"/>
                </a:lnTo>
                <a:lnTo>
                  <a:pt x="724" y="1000"/>
                </a:lnTo>
                <a:lnTo>
                  <a:pt x="728" y="1004"/>
                </a:lnTo>
                <a:lnTo>
                  <a:pt x="734" y="1016"/>
                </a:lnTo>
                <a:lnTo>
                  <a:pt x="736" y="1030"/>
                </a:lnTo>
                <a:lnTo>
                  <a:pt x="738" y="1036"/>
                </a:lnTo>
                <a:lnTo>
                  <a:pt x="740" y="1042"/>
                </a:lnTo>
                <a:lnTo>
                  <a:pt x="744" y="1046"/>
                </a:lnTo>
                <a:lnTo>
                  <a:pt x="748" y="1050"/>
                </a:lnTo>
                <a:lnTo>
                  <a:pt x="760" y="1054"/>
                </a:lnTo>
                <a:lnTo>
                  <a:pt x="774" y="1060"/>
                </a:lnTo>
                <a:lnTo>
                  <a:pt x="780" y="1062"/>
                </a:lnTo>
                <a:lnTo>
                  <a:pt x="786" y="1066"/>
                </a:lnTo>
                <a:lnTo>
                  <a:pt x="796" y="1076"/>
                </a:lnTo>
                <a:lnTo>
                  <a:pt x="804" y="1084"/>
                </a:lnTo>
                <a:lnTo>
                  <a:pt x="808" y="1086"/>
                </a:lnTo>
                <a:lnTo>
                  <a:pt x="814" y="1086"/>
                </a:lnTo>
                <a:lnTo>
                  <a:pt x="826" y="1084"/>
                </a:lnTo>
                <a:lnTo>
                  <a:pt x="838" y="1084"/>
                </a:lnTo>
                <a:lnTo>
                  <a:pt x="842" y="1084"/>
                </a:lnTo>
                <a:lnTo>
                  <a:pt x="846" y="1086"/>
                </a:lnTo>
                <a:lnTo>
                  <a:pt x="848" y="1088"/>
                </a:lnTo>
                <a:lnTo>
                  <a:pt x="850" y="1094"/>
                </a:lnTo>
                <a:lnTo>
                  <a:pt x="850" y="1108"/>
                </a:lnTo>
                <a:lnTo>
                  <a:pt x="850" y="1128"/>
                </a:lnTo>
                <a:lnTo>
                  <a:pt x="848" y="1138"/>
                </a:lnTo>
                <a:lnTo>
                  <a:pt x="844" y="1150"/>
                </a:lnTo>
                <a:lnTo>
                  <a:pt x="838" y="1160"/>
                </a:lnTo>
                <a:lnTo>
                  <a:pt x="830" y="1170"/>
                </a:lnTo>
                <a:lnTo>
                  <a:pt x="814" y="1186"/>
                </a:lnTo>
                <a:lnTo>
                  <a:pt x="804" y="1200"/>
                </a:lnTo>
                <a:lnTo>
                  <a:pt x="802" y="1206"/>
                </a:lnTo>
                <a:lnTo>
                  <a:pt x="802" y="1212"/>
                </a:lnTo>
                <a:lnTo>
                  <a:pt x="804" y="1218"/>
                </a:lnTo>
                <a:lnTo>
                  <a:pt x="808" y="1224"/>
                </a:lnTo>
                <a:lnTo>
                  <a:pt x="810" y="1230"/>
                </a:lnTo>
                <a:lnTo>
                  <a:pt x="812" y="1236"/>
                </a:lnTo>
                <a:lnTo>
                  <a:pt x="814" y="1242"/>
                </a:lnTo>
                <a:lnTo>
                  <a:pt x="812" y="1246"/>
                </a:lnTo>
                <a:lnTo>
                  <a:pt x="808" y="1258"/>
                </a:lnTo>
                <a:lnTo>
                  <a:pt x="802" y="1266"/>
                </a:lnTo>
                <a:lnTo>
                  <a:pt x="800" y="1272"/>
                </a:lnTo>
                <a:lnTo>
                  <a:pt x="800" y="1276"/>
                </a:lnTo>
                <a:lnTo>
                  <a:pt x="804" y="1284"/>
                </a:lnTo>
                <a:lnTo>
                  <a:pt x="820" y="1308"/>
                </a:lnTo>
                <a:lnTo>
                  <a:pt x="832" y="1322"/>
                </a:lnTo>
                <a:lnTo>
                  <a:pt x="844" y="1338"/>
                </a:lnTo>
                <a:lnTo>
                  <a:pt x="854" y="1360"/>
                </a:lnTo>
                <a:lnTo>
                  <a:pt x="864" y="1384"/>
                </a:lnTo>
                <a:lnTo>
                  <a:pt x="868" y="1398"/>
                </a:lnTo>
                <a:lnTo>
                  <a:pt x="874" y="1408"/>
                </a:lnTo>
                <a:lnTo>
                  <a:pt x="880" y="1418"/>
                </a:lnTo>
                <a:lnTo>
                  <a:pt x="886" y="1426"/>
                </a:lnTo>
                <a:lnTo>
                  <a:pt x="894" y="1432"/>
                </a:lnTo>
                <a:lnTo>
                  <a:pt x="902" y="1438"/>
                </a:lnTo>
                <a:lnTo>
                  <a:pt x="922" y="1446"/>
                </a:lnTo>
                <a:lnTo>
                  <a:pt x="942" y="1458"/>
                </a:lnTo>
                <a:lnTo>
                  <a:pt x="950" y="1464"/>
                </a:lnTo>
                <a:lnTo>
                  <a:pt x="958" y="1470"/>
                </a:lnTo>
                <a:lnTo>
                  <a:pt x="964" y="1478"/>
                </a:lnTo>
                <a:lnTo>
                  <a:pt x="968" y="1488"/>
                </a:lnTo>
                <a:lnTo>
                  <a:pt x="972" y="1498"/>
                </a:lnTo>
                <a:lnTo>
                  <a:pt x="972" y="1508"/>
                </a:lnTo>
                <a:lnTo>
                  <a:pt x="970" y="1662"/>
                </a:lnTo>
                <a:lnTo>
                  <a:pt x="972" y="1684"/>
                </a:lnTo>
                <a:lnTo>
                  <a:pt x="978" y="1704"/>
                </a:lnTo>
                <a:lnTo>
                  <a:pt x="982" y="1724"/>
                </a:lnTo>
                <a:lnTo>
                  <a:pt x="982" y="1732"/>
                </a:lnTo>
                <a:lnTo>
                  <a:pt x="980" y="1742"/>
                </a:lnTo>
                <a:lnTo>
                  <a:pt x="978" y="1758"/>
                </a:lnTo>
                <a:lnTo>
                  <a:pt x="980" y="1770"/>
                </a:lnTo>
                <a:lnTo>
                  <a:pt x="982" y="1782"/>
                </a:lnTo>
                <a:lnTo>
                  <a:pt x="988" y="1790"/>
                </a:lnTo>
                <a:lnTo>
                  <a:pt x="990" y="1798"/>
                </a:lnTo>
                <a:lnTo>
                  <a:pt x="992" y="1810"/>
                </a:lnTo>
                <a:lnTo>
                  <a:pt x="994" y="1836"/>
                </a:lnTo>
                <a:lnTo>
                  <a:pt x="996" y="1842"/>
                </a:lnTo>
                <a:lnTo>
                  <a:pt x="998" y="1844"/>
                </a:lnTo>
                <a:lnTo>
                  <a:pt x="1006" y="1848"/>
                </a:lnTo>
                <a:lnTo>
                  <a:pt x="1012" y="1850"/>
                </a:lnTo>
                <a:lnTo>
                  <a:pt x="1014" y="1852"/>
                </a:lnTo>
                <a:lnTo>
                  <a:pt x="1016" y="1858"/>
                </a:lnTo>
                <a:lnTo>
                  <a:pt x="1014" y="1872"/>
                </a:lnTo>
                <a:lnTo>
                  <a:pt x="1012" y="1886"/>
                </a:lnTo>
                <a:lnTo>
                  <a:pt x="1012" y="1900"/>
                </a:lnTo>
                <a:lnTo>
                  <a:pt x="1014" y="1904"/>
                </a:lnTo>
                <a:lnTo>
                  <a:pt x="1018" y="1908"/>
                </a:lnTo>
                <a:lnTo>
                  <a:pt x="1020" y="1912"/>
                </a:lnTo>
                <a:lnTo>
                  <a:pt x="1020" y="1918"/>
                </a:lnTo>
                <a:lnTo>
                  <a:pt x="1022" y="1934"/>
                </a:lnTo>
                <a:lnTo>
                  <a:pt x="1024" y="1944"/>
                </a:lnTo>
                <a:lnTo>
                  <a:pt x="1028" y="1954"/>
                </a:lnTo>
                <a:lnTo>
                  <a:pt x="1038" y="1964"/>
                </a:lnTo>
                <a:lnTo>
                  <a:pt x="1052" y="1976"/>
                </a:lnTo>
                <a:lnTo>
                  <a:pt x="1094" y="2002"/>
                </a:lnTo>
                <a:lnTo>
                  <a:pt x="1100" y="2008"/>
                </a:lnTo>
                <a:lnTo>
                  <a:pt x="1104" y="2010"/>
                </a:lnTo>
                <a:lnTo>
                  <a:pt x="1106" y="2012"/>
                </a:lnTo>
                <a:lnTo>
                  <a:pt x="1108" y="2012"/>
                </a:lnTo>
                <a:lnTo>
                  <a:pt x="1114" y="2008"/>
                </a:lnTo>
                <a:lnTo>
                  <a:pt x="1120" y="2006"/>
                </a:lnTo>
                <a:lnTo>
                  <a:pt x="1122" y="2006"/>
                </a:lnTo>
                <a:lnTo>
                  <a:pt x="1122" y="2010"/>
                </a:lnTo>
                <a:lnTo>
                  <a:pt x="1118" y="2018"/>
                </a:lnTo>
                <a:lnTo>
                  <a:pt x="1116" y="2024"/>
                </a:lnTo>
                <a:lnTo>
                  <a:pt x="1116" y="2030"/>
                </a:lnTo>
                <a:lnTo>
                  <a:pt x="1116" y="2034"/>
                </a:lnTo>
                <a:lnTo>
                  <a:pt x="1120" y="2038"/>
                </a:lnTo>
                <a:lnTo>
                  <a:pt x="1130" y="2042"/>
                </a:lnTo>
                <a:lnTo>
                  <a:pt x="1144" y="2042"/>
                </a:lnTo>
                <a:lnTo>
                  <a:pt x="1176" y="2044"/>
                </a:lnTo>
                <a:lnTo>
                  <a:pt x="1196" y="2044"/>
                </a:lnTo>
                <a:lnTo>
                  <a:pt x="1202" y="2042"/>
                </a:lnTo>
                <a:lnTo>
                  <a:pt x="1202" y="2040"/>
                </a:lnTo>
                <a:lnTo>
                  <a:pt x="1200" y="2034"/>
                </a:lnTo>
                <a:lnTo>
                  <a:pt x="1190" y="2028"/>
                </a:lnTo>
                <a:lnTo>
                  <a:pt x="1180" y="2020"/>
                </a:lnTo>
                <a:lnTo>
                  <a:pt x="1172" y="2016"/>
                </a:lnTo>
                <a:lnTo>
                  <a:pt x="1156" y="2010"/>
                </a:lnTo>
                <a:lnTo>
                  <a:pt x="1152" y="2008"/>
                </a:lnTo>
                <a:lnTo>
                  <a:pt x="1146" y="2006"/>
                </a:lnTo>
                <a:lnTo>
                  <a:pt x="1142" y="2000"/>
                </a:lnTo>
                <a:lnTo>
                  <a:pt x="1140" y="1994"/>
                </a:lnTo>
                <a:lnTo>
                  <a:pt x="1136" y="1982"/>
                </a:lnTo>
                <a:lnTo>
                  <a:pt x="1132" y="1974"/>
                </a:lnTo>
                <a:lnTo>
                  <a:pt x="1128" y="1968"/>
                </a:lnTo>
                <a:lnTo>
                  <a:pt x="1126" y="1960"/>
                </a:lnTo>
                <a:lnTo>
                  <a:pt x="1124" y="1954"/>
                </a:lnTo>
                <a:lnTo>
                  <a:pt x="1126" y="1950"/>
                </a:lnTo>
                <a:lnTo>
                  <a:pt x="1130" y="1942"/>
                </a:lnTo>
                <a:lnTo>
                  <a:pt x="1132" y="1934"/>
                </a:lnTo>
                <a:lnTo>
                  <a:pt x="1134" y="1928"/>
                </a:lnTo>
                <a:lnTo>
                  <a:pt x="1132" y="1924"/>
                </a:lnTo>
                <a:lnTo>
                  <a:pt x="1130" y="1918"/>
                </a:lnTo>
                <a:lnTo>
                  <a:pt x="1126" y="1914"/>
                </a:lnTo>
                <a:lnTo>
                  <a:pt x="1118" y="1908"/>
                </a:lnTo>
                <a:lnTo>
                  <a:pt x="1110" y="1902"/>
                </a:lnTo>
                <a:lnTo>
                  <a:pt x="1108" y="1898"/>
                </a:lnTo>
                <a:lnTo>
                  <a:pt x="1108" y="1892"/>
                </a:lnTo>
                <a:lnTo>
                  <a:pt x="1112" y="1882"/>
                </a:lnTo>
                <a:lnTo>
                  <a:pt x="1116" y="1872"/>
                </a:lnTo>
                <a:lnTo>
                  <a:pt x="1126" y="1856"/>
                </a:lnTo>
                <a:lnTo>
                  <a:pt x="1128" y="1850"/>
                </a:lnTo>
                <a:lnTo>
                  <a:pt x="1128" y="1846"/>
                </a:lnTo>
                <a:lnTo>
                  <a:pt x="1126" y="1840"/>
                </a:lnTo>
                <a:lnTo>
                  <a:pt x="1120" y="1836"/>
                </a:lnTo>
                <a:lnTo>
                  <a:pt x="1116" y="1832"/>
                </a:lnTo>
                <a:lnTo>
                  <a:pt x="1116" y="1828"/>
                </a:lnTo>
                <a:lnTo>
                  <a:pt x="1118" y="1826"/>
                </a:lnTo>
                <a:lnTo>
                  <a:pt x="1126" y="1824"/>
                </a:lnTo>
                <a:lnTo>
                  <a:pt x="1138" y="1822"/>
                </a:lnTo>
                <a:lnTo>
                  <a:pt x="1140" y="1818"/>
                </a:lnTo>
                <a:lnTo>
                  <a:pt x="1144" y="1808"/>
                </a:lnTo>
                <a:lnTo>
                  <a:pt x="1146" y="1804"/>
                </a:lnTo>
                <a:lnTo>
                  <a:pt x="1150" y="1800"/>
                </a:lnTo>
                <a:lnTo>
                  <a:pt x="1156" y="1794"/>
                </a:lnTo>
                <a:lnTo>
                  <a:pt x="1164" y="1792"/>
                </a:lnTo>
                <a:lnTo>
                  <a:pt x="1170" y="1788"/>
                </a:lnTo>
                <a:lnTo>
                  <a:pt x="1178" y="1784"/>
                </a:lnTo>
                <a:lnTo>
                  <a:pt x="1188" y="1778"/>
                </a:lnTo>
                <a:lnTo>
                  <a:pt x="1192" y="1774"/>
                </a:lnTo>
                <a:lnTo>
                  <a:pt x="1194" y="1768"/>
                </a:lnTo>
                <a:lnTo>
                  <a:pt x="1194" y="1762"/>
                </a:lnTo>
                <a:lnTo>
                  <a:pt x="1192" y="1754"/>
                </a:lnTo>
                <a:lnTo>
                  <a:pt x="1186" y="1740"/>
                </a:lnTo>
                <a:lnTo>
                  <a:pt x="1180" y="1730"/>
                </a:lnTo>
                <a:lnTo>
                  <a:pt x="1178" y="1728"/>
                </a:lnTo>
                <a:lnTo>
                  <a:pt x="1178" y="1724"/>
                </a:lnTo>
                <a:lnTo>
                  <a:pt x="1180" y="1724"/>
                </a:lnTo>
                <a:lnTo>
                  <a:pt x="1186" y="1722"/>
                </a:lnTo>
                <a:lnTo>
                  <a:pt x="1200" y="1722"/>
                </a:lnTo>
                <a:lnTo>
                  <a:pt x="1212" y="1720"/>
                </a:lnTo>
                <a:lnTo>
                  <a:pt x="1218" y="1716"/>
                </a:lnTo>
                <a:lnTo>
                  <a:pt x="1224" y="1712"/>
                </a:lnTo>
                <a:lnTo>
                  <a:pt x="1230" y="1706"/>
                </a:lnTo>
                <a:lnTo>
                  <a:pt x="1234" y="1698"/>
                </a:lnTo>
                <a:lnTo>
                  <a:pt x="1240" y="1682"/>
                </a:lnTo>
                <a:lnTo>
                  <a:pt x="1244" y="1672"/>
                </a:lnTo>
                <a:lnTo>
                  <a:pt x="1248" y="1662"/>
                </a:lnTo>
                <a:lnTo>
                  <a:pt x="1254" y="1650"/>
                </a:lnTo>
                <a:lnTo>
                  <a:pt x="1262" y="1638"/>
                </a:lnTo>
                <a:lnTo>
                  <a:pt x="1268" y="1626"/>
                </a:lnTo>
                <a:lnTo>
                  <a:pt x="1270" y="1614"/>
                </a:lnTo>
                <a:lnTo>
                  <a:pt x="1270" y="1604"/>
                </a:lnTo>
                <a:lnTo>
                  <a:pt x="1270" y="1594"/>
                </a:lnTo>
                <a:lnTo>
                  <a:pt x="1268" y="1584"/>
                </a:lnTo>
                <a:lnTo>
                  <a:pt x="1270" y="1580"/>
                </a:lnTo>
                <a:lnTo>
                  <a:pt x="1272" y="1576"/>
                </a:lnTo>
                <a:lnTo>
                  <a:pt x="1276" y="1572"/>
                </a:lnTo>
                <a:lnTo>
                  <a:pt x="1282" y="1568"/>
                </a:lnTo>
                <a:lnTo>
                  <a:pt x="1302" y="1562"/>
                </a:lnTo>
                <a:lnTo>
                  <a:pt x="1330" y="1552"/>
                </a:lnTo>
                <a:lnTo>
                  <a:pt x="1342" y="1546"/>
                </a:lnTo>
                <a:lnTo>
                  <a:pt x="1354" y="1540"/>
                </a:lnTo>
                <a:lnTo>
                  <a:pt x="1364" y="1534"/>
                </a:lnTo>
                <a:lnTo>
                  <a:pt x="1370" y="1524"/>
                </a:lnTo>
                <a:lnTo>
                  <a:pt x="1376" y="1506"/>
                </a:lnTo>
                <a:lnTo>
                  <a:pt x="1380" y="1486"/>
                </a:lnTo>
                <a:lnTo>
                  <a:pt x="1384" y="1466"/>
                </a:lnTo>
                <a:lnTo>
                  <a:pt x="1382" y="1446"/>
                </a:lnTo>
                <a:lnTo>
                  <a:pt x="1380" y="1426"/>
                </a:lnTo>
                <a:lnTo>
                  <a:pt x="1382" y="1410"/>
                </a:lnTo>
                <a:lnTo>
                  <a:pt x="1384" y="1402"/>
                </a:lnTo>
                <a:lnTo>
                  <a:pt x="1386" y="1396"/>
                </a:lnTo>
                <a:lnTo>
                  <a:pt x="1390" y="1388"/>
                </a:lnTo>
                <a:lnTo>
                  <a:pt x="1396" y="1380"/>
                </a:lnTo>
                <a:lnTo>
                  <a:pt x="1424" y="1348"/>
                </a:lnTo>
                <a:lnTo>
                  <a:pt x="1434" y="1334"/>
                </a:lnTo>
                <a:lnTo>
                  <a:pt x="1438" y="1326"/>
                </a:lnTo>
                <a:lnTo>
                  <a:pt x="1438" y="1318"/>
                </a:lnTo>
                <a:lnTo>
                  <a:pt x="1440" y="1302"/>
                </a:lnTo>
                <a:lnTo>
                  <a:pt x="1438" y="1286"/>
                </a:lnTo>
                <a:lnTo>
                  <a:pt x="1436" y="1278"/>
                </a:lnTo>
                <a:lnTo>
                  <a:pt x="1432" y="1272"/>
                </a:lnTo>
                <a:lnTo>
                  <a:pt x="1426" y="1266"/>
                </a:lnTo>
                <a:lnTo>
                  <a:pt x="1416" y="1262"/>
                </a:lnTo>
                <a:close/>
                <a:moveTo>
                  <a:pt x="1728" y="156"/>
                </a:moveTo>
                <a:lnTo>
                  <a:pt x="1728" y="156"/>
                </a:lnTo>
                <a:lnTo>
                  <a:pt x="1738" y="142"/>
                </a:lnTo>
                <a:lnTo>
                  <a:pt x="1744" y="132"/>
                </a:lnTo>
                <a:lnTo>
                  <a:pt x="1752" y="122"/>
                </a:lnTo>
                <a:lnTo>
                  <a:pt x="1758" y="118"/>
                </a:lnTo>
                <a:lnTo>
                  <a:pt x="1766" y="116"/>
                </a:lnTo>
                <a:lnTo>
                  <a:pt x="1774" y="112"/>
                </a:lnTo>
                <a:lnTo>
                  <a:pt x="1780" y="106"/>
                </a:lnTo>
                <a:lnTo>
                  <a:pt x="1784" y="102"/>
                </a:lnTo>
                <a:lnTo>
                  <a:pt x="1786" y="98"/>
                </a:lnTo>
                <a:lnTo>
                  <a:pt x="1784" y="86"/>
                </a:lnTo>
                <a:lnTo>
                  <a:pt x="1782" y="72"/>
                </a:lnTo>
                <a:lnTo>
                  <a:pt x="1780" y="60"/>
                </a:lnTo>
                <a:lnTo>
                  <a:pt x="1782" y="58"/>
                </a:lnTo>
                <a:lnTo>
                  <a:pt x="1786" y="56"/>
                </a:lnTo>
                <a:lnTo>
                  <a:pt x="1792" y="52"/>
                </a:lnTo>
                <a:lnTo>
                  <a:pt x="1800" y="48"/>
                </a:lnTo>
                <a:lnTo>
                  <a:pt x="1812" y="44"/>
                </a:lnTo>
                <a:lnTo>
                  <a:pt x="1824" y="42"/>
                </a:lnTo>
                <a:lnTo>
                  <a:pt x="1840" y="40"/>
                </a:lnTo>
                <a:lnTo>
                  <a:pt x="1848" y="38"/>
                </a:lnTo>
                <a:lnTo>
                  <a:pt x="1850" y="36"/>
                </a:lnTo>
                <a:lnTo>
                  <a:pt x="1852" y="34"/>
                </a:lnTo>
                <a:lnTo>
                  <a:pt x="1850" y="32"/>
                </a:lnTo>
                <a:lnTo>
                  <a:pt x="1846" y="26"/>
                </a:lnTo>
                <a:lnTo>
                  <a:pt x="1844" y="22"/>
                </a:lnTo>
                <a:lnTo>
                  <a:pt x="1842" y="20"/>
                </a:lnTo>
                <a:lnTo>
                  <a:pt x="1842" y="16"/>
                </a:lnTo>
                <a:lnTo>
                  <a:pt x="1840" y="14"/>
                </a:lnTo>
                <a:lnTo>
                  <a:pt x="1832" y="12"/>
                </a:lnTo>
                <a:lnTo>
                  <a:pt x="1818" y="12"/>
                </a:lnTo>
                <a:lnTo>
                  <a:pt x="1802" y="14"/>
                </a:lnTo>
                <a:lnTo>
                  <a:pt x="1788" y="16"/>
                </a:lnTo>
                <a:lnTo>
                  <a:pt x="1782" y="14"/>
                </a:lnTo>
                <a:lnTo>
                  <a:pt x="1766" y="8"/>
                </a:lnTo>
                <a:lnTo>
                  <a:pt x="1756" y="6"/>
                </a:lnTo>
                <a:lnTo>
                  <a:pt x="1740" y="4"/>
                </a:lnTo>
                <a:lnTo>
                  <a:pt x="1698" y="2"/>
                </a:lnTo>
                <a:lnTo>
                  <a:pt x="1624" y="0"/>
                </a:lnTo>
                <a:lnTo>
                  <a:pt x="1576" y="4"/>
                </a:lnTo>
                <a:lnTo>
                  <a:pt x="1530" y="8"/>
                </a:lnTo>
                <a:lnTo>
                  <a:pt x="1516" y="8"/>
                </a:lnTo>
                <a:lnTo>
                  <a:pt x="1504" y="8"/>
                </a:lnTo>
                <a:lnTo>
                  <a:pt x="1462" y="2"/>
                </a:lnTo>
                <a:lnTo>
                  <a:pt x="1416" y="0"/>
                </a:lnTo>
                <a:lnTo>
                  <a:pt x="1356" y="0"/>
                </a:lnTo>
                <a:lnTo>
                  <a:pt x="1298" y="2"/>
                </a:lnTo>
                <a:lnTo>
                  <a:pt x="1254" y="6"/>
                </a:lnTo>
                <a:lnTo>
                  <a:pt x="1222" y="10"/>
                </a:lnTo>
                <a:lnTo>
                  <a:pt x="1196" y="14"/>
                </a:lnTo>
                <a:lnTo>
                  <a:pt x="1172" y="22"/>
                </a:lnTo>
                <a:lnTo>
                  <a:pt x="1160" y="28"/>
                </a:lnTo>
                <a:lnTo>
                  <a:pt x="1148" y="34"/>
                </a:lnTo>
                <a:lnTo>
                  <a:pt x="1138" y="40"/>
                </a:lnTo>
                <a:lnTo>
                  <a:pt x="1128" y="44"/>
                </a:lnTo>
                <a:lnTo>
                  <a:pt x="1110" y="48"/>
                </a:lnTo>
                <a:lnTo>
                  <a:pt x="1092" y="48"/>
                </a:lnTo>
                <a:lnTo>
                  <a:pt x="1070" y="50"/>
                </a:lnTo>
                <a:lnTo>
                  <a:pt x="1038" y="52"/>
                </a:lnTo>
                <a:lnTo>
                  <a:pt x="1020" y="52"/>
                </a:lnTo>
                <a:lnTo>
                  <a:pt x="1010" y="52"/>
                </a:lnTo>
                <a:lnTo>
                  <a:pt x="1004" y="50"/>
                </a:lnTo>
                <a:lnTo>
                  <a:pt x="994" y="50"/>
                </a:lnTo>
                <a:lnTo>
                  <a:pt x="978" y="54"/>
                </a:lnTo>
                <a:lnTo>
                  <a:pt x="964" y="62"/>
                </a:lnTo>
                <a:lnTo>
                  <a:pt x="958" y="66"/>
                </a:lnTo>
                <a:lnTo>
                  <a:pt x="956" y="66"/>
                </a:lnTo>
                <a:lnTo>
                  <a:pt x="956" y="64"/>
                </a:lnTo>
                <a:lnTo>
                  <a:pt x="950" y="58"/>
                </a:lnTo>
                <a:lnTo>
                  <a:pt x="946" y="54"/>
                </a:lnTo>
                <a:lnTo>
                  <a:pt x="942" y="52"/>
                </a:lnTo>
                <a:lnTo>
                  <a:pt x="936" y="52"/>
                </a:lnTo>
                <a:lnTo>
                  <a:pt x="928" y="54"/>
                </a:lnTo>
                <a:lnTo>
                  <a:pt x="908" y="60"/>
                </a:lnTo>
                <a:lnTo>
                  <a:pt x="880" y="70"/>
                </a:lnTo>
                <a:lnTo>
                  <a:pt x="866" y="74"/>
                </a:lnTo>
                <a:lnTo>
                  <a:pt x="864" y="76"/>
                </a:lnTo>
                <a:lnTo>
                  <a:pt x="862" y="78"/>
                </a:lnTo>
                <a:lnTo>
                  <a:pt x="862" y="80"/>
                </a:lnTo>
                <a:lnTo>
                  <a:pt x="864" y="84"/>
                </a:lnTo>
                <a:lnTo>
                  <a:pt x="872" y="88"/>
                </a:lnTo>
                <a:lnTo>
                  <a:pt x="894" y="94"/>
                </a:lnTo>
                <a:lnTo>
                  <a:pt x="912" y="100"/>
                </a:lnTo>
                <a:lnTo>
                  <a:pt x="930" y="98"/>
                </a:lnTo>
                <a:lnTo>
                  <a:pt x="946" y="96"/>
                </a:lnTo>
                <a:lnTo>
                  <a:pt x="962" y="94"/>
                </a:lnTo>
                <a:lnTo>
                  <a:pt x="968" y="92"/>
                </a:lnTo>
                <a:lnTo>
                  <a:pt x="974" y="92"/>
                </a:lnTo>
                <a:lnTo>
                  <a:pt x="984" y="94"/>
                </a:lnTo>
                <a:lnTo>
                  <a:pt x="992" y="96"/>
                </a:lnTo>
                <a:lnTo>
                  <a:pt x="1000" y="96"/>
                </a:lnTo>
                <a:lnTo>
                  <a:pt x="1010" y="92"/>
                </a:lnTo>
                <a:lnTo>
                  <a:pt x="1022" y="86"/>
                </a:lnTo>
                <a:lnTo>
                  <a:pt x="1044" y="76"/>
                </a:lnTo>
                <a:lnTo>
                  <a:pt x="1084" y="66"/>
                </a:lnTo>
                <a:lnTo>
                  <a:pt x="1108" y="62"/>
                </a:lnTo>
                <a:lnTo>
                  <a:pt x="1130" y="60"/>
                </a:lnTo>
                <a:lnTo>
                  <a:pt x="1150" y="60"/>
                </a:lnTo>
                <a:lnTo>
                  <a:pt x="1170" y="60"/>
                </a:lnTo>
                <a:lnTo>
                  <a:pt x="1186" y="62"/>
                </a:lnTo>
                <a:lnTo>
                  <a:pt x="1200" y="66"/>
                </a:lnTo>
                <a:lnTo>
                  <a:pt x="1224" y="74"/>
                </a:lnTo>
                <a:lnTo>
                  <a:pt x="1240" y="80"/>
                </a:lnTo>
                <a:lnTo>
                  <a:pt x="1246" y="80"/>
                </a:lnTo>
                <a:lnTo>
                  <a:pt x="1252" y="80"/>
                </a:lnTo>
                <a:lnTo>
                  <a:pt x="1262" y="74"/>
                </a:lnTo>
                <a:lnTo>
                  <a:pt x="1276" y="64"/>
                </a:lnTo>
                <a:lnTo>
                  <a:pt x="1296" y="54"/>
                </a:lnTo>
                <a:lnTo>
                  <a:pt x="1322" y="44"/>
                </a:lnTo>
                <a:lnTo>
                  <a:pt x="1350" y="36"/>
                </a:lnTo>
                <a:lnTo>
                  <a:pt x="1382" y="30"/>
                </a:lnTo>
                <a:lnTo>
                  <a:pt x="1394" y="30"/>
                </a:lnTo>
                <a:lnTo>
                  <a:pt x="1400" y="30"/>
                </a:lnTo>
                <a:lnTo>
                  <a:pt x="1404" y="32"/>
                </a:lnTo>
                <a:lnTo>
                  <a:pt x="1402" y="34"/>
                </a:lnTo>
                <a:lnTo>
                  <a:pt x="1388" y="42"/>
                </a:lnTo>
                <a:lnTo>
                  <a:pt x="1370" y="50"/>
                </a:lnTo>
                <a:lnTo>
                  <a:pt x="1350" y="56"/>
                </a:lnTo>
                <a:lnTo>
                  <a:pt x="1334" y="58"/>
                </a:lnTo>
                <a:lnTo>
                  <a:pt x="1328" y="60"/>
                </a:lnTo>
                <a:lnTo>
                  <a:pt x="1326" y="64"/>
                </a:lnTo>
                <a:lnTo>
                  <a:pt x="1324" y="68"/>
                </a:lnTo>
                <a:lnTo>
                  <a:pt x="1324" y="74"/>
                </a:lnTo>
                <a:lnTo>
                  <a:pt x="1328" y="78"/>
                </a:lnTo>
                <a:lnTo>
                  <a:pt x="1336" y="82"/>
                </a:lnTo>
                <a:lnTo>
                  <a:pt x="1346" y="84"/>
                </a:lnTo>
                <a:lnTo>
                  <a:pt x="1356" y="86"/>
                </a:lnTo>
                <a:lnTo>
                  <a:pt x="1380" y="86"/>
                </a:lnTo>
                <a:lnTo>
                  <a:pt x="1396" y="84"/>
                </a:lnTo>
                <a:lnTo>
                  <a:pt x="1402" y="86"/>
                </a:lnTo>
                <a:lnTo>
                  <a:pt x="1406" y="88"/>
                </a:lnTo>
                <a:lnTo>
                  <a:pt x="1408" y="92"/>
                </a:lnTo>
                <a:lnTo>
                  <a:pt x="1410" y="98"/>
                </a:lnTo>
                <a:lnTo>
                  <a:pt x="1414" y="110"/>
                </a:lnTo>
                <a:lnTo>
                  <a:pt x="1414" y="122"/>
                </a:lnTo>
                <a:lnTo>
                  <a:pt x="1416" y="138"/>
                </a:lnTo>
                <a:lnTo>
                  <a:pt x="1416" y="146"/>
                </a:lnTo>
                <a:lnTo>
                  <a:pt x="1416" y="156"/>
                </a:lnTo>
                <a:lnTo>
                  <a:pt x="1420" y="164"/>
                </a:lnTo>
                <a:lnTo>
                  <a:pt x="1422" y="168"/>
                </a:lnTo>
                <a:lnTo>
                  <a:pt x="1420" y="174"/>
                </a:lnTo>
                <a:lnTo>
                  <a:pt x="1414" y="180"/>
                </a:lnTo>
                <a:lnTo>
                  <a:pt x="1404" y="188"/>
                </a:lnTo>
                <a:lnTo>
                  <a:pt x="1396" y="194"/>
                </a:lnTo>
                <a:lnTo>
                  <a:pt x="1392" y="202"/>
                </a:lnTo>
                <a:lnTo>
                  <a:pt x="1390" y="216"/>
                </a:lnTo>
                <a:lnTo>
                  <a:pt x="1392" y="234"/>
                </a:lnTo>
                <a:lnTo>
                  <a:pt x="1398" y="252"/>
                </a:lnTo>
                <a:lnTo>
                  <a:pt x="1402" y="260"/>
                </a:lnTo>
                <a:lnTo>
                  <a:pt x="1408" y="268"/>
                </a:lnTo>
                <a:lnTo>
                  <a:pt x="1416" y="276"/>
                </a:lnTo>
                <a:lnTo>
                  <a:pt x="1424" y="282"/>
                </a:lnTo>
                <a:lnTo>
                  <a:pt x="1440" y="292"/>
                </a:lnTo>
                <a:lnTo>
                  <a:pt x="1446" y="294"/>
                </a:lnTo>
                <a:lnTo>
                  <a:pt x="1452" y="294"/>
                </a:lnTo>
                <a:lnTo>
                  <a:pt x="1458" y="292"/>
                </a:lnTo>
                <a:lnTo>
                  <a:pt x="1464" y="288"/>
                </a:lnTo>
                <a:lnTo>
                  <a:pt x="1468" y="282"/>
                </a:lnTo>
                <a:lnTo>
                  <a:pt x="1474" y="274"/>
                </a:lnTo>
                <a:lnTo>
                  <a:pt x="1480" y="264"/>
                </a:lnTo>
                <a:lnTo>
                  <a:pt x="1486" y="256"/>
                </a:lnTo>
                <a:lnTo>
                  <a:pt x="1504" y="240"/>
                </a:lnTo>
                <a:lnTo>
                  <a:pt x="1522" y="230"/>
                </a:lnTo>
                <a:lnTo>
                  <a:pt x="1536" y="222"/>
                </a:lnTo>
                <a:lnTo>
                  <a:pt x="1542" y="218"/>
                </a:lnTo>
                <a:lnTo>
                  <a:pt x="1550" y="218"/>
                </a:lnTo>
                <a:lnTo>
                  <a:pt x="1566" y="216"/>
                </a:lnTo>
                <a:lnTo>
                  <a:pt x="1574" y="214"/>
                </a:lnTo>
                <a:lnTo>
                  <a:pt x="1582" y="212"/>
                </a:lnTo>
                <a:lnTo>
                  <a:pt x="1590" y="208"/>
                </a:lnTo>
                <a:lnTo>
                  <a:pt x="1598" y="200"/>
                </a:lnTo>
                <a:lnTo>
                  <a:pt x="1606" y="194"/>
                </a:lnTo>
                <a:lnTo>
                  <a:pt x="1616" y="190"/>
                </a:lnTo>
                <a:lnTo>
                  <a:pt x="1626" y="188"/>
                </a:lnTo>
                <a:lnTo>
                  <a:pt x="1636" y="186"/>
                </a:lnTo>
                <a:lnTo>
                  <a:pt x="1658" y="184"/>
                </a:lnTo>
                <a:lnTo>
                  <a:pt x="1670" y="182"/>
                </a:lnTo>
                <a:lnTo>
                  <a:pt x="1680" y="180"/>
                </a:lnTo>
                <a:lnTo>
                  <a:pt x="1710" y="172"/>
                </a:lnTo>
                <a:lnTo>
                  <a:pt x="1718" y="166"/>
                </a:lnTo>
                <a:lnTo>
                  <a:pt x="1728" y="156"/>
                </a:lnTo>
                <a:close/>
                <a:moveTo>
                  <a:pt x="1762" y="194"/>
                </a:moveTo>
                <a:lnTo>
                  <a:pt x="1762" y="194"/>
                </a:lnTo>
                <a:lnTo>
                  <a:pt x="1742" y="196"/>
                </a:lnTo>
                <a:lnTo>
                  <a:pt x="1726" y="196"/>
                </a:lnTo>
                <a:lnTo>
                  <a:pt x="1694" y="196"/>
                </a:lnTo>
                <a:lnTo>
                  <a:pt x="1684" y="196"/>
                </a:lnTo>
                <a:lnTo>
                  <a:pt x="1676" y="198"/>
                </a:lnTo>
                <a:lnTo>
                  <a:pt x="1674" y="200"/>
                </a:lnTo>
                <a:lnTo>
                  <a:pt x="1672" y="202"/>
                </a:lnTo>
                <a:lnTo>
                  <a:pt x="1672" y="212"/>
                </a:lnTo>
                <a:lnTo>
                  <a:pt x="1678" y="232"/>
                </a:lnTo>
                <a:lnTo>
                  <a:pt x="1684" y="254"/>
                </a:lnTo>
                <a:lnTo>
                  <a:pt x="1688" y="262"/>
                </a:lnTo>
                <a:lnTo>
                  <a:pt x="1694" y="268"/>
                </a:lnTo>
                <a:lnTo>
                  <a:pt x="1700" y="270"/>
                </a:lnTo>
                <a:lnTo>
                  <a:pt x="1710" y="270"/>
                </a:lnTo>
                <a:lnTo>
                  <a:pt x="1744" y="260"/>
                </a:lnTo>
                <a:lnTo>
                  <a:pt x="1774" y="250"/>
                </a:lnTo>
                <a:lnTo>
                  <a:pt x="1786" y="246"/>
                </a:lnTo>
                <a:lnTo>
                  <a:pt x="1794" y="240"/>
                </a:lnTo>
                <a:lnTo>
                  <a:pt x="1796" y="234"/>
                </a:lnTo>
                <a:lnTo>
                  <a:pt x="1796" y="230"/>
                </a:lnTo>
                <a:lnTo>
                  <a:pt x="1796" y="226"/>
                </a:lnTo>
                <a:lnTo>
                  <a:pt x="1792" y="218"/>
                </a:lnTo>
                <a:lnTo>
                  <a:pt x="1792" y="212"/>
                </a:lnTo>
                <a:lnTo>
                  <a:pt x="1794" y="200"/>
                </a:lnTo>
                <a:lnTo>
                  <a:pt x="1792" y="196"/>
                </a:lnTo>
                <a:lnTo>
                  <a:pt x="1786" y="194"/>
                </a:lnTo>
                <a:lnTo>
                  <a:pt x="1778" y="192"/>
                </a:lnTo>
                <a:lnTo>
                  <a:pt x="1762" y="194"/>
                </a:lnTo>
                <a:close/>
                <a:moveTo>
                  <a:pt x="2084" y="80"/>
                </a:moveTo>
                <a:lnTo>
                  <a:pt x="2084" y="80"/>
                </a:lnTo>
                <a:lnTo>
                  <a:pt x="2088" y="82"/>
                </a:lnTo>
                <a:lnTo>
                  <a:pt x="2094" y="84"/>
                </a:lnTo>
                <a:lnTo>
                  <a:pt x="2100" y="84"/>
                </a:lnTo>
                <a:lnTo>
                  <a:pt x="2104" y="82"/>
                </a:lnTo>
                <a:lnTo>
                  <a:pt x="2110" y="80"/>
                </a:lnTo>
                <a:lnTo>
                  <a:pt x="2116" y="74"/>
                </a:lnTo>
                <a:lnTo>
                  <a:pt x="2118" y="64"/>
                </a:lnTo>
                <a:lnTo>
                  <a:pt x="2124" y="58"/>
                </a:lnTo>
                <a:lnTo>
                  <a:pt x="2128" y="56"/>
                </a:lnTo>
                <a:lnTo>
                  <a:pt x="2132" y="60"/>
                </a:lnTo>
                <a:lnTo>
                  <a:pt x="2134" y="64"/>
                </a:lnTo>
                <a:lnTo>
                  <a:pt x="2136" y="70"/>
                </a:lnTo>
                <a:lnTo>
                  <a:pt x="2140" y="76"/>
                </a:lnTo>
                <a:lnTo>
                  <a:pt x="2144" y="78"/>
                </a:lnTo>
                <a:lnTo>
                  <a:pt x="2150" y="78"/>
                </a:lnTo>
                <a:lnTo>
                  <a:pt x="2168" y="70"/>
                </a:lnTo>
                <a:lnTo>
                  <a:pt x="2186" y="60"/>
                </a:lnTo>
                <a:lnTo>
                  <a:pt x="2222" y="38"/>
                </a:lnTo>
                <a:lnTo>
                  <a:pt x="2228" y="34"/>
                </a:lnTo>
                <a:lnTo>
                  <a:pt x="2228" y="32"/>
                </a:lnTo>
                <a:lnTo>
                  <a:pt x="2222" y="30"/>
                </a:lnTo>
                <a:lnTo>
                  <a:pt x="2212" y="30"/>
                </a:lnTo>
                <a:lnTo>
                  <a:pt x="2184" y="28"/>
                </a:lnTo>
                <a:lnTo>
                  <a:pt x="2152" y="24"/>
                </a:lnTo>
                <a:lnTo>
                  <a:pt x="2136" y="22"/>
                </a:lnTo>
                <a:lnTo>
                  <a:pt x="2118" y="22"/>
                </a:lnTo>
                <a:lnTo>
                  <a:pt x="2084" y="26"/>
                </a:lnTo>
                <a:lnTo>
                  <a:pt x="2054" y="32"/>
                </a:lnTo>
                <a:lnTo>
                  <a:pt x="2042" y="36"/>
                </a:lnTo>
                <a:lnTo>
                  <a:pt x="2034" y="42"/>
                </a:lnTo>
                <a:lnTo>
                  <a:pt x="2030" y="46"/>
                </a:lnTo>
                <a:lnTo>
                  <a:pt x="2032" y="50"/>
                </a:lnTo>
                <a:lnTo>
                  <a:pt x="2036" y="56"/>
                </a:lnTo>
                <a:lnTo>
                  <a:pt x="2044" y="62"/>
                </a:lnTo>
                <a:lnTo>
                  <a:pt x="2062" y="72"/>
                </a:lnTo>
                <a:lnTo>
                  <a:pt x="2084" y="80"/>
                </a:lnTo>
                <a:close/>
                <a:moveTo>
                  <a:pt x="2356" y="44"/>
                </a:moveTo>
                <a:lnTo>
                  <a:pt x="2356" y="44"/>
                </a:lnTo>
                <a:lnTo>
                  <a:pt x="2354" y="46"/>
                </a:lnTo>
                <a:lnTo>
                  <a:pt x="2354" y="50"/>
                </a:lnTo>
                <a:lnTo>
                  <a:pt x="2356" y="52"/>
                </a:lnTo>
                <a:lnTo>
                  <a:pt x="2358" y="54"/>
                </a:lnTo>
                <a:lnTo>
                  <a:pt x="2362" y="56"/>
                </a:lnTo>
                <a:lnTo>
                  <a:pt x="2368" y="56"/>
                </a:lnTo>
                <a:lnTo>
                  <a:pt x="2386" y="54"/>
                </a:lnTo>
                <a:lnTo>
                  <a:pt x="2410" y="50"/>
                </a:lnTo>
                <a:lnTo>
                  <a:pt x="2438" y="44"/>
                </a:lnTo>
                <a:lnTo>
                  <a:pt x="2464" y="42"/>
                </a:lnTo>
                <a:lnTo>
                  <a:pt x="2474" y="42"/>
                </a:lnTo>
                <a:lnTo>
                  <a:pt x="2482" y="40"/>
                </a:lnTo>
                <a:lnTo>
                  <a:pt x="2486" y="38"/>
                </a:lnTo>
                <a:lnTo>
                  <a:pt x="2488" y="36"/>
                </a:lnTo>
                <a:lnTo>
                  <a:pt x="2488" y="34"/>
                </a:lnTo>
                <a:lnTo>
                  <a:pt x="2486" y="32"/>
                </a:lnTo>
                <a:lnTo>
                  <a:pt x="2480" y="30"/>
                </a:lnTo>
                <a:lnTo>
                  <a:pt x="2474" y="28"/>
                </a:lnTo>
                <a:lnTo>
                  <a:pt x="2462" y="22"/>
                </a:lnTo>
                <a:lnTo>
                  <a:pt x="2446" y="16"/>
                </a:lnTo>
                <a:lnTo>
                  <a:pt x="2438" y="14"/>
                </a:lnTo>
                <a:lnTo>
                  <a:pt x="2428" y="14"/>
                </a:lnTo>
                <a:lnTo>
                  <a:pt x="2412" y="16"/>
                </a:lnTo>
                <a:lnTo>
                  <a:pt x="2404" y="22"/>
                </a:lnTo>
                <a:lnTo>
                  <a:pt x="2396" y="26"/>
                </a:lnTo>
                <a:lnTo>
                  <a:pt x="2386" y="28"/>
                </a:lnTo>
                <a:lnTo>
                  <a:pt x="2376" y="26"/>
                </a:lnTo>
                <a:lnTo>
                  <a:pt x="2368" y="26"/>
                </a:lnTo>
                <a:lnTo>
                  <a:pt x="2358" y="24"/>
                </a:lnTo>
                <a:lnTo>
                  <a:pt x="2338" y="24"/>
                </a:lnTo>
                <a:lnTo>
                  <a:pt x="2328" y="26"/>
                </a:lnTo>
                <a:lnTo>
                  <a:pt x="2322" y="28"/>
                </a:lnTo>
                <a:lnTo>
                  <a:pt x="2322" y="30"/>
                </a:lnTo>
                <a:lnTo>
                  <a:pt x="2326" y="34"/>
                </a:lnTo>
                <a:lnTo>
                  <a:pt x="2340" y="40"/>
                </a:lnTo>
                <a:lnTo>
                  <a:pt x="2356" y="44"/>
                </a:lnTo>
                <a:close/>
                <a:moveTo>
                  <a:pt x="3520" y="1350"/>
                </a:moveTo>
                <a:lnTo>
                  <a:pt x="3520" y="1350"/>
                </a:lnTo>
                <a:lnTo>
                  <a:pt x="3538" y="1350"/>
                </a:lnTo>
                <a:lnTo>
                  <a:pt x="3556" y="1350"/>
                </a:lnTo>
                <a:lnTo>
                  <a:pt x="3570" y="1346"/>
                </a:lnTo>
                <a:lnTo>
                  <a:pt x="3584" y="1340"/>
                </a:lnTo>
                <a:lnTo>
                  <a:pt x="3590" y="1336"/>
                </a:lnTo>
                <a:lnTo>
                  <a:pt x="3594" y="1332"/>
                </a:lnTo>
                <a:lnTo>
                  <a:pt x="3596" y="1328"/>
                </a:lnTo>
                <a:lnTo>
                  <a:pt x="3596" y="1324"/>
                </a:lnTo>
                <a:lnTo>
                  <a:pt x="3596" y="1318"/>
                </a:lnTo>
                <a:lnTo>
                  <a:pt x="3594" y="1312"/>
                </a:lnTo>
                <a:lnTo>
                  <a:pt x="3592" y="1310"/>
                </a:lnTo>
                <a:lnTo>
                  <a:pt x="3590" y="1310"/>
                </a:lnTo>
                <a:lnTo>
                  <a:pt x="3582" y="1314"/>
                </a:lnTo>
                <a:lnTo>
                  <a:pt x="3572" y="1318"/>
                </a:lnTo>
                <a:lnTo>
                  <a:pt x="3560" y="1320"/>
                </a:lnTo>
                <a:lnTo>
                  <a:pt x="3538" y="1324"/>
                </a:lnTo>
                <a:lnTo>
                  <a:pt x="3512" y="1326"/>
                </a:lnTo>
                <a:lnTo>
                  <a:pt x="3500" y="1324"/>
                </a:lnTo>
                <a:lnTo>
                  <a:pt x="3496" y="1322"/>
                </a:lnTo>
                <a:lnTo>
                  <a:pt x="3492" y="1318"/>
                </a:lnTo>
                <a:lnTo>
                  <a:pt x="3486" y="1316"/>
                </a:lnTo>
                <a:lnTo>
                  <a:pt x="3478" y="1316"/>
                </a:lnTo>
                <a:lnTo>
                  <a:pt x="3460" y="1314"/>
                </a:lnTo>
                <a:lnTo>
                  <a:pt x="3440" y="1310"/>
                </a:lnTo>
                <a:lnTo>
                  <a:pt x="3420" y="1306"/>
                </a:lnTo>
                <a:lnTo>
                  <a:pt x="3400" y="1298"/>
                </a:lnTo>
                <a:lnTo>
                  <a:pt x="3364" y="1284"/>
                </a:lnTo>
                <a:lnTo>
                  <a:pt x="3336" y="1274"/>
                </a:lnTo>
                <a:lnTo>
                  <a:pt x="3330" y="1270"/>
                </a:lnTo>
                <a:lnTo>
                  <a:pt x="3326" y="1268"/>
                </a:lnTo>
                <a:lnTo>
                  <a:pt x="3326" y="1264"/>
                </a:lnTo>
                <a:lnTo>
                  <a:pt x="3328" y="1258"/>
                </a:lnTo>
                <a:lnTo>
                  <a:pt x="3330" y="1244"/>
                </a:lnTo>
                <a:lnTo>
                  <a:pt x="3332" y="1236"/>
                </a:lnTo>
                <a:lnTo>
                  <a:pt x="3332" y="1226"/>
                </a:lnTo>
                <a:lnTo>
                  <a:pt x="3332" y="1218"/>
                </a:lnTo>
                <a:lnTo>
                  <a:pt x="3328" y="1212"/>
                </a:lnTo>
                <a:lnTo>
                  <a:pt x="3324" y="1208"/>
                </a:lnTo>
                <a:lnTo>
                  <a:pt x="3320" y="1206"/>
                </a:lnTo>
                <a:lnTo>
                  <a:pt x="3308" y="1204"/>
                </a:lnTo>
                <a:lnTo>
                  <a:pt x="3302" y="1202"/>
                </a:lnTo>
                <a:lnTo>
                  <a:pt x="3298" y="1200"/>
                </a:lnTo>
                <a:lnTo>
                  <a:pt x="3292" y="1196"/>
                </a:lnTo>
                <a:lnTo>
                  <a:pt x="3290" y="1190"/>
                </a:lnTo>
                <a:lnTo>
                  <a:pt x="3288" y="1186"/>
                </a:lnTo>
                <a:lnTo>
                  <a:pt x="3288" y="1180"/>
                </a:lnTo>
                <a:lnTo>
                  <a:pt x="3290" y="1174"/>
                </a:lnTo>
                <a:lnTo>
                  <a:pt x="3292" y="1172"/>
                </a:lnTo>
                <a:lnTo>
                  <a:pt x="3294" y="1174"/>
                </a:lnTo>
                <a:lnTo>
                  <a:pt x="3298" y="1178"/>
                </a:lnTo>
                <a:lnTo>
                  <a:pt x="3300" y="1180"/>
                </a:lnTo>
                <a:lnTo>
                  <a:pt x="3302" y="1172"/>
                </a:lnTo>
                <a:lnTo>
                  <a:pt x="3302" y="1154"/>
                </a:lnTo>
                <a:lnTo>
                  <a:pt x="3300" y="1142"/>
                </a:lnTo>
                <a:lnTo>
                  <a:pt x="3296" y="1130"/>
                </a:lnTo>
                <a:lnTo>
                  <a:pt x="3290" y="1118"/>
                </a:lnTo>
                <a:lnTo>
                  <a:pt x="3284" y="1108"/>
                </a:lnTo>
                <a:lnTo>
                  <a:pt x="3266" y="1086"/>
                </a:lnTo>
                <a:lnTo>
                  <a:pt x="3250" y="1064"/>
                </a:lnTo>
                <a:lnTo>
                  <a:pt x="3244" y="1054"/>
                </a:lnTo>
                <a:lnTo>
                  <a:pt x="3238" y="1044"/>
                </a:lnTo>
                <a:lnTo>
                  <a:pt x="3234" y="1028"/>
                </a:lnTo>
                <a:lnTo>
                  <a:pt x="3234" y="1014"/>
                </a:lnTo>
                <a:lnTo>
                  <a:pt x="3234" y="1002"/>
                </a:lnTo>
                <a:lnTo>
                  <a:pt x="3236" y="998"/>
                </a:lnTo>
                <a:lnTo>
                  <a:pt x="3242" y="998"/>
                </a:lnTo>
                <a:lnTo>
                  <a:pt x="3248" y="1002"/>
                </a:lnTo>
                <a:lnTo>
                  <a:pt x="3256" y="1006"/>
                </a:lnTo>
                <a:lnTo>
                  <a:pt x="3274" y="1020"/>
                </a:lnTo>
                <a:lnTo>
                  <a:pt x="3290" y="1038"/>
                </a:lnTo>
                <a:lnTo>
                  <a:pt x="3302" y="1050"/>
                </a:lnTo>
                <a:lnTo>
                  <a:pt x="3308" y="1056"/>
                </a:lnTo>
                <a:lnTo>
                  <a:pt x="3312" y="1058"/>
                </a:lnTo>
                <a:lnTo>
                  <a:pt x="3318" y="1054"/>
                </a:lnTo>
                <a:lnTo>
                  <a:pt x="3330" y="1048"/>
                </a:lnTo>
                <a:lnTo>
                  <a:pt x="3344" y="1038"/>
                </a:lnTo>
                <a:lnTo>
                  <a:pt x="3350" y="1032"/>
                </a:lnTo>
                <a:lnTo>
                  <a:pt x="3358" y="1024"/>
                </a:lnTo>
                <a:lnTo>
                  <a:pt x="3362" y="1016"/>
                </a:lnTo>
                <a:lnTo>
                  <a:pt x="3366" y="1006"/>
                </a:lnTo>
                <a:lnTo>
                  <a:pt x="3366" y="1000"/>
                </a:lnTo>
                <a:lnTo>
                  <a:pt x="3366" y="994"/>
                </a:lnTo>
                <a:lnTo>
                  <a:pt x="3360" y="982"/>
                </a:lnTo>
                <a:lnTo>
                  <a:pt x="3352" y="966"/>
                </a:lnTo>
                <a:lnTo>
                  <a:pt x="3340" y="952"/>
                </a:lnTo>
                <a:lnTo>
                  <a:pt x="3318" y="924"/>
                </a:lnTo>
                <a:lnTo>
                  <a:pt x="3310" y="910"/>
                </a:lnTo>
                <a:lnTo>
                  <a:pt x="3304" y="900"/>
                </a:lnTo>
                <a:lnTo>
                  <a:pt x="3302" y="892"/>
                </a:lnTo>
                <a:lnTo>
                  <a:pt x="3302" y="888"/>
                </a:lnTo>
                <a:lnTo>
                  <a:pt x="3304" y="884"/>
                </a:lnTo>
                <a:lnTo>
                  <a:pt x="3308" y="884"/>
                </a:lnTo>
                <a:lnTo>
                  <a:pt x="3316" y="880"/>
                </a:lnTo>
                <a:lnTo>
                  <a:pt x="3322" y="878"/>
                </a:lnTo>
                <a:lnTo>
                  <a:pt x="3326" y="872"/>
                </a:lnTo>
                <a:lnTo>
                  <a:pt x="3330" y="868"/>
                </a:lnTo>
                <a:lnTo>
                  <a:pt x="3334" y="866"/>
                </a:lnTo>
                <a:lnTo>
                  <a:pt x="3336" y="868"/>
                </a:lnTo>
                <a:lnTo>
                  <a:pt x="3340" y="872"/>
                </a:lnTo>
                <a:lnTo>
                  <a:pt x="3342" y="876"/>
                </a:lnTo>
                <a:lnTo>
                  <a:pt x="3342" y="882"/>
                </a:lnTo>
                <a:lnTo>
                  <a:pt x="3342" y="886"/>
                </a:lnTo>
                <a:lnTo>
                  <a:pt x="3340" y="892"/>
                </a:lnTo>
                <a:lnTo>
                  <a:pt x="3338" y="900"/>
                </a:lnTo>
                <a:lnTo>
                  <a:pt x="3340" y="906"/>
                </a:lnTo>
                <a:lnTo>
                  <a:pt x="3350" y="922"/>
                </a:lnTo>
                <a:lnTo>
                  <a:pt x="3354" y="926"/>
                </a:lnTo>
                <a:lnTo>
                  <a:pt x="3356" y="924"/>
                </a:lnTo>
                <a:lnTo>
                  <a:pt x="3362" y="906"/>
                </a:lnTo>
                <a:lnTo>
                  <a:pt x="3366" y="896"/>
                </a:lnTo>
                <a:lnTo>
                  <a:pt x="3368" y="890"/>
                </a:lnTo>
                <a:lnTo>
                  <a:pt x="3370" y="882"/>
                </a:lnTo>
                <a:lnTo>
                  <a:pt x="3376" y="876"/>
                </a:lnTo>
                <a:lnTo>
                  <a:pt x="3390" y="868"/>
                </a:lnTo>
                <a:lnTo>
                  <a:pt x="3410" y="860"/>
                </a:lnTo>
                <a:lnTo>
                  <a:pt x="3432" y="850"/>
                </a:lnTo>
                <a:lnTo>
                  <a:pt x="3440" y="846"/>
                </a:lnTo>
                <a:lnTo>
                  <a:pt x="3446" y="840"/>
                </a:lnTo>
                <a:lnTo>
                  <a:pt x="3454" y="832"/>
                </a:lnTo>
                <a:lnTo>
                  <a:pt x="3462" y="818"/>
                </a:lnTo>
                <a:lnTo>
                  <a:pt x="3470" y="800"/>
                </a:lnTo>
                <a:lnTo>
                  <a:pt x="3480" y="774"/>
                </a:lnTo>
                <a:lnTo>
                  <a:pt x="3484" y="760"/>
                </a:lnTo>
                <a:lnTo>
                  <a:pt x="3486" y="750"/>
                </a:lnTo>
                <a:lnTo>
                  <a:pt x="3486" y="742"/>
                </a:lnTo>
                <a:lnTo>
                  <a:pt x="3484" y="736"/>
                </a:lnTo>
                <a:lnTo>
                  <a:pt x="3478" y="726"/>
                </a:lnTo>
                <a:lnTo>
                  <a:pt x="3472" y="718"/>
                </a:lnTo>
                <a:lnTo>
                  <a:pt x="3464" y="704"/>
                </a:lnTo>
                <a:lnTo>
                  <a:pt x="3454" y="690"/>
                </a:lnTo>
                <a:lnTo>
                  <a:pt x="3434" y="662"/>
                </a:lnTo>
                <a:lnTo>
                  <a:pt x="3428" y="654"/>
                </a:lnTo>
                <a:lnTo>
                  <a:pt x="3428" y="652"/>
                </a:lnTo>
                <a:lnTo>
                  <a:pt x="3430" y="650"/>
                </a:lnTo>
                <a:lnTo>
                  <a:pt x="3440" y="646"/>
                </a:lnTo>
                <a:lnTo>
                  <a:pt x="3442" y="644"/>
                </a:lnTo>
                <a:lnTo>
                  <a:pt x="3444" y="640"/>
                </a:lnTo>
                <a:lnTo>
                  <a:pt x="3444" y="638"/>
                </a:lnTo>
                <a:lnTo>
                  <a:pt x="3442" y="634"/>
                </a:lnTo>
                <a:lnTo>
                  <a:pt x="3434" y="628"/>
                </a:lnTo>
                <a:lnTo>
                  <a:pt x="3422" y="622"/>
                </a:lnTo>
                <a:lnTo>
                  <a:pt x="3416" y="620"/>
                </a:lnTo>
                <a:lnTo>
                  <a:pt x="3410" y="620"/>
                </a:lnTo>
                <a:lnTo>
                  <a:pt x="3404" y="622"/>
                </a:lnTo>
                <a:lnTo>
                  <a:pt x="3396" y="626"/>
                </a:lnTo>
                <a:lnTo>
                  <a:pt x="3392" y="626"/>
                </a:lnTo>
                <a:lnTo>
                  <a:pt x="3386" y="626"/>
                </a:lnTo>
                <a:lnTo>
                  <a:pt x="3380" y="624"/>
                </a:lnTo>
                <a:lnTo>
                  <a:pt x="3378" y="620"/>
                </a:lnTo>
                <a:lnTo>
                  <a:pt x="3376" y="618"/>
                </a:lnTo>
                <a:lnTo>
                  <a:pt x="3378" y="612"/>
                </a:lnTo>
                <a:lnTo>
                  <a:pt x="3386" y="600"/>
                </a:lnTo>
                <a:lnTo>
                  <a:pt x="3398" y="584"/>
                </a:lnTo>
                <a:lnTo>
                  <a:pt x="3404" y="578"/>
                </a:lnTo>
                <a:lnTo>
                  <a:pt x="3408" y="576"/>
                </a:lnTo>
                <a:lnTo>
                  <a:pt x="3410" y="576"/>
                </a:lnTo>
                <a:lnTo>
                  <a:pt x="3412" y="580"/>
                </a:lnTo>
                <a:lnTo>
                  <a:pt x="3416" y="590"/>
                </a:lnTo>
                <a:lnTo>
                  <a:pt x="3418" y="596"/>
                </a:lnTo>
                <a:lnTo>
                  <a:pt x="3422" y="600"/>
                </a:lnTo>
                <a:lnTo>
                  <a:pt x="3426" y="602"/>
                </a:lnTo>
                <a:lnTo>
                  <a:pt x="3430" y="604"/>
                </a:lnTo>
                <a:lnTo>
                  <a:pt x="3436" y="600"/>
                </a:lnTo>
                <a:lnTo>
                  <a:pt x="3442" y="596"/>
                </a:lnTo>
                <a:lnTo>
                  <a:pt x="3446" y="596"/>
                </a:lnTo>
                <a:lnTo>
                  <a:pt x="3448" y="596"/>
                </a:lnTo>
                <a:lnTo>
                  <a:pt x="3458" y="602"/>
                </a:lnTo>
                <a:lnTo>
                  <a:pt x="3470" y="608"/>
                </a:lnTo>
                <a:lnTo>
                  <a:pt x="3482" y="618"/>
                </a:lnTo>
                <a:lnTo>
                  <a:pt x="3494" y="632"/>
                </a:lnTo>
                <a:lnTo>
                  <a:pt x="3504" y="648"/>
                </a:lnTo>
                <a:lnTo>
                  <a:pt x="3510" y="662"/>
                </a:lnTo>
                <a:lnTo>
                  <a:pt x="3516" y="672"/>
                </a:lnTo>
                <a:lnTo>
                  <a:pt x="3520" y="674"/>
                </a:lnTo>
                <a:lnTo>
                  <a:pt x="3524" y="674"/>
                </a:lnTo>
                <a:lnTo>
                  <a:pt x="3534" y="672"/>
                </a:lnTo>
                <a:lnTo>
                  <a:pt x="3538" y="668"/>
                </a:lnTo>
                <a:lnTo>
                  <a:pt x="3542" y="660"/>
                </a:lnTo>
                <a:lnTo>
                  <a:pt x="3546" y="650"/>
                </a:lnTo>
                <a:lnTo>
                  <a:pt x="3548" y="644"/>
                </a:lnTo>
                <a:lnTo>
                  <a:pt x="3546" y="640"/>
                </a:lnTo>
                <a:lnTo>
                  <a:pt x="3542" y="634"/>
                </a:lnTo>
                <a:lnTo>
                  <a:pt x="3538" y="630"/>
                </a:lnTo>
                <a:lnTo>
                  <a:pt x="3516" y="610"/>
                </a:lnTo>
                <a:lnTo>
                  <a:pt x="3508" y="604"/>
                </a:lnTo>
                <a:lnTo>
                  <a:pt x="3500" y="598"/>
                </a:lnTo>
                <a:lnTo>
                  <a:pt x="3500" y="596"/>
                </a:lnTo>
                <a:lnTo>
                  <a:pt x="3498" y="594"/>
                </a:lnTo>
                <a:lnTo>
                  <a:pt x="3502" y="588"/>
                </a:lnTo>
                <a:lnTo>
                  <a:pt x="3506" y="584"/>
                </a:lnTo>
                <a:lnTo>
                  <a:pt x="3508" y="580"/>
                </a:lnTo>
                <a:lnTo>
                  <a:pt x="3508" y="570"/>
                </a:lnTo>
                <a:lnTo>
                  <a:pt x="3508" y="560"/>
                </a:lnTo>
                <a:lnTo>
                  <a:pt x="3510" y="552"/>
                </a:lnTo>
                <a:lnTo>
                  <a:pt x="3512" y="548"/>
                </a:lnTo>
                <a:lnTo>
                  <a:pt x="3516" y="546"/>
                </a:lnTo>
                <a:lnTo>
                  <a:pt x="3526" y="544"/>
                </a:lnTo>
                <a:lnTo>
                  <a:pt x="3538" y="542"/>
                </a:lnTo>
                <a:lnTo>
                  <a:pt x="3552" y="538"/>
                </a:lnTo>
                <a:lnTo>
                  <a:pt x="3558" y="534"/>
                </a:lnTo>
                <a:lnTo>
                  <a:pt x="3562" y="528"/>
                </a:lnTo>
                <a:lnTo>
                  <a:pt x="3566" y="520"/>
                </a:lnTo>
                <a:lnTo>
                  <a:pt x="3568" y="512"/>
                </a:lnTo>
                <a:lnTo>
                  <a:pt x="3570" y="492"/>
                </a:lnTo>
                <a:lnTo>
                  <a:pt x="3572" y="470"/>
                </a:lnTo>
                <a:lnTo>
                  <a:pt x="3570" y="460"/>
                </a:lnTo>
                <a:lnTo>
                  <a:pt x="3568" y="450"/>
                </a:lnTo>
                <a:lnTo>
                  <a:pt x="3562" y="436"/>
                </a:lnTo>
                <a:lnTo>
                  <a:pt x="3556" y="424"/>
                </a:lnTo>
                <a:lnTo>
                  <a:pt x="3548" y="416"/>
                </a:lnTo>
                <a:lnTo>
                  <a:pt x="3546" y="414"/>
                </a:lnTo>
                <a:lnTo>
                  <a:pt x="3546" y="412"/>
                </a:lnTo>
                <a:lnTo>
                  <a:pt x="3552" y="412"/>
                </a:lnTo>
                <a:lnTo>
                  <a:pt x="3562" y="416"/>
                </a:lnTo>
                <a:lnTo>
                  <a:pt x="3574" y="424"/>
                </a:lnTo>
                <a:lnTo>
                  <a:pt x="3580" y="430"/>
                </a:lnTo>
                <a:lnTo>
                  <a:pt x="3586" y="440"/>
                </a:lnTo>
                <a:lnTo>
                  <a:pt x="3598" y="468"/>
                </a:lnTo>
                <a:lnTo>
                  <a:pt x="3610" y="500"/>
                </a:lnTo>
                <a:lnTo>
                  <a:pt x="3616" y="524"/>
                </a:lnTo>
                <a:lnTo>
                  <a:pt x="3620" y="540"/>
                </a:lnTo>
                <a:lnTo>
                  <a:pt x="3622" y="550"/>
                </a:lnTo>
                <a:lnTo>
                  <a:pt x="3628" y="558"/>
                </a:lnTo>
                <a:lnTo>
                  <a:pt x="3638" y="572"/>
                </a:lnTo>
                <a:lnTo>
                  <a:pt x="3650" y="584"/>
                </a:lnTo>
                <a:lnTo>
                  <a:pt x="3652" y="588"/>
                </a:lnTo>
                <a:lnTo>
                  <a:pt x="3652" y="592"/>
                </a:lnTo>
                <a:lnTo>
                  <a:pt x="3650" y="600"/>
                </a:lnTo>
                <a:lnTo>
                  <a:pt x="3646" y="616"/>
                </a:lnTo>
                <a:lnTo>
                  <a:pt x="3642" y="624"/>
                </a:lnTo>
                <a:lnTo>
                  <a:pt x="3638" y="630"/>
                </a:lnTo>
                <a:lnTo>
                  <a:pt x="3634" y="636"/>
                </a:lnTo>
                <a:lnTo>
                  <a:pt x="3628" y="642"/>
                </a:lnTo>
                <a:lnTo>
                  <a:pt x="3614" y="648"/>
                </a:lnTo>
                <a:lnTo>
                  <a:pt x="3596" y="654"/>
                </a:lnTo>
                <a:lnTo>
                  <a:pt x="3584" y="658"/>
                </a:lnTo>
                <a:lnTo>
                  <a:pt x="3580" y="662"/>
                </a:lnTo>
                <a:lnTo>
                  <a:pt x="3576" y="666"/>
                </a:lnTo>
                <a:lnTo>
                  <a:pt x="3572" y="676"/>
                </a:lnTo>
                <a:lnTo>
                  <a:pt x="3564" y="690"/>
                </a:lnTo>
                <a:lnTo>
                  <a:pt x="3560" y="700"/>
                </a:lnTo>
                <a:lnTo>
                  <a:pt x="3560" y="706"/>
                </a:lnTo>
                <a:lnTo>
                  <a:pt x="3562" y="710"/>
                </a:lnTo>
                <a:lnTo>
                  <a:pt x="3564" y="714"/>
                </a:lnTo>
                <a:lnTo>
                  <a:pt x="3576" y="720"/>
                </a:lnTo>
                <a:lnTo>
                  <a:pt x="3586" y="724"/>
                </a:lnTo>
                <a:lnTo>
                  <a:pt x="3592" y="726"/>
                </a:lnTo>
                <a:lnTo>
                  <a:pt x="3596" y="724"/>
                </a:lnTo>
                <a:lnTo>
                  <a:pt x="3600" y="722"/>
                </a:lnTo>
                <a:lnTo>
                  <a:pt x="3604" y="716"/>
                </a:lnTo>
                <a:lnTo>
                  <a:pt x="3612" y="704"/>
                </a:lnTo>
                <a:lnTo>
                  <a:pt x="3618" y="700"/>
                </a:lnTo>
                <a:lnTo>
                  <a:pt x="3624" y="694"/>
                </a:lnTo>
                <a:lnTo>
                  <a:pt x="3636" y="686"/>
                </a:lnTo>
                <a:lnTo>
                  <a:pt x="3652" y="680"/>
                </a:lnTo>
                <a:lnTo>
                  <a:pt x="3668" y="676"/>
                </a:lnTo>
                <a:lnTo>
                  <a:pt x="3688" y="674"/>
                </a:lnTo>
                <a:lnTo>
                  <a:pt x="3696" y="672"/>
                </a:lnTo>
                <a:lnTo>
                  <a:pt x="3698" y="670"/>
                </a:lnTo>
                <a:lnTo>
                  <a:pt x="3698" y="668"/>
                </a:lnTo>
                <a:lnTo>
                  <a:pt x="3698" y="660"/>
                </a:lnTo>
                <a:lnTo>
                  <a:pt x="3694" y="652"/>
                </a:lnTo>
                <a:lnTo>
                  <a:pt x="3684" y="632"/>
                </a:lnTo>
                <a:lnTo>
                  <a:pt x="3680" y="624"/>
                </a:lnTo>
                <a:lnTo>
                  <a:pt x="3678" y="616"/>
                </a:lnTo>
                <a:lnTo>
                  <a:pt x="3674" y="588"/>
                </a:lnTo>
                <a:lnTo>
                  <a:pt x="3672" y="578"/>
                </a:lnTo>
                <a:lnTo>
                  <a:pt x="3668" y="566"/>
                </a:lnTo>
                <a:lnTo>
                  <a:pt x="3666" y="562"/>
                </a:lnTo>
                <a:lnTo>
                  <a:pt x="3666" y="558"/>
                </a:lnTo>
                <a:lnTo>
                  <a:pt x="3668" y="554"/>
                </a:lnTo>
                <a:lnTo>
                  <a:pt x="3670" y="552"/>
                </a:lnTo>
                <a:lnTo>
                  <a:pt x="3694" y="542"/>
                </a:lnTo>
                <a:lnTo>
                  <a:pt x="3700" y="536"/>
                </a:lnTo>
                <a:lnTo>
                  <a:pt x="3706" y="532"/>
                </a:lnTo>
                <a:lnTo>
                  <a:pt x="3708" y="528"/>
                </a:lnTo>
                <a:lnTo>
                  <a:pt x="3710" y="522"/>
                </a:lnTo>
                <a:lnTo>
                  <a:pt x="3710" y="518"/>
                </a:lnTo>
                <a:lnTo>
                  <a:pt x="3708" y="514"/>
                </a:lnTo>
                <a:lnTo>
                  <a:pt x="3706" y="512"/>
                </a:lnTo>
                <a:lnTo>
                  <a:pt x="3702" y="510"/>
                </a:lnTo>
                <a:lnTo>
                  <a:pt x="3692" y="512"/>
                </a:lnTo>
                <a:lnTo>
                  <a:pt x="3682" y="514"/>
                </a:lnTo>
                <a:lnTo>
                  <a:pt x="3670" y="518"/>
                </a:lnTo>
                <a:lnTo>
                  <a:pt x="3652" y="518"/>
                </a:lnTo>
                <a:lnTo>
                  <a:pt x="3644" y="516"/>
                </a:lnTo>
                <a:lnTo>
                  <a:pt x="3638" y="512"/>
                </a:lnTo>
                <a:lnTo>
                  <a:pt x="3634" y="508"/>
                </a:lnTo>
                <a:lnTo>
                  <a:pt x="3632" y="504"/>
                </a:lnTo>
                <a:lnTo>
                  <a:pt x="3628" y="494"/>
                </a:lnTo>
                <a:lnTo>
                  <a:pt x="3626" y="486"/>
                </a:lnTo>
                <a:lnTo>
                  <a:pt x="3620" y="478"/>
                </a:lnTo>
                <a:lnTo>
                  <a:pt x="3616" y="466"/>
                </a:lnTo>
                <a:lnTo>
                  <a:pt x="3610" y="456"/>
                </a:lnTo>
                <a:lnTo>
                  <a:pt x="3608" y="444"/>
                </a:lnTo>
                <a:lnTo>
                  <a:pt x="3606" y="438"/>
                </a:lnTo>
                <a:lnTo>
                  <a:pt x="3604" y="432"/>
                </a:lnTo>
                <a:lnTo>
                  <a:pt x="3594" y="418"/>
                </a:lnTo>
                <a:lnTo>
                  <a:pt x="3566" y="392"/>
                </a:lnTo>
                <a:lnTo>
                  <a:pt x="3546" y="376"/>
                </a:lnTo>
                <a:lnTo>
                  <a:pt x="3542" y="372"/>
                </a:lnTo>
                <a:lnTo>
                  <a:pt x="3540" y="372"/>
                </a:lnTo>
                <a:lnTo>
                  <a:pt x="3540" y="374"/>
                </a:lnTo>
                <a:lnTo>
                  <a:pt x="3540" y="376"/>
                </a:lnTo>
                <a:lnTo>
                  <a:pt x="3538" y="376"/>
                </a:lnTo>
                <a:lnTo>
                  <a:pt x="3532" y="376"/>
                </a:lnTo>
                <a:lnTo>
                  <a:pt x="3522" y="374"/>
                </a:lnTo>
                <a:lnTo>
                  <a:pt x="3506" y="372"/>
                </a:lnTo>
                <a:lnTo>
                  <a:pt x="3492" y="370"/>
                </a:lnTo>
                <a:lnTo>
                  <a:pt x="3480" y="372"/>
                </a:lnTo>
                <a:lnTo>
                  <a:pt x="3470" y="372"/>
                </a:lnTo>
                <a:lnTo>
                  <a:pt x="3458" y="372"/>
                </a:lnTo>
                <a:lnTo>
                  <a:pt x="3452" y="370"/>
                </a:lnTo>
                <a:lnTo>
                  <a:pt x="3448" y="366"/>
                </a:lnTo>
                <a:lnTo>
                  <a:pt x="3450" y="360"/>
                </a:lnTo>
                <a:lnTo>
                  <a:pt x="3452" y="352"/>
                </a:lnTo>
                <a:lnTo>
                  <a:pt x="3468" y="314"/>
                </a:lnTo>
                <a:lnTo>
                  <a:pt x="3470" y="306"/>
                </a:lnTo>
                <a:lnTo>
                  <a:pt x="3476" y="302"/>
                </a:lnTo>
                <a:lnTo>
                  <a:pt x="3482" y="300"/>
                </a:lnTo>
                <a:lnTo>
                  <a:pt x="3488" y="300"/>
                </a:lnTo>
                <a:lnTo>
                  <a:pt x="3504" y="302"/>
                </a:lnTo>
                <a:lnTo>
                  <a:pt x="3518" y="304"/>
                </a:lnTo>
                <a:lnTo>
                  <a:pt x="3542" y="306"/>
                </a:lnTo>
                <a:lnTo>
                  <a:pt x="3572" y="312"/>
                </a:lnTo>
                <a:lnTo>
                  <a:pt x="3580" y="314"/>
                </a:lnTo>
                <a:lnTo>
                  <a:pt x="3586" y="312"/>
                </a:lnTo>
                <a:lnTo>
                  <a:pt x="3588" y="308"/>
                </a:lnTo>
                <a:lnTo>
                  <a:pt x="3590" y="304"/>
                </a:lnTo>
                <a:lnTo>
                  <a:pt x="3590" y="292"/>
                </a:lnTo>
                <a:lnTo>
                  <a:pt x="3592" y="276"/>
                </a:lnTo>
                <a:lnTo>
                  <a:pt x="3594" y="272"/>
                </a:lnTo>
                <a:lnTo>
                  <a:pt x="3596" y="268"/>
                </a:lnTo>
                <a:lnTo>
                  <a:pt x="3600" y="266"/>
                </a:lnTo>
                <a:lnTo>
                  <a:pt x="3604" y="266"/>
                </a:lnTo>
                <a:lnTo>
                  <a:pt x="3614" y="270"/>
                </a:lnTo>
                <a:lnTo>
                  <a:pt x="3624" y="276"/>
                </a:lnTo>
                <a:lnTo>
                  <a:pt x="3634" y="278"/>
                </a:lnTo>
                <a:lnTo>
                  <a:pt x="3640" y="280"/>
                </a:lnTo>
                <a:lnTo>
                  <a:pt x="3642" y="278"/>
                </a:lnTo>
                <a:lnTo>
                  <a:pt x="3642" y="276"/>
                </a:lnTo>
                <a:lnTo>
                  <a:pt x="3644" y="268"/>
                </a:lnTo>
                <a:lnTo>
                  <a:pt x="3644" y="264"/>
                </a:lnTo>
                <a:lnTo>
                  <a:pt x="3646" y="260"/>
                </a:lnTo>
                <a:lnTo>
                  <a:pt x="3648" y="256"/>
                </a:lnTo>
                <a:lnTo>
                  <a:pt x="3652" y="256"/>
                </a:lnTo>
                <a:lnTo>
                  <a:pt x="3656" y="254"/>
                </a:lnTo>
                <a:lnTo>
                  <a:pt x="3660" y="256"/>
                </a:lnTo>
                <a:lnTo>
                  <a:pt x="3664" y="258"/>
                </a:lnTo>
                <a:lnTo>
                  <a:pt x="3670" y="264"/>
                </a:lnTo>
                <a:lnTo>
                  <a:pt x="3672" y="268"/>
                </a:lnTo>
                <a:lnTo>
                  <a:pt x="3670" y="276"/>
                </a:lnTo>
                <a:lnTo>
                  <a:pt x="3668" y="282"/>
                </a:lnTo>
                <a:lnTo>
                  <a:pt x="3664" y="290"/>
                </a:lnTo>
                <a:lnTo>
                  <a:pt x="3654" y="300"/>
                </a:lnTo>
                <a:lnTo>
                  <a:pt x="3648" y="306"/>
                </a:lnTo>
                <a:lnTo>
                  <a:pt x="3648" y="310"/>
                </a:lnTo>
                <a:lnTo>
                  <a:pt x="3646" y="322"/>
                </a:lnTo>
                <a:lnTo>
                  <a:pt x="3646" y="328"/>
                </a:lnTo>
                <a:lnTo>
                  <a:pt x="3648" y="336"/>
                </a:lnTo>
                <a:lnTo>
                  <a:pt x="3652" y="342"/>
                </a:lnTo>
                <a:lnTo>
                  <a:pt x="3658" y="346"/>
                </a:lnTo>
                <a:lnTo>
                  <a:pt x="3666" y="352"/>
                </a:lnTo>
                <a:lnTo>
                  <a:pt x="3674" y="358"/>
                </a:lnTo>
                <a:lnTo>
                  <a:pt x="3694" y="378"/>
                </a:lnTo>
                <a:lnTo>
                  <a:pt x="3716" y="400"/>
                </a:lnTo>
                <a:lnTo>
                  <a:pt x="3734" y="414"/>
                </a:lnTo>
                <a:lnTo>
                  <a:pt x="3742" y="418"/>
                </a:lnTo>
                <a:lnTo>
                  <a:pt x="3746" y="416"/>
                </a:lnTo>
                <a:lnTo>
                  <a:pt x="3746" y="412"/>
                </a:lnTo>
                <a:lnTo>
                  <a:pt x="3746" y="404"/>
                </a:lnTo>
                <a:lnTo>
                  <a:pt x="3744" y="384"/>
                </a:lnTo>
                <a:lnTo>
                  <a:pt x="3742" y="360"/>
                </a:lnTo>
                <a:lnTo>
                  <a:pt x="3740" y="352"/>
                </a:lnTo>
                <a:lnTo>
                  <a:pt x="3738" y="344"/>
                </a:lnTo>
                <a:lnTo>
                  <a:pt x="3734" y="338"/>
                </a:lnTo>
                <a:lnTo>
                  <a:pt x="3730" y="334"/>
                </a:lnTo>
                <a:lnTo>
                  <a:pt x="3718" y="324"/>
                </a:lnTo>
                <a:lnTo>
                  <a:pt x="3712" y="318"/>
                </a:lnTo>
                <a:lnTo>
                  <a:pt x="3706" y="308"/>
                </a:lnTo>
                <a:lnTo>
                  <a:pt x="3700" y="294"/>
                </a:lnTo>
                <a:lnTo>
                  <a:pt x="3700" y="292"/>
                </a:lnTo>
                <a:lnTo>
                  <a:pt x="3702" y="292"/>
                </a:lnTo>
                <a:lnTo>
                  <a:pt x="3712" y="292"/>
                </a:lnTo>
                <a:lnTo>
                  <a:pt x="3730" y="294"/>
                </a:lnTo>
                <a:lnTo>
                  <a:pt x="3746" y="292"/>
                </a:lnTo>
                <a:lnTo>
                  <a:pt x="3756" y="288"/>
                </a:lnTo>
                <a:lnTo>
                  <a:pt x="3762" y="282"/>
                </a:lnTo>
                <a:lnTo>
                  <a:pt x="3766" y="276"/>
                </a:lnTo>
                <a:lnTo>
                  <a:pt x="3772" y="270"/>
                </a:lnTo>
                <a:lnTo>
                  <a:pt x="3778" y="266"/>
                </a:lnTo>
                <a:lnTo>
                  <a:pt x="3788" y="266"/>
                </a:lnTo>
                <a:lnTo>
                  <a:pt x="3804" y="264"/>
                </a:lnTo>
                <a:lnTo>
                  <a:pt x="3812" y="264"/>
                </a:lnTo>
                <a:lnTo>
                  <a:pt x="3816" y="264"/>
                </a:lnTo>
                <a:lnTo>
                  <a:pt x="3818" y="262"/>
                </a:lnTo>
                <a:lnTo>
                  <a:pt x="3816" y="258"/>
                </a:lnTo>
                <a:lnTo>
                  <a:pt x="3810" y="250"/>
                </a:lnTo>
                <a:lnTo>
                  <a:pt x="3802" y="242"/>
                </a:lnTo>
                <a:lnTo>
                  <a:pt x="3798" y="238"/>
                </a:lnTo>
                <a:lnTo>
                  <a:pt x="3792" y="234"/>
                </a:lnTo>
                <a:lnTo>
                  <a:pt x="3782" y="230"/>
                </a:lnTo>
                <a:lnTo>
                  <a:pt x="3774" y="228"/>
                </a:lnTo>
                <a:lnTo>
                  <a:pt x="3774" y="226"/>
                </a:lnTo>
                <a:lnTo>
                  <a:pt x="3776" y="222"/>
                </a:lnTo>
                <a:lnTo>
                  <a:pt x="3780" y="220"/>
                </a:lnTo>
                <a:lnTo>
                  <a:pt x="3788" y="220"/>
                </a:lnTo>
                <a:lnTo>
                  <a:pt x="3808" y="224"/>
                </a:lnTo>
                <a:lnTo>
                  <a:pt x="3832" y="230"/>
                </a:lnTo>
                <a:lnTo>
                  <a:pt x="3850" y="236"/>
                </a:lnTo>
                <a:lnTo>
                  <a:pt x="3862" y="240"/>
                </a:lnTo>
                <a:lnTo>
                  <a:pt x="3866" y="240"/>
                </a:lnTo>
                <a:lnTo>
                  <a:pt x="3868" y="238"/>
                </a:lnTo>
                <a:lnTo>
                  <a:pt x="3866" y="230"/>
                </a:lnTo>
                <a:lnTo>
                  <a:pt x="3864" y="218"/>
                </a:lnTo>
                <a:lnTo>
                  <a:pt x="3862" y="212"/>
                </a:lnTo>
                <a:lnTo>
                  <a:pt x="3858" y="208"/>
                </a:lnTo>
                <a:lnTo>
                  <a:pt x="3854" y="206"/>
                </a:lnTo>
                <a:lnTo>
                  <a:pt x="3846" y="206"/>
                </a:lnTo>
                <a:lnTo>
                  <a:pt x="3822" y="202"/>
                </a:lnTo>
                <a:lnTo>
                  <a:pt x="3808" y="198"/>
                </a:lnTo>
                <a:lnTo>
                  <a:pt x="3788" y="192"/>
                </a:lnTo>
                <a:lnTo>
                  <a:pt x="3748" y="180"/>
                </a:lnTo>
                <a:lnTo>
                  <a:pt x="3710" y="168"/>
                </a:lnTo>
                <a:lnTo>
                  <a:pt x="3678" y="162"/>
                </a:lnTo>
                <a:lnTo>
                  <a:pt x="3658" y="160"/>
                </a:lnTo>
                <a:lnTo>
                  <a:pt x="3652" y="160"/>
                </a:lnTo>
                <a:lnTo>
                  <a:pt x="3648" y="158"/>
                </a:lnTo>
                <a:lnTo>
                  <a:pt x="3648" y="156"/>
                </a:lnTo>
                <a:lnTo>
                  <a:pt x="3650" y="154"/>
                </a:lnTo>
                <a:lnTo>
                  <a:pt x="3656" y="150"/>
                </a:lnTo>
                <a:lnTo>
                  <a:pt x="3666" y="148"/>
                </a:lnTo>
                <a:lnTo>
                  <a:pt x="3670" y="148"/>
                </a:lnTo>
                <a:lnTo>
                  <a:pt x="3672" y="146"/>
                </a:lnTo>
                <a:lnTo>
                  <a:pt x="3674" y="144"/>
                </a:lnTo>
                <a:lnTo>
                  <a:pt x="3674" y="142"/>
                </a:lnTo>
                <a:lnTo>
                  <a:pt x="3670" y="136"/>
                </a:lnTo>
                <a:lnTo>
                  <a:pt x="3662" y="130"/>
                </a:lnTo>
                <a:lnTo>
                  <a:pt x="3652" y="128"/>
                </a:lnTo>
                <a:lnTo>
                  <a:pt x="3644" y="128"/>
                </a:lnTo>
                <a:lnTo>
                  <a:pt x="3638" y="134"/>
                </a:lnTo>
                <a:lnTo>
                  <a:pt x="3632" y="144"/>
                </a:lnTo>
                <a:lnTo>
                  <a:pt x="3632" y="148"/>
                </a:lnTo>
                <a:lnTo>
                  <a:pt x="3632" y="152"/>
                </a:lnTo>
                <a:lnTo>
                  <a:pt x="3632" y="158"/>
                </a:lnTo>
                <a:lnTo>
                  <a:pt x="3632" y="160"/>
                </a:lnTo>
                <a:lnTo>
                  <a:pt x="3628" y="160"/>
                </a:lnTo>
                <a:lnTo>
                  <a:pt x="3608" y="160"/>
                </a:lnTo>
                <a:lnTo>
                  <a:pt x="3554" y="160"/>
                </a:lnTo>
                <a:lnTo>
                  <a:pt x="3528" y="158"/>
                </a:lnTo>
                <a:lnTo>
                  <a:pt x="3496" y="152"/>
                </a:lnTo>
                <a:lnTo>
                  <a:pt x="3466" y="148"/>
                </a:lnTo>
                <a:lnTo>
                  <a:pt x="3442" y="144"/>
                </a:lnTo>
                <a:lnTo>
                  <a:pt x="3394" y="142"/>
                </a:lnTo>
                <a:lnTo>
                  <a:pt x="3382" y="140"/>
                </a:lnTo>
                <a:lnTo>
                  <a:pt x="3372" y="138"/>
                </a:lnTo>
                <a:lnTo>
                  <a:pt x="3358" y="132"/>
                </a:lnTo>
                <a:lnTo>
                  <a:pt x="3342" y="126"/>
                </a:lnTo>
                <a:lnTo>
                  <a:pt x="3332" y="124"/>
                </a:lnTo>
                <a:lnTo>
                  <a:pt x="3318" y="124"/>
                </a:lnTo>
                <a:lnTo>
                  <a:pt x="3306" y="122"/>
                </a:lnTo>
                <a:lnTo>
                  <a:pt x="3298" y="120"/>
                </a:lnTo>
                <a:lnTo>
                  <a:pt x="3292" y="118"/>
                </a:lnTo>
                <a:lnTo>
                  <a:pt x="3288" y="114"/>
                </a:lnTo>
                <a:lnTo>
                  <a:pt x="3284" y="102"/>
                </a:lnTo>
                <a:lnTo>
                  <a:pt x="3280" y="96"/>
                </a:lnTo>
                <a:lnTo>
                  <a:pt x="3276" y="90"/>
                </a:lnTo>
                <a:lnTo>
                  <a:pt x="3270" y="84"/>
                </a:lnTo>
                <a:lnTo>
                  <a:pt x="3264" y="80"/>
                </a:lnTo>
                <a:lnTo>
                  <a:pt x="3258" y="78"/>
                </a:lnTo>
                <a:lnTo>
                  <a:pt x="3250" y="76"/>
                </a:lnTo>
                <a:lnTo>
                  <a:pt x="3230" y="76"/>
                </a:lnTo>
                <a:lnTo>
                  <a:pt x="3200" y="76"/>
                </a:lnTo>
                <a:lnTo>
                  <a:pt x="3184" y="78"/>
                </a:lnTo>
                <a:lnTo>
                  <a:pt x="3174" y="80"/>
                </a:lnTo>
                <a:lnTo>
                  <a:pt x="3170" y="82"/>
                </a:lnTo>
                <a:lnTo>
                  <a:pt x="3170" y="86"/>
                </a:lnTo>
                <a:lnTo>
                  <a:pt x="3172" y="92"/>
                </a:lnTo>
                <a:lnTo>
                  <a:pt x="3176" y="94"/>
                </a:lnTo>
                <a:lnTo>
                  <a:pt x="3186" y="100"/>
                </a:lnTo>
                <a:lnTo>
                  <a:pt x="3210" y="110"/>
                </a:lnTo>
                <a:lnTo>
                  <a:pt x="3226" y="118"/>
                </a:lnTo>
                <a:lnTo>
                  <a:pt x="3242" y="128"/>
                </a:lnTo>
                <a:lnTo>
                  <a:pt x="3246" y="134"/>
                </a:lnTo>
                <a:lnTo>
                  <a:pt x="3246" y="136"/>
                </a:lnTo>
                <a:lnTo>
                  <a:pt x="3244" y="138"/>
                </a:lnTo>
                <a:lnTo>
                  <a:pt x="3238" y="140"/>
                </a:lnTo>
                <a:lnTo>
                  <a:pt x="3228" y="140"/>
                </a:lnTo>
                <a:lnTo>
                  <a:pt x="3186" y="140"/>
                </a:lnTo>
                <a:lnTo>
                  <a:pt x="3178" y="140"/>
                </a:lnTo>
                <a:lnTo>
                  <a:pt x="3174" y="138"/>
                </a:lnTo>
                <a:lnTo>
                  <a:pt x="3164" y="134"/>
                </a:lnTo>
                <a:lnTo>
                  <a:pt x="3156" y="124"/>
                </a:lnTo>
                <a:lnTo>
                  <a:pt x="3140" y="114"/>
                </a:lnTo>
                <a:lnTo>
                  <a:pt x="3130" y="108"/>
                </a:lnTo>
                <a:lnTo>
                  <a:pt x="3116" y="106"/>
                </a:lnTo>
                <a:lnTo>
                  <a:pt x="3100" y="104"/>
                </a:lnTo>
                <a:lnTo>
                  <a:pt x="3082" y="104"/>
                </a:lnTo>
                <a:lnTo>
                  <a:pt x="3048" y="104"/>
                </a:lnTo>
                <a:lnTo>
                  <a:pt x="3018" y="106"/>
                </a:lnTo>
                <a:lnTo>
                  <a:pt x="2996" y="104"/>
                </a:lnTo>
                <a:lnTo>
                  <a:pt x="2984" y="102"/>
                </a:lnTo>
                <a:lnTo>
                  <a:pt x="2980" y="98"/>
                </a:lnTo>
                <a:lnTo>
                  <a:pt x="2976" y="94"/>
                </a:lnTo>
                <a:lnTo>
                  <a:pt x="2968" y="80"/>
                </a:lnTo>
                <a:lnTo>
                  <a:pt x="2962" y="72"/>
                </a:lnTo>
                <a:lnTo>
                  <a:pt x="2954" y="68"/>
                </a:lnTo>
                <a:lnTo>
                  <a:pt x="2946" y="64"/>
                </a:lnTo>
                <a:lnTo>
                  <a:pt x="2936" y="64"/>
                </a:lnTo>
                <a:lnTo>
                  <a:pt x="2914" y="66"/>
                </a:lnTo>
                <a:lnTo>
                  <a:pt x="2888" y="68"/>
                </a:lnTo>
                <a:lnTo>
                  <a:pt x="2874" y="68"/>
                </a:lnTo>
                <a:lnTo>
                  <a:pt x="2864" y="64"/>
                </a:lnTo>
                <a:lnTo>
                  <a:pt x="2852" y="62"/>
                </a:lnTo>
                <a:lnTo>
                  <a:pt x="2844" y="58"/>
                </a:lnTo>
                <a:lnTo>
                  <a:pt x="2826" y="48"/>
                </a:lnTo>
                <a:lnTo>
                  <a:pt x="2812" y="38"/>
                </a:lnTo>
                <a:lnTo>
                  <a:pt x="2796" y="30"/>
                </a:lnTo>
                <a:lnTo>
                  <a:pt x="2776" y="26"/>
                </a:lnTo>
                <a:lnTo>
                  <a:pt x="2724" y="18"/>
                </a:lnTo>
                <a:lnTo>
                  <a:pt x="2712" y="16"/>
                </a:lnTo>
                <a:lnTo>
                  <a:pt x="2704" y="18"/>
                </a:lnTo>
                <a:lnTo>
                  <a:pt x="2702" y="22"/>
                </a:lnTo>
                <a:lnTo>
                  <a:pt x="2702" y="28"/>
                </a:lnTo>
                <a:lnTo>
                  <a:pt x="2706" y="34"/>
                </a:lnTo>
                <a:lnTo>
                  <a:pt x="2710" y="38"/>
                </a:lnTo>
                <a:lnTo>
                  <a:pt x="2716" y="42"/>
                </a:lnTo>
                <a:lnTo>
                  <a:pt x="2722" y="44"/>
                </a:lnTo>
                <a:lnTo>
                  <a:pt x="2732" y="48"/>
                </a:lnTo>
                <a:lnTo>
                  <a:pt x="2742" y="50"/>
                </a:lnTo>
                <a:lnTo>
                  <a:pt x="2754" y="52"/>
                </a:lnTo>
                <a:lnTo>
                  <a:pt x="2770" y="54"/>
                </a:lnTo>
                <a:lnTo>
                  <a:pt x="2790" y="58"/>
                </a:lnTo>
                <a:lnTo>
                  <a:pt x="2800" y="60"/>
                </a:lnTo>
                <a:lnTo>
                  <a:pt x="2810" y="66"/>
                </a:lnTo>
                <a:lnTo>
                  <a:pt x="2818" y="70"/>
                </a:lnTo>
                <a:lnTo>
                  <a:pt x="2826" y="78"/>
                </a:lnTo>
                <a:lnTo>
                  <a:pt x="2828" y="82"/>
                </a:lnTo>
                <a:lnTo>
                  <a:pt x="2828" y="84"/>
                </a:lnTo>
                <a:lnTo>
                  <a:pt x="2828" y="88"/>
                </a:lnTo>
                <a:lnTo>
                  <a:pt x="2824" y="90"/>
                </a:lnTo>
                <a:lnTo>
                  <a:pt x="2814" y="92"/>
                </a:lnTo>
                <a:lnTo>
                  <a:pt x="2800" y="96"/>
                </a:lnTo>
                <a:lnTo>
                  <a:pt x="2766" y="100"/>
                </a:lnTo>
                <a:lnTo>
                  <a:pt x="2750" y="104"/>
                </a:lnTo>
                <a:lnTo>
                  <a:pt x="2734" y="110"/>
                </a:lnTo>
                <a:lnTo>
                  <a:pt x="2722" y="116"/>
                </a:lnTo>
                <a:lnTo>
                  <a:pt x="2710" y="120"/>
                </a:lnTo>
                <a:lnTo>
                  <a:pt x="2688" y="124"/>
                </a:lnTo>
                <a:lnTo>
                  <a:pt x="2668" y="126"/>
                </a:lnTo>
                <a:lnTo>
                  <a:pt x="2660" y="128"/>
                </a:lnTo>
                <a:lnTo>
                  <a:pt x="2650" y="130"/>
                </a:lnTo>
                <a:lnTo>
                  <a:pt x="2644" y="134"/>
                </a:lnTo>
                <a:lnTo>
                  <a:pt x="2642" y="140"/>
                </a:lnTo>
                <a:lnTo>
                  <a:pt x="2644" y="144"/>
                </a:lnTo>
                <a:lnTo>
                  <a:pt x="2648" y="150"/>
                </a:lnTo>
                <a:lnTo>
                  <a:pt x="2660" y="164"/>
                </a:lnTo>
                <a:lnTo>
                  <a:pt x="2666" y="172"/>
                </a:lnTo>
                <a:lnTo>
                  <a:pt x="2670" y="180"/>
                </a:lnTo>
                <a:lnTo>
                  <a:pt x="2674" y="192"/>
                </a:lnTo>
                <a:lnTo>
                  <a:pt x="2674" y="196"/>
                </a:lnTo>
                <a:lnTo>
                  <a:pt x="2672" y="198"/>
                </a:lnTo>
                <a:lnTo>
                  <a:pt x="2666" y="202"/>
                </a:lnTo>
                <a:lnTo>
                  <a:pt x="2656" y="206"/>
                </a:lnTo>
                <a:lnTo>
                  <a:pt x="2652" y="206"/>
                </a:lnTo>
                <a:lnTo>
                  <a:pt x="2650" y="204"/>
                </a:lnTo>
                <a:lnTo>
                  <a:pt x="2652" y="196"/>
                </a:lnTo>
                <a:lnTo>
                  <a:pt x="2654" y="184"/>
                </a:lnTo>
                <a:lnTo>
                  <a:pt x="2656" y="178"/>
                </a:lnTo>
                <a:lnTo>
                  <a:pt x="2654" y="174"/>
                </a:lnTo>
                <a:lnTo>
                  <a:pt x="2632" y="144"/>
                </a:lnTo>
                <a:lnTo>
                  <a:pt x="2618" y="124"/>
                </a:lnTo>
                <a:lnTo>
                  <a:pt x="2610" y="114"/>
                </a:lnTo>
                <a:lnTo>
                  <a:pt x="2602" y="108"/>
                </a:lnTo>
                <a:lnTo>
                  <a:pt x="2596" y="106"/>
                </a:lnTo>
                <a:lnTo>
                  <a:pt x="2590" y="104"/>
                </a:lnTo>
                <a:lnTo>
                  <a:pt x="2588" y="108"/>
                </a:lnTo>
                <a:lnTo>
                  <a:pt x="2586" y="112"/>
                </a:lnTo>
                <a:lnTo>
                  <a:pt x="2586" y="124"/>
                </a:lnTo>
                <a:lnTo>
                  <a:pt x="2588" y="138"/>
                </a:lnTo>
                <a:lnTo>
                  <a:pt x="2592" y="150"/>
                </a:lnTo>
                <a:lnTo>
                  <a:pt x="2594" y="156"/>
                </a:lnTo>
                <a:lnTo>
                  <a:pt x="2598" y="162"/>
                </a:lnTo>
                <a:lnTo>
                  <a:pt x="2602" y="170"/>
                </a:lnTo>
                <a:lnTo>
                  <a:pt x="2602" y="174"/>
                </a:lnTo>
                <a:lnTo>
                  <a:pt x="2600" y="176"/>
                </a:lnTo>
                <a:lnTo>
                  <a:pt x="2596" y="176"/>
                </a:lnTo>
                <a:lnTo>
                  <a:pt x="2592" y="174"/>
                </a:lnTo>
                <a:lnTo>
                  <a:pt x="2578" y="168"/>
                </a:lnTo>
                <a:lnTo>
                  <a:pt x="2566" y="160"/>
                </a:lnTo>
                <a:lnTo>
                  <a:pt x="2560" y="158"/>
                </a:lnTo>
                <a:lnTo>
                  <a:pt x="2552" y="158"/>
                </a:lnTo>
                <a:lnTo>
                  <a:pt x="2530" y="162"/>
                </a:lnTo>
                <a:lnTo>
                  <a:pt x="2508" y="166"/>
                </a:lnTo>
                <a:lnTo>
                  <a:pt x="2498" y="166"/>
                </a:lnTo>
                <a:lnTo>
                  <a:pt x="2488" y="164"/>
                </a:lnTo>
                <a:lnTo>
                  <a:pt x="2484" y="160"/>
                </a:lnTo>
                <a:lnTo>
                  <a:pt x="2482" y="158"/>
                </a:lnTo>
                <a:lnTo>
                  <a:pt x="2482" y="156"/>
                </a:lnTo>
                <a:lnTo>
                  <a:pt x="2484" y="156"/>
                </a:lnTo>
                <a:lnTo>
                  <a:pt x="2492" y="152"/>
                </a:lnTo>
                <a:lnTo>
                  <a:pt x="2494" y="150"/>
                </a:lnTo>
                <a:lnTo>
                  <a:pt x="2496" y="148"/>
                </a:lnTo>
                <a:lnTo>
                  <a:pt x="2494" y="144"/>
                </a:lnTo>
                <a:lnTo>
                  <a:pt x="2492" y="142"/>
                </a:lnTo>
                <a:lnTo>
                  <a:pt x="2484" y="140"/>
                </a:lnTo>
                <a:lnTo>
                  <a:pt x="2472" y="138"/>
                </a:lnTo>
                <a:lnTo>
                  <a:pt x="2468" y="134"/>
                </a:lnTo>
                <a:lnTo>
                  <a:pt x="2466" y="130"/>
                </a:lnTo>
                <a:lnTo>
                  <a:pt x="2464" y="128"/>
                </a:lnTo>
                <a:lnTo>
                  <a:pt x="2466" y="124"/>
                </a:lnTo>
                <a:lnTo>
                  <a:pt x="2470" y="118"/>
                </a:lnTo>
                <a:lnTo>
                  <a:pt x="2478" y="112"/>
                </a:lnTo>
                <a:lnTo>
                  <a:pt x="2488" y="108"/>
                </a:lnTo>
                <a:lnTo>
                  <a:pt x="2512" y="98"/>
                </a:lnTo>
                <a:lnTo>
                  <a:pt x="2538" y="92"/>
                </a:lnTo>
                <a:lnTo>
                  <a:pt x="2554" y="88"/>
                </a:lnTo>
                <a:lnTo>
                  <a:pt x="2562" y="86"/>
                </a:lnTo>
                <a:lnTo>
                  <a:pt x="2564" y="84"/>
                </a:lnTo>
                <a:lnTo>
                  <a:pt x="2564" y="80"/>
                </a:lnTo>
                <a:lnTo>
                  <a:pt x="2564" y="72"/>
                </a:lnTo>
                <a:lnTo>
                  <a:pt x="2564" y="68"/>
                </a:lnTo>
                <a:lnTo>
                  <a:pt x="2562" y="66"/>
                </a:lnTo>
                <a:lnTo>
                  <a:pt x="2556" y="64"/>
                </a:lnTo>
                <a:lnTo>
                  <a:pt x="2546" y="62"/>
                </a:lnTo>
                <a:lnTo>
                  <a:pt x="2532" y="64"/>
                </a:lnTo>
                <a:lnTo>
                  <a:pt x="2516" y="66"/>
                </a:lnTo>
                <a:lnTo>
                  <a:pt x="2500" y="70"/>
                </a:lnTo>
                <a:lnTo>
                  <a:pt x="2482" y="76"/>
                </a:lnTo>
                <a:lnTo>
                  <a:pt x="2466" y="84"/>
                </a:lnTo>
                <a:lnTo>
                  <a:pt x="2450" y="92"/>
                </a:lnTo>
                <a:lnTo>
                  <a:pt x="2440" y="98"/>
                </a:lnTo>
                <a:lnTo>
                  <a:pt x="2434" y="106"/>
                </a:lnTo>
                <a:lnTo>
                  <a:pt x="2430" y="112"/>
                </a:lnTo>
                <a:lnTo>
                  <a:pt x="2428" y="124"/>
                </a:lnTo>
                <a:lnTo>
                  <a:pt x="2424" y="136"/>
                </a:lnTo>
                <a:lnTo>
                  <a:pt x="2424" y="140"/>
                </a:lnTo>
                <a:lnTo>
                  <a:pt x="2424" y="144"/>
                </a:lnTo>
                <a:lnTo>
                  <a:pt x="2428" y="148"/>
                </a:lnTo>
                <a:lnTo>
                  <a:pt x="2432" y="150"/>
                </a:lnTo>
                <a:lnTo>
                  <a:pt x="2442" y="156"/>
                </a:lnTo>
                <a:lnTo>
                  <a:pt x="2450" y="160"/>
                </a:lnTo>
                <a:lnTo>
                  <a:pt x="2452" y="164"/>
                </a:lnTo>
                <a:lnTo>
                  <a:pt x="2452" y="166"/>
                </a:lnTo>
                <a:lnTo>
                  <a:pt x="2450" y="168"/>
                </a:lnTo>
                <a:lnTo>
                  <a:pt x="2446" y="170"/>
                </a:lnTo>
                <a:lnTo>
                  <a:pt x="2418" y="180"/>
                </a:lnTo>
                <a:lnTo>
                  <a:pt x="2406" y="182"/>
                </a:lnTo>
                <a:lnTo>
                  <a:pt x="2396" y="182"/>
                </a:lnTo>
                <a:lnTo>
                  <a:pt x="2384" y="184"/>
                </a:lnTo>
                <a:lnTo>
                  <a:pt x="2370" y="188"/>
                </a:lnTo>
                <a:lnTo>
                  <a:pt x="2362" y="190"/>
                </a:lnTo>
                <a:lnTo>
                  <a:pt x="2358" y="194"/>
                </a:lnTo>
                <a:lnTo>
                  <a:pt x="2354" y="200"/>
                </a:lnTo>
                <a:lnTo>
                  <a:pt x="2350" y="208"/>
                </a:lnTo>
                <a:lnTo>
                  <a:pt x="2346" y="212"/>
                </a:lnTo>
                <a:lnTo>
                  <a:pt x="2340" y="214"/>
                </a:lnTo>
                <a:lnTo>
                  <a:pt x="2304" y="230"/>
                </a:lnTo>
                <a:lnTo>
                  <a:pt x="2300" y="230"/>
                </a:lnTo>
                <a:lnTo>
                  <a:pt x="2298" y="228"/>
                </a:lnTo>
                <a:lnTo>
                  <a:pt x="2298" y="224"/>
                </a:lnTo>
                <a:lnTo>
                  <a:pt x="2302" y="220"/>
                </a:lnTo>
                <a:lnTo>
                  <a:pt x="2308" y="214"/>
                </a:lnTo>
                <a:lnTo>
                  <a:pt x="2314" y="208"/>
                </a:lnTo>
                <a:lnTo>
                  <a:pt x="2322" y="204"/>
                </a:lnTo>
                <a:lnTo>
                  <a:pt x="2330" y="200"/>
                </a:lnTo>
                <a:lnTo>
                  <a:pt x="2338" y="200"/>
                </a:lnTo>
                <a:lnTo>
                  <a:pt x="2344" y="196"/>
                </a:lnTo>
                <a:lnTo>
                  <a:pt x="2346" y="194"/>
                </a:lnTo>
                <a:lnTo>
                  <a:pt x="2348" y="190"/>
                </a:lnTo>
                <a:lnTo>
                  <a:pt x="2346" y="184"/>
                </a:lnTo>
                <a:lnTo>
                  <a:pt x="2340" y="180"/>
                </a:lnTo>
                <a:lnTo>
                  <a:pt x="2330" y="174"/>
                </a:lnTo>
                <a:lnTo>
                  <a:pt x="2308" y="166"/>
                </a:lnTo>
                <a:lnTo>
                  <a:pt x="2244" y="148"/>
                </a:lnTo>
                <a:lnTo>
                  <a:pt x="2224" y="144"/>
                </a:lnTo>
                <a:lnTo>
                  <a:pt x="2204" y="142"/>
                </a:lnTo>
                <a:lnTo>
                  <a:pt x="2182" y="144"/>
                </a:lnTo>
                <a:lnTo>
                  <a:pt x="2160" y="146"/>
                </a:lnTo>
                <a:lnTo>
                  <a:pt x="2140" y="150"/>
                </a:lnTo>
                <a:lnTo>
                  <a:pt x="2122" y="154"/>
                </a:lnTo>
                <a:lnTo>
                  <a:pt x="2094" y="164"/>
                </a:lnTo>
                <a:lnTo>
                  <a:pt x="2080" y="172"/>
                </a:lnTo>
                <a:lnTo>
                  <a:pt x="2074" y="180"/>
                </a:lnTo>
                <a:lnTo>
                  <a:pt x="2070" y="190"/>
                </a:lnTo>
                <a:lnTo>
                  <a:pt x="2068" y="200"/>
                </a:lnTo>
                <a:lnTo>
                  <a:pt x="2064" y="208"/>
                </a:lnTo>
                <a:lnTo>
                  <a:pt x="2056" y="214"/>
                </a:lnTo>
                <a:lnTo>
                  <a:pt x="2032" y="230"/>
                </a:lnTo>
                <a:lnTo>
                  <a:pt x="1978" y="258"/>
                </a:lnTo>
                <a:lnTo>
                  <a:pt x="1970" y="264"/>
                </a:lnTo>
                <a:lnTo>
                  <a:pt x="1966" y="270"/>
                </a:lnTo>
                <a:lnTo>
                  <a:pt x="1966" y="276"/>
                </a:lnTo>
                <a:lnTo>
                  <a:pt x="1968" y="284"/>
                </a:lnTo>
                <a:lnTo>
                  <a:pt x="1976" y="296"/>
                </a:lnTo>
                <a:lnTo>
                  <a:pt x="1984" y="308"/>
                </a:lnTo>
                <a:lnTo>
                  <a:pt x="1988" y="312"/>
                </a:lnTo>
                <a:lnTo>
                  <a:pt x="1992" y="314"/>
                </a:lnTo>
                <a:lnTo>
                  <a:pt x="1998" y="314"/>
                </a:lnTo>
                <a:lnTo>
                  <a:pt x="2004" y="314"/>
                </a:lnTo>
                <a:lnTo>
                  <a:pt x="2018" y="312"/>
                </a:lnTo>
                <a:lnTo>
                  <a:pt x="2034" y="308"/>
                </a:lnTo>
                <a:lnTo>
                  <a:pt x="2042" y="306"/>
                </a:lnTo>
                <a:lnTo>
                  <a:pt x="2048" y="308"/>
                </a:lnTo>
                <a:lnTo>
                  <a:pt x="2052" y="312"/>
                </a:lnTo>
                <a:lnTo>
                  <a:pt x="2054" y="316"/>
                </a:lnTo>
                <a:lnTo>
                  <a:pt x="2056" y="328"/>
                </a:lnTo>
                <a:lnTo>
                  <a:pt x="2058" y="340"/>
                </a:lnTo>
                <a:lnTo>
                  <a:pt x="2060" y="342"/>
                </a:lnTo>
                <a:lnTo>
                  <a:pt x="2062" y="344"/>
                </a:lnTo>
                <a:lnTo>
                  <a:pt x="2070" y="348"/>
                </a:lnTo>
                <a:lnTo>
                  <a:pt x="2082" y="346"/>
                </a:lnTo>
                <a:lnTo>
                  <a:pt x="2096" y="340"/>
                </a:lnTo>
                <a:lnTo>
                  <a:pt x="2104" y="336"/>
                </a:lnTo>
                <a:lnTo>
                  <a:pt x="2108" y="330"/>
                </a:lnTo>
                <a:lnTo>
                  <a:pt x="2112" y="324"/>
                </a:lnTo>
                <a:lnTo>
                  <a:pt x="2114" y="318"/>
                </a:lnTo>
                <a:lnTo>
                  <a:pt x="2114" y="306"/>
                </a:lnTo>
                <a:lnTo>
                  <a:pt x="2114" y="294"/>
                </a:lnTo>
                <a:lnTo>
                  <a:pt x="2112" y="284"/>
                </a:lnTo>
                <a:lnTo>
                  <a:pt x="2112" y="276"/>
                </a:lnTo>
                <a:lnTo>
                  <a:pt x="2116" y="266"/>
                </a:lnTo>
                <a:lnTo>
                  <a:pt x="2124" y="254"/>
                </a:lnTo>
                <a:lnTo>
                  <a:pt x="2146" y="232"/>
                </a:lnTo>
                <a:lnTo>
                  <a:pt x="2156" y="224"/>
                </a:lnTo>
                <a:lnTo>
                  <a:pt x="2166" y="216"/>
                </a:lnTo>
                <a:lnTo>
                  <a:pt x="2170" y="214"/>
                </a:lnTo>
                <a:lnTo>
                  <a:pt x="2172" y="214"/>
                </a:lnTo>
                <a:lnTo>
                  <a:pt x="2174" y="216"/>
                </a:lnTo>
                <a:lnTo>
                  <a:pt x="2174" y="218"/>
                </a:lnTo>
                <a:lnTo>
                  <a:pt x="2170" y="228"/>
                </a:lnTo>
                <a:lnTo>
                  <a:pt x="2158" y="240"/>
                </a:lnTo>
                <a:lnTo>
                  <a:pt x="2152" y="246"/>
                </a:lnTo>
                <a:lnTo>
                  <a:pt x="2148" y="250"/>
                </a:lnTo>
                <a:lnTo>
                  <a:pt x="2146" y="256"/>
                </a:lnTo>
                <a:lnTo>
                  <a:pt x="2148" y="260"/>
                </a:lnTo>
                <a:lnTo>
                  <a:pt x="2154" y="270"/>
                </a:lnTo>
                <a:lnTo>
                  <a:pt x="2160" y="282"/>
                </a:lnTo>
                <a:lnTo>
                  <a:pt x="2164" y="288"/>
                </a:lnTo>
                <a:lnTo>
                  <a:pt x="2170" y="290"/>
                </a:lnTo>
                <a:lnTo>
                  <a:pt x="2176" y="290"/>
                </a:lnTo>
                <a:lnTo>
                  <a:pt x="2182" y="288"/>
                </a:lnTo>
                <a:lnTo>
                  <a:pt x="2198" y="284"/>
                </a:lnTo>
                <a:lnTo>
                  <a:pt x="2206" y="280"/>
                </a:lnTo>
                <a:lnTo>
                  <a:pt x="2216" y="278"/>
                </a:lnTo>
                <a:lnTo>
                  <a:pt x="2222" y="278"/>
                </a:lnTo>
                <a:lnTo>
                  <a:pt x="2224" y="280"/>
                </a:lnTo>
                <a:lnTo>
                  <a:pt x="2220" y="284"/>
                </a:lnTo>
                <a:lnTo>
                  <a:pt x="2212" y="288"/>
                </a:lnTo>
                <a:lnTo>
                  <a:pt x="2194" y="296"/>
                </a:lnTo>
                <a:lnTo>
                  <a:pt x="2184" y="300"/>
                </a:lnTo>
                <a:lnTo>
                  <a:pt x="2176" y="300"/>
                </a:lnTo>
                <a:lnTo>
                  <a:pt x="2170" y="302"/>
                </a:lnTo>
                <a:lnTo>
                  <a:pt x="2168" y="304"/>
                </a:lnTo>
                <a:lnTo>
                  <a:pt x="2168" y="306"/>
                </a:lnTo>
                <a:lnTo>
                  <a:pt x="2168" y="310"/>
                </a:lnTo>
                <a:lnTo>
                  <a:pt x="2168" y="318"/>
                </a:lnTo>
                <a:lnTo>
                  <a:pt x="2168" y="320"/>
                </a:lnTo>
                <a:lnTo>
                  <a:pt x="2164" y="320"/>
                </a:lnTo>
                <a:lnTo>
                  <a:pt x="2156" y="322"/>
                </a:lnTo>
                <a:lnTo>
                  <a:pt x="2152" y="328"/>
                </a:lnTo>
                <a:lnTo>
                  <a:pt x="2150" y="336"/>
                </a:lnTo>
                <a:lnTo>
                  <a:pt x="2148" y="350"/>
                </a:lnTo>
                <a:lnTo>
                  <a:pt x="2146" y="360"/>
                </a:lnTo>
                <a:lnTo>
                  <a:pt x="2144" y="364"/>
                </a:lnTo>
                <a:lnTo>
                  <a:pt x="2142" y="364"/>
                </a:lnTo>
                <a:lnTo>
                  <a:pt x="2136" y="366"/>
                </a:lnTo>
                <a:lnTo>
                  <a:pt x="2126" y="370"/>
                </a:lnTo>
                <a:lnTo>
                  <a:pt x="2116" y="372"/>
                </a:lnTo>
                <a:lnTo>
                  <a:pt x="2102" y="374"/>
                </a:lnTo>
                <a:lnTo>
                  <a:pt x="2088" y="374"/>
                </a:lnTo>
                <a:lnTo>
                  <a:pt x="2072" y="372"/>
                </a:lnTo>
                <a:lnTo>
                  <a:pt x="2064" y="368"/>
                </a:lnTo>
                <a:lnTo>
                  <a:pt x="2058" y="364"/>
                </a:lnTo>
                <a:lnTo>
                  <a:pt x="2052" y="354"/>
                </a:lnTo>
                <a:lnTo>
                  <a:pt x="2044" y="344"/>
                </a:lnTo>
                <a:lnTo>
                  <a:pt x="2042" y="338"/>
                </a:lnTo>
                <a:lnTo>
                  <a:pt x="2036" y="332"/>
                </a:lnTo>
                <a:lnTo>
                  <a:pt x="2030" y="328"/>
                </a:lnTo>
                <a:lnTo>
                  <a:pt x="2026" y="328"/>
                </a:lnTo>
                <a:lnTo>
                  <a:pt x="2024" y="328"/>
                </a:lnTo>
                <a:lnTo>
                  <a:pt x="2022" y="332"/>
                </a:lnTo>
                <a:lnTo>
                  <a:pt x="2018" y="340"/>
                </a:lnTo>
                <a:lnTo>
                  <a:pt x="2018" y="348"/>
                </a:lnTo>
                <a:lnTo>
                  <a:pt x="2016" y="356"/>
                </a:lnTo>
                <a:lnTo>
                  <a:pt x="2010" y="364"/>
                </a:lnTo>
                <a:lnTo>
                  <a:pt x="2002" y="372"/>
                </a:lnTo>
                <a:lnTo>
                  <a:pt x="1996" y="374"/>
                </a:lnTo>
                <a:lnTo>
                  <a:pt x="1988" y="378"/>
                </a:lnTo>
                <a:lnTo>
                  <a:pt x="1978" y="386"/>
                </a:lnTo>
                <a:lnTo>
                  <a:pt x="1968" y="398"/>
                </a:lnTo>
                <a:lnTo>
                  <a:pt x="1956" y="412"/>
                </a:lnTo>
                <a:lnTo>
                  <a:pt x="1952" y="416"/>
                </a:lnTo>
                <a:lnTo>
                  <a:pt x="1948" y="420"/>
                </a:lnTo>
                <a:lnTo>
                  <a:pt x="1946" y="420"/>
                </a:lnTo>
                <a:lnTo>
                  <a:pt x="1942" y="420"/>
                </a:lnTo>
                <a:lnTo>
                  <a:pt x="1936" y="416"/>
                </a:lnTo>
                <a:lnTo>
                  <a:pt x="1934" y="412"/>
                </a:lnTo>
                <a:lnTo>
                  <a:pt x="1934" y="406"/>
                </a:lnTo>
                <a:lnTo>
                  <a:pt x="1936" y="398"/>
                </a:lnTo>
                <a:lnTo>
                  <a:pt x="1938" y="390"/>
                </a:lnTo>
                <a:lnTo>
                  <a:pt x="1936" y="384"/>
                </a:lnTo>
                <a:lnTo>
                  <a:pt x="1936" y="378"/>
                </a:lnTo>
                <a:lnTo>
                  <a:pt x="1932" y="372"/>
                </a:lnTo>
                <a:lnTo>
                  <a:pt x="1928" y="366"/>
                </a:lnTo>
                <a:lnTo>
                  <a:pt x="1916" y="352"/>
                </a:lnTo>
                <a:lnTo>
                  <a:pt x="1912" y="344"/>
                </a:lnTo>
                <a:lnTo>
                  <a:pt x="1910" y="334"/>
                </a:lnTo>
                <a:lnTo>
                  <a:pt x="1908" y="322"/>
                </a:lnTo>
                <a:lnTo>
                  <a:pt x="1910" y="308"/>
                </a:lnTo>
                <a:lnTo>
                  <a:pt x="1912" y="296"/>
                </a:lnTo>
                <a:lnTo>
                  <a:pt x="1912" y="290"/>
                </a:lnTo>
                <a:lnTo>
                  <a:pt x="1908" y="286"/>
                </a:lnTo>
                <a:lnTo>
                  <a:pt x="1904" y="286"/>
                </a:lnTo>
                <a:lnTo>
                  <a:pt x="1892" y="290"/>
                </a:lnTo>
                <a:lnTo>
                  <a:pt x="1872" y="294"/>
                </a:lnTo>
                <a:lnTo>
                  <a:pt x="1856" y="298"/>
                </a:lnTo>
                <a:lnTo>
                  <a:pt x="1844" y="304"/>
                </a:lnTo>
                <a:lnTo>
                  <a:pt x="1838" y="312"/>
                </a:lnTo>
                <a:lnTo>
                  <a:pt x="1836" y="318"/>
                </a:lnTo>
                <a:lnTo>
                  <a:pt x="1832" y="328"/>
                </a:lnTo>
                <a:lnTo>
                  <a:pt x="1824" y="340"/>
                </a:lnTo>
                <a:lnTo>
                  <a:pt x="1802" y="368"/>
                </a:lnTo>
                <a:lnTo>
                  <a:pt x="1798" y="374"/>
                </a:lnTo>
                <a:lnTo>
                  <a:pt x="1794" y="382"/>
                </a:lnTo>
                <a:lnTo>
                  <a:pt x="1794" y="388"/>
                </a:lnTo>
                <a:lnTo>
                  <a:pt x="1794" y="394"/>
                </a:lnTo>
                <a:lnTo>
                  <a:pt x="1798" y="408"/>
                </a:lnTo>
                <a:lnTo>
                  <a:pt x="1806" y="422"/>
                </a:lnTo>
                <a:lnTo>
                  <a:pt x="1810" y="428"/>
                </a:lnTo>
                <a:lnTo>
                  <a:pt x="1814" y="428"/>
                </a:lnTo>
                <a:lnTo>
                  <a:pt x="1820" y="428"/>
                </a:lnTo>
                <a:lnTo>
                  <a:pt x="1824" y="424"/>
                </a:lnTo>
                <a:lnTo>
                  <a:pt x="1836" y="412"/>
                </a:lnTo>
                <a:lnTo>
                  <a:pt x="1842" y="398"/>
                </a:lnTo>
                <a:lnTo>
                  <a:pt x="1848" y="388"/>
                </a:lnTo>
                <a:lnTo>
                  <a:pt x="1854" y="380"/>
                </a:lnTo>
                <a:lnTo>
                  <a:pt x="1858" y="378"/>
                </a:lnTo>
                <a:lnTo>
                  <a:pt x="1860" y="378"/>
                </a:lnTo>
                <a:lnTo>
                  <a:pt x="1864" y="378"/>
                </a:lnTo>
                <a:lnTo>
                  <a:pt x="1868" y="382"/>
                </a:lnTo>
                <a:lnTo>
                  <a:pt x="1870" y="384"/>
                </a:lnTo>
                <a:lnTo>
                  <a:pt x="1870" y="388"/>
                </a:lnTo>
                <a:lnTo>
                  <a:pt x="1864" y="398"/>
                </a:lnTo>
                <a:lnTo>
                  <a:pt x="1854" y="410"/>
                </a:lnTo>
                <a:lnTo>
                  <a:pt x="1852" y="418"/>
                </a:lnTo>
                <a:lnTo>
                  <a:pt x="1850" y="424"/>
                </a:lnTo>
                <a:lnTo>
                  <a:pt x="1848" y="432"/>
                </a:lnTo>
                <a:lnTo>
                  <a:pt x="1850" y="436"/>
                </a:lnTo>
                <a:lnTo>
                  <a:pt x="1852" y="440"/>
                </a:lnTo>
                <a:lnTo>
                  <a:pt x="1854" y="440"/>
                </a:lnTo>
                <a:lnTo>
                  <a:pt x="1864" y="440"/>
                </a:lnTo>
                <a:lnTo>
                  <a:pt x="1880" y="436"/>
                </a:lnTo>
                <a:lnTo>
                  <a:pt x="1892" y="432"/>
                </a:lnTo>
                <a:lnTo>
                  <a:pt x="1896" y="430"/>
                </a:lnTo>
                <a:lnTo>
                  <a:pt x="1900" y="430"/>
                </a:lnTo>
                <a:lnTo>
                  <a:pt x="1910" y="434"/>
                </a:lnTo>
                <a:lnTo>
                  <a:pt x="1914" y="436"/>
                </a:lnTo>
                <a:lnTo>
                  <a:pt x="1914" y="440"/>
                </a:lnTo>
                <a:lnTo>
                  <a:pt x="1912" y="442"/>
                </a:lnTo>
                <a:lnTo>
                  <a:pt x="1906" y="444"/>
                </a:lnTo>
                <a:lnTo>
                  <a:pt x="1888" y="448"/>
                </a:lnTo>
                <a:lnTo>
                  <a:pt x="1872" y="450"/>
                </a:lnTo>
                <a:lnTo>
                  <a:pt x="1864" y="452"/>
                </a:lnTo>
                <a:lnTo>
                  <a:pt x="1860" y="454"/>
                </a:lnTo>
                <a:lnTo>
                  <a:pt x="1858" y="456"/>
                </a:lnTo>
                <a:lnTo>
                  <a:pt x="1858" y="460"/>
                </a:lnTo>
                <a:lnTo>
                  <a:pt x="1860" y="466"/>
                </a:lnTo>
                <a:lnTo>
                  <a:pt x="1864" y="470"/>
                </a:lnTo>
                <a:lnTo>
                  <a:pt x="1876" y="480"/>
                </a:lnTo>
                <a:lnTo>
                  <a:pt x="1882" y="486"/>
                </a:lnTo>
                <a:lnTo>
                  <a:pt x="1886" y="492"/>
                </a:lnTo>
                <a:lnTo>
                  <a:pt x="1886" y="498"/>
                </a:lnTo>
                <a:lnTo>
                  <a:pt x="1886" y="502"/>
                </a:lnTo>
                <a:lnTo>
                  <a:pt x="1886" y="508"/>
                </a:lnTo>
                <a:lnTo>
                  <a:pt x="1882" y="512"/>
                </a:lnTo>
                <a:lnTo>
                  <a:pt x="1878" y="514"/>
                </a:lnTo>
                <a:lnTo>
                  <a:pt x="1874" y="516"/>
                </a:lnTo>
                <a:lnTo>
                  <a:pt x="1848" y="520"/>
                </a:lnTo>
                <a:lnTo>
                  <a:pt x="1808" y="528"/>
                </a:lnTo>
                <a:lnTo>
                  <a:pt x="1798" y="532"/>
                </a:lnTo>
                <a:lnTo>
                  <a:pt x="1792" y="536"/>
                </a:lnTo>
                <a:lnTo>
                  <a:pt x="1790" y="542"/>
                </a:lnTo>
                <a:lnTo>
                  <a:pt x="1792" y="548"/>
                </a:lnTo>
                <a:lnTo>
                  <a:pt x="1796" y="564"/>
                </a:lnTo>
                <a:lnTo>
                  <a:pt x="1798" y="570"/>
                </a:lnTo>
                <a:lnTo>
                  <a:pt x="1796" y="576"/>
                </a:lnTo>
                <a:lnTo>
                  <a:pt x="1794" y="590"/>
                </a:lnTo>
                <a:lnTo>
                  <a:pt x="1792" y="606"/>
                </a:lnTo>
                <a:lnTo>
                  <a:pt x="1794" y="614"/>
                </a:lnTo>
                <a:lnTo>
                  <a:pt x="1796" y="620"/>
                </a:lnTo>
                <a:lnTo>
                  <a:pt x="1798" y="624"/>
                </a:lnTo>
                <a:lnTo>
                  <a:pt x="1804" y="626"/>
                </a:lnTo>
                <a:lnTo>
                  <a:pt x="1808" y="628"/>
                </a:lnTo>
                <a:lnTo>
                  <a:pt x="1812" y="632"/>
                </a:lnTo>
                <a:lnTo>
                  <a:pt x="1814" y="636"/>
                </a:lnTo>
                <a:lnTo>
                  <a:pt x="1816" y="642"/>
                </a:lnTo>
                <a:lnTo>
                  <a:pt x="1816" y="654"/>
                </a:lnTo>
                <a:lnTo>
                  <a:pt x="1814" y="658"/>
                </a:lnTo>
                <a:lnTo>
                  <a:pt x="1810" y="662"/>
                </a:lnTo>
                <a:lnTo>
                  <a:pt x="1800" y="676"/>
                </a:lnTo>
                <a:lnTo>
                  <a:pt x="1792" y="684"/>
                </a:lnTo>
                <a:lnTo>
                  <a:pt x="1780" y="694"/>
                </a:lnTo>
                <a:lnTo>
                  <a:pt x="1774" y="700"/>
                </a:lnTo>
                <a:lnTo>
                  <a:pt x="1770" y="706"/>
                </a:lnTo>
                <a:lnTo>
                  <a:pt x="1770" y="712"/>
                </a:lnTo>
                <a:lnTo>
                  <a:pt x="1770" y="716"/>
                </a:lnTo>
                <a:lnTo>
                  <a:pt x="1770" y="730"/>
                </a:lnTo>
                <a:lnTo>
                  <a:pt x="1770" y="736"/>
                </a:lnTo>
                <a:lnTo>
                  <a:pt x="1768" y="744"/>
                </a:lnTo>
                <a:lnTo>
                  <a:pt x="1766" y="750"/>
                </a:lnTo>
                <a:lnTo>
                  <a:pt x="1762" y="754"/>
                </a:lnTo>
                <a:lnTo>
                  <a:pt x="1752" y="758"/>
                </a:lnTo>
                <a:lnTo>
                  <a:pt x="1740" y="762"/>
                </a:lnTo>
                <a:lnTo>
                  <a:pt x="1732" y="766"/>
                </a:lnTo>
                <a:lnTo>
                  <a:pt x="1724" y="774"/>
                </a:lnTo>
                <a:lnTo>
                  <a:pt x="1712" y="790"/>
                </a:lnTo>
                <a:lnTo>
                  <a:pt x="1700" y="804"/>
                </a:lnTo>
                <a:lnTo>
                  <a:pt x="1680" y="838"/>
                </a:lnTo>
                <a:lnTo>
                  <a:pt x="1672" y="852"/>
                </a:lnTo>
                <a:lnTo>
                  <a:pt x="1670" y="858"/>
                </a:lnTo>
                <a:lnTo>
                  <a:pt x="1670" y="864"/>
                </a:lnTo>
                <a:lnTo>
                  <a:pt x="1670" y="870"/>
                </a:lnTo>
                <a:lnTo>
                  <a:pt x="1672" y="876"/>
                </a:lnTo>
                <a:lnTo>
                  <a:pt x="1682" y="894"/>
                </a:lnTo>
                <a:lnTo>
                  <a:pt x="1688" y="906"/>
                </a:lnTo>
                <a:lnTo>
                  <a:pt x="1690" y="914"/>
                </a:lnTo>
                <a:lnTo>
                  <a:pt x="1690" y="922"/>
                </a:lnTo>
                <a:lnTo>
                  <a:pt x="1688" y="928"/>
                </a:lnTo>
                <a:lnTo>
                  <a:pt x="1678" y="942"/>
                </a:lnTo>
                <a:lnTo>
                  <a:pt x="1668" y="960"/>
                </a:lnTo>
                <a:lnTo>
                  <a:pt x="1664" y="970"/>
                </a:lnTo>
                <a:lnTo>
                  <a:pt x="1662" y="976"/>
                </a:lnTo>
                <a:lnTo>
                  <a:pt x="1662" y="982"/>
                </a:lnTo>
                <a:lnTo>
                  <a:pt x="1666" y="988"/>
                </a:lnTo>
                <a:lnTo>
                  <a:pt x="1672" y="998"/>
                </a:lnTo>
                <a:lnTo>
                  <a:pt x="1676" y="1004"/>
                </a:lnTo>
                <a:lnTo>
                  <a:pt x="1680" y="1012"/>
                </a:lnTo>
                <a:lnTo>
                  <a:pt x="1682" y="1020"/>
                </a:lnTo>
                <a:lnTo>
                  <a:pt x="1686" y="1026"/>
                </a:lnTo>
                <a:lnTo>
                  <a:pt x="1692" y="1034"/>
                </a:lnTo>
                <a:lnTo>
                  <a:pt x="1700" y="1042"/>
                </a:lnTo>
                <a:lnTo>
                  <a:pt x="1702" y="1046"/>
                </a:lnTo>
                <a:lnTo>
                  <a:pt x="1704" y="1054"/>
                </a:lnTo>
                <a:lnTo>
                  <a:pt x="1708" y="1070"/>
                </a:lnTo>
                <a:lnTo>
                  <a:pt x="1716" y="1080"/>
                </a:lnTo>
                <a:lnTo>
                  <a:pt x="1726" y="1090"/>
                </a:lnTo>
                <a:lnTo>
                  <a:pt x="1740" y="1102"/>
                </a:lnTo>
                <a:lnTo>
                  <a:pt x="1774" y="1128"/>
                </a:lnTo>
                <a:lnTo>
                  <a:pt x="1788" y="1136"/>
                </a:lnTo>
                <a:lnTo>
                  <a:pt x="1794" y="1138"/>
                </a:lnTo>
                <a:lnTo>
                  <a:pt x="1798" y="1138"/>
                </a:lnTo>
                <a:lnTo>
                  <a:pt x="1808" y="1132"/>
                </a:lnTo>
                <a:lnTo>
                  <a:pt x="1824" y="1126"/>
                </a:lnTo>
                <a:lnTo>
                  <a:pt x="1842" y="1122"/>
                </a:lnTo>
                <a:lnTo>
                  <a:pt x="1854" y="1120"/>
                </a:lnTo>
                <a:lnTo>
                  <a:pt x="1868" y="1120"/>
                </a:lnTo>
                <a:lnTo>
                  <a:pt x="1880" y="1120"/>
                </a:lnTo>
                <a:lnTo>
                  <a:pt x="1888" y="1118"/>
                </a:lnTo>
                <a:lnTo>
                  <a:pt x="1894" y="1116"/>
                </a:lnTo>
                <a:lnTo>
                  <a:pt x="1900" y="1112"/>
                </a:lnTo>
                <a:lnTo>
                  <a:pt x="1912" y="1104"/>
                </a:lnTo>
                <a:lnTo>
                  <a:pt x="1920" y="1100"/>
                </a:lnTo>
                <a:lnTo>
                  <a:pt x="1934" y="1096"/>
                </a:lnTo>
                <a:lnTo>
                  <a:pt x="1954" y="1094"/>
                </a:lnTo>
                <a:lnTo>
                  <a:pt x="1958" y="1096"/>
                </a:lnTo>
                <a:lnTo>
                  <a:pt x="1958" y="1098"/>
                </a:lnTo>
                <a:lnTo>
                  <a:pt x="1956" y="1104"/>
                </a:lnTo>
                <a:lnTo>
                  <a:pt x="1956" y="1110"/>
                </a:lnTo>
                <a:lnTo>
                  <a:pt x="1956" y="1114"/>
                </a:lnTo>
                <a:lnTo>
                  <a:pt x="1960" y="1118"/>
                </a:lnTo>
                <a:lnTo>
                  <a:pt x="1964" y="1122"/>
                </a:lnTo>
                <a:lnTo>
                  <a:pt x="1976" y="1130"/>
                </a:lnTo>
                <a:lnTo>
                  <a:pt x="1994" y="1136"/>
                </a:lnTo>
                <a:lnTo>
                  <a:pt x="2014" y="1138"/>
                </a:lnTo>
                <a:lnTo>
                  <a:pt x="2024" y="1140"/>
                </a:lnTo>
                <a:lnTo>
                  <a:pt x="2028" y="1146"/>
                </a:lnTo>
                <a:lnTo>
                  <a:pt x="2030" y="1152"/>
                </a:lnTo>
                <a:lnTo>
                  <a:pt x="2028" y="1162"/>
                </a:lnTo>
                <a:lnTo>
                  <a:pt x="2022" y="1182"/>
                </a:lnTo>
                <a:lnTo>
                  <a:pt x="2020" y="1192"/>
                </a:lnTo>
                <a:lnTo>
                  <a:pt x="2018" y="1202"/>
                </a:lnTo>
                <a:lnTo>
                  <a:pt x="2018" y="1214"/>
                </a:lnTo>
                <a:lnTo>
                  <a:pt x="2018" y="1224"/>
                </a:lnTo>
                <a:lnTo>
                  <a:pt x="2024" y="1232"/>
                </a:lnTo>
                <a:lnTo>
                  <a:pt x="2032" y="1244"/>
                </a:lnTo>
                <a:lnTo>
                  <a:pt x="2044" y="1264"/>
                </a:lnTo>
                <a:lnTo>
                  <a:pt x="2056" y="1288"/>
                </a:lnTo>
                <a:lnTo>
                  <a:pt x="2066" y="1312"/>
                </a:lnTo>
                <a:lnTo>
                  <a:pt x="2074" y="1334"/>
                </a:lnTo>
                <a:lnTo>
                  <a:pt x="2074" y="1342"/>
                </a:lnTo>
                <a:lnTo>
                  <a:pt x="2074" y="1352"/>
                </a:lnTo>
                <a:lnTo>
                  <a:pt x="2070" y="1370"/>
                </a:lnTo>
                <a:lnTo>
                  <a:pt x="2064" y="1390"/>
                </a:lnTo>
                <a:lnTo>
                  <a:pt x="2054" y="1406"/>
                </a:lnTo>
                <a:lnTo>
                  <a:pt x="2050" y="1416"/>
                </a:lnTo>
                <a:lnTo>
                  <a:pt x="2048" y="1428"/>
                </a:lnTo>
                <a:lnTo>
                  <a:pt x="2048" y="1440"/>
                </a:lnTo>
                <a:lnTo>
                  <a:pt x="2048" y="1456"/>
                </a:lnTo>
                <a:lnTo>
                  <a:pt x="2052" y="1470"/>
                </a:lnTo>
                <a:lnTo>
                  <a:pt x="2058" y="1486"/>
                </a:lnTo>
                <a:lnTo>
                  <a:pt x="2066" y="1502"/>
                </a:lnTo>
                <a:lnTo>
                  <a:pt x="2074" y="1516"/>
                </a:lnTo>
                <a:lnTo>
                  <a:pt x="2084" y="1528"/>
                </a:lnTo>
                <a:lnTo>
                  <a:pt x="2088" y="1538"/>
                </a:lnTo>
                <a:lnTo>
                  <a:pt x="2092" y="1546"/>
                </a:lnTo>
                <a:lnTo>
                  <a:pt x="2092" y="1552"/>
                </a:lnTo>
                <a:lnTo>
                  <a:pt x="2088" y="1568"/>
                </a:lnTo>
                <a:lnTo>
                  <a:pt x="2088" y="1578"/>
                </a:lnTo>
                <a:lnTo>
                  <a:pt x="2086" y="1590"/>
                </a:lnTo>
                <a:lnTo>
                  <a:pt x="2088" y="1602"/>
                </a:lnTo>
                <a:lnTo>
                  <a:pt x="2090" y="1612"/>
                </a:lnTo>
                <a:lnTo>
                  <a:pt x="2094" y="1618"/>
                </a:lnTo>
                <a:lnTo>
                  <a:pt x="2098" y="1624"/>
                </a:lnTo>
                <a:lnTo>
                  <a:pt x="2110" y="1632"/>
                </a:lnTo>
                <a:lnTo>
                  <a:pt x="2116" y="1636"/>
                </a:lnTo>
                <a:lnTo>
                  <a:pt x="2122" y="1644"/>
                </a:lnTo>
                <a:lnTo>
                  <a:pt x="2126" y="1652"/>
                </a:lnTo>
                <a:lnTo>
                  <a:pt x="2130" y="1664"/>
                </a:lnTo>
                <a:lnTo>
                  <a:pt x="2134" y="1686"/>
                </a:lnTo>
                <a:lnTo>
                  <a:pt x="2136" y="1708"/>
                </a:lnTo>
                <a:lnTo>
                  <a:pt x="2140" y="1718"/>
                </a:lnTo>
                <a:lnTo>
                  <a:pt x="2144" y="1728"/>
                </a:lnTo>
                <a:lnTo>
                  <a:pt x="2150" y="1734"/>
                </a:lnTo>
                <a:lnTo>
                  <a:pt x="2156" y="1738"/>
                </a:lnTo>
                <a:lnTo>
                  <a:pt x="2162" y="1738"/>
                </a:lnTo>
                <a:lnTo>
                  <a:pt x="2170" y="1736"/>
                </a:lnTo>
                <a:lnTo>
                  <a:pt x="2188" y="1728"/>
                </a:lnTo>
                <a:lnTo>
                  <a:pt x="2208" y="1720"/>
                </a:lnTo>
                <a:lnTo>
                  <a:pt x="2226" y="1714"/>
                </a:lnTo>
                <a:lnTo>
                  <a:pt x="2242" y="1710"/>
                </a:lnTo>
                <a:lnTo>
                  <a:pt x="2258" y="1702"/>
                </a:lnTo>
                <a:lnTo>
                  <a:pt x="2278" y="1690"/>
                </a:lnTo>
                <a:lnTo>
                  <a:pt x="2290" y="1680"/>
                </a:lnTo>
                <a:lnTo>
                  <a:pt x="2300" y="1668"/>
                </a:lnTo>
                <a:lnTo>
                  <a:pt x="2310" y="1656"/>
                </a:lnTo>
                <a:lnTo>
                  <a:pt x="2320" y="1644"/>
                </a:lnTo>
                <a:lnTo>
                  <a:pt x="2332" y="1620"/>
                </a:lnTo>
                <a:lnTo>
                  <a:pt x="2334" y="1612"/>
                </a:lnTo>
                <a:lnTo>
                  <a:pt x="2336" y="1606"/>
                </a:lnTo>
                <a:lnTo>
                  <a:pt x="2338" y="1596"/>
                </a:lnTo>
                <a:lnTo>
                  <a:pt x="2342" y="1590"/>
                </a:lnTo>
                <a:lnTo>
                  <a:pt x="2352" y="1584"/>
                </a:lnTo>
                <a:lnTo>
                  <a:pt x="2362" y="1580"/>
                </a:lnTo>
                <a:lnTo>
                  <a:pt x="2368" y="1576"/>
                </a:lnTo>
                <a:lnTo>
                  <a:pt x="2372" y="1568"/>
                </a:lnTo>
                <a:lnTo>
                  <a:pt x="2374" y="1560"/>
                </a:lnTo>
                <a:lnTo>
                  <a:pt x="2376" y="1550"/>
                </a:lnTo>
                <a:lnTo>
                  <a:pt x="2376" y="1532"/>
                </a:lnTo>
                <a:lnTo>
                  <a:pt x="2374" y="1518"/>
                </a:lnTo>
                <a:lnTo>
                  <a:pt x="2374" y="1510"/>
                </a:lnTo>
                <a:lnTo>
                  <a:pt x="2376" y="1502"/>
                </a:lnTo>
                <a:lnTo>
                  <a:pt x="2380" y="1494"/>
                </a:lnTo>
                <a:lnTo>
                  <a:pt x="2384" y="1488"/>
                </a:lnTo>
                <a:lnTo>
                  <a:pt x="2414" y="1460"/>
                </a:lnTo>
                <a:lnTo>
                  <a:pt x="2448" y="1424"/>
                </a:lnTo>
                <a:lnTo>
                  <a:pt x="2452" y="1418"/>
                </a:lnTo>
                <a:lnTo>
                  <a:pt x="2456" y="1412"/>
                </a:lnTo>
                <a:lnTo>
                  <a:pt x="2456" y="1404"/>
                </a:lnTo>
                <a:lnTo>
                  <a:pt x="2454" y="1396"/>
                </a:lnTo>
                <a:lnTo>
                  <a:pt x="2450" y="1378"/>
                </a:lnTo>
                <a:lnTo>
                  <a:pt x="2446" y="1358"/>
                </a:lnTo>
                <a:lnTo>
                  <a:pt x="2444" y="1340"/>
                </a:lnTo>
                <a:lnTo>
                  <a:pt x="2438" y="1324"/>
                </a:lnTo>
                <a:lnTo>
                  <a:pt x="2436" y="1310"/>
                </a:lnTo>
                <a:lnTo>
                  <a:pt x="2434" y="1288"/>
                </a:lnTo>
                <a:lnTo>
                  <a:pt x="2432" y="1270"/>
                </a:lnTo>
                <a:lnTo>
                  <a:pt x="2434" y="1262"/>
                </a:lnTo>
                <a:lnTo>
                  <a:pt x="2436" y="1256"/>
                </a:lnTo>
                <a:lnTo>
                  <a:pt x="2440" y="1248"/>
                </a:lnTo>
                <a:lnTo>
                  <a:pt x="2448" y="1238"/>
                </a:lnTo>
                <a:lnTo>
                  <a:pt x="2478" y="1208"/>
                </a:lnTo>
                <a:lnTo>
                  <a:pt x="2500" y="1186"/>
                </a:lnTo>
                <a:lnTo>
                  <a:pt x="2520" y="1164"/>
                </a:lnTo>
                <a:lnTo>
                  <a:pt x="2538" y="1142"/>
                </a:lnTo>
                <a:lnTo>
                  <a:pt x="2554" y="1118"/>
                </a:lnTo>
                <a:lnTo>
                  <a:pt x="2580" y="1078"/>
                </a:lnTo>
                <a:lnTo>
                  <a:pt x="2588" y="1064"/>
                </a:lnTo>
                <a:lnTo>
                  <a:pt x="2592" y="1054"/>
                </a:lnTo>
                <a:lnTo>
                  <a:pt x="2594" y="1042"/>
                </a:lnTo>
                <a:lnTo>
                  <a:pt x="2594" y="1030"/>
                </a:lnTo>
                <a:lnTo>
                  <a:pt x="2594" y="1018"/>
                </a:lnTo>
                <a:lnTo>
                  <a:pt x="2592" y="1008"/>
                </a:lnTo>
                <a:lnTo>
                  <a:pt x="2590" y="1006"/>
                </a:lnTo>
                <a:lnTo>
                  <a:pt x="2588" y="1004"/>
                </a:lnTo>
                <a:lnTo>
                  <a:pt x="2578" y="1004"/>
                </a:lnTo>
                <a:lnTo>
                  <a:pt x="2550" y="1010"/>
                </a:lnTo>
                <a:lnTo>
                  <a:pt x="2520" y="1016"/>
                </a:lnTo>
                <a:lnTo>
                  <a:pt x="2500" y="1020"/>
                </a:lnTo>
                <a:lnTo>
                  <a:pt x="2492" y="1020"/>
                </a:lnTo>
                <a:lnTo>
                  <a:pt x="2484" y="1014"/>
                </a:lnTo>
                <a:lnTo>
                  <a:pt x="2468" y="1000"/>
                </a:lnTo>
                <a:lnTo>
                  <a:pt x="2456" y="984"/>
                </a:lnTo>
                <a:lnTo>
                  <a:pt x="2448" y="970"/>
                </a:lnTo>
                <a:lnTo>
                  <a:pt x="2446" y="966"/>
                </a:lnTo>
                <a:lnTo>
                  <a:pt x="2442" y="960"/>
                </a:lnTo>
                <a:lnTo>
                  <a:pt x="2430" y="950"/>
                </a:lnTo>
                <a:lnTo>
                  <a:pt x="2414" y="938"/>
                </a:lnTo>
                <a:lnTo>
                  <a:pt x="2398" y="924"/>
                </a:lnTo>
                <a:lnTo>
                  <a:pt x="2392" y="916"/>
                </a:lnTo>
                <a:lnTo>
                  <a:pt x="2388" y="906"/>
                </a:lnTo>
                <a:lnTo>
                  <a:pt x="2386" y="898"/>
                </a:lnTo>
                <a:lnTo>
                  <a:pt x="2386" y="888"/>
                </a:lnTo>
                <a:lnTo>
                  <a:pt x="2384" y="870"/>
                </a:lnTo>
                <a:lnTo>
                  <a:pt x="2382" y="862"/>
                </a:lnTo>
                <a:lnTo>
                  <a:pt x="2376" y="852"/>
                </a:lnTo>
                <a:lnTo>
                  <a:pt x="2366" y="834"/>
                </a:lnTo>
                <a:lnTo>
                  <a:pt x="2356" y="816"/>
                </a:lnTo>
                <a:lnTo>
                  <a:pt x="2352" y="796"/>
                </a:lnTo>
                <a:lnTo>
                  <a:pt x="2348" y="780"/>
                </a:lnTo>
                <a:lnTo>
                  <a:pt x="2348" y="776"/>
                </a:lnTo>
                <a:lnTo>
                  <a:pt x="2350" y="774"/>
                </a:lnTo>
                <a:lnTo>
                  <a:pt x="2356" y="778"/>
                </a:lnTo>
                <a:lnTo>
                  <a:pt x="2362" y="784"/>
                </a:lnTo>
                <a:lnTo>
                  <a:pt x="2378" y="800"/>
                </a:lnTo>
                <a:lnTo>
                  <a:pt x="2394" y="818"/>
                </a:lnTo>
                <a:lnTo>
                  <a:pt x="2412" y="842"/>
                </a:lnTo>
                <a:lnTo>
                  <a:pt x="2430" y="866"/>
                </a:lnTo>
                <a:lnTo>
                  <a:pt x="2454" y="908"/>
                </a:lnTo>
                <a:lnTo>
                  <a:pt x="2460" y="922"/>
                </a:lnTo>
                <a:lnTo>
                  <a:pt x="2464" y="938"/>
                </a:lnTo>
                <a:lnTo>
                  <a:pt x="2468" y="954"/>
                </a:lnTo>
                <a:lnTo>
                  <a:pt x="2470" y="970"/>
                </a:lnTo>
                <a:lnTo>
                  <a:pt x="2472" y="978"/>
                </a:lnTo>
                <a:lnTo>
                  <a:pt x="2474" y="982"/>
                </a:lnTo>
                <a:lnTo>
                  <a:pt x="2478" y="986"/>
                </a:lnTo>
                <a:lnTo>
                  <a:pt x="2482" y="990"/>
                </a:lnTo>
                <a:lnTo>
                  <a:pt x="2492" y="992"/>
                </a:lnTo>
                <a:lnTo>
                  <a:pt x="2506" y="992"/>
                </a:lnTo>
                <a:lnTo>
                  <a:pt x="2516" y="990"/>
                </a:lnTo>
                <a:lnTo>
                  <a:pt x="2528" y="986"/>
                </a:lnTo>
                <a:lnTo>
                  <a:pt x="2562" y="970"/>
                </a:lnTo>
                <a:lnTo>
                  <a:pt x="2622" y="942"/>
                </a:lnTo>
                <a:lnTo>
                  <a:pt x="2632" y="936"/>
                </a:lnTo>
                <a:lnTo>
                  <a:pt x="2642" y="928"/>
                </a:lnTo>
                <a:lnTo>
                  <a:pt x="2660" y="910"/>
                </a:lnTo>
                <a:lnTo>
                  <a:pt x="2678" y="886"/>
                </a:lnTo>
                <a:lnTo>
                  <a:pt x="2684" y="874"/>
                </a:lnTo>
                <a:lnTo>
                  <a:pt x="2690" y="860"/>
                </a:lnTo>
                <a:lnTo>
                  <a:pt x="2692" y="850"/>
                </a:lnTo>
                <a:lnTo>
                  <a:pt x="2690" y="842"/>
                </a:lnTo>
                <a:lnTo>
                  <a:pt x="2686" y="836"/>
                </a:lnTo>
                <a:lnTo>
                  <a:pt x="2678" y="832"/>
                </a:lnTo>
                <a:lnTo>
                  <a:pt x="2662" y="824"/>
                </a:lnTo>
                <a:lnTo>
                  <a:pt x="2654" y="820"/>
                </a:lnTo>
                <a:lnTo>
                  <a:pt x="2648" y="816"/>
                </a:lnTo>
                <a:lnTo>
                  <a:pt x="2642" y="810"/>
                </a:lnTo>
                <a:lnTo>
                  <a:pt x="2638" y="808"/>
                </a:lnTo>
                <a:lnTo>
                  <a:pt x="2634" y="808"/>
                </a:lnTo>
                <a:lnTo>
                  <a:pt x="2630" y="810"/>
                </a:lnTo>
                <a:lnTo>
                  <a:pt x="2622" y="816"/>
                </a:lnTo>
                <a:lnTo>
                  <a:pt x="2616" y="818"/>
                </a:lnTo>
                <a:lnTo>
                  <a:pt x="2610" y="820"/>
                </a:lnTo>
                <a:lnTo>
                  <a:pt x="2602" y="820"/>
                </a:lnTo>
                <a:lnTo>
                  <a:pt x="2596" y="818"/>
                </a:lnTo>
                <a:lnTo>
                  <a:pt x="2588" y="814"/>
                </a:lnTo>
                <a:lnTo>
                  <a:pt x="2580" y="808"/>
                </a:lnTo>
                <a:lnTo>
                  <a:pt x="2542" y="768"/>
                </a:lnTo>
                <a:lnTo>
                  <a:pt x="2526" y="752"/>
                </a:lnTo>
                <a:lnTo>
                  <a:pt x="2524" y="748"/>
                </a:lnTo>
                <a:lnTo>
                  <a:pt x="2524" y="746"/>
                </a:lnTo>
                <a:lnTo>
                  <a:pt x="2530" y="744"/>
                </a:lnTo>
                <a:lnTo>
                  <a:pt x="2534" y="744"/>
                </a:lnTo>
                <a:lnTo>
                  <a:pt x="2536" y="742"/>
                </a:lnTo>
                <a:lnTo>
                  <a:pt x="2540" y="740"/>
                </a:lnTo>
                <a:lnTo>
                  <a:pt x="2546" y="742"/>
                </a:lnTo>
                <a:lnTo>
                  <a:pt x="2560" y="750"/>
                </a:lnTo>
                <a:lnTo>
                  <a:pt x="2578" y="762"/>
                </a:lnTo>
                <a:lnTo>
                  <a:pt x="2594" y="778"/>
                </a:lnTo>
                <a:lnTo>
                  <a:pt x="2604" y="790"/>
                </a:lnTo>
                <a:lnTo>
                  <a:pt x="2610" y="792"/>
                </a:lnTo>
                <a:lnTo>
                  <a:pt x="2614" y="794"/>
                </a:lnTo>
                <a:lnTo>
                  <a:pt x="2624" y="792"/>
                </a:lnTo>
                <a:lnTo>
                  <a:pt x="2638" y="792"/>
                </a:lnTo>
                <a:lnTo>
                  <a:pt x="2650" y="794"/>
                </a:lnTo>
                <a:lnTo>
                  <a:pt x="2662" y="798"/>
                </a:lnTo>
                <a:lnTo>
                  <a:pt x="2674" y="804"/>
                </a:lnTo>
                <a:lnTo>
                  <a:pt x="2692" y="810"/>
                </a:lnTo>
                <a:lnTo>
                  <a:pt x="2702" y="812"/>
                </a:lnTo>
                <a:lnTo>
                  <a:pt x="2712" y="814"/>
                </a:lnTo>
                <a:lnTo>
                  <a:pt x="2728" y="812"/>
                </a:lnTo>
                <a:lnTo>
                  <a:pt x="2744" y="810"/>
                </a:lnTo>
                <a:lnTo>
                  <a:pt x="2760" y="810"/>
                </a:lnTo>
                <a:lnTo>
                  <a:pt x="2768" y="812"/>
                </a:lnTo>
                <a:lnTo>
                  <a:pt x="2774" y="814"/>
                </a:lnTo>
                <a:lnTo>
                  <a:pt x="2780" y="816"/>
                </a:lnTo>
                <a:lnTo>
                  <a:pt x="2782" y="822"/>
                </a:lnTo>
                <a:lnTo>
                  <a:pt x="2790" y="834"/>
                </a:lnTo>
                <a:lnTo>
                  <a:pt x="2798" y="850"/>
                </a:lnTo>
                <a:lnTo>
                  <a:pt x="2808" y="866"/>
                </a:lnTo>
                <a:lnTo>
                  <a:pt x="2812" y="868"/>
                </a:lnTo>
                <a:lnTo>
                  <a:pt x="2814" y="870"/>
                </a:lnTo>
                <a:lnTo>
                  <a:pt x="2826" y="872"/>
                </a:lnTo>
                <a:lnTo>
                  <a:pt x="2846" y="872"/>
                </a:lnTo>
                <a:lnTo>
                  <a:pt x="2864" y="874"/>
                </a:lnTo>
                <a:lnTo>
                  <a:pt x="2866" y="876"/>
                </a:lnTo>
                <a:lnTo>
                  <a:pt x="2864" y="876"/>
                </a:lnTo>
                <a:lnTo>
                  <a:pt x="2860" y="884"/>
                </a:lnTo>
                <a:lnTo>
                  <a:pt x="2858" y="888"/>
                </a:lnTo>
                <a:lnTo>
                  <a:pt x="2856" y="896"/>
                </a:lnTo>
                <a:lnTo>
                  <a:pt x="2856" y="912"/>
                </a:lnTo>
                <a:lnTo>
                  <a:pt x="2860" y="924"/>
                </a:lnTo>
                <a:lnTo>
                  <a:pt x="2868" y="938"/>
                </a:lnTo>
                <a:lnTo>
                  <a:pt x="2882" y="956"/>
                </a:lnTo>
                <a:lnTo>
                  <a:pt x="2888" y="968"/>
                </a:lnTo>
                <a:lnTo>
                  <a:pt x="2896" y="982"/>
                </a:lnTo>
                <a:lnTo>
                  <a:pt x="2906" y="1012"/>
                </a:lnTo>
                <a:lnTo>
                  <a:pt x="2912" y="1042"/>
                </a:lnTo>
                <a:lnTo>
                  <a:pt x="2918" y="1066"/>
                </a:lnTo>
                <a:lnTo>
                  <a:pt x="2922" y="1074"/>
                </a:lnTo>
                <a:lnTo>
                  <a:pt x="2924" y="1078"/>
                </a:lnTo>
                <a:lnTo>
                  <a:pt x="2928" y="1078"/>
                </a:lnTo>
                <a:lnTo>
                  <a:pt x="2934" y="1076"/>
                </a:lnTo>
                <a:lnTo>
                  <a:pt x="2946" y="1070"/>
                </a:lnTo>
                <a:lnTo>
                  <a:pt x="2952" y="1068"/>
                </a:lnTo>
                <a:lnTo>
                  <a:pt x="2960" y="1066"/>
                </a:lnTo>
                <a:lnTo>
                  <a:pt x="2966" y="1068"/>
                </a:lnTo>
                <a:lnTo>
                  <a:pt x="2970" y="1070"/>
                </a:lnTo>
                <a:lnTo>
                  <a:pt x="2972" y="1074"/>
                </a:lnTo>
                <a:lnTo>
                  <a:pt x="2972" y="1078"/>
                </a:lnTo>
                <a:lnTo>
                  <a:pt x="2972" y="1094"/>
                </a:lnTo>
                <a:lnTo>
                  <a:pt x="2974" y="1102"/>
                </a:lnTo>
                <a:lnTo>
                  <a:pt x="2978" y="1112"/>
                </a:lnTo>
                <a:lnTo>
                  <a:pt x="2984" y="1120"/>
                </a:lnTo>
                <a:lnTo>
                  <a:pt x="2990" y="1122"/>
                </a:lnTo>
                <a:lnTo>
                  <a:pt x="2996" y="1120"/>
                </a:lnTo>
                <a:lnTo>
                  <a:pt x="3000" y="1116"/>
                </a:lnTo>
                <a:lnTo>
                  <a:pt x="3002" y="1110"/>
                </a:lnTo>
                <a:lnTo>
                  <a:pt x="3006" y="1104"/>
                </a:lnTo>
                <a:lnTo>
                  <a:pt x="3008" y="1094"/>
                </a:lnTo>
                <a:lnTo>
                  <a:pt x="3006" y="1084"/>
                </a:lnTo>
                <a:lnTo>
                  <a:pt x="3002" y="1070"/>
                </a:lnTo>
                <a:lnTo>
                  <a:pt x="2994" y="1058"/>
                </a:lnTo>
                <a:lnTo>
                  <a:pt x="2988" y="1050"/>
                </a:lnTo>
                <a:lnTo>
                  <a:pt x="2980" y="1044"/>
                </a:lnTo>
                <a:lnTo>
                  <a:pt x="2974" y="1042"/>
                </a:lnTo>
                <a:lnTo>
                  <a:pt x="2972" y="1040"/>
                </a:lnTo>
                <a:lnTo>
                  <a:pt x="2970" y="1036"/>
                </a:lnTo>
                <a:lnTo>
                  <a:pt x="2972" y="1034"/>
                </a:lnTo>
                <a:lnTo>
                  <a:pt x="2976" y="1030"/>
                </a:lnTo>
                <a:lnTo>
                  <a:pt x="2978" y="1024"/>
                </a:lnTo>
                <a:lnTo>
                  <a:pt x="2980" y="1020"/>
                </a:lnTo>
                <a:lnTo>
                  <a:pt x="2980" y="1008"/>
                </a:lnTo>
                <a:lnTo>
                  <a:pt x="2978" y="996"/>
                </a:lnTo>
                <a:lnTo>
                  <a:pt x="2978" y="984"/>
                </a:lnTo>
                <a:lnTo>
                  <a:pt x="2978" y="970"/>
                </a:lnTo>
                <a:lnTo>
                  <a:pt x="2980" y="960"/>
                </a:lnTo>
                <a:lnTo>
                  <a:pt x="2982" y="950"/>
                </a:lnTo>
                <a:lnTo>
                  <a:pt x="2988" y="944"/>
                </a:lnTo>
                <a:lnTo>
                  <a:pt x="3012" y="918"/>
                </a:lnTo>
                <a:lnTo>
                  <a:pt x="3044" y="882"/>
                </a:lnTo>
                <a:lnTo>
                  <a:pt x="3058" y="870"/>
                </a:lnTo>
                <a:lnTo>
                  <a:pt x="3064" y="866"/>
                </a:lnTo>
                <a:lnTo>
                  <a:pt x="3072" y="862"/>
                </a:lnTo>
                <a:lnTo>
                  <a:pt x="3086" y="860"/>
                </a:lnTo>
                <a:lnTo>
                  <a:pt x="3104" y="860"/>
                </a:lnTo>
                <a:lnTo>
                  <a:pt x="3116" y="862"/>
                </a:lnTo>
                <a:lnTo>
                  <a:pt x="3118" y="864"/>
                </a:lnTo>
                <a:lnTo>
                  <a:pt x="3118" y="872"/>
                </a:lnTo>
                <a:lnTo>
                  <a:pt x="3120" y="878"/>
                </a:lnTo>
                <a:lnTo>
                  <a:pt x="3124" y="884"/>
                </a:lnTo>
                <a:lnTo>
                  <a:pt x="3134" y="900"/>
                </a:lnTo>
                <a:lnTo>
                  <a:pt x="3140" y="920"/>
                </a:lnTo>
                <a:lnTo>
                  <a:pt x="3148" y="938"/>
                </a:lnTo>
                <a:lnTo>
                  <a:pt x="3154" y="946"/>
                </a:lnTo>
                <a:lnTo>
                  <a:pt x="3160" y="954"/>
                </a:lnTo>
                <a:lnTo>
                  <a:pt x="3164" y="960"/>
                </a:lnTo>
                <a:lnTo>
                  <a:pt x="3170" y="962"/>
                </a:lnTo>
                <a:lnTo>
                  <a:pt x="3172" y="960"/>
                </a:lnTo>
                <a:lnTo>
                  <a:pt x="3176" y="958"/>
                </a:lnTo>
                <a:lnTo>
                  <a:pt x="3182" y="950"/>
                </a:lnTo>
                <a:lnTo>
                  <a:pt x="3186" y="946"/>
                </a:lnTo>
                <a:lnTo>
                  <a:pt x="3192" y="944"/>
                </a:lnTo>
                <a:lnTo>
                  <a:pt x="3196" y="942"/>
                </a:lnTo>
                <a:lnTo>
                  <a:pt x="3198" y="944"/>
                </a:lnTo>
                <a:lnTo>
                  <a:pt x="3200" y="954"/>
                </a:lnTo>
                <a:lnTo>
                  <a:pt x="3202" y="968"/>
                </a:lnTo>
                <a:lnTo>
                  <a:pt x="3204" y="976"/>
                </a:lnTo>
                <a:lnTo>
                  <a:pt x="3206" y="984"/>
                </a:lnTo>
                <a:lnTo>
                  <a:pt x="3210" y="992"/>
                </a:lnTo>
                <a:lnTo>
                  <a:pt x="3210" y="1000"/>
                </a:lnTo>
                <a:lnTo>
                  <a:pt x="3212" y="1018"/>
                </a:lnTo>
                <a:lnTo>
                  <a:pt x="3210" y="1050"/>
                </a:lnTo>
                <a:lnTo>
                  <a:pt x="3210" y="1056"/>
                </a:lnTo>
                <a:lnTo>
                  <a:pt x="3214" y="1064"/>
                </a:lnTo>
                <a:lnTo>
                  <a:pt x="3222" y="1078"/>
                </a:lnTo>
                <a:lnTo>
                  <a:pt x="3244" y="1104"/>
                </a:lnTo>
                <a:lnTo>
                  <a:pt x="3252" y="1114"/>
                </a:lnTo>
                <a:lnTo>
                  <a:pt x="3254" y="1124"/>
                </a:lnTo>
                <a:lnTo>
                  <a:pt x="3250" y="1130"/>
                </a:lnTo>
                <a:lnTo>
                  <a:pt x="3244" y="1136"/>
                </a:lnTo>
                <a:lnTo>
                  <a:pt x="3242" y="1136"/>
                </a:lnTo>
                <a:lnTo>
                  <a:pt x="3238" y="1136"/>
                </a:lnTo>
                <a:lnTo>
                  <a:pt x="3228" y="1128"/>
                </a:lnTo>
                <a:lnTo>
                  <a:pt x="3206" y="1106"/>
                </a:lnTo>
                <a:lnTo>
                  <a:pt x="3200" y="1102"/>
                </a:lnTo>
                <a:lnTo>
                  <a:pt x="3196" y="1098"/>
                </a:lnTo>
                <a:lnTo>
                  <a:pt x="3190" y="1098"/>
                </a:lnTo>
                <a:lnTo>
                  <a:pt x="3186" y="1100"/>
                </a:lnTo>
                <a:lnTo>
                  <a:pt x="3182" y="1102"/>
                </a:lnTo>
                <a:lnTo>
                  <a:pt x="3182" y="1106"/>
                </a:lnTo>
                <a:lnTo>
                  <a:pt x="3182" y="1110"/>
                </a:lnTo>
                <a:lnTo>
                  <a:pt x="3186" y="1116"/>
                </a:lnTo>
                <a:lnTo>
                  <a:pt x="3196" y="1128"/>
                </a:lnTo>
                <a:lnTo>
                  <a:pt x="3204" y="1146"/>
                </a:lnTo>
                <a:lnTo>
                  <a:pt x="3222" y="1186"/>
                </a:lnTo>
                <a:lnTo>
                  <a:pt x="3238" y="1208"/>
                </a:lnTo>
                <a:lnTo>
                  <a:pt x="3254" y="1232"/>
                </a:lnTo>
                <a:lnTo>
                  <a:pt x="3292" y="1278"/>
                </a:lnTo>
                <a:lnTo>
                  <a:pt x="3302" y="1290"/>
                </a:lnTo>
                <a:lnTo>
                  <a:pt x="3316" y="1298"/>
                </a:lnTo>
                <a:lnTo>
                  <a:pt x="3332" y="1306"/>
                </a:lnTo>
                <a:lnTo>
                  <a:pt x="3350" y="1312"/>
                </a:lnTo>
                <a:lnTo>
                  <a:pt x="3368" y="1316"/>
                </a:lnTo>
                <a:lnTo>
                  <a:pt x="3384" y="1320"/>
                </a:lnTo>
                <a:lnTo>
                  <a:pt x="3412" y="1322"/>
                </a:lnTo>
                <a:lnTo>
                  <a:pt x="3422" y="1324"/>
                </a:lnTo>
                <a:lnTo>
                  <a:pt x="3436" y="1326"/>
                </a:lnTo>
                <a:lnTo>
                  <a:pt x="3466" y="1334"/>
                </a:lnTo>
                <a:lnTo>
                  <a:pt x="3494" y="1344"/>
                </a:lnTo>
                <a:lnTo>
                  <a:pt x="3520" y="1350"/>
                </a:lnTo>
                <a:close/>
                <a:moveTo>
                  <a:pt x="2350" y="696"/>
                </a:moveTo>
                <a:lnTo>
                  <a:pt x="2350" y="696"/>
                </a:lnTo>
                <a:lnTo>
                  <a:pt x="2344" y="710"/>
                </a:lnTo>
                <a:lnTo>
                  <a:pt x="2338" y="720"/>
                </a:lnTo>
                <a:lnTo>
                  <a:pt x="2334" y="724"/>
                </a:lnTo>
                <a:lnTo>
                  <a:pt x="2330" y="726"/>
                </a:lnTo>
                <a:lnTo>
                  <a:pt x="2326" y="726"/>
                </a:lnTo>
                <a:lnTo>
                  <a:pt x="2320" y="724"/>
                </a:lnTo>
                <a:lnTo>
                  <a:pt x="2304" y="722"/>
                </a:lnTo>
                <a:lnTo>
                  <a:pt x="2278" y="720"/>
                </a:lnTo>
                <a:lnTo>
                  <a:pt x="2252" y="718"/>
                </a:lnTo>
                <a:lnTo>
                  <a:pt x="2230" y="712"/>
                </a:lnTo>
                <a:lnTo>
                  <a:pt x="2210" y="706"/>
                </a:lnTo>
                <a:lnTo>
                  <a:pt x="2188" y="700"/>
                </a:lnTo>
                <a:lnTo>
                  <a:pt x="2178" y="698"/>
                </a:lnTo>
                <a:lnTo>
                  <a:pt x="2170" y="700"/>
                </a:lnTo>
                <a:lnTo>
                  <a:pt x="2164" y="702"/>
                </a:lnTo>
                <a:lnTo>
                  <a:pt x="2160" y="708"/>
                </a:lnTo>
                <a:lnTo>
                  <a:pt x="2160" y="714"/>
                </a:lnTo>
                <a:lnTo>
                  <a:pt x="2160" y="720"/>
                </a:lnTo>
                <a:lnTo>
                  <a:pt x="2162" y="730"/>
                </a:lnTo>
                <a:lnTo>
                  <a:pt x="2160" y="732"/>
                </a:lnTo>
                <a:lnTo>
                  <a:pt x="2156" y="732"/>
                </a:lnTo>
                <a:lnTo>
                  <a:pt x="2136" y="726"/>
                </a:lnTo>
                <a:lnTo>
                  <a:pt x="2104" y="714"/>
                </a:lnTo>
                <a:lnTo>
                  <a:pt x="2076" y="702"/>
                </a:lnTo>
                <a:lnTo>
                  <a:pt x="2054" y="690"/>
                </a:lnTo>
                <a:lnTo>
                  <a:pt x="2046" y="684"/>
                </a:lnTo>
                <a:lnTo>
                  <a:pt x="2042" y="680"/>
                </a:lnTo>
                <a:lnTo>
                  <a:pt x="2042" y="674"/>
                </a:lnTo>
                <a:lnTo>
                  <a:pt x="2042" y="666"/>
                </a:lnTo>
                <a:lnTo>
                  <a:pt x="2046" y="648"/>
                </a:lnTo>
                <a:lnTo>
                  <a:pt x="2046" y="642"/>
                </a:lnTo>
                <a:lnTo>
                  <a:pt x="2044" y="634"/>
                </a:lnTo>
                <a:lnTo>
                  <a:pt x="2038" y="630"/>
                </a:lnTo>
                <a:lnTo>
                  <a:pt x="2030" y="628"/>
                </a:lnTo>
                <a:lnTo>
                  <a:pt x="1980" y="630"/>
                </a:lnTo>
                <a:lnTo>
                  <a:pt x="1958" y="632"/>
                </a:lnTo>
                <a:lnTo>
                  <a:pt x="1950" y="634"/>
                </a:lnTo>
                <a:lnTo>
                  <a:pt x="1944" y="638"/>
                </a:lnTo>
                <a:lnTo>
                  <a:pt x="1928" y="646"/>
                </a:lnTo>
                <a:lnTo>
                  <a:pt x="1904" y="654"/>
                </a:lnTo>
                <a:lnTo>
                  <a:pt x="1880" y="660"/>
                </a:lnTo>
                <a:lnTo>
                  <a:pt x="1868" y="662"/>
                </a:lnTo>
                <a:lnTo>
                  <a:pt x="1860" y="660"/>
                </a:lnTo>
                <a:lnTo>
                  <a:pt x="1848" y="656"/>
                </a:lnTo>
                <a:lnTo>
                  <a:pt x="1840" y="652"/>
                </a:lnTo>
                <a:lnTo>
                  <a:pt x="1838" y="650"/>
                </a:lnTo>
                <a:lnTo>
                  <a:pt x="1838" y="646"/>
                </a:lnTo>
                <a:lnTo>
                  <a:pt x="1842" y="642"/>
                </a:lnTo>
                <a:lnTo>
                  <a:pt x="1850" y="638"/>
                </a:lnTo>
                <a:lnTo>
                  <a:pt x="1860" y="636"/>
                </a:lnTo>
                <a:lnTo>
                  <a:pt x="1870" y="632"/>
                </a:lnTo>
                <a:lnTo>
                  <a:pt x="1890" y="630"/>
                </a:lnTo>
                <a:lnTo>
                  <a:pt x="1898" y="628"/>
                </a:lnTo>
                <a:lnTo>
                  <a:pt x="1904" y="626"/>
                </a:lnTo>
                <a:lnTo>
                  <a:pt x="1908" y="622"/>
                </a:lnTo>
                <a:lnTo>
                  <a:pt x="1912" y="616"/>
                </a:lnTo>
                <a:lnTo>
                  <a:pt x="1912" y="612"/>
                </a:lnTo>
                <a:lnTo>
                  <a:pt x="1910" y="606"/>
                </a:lnTo>
                <a:lnTo>
                  <a:pt x="1904" y="598"/>
                </a:lnTo>
                <a:lnTo>
                  <a:pt x="1902" y="594"/>
                </a:lnTo>
                <a:lnTo>
                  <a:pt x="1904" y="592"/>
                </a:lnTo>
                <a:lnTo>
                  <a:pt x="1908" y="586"/>
                </a:lnTo>
                <a:lnTo>
                  <a:pt x="1914" y="582"/>
                </a:lnTo>
                <a:lnTo>
                  <a:pt x="1924" y="576"/>
                </a:lnTo>
                <a:lnTo>
                  <a:pt x="1930" y="570"/>
                </a:lnTo>
                <a:lnTo>
                  <a:pt x="1936" y="560"/>
                </a:lnTo>
                <a:lnTo>
                  <a:pt x="1940" y="552"/>
                </a:lnTo>
                <a:lnTo>
                  <a:pt x="1944" y="548"/>
                </a:lnTo>
                <a:lnTo>
                  <a:pt x="1950" y="544"/>
                </a:lnTo>
                <a:lnTo>
                  <a:pt x="1966" y="540"/>
                </a:lnTo>
                <a:lnTo>
                  <a:pt x="1980" y="538"/>
                </a:lnTo>
                <a:lnTo>
                  <a:pt x="1996" y="536"/>
                </a:lnTo>
                <a:lnTo>
                  <a:pt x="2008" y="532"/>
                </a:lnTo>
                <a:lnTo>
                  <a:pt x="2012" y="530"/>
                </a:lnTo>
                <a:lnTo>
                  <a:pt x="2014" y="528"/>
                </a:lnTo>
                <a:lnTo>
                  <a:pt x="2030" y="538"/>
                </a:lnTo>
                <a:lnTo>
                  <a:pt x="2038" y="544"/>
                </a:lnTo>
                <a:lnTo>
                  <a:pt x="2048" y="550"/>
                </a:lnTo>
                <a:lnTo>
                  <a:pt x="2064" y="566"/>
                </a:lnTo>
                <a:lnTo>
                  <a:pt x="2076" y="578"/>
                </a:lnTo>
                <a:lnTo>
                  <a:pt x="2082" y="582"/>
                </a:lnTo>
                <a:lnTo>
                  <a:pt x="2086" y="584"/>
                </a:lnTo>
                <a:lnTo>
                  <a:pt x="2096" y="586"/>
                </a:lnTo>
                <a:lnTo>
                  <a:pt x="2102" y="590"/>
                </a:lnTo>
                <a:lnTo>
                  <a:pt x="2104" y="596"/>
                </a:lnTo>
                <a:lnTo>
                  <a:pt x="2102" y="600"/>
                </a:lnTo>
                <a:lnTo>
                  <a:pt x="2100" y="602"/>
                </a:lnTo>
                <a:lnTo>
                  <a:pt x="2092" y="606"/>
                </a:lnTo>
                <a:lnTo>
                  <a:pt x="2086" y="610"/>
                </a:lnTo>
                <a:lnTo>
                  <a:pt x="2074" y="614"/>
                </a:lnTo>
                <a:lnTo>
                  <a:pt x="2070" y="616"/>
                </a:lnTo>
                <a:lnTo>
                  <a:pt x="2068" y="620"/>
                </a:lnTo>
                <a:lnTo>
                  <a:pt x="2068" y="626"/>
                </a:lnTo>
                <a:lnTo>
                  <a:pt x="2070" y="628"/>
                </a:lnTo>
                <a:lnTo>
                  <a:pt x="2074" y="632"/>
                </a:lnTo>
                <a:lnTo>
                  <a:pt x="2082" y="640"/>
                </a:lnTo>
                <a:lnTo>
                  <a:pt x="2088" y="646"/>
                </a:lnTo>
                <a:lnTo>
                  <a:pt x="2092" y="646"/>
                </a:lnTo>
                <a:lnTo>
                  <a:pt x="2094" y="646"/>
                </a:lnTo>
                <a:lnTo>
                  <a:pt x="2098" y="640"/>
                </a:lnTo>
                <a:lnTo>
                  <a:pt x="2100" y="634"/>
                </a:lnTo>
                <a:lnTo>
                  <a:pt x="2102" y="628"/>
                </a:lnTo>
                <a:lnTo>
                  <a:pt x="2106" y="626"/>
                </a:lnTo>
                <a:lnTo>
                  <a:pt x="2110" y="624"/>
                </a:lnTo>
                <a:lnTo>
                  <a:pt x="2122" y="620"/>
                </a:lnTo>
                <a:lnTo>
                  <a:pt x="2130" y="614"/>
                </a:lnTo>
                <a:lnTo>
                  <a:pt x="2134" y="612"/>
                </a:lnTo>
                <a:lnTo>
                  <a:pt x="2136" y="608"/>
                </a:lnTo>
                <a:lnTo>
                  <a:pt x="2136" y="606"/>
                </a:lnTo>
                <a:lnTo>
                  <a:pt x="2134" y="602"/>
                </a:lnTo>
                <a:lnTo>
                  <a:pt x="2128" y="594"/>
                </a:lnTo>
                <a:lnTo>
                  <a:pt x="2126" y="588"/>
                </a:lnTo>
                <a:lnTo>
                  <a:pt x="2126" y="586"/>
                </a:lnTo>
                <a:lnTo>
                  <a:pt x="2128" y="584"/>
                </a:lnTo>
                <a:lnTo>
                  <a:pt x="2134" y="586"/>
                </a:lnTo>
                <a:lnTo>
                  <a:pt x="2144" y="590"/>
                </a:lnTo>
                <a:lnTo>
                  <a:pt x="2150" y="588"/>
                </a:lnTo>
                <a:lnTo>
                  <a:pt x="2150" y="586"/>
                </a:lnTo>
                <a:lnTo>
                  <a:pt x="2150" y="584"/>
                </a:lnTo>
                <a:lnTo>
                  <a:pt x="2148" y="580"/>
                </a:lnTo>
                <a:lnTo>
                  <a:pt x="2144" y="574"/>
                </a:lnTo>
                <a:lnTo>
                  <a:pt x="2134" y="566"/>
                </a:lnTo>
                <a:lnTo>
                  <a:pt x="2126" y="560"/>
                </a:lnTo>
                <a:lnTo>
                  <a:pt x="2106" y="546"/>
                </a:lnTo>
                <a:lnTo>
                  <a:pt x="2092" y="538"/>
                </a:lnTo>
                <a:lnTo>
                  <a:pt x="2078" y="530"/>
                </a:lnTo>
                <a:lnTo>
                  <a:pt x="2070" y="522"/>
                </a:lnTo>
                <a:lnTo>
                  <a:pt x="2068" y="520"/>
                </a:lnTo>
                <a:lnTo>
                  <a:pt x="2066" y="516"/>
                </a:lnTo>
                <a:lnTo>
                  <a:pt x="2064" y="508"/>
                </a:lnTo>
                <a:lnTo>
                  <a:pt x="2062" y="498"/>
                </a:lnTo>
                <a:lnTo>
                  <a:pt x="2062" y="496"/>
                </a:lnTo>
                <a:lnTo>
                  <a:pt x="2064" y="494"/>
                </a:lnTo>
                <a:lnTo>
                  <a:pt x="2068" y="492"/>
                </a:lnTo>
                <a:lnTo>
                  <a:pt x="2074" y="494"/>
                </a:lnTo>
                <a:lnTo>
                  <a:pt x="2094" y="504"/>
                </a:lnTo>
                <a:lnTo>
                  <a:pt x="2122" y="520"/>
                </a:lnTo>
                <a:lnTo>
                  <a:pt x="2146" y="536"/>
                </a:lnTo>
                <a:lnTo>
                  <a:pt x="2152" y="544"/>
                </a:lnTo>
                <a:lnTo>
                  <a:pt x="2156" y="550"/>
                </a:lnTo>
                <a:lnTo>
                  <a:pt x="2158" y="562"/>
                </a:lnTo>
                <a:lnTo>
                  <a:pt x="2162" y="574"/>
                </a:lnTo>
                <a:lnTo>
                  <a:pt x="2164" y="582"/>
                </a:lnTo>
                <a:lnTo>
                  <a:pt x="2164" y="588"/>
                </a:lnTo>
                <a:lnTo>
                  <a:pt x="2162" y="594"/>
                </a:lnTo>
                <a:lnTo>
                  <a:pt x="2158" y="598"/>
                </a:lnTo>
                <a:lnTo>
                  <a:pt x="2154" y="602"/>
                </a:lnTo>
                <a:lnTo>
                  <a:pt x="2154" y="606"/>
                </a:lnTo>
                <a:lnTo>
                  <a:pt x="2156" y="608"/>
                </a:lnTo>
                <a:lnTo>
                  <a:pt x="2160" y="612"/>
                </a:lnTo>
                <a:lnTo>
                  <a:pt x="2170" y="616"/>
                </a:lnTo>
                <a:lnTo>
                  <a:pt x="2180" y="620"/>
                </a:lnTo>
                <a:lnTo>
                  <a:pt x="2182" y="626"/>
                </a:lnTo>
                <a:lnTo>
                  <a:pt x="2186" y="634"/>
                </a:lnTo>
                <a:lnTo>
                  <a:pt x="2188" y="638"/>
                </a:lnTo>
                <a:lnTo>
                  <a:pt x="2190" y="642"/>
                </a:lnTo>
                <a:lnTo>
                  <a:pt x="2196" y="642"/>
                </a:lnTo>
                <a:lnTo>
                  <a:pt x="2202" y="642"/>
                </a:lnTo>
                <a:lnTo>
                  <a:pt x="2214" y="640"/>
                </a:lnTo>
                <a:lnTo>
                  <a:pt x="2222" y="638"/>
                </a:lnTo>
                <a:lnTo>
                  <a:pt x="2226" y="636"/>
                </a:lnTo>
                <a:lnTo>
                  <a:pt x="2226" y="632"/>
                </a:lnTo>
                <a:lnTo>
                  <a:pt x="2226" y="628"/>
                </a:lnTo>
                <a:lnTo>
                  <a:pt x="2222" y="622"/>
                </a:lnTo>
                <a:lnTo>
                  <a:pt x="2214" y="610"/>
                </a:lnTo>
                <a:lnTo>
                  <a:pt x="2208" y="600"/>
                </a:lnTo>
                <a:lnTo>
                  <a:pt x="2206" y="596"/>
                </a:lnTo>
                <a:lnTo>
                  <a:pt x="2206" y="594"/>
                </a:lnTo>
                <a:lnTo>
                  <a:pt x="2208" y="590"/>
                </a:lnTo>
                <a:lnTo>
                  <a:pt x="2212" y="588"/>
                </a:lnTo>
                <a:lnTo>
                  <a:pt x="2224" y="584"/>
                </a:lnTo>
                <a:lnTo>
                  <a:pt x="2230" y="582"/>
                </a:lnTo>
                <a:lnTo>
                  <a:pt x="2232" y="584"/>
                </a:lnTo>
                <a:lnTo>
                  <a:pt x="2234" y="586"/>
                </a:lnTo>
                <a:lnTo>
                  <a:pt x="2238" y="602"/>
                </a:lnTo>
                <a:lnTo>
                  <a:pt x="2240" y="620"/>
                </a:lnTo>
                <a:lnTo>
                  <a:pt x="2242" y="626"/>
                </a:lnTo>
                <a:lnTo>
                  <a:pt x="2244" y="632"/>
                </a:lnTo>
                <a:lnTo>
                  <a:pt x="2248" y="636"/>
                </a:lnTo>
                <a:lnTo>
                  <a:pt x="2254" y="640"/>
                </a:lnTo>
                <a:lnTo>
                  <a:pt x="2264" y="642"/>
                </a:lnTo>
                <a:lnTo>
                  <a:pt x="2276" y="642"/>
                </a:lnTo>
                <a:lnTo>
                  <a:pt x="2304" y="642"/>
                </a:lnTo>
                <a:lnTo>
                  <a:pt x="2326" y="640"/>
                </a:lnTo>
                <a:lnTo>
                  <a:pt x="2342" y="638"/>
                </a:lnTo>
                <a:lnTo>
                  <a:pt x="2346" y="640"/>
                </a:lnTo>
                <a:lnTo>
                  <a:pt x="2350" y="644"/>
                </a:lnTo>
                <a:lnTo>
                  <a:pt x="2354" y="654"/>
                </a:lnTo>
                <a:lnTo>
                  <a:pt x="2356" y="666"/>
                </a:lnTo>
                <a:lnTo>
                  <a:pt x="2356" y="680"/>
                </a:lnTo>
                <a:lnTo>
                  <a:pt x="2354" y="688"/>
                </a:lnTo>
                <a:lnTo>
                  <a:pt x="2350" y="696"/>
                </a:lnTo>
                <a:close/>
                <a:moveTo>
                  <a:pt x="2416" y="570"/>
                </a:moveTo>
                <a:lnTo>
                  <a:pt x="2416" y="570"/>
                </a:lnTo>
                <a:lnTo>
                  <a:pt x="2368" y="564"/>
                </a:lnTo>
                <a:lnTo>
                  <a:pt x="2342" y="560"/>
                </a:lnTo>
                <a:lnTo>
                  <a:pt x="2322" y="560"/>
                </a:lnTo>
                <a:lnTo>
                  <a:pt x="2298" y="562"/>
                </a:lnTo>
                <a:lnTo>
                  <a:pt x="2292" y="562"/>
                </a:lnTo>
                <a:lnTo>
                  <a:pt x="2274" y="562"/>
                </a:lnTo>
                <a:lnTo>
                  <a:pt x="2256" y="562"/>
                </a:lnTo>
                <a:lnTo>
                  <a:pt x="2250" y="560"/>
                </a:lnTo>
                <a:lnTo>
                  <a:pt x="2246" y="558"/>
                </a:lnTo>
                <a:lnTo>
                  <a:pt x="2246" y="552"/>
                </a:lnTo>
                <a:lnTo>
                  <a:pt x="2252" y="542"/>
                </a:lnTo>
                <a:lnTo>
                  <a:pt x="2258" y="532"/>
                </a:lnTo>
                <a:lnTo>
                  <a:pt x="2262" y="520"/>
                </a:lnTo>
                <a:lnTo>
                  <a:pt x="2268" y="500"/>
                </a:lnTo>
                <a:lnTo>
                  <a:pt x="2270" y="492"/>
                </a:lnTo>
                <a:lnTo>
                  <a:pt x="2274" y="488"/>
                </a:lnTo>
                <a:lnTo>
                  <a:pt x="2278" y="486"/>
                </a:lnTo>
                <a:lnTo>
                  <a:pt x="2286" y="488"/>
                </a:lnTo>
                <a:lnTo>
                  <a:pt x="2296" y="492"/>
                </a:lnTo>
                <a:lnTo>
                  <a:pt x="2304" y="498"/>
                </a:lnTo>
                <a:lnTo>
                  <a:pt x="2314" y="512"/>
                </a:lnTo>
                <a:lnTo>
                  <a:pt x="2318" y="518"/>
                </a:lnTo>
                <a:lnTo>
                  <a:pt x="2322" y="520"/>
                </a:lnTo>
                <a:lnTo>
                  <a:pt x="2326" y="518"/>
                </a:lnTo>
                <a:lnTo>
                  <a:pt x="2332" y="512"/>
                </a:lnTo>
                <a:lnTo>
                  <a:pt x="2346" y="494"/>
                </a:lnTo>
                <a:lnTo>
                  <a:pt x="2358" y="480"/>
                </a:lnTo>
                <a:lnTo>
                  <a:pt x="2362" y="476"/>
                </a:lnTo>
                <a:lnTo>
                  <a:pt x="2366" y="474"/>
                </a:lnTo>
                <a:lnTo>
                  <a:pt x="2370" y="476"/>
                </a:lnTo>
                <a:lnTo>
                  <a:pt x="2372" y="480"/>
                </a:lnTo>
                <a:lnTo>
                  <a:pt x="2374" y="488"/>
                </a:lnTo>
                <a:lnTo>
                  <a:pt x="2372" y="494"/>
                </a:lnTo>
                <a:lnTo>
                  <a:pt x="2368" y="506"/>
                </a:lnTo>
                <a:lnTo>
                  <a:pt x="2366" y="512"/>
                </a:lnTo>
                <a:lnTo>
                  <a:pt x="2368" y="518"/>
                </a:lnTo>
                <a:lnTo>
                  <a:pt x="2374" y="524"/>
                </a:lnTo>
                <a:lnTo>
                  <a:pt x="2384" y="530"/>
                </a:lnTo>
                <a:lnTo>
                  <a:pt x="2398" y="536"/>
                </a:lnTo>
                <a:lnTo>
                  <a:pt x="2408" y="542"/>
                </a:lnTo>
                <a:lnTo>
                  <a:pt x="2418" y="550"/>
                </a:lnTo>
                <a:lnTo>
                  <a:pt x="2424" y="556"/>
                </a:lnTo>
                <a:lnTo>
                  <a:pt x="2428" y="562"/>
                </a:lnTo>
                <a:lnTo>
                  <a:pt x="2428" y="566"/>
                </a:lnTo>
                <a:lnTo>
                  <a:pt x="2424" y="570"/>
                </a:lnTo>
                <a:lnTo>
                  <a:pt x="2416" y="570"/>
                </a:lnTo>
                <a:close/>
                <a:moveTo>
                  <a:pt x="2578" y="632"/>
                </a:moveTo>
                <a:lnTo>
                  <a:pt x="2578" y="632"/>
                </a:lnTo>
                <a:lnTo>
                  <a:pt x="2558" y="630"/>
                </a:lnTo>
                <a:lnTo>
                  <a:pt x="2540" y="628"/>
                </a:lnTo>
                <a:lnTo>
                  <a:pt x="2534" y="626"/>
                </a:lnTo>
                <a:lnTo>
                  <a:pt x="2528" y="622"/>
                </a:lnTo>
                <a:lnTo>
                  <a:pt x="2524" y="618"/>
                </a:lnTo>
                <a:lnTo>
                  <a:pt x="2522" y="614"/>
                </a:lnTo>
                <a:lnTo>
                  <a:pt x="2522" y="582"/>
                </a:lnTo>
                <a:lnTo>
                  <a:pt x="2512" y="562"/>
                </a:lnTo>
                <a:lnTo>
                  <a:pt x="2502" y="548"/>
                </a:lnTo>
                <a:lnTo>
                  <a:pt x="2496" y="536"/>
                </a:lnTo>
                <a:lnTo>
                  <a:pt x="2494" y="528"/>
                </a:lnTo>
                <a:lnTo>
                  <a:pt x="2492" y="520"/>
                </a:lnTo>
                <a:lnTo>
                  <a:pt x="2492" y="512"/>
                </a:lnTo>
                <a:lnTo>
                  <a:pt x="2494" y="506"/>
                </a:lnTo>
                <a:lnTo>
                  <a:pt x="2498" y="498"/>
                </a:lnTo>
                <a:lnTo>
                  <a:pt x="2502" y="492"/>
                </a:lnTo>
                <a:lnTo>
                  <a:pt x="2508" y="488"/>
                </a:lnTo>
                <a:lnTo>
                  <a:pt x="2516" y="484"/>
                </a:lnTo>
                <a:lnTo>
                  <a:pt x="2524" y="482"/>
                </a:lnTo>
                <a:lnTo>
                  <a:pt x="2532" y="480"/>
                </a:lnTo>
                <a:lnTo>
                  <a:pt x="2550" y="480"/>
                </a:lnTo>
                <a:lnTo>
                  <a:pt x="2560" y="482"/>
                </a:lnTo>
                <a:lnTo>
                  <a:pt x="2562" y="484"/>
                </a:lnTo>
                <a:lnTo>
                  <a:pt x="2562" y="488"/>
                </a:lnTo>
                <a:lnTo>
                  <a:pt x="2552" y="500"/>
                </a:lnTo>
                <a:lnTo>
                  <a:pt x="2538" y="516"/>
                </a:lnTo>
                <a:lnTo>
                  <a:pt x="2534" y="520"/>
                </a:lnTo>
                <a:lnTo>
                  <a:pt x="2530" y="526"/>
                </a:lnTo>
                <a:lnTo>
                  <a:pt x="2528" y="534"/>
                </a:lnTo>
                <a:lnTo>
                  <a:pt x="2528" y="540"/>
                </a:lnTo>
                <a:lnTo>
                  <a:pt x="2534" y="550"/>
                </a:lnTo>
                <a:lnTo>
                  <a:pt x="2542" y="562"/>
                </a:lnTo>
                <a:lnTo>
                  <a:pt x="2562" y="590"/>
                </a:lnTo>
                <a:lnTo>
                  <a:pt x="2580" y="612"/>
                </a:lnTo>
                <a:lnTo>
                  <a:pt x="2584" y="620"/>
                </a:lnTo>
                <a:lnTo>
                  <a:pt x="2586" y="626"/>
                </a:lnTo>
                <a:lnTo>
                  <a:pt x="2586" y="628"/>
                </a:lnTo>
                <a:lnTo>
                  <a:pt x="2584" y="630"/>
                </a:lnTo>
                <a:lnTo>
                  <a:pt x="2578" y="632"/>
                </a:lnTo>
                <a:close/>
                <a:moveTo>
                  <a:pt x="3492" y="860"/>
                </a:moveTo>
                <a:lnTo>
                  <a:pt x="3492" y="860"/>
                </a:lnTo>
                <a:lnTo>
                  <a:pt x="3494" y="860"/>
                </a:lnTo>
                <a:lnTo>
                  <a:pt x="3496" y="858"/>
                </a:lnTo>
                <a:lnTo>
                  <a:pt x="3500" y="854"/>
                </a:lnTo>
                <a:lnTo>
                  <a:pt x="3502" y="846"/>
                </a:lnTo>
                <a:lnTo>
                  <a:pt x="3502" y="836"/>
                </a:lnTo>
                <a:lnTo>
                  <a:pt x="3502" y="828"/>
                </a:lnTo>
                <a:lnTo>
                  <a:pt x="3498" y="820"/>
                </a:lnTo>
                <a:lnTo>
                  <a:pt x="3492" y="816"/>
                </a:lnTo>
                <a:lnTo>
                  <a:pt x="3490" y="816"/>
                </a:lnTo>
                <a:lnTo>
                  <a:pt x="3484" y="816"/>
                </a:lnTo>
                <a:lnTo>
                  <a:pt x="3478" y="820"/>
                </a:lnTo>
                <a:lnTo>
                  <a:pt x="3474" y="826"/>
                </a:lnTo>
                <a:lnTo>
                  <a:pt x="3472" y="832"/>
                </a:lnTo>
                <a:lnTo>
                  <a:pt x="3474" y="838"/>
                </a:lnTo>
                <a:lnTo>
                  <a:pt x="3476" y="846"/>
                </a:lnTo>
                <a:lnTo>
                  <a:pt x="3482" y="852"/>
                </a:lnTo>
                <a:lnTo>
                  <a:pt x="3486" y="856"/>
                </a:lnTo>
                <a:lnTo>
                  <a:pt x="3492" y="860"/>
                </a:lnTo>
                <a:close/>
                <a:moveTo>
                  <a:pt x="3526" y="1020"/>
                </a:moveTo>
                <a:lnTo>
                  <a:pt x="3526" y="1020"/>
                </a:lnTo>
                <a:lnTo>
                  <a:pt x="3534" y="1026"/>
                </a:lnTo>
                <a:lnTo>
                  <a:pt x="3538" y="1036"/>
                </a:lnTo>
                <a:lnTo>
                  <a:pt x="3538" y="1048"/>
                </a:lnTo>
                <a:lnTo>
                  <a:pt x="3538" y="1062"/>
                </a:lnTo>
                <a:lnTo>
                  <a:pt x="3536" y="1068"/>
                </a:lnTo>
                <a:lnTo>
                  <a:pt x="3534" y="1074"/>
                </a:lnTo>
                <a:lnTo>
                  <a:pt x="3530" y="1080"/>
                </a:lnTo>
                <a:lnTo>
                  <a:pt x="3530" y="1084"/>
                </a:lnTo>
                <a:lnTo>
                  <a:pt x="3534" y="1086"/>
                </a:lnTo>
                <a:lnTo>
                  <a:pt x="3550" y="1094"/>
                </a:lnTo>
                <a:lnTo>
                  <a:pt x="3574" y="1104"/>
                </a:lnTo>
                <a:lnTo>
                  <a:pt x="3584" y="1108"/>
                </a:lnTo>
                <a:lnTo>
                  <a:pt x="3596" y="1112"/>
                </a:lnTo>
                <a:lnTo>
                  <a:pt x="3604" y="1112"/>
                </a:lnTo>
                <a:lnTo>
                  <a:pt x="3606" y="1110"/>
                </a:lnTo>
                <a:lnTo>
                  <a:pt x="3608" y="1108"/>
                </a:lnTo>
                <a:lnTo>
                  <a:pt x="3610" y="1106"/>
                </a:lnTo>
                <a:lnTo>
                  <a:pt x="3612" y="1102"/>
                </a:lnTo>
                <a:lnTo>
                  <a:pt x="3610" y="1088"/>
                </a:lnTo>
                <a:lnTo>
                  <a:pt x="3604" y="1062"/>
                </a:lnTo>
                <a:lnTo>
                  <a:pt x="3600" y="1044"/>
                </a:lnTo>
                <a:lnTo>
                  <a:pt x="3598" y="1038"/>
                </a:lnTo>
                <a:lnTo>
                  <a:pt x="3592" y="1028"/>
                </a:lnTo>
                <a:lnTo>
                  <a:pt x="3574" y="1008"/>
                </a:lnTo>
                <a:lnTo>
                  <a:pt x="3562" y="1000"/>
                </a:lnTo>
                <a:lnTo>
                  <a:pt x="3554" y="994"/>
                </a:lnTo>
                <a:lnTo>
                  <a:pt x="3542" y="988"/>
                </a:lnTo>
                <a:lnTo>
                  <a:pt x="3540" y="986"/>
                </a:lnTo>
                <a:lnTo>
                  <a:pt x="3538" y="984"/>
                </a:lnTo>
                <a:lnTo>
                  <a:pt x="3534" y="970"/>
                </a:lnTo>
                <a:lnTo>
                  <a:pt x="3530" y="948"/>
                </a:lnTo>
                <a:lnTo>
                  <a:pt x="3524" y="926"/>
                </a:lnTo>
                <a:lnTo>
                  <a:pt x="3520" y="916"/>
                </a:lnTo>
                <a:lnTo>
                  <a:pt x="3516" y="912"/>
                </a:lnTo>
                <a:lnTo>
                  <a:pt x="3514" y="910"/>
                </a:lnTo>
                <a:lnTo>
                  <a:pt x="3512" y="910"/>
                </a:lnTo>
                <a:lnTo>
                  <a:pt x="3508" y="914"/>
                </a:lnTo>
                <a:lnTo>
                  <a:pt x="3500" y="926"/>
                </a:lnTo>
                <a:lnTo>
                  <a:pt x="3494" y="936"/>
                </a:lnTo>
                <a:lnTo>
                  <a:pt x="3494" y="942"/>
                </a:lnTo>
                <a:lnTo>
                  <a:pt x="3494" y="948"/>
                </a:lnTo>
                <a:lnTo>
                  <a:pt x="3496" y="956"/>
                </a:lnTo>
                <a:lnTo>
                  <a:pt x="3500" y="966"/>
                </a:lnTo>
                <a:lnTo>
                  <a:pt x="3508" y="984"/>
                </a:lnTo>
                <a:lnTo>
                  <a:pt x="3514" y="1000"/>
                </a:lnTo>
                <a:lnTo>
                  <a:pt x="3520" y="1012"/>
                </a:lnTo>
                <a:lnTo>
                  <a:pt x="3522" y="1016"/>
                </a:lnTo>
                <a:lnTo>
                  <a:pt x="3526" y="1020"/>
                </a:lnTo>
                <a:close/>
                <a:moveTo>
                  <a:pt x="3454" y="1086"/>
                </a:moveTo>
                <a:lnTo>
                  <a:pt x="3454" y="1086"/>
                </a:lnTo>
                <a:lnTo>
                  <a:pt x="3432" y="1116"/>
                </a:lnTo>
                <a:lnTo>
                  <a:pt x="3418" y="1134"/>
                </a:lnTo>
                <a:lnTo>
                  <a:pt x="3406" y="1146"/>
                </a:lnTo>
                <a:lnTo>
                  <a:pt x="3400" y="1148"/>
                </a:lnTo>
                <a:lnTo>
                  <a:pt x="3392" y="1150"/>
                </a:lnTo>
                <a:lnTo>
                  <a:pt x="3380" y="1150"/>
                </a:lnTo>
                <a:lnTo>
                  <a:pt x="3374" y="1152"/>
                </a:lnTo>
                <a:lnTo>
                  <a:pt x="3368" y="1154"/>
                </a:lnTo>
                <a:lnTo>
                  <a:pt x="3366" y="1160"/>
                </a:lnTo>
                <a:lnTo>
                  <a:pt x="3366" y="1168"/>
                </a:lnTo>
                <a:lnTo>
                  <a:pt x="3372" y="1224"/>
                </a:lnTo>
                <a:lnTo>
                  <a:pt x="3374" y="1238"/>
                </a:lnTo>
                <a:lnTo>
                  <a:pt x="3376" y="1242"/>
                </a:lnTo>
                <a:lnTo>
                  <a:pt x="3378" y="1246"/>
                </a:lnTo>
                <a:lnTo>
                  <a:pt x="3382" y="1250"/>
                </a:lnTo>
                <a:lnTo>
                  <a:pt x="3388" y="1252"/>
                </a:lnTo>
                <a:lnTo>
                  <a:pt x="3396" y="1254"/>
                </a:lnTo>
                <a:lnTo>
                  <a:pt x="3406" y="1254"/>
                </a:lnTo>
                <a:lnTo>
                  <a:pt x="3424" y="1256"/>
                </a:lnTo>
                <a:lnTo>
                  <a:pt x="3438" y="1260"/>
                </a:lnTo>
                <a:lnTo>
                  <a:pt x="3448" y="1262"/>
                </a:lnTo>
                <a:lnTo>
                  <a:pt x="3456" y="1260"/>
                </a:lnTo>
                <a:lnTo>
                  <a:pt x="3460" y="1258"/>
                </a:lnTo>
                <a:lnTo>
                  <a:pt x="3462" y="1256"/>
                </a:lnTo>
                <a:lnTo>
                  <a:pt x="3466" y="1246"/>
                </a:lnTo>
                <a:lnTo>
                  <a:pt x="3470" y="1232"/>
                </a:lnTo>
                <a:lnTo>
                  <a:pt x="3476" y="1216"/>
                </a:lnTo>
                <a:lnTo>
                  <a:pt x="3480" y="1210"/>
                </a:lnTo>
                <a:lnTo>
                  <a:pt x="3484" y="1204"/>
                </a:lnTo>
                <a:lnTo>
                  <a:pt x="3494" y="1198"/>
                </a:lnTo>
                <a:lnTo>
                  <a:pt x="3498" y="1196"/>
                </a:lnTo>
                <a:lnTo>
                  <a:pt x="3500" y="1192"/>
                </a:lnTo>
                <a:lnTo>
                  <a:pt x="3500" y="1188"/>
                </a:lnTo>
                <a:lnTo>
                  <a:pt x="3498" y="1182"/>
                </a:lnTo>
                <a:lnTo>
                  <a:pt x="3492" y="1168"/>
                </a:lnTo>
                <a:lnTo>
                  <a:pt x="3490" y="1152"/>
                </a:lnTo>
                <a:lnTo>
                  <a:pt x="3492" y="1144"/>
                </a:lnTo>
                <a:lnTo>
                  <a:pt x="3494" y="1140"/>
                </a:lnTo>
                <a:lnTo>
                  <a:pt x="3496" y="1134"/>
                </a:lnTo>
                <a:lnTo>
                  <a:pt x="3494" y="1118"/>
                </a:lnTo>
                <a:lnTo>
                  <a:pt x="3492" y="1108"/>
                </a:lnTo>
                <a:lnTo>
                  <a:pt x="3488" y="1100"/>
                </a:lnTo>
                <a:lnTo>
                  <a:pt x="3482" y="1092"/>
                </a:lnTo>
                <a:lnTo>
                  <a:pt x="3478" y="1086"/>
                </a:lnTo>
                <a:lnTo>
                  <a:pt x="3472" y="1082"/>
                </a:lnTo>
                <a:lnTo>
                  <a:pt x="3466" y="1080"/>
                </a:lnTo>
                <a:lnTo>
                  <a:pt x="3460" y="1082"/>
                </a:lnTo>
                <a:lnTo>
                  <a:pt x="3454" y="1086"/>
                </a:lnTo>
                <a:close/>
                <a:moveTo>
                  <a:pt x="3854" y="1262"/>
                </a:moveTo>
                <a:lnTo>
                  <a:pt x="3854" y="1262"/>
                </a:lnTo>
                <a:lnTo>
                  <a:pt x="3844" y="1252"/>
                </a:lnTo>
                <a:lnTo>
                  <a:pt x="3832" y="1244"/>
                </a:lnTo>
                <a:lnTo>
                  <a:pt x="3810" y="1230"/>
                </a:lnTo>
                <a:lnTo>
                  <a:pt x="3788" y="1222"/>
                </a:lnTo>
                <a:lnTo>
                  <a:pt x="3778" y="1220"/>
                </a:lnTo>
                <a:lnTo>
                  <a:pt x="3770" y="1218"/>
                </a:lnTo>
                <a:lnTo>
                  <a:pt x="3764" y="1220"/>
                </a:lnTo>
                <a:lnTo>
                  <a:pt x="3758" y="1224"/>
                </a:lnTo>
                <a:lnTo>
                  <a:pt x="3746" y="1232"/>
                </a:lnTo>
                <a:lnTo>
                  <a:pt x="3738" y="1240"/>
                </a:lnTo>
                <a:lnTo>
                  <a:pt x="3732" y="1240"/>
                </a:lnTo>
                <a:lnTo>
                  <a:pt x="3728" y="1238"/>
                </a:lnTo>
                <a:lnTo>
                  <a:pt x="3718" y="1226"/>
                </a:lnTo>
                <a:lnTo>
                  <a:pt x="3704" y="1208"/>
                </a:lnTo>
                <a:lnTo>
                  <a:pt x="3696" y="1200"/>
                </a:lnTo>
                <a:lnTo>
                  <a:pt x="3690" y="1196"/>
                </a:lnTo>
                <a:lnTo>
                  <a:pt x="3682" y="1194"/>
                </a:lnTo>
                <a:lnTo>
                  <a:pt x="3678" y="1194"/>
                </a:lnTo>
                <a:lnTo>
                  <a:pt x="3676" y="1196"/>
                </a:lnTo>
                <a:lnTo>
                  <a:pt x="3672" y="1202"/>
                </a:lnTo>
                <a:lnTo>
                  <a:pt x="3670" y="1206"/>
                </a:lnTo>
                <a:lnTo>
                  <a:pt x="3668" y="1216"/>
                </a:lnTo>
                <a:lnTo>
                  <a:pt x="3668" y="1220"/>
                </a:lnTo>
                <a:lnTo>
                  <a:pt x="3668" y="1222"/>
                </a:lnTo>
                <a:lnTo>
                  <a:pt x="3664" y="1224"/>
                </a:lnTo>
                <a:lnTo>
                  <a:pt x="3658" y="1224"/>
                </a:lnTo>
                <a:lnTo>
                  <a:pt x="3652" y="1226"/>
                </a:lnTo>
                <a:lnTo>
                  <a:pt x="3648" y="1228"/>
                </a:lnTo>
                <a:lnTo>
                  <a:pt x="3640" y="1232"/>
                </a:lnTo>
                <a:lnTo>
                  <a:pt x="3636" y="1232"/>
                </a:lnTo>
                <a:lnTo>
                  <a:pt x="3634" y="1230"/>
                </a:lnTo>
                <a:lnTo>
                  <a:pt x="3632" y="1226"/>
                </a:lnTo>
                <a:lnTo>
                  <a:pt x="3630" y="1216"/>
                </a:lnTo>
                <a:lnTo>
                  <a:pt x="3628" y="1206"/>
                </a:lnTo>
                <a:lnTo>
                  <a:pt x="3626" y="1198"/>
                </a:lnTo>
                <a:lnTo>
                  <a:pt x="3622" y="1190"/>
                </a:lnTo>
                <a:lnTo>
                  <a:pt x="3620" y="1186"/>
                </a:lnTo>
                <a:lnTo>
                  <a:pt x="3616" y="1184"/>
                </a:lnTo>
                <a:lnTo>
                  <a:pt x="3612" y="1184"/>
                </a:lnTo>
                <a:lnTo>
                  <a:pt x="3610" y="1188"/>
                </a:lnTo>
                <a:lnTo>
                  <a:pt x="3608" y="1194"/>
                </a:lnTo>
                <a:lnTo>
                  <a:pt x="3606" y="1210"/>
                </a:lnTo>
                <a:lnTo>
                  <a:pt x="3602" y="1220"/>
                </a:lnTo>
                <a:lnTo>
                  <a:pt x="3600" y="1222"/>
                </a:lnTo>
                <a:lnTo>
                  <a:pt x="3598" y="1222"/>
                </a:lnTo>
                <a:lnTo>
                  <a:pt x="3596" y="1220"/>
                </a:lnTo>
                <a:lnTo>
                  <a:pt x="3592" y="1216"/>
                </a:lnTo>
                <a:lnTo>
                  <a:pt x="3586" y="1206"/>
                </a:lnTo>
                <a:lnTo>
                  <a:pt x="3582" y="1204"/>
                </a:lnTo>
                <a:lnTo>
                  <a:pt x="3578" y="1200"/>
                </a:lnTo>
                <a:lnTo>
                  <a:pt x="3578" y="1192"/>
                </a:lnTo>
                <a:lnTo>
                  <a:pt x="3576" y="1186"/>
                </a:lnTo>
                <a:lnTo>
                  <a:pt x="3572" y="1180"/>
                </a:lnTo>
                <a:lnTo>
                  <a:pt x="3564" y="1174"/>
                </a:lnTo>
                <a:lnTo>
                  <a:pt x="3556" y="1170"/>
                </a:lnTo>
                <a:lnTo>
                  <a:pt x="3548" y="1168"/>
                </a:lnTo>
                <a:lnTo>
                  <a:pt x="3540" y="1168"/>
                </a:lnTo>
                <a:lnTo>
                  <a:pt x="3532" y="1170"/>
                </a:lnTo>
                <a:lnTo>
                  <a:pt x="3524" y="1176"/>
                </a:lnTo>
                <a:lnTo>
                  <a:pt x="3518" y="1182"/>
                </a:lnTo>
                <a:lnTo>
                  <a:pt x="3514" y="1190"/>
                </a:lnTo>
                <a:lnTo>
                  <a:pt x="3510" y="1200"/>
                </a:lnTo>
                <a:lnTo>
                  <a:pt x="3508" y="1216"/>
                </a:lnTo>
                <a:lnTo>
                  <a:pt x="3504" y="1236"/>
                </a:lnTo>
                <a:lnTo>
                  <a:pt x="3502" y="1258"/>
                </a:lnTo>
                <a:lnTo>
                  <a:pt x="3502" y="1266"/>
                </a:lnTo>
                <a:lnTo>
                  <a:pt x="3504" y="1272"/>
                </a:lnTo>
                <a:lnTo>
                  <a:pt x="3508" y="1274"/>
                </a:lnTo>
                <a:lnTo>
                  <a:pt x="3516" y="1272"/>
                </a:lnTo>
                <a:lnTo>
                  <a:pt x="3528" y="1266"/>
                </a:lnTo>
                <a:lnTo>
                  <a:pt x="3536" y="1264"/>
                </a:lnTo>
                <a:lnTo>
                  <a:pt x="3542" y="1264"/>
                </a:lnTo>
                <a:lnTo>
                  <a:pt x="3550" y="1256"/>
                </a:lnTo>
                <a:lnTo>
                  <a:pt x="3556" y="1248"/>
                </a:lnTo>
                <a:lnTo>
                  <a:pt x="3566" y="1242"/>
                </a:lnTo>
                <a:lnTo>
                  <a:pt x="3576" y="1240"/>
                </a:lnTo>
                <a:lnTo>
                  <a:pt x="3588" y="1244"/>
                </a:lnTo>
                <a:lnTo>
                  <a:pt x="3596" y="1248"/>
                </a:lnTo>
                <a:lnTo>
                  <a:pt x="3602" y="1250"/>
                </a:lnTo>
                <a:lnTo>
                  <a:pt x="3610" y="1250"/>
                </a:lnTo>
                <a:lnTo>
                  <a:pt x="3626" y="1248"/>
                </a:lnTo>
                <a:lnTo>
                  <a:pt x="3646" y="1246"/>
                </a:lnTo>
                <a:lnTo>
                  <a:pt x="3664" y="1246"/>
                </a:lnTo>
                <a:lnTo>
                  <a:pt x="3678" y="1250"/>
                </a:lnTo>
                <a:lnTo>
                  <a:pt x="3692" y="1256"/>
                </a:lnTo>
                <a:lnTo>
                  <a:pt x="3702" y="1260"/>
                </a:lnTo>
                <a:lnTo>
                  <a:pt x="3712" y="1264"/>
                </a:lnTo>
                <a:lnTo>
                  <a:pt x="3732" y="1266"/>
                </a:lnTo>
                <a:lnTo>
                  <a:pt x="3748" y="1268"/>
                </a:lnTo>
                <a:lnTo>
                  <a:pt x="3754" y="1272"/>
                </a:lnTo>
                <a:lnTo>
                  <a:pt x="3756" y="1276"/>
                </a:lnTo>
                <a:lnTo>
                  <a:pt x="3754" y="1280"/>
                </a:lnTo>
                <a:lnTo>
                  <a:pt x="3750" y="1284"/>
                </a:lnTo>
                <a:lnTo>
                  <a:pt x="3740" y="1294"/>
                </a:lnTo>
                <a:lnTo>
                  <a:pt x="3736" y="1298"/>
                </a:lnTo>
                <a:lnTo>
                  <a:pt x="3738" y="1302"/>
                </a:lnTo>
                <a:lnTo>
                  <a:pt x="3742" y="1306"/>
                </a:lnTo>
                <a:lnTo>
                  <a:pt x="3756" y="1312"/>
                </a:lnTo>
                <a:lnTo>
                  <a:pt x="3770" y="1318"/>
                </a:lnTo>
                <a:lnTo>
                  <a:pt x="3782" y="1324"/>
                </a:lnTo>
                <a:lnTo>
                  <a:pt x="3800" y="1336"/>
                </a:lnTo>
                <a:lnTo>
                  <a:pt x="3806" y="1342"/>
                </a:lnTo>
                <a:lnTo>
                  <a:pt x="3812" y="1344"/>
                </a:lnTo>
                <a:lnTo>
                  <a:pt x="3816" y="1344"/>
                </a:lnTo>
                <a:lnTo>
                  <a:pt x="3822" y="1340"/>
                </a:lnTo>
                <a:lnTo>
                  <a:pt x="3832" y="1328"/>
                </a:lnTo>
                <a:lnTo>
                  <a:pt x="3844" y="1318"/>
                </a:lnTo>
                <a:lnTo>
                  <a:pt x="3850" y="1316"/>
                </a:lnTo>
                <a:lnTo>
                  <a:pt x="3856" y="1314"/>
                </a:lnTo>
                <a:lnTo>
                  <a:pt x="3862" y="1316"/>
                </a:lnTo>
                <a:lnTo>
                  <a:pt x="3868" y="1320"/>
                </a:lnTo>
                <a:lnTo>
                  <a:pt x="3882" y="1334"/>
                </a:lnTo>
                <a:lnTo>
                  <a:pt x="3902" y="1350"/>
                </a:lnTo>
                <a:lnTo>
                  <a:pt x="3912" y="1356"/>
                </a:lnTo>
                <a:lnTo>
                  <a:pt x="3920" y="1360"/>
                </a:lnTo>
                <a:lnTo>
                  <a:pt x="3922" y="1360"/>
                </a:lnTo>
                <a:lnTo>
                  <a:pt x="3922" y="1358"/>
                </a:lnTo>
                <a:lnTo>
                  <a:pt x="3922" y="1354"/>
                </a:lnTo>
                <a:lnTo>
                  <a:pt x="3918" y="1344"/>
                </a:lnTo>
                <a:lnTo>
                  <a:pt x="3918" y="1336"/>
                </a:lnTo>
                <a:lnTo>
                  <a:pt x="3916" y="1328"/>
                </a:lnTo>
                <a:lnTo>
                  <a:pt x="3918" y="1320"/>
                </a:lnTo>
                <a:lnTo>
                  <a:pt x="3922" y="1312"/>
                </a:lnTo>
                <a:lnTo>
                  <a:pt x="3926" y="1302"/>
                </a:lnTo>
                <a:lnTo>
                  <a:pt x="3934" y="1294"/>
                </a:lnTo>
                <a:lnTo>
                  <a:pt x="3944" y="1286"/>
                </a:lnTo>
                <a:lnTo>
                  <a:pt x="3954" y="1276"/>
                </a:lnTo>
                <a:lnTo>
                  <a:pt x="3960" y="1270"/>
                </a:lnTo>
                <a:lnTo>
                  <a:pt x="3964" y="1262"/>
                </a:lnTo>
                <a:lnTo>
                  <a:pt x="3966" y="1258"/>
                </a:lnTo>
                <a:lnTo>
                  <a:pt x="3964" y="1254"/>
                </a:lnTo>
                <a:lnTo>
                  <a:pt x="3962" y="1252"/>
                </a:lnTo>
                <a:lnTo>
                  <a:pt x="3958" y="1250"/>
                </a:lnTo>
                <a:lnTo>
                  <a:pt x="3954" y="1250"/>
                </a:lnTo>
                <a:lnTo>
                  <a:pt x="3950" y="1250"/>
                </a:lnTo>
                <a:lnTo>
                  <a:pt x="3946" y="1252"/>
                </a:lnTo>
                <a:lnTo>
                  <a:pt x="3938" y="1258"/>
                </a:lnTo>
                <a:lnTo>
                  <a:pt x="3928" y="1266"/>
                </a:lnTo>
                <a:lnTo>
                  <a:pt x="3920" y="1268"/>
                </a:lnTo>
                <a:lnTo>
                  <a:pt x="3910" y="1270"/>
                </a:lnTo>
                <a:lnTo>
                  <a:pt x="3892" y="1274"/>
                </a:lnTo>
                <a:lnTo>
                  <a:pt x="3880" y="1278"/>
                </a:lnTo>
                <a:lnTo>
                  <a:pt x="3874" y="1278"/>
                </a:lnTo>
                <a:lnTo>
                  <a:pt x="3868" y="1276"/>
                </a:lnTo>
                <a:lnTo>
                  <a:pt x="3862" y="1270"/>
                </a:lnTo>
                <a:lnTo>
                  <a:pt x="3854" y="1262"/>
                </a:lnTo>
                <a:close/>
                <a:moveTo>
                  <a:pt x="3868" y="1506"/>
                </a:moveTo>
                <a:lnTo>
                  <a:pt x="3868" y="1506"/>
                </a:lnTo>
                <a:lnTo>
                  <a:pt x="3858" y="1476"/>
                </a:lnTo>
                <a:lnTo>
                  <a:pt x="3850" y="1448"/>
                </a:lnTo>
                <a:lnTo>
                  <a:pt x="3846" y="1426"/>
                </a:lnTo>
                <a:lnTo>
                  <a:pt x="3840" y="1410"/>
                </a:lnTo>
                <a:lnTo>
                  <a:pt x="3836" y="1396"/>
                </a:lnTo>
                <a:lnTo>
                  <a:pt x="3832" y="1382"/>
                </a:lnTo>
                <a:lnTo>
                  <a:pt x="3830" y="1376"/>
                </a:lnTo>
                <a:lnTo>
                  <a:pt x="3826" y="1372"/>
                </a:lnTo>
                <a:lnTo>
                  <a:pt x="3820" y="1370"/>
                </a:lnTo>
                <a:lnTo>
                  <a:pt x="3810" y="1368"/>
                </a:lnTo>
                <a:lnTo>
                  <a:pt x="3804" y="1370"/>
                </a:lnTo>
                <a:lnTo>
                  <a:pt x="3800" y="1376"/>
                </a:lnTo>
                <a:lnTo>
                  <a:pt x="3790" y="1400"/>
                </a:lnTo>
                <a:lnTo>
                  <a:pt x="3786" y="1410"/>
                </a:lnTo>
                <a:lnTo>
                  <a:pt x="3786" y="1422"/>
                </a:lnTo>
                <a:lnTo>
                  <a:pt x="3784" y="1444"/>
                </a:lnTo>
                <a:lnTo>
                  <a:pt x="3782" y="1454"/>
                </a:lnTo>
                <a:lnTo>
                  <a:pt x="3780" y="1460"/>
                </a:lnTo>
                <a:lnTo>
                  <a:pt x="3774" y="1464"/>
                </a:lnTo>
                <a:lnTo>
                  <a:pt x="3766" y="1464"/>
                </a:lnTo>
                <a:lnTo>
                  <a:pt x="3750" y="1460"/>
                </a:lnTo>
                <a:lnTo>
                  <a:pt x="3744" y="1456"/>
                </a:lnTo>
                <a:lnTo>
                  <a:pt x="3738" y="1452"/>
                </a:lnTo>
                <a:lnTo>
                  <a:pt x="3734" y="1446"/>
                </a:lnTo>
                <a:lnTo>
                  <a:pt x="3730" y="1440"/>
                </a:lnTo>
                <a:lnTo>
                  <a:pt x="3726" y="1424"/>
                </a:lnTo>
                <a:lnTo>
                  <a:pt x="3724" y="1414"/>
                </a:lnTo>
                <a:lnTo>
                  <a:pt x="3724" y="1406"/>
                </a:lnTo>
                <a:lnTo>
                  <a:pt x="3724" y="1390"/>
                </a:lnTo>
                <a:lnTo>
                  <a:pt x="3724" y="1384"/>
                </a:lnTo>
                <a:lnTo>
                  <a:pt x="3722" y="1380"/>
                </a:lnTo>
                <a:lnTo>
                  <a:pt x="3720" y="1376"/>
                </a:lnTo>
                <a:lnTo>
                  <a:pt x="3714" y="1376"/>
                </a:lnTo>
                <a:lnTo>
                  <a:pt x="3694" y="1374"/>
                </a:lnTo>
                <a:lnTo>
                  <a:pt x="3670" y="1372"/>
                </a:lnTo>
                <a:lnTo>
                  <a:pt x="3656" y="1372"/>
                </a:lnTo>
                <a:lnTo>
                  <a:pt x="3644" y="1374"/>
                </a:lnTo>
                <a:lnTo>
                  <a:pt x="3636" y="1378"/>
                </a:lnTo>
                <a:lnTo>
                  <a:pt x="3628" y="1384"/>
                </a:lnTo>
                <a:lnTo>
                  <a:pt x="3624" y="1390"/>
                </a:lnTo>
                <a:lnTo>
                  <a:pt x="3624" y="1396"/>
                </a:lnTo>
                <a:lnTo>
                  <a:pt x="3622" y="1406"/>
                </a:lnTo>
                <a:lnTo>
                  <a:pt x="3620" y="1408"/>
                </a:lnTo>
                <a:lnTo>
                  <a:pt x="3618" y="1410"/>
                </a:lnTo>
                <a:lnTo>
                  <a:pt x="3604" y="1412"/>
                </a:lnTo>
                <a:lnTo>
                  <a:pt x="3586" y="1412"/>
                </a:lnTo>
                <a:lnTo>
                  <a:pt x="3572" y="1414"/>
                </a:lnTo>
                <a:lnTo>
                  <a:pt x="3560" y="1420"/>
                </a:lnTo>
                <a:lnTo>
                  <a:pt x="3550" y="1430"/>
                </a:lnTo>
                <a:lnTo>
                  <a:pt x="3536" y="1450"/>
                </a:lnTo>
                <a:lnTo>
                  <a:pt x="3526" y="1462"/>
                </a:lnTo>
                <a:lnTo>
                  <a:pt x="3516" y="1474"/>
                </a:lnTo>
                <a:lnTo>
                  <a:pt x="3500" y="1486"/>
                </a:lnTo>
                <a:lnTo>
                  <a:pt x="3482" y="1496"/>
                </a:lnTo>
                <a:lnTo>
                  <a:pt x="3460" y="1502"/>
                </a:lnTo>
                <a:lnTo>
                  <a:pt x="3446" y="1506"/>
                </a:lnTo>
                <a:lnTo>
                  <a:pt x="3432" y="1506"/>
                </a:lnTo>
                <a:lnTo>
                  <a:pt x="3418" y="1508"/>
                </a:lnTo>
                <a:lnTo>
                  <a:pt x="3406" y="1510"/>
                </a:lnTo>
                <a:lnTo>
                  <a:pt x="3398" y="1512"/>
                </a:lnTo>
                <a:lnTo>
                  <a:pt x="3392" y="1516"/>
                </a:lnTo>
                <a:lnTo>
                  <a:pt x="3386" y="1520"/>
                </a:lnTo>
                <a:lnTo>
                  <a:pt x="3384" y="1526"/>
                </a:lnTo>
                <a:lnTo>
                  <a:pt x="3382" y="1532"/>
                </a:lnTo>
                <a:lnTo>
                  <a:pt x="3382" y="1538"/>
                </a:lnTo>
                <a:lnTo>
                  <a:pt x="3384" y="1552"/>
                </a:lnTo>
                <a:lnTo>
                  <a:pt x="3386" y="1566"/>
                </a:lnTo>
                <a:lnTo>
                  <a:pt x="3390" y="1584"/>
                </a:lnTo>
                <a:lnTo>
                  <a:pt x="3392" y="1600"/>
                </a:lnTo>
                <a:lnTo>
                  <a:pt x="3390" y="1618"/>
                </a:lnTo>
                <a:lnTo>
                  <a:pt x="3386" y="1634"/>
                </a:lnTo>
                <a:lnTo>
                  <a:pt x="3380" y="1646"/>
                </a:lnTo>
                <a:lnTo>
                  <a:pt x="3372" y="1658"/>
                </a:lnTo>
                <a:lnTo>
                  <a:pt x="3368" y="1670"/>
                </a:lnTo>
                <a:lnTo>
                  <a:pt x="3364" y="1678"/>
                </a:lnTo>
                <a:lnTo>
                  <a:pt x="3364" y="1686"/>
                </a:lnTo>
                <a:lnTo>
                  <a:pt x="3364" y="1690"/>
                </a:lnTo>
                <a:lnTo>
                  <a:pt x="3368" y="1694"/>
                </a:lnTo>
                <a:lnTo>
                  <a:pt x="3372" y="1700"/>
                </a:lnTo>
                <a:lnTo>
                  <a:pt x="3376" y="1706"/>
                </a:lnTo>
                <a:lnTo>
                  <a:pt x="3376" y="1718"/>
                </a:lnTo>
                <a:lnTo>
                  <a:pt x="3378" y="1722"/>
                </a:lnTo>
                <a:lnTo>
                  <a:pt x="3382" y="1724"/>
                </a:lnTo>
                <a:lnTo>
                  <a:pt x="3390" y="1724"/>
                </a:lnTo>
                <a:lnTo>
                  <a:pt x="3402" y="1720"/>
                </a:lnTo>
                <a:lnTo>
                  <a:pt x="3432" y="1712"/>
                </a:lnTo>
                <a:lnTo>
                  <a:pt x="3462" y="1706"/>
                </a:lnTo>
                <a:lnTo>
                  <a:pt x="3540" y="1694"/>
                </a:lnTo>
                <a:lnTo>
                  <a:pt x="3580" y="1688"/>
                </a:lnTo>
                <a:lnTo>
                  <a:pt x="3596" y="1686"/>
                </a:lnTo>
                <a:lnTo>
                  <a:pt x="3608" y="1688"/>
                </a:lnTo>
                <a:lnTo>
                  <a:pt x="3618" y="1690"/>
                </a:lnTo>
                <a:lnTo>
                  <a:pt x="3626" y="1694"/>
                </a:lnTo>
                <a:lnTo>
                  <a:pt x="3630" y="1700"/>
                </a:lnTo>
                <a:lnTo>
                  <a:pt x="3632" y="1710"/>
                </a:lnTo>
                <a:lnTo>
                  <a:pt x="3632" y="1726"/>
                </a:lnTo>
                <a:lnTo>
                  <a:pt x="3632" y="1728"/>
                </a:lnTo>
                <a:lnTo>
                  <a:pt x="3636" y="1726"/>
                </a:lnTo>
                <a:lnTo>
                  <a:pt x="3642" y="1724"/>
                </a:lnTo>
                <a:lnTo>
                  <a:pt x="3650" y="1726"/>
                </a:lnTo>
                <a:lnTo>
                  <a:pt x="3656" y="1730"/>
                </a:lnTo>
                <a:lnTo>
                  <a:pt x="3660" y="1736"/>
                </a:lnTo>
                <a:lnTo>
                  <a:pt x="3662" y="1742"/>
                </a:lnTo>
                <a:lnTo>
                  <a:pt x="3662" y="1752"/>
                </a:lnTo>
                <a:lnTo>
                  <a:pt x="3662" y="1760"/>
                </a:lnTo>
                <a:lnTo>
                  <a:pt x="3664" y="1766"/>
                </a:lnTo>
                <a:lnTo>
                  <a:pt x="3668" y="1772"/>
                </a:lnTo>
                <a:lnTo>
                  <a:pt x="3676" y="1776"/>
                </a:lnTo>
                <a:lnTo>
                  <a:pt x="3684" y="1778"/>
                </a:lnTo>
                <a:lnTo>
                  <a:pt x="3690" y="1780"/>
                </a:lnTo>
                <a:lnTo>
                  <a:pt x="3694" y="1784"/>
                </a:lnTo>
                <a:lnTo>
                  <a:pt x="3696" y="1788"/>
                </a:lnTo>
                <a:lnTo>
                  <a:pt x="3698" y="1792"/>
                </a:lnTo>
                <a:lnTo>
                  <a:pt x="3700" y="1796"/>
                </a:lnTo>
                <a:lnTo>
                  <a:pt x="3704" y="1798"/>
                </a:lnTo>
                <a:lnTo>
                  <a:pt x="3712" y="1800"/>
                </a:lnTo>
                <a:lnTo>
                  <a:pt x="3720" y="1800"/>
                </a:lnTo>
                <a:lnTo>
                  <a:pt x="3728" y="1804"/>
                </a:lnTo>
                <a:lnTo>
                  <a:pt x="3732" y="1808"/>
                </a:lnTo>
                <a:lnTo>
                  <a:pt x="3736" y="1812"/>
                </a:lnTo>
                <a:lnTo>
                  <a:pt x="3736" y="1818"/>
                </a:lnTo>
                <a:lnTo>
                  <a:pt x="3736" y="1822"/>
                </a:lnTo>
                <a:lnTo>
                  <a:pt x="3732" y="1824"/>
                </a:lnTo>
                <a:lnTo>
                  <a:pt x="3726" y="1826"/>
                </a:lnTo>
                <a:lnTo>
                  <a:pt x="3718" y="1828"/>
                </a:lnTo>
                <a:lnTo>
                  <a:pt x="3708" y="1832"/>
                </a:lnTo>
                <a:lnTo>
                  <a:pt x="3702" y="1840"/>
                </a:lnTo>
                <a:lnTo>
                  <a:pt x="3696" y="1846"/>
                </a:lnTo>
                <a:lnTo>
                  <a:pt x="3692" y="1852"/>
                </a:lnTo>
                <a:lnTo>
                  <a:pt x="3692" y="1856"/>
                </a:lnTo>
                <a:lnTo>
                  <a:pt x="3694" y="1858"/>
                </a:lnTo>
                <a:lnTo>
                  <a:pt x="3696" y="1858"/>
                </a:lnTo>
                <a:lnTo>
                  <a:pt x="3704" y="1854"/>
                </a:lnTo>
                <a:lnTo>
                  <a:pt x="3726" y="1844"/>
                </a:lnTo>
                <a:lnTo>
                  <a:pt x="3746" y="1836"/>
                </a:lnTo>
                <a:lnTo>
                  <a:pt x="3754" y="1832"/>
                </a:lnTo>
                <a:lnTo>
                  <a:pt x="3760" y="1826"/>
                </a:lnTo>
                <a:lnTo>
                  <a:pt x="3764" y="1820"/>
                </a:lnTo>
                <a:lnTo>
                  <a:pt x="3764" y="1812"/>
                </a:lnTo>
                <a:lnTo>
                  <a:pt x="3764" y="1798"/>
                </a:lnTo>
                <a:lnTo>
                  <a:pt x="3766" y="1794"/>
                </a:lnTo>
                <a:lnTo>
                  <a:pt x="3768" y="1788"/>
                </a:lnTo>
                <a:lnTo>
                  <a:pt x="3772" y="1784"/>
                </a:lnTo>
                <a:lnTo>
                  <a:pt x="3776" y="1776"/>
                </a:lnTo>
                <a:lnTo>
                  <a:pt x="3798" y="1760"/>
                </a:lnTo>
                <a:lnTo>
                  <a:pt x="3830" y="1732"/>
                </a:lnTo>
                <a:lnTo>
                  <a:pt x="3850" y="1714"/>
                </a:lnTo>
                <a:lnTo>
                  <a:pt x="3870" y="1694"/>
                </a:lnTo>
                <a:lnTo>
                  <a:pt x="3886" y="1674"/>
                </a:lnTo>
                <a:lnTo>
                  <a:pt x="3900" y="1652"/>
                </a:lnTo>
                <a:lnTo>
                  <a:pt x="3906" y="1640"/>
                </a:lnTo>
                <a:lnTo>
                  <a:pt x="3908" y="1630"/>
                </a:lnTo>
                <a:lnTo>
                  <a:pt x="3910" y="1618"/>
                </a:lnTo>
                <a:lnTo>
                  <a:pt x="3910" y="1608"/>
                </a:lnTo>
                <a:lnTo>
                  <a:pt x="3908" y="1590"/>
                </a:lnTo>
                <a:lnTo>
                  <a:pt x="3904" y="1576"/>
                </a:lnTo>
                <a:lnTo>
                  <a:pt x="3898" y="1564"/>
                </a:lnTo>
                <a:lnTo>
                  <a:pt x="3894" y="1554"/>
                </a:lnTo>
                <a:lnTo>
                  <a:pt x="3880" y="1532"/>
                </a:lnTo>
                <a:lnTo>
                  <a:pt x="3874" y="1522"/>
                </a:lnTo>
                <a:lnTo>
                  <a:pt x="3868" y="1506"/>
                </a:lnTo>
                <a:close/>
                <a:moveTo>
                  <a:pt x="4114" y="1734"/>
                </a:moveTo>
                <a:lnTo>
                  <a:pt x="4114" y="1734"/>
                </a:lnTo>
                <a:lnTo>
                  <a:pt x="4110" y="1732"/>
                </a:lnTo>
                <a:lnTo>
                  <a:pt x="4106" y="1732"/>
                </a:lnTo>
                <a:lnTo>
                  <a:pt x="4102" y="1734"/>
                </a:lnTo>
                <a:lnTo>
                  <a:pt x="4100" y="1736"/>
                </a:lnTo>
                <a:lnTo>
                  <a:pt x="4096" y="1750"/>
                </a:lnTo>
                <a:lnTo>
                  <a:pt x="4090" y="1768"/>
                </a:lnTo>
                <a:lnTo>
                  <a:pt x="4086" y="1778"/>
                </a:lnTo>
                <a:lnTo>
                  <a:pt x="4078" y="1786"/>
                </a:lnTo>
                <a:lnTo>
                  <a:pt x="4068" y="1792"/>
                </a:lnTo>
                <a:lnTo>
                  <a:pt x="4058" y="1798"/>
                </a:lnTo>
                <a:lnTo>
                  <a:pt x="4038" y="1808"/>
                </a:lnTo>
                <a:lnTo>
                  <a:pt x="4026" y="1812"/>
                </a:lnTo>
                <a:lnTo>
                  <a:pt x="4012" y="1826"/>
                </a:lnTo>
                <a:lnTo>
                  <a:pt x="4004" y="1836"/>
                </a:lnTo>
                <a:lnTo>
                  <a:pt x="3972" y="1852"/>
                </a:lnTo>
                <a:lnTo>
                  <a:pt x="3938" y="1870"/>
                </a:lnTo>
                <a:lnTo>
                  <a:pt x="3926" y="1878"/>
                </a:lnTo>
                <a:lnTo>
                  <a:pt x="3916" y="1886"/>
                </a:lnTo>
                <a:lnTo>
                  <a:pt x="3914" y="1888"/>
                </a:lnTo>
                <a:lnTo>
                  <a:pt x="3912" y="1892"/>
                </a:lnTo>
                <a:lnTo>
                  <a:pt x="3912" y="1896"/>
                </a:lnTo>
                <a:lnTo>
                  <a:pt x="3914" y="1900"/>
                </a:lnTo>
                <a:lnTo>
                  <a:pt x="3920" y="1906"/>
                </a:lnTo>
                <a:lnTo>
                  <a:pt x="3926" y="1908"/>
                </a:lnTo>
                <a:lnTo>
                  <a:pt x="3932" y="1910"/>
                </a:lnTo>
                <a:lnTo>
                  <a:pt x="3940" y="1908"/>
                </a:lnTo>
                <a:lnTo>
                  <a:pt x="3958" y="1900"/>
                </a:lnTo>
                <a:lnTo>
                  <a:pt x="3984" y="1886"/>
                </a:lnTo>
                <a:lnTo>
                  <a:pt x="3998" y="1878"/>
                </a:lnTo>
                <a:lnTo>
                  <a:pt x="4010" y="1870"/>
                </a:lnTo>
                <a:lnTo>
                  <a:pt x="4030" y="1854"/>
                </a:lnTo>
                <a:lnTo>
                  <a:pt x="4044" y="1838"/>
                </a:lnTo>
                <a:lnTo>
                  <a:pt x="4060" y="1824"/>
                </a:lnTo>
                <a:lnTo>
                  <a:pt x="4076" y="1816"/>
                </a:lnTo>
                <a:lnTo>
                  <a:pt x="4088" y="1810"/>
                </a:lnTo>
                <a:lnTo>
                  <a:pt x="4100" y="1802"/>
                </a:lnTo>
                <a:lnTo>
                  <a:pt x="4112" y="1792"/>
                </a:lnTo>
                <a:lnTo>
                  <a:pt x="4118" y="1784"/>
                </a:lnTo>
                <a:lnTo>
                  <a:pt x="4122" y="1776"/>
                </a:lnTo>
                <a:lnTo>
                  <a:pt x="4126" y="1768"/>
                </a:lnTo>
                <a:lnTo>
                  <a:pt x="4126" y="1758"/>
                </a:lnTo>
                <a:lnTo>
                  <a:pt x="4126" y="1750"/>
                </a:lnTo>
                <a:lnTo>
                  <a:pt x="4124" y="1744"/>
                </a:lnTo>
                <a:lnTo>
                  <a:pt x="4120" y="1738"/>
                </a:lnTo>
                <a:lnTo>
                  <a:pt x="4114" y="1734"/>
                </a:lnTo>
                <a:close/>
              </a:path>
            </a:pathLst>
          </a:custGeom>
          <a:solidFill>
            <a:srgbClr val="0070C0">
              <a:alpha val="12941"/>
            </a:srgbClr>
          </a:solidFill>
          <a:ln>
            <a:noFill/>
          </a:ln>
        </p:spPr>
        <p:txBody>
          <a:bodyPr lIns="96775" tIns="48388" rIns="96775" bIns="48388"/>
          <a:lstStyle/>
          <a:p>
            <a:pPr defTabSz="967740"/>
            <a:endParaRPr lang="zh-CN" altLang="en-US" sz="1900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15" name="Freeform 105"/>
          <p:cNvSpPr/>
          <p:nvPr/>
        </p:nvSpPr>
        <p:spPr bwMode="auto">
          <a:xfrm>
            <a:off x="4932040" y="3528645"/>
            <a:ext cx="918175" cy="985124"/>
          </a:xfrm>
          <a:custGeom>
            <a:avLst/>
            <a:gdLst>
              <a:gd name="T0" fmla="*/ 0 w 876"/>
              <a:gd name="T1" fmla="*/ 29138806 h 952"/>
              <a:gd name="T2" fmla="*/ 0 w 876"/>
              <a:gd name="T3" fmla="*/ 477871696 h 952"/>
              <a:gd name="T4" fmla="*/ 851127092 w 876"/>
              <a:gd name="T5" fmla="*/ 924662129 h 952"/>
              <a:gd name="T6" fmla="*/ 691784020 w 876"/>
              <a:gd name="T7" fmla="*/ 0 h 952"/>
              <a:gd name="T8" fmla="*/ 367267589 w 876"/>
              <a:gd name="T9" fmla="*/ 0 h 952"/>
              <a:gd name="T10" fmla="*/ 410017760 w 876"/>
              <a:gd name="T11" fmla="*/ 244763215 h 952"/>
              <a:gd name="T12" fmla="*/ 0 w 876"/>
              <a:gd name="T13" fmla="*/ 2913880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6775" tIns="48388" rIns="96775" bIns="48388"/>
          <a:lstStyle/>
          <a:p>
            <a:pPr defTabSz="967740"/>
            <a:endParaRPr lang="zh-CN" altLang="en-US" sz="1900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17" name="Freeform 107"/>
          <p:cNvSpPr/>
          <p:nvPr/>
        </p:nvSpPr>
        <p:spPr bwMode="auto">
          <a:xfrm>
            <a:off x="3861962" y="3528645"/>
            <a:ext cx="921550" cy="985124"/>
          </a:xfrm>
          <a:custGeom>
            <a:avLst/>
            <a:gdLst>
              <a:gd name="T0" fmla="*/ 878 w 878"/>
              <a:gd name="T1" fmla="*/ 30 h 952"/>
              <a:gd name="T2" fmla="*/ 456 w 878"/>
              <a:gd name="T3" fmla="*/ 252 h 952"/>
              <a:gd name="T4" fmla="*/ 498 w 878"/>
              <a:gd name="T5" fmla="*/ 0 h 952"/>
              <a:gd name="T6" fmla="*/ 164 w 878"/>
              <a:gd name="T7" fmla="*/ 0 h 952"/>
              <a:gd name="T8" fmla="*/ 0 w 878"/>
              <a:gd name="T9" fmla="*/ 952 h 952"/>
              <a:gd name="T10" fmla="*/ 878 w 878"/>
              <a:gd name="T11" fmla="*/ 492 h 952"/>
              <a:gd name="T12" fmla="*/ 878 w 878"/>
              <a:gd name="T13" fmla="*/ 3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6775" tIns="48388" rIns="96775" bIns="48388"/>
          <a:lstStyle/>
          <a:p>
            <a:pPr defTabSz="96774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900" dirty="0">
              <a:solidFill>
                <a:prstClr val="black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43775" y="1495056"/>
            <a:ext cx="4560491" cy="3340417"/>
            <a:chOff x="2543774" y="1495055"/>
            <a:chExt cx="4560491" cy="3340417"/>
          </a:xfrm>
        </p:grpSpPr>
        <p:grpSp>
          <p:nvGrpSpPr>
            <p:cNvPr id="7" name="组合 6"/>
            <p:cNvGrpSpPr/>
            <p:nvPr/>
          </p:nvGrpSpPr>
          <p:grpSpPr>
            <a:xfrm>
              <a:off x="2543774" y="4255399"/>
              <a:ext cx="4560491" cy="580073"/>
              <a:chOff x="2543774" y="4255399"/>
              <a:chExt cx="4560491" cy="580073"/>
            </a:xfrm>
          </p:grpSpPr>
          <p:pic>
            <p:nvPicPr>
              <p:cNvPr id="112" name="Picture 19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4445947" y="4255399"/>
                <a:ext cx="2658318" cy="580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" name="Picture 19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543774" y="4257069"/>
                <a:ext cx="2656630" cy="5767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组合 4"/>
            <p:cNvGrpSpPr/>
            <p:nvPr/>
          </p:nvGrpSpPr>
          <p:grpSpPr>
            <a:xfrm>
              <a:off x="3249281" y="1495055"/>
              <a:ext cx="3213613" cy="3018713"/>
              <a:chOff x="3249281" y="1495055"/>
              <a:chExt cx="3213613" cy="3018713"/>
            </a:xfrm>
          </p:grpSpPr>
          <p:sp>
            <p:nvSpPr>
              <p:cNvPr id="114" name="Freeform 104"/>
              <p:cNvSpPr/>
              <p:nvPr/>
            </p:nvSpPr>
            <p:spPr bwMode="auto">
              <a:xfrm>
                <a:off x="4932039" y="3528644"/>
                <a:ext cx="918175" cy="985124"/>
              </a:xfrm>
              <a:custGeom>
                <a:avLst/>
                <a:gdLst>
                  <a:gd name="T0" fmla="*/ 0 w 876"/>
                  <a:gd name="T1" fmla="*/ 29138806 h 952"/>
                  <a:gd name="T2" fmla="*/ 0 w 876"/>
                  <a:gd name="T3" fmla="*/ 477871696 h 952"/>
                  <a:gd name="T4" fmla="*/ 851127092 w 876"/>
                  <a:gd name="T5" fmla="*/ 924662129 h 952"/>
                  <a:gd name="T6" fmla="*/ 691784020 w 876"/>
                  <a:gd name="T7" fmla="*/ 0 h 952"/>
                  <a:gd name="T8" fmla="*/ 367267589 w 876"/>
                  <a:gd name="T9" fmla="*/ 0 h 952"/>
                  <a:gd name="T10" fmla="*/ 410017760 w 876"/>
                  <a:gd name="T11" fmla="*/ 244763215 h 952"/>
                  <a:gd name="T12" fmla="*/ 0 w 876"/>
                  <a:gd name="T13" fmla="*/ 29138806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Freeform 106"/>
              <p:cNvSpPr/>
              <p:nvPr/>
            </p:nvSpPr>
            <p:spPr bwMode="auto">
              <a:xfrm>
                <a:off x="3861962" y="3528644"/>
                <a:ext cx="921550" cy="985124"/>
              </a:xfrm>
              <a:custGeom>
                <a:avLst/>
                <a:gdLst>
                  <a:gd name="T0" fmla="*/ 854256123 w 878"/>
                  <a:gd name="T1" fmla="*/ 29138806 h 952"/>
                  <a:gd name="T2" fmla="*/ 443668360 w 878"/>
                  <a:gd name="T3" fmla="*/ 244763215 h 952"/>
                  <a:gd name="T4" fmla="*/ 484532161 w 878"/>
                  <a:gd name="T5" fmla="*/ 0 h 952"/>
                  <a:gd name="T6" fmla="*/ 159564590 w 878"/>
                  <a:gd name="T7" fmla="*/ 0 h 952"/>
                  <a:gd name="T8" fmla="*/ 0 w 878"/>
                  <a:gd name="T9" fmla="*/ 924662129 h 952"/>
                  <a:gd name="T10" fmla="*/ 854256123 w 878"/>
                  <a:gd name="T11" fmla="*/ 477871696 h 952"/>
                  <a:gd name="T12" fmla="*/ 854256123 w 878"/>
                  <a:gd name="T13" fmla="*/ 29138806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20B0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6775" tIns="48388" rIns="96775" bIns="48388"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Freeform 108"/>
              <p:cNvSpPr/>
              <p:nvPr/>
            </p:nvSpPr>
            <p:spPr bwMode="auto">
              <a:xfrm>
                <a:off x="4856088" y="1495055"/>
                <a:ext cx="1606806" cy="1866900"/>
              </a:xfrm>
              <a:custGeom>
                <a:avLst/>
                <a:gdLst>
                  <a:gd name="T0" fmla="*/ 460241095 w 1534"/>
                  <a:gd name="T1" fmla="*/ 934440516 h 1804"/>
                  <a:gd name="T2" fmla="*/ 0 w 1534"/>
                  <a:gd name="T3" fmla="*/ 0 h 1804"/>
                  <a:gd name="T4" fmla="*/ 0 w 1534"/>
                  <a:gd name="T5" fmla="*/ 679947018 h 1804"/>
                  <a:gd name="T6" fmla="*/ 238859290 w 1534"/>
                  <a:gd name="T7" fmla="*/ 1165622896 h 1804"/>
                  <a:gd name="T8" fmla="*/ 774835825 w 1534"/>
                  <a:gd name="T9" fmla="*/ 1243330563 h 1804"/>
                  <a:gd name="T10" fmla="*/ 388389322 w 1534"/>
                  <a:gd name="T11" fmla="*/ 1622157906 h 1804"/>
                  <a:gd name="T12" fmla="*/ 409750474 w 1534"/>
                  <a:gd name="T13" fmla="*/ 1752319530 h 1804"/>
                  <a:gd name="T14" fmla="*/ 802023462 w 1534"/>
                  <a:gd name="T15" fmla="*/ 1752319530 h 1804"/>
                  <a:gd name="T16" fmla="*/ 1489471863 w 1534"/>
                  <a:gd name="T17" fmla="*/ 1084029057 h 1804"/>
                  <a:gd name="T18" fmla="*/ 460241095 w 1534"/>
                  <a:gd name="T19" fmla="*/ 934440516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Freeform 109"/>
              <p:cNvSpPr/>
              <p:nvPr/>
            </p:nvSpPr>
            <p:spPr bwMode="auto">
              <a:xfrm>
                <a:off x="3249281" y="1495055"/>
                <a:ext cx="1606806" cy="1866900"/>
              </a:xfrm>
              <a:custGeom>
                <a:avLst/>
                <a:gdLst>
                  <a:gd name="T0" fmla="*/ 1029230767 w 1534"/>
                  <a:gd name="T1" fmla="*/ 934440516 h 1804"/>
                  <a:gd name="T2" fmla="*/ 0 w 1534"/>
                  <a:gd name="T3" fmla="*/ 1084029057 h 1804"/>
                  <a:gd name="T4" fmla="*/ 687448400 w 1534"/>
                  <a:gd name="T5" fmla="*/ 1752319530 h 1804"/>
                  <a:gd name="T6" fmla="*/ 1079721389 w 1534"/>
                  <a:gd name="T7" fmla="*/ 1752319530 h 1804"/>
                  <a:gd name="T8" fmla="*/ 1103024374 w 1534"/>
                  <a:gd name="T9" fmla="*/ 1622157906 h 1804"/>
                  <a:gd name="T10" fmla="*/ 714636037 w 1534"/>
                  <a:gd name="T11" fmla="*/ 1243330563 h 1804"/>
                  <a:gd name="T12" fmla="*/ 1250612572 w 1534"/>
                  <a:gd name="T13" fmla="*/ 1165622896 h 1804"/>
                  <a:gd name="T14" fmla="*/ 1489471863 w 1534"/>
                  <a:gd name="T15" fmla="*/ 679947018 h 1804"/>
                  <a:gd name="T16" fmla="*/ 1489471863 w 1534"/>
                  <a:gd name="T17" fmla="*/ 0 h 1804"/>
                  <a:gd name="T18" fmla="*/ 1029230767 w 1534"/>
                  <a:gd name="T19" fmla="*/ 934440516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6775" tIns="48388" rIns="96775" bIns="48388"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Freeform 121"/>
              <p:cNvSpPr/>
              <p:nvPr/>
            </p:nvSpPr>
            <p:spPr bwMode="auto">
              <a:xfrm>
                <a:off x="4616415" y="2941904"/>
                <a:ext cx="202539" cy="198359"/>
              </a:xfrm>
              <a:custGeom>
                <a:avLst/>
                <a:gdLst>
                  <a:gd name="T0" fmla="*/ 187748664 w 192"/>
                  <a:gd name="T1" fmla="*/ 93092784 h 192"/>
                  <a:gd name="T2" fmla="*/ 187748664 w 192"/>
                  <a:gd name="T3" fmla="*/ 93092784 h 192"/>
                  <a:gd name="T4" fmla="*/ 185793063 w 192"/>
                  <a:gd name="T5" fmla="*/ 112486868 h 192"/>
                  <a:gd name="T6" fmla="*/ 179926258 w 192"/>
                  <a:gd name="T7" fmla="*/ 129941642 h 192"/>
                  <a:gd name="T8" fmla="*/ 170147258 w 192"/>
                  <a:gd name="T9" fmla="*/ 145457106 h 192"/>
                  <a:gd name="T10" fmla="*/ 160368258 w 192"/>
                  <a:gd name="T11" fmla="*/ 159032277 h 192"/>
                  <a:gd name="T12" fmla="*/ 146679047 w 192"/>
                  <a:gd name="T13" fmla="*/ 170669121 h 192"/>
                  <a:gd name="T14" fmla="*/ 129077641 w 192"/>
                  <a:gd name="T15" fmla="*/ 178427345 h 192"/>
                  <a:gd name="T16" fmla="*/ 113431836 w 192"/>
                  <a:gd name="T17" fmla="*/ 184245275 h 192"/>
                  <a:gd name="T18" fmla="*/ 93874828 w 192"/>
                  <a:gd name="T19" fmla="*/ 186184585 h 192"/>
                  <a:gd name="T20" fmla="*/ 93874828 w 192"/>
                  <a:gd name="T21" fmla="*/ 186184585 h 192"/>
                  <a:gd name="T22" fmla="*/ 74316828 w 192"/>
                  <a:gd name="T23" fmla="*/ 184245275 h 192"/>
                  <a:gd name="T24" fmla="*/ 56715422 w 192"/>
                  <a:gd name="T25" fmla="*/ 178427345 h 192"/>
                  <a:gd name="T26" fmla="*/ 41069617 w 192"/>
                  <a:gd name="T27" fmla="*/ 170669121 h 192"/>
                  <a:gd name="T28" fmla="*/ 27380406 w 192"/>
                  <a:gd name="T29" fmla="*/ 159032277 h 192"/>
                  <a:gd name="T30" fmla="*/ 15645805 w 192"/>
                  <a:gd name="T31" fmla="*/ 145457106 h 192"/>
                  <a:gd name="T32" fmla="*/ 7822406 w 192"/>
                  <a:gd name="T33" fmla="*/ 129941642 h 192"/>
                  <a:gd name="T34" fmla="*/ 1955602 w 192"/>
                  <a:gd name="T35" fmla="*/ 112486868 h 192"/>
                  <a:gd name="T36" fmla="*/ 0 w 192"/>
                  <a:gd name="T37" fmla="*/ 93092784 h 192"/>
                  <a:gd name="T38" fmla="*/ 0 w 192"/>
                  <a:gd name="T39" fmla="*/ 93092784 h 192"/>
                  <a:gd name="T40" fmla="*/ 1955602 w 192"/>
                  <a:gd name="T41" fmla="*/ 73697716 h 192"/>
                  <a:gd name="T42" fmla="*/ 7822406 w 192"/>
                  <a:gd name="T43" fmla="*/ 56242942 h 192"/>
                  <a:gd name="T44" fmla="*/ 15645805 w 192"/>
                  <a:gd name="T45" fmla="*/ 40727478 h 192"/>
                  <a:gd name="T46" fmla="*/ 27380406 w 192"/>
                  <a:gd name="T47" fmla="*/ 27152308 h 192"/>
                  <a:gd name="T48" fmla="*/ 41069617 w 192"/>
                  <a:gd name="T49" fmla="*/ 17454774 h 192"/>
                  <a:gd name="T50" fmla="*/ 56715422 w 192"/>
                  <a:gd name="T51" fmla="*/ 7757240 h 192"/>
                  <a:gd name="T52" fmla="*/ 74316828 w 192"/>
                  <a:gd name="T53" fmla="*/ 1939310 h 192"/>
                  <a:gd name="T54" fmla="*/ 93874828 w 192"/>
                  <a:gd name="T55" fmla="*/ 0 h 192"/>
                  <a:gd name="T56" fmla="*/ 93874828 w 192"/>
                  <a:gd name="T57" fmla="*/ 0 h 192"/>
                  <a:gd name="T58" fmla="*/ 113431836 w 192"/>
                  <a:gd name="T59" fmla="*/ 1939310 h 192"/>
                  <a:gd name="T60" fmla="*/ 129077641 w 192"/>
                  <a:gd name="T61" fmla="*/ 7757240 h 192"/>
                  <a:gd name="T62" fmla="*/ 146679047 w 192"/>
                  <a:gd name="T63" fmla="*/ 17454774 h 192"/>
                  <a:gd name="T64" fmla="*/ 160368258 w 192"/>
                  <a:gd name="T65" fmla="*/ 27152308 h 192"/>
                  <a:gd name="T66" fmla="*/ 170147258 w 192"/>
                  <a:gd name="T67" fmla="*/ 40727478 h 192"/>
                  <a:gd name="T68" fmla="*/ 179926258 w 192"/>
                  <a:gd name="T69" fmla="*/ 56242942 h 192"/>
                  <a:gd name="T70" fmla="*/ 185793063 w 192"/>
                  <a:gd name="T71" fmla="*/ 73697716 h 192"/>
                  <a:gd name="T72" fmla="*/ 187748664 w 192"/>
                  <a:gd name="T73" fmla="*/ 93092784 h 192"/>
                  <a:gd name="T74" fmla="*/ 187748664 w 192"/>
                  <a:gd name="T75" fmla="*/ 93092784 h 19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2" h="192">
                    <a:moveTo>
                      <a:pt x="192" y="96"/>
                    </a:moveTo>
                    <a:lnTo>
                      <a:pt x="192" y="96"/>
                    </a:lnTo>
                    <a:lnTo>
                      <a:pt x="190" y="116"/>
                    </a:lnTo>
                    <a:lnTo>
                      <a:pt x="184" y="134"/>
                    </a:lnTo>
                    <a:lnTo>
                      <a:pt x="174" y="150"/>
                    </a:lnTo>
                    <a:lnTo>
                      <a:pt x="164" y="164"/>
                    </a:lnTo>
                    <a:lnTo>
                      <a:pt x="150" y="176"/>
                    </a:lnTo>
                    <a:lnTo>
                      <a:pt x="132" y="184"/>
                    </a:lnTo>
                    <a:lnTo>
                      <a:pt x="116" y="190"/>
                    </a:lnTo>
                    <a:lnTo>
                      <a:pt x="96" y="192"/>
                    </a:lnTo>
                    <a:lnTo>
                      <a:pt x="76" y="190"/>
                    </a:lnTo>
                    <a:lnTo>
                      <a:pt x="58" y="184"/>
                    </a:lnTo>
                    <a:lnTo>
                      <a:pt x="42" y="176"/>
                    </a:lnTo>
                    <a:lnTo>
                      <a:pt x="28" y="164"/>
                    </a:lnTo>
                    <a:lnTo>
                      <a:pt x="16" y="150"/>
                    </a:lnTo>
                    <a:lnTo>
                      <a:pt x="8" y="134"/>
                    </a:lnTo>
                    <a:lnTo>
                      <a:pt x="2" y="116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8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6" y="2"/>
                    </a:lnTo>
                    <a:lnTo>
                      <a:pt x="132" y="8"/>
                    </a:lnTo>
                    <a:lnTo>
                      <a:pt x="150" y="18"/>
                    </a:lnTo>
                    <a:lnTo>
                      <a:pt x="164" y="28"/>
                    </a:lnTo>
                    <a:lnTo>
                      <a:pt x="174" y="42"/>
                    </a:lnTo>
                    <a:lnTo>
                      <a:pt x="184" y="58"/>
                    </a:lnTo>
                    <a:lnTo>
                      <a:pt x="190" y="76"/>
                    </a:lnTo>
                    <a:lnTo>
                      <a:pt x="192" y="96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Freeform 122"/>
              <p:cNvSpPr/>
              <p:nvPr/>
            </p:nvSpPr>
            <p:spPr bwMode="auto">
              <a:xfrm>
                <a:off x="4857777" y="2891896"/>
                <a:ext cx="251485" cy="248365"/>
              </a:xfrm>
              <a:custGeom>
                <a:avLst/>
                <a:gdLst>
                  <a:gd name="T0" fmla="*/ 233121011 w 240"/>
                  <a:gd name="T1" fmla="*/ 116560999 h 240"/>
                  <a:gd name="T2" fmla="*/ 233121011 w 240"/>
                  <a:gd name="T3" fmla="*/ 116560999 h 240"/>
                  <a:gd name="T4" fmla="*/ 231178451 w 240"/>
                  <a:gd name="T5" fmla="*/ 128217394 h 240"/>
                  <a:gd name="T6" fmla="*/ 231178451 w 240"/>
                  <a:gd name="T7" fmla="*/ 139872804 h 240"/>
                  <a:gd name="T8" fmla="*/ 223407225 w 240"/>
                  <a:gd name="T9" fmla="*/ 161243027 h 240"/>
                  <a:gd name="T10" fmla="*/ 211751865 w 240"/>
                  <a:gd name="T11" fmla="*/ 180669696 h 240"/>
                  <a:gd name="T12" fmla="*/ 198152958 w 240"/>
                  <a:gd name="T13" fmla="*/ 198153796 h 240"/>
                  <a:gd name="T14" fmla="*/ 180668932 w 240"/>
                  <a:gd name="T15" fmla="*/ 211752760 h 240"/>
                  <a:gd name="T16" fmla="*/ 161242345 w 240"/>
                  <a:gd name="T17" fmla="*/ 223408170 h 240"/>
                  <a:gd name="T18" fmla="*/ 139872213 w 240"/>
                  <a:gd name="T19" fmla="*/ 229236860 h 240"/>
                  <a:gd name="T20" fmla="*/ 128216852 w 240"/>
                  <a:gd name="T21" fmla="*/ 231179429 h 240"/>
                  <a:gd name="T22" fmla="*/ 116560506 w 240"/>
                  <a:gd name="T23" fmla="*/ 233121997 h 240"/>
                  <a:gd name="T24" fmla="*/ 116560506 w 240"/>
                  <a:gd name="T25" fmla="*/ 233121997 h 240"/>
                  <a:gd name="T26" fmla="*/ 104904160 w 240"/>
                  <a:gd name="T27" fmla="*/ 231179429 h 240"/>
                  <a:gd name="T28" fmla="*/ 93248799 w 240"/>
                  <a:gd name="T29" fmla="*/ 229236860 h 240"/>
                  <a:gd name="T30" fmla="*/ 69936106 w 240"/>
                  <a:gd name="T31" fmla="*/ 223408170 h 240"/>
                  <a:gd name="T32" fmla="*/ 50509520 w 240"/>
                  <a:gd name="T33" fmla="*/ 211752760 h 240"/>
                  <a:gd name="T34" fmla="*/ 33025493 w 240"/>
                  <a:gd name="T35" fmla="*/ 198153796 h 240"/>
                  <a:gd name="T36" fmla="*/ 19426587 w 240"/>
                  <a:gd name="T37" fmla="*/ 180669696 h 240"/>
                  <a:gd name="T38" fmla="*/ 7770240 w 240"/>
                  <a:gd name="T39" fmla="*/ 161243027 h 240"/>
                  <a:gd name="T40" fmla="*/ 1942560 w 240"/>
                  <a:gd name="T41" fmla="*/ 139872804 h 240"/>
                  <a:gd name="T42" fmla="*/ 0 w 240"/>
                  <a:gd name="T43" fmla="*/ 128217394 h 240"/>
                  <a:gd name="T44" fmla="*/ 0 w 240"/>
                  <a:gd name="T45" fmla="*/ 116560999 h 240"/>
                  <a:gd name="T46" fmla="*/ 0 w 240"/>
                  <a:gd name="T47" fmla="*/ 116560999 h 240"/>
                  <a:gd name="T48" fmla="*/ 0 w 240"/>
                  <a:gd name="T49" fmla="*/ 104904603 h 240"/>
                  <a:gd name="T50" fmla="*/ 1942560 w 240"/>
                  <a:gd name="T51" fmla="*/ 93249193 h 240"/>
                  <a:gd name="T52" fmla="*/ 7770240 w 240"/>
                  <a:gd name="T53" fmla="*/ 69936402 h 240"/>
                  <a:gd name="T54" fmla="*/ 19426587 w 240"/>
                  <a:gd name="T55" fmla="*/ 50509733 h 240"/>
                  <a:gd name="T56" fmla="*/ 33025493 w 240"/>
                  <a:gd name="T57" fmla="*/ 33025633 h 240"/>
                  <a:gd name="T58" fmla="*/ 50509520 w 240"/>
                  <a:gd name="T59" fmla="*/ 19426669 h 240"/>
                  <a:gd name="T60" fmla="*/ 69936106 w 240"/>
                  <a:gd name="T61" fmla="*/ 7770273 h 240"/>
                  <a:gd name="T62" fmla="*/ 93248799 w 240"/>
                  <a:gd name="T63" fmla="*/ 1942568 h 240"/>
                  <a:gd name="T64" fmla="*/ 104904160 w 240"/>
                  <a:gd name="T65" fmla="*/ 0 h 240"/>
                  <a:gd name="T66" fmla="*/ 116560506 w 240"/>
                  <a:gd name="T67" fmla="*/ 0 h 240"/>
                  <a:gd name="T68" fmla="*/ 116560506 w 240"/>
                  <a:gd name="T69" fmla="*/ 0 h 240"/>
                  <a:gd name="T70" fmla="*/ 128216852 w 240"/>
                  <a:gd name="T71" fmla="*/ 0 h 240"/>
                  <a:gd name="T72" fmla="*/ 139872213 w 240"/>
                  <a:gd name="T73" fmla="*/ 1942568 h 240"/>
                  <a:gd name="T74" fmla="*/ 161242345 w 240"/>
                  <a:gd name="T75" fmla="*/ 7770273 h 240"/>
                  <a:gd name="T76" fmla="*/ 180668932 w 240"/>
                  <a:gd name="T77" fmla="*/ 19426669 h 240"/>
                  <a:gd name="T78" fmla="*/ 198152958 w 240"/>
                  <a:gd name="T79" fmla="*/ 33025633 h 240"/>
                  <a:gd name="T80" fmla="*/ 211751865 w 240"/>
                  <a:gd name="T81" fmla="*/ 50509733 h 240"/>
                  <a:gd name="T82" fmla="*/ 223407225 w 240"/>
                  <a:gd name="T83" fmla="*/ 69936402 h 240"/>
                  <a:gd name="T84" fmla="*/ 231178451 w 240"/>
                  <a:gd name="T85" fmla="*/ 93249193 h 240"/>
                  <a:gd name="T86" fmla="*/ 231178451 w 240"/>
                  <a:gd name="T87" fmla="*/ 104904603 h 240"/>
                  <a:gd name="T88" fmla="*/ 233121011 w 240"/>
                  <a:gd name="T89" fmla="*/ 116560999 h 240"/>
                  <a:gd name="T90" fmla="*/ 233121011 w 240"/>
                  <a:gd name="T91" fmla="*/ 116560999 h 24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40" h="240">
                    <a:moveTo>
                      <a:pt x="240" y="120"/>
                    </a:moveTo>
                    <a:lnTo>
                      <a:pt x="240" y="120"/>
                    </a:lnTo>
                    <a:lnTo>
                      <a:pt x="238" y="132"/>
                    </a:lnTo>
                    <a:lnTo>
                      <a:pt x="238" y="144"/>
                    </a:lnTo>
                    <a:lnTo>
                      <a:pt x="230" y="166"/>
                    </a:lnTo>
                    <a:lnTo>
                      <a:pt x="218" y="186"/>
                    </a:lnTo>
                    <a:lnTo>
                      <a:pt x="204" y="204"/>
                    </a:lnTo>
                    <a:lnTo>
                      <a:pt x="186" y="218"/>
                    </a:lnTo>
                    <a:lnTo>
                      <a:pt x="166" y="230"/>
                    </a:lnTo>
                    <a:lnTo>
                      <a:pt x="144" y="236"/>
                    </a:lnTo>
                    <a:lnTo>
                      <a:pt x="132" y="238"/>
                    </a:lnTo>
                    <a:lnTo>
                      <a:pt x="120" y="240"/>
                    </a:lnTo>
                    <a:lnTo>
                      <a:pt x="108" y="238"/>
                    </a:lnTo>
                    <a:lnTo>
                      <a:pt x="96" y="236"/>
                    </a:lnTo>
                    <a:lnTo>
                      <a:pt x="72" y="230"/>
                    </a:lnTo>
                    <a:lnTo>
                      <a:pt x="52" y="218"/>
                    </a:lnTo>
                    <a:lnTo>
                      <a:pt x="34" y="204"/>
                    </a:lnTo>
                    <a:lnTo>
                      <a:pt x="20" y="186"/>
                    </a:lnTo>
                    <a:lnTo>
                      <a:pt x="8" y="166"/>
                    </a:lnTo>
                    <a:lnTo>
                      <a:pt x="2" y="144"/>
                    </a:lnTo>
                    <a:lnTo>
                      <a:pt x="0" y="132"/>
                    </a:lnTo>
                    <a:lnTo>
                      <a:pt x="0" y="120"/>
                    </a:lnTo>
                    <a:lnTo>
                      <a:pt x="0" y="108"/>
                    </a:lnTo>
                    <a:lnTo>
                      <a:pt x="2" y="96"/>
                    </a:lnTo>
                    <a:lnTo>
                      <a:pt x="8" y="72"/>
                    </a:lnTo>
                    <a:lnTo>
                      <a:pt x="20" y="52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2" y="8"/>
                    </a:lnTo>
                    <a:lnTo>
                      <a:pt x="96" y="2"/>
                    </a:lnTo>
                    <a:lnTo>
                      <a:pt x="108" y="0"/>
                    </a:lnTo>
                    <a:lnTo>
                      <a:pt x="120" y="0"/>
                    </a:lnTo>
                    <a:lnTo>
                      <a:pt x="132" y="0"/>
                    </a:lnTo>
                    <a:lnTo>
                      <a:pt x="144" y="2"/>
                    </a:lnTo>
                    <a:lnTo>
                      <a:pt x="166" y="8"/>
                    </a:lnTo>
                    <a:lnTo>
                      <a:pt x="186" y="20"/>
                    </a:lnTo>
                    <a:lnTo>
                      <a:pt x="204" y="34"/>
                    </a:lnTo>
                    <a:lnTo>
                      <a:pt x="218" y="52"/>
                    </a:lnTo>
                    <a:lnTo>
                      <a:pt x="230" y="72"/>
                    </a:lnTo>
                    <a:lnTo>
                      <a:pt x="238" y="96"/>
                    </a:lnTo>
                    <a:lnTo>
                      <a:pt x="238" y="108"/>
                    </a:lnTo>
                    <a:lnTo>
                      <a:pt x="240" y="12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Freeform 123"/>
              <p:cNvSpPr/>
              <p:nvPr/>
            </p:nvSpPr>
            <p:spPr bwMode="auto">
              <a:xfrm>
                <a:off x="4616415" y="3181934"/>
                <a:ext cx="202539" cy="195025"/>
              </a:xfrm>
              <a:custGeom>
                <a:avLst/>
                <a:gdLst>
                  <a:gd name="T0" fmla="*/ 187748664 w 192"/>
                  <a:gd name="T1" fmla="*/ 90563894 h 190"/>
                  <a:gd name="T2" fmla="*/ 187748664 w 192"/>
                  <a:gd name="T3" fmla="*/ 90563894 h 190"/>
                  <a:gd name="T4" fmla="*/ 185793063 w 192"/>
                  <a:gd name="T5" fmla="*/ 109833722 h 190"/>
                  <a:gd name="T6" fmla="*/ 179926258 w 192"/>
                  <a:gd name="T7" fmla="*/ 127175786 h 190"/>
                  <a:gd name="T8" fmla="*/ 170147258 w 192"/>
                  <a:gd name="T9" fmla="*/ 142591063 h 190"/>
                  <a:gd name="T10" fmla="*/ 160368258 w 192"/>
                  <a:gd name="T11" fmla="*/ 156078574 h 190"/>
                  <a:gd name="T12" fmla="*/ 146679047 w 192"/>
                  <a:gd name="T13" fmla="*/ 167640276 h 190"/>
                  <a:gd name="T14" fmla="*/ 129077641 w 192"/>
                  <a:gd name="T15" fmla="*/ 175348403 h 190"/>
                  <a:gd name="T16" fmla="*/ 113431836 w 192"/>
                  <a:gd name="T17" fmla="*/ 181128765 h 190"/>
                  <a:gd name="T18" fmla="*/ 93874828 w 192"/>
                  <a:gd name="T19" fmla="*/ 183055552 h 190"/>
                  <a:gd name="T20" fmla="*/ 93874828 w 192"/>
                  <a:gd name="T21" fmla="*/ 183055552 h 190"/>
                  <a:gd name="T22" fmla="*/ 74316828 w 192"/>
                  <a:gd name="T23" fmla="*/ 181128765 h 190"/>
                  <a:gd name="T24" fmla="*/ 56715422 w 192"/>
                  <a:gd name="T25" fmla="*/ 175348403 h 190"/>
                  <a:gd name="T26" fmla="*/ 41069617 w 192"/>
                  <a:gd name="T27" fmla="*/ 167640276 h 190"/>
                  <a:gd name="T28" fmla="*/ 27380406 w 192"/>
                  <a:gd name="T29" fmla="*/ 156078574 h 190"/>
                  <a:gd name="T30" fmla="*/ 15645805 w 192"/>
                  <a:gd name="T31" fmla="*/ 142591063 h 190"/>
                  <a:gd name="T32" fmla="*/ 7822406 w 192"/>
                  <a:gd name="T33" fmla="*/ 127175786 h 190"/>
                  <a:gd name="T34" fmla="*/ 1955602 w 192"/>
                  <a:gd name="T35" fmla="*/ 109833722 h 190"/>
                  <a:gd name="T36" fmla="*/ 0 w 192"/>
                  <a:gd name="T37" fmla="*/ 90563894 h 190"/>
                  <a:gd name="T38" fmla="*/ 0 w 192"/>
                  <a:gd name="T39" fmla="*/ 90563894 h 190"/>
                  <a:gd name="T40" fmla="*/ 1955602 w 192"/>
                  <a:gd name="T41" fmla="*/ 73221830 h 190"/>
                  <a:gd name="T42" fmla="*/ 7822406 w 192"/>
                  <a:gd name="T43" fmla="*/ 55879766 h 190"/>
                  <a:gd name="T44" fmla="*/ 15645805 w 192"/>
                  <a:gd name="T45" fmla="*/ 40464490 h 190"/>
                  <a:gd name="T46" fmla="*/ 27380406 w 192"/>
                  <a:gd name="T47" fmla="*/ 26976978 h 190"/>
                  <a:gd name="T48" fmla="*/ 41069617 w 192"/>
                  <a:gd name="T49" fmla="*/ 15415276 h 190"/>
                  <a:gd name="T50" fmla="*/ 56715422 w 192"/>
                  <a:gd name="T51" fmla="*/ 7707149 h 190"/>
                  <a:gd name="T52" fmla="*/ 74316828 w 192"/>
                  <a:gd name="T53" fmla="*/ 1926787 h 190"/>
                  <a:gd name="T54" fmla="*/ 93874828 w 192"/>
                  <a:gd name="T55" fmla="*/ 0 h 190"/>
                  <a:gd name="T56" fmla="*/ 93874828 w 192"/>
                  <a:gd name="T57" fmla="*/ 0 h 190"/>
                  <a:gd name="T58" fmla="*/ 113431836 w 192"/>
                  <a:gd name="T59" fmla="*/ 1926787 h 190"/>
                  <a:gd name="T60" fmla="*/ 129077641 w 192"/>
                  <a:gd name="T61" fmla="*/ 7707149 h 190"/>
                  <a:gd name="T62" fmla="*/ 146679047 w 192"/>
                  <a:gd name="T63" fmla="*/ 15415276 h 190"/>
                  <a:gd name="T64" fmla="*/ 160368258 w 192"/>
                  <a:gd name="T65" fmla="*/ 26976978 h 190"/>
                  <a:gd name="T66" fmla="*/ 170147258 w 192"/>
                  <a:gd name="T67" fmla="*/ 40464490 h 190"/>
                  <a:gd name="T68" fmla="*/ 179926258 w 192"/>
                  <a:gd name="T69" fmla="*/ 55879766 h 190"/>
                  <a:gd name="T70" fmla="*/ 185793063 w 192"/>
                  <a:gd name="T71" fmla="*/ 73221830 h 190"/>
                  <a:gd name="T72" fmla="*/ 187748664 w 192"/>
                  <a:gd name="T73" fmla="*/ 90563894 h 190"/>
                  <a:gd name="T74" fmla="*/ 187748664 w 192"/>
                  <a:gd name="T75" fmla="*/ 90563894 h 19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2" h="190">
                    <a:moveTo>
                      <a:pt x="192" y="94"/>
                    </a:moveTo>
                    <a:lnTo>
                      <a:pt x="192" y="94"/>
                    </a:lnTo>
                    <a:lnTo>
                      <a:pt x="190" y="114"/>
                    </a:lnTo>
                    <a:lnTo>
                      <a:pt x="184" y="132"/>
                    </a:lnTo>
                    <a:lnTo>
                      <a:pt x="174" y="148"/>
                    </a:lnTo>
                    <a:lnTo>
                      <a:pt x="164" y="162"/>
                    </a:lnTo>
                    <a:lnTo>
                      <a:pt x="150" y="174"/>
                    </a:lnTo>
                    <a:lnTo>
                      <a:pt x="132" y="182"/>
                    </a:lnTo>
                    <a:lnTo>
                      <a:pt x="116" y="188"/>
                    </a:lnTo>
                    <a:lnTo>
                      <a:pt x="96" y="190"/>
                    </a:lnTo>
                    <a:lnTo>
                      <a:pt x="76" y="188"/>
                    </a:lnTo>
                    <a:lnTo>
                      <a:pt x="58" y="182"/>
                    </a:lnTo>
                    <a:lnTo>
                      <a:pt x="42" y="174"/>
                    </a:lnTo>
                    <a:lnTo>
                      <a:pt x="28" y="162"/>
                    </a:lnTo>
                    <a:lnTo>
                      <a:pt x="16" y="148"/>
                    </a:lnTo>
                    <a:lnTo>
                      <a:pt x="8" y="132"/>
                    </a:lnTo>
                    <a:lnTo>
                      <a:pt x="2" y="114"/>
                    </a:lnTo>
                    <a:lnTo>
                      <a:pt x="0" y="94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6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6" y="2"/>
                    </a:lnTo>
                    <a:lnTo>
                      <a:pt x="132" y="8"/>
                    </a:lnTo>
                    <a:lnTo>
                      <a:pt x="150" y="16"/>
                    </a:lnTo>
                    <a:lnTo>
                      <a:pt x="164" y="28"/>
                    </a:lnTo>
                    <a:lnTo>
                      <a:pt x="174" y="42"/>
                    </a:lnTo>
                    <a:lnTo>
                      <a:pt x="184" y="58"/>
                    </a:lnTo>
                    <a:lnTo>
                      <a:pt x="190" y="76"/>
                    </a:lnTo>
                    <a:lnTo>
                      <a:pt x="192" y="94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Freeform 124"/>
              <p:cNvSpPr/>
              <p:nvPr/>
            </p:nvSpPr>
            <p:spPr bwMode="auto">
              <a:xfrm>
                <a:off x="4857777" y="3181934"/>
                <a:ext cx="199163" cy="195025"/>
              </a:xfrm>
              <a:custGeom>
                <a:avLst/>
                <a:gdLst>
                  <a:gd name="T0" fmla="*/ 184619633 w 190"/>
                  <a:gd name="T1" fmla="*/ 90563894 h 190"/>
                  <a:gd name="T2" fmla="*/ 184619633 w 190"/>
                  <a:gd name="T3" fmla="*/ 90563894 h 190"/>
                  <a:gd name="T4" fmla="*/ 182676382 w 190"/>
                  <a:gd name="T5" fmla="*/ 109833722 h 190"/>
                  <a:gd name="T6" fmla="*/ 176846631 w 190"/>
                  <a:gd name="T7" fmla="*/ 127175786 h 190"/>
                  <a:gd name="T8" fmla="*/ 169072644 w 190"/>
                  <a:gd name="T9" fmla="*/ 142591063 h 190"/>
                  <a:gd name="T10" fmla="*/ 157412155 w 190"/>
                  <a:gd name="T11" fmla="*/ 156078574 h 190"/>
                  <a:gd name="T12" fmla="*/ 143809403 w 190"/>
                  <a:gd name="T13" fmla="*/ 167640276 h 190"/>
                  <a:gd name="T14" fmla="*/ 128262413 w 190"/>
                  <a:gd name="T15" fmla="*/ 175348403 h 190"/>
                  <a:gd name="T16" fmla="*/ 110772174 w 190"/>
                  <a:gd name="T17" fmla="*/ 181128765 h 190"/>
                  <a:gd name="T18" fmla="*/ 91337698 w 190"/>
                  <a:gd name="T19" fmla="*/ 183055552 h 190"/>
                  <a:gd name="T20" fmla="*/ 91337698 w 190"/>
                  <a:gd name="T21" fmla="*/ 183055552 h 190"/>
                  <a:gd name="T22" fmla="*/ 73847459 w 190"/>
                  <a:gd name="T23" fmla="*/ 181128765 h 190"/>
                  <a:gd name="T24" fmla="*/ 56357219 w 190"/>
                  <a:gd name="T25" fmla="*/ 175348403 h 190"/>
                  <a:gd name="T26" fmla="*/ 40810230 w 190"/>
                  <a:gd name="T27" fmla="*/ 167640276 h 190"/>
                  <a:gd name="T28" fmla="*/ 27207477 w 190"/>
                  <a:gd name="T29" fmla="*/ 156078574 h 190"/>
                  <a:gd name="T30" fmla="*/ 15546989 w 190"/>
                  <a:gd name="T31" fmla="*/ 142591063 h 190"/>
                  <a:gd name="T32" fmla="*/ 7773002 w 190"/>
                  <a:gd name="T33" fmla="*/ 127175786 h 190"/>
                  <a:gd name="T34" fmla="*/ 1943250 w 190"/>
                  <a:gd name="T35" fmla="*/ 109833722 h 190"/>
                  <a:gd name="T36" fmla="*/ 0 w 190"/>
                  <a:gd name="T37" fmla="*/ 90563894 h 190"/>
                  <a:gd name="T38" fmla="*/ 0 w 190"/>
                  <a:gd name="T39" fmla="*/ 90563894 h 190"/>
                  <a:gd name="T40" fmla="*/ 1943250 w 190"/>
                  <a:gd name="T41" fmla="*/ 73221830 h 190"/>
                  <a:gd name="T42" fmla="*/ 7773002 w 190"/>
                  <a:gd name="T43" fmla="*/ 55879766 h 190"/>
                  <a:gd name="T44" fmla="*/ 15546989 w 190"/>
                  <a:gd name="T45" fmla="*/ 40464490 h 190"/>
                  <a:gd name="T46" fmla="*/ 27207477 w 190"/>
                  <a:gd name="T47" fmla="*/ 26976978 h 190"/>
                  <a:gd name="T48" fmla="*/ 40810230 w 190"/>
                  <a:gd name="T49" fmla="*/ 15415276 h 190"/>
                  <a:gd name="T50" fmla="*/ 56357219 w 190"/>
                  <a:gd name="T51" fmla="*/ 7707149 h 190"/>
                  <a:gd name="T52" fmla="*/ 73847459 w 190"/>
                  <a:gd name="T53" fmla="*/ 1926787 h 190"/>
                  <a:gd name="T54" fmla="*/ 91337698 w 190"/>
                  <a:gd name="T55" fmla="*/ 0 h 190"/>
                  <a:gd name="T56" fmla="*/ 91337698 w 190"/>
                  <a:gd name="T57" fmla="*/ 0 h 190"/>
                  <a:gd name="T58" fmla="*/ 110772174 w 190"/>
                  <a:gd name="T59" fmla="*/ 1926787 h 190"/>
                  <a:gd name="T60" fmla="*/ 128262413 w 190"/>
                  <a:gd name="T61" fmla="*/ 7707149 h 190"/>
                  <a:gd name="T62" fmla="*/ 143809403 w 190"/>
                  <a:gd name="T63" fmla="*/ 15415276 h 190"/>
                  <a:gd name="T64" fmla="*/ 157412155 w 190"/>
                  <a:gd name="T65" fmla="*/ 26976978 h 190"/>
                  <a:gd name="T66" fmla="*/ 169072644 w 190"/>
                  <a:gd name="T67" fmla="*/ 40464490 h 190"/>
                  <a:gd name="T68" fmla="*/ 176846631 w 190"/>
                  <a:gd name="T69" fmla="*/ 55879766 h 190"/>
                  <a:gd name="T70" fmla="*/ 182676382 w 190"/>
                  <a:gd name="T71" fmla="*/ 73221830 h 190"/>
                  <a:gd name="T72" fmla="*/ 184619633 w 190"/>
                  <a:gd name="T73" fmla="*/ 90563894 h 190"/>
                  <a:gd name="T74" fmla="*/ 184619633 w 190"/>
                  <a:gd name="T75" fmla="*/ 90563894 h 19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0" h="190">
                    <a:moveTo>
                      <a:pt x="190" y="94"/>
                    </a:moveTo>
                    <a:lnTo>
                      <a:pt x="190" y="94"/>
                    </a:lnTo>
                    <a:lnTo>
                      <a:pt x="188" y="114"/>
                    </a:lnTo>
                    <a:lnTo>
                      <a:pt x="182" y="132"/>
                    </a:lnTo>
                    <a:lnTo>
                      <a:pt x="174" y="148"/>
                    </a:lnTo>
                    <a:lnTo>
                      <a:pt x="162" y="162"/>
                    </a:lnTo>
                    <a:lnTo>
                      <a:pt x="148" y="174"/>
                    </a:lnTo>
                    <a:lnTo>
                      <a:pt x="132" y="182"/>
                    </a:lnTo>
                    <a:lnTo>
                      <a:pt x="114" y="188"/>
                    </a:lnTo>
                    <a:lnTo>
                      <a:pt x="94" y="190"/>
                    </a:lnTo>
                    <a:lnTo>
                      <a:pt x="76" y="188"/>
                    </a:lnTo>
                    <a:lnTo>
                      <a:pt x="58" y="182"/>
                    </a:lnTo>
                    <a:lnTo>
                      <a:pt x="42" y="174"/>
                    </a:lnTo>
                    <a:lnTo>
                      <a:pt x="28" y="162"/>
                    </a:lnTo>
                    <a:lnTo>
                      <a:pt x="16" y="148"/>
                    </a:lnTo>
                    <a:lnTo>
                      <a:pt x="8" y="132"/>
                    </a:lnTo>
                    <a:lnTo>
                      <a:pt x="2" y="114"/>
                    </a:lnTo>
                    <a:lnTo>
                      <a:pt x="0" y="94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6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4" y="0"/>
                    </a:lnTo>
                    <a:lnTo>
                      <a:pt x="114" y="2"/>
                    </a:lnTo>
                    <a:lnTo>
                      <a:pt x="132" y="8"/>
                    </a:lnTo>
                    <a:lnTo>
                      <a:pt x="148" y="16"/>
                    </a:lnTo>
                    <a:lnTo>
                      <a:pt x="162" y="28"/>
                    </a:lnTo>
                    <a:lnTo>
                      <a:pt x="174" y="42"/>
                    </a:lnTo>
                    <a:lnTo>
                      <a:pt x="182" y="58"/>
                    </a:lnTo>
                    <a:lnTo>
                      <a:pt x="188" y="76"/>
                    </a:lnTo>
                    <a:lnTo>
                      <a:pt x="190" y="94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4" name="矩形 1"/>
          <p:cNvSpPr>
            <a:spLocks noChangeArrowheads="1"/>
          </p:cNvSpPr>
          <p:nvPr/>
        </p:nvSpPr>
        <p:spPr bwMode="auto">
          <a:xfrm>
            <a:off x="6839278" y="1518393"/>
            <a:ext cx="1832974" cy="120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5" tIns="48388" rIns="96775" bIns="48388">
            <a:spAutoFit/>
          </a:bodyPr>
          <a:lstStyle/>
          <a:p>
            <a:pPr algn="just" defTabSz="96774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6774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6774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"/>
          <p:cNvSpPr>
            <a:spLocks noChangeArrowheads="1"/>
          </p:cNvSpPr>
          <p:nvPr/>
        </p:nvSpPr>
        <p:spPr bwMode="auto">
          <a:xfrm>
            <a:off x="1792693" y="1518393"/>
            <a:ext cx="1832974" cy="83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5" tIns="48388" rIns="96775" bIns="48388">
            <a:spAutoFit/>
          </a:bodyPr>
          <a:lstStyle/>
          <a:p>
            <a:pPr algn="just" defTabSz="96774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6774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"/>
          <p:cNvSpPr>
            <a:spLocks noChangeArrowheads="1"/>
          </p:cNvSpPr>
          <p:nvPr/>
        </p:nvSpPr>
        <p:spPr bwMode="auto">
          <a:xfrm>
            <a:off x="7593965" y="3140075"/>
            <a:ext cx="1991360" cy="240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75" tIns="48388" rIns="96775" bIns="48388">
            <a:spAutoFit/>
          </a:bodyPr>
          <a:lstStyle/>
          <a:p>
            <a:pPr algn="just" defTabSz="967740"/>
            <a:r>
              <a:rPr lang="zh-CN" altLang="en-US" sz="1800" dirty="0" smtClean="0"/>
              <a:t>快递</a:t>
            </a:r>
            <a:r>
              <a:rPr lang="zh-CN" altLang="en-US" sz="1800" dirty="0"/>
              <a:t>包装没有一个统一的标准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回收后的包装物种类繁多、大小不一、尺寸混乱，再次使用相当困难。</a:t>
            </a:r>
            <a:endParaRPr lang="zh-CN" altLang="en-US" sz="1800" dirty="0"/>
          </a:p>
          <a:p>
            <a:pPr algn="just" defTabSz="967740">
              <a:lnSpc>
                <a:spcPct val="150000"/>
              </a:lnSpc>
            </a:pPr>
            <a:endParaRPr lang="zh-CN" altLang="zh-CN" sz="1600" kern="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"/>
          <p:cNvSpPr>
            <a:spLocks noChangeArrowheads="1"/>
          </p:cNvSpPr>
          <p:nvPr/>
        </p:nvSpPr>
        <p:spPr bwMode="auto">
          <a:xfrm>
            <a:off x="302488" y="2864351"/>
            <a:ext cx="2396023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75" tIns="48388" rIns="96775" bIns="48388">
            <a:spAutoFit/>
          </a:bodyPr>
          <a:lstStyle/>
          <a:p>
            <a:pPr algn="just" defTabSz="96774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67740"/>
            <a:r>
              <a:rPr lang="zh-CN" altLang="en-US" sz="1800" dirty="0" smtClean="0"/>
              <a:t>组织</a:t>
            </a:r>
            <a:r>
              <a:rPr lang="zh-CN" altLang="en-US" sz="1800" dirty="0"/>
              <a:t>的资金</a:t>
            </a:r>
            <a:r>
              <a:rPr lang="zh-CN" altLang="en-US" sz="1800" dirty="0" smtClean="0"/>
              <a:t>压力增加。快递盒比较难</a:t>
            </a:r>
            <a:r>
              <a:rPr lang="zh-CN" altLang="en-US" sz="1800" dirty="0"/>
              <a:t>干净</a:t>
            </a:r>
            <a:r>
              <a:rPr lang="zh-CN" altLang="en-US" sz="1800" dirty="0" smtClean="0"/>
              <a:t>，需要为这个</a:t>
            </a:r>
            <a:r>
              <a:rPr lang="zh-CN" altLang="en-US" sz="1800" dirty="0"/>
              <a:t>环节所发生的费用进行买单。</a:t>
            </a:r>
            <a:endParaRPr lang="zh-CN" altLang="en-US" sz="1800" dirty="0"/>
          </a:p>
          <a:p>
            <a:pPr algn="just" defTabSz="96774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51752" y="1920109"/>
            <a:ext cx="5962650" cy="2296955"/>
            <a:chOff x="1451752" y="1920109"/>
            <a:chExt cx="5962650" cy="2296955"/>
          </a:xfrm>
        </p:grpSpPr>
        <p:sp>
          <p:nvSpPr>
            <p:cNvPr id="125" name="任意多边形 124"/>
            <p:cNvSpPr/>
            <p:nvPr/>
          </p:nvSpPr>
          <p:spPr>
            <a:xfrm flipH="1">
              <a:off x="1451752" y="1920109"/>
              <a:ext cx="2909803" cy="646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896333"/>
                <a:gd name="connsiteY0-8" fmla="*/ 581025 h 581025"/>
                <a:gd name="connsiteX1-9" fmla="*/ 333375 w 2896333"/>
                <a:gd name="connsiteY1-10" fmla="*/ 0 h 581025"/>
                <a:gd name="connsiteX2-11" fmla="*/ 2896333 w 2896333"/>
                <a:gd name="connsiteY2-12" fmla="*/ 0 h 5810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40">
                <a:defRPr/>
              </a:pPr>
              <a:endParaRPr lang="zh-CN" altLang="en-US" sz="1900" kern="0" dirty="0">
                <a:solidFill>
                  <a:sysClr val="window" lastClr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7" name="任意多边形 126"/>
            <p:cNvSpPr/>
            <p:nvPr/>
          </p:nvSpPr>
          <p:spPr>
            <a:xfrm flipH="1">
              <a:off x="2679207" y="3618734"/>
              <a:ext cx="1370330" cy="554990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528430"/>
                <a:gd name="connsiteY0-8" fmla="*/ 587027 h 587027"/>
                <a:gd name="connsiteX1-9" fmla="*/ 333375 w 2528430"/>
                <a:gd name="connsiteY1-10" fmla="*/ 6002 h 587027"/>
                <a:gd name="connsiteX2-11" fmla="*/ 2528430 w 2528430"/>
                <a:gd name="connsiteY2-12" fmla="*/ 0 h 5870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40">
                <a:defRPr/>
              </a:pPr>
              <a:endParaRPr lang="zh-CN" altLang="en-US" sz="1900" kern="0" dirty="0">
                <a:solidFill>
                  <a:sysClr val="window" lastClr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任意多边形 143"/>
            <p:cNvSpPr/>
            <p:nvPr/>
          </p:nvSpPr>
          <p:spPr>
            <a:xfrm>
              <a:off x="5544962" y="1930269"/>
              <a:ext cx="1846580" cy="546100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896333"/>
                <a:gd name="connsiteY0-8" fmla="*/ 581025 h 581025"/>
                <a:gd name="connsiteX1-9" fmla="*/ 333375 w 2896333"/>
                <a:gd name="connsiteY1-10" fmla="*/ 0 h 581025"/>
                <a:gd name="connsiteX2-11" fmla="*/ 2896333 w 2896333"/>
                <a:gd name="connsiteY2-12" fmla="*/ 0 h 5810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40">
                <a:defRPr/>
              </a:pPr>
              <a:endParaRPr lang="zh-CN" altLang="en-US" sz="1900" kern="0" dirty="0">
                <a:solidFill>
                  <a:sysClr val="window" lastClr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5591952" y="3522214"/>
              <a:ext cx="1822450" cy="362585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528430"/>
                <a:gd name="connsiteY0-8" fmla="*/ 587027 h 587027"/>
                <a:gd name="connsiteX1-9" fmla="*/ 333375 w 2528430"/>
                <a:gd name="connsiteY1-10" fmla="*/ 6002 h 587027"/>
                <a:gd name="connsiteX2-11" fmla="*/ 2528430 w 2528430"/>
                <a:gd name="connsiteY2-12" fmla="*/ 0 h 5870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40">
                <a:defRPr/>
              </a:pPr>
              <a:endParaRPr lang="zh-CN" altLang="en-US" sz="1900" kern="0" dirty="0">
                <a:solidFill>
                  <a:sysClr val="window" lastClr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6" name="Oval 54"/>
            <p:cNvSpPr>
              <a:spLocks noChangeArrowheads="1"/>
            </p:cNvSpPr>
            <p:nvPr/>
          </p:nvSpPr>
          <p:spPr bwMode="auto">
            <a:xfrm>
              <a:off x="4315985" y="2528519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40"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7" name="Oval 54"/>
            <p:cNvSpPr>
              <a:spLocks noChangeArrowheads="1"/>
            </p:cNvSpPr>
            <p:nvPr/>
          </p:nvSpPr>
          <p:spPr bwMode="auto">
            <a:xfrm>
              <a:off x="5494084" y="2535185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40"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8" name="Oval 54"/>
            <p:cNvSpPr>
              <a:spLocks noChangeArrowheads="1"/>
            </p:cNvSpPr>
            <p:nvPr/>
          </p:nvSpPr>
          <p:spPr bwMode="auto">
            <a:xfrm>
              <a:off x="5544719" y="4130386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40"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9" name="Oval 54"/>
            <p:cNvSpPr>
              <a:spLocks noChangeArrowheads="1"/>
            </p:cNvSpPr>
            <p:nvPr/>
          </p:nvSpPr>
          <p:spPr bwMode="auto">
            <a:xfrm>
              <a:off x="4013865" y="4130386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40"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文本框 6"/>
          <p:cNvSpPr>
            <a:spLocks noChangeArrowheads="1"/>
          </p:cNvSpPr>
          <p:nvPr/>
        </p:nvSpPr>
        <p:spPr bwMode="auto">
          <a:xfrm>
            <a:off x="4101187" y="0"/>
            <a:ext cx="2508806" cy="436245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、风险及措施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985514" y="436025"/>
            <a:ext cx="4190851" cy="442903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3894" y="1017586"/>
            <a:ext cx="233538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许多消费者缺乏主动性与践行力度，快递包装业并没有得到法律规范和约束。</a:t>
            </a:r>
            <a:endParaRPr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7432675" y="1274445"/>
            <a:ext cx="215265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ym typeface="+mn-ea"/>
              </a:rPr>
              <a:t>快递盒容易被损坏，</a:t>
            </a:r>
            <a:endParaRPr lang="zh-CN" altLang="en-US" sz="1800" dirty="0"/>
          </a:p>
          <a:p>
            <a:r>
              <a:rPr lang="zh-CN" altLang="en-US" sz="1800" dirty="0"/>
              <a:t>，回收快递盒还将面临如何妥善保管的问题</a:t>
            </a:r>
            <a:endParaRPr lang="zh-CN" altLang="en-US" sz="18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75167" y="75565"/>
            <a:ext cx="1060248" cy="1080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ldLvl="0" animBg="1"/>
      <p:bldP spid="129" grpId="0"/>
      <p:bldP spid="128" grpId="0"/>
      <p:bldP spid="52" grpId="0" bldLvl="0" autoUpdateAnimBg="0"/>
      <p:bldP spid="54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/>
          <p:cNvGrpSpPr/>
          <p:nvPr/>
        </p:nvGrpSpPr>
        <p:grpSpPr bwMode="auto">
          <a:xfrm>
            <a:off x="5666391" y="828086"/>
            <a:ext cx="3844354" cy="2159694"/>
            <a:chOff x="5553800" y="924344"/>
            <a:chExt cx="2907525" cy="1927850"/>
          </a:xfrm>
        </p:grpSpPr>
        <p:sp>
          <p:nvSpPr>
            <p:cNvPr id="53" name="圆角矩形标注 52"/>
            <p:cNvSpPr/>
            <p:nvPr/>
          </p:nvSpPr>
          <p:spPr>
            <a:xfrm flipH="1">
              <a:off x="5553800" y="924344"/>
              <a:ext cx="2907525" cy="1927850"/>
            </a:xfrm>
            <a:prstGeom prst="wedgeRoundRectCallout">
              <a:avLst>
                <a:gd name="adj1" fmla="val -1475"/>
                <a:gd name="adj2" fmla="val 68169"/>
                <a:gd name="adj3" fmla="val 16667"/>
              </a:avLst>
            </a:prstGeom>
            <a:solidFill>
              <a:srgbClr val="0070C0"/>
            </a:soli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54" name="圆角矩形标注 53"/>
            <p:cNvSpPr/>
            <p:nvPr/>
          </p:nvSpPr>
          <p:spPr>
            <a:xfrm flipH="1">
              <a:off x="5725204" y="971984"/>
              <a:ext cx="2736121" cy="1815101"/>
            </a:xfrm>
            <a:prstGeom prst="wedgeRoundRectCallout">
              <a:avLst>
                <a:gd name="adj1" fmla="val -1475"/>
                <a:gd name="adj2" fmla="val 681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3" name="组合 54"/>
          <p:cNvGrpSpPr/>
          <p:nvPr/>
        </p:nvGrpSpPr>
        <p:grpSpPr bwMode="auto">
          <a:xfrm>
            <a:off x="299419" y="777173"/>
            <a:ext cx="3573786" cy="2189082"/>
            <a:chOff x="1580089" y="1293093"/>
            <a:chExt cx="2605556" cy="1779954"/>
          </a:xfrm>
        </p:grpSpPr>
        <p:sp>
          <p:nvSpPr>
            <p:cNvPr id="56" name="圆角矩形标注 55"/>
            <p:cNvSpPr/>
            <p:nvPr/>
          </p:nvSpPr>
          <p:spPr>
            <a:xfrm>
              <a:off x="1592784" y="1293093"/>
              <a:ext cx="2592861" cy="1779954"/>
            </a:xfrm>
            <a:prstGeom prst="wedgeRoundRectCallout">
              <a:avLst>
                <a:gd name="adj1" fmla="val -15494"/>
                <a:gd name="adj2" fmla="val 64875"/>
                <a:gd name="adj3" fmla="val 16667"/>
              </a:avLst>
            </a:prstGeom>
            <a:solidFill>
              <a:srgbClr val="0070C0"/>
            </a:soli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57" name="圆角矩形标注 56"/>
            <p:cNvSpPr/>
            <p:nvPr/>
          </p:nvSpPr>
          <p:spPr>
            <a:xfrm>
              <a:off x="1580089" y="1332789"/>
              <a:ext cx="2440527" cy="1675156"/>
            </a:xfrm>
            <a:prstGeom prst="wedgeRoundRectCallout">
              <a:avLst>
                <a:gd name="adj1" fmla="val -14449"/>
                <a:gd name="adj2" fmla="val 646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4" name="组合 57"/>
          <p:cNvGrpSpPr/>
          <p:nvPr/>
        </p:nvGrpSpPr>
        <p:grpSpPr bwMode="auto">
          <a:xfrm>
            <a:off x="3431124" y="2923599"/>
            <a:ext cx="3123158" cy="2112291"/>
            <a:chOff x="3609583" y="3228600"/>
            <a:chExt cx="2272417" cy="1559969"/>
          </a:xfrm>
        </p:grpSpPr>
        <p:sp>
          <p:nvSpPr>
            <p:cNvPr id="59" name="圆角矩形标注 58"/>
            <p:cNvSpPr/>
            <p:nvPr/>
          </p:nvSpPr>
          <p:spPr>
            <a:xfrm>
              <a:off x="3609583" y="3228600"/>
              <a:ext cx="2272417" cy="1559969"/>
            </a:xfrm>
            <a:prstGeom prst="wedgeRoundRectCallout">
              <a:avLst>
                <a:gd name="adj1" fmla="val -15494"/>
                <a:gd name="adj2" fmla="val 64875"/>
                <a:gd name="adj3" fmla="val 16667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3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60" name="圆角矩形标注 59"/>
            <p:cNvSpPr/>
            <p:nvPr/>
          </p:nvSpPr>
          <p:spPr>
            <a:xfrm>
              <a:off x="3609583" y="3275999"/>
              <a:ext cx="2138827" cy="1467960"/>
            </a:xfrm>
            <a:prstGeom prst="wedgeRoundRectCallout">
              <a:avLst>
                <a:gd name="adj1" fmla="val -14449"/>
                <a:gd name="adj2" fmla="val 646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</p:grpSp>
      <p:sp>
        <p:nvSpPr>
          <p:cNvPr id="83" name="Title 3"/>
          <p:cNvSpPr txBox="1"/>
          <p:nvPr/>
        </p:nvSpPr>
        <p:spPr>
          <a:xfrm>
            <a:off x="546733" y="777063"/>
            <a:ext cx="796699" cy="318577"/>
          </a:xfrm>
          <a:prstGeom prst="rect">
            <a:avLst/>
          </a:prstGeom>
        </p:spPr>
        <p:txBody>
          <a:bodyPr/>
          <a:lstStyle>
            <a:lvl1pPr algn="ctr" defTabSz="967740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01</a:t>
            </a:r>
            <a:endParaRPr lang="en-US" sz="36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81990" y="1369695"/>
            <a:ext cx="2825750" cy="1457325"/>
          </a:xfrm>
          <a:prstGeom prst="rect">
            <a:avLst/>
          </a:prstGeom>
          <a:noFill/>
        </p:spPr>
        <p:txBody>
          <a:bodyPr wrap="square" lIns="72556" tIns="36277" rIns="72556" bIns="36277">
            <a:spAutoFit/>
          </a:bodyPr>
          <a:lstStyle/>
          <a:p>
            <a:r>
              <a:rPr lang="zh-CN" altLang="en-US" sz="1800" dirty="0" smtClean="0"/>
              <a:t>组织不断</a:t>
            </a:r>
            <a:r>
              <a:rPr lang="zh-CN" altLang="en-US" sz="1800" dirty="0"/>
              <a:t>加强宣传力度，引导创造良好的消费环境</a:t>
            </a:r>
            <a:r>
              <a:rPr lang="zh-CN" altLang="en-US" sz="1800" dirty="0" smtClean="0"/>
              <a:t>；向</a:t>
            </a:r>
            <a:r>
              <a:rPr lang="zh-CN" altLang="en-US" sz="1800" dirty="0"/>
              <a:t>政府提出建议，从立法，监督和市场等方面建立循环利用的链条</a:t>
            </a:r>
            <a:endParaRPr lang="zh-CN" altLang="en-US" sz="1600" dirty="0"/>
          </a:p>
        </p:txBody>
      </p:sp>
      <p:sp>
        <p:nvSpPr>
          <p:cNvPr id="85" name="Title 3"/>
          <p:cNvSpPr txBox="1"/>
          <p:nvPr/>
        </p:nvSpPr>
        <p:spPr>
          <a:xfrm>
            <a:off x="5936435" y="881455"/>
            <a:ext cx="796699" cy="318577"/>
          </a:xfrm>
          <a:prstGeom prst="rect">
            <a:avLst/>
          </a:prstGeom>
        </p:spPr>
        <p:txBody>
          <a:bodyPr/>
          <a:lstStyle>
            <a:lvl1pPr algn="ctr" defTabSz="967740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02</a:t>
            </a:r>
            <a:endParaRPr lang="en-US" sz="36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37737" y="1369403"/>
            <a:ext cx="3506663" cy="1457325"/>
          </a:xfrm>
          <a:prstGeom prst="rect">
            <a:avLst/>
          </a:prstGeom>
          <a:noFill/>
        </p:spPr>
        <p:txBody>
          <a:bodyPr wrap="square" lIns="72556" tIns="36277" rIns="72556" bIns="36277">
            <a:spAutoFit/>
          </a:bodyPr>
          <a:lstStyle/>
          <a:p>
            <a:r>
              <a:rPr lang="zh-CN" altLang="en-US" sz="1800" dirty="0" smtClean="0"/>
              <a:t>组织</a:t>
            </a:r>
            <a:r>
              <a:rPr lang="zh-CN" altLang="en-US" sz="1800" dirty="0"/>
              <a:t>与各大电商平台开展合作，倡导实施最简包装及绿色包装的全新理念，尽可能使用环保绿色包装材料</a:t>
            </a:r>
            <a:r>
              <a:rPr lang="zh-CN" altLang="en-US" sz="1800" dirty="0" smtClean="0"/>
              <a:t>另外也</a:t>
            </a:r>
            <a:r>
              <a:rPr lang="zh-CN" altLang="en-US" sz="1800" dirty="0"/>
              <a:t>可以让电商回购快递盒，形成快递盒的循环利用。</a:t>
            </a:r>
            <a:endParaRPr lang="zh-CN" altLang="en-US" sz="1800" dirty="0"/>
          </a:p>
        </p:txBody>
      </p:sp>
      <p:sp>
        <p:nvSpPr>
          <p:cNvPr id="87" name="Title 3"/>
          <p:cNvSpPr txBox="1"/>
          <p:nvPr/>
        </p:nvSpPr>
        <p:spPr>
          <a:xfrm>
            <a:off x="3652175" y="2864227"/>
            <a:ext cx="796699" cy="318577"/>
          </a:xfrm>
          <a:prstGeom prst="rect">
            <a:avLst/>
          </a:prstGeom>
        </p:spPr>
        <p:txBody>
          <a:bodyPr/>
          <a:lstStyle>
            <a:lvl1pPr algn="ctr" defTabSz="967740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03</a:t>
            </a:r>
            <a:endParaRPr lang="en-US" sz="3600" b="1" dirty="0">
              <a:solidFill>
                <a:schemeClr val="accent4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09950" y="3385820"/>
            <a:ext cx="3408045" cy="1510665"/>
          </a:xfrm>
          <a:prstGeom prst="rect">
            <a:avLst/>
          </a:prstGeom>
          <a:noFill/>
        </p:spPr>
        <p:txBody>
          <a:bodyPr wrap="square" lIns="72556" tIns="36277" rIns="72556" bIns="36277">
            <a:spAutoFit/>
          </a:bodyPr>
          <a:lstStyle/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宋体" panose="02010600030101010101" pitchFamily="2" charset="-122"/>
              </a:rPr>
              <a:t>倡导</a:t>
            </a:r>
            <a:r>
              <a:rPr lang="zh-CN" altLang="en-US" sz="1800" dirty="0">
                <a:latin typeface="宋体" panose="02010600030101010101" pitchFamily="2" charset="-122"/>
              </a:rPr>
              <a:t>消费者温和拆开纸盒，使其具有更高的回收价值。通过</a:t>
            </a:r>
            <a:r>
              <a:rPr lang="en-US" altLang="zh-CN" sz="1800" dirty="0">
                <a:latin typeface="宋体" panose="02010600030101010101" pitchFamily="2" charset="-122"/>
              </a:rPr>
              <a:t>DIY</a:t>
            </a:r>
            <a:r>
              <a:rPr lang="zh-CN" altLang="en-US" sz="1800" dirty="0">
                <a:latin typeface="宋体" panose="02010600030101010101" pitchFamily="2" charset="-122"/>
              </a:rPr>
              <a:t>制作，对损坏的快递盒改成工艺品或其他物件，实现废物利用。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78756" y="75843"/>
            <a:ext cx="1764339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、措 施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75167" y="75565"/>
            <a:ext cx="1060248" cy="1080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5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7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9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1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6" grpId="0"/>
      <p:bldP spid="88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29859" y="823162"/>
            <a:ext cx="7727796" cy="271342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364477" y="3287000"/>
            <a:ext cx="4854347" cy="469467"/>
          </a:xfrm>
          <a:prstGeom prst="roundRect">
            <a:avLst>
              <a:gd name="adj" fmla="val 422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1"/>
          <p:cNvSpPr txBox="1"/>
          <p:nvPr/>
        </p:nvSpPr>
        <p:spPr>
          <a:xfrm>
            <a:off x="2844701" y="3305758"/>
            <a:ext cx="415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64477" y="3252499"/>
            <a:ext cx="677246" cy="503967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9565" y="1483454"/>
            <a:ext cx="1410410" cy="1410410"/>
            <a:chOff x="2353153" y="1332123"/>
            <a:chExt cx="1410410" cy="1410410"/>
          </a:xfrm>
        </p:grpSpPr>
        <p:pic>
          <p:nvPicPr>
            <p:cNvPr id="1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圆角矩形 1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86489" y="180980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谢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1443" y="1483454"/>
            <a:ext cx="1410410" cy="1410410"/>
            <a:chOff x="3535031" y="1332123"/>
            <a:chExt cx="1410410" cy="1410410"/>
          </a:xfrm>
        </p:grpSpPr>
        <p:pic>
          <p:nvPicPr>
            <p:cNvPr id="1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圆角矩形 1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975946" y="179518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谢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03321" y="1483517"/>
            <a:ext cx="1410410" cy="1410410"/>
            <a:chOff x="4716909" y="1332185"/>
            <a:chExt cx="1410410" cy="1410410"/>
          </a:xfrm>
        </p:grpSpPr>
        <p:pic>
          <p:nvPicPr>
            <p:cNvPr id="19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圆角矩形 19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151872" y="179549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观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85199" y="1483454"/>
            <a:ext cx="1410410" cy="1410410"/>
            <a:chOff x="5898787" y="1332123"/>
            <a:chExt cx="1410410" cy="1410410"/>
          </a:xfrm>
        </p:grpSpPr>
        <p:pic>
          <p:nvPicPr>
            <p:cNvPr id="2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圆角矩形 23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48994" y="176550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赏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219445" y="4932263"/>
            <a:ext cx="402543" cy="402543"/>
            <a:chOff x="7910629" y="4377806"/>
            <a:chExt cx="656171" cy="656171"/>
          </a:xfrm>
        </p:grpSpPr>
        <p:grpSp>
          <p:nvGrpSpPr>
            <p:cNvPr id="44" name="组合 43"/>
            <p:cNvGrpSpPr/>
            <p:nvPr/>
          </p:nvGrpSpPr>
          <p:grpSpPr>
            <a:xfrm>
              <a:off x="7910629" y="4377806"/>
              <a:ext cx="656171" cy="656171"/>
              <a:chOff x="8415028" y="1301255"/>
              <a:chExt cx="1491176" cy="1491176"/>
            </a:xfrm>
            <a:solidFill>
              <a:srgbClr val="CC33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8" name="椭圆 47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F465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8030376" y="4502416"/>
              <a:ext cx="416676" cy="405480"/>
              <a:chOff x="5970999" y="1635369"/>
              <a:chExt cx="302366" cy="294242"/>
            </a:xfrm>
            <a:solidFill>
              <a:schemeClr val="bg1"/>
            </a:solidFill>
            <a:effectLst/>
          </p:grpSpPr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6103263" y="1635369"/>
                <a:ext cx="37156" cy="135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47" name="Freeform 12"/>
              <p:cNvSpPr/>
              <p:nvPr/>
            </p:nvSpPr>
            <p:spPr bwMode="auto">
              <a:xfrm>
                <a:off x="5970999" y="1642926"/>
                <a:ext cx="302366" cy="286685"/>
              </a:xfrm>
              <a:custGeom>
                <a:avLst/>
                <a:gdLst>
                  <a:gd name="T0" fmla="*/ 270 w 373"/>
                  <a:gd name="T1" fmla="*/ 0 h 354"/>
                  <a:gd name="T2" fmla="*/ 270 w 373"/>
                  <a:gd name="T3" fmla="*/ 0 h 354"/>
                  <a:gd name="T4" fmla="*/ 251 w 373"/>
                  <a:gd name="T5" fmla="*/ 40 h 354"/>
                  <a:gd name="T6" fmla="*/ 329 w 373"/>
                  <a:gd name="T7" fmla="*/ 167 h 354"/>
                  <a:gd name="T8" fmla="*/ 186 w 373"/>
                  <a:gd name="T9" fmla="*/ 309 h 354"/>
                  <a:gd name="T10" fmla="*/ 44 w 373"/>
                  <a:gd name="T11" fmla="*/ 167 h 354"/>
                  <a:gd name="T12" fmla="*/ 123 w 373"/>
                  <a:gd name="T13" fmla="*/ 40 h 354"/>
                  <a:gd name="T14" fmla="*/ 123 w 373"/>
                  <a:gd name="T15" fmla="*/ 40 h 354"/>
                  <a:gd name="T16" fmla="*/ 102 w 373"/>
                  <a:gd name="T17" fmla="*/ 0 h 354"/>
                  <a:gd name="T18" fmla="*/ 0 w 373"/>
                  <a:gd name="T19" fmla="*/ 167 h 354"/>
                  <a:gd name="T20" fmla="*/ 186 w 373"/>
                  <a:gd name="T21" fmla="*/ 354 h 354"/>
                  <a:gd name="T22" fmla="*/ 373 w 373"/>
                  <a:gd name="T23" fmla="*/ 167 h 354"/>
                  <a:gd name="T24" fmla="*/ 270 w 373"/>
                  <a:gd name="T25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54">
                    <a:moveTo>
                      <a:pt x="270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51" y="40"/>
                      <a:pt x="251" y="40"/>
                      <a:pt x="251" y="40"/>
                    </a:cubicBezTo>
                    <a:cubicBezTo>
                      <a:pt x="297" y="64"/>
                      <a:pt x="329" y="112"/>
                      <a:pt x="329" y="167"/>
                    </a:cubicBezTo>
                    <a:cubicBezTo>
                      <a:pt x="329" y="245"/>
                      <a:pt x="265" y="309"/>
                      <a:pt x="186" y="309"/>
                    </a:cubicBezTo>
                    <a:cubicBezTo>
                      <a:pt x="108" y="309"/>
                      <a:pt x="44" y="245"/>
                      <a:pt x="44" y="167"/>
                    </a:cubicBezTo>
                    <a:cubicBezTo>
                      <a:pt x="44" y="111"/>
                      <a:pt x="76" y="63"/>
                      <a:pt x="123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2" y="31"/>
                      <a:pt x="0" y="94"/>
                      <a:pt x="0" y="167"/>
                    </a:cubicBezTo>
                    <a:cubicBezTo>
                      <a:pt x="0" y="270"/>
                      <a:pt x="84" y="354"/>
                      <a:pt x="186" y="354"/>
                    </a:cubicBezTo>
                    <a:cubicBezTo>
                      <a:pt x="289" y="354"/>
                      <a:pt x="373" y="270"/>
                      <a:pt x="373" y="167"/>
                    </a:cubicBezTo>
                    <a:cubicBezTo>
                      <a:pt x="373" y="94"/>
                      <a:pt x="331" y="31"/>
                      <a:pt x="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75167" y="75565"/>
            <a:ext cx="1060248" cy="1080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8.5565E-7 1.9400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37035E-6 1.94004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2.59308E-6 1.94004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4.89223E-6 1.94004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8295E-6 1.75191E-6 L 0.45722 -0.0023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1" y="-11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674623" y="1063741"/>
            <a:ext cx="3083664" cy="276999"/>
            <a:chOff x="5637248" y="478332"/>
            <a:chExt cx="3083664" cy="276999"/>
          </a:xfrm>
        </p:grpSpPr>
        <p:sp>
          <p:nvSpPr>
            <p:cNvPr id="86" name="TextBox 85"/>
            <p:cNvSpPr txBox="1"/>
            <p:nvPr/>
          </p:nvSpPr>
          <p:spPr>
            <a:xfrm>
              <a:off x="5715335" y="478332"/>
              <a:ext cx="30055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65"/>
            <p:cNvSpPr/>
            <p:nvPr/>
          </p:nvSpPr>
          <p:spPr bwMode="auto">
            <a:xfrm>
              <a:off x="5637248" y="550461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74623" y="2027093"/>
            <a:ext cx="3080527" cy="276999"/>
            <a:chOff x="5065466" y="1462589"/>
            <a:chExt cx="3080527" cy="276999"/>
          </a:xfrm>
        </p:grpSpPr>
        <p:sp>
          <p:nvSpPr>
            <p:cNvPr id="107" name="TextBox 106"/>
            <p:cNvSpPr txBox="1"/>
            <p:nvPr/>
          </p:nvSpPr>
          <p:spPr>
            <a:xfrm>
              <a:off x="5140416" y="1462589"/>
              <a:ext cx="30055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Freeform 65"/>
            <p:cNvSpPr/>
            <p:nvPr/>
          </p:nvSpPr>
          <p:spPr bwMode="auto">
            <a:xfrm>
              <a:off x="5065466" y="152040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77760" y="3000323"/>
            <a:ext cx="3080527" cy="276999"/>
            <a:chOff x="4386950" y="2389646"/>
            <a:chExt cx="3080527" cy="276999"/>
          </a:xfrm>
        </p:grpSpPr>
        <p:sp>
          <p:nvSpPr>
            <p:cNvPr id="109" name="TextBox 108"/>
            <p:cNvSpPr txBox="1"/>
            <p:nvPr/>
          </p:nvSpPr>
          <p:spPr>
            <a:xfrm>
              <a:off x="4461900" y="2389646"/>
              <a:ext cx="30055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Freeform 65"/>
            <p:cNvSpPr/>
            <p:nvPr/>
          </p:nvSpPr>
          <p:spPr bwMode="auto">
            <a:xfrm>
              <a:off x="4386950" y="2447459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74623" y="3999582"/>
            <a:ext cx="3080527" cy="276999"/>
            <a:chOff x="3739681" y="3348914"/>
            <a:chExt cx="3080527" cy="276999"/>
          </a:xfrm>
        </p:grpSpPr>
        <p:sp>
          <p:nvSpPr>
            <p:cNvPr id="111" name="TextBox 110"/>
            <p:cNvSpPr txBox="1"/>
            <p:nvPr/>
          </p:nvSpPr>
          <p:spPr>
            <a:xfrm>
              <a:off x="3814631" y="3348914"/>
              <a:ext cx="30055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Freeform 65"/>
            <p:cNvSpPr/>
            <p:nvPr/>
          </p:nvSpPr>
          <p:spPr bwMode="auto">
            <a:xfrm>
              <a:off x="3739681" y="340822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740284" y="778528"/>
            <a:ext cx="900000" cy="900000"/>
            <a:chOff x="2353153" y="1332123"/>
            <a:chExt cx="1410410" cy="1410410"/>
          </a:xfrm>
        </p:grpSpPr>
        <p:pic>
          <p:nvPicPr>
            <p:cNvPr id="6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圆角矩形 6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771728" y="1719210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740284" y="1708853"/>
            <a:ext cx="900000" cy="900000"/>
            <a:chOff x="3535031" y="1332123"/>
            <a:chExt cx="1410410" cy="1410410"/>
          </a:xfrm>
        </p:grpSpPr>
        <p:pic>
          <p:nvPicPr>
            <p:cNvPr id="6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圆角矩形 6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962721" y="1698837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740284" y="2696592"/>
            <a:ext cx="900000" cy="900000"/>
            <a:chOff x="4716909" y="1332185"/>
            <a:chExt cx="1410410" cy="1410410"/>
          </a:xfrm>
        </p:grpSpPr>
        <p:pic>
          <p:nvPicPr>
            <p:cNvPr id="70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圆角矩形 70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47708" y="1728584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737148" y="3690007"/>
            <a:ext cx="900000" cy="900000"/>
            <a:chOff x="5898787" y="1332123"/>
            <a:chExt cx="1410410" cy="1410410"/>
          </a:xfrm>
        </p:grpSpPr>
        <p:pic>
          <p:nvPicPr>
            <p:cNvPr id="74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圆角矩形 74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346125" y="1684552"/>
              <a:ext cx="543321" cy="723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65867" y="477090"/>
            <a:ext cx="1792122" cy="6292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75034" y="1002185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组织名称及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Logo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47817" y="194044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潜力分析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49681" y="289269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发展理念与战略目标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8540" y="397734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组织营运模式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75167" y="75565"/>
            <a:ext cx="1080008" cy="1100136"/>
          </a:xfrm>
          <a:prstGeom prst="rect">
            <a:avLst/>
          </a:prstGeom>
        </p:spPr>
      </p:pic>
      <p:sp>
        <p:nvSpPr>
          <p:cNvPr id="7" name="Text Box 147"/>
          <p:cNvSpPr txBox="1">
            <a:spLocks noChangeArrowheads="1"/>
          </p:cNvSpPr>
          <p:nvPr/>
        </p:nvSpPr>
        <p:spPr bwMode="auto">
          <a:xfrm>
            <a:off x="289560" y="75565"/>
            <a:ext cx="108077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p>
            <a:pPr algn="dist"/>
            <a:r>
              <a:rPr lang="zh-CN" altLang="en-US" sz="24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674623" y="1063741"/>
            <a:ext cx="3083664" cy="276999"/>
            <a:chOff x="5637248" y="478332"/>
            <a:chExt cx="3083664" cy="276999"/>
          </a:xfrm>
        </p:grpSpPr>
        <p:sp>
          <p:nvSpPr>
            <p:cNvPr id="86" name="TextBox 85"/>
            <p:cNvSpPr txBox="1"/>
            <p:nvPr/>
          </p:nvSpPr>
          <p:spPr>
            <a:xfrm>
              <a:off x="5715335" y="478332"/>
              <a:ext cx="30055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65"/>
            <p:cNvSpPr/>
            <p:nvPr/>
          </p:nvSpPr>
          <p:spPr bwMode="auto">
            <a:xfrm>
              <a:off x="5637248" y="550461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74623" y="2027093"/>
            <a:ext cx="3080527" cy="276999"/>
            <a:chOff x="5065466" y="1462589"/>
            <a:chExt cx="3080527" cy="276999"/>
          </a:xfrm>
        </p:grpSpPr>
        <p:sp>
          <p:nvSpPr>
            <p:cNvPr id="107" name="TextBox 106"/>
            <p:cNvSpPr txBox="1"/>
            <p:nvPr/>
          </p:nvSpPr>
          <p:spPr>
            <a:xfrm>
              <a:off x="5140416" y="1462589"/>
              <a:ext cx="30055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Freeform 65"/>
            <p:cNvSpPr/>
            <p:nvPr/>
          </p:nvSpPr>
          <p:spPr bwMode="auto">
            <a:xfrm>
              <a:off x="5065466" y="152040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77760" y="3000323"/>
            <a:ext cx="3080527" cy="276999"/>
            <a:chOff x="4386950" y="2389646"/>
            <a:chExt cx="3080527" cy="276999"/>
          </a:xfrm>
        </p:grpSpPr>
        <p:sp>
          <p:nvSpPr>
            <p:cNvPr id="109" name="TextBox 108"/>
            <p:cNvSpPr txBox="1"/>
            <p:nvPr/>
          </p:nvSpPr>
          <p:spPr>
            <a:xfrm>
              <a:off x="4461900" y="2389646"/>
              <a:ext cx="30055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Freeform 65"/>
            <p:cNvSpPr/>
            <p:nvPr/>
          </p:nvSpPr>
          <p:spPr bwMode="auto">
            <a:xfrm>
              <a:off x="4386950" y="2447459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74623" y="3999582"/>
            <a:ext cx="3080527" cy="276999"/>
            <a:chOff x="3739681" y="3348914"/>
            <a:chExt cx="3080527" cy="276999"/>
          </a:xfrm>
        </p:grpSpPr>
        <p:sp>
          <p:nvSpPr>
            <p:cNvPr id="111" name="TextBox 110"/>
            <p:cNvSpPr txBox="1"/>
            <p:nvPr/>
          </p:nvSpPr>
          <p:spPr>
            <a:xfrm>
              <a:off x="3814631" y="3348914"/>
              <a:ext cx="30055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Freeform 65"/>
            <p:cNvSpPr/>
            <p:nvPr/>
          </p:nvSpPr>
          <p:spPr bwMode="auto">
            <a:xfrm>
              <a:off x="3739681" y="340822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740284" y="778528"/>
            <a:ext cx="900000" cy="900000"/>
            <a:chOff x="2353153" y="1332123"/>
            <a:chExt cx="1410410" cy="1410410"/>
          </a:xfrm>
        </p:grpSpPr>
        <p:pic>
          <p:nvPicPr>
            <p:cNvPr id="6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圆角矩形 6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771728" y="1719210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740284" y="1708853"/>
            <a:ext cx="900000" cy="900000"/>
            <a:chOff x="3535031" y="1332123"/>
            <a:chExt cx="1410410" cy="1410410"/>
          </a:xfrm>
        </p:grpSpPr>
        <p:pic>
          <p:nvPicPr>
            <p:cNvPr id="6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圆角矩形 6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962721" y="1698837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740284" y="2696592"/>
            <a:ext cx="900000" cy="900000"/>
            <a:chOff x="4716909" y="1332185"/>
            <a:chExt cx="1410410" cy="1410410"/>
          </a:xfrm>
        </p:grpSpPr>
        <p:pic>
          <p:nvPicPr>
            <p:cNvPr id="70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圆角矩形 70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47708" y="1728584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7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737148" y="3690007"/>
            <a:ext cx="900000" cy="900000"/>
            <a:chOff x="5898787" y="1332123"/>
            <a:chExt cx="1410410" cy="1410410"/>
          </a:xfrm>
        </p:grpSpPr>
        <p:pic>
          <p:nvPicPr>
            <p:cNvPr id="74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圆角矩形 74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346125" y="1684552"/>
              <a:ext cx="543321" cy="723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65868" y="477090"/>
            <a:ext cx="2459661" cy="8636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59993" y="1002185"/>
            <a:ext cx="184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5564" y="1981329"/>
            <a:ext cx="18473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38581" y="291619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财务分析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8540" y="396782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风险措施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02389" y="102656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产品与服务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01973" y="2179493"/>
            <a:ext cx="3005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32907" y="192838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宣传方式及预期效果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75167" y="75565"/>
            <a:ext cx="1080008" cy="1100136"/>
          </a:xfrm>
          <a:prstGeom prst="rect">
            <a:avLst/>
          </a:prstGeom>
        </p:spPr>
      </p:pic>
      <p:sp>
        <p:nvSpPr>
          <p:cNvPr id="11" name="Text Box 147"/>
          <p:cNvSpPr txBox="1">
            <a:spLocks noChangeArrowheads="1"/>
          </p:cNvSpPr>
          <p:nvPr/>
        </p:nvSpPr>
        <p:spPr bwMode="auto">
          <a:xfrm>
            <a:off x="387350" y="75565"/>
            <a:ext cx="15417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p>
            <a:pPr algn="dist"/>
            <a:r>
              <a:rPr lang="zh-CN" altLang="en-US" sz="24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5"/>
          <p:cNvSpPr txBox="1"/>
          <p:nvPr/>
        </p:nvSpPr>
        <p:spPr>
          <a:xfrm>
            <a:off x="3358136" y="356423"/>
            <a:ext cx="3005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19170" y="234216"/>
            <a:ext cx="3605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组织名称及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133" y="1511622"/>
            <a:ext cx="87336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“DR”</a:t>
            </a:r>
            <a:r>
              <a:rPr lang="zh-CN" altLang="en-US" sz="2000" dirty="0"/>
              <a:t>分别是</a:t>
            </a:r>
            <a:r>
              <a:rPr lang="en-US" altLang="zh-CN" sz="2000" dirty="0"/>
              <a:t>Delivery</a:t>
            </a:r>
            <a:r>
              <a:rPr lang="zh-CN" altLang="en-US" sz="2000" dirty="0"/>
              <a:t>和</a:t>
            </a:r>
            <a:r>
              <a:rPr lang="en-US" altLang="zh-CN" sz="2000" dirty="0"/>
              <a:t>Recycle</a:t>
            </a:r>
            <a:r>
              <a:rPr lang="zh-CN" altLang="en-US" sz="2000" dirty="0"/>
              <a:t>的首字母，意思是快递和回收。“邮”字可以理解为邮政快递，也可理解为南邮的邮。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、本</a:t>
            </a:r>
            <a:r>
              <a:rPr lang="en-US" altLang="zh-CN" sz="2000" dirty="0"/>
              <a:t>Logo</a:t>
            </a:r>
            <a:r>
              <a:rPr lang="zh-CN" altLang="en-US" sz="2000" dirty="0"/>
              <a:t>以棕色和绿色为基础，以环保为依据，以便于充分展示便捷生活、绿色生活的理念。</a:t>
            </a:r>
            <a:endParaRPr lang="zh-CN" altLang="en-US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、本</a:t>
            </a:r>
            <a:r>
              <a:rPr lang="en-US" altLang="zh-CN" sz="2000" dirty="0"/>
              <a:t>Logo</a:t>
            </a:r>
            <a:r>
              <a:rPr lang="zh-CN" altLang="en-US" sz="2000" dirty="0"/>
              <a:t>以圆形为基本要素，中间镶嵌的英文字母”</a:t>
            </a:r>
            <a:r>
              <a:rPr lang="en-US" altLang="zh-CN" sz="2000" dirty="0"/>
              <a:t>Recycle bin</a:t>
            </a:r>
            <a:r>
              <a:rPr lang="zh-CN" altLang="en-US" sz="2000" dirty="0"/>
              <a:t>”代表了快递盒回收，”</a:t>
            </a:r>
            <a:r>
              <a:rPr lang="en-US" altLang="zh-CN" sz="2000" dirty="0"/>
              <a:t>Environment Protect</a:t>
            </a:r>
            <a:r>
              <a:rPr lang="zh-CN" altLang="en-US" sz="2000" dirty="0"/>
              <a:t>”是保护环境的意思，符合我们的组织理念。中间正方体与盒子上的循环标志代表快递盒子的回收及循环利用。符合组织理念。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75167" y="75565"/>
            <a:ext cx="1080008" cy="1100136"/>
          </a:xfrm>
          <a:prstGeom prst="rect">
            <a:avLst/>
          </a:prstGeom>
        </p:spPr>
      </p:pic>
      <p:grpSp>
        <p:nvGrpSpPr>
          <p:cNvPr id="60" name="组合 59"/>
          <p:cNvGrpSpPr/>
          <p:nvPr/>
        </p:nvGrpSpPr>
        <p:grpSpPr>
          <a:xfrm>
            <a:off x="328930" y="50165"/>
            <a:ext cx="880745" cy="899795"/>
            <a:chOff x="2353153" y="1332123"/>
            <a:chExt cx="1410410" cy="1410410"/>
          </a:xfrm>
        </p:grpSpPr>
        <p:pic>
          <p:nvPicPr>
            <p:cNvPr id="6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圆角矩形 6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771728" y="1719210"/>
              <a:ext cx="573263" cy="72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/>
          <p:nvPr/>
        </p:nvGrpSpPr>
        <p:grpSpPr bwMode="auto">
          <a:xfrm>
            <a:off x="4329794" y="870093"/>
            <a:ext cx="2713038" cy="2592388"/>
            <a:chOff x="3809570" y="1160192"/>
            <a:chExt cx="2713480" cy="2592289"/>
          </a:xfrm>
        </p:grpSpPr>
        <p:grpSp>
          <p:nvGrpSpPr>
            <p:cNvPr id="31760" name="组合 26"/>
            <p:cNvGrpSpPr/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452657" y="1540378"/>
                <a:ext cx="2586141" cy="258360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4" name="组合 29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31" name="同心圆 30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同心圆 31"/>
                <p:cNvSpPr/>
                <p:nvPr/>
              </p:nvSpPr>
              <p:spPr>
                <a:xfrm>
                  <a:off x="2614636" y="974427"/>
                  <a:ext cx="1826499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761" name="矩形 27"/>
            <p:cNvSpPr>
              <a:spLocks noChangeArrowheads="1"/>
            </p:cNvSpPr>
            <p:nvPr/>
          </p:nvSpPr>
          <p:spPr bwMode="auto">
            <a:xfrm>
              <a:off x="3809570" y="1603088"/>
              <a:ext cx="2713480" cy="177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3600" b="1" dirty="0" smtClean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 </a:t>
              </a:r>
              <a:endParaRPr lang="en-US" altLang="zh-CN" sz="36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8F8F8"/>
                  </a:solidFill>
                  <a:ea typeface="微软雅黑" panose="020B0503020204020204" pitchFamily="34" charset="-122"/>
                </a:rPr>
                <a:t>社会</a:t>
              </a:r>
              <a:r>
                <a:rPr lang="zh-CN" altLang="en-US" sz="2400" b="1" dirty="0" smtClean="0">
                  <a:solidFill>
                    <a:srgbClr val="F8F8F8"/>
                  </a:solidFill>
                  <a:ea typeface="微软雅黑" panose="020B0503020204020204" pitchFamily="34" charset="-122"/>
                </a:rPr>
                <a:t>影响</a:t>
              </a:r>
              <a:endParaRPr lang="en-US" altLang="zh-CN" sz="2400" b="1" dirty="0" smtClean="0">
                <a:solidFill>
                  <a:srgbClr val="F8F8F8"/>
                </a:solidFill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2400" b="1" dirty="0" smtClean="0">
                  <a:solidFill>
                    <a:srgbClr val="F8F8F8"/>
                  </a:solidFill>
                  <a:ea typeface="微软雅黑" panose="020B0503020204020204" pitchFamily="34" charset="-122"/>
                </a:rPr>
                <a:t>力分析</a:t>
              </a:r>
              <a:endParaRPr lang="zh-CN" altLang="en-US" sz="2400" b="1" dirty="0">
                <a:solidFill>
                  <a:srgbClr val="F8F8F8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32"/>
          <p:cNvGrpSpPr/>
          <p:nvPr/>
        </p:nvGrpSpPr>
        <p:grpSpPr bwMode="auto">
          <a:xfrm>
            <a:off x="3124994" y="2698894"/>
            <a:ext cx="2182813" cy="2085975"/>
            <a:chOff x="3792217" y="1160192"/>
            <a:chExt cx="2713479" cy="2592289"/>
          </a:xfrm>
        </p:grpSpPr>
        <p:grpSp>
          <p:nvGrpSpPr>
            <p:cNvPr id="31756" name="组合 33"/>
            <p:cNvGrpSpPr/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3453686" y="1539313"/>
                <a:ext cx="2584025" cy="258573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7" name="组合 36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38" name="同心圆 37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同心圆 38"/>
                <p:cNvSpPr/>
                <p:nvPr/>
              </p:nvSpPr>
              <p:spPr>
                <a:xfrm>
                  <a:off x="2614636" y="974427"/>
                  <a:ext cx="1826499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757" name="矩形 34"/>
            <p:cNvSpPr>
              <a:spLocks noChangeArrowheads="1"/>
            </p:cNvSpPr>
            <p:nvPr/>
          </p:nvSpPr>
          <p:spPr bwMode="auto">
            <a:xfrm>
              <a:off x="3792217" y="1695707"/>
              <a:ext cx="2713479" cy="1258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 </a:t>
              </a:r>
              <a:endParaRPr lang="en-US" altLang="zh-CN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800" b="1" dirty="0" smtClean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微观环境分析</a:t>
              </a:r>
              <a:endParaRPr lang="zh-CN" altLang="en-US" sz="1800" b="1" dirty="0">
                <a:solidFill>
                  <a:srgbClr val="F8F8F8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39"/>
          <p:cNvGrpSpPr/>
          <p:nvPr/>
        </p:nvGrpSpPr>
        <p:grpSpPr bwMode="auto">
          <a:xfrm>
            <a:off x="2878932" y="1313006"/>
            <a:ext cx="1803400" cy="1720850"/>
            <a:chOff x="3830433" y="1160192"/>
            <a:chExt cx="2713479" cy="2592289"/>
          </a:xfrm>
        </p:grpSpPr>
        <p:grpSp>
          <p:nvGrpSpPr>
            <p:cNvPr id="31752" name="组合 62"/>
            <p:cNvGrpSpPr/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3451916" y="1538872"/>
                <a:ext cx="2586637" cy="258661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0" name="组合 65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67" name="同心圆 66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同心圆 67"/>
                <p:cNvSpPr/>
                <p:nvPr/>
              </p:nvSpPr>
              <p:spPr>
                <a:xfrm>
                  <a:off x="2614636" y="974427"/>
                  <a:ext cx="1826500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753" name="矩形 63"/>
            <p:cNvSpPr>
              <a:spLocks noChangeArrowheads="1"/>
            </p:cNvSpPr>
            <p:nvPr/>
          </p:nvSpPr>
          <p:spPr bwMode="auto">
            <a:xfrm>
              <a:off x="3830433" y="1560125"/>
              <a:ext cx="2713479" cy="1525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 </a:t>
              </a:r>
              <a:endParaRPr lang="en-US" altLang="zh-CN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800" b="1" dirty="0" smtClean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宏观环境分析</a:t>
              </a:r>
              <a:endParaRPr lang="zh-CN" altLang="en-US" sz="1800" b="1" dirty="0">
                <a:solidFill>
                  <a:srgbClr val="F8F8F8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5292230" y="3835323"/>
            <a:ext cx="3365499" cy="177279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优势：</a:t>
            </a:r>
            <a:r>
              <a:rPr lang="zh-CN" altLang="en-US" sz="1600" dirty="0" smtClean="0">
                <a:latin typeface="宋体" panose="02010600030101010101" pitchFamily="2" charset="-122"/>
              </a:rPr>
              <a:t>服务对象明确、符合环境发展要求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劣势：</a:t>
            </a:r>
            <a:r>
              <a:rPr lang="zh-CN" altLang="en-US" sz="1600" dirty="0" smtClean="0">
                <a:latin typeface="宋体" panose="02010600030101010101" pitchFamily="2" charset="-122"/>
              </a:rPr>
              <a:t>前期信任及资金较难获得、存在一定风险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73979" y="1179864"/>
            <a:ext cx="2447925" cy="197284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latin typeface="宋体" panose="02010600030101010101" pitchFamily="2" charset="-122"/>
              </a:rPr>
              <a:t>有利于环境保护、对是社会形成号召力、呼吁类似的非营利组织、形成良好的社会风气、创造良好社会风气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88775" y="1762167"/>
            <a:ext cx="2290157" cy="2372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优势：</a:t>
            </a:r>
            <a:r>
              <a:rPr lang="zh-CN" altLang="en-US" sz="1600" dirty="0" smtClean="0">
                <a:latin typeface="宋体" panose="02010600030101010101" pitchFamily="2" charset="-122"/>
              </a:rPr>
              <a:t>可行性大、竞争压力小、需求大、易获得群众响应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atin typeface="宋体" panose="02010600030101010101" pitchFamily="2" charset="-122"/>
              </a:rPr>
              <a:t>对回收没有概念、前期推广困难、种类繁多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6"/>
          <p:cNvSpPr>
            <a:spLocks noChangeArrowheads="1"/>
          </p:cNvSpPr>
          <p:nvPr/>
        </p:nvSpPr>
        <p:spPr bwMode="auto">
          <a:xfrm>
            <a:off x="1277849" y="174791"/>
            <a:ext cx="2508806" cy="49784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潜力分析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75167" y="75565"/>
            <a:ext cx="1080008" cy="1100136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315854" y="-10727"/>
            <a:ext cx="900000" cy="900000"/>
            <a:chOff x="3535031" y="1332123"/>
            <a:chExt cx="1410410" cy="1410410"/>
          </a:xfrm>
        </p:grpSpPr>
        <p:pic>
          <p:nvPicPr>
            <p:cNvPr id="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圆角矩形 6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62721" y="1698837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49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649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649"/>
                            </p:stCondLst>
                            <p:childTnLst>
                              <p:par>
                                <p:cTn id="30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149"/>
                            </p:stCondLst>
                            <p:childTnLst>
                              <p:par>
                                <p:cTn id="3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149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649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30" grpId="0" bldLvl="0" autoUpdateAnimBg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椭圆 392"/>
          <p:cNvSpPr/>
          <p:nvPr/>
        </p:nvSpPr>
        <p:spPr>
          <a:xfrm>
            <a:off x="3672506" y="4420006"/>
            <a:ext cx="2341577" cy="354243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6" rIns="121893" bIns="60946" rtlCol="0" anchor="ctr"/>
          <a:lstStyle/>
          <a:p>
            <a:pPr algn="ctr"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94" name="组合 393"/>
          <p:cNvGrpSpPr/>
          <p:nvPr/>
        </p:nvGrpSpPr>
        <p:grpSpPr>
          <a:xfrm>
            <a:off x="3746765" y="1036287"/>
            <a:ext cx="2155176" cy="3613065"/>
            <a:chOff x="3546995" y="2016281"/>
            <a:chExt cx="1616382" cy="2709799"/>
          </a:xfrm>
        </p:grpSpPr>
        <p:sp>
          <p:nvSpPr>
            <p:cNvPr id="395" name="Freeform 33"/>
            <p:cNvSpPr/>
            <p:nvPr/>
          </p:nvSpPr>
          <p:spPr bwMode="auto">
            <a:xfrm>
              <a:off x="3546995" y="2016281"/>
              <a:ext cx="1616382" cy="2028724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96" name="Freeform 33"/>
            <p:cNvSpPr/>
            <p:nvPr/>
          </p:nvSpPr>
          <p:spPr bwMode="auto">
            <a:xfrm>
              <a:off x="3587885" y="2067602"/>
              <a:ext cx="1534601" cy="1926082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397" name="组合 396"/>
            <p:cNvGrpSpPr/>
            <p:nvPr/>
          </p:nvGrpSpPr>
          <p:grpSpPr>
            <a:xfrm>
              <a:off x="3999883" y="4025097"/>
              <a:ext cx="716912" cy="700983"/>
              <a:chOff x="3759201" y="3508375"/>
              <a:chExt cx="828024" cy="809626"/>
            </a:xfrm>
          </p:grpSpPr>
          <p:sp>
            <p:nvSpPr>
              <p:cNvPr id="398" name="Freeform 6"/>
              <p:cNvSpPr/>
              <p:nvPr/>
            </p:nvSpPr>
            <p:spPr bwMode="auto">
              <a:xfrm>
                <a:off x="3764900" y="3508375"/>
                <a:ext cx="822325" cy="757238"/>
              </a:xfrm>
              <a:custGeom>
                <a:avLst/>
                <a:gdLst>
                  <a:gd name="T0" fmla="*/ 216 w 220"/>
                  <a:gd name="T1" fmla="*/ 0 h 202"/>
                  <a:gd name="T2" fmla="*/ 213 w 220"/>
                  <a:gd name="T3" fmla="*/ 3 h 202"/>
                  <a:gd name="T4" fmla="*/ 213 w 220"/>
                  <a:gd name="T5" fmla="*/ 14 h 202"/>
                  <a:gd name="T6" fmla="*/ 211 w 220"/>
                  <a:gd name="T7" fmla="*/ 16 h 202"/>
                  <a:gd name="T8" fmla="*/ 218 w 220"/>
                  <a:gd name="T9" fmla="*/ 24 h 202"/>
                  <a:gd name="T10" fmla="*/ 217 w 220"/>
                  <a:gd name="T11" fmla="*/ 35 h 202"/>
                  <a:gd name="T12" fmla="*/ 210 w 220"/>
                  <a:gd name="T13" fmla="*/ 42 h 202"/>
                  <a:gd name="T14" fmla="*/ 209 w 220"/>
                  <a:gd name="T15" fmla="*/ 48 h 202"/>
                  <a:gd name="T16" fmla="*/ 217 w 220"/>
                  <a:gd name="T17" fmla="*/ 55 h 202"/>
                  <a:gd name="T18" fmla="*/ 216 w 220"/>
                  <a:gd name="T19" fmla="*/ 66 h 202"/>
                  <a:gd name="T20" fmla="*/ 210 w 220"/>
                  <a:gd name="T21" fmla="*/ 71 h 202"/>
                  <a:gd name="T22" fmla="*/ 210 w 220"/>
                  <a:gd name="T23" fmla="*/ 80 h 202"/>
                  <a:gd name="T24" fmla="*/ 218 w 220"/>
                  <a:gd name="T25" fmla="*/ 89 h 202"/>
                  <a:gd name="T26" fmla="*/ 214 w 220"/>
                  <a:gd name="T27" fmla="*/ 97 h 202"/>
                  <a:gd name="T28" fmla="*/ 209 w 220"/>
                  <a:gd name="T29" fmla="*/ 102 h 202"/>
                  <a:gd name="T30" fmla="*/ 210 w 220"/>
                  <a:gd name="T31" fmla="*/ 108 h 202"/>
                  <a:gd name="T32" fmla="*/ 217 w 220"/>
                  <a:gd name="T33" fmla="*/ 116 h 202"/>
                  <a:gd name="T34" fmla="*/ 215 w 220"/>
                  <a:gd name="T35" fmla="*/ 125 h 202"/>
                  <a:gd name="T36" fmla="*/ 209 w 220"/>
                  <a:gd name="T37" fmla="*/ 131 h 202"/>
                  <a:gd name="T38" fmla="*/ 209 w 220"/>
                  <a:gd name="T39" fmla="*/ 138 h 202"/>
                  <a:gd name="T40" fmla="*/ 214 w 220"/>
                  <a:gd name="T41" fmla="*/ 145 h 202"/>
                  <a:gd name="T42" fmla="*/ 206 w 220"/>
                  <a:gd name="T43" fmla="*/ 161 h 202"/>
                  <a:gd name="T44" fmla="*/ 159 w 220"/>
                  <a:gd name="T45" fmla="*/ 202 h 202"/>
                  <a:gd name="T46" fmla="*/ 61 w 220"/>
                  <a:gd name="T47" fmla="*/ 202 h 202"/>
                  <a:gd name="T48" fmla="*/ 13 w 220"/>
                  <a:gd name="T49" fmla="*/ 161 h 202"/>
                  <a:gd name="T50" fmla="*/ 12 w 220"/>
                  <a:gd name="T51" fmla="*/ 152 h 202"/>
                  <a:gd name="T52" fmla="*/ 9 w 220"/>
                  <a:gd name="T53" fmla="*/ 142 h 202"/>
                  <a:gd name="T54" fmla="*/ 2 w 220"/>
                  <a:gd name="T55" fmla="*/ 135 h 202"/>
                  <a:gd name="T56" fmla="*/ 5 w 220"/>
                  <a:gd name="T57" fmla="*/ 126 h 202"/>
                  <a:gd name="T58" fmla="*/ 8 w 220"/>
                  <a:gd name="T59" fmla="*/ 119 h 202"/>
                  <a:gd name="T60" fmla="*/ 4 w 220"/>
                  <a:gd name="T61" fmla="*/ 108 h 202"/>
                  <a:gd name="T62" fmla="*/ 3 w 220"/>
                  <a:gd name="T63" fmla="*/ 97 h 202"/>
                  <a:gd name="T64" fmla="*/ 8 w 220"/>
                  <a:gd name="T65" fmla="*/ 91 h 202"/>
                  <a:gd name="T66" fmla="*/ 8 w 220"/>
                  <a:gd name="T67" fmla="*/ 85 h 202"/>
                  <a:gd name="T68" fmla="*/ 2 w 220"/>
                  <a:gd name="T69" fmla="*/ 76 h 202"/>
                  <a:gd name="T70" fmla="*/ 5 w 220"/>
                  <a:gd name="T71" fmla="*/ 66 h 202"/>
                  <a:gd name="T72" fmla="*/ 9 w 220"/>
                  <a:gd name="T73" fmla="*/ 61 h 202"/>
                  <a:gd name="T74" fmla="*/ 8 w 220"/>
                  <a:gd name="T75" fmla="*/ 54 h 202"/>
                  <a:gd name="T76" fmla="*/ 2 w 220"/>
                  <a:gd name="T77" fmla="*/ 44 h 202"/>
                  <a:gd name="T78" fmla="*/ 2 w 220"/>
                  <a:gd name="T79" fmla="*/ 16 h 202"/>
                  <a:gd name="T80" fmla="*/ 2 w 220"/>
                  <a:gd name="T81" fmla="*/ 11 h 202"/>
                  <a:gd name="T82" fmla="*/ 2 w 220"/>
                  <a:gd name="T83" fmla="*/ 1 h 202"/>
                  <a:gd name="T84" fmla="*/ 0 w 220"/>
                  <a:gd name="T85" fmla="*/ 0 h 202"/>
                  <a:gd name="T86" fmla="*/ 216 w 220"/>
                  <a:gd name="T87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0" h="202">
                    <a:moveTo>
                      <a:pt x="216" y="0"/>
                    </a:moveTo>
                    <a:cubicBezTo>
                      <a:pt x="213" y="3"/>
                      <a:pt x="213" y="3"/>
                      <a:pt x="213" y="3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11" y="16"/>
                      <a:pt x="211" y="16"/>
                      <a:pt x="211" y="16"/>
                    </a:cubicBezTo>
                    <a:cubicBezTo>
                      <a:pt x="211" y="16"/>
                      <a:pt x="216" y="20"/>
                      <a:pt x="218" y="24"/>
                    </a:cubicBezTo>
                    <a:cubicBezTo>
                      <a:pt x="220" y="28"/>
                      <a:pt x="220" y="33"/>
                      <a:pt x="217" y="35"/>
                    </a:cubicBezTo>
                    <a:cubicBezTo>
                      <a:pt x="214" y="38"/>
                      <a:pt x="210" y="39"/>
                      <a:pt x="210" y="42"/>
                    </a:cubicBezTo>
                    <a:cubicBezTo>
                      <a:pt x="210" y="44"/>
                      <a:pt x="209" y="48"/>
                      <a:pt x="209" y="48"/>
                    </a:cubicBezTo>
                    <a:cubicBezTo>
                      <a:pt x="209" y="48"/>
                      <a:pt x="216" y="51"/>
                      <a:pt x="217" y="55"/>
                    </a:cubicBezTo>
                    <a:cubicBezTo>
                      <a:pt x="219" y="60"/>
                      <a:pt x="218" y="64"/>
                      <a:pt x="216" y="66"/>
                    </a:cubicBezTo>
                    <a:cubicBezTo>
                      <a:pt x="213" y="67"/>
                      <a:pt x="210" y="71"/>
                      <a:pt x="210" y="71"/>
                    </a:cubicBezTo>
                    <a:cubicBezTo>
                      <a:pt x="210" y="80"/>
                      <a:pt x="210" y="80"/>
                      <a:pt x="210" y="80"/>
                    </a:cubicBezTo>
                    <a:cubicBezTo>
                      <a:pt x="210" y="80"/>
                      <a:pt x="218" y="85"/>
                      <a:pt x="218" y="89"/>
                    </a:cubicBezTo>
                    <a:cubicBezTo>
                      <a:pt x="218" y="94"/>
                      <a:pt x="214" y="97"/>
                      <a:pt x="214" y="97"/>
                    </a:cubicBezTo>
                    <a:cubicBezTo>
                      <a:pt x="209" y="102"/>
                      <a:pt x="209" y="102"/>
                      <a:pt x="209" y="102"/>
                    </a:cubicBezTo>
                    <a:cubicBezTo>
                      <a:pt x="210" y="108"/>
                      <a:pt x="210" y="108"/>
                      <a:pt x="210" y="108"/>
                    </a:cubicBezTo>
                    <a:cubicBezTo>
                      <a:pt x="210" y="108"/>
                      <a:pt x="216" y="112"/>
                      <a:pt x="217" y="116"/>
                    </a:cubicBezTo>
                    <a:cubicBezTo>
                      <a:pt x="218" y="120"/>
                      <a:pt x="217" y="123"/>
                      <a:pt x="215" y="125"/>
                    </a:cubicBezTo>
                    <a:cubicBezTo>
                      <a:pt x="213" y="127"/>
                      <a:pt x="209" y="131"/>
                      <a:pt x="209" y="131"/>
                    </a:cubicBezTo>
                    <a:cubicBezTo>
                      <a:pt x="209" y="138"/>
                      <a:pt x="209" y="138"/>
                      <a:pt x="209" y="138"/>
                    </a:cubicBezTo>
                    <a:cubicBezTo>
                      <a:pt x="209" y="138"/>
                      <a:pt x="213" y="141"/>
                      <a:pt x="214" y="145"/>
                    </a:cubicBezTo>
                    <a:cubicBezTo>
                      <a:pt x="214" y="148"/>
                      <a:pt x="209" y="158"/>
                      <a:pt x="206" y="161"/>
                    </a:cubicBezTo>
                    <a:cubicBezTo>
                      <a:pt x="203" y="163"/>
                      <a:pt x="159" y="202"/>
                      <a:pt x="159" y="202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2" y="155"/>
                      <a:pt x="12" y="152"/>
                    </a:cubicBezTo>
                    <a:cubicBezTo>
                      <a:pt x="11" y="149"/>
                      <a:pt x="12" y="144"/>
                      <a:pt x="9" y="142"/>
                    </a:cubicBezTo>
                    <a:cubicBezTo>
                      <a:pt x="7" y="140"/>
                      <a:pt x="2" y="139"/>
                      <a:pt x="2" y="135"/>
                    </a:cubicBezTo>
                    <a:cubicBezTo>
                      <a:pt x="2" y="130"/>
                      <a:pt x="3" y="127"/>
                      <a:pt x="5" y="126"/>
                    </a:cubicBezTo>
                    <a:cubicBezTo>
                      <a:pt x="7" y="125"/>
                      <a:pt x="9" y="122"/>
                      <a:pt x="8" y="119"/>
                    </a:cubicBezTo>
                    <a:cubicBezTo>
                      <a:pt x="8" y="116"/>
                      <a:pt x="6" y="112"/>
                      <a:pt x="4" y="108"/>
                    </a:cubicBezTo>
                    <a:cubicBezTo>
                      <a:pt x="2" y="104"/>
                      <a:pt x="2" y="100"/>
                      <a:pt x="3" y="97"/>
                    </a:cubicBezTo>
                    <a:cubicBezTo>
                      <a:pt x="5" y="94"/>
                      <a:pt x="8" y="91"/>
                      <a:pt x="8" y="91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5"/>
                      <a:pt x="2" y="81"/>
                      <a:pt x="2" y="76"/>
                    </a:cubicBezTo>
                    <a:cubicBezTo>
                      <a:pt x="2" y="70"/>
                      <a:pt x="3" y="67"/>
                      <a:pt x="5" y="66"/>
                    </a:cubicBezTo>
                    <a:cubicBezTo>
                      <a:pt x="7" y="64"/>
                      <a:pt x="9" y="61"/>
                      <a:pt x="9" y="61"/>
                    </a:cubicBezTo>
                    <a:cubicBezTo>
                      <a:pt x="9" y="61"/>
                      <a:pt x="10" y="57"/>
                      <a:pt x="8" y="54"/>
                    </a:cubicBezTo>
                    <a:cubicBezTo>
                      <a:pt x="7" y="52"/>
                      <a:pt x="3" y="48"/>
                      <a:pt x="2" y="44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4"/>
                      <a:pt x="2" y="11"/>
                    </a:cubicBezTo>
                    <a:cubicBezTo>
                      <a:pt x="2" y="8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0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99" name="Freeform 7"/>
              <p:cNvSpPr/>
              <p:nvPr/>
            </p:nvSpPr>
            <p:spPr bwMode="auto">
              <a:xfrm>
                <a:off x="3996676" y="4268788"/>
                <a:ext cx="350838" cy="49213"/>
              </a:xfrm>
              <a:custGeom>
                <a:avLst/>
                <a:gdLst>
                  <a:gd name="T0" fmla="*/ 0 w 94"/>
                  <a:gd name="T1" fmla="*/ 0 h 13"/>
                  <a:gd name="T2" fmla="*/ 94 w 94"/>
                  <a:gd name="T3" fmla="*/ 0 h 13"/>
                  <a:gd name="T4" fmla="*/ 85 w 94"/>
                  <a:gd name="T5" fmla="*/ 9 h 13"/>
                  <a:gd name="T6" fmla="*/ 74 w 94"/>
                  <a:gd name="T7" fmla="*/ 13 h 13"/>
                  <a:gd name="T8" fmla="*/ 19 w 94"/>
                  <a:gd name="T9" fmla="*/ 13 h 13"/>
                  <a:gd name="T10" fmla="*/ 8 w 94"/>
                  <a:gd name="T11" fmla="*/ 9 h 13"/>
                  <a:gd name="T12" fmla="*/ 0 w 9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3">
                    <a:moveTo>
                      <a:pt x="0" y="0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88" y="6"/>
                      <a:pt x="85" y="9"/>
                    </a:cubicBezTo>
                    <a:cubicBezTo>
                      <a:pt x="82" y="11"/>
                      <a:pt x="77" y="13"/>
                      <a:pt x="74" y="13"/>
                    </a:cubicBezTo>
                    <a:cubicBezTo>
                      <a:pt x="71" y="13"/>
                      <a:pt x="19" y="13"/>
                      <a:pt x="19" y="13"/>
                    </a:cubicBezTo>
                    <a:cubicBezTo>
                      <a:pt x="19" y="13"/>
                      <a:pt x="11" y="13"/>
                      <a:pt x="8" y="9"/>
                    </a:cubicBezTo>
                    <a:cubicBezTo>
                      <a:pt x="5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93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00" name="Freeform 8"/>
              <p:cNvSpPr/>
              <p:nvPr/>
            </p:nvSpPr>
            <p:spPr bwMode="auto">
              <a:xfrm>
                <a:off x="4173538" y="3527425"/>
                <a:ext cx="247650" cy="33338"/>
              </a:xfrm>
              <a:custGeom>
                <a:avLst/>
                <a:gdLst>
                  <a:gd name="T0" fmla="*/ 4 w 66"/>
                  <a:gd name="T1" fmla="*/ 1 h 9"/>
                  <a:gd name="T2" fmla="*/ 64 w 66"/>
                  <a:gd name="T3" fmla="*/ 1 h 9"/>
                  <a:gd name="T4" fmla="*/ 62 w 66"/>
                  <a:gd name="T5" fmla="*/ 7 h 9"/>
                  <a:gd name="T6" fmla="*/ 0 w 66"/>
                  <a:gd name="T7" fmla="*/ 9 h 9"/>
                  <a:gd name="T8" fmla="*/ 20 w 66"/>
                  <a:gd name="T9" fmla="*/ 5 h 9"/>
                  <a:gd name="T10" fmla="*/ 17 w 66"/>
                  <a:gd name="T11" fmla="*/ 3 h 9"/>
                  <a:gd name="T12" fmla="*/ 4 w 66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9">
                    <a:moveTo>
                      <a:pt x="4" y="1"/>
                    </a:moveTo>
                    <a:cubicBezTo>
                      <a:pt x="4" y="1"/>
                      <a:pt x="62" y="0"/>
                      <a:pt x="64" y="1"/>
                    </a:cubicBezTo>
                    <a:cubicBezTo>
                      <a:pt x="66" y="3"/>
                      <a:pt x="66" y="5"/>
                      <a:pt x="62" y="7"/>
                    </a:cubicBezTo>
                    <a:cubicBezTo>
                      <a:pt x="58" y="8"/>
                      <a:pt x="0" y="9"/>
                      <a:pt x="0" y="9"/>
                    </a:cubicBezTo>
                    <a:cubicBezTo>
                      <a:pt x="0" y="9"/>
                      <a:pt x="20" y="7"/>
                      <a:pt x="20" y="5"/>
                    </a:cubicBezTo>
                    <a:cubicBezTo>
                      <a:pt x="20" y="3"/>
                      <a:pt x="21" y="4"/>
                      <a:pt x="17" y="3"/>
                    </a:cubicBezTo>
                    <a:cubicBezTo>
                      <a:pt x="13" y="3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01" name="Freeform 9"/>
              <p:cNvSpPr/>
              <p:nvPr/>
            </p:nvSpPr>
            <p:spPr bwMode="auto">
              <a:xfrm>
                <a:off x="4173538" y="3571875"/>
                <a:ext cx="242888" cy="93663"/>
              </a:xfrm>
              <a:custGeom>
                <a:avLst/>
                <a:gdLst>
                  <a:gd name="T0" fmla="*/ 11 w 65"/>
                  <a:gd name="T1" fmla="*/ 0 h 25"/>
                  <a:gd name="T2" fmla="*/ 60 w 65"/>
                  <a:gd name="T3" fmla="*/ 1 h 25"/>
                  <a:gd name="T4" fmla="*/ 65 w 65"/>
                  <a:gd name="T5" fmla="*/ 10 h 25"/>
                  <a:gd name="T6" fmla="*/ 57 w 65"/>
                  <a:gd name="T7" fmla="*/ 21 h 25"/>
                  <a:gd name="T8" fmla="*/ 0 w 65"/>
                  <a:gd name="T9" fmla="*/ 25 h 25"/>
                  <a:gd name="T10" fmla="*/ 21 w 65"/>
                  <a:gd name="T11" fmla="*/ 20 h 25"/>
                  <a:gd name="T12" fmla="*/ 22 w 65"/>
                  <a:gd name="T13" fmla="*/ 12 h 25"/>
                  <a:gd name="T14" fmla="*/ 23 w 65"/>
                  <a:gd name="T15" fmla="*/ 6 h 25"/>
                  <a:gd name="T16" fmla="*/ 23 w 65"/>
                  <a:gd name="T17" fmla="*/ 3 h 25"/>
                  <a:gd name="T18" fmla="*/ 11 w 65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25">
                    <a:moveTo>
                      <a:pt x="11" y="0"/>
                    </a:moveTo>
                    <a:cubicBezTo>
                      <a:pt x="11" y="0"/>
                      <a:pt x="58" y="0"/>
                      <a:pt x="60" y="1"/>
                    </a:cubicBezTo>
                    <a:cubicBezTo>
                      <a:pt x="63" y="2"/>
                      <a:pt x="65" y="7"/>
                      <a:pt x="65" y="10"/>
                    </a:cubicBezTo>
                    <a:cubicBezTo>
                      <a:pt x="65" y="14"/>
                      <a:pt x="65" y="19"/>
                      <a:pt x="57" y="21"/>
                    </a:cubicBezTo>
                    <a:cubicBezTo>
                      <a:pt x="49" y="23"/>
                      <a:pt x="0" y="25"/>
                      <a:pt x="0" y="25"/>
                    </a:cubicBezTo>
                    <a:cubicBezTo>
                      <a:pt x="0" y="25"/>
                      <a:pt x="20" y="22"/>
                      <a:pt x="21" y="20"/>
                    </a:cubicBezTo>
                    <a:cubicBezTo>
                      <a:pt x="23" y="18"/>
                      <a:pt x="21" y="14"/>
                      <a:pt x="22" y="12"/>
                    </a:cubicBezTo>
                    <a:cubicBezTo>
                      <a:pt x="23" y="10"/>
                      <a:pt x="24" y="10"/>
                      <a:pt x="23" y="6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02" name="Freeform 10"/>
              <p:cNvSpPr/>
              <p:nvPr/>
            </p:nvSpPr>
            <p:spPr bwMode="auto">
              <a:xfrm>
                <a:off x="4106863" y="3698875"/>
                <a:ext cx="303213" cy="34925"/>
              </a:xfrm>
              <a:custGeom>
                <a:avLst/>
                <a:gdLst>
                  <a:gd name="T0" fmla="*/ 20 w 81"/>
                  <a:gd name="T1" fmla="*/ 1 h 9"/>
                  <a:gd name="T2" fmla="*/ 73 w 81"/>
                  <a:gd name="T3" fmla="*/ 0 h 9"/>
                  <a:gd name="T4" fmla="*/ 80 w 81"/>
                  <a:gd name="T5" fmla="*/ 3 h 9"/>
                  <a:gd name="T6" fmla="*/ 3 w 81"/>
                  <a:gd name="T7" fmla="*/ 9 h 9"/>
                  <a:gd name="T8" fmla="*/ 24 w 81"/>
                  <a:gd name="T9" fmla="*/ 5 h 9"/>
                  <a:gd name="T10" fmla="*/ 20 w 81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9">
                    <a:moveTo>
                      <a:pt x="20" y="1"/>
                    </a:moveTo>
                    <a:cubicBezTo>
                      <a:pt x="20" y="1"/>
                      <a:pt x="66" y="0"/>
                      <a:pt x="73" y="0"/>
                    </a:cubicBezTo>
                    <a:cubicBezTo>
                      <a:pt x="81" y="0"/>
                      <a:pt x="81" y="3"/>
                      <a:pt x="80" y="3"/>
                    </a:cubicBezTo>
                    <a:cubicBezTo>
                      <a:pt x="78" y="4"/>
                      <a:pt x="5" y="9"/>
                      <a:pt x="3" y="9"/>
                    </a:cubicBezTo>
                    <a:cubicBezTo>
                      <a:pt x="0" y="9"/>
                      <a:pt x="21" y="6"/>
                      <a:pt x="24" y="5"/>
                    </a:cubicBezTo>
                    <a:cubicBezTo>
                      <a:pt x="27" y="4"/>
                      <a:pt x="26" y="2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03" name="Freeform 11"/>
              <p:cNvSpPr/>
              <p:nvPr/>
            </p:nvSpPr>
            <p:spPr bwMode="auto">
              <a:xfrm>
                <a:off x="4140201" y="3756025"/>
                <a:ext cx="269875" cy="25400"/>
              </a:xfrm>
              <a:custGeom>
                <a:avLst/>
                <a:gdLst>
                  <a:gd name="T0" fmla="*/ 26 w 72"/>
                  <a:gd name="T1" fmla="*/ 1 h 7"/>
                  <a:gd name="T2" fmla="*/ 72 w 72"/>
                  <a:gd name="T3" fmla="*/ 0 h 7"/>
                  <a:gd name="T4" fmla="*/ 49 w 72"/>
                  <a:gd name="T5" fmla="*/ 5 h 7"/>
                  <a:gd name="T6" fmla="*/ 4 w 72"/>
                  <a:gd name="T7" fmla="*/ 7 h 7"/>
                  <a:gd name="T8" fmla="*/ 26 w 7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">
                    <a:moveTo>
                      <a:pt x="26" y="1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1" y="5"/>
                      <a:pt x="49" y="5"/>
                    </a:cubicBezTo>
                    <a:cubicBezTo>
                      <a:pt x="47" y="5"/>
                      <a:pt x="9" y="7"/>
                      <a:pt x="4" y="7"/>
                    </a:cubicBezTo>
                    <a:cubicBezTo>
                      <a:pt x="0" y="7"/>
                      <a:pt x="35" y="3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04" name="Freeform 12"/>
              <p:cNvSpPr/>
              <p:nvPr/>
            </p:nvSpPr>
            <p:spPr bwMode="auto">
              <a:xfrm>
                <a:off x="4125913" y="3811588"/>
                <a:ext cx="287338" cy="38100"/>
              </a:xfrm>
              <a:custGeom>
                <a:avLst/>
                <a:gdLst>
                  <a:gd name="T0" fmla="*/ 15 w 77"/>
                  <a:gd name="T1" fmla="*/ 2 h 10"/>
                  <a:gd name="T2" fmla="*/ 73 w 77"/>
                  <a:gd name="T3" fmla="*/ 0 h 10"/>
                  <a:gd name="T4" fmla="*/ 72 w 77"/>
                  <a:gd name="T5" fmla="*/ 5 h 10"/>
                  <a:gd name="T6" fmla="*/ 0 w 77"/>
                  <a:gd name="T7" fmla="*/ 10 h 10"/>
                  <a:gd name="T8" fmla="*/ 31 w 77"/>
                  <a:gd name="T9" fmla="*/ 5 h 10"/>
                  <a:gd name="T10" fmla="*/ 15 w 77"/>
                  <a:gd name="T1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10">
                    <a:moveTo>
                      <a:pt x="15" y="2"/>
                    </a:moveTo>
                    <a:cubicBezTo>
                      <a:pt x="15" y="2"/>
                      <a:pt x="69" y="0"/>
                      <a:pt x="73" y="0"/>
                    </a:cubicBezTo>
                    <a:cubicBezTo>
                      <a:pt x="77" y="0"/>
                      <a:pt x="75" y="4"/>
                      <a:pt x="72" y="5"/>
                    </a:cubicBezTo>
                    <a:cubicBezTo>
                      <a:pt x="68" y="6"/>
                      <a:pt x="0" y="10"/>
                      <a:pt x="0" y="10"/>
                    </a:cubicBezTo>
                    <a:cubicBezTo>
                      <a:pt x="0" y="10"/>
                      <a:pt x="29" y="6"/>
                      <a:pt x="31" y="5"/>
                    </a:cubicBezTo>
                    <a:cubicBezTo>
                      <a:pt x="32" y="4"/>
                      <a:pt x="15" y="2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05" name="Freeform 13"/>
              <p:cNvSpPr/>
              <p:nvPr/>
            </p:nvSpPr>
            <p:spPr bwMode="auto">
              <a:xfrm>
                <a:off x="4195763" y="3868738"/>
                <a:ext cx="217488" cy="33338"/>
              </a:xfrm>
              <a:custGeom>
                <a:avLst/>
                <a:gdLst>
                  <a:gd name="T0" fmla="*/ 0 w 58"/>
                  <a:gd name="T1" fmla="*/ 4 h 9"/>
                  <a:gd name="T2" fmla="*/ 56 w 58"/>
                  <a:gd name="T3" fmla="*/ 0 h 9"/>
                  <a:gd name="T4" fmla="*/ 0 w 58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9">
                    <a:moveTo>
                      <a:pt x="0" y="4"/>
                    </a:moveTo>
                    <a:cubicBezTo>
                      <a:pt x="0" y="4"/>
                      <a:pt x="55" y="0"/>
                      <a:pt x="56" y="0"/>
                    </a:cubicBezTo>
                    <a:cubicBezTo>
                      <a:pt x="58" y="0"/>
                      <a:pt x="22" y="9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06" name="Freeform 14"/>
              <p:cNvSpPr/>
              <p:nvPr/>
            </p:nvSpPr>
            <p:spPr bwMode="auto">
              <a:xfrm>
                <a:off x="4117976" y="3935413"/>
                <a:ext cx="280988" cy="30163"/>
              </a:xfrm>
              <a:custGeom>
                <a:avLst/>
                <a:gdLst>
                  <a:gd name="T0" fmla="*/ 23 w 75"/>
                  <a:gd name="T1" fmla="*/ 0 h 8"/>
                  <a:gd name="T2" fmla="*/ 71 w 75"/>
                  <a:gd name="T3" fmla="*/ 0 h 8"/>
                  <a:gd name="T4" fmla="*/ 65 w 75"/>
                  <a:gd name="T5" fmla="*/ 4 h 8"/>
                  <a:gd name="T6" fmla="*/ 0 w 75"/>
                  <a:gd name="T7" fmla="*/ 8 h 8"/>
                  <a:gd name="T8" fmla="*/ 31 w 75"/>
                  <a:gd name="T9" fmla="*/ 3 h 8"/>
                  <a:gd name="T10" fmla="*/ 23 w 7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8">
                    <a:moveTo>
                      <a:pt x="23" y="0"/>
                    </a:moveTo>
                    <a:cubicBezTo>
                      <a:pt x="23" y="0"/>
                      <a:pt x="67" y="0"/>
                      <a:pt x="71" y="0"/>
                    </a:cubicBezTo>
                    <a:cubicBezTo>
                      <a:pt x="75" y="1"/>
                      <a:pt x="68" y="3"/>
                      <a:pt x="65" y="4"/>
                    </a:cubicBezTo>
                    <a:cubicBezTo>
                      <a:pt x="62" y="5"/>
                      <a:pt x="0" y="8"/>
                      <a:pt x="0" y="8"/>
                    </a:cubicBezTo>
                    <a:cubicBezTo>
                      <a:pt x="0" y="8"/>
                      <a:pt x="28" y="4"/>
                      <a:pt x="31" y="3"/>
                    </a:cubicBezTo>
                    <a:cubicBezTo>
                      <a:pt x="33" y="3"/>
                      <a:pt x="33" y="3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07" name="Freeform 15"/>
              <p:cNvSpPr/>
              <p:nvPr/>
            </p:nvSpPr>
            <p:spPr bwMode="auto">
              <a:xfrm>
                <a:off x="4206876" y="3984625"/>
                <a:ext cx="206375" cy="25400"/>
              </a:xfrm>
              <a:custGeom>
                <a:avLst/>
                <a:gdLst>
                  <a:gd name="T0" fmla="*/ 0 w 55"/>
                  <a:gd name="T1" fmla="*/ 3 h 7"/>
                  <a:gd name="T2" fmla="*/ 53 w 55"/>
                  <a:gd name="T3" fmla="*/ 0 h 7"/>
                  <a:gd name="T4" fmla="*/ 0 w 55"/>
                  <a:gd name="T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7">
                    <a:moveTo>
                      <a:pt x="0" y="3"/>
                    </a:moveTo>
                    <a:cubicBezTo>
                      <a:pt x="0" y="3"/>
                      <a:pt x="51" y="0"/>
                      <a:pt x="53" y="0"/>
                    </a:cubicBezTo>
                    <a:cubicBezTo>
                      <a:pt x="55" y="0"/>
                      <a:pt x="28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08" name="Freeform 16"/>
              <p:cNvSpPr/>
              <p:nvPr/>
            </p:nvSpPr>
            <p:spPr bwMode="auto">
              <a:xfrm>
                <a:off x="4222751" y="4044949"/>
                <a:ext cx="160338" cy="28576"/>
              </a:xfrm>
              <a:custGeom>
                <a:avLst/>
                <a:gdLst>
                  <a:gd name="T0" fmla="*/ 0 w 43"/>
                  <a:gd name="T1" fmla="*/ 2 h 8"/>
                  <a:gd name="T2" fmla="*/ 41 w 43"/>
                  <a:gd name="T3" fmla="*/ 1 h 8"/>
                  <a:gd name="T4" fmla="*/ 26 w 43"/>
                  <a:gd name="T5" fmla="*/ 7 h 8"/>
                  <a:gd name="T6" fmla="*/ 0 w 43"/>
                  <a:gd name="T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">
                    <a:moveTo>
                      <a:pt x="0" y="2"/>
                    </a:moveTo>
                    <a:cubicBezTo>
                      <a:pt x="0" y="2"/>
                      <a:pt x="38" y="0"/>
                      <a:pt x="41" y="1"/>
                    </a:cubicBezTo>
                    <a:cubicBezTo>
                      <a:pt x="43" y="1"/>
                      <a:pt x="31" y="5"/>
                      <a:pt x="26" y="7"/>
                    </a:cubicBezTo>
                    <a:cubicBezTo>
                      <a:pt x="20" y="8"/>
                      <a:pt x="12" y="7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09" name="Freeform 17"/>
              <p:cNvSpPr/>
              <p:nvPr/>
            </p:nvSpPr>
            <p:spPr bwMode="auto">
              <a:xfrm>
                <a:off x="4151313" y="4070350"/>
                <a:ext cx="314325" cy="30163"/>
              </a:xfrm>
              <a:custGeom>
                <a:avLst/>
                <a:gdLst>
                  <a:gd name="T0" fmla="*/ 0 w 84"/>
                  <a:gd name="T1" fmla="*/ 5 h 8"/>
                  <a:gd name="T2" fmla="*/ 84 w 84"/>
                  <a:gd name="T3" fmla="*/ 0 h 8"/>
                  <a:gd name="T4" fmla="*/ 32 w 84"/>
                  <a:gd name="T5" fmla="*/ 8 h 8"/>
                  <a:gd name="T6" fmla="*/ 0 w 84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">
                    <a:moveTo>
                      <a:pt x="0" y="5"/>
                    </a:moveTo>
                    <a:cubicBezTo>
                      <a:pt x="0" y="5"/>
                      <a:pt x="76" y="2"/>
                      <a:pt x="84" y="0"/>
                    </a:cubicBezTo>
                    <a:cubicBezTo>
                      <a:pt x="84" y="0"/>
                      <a:pt x="75" y="6"/>
                      <a:pt x="32" y="8"/>
                    </a:cubicBezTo>
                    <a:cubicBezTo>
                      <a:pt x="32" y="8"/>
                      <a:pt x="9" y="7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10" name="Freeform 18"/>
              <p:cNvSpPr/>
              <p:nvPr/>
            </p:nvSpPr>
            <p:spPr bwMode="auto">
              <a:xfrm>
                <a:off x="4514851" y="3703638"/>
                <a:ext cx="36513" cy="22225"/>
              </a:xfrm>
              <a:custGeom>
                <a:avLst/>
                <a:gdLst>
                  <a:gd name="T0" fmla="*/ 7 w 10"/>
                  <a:gd name="T1" fmla="*/ 0 h 6"/>
                  <a:gd name="T2" fmla="*/ 0 w 10"/>
                  <a:gd name="T3" fmla="*/ 6 h 6"/>
                  <a:gd name="T4" fmla="*/ 7 w 10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6">
                    <a:moveTo>
                      <a:pt x="7" y="0"/>
                    </a:moveTo>
                    <a:cubicBezTo>
                      <a:pt x="7" y="0"/>
                      <a:pt x="10" y="5"/>
                      <a:pt x="0" y="6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11" name="Freeform 19"/>
              <p:cNvSpPr/>
              <p:nvPr/>
            </p:nvSpPr>
            <p:spPr bwMode="auto">
              <a:xfrm>
                <a:off x="4510088" y="3579813"/>
                <a:ext cx="41275" cy="19050"/>
              </a:xfrm>
              <a:custGeom>
                <a:avLst/>
                <a:gdLst>
                  <a:gd name="T0" fmla="*/ 8 w 11"/>
                  <a:gd name="T1" fmla="*/ 0 h 5"/>
                  <a:gd name="T2" fmla="*/ 0 w 11"/>
                  <a:gd name="T3" fmla="*/ 5 h 5"/>
                  <a:gd name="T4" fmla="*/ 8 w 11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8" y="0"/>
                    </a:moveTo>
                    <a:cubicBezTo>
                      <a:pt x="8" y="0"/>
                      <a:pt x="11" y="4"/>
                      <a:pt x="0" y="5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12" name="Freeform 20"/>
              <p:cNvSpPr/>
              <p:nvPr/>
            </p:nvSpPr>
            <p:spPr bwMode="auto">
              <a:xfrm>
                <a:off x="4495801" y="3819525"/>
                <a:ext cx="55563" cy="19050"/>
              </a:xfrm>
              <a:custGeom>
                <a:avLst/>
                <a:gdLst>
                  <a:gd name="T0" fmla="*/ 11 w 15"/>
                  <a:gd name="T1" fmla="*/ 0 h 5"/>
                  <a:gd name="T2" fmla="*/ 0 w 15"/>
                  <a:gd name="T3" fmla="*/ 5 h 5"/>
                  <a:gd name="T4" fmla="*/ 11 w 15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1" y="0"/>
                    </a:moveTo>
                    <a:cubicBezTo>
                      <a:pt x="11" y="0"/>
                      <a:pt x="15" y="4"/>
                      <a:pt x="0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13" name="Freeform 21"/>
              <p:cNvSpPr/>
              <p:nvPr/>
            </p:nvSpPr>
            <p:spPr bwMode="auto">
              <a:xfrm>
                <a:off x="4498976" y="3894138"/>
                <a:ext cx="46038" cy="57150"/>
              </a:xfrm>
              <a:custGeom>
                <a:avLst/>
                <a:gdLst>
                  <a:gd name="T0" fmla="*/ 6 w 12"/>
                  <a:gd name="T1" fmla="*/ 0 h 15"/>
                  <a:gd name="T2" fmla="*/ 7 w 12"/>
                  <a:gd name="T3" fmla="*/ 6 h 15"/>
                  <a:gd name="T4" fmla="*/ 12 w 12"/>
                  <a:gd name="T5" fmla="*/ 12 h 15"/>
                  <a:gd name="T6" fmla="*/ 0 w 12"/>
                  <a:gd name="T7" fmla="*/ 14 h 15"/>
                  <a:gd name="T8" fmla="*/ 6 w 12"/>
                  <a:gd name="T9" fmla="*/ 10 h 15"/>
                  <a:gd name="T10" fmla="*/ 6 w 1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6" y="0"/>
                    </a:moveTo>
                    <a:cubicBezTo>
                      <a:pt x="6" y="0"/>
                      <a:pt x="6" y="5"/>
                      <a:pt x="7" y="6"/>
                    </a:cubicBezTo>
                    <a:cubicBezTo>
                      <a:pt x="8" y="7"/>
                      <a:pt x="12" y="12"/>
                      <a:pt x="12" y="12"/>
                    </a:cubicBezTo>
                    <a:cubicBezTo>
                      <a:pt x="12" y="12"/>
                      <a:pt x="3" y="15"/>
                      <a:pt x="0" y="14"/>
                    </a:cubicBezTo>
                    <a:cubicBezTo>
                      <a:pt x="0" y="14"/>
                      <a:pt x="5" y="12"/>
                      <a:pt x="6" y="10"/>
                    </a:cubicBezTo>
                    <a:cubicBezTo>
                      <a:pt x="6" y="9"/>
                      <a:pt x="5" y="1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14" name="Freeform 22"/>
              <p:cNvSpPr/>
              <p:nvPr/>
            </p:nvSpPr>
            <p:spPr bwMode="auto">
              <a:xfrm>
                <a:off x="4518026" y="4037013"/>
                <a:ext cx="22225" cy="19050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5 h 5"/>
                  <a:gd name="T4" fmla="*/ 3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6" y="4"/>
                      <a:pt x="0" y="5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15" name="Freeform 23"/>
              <p:cNvSpPr/>
              <p:nvPr/>
            </p:nvSpPr>
            <p:spPr bwMode="auto">
              <a:xfrm>
                <a:off x="3814763" y="3557588"/>
                <a:ext cx="206375" cy="22225"/>
              </a:xfrm>
              <a:custGeom>
                <a:avLst/>
                <a:gdLst>
                  <a:gd name="T0" fmla="*/ 0 w 55"/>
                  <a:gd name="T1" fmla="*/ 0 h 6"/>
                  <a:gd name="T2" fmla="*/ 55 w 55"/>
                  <a:gd name="T3" fmla="*/ 3 h 6"/>
                  <a:gd name="T4" fmla="*/ 0 w 55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">
                    <a:moveTo>
                      <a:pt x="0" y="0"/>
                    </a:move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15" y="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16" name="Freeform 24"/>
              <p:cNvSpPr/>
              <p:nvPr/>
            </p:nvSpPr>
            <p:spPr bwMode="auto">
              <a:xfrm>
                <a:off x="3762376" y="3744913"/>
                <a:ext cx="71438" cy="17463"/>
              </a:xfrm>
              <a:custGeom>
                <a:avLst/>
                <a:gdLst>
                  <a:gd name="T0" fmla="*/ 7 w 19"/>
                  <a:gd name="T1" fmla="*/ 0 h 5"/>
                  <a:gd name="T2" fmla="*/ 19 w 19"/>
                  <a:gd name="T3" fmla="*/ 1 h 5"/>
                  <a:gd name="T4" fmla="*/ 4 w 19"/>
                  <a:gd name="T5" fmla="*/ 4 h 5"/>
                  <a:gd name="T6" fmla="*/ 7 w 1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5">
                    <a:moveTo>
                      <a:pt x="7" y="0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7" y="4"/>
                      <a:pt x="4" y="4"/>
                    </a:cubicBezTo>
                    <a:cubicBezTo>
                      <a:pt x="0" y="5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17" name="Freeform 25"/>
              <p:cNvSpPr/>
              <p:nvPr/>
            </p:nvSpPr>
            <p:spPr bwMode="auto">
              <a:xfrm>
                <a:off x="3762376" y="3857625"/>
                <a:ext cx="74613" cy="14288"/>
              </a:xfrm>
              <a:custGeom>
                <a:avLst/>
                <a:gdLst>
                  <a:gd name="T0" fmla="*/ 6 w 20"/>
                  <a:gd name="T1" fmla="*/ 0 h 4"/>
                  <a:gd name="T2" fmla="*/ 20 w 20"/>
                  <a:gd name="T3" fmla="*/ 0 h 4"/>
                  <a:gd name="T4" fmla="*/ 2 w 20"/>
                  <a:gd name="T5" fmla="*/ 4 h 4"/>
                  <a:gd name="T6" fmla="*/ 6 w 20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4">
                    <a:moveTo>
                      <a:pt x="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4" y="4"/>
                      <a:pt x="2" y="4"/>
                    </a:cubicBezTo>
                    <a:cubicBezTo>
                      <a:pt x="0" y="4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18" name="Freeform 26"/>
              <p:cNvSpPr/>
              <p:nvPr/>
            </p:nvSpPr>
            <p:spPr bwMode="auto">
              <a:xfrm>
                <a:off x="3759201" y="3979863"/>
                <a:ext cx="74613" cy="19050"/>
              </a:xfrm>
              <a:custGeom>
                <a:avLst/>
                <a:gdLst>
                  <a:gd name="T0" fmla="*/ 6 w 20"/>
                  <a:gd name="T1" fmla="*/ 0 h 5"/>
                  <a:gd name="T2" fmla="*/ 20 w 20"/>
                  <a:gd name="T3" fmla="*/ 1 h 5"/>
                  <a:gd name="T4" fmla="*/ 2 w 20"/>
                  <a:gd name="T5" fmla="*/ 5 h 5"/>
                  <a:gd name="T6" fmla="*/ 6 w 20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5">
                    <a:moveTo>
                      <a:pt x="6" y="0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3" y="5"/>
                      <a:pt x="2" y="5"/>
                    </a:cubicBezTo>
                    <a:cubicBezTo>
                      <a:pt x="0" y="5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19" name="Freeform 27"/>
              <p:cNvSpPr/>
              <p:nvPr/>
            </p:nvSpPr>
            <p:spPr bwMode="auto">
              <a:xfrm>
                <a:off x="3822701" y="4086225"/>
                <a:ext cx="268288" cy="33338"/>
              </a:xfrm>
              <a:custGeom>
                <a:avLst/>
                <a:gdLst>
                  <a:gd name="T0" fmla="*/ 0 w 72"/>
                  <a:gd name="T1" fmla="*/ 0 h 9"/>
                  <a:gd name="T2" fmla="*/ 68 w 72"/>
                  <a:gd name="T3" fmla="*/ 1 h 9"/>
                  <a:gd name="T4" fmla="*/ 0 w 7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9">
                    <a:moveTo>
                      <a:pt x="0" y="0"/>
                    </a:moveTo>
                    <a:cubicBezTo>
                      <a:pt x="0" y="0"/>
                      <a:pt x="65" y="2"/>
                      <a:pt x="68" y="1"/>
                    </a:cubicBezTo>
                    <a:cubicBezTo>
                      <a:pt x="72" y="1"/>
                      <a:pt x="24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20" name="Freeform 28"/>
              <p:cNvSpPr/>
              <p:nvPr/>
            </p:nvSpPr>
            <p:spPr bwMode="auto">
              <a:xfrm>
                <a:off x="4300538" y="4114800"/>
                <a:ext cx="134938" cy="120650"/>
              </a:xfrm>
              <a:custGeom>
                <a:avLst/>
                <a:gdLst>
                  <a:gd name="T0" fmla="*/ 36 w 36"/>
                  <a:gd name="T1" fmla="*/ 0 h 32"/>
                  <a:gd name="T2" fmla="*/ 3 w 36"/>
                  <a:gd name="T3" fmla="*/ 31 h 32"/>
                  <a:gd name="T4" fmla="*/ 36 w 36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cubicBezTo>
                      <a:pt x="36" y="0"/>
                      <a:pt x="5" y="30"/>
                      <a:pt x="3" y="31"/>
                    </a:cubicBezTo>
                    <a:cubicBezTo>
                      <a:pt x="0" y="32"/>
                      <a:pt x="21" y="8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85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21" name="Group 37"/>
          <p:cNvGrpSpPr>
            <a:grpSpLocks noChangeAspect="1"/>
          </p:cNvGrpSpPr>
          <p:nvPr/>
        </p:nvGrpSpPr>
        <p:grpSpPr bwMode="auto">
          <a:xfrm>
            <a:off x="3731642" y="963601"/>
            <a:ext cx="2208313" cy="2671983"/>
            <a:chOff x="2250" y="790"/>
            <a:chExt cx="1205" cy="1458"/>
          </a:xfrm>
        </p:grpSpPr>
        <p:sp>
          <p:nvSpPr>
            <p:cNvPr id="422" name="Rectangle 38"/>
            <p:cNvSpPr>
              <a:spLocks noChangeArrowheads="1"/>
            </p:cNvSpPr>
            <p:nvPr/>
          </p:nvSpPr>
          <p:spPr bwMode="auto">
            <a:xfrm>
              <a:off x="2847" y="1827"/>
              <a:ext cx="12" cy="369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3" name="Freeform 39"/>
            <p:cNvSpPr/>
            <p:nvPr/>
          </p:nvSpPr>
          <p:spPr bwMode="auto">
            <a:xfrm>
              <a:off x="2852" y="2189"/>
              <a:ext cx="170" cy="19"/>
            </a:xfrm>
            <a:custGeom>
              <a:avLst/>
              <a:gdLst>
                <a:gd name="T0" fmla="*/ 170 w 170"/>
                <a:gd name="T1" fmla="*/ 19 h 19"/>
                <a:gd name="T2" fmla="*/ 0 w 170"/>
                <a:gd name="T3" fmla="*/ 12 h 19"/>
                <a:gd name="T4" fmla="*/ 0 w 170"/>
                <a:gd name="T5" fmla="*/ 0 h 19"/>
                <a:gd name="T6" fmla="*/ 170 w 170"/>
                <a:gd name="T7" fmla="*/ 7 h 19"/>
                <a:gd name="T8" fmla="*/ 170 w 17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">
                  <a:moveTo>
                    <a:pt x="170" y="1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0" y="7"/>
                  </a:lnTo>
                  <a:lnTo>
                    <a:pt x="170" y="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4" name="Freeform 40"/>
            <p:cNvSpPr/>
            <p:nvPr/>
          </p:nvSpPr>
          <p:spPr bwMode="auto">
            <a:xfrm>
              <a:off x="2725" y="2028"/>
              <a:ext cx="130" cy="170"/>
            </a:xfrm>
            <a:custGeom>
              <a:avLst/>
              <a:gdLst>
                <a:gd name="T0" fmla="*/ 120 w 130"/>
                <a:gd name="T1" fmla="*/ 170 h 170"/>
                <a:gd name="T2" fmla="*/ 0 w 130"/>
                <a:gd name="T3" fmla="*/ 7 h 170"/>
                <a:gd name="T4" fmla="*/ 9 w 130"/>
                <a:gd name="T5" fmla="*/ 0 h 170"/>
                <a:gd name="T6" fmla="*/ 130 w 130"/>
                <a:gd name="T7" fmla="*/ 163 h 170"/>
                <a:gd name="T8" fmla="*/ 120 w 130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70">
                  <a:moveTo>
                    <a:pt x="120" y="17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30" y="163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5" name="Freeform 41"/>
            <p:cNvSpPr/>
            <p:nvPr/>
          </p:nvSpPr>
          <p:spPr bwMode="auto">
            <a:xfrm>
              <a:off x="2845" y="2047"/>
              <a:ext cx="191" cy="151"/>
            </a:xfrm>
            <a:custGeom>
              <a:avLst/>
              <a:gdLst>
                <a:gd name="T0" fmla="*/ 7 w 191"/>
                <a:gd name="T1" fmla="*/ 151 h 151"/>
                <a:gd name="T2" fmla="*/ 0 w 191"/>
                <a:gd name="T3" fmla="*/ 142 h 151"/>
                <a:gd name="T4" fmla="*/ 184 w 191"/>
                <a:gd name="T5" fmla="*/ 0 h 151"/>
                <a:gd name="T6" fmla="*/ 191 w 191"/>
                <a:gd name="T7" fmla="*/ 10 h 151"/>
                <a:gd name="T8" fmla="*/ 7 w 191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51">
                  <a:moveTo>
                    <a:pt x="7" y="151"/>
                  </a:moveTo>
                  <a:lnTo>
                    <a:pt x="0" y="142"/>
                  </a:lnTo>
                  <a:lnTo>
                    <a:pt x="184" y="0"/>
                  </a:lnTo>
                  <a:lnTo>
                    <a:pt x="191" y="10"/>
                  </a:lnTo>
                  <a:lnTo>
                    <a:pt x="7" y="15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6" name="Freeform 42"/>
            <p:cNvSpPr/>
            <p:nvPr/>
          </p:nvSpPr>
          <p:spPr bwMode="auto">
            <a:xfrm>
              <a:off x="2585" y="2191"/>
              <a:ext cx="265" cy="19"/>
            </a:xfrm>
            <a:custGeom>
              <a:avLst/>
              <a:gdLst>
                <a:gd name="T0" fmla="*/ 0 w 265"/>
                <a:gd name="T1" fmla="*/ 19 h 19"/>
                <a:gd name="T2" fmla="*/ 0 w 265"/>
                <a:gd name="T3" fmla="*/ 7 h 19"/>
                <a:gd name="T4" fmla="*/ 265 w 265"/>
                <a:gd name="T5" fmla="*/ 0 h 19"/>
                <a:gd name="T6" fmla="*/ 265 w 265"/>
                <a:gd name="T7" fmla="*/ 12 h 19"/>
                <a:gd name="T8" fmla="*/ 0 w 26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9">
                  <a:moveTo>
                    <a:pt x="0" y="19"/>
                  </a:moveTo>
                  <a:lnTo>
                    <a:pt x="0" y="7"/>
                  </a:lnTo>
                  <a:lnTo>
                    <a:pt x="265" y="0"/>
                  </a:lnTo>
                  <a:lnTo>
                    <a:pt x="265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7" name="Freeform 43"/>
            <p:cNvSpPr/>
            <p:nvPr/>
          </p:nvSpPr>
          <p:spPr bwMode="auto">
            <a:xfrm>
              <a:off x="2524" y="2005"/>
              <a:ext cx="66" cy="201"/>
            </a:xfrm>
            <a:custGeom>
              <a:avLst/>
              <a:gdLst>
                <a:gd name="T0" fmla="*/ 54 w 66"/>
                <a:gd name="T1" fmla="*/ 201 h 201"/>
                <a:gd name="T2" fmla="*/ 0 w 66"/>
                <a:gd name="T3" fmla="*/ 2 h 201"/>
                <a:gd name="T4" fmla="*/ 12 w 66"/>
                <a:gd name="T5" fmla="*/ 0 h 201"/>
                <a:gd name="T6" fmla="*/ 66 w 66"/>
                <a:gd name="T7" fmla="*/ 198 h 201"/>
                <a:gd name="T8" fmla="*/ 54 w 66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01">
                  <a:moveTo>
                    <a:pt x="54" y="20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6" y="198"/>
                  </a:lnTo>
                  <a:lnTo>
                    <a:pt x="54" y="20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8" name="Freeform 44"/>
            <p:cNvSpPr/>
            <p:nvPr/>
          </p:nvSpPr>
          <p:spPr bwMode="auto">
            <a:xfrm>
              <a:off x="2578" y="2031"/>
              <a:ext cx="154" cy="175"/>
            </a:xfrm>
            <a:custGeom>
              <a:avLst/>
              <a:gdLst>
                <a:gd name="T0" fmla="*/ 9 w 154"/>
                <a:gd name="T1" fmla="*/ 175 h 175"/>
                <a:gd name="T2" fmla="*/ 0 w 154"/>
                <a:gd name="T3" fmla="*/ 167 h 175"/>
                <a:gd name="T4" fmla="*/ 147 w 154"/>
                <a:gd name="T5" fmla="*/ 0 h 175"/>
                <a:gd name="T6" fmla="*/ 154 w 154"/>
                <a:gd name="T7" fmla="*/ 7 h 175"/>
                <a:gd name="T8" fmla="*/ 9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9" y="175"/>
                  </a:moveTo>
                  <a:lnTo>
                    <a:pt x="0" y="167"/>
                  </a:lnTo>
                  <a:lnTo>
                    <a:pt x="147" y="0"/>
                  </a:lnTo>
                  <a:lnTo>
                    <a:pt x="154" y="7"/>
                  </a:lnTo>
                  <a:lnTo>
                    <a:pt x="9" y="17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9" name="Freeform 45"/>
            <p:cNvSpPr/>
            <p:nvPr/>
          </p:nvSpPr>
          <p:spPr bwMode="auto">
            <a:xfrm>
              <a:off x="2526" y="2000"/>
              <a:ext cx="203" cy="35"/>
            </a:xfrm>
            <a:custGeom>
              <a:avLst/>
              <a:gdLst>
                <a:gd name="T0" fmla="*/ 203 w 203"/>
                <a:gd name="T1" fmla="*/ 35 h 35"/>
                <a:gd name="T2" fmla="*/ 0 w 203"/>
                <a:gd name="T3" fmla="*/ 9 h 35"/>
                <a:gd name="T4" fmla="*/ 2 w 203"/>
                <a:gd name="T5" fmla="*/ 0 h 35"/>
                <a:gd name="T6" fmla="*/ 203 w 203"/>
                <a:gd name="T7" fmla="*/ 26 h 35"/>
                <a:gd name="T8" fmla="*/ 203 w 203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5">
                  <a:moveTo>
                    <a:pt x="203" y="35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03" y="26"/>
                  </a:lnTo>
                  <a:lnTo>
                    <a:pt x="203" y="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30" name="Freeform 46"/>
            <p:cNvSpPr/>
            <p:nvPr/>
          </p:nvSpPr>
          <p:spPr bwMode="auto">
            <a:xfrm>
              <a:off x="2725" y="1827"/>
              <a:ext cx="132" cy="206"/>
            </a:xfrm>
            <a:custGeom>
              <a:avLst/>
              <a:gdLst>
                <a:gd name="T0" fmla="*/ 9 w 132"/>
                <a:gd name="T1" fmla="*/ 206 h 206"/>
                <a:gd name="T2" fmla="*/ 0 w 132"/>
                <a:gd name="T3" fmla="*/ 199 h 206"/>
                <a:gd name="T4" fmla="*/ 122 w 132"/>
                <a:gd name="T5" fmla="*/ 0 h 206"/>
                <a:gd name="T6" fmla="*/ 132 w 132"/>
                <a:gd name="T7" fmla="*/ 8 h 206"/>
                <a:gd name="T8" fmla="*/ 9 w 132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6">
                  <a:moveTo>
                    <a:pt x="9" y="206"/>
                  </a:moveTo>
                  <a:lnTo>
                    <a:pt x="0" y="199"/>
                  </a:lnTo>
                  <a:lnTo>
                    <a:pt x="122" y="0"/>
                  </a:lnTo>
                  <a:lnTo>
                    <a:pt x="132" y="8"/>
                  </a:lnTo>
                  <a:lnTo>
                    <a:pt x="9" y="20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31" name="Freeform 47"/>
            <p:cNvSpPr/>
            <p:nvPr/>
          </p:nvSpPr>
          <p:spPr bwMode="auto">
            <a:xfrm>
              <a:off x="3027" y="1939"/>
              <a:ext cx="156" cy="118"/>
            </a:xfrm>
            <a:custGeom>
              <a:avLst/>
              <a:gdLst>
                <a:gd name="T0" fmla="*/ 7 w 156"/>
                <a:gd name="T1" fmla="*/ 118 h 118"/>
                <a:gd name="T2" fmla="*/ 0 w 156"/>
                <a:gd name="T3" fmla="*/ 108 h 118"/>
                <a:gd name="T4" fmla="*/ 149 w 156"/>
                <a:gd name="T5" fmla="*/ 0 h 118"/>
                <a:gd name="T6" fmla="*/ 156 w 156"/>
                <a:gd name="T7" fmla="*/ 7 h 118"/>
                <a:gd name="T8" fmla="*/ 7 w 156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18">
                  <a:moveTo>
                    <a:pt x="7" y="118"/>
                  </a:moveTo>
                  <a:lnTo>
                    <a:pt x="0" y="108"/>
                  </a:lnTo>
                  <a:lnTo>
                    <a:pt x="149" y="0"/>
                  </a:lnTo>
                  <a:lnTo>
                    <a:pt x="156" y="7"/>
                  </a:lnTo>
                  <a:lnTo>
                    <a:pt x="7" y="11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32" name="Freeform 48"/>
            <p:cNvSpPr/>
            <p:nvPr/>
          </p:nvSpPr>
          <p:spPr bwMode="auto">
            <a:xfrm>
              <a:off x="3018" y="2054"/>
              <a:ext cx="18" cy="144"/>
            </a:xfrm>
            <a:custGeom>
              <a:avLst/>
              <a:gdLst>
                <a:gd name="T0" fmla="*/ 11 w 18"/>
                <a:gd name="T1" fmla="*/ 144 h 144"/>
                <a:gd name="T2" fmla="*/ 0 w 18"/>
                <a:gd name="T3" fmla="*/ 144 h 144"/>
                <a:gd name="T4" fmla="*/ 7 w 18"/>
                <a:gd name="T5" fmla="*/ 0 h 144"/>
                <a:gd name="T6" fmla="*/ 18 w 18"/>
                <a:gd name="T7" fmla="*/ 0 h 144"/>
                <a:gd name="T8" fmla="*/ 11 w 1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4">
                  <a:moveTo>
                    <a:pt x="11" y="144"/>
                  </a:moveTo>
                  <a:lnTo>
                    <a:pt x="0" y="144"/>
                  </a:lnTo>
                  <a:lnTo>
                    <a:pt x="7" y="0"/>
                  </a:lnTo>
                  <a:lnTo>
                    <a:pt x="18" y="0"/>
                  </a:lnTo>
                  <a:lnTo>
                    <a:pt x="11" y="14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33" name="Freeform 49"/>
            <p:cNvSpPr/>
            <p:nvPr/>
          </p:nvSpPr>
          <p:spPr bwMode="auto">
            <a:xfrm>
              <a:off x="2732" y="2021"/>
              <a:ext cx="297" cy="40"/>
            </a:xfrm>
            <a:custGeom>
              <a:avLst/>
              <a:gdLst>
                <a:gd name="T0" fmla="*/ 297 w 297"/>
                <a:gd name="T1" fmla="*/ 40 h 40"/>
                <a:gd name="T2" fmla="*/ 0 w 297"/>
                <a:gd name="T3" fmla="*/ 10 h 40"/>
                <a:gd name="T4" fmla="*/ 0 w 297"/>
                <a:gd name="T5" fmla="*/ 0 h 40"/>
                <a:gd name="T6" fmla="*/ 297 w 297"/>
                <a:gd name="T7" fmla="*/ 29 h 40"/>
                <a:gd name="T8" fmla="*/ 297 w 29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40">
                  <a:moveTo>
                    <a:pt x="297" y="4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97" y="29"/>
                  </a:lnTo>
                  <a:lnTo>
                    <a:pt x="297" y="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34" name="Freeform 50"/>
            <p:cNvSpPr/>
            <p:nvPr/>
          </p:nvSpPr>
          <p:spPr bwMode="auto">
            <a:xfrm>
              <a:off x="3022" y="1853"/>
              <a:ext cx="14" cy="199"/>
            </a:xfrm>
            <a:custGeom>
              <a:avLst/>
              <a:gdLst>
                <a:gd name="T0" fmla="*/ 3 w 14"/>
                <a:gd name="T1" fmla="*/ 199 h 199"/>
                <a:gd name="T2" fmla="*/ 0 w 14"/>
                <a:gd name="T3" fmla="*/ 0 h 199"/>
                <a:gd name="T4" fmla="*/ 12 w 14"/>
                <a:gd name="T5" fmla="*/ 0 h 199"/>
                <a:gd name="T6" fmla="*/ 14 w 14"/>
                <a:gd name="T7" fmla="*/ 199 h 199"/>
                <a:gd name="T8" fmla="*/ 3 w 14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9">
                  <a:moveTo>
                    <a:pt x="3" y="19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99"/>
                  </a:lnTo>
                  <a:lnTo>
                    <a:pt x="3" y="1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35" name="Freeform 51"/>
            <p:cNvSpPr/>
            <p:nvPr/>
          </p:nvSpPr>
          <p:spPr bwMode="auto">
            <a:xfrm>
              <a:off x="3027" y="2042"/>
              <a:ext cx="123" cy="133"/>
            </a:xfrm>
            <a:custGeom>
              <a:avLst/>
              <a:gdLst>
                <a:gd name="T0" fmla="*/ 49 w 52"/>
                <a:gd name="T1" fmla="*/ 56 h 56"/>
                <a:gd name="T2" fmla="*/ 0 w 52"/>
                <a:gd name="T3" fmla="*/ 2 h 56"/>
                <a:gd name="T4" fmla="*/ 4 w 52"/>
                <a:gd name="T5" fmla="*/ 0 h 56"/>
                <a:gd name="T6" fmla="*/ 2 w 52"/>
                <a:gd name="T7" fmla="*/ 1 h 56"/>
                <a:gd name="T8" fmla="*/ 4 w 52"/>
                <a:gd name="T9" fmla="*/ 0 h 56"/>
                <a:gd name="T10" fmla="*/ 52 w 52"/>
                <a:gd name="T11" fmla="*/ 53 h 56"/>
                <a:gd name="T12" fmla="*/ 49 w 52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6">
                  <a:moveTo>
                    <a:pt x="49" y="56"/>
                  </a:moveTo>
                  <a:cubicBezTo>
                    <a:pt x="1" y="4"/>
                    <a:pt x="0" y="2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"/>
                    <a:pt x="34" y="33"/>
                    <a:pt x="52" y="53"/>
                  </a:cubicBezTo>
                  <a:lnTo>
                    <a:pt x="49" y="5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36" name="Freeform 52"/>
            <p:cNvSpPr/>
            <p:nvPr/>
          </p:nvSpPr>
          <p:spPr bwMode="auto">
            <a:xfrm>
              <a:off x="3025" y="2168"/>
              <a:ext cx="123" cy="40"/>
            </a:xfrm>
            <a:custGeom>
              <a:avLst/>
              <a:gdLst>
                <a:gd name="T0" fmla="*/ 2 w 123"/>
                <a:gd name="T1" fmla="*/ 40 h 40"/>
                <a:gd name="T2" fmla="*/ 0 w 123"/>
                <a:gd name="T3" fmla="*/ 30 h 40"/>
                <a:gd name="T4" fmla="*/ 120 w 123"/>
                <a:gd name="T5" fmla="*/ 0 h 40"/>
                <a:gd name="T6" fmla="*/ 123 w 123"/>
                <a:gd name="T7" fmla="*/ 12 h 40"/>
                <a:gd name="T8" fmla="*/ 2 w 123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0">
                  <a:moveTo>
                    <a:pt x="2" y="40"/>
                  </a:moveTo>
                  <a:lnTo>
                    <a:pt x="0" y="30"/>
                  </a:lnTo>
                  <a:lnTo>
                    <a:pt x="120" y="0"/>
                  </a:lnTo>
                  <a:lnTo>
                    <a:pt x="123" y="12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37" name="Freeform 53"/>
            <p:cNvSpPr/>
            <p:nvPr/>
          </p:nvSpPr>
          <p:spPr bwMode="auto">
            <a:xfrm>
              <a:off x="3145" y="1943"/>
              <a:ext cx="38" cy="232"/>
            </a:xfrm>
            <a:custGeom>
              <a:avLst/>
              <a:gdLst>
                <a:gd name="T0" fmla="*/ 10 w 38"/>
                <a:gd name="T1" fmla="*/ 232 h 232"/>
                <a:gd name="T2" fmla="*/ 0 w 38"/>
                <a:gd name="T3" fmla="*/ 232 h 232"/>
                <a:gd name="T4" fmla="*/ 26 w 38"/>
                <a:gd name="T5" fmla="*/ 0 h 232"/>
                <a:gd name="T6" fmla="*/ 38 w 38"/>
                <a:gd name="T7" fmla="*/ 0 h 232"/>
                <a:gd name="T8" fmla="*/ 10 w 38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2">
                  <a:moveTo>
                    <a:pt x="10" y="232"/>
                  </a:moveTo>
                  <a:lnTo>
                    <a:pt x="0" y="232"/>
                  </a:lnTo>
                  <a:lnTo>
                    <a:pt x="26" y="0"/>
                  </a:lnTo>
                  <a:lnTo>
                    <a:pt x="38" y="0"/>
                  </a:lnTo>
                  <a:lnTo>
                    <a:pt x="10" y="23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38" name="Freeform 54"/>
            <p:cNvSpPr/>
            <p:nvPr/>
          </p:nvSpPr>
          <p:spPr bwMode="auto">
            <a:xfrm>
              <a:off x="3174" y="1733"/>
              <a:ext cx="111" cy="215"/>
            </a:xfrm>
            <a:custGeom>
              <a:avLst/>
              <a:gdLst>
                <a:gd name="T0" fmla="*/ 9 w 111"/>
                <a:gd name="T1" fmla="*/ 215 h 215"/>
                <a:gd name="T2" fmla="*/ 0 w 111"/>
                <a:gd name="T3" fmla="*/ 210 h 215"/>
                <a:gd name="T4" fmla="*/ 101 w 111"/>
                <a:gd name="T5" fmla="*/ 0 h 215"/>
                <a:gd name="T6" fmla="*/ 111 w 111"/>
                <a:gd name="T7" fmla="*/ 7 h 215"/>
                <a:gd name="T8" fmla="*/ 9 w 111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15">
                  <a:moveTo>
                    <a:pt x="9" y="215"/>
                  </a:moveTo>
                  <a:lnTo>
                    <a:pt x="0" y="210"/>
                  </a:lnTo>
                  <a:lnTo>
                    <a:pt x="101" y="0"/>
                  </a:lnTo>
                  <a:lnTo>
                    <a:pt x="111" y="7"/>
                  </a:lnTo>
                  <a:lnTo>
                    <a:pt x="9" y="21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39" name="Freeform 55"/>
            <p:cNvSpPr/>
            <p:nvPr/>
          </p:nvSpPr>
          <p:spPr bwMode="auto">
            <a:xfrm>
              <a:off x="3273" y="1478"/>
              <a:ext cx="132" cy="262"/>
            </a:xfrm>
            <a:custGeom>
              <a:avLst/>
              <a:gdLst>
                <a:gd name="T0" fmla="*/ 12 w 132"/>
                <a:gd name="T1" fmla="*/ 262 h 262"/>
                <a:gd name="T2" fmla="*/ 0 w 132"/>
                <a:gd name="T3" fmla="*/ 257 h 262"/>
                <a:gd name="T4" fmla="*/ 123 w 132"/>
                <a:gd name="T5" fmla="*/ 0 h 262"/>
                <a:gd name="T6" fmla="*/ 132 w 132"/>
                <a:gd name="T7" fmla="*/ 5 h 262"/>
                <a:gd name="T8" fmla="*/ 12 w 132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62">
                  <a:moveTo>
                    <a:pt x="12" y="262"/>
                  </a:moveTo>
                  <a:lnTo>
                    <a:pt x="0" y="257"/>
                  </a:lnTo>
                  <a:lnTo>
                    <a:pt x="123" y="0"/>
                  </a:lnTo>
                  <a:lnTo>
                    <a:pt x="132" y="5"/>
                  </a:lnTo>
                  <a:lnTo>
                    <a:pt x="12" y="26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40" name="Freeform 56"/>
            <p:cNvSpPr/>
            <p:nvPr/>
          </p:nvSpPr>
          <p:spPr bwMode="auto">
            <a:xfrm>
              <a:off x="3145" y="1591"/>
              <a:ext cx="140" cy="149"/>
            </a:xfrm>
            <a:custGeom>
              <a:avLst/>
              <a:gdLst>
                <a:gd name="T0" fmla="*/ 130 w 140"/>
                <a:gd name="T1" fmla="*/ 149 h 149"/>
                <a:gd name="T2" fmla="*/ 0 w 140"/>
                <a:gd name="T3" fmla="*/ 10 h 149"/>
                <a:gd name="T4" fmla="*/ 7 w 140"/>
                <a:gd name="T5" fmla="*/ 0 h 149"/>
                <a:gd name="T6" fmla="*/ 140 w 140"/>
                <a:gd name="T7" fmla="*/ 142 h 149"/>
                <a:gd name="T8" fmla="*/ 130 w 140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9">
                  <a:moveTo>
                    <a:pt x="130" y="149"/>
                  </a:moveTo>
                  <a:lnTo>
                    <a:pt x="0" y="10"/>
                  </a:lnTo>
                  <a:lnTo>
                    <a:pt x="7" y="0"/>
                  </a:lnTo>
                  <a:lnTo>
                    <a:pt x="140" y="142"/>
                  </a:lnTo>
                  <a:lnTo>
                    <a:pt x="130" y="14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41" name="Freeform 57"/>
            <p:cNvSpPr/>
            <p:nvPr/>
          </p:nvSpPr>
          <p:spPr bwMode="auto">
            <a:xfrm>
              <a:off x="3025" y="1591"/>
              <a:ext cx="127" cy="267"/>
            </a:xfrm>
            <a:custGeom>
              <a:avLst/>
              <a:gdLst>
                <a:gd name="T0" fmla="*/ 9 w 127"/>
                <a:gd name="T1" fmla="*/ 267 h 267"/>
                <a:gd name="T2" fmla="*/ 0 w 127"/>
                <a:gd name="T3" fmla="*/ 262 h 267"/>
                <a:gd name="T4" fmla="*/ 118 w 127"/>
                <a:gd name="T5" fmla="*/ 0 h 267"/>
                <a:gd name="T6" fmla="*/ 127 w 127"/>
                <a:gd name="T7" fmla="*/ 5 h 267"/>
                <a:gd name="T8" fmla="*/ 9 w 127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67">
                  <a:moveTo>
                    <a:pt x="9" y="267"/>
                  </a:moveTo>
                  <a:lnTo>
                    <a:pt x="0" y="262"/>
                  </a:lnTo>
                  <a:lnTo>
                    <a:pt x="118" y="0"/>
                  </a:lnTo>
                  <a:lnTo>
                    <a:pt x="127" y="5"/>
                  </a:lnTo>
                  <a:lnTo>
                    <a:pt x="9" y="26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42" name="Freeform 58"/>
            <p:cNvSpPr/>
            <p:nvPr/>
          </p:nvSpPr>
          <p:spPr bwMode="auto">
            <a:xfrm>
              <a:off x="2852" y="1823"/>
              <a:ext cx="175" cy="38"/>
            </a:xfrm>
            <a:custGeom>
              <a:avLst/>
              <a:gdLst>
                <a:gd name="T0" fmla="*/ 173 w 175"/>
                <a:gd name="T1" fmla="*/ 38 h 38"/>
                <a:gd name="T2" fmla="*/ 0 w 175"/>
                <a:gd name="T3" fmla="*/ 12 h 38"/>
                <a:gd name="T4" fmla="*/ 3 w 175"/>
                <a:gd name="T5" fmla="*/ 0 h 38"/>
                <a:gd name="T6" fmla="*/ 175 w 175"/>
                <a:gd name="T7" fmla="*/ 26 h 38"/>
                <a:gd name="T8" fmla="*/ 173 w 17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8">
                  <a:moveTo>
                    <a:pt x="173" y="38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175" y="2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43" name="Freeform 59"/>
            <p:cNvSpPr/>
            <p:nvPr/>
          </p:nvSpPr>
          <p:spPr bwMode="auto">
            <a:xfrm>
              <a:off x="3027" y="1849"/>
              <a:ext cx="154" cy="97"/>
            </a:xfrm>
            <a:custGeom>
              <a:avLst/>
              <a:gdLst>
                <a:gd name="T0" fmla="*/ 147 w 154"/>
                <a:gd name="T1" fmla="*/ 97 h 97"/>
                <a:gd name="T2" fmla="*/ 0 w 154"/>
                <a:gd name="T3" fmla="*/ 9 h 97"/>
                <a:gd name="T4" fmla="*/ 7 w 154"/>
                <a:gd name="T5" fmla="*/ 0 h 97"/>
                <a:gd name="T6" fmla="*/ 154 w 154"/>
                <a:gd name="T7" fmla="*/ 87 h 97"/>
                <a:gd name="T8" fmla="*/ 147 w 154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97">
                  <a:moveTo>
                    <a:pt x="147" y="97"/>
                  </a:moveTo>
                  <a:lnTo>
                    <a:pt x="0" y="9"/>
                  </a:lnTo>
                  <a:lnTo>
                    <a:pt x="7" y="0"/>
                  </a:lnTo>
                  <a:lnTo>
                    <a:pt x="154" y="87"/>
                  </a:lnTo>
                  <a:lnTo>
                    <a:pt x="147" y="9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44" name="Freeform 60"/>
            <p:cNvSpPr/>
            <p:nvPr/>
          </p:nvSpPr>
          <p:spPr bwMode="auto">
            <a:xfrm>
              <a:off x="3029" y="1731"/>
              <a:ext cx="251" cy="125"/>
            </a:xfrm>
            <a:custGeom>
              <a:avLst/>
              <a:gdLst>
                <a:gd name="T0" fmla="*/ 5 w 251"/>
                <a:gd name="T1" fmla="*/ 125 h 125"/>
                <a:gd name="T2" fmla="*/ 0 w 251"/>
                <a:gd name="T3" fmla="*/ 115 h 125"/>
                <a:gd name="T4" fmla="*/ 246 w 251"/>
                <a:gd name="T5" fmla="*/ 0 h 125"/>
                <a:gd name="T6" fmla="*/ 251 w 251"/>
                <a:gd name="T7" fmla="*/ 11 h 125"/>
                <a:gd name="T8" fmla="*/ 5 w 251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25">
                  <a:moveTo>
                    <a:pt x="5" y="125"/>
                  </a:moveTo>
                  <a:lnTo>
                    <a:pt x="0" y="115"/>
                  </a:lnTo>
                  <a:lnTo>
                    <a:pt x="246" y="0"/>
                  </a:lnTo>
                  <a:lnTo>
                    <a:pt x="251" y="11"/>
                  </a:lnTo>
                  <a:lnTo>
                    <a:pt x="5" y="12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45" name="Freeform 61"/>
            <p:cNvSpPr/>
            <p:nvPr/>
          </p:nvSpPr>
          <p:spPr bwMode="auto">
            <a:xfrm>
              <a:off x="2989" y="1636"/>
              <a:ext cx="45" cy="215"/>
            </a:xfrm>
            <a:custGeom>
              <a:avLst/>
              <a:gdLst>
                <a:gd name="T0" fmla="*/ 36 w 45"/>
                <a:gd name="T1" fmla="*/ 215 h 215"/>
                <a:gd name="T2" fmla="*/ 0 w 45"/>
                <a:gd name="T3" fmla="*/ 2 h 215"/>
                <a:gd name="T4" fmla="*/ 12 w 45"/>
                <a:gd name="T5" fmla="*/ 0 h 215"/>
                <a:gd name="T6" fmla="*/ 45 w 45"/>
                <a:gd name="T7" fmla="*/ 213 h 215"/>
                <a:gd name="T8" fmla="*/ 36 w 45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15">
                  <a:moveTo>
                    <a:pt x="36" y="215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5" y="213"/>
                  </a:lnTo>
                  <a:lnTo>
                    <a:pt x="36" y="21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46" name="Freeform 62"/>
            <p:cNvSpPr/>
            <p:nvPr/>
          </p:nvSpPr>
          <p:spPr bwMode="auto">
            <a:xfrm>
              <a:off x="2845" y="1641"/>
              <a:ext cx="14" cy="186"/>
            </a:xfrm>
            <a:custGeom>
              <a:avLst/>
              <a:gdLst>
                <a:gd name="T0" fmla="*/ 2 w 14"/>
                <a:gd name="T1" fmla="*/ 186 h 186"/>
                <a:gd name="T2" fmla="*/ 0 w 14"/>
                <a:gd name="T3" fmla="*/ 0 h 186"/>
                <a:gd name="T4" fmla="*/ 12 w 14"/>
                <a:gd name="T5" fmla="*/ 0 h 186"/>
                <a:gd name="T6" fmla="*/ 14 w 14"/>
                <a:gd name="T7" fmla="*/ 186 h 186"/>
                <a:gd name="T8" fmla="*/ 2 w 14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6">
                  <a:moveTo>
                    <a:pt x="2" y="18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86"/>
                  </a:lnTo>
                  <a:lnTo>
                    <a:pt x="2" y="18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47" name="Freeform 63"/>
            <p:cNvSpPr/>
            <p:nvPr/>
          </p:nvSpPr>
          <p:spPr bwMode="auto">
            <a:xfrm>
              <a:off x="2833" y="1350"/>
              <a:ext cx="24" cy="293"/>
            </a:xfrm>
            <a:custGeom>
              <a:avLst/>
              <a:gdLst>
                <a:gd name="T0" fmla="*/ 12 w 24"/>
                <a:gd name="T1" fmla="*/ 293 h 293"/>
                <a:gd name="T2" fmla="*/ 0 w 24"/>
                <a:gd name="T3" fmla="*/ 3 h 293"/>
                <a:gd name="T4" fmla="*/ 12 w 24"/>
                <a:gd name="T5" fmla="*/ 0 h 293"/>
                <a:gd name="T6" fmla="*/ 24 w 24"/>
                <a:gd name="T7" fmla="*/ 293 h 293"/>
                <a:gd name="T8" fmla="*/ 12 w 24"/>
                <a:gd name="T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3">
                  <a:moveTo>
                    <a:pt x="12" y="293"/>
                  </a:moveTo>
                  <a:lnTo>
                    <a:pt x="0" y="3"/>
                  </a:lnTo>
                  <a:lnTo>
                    <a:pt x="12" y="0"/>
                  </a:lnTo>
                  <a:lnTo>
                    <a:pt x="24" y="293"/>
                  </a:lnTo>
                  <a:lnTo>
                    <a:pt x="12" y="29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48" name="Freeform 64"/>
            <p:cNvSpPr/>
            <p:nvPr/>
          </p:nvSpPr>
          <p:spPr bwMode="auto">
            <a:xfrm>
              <a:off x="2855" y="1631"/>
              <a:ext cx="141" cy="22"/>
            </a:xfrm>
            <a:custGeom>
              <a:avLst/>
              <a:gdLst>
                <a:gd name="T0" fmla="*/ 0 w 141"/>
                <a:gd name="T1" fmla="*/ 22 h 22"/>
                <a:gd name="T2" fmla="*/ 0 w 141"/>
                <a:gd name="T3" fmla="*/ 10 h 22"/>
                <a:gd name="T4" fmla="*/ 141 w 141"/>
                <a:gd name="T5" fmla="*/ 0 h 22"/>
                <a:gd name="T6" fmla="*/ 141 w 141"/>
                <a:gd name="T7" fmla="*/ 12 h 22"/>
                <a:gd name="T8" fmla="*/ 0 w 14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2">
                  <a:moveTo>
                    <a:pt x="0" y="22"/>
                  </a:moveTo>
                  <a:lnTo>
                    <a:pt x="0" y="10"/>
                  </a:lnTo>
                  <a:lnTo>
                    <a:pt x="141" y="0"/>
                  </a:lnTo>
                  <a:lnTo>
                    <a:pt x="141" y="1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49" name="Freeform 65"/>
            <p:cNvSpPr/>
            <p:nvPr/>
          </p:nvSpPr>
          <p:spPr bwMode="auto">
            <a:xfrm>
              <a:off x="2649" y="1643"/>
              <a:ext cx="206" cy="140"/>
            </a:xfrm>
            <a:custGeom>
              <a:avLst/>
              <a:gdLst>
                <a:gd name="T0" fmla="*/ 7 w 206"/>
                <a:gd name="T1" fmla="*/ 140 h 140"/>
                <a:gd name="T2" fmla="*/ 0 w 206"/>
                <a:gd name="T3" fmla="*/ 130 h 140"/>
                <a:gd name="T4" fmla="*/ 198 w 206"/>
                <a:gd name="T5" fmla="*/ 0 h 140"/>
                <a:gd name="T6" fmla="*/ 206 w 206"/>
                <a:gd name="T7" fmla="*/ 10 h 140"/>
                <a:gd name="T8" fmla="*/ 7 w 20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40">
                  <a:moveTo>
                    <a:pt x="7" y="140"/>
                  </a:moveTo>
                  <a:lnTo>
                    <a:pt x="0" y="130"/>
                  </a:lnTo>
                  <a:lnTo>
                    <a:pt x="198" y="0"/>
                  </a:lnTo>
                  <a:lnTo>
                    <a:pt x="206" y="10"/>
                  </a:lnTo>
                  <a:lnTo>
                    <a:pt x="7" y="1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0" name="Freeform 66"/>
            <p:cNvSpPr/>
            <p:nvPr/>
          </p:nvSpPr>
          <p:spPr bwMode="auto">
            <a:xfrm>
              <a:off x="2524" y="1776"/>
              <a:ext cx="134" cy="231"/>
            </a:xfrm>
            <a:custGeom>
              <a:avLst/>
              <a:gdLst>
                <a:gd name="T0" fmla="*/ 9 w 134"/>
                <a:gd name="T1" fmla="*/ 231 h 231"/>
                <a:gd name="T2" fmla="*/ 0 w 134"/>
                <a:gd name="T3" fmla="*/ 224 h 231"/>
                <a:gd name="T4" fmla="*/ 125 w 134"/>
                <a:gd name="T5" fmla="*/ 0 h 231"/>
                <a:gd name="T6" fmla="*/ 134 w 134"/>
                <a:gd name="T7" fmla="*/ 4 h 231"/>
                <a:gd name="T8" fmla="*/ 9 w 134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31">
                  <a:moveTo>
                    <a:pt x="9" y="231"/>
                  </a:moveTo>
                  <a:lnTo>
                    <a:pt x="0" y="224"/>
                  </a:lnTo>
                  <a:lnTo>
                    <a:pt x="125" y="0"/>
                  </a:lnTo>
                  <a:lnTo>
                    <a:pt x="134" y="4"/>
                  </a:lnTo>
                  <a:lnTo>
                    <a:pt x="9" y="23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1" name="Freeform 67"/>
            <p:cNvSpPr/>
            <p:nvPr/>
          </p:nvSpPr>
          <p:spPr bwMode="auto">
            <a:xfrm>
              <a:off x="2526" y="1825"/>
              <a:ext cx="329" cy="177"/>
            </a:xfrm>
            <a:custGeom>
              <a:avLst/>
              <a:gdLst>
                <a:gd name="T0" fmla="*/ 5 w 329"/>
                <a:gd name="T1" fmla="*/ 177 h 177"/>
                <a:gd name="T2" fmla="*/ 0 w 329"/>
                <a:gd name="T3" fmla="*/ 168 h 177"/>
                <a:gd name="T4" fmla="*/ 324 w 329"/>
                <a:gd name="T5" fmla="*/ 0 h 177"/>
                <a:gd name="T6" fmla="*/ 329 w 329"/>
                <a:gd name="T7" fmla="*/ 10 h 177"/>
                <a:gd name="T8" fmla="*/ 5 w 329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177">
                  <a:moveTo>
                    <a:pt x="5" y="177"/>
                  </a:moveTo>
                  <a:lnTo>
                    <a:pt x="0" y="168"/>
                  </a:lnTo>
                  <a:lnTo>
                    <a:pt x="324" y="0"/>
                  </a:lnTo>
                  <a:lnTo>
                    <a:pt x="329" y="10"/>
                  </a:lnTo>
                  <a:lnTo>
                    <a:pt x="5" y="17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2" name="Freeform 68"/>
            <p:cNvSpPr/>
            <p:nvPr/>
          </p:nvSpPr>
          <p:spPr bwMode="auto">
            <a:xfrm>
              <a:off x="2649" y="1773"/>
              <a:ext cx="83" cy="255"/>
            </a:xfrm>
            <a:custGeom>
              <a:avLst/>
              <a:gdLst>
                <a:gd name="T0" fmla="*/ 73 w 83"/>
                <a:gd name="T1" fmla="*/ 255 h 255"/>
                <a:gd name="T2" fmla="*/ 0 w 83"/>
                <a:gd name="T3" fmla="*/ 5 h 255"/>
                <a:gd name="T4" fmla="*/ 12 w 83"/>
                <a:gd name="T5" fmla="*/ 0 h 255"/>
                <a:gd name="T6" fmla="*/ 83 w 83"/>
                <a:gd name="T7" fmla="*/ 251 h 255"/>
                <a:gd name="T8" fmla="*/ 73 w 83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55">
                  <a:moveTo>
                    <a:pt x="73" y="25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83" y="251"/>
                  </a:lnTo>
                  <a:lnTo>
                    <a:pt x="73" y="25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3" name="Freeform 69"/>
            <p:cNvSpPr/>
            <p:nvPr/>
          </p:nvSpPr>
          <p:spPr bwMode="auto">
            <a:xfrm>
              <a:off x="2358" y="1650"/>
              <a:ext cx="175" cy="350"/>
            </a:xfrm>
            <a:custGeom>
              <a:avLst/>
              <a:gdLst>
                <a:gd name="T0" fmla="*/ 163 w 175"/>
                <a:gd name="T1" fmla="*/ 350 h 350"/>
                <a:gd name="T2" fmla="*/ 0 w 175"/>
                <a:gd name="T3" fmla="*/ 5 h 350"/>
                <a:gd name="T4" fmla="*/ 10 w 175"/>
                <a:gd name="T5" fmla="*/ 0 h 350"/>
                <a:gd name="T6" fmla="*/ 175 w 175"/>
                <a:gd name="T7" fmla="*/ 345 h 350"/>
                <a:gd name="T8" fmla="*/ 163 w 175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0">
                  <a:moveTo>
                    <a:pt x="163" y="350"/>
                  </a:moveTo>
                  <a:lnTo>
                    <a:pt x="0" y="5"/>
                  </a:lnTo>
                  <a:lnTo>
                    <a:pt x="10" y="0"/>
                  </a:lnTo>
                  <a:lnTo>
                    <a:pt x="175" y="345"/>
                  </a:lnTo>
                  <a:lnTo>
                    <a:pt x="163" y="35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4" name="Freeform 70"/>
            <p:cNvSpPr/>
            <p:nvPr/>
          </p:nvSpPr>
          <p:spPr bwMode="auto">
            <a:xfrm>
              <a:off x="2283" y="1289"/>
              <a:ext cx="85" cy="366"/>
            </a:xfrm>
            <a:custGeom>
              <a:avLst/>
              <a:gdLst>
                <a:gd name="T0" fmla="*/ 73 w 85"/>
                <a:gd name="T1" fmla="*/ 366 h 366"/>
                <a:gd name="T2" fmla="*/ 0 w 85"/>
                <a:gd name="T3" fmla="*/ 2 h 366"/>
                <a:gd name="T4" fmla="*/ 11 w 85"/>
                <a:gd name="T5" fmla="*/ 0 h 366"/>
                <a:gd name="T6" fmla="*/ 85 w 85"/>
                <a:gd name="T7" fmla="*/ 366 h 366"/>
                <a:gd name="T8" fmla="*/ 73 w 85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66">
                  <a:moveTo>
                    <a:pt x="73" y="366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85" y="366"/>
                  </a:lnTo>
                  <a:lnTo>
                    <a:pt x="73" y="36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5" name="Freeform 71"/>
            <p:cNvSpPr/>
            <p:nvPr/>
          </p:nvSpPr>
          <p:spPr bwMode="auto">
            <a:xfrm>
              <a:off x="2285" y="1289"/>
              <a:ext cx="168" cy="139"/>
            </a:xfrm>
            <a:custGeom>
              <a:avLst/>
              <a:gdLst>
                <a:gd name="T0" fmla="*/ 161 w 168"/>
                <a:gd name="T1" fmla="*/ 139 h 139"/>
                <a:gd name="T2" fmla="*/ 0 w 168"/>
                <a:gd name="T3" fmla="*/ 7 h 139"/>
                <a:gd name="T4" fmla="*/ 7 w 168"/>
                <a:gd name="T5" fmla="*/ 0 h 139"/>
                <a:gd name="T6" fmla="*/ 168 w 168"/>
                <a:gd name="T7" fmla="*/ 130 h 139"/>
                <a:gd name="T8" fmla="*/ 161 w 16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9">
                  <a:moveTo>
                    <a:pt x="161" y="13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68" y="130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6" name="Freeform 72"/>
            <p:cNvSpPr/>
            <p:nvPr/>
          </p:nvSpPr>
          <p:spPr bwMode="auto">
            <a:xfrm>
              <a:off x="2356" y="1423"/>
              <a:ext cx="99" cy="227"/>
            </a:xfrm>
            <a:custGeom>
              <a:avLst/>
              <a:gdLst>
                <a:gd name="T0" fmla="*/ 9 w 99"/>
                <a:gd name="T1" fmla="*/ 227 h 227"/>
                <a:gd name="T2" fmla="*/ 0 w 99"/>
                <a:gd name="T3" fmla="*/ 223 h 227"/>
                <a:gd name="T4" fmla="*/ 90 w 99"/>
                <a:gd name="T5" fmla="*/ 0 h 227"/>
                <a:gd name="T6" fmla="*/ 99 w 99"/>
                <a:gd name="T7" fmla="*/ 5 h 227"/>
                <a:gd name="T8" fmla="*/ 9 w 99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27">
                  <a:moveTo>
                    <a:pt x="9" y="227"/>
                  </a:moveTo>
                  <a:lnTo>
                    <a:pt x="0" y="223"/>
                  </a:lnTo>
                  <a:lnTo>
                    <a:pt x="90" y="0"/>
                  </a:lnTo>
                  <a:lnTo>
                    <a:pt x="99" y="5"/>
                  </a:lnTo>
                  <a:lnTo>
                    <a:pt x="9" y="22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7" name="Freeform 73"/>
            <p:cNvSpPr/>
            <p:nvPr/>
          </p:nvSpPr>
          <p:spPr bwMode="auto">
            <a:xfrm>
              <a:off x="2446" y="1419"/>
              <a:ext cx="179" cy="106"/>
            </a:xfrm>
            <a:custGeom>
              <a:avLst/>
              <a:gdLst>
                <a:gd name="T0" fmla="*/ 175 w 179"/>
                <a:gd name="T1" fmla="*/ 106 h 106"/>
                <a:gd name="T2" fmla="*/ 0 w 179"/>
                <a:gd name="T3" fmla="*/ 9 h 106"/>
                <a:gd name="T4" fmla="*/ 4 w 179"/>
                <a:gd name="T5" fmla="*/ 0 h 106"/>
                <a:gd name="T6" fmla="*/ 179 w 179"/>
                <a:gd name="T7" fmla="*/ 97 h 106"/>
                <a:gd name="T8" fmla="*/ 175 w 17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6">
                  <a:moveTo>
                    <a:pt x="175" y="106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79" y="97"/>
                  </a:lnTo>
                  <a:lnTo>
                    <a:pt x="175" y="10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8" name="Freeform 74"/>
            <p:cNvSpPr/>
            <p:nvPr/>
          </p:nvSpPr>
          <p:spPr bwMode="auto">
            <a:xfrm>
              <a:off x="2613" y="1518"/>
              <a:ext cx="43" cy="262"/>
            </a:xfrm>
            <a:custGeom>
              <a:avLst/>
              <a:gdLst>
                <a:gd name="T0" fmla="*/ 34 w 43"/>
                <a:gd name="T1" fmla="*/ 262 h 262"/>
                <a:gd name="T2" fmla="*/ 0 w 43"/>
                <a:gd name="T3" fmla="*/ 2 h 262"/>
                <a:gd name="T4" fmla="*/ 12 w 43"/>
                <a:gd name="T5" fmla="*/ 0 h 262"/>
                <a:gd name="T6" fmla="*/ 43 w 43"/>
                <a:gd name="T7" fmla="*/ 260 h 262"/>
                <a:gd name="T8" fmla="*/ 34 w 43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2">
                  <a:moveTo>
                    <a:pt x="34" y="262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3" y="260"/>
                  </a:lnTo>
                  <a:lnTo>
                    <a:pt x="34" y="26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9" name="Freeform 75"/>
            <p:cNvSpPr/>
            <p:nvPr/>
          </p:nvSpPr>
          <p:spPr bwMode="auto">
            <a:xfrm>
              <a:off x="2621" y="1516"/>
              <a:ext cx="231" cy="134"/>
            </a:xfrm>
            <a:custGeom>
              <a:avLst/>
              <a:gdLst>
                <a:gd name="T0" fmla="*/ 226 w 231"/>
                <a:gd name="T1" fmla="*/ 134 h 134"/>
                <a:gd name="T2" fmla="*/ 0 w 231"/>
                <a:gd name="T3" fmla="*/ 9 h 134"/>
                <a:gd name="T4" fmla="*/ 4 w 231"/>
                <a:gd name="T5" fmla="*/ 0 h 134"/>
                <a:gd name="T6" fmla="*/ 231 w 231"/>
                <a:gd name="T7" fmla="*/ 125 h 134"/>
                <a:gd name="T8" fmla="*/ 226 w 231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34">
                  <a:moveTo>
                    <a:pt x="226" y="134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31" y="125"/>
                  </a:lnTo>
                  <a:lnTo>
                    <a:pt x="226" y="13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60" name="Freeform 76"/>
            <p:cNvSpPr/>
            <p:nvPr/>
          </p:nvSpPr>
          <p:spPr bwMode="auto">
            <a:xfrm>
              <a:off x="2595" y="1383"/>
              <a:ext cx="33" cy="140"/>
            </a:xfrm>
            <a:custGeom>
              <a:avLst/>
              <a:gdLst>
                <a:gd name="T0" fmla="*/ 21 w 33"/>
                <a:gd name="T1" fmla="*/ 140 h 140"/>
                <a:gd name="T2" fmla="*/ 0 w 33"/>
                <a:gd name="T3" fmla="*/ 0 h 140"/>
                <a:gd name="T4" fmla="*/ 9 w 33"/>
                <a:gd name="T5" fmla="*/ 0 h 140"/>
                <a:gd name="T6" fmla="*/ 33 w 33"/>
                <a:gd name="T7" fmla="*/ 137 h 140"/>
                <a:gd name="T8" fmla="*/ 21 w 33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21" y="14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33" y="137"/>
                  </a:lnTo>
                  <a:lnTo>
                    <a:pt x="21" y="1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61" name="Freeform 77"/>
            <p:cNvSpPr/>
            <p:nvPr/>
          </p:nvSpPr>
          <p:spPr bwMode="auto">
            <a:xfrm>
              <a:off x="2361" y="1513"/>
              <a:ext cx="262" cy="135"/>
            </a:xfrm>
            <a:custGeom>
              <a:avLst/>
              <a:gdLst>
                <a:gd name="T0" fmla="*/ 4 w 262"/>
                <a:gd name="T1" fmla="*/ 135 h 135"/>
                <a:gd name="T2" fmla="*/ 0 w 262"/>
                <a:gd name="T3" fmla="*/ 125 h 135"/>
                <a:gd name="T4" fmla="*/ 257 w 262"/>
                <a:gd name="T5" fmla="*/ 0 h 135"/>
                <a:gd name="T6" fmla="*/ 262 w 262"/>
                <a:gd name="T7" fmla="*/ 10 h 135"/>
                <a:gd name="T8" fmla="*/ 4 w 262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35">
                  <a:moveTo>
                    <a:pt x="4" y="135"/>
                  </a:moveTo>
                  <a:lnTo>
                    <a:pt x="0" y="125"/>
                  </a:lnTo>
                  <a:lnTo>
                    <a:pt x="257" y="0"/>
                  </a:lnTo>
                  <a:lnTo>
                    <a:pt x="262" y="10"/>
                  </a:lnTo>
                  <a:lnTo>
                    <a:pt x="4" y="1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62" name="Freeform 78"/>
            <p:cNvSpPr/>
            <p:nvPr/>
          </p:nvSpPr>
          <p:spPr bwMode="auto">
            <a:xfrm>
              <a:off x="2361" y="1641"/>
              <a:ext cx="290" cy="135"/>
            </a:xfrm>
            <a:custGeom>
              <a:avLst/>
              <a:gdLst>
                <a:gd name="T0" fmla="*/ 288 w 290"/>
                <a:gd name="T1" fmla="*/ 135 h 135"/>
                <a:gd name="T2" fmla="*/ 0 w 290"/>
                <a:gd name="T3" fmla="*/ 9 h 135"/>
                <a:gd name="T4" fmla="*/ 4 w 290"/>
                <a:gd name="T5" fmla="*/ 0 h 135"/>
                <a:gd name="T6" fmla="*/ 290 w 290"/>
                <a:gd name="T7" fmla="*/ 125 h 135"/>
                <a:gd name="T8" fmla="*/ 288 w 290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35">
                  <a:moveTo>
                    <a:pt x="288" y="135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90" y="125"/>
                  </a:lnTo>
                  <a:lnTo>
                    <a:pt x="288" y="1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63" name="Freeform 79"/>
            <p:cNvSpPr/>
            <p:nvPr/>
          </p:nvSpPr>
          <p:spPr bwMode="auto">
            <a:xfrm>
              <a:off x="2656" y="1731"/>
              <a:ext cx="619" cy="52"/>
            </a:xfrm>
            <a:custGeom>
              <a:avLst/>
              <a:gdLst>
                <a:gd name="T0" fmla="*/ 0 w 619"/>
                <a:gd name="T1" fmla="*/ 52 h 52"/>
                <a:gd name="T2" fmla="*/ 0 w 619"/>
                <a:gd name="T3" fmla="*/ 40 h 52"/>
                <a:gd name="T4" fmla="*/ 619 w 619"/>
                <a:gd name="T5" fmla="*/ 0 h 52"/>
                <a:gd name="T6" fmla="*/ 619 w 619"/>
                <a:gd name="T7" fmla="*/ 11 h 52"/>
                <a:gd name="T8" fmla="*/ 0 w 61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2">
                  <a:moveTo>
                    <a:pt x="0" y="52"/>
                  </a:moveTo>
                  <a:lnTo>
                    <a:pt x="0" y="40"/>
                  </a:lnTo>
                  <a:lnTo>
                    <a:pt x="619" y="0"/>
                  </a:lnTo>
                  <a:lnTo>
                    <a:pt x="619" y="11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64" name="Freeform 80"/>
            <p:cNvSpPr/>
            <p:nvPr/>
          </p:nvSpPr>
          <p:spPr bwMode="auto">
            <a:xfrm>
              <a:off x="3145" y="1475"/>
              <a:ext cx="258" cy="123"/>
            </a:xfrm>
            <a:custGeom>
              <a:avLst/>
              <a:gdLst>
                <a:gd name="T0" fmla="*/ 5 w 258"/>
                <a:gd name="T1" fmla="*/ 123 h 123"/>
                <a:gd name="T2" fmla="*/ 0 w 258"/>
                <a:gd name="T3" fmla="*/ 114 h 123"/>
                <a:gd name="T4" fmla="*/ 253 w 258"/>
                <a:gd name="T5" fmla="*/ 0 h 123"/>
                <a:gd name="T6" fmla="*/ 258 w 258"/>
                <a:gd name="T7" fmla="*/ 10 h 123"/>
                <a:gd name="T8" fmla="*/ 5 w 25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23">
                  <a:moveTo>
                    <a:pt x="5" y="123"/>
                  </a:moveTo>
                  <a:lnTo>
                    <a:pt x="0" y="114"/>
                  </a:lnTo>
                  <a:lnTo>
                    <a:pt x="253" y="0"/>
                  </a:lnTo>
                  <a:lnTo>
                    <a:pt x="258" y="10"/>
                  </a:lnTo>
                  <a:lnTo>
                    <a:pt x="5" y="12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65" name="Freeform 81"/>
            <p:cNvSpPr/>
            <p:nvPr/>
          </p:nvSpPr>
          <p:spPr bwMode="auto">
            <a:xfrm>
              <a:off x="2994" y="1589"/>
              <a:ext cx="156" cy="52"/>
            </a:xfrm>
            <a:custGeom>
              <a:avLst/>
              <a:gdLst>
                <a:gd name="T0" fmla="*/ 2 w 156"/>
                <a:gd name="T1" fmla="*/ 52 h 52"/>
                <a:gd name="T2" fmla="*/ 0 w 156"/>
                <a:gd name="T3" fmla="*/ 40 h 52"/>
                <a:gd name="T4" fmla="*/ 154 w 156"/>
                <a:gd name="T5" fmla="*/ 0 h 52"/>
                <a:gd name="T6" fmla="*/ 156 w 156"/>
                <a:gd name="T7" fmla="*/ 9 h 52"/>
                <a:gd name="T8" fmla="*/ 2 w 156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2">
                  <a:moveTo>
                    <a:pt x="2" y="52"/>
                  </a:moveTo>
                  <a:lnTo>
                    <a:pt x="0" y="40"/>
                  </a:lnTo>
                  <a:lnTo>
                    <a:pt x="154" y="0"/>
                  </a:lnTo>
                  <a:lnTo>
                    <a:pt x="156" y="9"/>
                  </a:lnTo>
                  <a:lnTo>
                    <a:pt x="2" y="5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66" name="Freeform 82"/>
            <p:cNvSpPr/>
            <p:nvPr/>
          </p:nvSpPr>
          <p:spPr bwMode="auto">
            <a:xfrm>
              <a:off x="3379" y="1152"/>
              <a:ext cx="26" cy="328"/>
            </a:xfrm>
            <a:custGeom>
              <a:avLst/>
              <a:gdLst>
                <a:gd name="T0" fmla="*/ 14 w 26"/>
                <a:gd name="T1" fmla="*/ 328 h 328"/>
                <a:gd name="T2" fmla="*/ 0 w 26"/>
                <a:gd name="T3" fmla="*/ 0 h 328"/>
                <a:gd name="T4" fmla="*/ 12 w 26"/>
                <a:gd name="T5" fmla="*/ 0 h 328"/>
                <a:gd name="T6" fmla="*/ 26 w 26"/>
                <a:gd name="T7" fmla="*/ 328 h 328"/>
                <a:gd name="T8" fmla="*/ 14 w 26"/>
                <a:gd name="T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8">
                  <a:moveTo>
                    <a:pt x="14" y="32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6" y="328"/>
                  </a:lnTo>
                  <a:lnTo>
                    <a:pt x="14" y="32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67" name="Freeform 83"/>
            <p:cNvSpPr/>
            <p:nvPr/>
          </p:nvSpPr>
          <p:spPr bwMode="auto">
            <a:xfrm>
              <a:off x="3202" y="944"/>
              <a:ext cx="187" cy="212"/>
            </a:xfrm>
            <a:custGeom>
              <a:avLst/>
              <a:gdLst>
                <a:gd name="T0" fmla="*/ 179 w 187"/>
                <a:gd name="T1" fmla="*/ 212 h 212"/>
                <a:gd name="T2" fmla="*/ 0 w 187"/>
                <a:gd name="T3" fmla="*/ 7 h 212"/>
                <a:gd name="T4" fmla="*/ 9 w 187"/>
                <a:gd name="T5" fmla="*/ 0 h 212"/>
                <a:gd name="T6" fmla="*/ 187 w 187"/>
                <a:gd name="T7" fmla="*/ 205 h 212"/>
                <a:gd name="T8" fmla="*/ 179 w 187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12">
                  <a:moveTo>
                    <a:pt x="179" y="212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87" y="205"/>
                  </a:lnTo>
                  <a:lnTo>
                    <a:pt x="179" y="21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68" name="Freeform 84"/>
            <p:cNvSpPr/>
            <p:nvPr/>
          </p:nvSpPr>
          <p:spPr bwMode="auto">
            <a:xfrm>
              <a:off x="3237" y="1149"/>
              <a:ext cx="149" cy="119"/>
            </a:xfrm>
            <a:custGeom>
              <a:avLst/>
              <a:gdLst>
                <a:gd name="T0" fmla="*/ 7 w 149"/>
                <a:gd name="T1" fmla="*/ 119 h 119"/>
                <a:gd name="T2" fmla="*/ 0 w 149"/>
                <a:gd name="T3" fmla="*/ 109 h 119"/>
                <a:gd name="T4" fmla="*/ 142 w 149"/>
                <a:gd name="T5" fmla="*/ 0 h 119"/>
                <a:gd name="T6" fmla="*/ 149 w 149"/>
                <a:gd name="T7" fmla="*/ 10 h 119"/>
                <a:gd name="T8" fmla="*/ 7 w 14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9">
                  <a:moveTo>
                    <a:pt x="7" y="119"/>
                  </a:moveTo>
                  <a:lnTo>
                    <a:pt x="0" y="109"/>
                  </a:lnTo>
                  <a:lnTo>
                    <a:pt x="142" y="0"/>
                  </a:lnTo>
                  <a:lnTo>
                    <a:pt x="149" y="10"/>
                  </a:lnTo>
                  <a:lnTo>
                    <a:pt x="7" y="1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69" name="Freeform 85"/>
            <p:cNvSpPr/>
            <p:nvPr/>
          </p:nvSpPr>
          <p:spPr bwMode="auto">
            <a:xfrm>
              <a:off x="3086" y="1258"/>
              <a:ext cx="161" cy="137"/>
            </a:xfrm>
            <a:custGeom>
              <a:avLst/>
              <a:gdLst>
                <a:gd name="T0" fmla="*/ 7 w 161"/>
                <a:gd name="T1" fmla="*/ 137 h 137"/>
                <a:gd name="T2" fmla="*/ 0 w 161"/>
                <a:gd name="T3" fmla="*/ 130 h 137"/>
                <a:gd name="T4" fmla="*/ 154 w 161"/>
                <a:gd name="T5" fmla="*/ 0 h 137"/>
                <a:gd name="T6" fmla="*/ 161 w 161"/>
                <a:gd name="T7" fmla="*/ 10 h 137"/>
                <a:gd name="T8" fmla="*/ 7 w 161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7">
                  <a:moveTo>
                    <a:pt x="7" y="137"/>
                  </a:moveTo>
                  <a:lnTo>
                    <a:pt x="0" y="130"/>
                  </a:lnTo>
                  <a:lnTo>
                    <a:pt x="154" y="0"/>
                  </a:lnTo>
                  <a:lnTo>
                    <a:pt x="161" y="10"/>
                  </a:lnTo>
                  <a:lnTo>
                    <a:pt x="7" y="13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70" name="Freeform 86"/>
            <p:cNvSpPr/>
            <p:nvPr/>
          </p:nvSpPr>
          <p:spPr bwMode="auto">
            <a:xfrm>
              <a:off x="2838" y="1353"/>
              <a:ext cx="255" cy="42"/>
            </a:xfrm>
            <a:custGeom>
              <a:avLst/>
              <a:gdLst>
                <a:gd name="T0" fmla="*/ 253 w 255"/>
                <a:gd name="T1" fmla="*/ 42 h 42"/>
                <a:gd name="T2" fmla="*/ 0 w 255"/>
                <a:gd name="T3" fmla="*/ 9 h 42"/>
                <a:gd name="T4" fmla="*/ 2 w 255"/>
                <a:gd name="T5" fmla="*/ 0 h 42"/>
                <a:gd name="T6" fmla="*/ 255 w 255"/>
                <a:gd name="T7" fmla="*/ 33 h 42"/>
                <a:gd name="T8" fmla="*/ 253 w 25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42">
                  <a:moveTo>
                    <a:pt x="253" y="42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55" y="33"/>
                  </a:lnTo>
                  <a:lnTo>
                    <a:pt x="253" y="4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71" name="Freeform 87"/>
            <p:cNvSpPr/>
            <p:nvPr/>
          </p:nvSpPr>
          <p:spPr bwMode="auto">
            <a:xfrm>
              <a:off x="2599" y="1355"/>
              <a:ext cx="239" cy="33"/>
            </a:xfrm>
            <a:custGeom>
              <a:avLst/>
              <a:gdLst>
                <a:gd name="T0" fmla="*/ 0 w 239"/>
                <a:gd name="T1" fmla="*/ 33 h 33"/>
                <a:gd name="T2" fmla="*/ 0 w 239"/>
                <a:gd name="T3" fmla="*/ 24 h 33"/>
                <a:gd name="T4" fmla="*/ 239 w 239"/>
                <a:gd name="T5" fmla="*/ 0 h 33"/>
                <a:gd name="T6" fmla="*/ 239 w 239"/>
                <a:gd name="T7" fmla="*/ 12 h 33"/>
                <a:gd name="T8" fmla="*/ 0 w 239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3">
                  <a:moveTo>
                    <a:pt x="0" y="33"/>
                  </a:moveTo>
                  <a:lnTo>
                    <a:pt x="0" y="24"/>
                  </a:lnTo>
                  <a:lnTo>
                    <a:pt x="239" y="0"/>
                  </a:lnTo>
                  <a:lnTo>
                    <a:pt x="239" y="1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72" name="Freeform 88"/>
            <p:cNvSpPr/>
            <p:nvPr/>
          </p:nvSpPr>
          <p:spPr bwMode="auto">
            <a:xfrm>
              <a:off x="2287" y="1286"/>
              <a:ext cx="315" cy="104"/>
            </a:xfrm>
            <a:custGeom>
              <a:avLst/>
              <a:gdLst>
                <a:gd name="T0" fmla="*/ 310 w 315"/>
                <a:gd name="T1" fmla="*/ 104 h 104"/>
                <a:gd name="T2" fmla="*/ 0 w 315"/>
                <a:gd name="T3" fmla="*/ 10 h 104"/>
                <a:gd name="T4" fmla="*/ 5 w 315"/>
                <a:gd name="T5" fmla="*/ 0 h 104"/>
                <a:gd name="T6" fmla="*/ 315 w 315"/>
                <a:gd name="T7" fmla="*/ 95 h 104"/>
                <a:gd name="T8" fmla="*/ 310 w 315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104">
                  <a:moveTo>
                    <a:pt x="310" y="104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315" y="95"/>
                  </a:lnTo>
                  <a:lnTo>
                    <a:pt x="310" y="10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73" name="Freeform 89"/>
            <p:cNvSpPr/>
            <p:nvPr/>
          </p:nvSpPr>
          <p:spPr bwMode="auto">
            <a:xfrm>
              <a:off x="2448" y="1383"/>
              <a:ext cx="149" cy="48"/>
            </a:xfrm>
            <a:custGeom>
              <a:avLst/>
              <a:gdLst>
                <a:gd name="T0" fmla="*/ 5 w 149"/>
                <a:gd name="T1" fmla="*/ 48 h 48"/>
                <a:gd name="T2" fmla="*/ 0 w 149"/>
                <a:gd name="T3" fmla="*/ 36 h 48"/>
                <a:gd name="T4" fmla="*/ 147 w 149"/>
                <a:gd name="T5" fmla="*/ 0 h 48"/>
                <a:gd name="T6" fmla="*/ 149 w 149"/>
                <a:gd name="T7" fmla="*/ 10 h 48"/>
                <a:gd name="T8" fmla="*/ 5 w 149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8">
                  <a:moveTo>
                    <a:pt x="5" y="48"/>
                  </a:moveTo>
                  <a:lnTo>
                    <a:pt x="0" y="36"/>
                  </a:lnTo>
                  <a:lnTo>
                    <a:pt x="147" y="0"/>
                  </a:lnTo>
                  <a:lnTo>
                    <a:pt x="149" y="10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74" name="Freeform 90"/>
            <p:cNvSpPr/>
            <p:nvPr/>
          </p:nvSpPr>
          <p:spPr bwMode="auto">
            <a:xfrm>
              <a:off x="2618" y="1386"/>
              <a:ext cx="473" cy="132"/>
            </a:xfrm>
            <a:custGeom>
              <a:avLst/>
              <a:gdLst>
                <a:gd name="T0" fmla="*/ 0 w 200"/>
                <a:gd name="T1" fmla="*/ 56 h 56"/>
                <a:gd name="T2" fmla="*/ 0 w 200"/>
                <a:gd name="T3" fmla="*/ 56 h 56"/>
                <a:gd name="T4" fmla="*/ 1 w 200"/>
                <a:gd name="T5" fmla="*/ 54 h 56"/>
                <a:gd name="T6" fmla="*/ 1 w 200"/>
                <a:gd name="T7" fmla="*/ 52 h 56"/>
                <a:gd name="T8" fmla="*/ 199 w 200"/>
                <a:gd name="T9" fmla="*/ 0 h 56"/>
                <a:gd name="T10" fmla="*/ 200 w 200"/>
                <a:gd name="T11" fmla="*/ 4 h 56"/>
                <a:gd name="T12" fmla="*/ 0 w 20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6" y="51"/>
                    <a:pt x="145" y="14"/>
                    <a:pt x="199" y="0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8" y="53"/>
                    <a:pt x="2" y="56"/>
                    <a:pt x="0" y="56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75" name="Freeform 91"/>
            <p:cNvSpPr/>
            <p:nvPr/>
          </p:nvSpPr>
          <p:spPr bwMode="auto">
            <a:xfrm>
              <a:off x="2618" y="1357"/>
              <a:ext cx="225" cy="163"/>
            </a:xfrm>
            <a:custGeom>
              <a:avLst/>
              <a:gdLst>
                <a:gd name="T0" fmla="*/ 7 w 225"/>
                <a:gd name="T1" fmla="*/ 163 h 163"/>
                <a:gd name="T2" fmla="*/ 0 w 225"/>
                <a:gd name="T3" fmla="*/ 154 h 163"/>
                <a:gd name="T4" fmla="*/ 218 w 225"/>
                <a:gd name="T5" fmla="*/ 0 h 163"/>
                <a:gd name="T6" fmla="*/ 225 w 225"/>
                <a:gd name="T7" fmla="*/ 10 h 163"/>
                <a:gd name="T8" fmla="*/ 7 w 225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63">
                  <a:moveTo>
                    <a:pt x="7" y="163"/>
                  </a:moveTo>
                  <a:lnTo>
                    <a:pt x="0" y="154"/>
                  </a:lnTo>
                  <a:lnTo>
                    <a:pt x="218" y="0"/>
                  </a:lnTo>
                  <a:lnTo>
                    <a:pt x="225" y="10"/>
                  </a:lnTo>
                  <a:lnTo>
                    <a:pt x="7" y="16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76" name="Freeform 92"/>
            <p:cNvSpPr/>
            <p:nvPr/>
          </p:nvSpPr>
          <p:spPr bwMode="auto">
            <a:xfrm>
              <a:off x="2845" y="1258"/>
              <a:ext cx="395" cy="99"/>
            </a:xfrm>
            <a:custGeom>
              <a:avLst/>
              <a:gdLst>
                <a:gd name="T0" fmla="*/ 2 w 395"/>
                <a:gd name="T1" fmla="*/ 99 h 99"/>
                <a:gd name="T2" fmla="*/ 0 w 395"/>
                <a:gd name="T3" fmla="*/ 88 h 99"/>
                <a:gd name="T4" fmla="*/ 392 w 395"/>
                <a:gd name="T5" fmla="*/ 0 h 99"/>
                <a:gd name="T6" fmla="*/ 395 w 395"/>
                <a:gd name="T7" fmla="*/ 12 h 99"/>
                <a:gd name="T8" fmla="*/ 2 w 39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99">
                  <a:moveTo>
                    <a:pt x="2" y="99"/>
                  </a:moveTo>
                  <a:lnTo>
                    <a:pt x="0" y="88"/>
                  </a:lnTo>
                  <a:lnTo>
                    <a:pt x="392" y="0"/>
                  </a:lnTo>
                  <a:lnTo>
                    <a:pt x="395" y="12"/>
                  </a:lnTo>
                  <a:lnTo>
                    <a:pt x="2" y="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77" name="Freeform 93"/>
            <p:cNvSpPr/>
            <p:nvPr/>
          </p:nvSpPr>
          <p:spPr bwMode="auto">
            <a:xfrm>
              <a:off x="3086" y="1393"/>
              <a:ext cx="69" cy="198"/>
            </a:xfrm>
            <a:custGeom>
              <a:avLst/>
              <a:gdLst>
                <a:gd name="T0" fmla="*/ 59 w 69"/>
                <a:gd name="T1" fmla="*/ 198 h 198"/>
                <a:gd name="T2" fmla="*/ 0 w 69"/>
                <a:gd name="T3" fmla="*/ 2 h 198"/>
                <a:gd name="T4" fmla="*/ 12 w 69"/>
                <a:gd name="T5" fmla="*/ 0 h 198"/>
                <a:gd name="T6" fmla="*/ 69 w 69"/>
                <a:gd name="T7" fmla="*/ 196 h 198"/>
                <a:gd name="T8" fmla="*/ 59 w 69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98">
                  <a:moveTo>
                    <a:pt x="59" y="198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9" y="196"/>
                  </a:lnTo>
                  <a:lnTo>
                    <a:pt x="59" y="19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78" name="Freeform 94"/>
            <p:cNvSpPr/>
            <p:nvPr/>
          </p:nvSpPr>
          <p:spPr bwMode="auto">
            <a:xfrm>
              <a:off x="2980" y="1105"/>
              <a:ext cx="401" cy="51"/>
            </a:xfrm>
            <a:custGeom>
              <a:avLst/>
              <a:gdLst>
                <a:gd name="T0" fmla="*/ 399 w 401"/>
                <a:gd name="T1" fmla="*/ 51 h 51"/>
                <a:gd name="T2" fmla="*/ 0 w 401"/>
                <a:gd name="T3" fmla="*/ 11 h 51"/>
                <a:gd name="T4" fmla="*/ 0 w 401"/>
                <a:gd name="T5" fmla="*/ 0 h 51"/>
                <a:gd name="T6" fmla="*/ 401 w 401"/>
                <a:gd name="T7" fmla="*/ 42 h 51"/>
                <a:gd name="T8" fmla="*/ 399 w 40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51">
                  <a:moveTo>
                    <a:pt x="399" y="5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401" y="42"/>
                  </a:lnTo>
                  <a:lnTo>
                    <a:pt x="399" y="5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79" name="Freeform 95"/>
            <p:cNvSpPr/>
            <p:nvPr/>
          </p:nvSpPr>
          <p:spPr bwMode="auto">
            <a:xfrm>
              <a:off x="2977" y="944"/>
              <a:ext cx="232" cy="168"/>
            </a:xfrm>
            <a:custGeom>
              <a:avLst/>
              <a:gdLst>
                <a:gd name="T0" fmla="*/ 7 w 232"/>
                <a:gd name="T1" fmla="*/ 168 h 168"/>
                <a:gd name="T2" fmla="*/ 0 w 232"/>
                <a:gd name="T3" fmla="*/ 161 h 168"/>
                <a:gd name="T4" fmla="*/ 225 w 232"/>
                <a:gd name="T5" fmla="*/ 0 h 168"/>
                <a:gd name="T6" fmla="*/ 232 w 232"/>
                <a:gd name="T7" fmla="*/ 9 h 168"/>
                <a:gd name="T8" fmla="*/ 7 w 232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68">
                  <a:moveTo>
                    <a:pt x="7" y="168"/>
                  </a:moveTo>
                  <a:lnTo>
                    <a:pt x="0" y="161"/>
                  </a:lnTo>
                  <a:lnTo>
                    <a:pt x="225" y="0"/>
                  </a:lnTo>
                  <a:lnTo>
                    <a:pt x="232" y="9"/>
                  </a:lnTo>
                  <a:lnTo>
                    <a:pt x="7" y="16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80" name="Freeform 96"/>
            <p:cNvSpPr/>
            <p:nvPr/>
          </p:nvSpPr>
          <p:spPr bwMode="auto">
            <a:xfrm>
              <a:off x="2283" y="1038"/>
              <a:ext cx="111" cy="253"/>
            </a:xfrm>
            <a:custGeom>
              <a:avLst/>
              <a:gdLst>
                <a:gd name="T0" fmla="*/ 9 w 111"/>
                <a:gd name="T1" fmla="*/ 253 h 253"/>
                <a:gd name="T2" fmla="*/ 0 w 111"/>
                <a:gd name="T3" fmla="*/ 248 h 253"/>
                <a:gd name="T4" fmla="*/ 99 w 111"/>
                <a:gd name="T5" fmla="*/ 0 h 253"/>
                <a:gd name="T6" fmla="*/ 111 w 111"/>
                <a:gd name="T7" fmla="*/ 5 h 253"/>
                <a:gd name="T8" fmla="*/ 9 w 111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53">
                  <a:moveTo>
                    <a:pt x="9" y="253"/>
                  </a:moveTo>
                  <a:lnTo>
                    <a:pt x="0" y="248"/>
                  </a:lnTo>
                  <a:lnTo>
                    <a:pt x="99" y="0"/>
                  </a:lnTo>
                  <a:lnTo>
                    <a:pt x="111" y="5"/>
                  </a:lnTo>
                  <a:lnTo>
                    <a:pt x="9" y="25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81" name="Freeform 97"/>
            <p:cNvSpPr/>
            <p:nvPr/>
          </p:nvSpPr>
          <p:spPr bwMode="auto">
            <a:xfrm>
              <a:off x="2389" y="1034"/>
              <a:ext cx="173" cy="241"/>
            </a:xfrm>
            <a:custGeom>
              <a:avLst/>
              <a:gdLst>
                <a:gd name="T0" fmla="*/ 163 w 173"/>
                <a:gd name="T1" fmla="*/ 241 h 241"/>
                <a:gd name="T2" fmla="*/ 0 w 173"/>
                <a:gd name="T3" fmla="*/ 7 h 241"/>
                <a:gd name="T4" fmla="*/ 9 w 173"/>
                <a:gd name="T5" fmla="*/ 0 h 241"/>
                <a:gd name="T6" fmla="*/ 173 w 173"/>
                <a:gd name="T7" fmla="*/ 234 h 241"/>
                <a:gd name="T8" fmla="*/ 163 w 173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41">
                  <a:moveTo>
                    <a:pt x="163" y="24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73" y="234"/>
                  </a:lnTo>
                  <a:lnTo>
                    <a:pt x="163" y="24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82" name="Freeform 98"/>
            <p:cNvSpPr/>
            <p:nvPr/>
          </p:nvSpPr>
          <p:spPr bwMode="auto">
            <a:xfrm>
              <a:off x="2562" y="1263"/>
              <a:ext cx="285" cy="99"/>
            </a:xfrm>
            <a:custGeom>
              <a:avLst/>
              <a:gdLst>
                <a:gd name="T0" fmla="*/ 283 w 285"/>
                <a:gd name="T1" fmla="*/ 99 h 99"/>
                <a:gd name="T2" fmla="*/ 0 w 285"/>
                <a:gd name="T3" fmla="*/ 9 h 99"/>
                <a:gd name="T4" fmla="*/ 2 w 285"/>
                <a:gd name="T5" fmla="*/ 0 h 99"/>
                <a:gd name="T6" fmla="*/ 285 w 285"/>
                <a:gd name="T7" fmla="*/ 87 h 99"/>
                <a:gd name="T8" fmla="*/ 283 w 28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99">
                  <a:moveTo>
                    <a:pt x="283" y="99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85" y="87"/>
                  </a:lnTo>
                  <a:lnTo>
                    <a:pt x="283" y="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83" name="Freeform 99"/>
            <p:cNvSpPr/>
            <p:nvPr/>
          </p:nvSpPr>
          <p:spPr bwMode="auto">
            <a:xfrm>
              <a:off x="2554" y="1265"/>
              <a:ext cx="48" cy="121"/>
            </a:xfrm>
            <a:custGeom>
              <a:avLst/>
              <a:gdLst>
                <a:gd name="T0" fmla="*/ 38 w 48"/>
                <a:gd name="T1" fmla="*/ 121 h 121"/>
                <a:gd name="T2" fmla="*/ 0 w 48"/>
                <a:gd name="T3" fmla="*/ 5 h 121"/>
                <a:gd name="T4" fmla="*/ 12 w 48"/>
                <a:gd name="T5" fmla="*/ 0 h 121"/>
                <a:gd name="T6" fmla="*/ 48 w 48"/>
                <a:gd name="T7" fmla="*/ 118 h 121"/>
                <a:gd name="T8" fmla="*/ 38 w 48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38" y="121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48" y="118"/>
                  </a:lnTo>
                  <a:lnTo>
                    <a:pt x="38" y="1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84" name="Freeform 100"/>
            <p:cNvSpPr/>
            <p:nvPr/>
          </p:nvSpPr>
          <p:spPr bwMode="auto">
            <a:xfrm>
              <a:off x="2443" y="1263"/>
              <a:ext cx="121" cy="165"/>
            </a:xfrm>
            <a:custGeom>
              <a:avLst/>
              <a:gdLst>
                <a:gd name="T0" fmla="*/ 10 w 121"/>
                <a:gd name="T1" fmla="*/ 165 h 165"/>
                <a:gd name="T2" fmla="*/ 0 w 121"/>
                <a:gd name="T3" fmla="*/ 158 h 165"/>
                <a:gd name="T4" fmla="*/ 111 w 121"/>
                <a:gd name="T5" fmla="*/ 0 h 165"/>
                <a:gd name="T6" fmla="*/ 121 w 121"/>
                <a:gd name="T7" fmla="*/ 7 h 165"/>
                <a:gd name="T8" fmla="*/ 10 w 121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65">
                  <a:moveTo>
                    <a:pt x="10" y="165"/>
                  </a:moveTo>
                  <a:lnTo>
                    <a:pt x="0" y="158"/>
                  </a:lnTo>
                  <a:lnTo>
                    <a:pt x="111" y="0"/>
                  </a:lnTo>
                  <a:lnTo>
                    <a:pt x="121" y="7"/>
                  </a:lnTo>
                  <a:lnTo>
                    <a:pt x="10" y="16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85" name="Freeform 101"/>
            <p:cNvSpPr/>
            <p:nvPr/>
          </p:nvSpPr>
          <p:spPr bwMode="auto">
            <a:xfrm>
              <a:off x="2382" y="885"/>
              <a:ext cx="198" cy="160"/>
            </a:xfrm>
            <a:custGeom>
              <a:avLst/>
              <a:gdLst>
                <a:gd name="T0" fmla="*/ 7 w 198"/>
                <a:gd name="T1" fmla="*/ 160 h 160"/>
                <a:gd name="T2" fmla="*/ 0 w 198"/>
                <a:gd name="T3" fmla="*/ 151 h 160"/>
                <a:gd name="T4" fmla="*/ 191 w 198"/>
                <a:gd name="T5" fmla="*/ 0 h 160"/>
                <a:gd name="T6" fmla="*/ 198 w 198"/>
                <a:gd name="T7" fmla="*/ 7 h 160"/>
                <a:gd name="T8" fmla="*/ 7 w 198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60">
                  <a:moveTo>
                    <a:pt x="7" y="160"/>
                  </a:moveTo>
                  <a:lnTo>
                    <a:pt x="0" y="151"/>
                  </a:lnTo>
                  <a:lnTo>
                    <a:pt x="191" y="0"/>
                  </a:lnTo>
                  <a:lnTo>
                    <a:pt x="198" y="7"/>
                  </a:lnTo>
                  <a:lnTo>
                    <a:pt x="7" y="16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86" name="Freeform 102"/>
            <p:cNvSpPr/>
            <p:nvPr/>
          </p:nvSpPr>
          <p:spPr bwMode="auto">
            <a:xfrm>
              <a:off x="2569" y="885"/>
              <a:ext cx="208" cy="250"/>
            </a:xfrm>
            <a:custGeom>
              <a:avLst/>
              <a:gdLst>
                <a:gd name="T0" fmla="*/ 200 w 208"/>
                <a:gd name="T1" fmla="*/ 250 h 250"/>
                <a:gd name="T2" fmla="*/ 0 w 208"/>
                <a:gd name="T3" fmla="*/ 7 h 250"/>
                <a:gd name="T4" fmla="*/ 9 w 208"/>
                <a:gd name="T5" fmla="*/ 0 h 250"/>
                <a:gd name="T6" fmla="*/ 208 w 208"/>
                <a:gd name="T7" fmla="*/ 243 h 250"/>
                <a:gd name="T8" fmla="*/ 200 w 208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50">
                  <a:moveTo>
                    <a:pt x="200" y="25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08" y="243"/>
                  </a:lnTo>
                  <a:lnTo>
                    <a:pt x="200" y="25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87" name="Freeform 103"/>
            <p:cNvSpPr/>
            <p:nvPr/>
          </p:nvSpPr>
          <p:spPr bwMode="auto">
            <a:xfrm>
              <a:off x="2554" y="1123"/>
              <a:ext cx="220" cy="147"/>
            </a:xfrm>
            <a:custGeom>
              <a:avLst/>
              <a:gdLst>
                <a:gd name="T0" fmla="*/ 8 w 220"/>
                <a:gd name="T1" fmla="*/ 147 h 147"/>
                <a:gd name="T2" fmla="*/ 0 w 220"/>
                <a:gd name="T3" fmla="*/ 137 h 147"/>
                <a:gd name="T4" fmla="*/ 215 w 220"/>
                <a:gd name="T5" fmla="*/ 0 h 147"/>
                <a:gd name="T6" fmla="*/ 220 w 220"/>
                <a:gd name="T7" fmla="*/ 10 h 147"/>
                <a:gd name="T8" fmla="*/ 8 w 220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47">
                  <a:moveTo>
                    <a:pt x="8" y="147"/>
                  </a:moveTo>
                  <a:lnTo>
                    <a:pt x="0" y="137"/>
                  </a:lnTo>
                  <a:lnTo>
                    <a:pt x="215" y="0"/>
                  </a:lnTo>
                  <a:lnTo>
                    <a:pt x="220" y="10"/>
                  </a:lnTo>
                  <a:lnTo>
                    <a:pt x="8" y="14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88" name="Freeform 104"/>
            <p:cNvSpPr/>
            <p:nvPr/>
          </p:nvSpPr>
          <p:spPr bwMode="auto">
            <a:xfrm>
              <a:off x="2290" y="1263"/>
              <a:ext cx="269" cy="28"/>
            </a:xfrm>
            <a:custGeom>
              <a:avLst/>
              <a:gdLst>
                <a:gd name="T0" fmla="*/ 0 w 269"/>
                <a:gd name="T1" fmla="*/ 28 h 28"/>
                <a:gd name="T2" fmla="*/ 0 w 269"/>
                <a:gd name="T3" fmla="*/ 16 h 28"/>
                <a:gd name="T4" fmla="*/ 269 w 269"/>
                <a:gd name="T5" fmla="*/ 0 h 28"/>
                <a:gd name="T6" fmla="*/ 269 w 269"/>
                <a:gd name="T7" fmla="*/ 9 h 28"/>
                <a:gd name="T8" fmla="*/ 0 w 26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8">
                  <a:moveTo>
                    <a:pt x="0" y="28"/>
                  </a:moveTo>
                  <a:lnTo>
                    <a:pt x="0" y="16"/>
                  </a:lnTo>
                  <a:lnTo>
                    <a:pt x="269" y="0"/>
                  </a:lnTo>
                  <a:lnTo>
                    <a:pt x="269" y="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89" name="Freeform 105"/>
            <p:cNvSpPr/>
            <p:nvPr/>
          </p:nvSpPr>
          <p:spPr bwMode="auto">
            <a:xfrm>
              <a:off x="2772" y="1102"/>
              <a:ext cx="210" cy="31"/>
            </a:xfrm>
            <a:custGeom>
              <a:avLst/>
              <a:gdLst>
                <a:gd name="T0" fmla="*/ 2 w 210"/>
                <a:gd name="T1" fmla="*/ 31 h 31"/>
                <a:gd name="T2" fmla="*/ 0 w 210"/>
                <a:gd name="T3" fmla="*/ 19 h 31"/>
                <a:gd name="T4" fmla="*/ 210 w 210"/>
                <a:gd name="T5" fmla="*/ 0 h 31"/>
                <a:gd name="T6" fmla="*/ 210 w 210"/>
                <a:gd name="T7" fmla="*/ 12 h 31"/>
                <a:gd name="T8" fmla="*/ 2 w 210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1">
                  <a:moveTo>
                    <a:pt x="2" y="31"/>
                  </a:moveTo>
                  <a:lnTo>
                    <a:pt x="0" y="19"/>
                  </a:lnTo>
                  <a:lnTo>
                    <a:pt x="210" y="0"/>
                  </a:lnTo>
                  <a:lnTo>
                    <a:pt x="210" y="12"/>
                  </a:lnTo>
                  <a:lnTo>
                    <a:pt x="2" y="3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0" name="Freeform 106"/>
            <p:cNvSpPr/>
            <p:nvPr/>
          </p:nvSpPr>
          <p:spPr bwMode="auto">
            <a:xfrm>
              <a:off x="2899" y="814"/>
              <a:ext cx="308" cy="139"/>
            </a:xfrm>
            <a:custGeom>
              <a:avLst/>
              <a:gdLst>
                <a:gd name="T0" fmla="*/ 303 w 308"/>
                <a:gd name="T1" fmla="*/ 139 h 139"/>
                <a:gd name="T2" fmla="*/ 0 w 308"/>
                <a:gd name="T3" fmla="*/ 9 h 139"/>
                <a:gd name="T4" fmla="*/ 5 w 308"/>
                <a:gd name="T5" fmla="*/ 0 h 139"/>
                <a:gd name="T6" fmla="*/ 308 w 308"/>
                <a:gd name="T7" fmla="*/ 127 h 139"/>
                <a:gd name="T8" fmla="*/ 303 w 30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39">
                  <a:moveTo>
                    <a:pt x="303" y="139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308" y="127"/>
                  </a:lnTo>
                  <a:lnTo>
                    <a:pt x="303" y="13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1" name="Freeform 107"/>
            <p:cNvSpPr/>
            <p:nvPr/>
          </p:nvSpPr>
          <p:spPr bwMode="auto">
            <a:xfrm>
              <a:off x="2571" y="814"/>
              <a:ext cx="331" cy="78"/>
            </a:xfrm>
            <a:custGeom>
              <a:avLst/>
              <a:gdLst>
                <a:gd name="T0" fmla="*/ 2 w 331"/>
                <a:gd name="T1" fmla="*/ 78 h 78"/>
                <a:gd name="T2" fmla="*/ 0 w 331"/>
                <a:gd name="T3" fmla="*/ 66 h 78"/>
                <a:gd name="T4" fmla="*/ 328 w 331"/>
                <a:gd name="T5" fmla="*/ 0 h 78"/>
                <a:gd name="T6" fmla="*/ 331 w 331"/>
                <a:gd name="T7" fmla="*/ 12 h 78"/>
                <a:gd name="T8" fmla="*/ 2 w 33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78">
                  <a:moveTo>
                    <a:pt x="2" y="78"/>
                  </a:moveTo>
                  <a:lnTo>
                    <a:pt x="0" y="66"/>
                  </a:lnTo>
                  <a:lnTo>
                    <a:pt x="328" y="0"/>
                  </a:lnTo>
                  <a:lnTo>
                    <a:pt x="331" y="12"/>
                  </a:lnTo>
                  <a:lnTo>
                    <a:pt x="2" y="7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2" name="Freeform 108"/>
            <p:cNvSpPr/>
            <p:nvPr/>
          </p:nvSpPr>
          <p:spPr bwMode="auto">
            <a:xfrm>
              <a:off x="2895" y="819"/>
              <a:ext cx="94" cy="290"/>
            </a:xfrm>
            <a:custGeom>
              <a:avLst/>
              <a:gdLst>
                <a:gd name="T0" fmla="*/ 82 w 94"/>
                <a:gd name="T1" fmla="*/ 290 h 290"/>
                <a:gd name="T2" fmla="*/ 0 w 94"/>
                <a:gd name="T3" fmla="*/ 2 h 290"/>
                <a:gd name="T4" fmla="*/ 11 w 94"/>
                <a:gd name="T5" fmla="*/ 0 h 290"/>
                <a:gd name="T6" fmla="*/ 94 w 94"/>
                <a:gd name="T7" fmla="*/ 288 h 290"/>
                <a:gd name="T8" fmla="*/ 82 w 94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90">
                  <a:moveTo>
                    <a:pt x="82" y="29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94" y="288"/>
                  </a:lnTo>
                  <a:lnTo>
                    <a:pt x="82" y="2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3" name="Freeform 109"/>
            <p:cNvSpPr/>
            <p:nvPr/>
          </p:nvSpPr>
          <p:spPr bwMode="auto">
            <a:xfrm>
              <a:off x="2762" y="823"/>
              <a:ext cx="142" cy="305"/>
            </a:xfrm>
            <a:custGeom>
              <a:avLst/>
              <a:gdLst>
                <a:gd name="T0" fmla="*/ 10 w 142"/>
                <a:gd name="T1" fmla="*/ 305 h 305"/>
                <a:gd name="T2" fmla="*/ 0 w 142"/>
                <a:gd name="T3" fmla="*/ 300 h 305"/>
                <a:gd name="T4" fmla="*/ 130 w 142"/>
                <a:gd name="T5" fmla="*/ 0 h 305"/>
                <a:gd name="T6" fmla="*/ 142 w 142"/>
                <a:gd name="T7" fmla="*/ 5 h 305"/>
                <a:gd name="T8" fmla="*/ 10 w 142"/>
                <a:gd name="T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305">
                  <a:moveTo>
                    <a:pt x="10" y="305"/>
                  </a:moveTo>
                  <a:lnTo>
                    <a:pt x="0" y="300"/>
                  </a:lnTo>
                  <a:lnTo>
                    <a:pt x="130" y="0"/>
                  </a:lnTo>
                  <a:lnTo>
                    <a:pt x="142" y="5"/>
                  </a:lnTo>
                  <a:lnTo>
                    <a:pt x="10" y="30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4" name="Freeform 110"/>
            <p:cNvSpPr/>
            <p:nvPr/>
          </p:nvSpPr>
          <p:spPr bwMode="auto">
            <a:xfrm>
              <a:off x="2550" y="887"/>
              <a:ext cx="28" cy="373"/>
            </a:xfrm>
            <a:custGeom>
              <a:avLst/>
              <a:gdLst>
                <a:gd name="T0" fmla="*/ 12 w 28"/>
                <a:gd name="T1" fmla="*/ 373 h 373"/>
                <a:gd name="T2" fmla="*/ 0 w 28"/>
                <a:gd name="T3" fmla="*/ 373 h 373"/>
                <a:gd name="T4" fmla="*/ 16 w 28"/>
                <a:gd name="T5" fmla="*/ 0 h 373"/>
                <a:gd name="T6" fmla="*/ 28 w 28"/>
                <a:gd name="T7" fmla="*/ 0 h 373"/>
                <a:gd name="T8" fmla="*/ 12 w 28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73">
                  <a:moveTo>
                    <a:pt x="12" y="373"/>
                  </a:moveTo>
                  <a:lnTo>
                    <a:pt x="0" y="373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12" y="37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5" name="Freeform 111"/>
            <p:cNvSpPr/>
            <p:nvPr/>
          </p:nvSpPr>
          <p:spPr bwMode="auto">
            <a:xfrm>
              <a:off x="2977" y="1107"/>
              <a:ext cx="121" cy="281"/>
            </a:xfrm>
            <a:custGeom>
              <a:avLst/>
              <a:gdLst>
                <a:gd name="T0" fmla="*/ 109 w 121"/>
                <a:gd name="T1" fmla="*/ 281 h 281"/>
                <a:gd name="T2" fmla="*/ 0 w 121"/>
                <a:gd name="T3" fmla="*/ 2 h 281"/>
                <a:gd name="T4" fmla="*/ 12 w 121"/>
                <a:gd name="T5" fmla="*/ 0 h 281"/>
                <a:gd name="T6" fmla="*/ 121 w 121"/>
                <a:gd name="T7" fmla="*/ 276 h 281"/>
                <a:gd name="T8" fmla="*/ 109 w 121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81">
                  <a:moveTo>
                    <a:pt x="109" y="28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121" y="276"/>
                  </a:lnTo>
                  <a:lnTo>
                    <a:pt x="109" y="28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6" name="Freeform 112"/>
            <p:cNvSpPr/>
            <p:nvPr/>
          </p:nvSpPr>
          <p:spPr bwMode="auto">
            <a:xfrm>
              <a:off x="2769" y="1126"/>
              <a:ext cx="74" cy="224"/>
            </a:xfrm>
            <a:custGeom>
              <a:avLst/>
              <a:gdLst>
                <a:gd name="T0" fmla="*/ 62 w 74"/>
                <a:gd name="T1" fmla="*/ 224 h 224"/>
                <a:gd name="T2" fmla="*/ 0 w 74"/>
                <a:gd name="T3" fmla="*/ 5 h 224"/>
                <a:gd name="T4" fmla="*/ 12 w 74"/>
                <a:gd name="T5" fmla="*/ 0 h 224"/>
                <a:gd name="T6" fmla="*/ 74 w 74"/>
                <a:gd name="T7" fmla="*/ 222 h 224"/>
                <a:gd name="T8" fmla="*/ 62 w 7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24">
                  <a:moveTo>
                    <a:pt x="62" y="224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74" y="222"/>
                  </a:lnTo>
                  <a:lnTo>
                    <a:pt x="62" y="22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7" name="Freeform 113"/>
            <p:cNvSpPr/>
            <p:nvPr/>
          </p:nvSpPr>
          <p:spPr bwMode="auto">
            <a:xfrm>
              <a:off x="2836" y="1109"/>
              <a:ext cx="148" cy="248"/>
            </a:xfrm>
            <a:custGeom>
              <a:avLst/>
              <a:gdLst>
                <a:gd name="T0" fmla="*/ 9 w 148"/>
                <a:gd name="T1" fmla="*/ 248 h 248"/>
                <a:gd name="T2" fmla="*/ 0 w 148"/>
                <a:gd name="T3" fmla="*/ 244 h 248"/>
                <a:gd name="T4" fmla="*/ 139 w 148"/>
                <a:gd name="T5" fmla="*/ 0 h 248"/>
                <a:gd name="T6" fmla="*/ 148 w 148"/>
                <a:gd name="T7" fmla="*/ 7 h 248"/>
                <a:gd name="T8" fmla="*/ 9 w 1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48">
                  <a:moveTo>
                    <a:pt x="9" y="248"/>
                  </a:moveTo>
                  <a:lnTo>
                    <a:pt x="0" y="244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9" y="24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8" name="Freeform 114"/>
            <p:cNvSpPr/>
            <p:nvPr/>
          </p:nvSpPr>
          <p:spPr bwMode="auto">
            <a:xfrm>
              <a:off x="2987" y="1105"/>
              <a:ext cx="255" cy="160"/>
            </a:xfrm>
            <a:custGeom>
              <a:avLst/>
              <a:gdLst>
                <a:gd name="T0" fmla="*/ 250 w 255"/>
                <a:gd name="T1" fmla="*/ 160 h 160"/>
                <a:gd name="T2" fmla="*/ 0 w 255"/>
                <a:gd name="T3" fmla="*/ 9 h 160"/>
                <a:gd name="T4" fmla="*/ 5 w 255"/>
                <a:gd name="T5" fmla="*/ 0 h 160"/>
                <a:gd name="T6" fmla="*/ 255 w 255"/>
                <a:gd name="T7" fmla="*/ 151 h 160"/>
                <a:gd name="T8" fmla="*/ 250 w 255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60">
                  <a:moveTo>
                    <a:pt x="250" y="160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255" y="151"/>
                  </a:lnTo>
                  <a:lnTo>
                    <a:pt x="250" y="16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9" name="Freeform 115"/>
            <p:cNvSpPr/>
            <p:nvPr/>
          </p:nvSpPr>
          <p:spPr bwMode="auto">
            <a:xfrm>
              <a:off x="3235" y="1263"/>
              <a:ext cx="165" cy="217"/>
            </a:xfrm>
            <a:custGeom>
              <a:avLst/>
              <a:gdLst>
                <a:gd name="T0" fmla="*/ 156 w 165"/>
                <a:gd name="T1" fmla="*/ 217 h 217"/>
                <a:gd name="T2" fmla="*/ 0 w 165"/>
                <a:gd name="T3" fmla="*/ 7 h 217"/>
                <a:gd name="T4" fmla="*/ 9 w 165"/>
                <a:gd name="T5" fmla="*/ 0 h 217"/>
                <a:gd name="T6" fmla="*/ 165 w 165"/>
                <a:gd name="T7" fmla="*/ 212 h 217"/>
                <a:gd name="T8" fmla="*/ 156 w 16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17">
                  <a:moveTo>
                    <a:pt x="156" y="217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65" y="212"/>
                  </a:lnTo>
                  <a:lnTo>
                    <a:pt x="156" y="21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00" name="Freeform 116"/>
            <p:cNvSpPr/>
            <p:nvPr/>
          </p:nvSpPr>
          <p:spPr bwMode="auto">
            <a:xfrm>
              <a:off x="3150" y="1270"/>
              <a:ext cx="94" cy="321"/>
            </a:xfrm>
            <a:custGeom>
              <a:avLst/>
              <a:gdLst>
                <a:gd name="T0" fmla="*/ 9 w 94"/>
                <a:gd name="T1" fmla="*/ 321 h 321"/>
                <a:gd name="T2" fmla="*/ 0 w 94"/>
                <a:gd name="T3" fmla="*/ 319 h 321"/>
                <a:gd name="T4" fmla="*/ 83 w 94"/>
                <a:gd name="T5" fmla="*/ 0 h 321"/>
                <a:gd name="T6" fmla="*/ 94 w 94"/>
                <a:gd name="T7" fmla="*/ 2 h 321"/>
                <a:gd name="T8" fmla="*/ 9 w 94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21">
                  <a:moveTo>
                    <a:pt x="9" y="321"/>
                  </a:moveTo>
                  <a:lnTo>
                    <a:pt x="0" y="319"/>
                  </a:lnTo>
                  <a:lnTo>
                    <a:pt x="83" y="0"/>
                  </a:lnTo>
                  <a:lnTo>
                    <a:pt x="94" y="2"/>
                  </a:lnTo>
                  <a:lnTo>
                    <a:pt x="9" y="3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01" name="Freeform 117"/>
            <p:cNvSpPr/>
            <p:nvPr/>
          </p:nvSpPr>
          <p:spPr bwMode="auto">
            <a:xfrm>
              <a:off x="2838" y="1357"/>
              <a:ext cx="158" cy="284"/>
            </a:xfrm>
            <a:custGeom>
              <a:avLst/>
              <a:gdLst>
                <a:gd name="T0" fmla="*/ 149 w 158"/>
                <a:gd name="T1" fmla="*/ 284 h 284"/>
                <a:gd name="T2" fmla="*/ 0 w 158"/>
                <a:gd name="T3" fmla="*/ 5 h 284"/>
                <a:gd name="T4" fmla="*/ 9 w 158"/>
                <a:gd name="T5" fmla="*/ 0 h 284"/>
                <a:gd name="T6" fmla="*/ 158 w 158"/>
                <a:gd name="T7" fmla="*/ 277 h 284"/>
                <a:gd name="T8" fmla="*/ 149 w 158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84">
                  <a:moveTo>
                    <a:pt x="149" y="284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58" y="277"/>
                  </a:lnTo>
                  <a:lnTo>
                    <a:pt x="149" y="28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02" name="Freeform 118"/>
            <p:cNvSpPr/>
            <p:nvPr/>
          </p:nvSpPr>
          <p:spPr bwMode="auto">
            <a:xfrm>
              <a:off x="2987" y="1390"/>
              <a:ext cx="109" cy="246"/>
            </a:xfrm>
            <a:custGeom>
              <a:avLst/>
              <a:gdLst>
                <a:gd name="T0" fmla="*/ 9 w 109"/>
                <a:gd name="T1" fmla="*/ 246 h 246"/>
                <a:gd name="T2" fmla="*/ 0 w 109"/>
                <a:gd name="T3" fmla="*/ 241 h 246"/>
                <a:gd name="T4" fmla="*/ 99 w 109"/>
                <a:gd name="T5" fmla="*/ 0 h 246"/>
                <a:gd name="T6" fmla="*/ 109 w 109"/>
                <a:gd name="T7" fmla="*/ 5 h 246"/>
                <a:gd name="T8" fmla="*/ 9 w 109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46">
                  <a:moveTo>
                    <a:pt x="9" y="246"/>
                  </a:moveTo>
                  <a:lnTo>
                    <a:pt x="0" y="241"/>
                  </a:lnTo>
                  <a:lnTo>
                    <a:pt x="99" y="0"/>
                  </a:lnTo>
                  <a:lnTo>
                    <a:pt x="109" y="5"/>
                  </a:lnTo>
                  <a:lnTo>
                    <a:pt x="9" y="24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03" name="Freeform 119"/>
            <p:cNvSpPr/>
            <p:nvPr/>
          </p:nvSpPr>
          <p:spPr bwMode="auto">
            <a:xfrm>
              <a:off x="2850" y="1634"/>
              <a:ext cx="142" cy="196"/>
            </a:xfrm>
            <a:custGeom>
              <a:avLst/>
              <a:gdLst>
                <a:gd name="T0" fmla="*/ 9 w 142"/>
                <a:gd name="T1" fmla="*/ 196 h 196"/>
                <a:gd name="T2" fmla="*/ 0 w 142"/>
                <a:gd name="T3" fmla="*/ 189 h 196"/>
                <a:gd name="T4" fmla="*/ 132 w 142"/>
                <a:gd name="T5" fmla="*/ 0 h 196"/>
                <a:gd name="T6" fmla="*/ 142 w 142"/>
                <a:gd name="T7" fmla="*/ 7 h 196"/>
                <a:gd name="T8" fmla="*/ 9 w 142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96">
                  <a:moveTo>
                    <a:pt x="9" y="196"/>
                  </a:moveTo>
                  <a:lnTo>
                    <a:pt x="0" y="189"/>
                  </a:lnTo>
                  <a:lnTo>
                    <a:pt x="132" y="0"/>
                  </a:lnTo>
                  <a:lnTo>
                    <a:pt x="142" y="7"/>
                  </a:lnTo>
                  <a:lnTo>
                    <a:pt x="9" y="19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04" name="Freeform 120"/>
            <p:cNvSpPr/>
            <p:nvPr/>
          </p:nvSpPr>
          <p:spPr bwMode="auto">
            <a:xfrm>
              <a:off x="2850" y="1837"/>
              <a:ext cx="175" cy="205"/>
            </a:xfrm>
            <a:custGeom>
              <a:avLst/>
              <a:gdLst>
                <a:gd name="T0" fmla="*/ 165 w 175"/>
                <a:gd name="T1" fmla="*/ 205 h 205"/>
                <a:gd name="T2" fmla="*/ 0 w 175"/>
                <a:gd name="T3" fmla="*/ 7 h 205"/>
                <a:gd name="T4" fmla="*/ 7 w 175"/>
                <a:gd name="T5" fmla="*/ 0 h 205"/>
                <a:gd name="T6" fmla="*/ 175 w 175"/>
                <a:gd name="T7" fmla="*/ 198 h 205"/>
                <a:gd name="T8" fmla="*/ 165 w 175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5">
                  <a:moveTo>
                    <a:pt x="165" y="205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75" y="198"/>
                  </a:lnTo>
                  <a:lnTo>
                    <a:pt x="165" y="20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05" name="Freeform 121"/>
            <p:cNvSpPr/>
            <p:nvPr/>
          </p:nvSpPr>
          <p:spPr bwMode="auto">
            <a:xfrm>
              <a:off x="2616" y="1523"/>
              <a:ext cx="241" cy="321"/>
            </a:xfrm>
            <a:custGeom>
              <a:avLst/>
              <a:gdLst>
                <a:gd name="T0" fmla="*/ 234 w 241"/>
                <a:gd name="T1" fmla="*/ 321 h 321"/>
                <a:gd name="T2" fmla="*/ 0 w 241"/>
                <a:gd name="T3" fmla="*/ 7 h 321"/>
                <a:gd name="T4" fmla="*/ 9 w 241"/>
                <a:gd name="T5" fmla="*/ 0 h 321"/>
                <a:gd name="T6" fmla="*/ 241 w 241"/>
                <a:gd name="T7" fmla="*/ 316 h 321"/>
                <a:gd name="T8" fmla="*/ 234 w 241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321">
                  <a:moveTo>
                    <a:pt x="234" y="32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41" y="316"/>
                  </a:lnTo>
                  <a:lnTo>
                    <a:pt x="234" y="3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06" name="Oval 122"/>
            <p:cNvSpPr>
              <a:spLocks noChangeArrowheads="1"/>
            </p:cNvSpPr>
            <p:nvPr/>
          </p:nvSpPr>
          <p:spPr bwMode="auto">
            <a:xfrm>
              <a:off x="2786" y="1291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7" name="Oval 123"/>
            <p:cNvSpPr>
              <a:spLocks noChangeArrowheads="1"/>
            </p:cNvSpPr>
            <p:nvPr/>
          </p:nvSpPr>
          <p:spPr bwMode="auto">
            <a:xfrm>
              <a:off x="2306" y="1591"/>
              <a:ext cx="111" cy="114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8" name="Oval 124"/>
            <p:cNvSpPr>
              <a:spLocks noChangeArrowheads="1"/>
            </p:cNvSpPr>
            <p:nvPr/>
          </p:nvSpPr>
          <p:spPr bwMode="auto">
            <a:xfrm>
              <a:off x="2798" y="2137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9" name="Oval 125"/>
            <p:cNvSpPr>
              <a:spLocks noChangeArrowheads="1"/>
            </p:cNvSpPr>
            <p:nvPr/>
          </p:nvSpPr>
          <p:spPr bwMode="auto">
            <a:xfrm>
              <a:off x="2798" y="1579"/>
              <a:ext cx="111" cy="111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0" name="Oval 126"/>
            <p:cNvSpPr>
              <a:spLocks noChangeArrowheads="1"/>
            </p:cNvSpPr>
            <p:nvPr/>
          </p:nvSpPr>
          <p:spPr bwMode="auto">
            <a:xfrm>
              <a:off x="2781" y="1761"/>
              <a:ext cx="144" cy="144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1" name="Oval 127"/>
            <p:cNvSpPr>
              <a:spLocks noChangeArrowheads="1"/>
            </p:cNvSpPr>
            <p:nvPr/>
          </p:nvSpPr>
          <p:spPr bwMode="auto">
            <a:xfrm>
              <a:off x="3341" y="1421"/>
              <a:ext cx="114" cy="111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2" name="Oval 128"/>
            <p:cNvSpPr>
              <a:spLocks noChangeArrowheads="1"/>
            </p:cNvSpPr>
            <p:nvPr/>
          </p:nvSpPr>
          <p:spPr bwMode="auto">
            <a:xfrm>
              <a:off x="2524" y="835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3" name="Oval 129"/>
            <p:cNvSpPr>
              <a:spLocks noChangeArrowheads="1"/>
            </p:cNvSpPr>
            <p:nvPr/>
          </p:nvSpPr>
          <p:spPr bwMode="auto">
            <a:xfrm>
              <a:off x="2521" y="1227"/>
              <a:ext cx="81" cy="81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4" name="Oval 130"/>
            <p:cNvSpPr>
              <a:spLocks noChangeArrowheads="1"/>
            </p:cNvSpPr>
            <p:nvPr/>
          </p:nvSpPr>
          <p:spPr bwMode="auto">
            <a:xfrm>
              <a:off x="2250" y="1249"/>
              <a:ext cx="80" cy="80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5" name="Oval 131"/>
            <p:cNvSpPr>
              <a:spLocks noChangeArrowheads="1"/>
            </p:cNvSpPr>
            <p:nvPr/>
          </p:nvSpPr>
          <p:spPr bwMode="auto">
            <a:xfrm>
              <a:off x="2351" y="1001"/>
              <a:ext cx="81" cy="80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6" name="Oval 132"/>
            <p:cNvSpPr>
              <a:spLocks noChangeArrowheads="1"/>
            </p:cNvSpPr>
            <p:nvPr/>
          </p:nvSpPr>
          <p:spPr bwMode="auto">
            <a:xfrm>
              <a:off x="2942" y="1069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7" name="Oval 133"/>
            <p:cNvSpPr>
              <a:spLocks noChangeArrowheads="1"/>
            </p:cNvSpPr>
            <p:nvPr/>
          </p:nvSpPr>
          <p:spPr bwMode="auto">
            <a:xfrm>
              <a:off x="3346" y="1109"/>
              <a:ext cx="80" cy="8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8" name="Oval 134"/>
            <p:cNvSpPr>
              <a:spLocks noChangeArrowheads="1"/>
            </p:cNvSpPr>
            <p:nvPr/>
          </p:nvSpPr>
          <p:spPr bwMode="auto">
            <a:xfrm>
              <a:off x="3110" y="1558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9" name="Oval 135"/>
            <p:cNvSpPr>
              <a:spLocks noChangeArrowheads="1"/>
            </p:cNvSpPr>
            <p:nvPr/>
          </p:nvSpPr>
          <p:spPr bwMode="auto">
            <a:xfrm>
              <a:off x="3204" y="1225"/>
              <a:ext cx="78" cy="78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0" name="Oval 136"/>
            <p:cNvSpPr>
              <a:spLocks noChangeArrowheads="1"/>
            </p:cNvSpPr>
            <p:nvPr/>
          </p:nvSpPr>
          <p:spPr bwMode="auto">
            <a:xfrm>
              <a:off x="2491" y="1962"/>
              <a:ext cx="80" cy="80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1" name="Oval 137"/>
            <p:cNvSpPr>
              <a:spLocks noChangeArrowheads="1"/>
            </p:cNvSpPr>
            <p:nvPr/>
          </p:nvSpPr>
          <p:spPr bwMode="auto">
            <a:xfrm>
              <a:off x="3136" y="1901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2" name="Oval 138"/>
            <p:cNvSpPr>
              <a:spLocks noChangeArrowheads="1"/>
            </p:cNvSpPr>
            <p:nvPr/>
          </p:nvSpPr>
          <p:spPr bwMode="auto">
            <a:xfrm>
              <a:off x="2746" y="1102"/>
              <a:ext cx="57" cy="59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3" name="Oval 139"/>
            <p:cNvSpPr>
              <a:spLocks noChangeArrowheads="1"/>
            </p:cNvSpPr>
            <p:nvPr/>
          </p:nvSpPr>
          <p:spPr bwMode="auto">
            <a:xfrm>
              <a:off x="2422" y="1395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4" name="Oval 140"/>
            <p:cNvSpPr>
              <a:spLocks noChangeArrowheads="1"/>
            </p:cNvSpPr>
            <p:nvPr/>
          </p:nvSpPr>
          <p:spPr bwMode="auto">
            <a:xfrm>
              <a:off x="2573" y="1357"/>
              <a:ext cx="57" cy="59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5" name="Oval 141"/>
            <p:cNvSpPr>
              <a:spLocks noChangeArrowheads="1"/>
            </p:cNvSpPr>
            <p:nvPr/>
          </p:nvSpPr>
          <p:spPr bwMode="auto">
            <a:xfrm>
              <a:off x="3065" y="1362"/>
              <a:ext cx="59" cy="57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6" name="Oval 142"/>
            <p:cNvSpPr>
              <a:spLocks noChangeArrowheads="1"/>
            </p:cNvSpPr>
            <p:nvPr/>
          </p:nvSpPr>
          <p:spPr bwMode="auto">
            <a:xfrm>
              <a:off x="2968" y="1610"/>
              <a:ext cx="57" cy="57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7" name="Oval 143"/>
            <p:cNvSpPr>
              <a:spLocks noChangeArrowheads="1"/>
            </p:cNvSpPr>
            <p:nvPr/>
          </p:nvSpPr>
          <p:spPr bwMode="auto">
            <a:xfrm>
              <a:off x="2873" y="790"/>
              <a:ext cx="57" cy="59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8" name="Oval 144"/>
            <p:cNvSpPr>
              <a:spLocks noChangeArrowheads="1"/>
            </p:cNvSpPr>
            <p:nvPr/>
          </p:nvSpPr>
          <p:spPr bwMode="auto">
            <a:xfrm>
              <a:off x="3178" y="923"/>
              <a:ext cx="57" cy="56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9" name="Oval 145"/>
            <p:cNvSpPr>
              <a:spLocks noChangeArrowheads="1"/>
            </p:cNvSpPr>
            <p:nvPr/>
          </p:nvSpPr>
          <p:spPr bwMode="auto">
            <a:xfrm>
              <a:off x="3254" y="1707"/>
              <a:ext cx="57" cy="59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0" name="Oval 146"/>
            <p:cNvSpPr>
              <a:spLocks noChangeArrowheads="1"/>
            </p:cNvSpPr>
            <p:nvPr/>
          </p:nvSpPr>
          <p:spPr bwMode="auto">
            <a:xfrm>
              <a:off x="3119" y="2139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1" name="Oval 147"/>
            <p:cNvSpPr>
              <a:spLocks noChangeArrowheads="1"/>
            </p:cNvSpPr>
            <p:nvPr/>
          </p:nvSpPr>
          <p:spPr bwMode="auto">
            <a:xfrm>
              <a:off x="2994" y="2170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2" name="Oval 148"/>
            <p:cNvSpPr>
              <a:spLocks noChangeArrowheads="1"/>
            </p:cNvSpPr>
            <p:nvPr/>
          </p:nvSpPr>
          <p:spPr bwMode="auto">
            <a:xfrm>
              <a:off x="2557" y="2172"/>
              <a:ext cx="56" cy="59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3" name="Oval 149"/>
            <p:cNvSpPr>
              <a:spLocks noChangeArrowheads="1"/>
            </p:cNvSpPr>
            <p:nvPr/>
          </p:nvSpPr>
          <p:spPr bwMode="auto">
            <a:xfrm>
              <a:off x="2618" y="1735"/>
              <a:ext cx="81" cy="81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4" name="Oval 150"/>
            <p:cNvSpPr>
              <a:spLocks noChangeArrowheads="1"/>
            </p:cNvSpPr>
            <p:nvPr/>
          </p:nvSpPr>
          <p:spPr bwMode="auto">
            <a:xfrm>
              <a:off x="2989" y="1809"/>
              <a:ext cx="81" cy="80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5" name="Oval 151"/>
            <p:cNvSpPr>
              <a:spLocks noChangeArrowheads="1"/>
            </p:cNvSpPr>
            <p:nvPr/>
          </p:nvSpPr>
          <p:spPr bwMode="auto">
            <a:xfrm>
              <a:off x="2994" y="2009"/>
              <a:ext cx="80" cy="81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6" name="Oval 152"/>
            <p:cNvSpPr>
              <a:spLocks noChangeArrowheads="1"/>
            </p:cNvSpPr>
            <p:nvPr/>
          </p:nvSpPr>
          <p:spPr bwMode="auto">
            <a:xfrm>
              <a:off x="2694" y="1991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7" name="Oval 153"/>
            <p:cNvSpPr>
              <a:spLocks noChangeArrowheads="1"/>
            </p:cNvSpPr>
            <p:nvPr/>
          </p:nvSpPr>
          <p:spPr bwMode="auto">
            <a:xfrm>
              <a:off x="2583" y="1483"/>
              <a:ext cx="80" cy="80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8" name="Freeform 154"/>
            <p:cNvSpPr/>
            <p:nvPr/>
          </p:nvSpPr>
          <p:spPr bwMode="auto">
            <a:xfrm>
              <a:off x="2810" y="1787"/>
              <a:ext cx="87" cy="90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45" name="组合 544"/>
          <p:cNvGrpSpPr/>
          <p:nvPr/>
        </p:nvGrpSpPr>
        <p:grpSpPr>
          <a:xfrm>
            <a:off x="2901928" y="1310941"/>
            <a:ext cx="508415" cy="488144"/>
            <a:chOff x="2771800" y="2974815"/>
            <a:chExt cx="265776" cy="265776"/>
          </a:xfrm>
        </p:grpSpPr>
        <p:sp>
          <p:nvSpPr>
            <p:cNvPr id="546" name="椭圆 545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7" name="椭圆 546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8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550" name="矩形 549"/>
          <p:cNvSpPr/>
          <p:nvPr/>
        </p:nvSpPr>
        <p:spPr>
          <a:xfrm>
            <a:off x="1029299" y="1661610"/>
            <a:ext cx="1839393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组织发展理念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1" name="组合 550"/>
          <p:cNvGrpSpPr/>
          <p:nvPr/>
        </p:nvGrpSpPr>
        <p:grpSpPr>
          <a:xfrm>
            <a:off x="6255379" y="1151931"/>
            <a:ext cx="542022" cy="499363"/>
            <a:chOff x="2771800" y="2974815"/>
            <a:chExt cx="265776" cy="265776"/>
          </a:xfrm>
        </p:grpSpPr>
        <p:sp>
          <p:nvSpPr>
            <p:cNvPr id="552" name="椭圆 551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" name="椭圆 552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4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556" name="矩形 555"/>
          <p:cNvSpPr/>
          <p:nvPr/>
        </p:nvSpPr>
        <p:spPr>
          <a:xfrm>
            <a:off x="7225961" y="1418095"/>
            <a:ext cx="1440161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战略目标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文本框 6"/>
          <p:cNvSpPr>
            <a:spLocks noChangeArrowheads="1"/>
          </p:cNvSpPr>
          <p:nvPr/>
        </p:nvSpPr>
        <p:spPr bwMode="auto">
          <a:xfrm>
            <a:off x="1359535" y="231140"/>
            <a:ext cx="3640455" cy="49784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发展理念与战略目标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8752" y="2180286"/>
            <a:ext cx="2499917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在绿色发展理念的大背景下，我们团队秉承绿色发展理念、践行绿色发展方式，在南京各大高校面向大学生实行快递纸盒回收，快递盒共享，快递盒循环利用，倡导绿色简约包装快递合理利用，减少浪费现象，提高学生的环保意识。</a:t>
            </a:r>
            <a:endParaRPr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6259915" y="1830438"/>
            <a:ext cx="3260411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）快递盒绿色化、减量化、可循环化。</a:t>
            </a:r>
            <a:endParaRPr lang="zh-CN" altLang="en-US" sz="1800" dirty="0"/>
          </a:p>
          <a:p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）开展快递盒回收利用公益站点试点示范。</a:t>
            </a:r>
            <a:endParaRPr lang="zh-CN" altLang="en-US" sz="1800" dirty="0"/>
          </a:p>
          <a:p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）各高校形成联盟快递盒回收公益站点。</a:t>
            </a:r>
            <a:endParaRPr lang="zh-CN" altLang="en-US" sz="1800" dirty="0"/>
          </a:p>
          <a:p>
            <a:r>
              <a:rPr lang="zh-CN" altLang="en-US" sz="1800" dirty="0"/>
              <a:t>（</a:t>
            </a:r>
            <a:r>
              <a:rPr lang="en-US" altLang="zh-CN" sz="1800" dirty="0"/>
              <a:t>4</a:t>
            </a:r>
            <a:r>
              <a:rPr lang="zh-CN" altLang="en-US" sz="1800" dirty="0"/>
              <a:t>）建设绿色快递盒回收示范学校。</a:t>
            </a:r>
            <a:endParaRPr lang="zh-CN" altLang="en-US" sz="1800" dirty="0"/>
          </a:p>
          <a:p>
            <a:r>
              <a:rPr lang="zh-CN" altLang="en-US" sz="1800" dirty="0"/>
              <a:t>（</a:t>
            </a:r>
            <a:r>
              <a:rPr lang="en-US" altLang="zh-CN" sz="1800" dirty="0"/>
              <a:t>5</a:t>
            </a:r>
            <a:r>
              <a:rPr lang="zh-CN" altLang="en-US" sz="1800" dirty="0"/>
              <a:t>）强化快递盒循环利用宣传引导与教育培训</a:t>
            </a:r>
            <a:endParaRPr lang="zh-CN" altLang="en-US" sz="1800" dirty="0"/>
          </a:p>
          <a:p>
            <a:r>
              <a:rPr lang="zh-CN" altLang="en-US" sz="1800" dirty="0"/>
              <a:t>（</a:t>
            </a:r>
            <a:r>
              <a:rPr lang="en-US" altLang="zh-CN" sz="1800" dirty="0"/>
              <a:t>6</a:t>
            </a:r>
            <a:r>
              <a:rPr lang="zh-CN" altLang="en-US" sz="1800" dirty="0"/>
              <a:t>）完善快递盒回收治理体系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75167" y="75565"/>
            <a:ext cx="1080008" cy="1100136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315854" y="-10727"/>
            <a:ext cx="900000" cy="900000"/>
            <a:chOff x="3535031" y="1332123"/>
            <a:chExt cx="1410410" cy="1410410"/>
          </a:xfrm>
        </p:grpSpPr>
        <p:pic>
          <p:nvPicPr>
            <p:cNvPr id="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圆角矩形 6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62721" y="1698837"/>
              <a:ext cx="566225" cy="721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3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400" tmFilter="0, 0; .2, .5; .8, .5; 1, 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00" autoRev="1" fill="hold"/>
                                        <p:tgtEl>
                                          <p:spTgt spid="5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00" tmFilter="0, 0; .2, .5; .8, .5; 1, 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00" autoRev="1" fill="hold"/>
                                        <p:tgtEl>
                                          <p:spTgt spid="5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400" tmFilter="0, 0; .2, .5; .8, .5; 1, 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00" autoRev="1" fill="hold"/>
                                        <p:tgtEl>
                                          <p:spTgt spid="5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400" tmFilter="0, 0; .2, .5; .8, .5; 1, 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00" autoRev="1" fill="hold"/>
                                        <p:tgtEl>
                                          <p:spTgt spid="5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animBg="1"/>
      <p:bldP spid="550" grpId="0"/>
      <p:bldP spid="550" grpId="1"/>
      <p:bldP spid="556" grpId="0"/>
      <p:bldP spid="556" grpId="1"/>
      <p:bldP spid="177" grpId="0"/>
      <p:bldP spid="2" grpId="0"/>
      <p:bldP spid="3" grpId="0"/>
      <p:bldP spid="17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72185" y="1191895"/>
            <a:ext cx="8071485" cy="1096645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 panose="020F0502020204030204"/>
              <a:ea typeface="+mn-ea"/>
            </a:endParaRPr>
          </a:p>
        </p:txBody>
      </p:sp>
      <p:grpSp>
        <p:nvGrpSpPr>
          <p:cNvPr id="2" name="组合 3"/>
          <p:cNvGrpSpPr/>
          <p:nvPr/>
        </p:nvGrpSpPr>
        <p:grpSpPr bwMode="auto">
          <a:xfrm>
            <a:off x="1061393" y="1273894"/>
            <a:ext cx="1857375" cy="1014234"/>
            <a:chOff x="717476" y="1291449"/>
            <a:chExt cx="2054324" cy="1168741"/>
          </a:xfrm>
        </p:grpSpPr>
        <p:sp>
          <p:nvSpPr>
            <p:cNvPr id="5" name="圆角矩形 4"/>
            <p:cNvSpPr/>
            <p:nvPr/>
          </p:nvSpPr>
          <p:spPr>
            <a:xfrm>
              <a:off x="717476" y="1291449"/>
              <a:ext cx="2054324" cy="1106750"/>
            </a:xfrm>
            <a:prstGeom prst="roundRect">
              <a:avLst>
                <a:gd name="adj" fmla="val 10880"/>
              </a:avLst>
            </a:prstGeom>
            <a:solidFill>
              <a:srgbClr val="0070C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b="1">
                <a:latin typeface="微软雅黑" panose="020B0503020204020204" pitchFamily="34" charset="-122"/>
              </a:endParaRPr>
            </a:p>
          </p:txBody>
        </p:sp>
        <p:sp>
          <p:nvSpPr>
            <p:cNvPr id="6" name="Freeform 41"/>
            <p:cNvSpPr>
              <a:spLocks noEditPoints="1"/>
            </p:cNvSpPr>
            <p:nvPr/>
          </p:nvSpPr>
          <p:spPr bwMode="auto">
            <a:xfrm>
              <a:off x="726255" y="1596949"/>
              <a:ext cx="575913" cy="515873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pPr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6" name="TextBox 6"/>
            <p:cNvSpPr txBox="1">
              <a:spLocks noChangeArrowheads="1"/>
            </p:cNvSpPr>
            <p:nvPr/>
          </p:nvSpPr>
          <p:spPr bwMode="auto">
            <a:xfrm>
              <a:off x="1331639" y="1417481"/>
              <a:ext cx="1368152" cy="1042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2200" b="1" dirty="0" smtClean="0">
                  <a:solidFill>
                    <a:srgbClr val="FFFF00"/>
                  </a:solidFill>
                  <a:latin typeface="微软雅黑" panose="020B0503020204020204" pitchFamily="34" charset="-122"/>
                </a:rPr>
                <a:t>产品创意</a:t>
              </a:r>
              <a:endParaRPr lang="zh-CN" altLang="en-US" sz="2200" b="1" dirty="0">
                <a:solidFill>
                  <a:srgbClr val="FFFF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3115310" y="1207135"/>
            <a:ext cx="5734050" cy="837565"/>
          </a:xfrm>
          <a:prstGeom prst="rect">
            <a:avLst/>
          </a:prstGeom>
          <a:noFill/>
        </p:spPr>
        <p:txBody>
          <a:bodyPr wrap="square" lIns="99212" tIns="49606" rIns="99212" bIns="49606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</a:rPr>
              <a:t>）组织创建时寻找会产品设计或者对手工艺品制作、绘画等感兴趣的同学、或者邀请一些专业人士制作给组织成员授课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</a:rPr>
              <a:t>）与一些动漫形象合作，做一些广受学生欢迎的卡通形象</a:t>
            </a:r>
            <a:endParaRPr lang="en-US" altLang="zh-CN" sz="1600" dirty="0">
              <a:solidFill>
                <a:schemeClr val="accent6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72185" y="2542540"/>
            <a:ext cx="8071485" cy="1228725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0" name="文本框 58"/>
          <p:cNvSpPr txBox="1"/>
          <p:nvPr/>
        </p:nvSpPr>
        <p:spPr>
          <a:xfrm>
            <a:off x="3133725" y="2542540"/>
            <a:ext cx="6186805" cy="1083945"/>
          </a:xfrm>
          <a:prstGeom prst="rect">
            <a:avLst/>
          </a:prstGeom>
          <a:noFill/>
        </p:spPr>
        <p:txBody>
          <a:bodyPr wrap="square" lIns="99212" tIns="49606" rIns="99212" bIns="49606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</a:rPr>
              <a:t>（1）加强线上线下宣传推广力度，详细措施在宣传模块中提出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</a:rPr>
              <a:t>（2）在菜鸟驿站等各个快递投放点及宿舍周围设置绿色盒子回收站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</a:rPr>
              <a:t>（3）与快递工作人员协商，发送快递领取短信时添加温馨小提示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72185" y="3915410"/>
            <a:ext cx="8072120" cy="11303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2" name="文本框 58"/>
          <p:cNvSpPr txBox="1"/>
          <p:nvPr/>
        </p:nvSpPr>
        <p:spPr>
          <a:xfrm>
            <a:off x="3115310" y="3915410"/>
            <a:ext cx="5733415" cy="1323340"/>
          </a:xfrm>
          <a:prstGeom prst="rect">
            <a:avLst/>
          </a:prstGeom>
          <a:noFill/>
        </p:spPr>
        <p:txBody>
          <a:bodyPr wrap="square" lIns="99212" tIns="49606" rIns="99212" bIns="49606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</a:rPr>
              <a:t>）在各个回收箱张贴企业的宣传广告，以帮助其宣传推广的形式拉取赞助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</a:rPr>
              <a:t>）联系相关的绿色环保协会或者大型旧物回收站，获取机构的支持和资助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pPr marL="309880" indent="-30988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300" dirty="0">
              <a:solidFill>
                <a:schemeClr val="accent6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2"/>
          <p:cNvGrpSpPr/>
          <p:nvPr/>
        </p:nvGrpSpPr>
        <p:grpSpPr bwMode="auto">
          <a:xfrm>
            <a:off x="1061393" y="2624857"/>
            <a:ext cx="1857375" cy="958850"/>
            <a:chOff x="710462" y="2852936"/>
            <a:chExt cx="2054324" cy="1106750"/>
          </a:xfrm>
        </p:grpSpPr>
        <p:grpSp>
          <p:nvGrpSpPr>
            <p:cNvPr id="17425" name="组合 13"/>
            <p:cNvGrpSpPr/>
            <p:nvPr/>
          </p:nvGrpSpPr>
          <p:grpSpPr bwMode="auto">
            <a:xfrm>
              <a:off x="710462" y="2852936"/>
              <a:ext cx="2054324" cy="1106750"/>
              <a:chOff x="717476" y="1291449"/>
              <a:chExt cx="2054324" cy="1106750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00" b="1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431" name="TextBox 17"/>
              <p:cNvSpPr txBox="1">
                <a:spLocks noChangeArrowheads="1"/>
              </p:cNvSpPr>
              <p:nvPr/>
            </p:nvSpPr>
            <p:spPr bwMode="auto">
              <a:xfrm>
                <a:off x="1403648" y="1386624"/>
                <a:ext cx="1224138" cy="1004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2200" b="1" dirty="0" smtClean="0">
                    <a:solidFill>
                      <a:srgbClr val="FFFF00"/>
                    </a:solidFill>
                    <a:latin typeface="微软雅黑" panose="020B0503020204020204" pitchFamily="34" charset="-122"/>
                  </a:rPr>
                  <a:t>快递盒数量</a:t>
                </a:r>
                <a:endParaRPr lang="zh-CN" altLang="en-US" sz="2200" b="1" dirty="0">
                  <a:solidFill>
                    <a:srgbClr val="FFFF00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828102" y="3043502"/>
              <a:ext cx="467051" cy="467253"/>
            </a:xfrm>
            <a:custGeom>
              <a:avLst/>
              <a:gdLst/>
              <a:ahLst/>
              <a:cxnLst>
                <a:cxn ang="0">
                  <a:pos x="51" y="27"/>
                </a:cxn>
                <a:cxn ang="0">
                  <a:pos x="46" y="23"/>
                </a:cxn>
                <a:cxn ang="0">
                  <a:pos x="52" y="20"/>
                </a:cxn>
                <a:cxn ang="0">
                  <a:pos x="49" y="13"/>
                </a:cxn>
                <a:cxn ang="0">
                  <a:pos x="47" y="12"/>
                </a:cxn>
                <a:cxn ang="0">
                  <a:pos x="40" y="13"/>
                </a:cxn>
                <a:cxn ang="0">
                  <a:pos x="43" y="7"/>
                </a:cxn>
                <a:cxn ang="0">
                  <a:pos x="37" y="2"/>
                </a:cxn>
                <a:cxn ang="0">
                  <a:pos x="32" y="7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19" y="2"/>
                </a:cxn>
                <a:cxn ang="0">
                  <a:pos x="18" y="9"/>
                </a:cxn>
                <a:cxn ang="0">
                  <a:pos x="12" y="4"/>
                </a:cxn>
                <a:cxn ang="0">
                  <a:pos x="6" y="10"/>
                </a:cxn>
                <a:cxn ang="0">
                  <a:pos x="10" y="15"/>
                </a:cxn>
                <a:cxn ang="0">
                  <a:pos x="3" y="16"/>
                </a:cxn>
                <a:cxn ang="0">
                  <a:pos x="2" y="1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2" y="31"/>
                </a:cxn>
                <a:cxn ang="0">
                  <a:pos x="4" y="39"/>
                </a:cxn>
                <a:cxn ang="0">
                  <a:pos x="6" y="40"/>
                </a:cxn>
                <a:cxn ang="0">
                  <a:pos x="12" y="40"/>
                </a:cxn>
                <a:cxn ang="0">
                  <a:pos x="10" y="47"/>
                </a:cxn>
                <a:cxn ang="0">
                  <a:pos x="17" y="50"/>
                </a:cxn>
                <a:cxn ang="0">
                  <a:pos x="21" y="45"/>
                </a:cxn>
                <a:cxn ang="0">
                  <a:pos x="23" y="51"/>
                </a:cxn>
                <a:cxn ang="0">
                  <a:pos x="24" y="52"/>
                </a:cxn>
                <a:cxn ang="0">
                  <a:pos x="32" y="52"/>
                </a:cxn>
                <a:cxn ang="0">
                  <a:pos x="33" y="50"/>
                </a:cxn>
                <a:cxn ang="0">
                  <a:pos x="35" y="44"/>
                </a:cxn>
                <a:cxn ang="0">
                  <a:pos x="40" y="48"/>
                </a:cxn>
                <a:cxn ang="0">
                  <a:pos x="46" y="43"/>
                </a:cxn>
                <a:cxn ang="0">
                  <a:pos x="46" y="41"/>
                </a:cxn>
                <a:cxn ang="0">
                  <a:pos x="43" y="35"/>
                </a:cxn>
                <a:cxn ang="0">
                  <a:pos x="50" y="36"/>
                </a:cxn>
                <a:cxn ang="0">
                  <a:pos x="52" y="29"/>
                </a:cxn>
                <a:cxn ang="0">
                  <a:pos x="33" y="28"/>
                </a:cxn>
                <a:cxn ang="0">
                  <a:pos x="19" y="25"/>
                </a:cxn>
                <a:cxn ang="0">
                  <a:pos x="33" y="28"/>
                </a:cxn>
              </a:cxnLst>
              <a:rect l="0" t="0" r="r" b="b"/>
              <a:pathLst>
                <a:path w="52" h="52">
                  <a:moveTo>
                    <a:pt x="52" y="27"/>
                  </a:moveTo>
                  <a:cubicBezTo>
                    <a:pt x="52" y="27"/>
                    <a:pt x="52" y="27"/>
                    <a:pt x="51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2" y="20"/>
                  </a:cubicBezTo>
                  <a:cubicBezTo>
                    <a:pt x="52" y="20"/>
                    <a:pt x="52" y="20"/>
                    <a:pt x="51" y="19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8" y="12"/>
                    <a:pt x="48" y="12"/>
                  </a:cubicBezTo>
                  <a:cubicBezTo>
                    <a:pt x="48" y="12"/>
                    <a:pt x="47" y="12"/>
                    <a:pt x="47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5" y="2"/>
                    <a:pt x="35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2"/>
                    <a:pt x="1" y="3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6"/>
                    <a:pt x="10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3" y="51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8"/>
                    <a:pt x="39" y="48"/>
                    <a:pt x="40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50" y="36"/>
                    <a:pt x="51" y="36"/>
                    <a:pt x="51" y="35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7"/>
                  </a:cubicBezTo>
                  <a:close/>
                  <a:moveTo>
                    <a:pt x="33" y="28"/>
                  </a:moveTo>
                  <a:cubicBezTo>
                    <a:pt x="32" y="31"/>
                    <a:pt x="28" y="34"/>
                    <a:pt x="25" y="33"/>
                  </a:cubicBezTo>
                  <a:cubicBezTo>
                    <a:pt x="21" y="32"/>
                    <a:pt x="18" y="28"/>
                    <a:pt x="19" y="25"/>
                  </a:cubicBezTo>
                  <a:cubicBezTo>
                    <a:pt x="20" y="21"/>
                    <a:pt x="24" y="18"/>
                    <a:pt x="28" y="19"/>
                  </a:cubicBezTo>
                  <a:cubicBezTo>
                    <a:pt x="32" y="20"/>
                    <a:pt x="34" y="24"/>
                    <a:pt x="33" y="2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pPr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1226677" y="3382490"/>
              <a:ext cx="331852" cy="335324"/>
            </a:xfrm>
            <a:custGeom>
              <a:avLst/>
              <a:gdLst/>
              <a:ahLst/>
              <a:cxnLst>
                <a:cxn ang="0">
                  <a:pos x="33" y="29"/>
                </a:cxn>
                <a:cxn ang="0">
                  <a:pos x="31" y="24"/>
                </a:cxn>
                <a:cxn ang="0">
                  <a:pos x="36" y="25"/>
                </a:cxn>
                <a:cxn ang="0">
                  <a:pos x="37" y="20"/>
                </a:cxn>
                <a:cxn ang="0">
                  <a:pos x="36" y="18"/>
                </a:cxn>
                <a:cxn ang="0">
                  <a:pos x="32" y="16"/>
                </a:cxn>
                <a:cxn ang="0">
                  <a:pos x="37" y="14"/>
                </a:cxn>
                <a:cxn ang="0">
                  <a:pos x="35" y="9"/>
                </a:cxn>
                <a:cxn ang="0">
                  <a:pos x="30" y="10"/>
                </a:cxn>
                <a:cxn ang="0">
                  <a:pos x="31" y="5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4" y="7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17"/>
                </a:cxn>
                <a:cxn ang="0">
                  <a:pos x="1" y="18"/>
                </a:cxn>
                <a:cxn ang="0">
                  <a:pos x="5" y="20"/>
                </a:cxn>
                <a:cxn ang="0">
                  <a:pos x="1" y="23"/>
                </a:cxn>
                <a:cxn ang="0">
                  <a:pos x="4" y="28"/>
                </a:cxn>
                <a:cxn ang="0">
                  <a:pos x="8" y="27"/>
                </a:cxn>
                <a:cxn ang="0">
                  <a:pos x="7" y="31"/>
                </a:cxn>
                <a:cxn ang="0">
                  <a:pos x="7" y="33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7" y="32"/>
                </a:cxn>
                <a:cxn ang="0">
                  <a:pos x="17" y="37"/>
                </a:cxn>
                <a:cxn ang="0">
                  <a:pos x="23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8" y="34"/>
                </a:cxn>
                <a:cxn ang="0">
                  <a:pos x="33" y="30"/>
                </a:cxn>
                <a:cxn ang="0">
                  <a:pos x="22" y="22"/>
                </a:cxn>
                <a:cxn ang="0">
                  <a:pos x="15" y="15"/>
                </a:cxn>
                <a:cxn ang="0">
                  <a:pos x="22" y="22"/>
                </a:cxn>
              </a:cxnLst>
              <a:rect l="0" t="0" r="r" b="b"/>
              <a:pathLst>
                <a:path w="37" h="37">
                  <a:moveTo>
                    <a:pt x="33" y="29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6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7" y="14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4"/>
                    <a:pt x="31" y="4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4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6"/>
                  </a:cubicBezTo>
                  <a:cubicBezTo>
                    <a:pt x="24" y="36"/>
                    <a:pt x="24" y="35"/>
                    <a:pt x="24" y="35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29"/>
                  </a:cubicBezTo>
                  <a:close/>
                  <a:moveTo>
                    <a:pt x="22" y="22"/>
                  </a:moveTo>
                  <a:cubicBezTo>
                    <a:pt x="20" y="24"/>
                    <a:pt x="17" y="24"/>
                    <a:pt x="15" y="22"/>
                  </a:cubicBezTo>
                  <a:cubicBezTo>
                    <a:pt x="13" y="20"/>
                    <a:pt x="13" y="16"/>
                    <a:pt x="15" y="15"/>
                  </a:cubicBezTo>
                  <a:cubicBezTo>
                    <a:pt x="17" y="13"/>
                    <a:pt x="21" y="13"/>
                    <a:pt x="23" y="15"/>
                  </a:cubicBezTo>
                  <a:cubicBezTo>
                    <a:pt x="24" y="17"/>
                    <a:pt x="24" y="20"/>
                    <a:pt x="22" y="2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pPr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8"/>
          <p:cNvGrpSpPr/>
          <p:nvPr/>
        </p:nvGrpSpPr>
        <p:grpSpPr bwMode="auto">
          <a:xfrm>
            <a:off x="1061393" y="3998046"/>
            <a:ext cx="1857375" cy="965694"/>
            <a:chOff x="710462" y="4437112"/>
            <a:chExt cx="2054324" cy="1114649"/>
          </a:xfrm>
        </p:grpSpPr>
        <p:grpSp>
          <p:nvGrpSpPr>
            <p:cNvPr id="17419" name="组合 19"/>
            <p:cNvGrpSpPr/>
            <p:nvPr/>
          </p:nvGrpSpPr>
          <p:grpSpPr bwMode="auto">
            <a:xfrm>
              <a:off x="710462" y="4437112"/>
              <a:ext cx="2054324" cy="1114649"/>
              <a:chOff x="717476" y="1291449"/>
              <a:chExt cx="2054324" cy="1114649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00" b="1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424" name="TextBox 22"/>
              <p:cNvSpPr txBox="1">
                <a:spLocks noChangeArrowheads="1"/>
              </p:cNvSpPr>
              <p:nvPr/>
            </p:nvSpPr>
            <p:spPr bwMode="auto">
              <a:xfrm>
                <a:off x="1419299" y="1401405"/>
                <a:ext cx="1224138" cy="1004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2200" b="1" dirty="0" smtClean="0">
                    <a:solidFill>
                      <a:srgbClr val="FFFF00"/>
                    </a:solidFill>
                    <a:latin typeface="微软雅黑" panose="020B0503020204020204" pitchFamily="34" charset="-122"/>
                  </a:rPr>
                  <a:t>广告招商</a:t>
                </a:r>
                <a:endParaRPr lang="zh-CN" altLang="en-US" sz="2200" b="1" dirty="0">
                  <a:solidFill>
                    <a:srgbClr val="FFFF00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1" name="Freeform 41"/>
            <p:cNvSpPr>
              <a:spLocks noEditPoints="1"/>
            </p:cNvSpPr>
            <p:nvPr/>
          </p:nvSpPr>
          <p:spPr bwMode="auto">
            <a:xfrm>
              <a:off x="828102" y="4743118"/>
              <a:ext cx="614541" cy="494739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pPr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6"/>
          <p:cNvSpPr>
            <a:spLocks noChangeArrowheads="1"/>
          </p:cNvSpPr>
          <p:nvPr/>
        </p:nvSpPr>
        <p:spPr bwMode="auto">
          <a:xfrm>
            <a:off x="1215475" y="202764"/>
            <a:ext cx="2508806" cy="49784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市场发展战略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75167" y="75565"/>
            <a:ext cx="1060248" cy="1080008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315854" y="-10727"/>
            <a:ext cx="900000" cy="900000"/>
            <a:chOff x="3535031" y="1332123"/>
            <a:chExt cx="1410410" cy="1410410"/>
          </a:xfrm>
        </p:grpSpPr>
        <p:pic>
          <p:nvPicPr>
            <p:cNvPr id="1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圆角矩形 6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962721" y="1698837"/>
              <a:ext cx="566225" cy="721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/>
      <p:bldP spid="9" grpId="0" bldLvl="0" animBg="1"/>
      <p:bldP spid="10" grpId="0"/>
      <p:bldP spid="11" grpId="0" bldLvl="0" animBg="1"/>
      <p:bldP spid="12" grpId="0"/>
      <p:bldP spid="26" grpId="0" bldLvl="0" autoUpdateAnimBg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FF26C761C98B08A9E8ED023A24E0EDB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" y="2745105"/>
            <a:ext cx="3561080" cy="21145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575167" y="75565"/>
            <a:ext cx="1060248" cy="1080008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315854" y="-10727"/>
            <a:ext cx="900000" cy="900000"/>
            <a:chOff x="3535031" y="1332123"/>
            <a:chExt cx="1410410" cy="1410410"/>
          </a:xfrm>
        </p:grpSpPr>
        <p:pic>
          <p:nvPicPr>
            <p:cNvPr id="6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圆角矩形 6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62721" y="1698837"/>
              <a:ext cx="566225" cy="721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92379" y="1445090"/>
            <a:ext cx="1716087" cy="1071571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342571" y="1834982"/>
            <a:ext cx="1214446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组织架构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2207913" y="1155550"/>
            <a:ext cx="1716088" cy="571504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2381587" y="1318111"/>
            <a:ext cx="13684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人员构成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160" y="323215"/>
            <a:ext cx="4351655" cy="2343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748120" y="173960"/>
            <a:ext cx="8385096" cy="1043881"/>
          </a:xfrm>
        </p:spPr>
        <p:txBody>
          <a:bodyPr/>
          <a:lstStyle/>
          <a:p>
            <a:r>
              <a:rPr lang="zh-CN" altLang="en-US" sz="2800" b="1" dirty="0" smtClean="0"/>
              <a:t>组织营运模式</a:t>
            </a:r>
            <a:endParaRPr lang="zh-CN" altLang="en-US" sz="2800" b="1" dirty="0"/>
          </a:p>
        </p:txBody>
      </p: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3924318" y="2926565"/>
            <a:ext cx="1716088" cy="571504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4073862" y="3089126"/>
            <a:ext cx="13684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管理方式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910" y="3696970"/>
            <a:ext cx="4533265" cy="101028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ldLvl="0" animBg="1"/>
      <p:bldP spid="25650" grpId="0" bldLvl="0" animBg="1"/>
      <p:bldP spid="1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5" dirty="0">
                <a:ea typeface="微软雅黑" panose="020B0503020204020204" pitchFamily="34" charset="-122"/>
              </a:rPr>
              <a:t>延迟符</a:t>
            </a:r>
            <a:endParaRPr lang="zh-CN" altLang="en-US" sz="1495" dirty="0">
              <a:ea typeface="微软雅黑" panose="020B0503020204020204" pitchFamily="34" charset="-122"/>
            </a:endParaRPr>
          </a:p>
        </p:txBody>
      </p:sp>
      <p:sp>
        <p:nvSpPr>
          <p:cNvPr id="127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438572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经营模式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9" name="图片 12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287878" y="381996"/>
            <a:ext cx="5661215" cy="598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9253" y="1044153"/>
            <a:ext cx="50149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39" name="Picture 15" descr="C:\Users\lenovo\AppData\Local\Temp\ksohtml\wpsF87C.t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-1719263"/>
            <a:ext cx="4286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lenovo\AppData\Local\Temp\ksohtml\wpsF88D.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-1719263"/>
            <a:ext cx="4667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TextBox 132"/>
          <p:cNvSpPr txBox="1"/>
          <p:nvPr/>
        </p:nvSpPr>
        <p:spPr>
          <a:xfrm>
            <a:off x="599440" y="1192614"/>
            <a:ext cx="671348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瓦楞纸箱         进行回收         采用集卡制度，以                  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</a:t>
            </a:r>
            <a:r>
              <a:rPr lang="zh-CN" altLang="en-US" dirty="0" smtClean="0"/>
              <a:t>个为单位，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个换           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</a:t>
            </a:r>
            <a:r>
              <a:rPr lang="zh-CN" altLang="en-US" dirty="0" smtClean="0"/>
              <a:t>一个小礼品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快递文件                                                     按废纸价格收购</a:t>
            </a:r>
            <a:endParaRPr lang="en-US" altLang="zh-CN" dirty="0" smtClean="0"/>
          </a:p>
          <a:p>
            <a:r>
              <a:rPr lang="zh-CN" altLang="en-US" dirty="0" smtClean="0"/>
              <a:t>封、废纸、         上门及站点回收               也可以两斤废纸</a:t>
            </a:r>
            <a:endParaRPr lang="en-US" altLang="zh-CN" dirty="0" smtClean="0"/>
          </a:p>
          <a:p>
            <a:r>
              <a:rPr lang="zh-CN" altLang="en-US" dirty="0" smtClean="0"/>
              <a:t>快递胶带                                                      换一个小礼品</a:t>
            </a:r>
            <a:endParaRPr lang="en-US" altLang="zh-CN" dirty="0" smtClean="0"/>
          </a:p>
          <a:p>
            <a:r>
              <a:rPr lang="zh-CN" altLang="en-US" dirty="0" smtClean="0"/>
              <a:t>快递气泡袋</a:t>
            </a:r>
            <a:endParaRPr lang="zh-CN" altLang="en-US" dirty="0"/>
          </a:p>
        </p:txBody>
      </p:sp>
      <p:cxnSp>
        <p:nvCxnSpPr>
          <p:cNvPr id="135" name="直接箭头连接符 134"/>
          <p:cNvCxnSpPr/>
          <p:nvPr/>
        </p:nvCxnSpPr>
        <p:spPr>
          <a:xfrm>
            <a:off x="1685454" y="135711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3250976" y="1357119"/>
            <a:ext cx="5646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903765" y="3448741"/>
            <a:ext cx="612068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4262483" y="3448739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左大括号 141"/>
          <p:cNvSpPr/>
          <p:nvPr/>
        </p:nvSpPr>
        <p:spPr>
          <a:xfrm>
            <a:off x="374452" y="1356950"/>
            <a:ext cx="310776" cy="2183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7236" r="30923" b="39681"/>
          <a:stretch>
            <a:fillRect/>
          </a:stretch>
        </p:blipFill>
        <p:spPr>
          <a:xfrm>
            <a:off x="8150860" y="56515"/>
            <a:ext cx="1353185" cy="130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99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7" grpId="0" bldLvl="0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40">
      <a:dk1>
        <a:sysClr val="windowText" lastClr="000000"/>
      </a:dk1>
      <a:lt1>
        <a:sysClr val="window" lastClr="FFFFFF"/>
      </a:lt1>
      <a:dk2>
        <a:srgbClr val="C00000"/>
      </a:dk2>
      <a:lt2>
        <a:srgbClr val="FF0000"/>
      </a:lt2>
      <a:accent1>
        <a:srgbClr val="FF6600"/>
      </a:accent1>
      <a:accent2>
        <a:srgbClr val="FFC000"/>
      </a:accent2>
      <a:accent3>
        <a:srgbClr val="92D050"/>
      </a:accent3>
      <a:accent4>
        <a:srgbClr val="00B0F0"/>
      </a:accent4>
      <a:accent5>
        <a:srgbClr val="7F7F7F"/>
      </a:accent5>
      <a:accent6>
        <a:srgbClr val="262626"/>
      </a:accent6>
      <a:hlink>
        <a:srgbClr val="262626"/>
      </a:hlink>
      <a:folHlink>
        <a:srgbClr val="7F7F7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2544</Words>
  <Application>WPS 演示</Application>
  <PresentationFormat>自定义</PresentationFormat>
  <Paragraphs>314</Paragraphs>
  <Slides>19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黑体</vt:lpstr>
      <vt:lpstr>Calibri</vt:lpstr>
      <vt:lpstr>Calibri</vt:lpstr>
      <vt:lpstr>Impact</vt:lpstr>
      <vt:lpstr>方正兰亭黑_GBK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组织营运模式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58207</cp:lastModifiedBy>
  <cp:revision>435</cp:revision>
  <dcterms:created xsi:type="dcterms:W3CDTF">2013-07-25T03:25:00Z</dcterms:created>
  <dcterms:modified xsi:type="dcterms:W3CDTF">2017-12-04T14:52:00Z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