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3" r:id="rId5"/>
    <p:sldId id="264" r:id="rId6"/>
    <p:sldId id="273" r:id="rId7"/>
    <p:sldId id="265" r:id="rId8"/>
    <p:sldId id="274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70" r:id="rId32"/>
    <p:sldId id="261" r:id="rId33"/>
    <p:sldId id="308" r:id="rId34"/>
    <p:sldId id="296" r:id="rId35"/>
    <p:sldId id="297" r:id="rId36"/>
    <p:sldId id="298" r:id="rId37"/>
    <p:sldId id="307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6600"/>
    <a:srgbClr val="FF9900"/>
    <a:srgbClr val="EAEAEA"/>
    <a:srgbClr val="F8F8F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0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0BB9-8FD7-4F87-995A-D7E94E1D48F1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E923-C867-4D93-8F8C-C06BBE1F0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2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09891-DC49-47C2-A674-933E2C510E31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2DD69-D79E-4F91-A523-73179D818CD1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3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81B75-6DE6-4B12-ABF0-2A9B59CF2D52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2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81B75-6DE6-4B12-ABF0-2A9B59CF2D52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6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80836-1690-42A3-9F84-685847B82C4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7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D58F8-D749-46BF-9AD8-35E228A04C8E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3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5B58B-8CA2-4041-9148-88FE242AF36A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9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CA0C3-7BD7-4EC6-A14E-57B53C245076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5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92D48-F4B7-4DFF-96E5-C439C1F6252F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84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41262-2527-4FC8-AD29-D67B35415B22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AEAEA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8572" y="1976597"/>
            <a:ext cx="6717924" cy="1235683"/>
          </a:xfrm>
        </p:spPr>
        <p:txBody>
          <a:bodyPr anchor="b">
            <a:normAutofit/>
          </a:bodyPr>
          <a:lstStyle>
            <a:lvl1pPr algn="ctr">
              <a:lnSpc>
                <a:spcPct val="200000"/>
              </a:lnSpc>
              <a:spcAft>
                <a:spcPts val="1200"/>
              </a:spcAft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8572" y="3255565"/>
            <a:ext cx="6717924" cy="739324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995788"/>
            <a:ext cx="4752000" cy="1980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60000" y="0"/>
            <a:ext cx="360000" cy="6858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080000" y="0"/>
            <a:ext cx="360000" cy="6858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800000" y="0"/>
            <a:ext cx="360000" cy="6858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556000" y="1995788"/>
            <a:ext cx="630000" cy="1980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07393" y="2708236"/>
            <a:ext cx="373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课 程 设 计</a:t>
            </a:r>
            <a:endParaRPr lang="en-US" altLang="zh-CN" sz="3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720000" y="2424898"/>
            <a:ext cx="180000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3835523" y="2424898"/>
            <a:ext cx="180000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212608" y="2845062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4179151" y="2845062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9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825" y="747837"/>
            <a:ext cx="5281246" cy="7075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10548" y="5889877"/>
            <a:ext cx="943702" cy="407491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 smtClean="0"/>
              <a:t>第</a:t>
            </a:r>
            <a:fld id="{63947927-B55A-49FE-95EA-5407CA8E6307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16200000">
            <a:off x="5960999" y="345646"/>
            <a:ext cx="270000" cy="12192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5960998" y="-5703463"/>
            <a:ext cx="270000" cy="12192001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数据 2"/>
          <p:cNvSpPr/>
          <p:nvPr userDrawn="1"/>
        </p:nvSpPr>
        <p:spPr>
          <a:xfrm>
            <a:off x="-1" y="769572"/>
            <a:ext cx="1087315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88730" y="1477107"/>
            <a:ext cx="5679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7995" y="273056"/>
            <a:ext cx="5281246" cy="7075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10548" y="5889877"/>
            <a:ext cx="943702" cy="407491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 smtClean="0"/>
              <a:t>第</a:t>
            </a:r>
            <a:fld id="{63947927-B55A-49FE-95EA-5407CA8E6307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16200000">
            <a:off x="5960999" y="345646"/>
            <a:ext cx="270000" cy="12192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数据 2"/>
          <p:cNvSpPr/>
          <p:nvPr userDrawn="1"/>
        </p:nvSpPr>
        <p:spPr>
          <a:xfrm>
            <a:off x="-1" y="294791"/>
            <a:ext cx="1087315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88730" y="1002326"/>
            <a:ext cx="5679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9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10548" y="5889877"/>
            <a:ext cx="943702" cy="407491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 smtClean="0"/>
              <a:t>第</a:t>
            </a:r>
            <a:fld id="{63947927-B55A-49FE-95EA-5407CA8E6307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16200000">
            <a:off x="5960999" y="345646"/>
            <a:ext cx="270000" cy="12192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0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7995" y="273056"/>
            <a:ext cx="5281246" cy="7075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092964" y="6294323"/>
            <a:ext cx="943702" cy="407491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 smtClean="0"/>
              <a:t>第</a:t>
            </a:r>
            <a:fld id="{63947927-B55A-49FE-95EA-5407CA8E6307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3" name="流程图: 数据 2"/>
          <p:cNvSpPr/>
          <p:nvPr userDrawn="1"/>
        </p:nvSpPr>
        <p:spPr>
          <a:xfrm>
            <a:off x="-1" y="294791"/>
            <a:ext cx="1087315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88730" y="1002326"/>
            <a:ext cx="5679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1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7995" y="273056"/>
            <a:ext cx="5281246" cy="7075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092964" y="6294323"/>
            <a:ext cx="943702" cy="407491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 smtClean="0"/>
              <a:t>第</a:t>
            </a:r>
            <a:fld id="{63947927-B55A-49FE-95EA-5407CA8E6307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3" name="流程图: 数据 2"/>
          <p:cNvSpPr/>
          <p:nvPr userDrawn="1"/>
        </p:nvSpPr>
        <p:spPr>
          <a:xfrm>
            <a:off x="-1" y="294791"/>
            <a:ext cx="1087315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88730" y="1002326"/>
            <a:ext cx="5679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7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7354" y="987427"/>
            <a:ext cx="87880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11092964" y="6294323"/>
            <a:ext cx="943702" cy="40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fld id="{63947927-B55A-49FE-95EA-5407CA8E6307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10" name="五边形 9"/>
          <p:cNvSpPr/>
          <p:nvPr userDrawn="1"/>
        </p:nvSpPr>
        <p:spPr>
          <a:xfrm rot="13376347">
            <a:off x="-213037" y="-353220"/>
            <a:ext cx="1641303" cy="1863969"/>
          </a:xfrm>
          <a:prstGeom prst="homePlate">
            <a:avLst>
              <a:gd name="adj" fmla="val 50322"/>
            </a:avLst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rot="13376347">
            <a:off x="-19606" y="-353220"/>
            <a:ext cx="1641303" cy="1863969"/>
          </a:xfrm>
          <a:prstGeom prst="homePlate">
            <a:avLst>
              <a:gd name="adj" fmla="val 50322"/>
            </a:avLst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77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8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05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35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5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9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5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935310" y="5926015"/>
            <a:ext cx="1069362" cy="345460"/>
          </a:xfrm>
        </p:spPr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第</a:t>
            </a:r>
            <a:fld id="{63947927-B55A-49FE-95EA-5407CA8E6307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 rot="16200000">
            <a:off x="5960999" y="345646"/>
            <a:ext cx="270000" cy="12192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652738" y="0"/>
            <a:ext cx="270000" cy="6858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072077" y="0"/>
            <a:ext cx="270000" cy="6858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8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723" y="488218"/>
            <a:ext cx="5281246" cy="7075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093569" y="5899154"/>
            <a:ext cx="943702" cy="407491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 smtClean="0"/>
              <a:t>第</a:t>
            </a:r>
            <a:fld id="{63947927-B55A-49FE-95EA-5407CA8E6307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16200000">
            <a:off x="5960999" y="345646"/>
            <a:ext cx="270000" cy="12192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52738" y="0"/>
            <a:ext cx="270000" cy="6858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072077" y="0"/>
            <a:ext cx="270000" cy="6858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2" y="488219"/>
            <a:ext cx="844064" cy="707535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29051" y="488219"/>
            <a:ext cx="108000" cy="707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818" y="329953"/>
            <a:ext cx="5281246" cy="7075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653348" y="5899154"/>
            <a:ext cx="943702" cy="407491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 smtClean="0"/>
              <a:t>第</a:t>
            </a:r>
            <a:fld id="{63947927-B55A-49FE-95EA-5407CA8E6307}" type="slidenum">
              <a:rPr lang="zh-CN" altLang="en-US" smtClean="0"/>
              <a:pPr/>
              <a:t>‹#›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16200000">
            <a:off x="5960999" y="345646"/>
            <a:ext cx="270000" cy="12192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52738" y="0"/>
            <a:ext cx="270000" cy="6858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数据 2"/>
          <p:cNvSpPr/>
          <p:nvPr userDrawn="1"/>
        </p:nvSpPr>
        <p:spPr>
          <a:xfrm>
            <a:off x="67407" y="329952"/>
            <a:ext cx="1087315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756138" y="1037487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7927-B55A-49FE-95EA-5407CA8E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2" r:id="rId9"/>
    <p:sldLayoutId id="2147483663" r:id="rId10"/>
    <p:sldLayoutId id="2147483664" r:id="rId11"/>
    <p:sldLayoutId id="2147483668" r:id="rId12"/>
    <p:sldLayoutId id="2147483665" r:id="rId13"/>
    <p:sldLayoutId id="2147483666" r:id="rId14"/>
    <p:sldLayoutId id="2147483667" r:id="rId15"/>
    <p:sldLayoutId id="2147483656" r:id="rId16"/>
    <p:sldLayoutId id="2147483657" r:id="rId17"/>
    <p:sldLayoutId id="2147483658" r:id="rId18"/>
    <p:sldLayoutId id="2147483659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elab.njupt.edu.c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gif"/><Relationship Id="rId5" Type="http://schemas.openxmlformats.org/officeDocument/2006/relationships/image" Target="../media/image34.gif"/><Relationship Id="rId4" Type="http://schemas.openxmlformats.org/officeDocument/2006/relationships/hyperlink" Target="mailto:ddsz@njupt.edu.c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8573" y="2328287"/>
            <a:ext cx="6717924" cy="1364481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脉冲按键拨号电路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3933" y="4424178"/>
            <a:ext cx="8119495" cy="207162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4000" dirty="0" smtClean="0"/>
              <a:t>指导教师：</a:t>
            </a:r>
            <a:r>
              <a:rPr lang="en-US" altLang="zh-CN" sz="4000" dirty="0" smtClean="0"/>
              <a:t>	</a:t>
            </a:r>
            <a:r>
              <a:rPr lang="zh-CN" altLang="en-US" sz="4000" u="sng" dirty="0"/>
              <a:t>常玉梅（</a:t>
            </a:r>
            <a:r>
              <a:rPr lang="en-US" altLang="zh-CN" sz="4000" u="sng" dirty="0" smtClean="0"/>
              <a:t>B170507</a:t>
            </a:r>
            <a:r>
              <a:rPr lang="zh-CN" altLang="en-US" sz="4000" u="sng" dirty="0" smtClean="0"/>
              <a:t>）</a:t>
            </a:r>
            <a:endParaRPr lang="en-US" altLang="zh-CN" sz="4000" u="sng" dirty="0" smtClean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4000" dirty="0" smtClean="0"/>
              <a:t>		    		</a:t>
            </a:r>
            <a:r>
              <a:rPr lang="zh-CN" altLang="en-US" sz="4000" u="sng" dirty="0" smtClean="0"/>
              <a:t>付丽丽（</a:t>
            </a:r>
            <a:r>
              <a:rPr lang="en-US" altLang="zh-CN" sz="4000" u="sng" dirty="0" smtClean="0"/>
              <a:t>B170508</a:t>
            </a:r>
            <a:r>
              <a:rPr lang="zh-CN" altLang="en-US" sz="4000" u="sng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12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10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 flipH="1">
            <a:off x="1840371" y="270194"/>
            <a:ext cx="5453058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技术难点分析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&amp;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关键性电路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30690" y="1940603"/>
            <a:ext cx="5917326" cy="2233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lvl="1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）编码电路需要自行设计。</a:t>
            </a:r>
          </a:p>
          <a:p>
            <a:pPr marL="180000" lvl="1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）脉冲个数控制电路。</a:t>
            </a:r>
          </a:p>
          <a:p>
            <a:pPr marL="180000" lvl="1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）输出脉冲个数的测量。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69964" y="5109548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2pPr marL="180000" lvl="1">
              <a:lnSpc>
                <a:spcPct val="150000"/>
              </a:lnSpc>
              <a:defRPr sz="3200"/>
            </a:lvl2pPr>
          </a:lstStyle>
          <a:p>
            <a:r>
              <a:rPr lang="zh-CN" altLang="en-US" sz="3600" dirty="0"/>
              <a:t>脉冲个数控制电路</a:t>
            </a:r>
          </a:p>
        </p:txBody>
      </p:sp>
      <p:sp>
        <p:nvSpPr>
          <p:cNvPr id="8" name="矩形 7"/>
          <p:cNvSpPr/>
          <p:nvPr/>
        </p:nvSpPr>
        <p:spPr>
          <a:xfrm>
            <a:off x="222477" y="1214227"/>
            <a:ext cx="2236510" cy="755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</a:rPr>
              <a:t>技术难点：</a:t>
            </a:r>
            <a:endParaRPr lang="en-US" altLang="zh-CN" sz="3200" b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2477" y="4263739"/>
            <a:ext cx="2646878" cy="755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</a:rPr>
              <a:t>关键性电路：</a:t>
            </a:r>
            <a:endParaRPr lang="en-US" altLang="zh-C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4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99588" y="334413"/>
            <a:ext cx="5281246" cy="707535"/>
          </a:xfrm>
        </p:spPr>
        <p:txBody>
          <a:bodyPr/>
          <a:lstStyle/>
          <a:p>
            <a:r>
              <a:rPr lang="zh-CN" altLang="en-US" dirty="0"/>
              <a:t>单元电路设计提示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11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5650" y="1349379"/>
            <a:ext cx="5184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ea typeface="+mj-ea"/>
              </a:rPr>
              <a:t>、按键及编码电路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471863" y="365919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299588" y="2937091"/>
            <a:ext cx="982561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①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参考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74LS147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译码电路。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②参考本教材课题 “十翻二运算电路”。 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③参考电工电子实验教材 “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CUPL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语言及开发软件使用”。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④参考课题 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“密码锁”，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“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按键录入电路”。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55650" y="2174013"/>
            <a:ext cx="64817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）参考资料</a:t>
            </a:r>
          </a:p>
        </p:txBody>
      </p:sp>
      <p:sp>
        <p:nvSpPr>
          <p:cNvPr id="8" name="文本框 3"/>
          <p:cNvSpPr txBox="1"/>
          <p:nvPr/>
        </p:nvSpPr>
        <p:spPr>
          <a:xfrm>
            <a:off x="386860" y="37595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4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12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 flipH="1">
            <a:off x="1840371" y="270194"/>
            <a:ext cx="3994372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按键与编码电路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3144" y="1809800"/>
            <a:ext cx="5181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>
              <a:lnSpc>
                <a:spcPct val="150000"/>
              </a:lnSpc>
            </a:pPr>
            <a:r>
              <a:rPr lang="zh-CN" altLang="en-US" sz="3200" dirty="0" smtClean="0"/>
              <a:t>① 输出信号说明</a:t>
            </a:r>
            <a:endParaRPr lang="en-US" altLang="zh-CN" sz="3200" dirty="0" smtClean="0"/>
          </a:p>
          <a:p>
            <a:pPr marL="637200" lvl="2">
              <a:lnSpc>
                <a:spcPct val="150000"/>
              </a:lnSpc>
            </a:pPr>
            <a:r>
              <a:rPr lang="zh-CN" altLang="en-US" sz="2800" dirty="0"/>
              <a:t>本电路中有十个开关按键</a:t>
            </a:r>
            <a:r>
              <a:rPr lang="en-US" altLang="zh-CN" sz="2800" dirty="0"/>
              <a:t>,</a:t>
            </a:r>
            <a:r>
              <a:rPr lang="zh-CN" altLang="en-US" sz="2800" dirty="0"/>
              <a:t>分别对应</a:t>
            </a:r>
            <a:r>
              <a:rPr lang="en-US" altLang="zh-CN" sz="2800" dirty="0"/>
              <a:t>0</a:t>
            </a:r>
            <a:r>
              <a:rPr lang="zh-CN" altLang="en-US" sz="2800" dirty="0"/>
              <a:t>～</a:t>
            </a:r>
            <a:r>
              <a:rPr lang="en-US" altLang="zh-CN" sz="2800" dirty="0"/>
              <a:t>9</a:t>
            </a:r>
            <a:r>
              <a:rPr lang="zh-CN" altLang="en-US" sz="2800" dirty="0"/>
              <a:t>这十个数字</a:t>
            </a:r>
            <a:r>
              <a:rPr lang="en-US" altLang="zh-CN" sz="2800" dirty="0"/>
              <a:t>,</a:t>
            </a:r>
            <a:r>
              <a:rPr lang="zh-CN" altLang="en-US" sz="2800" dirty="0"/>
              <a:t>其中如果“</a:t>
            </a:r>
            <a:r>
              <a:rPr lang="en-US" altLang="zh-CN" sz="2800" dirty="0"/>
              <a:t>0”</a:t>
            </a:r>
            <a:r>
              <a:rPr lang="zh-CN" altLang="en-US" sz="2800" dirty="0"/>
              <a:t>键被按下</a:t>
            </a:r>
            <a:r>
              <a:rPr lang="en-US" altLang="zh-CN" sz="2800" dirty="0"/>
              <a:t>,</a:t>
            </a:r>
            <a:r>
              <a:rPr lang="zh-CN" altLang="en-US" sz="2800" dirty="0"/>
              <a:t>产生的</a:t>
            </a:r>
            <a:r>
              <a:rPr lang="en-US" altLang="zh-CN" sz="2800" dirty="0"/>
              <a:t>BCD</a:t>
            </a:r>
            <a:r>
              <a:rPr lang="zh-CN" altLang="en-US" sz="2800" dirty="0"/>
              <a:t>码为</a:t>
            </a:r>
            <a:r>
              <a:rPr lang="en-US" altLang="zh-CN" sz="2800" dirty="0"/>
              <a:t>1010,</a:t>
            </a:r>
            <a:r>
              <a:rPr lang="zh-CN" altLang="en-US" sz="2800" dirty="0"/>
              <a:t>其余</a:t>
            </a:r>
            <a:r>
              <a:rPr lang="en-US" altLang="zh-CN" sz="2800" dirty="0"/>
              <a:t>9</a:t>
            </a:r>
            <a:r>
              <a:rPr lang="zh-CN" altLang="en-US" sz="2800" dirty="0"/>
              <a:t>个数字的</a:t>
            </a:r>
            <a:r>
              <a:rPr lang="en-US" altLang="zh-CN" sz="2800" dirty="0"/>
              <a:t>BCD</a:t>
            </a:r>
            <a:r>
              <a:rPr lang="zh-CN" altLang="en-US" sz="2800" dirty="0"/>
              <a:t>码与十进制相对应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44248" y="997630"/>
            <a:ext cx="24641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、设计思想</a:t>
            </a:r>
            <a:endParaRPr lang="en-US" altLang="zh-CN" sz="3200" b="1" dirty="0">
              <a:solidFill>
                <a:srgbClr val="0070C0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9800"/>
            <a:ext cx="5682652" cy="345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7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13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 flipH="1">
            <a:off x="1840371" y="270194"/>
            <a:ext cx="3994372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按键与编码电路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4248" y="3569339"/>
            <a:ext cx="111625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>
              <a:lnSpc>
                <a:spcPct val="150000"/>
              </a:lnSpc>
            </a:pPr>
            <a:r>
              <a:rPr lang="zh-CN" altLang="en-US" sz="3200" dirty="0" smtClean="0"/>
              <a:t>② 按键设计</a:t>
            </a:r>
            <a:endParaRPr lang="en-US" altLang="zh-CN" sz="3200" dirty="0" smtClean="0"/>
          </a:p>
          <a:p>
            <a:pPr marL="637200" lvl="2">
              <a:lnSpc>
                <a:spcPct val="150000"/>
              </a:lnSpc>
            </a:pPr>
            <a:r>
              <a:rPr lang="zh-CN" altLang="en-US" sz="2800" dirty="0"/>
              <a:t>按键设计采用十个开关和</a:t>
            </a:r>
            <a:r>
              <a:rPr lang="en-US" altLang="zh-CN" sz="2800" dirty="0"/>
              <a:t>10</a:t>
            </a:r>
            <a:r>
              <a:rPr lang="zh-CN" altLang="en-US" sz="2800" dirty="0"/>
              <a:t>个</a:t>
            </a:r>
            <a:r>
              <a:rPr lang="en-US" altLang="zh-CN" sz="2800" dirty="0"/>
              <a:t>1K</a:t>
            </a:r>
            <a:r>
              <a:rPr lang="zh-CN" altLang="en-US" sz="2800" dirty="0"/>
              <a:t>的电阻构成。</a:t>
            </a:r>
            <a:r>
              <a:rPr lang="zh-CN" altLang="en-US" sz="2800" dirty="0" smtClean="0"/>
              <a:t>如上图</a:t>
            </a:r>
            <a:r>
              <a:rPr lang="zh-CN" altLang="en-US" sz="2800" dirty="0"/>
              <a:t>所示。当“</a:t>
            </a:r>
            <a:r>
              <a:rPr lang="en-US" altLang="zh-CN" sz="2800" dirty="0"/>
              <a:t>0”</a:t>
            </a:r>
            <a:r>
              <a:rPr lang="zh-CN" altLang="en-US" sz="2800" dirty="0"/>
              <a:t>键按下时，“</a:t>
            </a:r>
            <a:r>
              <a:rPr lang="en-US" altLang="zh-CN" sz="2800" dirty="0"/>
              <a:t>0”</a:t>
            </a:r>
            <a:r>
              <a:rPr lang="zh-CN" altLang="en-US" sz="2800" dirty="0"/>
              <a:t>线</a:t>
            </a:r>
            <a:r>
              <a:rPr lang="en-US" altLang="zh-CN" sz="2800" dirty="0"/>
              <a:t>=0V</a:t>
            </a:r>
            <a:r>
              <a:rPr lang="zh-CN" altLang="en-US" sz="2800" dirty="0"/>
              <a:t>；当“</a:t>
            </a:r>
            <a:r>
              <a:rPr lang="en-US" altLang="zh-CN" sz="2800" dirty="0"/>
              <a:t>0”</a:t>
            </a:r>
            <a:r>
              <a:rPr lang="zh-CN" altLang="en-US" sz="2800" dirty="0"/>
              <a:t>键放开时，“</a:t>
            </a:r>
            <a:r>
              <a:rPr lang="en-US" altLang="zh-CN" sz="2800" dirty="0"/>
              <a:t>0”</a:t>
            </a:r>
            <a:r>
              <a:rPr lang="zh-CN" altLang="en-US" sz="2800" dirty="0"/>
              <a:t>线</a:t>
            </a:r>
            <a:r>
              <a:rPr lang="en-US" altLang="zh-CN" sz="2800" dirty="0"/>
              <a:t>=</a:t>
            </a:r>
            <a:r>
              <a:rPr lang="zh-CN" altLang="en-US" sz="2800" dirty="0"/>
              <a:t>高电平（</a:t>
            </a:r>
            <a:r>
              <a:rPr lang="en-US" altLang="zh-CN" sz="2800" dirty="0"/>
              <a:t>+5V</a:t>
            </a:r>
            <a:r>
              <a:rPr lang="zh-CN" altLang="en-US" sz="2800" dirty="0"/>
              <a:t>）。</a:t>
            </a:r>
          </a:p>
        </p:txBody>
      </p:sp>
      <p:pic>
        <p:nvPicPr>
          <p:cNvPr id="9" name="Picture 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97" y="1413128"/>
            <a:ext cx="8596917" cy="270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0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14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 flipH="1">
            <a:off x="1840371" y="270194"/>
            <a:ext cx="3994372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按键与编码电路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908899"/>
            <a:ext cx="12054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</a:rPr>
              <a:t>③ 编码器设计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 marL="637200" lvl="2"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）设计原理</a:t>
            </a:r>
          </a:p>
          <a:p>
            <a:pPr marL="637200" lvl="2">
              <a:lnSpc>
                <a:spcPct val="150000"/>
              </a:lnSpc>
            </a:pPr>
            <a:r>
              <a:rPr lang="zh-CN" altLang="en-US" sz="2800" dirty="0"/>
              <a:t>       按键输入</a:t>
            </a:r>
            <a:r>
              <a:rPr lang="en-US" altLang="zh-CN" sz="2800" dirty="0"/>
              <a:t>10</a:t>
            </a:r>
            <a:r>
              <a:rPr lang="zh-CN" altLang="en-US" sz="2800" dirty="0"/>
              <a:t>个数字键，分别对应于</a:t>
            </a:r>
            <a:r>
              <a:rPr lang="en-US" altLang="zh-CN" sz="2800" dirty="0"/>
              <a:t>0</a:t>
            </a:r>
            <a:r>
              <a:rPr lang="zh-CN" altLang="en-US" sz="2800" dirty="0"/>
              <a:t>～</a:t>
            </a:r>
            <a:r>
              <a:rPr lang="en-US" altLang="zh-CN" sz="2800" dirty="0"/>
              <a:t>9</a:t>
            </a:r>
            <a:r>
              <a:rPr lang="zh-CN" altLang="en-US" sz="2800" dirty="0"/>
              <a:t>。按其中某一键后由二</a:t>
            </a:r>
            <a:r>
              <a:rPr lang="en-US" altLang="zh-CN" sz="2800" dirty="0"/>
              <a:t>-</a:t>
            </a:r>
            <a:r>
              <a:rPr lang="zh-CN" altLang="en-US" sz="2800" dirty="0"/>
              <a:t>十进制编码电路分别转化成相应的</a:t>
            </a:r>
            <a:r>
              <a:rPr lang="en-US" altLang="zh-CN" sz="2800" dirty="0"/>
              <a:t>8421 BCD</a:t>
            </a:r>
            <a:r>
              <a:rPr lang="zh-CN" altLang="en-US" sz="2800" dirty="0"/>
              <a:t>码，这样的电路所完成的功能完全是起着翻译的作用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637200" lvl="2"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）设计方案选择</a:t>
            </a:r>
          </a:p>
          <a:p>
            <a:pPr marL="637200" lvl="2">
              <a:lnSpc>
                <a:spcPct val="150000"/>
              </a:lnSpc>
            </a:pPr>
            <a:r>
              <a:rPr lang="zh-CN" altLang="en-US" sz="2800" dirty="0"/>
              <a:t>  *方案一</a:t>
            </a:r>
            <a:r>
              <a:rPr lang="zh-CN" altLang="en-US" sz="2800" dirty="0" smtClean="0"/>
              <a:t>：  </a:t>
            </a:r>
            <a:r>
              <a:rPr lang="zh-CN" altLang="en-US" sz="2800" dirty="0"/>
              <a:t>采用</a:t>
            </a:r>
            <a:r>
              <a:rPr lang="en-US" altLang="zh-CN" sz="2800" dirty="0"/>
              <a:t>74147</a:t>
            </a:r>
            <a:r>
              <a:rPr lang="zh-CN" altLang="en-US" sz="2800" dirty="0"/>
              <a:t>芯片（即：</a:t>
            </a:r>
            <a:r>
              <a:rPr lang="en-US" altLang="zh-CN" sz="2800" dirty="0"/>
              <a:t>10-4</a:t>
            </a:r>
            <a:r>
              <a:rPr lang="zh-CN" altLang="en-US" sz="2800" dirty="0"/>
              <a:t>线优先编码器）实现</a:t>
            </a:r>
            <a:r>
              <a:rPr lang="en-US" altLang="zh-CN" sz="2800" dirty="0"/>
              <a:t>0</a:t>
            </a:r>
            <a:r>
              <a:rPr lang="zh-CN" altLang="en-US" sz="2800" dirty="0"/>
              <a:t>～</a:t>
            </a:r>
            <a:r>
              <a:rPr lang="en-US" altLang="zh-CN" sz="2800" dirty="0"/>
              <a:t>9</a:t>
            </a:r>
            <a:r>
              <a:rPr lang="zh-CN" altLang="en-US" sz="2800" dirty="0"/>
              <a:t>转化成为</a:t>
            </a:r>
            <a:r>
              <a:rPr lang="en-US" altLang="zh-CN" sz="2800" dirty="0"/>
              <a:t>8421BCD</a:t>
            </a:r>
            <a:r>
              <a:rPr lang="zh-CN" altLang="en-US" sz="2800" dirty="0"/>
              <a:t>码。</a:t>
            </a:r>
            <a:r>
              <a:rPr lang="en-US" altLang="zh-CN" sz="2800" dirty="0"/>
              <a:t>74147</a:t>
            </a:r>
            <a:r>
              <a:rPr lang="zh-CN" altLang="en-US" sz="2800" dirty="0"/>
              <a:t>的功能表如下所示。</a:t>
            </a:r>
          </a:p>
          <a:p>
            <a:pPr marL="637200" lvl="2"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89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15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0" y="584476"/>
            <a:ext cx="5692895" cy="51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1826"/>
            <a:ext cx="5772901" cy="43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02608" y="5514185"/>
            <a:ext cx="376207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333399"/>
                </a:solidFill>
                <a:ea typeface="楷体_GB2312" pitchFamily="49" charset="-122"/>
              </a:rPr>
              <a:t>按键编码电路</a:t>
            </a:r>
          </a:p>
        </p:txBody>
      </p:sp>
    </p:spTree>
    <p:extLst>
      <p:ext uri="{BB962C8B-B14F-4D97-AF65-F5344CB8AC3E}">
        <p14:creationId xmlns:p14="http://schemas.microsoft.com/office/powerpoint/2010/main" val="26987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16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0"/>
            <a:ext cx="6096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*</a:t>
            </a:r>
            <a:r>
              <a:rPr lang="zh-CN" altLang="en-US" sz="2800" b="1" dirty="0">
                <a:solidFill>
                  <a:srgbClr val="0070C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方案二：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编码器采用可编程逻辑器件</a:t>
            </a:r>
            <a:r>
              <a:rPr lang="en-US" altLang="zh-CN" sz="2800" b="1" dirty="0">
                <a:solidFill>
                  <a:srgbClr val="0070C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GAL16V8</a:t>
            </a:r>
            <a:r>
              <a:rPr lang="zh-CN" altLang="en-US" sz="2800" b="1" dirty="0">
                <a:solidFill>
                  <a:srgbClr val="0070C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实现。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06" y="1289333"/>
            <a:ext cx="4771465" cy="480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180702"/>
            <a:ext cx="59582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编码器电路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:</a:t>
            </a:r>
          </a:p>
          <a:p>
            <a:pPr lvl="1" eaLnBrk="1" hangingPunct="1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A.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由可编程器件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GAL16V8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及少量门电路实现。完成按键值到存储数据和计数预置数数据的转换；</a:t>
            </a:r>
          </a:p>
          <a:p>
            <a:pPr lvl="1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按键“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0”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时显示“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0”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，发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个脉冲。</a:t>
            </a:r>
            <a:endParaRPr lang="zh-CN" altLang="en-US" sz="2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7061" y="2858358"/>
            <a:ext cx="581719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建议：</a:t>
            </a:r>
          </a:p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GAL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的数据输出不用组合逻辑方式，采用触发器方式。根据键值转换表写出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GAL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输出与输入关系的次态激励方程。一片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GAL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的内部资源不够，可外部添加组合电路。</a:t>
            </a:r>
          </a:p>
        </p:txBody>
      </p:sp>
    </p:spTree>
    <p:extLst>
      <p:ext uri="{BB962C8B-B14F-4D97-AF65-F5344CB8AC3E}">
        <p14:creationId xmlns:p14="http://schemas.microsoft.com/office/powerpoint/2010/main" val="11064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17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9485" y="529317"/>
            <a:ext cx="1134291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en-US" altLang="zh-CN" sz="3200" b="1" dirty="0">
                <a:solidFill>
                  <a:srgbClr val="3333FF"/>
                </a:solidFill>
                <a:latin typeface="+mj-ea"/>
                <a:ea typeface="+mj-ea"/>
              </a:rPr>
              <a:t>B</a:t>
            </a:r>
            <a:r>
              <a:rPr lang="zh-CN" altLang="en-US" sz="3200" b="1" dirty="0">
                <a:solidFill>
                  <a:srgbClr val="3333FF"/>
                </a:solidFill>
                <a:latin typeface="+mj-ea"/>
                <a:ea typeface="+mj-ea"/>
              </a:rPr>
              <a:t>．给出数据存储和预置数控制信号：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按下任一键后同时给出</a:t>
            </a: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74194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的</a:t>
            </a: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CLK1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移存信号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和</a:t>
            </a: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74191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的</a:t>
            </a: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L</a:t>
            </a:r>
            <a:r>
              <a:rPr lang="en-US" altLang="zh-CN" sz="16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置数信号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。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GAL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编程举例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逻辑方程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):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S3.D= !IN0 # !IN8 # !IN9 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S2.D= ……… 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S1.D= …………. 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S0.D= !IN1 # !IN3 # !IN5 # !IN7 # !IN9 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CLK1.D= IN0 &amp; IN1 &amp; IN2 &amp; IN3 &amp; IN4 &amp; IN5 &amp; IN6 &amp; IN7 &amp; IN8 &amp; IN9  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L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.D= !(S3 # S2 # S1 # S0);</a:t>
            </a:r>
          </a:p>
        </p:txBody>
      </p:sp>
    </p:spTree>
    <p:extLst>
      <p:ext uri="{BB962C8B-B14F-4D97-AF65-F5344CB8AC3E}">
        <p14:creationId xmlns:p14="http://schemas.microsoft.com/office/powerpoint/2010/main" val="29406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18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2" y="317255"/>
            <a:ext cx="6911975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66383" y="5778255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按键及编码电路图</a:t>
            </a:r>
          </a:p>
        </p:txBody>
      </p:sp>
    </p:spTree>
    <p:extLst>
      <p:ext uri="{BB962C8B-B14F-4D97-AF65-F5344CB8AC3E}">
        <p14:creationId xmlns:p14="http://schemas.microsoft.com/office/powerpoint/2010/main" val="42922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19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 flipH="1">
            <a:off x="1840371" y="270194"/>
            <a:ext cx="3994372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按键移位寄存电路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18514" y="917652"/>
            <a:ext cx="5573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>
              <a:lnSpc>
                <a:spcPct val="150000"/>
              </a:lnSpc>
            </a:pPr>
            <a:r>
              <a:rPr lang="zh-CN" altLang="en-US" sz="3000" dirty="0"/>
              <a:t>（</a:t>
            </a:r>
            <a:r>
              <a:rPr lang="en-US" altLang="zh-CN" sz="3000" dirty="0"/>
              <a:t>1</a:t>
            </a:r>
            <a:r>
              <a:rPr lang="zh-CN" altLang="en-US" sz="3000" dirty="0"/>
              <a:t>）参考</a:t>
            </a:r>
            <a:r>
              <a:rPr lang="en-US" altLang="zh-CN" sz="3000" dirty="0"/>
              <a:t>74LS194 </a:t>
            </a:r>
            <a:r>
              <a:rPr lang="zh-CN" altLang="en-US" sz="3000" dirty="0"/>
              <a:t>器件说明。</a:t>
            </a:r>
          </a:p>
          <a:p>
            <a:pPr marL="180000" lvl="1">
              <a:lnSpc>
                <a:spcPct val="150000"/>
              </a:lnSpc>
            </a:pPr>
            <a:r>
              <a:rPr lang="zh-CN" altLang="en-US" sz="3000" dirty="0"/>
              <a:t>（</a:t>
            </a:r>
            <a:r>
              <a:rPr lang="en-US" altLang="zh-CN" sz="3000" dirty="0"/>
              <a:t>2</a:t>
            </a:r>
            <a:r>
              <a:rPr lang="zh-CN" altLang="en-US" sz="3000" dirty="0"/>
              <a:t>）参考本教材 </a:t>
            </a:r>
            <a:r>
              <a:rPr lang="zh-CN" altLang="en-US" sz="3000" dirty="0" smtClean="0"/>
              <a:t>图</a:t>
            </a:r>
            <a:r>
              <a:rPr lang="en-US" altLang="zh-CN" sz="3000" dirty="0" smtClean="0"/>
              <a:t>8-13 </a:t>
            </a:r>
            <a:r>
              <a:rPr lang="zh-CN" altLang="en-US" sz="3000" dirty="0" smtClean="0"/>
              <a:t>说明。</a:t>
            </a:r>
            <a:endParaRPr lang="zh-CN" altLang="en-US" sz="3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1028823"/>
            <a:ext cx="6618513" cy="188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74194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移位寄存器的管脚图和功能表：</a:t>
            </a:r>
            <a:b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</a:b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四位串入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､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并入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—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串出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､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并出双向移存器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25568"/>
            <a:ext cx="5943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40" y="2508621"/>
            <a:ext cx="2324100" cy="165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951236" y="4274336"/>
            <a:ext cx="5240764" cy="20058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左移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  <a:cs typeface="Times New Roman" panose="02020603050405020304" pitchFamily="18" charset="0"/>
              </a:rPr>
              <a:t>､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右移的</a:t>
            </a: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说法</a:t>
            </a:r>
            <a:endParaRPr lang="zh-CN" altLang="en-US" sz="24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右移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Q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→ Q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0 to 3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移位）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左移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Q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← Q</a:t>
            </a:r>
            <a:r>
              <a:rPr lang="en-US" altLang="zh-CN" sz="2400" b="1" baseline="-25000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+mj-ea"/>
                <a:ea typeface="+mj-ea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3 </a:t>
            </a:r>
            <a:r>
              <a:rPr lang="en-US" altLang="zh-CN" sz="2400" b="1" dirty="0" err="1">
                <a:solidFill>
                  <a:srgbClr val="FF0000"/>
                </a:solidFill>
                <a:latin typeface="+mj-ea"/>
                <a:ea typeface="+mj-ea"/>
              </a:rPr>
              <a:t>downto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 0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的移位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52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目录 </a:t>
            </a:r>
            <a:r>
              <a:rPr lang="en-US" altLang="zh-CN" sz="3600" b="1" dirty="0" smtClean="0"/>
              <a:t>Contents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5" name="流程图: 数据 4"/>
          <p:cNvSpPr/>
          <p:nvPr/>
        </p:nvSpPr>
        <p:spPr>
          <a:xfrm>
            <a:off x="2617176" y="1631210"/>
            <a:ext cx="1087315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600" dirty="0" smtClean="0">
                <a:latin typeface="Arial Black" panose="020B0A04020102020204" pitchFamily="34" charset="0"/>
              </a:rPr>
              <a:t>1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05907" y="2338745"/>
            <a:ext cx="5679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数据 6"/>
          <p:cNvSpPr/>
          <p:nvPr/>
        </p:nvSpPr>
        <p:spPr>
          <a:xfrm>
            <a:off x="2617176" y="2803522"/>
            <a:ext cx="1087315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2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05907" y="3511057"/>
            <a:ext cx="5679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数据 8"/>
          <p:cNvSpPr/>
          <p:nvPr/>
        </p:nvSpPr>
        <p:spPr>
          <a:xfrm>
            <a:off x="2617176" y="3942729"/>
            <a:ext cx="1087315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3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05907" y="4650264"/>
            <a:ext cx="5679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数据 10"/>
          <p:cNvSpPr/>
          <p:nvPr/>
        </p:nvSpPr>
        <p:spPr>
          <a:xfrm>
            <a:off x="2617176" y="5029180"/>
            <a:ext cx="1087315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4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305907" y="5728899"/>
            <a:ext cx="6031524" cy="7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59118" y="1596295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dirty="0">
                <a:latin typeface="+mj-lt"/>
              </a:rPr>
              <a:t>课程概况简介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59117" y="2714578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dirty="0">
                <a:latin typeface="+mj-lt"/>
              </a:rPr>
              <a:t>课题技术指标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59117" y="4990235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dirty="0">
                <a:latin typeface="+mj-lt"/>
              </a:rPr>
              <a:t>电路调测提示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59116" y="3894816"/>
            <a:ext cx="3371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dirty="0" smtClean="0">
                <a:latin typeface="+mj-lt"/>
              </a:rPr>
              <a:t>设   计  提  示</a:t>
            </a:r>
            <a:endParaRPr lang="zh-CN" altLang="en-US" sz="4200" dirty="0">
              <a:latin typeface="+mj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80" y="4456244"/>
            <a:ext cx="2476206" cy="1850401"/>
          </a:xfrm>
          <a:prstGeom prst="rect">
            <a:avLst/>
          </a:prstGeom>
          <a:effectLst>
            <a:softEdge rad="457200"/>
          </a:effectLst>
        </p:spPr>
      </p:pic>
    </p:spTree>
    <p:extLst>
      <p:ext uri="{BB962C8B-B14F-4D97-AF65-F5344CB8AC3E}">
        <p14:creationId xmlns:p14="http://schemas.microsoft.com/office/powerpoint/2010/main" val="23948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20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99198"/>
              </p:ext>
            </p:extLst>
          </p:nvPr>
        </p:nvGraphicFramePr>
        <p:xfrm>
          <a:off x="2009774" y="341286"/>
          <a:ext cx="8549369" cy="58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位图图像" r:id="rId3" imgW="7392432" imgH="4544059" progId="Paint.Picture">
                  <p:embed/>
                </p:oleObj>
              </mc:Choice>
              <mc:Fallback>
                <p:oleObj name="位图图像" r:id="rId3" imgW="7392432" imgH="4544059" progId="Paint.Picture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4" y="341286"/>
                        <a:ext cx="8549369" cy="580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03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21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84" y="110116"/>
            <a:ext cx="9789432" cy="61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22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 flipH="1">
            <a:off x="1840371" y="270194"/>
            <a:ext cx="3994372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动态译码及显示电路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1256" y="1881241"/>
            <a:ext cx="1084929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>
              <a:lnSpc>
                <a:spcPct val="150000"/>
              </a:lnSpc>
            </a:pPr>
            <a:r>
              <a:rPr lang="zh-CN" altLang="en-US" sz="3000" dirty="0"/>
              <a:t>（</a:t>
            </a:r>
            <a:r>
              <a:rPr lang="en-US" altLang="zh-CN" sz="3000" dirty="0"/>
              <a:t>1</a:t>
            </a:r>
            <a:r>
              <a:rPr lang="zh-CN" altLang="en-US" sz="3000" dirty="0"/>
              <a:t>）</a:t>
            </a:r>
            <a:r>
              <a:rPr lang="en-US" altLang="zh-CN" sz="3000" dirty="0"/>
              <a:t>《</a:t>
            </a:r>
            <a:r>
              <a:rPr lang="zh-CN" altLang="en-US" sz="3000" dirty="0"/>
              <a:t>电工</a:t>
            </a:r>
            <a:r>
              <a:rPr lang="zh-CN" altLang="en-US" sz="3000" dirty="0" smtClean="0"/>
              <a:t>电子实验技术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下册</a:t>
            </a:r>
            <a:r>
              <a:rPr lang="en-US" altLang="zh-CN" sz="3000" dirty="0" smtClean="0"/>
              <a:t>》</a:t>
            </a:r>
            <a:r>
              <a:rPr lang="zh-CN" altLang="en-US" sz="3000" dirty="0"/>
              <a:t>教材</a:t>
            </a:r>
            <a:r>
              <a:rPr lang="zh-CN" altLang="en-US" sz="3000" dirty="0" smtClean="0"/>
              <a:t>“</a:t>
            </a:r>
            <a:r>
              <a:rPr lang="en-US" altLang="zh-CN" sz="3000" dirty="0" smtClean="0"/>
              <a:t>4.4 </a:t>
            </a:r>
            <a:r>
              <a:rPr lang="zh-CN" altLang="en-US" sz="3000" dirty="0"/>
              <a:t>译码与显示电路”。</a:t>
            </a:r>
          </a:p>
          <a:p>
            <a:pPr marL="180000" lvl="1">
              <a:lnSpc>
                <a:spcPct val="150000"/>
              </a:lnSpc>
            </a:pPr>
            <a:r>
              <a:rPr lang="zh-CN" altLang="en-US" sz="3000" dirty="0"/>
              <a:t>（</a:t>
            </a:r>
            <a:r>
              <a:rPr lang="en-US" altLang="zh-CN" sz="3000" dirty="0"/>
              <a:t>2</a:t>
            </a:r>
            <a:r>
              <a:rPr lang="zh-CN" altLang="en-US" sz="3000" dirty="0"/>
              <a:t>）参考 </a:t>
            </a:r>
            <a:r>
              <a:rPr lang="en-US" altLang="zh-CN" sz="3000" dirty="0"/>
              <a:t>74LS139  74LS48</a:t>
            </a:r>
            <a:r>
              <a:rPr lang="zh-CN" altLang="en-US" sz="3000" dirty="0"/>
              <a:t>及</a:t>
            </a:r>
            <a:r>
              <a:rPr lang="en-US" altLang="zh-CN" sz="3000" dirty="0"/>
              <a:t>4</a:t>
            </a:r>
            <a:r>
              <a:rPr lang="zh-CN" altLang="en-US" sz="3000" dirty="0"/>
              <a:t>位动态数码管资料。</a:t>
            </a:r>
          </a:p>
          <a:p>
            <a:pPr marL="180000" lvl="1">
              <a:lnSpc>
                <a:spcPct val="150000"/>
              </a:lnSpc>
            </a:pPr>
            <a:r>
              <a:rPr lang="zh-CN" altLang="en-US" sz="3000" dirty="0"/>
              <a:t>（</a:t>
            </a:r>
            <a:r>
              <a:rPr lang="en-US" altLang="zh-CN" sz="3000" dirty="0"/>
              <a:t>3</a:t>
            </a:r>
            <a:r>
              <a:rPr lang="zh-CN" altLang="en-US" sz="3000" dirty="0"/>
              <a:t>）参考</a:t>
            </a:r>
            <a:r>
              <a:rPr lang="en-US" altLang="zh-CN" sz="3000" dirty="0"/>
              <a:t>74LS161</a:t>
            </a:r>
            <a:r>
              <a:rPr lang="zh-CN" altLang="en-US" sz="3000" dirty="0" smtClean="0"/>
              <a:t>。</a:t>
            </a:r>
            <a:endParaRPr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326572" y="1035446"/>
            <a:ext cx="24641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、设计思想</a:t>
            </a:r>
            <a:endParaRPr lang="en-US" altLang="zh-C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23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0037" y="29931"/>
            <a:ext cx="5565506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altLang="zh-CN" sz="2400" dirty="0"/>
              <a:t>BCD</a:t>
            </a:r>
            <a:r>
              <a:rPr lang="zh-CN" altLang="en-US" sz="2400" dirty="0"/>
              <a:t>码移位寄存电路和实现显示当前数字的数据选择</a:t>
            </a:r>
            <a:r>
              <a:rPr lang="zh-CN" altLang="en-US" sz="2400" dirty="0" smtClean="0"/>
              <a:t>器：</a:t>
            </a:r>
            <a:endParaRPr lang="zh-CN" alt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77" y="1091347"/>
            <a:ext cx="4333566" cy="479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766808" y="5678123"/>
            <a:ext cx="1178528" cy="6730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altLang="zh-CN" sz="2800" dirty="0">
                <a:solidFill>
                  <a:srgbClr val="FF0000"/>
                </a:solidFill>
              </a:rPr>
              <a:t>74194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6175" y="5714863"/>
            <a:ext cx="1178528" cy="6730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74153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643" y="902184"/>
            <a:ext cx="5279756" cy="514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19984" y="60927"/>
            <a:ext cx="501454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显示译码电路</a:t>
            </a:r>
            <a:r>
              <a:rPr lang="en-US" altLang="zh-CN" dirty="0"/>
              <a:t>(</a:t>
            </a:r>
            <a:r>
              <a:rPr lang="zh-CN" altLang="en-US" dirty="0"/>
              <a:t>动态显示</a:t>
            </a:r>
            <a:r>
              <a:rPr lang="en-US" altLang="zh-CN" dirty="0"/>
              <a:t>):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21588" y="775791"/>
            <a:ext cx="1611339" cy="50712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zh-CN" altLang="en-US" sz="2000" dirty="0" smtClean="0"/>
              <a:t>或者</a:t>
            </a:r>
            <a:r>
              <a:rPr lang="en-US" altLang="zh-CN" sz="2000" dirty="0" smtClean="0"/>
              <a:t>CD4511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27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24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 flipH="1">
            <a:off x="1840371" y="270194"/>
            <a:ext cx="3994372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系统时钟产生电路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1256" y="1888588"/>
            <a:ext cx="557348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>
              <a:lnSpc>
                <a:spcPct val="150000"/>
              </a:lnSpc>
            </a:pPr>
            <a:r>
              <a:rPr lang="zh-CN" altLang="en-US" sz="3000" dirty="0"/>
              <a:t>（</a:t>
            </a:r>
            <a:r>
              <a:rPr lang="en-US" altLang="zh-CN" sz="3000" dirty="0"/>
              <a:t>1</a:t>
            </a:r>
            <a:r>
              <a:rPr lang="zh-CN" altLang="en-US" sz="3000" dirty="0"/>
              <a:t>）参考 </a:t>
            </a:r>
            <a:r>
              <a:rPr lang="en-US" altLang="zh-CN" sz="3000" dirty="0"/>
              <a:t>555</a:t>
            </a:r>
            <a:r>
              <a:rPr lang="zh-CN" altLang="en-US" sz="3000" dirty="0"/>
              <a:t>定时器电子文档。</a:t>
            </a:r>
          </a:p>
          <a:p>
            <a:pPr marL="180000" lvl="1">
              <a:lnSpc>
                <a:spcPct val="150000"/>
              </a:lnSpc>
            </a:pPr>
            <a:r>
              <a:rPr lang="zh-CN" altLang="en-US" sz="3000" dirty="0"/>
              <a:t>（</a:t>
            </a:r>
            <a:r>
              <a:rPr lang="en-US" altLang="zh-CN" sz="3000" dirty="0"/>
              <a:t>2</a:t>
            </a:r>
            <a:r>
              <a:rPr lang="zh-CN" altLang="en-US" sz="3000" dirty="0"/>
              <a:t>）参考由</a:t>
            </a:r>
            <a:r>
              <a:rPr lang="en-US" altLang="zh-CN" sz="3000" dirty="0"/>
              <a:t>555</a:t>
            </a:r>
            <a:r>
              <a:rPr lang="zh-CN" altLang="en-US" sz="3000" dirty="0"/>
              <a:t>定时器构成的方波振荡器。</a:t>
            </a:r>
          </a:p>
          <a:p>
            <a:pPr marL="180000" lvl="1">
              <a:lnSpc>
                <a:spcPct val="150000"/>
              </a:lnSpc>
            </a:pPr>
            <a:r>
              <a:rPr lang="zh-CN" altLang="en-US" sz="3000" dirty="0"/>
              <a:t>（</a:t>
            </a:r>
            <a:r>
              <a:rPr lang="en-US" altLang="zh-CN" sz="3000" dirty="0"/>
              <a:t>3</a:t>
            </a:r>
            <a:r>
              <a:rPr lang="zh-CN" altLang="en-US" sz="3000" dirty="0"/>
              <a:t>）参考由</a:t>
            </a:r>
            <a:r>
              <a:rPr lang="en-US" altLang="zh-CN" sz="3000" dirty="0"/>
              <a:t>555</a:t>
            </a:r>
            <a:r>
              <a:rPr lang="zh-CN" altLang="en-US" sz="3000" dirty="0"/>
              <a:t>定时器构成的其它激振荡器。</a:t>
            </a:r>
          </a:p>
        </p:txBody>
      </p:sp>
      <p:sp>
        <p:nvSpPr>
          <p:cNvPr id="8" name="矩形 7"/>
          <p:cNvSpPr/>
          <p:nvPr/>
        </p:nvSpPr>
        <p:spPr>
          <a:xfrm>
            <a:off x="326572" y="1035446"/>
            <a:ext cx="24641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、设计思想</a:t>
            </a:r>
            <a:endParaRPr lang="en-US" altLang="zh-CN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88795" y="380677"/>
            <a:ext cx="576545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时钟电路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时钟频率直接影响显示和脉冲发生电路的时钟信号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为选取合适的电容和电阻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达到本设计的频率要求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1KHz,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实现电路用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555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构成时钟电路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根据定时器确定信号频率的公式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T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=0.7(R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+R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)C  ,T2=0.7R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选取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C=10</a:t>
            </a:r>
            <a:r>
              <a:rPr lang="en-US" altLang="zh-CN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PF=0.1</a:t>
            </a:r>
            <a:r>
              <a:rPr lang="el-GR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μ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f(104) ,R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=1K</a:t>
            </a:r>
            <a:r>
              <a:rPr lang="el-GR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Ω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,R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=10K</a:t>
            </a:r>
            <a:r>
              <a:rPr lang="el-GR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Ω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T=T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+T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≈1.4mS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注意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:R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用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10K</a:t>
            </a:r>
            <a:r>
              <a:rPr lang="el-GR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Ω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电位器进行调整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可获得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T=1mS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脉冲信号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  <a:endParaRPr lang="el-GR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5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25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91" y="384494"/>
            <a:ext cx="6195306" cy="530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7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26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 flipH="1">
            <a:off x="1840371" y="270194"/>
            <a:ext cx="3994372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拨号脉冲产生电路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63" y="1240954"/>
            <a:ext cx="9500159" cy="415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7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27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66" y="578348"/>
            <a:ext cx="7993063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6714" y="3813673"/>
            <a:ext cx="1175857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1)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异步置数。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当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=0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时，不管其他输入端的状态如何，不论有无时钟脉冲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CP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，并行输入端的数据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被直接置入计数器的输出端，即：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Q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Q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Q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Q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  <a:r>
              <a:rPr lang="zh-CN" altLang="en-US" sz="28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由于该操作不受</a:t>
            </a:r>
            <a:r>
              <a:rPr lang="en-US" altLang="zh-CN" sz="28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CP</a:t>
            </a:r>
            <a:r>
              <a:rPr lang="zh-CN" altLang="en-US" sz="28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控制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，所以称为异步置数。注意该计数器无清零端，需清零时可用预置数的方法置零。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266632" y="0"/>
            <a:ext cx="4109741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sz="3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74191</a:t>
            </a:r>
            <a:r>
              <a:rPr lang="zh-CN" altLang="en-US" sz="3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的功能表</a:t>
            </a:r>
            <a:r>
              <a:rPr lang="en-US" altLang="zh-CN" sz="3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58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28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95636" y="400857"/>
            <a:ext cx="100517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2)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保持。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当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时，且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EN=1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时，则计数器保持原来的状态不变。</a:t>
            </a: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4" y="1807372"/>
            <a:ext cx="92491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29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1696" y="325464"/>
            <a:ext cx="1173255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即：当加法计数，计到最大值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1111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时。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MAX/MIN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端输出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，如果此时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CP=0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，则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RCO=0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，发一个进位信号；当减法计数，计到最小值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0000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时，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MAX/MIN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端也输出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。如果此时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CP=0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，则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RCO=0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，发一个借位信号。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应用</a:t>
            </a:r>
            <a:r>
              <a:rPr lang="en-US" altLang="zh-CN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74191</a:t>
            </a:r>
            <a:r>
              <a:rPr lang="zh-CN" altLang="en-US" sz="2800" b="1" dirty="0">
                <a:solidFill>
                  <a:srgbClr val="3333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产生序列信号：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82" y="1685834"/>
            <a:ext cx="5985440" cy="447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6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818" y="329953"/>
            <a:ext cx="3098239" cy="707535"/>
          </a:xfrm>
        </p:spPr>
        <p:txBody>
          <a:bodyPr/>
          <a:lstStyle/>
          <a:p>
            <a:r>
              <a:rPr lang="zh-CN" altLang="en-US" dirty="0"/>
              <a:t>课程概况简介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860" y="37595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359" y="1164134"/>
            <a:ext cx="1044184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/>
              <a:t>课程名称</a:t>
            </a:r>
            <a:r>
              <a:rPr lang="en-US" altLang="zh-CN" sz="2400" b="1" dirty="0"/>
              <a:t>:  </a:t>
            </a:r>
            <a:r>
              <a:rPr lang="zh-CN" altLang="en-US" sz="2400" b="1" dirty="0">
                <a:solidFill>
                  <a:srgbClr val="0070C0"/>
                </a:solidFill>
              </a:rPr>
              <a:t>电子电路课程设计 （</a:t>
            </a:r>
            <a:r>
              <a:rPr lang="en-US" altLang="zh-CN" sz="2400" b="1" dirty="0">
                <a:solidFill>
                  <a:srgbClr val="C00000"/>
                </a:solidFill>
              </a:rPr>
              <a:t>32</a:t>
            </a:r>
            <a:r>
              <a:rPr lang="zh-CN" altLang="en-US" sz="2400" b="1" dirty="0">
                <a:solidFill>
                  <a:srgbClr val="C00000"/>
                </a:solidFill>
              </a:rPr>
              <a:t>学时，两周</a:t>
            </a:r>
            <a:r>
              <a:rPr lang="zh-CN" altLang="en-US" sz="2400" b="1" dirty="0">
                <a:solidFill>
                  <a:srgbClr val="0070C0"/>
                </a:solidFill>
              </a:rPr>
              <a:t>）                         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/>
              <a:t>课程性质</a:t>
            </a:r>
            <a:r>
              <a:rPr lang="en-US" altLang="zh-CN" sz="2400" b="1" dirty="0"/>
              <a:t>:   </a:t>
            </a:r>
            <a:r>
              <a:rPr lang="zh-CN" altLang="en-US" sz="2400" b="1" dirty="0">
                <a:solidFill>
                  <a:srgbClr val="0070C0"/>
                </a:solidFill>
              </a:rPr>
              <a:t>必修 </a:t>
            </a:r>
            <a:r>
              <a:rPr lang="zh-CN" altLang="en-US" sz="2400" b="1" dirty="0"/>
              <a:t>           （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学分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/>
              <a:t>教学</a:t>
            </a:r>
            <a:r>
              <a:rPr lang="zh-CN" altLang="en-US" sz="2400" b="1" dirty="0"/>
              <a:t>目的</a:t>
            </a:r>
            <a:r>
              <a:rPr lang="en-US" altLang="zh-CN" sz="2400" b="1" dirty="0"/>
              <a:t>: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提高模拟电路、数字电路理论和实验的综合能力。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掌握综合型电子电路的设计、装配和调测方法。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掌握电子元器件资料和电路资料的检索方法。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提高设计报告的撰写能力。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全面培养学生科技工作素质。</a:t>
            </a:r>
          </a:p>
        </p:txBody>
      </p:sp>
    </p:spTree>
    <p:extLst>
      <p:ext uri="{BB962C8B-B14F-4D97-AF65-F5344CB8AC3E}">
        <p14:creationId xmlns:p14="http://schemas.microsoft.com/office/powerpoint/2010/main" val="351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30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96" y="350623"/>
            <a:ext cx="8811781" cy="521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5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31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 flipH="1">
            <a:off x="1840371" y="270194"/>
            <a:ext cx="4110978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实验原理与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方案小结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34656"/>
              </p:ext>
            </p:extLst>
          </p:nvPr>
        </p:nvGraphicFramePr>
        <p:xfrm>
          <a:off x="242377" y="983673"/>
          <a:ext cx="11878000" cy="508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3" imgW="11982405" imgH="5105524" progId="Visio.Drawing.15">
                  <p:embed/>
                </p:oleObj>
              </mc:Choice>
              <mc:Fallback>
                <p:oleObj name="Visio" r:id="rId3" imgW="11982405" imgH="5105524" progId="Visio.Drawing.15">
                  <p:embed/>
                  <p:pic>
                    <p:nvPicPr>
                      <p:cNvPr id="54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77" y="983673"/>
                        <a:ext cx="11878000" cy="5084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6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预习要求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32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860" y="37595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5946" y="1255418"/>
            <a:ext cx="11101104" cy="320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、认真阅读教材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要求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认真阅读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《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电子系统设计与实践教程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》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第一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~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六章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 查阅资料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查找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设计提示中要求的各种参考资料并认真学习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33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860" y="37595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860" y="636001"/>
            <a:ext cx="1104314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设计电路并绘制电路图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）按照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《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电工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电子基础实验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》“4.2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节电气制图基本知识”中的要求，绘制电路草图。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）必须绘制在规定的坐标纸上，</a:t>
            </a:r>
            <a:r>
              <a:rPr lang="zh-CN" altLang="en-US" sz="2800" b="1" dirty="0">
                <a:solidFill>
                  <a:srgbClr val="FF0000"/>
                </a:solidFill>
              </a:rPr>
              <a:t>必须用铅笔绘制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）集成电路必须采用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CAD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功能符号形式，</a:t>
            </a:r>
            <a:r>
              <a:rPr lang="zh-CN" altLang="en-US" sz="2800" b="1" dirty="0">
                <a:solidFill>
                  <a:srgbClr val="FF0000"/>
                </a:solidFill>
              </a:rPr>
              <a:t>不可用管脚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图！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）所有元件必须有标号。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）独立设计，发现雷同电路将影响成绩。</a:t>
            </a:r>
          </a:p>
        </p:txBody>
      </p:sp>
    </p:spTree>
    <p:extLst>
      <p:ext uri="{BB962C8B-B14F-4D97-AF65-F5344CB8AC3E}">
        <p14:creationId xmlns:p14="http://schemas.microsoft.com/office/powerpoint/2010/main" val="19937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40882" y="765754"/>
            <a:ext cx="8788034" cy="4873625"/>
          </a:xfrm>
        </p:spPr>
        <p:txBody>
          <a:bodyPr>
            <a:normAutofit fontScale="62500" lnSpcReduction="20000"/>
          </a:bodyPr>
          <a:lstStyle/>
          <a:p>
            <a:pPr algn="ctr" eaLnBrk="0" hangingPunc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态度决定一切！</a:t>
            </a:r>
          </a:p>
          <a:p>
            <a:pPr algn="ctr" eaLnBrk="0" hangingPunc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细节决定成败！</a:t>
            </a:r>
          </a:p>
          <a:p>
            <a:pPr algn="ctr" eaLnBrk="0" hangingPunc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希望同学们能够圆满完成课程设计！</a:t>
            </a:r>
            <a:endParaRPr lang="zh-CN" altLang="en-US" sz="5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1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79" name="Rectangle 23"/>
          <p:cNvSpPr>
            <a:spLocks noChangeArrowheads="1"/>
          </p:cNvSpPr>
          <p:nvPr/>
        </p:nvSpPr>
        <p:spPr bwMode="gray">
          <a:xfrm>
            <a:off x="1525443" y="1216947"/>
            <a:ext cx="7704138" cy="453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8794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33488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28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封面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设计题目：</a:t>
            </a:r>
            <a:r>
              <a:rPr lang="zh-CN" altLang="en-US" sz="2800" b="1" u="sng" dirty="0">
                <a:latin typeface="宋体" panose="02010600030101010101" pitchFamily="2" charset="-122"/>
              </a:rPr>
              <a:t>   </a:t>
            </a:r>
            <a:r>
              <a:rPr lang="zh-CN" altLang="en-US" sz="2800" b="1" u="sng" dirty="0" smtClean="0">
                <a:latin typeface="宋体" panose="02010600030101010101" pitchFamily="2" charset="-122"/>
              </a:rPr>
              <a:t>脉冲按键拨号电路  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课程名称：</a:t>
            </a:r>
            <a:r>
              <a:rPr lang="zh-CN" altLang="en-US" sz="2800" b="1" u="sng" dirty="0">
                <a:latin typeface="宋体" panose="02010600030101010101" pitchFamily="2" charset="-122"/>
              </a:rPr>
              <a:t>   电子电路课程设计   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指导教师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</a:t>
            </a:r>
            <a:r>
              <a:rPr lang="zh-CN" altLang="en-US" sz="2800" b="1" u="sng" dirty="0" smtClean="0">
                <a:latin typeface="宋体" panose="02010600030101010101" pitchFamily="2" charset="-122"/>
              </a:rPr>
              <a:t>   常</a:t>
            </a:r>
            <a:r>
              <a:rPr lang="zh-CN" altLang="en-US" sz="2800" b="1" u="sng" dirty="0">
                <a:latin typeface="宋体" panose="02010600030101010101" pitchFamily="2" charset="-122"/>
              </a:rPr>
              <a:t>玉梅（</a:t>
            </a:r>
            <a:r>
              <a:rPr lang="en-US" altLang="zh-CN" sz="2800" b="1" u="sng" dirty="0" smtClean="0">
                <a:latin typeface="宋体" panose="02010600030101010101" pitchFamily="2" charset="-122"/>
              </a:rPr>
              <a:t>B150507</a:t>
            </a:r>
            <a:r>
              <a:rPr lang="zh-CN" altLang="en-US" sz="2800" b="1" u="sng" dirty="0" smtClean="0">
                <a:latin typeface="宋体" panose="02010600030101010101" pitchFamily="2" charset="-122"/>
              </a:rPr>
              <a:t>） 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</a:t>
            </a:r>
          </a:p>
          <a:p>
            <a:pPr lvl="7"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u="sng" dirty="0" smtClean="0">
                <a:latin typeface="宋体" panose="02010600030101010101" pitchFamily="2" charset="-122"/>
              </a:rPr>
              <a:t>   付丽丽（</a:t>
            </a:r>
            <a:r>
              <a:rPr lang="en-US" altLang="zh-CN" sz="2800" b="1" u="sng" dirty="0" smtClean="0">
                <a:latin typeface="宋体" panose="02010600030101010101" pitchFamily="2" charset="-122"/>
              </a:rPr>
              <a:t>B150508</a:t>
            </a:r>
            <a:r>
              <a:rPr lang="zh-CN" altLang="en-US" sz="2800" b="1" u="sng" dirty="0" smtClean="0">
                <a:latin typeface="宋体" panose="02010600030101010101" pitchFamily="2" charset="-122"/>
              </a:rPr>
              <a:t>） 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 开课时间：</a:t>
            </a:r>
            <a:r>
              <a:rPr lang="zh-CN" altLang="en-US" sz="2800" b="1" u="sng" dirty="0">
                <a:latin typeface="宋体" panose="02010600030101010101" pitchFamily="2" charset="-122"/>
              </a:rPr>
              <a:t>  </a:t>
            </a:r>
            <a:r>
              <a:rPr lang="en-US" altLang="zh-CN" sz="2800" b="1" u="sng" dirty="0" smtClean="0">
                <a:latin typeface="宋体" panose="02010600030101010101" pitchFamily="2" charset="-122"/>
              </a:rPr>
              <a:t>2017  </a:t>
            </a:r>
            <a:r>
              <a:rPr lang="zh-CN" altLang="en-US" sz="2800" b="1" dirty="0">
                <a:latin typeface="宋体" panose="02010600030101010101" pitchFamily="2" charset="-122"/>
              </a:rPr>
              <a:t>年</a:t>
            </a:r>
            <a:r>
              <a:rPr lang="zh-CN" altLang="en-US" sz="2800" b="1" u="sng" dirty="0">
                <a:latin typeface="宋体" panose="02010600030101010101" pitchFamily="2" charset="-122"/>
              </a:rPr>
              <a:t> </a:t>
            </a:r>
            <a:r>
              <a:rPr lang="en-US" altLang="zh-CN" sz="2800" b="1" u="sng" dirty="0" smtClean="0">
                <a:latin typeface="宋体" panose="02010600030101010101" pitchFamily="2" charset="-122"/>
              </a:rPr>
              <a:t>8 </a:t>
            </a:r>
            <a:r>
              <a:rPr lang="zh-CN" altLang="en-US" sz="2800" b="1" dirty="0">
                <a:latin typeface="宋体" panose="02010600030101010101" pitchFamily="2" charset="-122"/>
              </a:rPr>
              <a:t>月</a:t>
            </a:r>
            <a:r>
              <a:rPr lang="zh-CN" altLang="en-US" sz="2800" b="1" u="sng" dirty="0">
                <a:latin typeface="宋体" panose="02010600030101010101" pitchFamily="2" charset="-122"/>
              </a:rPr>
              <a:t> </a:t>
            </a:r>
            <a:r>
              <a:rPr lang="en-US" altLang="zh-CN" sz="2800" b="1" u="sng" dirty="0" smtClean="0">
                <a:latin typeface="宋体" panose="02010600030101010101" pitchFamily="2" charset="-122"/>
              </a:rPr>
              <a:t>26 </a:t>
            </a:r>
            <a:r>
              <a:rPr lang="zh-CN" altLang="en-US" sz="2800" b="1" dirty="0">
                <a:latin typeface="宋体" panose="02010600030101010101" pitchFamily="2" charset="-122"/>
              </a:rPr>
              <a:t>日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         至</a:t>
            </a:r>
            <a:r>
              <a:rPr lang="zh-CN" altLang="en-US" sz="2800" b="1" u="sng" dirty="0">
                <a:latin typeface="宋体" panose="02010600030101010101" pitchFamily="2" charset="-122"/>
              </a:rPr>
              <a:t>  </a:t>
            </a:r>
            <a:r>
              <a:rPr lang="en-US" altLang="zh-CN" sz="2800" b="1" u="sng" dirty="0" smtClean="0">
                <a:latin typeface="宋体" panose="02010600030101010101" pitchFamily="2" charset="-122"/>
              </a:rPr>
              <a:t>2017  </a:t>
            </a:r>
            <a:r>
              <a:rPr lang="zh-CN" altLang="en-US" sz="2800" b="1" dirty="0">
                <a:latin typeface="宋体" panose="02010600030101010101" pitchFamily="2" charset="-122"/>
              </a:rPr>
              <a:t>年</a:t>
            </a:r>
            <a:r>
              <a:rPr lang="zh-CN" altLang="en-US" sz="2800" b="1" u="sng" dirty="0">
                <a:latin typeface="宋体" panose="02010600030101010101" pitchFamily="2" charset="-122"/>
              </a:rPr>
              <a:t> </a:t>
            </a:r>
            <a:r>
              <a:rPr lang="en-US" altLang="zh-CN" sz="2800" b="1" u="sng" dirty="0" smtClean="0">
                <a:latin typeface="宋体" panose="02010600030101010101" pitchFamily="2" charset="-122"/>
              </a:rPr>
              <a:t>9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月</a:t>
            </a:r>
            <a:r>
              <a:rPr lang="zh-CN" altLang="en-US" sz="2800" b="1" u="sng" dirty="0" smtClean="0">
                <a:latin typeface="宋体" panose="02010600030101010101" pitchFamily="2" charset="-122"/>
              </a:rPr>
              <a:t> </a:t>
            </a:r>
            <a:r>
              <a:rPr lang="en-US" altLang="zh-CN" sz="2800" b="1" u="sng" dirty="0" smtClean="0">
                <a:latin typeface="宋体" panose="02010600030101010101" pitchFamily="2" charset="-122"/>
              </a:rPr>
              <a:t>06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日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课程设计</a:t>
            </a:r>
            <a:r>
              <a:rPr lang="zh-CN" altLang="en-US" dirty="0" smtClean="0"/>
              <a:t>报告（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1670" y="381001"/>
            <a:ext cx="203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3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报告要求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35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8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ChangeArrowheads="1"/>
          </p:cNvSpPr>
          <p:nvPr/>
        </p:nvSpPr>
        <p:spPr bwMode="gray">
          <a:xfrm>
            <a:off x="4511814" y="383156"/>
            <a:ext cx="9491680" cy="60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794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33488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28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目录</a:t>
            </a: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要求按照规范标明页码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序号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</a:t>
            </a:r>
            <a:r>
              <a:rPr lang="zh-CN" altLang="en-US" dirty="0" smtClean="0"/>
              <a:t>报告（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36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1820" y="1037486"/>
            <a:ext cx="5669528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目录</a:t>
            </a:r>
          </a:p>
          <a:p>
            <a:r>
              <a:rPr lang="zh-CN" altLang="en-US" dirty="0"/>
              <a:t> 第一章 技术指标  </a:t>
            </a:r>
            <a:r>
              <a:rPr lang="en-US" altLang="zh-CN" dirty="0"/>
              <a:t>-----</a:t>
            </a:r>
          </a:p>
          <a:p>
            <a:r>
              <a:rPr lang="en-US" altLang="zh-CN" dirty="0"/>
              <a:t>	1.1 </a:t>
            </a:r>
            <a:r>
              <a:rPr lang="zh-CN" altLang="en-US" dirty="0"/>
              <a:t>系统功能要求</a:t>
            </a:r>
            <a:r>
              <a:rPr lang="en-US" altLang="zh-CN" dirty="0"/>
              <a:t>--------------	</a:t>
            </a:r>
            <a:endParaRPr lang="en-US" altLang="zh-CN" dirty="0" smtClean="0"/>
          </a:p>
          <a:p>
            <a:r>
              <a:rPr lang="en-US" altLang="zh-CN" dirty="0" smtClean="0"/>
              <a:t>	1.2 </a:t>
            </a:r>
            <a:r>
              <a:rPr lang="zh-CN" altLang="en-US" dirty="0"/>
              <a:t>系统结构要求</a:t>
            </a:r>
            <a:endParaRPr lang="en-US" altLang="zh-CN" dirty="0"/>
          </a:p>
          <a:p>
            <a:r>
              <a:rPr lang="en-US" altLang="zh-CN" dirty="0"/>
              <a:t>	1.3 </a:t>
            </a:r>
            <a:r>
              <a:rPr lang="zh-CN" altLang="en-US" dirty="0"/>
              <a:t>技术指标</a:t>
            </a:r>
            <a:r>
              <a:rPr lang="en-US" altLang="zh-CN" dirty="0"/>
              <a:t>------------------	</a:t>
            </a:r>
            <a:endParaRPr lang="en-US" altLang="zh-CN" dirty="0" smtClean="0"/>
          </a:p>
          <a:p>
            <a:r>
              <a:rPr lang="en-US" altLang="zh-CN" dirty="0" smtClean="0"/>
              <a:t>	1.4 </a:t>
            </a:r>
            <a:r>
              <a:rPr lang="zh-CN" altLang="en-US" dirty="0"/>
              <a:t>设计条件</a:t>
            </a:r>
            <a:r>
              <a:rPr lang="en-US" altLang="zh-CN" dirty="0"/>
              <a:t>—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第二章 整体电路设计 </a:t>
            </a:r>
            <a:endParaRPr lang="en-US" altLang="zh-CN" dirty="0"/>
          </a:p>
          <a:p>
            <a:r>
              <a:rPr lang="en-US" altLang="zh-CN" dirty="0"/>
              <a:t>	2.1 </a:t>
            </a:r>
            <a:r>
              <a:rPr lang="zh-CN" altLang="en-US" dirty="0"/>
              <a:t>整体方案设计</a:t>
            </a:r>
            <a:r>
              <a:rPr lang="en-US" altLang="zh-CN" dirty="0"/>
              <a:t>--------------</a:t>
            </a:r>
          </a:p>
          <a:p>
            <a:r>
              <a:rPr lang="en-US" altLang="zh-CN" dirty="0"/>
              <a:t>   	2.2 </a:t>
            </a:r>
            <a:r>
              <a:rPr lang="zh-CN" altLang="en-US" dirty="0"/>
              <a:t>设计原理</a:t>
            </a:r>
            <a:r>
              <a:rPr lang="en-US" altLang="zh-CN" dirty="0" smtClean="0"/>
              <a:t>------------------</a:t>
            </a:r>
          </a:p>
          <a:p>
            <a:r>
              <a:rPr lang="zh-CN" altLang="en-US" dirty="0"/>
              <a:t>第三章 单元电路设计  </a:t>
            </a:r>
            <a:r>
              <a:rPr lang="en-US" altLang="zh-CN" dirty="0"/>
              <a:t>---------------------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	3.1 </a:t>
            </a:r>
            <a:r>
              <a:rPr lang="zh-CN" altLang="en-US" dirty="0"/>
              <a:t>按键及编码电路 </a:t>
            </a:r>
            <a:r>
              <a:rPr lang="en-US" altLang="zh-CN" dirty="0"/>
              <a:t>-------------------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	     3.1.1 </a:t>
            </a:r>
            <a:r>
              <a:rPr lang="zh-CN" altLang="en-US" dirty="0"/>
              <a:t>设计思想</a:t>
            </a:r>
            <a:r>
              <a:rPr lang="en-US" altLang="zh-CN" dirty="0"/>
              <a:t>----------------------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	     3.1.2 </a:t>
            </a:r>
            <a:r>
              <a:rPr lang="zh-CN" altLang="en-US" dirty="0"/>
              <a:t>设计原理和设计方案选择</a:t>
            </a:r>
            <a:r>
              <a:rPr lang="en-US" altLang="zh-CN" dirty="0"/>
              <a:t>--------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	3.2 </a:t>
            </a:r>
            <a:r>
              <a:rPr lang="en-US" altLang="zh-CN" dirty="0"/>
              <a:t>BCD</a:t>
            </a:r>
            <a:r>
              <a:rPr lang="zh-CN" altLang="en-US" dirty="0"/>
              <a:t>移位寄存器的设计 </a:t>
            </a:r>
            <a:r>
              <a:rPr lang="en-US" altLang="zh-CN" dirty="0"/>
              <a:t>--------------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	     3.2.1 </a:t>
            </a:r>
            <a:r>
              <a:rPr lang="zh-CN" altLang="en-US" dirty="0"/>
              <a:t>设计思路 </a:t>
            </a:r>
            <a:r>
              <a:rPr lang="en-US" altLang="zh-CN" dirty="0"/>
              <a:t>----------------------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	     3.2.2 </a:t>
            </a:r>
            <a:r>
              <a:rPr lang="zh-CN" altLang="en-US" dirty="0"/>
              <a:t>设计原理和设计方案选择</a:t>
            </a:r>
            <a:r>
              <a:rPr lang="en-US" altLang="zh-CN" dirty="0" smtClean="0"/>
              <a:t>---------</a:t>
            </a:r>
          </a:p>
          <a:p>
            <a:r>
              <a:rPr lang="en-US" altLang="zh-CN" dirty="0" smtClean="0"/>
              <a:t>	3.3</a:t>
            </a:r>
            <a:r>
              <a:rPr lang="zh-CN" altLang="en-US" dirty="0"/>
              <a:t>显示译码电路</a:t>
            </a:r>
            <a:r>
              <a:rPr lang="en-US" altLang="zh-CN" dirty="0"/>
              <a:t>------------------------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	     3.3.1 </a:t>
            </a:r>
            <a:r>
              <a:rPr lang="zh-CN" altLang="en-US" dirty="0"/>
              <a:t>设计思想</a:t>
            </a:r>
            <a:r>
              <a:rPr lang="en-US" altLang="zh-CN" dirty="0"/>
              <a:t>-----------------------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	     3.3.2 </a:t>
            </a:r>
            <a:r>
              <a:rPr lang="zh-CN" altLang="en-US" dirty="0"/>
              <a:t>设计原理和设计方案</a:t>
            </a:r>
            <a:r>
              <a:rPr lang="en-US" altLang="zh-CN" dirty="0" smtClean="0"/>
              <a:t>-------------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096000" y="130158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3.4 </a:t>
            </a:r>
            <a:r>
              <a:rPr lang="zh-CN" altLang="en-US" dirty="0"/>
              <a:t>时钟电路</a:t>
            </a:r>
            <a:r>
              <a:rPr lang="en-US" altLang="zh-CN" dirty="0"/>
              <a:t>---------------------------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	     3 </a:t>
            </a:r>
            <a:r>
              <a:rPr lang="en-US" altLang="zh-CN" dirty="0"/>
              <a:t>.4.1 </a:t>
            </a:r>
            <a:r>
              <a:rPr lang="zh-CN" altLang="en-US" dirty="0"/>
              <a:t>设计思想</a:t>
            </a:r>
            <a:r>
              <a:rPr lang="en-US" altLang="zh-CN" dirty="0"/>
              <a:t>----------------------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	     3.4.2 </a:t>
            </a:r>
            <a:r>
              <a:rPr lang="zh-CN" altLang="en-US" dirty="0"/>
              <a:t>设计原理和设计方案</a:t>
            </a:r>
            <a:r>
              <a:rPr lang="en-US" altLang="zh-CN" dirty="0" smtClean="0"/>
              <a:t>-------------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	3.5 </a:t>
            </a:r>
            <a:r>
              <a:rPr lang="zh-CN" altLang="en-US" dirty="0"/>
              <a:t>序列脉冲电路</a:t>
            </a:r>
            <a:r>
              <a:rPr lang="en-US" altLang="zh-CN" dirty="0"/>
              <a:t>--------------------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	     3.5.1 </a:t>
            </a:r>
            <a:r>
              <a:rPr lang="zh-CN" altLang="en-US" dirty="0"/>
              <a:t>设计思想</a:t>
            </a:r>
            <a:r>
              <a:rPr lang="en-US" altLang="zh-CN" dirty="0"/>
              <a:t>--------------------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	     3.5.2 </a:t>
            </a:r>
            <a:r>
              <a:rPr lang="zh-CN" altLang="en-US" dirty="0"/>
              <a:t>设计原理和设计方案</a:t>
            </a:r>
            <a:r>
              <a:rPr lang="en-US" altLang="zh-CN" dirty="0"/>
              <a:t>----------</a:t>
            </a:r>
          </a:p>
          <a:p>
            <a:r>
              <a:rPr lang="zh-CN" altLang="en-US" dirty="0"/>
              <a:t>第四章 测试与调试  </a:t>
            </a:r>
            <a:r>
              <a:rPr lang="en-US" altLang="zh-CN" dirty="0"/>
              <a:t>---------------------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	4.1 </a:t>
            </a:r>
            <a:r>
              <a:rPr lang="zh-CN" altLang="en-US" dirty="0"/>
              <a:t>按键及编码电路的测试</a:t>
            </a:r>
            <a:r>
              <a:rPr lang="en-US" altLang="zh-CN" dirty="0"/>
              <a:t>---------------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	4.2 </a:t>
            </a:r>
            <a:r>
              <a:rPr lang="en-US" altLang="zh-CN" dirty="0"/>
              <a:t>BCD</a:t>
            </a:r>
            <a:r>
              <a:rPr lang="zh-CN" altLang="en-US" dirty="0"/>
              <a:t>码移位寄存器电路的调试</a:t>
            </a:r>
            <a:r>
              <a:rPr lang="en-US" altLang="zh-CN" dirty="0"/>
              <a:t>--------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	4.3 </a:t>
            </a:r>
            <a:r>
              <a:rPr lang="zh-CN" altLang="en-US" dirty="0"/>
              <a:t>显示译码电路的调试 </a:t>
            </a:r>
            <a:r>
              <a:rPr lang="en-US" altLang="zh-CN" dirty="0"/>
              <a:t>--------------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	4.4 </a:t>
            </a:r>
            <a:r>
              <a:rPr lang="zh-CN" altLang="en-US" dirty="0"/>
              <a:t>时钟电路的调试</a:t>
            </a:r>
            <a:r>
              <a:rPr lang="en-US" altLang="zh-CN" dirty="0"/>
              <a:t>-------------------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	4.5 </a:t>
            </a:r>
            <a:r>
              <a:rPr lang="zh-CN" altLang="en-US" dirty="0"/>
              <a:t>序列脉冲电路的调试</a:t>
            </a:r>
            <a:r>
              <a:rPr lang="en-US" altLang="zh-CN" dirty="0" smtClean="0"/>
              <a:t>---------------</a:t>
            </a:r>
          </a:p>
          <a:p>
            <a:r>
              <a:rPr lang="zh-CN" altLang="en-US" dirty="0"/>
              <a:t>第五章 设计总结 </a:t>
            </a:r>
            <a:r>
              <a:rPr lang="en-US" altLang="zh-CN" dirty="0"/>
              <a:t>---------------------------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	5.1 </a:t>
            </a:r>
            <a:r>
              <a:rPr lang="zh-CN" altLang="en-US" dirty="0"/>
              <a:t>设计任务完成情况 </a:t>
            </a:r>
            <a:r>
              <a:rPr lang="en-US" altLang="zh-CN" dirty="0"/>
              <a:t>------------------           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	5.2 </a:t>
            </a:r>
            <a:r>
              <a:rPr lang="zh-CN" altLang="en-US" dirty="0"/>
              <a:t>问题与改进 </a:t>
            </a:r>
            <a:r>
              <a:rPr lang="en-US" altLang="zh-CN" dirty="0"/>
              <a:t>------------------------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	5.3 </a:t>
            </a:r>
            <a:r>
              <a:rPr lang="zh-CN" altLang="en-US" dirty="0"/>
              <a:t>心得体会 </a:t>
            </a:r>
            <a:r>
              <a:rPr lang="en-US" altLang="zh-CN" dirty="0"/>
              <a:t>--------------------------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1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ChangeArrowheads="1"/>
          </p:cNvSpPr>
          <p:nvPr/>
        </p:nvSpPr>
        <p:spPr bwMode="gray">
          <a:xfrm>
            <a:off x="1161668" y="1422297"/>
            <a:ext cx="9491680" cy="401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794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33488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28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摘要</a:t>
            </a:r>
            <a:endParaRPr lang="zh-CN" altLang="en-US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概括阐述课题目的、实现方法、实现情况等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摘要包含：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课题题目（首行居中）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摘要正文（首行注明“摘要”）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关键词（首行注明“关键词”，一般</a:t>
            </a:r>
            <a:r>
              <a:rPr lang="en-US" altLang="zh-CN" sz="2800" b="1" dirty="0">
                <a:latin typeface="宋体" panose="02010600030101010101" pitchFamily="2" charset="-122"/>
              </a:rPr>
              <a:t>3-5</a:t>
            </a:r>
            <a:r>
              <a:rPr lang="zh-CN" altLang="en-US" sz="2800" b="1" dirty="0">
                <a:latin typeface="宋体" panose="02010600030101010101" pitchFamily="2" charset="-122"/>
              </a:rPr>
              <a:t>个）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最好能有中英文摘要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（报告加分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</a:t>
            </a:r>
            <a:r>
              <a:rPr lang="zh-CN" altLang="en-US" dirty="0" smtClean="0"/>
              <a:t>报告（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37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8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ChangeArrowheads="1"/>
          </p:cNvSpPr>
          <p:nvPr/>
        </p:nvSpPr>
        <p:spPr bwMode="gray">
          <a:xfrm>
            <a:off x="1468583" y="1203737"/>
            <a:ext cx="8748713" cy="508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8794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33488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28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报告正文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课题技术指标；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系统设计（系统框图、流程图等），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方案论证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单元电路（源程序）设计，（要有设计过程）；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4.</a:t>
            </a:r>
            <a:r>
              <a:rPr lang="zh-CN" altLang="en-US" sz="2800" b="1" dirty="0">
                <a:latin typeface="宋体" panose="02010600030101010101" pitchFamily="2" charset="-122"/>
              </a:rPr>
              <a:t>整体电路图（全部源程序）、预习报告电路图。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（放到附录中）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5.</a:t>
            </a:r>
            <a:r>
              <a:rPr lang="zh-CN" altLang="en-US" sz="2800" b="1" dirty="0">
                <a:latin typeface="宋体" panose="02010600030101010101" pitchFamily="2" charset="-122"/>
              </a:rPr>
              <a:t>单元电路、整体电路功能测试（波形，数据等）及误差分析；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6.</a:t>
            </a:r>
            <a:r>
              <a:rPr lang="zh-CN" altLang="en-US" sz="2800" b="1" dirty="0">
                <a:latin typeface="宋体" panose="02010600030101010101" pitchFamily="2" charset="-122"/>
              </a:rPr>
              <a:t>课题完成情况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实物照片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   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课程设计报告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38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4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ChangeArrowheads="1"/>
          </p:cNvSpPr>
          <p:nvPr/>
        </p:nvSpPr>
        <p:spPr bwMode="gray">
          <a:xfrm>
            <a:off x="831273" y="1325564"/>
            <a:ext cx="9809018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794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33488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28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元件清单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课程设计中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实际用到</a:t>
            </a:r>
            <a:r>
              <a:rPr lang="zh-CN" altLang="en-US" sz="2800" b="1" dirty="0">
                <a:latin typeface="宋体" panose="02010600030101010101" pitchFamily="2" charset="-122"/>
              </a:rPr>
              <a:t>的元器件。</a:t>
            </a:r>
          </a:p>
          <a:p>
            <a:pPr eaLnBrk="0" hangingPunct="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参考文献</a:t>
            </a:r>
          </a:p>
          <a:p>
            <a:pPr eaLnBrk="0" hangingPunct="0">
              <a:lnSpc>
                <a:spcPct val="13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应列出主要参考书和文献资料的名录、作者姓名、出版社、出版日期等。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参考格式</a:t>
            </a:r>
            <a:r>
              <a:rPr lang="zh-CN" altLang="en-US" sz="2800" b="1" dirty="0">
                <a:latin typeface="宋体" panose="02010600030101010101" pitchFamily="2" charset="-122"/>
              </a:rPr>
              <a:t>：张豫滇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苏起虎．电子电路课程设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          计．南京：河海大学出版社，</a:t>
            </a:r>
            <a:r>
              <a:rPr lang="en-US" altLang="zh-CN" sz="2800" b="1" dirty="0">
                <a:latin typeface="宋体" panose="02010600030101010101" pitchFamily="2" charset="-122"/>
              </a:rPr>
              <a:t>2008 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课程设计报告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39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1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4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3081" y="1156483"/>
            <a:ext cx="9396811" cy="5143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设计要求和提示（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在实验室教师授课，半天</a:t>
            </a:r>
            <a:r>
              <a:rPr lang="zh-CN" altLang="en-US" sz="2800" b="1" dirty="0"/>
              <a:t>）查阅资料、设计电路（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同学独立完成，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天半</a:t>
            </a:r>
            <a:r>
              <a:rPr lang="zh-CN" altLang="en-US" sz="2800" b="1" dirty="0"/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讲述装配方法和调测要求（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学时</a:t>
            </a:r>
            <a:r>
              <a:rPr lang="zh-CN" altLang="en-US" sz="2800" b="1" dirty="0"/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调测（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第一周星期三至第二周星期三</a:t>
            </a:r>
            <a:r>
              <a:rPr lang="zh-CN" altLang="en-US" sz="2800" b="1" dirty="0"/>
              <a:t>）。     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验收（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第一周星期三至第二周星期四</a:t>
            </a:r>
            <a:r>
              <a:rPr lang="zh-CN" altLang="en-US" sz="2800" b="1" dirty="0"/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5. </a:t>
            </a:r>
            <a:r>
              <a:rPr lang="zh-CN" altLang="en-US" sz="2800" b="1" dirty="0"/>
              <a:t>撰写报告（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第二周星期五</a:t>
            </a:r>
            <a:r>
              <a:rPr lang="zh-CN" altLang="en-US" sz="2800" b="1" dirty="0"/>
              <a:t>）、讲评、收尾、卫生工作。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五边形 6"/>
          <p:cNvSpPr/>
          <p:nvPr/>
        </p:nvSpPr>
        <p:spPr>
          <a:xfrm flipH="1">
            <a:off x="1840371" y="270194"/>
            <a:ext cx="2634914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教学进程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ChangeArrowheads="1"/>
          </p:cNvSpPr>
          <p:nvPr/>
        </p:nvSpPr>
        <p:spPr bwMode="gray">
          <a:xfrm>
            <a:off x="935065" y="1213945"/>
            <a:ext cx="10285708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794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33488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28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结束语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对自己本次课程设计的评价、小结，对系统的改进意见和设想等。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附录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不便列入正文的内容，如预习报告电路草图、整体电路图、实物照片等。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封底</a:t>
            </a: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有字的一面向里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。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课程设计报告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40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9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gray">
          <a:xfrm>
            <a:off x="1277818" y="1360518"/>
            <a:ext cx="9625709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794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33488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12875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  其他注意事项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 1.</a:t>
            </a:r>
            <a:r>
              <a:rPr lang="zh-CN" altLang="en-US" sz="2800" b="1" dirty="0">
                <a:latin typeface="宋体" panose="02010600030101010101" pitchFamily="2" charset="-122"/>
              </a:rPr>
              <a:t>图、表要标出序号和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内容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 例如：图</a:t>
            </a:r>
            <a:r>
              <a:rPr lang="en-US" altLang="zh-CN" sz="2800" b="1" dirty="0">
                <a:latin typeface="宋体" panose="02010600030101010101" pitchFamily="2" charset="-122"/>
              </a:rPr>
              <a:t>1-1 </a:t>
            </a:r>
            <a:r>
              <a:rPr lang="zh-CN" altLang="en-US" sz="2800" b="1" dirty="0">
                <a:latin typeface="宋体" panose="02010600030101010101" pitchFamily="2" charset="-122"/>
              </a:rPr>
              <a:t>系统框图（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位于图下方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       表</a:t>
            </a:r>
            <a:r>
              <a:rPr lang="en-US" altLang="zh-CN" sz="2800" b="1" dirty="0">
                <a:latin typeface="宋体" panose="02010600030101010101" pitchFamily="2" charset="-122"/>
              </a:rPr>
              <a:t>1-1 </a:t>
            </a:r>
            <a:r>
              <a:rPr lang="zh-CN" altLang="en-US" sz="2800" b="1" dirty="0">
                <a:latin typeface="宋体" panose="02010600030101010101" pitchFamily="2" charset="-122"/>
              </a:rPr>
              <a:t>系统测试数据（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位于表格上方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报告内芯采用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16K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大小</a:t>
            </a:r>
            <a:r>
              <a:rPr lang="zh-CN" altLang="en-US" sz="2800" b="1" dirty="0">
                <a:latin typeface="宋体" panose="02010600030101010101" pitchFamily="2" charset="-122"/>
              </a:rPr>
              <a:t>纸张。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装订  统一在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左侧</a:t>
            </a:r>
            <a:r>
              <a:rPr lang="zh-CN" altLang="en-US" sz="2800" b="1" dirty="0">
                <a:latin typeface="宋体" panose="02010600030101010101" pitchFamily="2" charset="-122"/>
              </a:rPr>
              <a:t>装订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未经允许，报告不得出现打印、复印内容。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</a:rPr>
              <a:t>5.</a:t>
            </a:r>
            <a:r>
              <a:rPr lang="zh-CN" altLang="en-US" sz="2800" b="1" dirty="0">
                <a:latin typeface="宋体" panose="02010600030101010101" pitchFamily="2" charset="-122"/>
              </a:rPr>
              <a:t>报告应独立完成，严禁抄袭，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否则按“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分”处理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</a:t>
            </a:r>
          </a:p>
        </p:txBody>
      </p:sp>
      <p:pic>
        <p:nvPicPr>
          <p:cNvPr id="291845" name="Picture 5" descr="017q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16" y="1160463"/>
            <a:ext cx="762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课程设计报告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41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2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04" y="657227"/>
            <a:ext cx="5724525" cy="52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26" name="AutoShape 6"/>
          <p:cNvSpPr>
            <a:spLocks noChangeArrowheads="1"/>
          </p:cNvSpPr>
          <p:nvPr/>
        </p:nvSpPr>
        <p:spPr bwMode="gray">
          <a:xfrm flipH="1">
            <a:off x="3013797" y="4852989"/>
            <a:ext cx="1331912" cy="720725"/>
          </a:xfrm>
          <a:prstGeom prst="wedgeRoundRectCallout">
            <a:avLst>
              <a:gd name="adj1" fmla="val -93028"/>
              <a:gd name="adj2" fmla="val 52421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另外加分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课程设计报告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42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9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1277818" y="5233357"/>
            <a:ext cx="99710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>
            <a:spAutoFit/>
          </a:bodyPr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实验</a:t>
            </a:r>
            <a:r>
              <a:rPr lang="zh-CN" altLang="en-US" sz="3200" b="1" dirty="0">
                <a:solidFill>
                  <a:srgbClr val="000066"/>
                </a:solidFill>
                <a:latin typeface="宋体" panose="02010600030101010101" pitchFamily="2" charset="-122"/>
              </a:rPr>
              <a:t>结束后，整理好实验室仪器设备，打扫实验室卫生。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white">
          <a:xfrm>
            <a:off x="2819400" y="381001"/>
            <a:ext cx="6248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 dirty="0">
              <a:ea typeface="华文中宋" panose="02010600040101010101" pitchFamily="2" charset="-122"/>
            </a:endParaRPr>
          </a:p>
        </p:txBody>
      </p:sp>
      <p:pic>
        <p:nvPicPr>
          <p:cNvPr id="149513" name="Picture 9" descr="仪表摆放"/>
          <p:cNvPicPr>
            <a:picLocks noChangeAspect="1" noChangeArrowheads="1"/>
          </p:cNvPicPr>
          <p:nvPr/>
        </p:nvPicPr>
        <p:blipFill>
          <a:blip r:embed="rId3">
            <a:lum bright="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70" y="1565015"/>
            <a:ext cx="6265862" cy="3233738"/>
          </a:xfrm>
          <a:prstGeom prst="rect">
            <a:avLst/>
          </a:prstGeom>
          <a:noFill/>
          <a:effectLst>
            <a:outerShdw dist="107763" dir="2700000" algn="ctr" rotWithShape="0">
              <a:srgbClr val="4296FC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17" name="Picture 13" descr="milaoshu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" y="4810388"/>
            <a:ext cx="10953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 验 结 </a:t>
            </a:r>
            <a:r>
              <a:rPr lang="zh-CN" altLang="en-US" dirty="0" smtClean="0"/>
              <a:t>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43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实验室卫生打扫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44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415635" y="1325594"/>
            <a:ext cx="11181415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536575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90588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9975"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3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桌面</a:t>
            </a:r>
            <a:r>
              <a:rPr lang="zh-CN" altLang="en-US" sz="2800" b="1" dirty="0">
                <a:latin typeface="宋体" panose="02010600030101010101" pitchFamily="2" charset="-122"/>
              </a:rPr>
              <a:t>、仪表擦干净，无杂物，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特别是仪表下面要打扫干净，</a:t>
            </a:r>
            <a:r>
              <a:rPr lang="zh-CN" altLang="en-US" sz="2800" b="1" dirty="0">
                <a:latin typeface="宋体" panose="02010600030101010101" pitchFamily="2" charset="-122"/>
              </a:rPr>
              <a:t>仪表摆放整齐。</a:t>
            </a:r>
          </a:p>
          <a:p>
            <a:pPr eaLnBrk="0" hangingPunct="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800" b="1" dirty="0">
                <a:latin typeface="宋体" panose="02010600030101010101" pitchFamily="2" charset="-122"/>
              </a:rPr>
              <a:t>实验桌抽屉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、柜子中干净、无杂物。</a:t>
            </a:r>
          </a:p>
          <a:p>
            <a:pPr eaLnBrk="0" hangingPunct="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实验桌后面线槽中无碎线等杂物，线槽门关好。</a:t>
            </a:r>
          </a:p>
          <a:p>
            <a:pPr eaLnBrk="0" hangingPunct="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800" b="1" dirty="0">
                <a:latin typeface="宋体" panose="02010600030101010101" pitchFamily="2" charset="-122"/>
              </a:rPr>
              <a:t>地面扫、拖干净，无杂物。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特别是实验桌下方地面要打扫干净。</a:t>
            </a:r>
          </a:p>
          <a:p>
            <a:pPr eaLnBrk="0" hangingPunct="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黑板擦洗干净，无粉笔灰。</a:t>
            </a:r>
          </a:p>
          <a:p>
            <a:pPr eaLnBrk="0" hangingPunct="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800" b="1" dirty="0">
                <a:latin typeface="宋体" panose="02010600030101010101" pitchFamily="2" charset="-122"/>
              </a:rPr>
              <a:t>讲台台面及书架上干净、无杂物。</a:t>
            </a:r>
          </a:p>
          <a:p>
            <a:pPr eaLnBrk="0" hangingPunct="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800" b="1" dirty="0">
                <a:latin typeface="宋体" panose="02010600030101010101" pitchFamily="2" charset="-122"/>
              </a:rPr>
              <a:t>窗台干净、无杂物。</a:t>
            </a:r>
          </a:p>
        </p:txBody>
      </p:sp>
    </p:spTree>
    <p:extLst>
      <p:ext uri="{BB962C8B-B14F-4D97-AF65-F5344CB8AC3E}">
        <p14:creationId xmlns:p14="http://schemas.microsoft.com/office/powerpoint/2010/main" val="21165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20" name="Text Box 92"/>
          <p:cNvSpPr txBox="1">
            <a:spLocks noChangeArrowheads="1"/>
          </p:cNvSpPr>
          <p:nvPr/>
        </p:nvSpPr>
        <p:spPr bwMode="gray">
          <a:xfrm>
            <a:off x="2336800" y="1524000"/>
            <a:ext cx="754380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5000"/>
              </a:lnSpc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地址：南京市栖霞区文苑路</a:t>
            </a:r>
            <a:r>
              <a:rPr lang="en-US" altLang="zh-CN" sz="2800" b="1" dirty="0">
                <a:latin typeface="宋体" panose="02010600030101010101" pitchFamily="2" charset="-122"/>
              </a:rPr>
              <a:t>9</a:t>
            </a:r>
            <a:r>
              <a:rPr lang="zh-CN" altLang="en-US" sz="2800" b="1" dirty="0">
                <a:latin typeface="宋体" panose="02010600030101010101" pitchFamily="2" charset="-122"/>
              </a:rPr>
              <a:t>号教学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号楼西区</a:t>
            </a:r>
          </a:p>
          <a:p>
            <a:pPr eaLnBrk="0" hangingPunct="0">
              <a:lnSpc>
                <a:spcPct val="145000"/>
              </a:lnSpc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hlinkClick r:id="rId3"/>
              </a:rPr>
              <a:t>http://eelab.njupt.edu.cn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45000"/>
              </a:lnSpc>
              <a:buFontTx/>
              <a:buChar char="•"/>
            </a:pPr>
            <a:r>
              <a:rPr lang="en-US" altLang="zh-CN" sz="2800" b="1" dirty="0" err="1">
                <a:latin typeface="宋体" panose="02010600030101010101" pitchFamily="2" charset="-122"/>
                <a:hlinkClick r:id="rId4"/>
              </a:rPr>
              <a:t>E-Mail:xuem@njupt.edu.cn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ct val="145000"/>
              </a:lnSpc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中心办公室：教学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号楼西区二楼</a:t>
            </a:r>
            <a:r>
              <a:rPr lang="en-US" altLang="zh-CN" sz="2800" b="1" dirty="0">
                <a:latin typeface="宋体" panose="02010600030101010101" pitchFamily="2" charset="-122"/>
              </a:rPr>
              <a:t>3-217</a:t>
            </a:r>
            <a:r>
              <a:rPr lang="zh-CN" altLang="en-US" sz="2800" b="1" dirty="0">
                <a:latin typeface="宋体" panose="02010600030101010101" pitchFamily="2" charset="-122"/>
              </a:rPr>
              <a:t>室 </a:t>
            </a:r>
          </a:p>
          <a:p>
            <a:pPr eaLnBrk="0" hangingPunct="0">
              <a:lnSpc>
                <a:spcPct val="145000"/>
              </a:lnSpc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联系电话：</a:t>
            </a:r>
            <a:r>
              <a:rPr lang="en-US" altLang="zh-CN" sz="2800" b="1" dirty="0">
                <a:latin typeface="宋体" panose="02010600030101010101" pitchFamily="2" charset="-122"/>
              </a:rPr>
              <a:t>025-85866145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201821" name="Picture 93" descr="0003(3)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0" y="145473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822" name="Picture 94" descr="0001(3)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334000"/>
            <a:ext cx="584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1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1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1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1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5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9303" y="1039479"/>
            <a:ext cx="10252633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教法：   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3333FF"/>
                </a:solidFill>
              </a:rPr>
              <a:t>      ①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3333FF"/>
                </a:solidFill>
              </a:rPr>
              <a:t>在实验室集中，分</a:t>
            </a:r>
            <a:r>
              <a:rPr lang="en-US" altLang="zh-CN" sz="2800" b="1" dirty="0">
                <a:solidFill>
                  <a:srgbClr val="3333FF"/>
                </a:solidFill>
              </a:rPr>
              <a:t>3</a:t>
            </a:r>
            <a:r>
              <a:rPr lang="zh-CN" altLang="en-US" sz="2800" b="1" dirty="0">
                <a:solidFill>
                  <a:srgbClr val="3333FF"/>
                </a:solidFill>
              </a:rPr>
              <a:t>次讲解。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电路</a:t>
            </a:r>
            <a:r>
              <a:rPr lang="zh-CN" altLang="en-US" sz="2800" b="1" dirty="0"/>
              <a:t>设计提示。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装配</a:t>
            </a:r>
            <a:r>
              <a:rPr lang="zh-CN" altLang="en-US" sz="2800" b="1" dirty="0"/>
              <a:t>要求、调测方法。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实验</a:t>
            </a:r>
            <a:r>
              <a:rPr lang="zh-CN" altLang="en-US" sz="2800" b="1" dirty="0"/>
              <a:t>报告撰写要求。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3333FF"/>
                </a:solidFill>
              </a:rPr>
              <a:t>      ② 辅导实验、最后逐一验收。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学习方法：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认真</a:t>
            </a:r>
            <a:r>
              <a:rPr lang="zh-CN" altLang="en-US" sz="2800" b="1" dirty="0"/>
              <a:t>自学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电子系统设计与实践教程</a:t>
            </a:r>
            <a:r>
              <a:rPr lang="en-US" altLang="zh-CN" sz="2800" b="1" dirty="0" smtClean="0"/>
              <a:t>》</a:t>
            </a:r>
            <a:r>
              <a:rPr lang="zh-CN" altLang="en-US" sz="2800" b="1" dirty="0"/>
              <a:t>相关章节。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独立</a:t>
            </a:r>
            <a:r>
              <a:rPr lang="zh-CN" altLang="en-US" sz="2800" b="1" dirty="0"/>
              <a:t>完成设计。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独立</a:t>
            </a:r>
            <a:r>
              <a:rPr lang="zh-CN" altLang="en-US" sz="2800" b="1" dirty="0"/>
              <a:t>装配、调测、撰写设计报告 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五边形 6"/>
          <p:cNvSpPr/>
          <p:nvPr/>
        </p:nvSpPr>
        <p:spPr>
          <a:xfrm flipH="1">
            <a:off x="1840371" y="270194"/>
            <a:ext cx="2634914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教学</a:t>
            </a:r>
            <a:r>
              <a:rPr lang="zh-CN" altLang="en-US" sz="3200" b="1" dirty="0"/>
              <a:t>方法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6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860" y="37595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6860" y="1191172"/>
            <a:ext cx="1121019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3333FF"/>
                </a:solidFill>
              </a:rPr>
              <a:t>课程纪律：</a:t>
            </a:r>
          </a:p>
          <a:p>
            <a:pPr lvl="1">
              <a:spcBef>
                <a:spcPts val="6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>
                <a:solidFill>
                  <a:srgbClr val="FF0000"/>
                </a:solidFill>
              </a:rPr>
              <a:t>缺少实验达三分之一以上无成绩，必须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重修！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设计报告</a:t>
            </a:r>
            <a:r>
              <a:rPr lang="zh-CN" altLang="en-US" sz="2800" b="1" dirty="0">
                <a:solidFill>
                  <a:srgbClr val="FF0000"/>
                </a:solidFill>
              </a:rPr>
              <a:t>必须手写</a:t>
            </a:r>
            <a:r>
              <a:rPr lang="zh-CN" altLang="en-US" sz="2800" b="1" dirty="0"/>
              <a:t>，不得用打印机打印。</a:t>
            </a:r>
          </a:p>
          <a:p>
            <a:pPr lvl="1">
              <a:spcBef>
                <a:spcPts val="600"/>
              </a:spcBef>
            </a:pPr>
            <a:r>
              <a:rPr lang="en-US" altLang="zh-CN" sz="2800" b="1" dirty="0"/>
              <a:t>3.  </a:t>
            </a:r>
            <a:r>
              <a:rPr lang="zh-CN" altLang="en-US" sz="2800" b="1" dirty="0"/>
              <a:t>预习报告和设计报告抄袭他人者，</a:t>
            </a:r>
            <a:r>
              <a:rPr lang="zh-CN" altLang="en-US" sz="2800" b="1" dirty="0">
                <a:solidFill>
                  <a:srgbClr val="FF0000"/>
                </a:solidFill>
              </a:rPr>
              <a:t>报告成绩按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论处！</a:t>
            </a:r>
            <a:endParaRPr lang="zh-CN" altLang="en-US" sz="2800" b="1" dirty="0"/>
          </a:p>
          <a:p>
            <a:pPr lvl="1">
              <a:spcBef>
                <a:spcPts val="600"/>
              </a:spcBef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迟到、早退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次成绩降档。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3333FF"/>
                </a:solidFill>
              </a:rPr>
              <a:t>成绩评定：</a:t>
            </a:r>
          </a:p>
          <a:p>
            <a:pPr lvl="1">
              <a:spcBef>
                <a:spcPts val="6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评分项目：预习</a:t>
            </a:r>
            <a:r>
              <a:rPr lang="zh-CN" altLang="en-US" sz="2800" b="1" dirty="0" smtClean="0"/>
              <a:t>报告（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分）、</a:t>
            </a:r>
            <a:r>
              <a:rPr lang="zh-CN" altLang="en-US" sz="2800" b="1" dirty="0"/>
              <a:t>装配</a:t>
            </a:r>
            <a:r>
              <a:rPr lang="zh-CN" altLang="en-US" sz="2800" b="1" dirty="0" smtClean="0"/>
              <a:t>水平（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分）、</a:t>
            </a:r>
            <a:r>
              <a:rPr lang="zh-CN" altLang="en-US" sz="2800" b="1" dirty="0"/>
              <a:t>调测</a:t>
            </a:r>
            <a:r>
              <a:rPr lang="zh-CN" altLang="en-US" sz="2800" b="1" dirty="0" smtClean="0"/>
              <a:t>水平（</a:t>
            </a:r>
            <a:r>
              <a:rPr lang="en-US" altLang="zh-CN" sz="2800" b="1" dirty="0" smtClean="0"/>
              <a:t>30</a:t>
            </a:r>
            <a:r>
              <a:rPr lang="zh-CN" altLang="en-US" sz="2800" b="1" dirty="0" smtClean="0"/>
              <a:t>分）、</a:t>
            </a:r>
            <a:r>
              <a:rPr lang="zh-CN" altLang="en-US" sz="2800" b="1" dirty="0"/>
              <a:t>完成</a:t>
            </a:r>
            <a:r>
              <a:rPr lang="zh-CN" altLang="en-US" sz="2800" b="1" dirty="0" smtClean="0"/>
              <a:t>指标（</a:t>
            </a:r>
            <a:r>
              <a:rPr lang="en-US" altLang="zh-CN" sz="2800" b="1" dirty="0" smtClean="0"/>
              <a:t>20</a:t>
            </a:r>
            <a:r>
              <a:rPr lang="zh-CN" altLang="en-US" sz="2800" b="1" dirty="0" smtClean="0"/>
              <a:t>分）、扩展指标（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分）、报告（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分）。</a:t>
            </a:r>
            <a:endParaRPr lang="zh-CN" altLang="en-US" sz="2800" b="1" dirty="0"/>
          </a:p>
          <a:p>
            <a:pPr lvl="1">
              <a:spcBef>
                <a:spcPts val="600"/>
              </a:spcBef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2. </a:t>
            </a:r>
            <a:r>
              <a:rPr lang="zh-CN" altLang="en-US" sz="2800" b="1" dirty="0"/>
              <a:t>成绩分档：优秀、良好、中等、及格、不及格、不及格必须重修，没有补考。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五边形 6"/>
          <p:cNvSpPr/>
          <p:nvPr/>
        </p:nvSpPr>
        <p:spPr>
          <a:xfrm flipH="1">
            <a:off x="1840370" y="270194"/>
            <a:ext cx="4766617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课程纪律</a:t>
            </a:r>
            <a:r>
              <a:rPr lang="en-US" altLang="zh-CN" sz="3200" b="1" dirty="0"/>
              <a:t>&amp;</a:t>
            </a:r>
            <a:r>
              <a:rPr lang="zh-CN" altLang="en-US" sz="3200" b="1" dirty="0"/>
              <a:t>成绩评定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课题技术指标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7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8215" y="1561201"/>
            <a:ext cx="4730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键盘值为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，按某键后，发出一串序列码，序列码为含有与键值相同周期数的脉冲串。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38" y="1210320"/>
            <a:ext cx="6497512" cy="2295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643" y="3716229"/>
            <a:ext cx="2781910" cy="8384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643" y="3708820"/>
            <a:ext cx="2781910" cy="8384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643" y="3723638"/>
            <a:ext cx="2781910" cy="8384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5643" y="3731047"/>
            <a:ext cx="2781910" cy="8384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44215" y="3776009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Arial Black" panose="020B0A04020102020204" pitchFamily="34" charset="0"/>
              </a:rPr>
              <a:t>输入顺序：</a:t>
            </a:r>
            <a:endParaRPr lang="en-US" altLang="zh-CN" sz="2400" b="1" dirty="0" smtClean="0">
              <a:solidFill>
                <a:srgbClr val="3333FF"/>
              </a:solidFill>
              <a:latin typeface="Arial Black" panose="020B0A04020102020204" pitchFamily="34" charset="0"/>
            </a:endParaRPr>
          </a:p>
          <a:p>
            <a:r>
              <a:rPr lang="en-US" altLang="zh-CN" sz="2400" b="1" dirty="0" smtClean="0">
                <a:solidFill>
                  <a:srgbClr val="3333FF"/>
                </a:solidFill>
                <a:latin typeface="Arial Black" panose="020B0A04020102020204" pitchFamily="34" charset="0"/>
              </a:rPr>
              <a:t>2</a:t>
            </a:r>
            <a:r>
              <a:rPr lang="en-US" altLang="zh-CN" sz="2400" b="1" dirty="0" smtClean="0">
                <a:solidFill>
                  <a:srgbClr val="3333F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→4→6→8</a:t>
            </a:r>
            <a:endParaRPr lang="zh-CN" altLang="en-US" sz="2400" b="1" dirty="0">
              <a:solidFill>
                <a:srgbClr val="3333F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8214" y="3406677"/>
            <a:ext cx="4730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当前键值显示在数码管最低位，再次按键后前一键值左移一位。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22477" y="922436"/>
            <a:ext cx="1980029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</a:rPr>
              <a:t>基本指标：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2476" y="4579914"/>
            <a:ext cx="1980029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B050"/>
                </a:solidFill>
              </a:rPr>
              <a:t>扩展指标：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7377" y="5250955"/>
            <a:ext cx="10872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先存入并显示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位数码，按“确认”键后，自动将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组串行序列号相继发出。</a:t>
            </a:r>
            <a:endParaRPr lang="zh-CN" altLang="en-US" sz="2400" dirty="0"/>
          </a:p>
        </p:txBody>
      </p:sp>
      <p:sp>
        <p:nvSpPr>
          <p:cNvPr id="16" name="文本框 3"/>
          <p:cNvSpPr txBox="1"/>
          <p:nvPr/>
        </p:nvSpPr>
        <p:spPr>
          <a:xfrm>
            <a:off x="386860" y="37595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8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063" y="1579796"/>
            <a:ext cx="5910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未按任何键时，脉冲发送端输出低电位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发送脉冲码元单元为</a:t>
            </a:r>
            <a:r>
              <a:rPr lang="en-US" altLang="zh-CN" sz="2400" dirty="0"/>
              <a:t>1ms , </a:t>
            </a:r>
            <a:r>
              <a:rPr lang="zh-CN" altLang="en-US" sz="2400" dirty="0"/>
              <a:t>发送信号为</a:t>
            </a:r>
            <a:r>
              <a:rPr lang="en-US" altLang="zh-CN" sz="2400" dirty="0"/>
              <a:t>TTL</a:t>
            </a:r>
            <a:r>
              <a:rPr lang="zh-CN" altLang="en-US" sz="2400" dirty="0"/>
              <a:t>电平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22477" y="922436"/>
            <a:ext cx="1980029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</a:rPr>
              <a:t>基本指标：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026" y="3377980"/>
            <a:ext cx="1980029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B050"/>
                </a:solidFill>
              </a:rPr>
              <a:t>设计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条件：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063" y="4094844"/>
            <a:ext cx="5603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电源</a:t>
            </a:r>
            <a:r>
              <a:rPr lang="zh-CN" altLang="en-US" sz="2400" dirty="0"/>
              <a:t>条件：使用</a:t>
            </a:r>
            <a:r>
              <a:rPr lang="en-US" altLang="zh-CN" sz="2400" dirty="0"/>
              <a:t>+5V</a:t>
            </a:r>
            <a:r>
              <a:rPr lang="zh-CN" altLang="en-US" sz="2400" dirty="0"/>
              <a:t>电源。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可</a:t>
            </a:r>
            <a:r>
              <a:rPr lang="zh-CN" altLang="en-US" sz="2400" dirty="0"/>
              <a:t>供选择的元器件范围，请参看下面的元件</a:t>
            </a:r>
            <a:r>
              <a:rPr lang="zh-CN" altLang="en-US" sz="2400" dirty="0" smtClean="0"/>
              <a:t>清单。</a:t>
            </a:r>
            <a:endParaRPr lang="zh-CN" altLang="en-US" sz="2400" dirty="0"/>
          </a:p>
        </p:txBody>
      </p:sp>
      <p:pic>
        <p:nvPicPr>
          <p:cNvPr id="16" name="Picture 7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4" y="391322"/>
            <a:ext cx="4803775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-1" y="560340"/>
            <a:ext cx="1808051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五边形 18"/>
          <p:cNvSpPr/>
          <p:nvPr/>
        </p:nvSpPr>
        <p:spPr>
          <a:xfrm flipH="1">
            <a:off x="1840371" y="270194"/>
            <a:ext cx="3972600" cy="615461"/>
          </a:xfrm>
          <a:prstGeom prst="homePlat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课题技术指标</a:t>
            </a:r>
            <a:r>
              <a:rPr lang="en-US" altLang="zh-CN" sz="3200" b="1" dirty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139407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设计提示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63947927-B55A-49FE-95EA-5407CA8E6307}" type="slidenum">
              <a:rPr lang="zh-CN" altLang="en-US" smtClean="0"/>
              <a:pPr/>
              <a:t>9</a:t>
            </a:fld>
            <a:r>
              <a:rPr lang="zh-CN" altLang="en-US" smtClean="0"/>
              <a:t>页</a:t>
            </a:r>
            <a:endParaRPr lang="zh-CN" altLang="en-US" dirty="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/>
          <a:srcRect l="13809" r="15080"/>
          <a:stretch/>
        </p:blipFill>
        <p:spPr>
          <a:xfrm>
            <a:off x="449208" y="1322914"/>
            <a:ext cx="5951592" cy="3554686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449208" y="5637544"/>
            <a:ext cx="341632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六个功能电路单元！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426036" y="282982"/>
            <a:ext cx="3837709" cy="12053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70C0"/>
                </a:solidFill>
              </a:rPr>
              <a:t>重点：脉冲产生电路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70C0"/>
                </a:solidFill>
              </a:rPr>
              <a:t>难点：脉冲个数的控制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885" y="1731365"/>
            <a:ext cx="4336009" cy="37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713673" y="549904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系统时钟需要自行设计产生</a:t>
            </a:r>
            <a:endParaRPr lang="zh-CN" altLang="en-US" sz="20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66925" y="50300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86860" y="37595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2371</Words>
  <Application>Microsoft Office PowerPoint</Application>
  <PresentationFormat>自定义</PresentationFormat>
  <Paragraphs>327</Paragraphs>
  <Slides>45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Office 主题​​</vt:lpstr>
      <vt:lpstr>位图图像</vt:lpstr>
      <vt:lpstr>Visio</vt:lpstr>
      <vt:lpstr>脉冲按键拨号电路</vt:lpstr>
      <vt:lpstr>目录 Contents</vt:lpstr>
      <vt:lpstr>课程概况简介</vt:lpstr>
      <vt:lpstr>PowerPoint 演示文稿</vt:lpstr>
      <vt:lpstr>PowerPoint 演示文稿</vt:lpstr>
      <vt:lpstr>PowerPoint 演示文稿</vt:lpstr>
      <vt:lpstr>课题技术指标</vt:lpstr>
      <vt:lpstr>PowerPoint 演示文稿</vt:lpstr>
      <vt:lpstr>设计提示</vt:lpstr>
      <vt:lpstr>PowerPoint 演示文稿</vt:lpstr>
      <vt:lpstr>单元电路设计提示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预习要求</vt:lpstr>
      <vt:lpstr>PowerPoint 演示文稿</vt:lpstr>
      <vt:lpstr>PowerPoint 演示文稿</vt:lpstr>
      <vt:lpstr>课程设计报告（1）</vt:lpstr>
      <vt:lpstr>课程设计报告（2）</vt:lpstr>
      <vt:lpstr>课程设计报告（2）</vt:lpstr>
      <vt:lpstr>课程设计报告（3）</vt:lpstr>
      <vt:lpstr>课程设计报告（4）</vt:lpstr>
      <vt:lpstr>课程设计报告（5）</vt:lpstr>
      <vt:lpstr>课程设计报告（6）</vt:lpstr>
      <vt:lpstr>课程设计报告（7）</vt:lpstr>
      <vt:lpstr>实 验 结 束</vt:lpstr>
      <vt:lpstr>实验室卫生打扫要求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CYM</cp:lastModifiedBy>
  <cp:revision>98</cp:revision>
  <dcterms:created xsi:type="dcterms:W3CDTF">2017-04-17T01:58:10Z</dcterms:created>
  <dcterms:modified xsi:type="dcterms:W3CDTF">2019-08-25T12:46:22Z</dcterms:modified>
</cp:coreProperties>
</file>