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86" r:id="rId1"/>
  </p:sldMasterIdLst>
  <p:notesMasterIdLst>
    <p:notesMasterId r:id="rId82"/>
  </p:notesMasterIdLst>
  <p:sldIdLst>
    <p:sldId id="379" r:id="rId2"/>
    <p:sldId id="724" r:id="rId3"/>
    <p:sldId id="803" r:id="rId4"/>
    <p:sldId id="804" r:id="rId5"/>
    <p:sldId id="806" r:id="rId6"/>
    <p:sldId id="903" r:id="rId7"/>
    <p:sldId id="822" r:id="rId8"/>
    <p:sldId id="823" r:id="rId9"/>
    <p:sldId id="807" r:id="rId10"/>
    <p:sldId id="808" r:id="rId11"/>
    <p:sldId id="904" r:id="rId12"/>
    <p:sldId id="937" r:id="rId13"/>
    <p:sldId id="811" r:id="rId14"/>
    <p:sldId id="906" r:id="rId15"/>
    <p:sldId id="827" r:id="rId16"/>
    <p:sldId id="812" r:id="rId17"/>
    <p:sldId id="828" r:id="rId18"/>
    <p:sldId id="905" r:id="rId19"/>
    <p:sldId id="815" r:id="rId20"/>
    <p:sldId id="839" r:id="rId21"/>
    <p:sldId id="838" r:id="rId22"/>
    <p:sldId id="907" r:id="rId23"/>
    <p:sldId id="830" r:id="rId24"/>
    <p:sldId id="816" r:id="rId25"/>
    <p:sldId id="817" r:id="rId26"/>
    <p:sldId id="832" r:id="rId27"/>
    <p:sldId id="908" r:id="rId28"/>
    <p:sldId id="820" r:id="rId29"/>
    <p:sldId id="909" r:id="rId30"/>
    <p:sldId id="834" r:id="rId31"/>
    <p:sldId id="840" r:id="rId32"/>
    <p:sldId id="841" r:id="rId33"/>
    <p:sldId id="864" r:id="rId34"/>
    <p:sldId id="865" r:id="rId35"/>
    <p:sldId id="866" r:id="rId36"/>
    <p:sldId id="867" r:id="rId37"/>
    <p:sldId id="868" r:id="rId38"/>
    <p:sldId id="869" r:id="rId39"/>
    <p:sldId id="870" r:id="rId40"/>
    <p:sldId id="872" r:id="rId41"/>
    <p:sldId id="873" r:id="rId42"/>
    <p:sldId id="874" r:id="rId43"/>
    <p:sldId id="875" r:id="rId44"/>
    <p:sldId id="938" r:id="rId45"/>
    <p:sldId id="939" r:id="rId46"/>
    <p:sldId id="940" r:id="rId47"/>
    <p:sldId id="847" r:id="rId48"/>
    <p:sldId id="876" r:id="rId49"/>
    <p:sldId id="879" r:id="rId50"/>
    <p:sldId id="880" r:id="rId51"/>
    <p:sldId id="881" r:id="rId52"/>
    <p:sldId id="882" r:id="rId53"/>
    <p:sldId id="883" r:id="rId54"/>
    <p:sldId id="885" r:id="rId55"/>
    <p:sldId id="912" r:id="rId56"/>
    <p:sldId id="936" r:id="rId57"/>
    <p:sldId id="878" r:id="rId58"/>
    <p:sldId id="849" r:id="rId59"/>
    <p:sldId id="913" r:id="rId60"/>
    <p:sldId id="850" r:id="rId61"/>
    <p:sldId id="941" r:id="rId62"/>
    <p:sldId id="942" r:id="rId63"/>
    <p:sldId id="853" r:id="rId64"/>
    <p:sldId id="914" r:id="rId65"/>
    <p:sldId id="886" r:id="rId66"/>
    <p:sldId id="943" r:id="rId67"/>
    <p:sldId id="916" r:id="rId68"/>
    <p:sldId id="920" r:id="rId69"/>
    <p:sldId id="921" r:id="rId70"/>
    <p:sldId id="922" r:id="rId71"/>
    <p:sldId id="923" r:id="rId72"/>
    <p:sldId id="934" r:id="rId73"/>
    <p:sldId id="925" r:id="rId74"/>
    <p:sldId id="926" r:id="rId75"/>
    <p:sldId id="927" r:id="rId76"/>
    <p:sldId id="929" r:id="rId77"/>
    <p:sldId id="931" r:id="rId78"/>
    <p:sldId id="932" r:id="rId79"/>
    <p:sldId id="935" r:id="rId80"/>
    <p:sldId id="944" r:id="rId8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1ACF28F-036D-4307-8545-CF2846661CBA}">
          <p14:sldIdLst>
            <p14:sldId id="379"/>
            <p14:sldId id="724"/>
            <p14:sldId id="803"/>
            <p14:sldId id="804"/>
            <p14:sldId id="806"/>
            <p14:sldId id="903"/>
            <p14:sldId id="822"/>
            <p14:sldId id="823"/>
            <p14:sldId id="807"/>
            <p14:sldId id="808"/>
            <p14:sldId id="904"/>
            <p14:sldId id="937"/>
            <p14:sldId id="811"/>
            <p14:sldId id="906"/>
            <p14:sldId id="827"/>
            <p14:sldId id="812"/>
            <p14:sldId id="828"/>
            <p14:sldId id="905"/>
            <p14:sldId id="815"/>
            <p14:sldId id="839"/>
            <p14:sldId id="838"/>
            <p14:sldId id="907"/>
            <p14:sldId id="830"/>
            <p14:sldId id="816"/>
            <p14:sldId id="817"/>
            <p14:sldId id="832"/>
            <p14:sldId id="908"/>
            <p14:sldId id="820"/>
            <p14:sldId id="909"/>
            <p14:sldId id="834"/>
            <p14:sldId id="840"/>
            <p14:sldId id="841"/>
            <p14:sldId id="864"/>
            <p14:sldId id="865"/>
            <p14:sldId id="866"/>
            <p14:sldId id="867"/>
            <p14:sldId id="868"/>
            <p14:sldId id="869"/>
            <p14:sldId id="870"/>
            <p14:sldId id="872"/>
            <p14:sldId id="873"/>
            <p14:sldId id="874"/>
            <p14:sldId id="875"/>
            <p14:sldId id="938"/>
            <p14:sldId id="939"/>
            <p14:sldId id="940"/>
            <p14:sldId id="847"/>
            <p14:sldId id="876"/>
            <p14:sldId id="879"/>
            <p14:sldId id="880"/>
            <p14:sldId id="881"/>
            <p14:sldId id="882"/>
            <p14:sldId id="883"/>
            <p14:sldId id="885"/>
            <p14:sldId id="912"/>
            <p14:sldId id="936"/>
            <p14:sldId id="878"/>
            <p14:sldId id="849"/>
            <p14:sldId id="913"/>
            <p14:sldId id="850"/>
            <p14:sldId id="941"/>
            <p14:sldId id="942"/>
            <p14:sldId id="853"/>
            <p14:sldId id="914"/>
            <p14:sldId id="886"/>
            <p14:sldId id="943"/>
            <p14:sldId id="916"/>
            <p14:sldId id="920"/>
            <p14:sldId id="921"/>
            <p14:sldId id="922"/>
            <p14:sldId id="923"/>
            <p14:sldId id="934"/>
            <p14:sldId id="925"/>
            <p14:sldId id="926"/>
            <p14:sldId id="927"/>
            <p14:sldId id="929"/>
            <p14:sldId id="931"/>
            <p14:sldId id="932"/>
            <p14:sldId id="935"/>
            <p14:sldId id="9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87" autoAdjust="0"/>
    <p:restoredTop sz="88501" autoAdjust="0"/>
  </p:normalViewPr>
  <p:slideViewPr>
    <p:cSldViewPr snapToGrid="0">
      <p:cViewPr varScale="1">
        <p:scale>
          <a:sx n="80" d="100"/>
          <a:sy n="80" d="100"/>
        </p:scale>
        <p:origin x="44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microsoft.com/office/2015/10/relationships/revisionInfo" Target="revisionInfo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C69A8-F41B-4AB3-B1C4-4C1E89E6346C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636FC-5391-4E88-BC9C-2B9CBFA3E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4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636FC-5391-4E88-BC9C-2B9CBFA3E85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601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636FC-5391-4E88-BC9C-2B9CBFA3E85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57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636FC-5391-4E88-BC9C-2B9CBFA3E85A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298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636FC-5391-4E88-BC9C-2B9CBFA3E85A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328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636FC-5391-4E88-BC9C-2B9CBFA3E85A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58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48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4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046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7858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428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854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698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934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08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85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83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48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38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6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88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5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80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43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4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5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7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46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内排序</a:t>
            </a:r>
          </a:p>
        </p:txBody>
      </p:sp>
    </p:spTree>
    <p:extLst>
      <p:ext uri="{BB962C8B-B14F-4D97-AF65-F5344CB8AC3E}">
        <p14:creationId xmlns:p14="http://schemas.microsoft.com/office/powerpoint/2010/main" val="368611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ChangeArrowheads="1"/>
          </p:cNvSpPr>
          <p:nvPr/>
        </p:nvSpPr>
        <p:spPr bwMode="gray">
          <a:xfrm>
            <a:off x="2122488" y="727075"/>
            <a:ext cx="8001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130000"/>
              </a:lnSpc>
              <a:buClr>
                <a:schemeClr val="accent1"/>
              </a:buClr>
              <a:buSzPct val="150000"/>
              <a:buChar char="•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3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b="0">
                <a:solidFill>
                  <a:schemeClr val="bg1"/>
                </a:solidFill>
              </a:rPr>
              <a:t>10.2.1 </a:t>
            </a:r>
            <a:r>
              <a:rPr lang="zh-CN" altLang="en-US" b="0">
                <a:solidFill>
                  <a:schemeClr val="bg1"/>
                </a:solidFill>
                <a:ea typeface="黑体" panose="02010609060101010101" pitchFamily="49" charset="-122"/>
              </a:rPr>
              <a:t>简单选择排序</a:t>
            </a:r>
          </a:p>
        </p:txBody>
      </p:sp>
      <p:sp>
        <p:nvSpPr>
          <p:cNvPr id="489478" name="Rectangle 6"/>
          <p:cNvSpPr>
            <a:spLocks noChangeArrowheads="1"/>
          </p:cNvSpPr>
          <p:nvPr/>
        </p:nvSpPr>
        <p:spPr bwMode="auto">
          <a:xfrm>
            <a:off x="796905" y="1336675"/>
            <a:ext cx="10485911" cy="513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30000"/>
              </a:lnSpc>
              <a:buClr>
                <a:schemeClr val="accent1"/>
              </a:buClr>
              <a:buSzPct val="150000"/>
              <a:buChar char="•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3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            0          1          2          3          4          5         6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初始序列： （</a:t>
            </a:r>
            <a:r>
              <a:rPr lang="en-US" altLang="zh-CN" dirty="0">
                <a:solidFill>
                  <a:srgbClr val="FFFF00"/>
                </a:solidFill>
                <a:cs typeface="Times New Roman" panose="02020603050405020304" pitchFamily="18" charset="0"/>
              </a:rPr>
              <a:t>48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 36        68        72       12        </a:t>
            </a:r>
            <a:r>
              <a:rPr lang="en-US" altLang="zh-CN" u="sng" dirty="0">
                <a:solidFill>
                  <a:schemeClr val="tx1"/>
                </a:solidFill>
                <a:cs typeface="Times New Roman" panose="02020603050405020304" pitchFamily="18" charset="0"/>
              </a:rPr>
              <a:t>48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02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）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趟：       （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02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）（</a:t>
            </a:r>
            <a:r>
              <a:rPr lang="en-US" altLang="zh-CN" dirty="0">
                <a:solidFill>
                  <a:srgbClr val="FFFF00"/>
                </a:solidFill>
                <a:cs typeface="Times New Roman" panose="02020603050405020304" pitchFamily="18" charset="0"/>
              </a:rPr>
              <a:t>36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 68        72       </a:t>
            </a:r>
            <a:r>
              <a:rPr lang="en-US" altLang="zh-CN" dirty="0">
                <a:solidFill>
                  <a:srgbClr val="FF3300"/>
                </a:solidFill>
                <a:cs typeface="Times New Roman" panose="02020603050405020304" pitchFamily="18" charset="0"/>
              </a:rPr>
              <a:t>12      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  <a:cs typeface="Times New Roman" panose="02020603050405020304" pitchFamily="18" charset="0"/>
              </a:rPr>
              <a:t>48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 48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）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趟：       （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02        12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）（</a:t>
            </a:r>
            <a:r>
              <a:rPr lang="en-US" altLang="zh-CN" dirty="0">
                <a:solidFill>
                  <a:srgbClr val="FFFF00"/>
                </a:solidFill>
                <a:cs typeface="Times New Roman" panose="02020603050405020304" pitchFamily="18" charset="0"/>
              </a:rPr>
              <a:t>68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 72       </a:t>
            </a:r>
            <a:r>
              <a:rPr lang="en-US" altLang="zh-CN" dirty="0">
                <a:solidFill>
                  <a:srgbClr val="FF3300"/>
                </a:solidFill>
                <a:cs typeface="Times New Roman" panose="02020603050405020304" pitchFamily="18" charset="0"/>
              </a:rPr>
              <a:t>36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 </a:t>
            </a:r>
            <a:r>
              <a:rPr lang="en-US" altLang="zh-CN" u="sng" dirty="0">
                <a:solidFill>
                  <a:schemeClr val="tx1"/>
                </a:solidFill>
                <a:cs typeface="Times New Roman" panose="02020603050405020304" pitchFamily="18" charset="0"/>
              </a:rPr>
              <a:t>48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 48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）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趟：       （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02        12        36)   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FF00"/>
                </a:solidFill>
                <a:cs typeface="Times New Roman" panose="02020603050405020304" pitchFamily="18" charset="0"/>
              </a:rPr>
              <a:t>72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68        </a:t>
            </a:r>
            <a:r>
              <a:rPr lang="en-US" altLang="zh-CN" u="sng" dirty="0">
                <a:solidFill>
                  <a:srgbClr val="FF3300"/>
                </a:solidFill>
                <a:cs typeface="Times New Roman" panose="02020603050405020304" pitchFamily="18" charset="0"/>
              </a:rPr>
              <a:t>48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 48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）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趟：       （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02        12        36        </a:t>
            </a:r>
            <a:r>
              <a:rPr lang="en-US" altLang="zh-CN" u="sng" dirty="0">
                <a:solidFill>
                  <a:schemeClr val="tx1"/>
                </a:solidFill>
                <a:cs typeface="Times New Roman" panose="02020603050405020304" pitchFamily="18" charset="0"/>
              </a:rPr>
              <a:t>48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）（</a:t>
            </a:r>
            <a:r>
              <a:rPr lang="en-US" altLang="zh-CN" dirty="0">
                <a:solidFill>
                  <a:srgbClr val="FFFF00"/>
                </a:solidFill>
                <a:cs typeface="Times New Roman" panose="02020603050405020304" pitchFamily="18" charset="0"/>
              </a:rPr>
              <a:t>68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 72        </a:t>
            </a:r>
            <a:r>
              <a:rPr lang="en-US" altLang="zh-CN" dirty="0">
                <a:solidFill>
                  <a:srgbClr val="FF3300"/>
                </a:solidFill>
                <a:cs typeface="Times New Roman" panose="02020603050405020304" pitchFamily="18" charset="0"/>
              </a:rPr>
              <a:t>48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）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5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趟：       （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02        12        36        </a:t>
            </a:r>
            <a:r>
              <a:rPr lang="en-US" altLang="zh-CN" u="sng" dirty="0">
                <a:solidFill>
                  <a:schemeClr val="tx1"/>
                </a:solidFill>
                <a:cs typeface="Times New Roman" panose="02020603050405020304" pitchFamily="18" charset="0"/>
              </a:rPr>
              <a:t>48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48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FF00"/>
                </a:solidFill>
                <a:cs typeface="Times New Roman" panose="02020603050405020304" pitchFamily="18" charset="0"/>
              </a:rPr>
              <a:t>72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 </a:t>
            </a:r>
            <a:r>
              <a:rPr lang="en-US" altLang="zh-CN" dirty="0">
                <a:solidFill>
                  <a:srgbClr val="FF3300"/>
                </a:solidFill>
                <a:cs typeface="Times New Roman" panose="02020603050405020304" pitchFamily="18" charset="0"/>
              </a:rPr>
              <a:t>68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）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6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趟：       （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02        12        36        </a:t>
            </a:r>
            <a:r>
              <a:rPr lang="en-US" altLang="zh-CN" u="sng" dirty="0">
                <a:solidFill>
                  <a:schemeClr val="tx1"/>
                </a:solidFill>
                <a:cs typeface="Times New Roman" panose="02020603050405020304" pitchFamily="18" charset="0"/>
              </a:rPr>
              <a:t>48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48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 68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72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）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排序结果： （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02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12    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36    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</a:t>
            </a:r>
            <a:r>
              <a:rPr lang="en-US" altLang="en-US" u="sng" dirty="0">
                <a:solidFill>
                  <a:schemeClr val="tx1"/>
                </a:solidFill>
                <a:cs typeface="Times New Roman" panose="02020603050405020304" pitchFamily="18" charset="0"/>
              </a:rPr>
              <a:t>48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48    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68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72）</a:t>
            </a:r>
            <a:endParaRPr lang="zh-CN" alt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3957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简单选择排序算法</a:t>
            </a:r>
          </a:p>
        </p:txBody>
      </p:sp>
    </p:spTree>
    <p:extLst>
      <p:ext uri="{BB962C8B-B14F-4D97-AF65-F5344CB8AC3E}">
        <p14:creationId xmlns:p14="http://schemas.microsoft.com/office/powerpoint/2010/main" val="289365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94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94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94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94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94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94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94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B5036A1-93C0-42B5-84D1-DBF715A42CF8}"/>
              </a:ext>
            </a:extLst>
          </p:cNvPr>
          <p:cNvSpPr/>
          <p:nvPr/>
        </p:nvSpPr>
        <p:spPr>
          <a:xfrm>
            <a:off x="298823" y="117693"/>
            <a:ext cx="11379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4000" algn="just">
              <a:spcBef>
                <a:spcPts val="600"/>
              </a:spcBef>
              <a:spcAft>
                <a:spcPts val="0"/>
              </a:spcAft>
            </a:pPr>
            <a:r>
              <a:rPr lang="zh-CN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【程序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10-2</a:t>
            </a:r>
            <a:r>
              <a:rPr lang="zh-CN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】简单选择排序算法</a:t>
            </a: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int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</a:t>
            </a:r>
            <a:r>
              <a:rPr lang="en-US" altLang="zh-CN" sz="2400" b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FindMin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(List 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list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, 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int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startIndex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)  //</a:t>
            </a:r>
            <a:r>
              <a:rPr lang="zh-CN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在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startIndex</a:t>
            </a:r>
            <a:r>
              <a:rPr lang="zh-CN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至表尾范围内找到最小关键字下标</a:t>
            </a: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{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	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int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, 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minIndex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= 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startIndex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;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	</a:t>
            </a:r>
            <a:r>
              <a:rPr lang="en-US" altLang="zh-CN" sz="2400" b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for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(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=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startIndex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+1; 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&lt; 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list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.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n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; 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++)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	{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		</a:t>
            </a:r>
            <a:r>
              <a:rPr lang="en-US" altLang="zh-CN" sz="2400" b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if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(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list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.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D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[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].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key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&lt; 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list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.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D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[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minIndex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].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key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)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			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minIndex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= 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;</a:t>
            </a: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	}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marL="266700" indent="267970" algn="just">
              <a:spcAft>
                <a:spcPts val="0"/>
              </a:spcAft>
            </a:pPr>
            <a:r>
              <a:rPr lang="en-US" altLang="zh-CN" sz="2400" b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return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minIndex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;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}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void </a:t>
            </a:r>
            <a:r>
              <a:rPr lang="en-US" altLang="zh-CN" sz="2400" b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Swap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(Entry* 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D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, 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int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, 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int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j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)   //</a:t>
            </a:r>
            <a:r>
              <a:rPr lang="zh-CN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交换顺序表中两个元素位置</a:t>
            </a: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{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	</a:t>
            </a:r>
            <a:r>
              <a:rPr lang="en-US" altLang="zh-CN" sz="2400" b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if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(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== 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j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) </a:t>
            </a:r>
            <a:r>
              <a:rPr lang="en-US" altLang="zh-CN" sz="2400" b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return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;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	Entry 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temp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= *(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D 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+ 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);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	*(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D 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+ 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) = *(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D 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+ 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j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);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	*(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D 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+ 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j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) = 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temp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;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}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2613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B5036A1-93C0-42B5-84D1-DBF715A42CF8}"/>
              </a:ext>
            </a:extLst>
          </p:cNvPr>
          <p:cNvSpPr/>
          <p:nvPr/>
        </p:nvSpPr>
        <p:spPr>
          <a:xfrm>
            <a:off x="406400" y="1071459"/>
            <a:ext cx="11379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4000" algn="just">
              <a:spcAft>
                <a:spcPts val="0"/>
              </a:spcAft>
            </a:pPr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void </a:t>
            </a:r>
            <a:r>
              <a:rPr lang="en-US" altLang="zh-CN" sz="2800" b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SelectSort</a:t>
            </a:r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(List* </a:t>
            </a:r>
            <a:r>
              <a:rPr lang="en-US" altLang="zh-CN" sz="28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list</a:t>
            </a:r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)</a:t>
            </a:r>
            <a:endParaRPr lang="zh-CN" altLang="zh-CN" sz="28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{</a:t>
            </a:r>
            <a:endParaRPr lang="zh-CN" altLang="zh-CN" sz="28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	</a:t>
            </a:r>
            <a:r>
              <a:rPr lang="en-US" altLang="zh-CN" sz="28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int</a:t>
            </a:r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</a:t>
            </a:r>
            <a:r>
              <a:rPr lang="en-US" altLang="zh-CN" sz="28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minIndex</a:t>
            </a:r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, </a:t>
            </a:r>
            <a:r>
              <a:rPr lang="en-US" altLang="zh-CN" sz="28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startIndex</a:t>
            </a:r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= 0;</a:t>
            </a:r>
            <a:endParaRPr lang="zh-CN" altLang="zh-CN" sz="28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	</a:t>
            </a:r>
            <a:r>
              <a:rPr lang="en-US" altLang="zh-CN" sz="2800" b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while</a:t>
            </a:r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(</a:t>
            </a:r>
            <a:r>
              <a:rPr lang="en-US" altLang="zh-CN" sz="28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startIndex</a:t>
            </a:r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&lt; </a:t>
            </a:r>
            <a:r>
              <a:rPr lang="en-US" altLang="zh-CN" sz="28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list</a:t>
            </a:r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-&gt;</a:t>
            </a:r>
            <a:r>
              <a:rPr lang="en-US" altLang="zh-CN" sz="28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n</a:t>
            </a:r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-1)</a:t>
            </a:r>
            <a:endParaRPr lang="zh-CN" altLang="zh-CN" sz="28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	{</a:t>
            </a:r>
            <a:endParaRPr lang="zh-CN" altLang="zh-CN" sz="28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		</a:t>
            </a:r>
            <a:r>
              <a:rPr lang="en-US" altLang="zh-CN" sz="28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minIndex</a:t>
            </a:r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= </a:t>
            </a:r>
            <a:r>
              <a:rPr lang="en-US" altLang="zh-CN" sz="2800" b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FindMin</a:t>
            </a:r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(*</a:t>
            </a:r>
            <a:r>
              <a:rPr lang="en-US" altLang="zh-CN" sz="28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list</a:t>
            </a:r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, </a:t>
            </a:r>
            <a:r>
              <a:rPr lang="en-US" altLang="zh-CN" sz="28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startIndex</a:t>
            </a:r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);</a:t>
            </a:r>
            <a:endParaRPr lang="zh-CN" altLang="zh-CN" sz="28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		</a:t>
            </a:r>
            <a:r>
              <a:rPr lang="en-US" altLang="zh-CN" sz="2800" b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Swap</a:t>
            </a:r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(</a:t>
            </a:r>
            <a:r>
              <a:rPr lang="en-US" altLang="zh-CN" sz="28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list</a:t>
            </a:r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-&gt;</a:t>
            </a:r>
            <a:r>
              <a:rPr lang="en-US" altLang="zh-CN" sz="28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D</a:t>
            </a:r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, </a:t>
            </a:r>
            <a:r>
              <a:rPr lang="en-US" altLang="zh-CN" sz="28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startIndex</a:t>
            </a:r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, </a:t>
            </a:r>
            <a:r>
              <a:rPr lang="en-US" altLang="zh-CN" sz="28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minIndex</a:t>
            </a:r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);</a:t>
            </a:r>
            <a:endParaRPr lang="zh-CN" altLang="zh-CN" sz="28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5270" algn="just">
              <a:spcAft>
                <a:spcPts val="0"/>
              </a:spcAft>
            </a:pPr>
            <a:r>
              <a:rPr lang="en-US" altLang="zh-CN" sz="2800" b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		</a:t>
            </a:r>
            <a:r>
              <a:rPr lang="en-US" altLang="zh-CN" sz="28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startIndex</a:t>
            </a:r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++;</a:t>
            </a:r>
            <a:endParaRPr lang="zh-CN" altLang="zh-CN" sz="28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	}</a:t>
            </a:r>
            <a:endParaRPr lang="zh-CN" altLang="zh-CN" sz="28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  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3037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688769" y="1306615"/>
            <a:ext cx="10949049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30000"/>
              </a:lnSpc>
              <a:buClr>
                <a:schemeClr val="accent1"/>
              </a:buClr>
              <a:buSzPct val="150000"/>
              <a:buChar char="•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3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该算法必须进行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n-1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趟，每趟进行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n-i-1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次比较，这样总的比较次数为</a:t>
            </a:r>
          </a:p>
        </p:txBody>
      </p:sp>
      <p:sp>
        <p:nvSpPr>
          <p:cNvPr id="452615" name="Rectangle 7"/>
          <p:cNvSpPr>
            <a:spLocks noChangeArrowheads="1"/>
          </p:cNvSpPr>
          <p:nvPr/>
        </p:nvSpPr>
        <p:spPr bwMode="auto">
          <a:xfrm>
            <a:off x="688768" y="3363914"/>
            <a:ext cx="10949049" cy="190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30000"/>
              </a:lnSpc>
              <a:buClr>
                <a:schemeClr val="accent1"/>
              </a:buClr>
              <a:buSzPct val="150000"/>
              <a:buChar char="•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3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时间复杂度按比较次数衡量为</a:t>
            </a:r>
            <a:r>
              <a:rPr lang="en-US" altLang="zh-CN" dirty="0">
                <a:solidFill>
                  <a:srgbClr val="FFFF00"/>
                </a:solidFill>
                <a:ea typeface="仿宋_GB2312" pitchFamily="49" charset="-122"/>
              </a:rPr>
              <a:t>O(n</a:t>
            </a:r>
            <a:r>
              <a:rPr lang="en-US" altLang="zh-CN" baseline="30000" dirty="0">
                <a:solidFill>
                  <a:srgbClr val="FFFF00"/>
                </a:solidFill>
                <a:ea typeface="仿宋_GB2312" pitchFamily="49" charset="-122"/>
              </a:rPr>
              <a:t>2</a:t>
            </a:r>
            <a:r>
              <a:rPr lang="en-US" altLang="zh-CN" dirty="0">
                <a:solidFill>
                  <a:srgbClr val="FFFF00"/>
                </a:solidFill>
                <a:ea typeface="仿宋_GB2312" pitchFamily="49" charset="-122"/>
              </a:rPr>
              <a:t>)  (</a:t>
            </a:r>
            <a:r>
              <a:rPr lang="zh-CN" altLang="en-US" dirty="0">
                <a:solidFill>
                  <a:srgbClr val="FFFF00"/>
                </a:solidFill>
                <a:ea typeface="仿宋_GB2312" pitchFamily="49" charset="-122"/>
              </a:rPr>
              <a:t>最好，最坏，平均</a:t>
            </a:r>
            <a:r>
              <a:rPr lang="en-US" altLang="zh-CN" dirty="0">
                <a:solidFill>
                  <a:srgbClr val="FFFF00"/>
                </a:solidFill>
                <a:ea typeface="仿宋_GB2312" pitchFamily="49" charset="-122"/>
              </a:rPr>
              <a:t>)</a:t>
            </a:r>
          </a:p>
          <a:p>
            <a:pPr>
              <a:lnSpc>
                <a:spcPct val="14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简单选择排序是</a:t>
            </a:r>
            <a:r>
              <a:rPr lang="zh-CN" altLang="en-US" dirty="0">
                <a:solidFill>
                  <a:srgbClr val="FFFF00"/>
                </a:solidFill>
                <a:ea typeface="仿宋_GB2312" pitchFamily="49" charset="-122"/>
              </a:rPr>
              <a:t>不稳定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的排序方法</a:t>
            </a:r>
            <a:endParaRPr lang="en-US" altLang="zh-CN" dirty="0">
              <a:solidFill>
                <a:schemeClr val="tx1"/>
              </a:solidFill>
              <a:ea typeface="仿宋_GB2312" pitchFamily="49" charset="-122"/>
            </a:endParaRPr>
          </a:p>
          <a:p>
            <a:pPr>
              <a:lnSpc>
                <a:spcPct val="14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简单选择排序每趟都能确定至少一个元素的最终有序位置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3957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简单选择排序算法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918988" y="2028930"/>
                <a:ext cx="4223849" cy="1222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nary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988" y="2028930"/>
                <a:ext cx="4223849" cy="122206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109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ChangeArrowheads="1"/>
          </p:cNvSpPr>
          <p:nvPr/>
        </p:nvSpPr>
        <p:spPr bwMode="auto">
          <a:xfrm>
            <a:off x="629392" y="1163680"/>
            <a:ext cx="10687792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30000"/>
              </a:lnSpc>
              <a:buClr>
                <a:schemeClr val="accent1"/>
              </a:buClr>
              <a:buSzPct val="150000"/>
              <a:buChar char="•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3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Tx/>
              <a:buSzTx/>
              <a:buFontTx/>
              <a:buNone/>
            </a:pPr>
            <a:r>
              <a:rPr lang="en-US" altLang="zh-CN" dirty="0">
                <a:solidFill>
                  <a:srgbClr val="FFC000"/>
                </a:solidFill>
                <a:ea typeface="仿宋_GB2312" pitchFamily="49" charset="-122"/>
              </a:rPr>
              <a:t>   </a:t>
            </a:r>
            <a:r>
              <a:rPr lang="zh-CN" altLang="en-US" dirty="0">
                <a:solidFill>
                  <a:srgbClr val="FFC000"/>
                </a:solidFill>
                <a:ea typeface="仿宋_GB2312" pitchFamily="49" charset="-122"/>
              </a:rPr>
              <a:t>比较各种排序算法</a:t>
            </a:r>
          </a:p>
          <a:p>
            <a:pPr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   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(a) </a:t>
            </a:r>
            <a:r>
              <a:rPr lang="zh-CN" altLang="zh-CN" dirty="0">
                <a:solidFill>
                  <a:schemeClr val="tx1"/>
                </a:solidFill>
                <a:ea typeface="仿宋_GB2312" pitchFamily="49" charset="-122"/>
              </a:rPr>
              <a:t>算法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的手工排序过程，即写出各趟排序结果；</a:t>
            </a:r>
            <a:r>
              <a:rPr lang="en-US" altLang="zh-CN" dirty="0">
                <a:solidFill>
                  <a:srgbClr val="FFFF00"/>
                </a:solidFill>
                <a:ea typeface="仿宋_GB2312" pitchFamily="49" charset="-122"/>
              </a:rPr>
              <a:t>n-1</a:t>
            </a:r>
            <a:r>
              <a:rPr lang="zh-CN" altLang="en-US" dirty="0">
                <a:solidFill>
                  <a:srgbClr val="FFFF00"/>
                </a:solidFill>
                <a:ea typeface="仿宋_GB2312" pitchFamily="49" charset="-122"/>
              </a:rPr>
              <a:t>趟</a:t>
            </a:r>
          </a:p>
          <a:p>
            <a:pPr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   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(b) 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稳定性；</a:t>
            </a:r>
            <a:r>
              <a:rPr lang="zh-CN" altLang="en-US" dirty="0">
                <a:solidFill>
                  <a:srgbClr val="FFFF00"/>
                </a:solidFill>
                <a:ea typeface="仿宋_GB2312" pitchFamily="49" charset="-122"/>
              </a:rPr>
              <a:t>不稳定</a:t>
            </a:r>
            <a:endParaRPr lang="en-US" altLang="zh-CN" dirty="0">
              <a:solidFill>
                <a:srgbClr val="FFFF00"/>
              </a:solidFill>
              <a:ea typeface="仿宋_GB2312" pitchFamily="49" charset="-122"/>
            </a:endParaRPr>
          </a:p>
          <a:p>
            <a:pPr>
              <a:lnSpc>
                <a:spcPct val="150000"/>
              </a:lnSpc>
              <a:buClrTx/>
              <a:buSzTx/>
              <a:buNone/>
            </a:pP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   (c) 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时间复杂度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最好、最坏和平均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、</a:t>
            </a:r>
            <a:r>
              <a:rPr lang="zh-CN" altLang="en-US" dirty="0">
                <a:solidFill>
                  <a:srgbClr val="FFFF00"/>
                </a:solidFill>
                <a:ea typeface="仿宋_GB2312" pitchFamily="49" charset="-122"/>
              </a:rPr>
              <a:t>任何情况</a:t>
            </a:r>
            <a:r>
              <a:rPr lang="en-US" altLang="zh-CN" dirty="0">
                <a:solidFill>
                  <a:srgbClr val="FFFF00"/>
                </a:solidFill>
                <a:ea typeface="仿宋_GB2312" pitchFamily="49" charset="-122"/>
              </a:rPr>
              <a:t>O(n</a:t>
            </a:r>
            <a:r>
              <a:rPr lang="en-US" altLang="zh-CN" baseline="30000" dirty="0">
                <a:solidFill>
                  <a:srgbClr val="FFFF00"/>
                </a:solidFill>
                <a:ea typeface="仿宋_GB2312" pitchFamily="49" charset="-122"/>
              </a:rPr>
              <a:t>2</a:t>
            </a:r>
            <a:r>
              <a:rPr lang="en-US" altLang="zh-CN" dirty="0">
                <a:solidFill>
                  <a:srgbClr val="FFFF00"/>
                </a:solidFill>
                <a:ea typeface="仿宋_GB2312" pitchFamily="49" charset="-122"/>
              </a:rPr>
              <a:t>)</a:t>
            </a:r>
          </a:p>
          <a:p>
            <a:pPr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   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(d) 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适用场合：没有特别出彩的地方</a:t>
            </a:r>
            <a:endParaRPr lang="en-US" altLang="zh-CN" dirty="0">
              <a:solidFill>
                <a:schemeClr val="tx1"/>
              </a:solidFill>
              <a:ea typeface="仿宋_GB2312" pitchFamily="49" charset="-122"/>
            </a:endParaRPr>
          </a:p>
          <a:p>
            <a:pPr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   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(e) 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一趟排序结束后就能确定某个元素最终位置的算法？</a:t>
            </a:r>
            <a:r>
              <a:rPr lang="zh-CN" altLang="en-US" dirty="0">
                <a:solidFill>
                  <a:srgbClr val="FFFF00"/>
                </a:solidFill>
                <a:ea typeface="仿宋_GB2312" pitchFamily="49" charset="-122"/>
              </a:rPr>
              <a:t>能</a:t>
            </a:r>
          </a:p>
          <a:p>
            <a:pPr>
              <a:lnSpc>
                <a:spcPct val="150000"/>
              </a:lnSpc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   (f) </a:t>
            </a:r>
            <a:r>
              <a:rPr lang="zh-CN" altLang="zh-CN" dirty="0">
                <a:solidFill>
                  <a:schemeClr val="tx1"/>
                </a:solidFill>
                <a:ea typeface="仿宋_GB2312" pitchFamily="49" charset="-122"/>
              </a:rPr>
              <a:t>给出排序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过程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结果</a:t>
            </a:r>
            <a:r>
              <a:rPr lang="zh-CN" altLang="zh-CN" dirty="0">
                <a:solidFill>
                  <a:schemeClr val="tx1"/>
                </a:solidFill>
                <a:ea typeface="仿宋_GB2312" pitchFamily="49" charset="-122"/>
              </a:rPr>
              <a:t>，判断是何种排序。</a:t>
            </a:r>
            <a:endParaRPr lang="zh-CN" altLang="en-US" dirty="0">
              <a:solidFill>
                <a:schemeClr val="tx1"/>
              </a:solidFill>
              <a:ea typeface="仿宋_GB2312" pitchFamily="49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5483" y="250837"/>
            <a:ext cx="9404723" cy="140053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内排序的基本概念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178818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简单排序算法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3526" y="1853249"/>
            <a:ext cx="9601196" cy="412004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简单选择排序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直接插入排序</a:t>
            </a:r>
            <a:endParaRPr lang="en-US" altLang="zh-CN" sz="3200" b="1" dirty="0">
              <a:solidFill>
                <a:srgbClr val="FFC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冒泡排序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62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Text Box 9"/>
          <p:cNvSpPr txBox="1">
            <a:spLocks noChangeArrowheads="1"/>
          </p:cNvSpPr>
          <p:nvPr/>
        </p:nvSpPr>
        <p:spPr bwMode="auto">
          <a:xfrm>
            <a:off x="646111" y="1284287"/>
            <a:ext cx="11107389" cy="474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30000"/>
              </a:lnSpc>
              <a:buClr>
                <a:schemeClr val="accent1"/>
              </a:buClr>
              <a:buSzPct val="150000"/>
              <a:buChar char="•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3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基本思想：</a:t>
            </a:r>
            <a:endParaRPr lang="en-US" altLang="zh-CN" dirty="0">
              <a:solidFill>
                <a:schemeClr val="tx1"/>
              </a:solidFill>
              <a:ea typeface="仿宋_GB2312" pitchFamily="49" charset="-122"/>
            </a:endParaRPr>
          </a:p>
          <a:p>
            <a:pPr marL="514350" indent="-514350" eaLnBrk="1" hangingPunct="1">
              <a:lnSpc>
                <a:spcPct val="12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第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趟：将序列中第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个元素作为一个有序序列，将第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个元素按序插入到有序序列中；</a:t>
            </a:r>
            <a:endParaRPr lang="en-US" altLang="zh-CN" dirty="0">
              <a:solidFill>
                <a:schemeClr val="tx1"/>
              </a:solidFill>
              <a:ea typeface="仿宋_GB2312" pitchFamily="49" charset="-122"/>
            </a:endParaRPr>
          </a:p>
          <a:p>
            <a:pPr marL="514350" indent="-514350" eaLnBrk="1" hangingPunct="1">
              <a:lnSpc>
                <a:spcPct val="12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......</a:t>
            </a:r>
          </a:p>
          <a:p>
            <a:pPr marL="514350" indent="-514350" eaLnBrk="1" hangingPunct="1">
              <a:lnSpc>
                <a:spcPct val="12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第</a:t>
            </a:r>
            <a:r>
              <a:rPr lang="en-US" altLang="zh-CN" dirty="0" err="1">
                <a:solidFill>
                  <a:schemeClr val="tx1"/>
                </a:solidFill>
                <a:ea typeface="仿宋_GB2312" pitchFamily="49" charset="-122"/>
              </a:rPr>
              <a:t>i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趟：将序列中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1~i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个元素作为有序序列，将第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i+1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个元素按序插入到有序序列中；</a:t>
            </a:r>
            <a:endParaRPr lang="en-US" altLang="zh-CN" dirty="0">
              <a:solidFill>
                <a:schemeClr val="tx1"/>
              </a:solidFill>
              <a:ea typeface="仿宋_GB2312" pitchFamily="49" charset="-122"/>
            </a:endParaRPr>
          </a:p>
          <a:p>
            <a:pPr marL="514350" indent="-514350" eaLnBrk="1" hangingPunct="1">
              <a:lnSpc>
                <a:spcPct val="12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......</a:t>
            </a:r>
          </a:p>
          <a:p>
            <a:pPr marL="514350" indent="-514350">
              <a:lnSpc>
                <a:spcPct val="12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第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n-1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趟：将序列中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1~i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个元素作为有序序列，将第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n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个元素按序插入到有序序列中；得到排好序的序列</a:t>
            </a:r>
            <a:endParaRPr lang="en-US" altLang="zh-CN" dirty="0">
              <a:solidFill>
                <a:schemeClr val="tx1"/>
              </a:solidFill>
              <a:ea typeface="仿宋_GB2312" pitchFamily="49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46111" y="286463"/>
            <a:ext cx="9404723" cy="140053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直接插入排序算法</a:t>
            </a:r>
          </a:p>
        </p:txBody>
      </p:sp>
    </p:spTree>
    <p:extLst>
      <p:ext uri="{BB962C8B-B14F-4D97-AF65-F5344CB8AC3E}">
        <p14:creationId xmlns:p14="http://schemas.microsoft.com/office/powerpoint/2010/main" val="188072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43" name="Rectangle 11"/>
          <p:cNvSpPr>
            <a:spLocks noChangeArrowheads="1"/>
          </p:cNvSpPr>
          <p:nvPr/>
        </p:nvSpPr>
        <p:spPr bwMode="auto">
          <a:xfrm>
            <a:off x="736270" y="1301090"/>
            <a:ext cx="10960925" cy="513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30000"/>
              </a:lnSpc>
              <a:buClr>
                <a:schemeClr val="accent1"/>
              </a:buClr>
              <a:buSzPct val="150000"/>
              <a:buChar char="•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3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            0         1          2          3         4          5          6</a:t>
            </a:r>
          </a:p>
          <a:p>
            <a:pPr>
              <a:buClrTx/>
              <a:buSzTx/>
              <a:buNone/>
            </a:pP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初始序列： （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48 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）  </a:t>
            </a:r>
            <a:r>
              <a:rPr lang="en-US" altLang="zh-CN" dirty="0">
                <a:solidFill>
                  <a:srgbClr val="FFFF00"/>
                </a:solidFill>
                <a:cs typeface="Times New Roman" panose="02020603050405020304" pitchFamily="18" charset="0"/>
              </a:rPr>
              <a:t>36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 68        72       12        </a:t>
            </a:r>
            <a:r>
              <a:rPr lang="en-US" altLang="zh-CN" u="sng" dirty="0">
                <a:solidFill>
                  <a:schemeClr val="tx1"/>
                </a:solidFill>
                <a:cs typeface="Times New Roman" panose="02020603050405020304" pitchFamily="18" charset="0"/>
              </a:rPr>
              <a:t>48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 02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趟：       （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36       48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）   </a:t>
            </a:r>
            <a:r>
              <a:rPr lang="zh-CN" altLang="en-US" dirty="0">
                <a:solidFill>
                  <a:srgbClr val="FFFF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FF00"/>
                </a:solidFill>
                <a:cs typeface="Times New Roman" panose="02020603050405020304" pitchFamily="18" charset="0"/>
              </a:rPr>
              <a:t>68       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72       12        </a:t>
            </a:r>
            <a:r>
              <a:rPr lang="en-US" altLang="zh-CN" u="sng" dirty="0">
                <a:solidFill>
                  <a:schemeClr val="tx1"/>
                </a:solidFill>
                <a:cs typeface="Times New Roman" panose="02020603050405020304" pitchFamily="18" charset="0"/>
              </a:rPr>
              <a:t>48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 02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趟：       （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36       48        68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）    </a:t>
            </a:r>
            <a:r>
              <a:rPr lang="en-US" altLang="zh-CN" dirty="0">
                <a:solidFill>
                  <a:srgbClr val="FFFF00"/>
                </a:solidFill>
                <a:cs typeface="Times New Roman" panose="02020603050405020304" pitchFamily="18" charset="0"/>
              </a:rPr>
              <a:t>72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12        </a:t>
            </a:r>
            <a:r>
              <a:rPr lang="en-US" altLang="zh-CN" u="sng" dirty="0">
                <a:solidFill>
                  <a:schemeClr val="tx1"/>
                </a:solidFill>
                <a:cs typeface="Times New Roman" panose="02020603050405020304" pitchFamily="18" charset="0"/>
              </a:rPr>
              <a:t>48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 02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趟：       （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36       48        68        72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）  </a:t>
            </a:r>
            <a:r>
              <a:rPr lang="zh-CN" altLang="en-US" dirty="0">
                <a:solidFill>
                  <a:srgbClr val="FFFF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FF00"/>
                </a:solidFill>
                <a:cs typeface="Times New Roman" panose="02020603050405020304" pitchFamily="18" charset="0"/>
              </a:rPr>
              <a:t>12        </a:t>
            </a:r>
            <a:r>
              <a:rPr lang="en-US" altLang="zh-CN" u="sng" dirty="0">
                <a:solidFill>
                  <a:schemeClr val="tx1"/>
                </a:solidFill>
                <a:cs typeface="Times New Roman" panose="02020603050405020304" pitchFamily="18" charset="0"/>
              </a:rPr>
              <a:t>48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 02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趟：       （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12       36        48        68       72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）</a:t>
            </a:r>
            <a:r>
              <a:rPr lang="zh-CN" altLang="en-US" dirty="0">
                <a:solidFill>
                  <a:srgbClr val="FFFF00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u="sng" dirty="0">
                <a:solidFill>
                  <a:srgbClr val="FFFF00"/>
                </a:solidFill>
                <a:cs typeface="Times New Roman" panose="02020603050405020304" pitchFamily="18" charset="0"/>
              </a:rPr>
              <a:t>48</a:t>
            </a:r>
            <a:r>
              <a:rPr lang="en-US" altLang="zh-CN" dirty="0">
                <a:solidFill>
                  <a:srgbClr val="FFFF00"/>
                </a:solidFill>
                <a:cs typeface="Times New Roman" panose="02020603050405020304" pitchFamily="18" charset="0"/>
              </a:rPr>
              <a:t>       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02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5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趟：       （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12       36        48        </a:t>
            </a:r>
            <a:r>
              <a:rPr lang="en-US" altLang="zh-CN" u="sng" dirty="0">
                <a:solidFill>
                  <a:schemeClr val="tx1"/>
                </a:solidFill>
                <a:cs typeface="Times New Roman" panose="02020603050405020304" pitchFamily="18" charset="0"/>
              </a:rPr>
              <a:t>48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68        72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）</a:t>
            </a:r>
            <a:r>
              <a:rPr lang="zh-CN" altLang="en-US" dirty="0">
                <a:solidFill>
                  <a:srgbClr val="FFFF00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rgbClr val="FFFF00"/>
                </a:solidFill>
                <a:cs typeface="Times New Roman" panose="02020603050405020304" pitchFamily="18" charset="0"/>
              </a:rPr>
              <a:t>02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6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趟：       （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02       12        36        48       </a:t>
            </a:r>
            <a:r>
              <a:rPr lang="en-US" altLang="zh-CN" u="sng" dirty="0">
                <a:solidFill>
                  <a:schemeClr val="tx1"/>
                </a:solidFill>
                <a:cs typeface="Times New Roman" panose="02020603050405020304" pitchFamily="18" charset="0"/>
              </a:rPr>
              <a:t>48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 68        72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）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排序结果： （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02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12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36    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48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u="sng" dirty="0">
                <a:solidFill>
                  <a:schemeClr val="tx1"/>
                </a:solidFill>
                <a:cs typeface="Times New Roman" panose="02020603050405020304" pitchFamily="18" charset="0"/>
              </a:rPr>
              <a:t>48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68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72）</a:t>
            </a:r>
            <a:endParaRPr lang="zh-CN" alt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46111" y="286463"/>
            <a:ext cx="9404723" cy="140053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直接插入排序算法</a:t>
            </a:r>
          </a:p>
        </p:txBody>
      </p:sp>
      <p:sp>
        <p:nvSpPr>
          <p:cNvPr id="2" name="任意多边形 1"/>
          <p:cNvSpPr/>
          <p:nvPr/>
        </p:nvSpPr>
        <p:spPr>
          <a:xfrm>
            <a:off x="3063834" y="1792999"/>
            <a:ext cx="1140031" cy="320809"/>
          </a:xfrm>
          <a:custGeom>
            <a:avLst/>
            <a:gdLst>
              <a:gd name="connsiteX0" fmla="*/ 1140031 w 1140031"/>
              <a:gd name="connsiteY0" fmla="*/ 285183 h 320809"/>
              <a:gd name="connsiteX1" fmla="*/ 570015 w 1140031"/>
              <a:gd name="connsiteY1" fmla="*/ 175 h 320809"/>
              <a:gd name="connsiteX2" fmla="*/ 0 w 1140031"/>
              <a:gd name="connsiteY2" fmla="*/ 320809 h 32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0031" h="320809">
                <a:moveTo>
                  <a:pt x="1140031" y="285183"/>
                </a:moveTo>
                <a:cubicBezTo>
                  <a:pt x="950025" y="139710"/>
                  <a:pt x="760020" y="-5763"/>
                  <a:pt x="570015" y="175"/>
                </a:cubicBezTo>
                <a:cubicBezTo>
                  <a:pt x="380010" y="6113"/>
                  <a:pt x="190005" y="163461"/>
                  <a:pt x="0" y="320809"/>
                </a:cubicBezTo>
              </a:path>
            </a:pathLst>
          </a:custGeom>
          <a:noFill/>
          <a:ln w="28575">
            <a:solidFill>
              <a:srgbClr val="FFFF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063834" y="3491035"/>
            <a:ext cx="4275117" cy="190316"/>
          </a:xfrm>
          <a:custGeom>
            <a:avLst/>
            <a:gdLst>
              <a:gd name="connsiteX0" fmla="*/ 4275117 w 4275117"/>
              <a:gd name="connsiteY0" fmla="*/ 154690 h 190316"/>
              <a:gd name="connsiteX1" fmla="*/ 1294410 w 4275117"/>
              <a:gd name="connsiteY1" fmla="*/ 310 h 190316"/>
              <a:gd name="connsiteX2" fmla="*/ 0 w 4275117"/>
              <a:gd name="connsiteY2" fmla="*/ 190316 h 19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5117" h="190316">
                <a:moveTo>
                  <a:pt x="4275117" y="154690"/>
                </a:moveTo>
                <a:cubicBezTo>
                  <a:pt x="3141023" y="74531"/>
                  <a:pt x="2006929" y="-5628"/>
                  <a:pt x="1294410" y="310"/>
                </a:cubicBezTo>
                <a:cubicBezTo>
                  <a:pt x="581891" y="6248"/>
                  <a:pt x="290945" y="98282"/>
                  <a:pt x="0" y="190316"/>
                </a:cubicBezTo>
              </a:path>
            </a:pathLst>
          </a:custGeom>
          <a:noFill/>
          <a:ln w="28575">
            <a:solidFill>
              <a:srgbClr val="FFFF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5783283" y="4071008"/>
            <a:ext cx="2624447" cy="275361"/>
          </a:xfrm>
          <a:custGeom>
            <a:avLst/>
            <a:gdLst>
              <a:gd name="connsiteX0" fmla="*/ 2624447 w 2624447"/>
              <a:gd name="connsiteY0" fmla="*/ 168483 h 275361"/>
              <a:gd name="connsiteX1" fmla="*/ 866899 w 2624447"/>
              <a:gd name="connsiteY1" fmla="*/ 2228 h 275361"/>
              <a:gd name="connsiteX2" fmla="*/ 0 w 2624447"/>
              <a:gd name="connsiteY2" fmla="*/ 275361 h 275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4447" h="275361">
                <a:moveTo>
                  <a:pt x="2624447" y="168483"/>
                </a:moveTo>
                <a:cubicBezTo>
                  <a:pt x="1964377" y="76449"/>
                  <a:pt x="1304307" y="-15585"/>
                  <a:pt x="866899" y="2228"/>
                </a:cubicBezTo>
                <a:cubicBezTo>
                  <a:pt x="429491" y="20041"/>
                  <a:pt x="214745" y="147701"/>
                  <a:pt x="0" y="275361"/>
                </a:cubicBezTo>
              </a:path>
            </a:pathLst>
          </a:custGeom>
          <a:noFill/>
          <a:ln w="28575">
            <a:solidFill>
              <a:srgbClr val="FFFF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971078" y="4643252"/>
            <a:ext cx="6481680" cy="237506"/>
          </a:xfrm>
          <a:custGeom>
            <a:avLst/>
            <a:gdLst>
              <a:gd name="connsiteX0" fmla="*/ 6481680 w 6481680"/>
              <a:gd name="connsiteY0" fmla="*/ 166254 h 237506"/>
              <a:gd name="connsiteX1" fmla="*/ 971530 w 6481680"/>
              <a:gd name="connsiteY1" fmla="*/ 0 h 237506"/>
              <a:gd name="connsiteX2" fmla="*/ 33379 w 6481680"/>
              <a:gd name="connsiteY2" fmla="*/ 237506 h 23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81680" h="237506">
                <a:moveTo>
                  <a:pt x="6481680" y="166254"/>
                </a:moveTo>
                <a:lnTo>
                  <a:pt x="971530" y="0"/>
                </a:lnTo>
                <a:cubicBezTo>
                  <a:pt x="-103187" y="11875"/>
                  <a:pt x="-34904" y="124690"/>
                  <a:pt x="33379" y="237506"/>
                </a:cubicBezTo>
              </a:path>
            </a:pathLst>
          </a:custGeom>
          <a:noFill/>
          <a:ln w="28575">
            <a:solidFill>
              <a:srgbClr val="FFFF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1"/>
          <p:cNvSpPr/>
          <p:nvPr/>
        </p:nvSpPr>
        <p:spPr>
          <a:xfrm>
            <a:off x="4392706" y="2208325"/>
            <a:ext cx="964149" cy="320809"/>
          </a:xfrm>
          <a:custGeom>
            <a:avLst/>
            <a:gdLst>
              <a:gd name="connsiteX0" fmla="*/ 1140031 w 1140031"/>
              <a:gd name="connsiteY0" fmla="*/ 285183 h 320809"/>
              <a:gd name="connsiteX1" fmla="*/ 570015 w 1140031"/>
              <a:gd name="connsiteY1" fmla="*/ 175 h 320809"/>
              <a:gd name="connsiteX2" fmla="*/ 0 w 1140031"/>
              <a:gd name="connsiteY2" fmla="*/ 320809 h 32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0031" h="320809">
                <a:moveTo>
                  <a:pt x="1140031" y="285183"/>
                </a:moveTo>
                <a:cubicBezTo>
                  <a:pt x="950025" y="139710"/>
                  <a:pt x="760020" y="-5763"/>
                  <a:pt x="570015" y="175"/>
                </a:cubicBezTo>
                <a:cubicBezTo>
                  <a:pt x="380010" y="6113"/>
                  <a:pt x="190005" y="163461"/>
                  <a:pt x="0" y="320809"/>
                </a:cubicBezTo>
              </a:path>
            </a:pathLst>
          </a:custGeom>
          <a:noFill/>
          <a:ln w="28575">
            <a:solidFill>
              <a:srgbClr val="FFFF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1"/>
          <p:cNvSpPr/>
          <p:nvPr/>
        </p:nvSpPr>
        <p:spPr>
          <a:xfrm>
            <a:off x="5465482" y="2897317"/>
            <a:ext cx="964149" cy="320809"/>
          </a:xfrm>
          <a:custGeom>
            <a:avLst/>
            <a:gdLst>
              <a:gd name="connsiteX0" fmla="*/ 1140031 w 1140031"/>
              <a:gd name="connsiteY0" fmla="*/ 285183 h 320809"/>
              <a:gd name="connsiteX1" fmla="*/ 570015 w 1140031"/>
              <a:gd name="connsiteY1" fmla="*/ 175 h 320809"/>
              <a:gd name="connsiteX2" fmla="*/ 0 w 1140031"/>
              <a:gd name="connsiteY2" fmla="*/ 320809 h 32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0031" h="320809">
                <a:moveTo>
                  <a:pt x="1140031" y="285183"/>
                </a:moveTo>
                <a:cubicBezTo>
                  <a:pt x="950025" y="139710"/>
                  <a:pt x="760020" y="-5763"/>
                  <a:pt x="570015" y="175"/>
                </a:cubicBezTo>
                <a:cubicBezTo>
                  <a:pt x="380010" y="6113"/>
                  <a:pt x="190005" y="163461"/>
                  <a:pt x="0" y="320809"/>
                </a:cubicBezTo>
              </a:path>
            </a:pathLst>
          </a:custGeom>
          <a:noFill/>
          <a:ln w="28575">
            <a:solidFill>
              <a:srgbClr val="FFFF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72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3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3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3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3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53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53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53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00376" y="1093737"/>
            <a:ext cx="3776353" cy="138499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顺序存储的线性表上进行插入操作</a:t>
            </a:r>
            <a:endParaRPr lang="en-US" altLang="zh-CN" sz="2800" b="1" dirty="0"/>
          </a:p>
          <a:p>
            <a:pPr algn="ctr"/>
            <a:r>
              <a:rPr lang="zh-CN" altLang="en-US" sz="2800" b="1" dirty="0"/>
              <a:t>注意：从后向前比较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F89ACF-7B09-433B-A2E4-5F673A2BE6A8}"/>
              </a:ext>
            </a:extLst>
          </p:cNvPr>
          <p:cNvSpPr/>
          <p:nvPr/>
        </p:nvSpPr>
        <p:spPr>
          <a:xfrm>
            <a:off x="502024" y="98869"/>
            <a:ext cx="1121185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4000" algn="just">
              <a:spcBef>
                <a:spcPts val="600"/>
              </a:spcBef>
              <a:spcAft>
                <a:spcPts val="0"/>
              </a:spcAft>
            </a:pPr>
            <a:r>
              <a:rPr lang="zh-CN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【程序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10-3</a:t>
            </a:r>
            <a:r>
              <a:rPr lang="zh-CN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】直接插入排序算法</a:t>
            </a: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void </a:t>
            </a:r>
            <a:r>
              <a:rPr lang="en-US" altLang="zh-CN" sz="2400" b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InsertSort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(List *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list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)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{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int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, 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j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;  // 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</a:t>
            </a:r>
            <a:r>
              <a:rPr lang="zh-CN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标识待插入元素下标</a:t>
            </a: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</a:t>
            </a:r>
            <a:r>
              <a:rPr lang="en-US" altLang="zh-CN" sz="2400" b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for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(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=1; 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&lt;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list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-&gt;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n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; 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++)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{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	Entry 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insertItem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= 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list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-&gt;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D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[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];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	</a:t>
            </a:r>
            <a:r>
              <a:rPr lang="en-US" altLang="zh-CN" sz="2400" b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for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(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j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=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i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-1; 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j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&gt;=0; 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j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--)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	{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marL="800100" indent="2667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//</a:t>
            </a:r>
            <a:r>
              <a:rPr lang="zh-CN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不断将有序序列中元素向后移动，</a:t>
            </a:r>
            <a:endParaRPr lang="en-US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marL="800100" indent="2667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//</a:t>
            </a:r>
            <a:r>
              <a:rPr lang="zh-CN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为待插入元素空出一个位置</a:t>
            </a: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		</a:t>
            </a:r>
            <a:r>
              <a:rPr lang="en-US" altLang="zh-CN" sz="2400" b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if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(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insertItem.key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&lt; 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list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-&gt;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D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[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j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].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key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)  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marL="316230" indent="1013460" algn="just">
              <a:spcAft>
                <a:spcPts val="0"/>
              </a:spcAft>
            </a:pP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		list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-&gt;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D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[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j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+1] = 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list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-&gt;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D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[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j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]; 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		</a:t>
            </a:r>
            <a:r>
              <a:rPr lang="en-US" altLang="zh-CN" sz="2400" b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else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</a:t>
            </a:r>
            <a:r>
              <a:rPr lang="en-US" altLang="zh-CN" sz="2400" b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break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;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marL="533400" indent="2667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	}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marL="533400" indent="266700" algn="just">
              <a:spcAft>
                <a:spcPts val="0"/>
              </a:spcAft>
            </a:pP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list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-&gt;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D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[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j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+1] = 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insertItem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; //</a:t>
            </a:r>
            <a:r>
              <a:rPr lang="zh-CN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待插入元素有序存放至有序序列中</a:t>
            </a:r>
          </a:p>
          <a:p>
            <a:pPr marL="266700" indent="2667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}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4322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1221384" y="2044371"/>
            <a:ext cx="480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buClr>
                <a:schemeClr val="accent1"/>
              </a:buClr>
              <a:buSzPct val="150000"/>
              <a:buChar char="•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3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在最坏情况下比较次数：</a:t>
            </a:r>
          </a:p>
        </p:txBody>
      </p:sp>
      <p:sp>
        <p:nvSpPr>
          <p:cNvPr id="21514" name="Text Box 11"/>
          <p:cNvSpPr txBox="1">
            <a:spLocks noChangeArrowheads="1"/>
          </p:cNvSpPr>
          <p:nvPr/>
        </p:nvSpPr>
        <p:spPr bwMode="auto">
          <a:xfrm>
            <a:off x="999918" y="4863926"/>
            <a:ext cx="10044133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30000"/>
              </a:lnSpc>
              <a:buClr>
                <a:schemeClr val="accent1"/>
              </a:buClr>
              <a:buSzPct val="150000"/>
              <a:buChar char="•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3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因此最坏和平均情况时间复杂度为 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O(n</a:t>
            </a:r>
            <a:r>
              <a:rPr lang="en-US" altLang="zh-CN" baseline="30000" dirty="0">
                <a:solidFill>
                  <a:schemeClr val="tx1"/>
                </a:solidFill>
                <a:ea typeface="仿宋_GB2312" pitchFamily="49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，它是稳定的排序方法。</a:t>
            </a:r>
            <a:endParaRPr lang="en-US" altLang="zh-CN" dirty="0">
              <a:solidFill>
                <a:schemeClr val="tx1"/>
              </a:solidFill>
              <a:ea typeface="仿宋_GB2312" pitchFamily="49" charset="-122"/>
            </a:endParaRPr>
          </a:p>
          <a:p>
            <a:pPr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最好情况？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642099" y="1509678"/>
                <a:ext cx="2683940" cy="1222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nary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099" y="1509678"/>
                <a:ext cx="2683940" cy="12220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1472539" y="484001"/>
            <a:ext cx="3123211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/>
              <a:t>排列本身是逆序的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134092" y="5990388"/>
            <a:ext cx="641419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/>
              <a:t>排列本身是有序的，只比较不交换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221384" y="3536225"/>
            <a:ext cx="480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buClr>
                <a:schemeClr val="accent1"/>
              </a:buClr>
              <a:buSzPct val="150000"/>
              <a:buChar char="•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3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在平均情况下比较次数：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504006" y="3187369"/>
                <a:ext cx="4266168" cy="1222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nary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006" y="3187369"/>
                <a:ext cx="4266168" cy="12220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726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3526" y="1853249"/>
            <a:ext cx="9601196" cy="412004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内排序的基本概念</a:t>
            </a:r>
            <a:endParaRPr lang="en-US" altLang="zh-CN" sz="3200" b="1" dirty="0">
              <a:solidFill>
                <a:srgbClr val="FFC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简单排序算法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快速排序算法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两路合并排序算法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堆排序算法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590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43" name="Rectangle 11"/>
          <p:cNvSpPr>
            <a:spLocks noChangeArrowheads="1"/>
          </p:cNvSpPr>
          <p:nvPr/>
        </p:nvSpPr>
        <p:spPr bwMode="auto">
          <a:xfrm>
            <a:off x="646111" y="1301090"/>
            <a:ext cx="10960925" cy="513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30000"/>
              </a:lnSpc>
              <a:buClr>
                <a:schemeClr val="accent1"/>
              </a:buClr>
              <a:buSzPct val="150000"/>
              <a:buChar char="•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3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            0         1          2          3         4          5          6</a:t>
            </a:r>
          </a:p>
          <a:p>
            <a:pPr>
              <a:buClrTx/>
              <a:buSzTx/>
              <a:buNone/>
            </a:pP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初始序列： （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72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68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48    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48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36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12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02</a:t>
            </a:r>
            <a:endParaRPr lang="en-US" altLang="zh-CN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buClrTx/>
              <a:buSzTx/>
              <a:buNone/>
            </a:pP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趟：       （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68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72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）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48    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48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36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12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02</a:t>
            </a:r>
          </a:p>
          <a:p>
            <a:pPr>
              <a:buClrTx/>
              <a:buSzTx/>
              <a:buNone/>
            </a:pP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趟：       （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48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68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72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）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48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36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12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02</a:t>
            </a:r>
            <a:endParaRPr lang="en-US" altLang="zh-CN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buClrTx/>
              <a:buSzTx/>
              <a:buNone/>
            </a:pP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趟：       （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48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48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68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72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36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12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02</a:t>
            </a:r>
            <a:endParaRPr lang="en-US" altLang="zh-CN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buClrTx/>
              <a:buSzTx/>
              <a:buNone/>
            </a:pP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趟：       （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36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48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48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68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72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）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12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0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endParaRPr lang="en-US" altLang="zh-CN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buClrTx/>
              <a:buSzTx/>
              <a:buNone/>
            </a:pP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5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趟：       （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12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36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48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48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68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72 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02</a:t>
            </a:r>
            <a:endParaRPr lang="en-US" altLang="zh-CN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buClrTx/>
              <a:buSzTx/>
              <a:buNone/>
            </a:pP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6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趟：       （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02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12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36    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48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48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68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72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）</a:t>
            </a:r>
            <a:endParaRPr lang="en-US" altLang="zh-CN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排序结果： （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02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12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36    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48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48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68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72）</a:t>
            </a:r>
            <a:endParaRPr lang="zh-CN" alt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46111" y="286463"/>
            <a:ext cx="9404723" cy="140053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直接插入排序算法 最坏情况</a:t>
            </a:r>
          </a:p>
        </p:txBody>
      </p:sp>
      <p:sp>
        <p:nvSpPr>
          <p:cNvPr id="2" name="任意多边形 1"/>
          <p:cNvSpPr/>
          <p:nvPr/>
        </p:nvSpPr>
        <p:spPr>
          <a:xfrm>
            <a:off x="2992582" y="1779679"/>
            <a:ext cx="1021278" cy="286627"/>
          </a:xfrm>
          <a:custGeom>
            <a:avLst/>
            <a:gdLst>
              <a:gd name="connsiteX0" fmla="*/ 1021278 w 1021278"/>
              <a:gd name="connsiteY0" fmla="*/ 191625 h 286627"/>
              <a:gd name="connsiteX1" fmla="*/ 522514 w 1021278"/>
              <a:gd name="connsiteY1" fmla="*/ 1620 h 286627"/>
              <a:gd name="connsiteX2" fmla="*/ 0 w 1021278"/>
              <a:gd name="connsiteY2" fmla="*/ 286627 h 28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1278" h="286627">
                <a:moveTo>
                  <a:pt x="1021278" y="191625"/>
                </a:moveTo>
                <a:cubicBezTo>
                  <a:pt x="857002" y="88705"/>
                  <a:pt x="692727" y="-14214"/>
                  <a:pt x="522514" y="1620"/>
                </a:cubicBezTo>
                <a:cubicBezTo>
                  <a:pt x="352301" y="17454"/>
                  <a:pt x="176150" y="152040"/>
                  <a:pt x="0" y="286627"/>
                </a:cubicBezTo>
              </a:path>
            </a:pathLst>
          </a:custGeom>
          <a:noFill/>
          <a:ln w="28575">
            <a:solidFill>
              <a:srgbClr val="FFFF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980706" y="2431697"/>
            <a:ext cx="2208811" cy="192750"/>
          </a:xfrm>
          <a:custGeom>
            <a:avLst/>
            <a:gdLst>
              <a:gd name="connsiteX0" fmla="*/ 2208811 w 2208811"/>
              <a:gd name="connsiteY0" fmla="*/ 97747 h 192750"/>
              <a:gd name="connsiteX1" fmla="*/ 783772 w 2208811"/>
              <a:gd name="connsiteY1" fmla="*/ 2745 h 192750"/>
              <a:gd name="connsiteX2" fmla="*/ 0 w 2208811"/>
              <a:gd name="connsiteY2" fmla="*/ 192750 h 19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8811" h="192750">
                <a:moveTo>
                  <a:pt x="2208811" y="97747"/>
                </a:moveTo>
                <a:cubicBezTo>
                  <a:pt x="1680359" y="42329"/>
                  <a:pt x="1151907" y="-13089"/>
                  <a:pt x="783772" y="2745"/>
                </a:cubicBezTo>
                <a:cubicBezTo>
                  <a:pt x="415637" y="18579"/>
                  <a:pt x="207818" y="105664"/>
                  <a:pt x="0" y="192750"/>
                </a:cubicBezTo>
              </a:path>
            </a:pathLst>
          </a:custGeom>
          <a:noFill/>
          <a:ln w="28575">
            <a:solidFill>
              <a:srgbClr val="FFFF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3645725" y="2982699"/>
            <a:ext cx="2600696" cy="294891"/>
          </a:xfrm>
          <a:custGeom>
            <a:avLst/>
            <a:gdLst>
              <a:gd name="connsiteX0" fmla="*/ 2600696 w 2600696"/>
              <a:gd name="connsiteY0" fmla="*/ 93010 h 294891"/>
              <a:gd name="connsiteX1" fmla="*/ 783771 w 2600696"/>
              <a:gd name="connsiteY1" fmla="*/ 9883 h 294891"/>
              <a:gd name="connsiteX2" fmla="*/ 0 w 2600696"/>
              <a:gd name="connsiteY2" fmla="*/ 294891 h 29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0696" h="294891">
                <a:moveTo>
                  <a:pt x="2600696" y="93010"/>
                </a:moveTo>
                <a:cubicBezTo>
                  <a:pt x="1908958" y="34623"/>
                  <a:pt x="1217220" y="-23764"/>
                  <a:pt x="783771" y="9883"/>
                </a:cubicBezTo>
                <a:cubicBezTo>
                  <a:pt x="350322" y="43530"/>
                  <a:pt x="175161" y="169210"/>
                  <a:pt x="0" y="294891"/>
                </a:cubicBezTo>
              </a:path>
            </a:pathLst>
          </a:custGeom>
          <a:noFill/>
          <a:ln w="28575">
            <a:solidFill>
              <a:srgbClr val="FFFF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3063834" y="3562431"/>
            <a:ext cx="4132613" cy="154546"/>
          </a:xfrm>
          <a:custGeom>
            <a:avLst/>
            <a:gdLst>
              <a:gd name="connsiteX0" fmla="*/ 4132613 w 4132613"/>
              <a:gd name="connsiteY0" fmla="*/ 130795 h 154546"/>
              <a:gd name="connsiteX1" fmla="*/ 807522 w 4132613"/>
              <a:gd name="connsiteY1" fmla="*/ 166 h 154546"/>
              <a:gd name="connsiteX2" fmla="*/ 0 w 4132613"/>
              <a:gd name="connsiteY2" fmla="*/ 154546 h 15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2613" h="154546">
                <a:moveTo>
                  <a:pt x="4132613" y="130795"/>
                </a:moveTo>
                <a:cubicBezTo>
                  <a:pt x="2814452" y="63501"/>
                  <a:pt x="1496291" y="-3792"/>
                  <a:pt x="807522" y="166"/>
                </a:cubicBezTo>
                <a:cubicBezTo>
                  <a:pt x="118753" y="4124"/>
                  <a:pt x="59376" y="79335"/>
                  <a:pt x="0" y="154546"/>
                </a:cubicBezTo>
              </a:path>
            </a:pathLst>
          </a:custGeom>
          <a:noFill/>
          <a:ln w="28575">
            <a:solidFill>
              <a:srgbClr val="FFFF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2968831" y="4073094"/>
            <a:ext cx="5308270" cy="178272"/>
          </a:xfrm>
          <a:custGeom>
            <a:avLst/>
            <a:gdLst>
              <a:gd name="connsiteX0" fmla="*/ 5308270 w 5308270"/>
              <a:gd name="connsiteY0" fmla="*/ 178272 h 178272"/>
              <a:gd name="connsiteX1" fmla="*/ 1840675 w 5308270"/>
              <a:gd name="connsiteY1" fmla="*/ 142 h 178272"/>
              <a:gd name="connsiteX2" fmla="*/ 0 w 5308270"/>
              <a:gd name="connsiteY2" fmla="*/ 154522 h 17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08270" h="178272">
                <a:moveTo>
                  <a:pt x="5308270" y="178272"/>
                </a:moveTo>
                <a:cubicBezTo>
                  <a:pt x="4016828" y="91186"/>
                  <a:pt x="2725387" y="4100"/>
                  <a:pt x="1840675" y="142"/>
                </a:cubicBezTo>
                <a:cubicBezTo>
                  <a:pt x="955963" y="-3816"/>
                  <a:pt x="477981" y="75353"/>
                  <a:pt x="0" y="154522"/>
                </a:cubicBezTo>
              </a:path>
            </a:pathLst>
          </a:custGeom>
          <a:noFill/>
          <a:ln w="28575">
            <a:solidFill>
              <a:srgbClr val="FFFF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3051958" y="4617077"/>
            <a:ext cx="6412676" cy="228055"/>
          </a:xfrm>
          <a:custGeom>
            <a:avLst/>
            <a:gdLst>
              <a:gd name="connsiteX0" fmla="*/ 6412676 w 6412676"/>
              <a:gd name="connsiteY0" fmla="*/ 133053 h 228055"/>
              <a:gd name="connsiteX1" fmla="*/ 2790702 w 6412676"/>
              <a:gd name="connsiteY1" fmla="*/ 2424 h 228055"/>
              <a:gd name="connsiteX2" fmla="*/ 676894 w 6412676"/>
              <a:gd name="connsiteY2" fmla="*/ 61801 h 228055"/>
              <a:gd name="connsiteX3" fmla="*/ 0 w 6412676"/>
              <a:gd name="connsiteY3" fmla="*/ 228055 h 22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12676" h="228055">
                <a:moveTo>
                  <a:pt x="6412676" y="133053"/>
                </a:moveTo>
                <a:lnTo>
                  <a:pt x="2790702" y="2424"/>
                </a:lnTo>
                <a:cubicBezTo>
                  <a:pt x="1834738" y="-9451"/>
                  <a:pt x="1142011" y="24196"/>
                  <a:pt x="676894" y="61801"/>
                </a:cubicBezTo>
                <a:cubicBezTo>
                  <a:pt x="211777" y="99406"/>
                  <a:pt x="105888" y="163730"/>
                  <a:pt x="0" y="228055"/>
                </a:cubicBezTo>
              </a:path>
            </a:pathLst>
          </a:custGeom>
          <a:noFill/>
          <a:ln w="28575">
            <a:solidFill>
              <a:srgbClr val="FFFF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5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43" name="Rectangle 11"/>
          <p:cNvSpPr>
            <a:spLocks noChangeArrowheads="1"/>
          </p:cNvSpPr>
          <p:nvPr/>
        </p:nvSpPr>
        <p:spPr bwMode="auto">
          <a:xfrm>
            <a:off x="646111" y="1301090"/>
            <a:ext cx="10960925" cy="513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30000"/>
              </a:lnSpc>
              <a:buClr>
                <a:schemeClr val="accent1"/>
              </a:buClr>
              <a:buSzPct val="150000"/>
              <a:buChar char="•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3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            0         1          2          3         4          5          6</a:t>
            </a:r>
          </a:p>
          <a:p>
            <a:pPr>
              <a:buClrTx/>
              <a:buSzTx/>
              <a:buNone/>
            </a:pP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初始序列： （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02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12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36    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48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u="sng" dirty="0">
                <a:solidFill>
                  <a:schemeClr val="tx1"/>
                </a:solidFill>
                <a:cs typeface="Times New Roman" panose="02020603050405020304" pitchFamily="18" charset="0"/>
              </a:rPr>
              <a:t>48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68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72</a:t>
            </a:r>
            <a:endParaRPr lang="en-US" altLang="zh-CN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buClrTx/>
              <a:buSzTx/>
              <a:buNone/>
            </a:pP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趟：       （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02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12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）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36    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48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u="sng" dirty="0">
                <a:solidFill>
                  <a:schemeClr val="tx1"/>
                </a:solidFill>
                <a:cs typeface="Times New Roman" panose="02020603050405020304" pitchFamily="18" charset="0"/>
              </a:rPr>
              <a:t>48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68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72</a:t>
            </a:r>
            <a:endParaRPr lang="en-US" altLang="zh-CN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buClrTx/>
              <a:buSzTx/>
              <a:buNone/>
            </a:pP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趟：       （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02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12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36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）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48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u="sng" dirty="0">
                <a:solidFill>
                  <a:schemeClr val="tx1"/>
                </a:solidFill>
                <a:cs typeface="Times New Roman" panose="02020603050405020304" pitchFamily="18" charset="0"/>
              </a:rPr>
              <a:t>48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68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72</a:t>
            </a:r>
            <a:endParaRPr lang="en-US" altLang="zh-CN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buClrTx/>
              <a:buSzTx/>
              <a:buNone/>
            </a:pP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趟：       （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02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12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36    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48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</a:t>
            </a:r>
            <a:r>
              <a:rPr lang="en-US" altLang="en-US" u="sng" dirty="0">
                <a:solidFill>
                  <a:schemeClr val="tx1"/>
                </a:solidFill>
                <a:cs typeface="Times New Roman" panose="02020603050405020304" pitchFamily="18" charset="0"/>
              </a:rPr>
              <a:t>48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68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72</a:t>
            </a:r>
            <a:endParaRPr lang="en-US" altLang="zh-CN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buClrTx/>
              <a:buSzTx/>
              <a:buNone/>
            </a:pP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趟：       （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02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12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36    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48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u="sng" dirty="0">
                <a:solidFill>
                  <a:schemeClr val="tx1"/>
                </a:solidFill>
                <a:cs typeface="Times New Roman" panose="02020603050405020304" pitchFamily="18" charset="0"/>
              </a:rPr>
              <a:t>48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）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68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72</a:t>
            </a:r>
            <a:endParaRPr lang="en-US" altLang="zh-CN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buClrTx/>
              <a:buSzTx/>
              <a:buNone/>
            </a:pP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5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趟：       （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02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12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36    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48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u="sng" dirty="0">
                <a:solidFill>
                  <a:schemeClr val="tx1"/>
                </a:solidFill>
                <a:cs typeface="Times New Roman" panose="02020603050405020304" pitchFamily="18" charset="0"/>
              </a:rPr>
              <a:t>48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68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72</a:t>
            </a:r>
            <a:endParaRPr lang="en-US" altLang="zh-CN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buClrTx/>
              <a:buSzTx/>
              <a:buNone/>
            </a:pP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6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趟：       （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02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12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36    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48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u="sng" dirty="0">
                <a:solidFill>
                  <a:schemeClr val="tx1"/>
                </a:solidFill>
                <a:cs typeface="Times New Roman" panose="02020603050405020304" pitchFamily="18" charset="0"/>
              </a:rPr>
              <a:t>48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68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72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）</a:t>
            </a:r>
            <a:endParaRPr lang="en-US" altLang="zh-CN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排序结果： （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02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12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36    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48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u="sng" dirty="0">
                <a:solidFill>
                  <a:schemeClr val="tx1"/>
                </a:solidFill>
                <a:cs typeface="Times New Roman" panose="02020603050405020304" pitchFamily="18" charset="0"/>
              </a:rPr>
              <a:t>48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68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72）</a:t>
            </a:r>
            <a:endParaRPr lang="zh-CN" alt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46111" y="286463"/>
            <a:ext cx="9404723" cy="140053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直接插入排序算法 最好情况</a:t>
            </a:r>
          </a:p>
        </p:txBody>
      </p:sp>
    </p:spTree>
    <p:extLst>
      <p:ext uri="{BB962C8B-B14F-4D97-AF65-F5344CB8AC3E}">
        <p14:creationId xmlns:p14="http://schemas.microsoft.com/office/powerpoint/2010/main" val="3899617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ChangeArrowheads="1"/>
          </p:cNvSpPr>
          <p:nvPr/>
        </p:nvSpPr>
        <p:spPr bwMode="auto">
          <a:xfrm>
            <a:off x="629391" y="1163680"/>
            <a:ext cx="11192067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30000"/>
              </a:lnSpc>
              <a:buClr>
                <a:schemeClr val="accent1"/>
              </a:buClr>
              <a:buSzPct val="150000"/>
              <a:buChar char="•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3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Tx/>
              <a:buSzTx/>
              <a:buFontTx/>
              <a:buNone/>
            </a:pPr>
            <a:r>
              <a:rPr lang="en-US" altLang="zh-CN" dirty="0">
                <a:solidFill>
                  <a:srgbClr val="FFC000"/>
                </a:solidFill>
                <a:ea typeface="仿宋_GB2312" pitchFamily="49" charset="-122"/>
              </a:rPr>
              <a:t>   </a:t>
            </a:r>
            <a:r>
              <a:rPr lang="zh-CN" altLang="en-US" dirty="0">
                <a:solidFill>
                  <a:srgbClr val="FFC000"/>
                </a:solidFill>
                <a:ea typeface="仿宋_GB2312" pitchFamily="49" charset="-122"/>
              </a:rPr>
              <a:t>比较各种排序算法</a:t>
            </a:r>
          </a:p>
          <a:p>
            <a:pPr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   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(a) </a:t>
            </a:r>
            <a:r>
              <a:rPr lang="zh-CN" altLang="zh-CN" dirty="0">
                <a:solidFill>
                  <a:schemeClr val="tx1"/>
                </a:solidFill>
                <a:ea typeface="仿宋_GB2312" pitchFamily="49" charset="-122"/>
              </a:rPr>
              <a:t>算法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的手工排序过程，即写出各趟排序结果；</a:t>
            </a:r>
            <a:r>
              <a:rPr lang="en-US" altLang="zh-CN" dirty="0">
                <a:solidFill>
                  <a:srgbClr val="FFFF00"/>
                </a:solidFill>
                <a:ea typeface="仿宋_GB2312" pitchFamily="49" charset="-122"/>
              </a:rPr>
              <a:t>n-1</a:t>
            </a:r>
            <a:r>
              <a:rPr lang="zh-CN" altLang="en-US" dirty="0">
                <a:solidFill>
                  <a:srgbClr val="FFFF00"/>
                </a:solidFill>
                <a:ea typeface="仿宋_GB2312" pitchFamily="49" charset="-122"/>
              </a:rPr>
              <a:t>趟</a:t>
            </a:r>
          </a:p>
          <a:p>
            <a:pPr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   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(b) 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稳定性；</a:t>
            </a:r>
            <a:r>
              <a:rPr lang="zh-CN" altLang="en-US" dirty="0">
                <a:solidFill>
                  <a:srgbClr val="FFFF00"/>
                </a:solidFill>
                <a:ea typeface="仿宋_GB2312" pitchFamily="49" charset="-122"/>
              </a:rPr>
              <a:t>稳定</a:t>
            </a:r>
            <a:endParaRPr lang="en-US" altLang="zh-CN" dirty="0">
              <a:solidFill>
                <a:srgbClr val="FFFF00"/>
              </a:solidFill>
              <a:ea typeface="仿宋_GB2312" pitchFamily="49" charset="-122"/>
            </a:endParaRPr>
          </a:p>
          <a:p>
            <a:pPr>
              <a:lnSpc>
                <a:spcPct val="150000"/>
              </a:lnSpc>
              <a:buClrTx/>
              <a:buSzTx/>
              <a:buNone/>
            </a:pP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   (c) 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时间复杂度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最好、最坏和平均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、</a:t>
            </a:r>
            <a:r>
              <a:rPr lang="zh-CN" altLang="en-US" dirty="0">
                <a:solidFill>
                  <a:srgbClr val="FFFF00"/>
                </a:solidFill>
                <a:ea typeface="仿宋_GB2312" pitchFamily="49" charset="-122"/>
              </a:rPr>
              <a:t>最坏和平均情况</a:t>
            </a:r>
            <a:r>
              <a:rPr lang="en-US" altLang="zh-CN" dirty="0">
                <a:solidFill>
                  <a:srgbClr val="FFFF00"/>
                </a:solidFill>
                <a:ea typeface="仿宋_GB2312" pitchFamily="49" charset="-122"/>
              </a:rPr>
              <a:t>O(n</a:t>
            </a:r>
            <a:r>
              <a:rPr lang="en-US" altLang="zh-CN" baseline="30000" dirty="0">
                <a:solidFill>
                  <a:srgbClr val="FFFF00"/>
                </a:solidFill>
                <a:ea typeface="仿宋_GB2312" pitchFamily="49" charset="-122"/>
              </a:rPr>
              <a:t>2</a:t>
            </a:r>
            <a:r>
              <a:rPr lang="en-US" altLang="zh-CN" dirty="0">
                <a:solidFill>
                  <a:srgbClr val="FFFF00"/>
                </a:solidFill>
                <a:ea typeface="仿宋_GB2312" pitchFamily="49" charset="-122"/>
              </a:rPr>
              <a:t>)</a:t>
            </a:r>
            <a:r>
              <a:rPr lang="zh-CN" altLang="en-US" dirty="0">
                <a:solidFill>
                  <a:srgbClr val="FFFF00"/>
                </a:solidFill>
                <a:ea typeface="仿宋_GB2312" pitchFamily="49" charset="-122"/>
              </a:rPr>
              <a:t>，最好</a:t>
            </a:r>
            <a:r>
              <a:rPr lang="en-US" altLang="zh-CN" dirty="0">
                <a:solidFill>
                  <a:srgbClr val="FFFF00"/>
                </a:solidFill>
                <a:ea typeface="仿宋_GB2312" pitchFamily="49" charset="-122"/>
              </a:rPr>
              <a:t>O(n)</a:t>
            </a:r>
          </a:p>
          <a:p>
            <a:pPr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   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(d) 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适用场合：待排序序列基本有序递增</a:t>
            </a:r>
            <a:endParaRPr lang="en-US" altLang="zh-CN" dirty="0">
              <a:solidFill>
                <a:schemeClr val="tx1"/>
              </a:solidFill>
              <a:ea typeface="仿宋_GB2312" pitchFamily="49" charset="-122"/>
            </a:endParaRPr>
          </a:p>
          <a:p>
            <a:pPr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   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(e) 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一趟排序结束后就能确定某个元素最终位置的算法？</a:t>
            </a:r>
            <a:r>
              <a:rPr lang="zh-CN" altLang="en-US" dirty="0">
                <a:solidFill>
                  <a:srgbClr val="FFFF00"/>
                </a:solidFill>
                <a:ea typeface="仿宋_GB2312" pitchFamily="49" charset="-122"/>
              </a:rPr>
              <a:t>不能</a:t>
            </a:r>
          </a:p>
          <a:p>
            <a:pPr>
              <a:lnSpc>
                <a:spcPct val="150000"/>
              </a:lnSpc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   (f) </a:t>
            </a:r>
            <a:r>
              <a:rPr lang="zh-CN" altLang="zh-CN" dirty="0">
                <a:solidFill>
                  <a:schemeClr val="tx1"/>
                </a:solidFill>
                <a:ea typeface="仿宋_GB2312" pitchFamily="49" charset="-122"/>
              </a:rPr>
              <a:t>给出排序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过程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结果</a:t>
            </a:r>
            <a:r>
              <a:rPr lang="zh-CN" altLang="zh-CN" dirty="0">
                <a:solidFill>
                  <a:schemeClr val="tx1"/>
                </a:solidFill>
                <a:ea typeface="仿宋_GB2312" pitchFamily="49" charset="-122"/>
              </a:rPr>
              <a:t>，判断是何种排序。</a:t>
            </a:r>
            <a:endParaRPr lang="zh-CN" altLang="en-US" dirty="0">
              <a:solidFill>
                <a:schemeClr val="tx1"/>
              </a:solidFill>
              <a:ea typeface="仿宋_GB2312" pitchFamily="49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5483" y="250837"/>
            <a:ext cx="9404723" cy="140053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内排序的基本概念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331275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简单排序算法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7888" y="1842070"/>
            <a:ext cx="10461171" cy="412004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简单选择排序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直接插入排序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冒泡排序</a:t>
            </a:r>
            <a:endParaRPr lang="en-US" altLang="zh-CN" sz="3200" b="1" dirty="0">
              <a:solidFill>
                <a:srgbClr val="FFC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772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ChangeArrowheads="1"/>
          </p:cNvSpPr>
          <p:nvPr/>
        </p:nvSpPr>
        <p:spPr bwMode="gray">
          <a:xfrm>
            <a:off x="2122488" y="727075"/>
            <a:ext cx="8001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130000"/>
              </a:lnSpc>
              <a:buClr>
                <a:schemeClr val="accent1"/>
              </a:buClr>
              <a:buSzPct val="150000"/>
              <a:buChar char="•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3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b="0">
                <a:solidFill>
                  <a:schemeClr val="bg1"/>
                </a:solidFill>
              </a:rPr>
              <a:t>10.2.3 </a:t>
            </a:r>
            <a:r>
              <a:rPr lang="zh-CN" altLang="en-US" b="0">
                <a:solidFill>
                  <a:schemeClr val="bg1"/>
                </a:solidFill>
                <a:ea typeface="黑体" panose="02010609060101010101" pitchFamily="49" charset="-122"/>
              </a:rPr>
              <a:t>冒泡排序</a:t>
            </a:r>
          </a:p>
        </p:txBody>
      </p:sp>
      <p:sp>
        <p:nvSpPr>
          <p:cNvPr id="458760" name="Text Box 8"/>
          <p:cNvSpPr txBox="1">
            <a:spLocks noChangeArrowheads="1"/>
          </p:cNvSpPr>
          <p:nvPr/>
        </p:nvSpPr>
        <p:spPr bwMode="auto">
          <a:xfrm>
            <a:off x="938151" y="1196975"/>
            <a:ext cx="10830296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30000"/>
              </a:lnSpc>
              <a:buClr>
                <a:schemeClr val="accent1"/>
              </a:buClr>
              <a:buSzPct val="150000"/>
              <a:buChar char="•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3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基本思想：</a:t>
            </a:r>
            <a:endParaRPr lang="en-US" altLang="zh-CN" dirty="0">
              <a:solidFill>
                <a:schemeClr val="tx1"/>
              </a:solidFill>
              <a:ea typeface="仿宋_GB2312" pitchFamily="49" charset="-122"/>
            </a:endParaRPr>
          </a:p>
          <a:p>
            <a:pPr marL="457200" indent="-4572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第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趟在序列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(D[0]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  <a:sym typeface="Symbol" panose="05050102010706020507" pitchFamily="18" charset="2"/>
              </a:rPr>
              <a:t>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D[n-1])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中从前往后进行两个相邻元素的比较，若后者小，则交换，比较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n-1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次。第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趟排序结束，最大元素被交换到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D[n-1]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中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即沉底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)</a:t>
            </a:r>
            <a:endParaRPr lang="zh-CN" altLang="en-US" dirty="0">
              <a:solidFill>
                <a:schemeClr val="tx1"/>
              </a:solidFill>
              <a:ea typeface="仿宋_GB2312" pitchFamily="49" charset="-122"/>
            </a:endParaRPr>
          </a:p>
          <a:p>
            <a:pPr marL="457200" indent="-4572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下一趟排序只需在子序列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(D[0]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  <a:sym typeface="Symbol" panose="05050102010706020507" pitchFamily="18" charset="2"/>
              </a:rPr>
              <a:t>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D[n-2])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中进行。</a:t>
            </a:r>
            <a:r>
              <a:rPr lang="zh-CN" altLang="en-US" dirty="0">
                <a:solidFill>
                  <a:srgbClr val="FFFF00"/>
                </a:solidFill>
                <a:ea typeface="仿宋_GB2312" pitchFamily="49" charset="-122"/>
              </a:rPr>
              <a:t>如果在某一趟排序中未发生交换，说明子序列已经有序，则不再进行下一趟排序</a:t>
            </a:r>
            <a:endParaRPr lang="en-US" altLang="zh-CN" dirty="0">
              <a:solidFill>
                <a:srgbClr val="FFFF00"/>
              </a:solidFill>
              <a:ea typeface="仿宋_GB2312" pitchFamily="49" charset="-122"/>
            </a:endParaRPr>
          </a:p>
          <a:p>
            <a:pPr marL="457200" indent="-4572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当子序列只剩下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(D[0])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，算法停止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4257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冒泡排序算法</a:t>
            </a:r>
          </a:p>
        </p:txBody>
      </p:sp>
    </p:spTree>
    <p:extLst>
      <p:ext uri="{BB962C8B-B14F-4D97-AF65-F5344CB8AC3E}">
        <p14:creationId xmlns:p14="http://schemas.microsoft.com/office/powerpoint/2010/main" val="2202856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3" name="Text Box 7"/>
          <p:cNvSpPr txBox="1">
            <a:spLocks noChangeArrowheads="1"/>
          </p:cNvSpPr>
          <p:nvPr/>
        </p:nvSpPr>
        <p:spPr bwMode="auto">
          <a:xfrm>
            <a:off x="3348017" y="511752"/>
            <a:ext cx="561564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800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48  36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  68  72  12  </a:t>
            </a:r>
            <a:r>
              <a:rPr lang="en-US" altLang="zh-CN" sz="2800" b="1" u="sng" dirty="0">
                <a:latin typeface="宋体" pitchFamily="2" charset="-122"/>
                <a:ea typeface="宋体" pitchFamily="2" charset="-122"/>
              </a:rPr>
              <a:t>48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  02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）</a:t>
            </a:r>
          </a:p>
          <a:p>
            <a:pPr eaLnBrk="1" hangingPunct="1">
              <a:defRPr/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36  </a:t>
            </a:r>
            <a:r>
              <a:rPr lang="en-US" altLang="zh-CN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48</a:t>
            </a:r>
            <a:r>
              <a:rPr lang="en-US" altLang="zh-CN" sz="2800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 68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  72  12  </a:t>
            </a:r>
            <a:r>
              <a:rPr lang="en-US" altLang="zh-CN" sz="2800" b="1" u="sng" dirty="0">
                <a:latin typeface="宋体" pitchFamily="2" charset="-122"/>
                <a:ea typeface="宋体" pitchFamily="2" charset="-122"/>
              </a:rPr>
              <a:t>48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  02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）</a:t>
            </a:r>
          </a:p>
          <a:p>
            <a:pPr eaLnBrk="1" hangingPunct="1">
              <a:defRPr/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36  48  </a:t>
            </a:r>
            <a:r>
              <a:rPr lang="en-US" altLang="zh-CN" sz="2800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68  72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  12  </a:t>
            </a:r>
            <a:r>
              <a:rPr lang="en-US" altLang="zh-CN" sz="2800" b="1" u="sng" dirty="0">
                <a:latin typeface="宋体" pitchFamily="2" charset="-122"/>
                <a:ea typeface="宋体" pitchFamily="2" charset="-122"/>
              </a:rPr>
              <a:t>48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  02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）</a:t>
            </a:r>
          </a:p>
          <a:p>
            <a:pPr eaLnBrk="1" hangingPunct="1">
              <a:defRPr/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36  48  68  </a:t>
            </a:r>
            <a:r>
              <a:rPr lang="en-US" altLang="zh-CN" sz="2800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72  12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800" b="1" u="sng" dirty="0">
                <a:latin typeface="宋体" pitchFamily="2" charset="-122"/>
                <a:ea typeface="宋体" pitchFamily="2" charset="-122"/>
              </a:rPr>
              <a:t>48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  02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）</a:t>
            </a:r>
          </a:p>
          <a:p>
            <a:pPr eaLnBrk="1" hangingPunct="1">
              <a:defRPr/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36  48  68  12  </a:t>
            </a:r>
            <a:r>
              <a:rPr lang="en-US" altLang="zh-CN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72</a:t>
            </a:r>
            <a:r>
              <a:rPr lang="en-US" altLang="zh-CN" sz="2800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 48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  02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）</a:t>
            </a:r>
          </a:p>
          <a:p>
            <a:pPr eaLnBrk="1" hangingPunct="1">
              <a:defRPr/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36  48  68  12  </a:t>
            </a:r>
            <a:r>
              <a:rPr lang="en-US" altLang="zh-CN" sz="2800" b="1" u="sng" dirty="0">
                <a:latin typeface="宋体" pitchFamily="2" charset="-122"/>
                <a:ea typeface="宋体" pitchFamily="2" charset="-122"/>
              </a:rPr>
              <a:t>48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72</a:t>
            </a:r>
            <a:r>
              <a:rPr lang="en-US" altLang="zh-CN" sz="2800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 02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）</a:t>
            </a:r>
          </a:p>
          <a:p>
            <a:pPr eaLnBrk="1" hangingPunct="1">
              <a:defRPr/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36  48  68  12  </a:t>
            </a:r>
            <a:r>
              <a:rPr lang="en-US" altLang="zh-CN" sz="2800" b="1" u="sng" dirty="0">
                <a:latin typeface="宋体" pitchFamily="2" charset="-122"/>
                <a:ea typeface="宋体" pitchFamily="2" charset="-122"/>
              </a:rPr>
              <a:t>48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  02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72</a:t>
            </a:r>
            <a:endParaRPr lang="en-US" altLang="zh-CN" sz="28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3559" name="Text Box 9"/>
          <p:cNvSpPr txBox="1">
            <a:spLocks noChangeArrowheads="1"/>
          </p:cNvSpPr>
          <p:nvPr/>
        </p:nvSpPr>
        <p:spPr bwMode="auto">
          <a:xfrm>
            <a:off x="1835130" y="510165"/>
            <a:ext cx="15986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buClr>
                <a:schemeClr val="accent1"/>
              </a:buClr>
              <a:buSzPct val="150000"/>
              <a:buChar char="•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3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ea typeface="仿宋_GB2312" pitchFamily="49" charset="-122"/>
              </a:rPr>
              <a:t>第一趟</a:t>
            </a:r>
            <a:r>
              <a:rPr lang="en-US" altLang="zh-CN" dirty="0">
                <a:solidFill>
                  <a:srgbClr val="FF0000"/>
                </a:solidFill>
                <a:ea typeface="仿宋_GB2312" pitchFamily="49" charset="-122"/>
              </a:rPr>
              <a:t>: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690667" y="3601871"/>
            <a:ext cx="6910711" cy="2699881"/>
            <a:chOff x="1690667" y="3601871"/>
            <a:chExt cx="6910711" cy="2699881"/>
          </a:xfrm>
        </p:grpSpPr>
        <p:sp>
          <p:nvSpPr>
            <p:cNvPr id="459784" name="Rectangle 8"/>
            <p:cNvSpPr>
              <a:spLocks noChangeArrowheads="1"/>
            </p:cNvSpPr>
            <p:nvPr/>
          </p:nvSpPr>
          <p:spPr bwMode="auto">
            <a:xfrm>
              <a:off x="3348017" y="3624096"/>
              <a:ext cx="5253361" cy="2677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buClr>
                  <a:schemeClr val="accent1"/>
                </a:buClr>
                <a:buSzPct val="150000"/>
                <a:buChar char="•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30000"/>
                </a:lnSpc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30000"/>
                </a:lnSpc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30000"/>
                </a:lnSpc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30000"/>
                </a:lnSpc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None/>
              </a:pPr>
              <a:r>
                <a:rPr lang="zh-CN" altLang="en-US" dirty="0">
                  <a:latin typeface="宋体" pitchFamily="2" charset="-122"/>
                </a:rPr>
                <a:t>（</a:t>
              </a:r>
              <a:r>
                <a:rPr lang="en-US" altLang="zh-CN" u="sng" dirty="0">
                  <a:latin typeface="宋体" pitchFamily="2" charset="-122"/>
                </a:rPr>
                <a:t>36  48</a:t>
              </a:r>
              <a:r>
                <a:rPr lang="en-US" altLang="zh-CN" dirty="0">
                  <a:latin typeface="宋体" pitchFamily="2" charset="-122"/>
                </a:rPr>
                <a:t>  68  12  </a:t>
              </a:r>
              <a:r>
                <a:rPr lang="en-US" altLang="zh-CN" u="sng" dirty="0">
                  <a:latin typeface="宋体" pitchFamily="2" charset="-122"/>
                </a:rPr>
                <a:t>48</a:t>
              </a:r>
              <a:r>
                <a:rPr lang="en-US" altLang="zh-CN" dirty="0">
                  <a:latin typeface="宋体" pitchFamily="2" charset="-122"/>
                </a:rPr>
                <a:t>  02</a:t>
              </a:r>
              <a:r>
                <a:rPr lang="zh-CN" altLang="en-US" dirty="0">
                  <a:latin typeface="宋体" pitchFamily="2" charset="-122"/>
                </a:rPr>
                <a:t>）</a:t>
              </a:r>
              <a:r>
                <a:rPr lang="en-US" altLang="zh-CN" dirty="0">
                  <a:solidFill>
                    <a:srgbClr val="FF0000"/>
                  </a:solidFill>
                  <a:latin typeface="宋体" pitchFamily="2" charset="-122"/>
                </a:rPr>
                <a:t>72</a:t>
              </a:r>
              <a:endParaRPr lang="en-US" altLang="zh-CN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buClrTx/>
                <a:buSzTx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</a:rPr>
                <a:t>（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</a:rPr>
                <a:t>36  </a:t>
              </a:r>
              <a:r>
                <a:rPr lang="en-US" altLang="zh-CN" u="sng" dirty="0">
                  <a:solidFill>
                    <a:schemeClr val="tx1"/>
                  </a:solidFill>
                  <a:latin typeface="宋体" panose="02010600030101010101" pitchFamily="2" charset="-122"/>
                </a:rPr>
                <a:t>48  68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</a:rPr>
                <a:t>  12  48  02</a:t>
              </a:r>
              <a:r>
                <a:rPr lang="zh-CN" altLang="en-US" dirty="0">
                  <a:latin typeface="宋体" pitchFamily="2" charset="-122"/>
                </a:rPr>
                <a:t>）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</a:rPr>
                <a:t>72</a:t>
              </a:r>
            </a:p>
            <a:p>
              <a:pPr>
                <a:lnSpc>
                  <a:spcPct val="100000"/>
                </a:lnSpc>
                <a:buClrTx/>
                <a:buSzTx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</a:rPr>
                <a:t>（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</a:rPr>
                <a:t>36  48  </a:t>
              </a:r>
              <a:r>
                <a:rPr lang="en-US" altLang="zh-CN" u="sng" dirty="0">
                  <a:solidFill>
                    <a:schemeClr val="tx1"/>
                  </a:solidFill>
                  <a:latin typeface="宋体" panose="02010600030101010101" pitchFamily="2" charset="-122"/>
                </a:rPr>
                <a:t>68  12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</a:rPr>
                <a:t>  48  02</a:t>
              </a:r>
              <a:r>
                <a:rPr lang="zh-CN" altLang="en-US" dirty="0">
                  <a:latin typeface="宋体" pitchFamily="2" charset="-122"/>
                </a:rPr>
                <a:t>）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</a:rPr>
                <a:t>72</a:t>
              </a:r>
            </a:p>
            <a:p>
              <a:pPr>
                <a:lnSpc>
                  <a:spcPct val="100000"/>
                </a:lnSpc>
                <a:buClrTx/>
                <a:buSzTx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</a:rPr>
                <a:t>（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</a:rPr>
                <a:t>36  48  12  </a:t>
              </a:r>
              <a:r>
                <a:rPr lang="en-US" altLang="zh-CN" i="1" u="sng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68</a:t>
              </a:r>
              <a:r>
                <a:rPr lang="en-US" altLang="zh-CN" u="sng" dirty="0">
                  <a:solidFill>
                    <a:schemeClr val="tx1"/>
                  </a:solidFill>
                  <a:latin typeface="宋体" panose="02010600030101010101" pitchFamily="2" charset="-122"/>
                </a:rPr>
                <a:t>  48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</a:rPr>
                <a:t>  02</a:t>
              </a:r>
              <a:r>
                <a:rPr lang="zh-CN" altLang="en-US" dirty="0">
                  <a:latin typeface="宋体" pitchFamily="2" charset="-122"/>
                </a:rPr>
                <a:t>）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</a:rPr>
                <a:t>72</a:t>
              </a:r>
            </a:p>
            <a:p>
              <a:pPr>
                <a:lnSpc>
                  <a:spcPct val="100000"/>
                </a:lnSpc>
                <a:buClrTx/>
                <a:buSzTx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</a:rPr>
                <a:t>（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</a:rPr>
                <a:t>36  48  12  48  </a:t>
              </a:r>
              <a:r>
                <a:rPr lang="en-US" altLang="zh-CN" i="1" u="sng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68</a:t>
              </a:r>
              <a:r>
                <a:rPr lang="en-US" altLang="zh-CN" u="sng" dirty="0">
                  <a:solidFill>
                    <a:schemeClr val="tx1"/>
                  </a:solidFill>
                  <a:latin typeface="宋体" panose="02010600030101010101" pitchFamily="2" charset="-122"/>
                </a:rPr>
                <a:t>  02</a:t>
              </a:r>
              <a:r>
                <a:rPr lang="zh-CN" altLang="en-US" dirty="0">
                  <a:latin typeface="宋体" pitchFamily="2" charset="-122"/>
                </a:rPr>
                <a:t>）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</a:rPr>
                <a:t>72</a:t>
              </a:r>
            </a:p>
            <a:p>
              <a:pPr>
                <a:lnSpc>
                  <a:spcPct val="100000"/>
                </a:lnSpc>
                <a:buClrTx/>
                <a:buSzTx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</a:rPr>
                <a:t>（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</a:rPr>
                <a:t>36  48  12  48  02</a:t>
              </a:r>
              <a:r>
                <a:rPr lang="zh-CN" altLang="en-US" dirty="0">
                  <a:latin typeface="宋体" pitchFamily="2" charset="-122"/>
                </a:rPr>
                <a:t>）</a:t>
              </a:r>
              <a:r>
                <a:rPr lang="en-US" altLang="zh-CN" i="1" u="sng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68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</a:rPr>
                <a:t>  72</a:t>
              </a:r>
            </a:p>
          </p:txBody>
        </p:sp>
        <p:sp>
          <p:nvSpPr>
            <p:cNvPr id="459786" name="Text Box 10"/>
            <p:cNvSpPr txBox="1">
              <a:spLocks noChangeArrowheads="1"/>
            </p:cNvSpPr>
            <p:nvPr/>
          </p:nvSpPr>
          <p:spPr bwMode="auto">
            <a:xfrm>
              <a:off x="1690667" y="3601871"/>
              <a:ext cx="18085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buClr>
                  <a:schemeClr val="accent1"/>
                </a:buClr>
                <a:buSzPct val="150000"/>
                <a:buChar char="•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30000"/>
                </a:lnSpc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30000"/>
                </a:lnSpc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30000"/>
                </a:lnSpc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30000"/>
                </a:lnSpc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 dirty="0">
                  <a:solidFill>
                    <a:srgbClr val="FF0000"/>
                  </a:solidFill>
                  <a:latin typeface="宋体" panose="02010600030101010101" pitchFamily="2" charset="-122"/>
                </a:rPr>
                <a:t>（</a:t>
              </a:r>
              <a:r>
                <a:rPr lang="en-US" altLang="en-US" dirty="0">
                  <a:solidFill>
                    <a:srgbClr val="FF0000"/>
                  </a:solidFill>
                  <a:latin typeface="宋体" panose="02010600030101010101" pitchFamily="2" charset="-122"/>
                </a:rPr>
                <a:t>第</a:t>
              </a:r>
              <a:r>
                <a:rPr lang="en-US" altLang="zh-CN" dirty="0">
                  <a:solidFill>
                    <a:srgbClr val="FF0000"/>
                  </a:solidFill>
                  <a:latin typeface="宋体" panose="02010600030101010101" pitchFamily="2" charset="-122"/>
                </a:rPr>
                <a:t>2</a:t>
              </a:r>
              <a:r>
                <a:rPr lang="en-US" altLang="en-US" dirty="0">
                  <a:solidFill>
                    <a:srgbClr val="FF0000"/>
                  </a:solidFill>
                  <a:latin typeface="宋体" panose="02010600030101010101" pitchFamily="2" charset="-122"/>
                </a:rPr>
                <a:t>趟</a:t>
              </a:r>
              <a:r>
                <a:rPr lang="zh-CN" altLang="en-US" dirty="0">
                  <a:solidFill>
                    <a:srgbClr val="FF0000"/>
                  </a:solidFill>
                  <a:latin typeface="宋体" panose="02010600030101010101" pitchFamily="2" charset="-122"/>
                </a:rPr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006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4" name="Rectangle 8"/>
          <p:cNvSpPr>
            <a:spLocks noChangeArrowheads="1"/>
          </p:cNvSpPr>
          <p:nvPr/>
        </p:nvSpPr>
        <p:spPr bwMode="auto">
          <a:xfrm>
            <a:off x="3478646" y="180256"/>
            <a:ext cx="52533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buClr>
                <a:schemeClr val="accent1"/>
              </a:buClr>
              <a:buSzPct val="150000"/>
              <a:buChar char="•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3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None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36  48  12  48  02</a:t>
            </a:r>
            <a:r>
              <a:rPr lang="zh-CN" altLang="en-US" dirty="0">
                <a:latin typeface="宋体" pitchFamily="2" charset="-122"/>
              </a:rPr>
              <a:t>）</a:t>
            </a:r>
            <a:r>
              <a:rPr lang="en-US" altLang="zh-CN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68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  72</a:t>
            </a:r>
          </a:p>
        </p:txBody>
      </p:sp>
      <p:sp>
        <p:nvSpPr>
          <p:cNvPr id="459786" name="Text Box 10"/>
          <p:cNvSpPr txBox="1">
            <a:spLocks noChangeArrowheads="1"/>
          </p:cNvSpPr>
          <p:nvPr/>
        </p:nvSpPr>
        <p:spPr bwMode="auto">
          <a:xfrm>
            <a:off x="1821296" y="158031"/>
            <a:ext cx="18085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buClr>
                <a:schemeClr val="accent1"/>
              </a:buClr>
              <a:buSzPct val="150000"/>
              <a:buChar char="•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3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（</a:t>
            </a:r>
            <a:r>
              <a:rPr lang="en-US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en-US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趟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）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821296" y="583568"/>
            <a:ext cx="6910711" cy="2268994"/>
            <a:chOff x="1821296" y="583568"/>
            <a:chExt cx="6910711" cy="2268994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3478646" y="605793"/>
              <a:ext cx="5253361" cy="2246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buClr>
                  <a:schemeClr val="accent1"/>
                </a:buClr>
                <a:buSzPct val="150000"/>
                <a:buChar char="•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30000"/>
                </a:lnSpc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30000"/>
                </a:lnSpc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30000"/>
                </a:lnSpc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30000"/>
                </a:lnSpc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</a:rPr>
                <a:t>（</a:t>
              </a:r>
              <a:r>
                <a:rPr lang="en-US" altLang="zh-CN" u="sng" dirty="0">
                  <a:solidFill>
                    <a:schemeClr val="tx1"/>
                  </a:solidFill>
                  <a:latin typeface="宋体" panose="02010600030101010101" pitchFamily="2" charset="-122"/>
                </a:rPr>
                <a:t>36  48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</a:rPr>
                <a:t>  12  48  02</a:t>
              </a: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</a:rPr>
                <a:t>）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</a:rPr>
                <a:t>68  72</a:t>
              </a:r>
            </a:p>
            <a:p>
              <a:pPr>
                <a:lnSpc>
                  <a:spcPct val="100000"/>
                </a:lnSpc>
                <a:buClrTx/>
                <a:buSzTx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</a:rPr>
                <a:t>（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</a:rPr>
                <a:t>36  </a:t>
              </a:r>
              <a:r>
                <a:rPr lang="en-US" altLang="zh-CN" u="sng" dirty="0">
                  <a:solidFill>
                    <a:schemeClr val="tx1"/>
                  </a:solidFill>
                  <a:latin typeface="宋体" panose="02010600030101010101" pitchFamily="2" charset="-122"/>
                </a:rPr>
                <a:t>48  12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</a:rPr>
                <a:t>  48  02</a:t>
              </a: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</a:rPr>
                <a:t>）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</a:rPr>
                <a:t>68  72</a:t>
              </a:r>
            </a:p>
            <a:p>
              <a:pPr>
                <a:lnSpc>
                  <a:spcPct val="100000"/>
                </a:lnSpc>
                <a:buClrTx/>
                <a:buSzTx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</a:rPr>
                <a:t>（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</a:rPr>
                <a:t>36  12  </a:t>
              </a:r>
              <a:r>
                <a:rPr lang="en-US" altLang="zh-CN" i="1" u="sng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48</a:t>
              </a:r>
              <a:r>
                <a:rPr lang="en-US" altLang="zh-CN" u="sng" dirty="0">
                  <a:solidFill>
                    <a:schemeClr val="tx1"/>
                  </a:solidFill>
                  <a:latin typeface="宋体" panose="02010600030101010101" pitchFamily="2" charset="-122"/>
                </a:rPr>
                <a:t>  48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</a:rPr>
                <a:t>  02</a:t>
              </a: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</a:rPr>
                <a:t>）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</a:rPr>
                <a:t>68  72</a:t>
              </a:r>
            </a:p>
            <a:p>
              <a:pPr>
                <a:lnSpc>
                  <a:spcPct val="100000"/>
                </a:lnSpc>
                <a:buClrTx/>
                <a:buSzTx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</a:rPr>
                <a:t>（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</a:rPr>
                <a:t>36  12  48  </a:t>
              </a:r>
              <a:r>
                <a:rPr lang="en-US" altLang="zh-CN" u="sng" dirty="0">
                  <a:solidFill>
                    <a:schemeClr val="tx1"/>
                  </a:solidFill>
                  <a:latin typeface="宋体" panose="02010600030101010101" pitchFamily="2" charset="-122"/>
                </a:rPr>
                <a:t>48  02</a:t>
              </a: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</a:rPr>
                <a:t>）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</a:rPr>
                <a:t>68  72</a:t>
              </a:r>
            </a:p>
            <a:p>
              <a:pPr>
                <a:lnSpc>
                  <a:spcPct val="100000"/>
                </a:lnSpc>
                <a:buClrTx/>
                <a:buSzTx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</a:rPr>
                <a:t>（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</a:rPr>
                <a:t>36  12  48  02  </a:t>
              </a:r>
              <a:r>
                <a:rPr lang="en-US" altLang="zh-CN" i="1" u="sng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48</a:t>
              </a: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</a:rPr>
                <a:t>）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</a:rPr>
                <a:t>68  72</a:t>
              </a:r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821296" y="583568"/>
              <a:ext cx="18085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buClr>
                  <a:schemeClr val="accent1"/>
                </a:buClr>
                <a:buSzPct val="150000"/>
                <a:buChar char="•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30000"/>
                </a:lnSpc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30000"/>
                </a:lnSpc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30000"/>
                </a:lnSpc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30000"/>
                </a:lnSpc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 dirty="0">
                  <a:solidFill>
                    <a:srgbClr val="FF0000"/>
                  </a:solidFill>
                  <a:latin typeface="宋体" panose="02010600030101010101" pitchFamily="2" charset="-122"/>
                </a:rPr>
                <a:t>（</a:t>
              </a:r>
              <a:r>
                <a:rPr lang="en-US" altLang="en-US" dirty="0">
                  <a:solidFill>
                    <a:srgbClr val="FF0000"/>
                  </a:solidFill>
                  <a:latin typeface="宋体" panose="02010600030101010101" pitchFamily="2" charset="-122"/>
                </a:rPr>
                <a:t>第</a:t>
              </a:r>
              <a:r>
                <a:rPr lang="en-US" altLang="zh-CN" dirty="0">
                  <a:solidFill>
                    <a:srgbClr val="FF0000"/>
                  </a:solidFill>
                  <a:latin typeface="宋体" panose="02010600030101010101" pitchFamily="2" charset="-122"/>
                </a:rPr>
                <a:t>3</a:t>
              </a:r>
              <a:r>
                <a:rPr lang="en-US" altLang="en-US" dirty="0">
                  <a:solidFill>
                    <a:srgbClr val="FF0000"/>
                  </a:solidFill>
                  <a:latin typeface="宋体" panose="02010600030101010101" pitchFamily="2" charset="-122"/>
                </a:rPr>
                <a:t>趟</a:t>
              </a:r>
              <a:r>
                <a:rPr lang="zh-CN" altLang="en-US" dirty="0">
                  <a:solidFill>
                    <a:srgbClr val="FF0000"/>
                  </a:solidFill>
                  <a:latin typeface="宋体" panose="02010600030101010101" pitchFamily="2" charset="-122"/>
                </a:rPr>
                <a:t>）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821296" y="2756037"/>
            <a:ext cx="6910711" cy="1838107"/>
            <a:chOff x="1821296" y="2756037"/>
            <a:chExt cx="6910711" cy="1838107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478646" y="2778262"/>
              <a:ext cx="5253361" cy="181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buClr>
                  <a:schemeClr val="accent1"/>
                </a:buClr>
                <a:buSzPct val="150000"/>
                <a:buChar char="•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30000"/>
                </a:lnSpc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30000"/>
                </a:lnSpc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30000"/>
                </a:lnSpc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30000"/>
                </a:lnSpc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</a:rPr>
                <a:t>（</a:t>
              </a:r>
              <a:r>
                <a:rPr lang="en-US" altLang="zh-CN" u="sng" dirty="0">
                  <a:solidFill>
                    <a:schemeClr val="tx1"/>
                  </a:solidFill>
                  <a:latin typeface="宋体" panose="02010600030101010101" pitchFamily="2" charset="-122"/>
                </a:rPr>
                <a:t>36  12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</a:rPr>
                <a:t>  48  02</a:t>
              </a: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</a:rPr>
                <a:t>）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</a:rPr>
                <a:t>48  68  72</a:t>
              </a:r>
            </a:p>
            <a:p>
              <a:pPr>
                <a:lnSpc>
                  <a:spcPct val="100000"/>
                </a:lnSpc>
                <a:buClrTx/>
                <a:buSzTx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</a:rPr>
                <a:t>（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</a:rPr>
                <a:t>12  </a:t>
              </a:r>
              <a:r>
                <a:rPr lang="en-US" altLang="zh-CN" i="1" u="sng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36</a:t>
              </a:r>
              <a:r>
                <a:rPr lang="en-US" altLang="zh-CN" u="sng" dirty="0">
                  <a:solidFill>
                    <a:schemeClr val="tx1"/>
                  </a:solidFill>
                  <a:latin typeface="宋体" panose="02010600030101010101" pitchFamily="2" charset="-122"/>
                </a:rPr>
                <a:t>  48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</a:rPr>
                <a:t>  02</a:t>
              </a: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</a:rPr>
                <a:t>）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</a:rPr>
                <a:t>48  68  72</a:t>
              </a:r>
            </a:p>
            <a:p>
              <a:pPr>
                <a:lnSpc>
                  <a:spcPct val="100000"/>
                </a:lnSpc>
                <a:buClrTx/>
                <a:buSzTx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</a:rPr>
                <a:t>（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</a:rPr>
                <a:t>36  12  </a:t>
              </a:r>
              <a:r>
                <a:rPr lang="en-US" altLang="zh-CN" u="sng" dirty="0">
                  <a:solidFill>
                    <a:schemeClr val="tx1"/>
                  </a:solidFill>
                  <a:latin typeface="宋体" panose="02010600030101010101" pitchFamily="2" charset="-122"/>
                </a:rPr>
                <a:t>48  02</a:t>
              </a: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</a:rPr>
                <a:t>）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</a:rPr>
                <a:t>48  68  72</a:t>
              </a:r>
            </a:p>
            <a:p>
              <a:pPr>
                <a:lnSpc>
                  <a:spcPct val="100000"/>
                </a:lnSpc>
                <a:buClrTx/>
                <a:buSzTx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</a:rPr>
                <a:t>（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</a:rPr>
                <a:t>36  12  02  </a:t>
              </a:r>
              <a:r>
                <a:rPr lang="en-US" altLang="zh-CN" i="1" u="sng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48</a:t>
              </a: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</a:rPr>
                <a:t>）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</a:rPr>
                <a:t>48  68  72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1821296" y="2756037"/>
              <a:ext cx="18085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buClr>
                  <a:schemeClr val="accent1"/>
                </a:buClr>
                <a:buSzPct val="150000"/>
                <a:buChar char="•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30000"/>
                </a:lnSpc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30000"/>
                </a:lnSpc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30000"/>
                </a:lnSpc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30000"/>
                </a:lnSpc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 dirty="0">
                  <a:solidFill>
                    <a:srgbClr val="FF0000"/>
                  </a:solidFill>
                  <a:latin typeface="宋体" panose="02010600030101010101" pitchFamily="2" charset="-122"/>
                </a:rPr>
                <a:t>（</a:t>
              </a:r>
              <a:r>
                <a:rPr lang="en-US" altLang="en-US" dirty="0">
                  <a:solidFill>
                    <a:srgbClr val="FF0000"/>
                  </a:solidFill>
                  <a:latin typeface="宋体" panose="02010600030101010101" pitchFamily="2" charset="-122"/>
                </a:rPr>
                <a:t>第</a:t>
              </a:r>
              <a:r>
                <a:rPr lang="en-US" altLang="zh-CN" dirty="0">
                  <a:solidFill>
                    <a:srgbClr val="FF0000"/>
                  </a:solidFill>
                  <a:latin typeface="宋体" panose="02010600030101010101" pitchFamily="2" charset="-122"/>
                </a:rPr>
                <a:t>4</a:t>
              </a:r>
              <a:r>
                <a:rPr lang="en-US" altLang="en-US" dirty="0">
                  <a:solidFill>
                    <a:srgbClr val="FF0000"/>
                  </a:solidFill>
                  <a:latin typeface="宋体" panose="02010600030101010101" pitchFamily="2" charset="-122"/>
                </a:rPr>
                <a:t>趟</a:t>
              </a:r>
              <a:r>
                <a:rPr lang="zh-CN" altLang="en-US" dirty="0">
                  <a:solidFill>
                    <a:srgbClr val="FF0000"/>
                  </a:solidFill>
                  <a:latin typeface="宋体" panose="02010600030101010101" pitchFamily="2" charset="-122"/>
                </a:rPr>
                <a:t>）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21296" y="4484219"/>
            <a:ext cx="6910711" cy="1407220"/>
            <a:chOff x="1821296" y="4484219"/>
            <a:chExt cx="6910711" cy="1407220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478646" y="4506444"/>
              <a:ext cx="5253361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buClr>
                  <a:schemeClr val="accent1"/>
                </a:buClr>
                <a:buSzPct val="150000"/>
                <a:buChar char="•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30000"/>
                </a:lnSpc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30000"/>
                </a:lnSpc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30000"/>
                </a:lnSpc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30000"/>
                </a:lnSpc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</a:rPr>
                <a:t>（</a:t>
              </a:r>
              <a:r>
                <a:rPr lang="en-US" altLang="zh-CN" u="sng" dirty="0">
                  <a:solidFill>
                    <a:schemeClr val="tx1"/>
                  </a:solidFill>
                  <a:latin typeface="宋体" panose="02010600030101010101" pitchFamily="2" charset="-122"/>
                </a:rPr>
                <a:t>36  12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</a:rPr>
                <a:t>  02</a:t>
              </a: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</a:rPr>
                <a:t>）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</a:rPr>
                <a:t>48  48  68  72</a:t>
              </a:r>
            </a:p>
            <a:p>
              <a:pPr>
                <a:lnSpc>
                  <a:spcPct val="100000"/>
                </a:lnSpc>
                <a:buClrTx/>
                <a:buSzTx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</a:rPr>
                <a:t>（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</a:rPr>
                <a:t>12  </a:t>
              </a:r>
              <a:r>
                <a:rPr lang="en-US" altLang="zh-CN" i="1" u="sng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36</a:t>
              </a:r>
              <a:r>
                <a:rPr lang="en-US" altLang="zh-CN" u="sng" dirty="0">
                  <a:solidFill>
                    <a:schemeClr val="tx1"/>
                  </a:solidFill>
                  <a:latin typeface="宋体" panose="02010600030101010101" pitchFamily="2" charset="-122"/>
                </a:rPr>
                <a:t>  02</a:t>
              </a: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</a:rPr>
                <a:t>）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</a:rPr>
                <a:t>48  48  68  72</a:t>
              </a:r>
            </a:p>
            <a:p>
              <a:pPr>
                <a:lnSpc>
                  <a:spcPct val="100000"/>
                </a:lnSpc>
                <a:buClrTx/>
                <a:buSzTx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</a:rPr>
                <a:t>（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</a:rPr>
                <a:t>12  02  </a:t>
              </a:r>
              <a:r>
                <a:rPr lang="en-US" altLang="zh-CN" i="1" u="sng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36</a:t>
              </a: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</a:rPr>
                <a:t>）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</a:rPr>
                <a:t>48  48  68  72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1821296" y="4484219"/>
              <a:ext cx="18085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buClr>
                  <a:schemeClr val="accent1"/>
                </a:buClr>
                <a:buSzPct val="150000"/>
                <a:buChar char="•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30000"/>
                </a:lnSpc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30000"/>
                </a:lnSpc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30000"/>
                </a:lnSpc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30000"/>
                </a:lnSpc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 dirty="0">
                  <a:solidFill>
                    <a:srgbClr val="FF0000"/>
                  </a:solidFill>
                  <a:latin typeface="宋体" panose="02010600030101010101" pitchFamily="2" charset="-122"/>
                </a:rPr>
                <a:t>（</a:t>
              </a:r>
              <a:r>
                <a:rPr lang="en-US" altLang="en-US" dirty="0">
                  <a:solidFill>
                    <a:srgbClr val="FF0000"/>
                  </a:solidFill>
                  <a:latin typeface="宋体" panose="02010600030101010101" pitchFamily="2" charset="-122"/>
                </a:rPr>
                <a:t>第</a:t>
              </a:r>
              <a:r>
                <a:rPr lang="en-US" altLang="zh-CN" dirty="0">
                  <a:solidFill>
                    <a:srgbClr val="FF0000"/>
                  </a:solidFill>
                  <a:latin typeface="宋体" panose="02010600030101010101" pitchFamily="2" charset="-122"/>
                </a:rPr>
                <a:t>5</a:t>
              </a:r>
              <a:r>
                <a:rPr lang="en-US" altLang="en-US" dirty="0">
                  <a:solidFill>
                    <a:srgbClr val="FF0000"/>
                  </a:solidFill>
                  <a:latin typeface="宋体" panose="02010600030101010101" pitchFamily="2" charset="-122"/>
                </a:rPr>
                <a:t>趟</a:t>
              </a:r>
              <a:r>
                <a:rPr lang="zh-CN" altLang="en-US" dirty="0">
                  <a:solidFill>
                    <a:srgbClr val="FF0000"/>
                  </a:solidFill>
                  <a:latin typeface="宋体" panose="02010600030101010101" pitchFamily="2" charset="-122"/>
                </a:rPr>
                <a:t>）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821296" y="5763477"/>
            <a:ext cx="6910711" cy="976332"/>
            <a:chOff x="1821296" y="5763477"/>
            <a:chExt cx="6910711" cy="976332"/>
          </a:xfrm>
        </p:grpSpPr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3478646" y="5785702"/>
              <a:ext cx="5253361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buClr>
                  <a:schemeClr val="accent1"/>
                </a:buClr>
                <a:buSzPct val="150000"/>
                <a:buChar char="•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30000"/>
                </a:lnSpc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30000"/>
                </a:lnSpc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30000"/>
                </a:lnSpc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30000"/>
                </a:lnSpc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</a:rPr>
                <a:t>（</a:t>
              </a:r>
              <a:r>
                <a:rPr lang="en-US" altLang="zh-CN" u="sng" dirty="0">
                  <a:solidFill>
                    <a:schemeClr val="tx1"/>
                  </a:solidFill>
                  <a:latin typeface="宋体" panose="02010600030101010101" pitchFamily="2" charset="-122"/>
                </a:rPr>
                <a:t>12  02</a:t>
              </a: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</a:rPr>
                <a:t>）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</a:rPr>
                <a:t>36  48  48  68  72</a:t>
              </a:r>
            </a:p>
            <a:p>
              <a:pPr>
                <a:lnSpc>
                  <a:spcPct val="100000"/>
                </a:lnSpc>
                <a:buClrTx/>
                <a:buSzTx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</a:rPr>
                <a:t>（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</a:rPr>
                <a:t>02  </a:t>
              </a:r>
              <a:r>
                <a:rPr lang="en-US" altLang="zh-CN" i="1" u="sng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12</a:t>
              </a: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</a:rPr>
                <a:t>）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</a:rPr>
                <a:t>36  48  48  68  72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1821296" y="5763477"/>
              <a:ext cx="18085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buClr>
                  <a:schemeClr val="accent1"/>
                </a:buClr>
                <a:buSzPct val="150000"/>
                <a:buChar char="•"/>
                <a:defRPr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30000"/>
                </a:lnSpc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30000"/>
                </a:lnSpc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30000"/>
                </a:lnSpc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30000"/>
                </a:lnSpc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 dirty="0">
                  <a:solidFill>
                    <a:srgbClr val="FF0000"/>
                  </a:solidFill>
                  <a:latin typeface="宋体" panose="02010600030101010101" pitchFamily="2" charset="-122"/>
                </a:rPr>
                <a:t>（</a:t>
              </a:r>
              <a:r>
                <a:rPr lang="en-US" altLang="en-US" dirty="0">
                  <a:solidFill>
                    <a:srgbClr val="FF0000"/>
                  </a:solidFill>
                  <a:latin typeface="宋体" panose="02010600030101010101" pitchFamily="2" charset="-122"/>
                </a:rPr>
                <a:t>第</a:t>
              </a:r>
              <a:r>
                <a:rPr lang="en-US" altLang="zh-CN" dirty="0">
                  <a:solidFill>
                    <a:srgbClr val="FF0000"/>
                  </a:solidFill>
                  <a:latin typeface="宋体" panose="02010600030101010101" pitchFamily="2" charset="-122"/>
                </a:rPr>
                <a:t>6</a:t>
              </a:r>
              <a:r>
                <a:rPr lang="en-US" altLang="en-US" dirty="0">
                  <a:solidFill>
                    <a:srgbClr val="FF0000"/>
                  </a:solidFill>
                  <a:latin typeface="宋体" panose="02010600030101010101" pitchFamily="2" charset="-122"/>
                </a:rPr>
                <a:t>趟</a:t>
              </a:r>
              <a:r>
                <a:rPr lang="zh-CN" altLang="en-US" dirty="0">
                  <a:solidFill>
                    <a:srgbClr val="FF0000"/>
                  </a:solidFill>
                  <a:latin typeface="宋体" panose="02010600030101010101" pitchFamily="2" charset="-122"/>
                </a:rPr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084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BDAFC7D-78C7-477D-879E-C199EC713D6F}"/>
              </a:ext>
            </a:extLst>
          </p:cNvPr>
          <p:cNvSpPr/>
          <p:nvPr/>
        </p:nvSpPr>
        <p:spPr>
          <a:xfrm>
            <a:off x="430307" y="58846"/>
            <a:ext cx="10261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4000" algn="just">
              <a:spcBef>
                <a:spcPts val="600"/>
              </a:spcBef>
              <a:spcAft>
                <a:spcPts val="0"/>
              </a:spcAft>
            </a:pPr>
            <a:r>
              <a:rPr lang="zh-CN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【程序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10-4</a:t>
            </a:r>
            <a:r>
              <a:rPr lang="zh-CN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】冒泡排序算法</a:t>
            </a: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void </a:t>
            </a:r>
            <a:r>
              <a:rPr lang="en-US" altLang="zh-CN" sz="2400" b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BubbleSort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(List *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list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)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{// 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</a:t>
            </a:r>
            <a:r>
              <a:rPr lang="zh-CN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标识每趟排序范围最后一个元素下标，每趟排序元素下标范围是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0 ~ 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int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, 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j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;  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BOOL 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isSwap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= FALSE; //</a:t>
            </a:r>
            <a:r>
              <a:rPr lang="zh-CN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标记一趟排序中是否发生了元素交换</a:t>
            </a: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</a:t>
            </a:r>
            <a:r>
              <a:rPr lang="en-US" altLang="zh-CN" sz="2400" b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for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(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=n-1; 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&gt;0; 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--)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{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	</a:t>
            </a:r>
            <a:r>
              <a:rPr lang="en-US" altLang="zh-CN" sz="2400" b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for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(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j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=0; 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j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&lt;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; 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j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++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)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	{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		</a:t>
            </a:r>
            <a:r>
              <a:rPr lang="en-US" altLang="zh-CN" sz="2400" b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if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(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list-&gt;D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[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j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]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.key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&gt; 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list-&gt;D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[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j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+1]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.key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)  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2730" algn="just">
              <a:spcAft>
                <a:spcPts val="0"/>
              </a:spcAft>
            </a:pPr>
            <a:r>
              <a:rPr lang="en-US" altLang="zh-CN" sz="2400" b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		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{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2730" algn="just">
              <a:spcAft>
                <a:spcPts val="0"/>
              </a:spcAft>
            </a:pPr>
            <a:r>
              <a:rPr lang="en-US" altLang="zh-CN" sz="2400" b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			Swap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(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list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-&gt;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D, j, j+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1); 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146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			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isSwap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= TRUE;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		}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marL="533400" indent="2667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	}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marL="533400" indent="267970" algn="just">
              <a:spcAft>
                <a:spcPts val="0"/>
              </a:spcAft>
            </a:pPr>
            <a:r>
              <a:rPr lang="en-US" altLang="zh-CN" sz="2400" b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If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(!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isSwap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) break; //</a:t>
            </a:r>
            <a:r>
              <a:rPr lang="zh-CN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如果本趟排序没有发生元素交换，排序完成</a:t>
            </a:r>
          </a:p>
          <a:p>
            <a:pPr marL="266700" indent="2667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  }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}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1648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4" name="Text Box 6"/>
          <p:cNvSpPr txBox="1">
            <a:spLocks noChangeArrowheads="1"/>
          </p:cNvSpPr>
          <p:nvPr/>
        </p:nvSpPr>
        <p:spPr bwMode="auto">
          <a:xfrm>
            <a:off x="570014" y="900898"/>
            <a:ext cx="10438411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30000"/>
              </a:lnSpc>
              <a:buClr>
                <a:schemeClr val="accent1"/>
              </a:buClr>
              <a:buSzPct val="150000"/>
              <a:buChar char="•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3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冒泡排序最好情况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已有序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下只需进行一趟排序，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n-1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次比较，因此最好情况下的时间复杂度是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O(n)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最坏情况（逆序）：进行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n-1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趟，第</a:t>
            </a:r>
            <a:r>
              <a:rPr lang="en-US" altLang="zh-CN" dirty="0" err="1">
                <a:solidFill>
                  <a:schemeClr val="tx1"/>
                </a:solidFill>
                <a:ea typeface="仿宋_GB2312" pitchFamily="49" charset="-122"/>
              </a:rPr>
              <a:t>i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趟比较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(n-</a:t>
            </a:r>
            <a:r>
              <a:rPr lang="en-US" altLang="zh-CN" dirty="0" err="1">
                <a:solidFill>
                  <a:schemeClr val="tx1"/>
                </a:solidFill>
                <a:ea typeface="仿宋_GB2312" pitchFamily="49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次，移动元素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3(n-</a:t>
            </a:r>
            <a:r>
              <a:rPr lang="en-US" altLang="zh-CN" dirty="0" err="1">
                <a:solidFill>
                  <a:schemeClr val="tx1"/>
                </a:solidFill>
                <a:ea typeface="仿宋_GB2312" pitchFamily="49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次，这样比较次数为：</a:t>
            </a:r>
          </a:p>
        </p:txBody>
      </p:sp>
      <p:sp>
        <p:nvSpPr>
          <p:cNvPr id="462855" name="Rectangle 7"/>
          <p:cNvSpPr>
            <a:spLocks noChangeArrowheads="1"/>
          </p:cNvSpPr>
          <p:nvPr/>
        </p:nvSpPr>
        <p:spPr bwMode="auto">
          <a:xfrm>
            <a:off x="663776" y="3879449"/>
            <a:ext cx="986839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30000"/>
              </a:lnSpc>
              <a:buClr>
                <a:schemeClr val="accent1"/>
              </a:buClr>
              <a:buSzPct val="150000"/>
              <a:buChar char="•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3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平均情况：算法在每趟停止的概率相同，平均进行了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n/2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趟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endParaRPr lang="en-US" altLang="zh-CN" dirty="0">
              <a:solidFill>
                <a:schemeClr val="tx1"/>
              </a:solidFill>
              <a:ea typeface="仿宋_GB2312" pitchFamily="49" charset="-122"/>
            </a:endParaRP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endParaRPr lang="en-US" altLang="zh-CN" dirty="0">
              <a:solidFill>
                <a:schemeClr val="tx1"/>
              </a:solidFill>
              <a:ea typeface="仿宋_GB2312" pitchFamily="49" charset="-122"/>
            </a:endParaRP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endParaRPr lang="en-US" altLang="zh-CN" dirty="0">
              <a:solidFill>
                <a:schemeClr val="tx1"/>
              </a:solidFill>
              <a:ea typeface="仿宋_GB2312" pitchFamily="49" charset="-122"/>
            </a:endParaRP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冒泡排序是</a:t>
            </a:r>
            <a:r>
              <a:rPr lang="zh-CN" altLang="en-US" dirty="0">
                <a:solidFill>
                  <a:srgbClr val="FF0000"/>
                </a:solidFill>
                <a:ea typeface="仿宋_GB2312" pitchFamily="49" charset="-122"/>
              </a:rPr>
              <a:t>稳定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的排序方法。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15482" y="126808"/>
            <a:ext cx="9404723" cy="744257"/>
          </a:xfrm>
        </p:spPr>
        <p:txBody>
          <a:bodyPr/>
          <a:lstStyle/>
          <a:p>
            <a:r>
              <a:rPr lang="zh-CN" altLang="en-US" sz="3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冒泡排序算法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274144" y="2657383"/>
                <a:ext cx="3343608" cy="1222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nary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144" y="2657383"/>
                <a:ext cx="3343608" cy="12220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274144" y="4495147"/>
                <a:ext cx="3516668" cy="1228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nary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144" y="4495147"/>
                <a:ext cx="3516668" cy="12284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771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28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28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2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2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28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28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4" grpId="0" build="p" autoUpdateAnimBg="0"/>
      <p:bldP spid="462855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ChangeArrowheads="1"/>
          </p:cNvSpPr>
          <p:nvPr/>
        </p:nvSpPr>
        <p:spPr bwMode="auto">
          <a:xfrm>
            <a:off x="629391" y="1163680"/>
            <a:ext cx="11192067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30000"/>
              </a:lnSpc>
              <a:buClr>
                <a:schemeClr val="accent1"/>
              </a:buClr>
              <a:buSzPct val="150000"/>
              <a:buChar char="•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3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Tx/>
              <a:buSzTx/>
              <a:buFontTx/>
              <a:buNone/>
            </a:pPr>
            <a:r>
              <a:rPr lang="en-US" altLang="zh-CN" dirty="0">
                <a:solidFill>
                  <a:srgbClr val="FFC000"/>
                </a:solidFill>
                <a:ea typeface="仿宋_GB2312" pitchFamily="49" charset="-122"/>
              </a:rPr>
              <a:t>   </a:t>
            </a:r>
            <a:r>
              <a:rPr lang="zh-CN" altLang="en-US" dirty="0">
                <a:solidFill>
                  <a:srgbClr val="FFC000"/>
                </a:solidFill>
                <a:ea typeface="仿宋_GB2312" pitchFamily="49" charset="-122"/>
              </a:rPr>
              <a:t>比较各种排序算法</a:t>
            </a:r>
          </a:p>
          <a:p>
            <a:pPr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   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(a) </a:t>
            </a:r>
            <a:r>
              <a:rPr lang="zh-CN" altLang="zh-CN" dirty="0">
                <a:solidFill>
                  <a:schemeClr val="tx1"/>
                </a:solidFill>
                <a:ea typeface="仿宋_GB2312" pitchFamily="49" charset="-122"/>
              </a:rPr>
              <a:t>算法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的手工排序过程，即写出各趟排序结果；</a:t>
            </a:r>
            <a:r>
              <a:rPr lang="en-US" altLang="zh-CN" dirty="0">
                <a:solidFill>
                  <a:srgbClr val="FFFF00"/>
                </a:solidFill>
                <a:ea typeface="仿宋_GB2312" pitchFamily="49" charset="-122"/>
              </a:rPr>
              <a:t>1~n-1</a:t>
            </a:r>
            <a:r>
              <a:rPr lang="zh-CN" altLang="en-US" dirty="0">
                <a:solidFill>
                  <a:srgbClr val="FFFF00"/>
                </a:solidFill>
                <a:ea typeface="仿宋_GB2312" pitchFamily="49" charset="-122"/>
              </a:rPr>
              <a:t>趟</a:t>
            </a:r>
          </a:p>
          <a:p>
            <a:pPr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   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(b) 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稳定性；</a:t>
            </a:r>
            <a:r>
              <a:rPr lang="zh-CN" altLang="en-US" dirty="0">
                <a:solidFill>
                  <a:srgbClr val="FFFF00"/>
                </a:solidFill>
                <a:ea typeface="仿宋_GB2312" pitchFamily="49" charset="-122"/>
              </a:rPr>
              <a:t>稳定</a:t>
            </a:r>
            <a:endParaRPr lang="en-US" altLang="zh-CN" dirty="0">
              <a:solidFill>
                <a:srgbClr val="FFFF00"/>
              </a:solidFill>
              <a:ea typeface="仿宋_GB2312" pitchFamily="49" charset="-122"/>
            </a:endParaRPr>
          </a:p>
          <a:p>
            <a:pPr>
              <a:lnSpc>
                <a:spcPct val="150000"/>
              </a:lnSpc>
              <a:buClrTx/>
              <a:buSzTx/>
              <a:buNone/>
            </a:pP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   (c) 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时间复杂度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最好、最坏和平均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、</a:t>
            </a:r>
            <a:r>
              <a:rPr lang="zh-CN" altLang="en-US" dirty="0">
                <a:solidFill>
                  <a:srgbClr val="FFFF00"/>
                </a:solidFill>
                <a:ea typeface="仿宋_GB2312" pitchFamily="49" charset="-122"/>
              </a:rPr>
              <a:t>最坏和平均情况</a:t>
            </a:r>
            <a:r>
              <a:rPr lang="en-US" altLang="zh-CN" dirty="0">
                <a:solidFill>
                  <a:srgbClr val="FFFF00"/>
                </a:solidFill>
                <a:ea typeface="仿宋_GB2312" pitchFamily="49" charset="-122"/>
              </a:rPr>
              <a:t>O(n</a:t>
            </a:r>
            <a:r>
              <a:rPr lang="en-US" altLang="zh-CN" baseline="30000" dirty="0">
                <a:solidFill>
                  <a:srgbClr val="FFFF00"/>
                </a:solidFill>
                <a:ea typeface="仿宋_GB2312" pitchFamily="49" charset="-122"/>
              </a:rPr>
              <a:t>2</a:t>
            </a:r>
            <a:r>
              <a:rPr lang="en-US" altLang="zh-CN" dirty="0">
                <a:solidFill>
                  <a:srgbClr val="FFFF00"/>
                </a:solidFill>
                <a:ea typeface="仿宋_GB2312" pitchFamily="49" charset="-122"/>
              </a:rPr>
              <a:t>)</a:t>
            </a:r>
            <a:r>
              <a:rPr lang="zh-CN" altLang="en-US" dirty="0">
                <a:solidFill>
                  <a:srgbClr val="FFFF00"/>
                </a:solidFill>
                <a:ea typeface="仿宋_GB2312" pitchFamily="49" charset="-122"/>
              </a:rPr>
              <a:t>，最好</a:t>
            </a:r>
            <a:r>
              <a:rPr lang="en-US" altLang="zh-CN" dirty="0">
                <a:solidFill>
                  <a:srgbClr val="FFFF00"/>
                </a:solidFill>
                <a:ea typeface="仿宋_GB2312" pitchFamily="49" charset="-122"/>
              </a:rPr>
              <a:t>O(n)</a:t>
            </a:r>
          </a:p>
          <a:p>
            <a:pPr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   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(d) 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适用场合：基本有序且简单快速实现</a:t>
            </a:r>
          </a:p>
          <a:p>
            <a:pPr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   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(e) 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一趟排序结束后就能确定某个元素最终位置的算法？</a:t>
            </a:r>
            <a:r>
              <a:rPr lang="zh-CN" altLang="en-US" dirty="0">
                <a:solidFill>
                  <a:srgbClr val="FFFF00"/>
                </a:solidFill>
                <a:ea typeface="仿宋_GB2312" pitchFamily="49" charset="-122"/>
              </a:rPr>
              <a:t>能</a:t>
            </a:r>
          </a:p>
          <a:p>
            <a:pPr>
              <a:lnSpc>
                <a:spcPct val="150000"/>
              </a:lnSpc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   (f) </a:t>
            </a:r>
            <a:r>
              <a:rPr lang="zh-CN" altLang="zh-CN" dirty="0">
                <a:solidFill>
                  <a:schemeClr val="tx1"/>
                </a:solidFill>
                <a:ea typeface="仿宋_GB2312" pitchFamily="49" charset="-122"/>
              </a:rPr>
              <a:t>给出排序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过程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结果</a:t>
            </a:r>
            <a:r>
              <a:rPr lang="zh-CN" altLang="zh-CN" dirty="0">
                <a:solidFill>
                  <a:schemeClr val="tx1"/>
                </a:solidFill>
                <a:ea typeface="仿宋_GB2312" pitchFamily="49" charset="-122"/>
              </a:rPr>
              <a:t>，判断是何种排序。</a:t>
            </a:r>
            <a:endParaRPr lang="zh-CN" altLang="en-US" dirty="0">
              <a:solidFill>
                <a:schemeClr val="tx1"/>
              </a:solidFill>
              <a:ea typeface="仿宋_GB2312" pitchFamily="49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5483" y="250837"/>
            <a:ext cx="9404723" cy="140053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内排序的基本概念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179712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9" name="Rectangle 5"/>
          <p:cNvSpPr>
            <a:spLocks noChangeArrowheads="1"/>
          </p:cNvSpPr>
          <p:nvPr/>
        </p:nvSpPr>
        <p:spPr bwMode="auto">
          <a:xfrm>
            <a:off x="344384" y="1081731"/>
            <a:ext cx="11293433" cy="5616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30000"/>
              </a:lnSpc>
              <a:buClr>
                <a:schemeClr val="accent1"/>
              </a:buClr>
              <a:buSzPct val="150000"/>
              <a:buChar char="•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3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设有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n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个数据元素的序列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(R</a:t>
            </a:r>
            <a:r>
              <a:rPr lang="en-US" altLang="zh-CN" baseline="-25000" dirty="0">
                <a:solidFill>
                  <a:schemeClr val="tx1"/>
                </a:solidFill>
                <a:ea typeface="仿宋_GB2312" pitchFamily="49" charset="-122"/>
              </a:rPr>
              <a:t>0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,R</a:t>
            </a:r>
            <a:r>
              <a:rPr lang="en-US" altLang="zh-CN" baseline="-25000" dirty="0">
                <a:solidFill>
                  <a:schemeClr val="tx1"/>
                </a:solidFill>
                <a:ea typeface="仿宋_GB2312" pitchFamily="49" charset="-122"/>
              </a:rPr>
              <a:t>1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,…,R</a:t>
            </a:r>
            <a:r>
              <a:rPr lang="en-US" altLang="zh-CN" baseline="-25000" dirty="0">
                <a:solidFill>
                  <a:schemeClr val="tx1"/>
                </a:solidFill>
                <a:ea typeface="仿宋_GB2312" pitchFamily="49" charset="-122"/>
              </a:rPr>
              <a:t>n-1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K</a:t>
            </a:r>
            <a:r>
              <a:rPr lang="en-US" altLang="zh-CN" baseline="-25000" dirty="0">
                <a:solidFill>
                  <a:schemeClr val="tx1"/>
                </a:solidFill>
                <a:ea typeface="仿宋_GB2312" pitchFamily="49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是</a:t>
            </a:r>
            <a:r>
              <a:rPr lang="en-US" altLang="zh-CN" dirty="0" err="1">
                <a:solidFill>
                  <a:schemeClr val="tx1"/>
                </a:solidFill>
                <a:ea typeface="仿宋_GB2312" pitchFamily="49" charset="-122"/>
              </a:rPr>
              <a:t>R</a:t>
            </a:r>
            <a:r>
              <a:rPr lang="en-US" altLang="zh-CN" baseline="-25000" dirty="0" err="1">
                <a:solidFill>
                  <a:schemeClr val="tx1"/>
                </a:solidFill>
                <a:ea typeface="仿宋_GB2312" pitchFamily="49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的关键字。</a:t>
            </a:r>
          </a:p>
          <a:p>
            <a:pPr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所谓排序，就是找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(0,1, …,n-1)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的一种排列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p(0), p(1), …, p(n-1)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，使得序列按</a:t>
            </a:r>
          </a:p>
          <a:p>
            <a:pPr algn="ctr">
              <a:lnSpc>
                <a:spcPct val="150000"/>
              </a:lnSpc>
              <a:buClrTx/>
              <a:buSzTx/>
              <a:buFontTx/>
              <a:buNone/>
            </a:pPr>
            <a:r>
              <a:rPr lang="en-US" altLang="zh-CN" dirty="0" err="1">
                <a:solidFill>
                  <a:schemeClr val="tx1"/>
                </a:solidFill>
                <a:ea typeface="仿宋_GB2312" pitchFamily="49" charset="-122"/>
              </a:rPr>
              <a:t>K</a:t>
            </a:r>
            <a:r>
              <a:rPr lang="en-US" altLang="zh-CN" baseline="-25000" dirty="0" err="1">
                <a:solidFill>
                  <a:schemeClr val="tx1"/>
                </a:solidFill>
                <a:ea typeface="仿宋_GB2312" pitchFamily="49" charset="-122"/>
              </a:rPr>
              <a:t>p</a:t>
            </a:r>
            <a:r>
              <a:rPr lang="en-US" altLang="zh-CN" baseline="-25000" dirty="0">
                <a:solidFill>
                  <a:schemeClr val="tx1"/>
                </a:solidFill>
                <a:ea typeface="仿宋_GB2312" pitchFamily="49" charset="-122"/>
              </a:rPr>
              <a:t>(0)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  <a:sym typeface="Symbol" panose="05050102010706020507" pitchFamily="18" charset="2"/>
              </a:rPr>
              <a:t> </a:t>
            </a:r>
            <a:r>
              <a:rPr lang="en-US" altLang="zh-CN" dirty="0" err="1">
                <a:solidFill>
                  <a:schemeClr val="tx1"/>
                </a:solidFill>
                <a:ea typeface="仿宋_GB2312" pitchFamily="49" charset="-122"/>
              </a:rPr>
              <a:t>K</a:t>
            </a:r>
            <a:r>
              <a:rPr lang="en-US" altLang="zh-CN" baseline="-25000" dirty="0" err="1">
                <a:solidFill>
                  <a:schemeClr val="tx1"/>
                </a:solidFill>
                <a:ea typeface="仿宋_GB2312" pitchFamily="49" charset="-122"/>
              </a:rPr>
              <a:t>p</a:t>
            </a:r>
            <a:r>
              <a:rPr lang="en-US" altLang="zh-CN" baseline="-25000" dirty="0">
                <a:solidFill>
                  <a:schemeClr val="tx1"/>
                </a:solidFill>
                <a:ea typeface="仿宋_GB2312" pitchFamily="49" charset="-122"/>
              </a:rPr>
              <a:t>(1)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…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  <a:sym typeface="Symbol" panose="05050102010706020507" pitchFamily="18" charset="2"/>
              </a:rPr>
              <a:t></a:t>
            </a:r>
            <a:r>
              <a:rPr lang="en-US" altLang="zh-CN" dirty="0" err="1">
                <a:solidFill>
                  <a:schemeClr val="tx1"/>
                </a:solidFill>
                <a:ea typeface="仿宋_GB2312" pitchFamily="49" charset="-122"/>
              </a:rPr>
              <a:t>K</a:t>
            </a:r>
            <a:r>
              <a:rPr lang="en-US" altLang="zh-CN" baseline="-25000" dirty="0" err="1">
                <a:solidFill>
                  <a:schemeClr val="tx1"/>
                </a:solidFill>
                <a:ea typeface="仿宋_GB2312" pitchFamily="49" charset="-122"/>
              </a:rPr>
              <a:t>p</a:t>
            </a:r>
            <a:r>
              <a:rPr lang="en-US" altLang="zh-CN" baseline="-25000" dirty="0">
                <a:solidFill>
                  <a:schemeClr val="tx1"/>
                </a:solidFill>
                <a:ea typeface="仿宋_GB2312" pitchFamily="49" charset="-122"/>
              </a:rPr>
              <a:t>(n-1)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  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（非递减）</a:t>
            </a:r>
          </a:p>
          <a:p>
            <a:pPr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或</a:t>
            </a:r>
          </a:p>
          <a:p>
            <a:pPr algn="ctr">
              <a:lnSpc>
                <a:spcPct val="150000"/>
              </a:lnSpc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zh-CN" dirty="0" err="1">
                <a:solidFill>
                  <a:schemeClr val="tx1"/>
                </a:solidFill>
                <a:ea typeface="仿宋_GB2312" pitchFamily="49" charset="-122"/>
              </a:rPr>
              <a:t>K</a:t>
            </a:r>
            <a:r>
              <a:rPr lang="en-US" altLang="zh-CN" baseline="-25000" dirty="0" err="1">
                <a:solidFill>
                  <a:schemeClr val="tx1"/>
                </a:solidFill>
                <a:ea typeface="仿宋_GB2312" pitchFamily="49" charset="-122"/>
              </a:rPr>
              <a:t>p</a:t>
            </a:r>
            <a:r>
              <a:rPr lang="en-US" altLang="zh-CN" baseline="-25000" dirty="0">
                <a:solidFill>
                  <a:schemeClr val="tx1"/>
                </a:solidFill>
                <a:ea typeface="仿宋_GB2312" pitchFamily="49" charset="-122"/>
              </a:rPr>
              <a:t>(0)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  <a:sym typeface="Symbol" panose="05050102010706020507" pitchFamily="18" charset="2"/>
              </a:rPr>
              <a:t></a:t>
            </a:r>
            <a:r>
              <a:rPr lang="en-US" altLang="zh-CN" dirty="0" err="1">
                <a:solidFill>
                  <a:schemeClr val="tx1"/>
                </a:solidFill>
                <a:ea typeface="仿宋_GB2312" pitchFamily="49" charset="-122"/>
              </a:rPr>
              <a:t>K</a:t>
            </a:r>
            <a:r>
              <a:rPr lang="en-US" altLang="zh-CN" baseline="-25000" dirty="0" err="1">
                <a:solidFill>
                  <a:schemeClr val="tx1"/>
                </a:solidFill>
                <a:ea typeface="仿宋_GB2312" pitchFamily="49" charset="-122"/>
              </a:rPr>
              <a:t>p</a:t>
            </a:r>
            <a:r>
              <a:rPr lang="en-US" altLang="zh-CN" baseline="-25000" dirty="0">
                <a:solidFill>
                  <a:schemeClr val="tx1"/>
                </a:solidFill>
                <a:ea typeface="仿宋_GB2312" pitchFamily="49" charset="-122"/>
              </a:rPr>
              <a:t>(1)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  <a:sym typeface="Symbol" panose="05050102010706020507" pitchFamily="18" charset="2"/>
              </a:rPr>
              <a:t>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…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  <a:sym typeface="Symbol" panose="05050102010706020507" pitchFamily="18" charset="2"/>
              </a:rPr>
              <a:t></a:t>
            </a:r>
            <a:r>
              <a:rPr lang="en-US" altLang="zh-CN" dirty="0" err="1">
                <a:solidFill>
                  <a:schemeClr val="tx1"/>
                </a:solidFill>
                <a:ea typeface="仿宋_GB2312" pitchFamily="49" charset="-122"/>
              </a:rPr>
              <a:t>K</a:t>
            </a:r>
            <a:r>
              <a:rPr lang="en-US" altLang="zh-CN" baseline="-25000" dirty="0" err="1">
                <a:solidFill>
                  <a:schemeClr val="tx1"/>
                </a:solidFill>
                <a:ea typeface="仿宋_GB2312" pitchFamily="49" charset="-122"/>
              </a:rPr>
              <a:t>p</a:t>
            </a:r>
            <a:r>
              <a:rPr lang="en-US" altLang="zh-CN" baseline="-25000" dirty="0">
                <a:solidFill>
                  <a:schemeClr val="tx1"/>
                </a:solidFill>
                <a:ea typeface="仿宋_GB2312" pitchFamily="49" charset="-122"/>
              </a:rPr>
              <a:t>(n-1)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   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（非递增）</a:t>
            </a:r>
          </a:p>
          <a:p>
            <a:pPr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的次序排列为：</a:t>
            </a:r>
            <a:endParaRPr lang="en-US" altLang="zh-CN" dirty="0">
              <a:solidFill>
                <a:schemeClr val="tx1"/>
              </a:solidFill>
              <a:ea typeface="仿宋_GB2312" pitchFamily="49" charset="-122"/>
            </a:endParaRPr>
          </a:p>
          <a:p>
            <a:pPr algn="ctr"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ea typeface="仿宋_GB2312" pitchFamily="49" charset="-122"/>
              </a:rPr>
              <a:t>R</a:t>
            </a:r>
            <a:r>
              <a:rPr lang="en-US" altLang="zh-CN" baseline="-25000" dirty="0" err="1">
                <a:solidFill>
                  <a:schemeClr val="tx1"/>
                </a:solidFill>
                <a:ea typeface="仿宋_GB2312" pitchFamily="49" charset="-122"/>
              </a:rPr>
              <a:t>p</a:t>
            </a:r>
            <a:r>
              <a:rPr lang="en-US" altLang="zh-CN" baseline="-25000" dirty="0">
                <a:solidFill>
                  <a:schemeClr val="tx1"/>
                </a:solidFill>
                <a:ea typeface="仿宋_GB2312" pitchFamily="49" charset="-122"/>
              </a:rPr>
              <a:t>(0)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,</a:t>
            </a:r>
            <a:r>
              <a:rPr lang="en-US" altLang="zh-CN" dirty="0" err="1">
                <a:solidFill>
                  <a:schemeClr val="tx1"/>
                </a:solidFill>
                <a:ea typeface="仿宋_GB2312" pitchFamily="49" charset="-122"/>
              </a:rPr>
              <a:t>R</a:t>
            </a:r>
            <a:r>
              <a:rPr lang="en-US" altLang="zh-CN" baseline="-25000" dirty="0" err="1">
                <a:solidFill>
                  <a:schemeClr val="tx1"/>
                </a:solidFill>
                <a:ea typeface="仿宋_GB2312" pitchFamily="49" charset="-122"/>
              </a:rPr>
              <a:t>p</a:t>
            </a:r>
            <a:r>
              <a:rPr lang="en-US" altLang="zh-CN" baseline="-25000" dirty="0">
                <a:solidFill>
                  <a:schemeClr val="tx1"/>
                </a:solidFill>
                <a:ea typeface="仿宋_GB2312" pitchFamily="49" charset="-122"/>
              </a:rPr>
              <a:t>(1)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,…,</a:t>
            </a:r>
            <a:r>
              <a:rPr lang="en-US" altLang="zh-CN" dirty="0" err="1">
                <a:solidFill>
                  <a:schemeClr val="tx1"/>
                </a:solidFill>
                <a:ea typeface="仿宋_GB2312" pitchFamily="49" charset="-122"/>
              </a:rPr>
              <a:t>R</a:t>
            </a:r>
            <a:r>
              <a:rPr lang="en-US" altLang="zh-CN" baseline="-25000" dirty="0" err="1">
                <a:solidFill>
                  <a:schemeClr val="tx1"/>
                </a:solidFill>
                <a:ea typeface="仿宋_GB2312" pitchFamily="49" charset="-122"/>
              </a:rPr>
              <a:t>p</a:t>
            </a:r>
            <a:r>
              <a:rPr lang="en-US" altLang="zh-CN" baseline="-25000" dirty="0">
                <a:solidFill>
                  <a:schemeClr val="tx1"/>
                </a:solidFill>
                <a:ea typeface="仿宋_GB2312" pitchFamily="49" charset="-122"/>
              </a:rPr>
              <a:t>(n-1)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)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5483" y="250837"/>
            <a:ext cx="9404723" cy="140053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内排序的基本概念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445192" y="2482261"/>
            <a:ext cx="1788865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元素下标</a:t>
            </a:r>
            <a:endParaRPr lang="en-US" altLang="zh-CN" sz="2800" b="1" dirty="0"/>
          </a:p>
          <a:p>
            <a:pPr algn="ctr"/>
            <a:r>
              <a:rPr lang="zh-CN" altLang="en-US" sz="2800" b="1" dirty="0"/>
              <a:t>的排列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8550234" y="2470068"/>
            <a:ext cx="855023" cy="486888"/>
          </a:xfrm>
          <a:custGeom>
            <a:avLst/>
            <a:gdLst>
              <a:gd name="connsiteX0" fmla="*/ 855023 w 855023"/>
              <a:gd name="connsiteY0" fmla="*/ 486888 h 486888"/>
              <a:gd name="connsiteX1" fmla="*/ 201880 w 855023"/>
              <a:gd name="connsiteY1" fmla="*/ 403761 h 486888"/>
              <a:gd name="connsiteX2" fmla="*/ 0 w 855023"/>
              <a:gd name="connsiteY2" fmla="*/ 0 h 48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5023" h="486888">
                <a:moveTo>
                  <a:pt x="855023" y="486888"/>
                </a:moveTo>
                <a:cubicBezTo>
                  <a:pt x="599703" y="485898"/>
                  <a:pt x="344384" y="484909"/>
                  <a:pt x="201880" y="403761"/>
                </a:cubicBezTo>
                <a:cubicBezTo>
                  <a:pt x="59376" y="322613"/>
                  <a:pt x="29688" y="161306"/>
                  <a:pt x="0" y="0"/>
                </a:cubicBezTo>
              </a:path>
            </a:pathLst>
          </a:custGeom>
          <a:noFill/>
          <a:ln w="34925">
            <a:solidFill>
              <a:srgbClr val="FFFF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593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简单排序算法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7888" y="1842070"/>
            <a:ext cx="10461171" cy="412004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简单选择排序：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不稳定，任何情况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O(n</a:t>
            </a:r>
            <a:r>
              <a:rPr lang="en-US" altLang="zh-CN" sz="3200" b="1" baseline="30000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无论何种情况都要进行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n-1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趟排序</a:t>
            </a:r>
            <a:endParaRPr lang="en-US" altLang="zh-CN" sz="3200" b="1" dirty="0">
              <a:solidFill>
                <a:srgbClr val="FFFF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直接插入排序：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稳定，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最好情况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O(n)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，最坏情况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O(n</a:t>
            </a:r>
            <a:r>
              <a:rPr lang="en-US" altLang="zh-CN" sz="3200" b="1" baseline="30000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无论何种情况都要进行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n-1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趟排序</a:t>
            </a:r>
            <a:endParaRPr lang="en-US" altLang="zh-CN" sz="3200" b="1" dirty="0">
              <a:solidFill>
                <a:srgbClr val="FFFF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冒泡排序：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稳定，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最好情况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O(n)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，最坏情况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O(n</a:t>
            </a:r>
            <a:r>
              <a:rPr lang="en-US" altLang="zh-CN" sz="3200" b="1" baseline="30000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最好情况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趟，最坏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n-1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趟</a:t>
            </a:r>
            <a:endParaRPr lang="en-US" altLang="zh-CN" sz="3200" b="1" dirty="0">
              <a:solidFill>
                <a:srgbClr val="FFFF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436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3526" y="1853249"/>
            <a:ext cx="9601196" cy="412004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内排序的基本概念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简单排序算法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快速排序算法</a:t>
            </a:r>
            <a:endParaRPr lang="en-US" altLang="zh-CN" sz="3200" b="1" dirty="0">
              <a:solidFill>
                <a:srgbClr val="FFC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两路合并排序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堆排序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621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11"/>
          <p:cNvSpPr txBox="1">
            <a:spLocks noChangeArrowheads="1"/>
          </p:cNvSpPr>
          <p:nvPr/>
        </p:nvSpPr>
        <p:spPr bwMode="auto">
          <a:xfrm>
            <a:off x="646110" y="1030350"/>
            <a:ext cx="10896705" cy="491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b="1" i="1" dirty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快速排序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初始序列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选择序列中一个元素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b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关键字为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，将原序列分割成两个</a:t>
            </a:r>
            <a:r>
              <a:rPr lang="zh-CN" altLang="en-US" b="1" dirty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前后无序子序列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：前序列中的所有元素的关键字均小于等于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，后一个子序列中元素的关键字均大于等于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                       </a:t>
            </a:r>
          </a:p>
          <a:p>
            <a:pPr>
              <a:lnSpc>
                <a:spcPct val="140000"/>
              </a:lnSpc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b="1" i="1" dirty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快速排序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前序列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40000"/>
              </a:lnSpc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b="1" i="1" dirty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快速排序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后序列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40000"/>
              </a:lnSpc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当无序子序列为空或只剩下一个元素时，本趟快排结束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46110" y="155835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快速排序的基本思想</a:t>
            </a:r>
          </a:p>
        </p:txBody>
      </p:sp>
      <p:sp>
        <p:nvSpPr>
          <p:cNvPr id="2" name="矩形 1"/>
          <p:cNvSpPr/>
          <p:nvPr/>
        </p:nvSpPr>
        <p:spPr>
          <a:xfrm>
            <a:off x="4906052" y="1122628"/>
            <a:ext cx="3482043" cy="6245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称元素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为分割元素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302672" y="5385388"/>
            <a:ext cx="5583580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36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u="sng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36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u="sng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79019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2518902" y="1098395"/>
            <a:ext cx="7026282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待排序列（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36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u="sng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749944" y="2847274"/>
            <a:ext cx="10896705" cy="1902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选择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待排序列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中第一个元素为分割元素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                       </a:t>
            </a:r>
          </a:p>
          <a:p>
            <a:pPr>
              <a:lnSpc>
                <a:spcPct val="140000"/>
              </a:lnSpc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left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指向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待排序列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的最左元素，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right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指向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待排序序列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的最右元素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游动标识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，初始时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=left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j=right+1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39314" y="1961800"/>
            <a:ext cx="683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endParaRPr lang="zh-CN" altLang="en-US" sz="2800" dirty="0"/>
          </a:p>
        </p:txBody>
      </p:sp>
      <p:cxnSp>
        <p:nvCxnSpPr>
          <p:cNvPr id="6" name="直接箭头连接符 5"/>
          <p:cNvCxnSpPr>
            <a:stCxn id="4" idx="0"/>
          </p:cNvCxnSpPr>
          <p:nvPr/>
        </p:nvCxnSpPr>
        <p:spPr>
          <a:xfrm flipV="1">
            <a:off x="4580914" y="1567543"/>
            <a:ext cx="50463" cy="394257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453075" y="1961800"/>
            <a:ext cx="942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endParaRPr lang="zh-CN" altLang="en-US" sz="2800" dirty="0"/>
          </a:p>
        </p:txBody>
      </p:sp>
      <p:cxnSp>
        <p:nvCxnSpPr>
          <p:cNvPr id="8" name="直接箭头连接符 7"/>
          <p:cNvCxnSpPr>
            <a:stCxn id="7" idx="0"/>
          </p:cNvCxnSpPr>
          <p:nvPr/>
        </p:nvCxnSpPr>
        <p:spPr>
          <a:xfrm flipH="1" flipV="1">
            <a:off x="8845138" y="1567544"/>
            <a:ext cx="79381" cy="394256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9261132" y="546854"/>
            <a:ext cx="304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cxnSp>
        <p:nvCxnSpPr>
          <p:cNvPr id="10" name="直接箭头连接符 9"/>
          <p:cNvCxnSpPr>
            <a:stCxn id="9" idx="2"/>
          </p:cNvCxnSpPr>
          <p:nvPr/>
        </p:nvCxnSpPr>
        <p:spPr>
          <a:xfrm flipH="1">
            <a:off x="9403158" y="1070074"/>
            <a:ext cx="10420" cy="303508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462140" y="344573"/>
            <a:ext cx="284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>
            <a:stCxn id="13" idx="2"/>
          </p:cNvCxnSpPr>
          <p:nvPr/>
        </p:nvCxnSpPr>
        <p:spPr>
          <a:xfrm>
            <a:off x="4604166" y="867793"/>
            <a:ext cx="0" cy="303508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776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2518902" y="1098395"/>
            <a:ext cx="7026282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待排序列（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36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u="sng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11"/>
              <p:cNvSpPr txBox="1">
                <a:spLocks noChangeArrowheads="1"/>
              </p:cNvSpPr>
              <p:nvPr/>
            </p:nvSpPr>
            <p:spPr bwMode="auto">
              <a:xfrm>
                <a:off x="522514" y="2847274"/>
                <a:ext cx="11124135" cy="31085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>
                  <a:lnSpc>
                    <a:spcPct val="140000"/>
                  </a:lnSpc>
                </a:pP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一趟快速排序的算法步骤</a:t>
                </a:r>
                <a:endPara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40000"/>
                  </a:lnSpc>
                  <a:buAutoNum type="arabicPeriod"/>
                </a:pPr>
                <a:r>
                  <a:rPr lang="en-US" altLang="zh-CN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= i+1</a:t>
                </a: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，从左向右扫描序列，找到第一个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分割元素的元素后停止</a:t>
                </a:r>
                <a:endPara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40000"/>
                  </a:lnSpc>
                  <a:buAutoNum type="arabicPeriod"/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 = j-1</a:t>
                </a: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，从右向左扫描序列，找到第一个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分割元素的元素后停止</a:t>
                </a:r>
                <a:endPara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40000"/>
                  </a:lnSpc>
                  <a:buAutoNum type="arabicPeriod"/>
                </a:pP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𝒋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，将</a:t>
                </a: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A[</a:t>
                </a:r>
                <a:r>
                  <a:rPr lang="en-US" altLang="zh-CN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 </a:t>
                </a: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与</a:t>
                </a: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A[j] </a:t>
                </a: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交换，继续步骤</a:t>
                </a: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</a:p>
              <a:p>
                <a:pPr marL="514350" indent="-514350">
                  <a:lnSpc>
                    <a:spcPct val="140000"/>
                  </a:lnSpc>
                  <a:buAutoNum type="arabicPeriod"/>
                </a:pP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𝒋</m:t>
                    </m:r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，将</a:t>
                </a: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A[left] </a:t>
                </a: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与 </a:t>
                </a: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A[j] </a:t>
                </a: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交换，本趟快速排序结束</a:t>
                </a:r>
              </a:p>
            </p:txBody>
          </p:sp>
        </mc:Choice>
        <mc:Fallback xmlns="">
          <p:sp>
            <p:nvSpPr>
              <p:cNvPr id="3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2514" y="2847274"/>
                <a:ext cx="11124135" cy="3108543"/>
              </a:xfrm>
              <a:prstGeom prst="rect">
                <a:avLst/>
              </a:prstGeom>
              <a:blipFill rotWithShape="0">
                <a:blip r:embed="rId2"/>
                <a:stretch>
                  <a:fillRect l="-1151" b="-254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4239314" y="1961800"/>
            <a:ext cx="683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endParaRPr lang="zh-CN" altLang="en-US" sz="2800" dirty="0"/>
          </a:p>
        </p:txBody>
      </p:sp>
      <p:cxnSp>
        <p:nvCxnSpPr>
          <p:cNvPr id="6" name="直接箭头连接符 5"/>
          <p:cNvCxnSpPr>
            <a:stCxn id="4" idx="0"/>
          </p:cNvCxnSpPr>
          <p:nvPr/>
        </p:nvCxnSpPr>
        <p:spPr>
          <a:xfrm flipV="1">
            <a:off x="4580914" y="1567543"/>
            <a:ext cx="50463" cy="394257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453075" y="1961800"/>
            <a:ext cx="942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endParaRPr lang="zh-CN" altLang="en-US" sz="2800" dirty="0"/>
          </a:p>
        </p:txBody>
      </p:sp>
      <p:cxnSp>
        <p:nvCxnSpPr>
          <p:cNvPr id="8" name="直接箭头连接符 7"/>
          <p:cNvCxnSpPr>
            <a:stCxn id="7" idx="0"/>
          </p:cNvCxnSpPr>
          <p:nvPr/>
        </p:nvCxnSpPr>
        <p:spPr>
          <a:xfrm flipH="1" flipV="1">
            <a:off x="8845138" y="1567544"/>
            <a:ext cx="79381" cy="394256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9382318" y="344573"/>
            <a:ext cx="304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cxnSp>
        <p:nvCxnSpPr>
          <p:cNvPr id="10" name="直接箭头连接符 9"/>
          <p:cNvCxnSpPr>
            <a:stCxn id="9" idx="2"/>
          </p:cNvCxnSpPr>
          <p:nvPr/>
        </p:nvCxnSpPr>
        <p:spPr>
          <a:xfrm flipH="1">
            <a:off x="9524344" y="867793"/>
            <a:ext cx="10420" cy="303508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462140" y="344573"/>
            <a:ext cx="284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>
            <a:stCxn id="13" idx="2"/>
          </p:cNvCxnSpPr>
          <p:nvPr/>
        </p:nvCxnSpPr>
        <p:spPr>
          <a:xfrm>
            <a:off x="4604166" y="867793"/>
            <a:ext cx="0" cy="303508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331984" y="1136985"/>
                <a:ext cx="4055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1984" y="1136985"/>
                <a:ext cx="405559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3660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783771" y="196398"/>
            <a:ext cx="10136309" cy="2160591"/>
            <a:chOff x="308758" y="374527"/>
            <a:chExt cx="10136309" cy="2160591"/>
          </a:xfrm>
        </p:grpSpPr>
        <p:sp>
          <p:nvSpPr>
            <p:cNvPr id="2" name="Text Box 12"/>
            <p:cNvSpPr txBox="1">
              <a:spLocks noChangeArrowheads="1"/>
            </p:cNvSpPr>
            <p:nvPr/>
          </p:nvSpPr>
          <p:spPr bwMode="auto">
            <a:xfrm>
              <a:off x="416969" y="1110270"/>
              <a:ext cx="7026282" cy="6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待排序列（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36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u="sng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677007" y="1773154"/>
              <a:ext cx="68320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left</a:t>
              </a:r>
              <a:endParaRPr lang="zh-CN" altLang="en-US" sz="2800" dirty="0"/>
            </a:p>
          </p:txBody>
        </p:sp>
        <p:cxnSp>
          <p:nvCxnSpPr>
            <p:cNvPr id="6" name="直接箭头连接符 5"/>
            <p:cNvCxnSpPr>
              <a:stCxn id="4" idx="0"/>
            </p:cNvCxnSpPr>
            <p:nvPr/>
          </p:nvCxnSpPr>
          <p:spPr>
            <a:xfrm flipV="1">
              <a:off x="2018607" y="1579419"/>
              <a:ext cx="449811" cy="193735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6792695" y="1667109"/>
              <a:ext cx="94288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right</a:t>
              </a:r>
              <a:endParaRPr lang="zh-CN" altLang="en-US" sz="2800" dirty="0"/>
            </a:p>
          </p:txBody>
        </p:sp>
        <p:cxnSp>
          <p:nvCxnSpPr>
            <p:cNvPr id="8" name="直接箭头连接符 7"/>
            <p:cNvCxnSpPr>
              <a:stCxn id="7" idx="0"/>
            </p:cNvCxnSpPr>
            <p:nvPr/>
          </p:nvCxnSpPr>
          <p:spPr>
            <a:xfrm flipH="1" flipV="1">
              <a:off x="6854787" y="1566221"/>
              <a:ext cx="409352" cy="100888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7270365" y="662755"/>
              <a:ext cx="7304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2360207" y="625640"/>
              <a:ext cx="62565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7230051" y="1148860"/>
                  <a:ext cx="40555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0051" y="1148860"/>
                  <a:ext cx="405559" cy="43088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矩形 10"/>
            <p:cNvSpPr/>
            <p:nvPr/>
          </p:nvSpPr>
          <p:spPr>
            <a:xfrm>
              <a:off x="308758" y="590379"/>
              <a:ext cx="7802088" cy="170599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8437786" y="374527"/>
                  <a:ext cx="2007281" cy="21605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800">
                      <a:solidFill>
                        <a:srgbClr val="FF9966"/>
                      </a:solidFill>
                      <a:latin typeface="仿宋_GB2312" pitchFamily="49" charset="-122"/>
                      <a:ea typeface="仿宋_GB2312" pitchFamily="49" charset="-122"/>
                    </a:defRPr>
                  </a:lvl1pPr>
                  <a:lvl2pPr marL="742950" indent="-285750">
                    <a:defRPr kumimoji="1" sz="2800">
                      <a:solidFill>
                        <a:srgbClr val="FF9966"/>
                      </a:solidFill>
                      <a:latin typeface="仿宋_GB2312" pitchFamily="49" charset="-122"/>
                      <a:ea typeface="仿宋_GB2312" pitchFamily="49" charset="-122"/>
                    </a:defRPr>
                  </a:lvl2pPr>
                  <a:lvl3pPr marL="1143000" indent="-228600">
                    <a:defRPr kumimoji="1" sz="2800">
                      <a:solidFill>
                        <a:srgbClr val="FF9966"/>
                      </a:solidFill>
                      <a:latin typeface="仿宋_GB2312" pitchFamily="49" charset="-122"/>
                      <a:ea typeface="仿宋_GB2312" pitchFamily="49" charset="-122"/>
                    </a:defRPr>
                  </a:lvl3pPr>
                  <a:lvl4pPr marL="1600200" indent="-228600">
                    <a:defRPr kumimoji="1" sz="2800">
                      <a:solidFill>
                        <a:srgbClr val="FF9966"/>
                      </a:solidFill>
                      <a:latin typeface="仿宋_GB2312" pitchFamily="49" charset="-122"/>
                      <a:ea typeface="仿宋_GB2312" pitchFamily="49" charset="-122"/>
                    </a:defRPr>
                  </a:lvl4pPr>
                  <a:lvl5pPr marL="2057400" indent="-228600">
                    <a:defRPr kumimoji="1" sz="2800">
                      <a:solidFill>
                        <a:srgbClr val="FF9966"/>
                      </a:solidFill>
                      <a:latin typeface="仿宋_GB2312" pitchFamily="49" charset="-122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rgbClr val="FF9966"/>
                      </a:solidFill>
                      <a:latin typeface="仿宋_GB2312" pitchFamily="49" charset="-122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rgbClr val="FF9966"/>
                      </a:solidFill>
                      <a:latin typeface="仿宋_GB2312" pitchFamily="49" charset="-122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rgbClr val="FF9966"/>
                      </a:solidFill>
                      <a:latin typeface="仿宋_GB2312" pitchFamily="49" charset="-122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rgbClr val="FF9966"/>
                      </a:solidFill>
                      <a:latin typeface="仿宋_GB2312" pitchFamily="49" charset="-122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lnSpc>
                      <a:spcPct val="120000"/>
                    </a:lnSpc>
                  </a:pPr>
                  <a:r>
                    <a:rPr lang="en-US" altLang="zh-CN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D[left] = 48</a:t>
                  </a:r>
                </a:p>
                <a:p>
                  <a:pPr eaLnBrk="1" hangingPunct="1">
                    <a:lnSpc>
                      <a:spcPct val="120000"/>
                    </a:lnSpc>
                  </a:pPr>
                  <a:r>
                    <a:rPr lang="en-US" altLang="zh-CN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D[right] = 2</a:t>
                  </a:r>
                </a:p>
                <a:p>
                  <a:pPr eaLnBrk="1" hangingPunct="1">
                    <a:lnSpc>
                      <a:spcPct val="120000"/>
                    </a:lnSpc>
                  </a:pPr>
                  <a:r>
                    <a:rPr lang="en-US" altLang="zh-CN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D[</a:t>
                  </a:r>
                  <a:r>
                    <a:rPr lang="en-US" altLang="zh-CN" b="1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i</a:t>
                  </a:r>
                  <a:r>
                    <a:rPr lang="en-US" altLang="zh-CN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] = 48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en-US" altLang="zh-CN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D[j] = </a:t>
                  </a:r>
                  <a14:m>
                    <m:oMath xmlns:m="http://schemas.openxmlformats.org/officeDocument/2006/math"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∞</m:t>
                      </m:r>
                    </m:oMath>
                  </a14:m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437786" y="374527"/>
                  <a:ext cx="2007281" cy="2160591"/>
                </a:xfrm>
                <a:prstGeom prst="rect">
                  <a:avLst/>
                </a:prstGeom>
                <a:blipFill>
                  <a:blip r:embed="rId3"/>
                  <a:stretch>
                    <a:fillRect l="-6079" t="-845" r="-5471" b="-478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组合 64"/>
          <p:cNvGrpSpPr/>
          <p:nvPr/>
        </p:nvGrpSpPr>
        <p:grpSpPr>
          <a:xfrm>
            <a:off x="783771" y="2482623"/>
            <a:ext cx="10136309" cy="2160591"/>
            <a:chOff x="308758" y="374527"/>
            <a:chExt cx="10136309" cy="2160591"/>
          </a:xfrm>
        </p:grpSpPr>
        <p:sp>
          <p:nvSpPr>
            <p:cNvPr id="66" name="Text Box 12"/>
            <p:cNvSpPr txBox="1">
              <a:spLocks noChangeArrowheads="1"/>
            </p:cNvSpPr>
            <p:nvPr/>
          </p:nvSpPr>
          <p:spPr bwMode="auto">
            <a:xfrm>
              <a:off x="416969" y="1110270"/>
              <a:ext cx="7026282" cy="6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待排序列（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36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u="sng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1677007" y="1773154"/>
              <a:ext cx="68320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left</a:t>
              </a:r>
              <a:endParaRPr lang="zh-CN" altLang="en-US" sz="2800" dirty="0"/>
            </a:p>
          </p:txBody>
        </p:sp>
        <p:cxnSp>
          <p:nvCxnSpPr>
            <p:cNvPr id="68" name="直接箭头连接符 67"/>
            <p:cNvCxnSpPr>
              <a:stCxn id="67" idx="0"/>
            </p:cNvCxnSpPr>
            <p:nvPr/>
          </p:nvCxnSpPr>
          <p:spPr>
            <a:xfrm flipV="1">
              <a:off x="2018607" y="1579419"/>
              <a:ext cx="449811" cy="193735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 68"/>
            <p:cNvSpPr/>
            <p:nvPr/>
          </p:nvSpPr>
          <p:spPr>
            <a:xfrm>
              <a:off x="6792695" y="1667109"/>
              <a:ext cx="94288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right</a:t>
              </a:r>
              <a:endParaRPr lang="zh-CN" altLang="en-US" sz="2800" dirty="0"/>
            </a:p>
          </p:txBody>
        </p:sp>
        <p:cxnSp>
          <p:nvCxnSpPr>
            <p:cNvPr id="70" name="直接箭头连接符 69"/>
            <p:cNvCxnSpPr>
              <a:stCxn id="69" idx="0"/>
            </p:cNvCxnSpPr>
            <p:nvPr/>
          </p:nvCxnSpPr>
          <p:spPr>
            <a:xfrm flipH="1" flipV="1">
              <a:off x="6854787" y="1566221"/>
              <a:ext cx="409352" cy="100888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>
              <a:off x="7270365" y="662755"/>
              <a:ext cx="7304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72" name="矩形 71"/>
            <p:cNvSpPr/>
            <p:nvPr/>
          </p:nvSpPr>
          <p:spPr>
            <a:xfrm>
              <a:off x="3025222" y="625640"/>
              <a:ext cx="62565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/>
                <p:cNvSpPr txBox="1"/>
                <p:nvPr/>
              </p:nvSpPr>
              <p:spPr>
                <a:xfrm>
                  <a:off x="7230051" y="1148860"/>
                  <a:ext cx="40555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3" name="文本框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0051" y="1148860"/>
                  <a:ext cx="405559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矩形 73"/>
            <p:cNvSpPr/>
            <p:nvPr/>
          </p:nvSpPr>
          <p:spPr>
            <a:xfrm>
              <a:off x="308758" y="590379"/>
              <a:ext cx="7802088" cy="170599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8437786" y="374527"/>
                  <a:ext cx="2007281" cy="21605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800">
                      <a:solidFill>
                        <a:srgbClr val="FF9966"/>
                      </a:solidFill>
                      <a:latin typeface="仿宋_GB2312" pitchFamily="49" charset="-122"/>
                      <a:ea typeface="仿宋_GB2312" pitchFamily="49" charset="-122"/>
                    </a:defRPr>
                  </a:lvl1pPr>
                  <a:lvl2pPr marL="742950" indent="-285750">
                    <a:defRPr kumimoji="1" sz="2800">
                      <a:solidFill>
                        <a:srgbClr val="FF9966"/>
                      </a:solidFill>
                      <a:latin typeface="仿宋_GB2312" pitchFamily="49" charset="-122"/>
                      <a:ea typeface="仿宋_GB2312" pitchFamily="49" charset="-122"/>
                    </a:defRPr>
                  </a:lvl2pPr>
                  <a:lvl3pPr marL="1143000" indent="-228600">
                    <a:defRPr kumimoji="1" sz="2800">
                      <a:solidFill>
                        <a:srgbClr val="FF9966"/>
                      </a:solidFill>
                      <a:latin typeface="仿宋_GB2312" pitchFamily="49" charset="-122"/>
                      <a:ea typeface="仿宋_GB2312" pitchFamily="49" charset="-122"/>
                    </a:defRPr>
                  </a:lvl3pPr>
                  <a:lvl4pPr marL="1600200" indent="-228600">
                    <a:defRPr kumimoji="1" sz="2800">
                      <a:solidFill>
                        <a:srgbClr val="FF9966"/>
                      </a:solidFill>
                      <a:latin typeface="仿宋_GB2312" pitchFamily="49" charset="-122"/>
                      <a:ea typeface="仿宋_GB2312" pitchFamily="49" charset="-122"/>
                    </a:defRPr>
                  </a:lvl4pPr>
                  <a:lvl5pPr marL="2057400" indent="-228600">
                    <a:defRPr kumimoji="1" sz="2800">
                      <a:solidFill>
                        <a:srgbClr val="FF9966"/>
                      </a:solidFill>
                      <a:latin typeface="仿宋_GB2312" pitchFamily="49" charset="-122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rgbClr val="FF9966"/>
                      </a:solidFill>
                      <a:latin typeface="仿宋_GB2312" pitchFamily="49" charset="-122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rgbClr val="FF9966"/>
                      </a:solidFill>
                      <a:latin typeface="仿宋_GB2312" pitchFamily="49" charset="-122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rgbClr val="FF9966"/>
                      </a:solidFill>
                      <a:latin typeface="仿宋_GB2312" pitchFamily="49" charset="-122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rgbClr val="FF9966"/>
                      </a:solidFill>
                      <a:latin typeface="仿宋_GB2312" pitchFamily="49" charset="-122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lnSpc>
                      <a:spcPct val="120000"/>
                    </a:lnSpc>
                  </a:pPr>
                  <a:r>
                    <a:rPr lang="en-US" altLang="zh-CN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D[left] = 48</a:t>
                  </a:r>
                </a:p>
                <a:p>
                  <a:pPr eaLnBrk="1" hangingPunct="1">
                    <a:lnSpc>
                      <a:spcPct val="120000"/>
                    </a:lnSpc>
                  </a:pPr>
                  <a:r>
                    <a:rPr lang="en-US" altLang="zh-CN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D[right] = 2</a:t>
                  </a:r>
                </a:p>
                <a:p>
                  <a:pPr eaLnBrk="1" hangingPunct="1">
                    <a:lnSpc>
                      <a:spcPct val="120000"/>
                    </a:lnSpc>
                  </a:pPr>
                  <a:r>
                    <a:rPr lang="en-US" altLang="zh-CN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D[</a:t>
                  </a:r>
                  <a:r>
                    <a:rPr lang="en-US" altLang="zh-CN" b="1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i</a:t>
                  </a:r>
                  <a:r>
                    <a:rPr lang="en-US" altLang="zh-CN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] = 36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en-US" altLang="zh-CN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D[j] = </a:t>
                  </a:r>
                  <a14:m>
                    <m:oMath xmlns:m="http://schemas.openxmlformats.org/officeDocument/2006/math"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∞</m:t>
                      </m:r>
                    </m:oMath>
                  </a14:m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5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437786" y="374527"/>
                  <a:ext cx="2007281" cy="2160591"/>
                </a:xfrm>
                <a:prstGeom prst="rect">
                  <a:avLst/>
                </a:prstGeom>
                <a:blipFill>
                  <a:blip r:embed="rId5"/>
                  <a:stretch>
                    <a:fillRect l="-6079" t="-845" r="-5471" b="-478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组合 75"/>
          <p:cNvGrpSpPr/>
          <p:nvPr/>
        </p:nvGrpSpPr>
        <p:grpSpPr>
          <a:xfrm>
            <a:off x="783771" y="4764458"/>
            <a:ext cx="10136309" cy="2160591"/>
            <a:chOff x="308758" y="374527"/>
            <a:chExt cx="10136309" cy="2160591"/>
          </a:xfrm>
        </p:grpSpPr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416969" y="1110270"/>
              <a:ext cx="7026282" cy="6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待排序列（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36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u="sng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78" name="矩形 77"/>
            <p:cNvSpPr/>
            <p:nvPr/>
          </p:nvSpPr>
          <p:spPr>
            <a:xfrm>
              <a:off x="1677007" y="1773154"/>
              <a:ext cx="68320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left</a:t>
              </a:r>
              <a:endParaRPr lang="zh-CN" altLang="en-US" sz="2800" dirty="0"/>
            </a:p>
          </p:txBody>
        </p:sp>
        <p:cxnSp>
          <p:nvCxnSpPr>
            <p:cNvPr id="79" name="直接箭头连接符 78"/>
            <p:cNvCxnSpPr>
              <a:stCxn id="78" idx="0"/>
            </p:cNvCxnSpPr>
            <p:nvPr/>
          </p:nvCxnSpPr>
          <p:spPr>
            <a:xfrm flipV="1">
              <a:off x="2018607" y="1579419"/>
              <a:ext cx="449811" cy="193735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矩形 79"/>
            <p:cNvSpPr/>
            <p:nvPr/>
          </p:nvSpPr>
          <p:spPr>
            <a:xfrm>
              <a:off x="6792695" y="1667109"/>
              <a:ext cx="94288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right</a:t>
              </a:r>
              <a:endParaRPr lang="zh-CN" altLang="en-US" sz="2800" dirty="0"/>
            </a:p>
          </p:txBody>
        </p:sp>
        <p:cxnSp>
          <p:nvCxnSpPr>
            <p:cNvPr id="81" name="直接箭头连接符 80"/>
            <p:cNvCxnSpPr>
              <a:stCxn id="80" idx="0"/>
            </p:cNvCxnSpPr>
            <p:nvPr/>
          </p:nvCxnSpPr>
          <p:spPr>
            <a:xfrm flipH="1" flipV="1">
              <a:off x="6854787" y="1566221"/>
              <a:ext cx="409352" cy="100888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/>
            <p:cNvSpPr/>
            <p:nvPr/>
          </p:nvSpPr>
          <p:spPr>
            <a:xfrm>
              <a:off x="7270365" y="662755"/>
              <a:ext cx="7304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83" name="矩形 82"/>
            <p:cNvSpPr/>
            <p:nvPr/>
          </p:nvSpPr>
          <p:spPr>
            <a:xfrm>
              <a:off x="3761496" y="625640"/>
              <a:ext cx="136864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/>
                <p:cNvSpPr txBox="1"/>
                <p:nvPr/>
              </p:nvSpPr>
              <p:spPr>
                <a:xfrm>
                  <a:off x="7230051" y="1148860"/>
                  <a:ext cx="40555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84" name="文本框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0051" y="1148860"/>
                  <a:ext cx="405559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矩形 84"/>
            <p:cNvSpPr/>
            <p:nvPr/>
          </p:nvSpPr>
          <p:spPr>
            <a:xfrm>
              <a:off x="308758" y="590379"/>
              <a:ext cx="7802088" cy="170599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8437786" y="374527"/>
                  <a:ext cx="2007281" cy="21605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800">
                      <a:solidFill>
                        <a:srgbClr val="FF9966"/>
                      </a:solidFill>
                      <a:latin typeface="仿宋_GB2312" pitchFamily="49" charset="-122"/>
                      <a:ea typeface="仿宋_GB2312" pitchFamily="49" charset="-122"/>
                    </a:defRPr>
                  </a:lvl1pPr>
                  <a:lvl2pPr marL="742950" indent="-285750">
                    <a:defRPr kumimoji="1" sz="2800">
                      <a:solidFill>
                        <a:srgbClr val="FF9966"/>
                      </a:solidFill>
                      <a:latin typeface="仿宋_GB2312" pitchFamily="49" charset="-122"/>
                      <a:ea typeface="仿宋_GB2312" pitchFamily="49" charset="-122"/>
                    </a:defRPr>
                  </a:lvl2pPr>
                  <a:lvl3pPr marL="1143000" indent="-228600">
                    <a:defRPr kumimoji="1" sz="2800">
                      <a:solidFill>
                        <a:srgbClr val="FF9966"/>
                      </a:solidFill>
                      <a:latin typeface="仿宋_GB2312" pitchFamily="49" charset="-122"/>
                      <a:ea typeface="仿宋_GB2312" pitchFamily="49" charset="-122"/>
                    </a:defRPr>
                  </a:lvl3pPr>
                  <a:lvl4pPr marL="1600200" indent="-228600">
                    <a:defRPr kumimoji="1" sz="2800">
                      <a:solidFill>
                        <a:srgbClr val="FF9966"/>
                      </a:solidFill>
                      <a:latin typeface="仿宋_GB2312" pitchFamily="49" charset="-122"/>
                      <a:ea typeface="仿宋_GB2312" pitchFamily="49" charset="-122"/>
                    </a:defRPr>
                  </a:lvl4pPr>
                  <a:lvl5pPr marL="2057400" indent="-228600">
                    <a:defRPr kumimoji="1" sz="2800">
                      <a:solidFill>
                        <a:srgbClr val="FF9966"/>
                      </a:solidFill>
                      <a:latin typeface="仿宋_GB2312" pitchFamily="49" charset="-122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rgbClr val="FF9966"/>
                      </a:solidFill>
                      <a:latin typeface="仿宋_GB2312" pitchFamily="49" charset="-122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rgbClr val="FF9966"/>
                      </a:solidFill>
                      <a:latin typeface="仿宋_GB2312" pitchFamily="49" charset="-122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rgbClr val="FF9966"/>
                      </a:solidFill>
                      <a:latin typeface="仿宋_GB2312" pitchFamily="49" charset="-122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rgbClr val="FF9966"/>
                      </a:solidFill>
                      <a:latin typeface="仿宋_GB2312" pitchFamily="49" charset="-122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lnSpc>
                      <a:spcPct val="120000"/>
                    </a:lnSpc>
                  </a:pPr>
                  <a:r>
                    <a:rPr lang="en-US" altLang="zh-CN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D[left] = 48</a:t>
                  </a:r>
                </a:p>
                <a:p>
                  <a:pPr eaLnBrk="1" hangingPunct="1">
                    <a:lnSpc>
                      <a:spcPct val="120000"/>
                    </a:lnSpc>
                  </a:pPr>
                  <a:r>
                    <a:rPr lang="en-US" altLang="zh-CN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D[right] = 2</a:t>
                  </a:r>
                </a:p>
                <a:p>
                  <a:pPr eaLnBrk="1" hangingPunct="1">
                    <a:lnSpc>
                      <a:spcPct val="120000"/>
                    </a:lnSpc>
                  </a:pPr>
                  <a:r>
                    <a:rPr lang="en-US" altLang="zh-CN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D[</a:t>
                  </a:r>
                  <a:r>
                    <a:rPr lang="en-US" altLang="zh-CN" b="1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i</a:t>
                  </a:r>
                  <a:r>
                    <a:rPr lang="en-US" altLang="zh-CN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] = 68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en-US" altLang="zh-CN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D[j] = </a:t>
                  </a:r>
                  <a14:m>
                    <m:oMath xmlns:m="http://schemas.openxmlformats.org/officeDocument/2006/math"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∞</m:t>
                      </m:r>
                    </m:oMath>
                  </a14:m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6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437786" y="374527"/>
                  <a:ext cx="2007281" cy="2160591"/>
                </a:xfrm>
                <a:prstGeom prst="rect">
                  <a:avLst/>
                </a:prstGeom>
                <a:blipFill>
                  <a:blip r:embed="rId7"/>
                  <a:stretch>
                    <a:fillRect l="-6079" t="-1130" r="-5471" b="-508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5685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819397" y="2303583"/>
            <a:ext cx="10315845" cy="2160591"/>
            <a:chOff x="308758" y="374527"/>
            <a:chExt cx="10315845" cy="2160591"/>
          </a:xfrm>
        </p:grpSpPr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>
              <a:off x="416969" y="1110270"/>
              <a:ext cx="7026282" cy="6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待排序列（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36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u="sng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1677007" y="1773154"/>
              <a:ext cx="68320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left</a:t>
              </a:r>
              <a:endParaRPr lang="zh-CN" altLang="en-US" sz="2800" dirty="0"/>
            </a:p>
          </p:txBody>
        </p:sp>
        <p:cxnSp>
          <p:nvCxnSpPr>
            <p:cNvPr id="38" name="直接箭头连接符 37"/>
            <p:cNvCxnSpPr>
              <a:stCxn id="37" idx="0"/>
            </p:cNvCxnSpPr>
            <p:nvPr/>
          </p:nvCxnSpPr>
          <p:spPr>
            <a:xfrm flipV="1">
              <a:off x="2018607" y="1579419"/>
              <a:ext cx="449811" cy="193735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6792695" y="1667109"/>
              <a:ext cx="94288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right</a:t>
              </a:r>
              <a:endParaRPr lang="zh-CN" altLang="en-US" sz="2800" dirty="0"/>
            </a:p>
          </p:txBody>
        </p:sp>
        <p:cxnSp>
          <p:nvCxnSpPr>
            <p:cNvPr id="40" name="直接箭头连接符 39"/>
            <p:cNvCxnSpPr>
              <a:stCxn id="39" idx="0"/>
            </p:cNvCxnSpPr>
            <p:nvPr/>
          </p:nvCxnSpPr>
          <p:spPr>
            <a:xfrm flipH="1" flipV="1">
              <a:off x="6854787" y="1566221"/>
              <a:ext cx="409352" cy="100888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6581592" y="662755"/>
              <a:ext cx="7304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3761496" y="625640"/>
              <a:ext cx="136864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7230051" y="1148860"/>
                  <a:ext cx="40555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0051" y="1148860"/>
                  <a:ext cx="405559" cy="43088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矩形 43"/>
            <p:cNvSpPr/>
            <p:nvPr/>
          </p:nvSpPr>
          <p:spPr>
            <a:xfrm>
              <a:off x="308758" y="590379"/>
              <a:ext cx="7802088" cy="170599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8437786" y="374527"/>
              <a:ext cx="2186817" cy="2160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D[left] = 48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D[right] = 68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</a:t>
              </a:r>
              <a:r>
                <a:rPr lang="en-US" altLang="zh-CN" b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] = 2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D[j] = 68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19397" y="4748056"/>
            <a:ext cx="10315845" cy="2160591"/>
            <a:chOff x="308758" y="374527"/>
            <a:chExt cx="10315845" cy="2160591"/>
          </a:xfrm>
        </p:grpSpPr>
        <p:sp>
          <p:nvSpPr>
            <p:cNvPr id="47" name="Text Box 12"/>
            <p:cNvSpPr txBox="1">
              <a:spLocks noChangeArrowheads="1"/>
            </p:cNvSpPr>
            <p:nvPr/>
          </p:nvSpPr>
          <p:spPr bwMode="auto">
            <a:xfrm>
              <a:off x="416969" y="1110270"/>
              <a:ext cx="7026282" cy="6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待排序列（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36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u="sng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1677007" y="1773154"/>
              <a:ext cx="68320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left</a:t>
              </a:r>
              <a:endParaRPr lang="zh-CN" altLang="en-US" sz="2800" dirty="0"/>
            </a:p>
          </p:txBody>
        </p:sp>
        <p:cxnSp>
          <p:nvCxnSpPr>
            <p:cNvPr id="49" name="直接箭头连接符 48"/>
            <p:cNvCxnSpPr>
              <a:stCxn id="48" idx="0"/>
            </p:cNvCxnSpPr>
            <p:nvPr/>
          </p:nvCxnSpPr>
          <p:spPr>
            <a:xfrm flipV="1">
              <a:off x="2018607" y="1579419"/>
              <a:ext cx="449811" cy="193735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6792695" y="1667109"/>
              <a:ext cx="94288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right</a:t>
              </a:r>
              <a:endParaRPr lang="zh-CN" altLang="en-US" sz="2800" dirty="0"/>
            </a:p>
          </p:txBody>
        </p:sp>
        <p:cxnSp>
          <p:nvCxnSpPr>
            <p:cNvPr id="51" name="直接箭头连接符 50"/>
            <p:cNvCxnSpPr>
              <a:stCxn id="50" idx="0"/>
            </p:cNvCxnSpPr>
            <p:nvPr/>
          </p:nvCxnSpPr>
          <p:spPr>
            <a:xfrm flipH="1" flipV="1">
              <a:off x="6854787" y="1566221"/>
              <a:ext cx="409352" cy="100888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6652851" y="662755"/>
              <a:ext cx="7304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4426510" y="625640"/>
              <a:ext cx="14755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7230051" y="1148860"/>
                  <a:ext cx="40555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0051" y="1148860"/>
                  <a:ext cx="405559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矩形 54"/>
            <p:cNvSpPr/>
            <p:nvPr/>
          </p:nvSpPr>
          <p:spPr>
            <a:xfrm>
              <a:off x="308758" y="590379"/>
              <a:ext cx="7802088" cy="170599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8437786" y="374527"/>
              <a:ext cx="2186817" cy="2160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D[left] = 48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D[right] = 68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</a:t>
              </a:r>
              <a:r>
                <a:rPr lang="en-US" altLang="zh-CN" b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] = 72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D[j] = 68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19397" y="0"/>
            <a:ext cx="10136309" cy="2160591"/>
            <a:chOff x="819397" y="0"/>
            <a:chExt cx="10136309" cy="2160591"/>
          </a:xfrm>
        </p:grpSpPr>
        <p:grpSp>
          <p:nvGrpSpPr>
            <p:cNvPr id="76" name="组合 75"/>
            <p:cNvGrpSpPr/>
            <p:nvPr/>
          </p:nvGrpSpPr>
          <p:grpSpPr>
            <a:xfrm>
              <a:off x="819397" y="0"/>
              <a:ext cx="10136309" cy="2160591"/>
              <a:chOff x="308758" y="374527"/>
              <a:chExt cx="10136309" cy="2160591"/>
            </a:xfrm>
          </p:grpSpPr>
          <p:sp>
            <p:nvSpPr>
              <p:cNvPr id="77" name="Text Box 12"/>
              <p:cNvSpPr txBox="1">
                <a:spLocks noChangeArrowheads="1"/>
              </p:cNvSpPr>
              <p:nvPr/>
            </p:nvSpPr>
            <p:spPr bwMode="auto">
              <a:xfrm>
                <a:off x="416969" y="1110270"/>
                <a:ext cx="7026282" cy="609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待排序列（</a:t>
                </a: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48</a:t>
                </a: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36</a:t>
                </a: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b="1" dirty="0">
                    <a:solidFill>
                      <a:srgbClr val="FFC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68</a:t>
                </a: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72</a:t>
                </a: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12</a:t>
                </a: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b="1" u="sng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48</a:t>
                </a: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b="1" dirty="0">
                    <a:solidFill>
                      <a:srgbClr val="FFC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02</a:t>
                </a: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1677007" y="1773154"/>
                <a:ext cx="6832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left</a:t>
                </a:r>
                <a:endParaRPr lang="zh-CN" altLang="en-US" sz="2800" dirty="0"/>
              </a:p>
            </p:txBody>
          </p:sp>
          <p:cxnSp>
            <p:nvCxnSpPr>
              <p:cNvPr id="79" name="直接箭头连接符 78"/>
              <p:cNvCxnSpPr>
                <a:stCxn id="78" idx="0"/>
              </p:cNvCxnSpPr>
              <p:nvPr/>
            </p:nvCxnSpPr>
            <p:spPr>
              <a:xfrm flipV="1">
                <a:off x="2018607" y="1579419"/>
                <a:ext cx="449811" cy="193735"/>
              </a:xfrm>
              <a:prstGeom prst="straightConnector1">
                <a:avLst/>
              </a:prstGeom>
              <a:ln w="254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矩形 79"/>
              <p:cNvSpPr/>
              <p:nvPr/>
            </p:nvSpPr>
            <p:spPr>
              <a:xfrm>
                <a:off x="6792695" y="1667109"/>
                <a:ext cx="9428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right</a:t>
                </a:r>
                <a:endParaRPr lang="zh-CN" altLang="en-US" sz="2800" dirty="0"/>
              </a:p>
            </p:txBody>
          </p:sp>
          <p:cxnSp>
            <p:nvCxnSpPr>
              <p:cNvPr id="81" name="直接箭头连接符 80"/>
              <p:cNvCxnSpPr>
                <a:stCxn id="80" idx="0"/>
              </p:cNvCxnSpPr>
              <p:nvPr/>
            </p:nvCxnSpPr>
            <p:spPr>
              <a:xfrm flipH="1" flipV="1">
                <a:off x="6854787" y="1566221"/>
                <a:ext cx="409352" cy="100888"/>
              </a:xfrm>
              <a:prstGeom prst="straightConnector1">
                <a:avLst/>
              </a:prstGeom>
              <a:ln w="254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矩形 81"/>
              <p:cNvSpPr/>
              <p:nvPr/>
            </p:nvSpPr>
            <p:spPr>
              <a:xfrm>
                <a:off x="6593473" y="662755"/>
                <a:ext cx="117671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stop</a:t>
                </a:r>
                <a:endPara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3761496" y="625640"/>
                <a:ext cx="13686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文本框 83"/>
                  <p:cNvSpPr txBox="1"/>
                  <p:nvPr/>
                </p:nvSpPr>
                <p:spPr>
                  <a:xfrm>
                    <a:off x="7230051" y="1148860"/>
                    <a:ext cx="405559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84" name="文本框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0051" y="1148860"/>
                    <a:ext cx="405559" cy="43088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5" name="矩形 84"/>
              <p:cNvSpPr/>
              <p:nvPr/>
            </p:nvSpPr>
            <p:spPr>
              <a:xfrm>
                <a:off x="308758" y="590379"/>
                <a:ext cx="7802088" cy="1705996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Text Box 12"/>
              <p:cNvSpPr txBox="1">
                <a:spLocks noChangeArrowheads="1"/>
              </p:cNvSpPr>
              <p:nvPr/>
            </p:nvSpPr>
            <p:spPr bwMode="auto">
              <a:xfrm>
                <a:off x="8437786" y="374527"/>
                <a:ext cx="2007281" cy="2160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D[left] = 48</a:t>
                </a:r>
              </a:p>
              <a:p>
                <a:pPr eaLnBrk="1" hangingPunct="1"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D[right] = 2</a:t>
                </a:r>
              </a:p>
              <a:p>
                <a:pPr eaLnBrk="1" hangingPunct="1"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D[</a:t>
                </a:r>
                <a:r>
                  <a:rPr lang="en-US" altLang="zh-CN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 = 68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D[j] = 2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4720953" y="1314937"/>
              <a:ext cx="2290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Swap(A[</a:t>
              </a:r>
              <a:r>
                <a:rPr lang="en-US" altLang="zh-CN" sz="2400" b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4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], A[j])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435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1045028" y="0"/>
            <a:ext cx="10315845" cy="2160591"/>
            <a:chOff x="308758" y="374527"/>
            <a:chExt cx="10315845" cy="2160591"/>
          </a:xfrm>
        </p:grpSpPr>
        <p:sp>
          <p:nvSpPr>
            <p:cNvPr id="58" name="Text Box 12"/>
            <p:cNvSpPr txBox="1">
              <a:spLocks noChangeArrowheads="1"/>
            </p:cNvSpPr>
            <p:nvPr/>
          </p:nvSpPr>
          <p:spPr bwMode="auto">
            <a:xfrm>
              <a:off x="416969" y="1110270"/>
              <a:ext cx="7026282" cy="6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待排序列（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36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u="sng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59" name="矩形 58"/>
            <p:cNvSpPr/>
            <p:nvPr/>
          </p:nvSpPr>
          <p:spPr>
            <a:xfrm>
              <a:off x="1677007" y="1773154"/>
              <a:ext cx="68320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left</a:t>
              </a:r>
              <a:endParaRPr lang="zh-CN" altLang="en-US" sz="2800" dirty="0"/>
            </a:p>
          </p:txBody>
        </p:sp>
        <p:cxnSp>
          <p:nvCxnSpPr>
            <p:cNvPr id="60" name="直接箭头连接符 59"/>
            <p:cNvCxnSpPr>
              <a:stCxn id="59" idx="0"/>
            </p:cNvCxnSpPr>
            <p:nvPr/>
          </p:nvCxnSpPr>
          <p:spPr>
            <a:xfrm flipV="1">
              <a:off x="2018607" y="1579419"/>
              <a:ext cx="449811" cy="193735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6792695" y="1667109"/>
              <a:ext cx="94288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right</a:t>
              </a:r>
              <a:endParaRPr lang="zh-CN" altLang="en-US" sz="2800" dirty="0"/>
            </a:p>
          </p:txBody>
        </p:sp>
        <p:cxnSp>
          <p:nvCxnSpPr>
            <p:cNvPr id="62" name="直接箭头连接符 61"/>
            <p:cNvCxnSpPr>
              <a:stCxn id="61" idx="0"/>
            </p:cNvCxnSpPr>
            <p:nvPr/>
          </p:nvCxnSpPr>
          <p:spPr>
            <a:xfrm flipH="1" flipV="1">
              <a:off x="6854787" y="1566221"/>
              <a:ext cx="409352" cy="100888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5916577" y="615255"/>
              <a:ext cx="13134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  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4426510" y="625640"/>
              <a:ext cx="14755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7230051" y="1148860"/>
                  <a:ext cx="40555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0051" y="1148860"/>
                  <a:ext cx="405559" cy="43088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矩形 65"/>
            <p:cNvSpPr/>
            <p:nvPr/>
          </p:nvSpPr>
          <p:spPr>
            <a:xfrm>
              <a:off x="308758" y="590379"/>
              <a:ext cx="7802088" cy="170599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Text Box 12"/>
            <p:cNvSpPr txBox="1">
              <a:spLocks noChangeArrowheads="1"/>
            </p:cNvSpPr>
            <p:nvPr/>
          </p:nvSpPr>
          <p:spPr bwMode="auto">
            <a:xfrm>
              <a:off x="8437786" y="374527"/>
              <a:ext cx="2186817" cy="2160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D[left] = 48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D[right] = 68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</a:t>
              </a:r>
              <a:r>
                <a:rPr lang="en-US" altLang="zh-CN" b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] = 72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D[j] = 48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45028" y="2022736"/>
            <a:ext cx="10315845" cy="2160591"/>
            <a:chOff x="1045028" y="2022736"/>
            <a:chExt cx="10315845" cy="2160591"/>
          </a:xfrm>
        </p:grpSpPr>
        <p:grpSp>
          <p:nvGrpSpPr>
            <p:cNvPr id="68" name="组合 67"/>
            <p:cNvGrpSpPr/>
            <p:nvPr/>
          </p:nvGrpSpPr>
          <p:grpSpPr>
            <a:xfrm>
              <a:off x="1045028" y="2022736"/>
              <a:ext cx="10315845" cy="2160591"/>
              <a:chOff x="308758" y="374527"/>
              <a:chExt cx="10315845" cy="2160591"/>
            </a:xfrm>
          </p:grpSpPr>
          <p:sp>
            <p:nvSpPr>
              <p:cNvPr id="69" name="Text Box 12"/>
              <p:cNvSpPr txBox="1">
                <a:spLocks noChangeArrowheads="1"/>
              </p:cNvSpPr>
              <p:nvPr/>
            </p:nvSpPr>
            <p:spPr bwMode="auto">
              <a:xfrm>
                <a:off x="416969" y="1110270"/>
                <a:ext cx="7026282" cy="609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待排序列（</a:t>
                </a: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48</a:t>
                </a: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36</a:t>
                </a: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02</a:t>
                </a: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b="1" dirty="0">
                    <a:solidFill>
                      <a:srgbClr val="FFC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72</a:t>
                </a: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12</a:t>
                </a: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b="1" u="sng" dirty="0">
                    <a:solidFill>
                      <a:srgbClr val="FFC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48</a:t>
                </a: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68</a:t>
                </a: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1677007" y="1773154"/>
                <a:ext cx="6832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left</a:t>
                </a:r>
                <a:endParaRPr lang="zh-CN" altLang="en-US" sz="2800" dirty="0"/>
              </a:p>
            </p:txBody>
          </p:sp>
          <p:cxnSp>
            <p:nvCxnSpPr>
              <p:cNvPr id="71" name="直接箭头连接符 70"/>
              <p:cNvCxnSpPr>
                <a:stCxn id="70" idx="0"/>
              </p:cNvCxnSpPr>
              <p:nvPr/>
            </p:nvCxnSpPr>
            <p:spPr>
              <a:xfrm flipV="1">
                <a:off x="2018607" y="1579419"/>
                <a:ext cx="449811" cy="193735"/>
              </a:xfrm>
              <a:prstGeom prst="straightConnector1">
                <a:avLst/>
              </a:prstGeom>
              <a:ln w="254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矩形 71"/>
              <p:cNvSpPr/>
              <p:nvPr/>
            </p:nvSpPr>
            <p:spPr>
              <a:xfrm>
                <a:off x="6792695" y="1667109"/>
                <a:ext cx="9428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right</a:t>
                </a:r>
                <a:endParaRPr lang="zh-CN" altLang="en-US" sz="2800" dirty="0"/>
              </a:p>
            </p:txBody>
          </p:sp>
          <p:cxnSp>
            <p:nvCxnSpPr>
              <p:cNvPr id="73" name="直接箭头连接符 72"/>
              <p:cNvCxnSpPr>
                <a:stCxn id="72" idx="0"/>
              </p:cNvCxnSpPr>
              <p:nvPr/>
            </p:nvCxnSpPr>
            <p:spPr>
              <a:xfrm flipH="1" flipV="1">
                <a:off x="6854787" y="1566221"/>
                <a:ext cx="409352" cy="100888"/>
              </a:xfrm>
              <a:prstGeom prst="straightConnector1">
                <a:avLst/>
              </a:prstGeom>
              <a:ln w="254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矩形 73"/>
              <p:cNvSpPr/>
              <p:nvPr/>
            </p:nvSpPr>
            <p:spPr>
              <a:xfrm>
                <a:off x="5916577" y="615255"/>
                <a:ext cx="131347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4426510" y="625640"/>
                <a:ext cx="147552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7230051" y="1148860"/>
                    <a:ext cx="405559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87" name="文本框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0051" y="1148860"/>
                    <a:ext cx="405559" cy="43088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矩形 87"/>
              <p:cNvSpPr/>
              <p:nvPr/>
            </p:nvSpPr>
            <p:spPr>
              <a:xfrm>
                <a:off x="308758" y="590379"/>
                <a:ext cx="7802088" cy="1705996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Text Box 12"/>
              <p:cNvSpPr txBox="1">
                <a:spLocks noChangeArrowheads="1"/>
              </p:cNvSpPr>
              <p:nvPr/>
            </p:nvSpPr>
            <p:spPr bwMode="auto">
              <a:xfrm>
                <a:off x="8437786" y="374527"/>
                <a:ext cx="2186817" cy="2160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D[left] = 48</a:t>
                </a:r>
              </a:p>
              <a:p>
                <a:pPr eaLnBrk="1" hangingPunct="1"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D[right] = 68</a:t>
                </a:r>
              </a:p>
              <a:p>
                <a:pPr eaLnBrk="1" hangingPunct="1"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D[</a:t>
                </a:r>
                <a:r>
                  <a:rPr lang="en-US" altLang="zh-CN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 = 72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D[j] = 48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矩形 89"/>
            <p:cNvSpPr/>
            <p:nvPr/>
          </p:nvSpPr>
          <p:spPr>
            <a:xfrm>
              <a:off x="4946584" y="3257279"/>
              <a:ext cx="2290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Swap(A[</a:t>
              </a:r>
              <a:r>
                <a:rPr lang="en-US" altLang="zh-CN" sz="2400" b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4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], A[j])</a:t>
              </a:r>
              <a:endParaRPr lang="zh-CN" altLang="en-US" sz="2400" dirty="0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1045028" y="4208203"/>
            <a:ext cx="10315845" cy="2160591"/>
            <a:chOff x="308758" y="374527"/>
            <a:chExt cx="10315845" cy="2160591"/>
          </a:xfrm>
        </p:grpSpPr>
        <p:sp>
          <p:nvSpPr>
            <p:cNvPr id="92" name="Text Box 12"/>
            <p:cNvSpPr txBox="1">
              <a:spLocks noChangeArrowheads="1"/>
            </p:cNvSpPr>
            <p:nvPr/>
          </p:nvSpPr>
          <p:spPr bwMode="auto">
            <a:xfrm>
              <a:off x="416969" y="1110270"/>
              <a:ext cx="7205819" cy="6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待排序列（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36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u="sng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1677007" y="1773154"/>
              <a:ext cx="68320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left</a:t>
              </a:r>
              <a:endParaRPr lang="zh-CN" altLang="en-US" sz="2800" dirty="0"/>
            </a:p>
          </p:txBody>
        </p:sp>
        <p:cxnSp>
          <p:nvCxnSpPr>
            <p:cNvPr id="94" name="直接箭头连接符 93"/>
            <p:cNvCxnSpPr>
              <a:stCxn id="93" idx="0"/>
            </p:cNvCxnSpPr>
            <p:nvPr/>
          </p:nvCxnSpPr>
          <p:spPr>
            <a:xfrm flipV="1">
              <a:off x="2018607" y="1579419"/>
              <a:ext cx="449811" cy="193735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矩形 94"/>
            <p:cNvSpPr/>
            <p:nvPr/>
          </p:nvSpPr>
          <p:spPr>
            <a:xfrm>
              <a:off x="6792695" y="1667109"/>
              <a:ext cx="94288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right</a:t>
              </a:r>
              <a:endParaRPr lang="zh-CN" altLang="en-US" sz="2800" dirty="0"/>
            </a:p>
          </p:txBody>
        </p:sp>
        <p:cxnSp>
          <p:nvCxnSpPr>
            <p:cNvPr id="96" name="直接箭头连接符 95"/>
            <p:cNvCxnSpPr>
              <a:stCxn id="95" idx="0"/>
            </p:cNvCxnSpPr>
            <p:nvPr/>
          </p:nvCxnSpPr>
          <p:spPr>
            <a:xfrm flipH="1" flipV="1">
              <a:off x="6854787" y="1566221"/>
              <a:ext cx="409352" cy="100888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矩形 96"/>
            <p:cNvSpPr/>
            <p:nvPr/>
          </p:nvSpPr>
          <p:spPr>
            <a:xfrm>
              <a:off x="5916577" y="615255"/>
              <a:ext cx="13134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4426510" y="625640"/>
              <a:ext cx="14755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本框 98"/>
                <p:cNvSpPr txBox="1"/>
                <p:nvPr/>
              </p:nvSpPr>
              <p:spPr>
                <a:xfrm>
                  <a:off x="7230051" y="1148860"/>
                  <a:ext cx="40555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99" name="文本框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0051" y="1148860"/>
                  <a:ext cx="405559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矩形 99"/>
            <p:cNvSpPr/>
            <p:nvPr/>
          </p:nvSpPr>
          <p:spPr>
            <a:xfrm>
              <a:off x="308758" y="590379"/>
              <a:ext cx="7802088" cy="170599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Text Box 12"/>
            <p:cNvSpPr txBox="1">
              <a:spLocks noChangeArrowheads="1"/>
            </p:cNvSpPr>
            <p:nvPr/>
          </p:nvSpPr>
          <p:spPr bwMode="auto">
            <a:xfrm>
              <a:off x="8437786" y="374527"/>
              <a:ext cx="2186817" cy="2160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D[left] = 48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D[right] = 68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</a:t>
              </a:r>
              <a:r>
                <a:rPr lang="en-US" altLang="zh-CN" b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] = 48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D[j] = 72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779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>
            <a:off x="1116280" y="134966"/>
            <a:ext cx="10315845" cy="2160591"/>
            <a:chOff x="308758" y="374527"/>
            <a:chExt cx="10315845" cy="2160591"/>
          </a:xfrm>
        </p:grpSpPr>
        <p:sp>
          <p:nvSpPr>
            <p:cNvPr id="92" name="Text Box 12"/>
            <p:cNvSpPr txBox="1">
              <a:spLocks noChangeArrowheads="1"/>
            </p:cNvSpPr>
            <p:nvPr/>
          </p:nvSpPr>
          <p:spPr bwMode="auto">
            <a:xfrm>
              <a:off x="416969" y="1110270"/>
              <a:ext cx="7205819" cy="6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待排序列（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36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u="sng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1677007" y="1773154"/>
              <a:ext cx="68320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left</a:t>
              </a:r>
              <a:endParaRPr lang="zh-CN" altLang="en-US" sz="2800" dirty="0"/>
            </a:p>
          </p:txBody>
        </p:sp>
        <p:cxnSp>
          <p:nvCxnSpPr>
            <p:cNvPr id="94" name="直接箭头连接符 93"/>
            <p:cNvCxnSpPr>
              <a:stCxn id="93" idx="0"/>
            </p:cNvCxnSpPr>
            <p:nvPr/>
          </p:nvCxnSpPr>
          <p:spPr>
            <a:xfrm flipV="1">
              <a:off x="2018607" y="1579419"/>
              <a:ext cx="449811" cy="193735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矩形 94"/>
            <p:cNvSpPr/>
            <p:nvPr/>
          </p:nvSpPr>
          <p:spPr>
            <a:xfrm>
              <a:off x="6792695" y="1667109"/>
              <a:ext cx="94288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right</a:t>
              </a:r>
              <a:endParaRPr lang="zh-CN" altLang="en-US" sz="2800" dirty="0"/>
            </a:p>
          </p:txBody>
        </p:sp>
        <p:cxnSp>
          <p:nvCxnSpPr>
            <p:cNvPr id="96" name="直接箭头连接符 95"/>
            <p:cNvCxnSpPr>
              <a:stCxn id="95" idx="0"/>
            </p:cNvCxnSpPr>
            <p:nvPr/>
          </p:nvCxnSpPr>
          <p:spPr>
            <a:xfrm flipH="1" flipV="1">
              <a:off x="6854787" y="1566221"/>
              <a:ext cx="409352" cy="100888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矩形 96"/>
            <p:cNvSpPr/>
            <p:nvPr/>
          </p:nvSpPr>
          <p:spPr>
            <a:xfrm>
              <a:off x="5916577" y="615255"/>
              <a:ext cx="13134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222156" y="625640"/>
              <a:ext cx="14755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本框 98"/>
                <p:cNvSpPr txBox="1"/>
                <p:nvPr/>
              </p:nvSpPr>
              <p:spPr>
                <a:xfrm>
                  <a:off x="7230051" y="1148860"/>
                  <a:ext cx="40555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99" name="文本框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0051" y="1148860"/>
                  <a:ext cx="405559" cy="43088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矩形 99"/>
            <p:cNvSpPr/>
            <p:nvPr/>
          </p:nvSpPr>
          <p:spPr>
            <a:xfrm>
              <a:off x="308758" y="590379"/>
              <a:ext cx="7802088" cy="170599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Text Box 12"/>
            <p:cNvSpPr txBox="1">
              <a:spLocks noChangeArrowheads="1"/>
            </p:cNvSpPr>
            <p:nvPr/>
          </p:nvSpPr>
          <p:spPr bwMode="auto">
            <a:xfrm>
              <a:off x="8437786" y="374527"/>
              <a:ext cx="2186817" cy="2160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D[left] = 48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D[right] = 68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</a:t>
              </a:r>
              <a:r>
                <a:rPr lang="en-US" altLang="zh-CN" b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] = 12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D[j] = 72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116280" y="2157702"/>
            <a:ext cx="10315845" cy="2160591"/>
            <a:chOff x="308758" y="374527"/>
            <a:chExt cx="10315845" cy="2160591"/>
          </a:xfrm>
        </p:grpSpPr>
        <p:sp>
          <p:nvSpPr>
            <p:cNvPr id="37" name="Text Box 12"/>
            <p:cNvSpPr txBox="1">
              <a:spLocks noChangeArrowheads="1"/>
            </p:cNvSpPr>
            <p:nvPr/>
          </p:nvSpPr>
          <p:spPr bwMode="auto">
            <a:xfrm>
              <a:off x="416969" y="1110270"/>
              <a:ext cx="7205819" cy="6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待排序列（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36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u="sng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1677007" y="1773154"/>
              <a:ext cx="68320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left</a:t>
              </a:r>
              <a:endParaRPr lang="zh-CN" altLang="en-US" sz="2800" dirty="0"/>
            </a:p>
          </p:txBody>
        </p:sp>
        <p:cxnSp>
          <p:nvCxnSpPr>
            <p:cNvPr id="39" name="直接箭头连接符 38"/>
            <p:cNvCxnSpPr>
              <a:stCxn id="38" idx="0"/>
            </p:cNvCxnSpPr>
            <p:nvPr/>
          </p:nvCxnSpPr>
          <p:spPr>
            <a:xfrm flipV="1">
              <a:off x="2018607" y="1579419"/>
              <a:ext cx="449811" cy="193735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6792695" y="1667109"/>
              <a:ext cx="94288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right</a:t>
              </a:r>
              <a:endParaRPr lang="zh-CN" altLang="en-US" sz="2800" dirty="0"/>
            </a:p>
          </p:txBody>
        </p:sp>
        <p:cxnSp>
          <p:nvCxnSpPr>
            <p:cNvPr id="41" name="直接箭头连接符 40"/>
            <p:cNvCxnSpPr>
              <a:stCxn id="40" idx="0"/>
            </p:cNvCxnSpPr>
            <p:nvPr/>
          </p:nvCxnSpPr>
          <p:spPr>
            <a:xfrm flipH="1" flipV="1">
              <a:off x="6854787" y="1566221"/>
              <a:ext cx="409352" cy="100888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5916577" y="615255"/>
              <a:ext cx="13134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835551" y="623114"/>
              <a:ext cx="14755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7230051" y="1148860"/>
                  <a:ext cx="40555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0051" y="1148860"/>
                  <a:ext cx="405559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矩形 44"/>
            <p:cNvSpPr/>
            <p:nvPr/>
          </p:nvSpPr>
          <p:spPr>
            <a:xfrm>
              <a:off x="308758" y="590379"/>
              <a:ext cx="7802088" cy="170599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 Box 12"/>
            <p:cNvSpPr txBox="1">
              <a:spLocks noChangeArrowheads="1"/>
            </p:cNvSpPr>
            <p:nvPr/>
          </p:nvSpPr>
          <p:spPr bwMode="auto">
            <a:xfrm>
              <a:off x="8437786" y="374527"/>
              <a:ext cx="2186817" cy="2160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D[left] = 48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D[right] = 68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</a:t>
              </a:r>
              <a:r>
                <a:rPr lang="en-US" altLang="zh-CN" b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] = 72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D[j] = 72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108099" y="4371779"/>
            <a:ext cx="10315845" cy="2160591"/>
            <a:chOff x="308758" y="374527"/>
            <a:chExt cx="10315845" cy="2160591"/>
          </a:xfrm>
        </p:grpSpPr>
        <p:sp>
          <p:nvSpPr>
            <p:cNvPr id="48" name="Text Box 12"/>
            <p:cNvSpPr txBox="1">
              <a:spLocks noChangeArrowheads="1"/>
            </p:cNvSpPr>
            <p:nvPr/>
          </p:nvSpPr>
          <p:spPr bwMode="auto">
            <a:xfrm>
              <a:off x="416969" y="1110270"/>
              <a:ext cx="7205819" cy="6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待排序列（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36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u="sng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1677007" y="1773154"/>
              <a:ext cx="68320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left</a:t>
              </a:r>
              <a:endParaRPr lang="zh-CN" altLang="en-US" sz="2800" dirty="0"/>
            </a:p>
          </p:txBody>
        </p:sp>
        <p:cxnSp>
          <p:nvCxnSpPr>
            <p:cNvPr id="50" name="直接箭头连接符 49"/>
            <p:cNvCxnSpPr>
              <a:stCxn id="49" idx="0"/>
            </p:cNvCxnSpPr>
            <p:nvPr/>
          </p:nvCxnSpPr>
          <p:spPr>
            <a:xfrm flipV="1">
              <a:off x="2018607" y="1579419"/>
              <a:ext cx="449811" cy="193735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6792695" y="1667109"/>
              <a:ext cx="94288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right</a:t>
              </a:r>
              <a:endParaRPr lang="zh-CN" altLang="en-US" sz="2800" dirty="0"/>
            </a:p>
          </p:txBody>
        </p:sp>
        <p:cxnSp>
          <p:nvCxnSpPr>
            <p:cNvPr id="52" name="直接箭头连接符 51"/>
            <p:cNvCxnSpPr>
              <a:stCxn id="51" idx="0"/>
            </p:cNvCxnSpPr>
            <p:nvPr/>
          </p:nvCxnSpPr>
          <p:spPr>
            <a:xfrm flipH="1" flipV="1">
              <a:off x="6854787" y="1566221"/>
              <a:ext cx="409352" cy="100888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4217983" y="588715"/>
              <a:ext cx="13134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j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920544" y="599720"/>
              <a:ext cx="14755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7230051" y="1148860"/>
                  <a:ext cx="40555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5" name="文本框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0051" y="1148860"/>
                  <a:ext cx="405559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矩形 55"/>
            <p:cNvSpPr/>
            <p:nvPr/>
          </p:nvSpPr>
          <p:spPr>
            <a:xfrm>
              <a:off x="308758" y="590379"/>
              <a:ext cx="7802088" cy="170599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Text Box 12"/>
            <p:cNvSpPr txBox="1">
              <a:spLocks noChangeArrowheads="1"/>
            </p:cNvSpPr>
            <p:nvPr/>
          </p:nvSpPr>
          <p:spPr bwMode="auto">
            <a:xfrm>
              <a:off x="8437786" y="374527"/>
              <a:ext cx="2186817" cy="2160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D[left] = 48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D[right] = 68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</a:t>
              </a:r>
              <a:r>
                <a:rPr lang="en-US" altLang="zh-CN" b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] = 72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D[j] = 12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47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50603" y="322293"/>
            <a:ext cx="10315845" cy="2160591"/>
            <a:chOff x="1250603" y="322293"/>
            <a:chExt cx="10315845" cy="2160591"/>
          </a:xfrm>
        </p:grpSpPr>
        <p:grpSp>
          <p:nvGrpSpPr>
            <p:cNvPr id="47" name="组合 46"/>
            <p:cNvGrpSpPr/>
            <p:nvPr/>
          </p:nvGrpSpPr>
          <p:grpSpPr>
            <a:xfrm>
              <a:off x="1250603" y="322293"/>
              <a:ext cx="10315845" cy="2160591"/>
              <a:chOff x="308758" y="374527"/>
              <a:chExt cx="10315845" cy="2160591"/>
            </a:xfrm>
          </p:grpSpPr>
          <p:sp>
            <p:nvSpPr>
              <p:cNvPr id="48" name="Text Box 12"/>
              <p:cNvSpPr txBox="1">
                <a:spLocks noChangeArrowheads="1"/>
              </p:cNvSpPr>
              <p:nvPr/>
            </p:nvSpPr>
            <p:spPr bwMode="auto">
              <a:xfrm>
                <a:off x="416969" y="1110270"/>
                <a:ext cx="7205819" cy="609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待排序列（</a:t>
                </a:r>
                <a:r>
                  <a:rPr lang="en-US" altLang="zh-CN" b="1" dirty="0">
                    <a:solidFill>
                      <a:srgbClr val="FFC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48</a:t>
                </a: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36</a:t>
                </a: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02</a:t>
                </a: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b="1" u="sng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48</a:t>
                </a: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b="1" dirty="0">
                    <a:solidFill>
                      <a:srgbClr val="FFC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12</a:t>
                </a: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72</a:t>
                </a: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68</a:t>
                </a: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1677007" y="1773154"/>
                <a:ext cx="6832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left</a:t>
                </a:r>
                <a:endParaRPr lang="zh-CN" altLang="en-US" sz="2800" dirty="0"/>
              </a:p>
            </p:txBody>
          </p:sp>
          <p:cxnSp>
            <p:nvCxnSpPr>
              <p:cNvPr id="50" name="直接箭头连接符 49"/>
              <p:cNvCxnSpPr>
                <a:stCxn id="49" idx="0"/>
              </p:cNvCxnSpPr>
              <p:nvPr/>
            </p:nvCxnSpPr>
            <p:spPr>
              <a:xfrm flipV="1">
                <a:off x="2018607" y="1579419"/>
                <a:ext cx="449811" cy="193735"/>
              </a:xfrm>
              <a:prstGeom prst="straightConnector1">
                <a:avLst/>
              </a:prstGeom>
              <a:ln w="254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矩形 50"/>
              <p:cNvSpPr/>
              <p:nvPr/>
            </p:nvSpPr>
            <p:spPr>
              <a:xfrm>
                <a:off x="6792695" y="1667109"/>
                <a:ext cx="9428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right</a:t>
                </a:r>
                <a:endParaRPr lang="zh-CN" altLang="en-US" sz="2800" dirty="0"/>
              </a:p>
            </p:txBody>
          </p:sp>
          <p:cxnSp>
            <p:nvCxnSpPr>
              <p:cNvPr id="52" name="直接箭头连接符 51"/>
              <p:cNvCxnSpPr>
                <a:stCxn id="51" idx="0"/>
              </p:cNvCxnSpPr>
              <p:nvPr/>
            </p:nvCxnSpPr>
            <p:spPr>
              <a:xfrm flipH="1" flipV="1">
                <a:off x="6854787" y="1566221"/>
                <a:ext cx="409352" cy="100888"/>
              </a:xfrm>
              <a:prstGeom prst="straightConnector1">
                <a:avLst/>
              </a:prstGeom>
              <a:ln w="254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矩形 52"/>
              <p:cNvSpPr/>
              <p:nvPr/>
            </p:nvSpPr>
            <p:spPr>
              <a:xfrm>
                <a:off x="4217983" y="588715"/>
                <a:ext cx="131347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Stop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j</a:t>
                </a:r>
                <a:endPara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5920544" y="599720"/>
                <a:ext cx="147552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7230051" y="1148860"/>
                    <a:ext cx="405559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55" name="文本框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0051" y="1148860"/>
                    <a:ext cx="405559" cy="430887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矩形 55"/>
              <p:cNvSpPr/>
              <p:nvPr/>
            </p:nvSpPr>
            <p:spPr>
              <a:xfrm>
                <a:off x="308758" y="590379"/>
                <a:ext cx="7802088" cy="1705996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Text Box 12"/>
              <p:cNvSpPr txBox="1">
                <a:spLocks noChangeArrowheads="1"/>
              </p:cNvSpPr>
              <p:nvPr/>
            </p:nvSpPr>
            <p:spPr bwMode="auto">
              <a:xfrm>
                <a:off x="8437786" y="374527"/>
                <a:ext cx="2186817" cy="2160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D[left] = 48</a:t>
                </a:r>
              </a:p>
              <a:p>
                <a:pPr eaLnBrk="1" hangingPunct="1"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D[right] = 68</a:t>
                </a:r>
              </a:p>
              <a:p>
                <a:pPr eaLnBrk="1" hangingPunct="1"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D[</a:t>
                </a:r>
                <a:r>
                  <a:rPr lang="en-US" altLang="zh-CN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 = 72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D[j] = 12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4551529" y="1590597"/>
              <a:ext cx="26314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Swap(A[left], A[j])</a:t>
              </a:r>
              <a:endParaRPr lang="zh-CN" altLang="en-US" sz="2400" dirty="0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250603" y="2797650"/>
            <a:ext cx="10315845" cy="2160591"/>
            <a:chOff x="308758" y="374527"/>
            <a:chExt cx="10315845" cy="2160591"/>
          </a:xfrm>
        </p:grpSpPr>
        <p:sp>
          <p:nvSpPr>
            <p:cNvPr id="58" name="Text Box 12"/>
            <p:cNvSpPr txBox="1">
              <a:spLocks noChangeArrowheads="1"/>
            </p:cNvSpPr>
            <p:nvPr/>
          </p:nvSpPr>
          <p:spPr bwMode="auto">
            <a:xfrm>
              <a:off x="416969" y="1110270"/>
              <a:ext cx="7026282" cy="6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待排序列（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36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u="sng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59" name="矩形 58"/>
            <p:cNvSpPr/>
            <p:nvPr/>
          </p:nvSpPr>
          <p:spPr>
            <a:xfrm>
              <a:off x="1677007" y="1773154"/>
              <a:ext cx="68320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left</a:t>
              </a:r>
              <a:endParaRPr lang="zh-CN" altLang="en-US" sz="2800" dirty="0"/>
            </a:p>
          </p:txBody>
        </p:sp>
        <p:cxnSp>
          <p:nvCxnSpPr>
            <p:cNvPr id="60" name="直接箭头连接符 59"/>
            <p:cNvCxnSpPr>
              <a:stCxn id="59" idx="0"/>
            </p:cNvCxnSpPr>
            <p:nvPr/>
          </p:nvCxnSpPr>
          <p:spPr>
            <a:xfrm flipV="1">
              <a:off x="2018607" y="1579419"/>
              <a:ext cx="449811" cy="193735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6792695" y="1667109"/>
              <a:ext cx="94288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right</a:t>
              </a:r>
              <a:endParaRPr lang="zh-CN" altLang="en-US" sz="2800" dirty="0"/>
            </a:p>
          </p:txBody>
        </p:sp>
        <p:cxnSp>
          <p:nvCxnSpPr>
            <p:cNvPr id="62" name="直接箭头连接符 61"/>
            <p:cNvCxnSpPr>
              <a:stCxn id="61" idx="0"/>
            </p:cNvCxnSpPr>
            <p:nvPr/>
          </p:nvCxnSpPr>
          <p:spPr>
            <a:xfrm flipH="1" flipV="1">
              <a:off x="6854787" y="1566221"/>
              <a:ext cx="409352" cy="100888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5205768" y="599720"/>
              <a:ext cx="13134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920544" y="599720"/>
              <a:ext cx="14755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7230051" y="1148860"/>
                  <a:ext cx="40555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0051" y="1148860"/>
                  <a:ext cx="405559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矩形 65"/>
            <p:cNvSpPr/>
            <p:nvPr/>
          </p:nvSpPr>
          <p:spPr>
            <a:xfrm>
              <a:off x="308758" y="590379"/>
              <a:ext cx="7802088" cy="170599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Text Box 12"/>
            <p:cNvSpPr txBox="1">
              <a:spLocks noChangeArrowheads="1"/>
            </p:cNvSpPr>
            <p:nvPr/>
          </p:nvSpPr>
          <p:spPr bwMode="auto">
            <a:xfrm>
              <a:off x="8437786" y="374527"/>
              <a:ext cx="2186817" cy="2160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D[left] = 12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D[right] = 68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</a:t>
              </a:r>
              <a:r>
                <a:rPr lang="en-US" altLang="zh-CN" b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] = 72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D[j] = 48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矩形 67"/>
          <p:cNvSpPr/>
          <p:nvPr/>
        </p:nvSpPr>
        <p:spPr>
          <a:xfrm>
            <a:off x="3302052" y="5239389"/>
            <a:ext cx="40459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第一趟快速排序结束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79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66204" y="2398275"/>
            <a:ext cx="9951522" cy="121128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432356" y="951102"/>
            <a:ext cx="11609224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30000"/>
              </a:lnSpc>
              <a:buClr>
                <a:schemeClr val="accent1"/>
              </a:buClr>
              <a:buSzPct val="150000"/>
              <a:buChar char="•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3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Tx/>
              <a:buSzTx/>
              <a:buNone/>
            </a:pP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         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序列中两个元素</a:t>
            </a:r>
            <a:r>
              <a:rPr lang="en-US" altLang="zh-CN" dirty="0" err="1">
                <a:solidFill>
                  <a:schemeClr val="tx1"/>
                </a:solidFill>
                <a:ea typeface="仿宋_GB2312" pitchFamily="49" charset="-122"/>
              </a:rPr>
              <a:t>R</a:t>
            </a:r>
            <a:r>
              <a:rPr lang="en-US" altLang="zh-CN" baseline="-25000" dirty="0" err="1">
                <a:solidFill>
                  <a:schemeClr val="tx1"/>
                </a:solidFill>
                <a:ea typeface="仿宋_GB2312" pitchFamily="49" charset="-122"/>
              </a:rPr>
              <a:t>i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和 </a:t>
            </a:r>
            <a:r>
              <a:rPr lang="en-US" altLang="zh-CN" dirty="0" err="1">
                <a:solidFill>
                  <a:schemeClr val="tx1"/>
                </a:solidFill>
                <a:ea typeface="仿宋_GB2312" pitchFamily="49" charset="-122"/>
              </a:rPr>
              <a:t>R</a:t>
            </a:r>
            <a:r>
              <a:rPr lang="en-US" altLang="zh-CN" baseline="-25000" dirty="0" err="1">
                <a:solidFill>
                  <a:schemeClr val="tx1"/>
                </a:solidFill>
                <a:ea typeface="仿宋_GB2312" pitchFamily="49" charset="-122"/>
              </a:rPr>
              <a:t>j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 (</a:t>
            </a:r>
            <a:r>
              <a:rPr lang="en-US" altLang="zh-CN" dirty="0" err="1">
                <a:solidFill>
                  <a:schemeClr val="tx1"/>
                </a:solidFill>
                <a:ea typeface="仿宋_GB2312" pitchFamily="49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&lt;j),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且 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K</a:t>
            </a:r>
            <a:r>
              <a:rPr lang="en-US" altLang="zh-CN" baseline="-25000" dirty="0">
                <a:solidFill>
                  <a:schemeClr val="tx1"/>
                </a:solidFill>
                <a:ea typeface="仿宋_GB2312" pitchFamily="49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=</a:t>
            </a:r>
            <a:r>
              <a:rPr lang="en-US" altLang="zh-CN" dirty="0" err="1">
                <a:solidFill>
                  <a:schemeClr val="tx1"/>
                </a:solidFill>
                <a:ea typeface="仿宋_GB2312" pitchFamily="49" charset="-122"/>
              </a:rPr>
              <a:t>K</a:t>
            </a:r>
            <a:r>
              <a:rPr lang="en-US" altLang="zh-CN" baseline="-25000" dirty="0" err="1">
                <a:solidFill>
                  <a:schemeClr val="tx1"/>
                </a:solidFill>
                <a:ea typeface="仿宋_GB2312" pitchFamily="49" charset="-122"/>
              </a:rPr>
              <a:t>j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，排序后，</a:t>
            </a:r>
            <a:r>
              <a:rPr lang="en-US" altLang="zh-CN" dirty="0" err="1">
                <a:solidFill>
                  <a:schemeClr val="tx1"/>
                </a:solidFill>
                <a:ea typeface="仿宋_GB2312" pitchFamily="49" charset="-122"/>
              </a:rPr>
              <a:t>R</a:t>
            </a:r>
            <a:r>
              <a:rPr lang="en-US" altLang="zh-CN" baseline="-25000" dirty="0" err="1">
                <a:solidFill>
                  <a:schemeClr val="tx1"/>
                </a:solidFill>
                <a:ea typeface="仿宋_GB2312" pitchFamily="49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仍然排在 </a:t>
            </a:r>
            <a:r>
              <a:rPr lang="en-US" altLang="zh-CN" dirty="0" err="1">
                <a:solidFill>
                  <a:schemeClr val="tx1"/>
                </a:solidFill>
                <a:ea typeface="仿宋_GB2312" pitchFamily="49" charset="-122"/>
              </a:rPr>
              <a:t>R</a:t>
            </a:r>
            <a:r>
              <a:rPr lang="en-US" altLang="zh-CN" baseline="-25000" dirty="0" err="1">
                <a:solidFill>
                  <a:schemeClr val="tx1"/>
                </a:solidFill>
                <a:ea typeface="仿宋_GB2312" pitchFamily="49" charset="-122"/>
              </a:rPr>
              <a:t>j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之前，则称所用的排序算法是</a:t>
            </a:r>
            <a:r>
              <a:rPr lang="zh-CN" altLang="en-US" dirty="0">
                <a:solidFill>
                  <a:srgbClr val="FFC000"/>
                </a:solidFill>
                <a:ea typeface="仿宋_GB2312" pitchFamily="49" charset="-122"/>
              </a:rPr>
              <a:t>稳定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的。反之，称该排序算法是</a:t>
            </a:r>
            <a:r>
              <a:rPr lang="zh-CN" altLang="en-US" dirty="0">
                <a:solidFill>
                  <a:srgbClr val="FFC000"/>
                </a:solidFill>
                <a:ea typeface="仿宋_GB2312" pitchFamily="49" charset="-122"/>
              </a:rPr>
              <a:t>不稳定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的。</a:t>
            </a:r>
            <a:endParaRPr lang="en-US" altLang="zh-CN" dirty="0">
              <a:solidFill>
                <a:schemeClr val="tx1"/>
              </a:solidFill>
              <a:ea typeface="仿宋_GB2312" pitchFamily="49" charset="-122"/>
            </a:endParaRPr>
          </a:p>
          <a:p>
            <a:pPr>
              <a:lnSpc>
                <a:spcPct val="150000"/>
              </a:lnSpc>
              <a:buClrTx/>
              <a:buSzTx/>
              <a:buNone/>
            </a:pPr>
            <a:r>
              <a:rPr lang="en-US" altLang="zh-CN" dirty="0">
                <a:solidFill>
                  <a:schemeClr val="bg1"/>
                </a:solidFill>
                <a:ea typeface="仿宋_GB2312" pitchFamily="49" charset="-122"/>
              </a:rPr>
              <a:t>	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序列初始输入顺序：</a:t>
            </a:r>
            <a:r>
              <a:rPr lang="en-US" altLang="zh-CN" dirty="0">
                <a:solidFill>
                  <a:schemeClr val="bg1"/>
                </a:solidFill>
                <a:ea typeface="仿宋_GB2312" pitchFamily="49" charset="-122"/>
              </a:rPr>
              <a:t> (Johnson, 90), (Jay, 88), (Alice, 90)  </a:t>
            </a:r>
          </a:p>
          <a:p>
            <a:pPr>
              <a:lnSpc>
                <a:spcPct val="150000"/>
              </a:lnSpc>
              <a:buClrTx/>
              <a:buSzTx/>
              <a:buNone/>
            </a:pPr>
            <a:r>
              <a:rPr lang="en-US" altLang="zh-CN" dirty="0">
                <a:solidFill>
                  <a:schemeClr val="bg1"/>
                </a:solidFill>
                <a:ea typeface="仿宋_GB2312" pitchFamily="49" charset="-122"/>
              </a:rPr>
              <a:t>	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以成绩为关键字排序：</a:t>
            </a:r>
            <a:r>
              <a:rPr lang="en-US" altLang="zh-CN" dirty="0">
                <a:solidFill>
                  <a:schemeClr val="bg1"/>
                </a:solidFill>
                <a:ea typeface="仿宋_GB2312" pitchFamily="49" charset="-122"/>
              </a:rPr>
              <a:t> (Jay, 88), (Alice, 90), (Johnson, 90)</a:t>
            </a:r>
          </a:p>
          <a:p>
            <a:pPr>
              <a:lnSpc>
                <a:spcPct val="150000"/>
              </a:lnSpc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         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如果待排序元素总数相对于内存而言较小，整个排序过程可以在内存中进行，则称之为</a:t>
            </a:r>
            <a:r>
              <a:rPr lang="zh-CN" altLang="en-US" dirty="0">
                <a:solidFill>
                  <a:srgbClr val="FFC000"/>
                </a:solidFill>
                <a:ea typeface="仿宋_GB2312" pitchFamily="49" charset="-122"/>
              </a:rPr>
              <a:t>内部排序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；反之，如果待排序元素总数较多，不能全部放入内存，排序过程中需访问外存，则称之为</a:t>
            </a:r>
            <a:r>
              <a:rPr lang="zh-CN" altLang="en-US" dirty="0">
                <a:solidFill>
                  <a:srgbClr val="FFC000"/>
                </a:solidFill>
                <a:ea typeface="仿宋_GB2312" pitchFamily="49" charset="-122"/>
              </a:rPr>
              <a:t>外部排序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。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5483" y="250837"/>
            <a:ext cx="9404723" cy="140053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内排序的基本概念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18766055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342033" y="268206"/>
            <a:ext cx="10939407" cy="2160591"/>
            <a:chOff x="-314804" y="374527"/>
            <a:chExt cx="10939407" cy="2160591"/>
          </a:xfrm>
        </p:grpSpPr>
        <p:sp>
          <p:nvSpPr>
            <p:cNvPr id="58" name="Text Box 12"/>
            <p:cNvSpPr txBox="1">
              <a:spLocks noChangeArrowheads="1"/>
            </p:cNvSpPr>
            <p:nvPr/>
          </p:nvSpPr>
          <p:spPr bwMode="auto">
            <a:xfrm>
              <a:off x="-314804" y="1052842"/>
              <a:ext cx="7747634" cy="6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待排序列（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36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u="sng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），</a:t>
              </a: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，（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59" name="矩形 58"/>
            <p:cNvSpPr/>
            <p:nvPr/>
          </p:nvSpPr>
          <p:spPr>
            <a:xfrm>
              <a:off x="939244" y="1731745"/>
              <a:ext cx="68320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left</a:t>
              </a:r>
              <a:endParaRPr lang="zh-CN" altLang="en-US" sz="2800" dirty="0"/>
            </a:p>
          </p:txBody>
        </p:sp>
        <p:cxnSp>
          <p:nvCxnSpPr>
            <p:cNvPr id="60" name="直接箭头连接符 59"/>
            <p:cNvCxnSpPr>
              <a:stCxn id="59" idx="0"/>
            </p:cNvCxnSpPr>
            <p:nvPr/>
          </p:nvCxnSpPr>
          <p:spPr>
            <a:xfrm flipV="1">
              <a:off x="1280844" y="1538010"/>
              <a:ext cx="449811" cy="193735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3752612" y="1640799"/>
              <a:ext cx="94288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right</a:t>
              </a:r>
              <a:endParaRPr lang="zh-CN" altLang="en-US" sz="2800" dirty="0"/>
            </a:p>
          </p:txBody>
        </p:sp>
        <p:cxnSp>
          <p:nvCxnSpPr>
            <p:cNvPr id="62" name="直接箭头连接符 61"/>
            <p:cNvCxnSpPr>
              <a:stCxn id="61" idx="0"/>
            </p:cNvCxnSpPr>
            <p:nvPr/>
          </p:nvCxnSpPr>
          <p:spPr>
            <a:xfrm flipH="1" flipV="1">
              <a:off x="3814704" y="1539911"/>
              <a:ext cx="409352" cy="100888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4813882" y="616182"/>
              <a:ext cx="13134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622444" y="585510"/>
              <a:ext cx="14755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7230051" y="1148860"/>
                  <a:ext cx="40555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0051" y="1148860"/>
                  <a:ext cx="405559" cy="43088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矩形 65"/>
            <p:cNvSpPr/>
            <p:nvPr/>
          </p:nvSpPr>
          <p:spPr>
            <a:xfrm>
              <a:off x="-314804" y="590379"/>
              <a:ext cx="8425650" cy="170599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Text Box 12"/>
            <p:cNvSpPr txBox="1">
              <a:spLocks noChangeArrowheads="1"/>
            </p:cNvSpPr>
            <p:nvPr/>
          </p:nvSpPr>
          <p:spPr bwMode="auto">
            <a:xfrm>
              <a:off x="8437786" y="374527"/>
              <a:ext cx="2186817" cy="2160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D[left] = 12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D[right] = 48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</a:t>
              </a:r>
              <a:r>
                <a:rPr lang="en-US" altLang="zh-CN" b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] = 12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D[j] = 48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42033" y="2509048"/>
            <a:ext cx="10939407" cy="2160591"/>
            <a:chOff x="-314804" y="374527"/>
            <a:chExt cx="10939407" cy="2160591"/>
          </a:xfrm>
        </p:grpSpPr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>
              <a:off x="-314804" y="1052842"/>
              <a:ext cx="7747634" cy="6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待排序列（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36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u="sng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），</a:t>
              </a: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，（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939244" y="1731745"/>
              <a:ext cx="68320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left</a:t>
              </a:r>
              <a:endParaRPr lang="zh-CN" altLang="en-US" sz="2800" dirty="0"/>
            </a:p>
          </p:txBody>
        </p:sp>
        <p:cxnSp>
          <p:nvCxnSpPr>
            <p:cNvPr id="29" name="直接箭头连接符 28"/>
            <p:cNvCxnSpPr>
              <a:stCxn id="28" idx="0"/>
            </p:cNvCxnSpPr>
            <p:nvPr/>
          </p:nvCxnSpPr>
          <p:spPr>
            <a:xfrm flipV="1">
              <a:off x="1280844" y="1538010"/>
              <a:ext cx="449811" cy="193735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3752612" y="1640799"/>
              <a:ext cx="94288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right</a:t>
              </a:r>
              <a:endParaRPr lang="zh-CN" altLang="en-US" sz="2800" dirty="0"/>
            </a:p>
          </p:txBody>
        </p:sp>
        <p:cxnSp>
          <p:nvCxnSpPr>
            <p:cNvPr id="31" name="直接箭头连接符 30"/>
            <p:cNvCxnSpPr>
              <a:stCxn id="30" idx="0"/>
            </p:cNvCxnSpPr>
            <p:nvPr/>
          </p:nvCxnSpPr>
          <p:spPr>
            <a:xfrm flipH="1" flipV="1">
              <a:off x="3814704" y="1539911"/>
              <a:ext cx="409352" cy="100888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4813882" y="616182"/>
              <a:ext cx="13134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339178" y="572902"/>
              <a:ext cx="14755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7230051" y="1148860"/>
                  <a:ext cx="40555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0051" y="1148860"/>
                  <a:ext cx="405559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矩形 35"/>
            <p:cNvSpPr/>
            <p:nvPr/>
          </p:nvSpPr>
          <p:spPr>
            <a:xfrm>
              <a:off x="-314804" y="590379"/>
              <a:ext cx="8425650" cy="170599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 Box 12"/>
            <p:cNvSpPr txBox="1">
              <a:spLocks noChangeArrowheads="1"/>
            </p:cNvSpPr>
            <p:nvPr/>
          </p:nvSpPr>
          <p:spPr bwMode="auto">
            <a:xfrm>
              <a:off x="8437786" y="374527"/>
              <a:ext cx="2186817" cy="2160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D[left] = 12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D[right] = 48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</a:t>
              </a:r>
              <a:r>
                <a:rPr lang="en-US" altLang="zh-CN" b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] = 36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D[j] = 48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42033" y="4702744"/>
            <a:ext cx="10939407" cy="2160591"/>
            <a:chOff x="-314804" y="374527"/>
            <a:chExt cx="10939407" cy="2160591"/>
          </a:xfrm>
        </p:grpSpPr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>
              <a:off x="-314804" y="1052842"/>
              <a:ext cx="7747634" cy="6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待排序列（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rgbClr val="FFC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36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u="sng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），</a:t>
              </a: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，（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939244" y="1731745"/>
              <a:ext cx="68320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left</a:t>
              </a:r>
              <a:endParaRPr lang="zh-CN" altLang="en-US" sz="2800" dirty="0"/>
            </a:p>
          </p:txBody>
        </p:sp>
        <p:cxnSp>
          <p:nvCxnSpPr>
            <p:cNvPr id="41" name="直接箭头连接符 40"/>
            <p:cNvCxnSpPr>
              <a:stCxn id="40" idx="0"/>
            </p:cNvCxnSpPr>
            <p:nvPr/>
          </p:nvCxnSpPr>
          <p:spPr>
            <a:xfrm flipV="1">
              <a:off x="1280844" y="1538010"/>
              <a:ext cx="449811" cy="193735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3752612" y="1640799"/>
              <a:ext cx="94288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right</a:t>
              </a:r>
              <a:endParaRPr lang="zh-CN" altLang="en-US" sz="2800" dirty="0"/>
            </a:p>
          </p:txBody>
        </p:sp>
        <p:cxnSp>
          <p:nvCxnSpPr>
            <p:cNvPr id="43" name="直接箭头连接符 42"/>
            <p:cNvCxnSpPr>
              <a:stCxn id="42" idx="0"/>
            </p:cNvCxnSpPr>
            <p:nvPr/>
          </p:nvCxnSpPr>
          <p:spPr>
            <a:xfrm flipH="1" flipV="1">
              <a:off x="3814704" y="1539911"/>
              <a:ext cx="409352" cy="100888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3814704" y="558280"/>
              <a:ext cx="131347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2339178" y="572902"/>
              <a:ext cx="14755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7230051" y="1148860"/>
                  <a:ext cx="40555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0051" y="1148860"/>
                  <a:ext cx="405559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矩形 68"/>
            <p:cNvSpPr/>
            <p:nvPr/>
          </p:nvSpPr>
          <p:spPr>
            <a:xfrm>
              <a:off x="-314804" y="590379"/>
              <a:ext cx="8425650" cy="170599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Text Box 12"/>
            <p:cNvSpPr txBox="1">
              <a:spLocks noChangeArrowheads="1"/>
            </p:cNvSpPr>
            <p:nvPr/>
          </p:nvSpPr>
          <p:spPr bwMode="auto">
            <a:xfrm>
              <a:off x="8437786" y="374527"/>
              <a:ext cx="2186817" cy="2160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D[left] = 12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D[right] = 48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</a:t>
              </a:r>
              <a:r>
                <a:rPr lang="en-US" altLang="zh-CN" b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] = 36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D[j] = 48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328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50791" y="83243"/>
            <a:ext cx="10939407" cy="2160591"/>
            <a:chOff x="-314804" y="374527"/>
            <a:chExt cx="10939407" cy="2160591"/>
          </a:xfrm>
        </p:grpSpPr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>
              <a:off x="-314804" y="1052842"/>
              <a:ext cx="7747634" cy="6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待排序列（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rgbClr val="FFC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36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u="sng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），</a:t>
              </a: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，（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939244" y="1731745"/>
              <a:ext cx="68320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left</a:t>
              </a:r>
              <a:endParaRPr lang="zh-CN" altLang="en-US" sz="2800" dirty="0"/>
            </a:p>
          </p:txBody>
        </p:sp>
        <p:cxnSp>
          <p:nvCxnSpPr>
            <p:cNvPr id="41" name="直接箭头连接符 40"/>
            <p:cNvCxnSpPr>
              <a:stCxn id="40" idx="0"/>
            </p:cNvCxnSpPr>
            <p:nvPr/>
          </p:nvCxnSpPr>
          <p:spPr>
            <a:xfrm flipV="1">
              <a:off x="1280844" y="1538010"/>
              <a:ext cx="449811" cy="193735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3752612" y="1640799"/>
              <a:ext cx="94288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right</a:t>
              </a:r>
              <a:endParaRPr lang="zh-CN" altLang="en-US" sz="2800" dirty="0"/>
            </a:p>
          </p:txBody>
        </p:sp>
        <p:cxnSp>
          <p:nvCxnSpPr>
            <p:cNvPr id="43" name="直接箭头连接符 42"/>
            <p:cNvCxnSpPr>
              <a:stCxn id="42" idx="0"/>
            </p:cNvCxnSpPr>
            <p:nvPr/>
          </p:nvCxnSpPr>
          <p:spPr>
            <a:xfrm flipH="1" flipV="1">
              <a:off x="3814704" y="1539911"/>
              <a:ext cx="409352" cy="100888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3814704" y="558280"/>
              <a:ext cx="131347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2339178" y="572902"/>
              <a:ext cx="14755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7230051" y="1148860"/>
                  <a:ext cx="40555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0051" y="1148860"/>
                  <a:ext cx="405559" cy="43088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矩形 68"/>
            <p:cNvSpPr/>
            <p:nvPr/>
          </p:nvSpPr>
          <p:spPr>
            <a:xfrm>
              <a:off x="-314804" y="590379"/>
              <a:ext cx="8425650" cy="170599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Text Box 12"/>
            <p:cNvSpPr txBox="1">
              <a:spLocks noChangeArrowheads="1"/>
            </p:cNvSpPr>
            <p:nvPr/>
          </p:nvSpPr>
          <p:spPr bwMode="auto">
            <a:xfrm>
              <a:off x="8437786" y="374527"/>
              <a:ext cx="2186817" cy="2160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D[left] = 12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D[right] = 48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</a:t>
              </a:r>
              <a:r>
                <a:rPr lang="en-US" altLang="zh-CN" b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] = 36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D[j] = 48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50791" y="2268716"/>
            <a:ext cx="10939407" cy="2160591"/>
            <a:chOff x="650791" y="2268716"/>
            <a:chExt cx="10939407" cy="2160591"/>
          </a:xfrm>
        </p:grpSpPr>
        <p:grpSp>
          <p:nvGrpSpPr>
            <p:cNvPr id="35" name="组合 34"/>
            <p:cNvGrpSpPr/>
            <p:nvPr/>
          </p:nvGrpSpPr>
          <p:grpSpPr>
            <a:xfrm>
              <a:off x="650791" y="2268716"/>
              <a:ext cx="10939407" cy="2160591"/>
              <a:chOff x="-314804" y="374527"/>
              <a:chExt cx="10939407" cy="2160591"/>
            </a:xfrm>
          </p:grpSpPr>
          <p:sp>
            <p:nvSpPr>
              <p:cNvPr id="47" name="Text Box 12"/>
              <p:cNvSpPr txBox="1">
                <a:spLocks noChangeArrowheads="1"/>
              </p:cNvSpPr>
              <p:nvPr/>
            </p:nvSpPr>
            <p:spPr bwMode="auto">
              <a:xfrm>
                <a:off x="-314804" y="1052842"/>
                <a:ext cx="7747634" cy="609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待排序列（</a:t>
                </a: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12</a:t>
                </a: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b="1" dirty="0">
                    <a:solidFill>
                      <a:srgbClr val="FFC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36</a:t>
                </a: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b="1" dirty="0">
                    <a:solidFill>
                      <a:srgbClr val="FFC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02</a:t>
                </a: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b="1" u="sng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48</a:t>
                </a: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），</a:t>
                </a:r>
                <a:r>
                  <a:rPr lang="en-US" altLang="zh-CN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48</a:t>
                </a: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，（</a:t>
                </a: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72</a:t>
                </a: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68</a:t>
                </a: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939244" y="1731745"/>
                <a:ext cx="6832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left</a:t>
                </a:r>
                <a:endParaRPr lang="zh-CN" altLang="en-US" sz="2800" dirty="0"/>
              </a:p>
            </p:txBody>
          </p:sp>
          <p:cxnSp>
            <p:nvCxnSpPr>
              <p:cNvPr id="49" name="直接箭头连接符 48"/>
              <p:cNvCxnSpPr>
                <a:stCxn id="48" idx="0"/>
              </p:cNvCxnSpPr>
              <p:nvPr/>
            </p:nvCxnSpPr>
            <p:spPr>
              <a:xfrm flipV="1">
                <a:off x="1280844" y="1538010"/>
                <a:ext cx="449811" cy="193735"/>
              </a:xfrm>
              <a:prstGeom prst="straightConnector1">
                <a:avLst/>
              </a:prstGeom>
              <a:ln w="254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>
                <a:off x="3752612" y="1640799"/>
                <a:ext cx="9428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right</a:t>
                </a:r>
                <a:endParaRPr lang="zh-CN" altLang="en-US" sz="2800" dirty="0"/>
              </a:p>
            </p:txBody>
          </p:sp>
          <p:cxnSp>
            <p:nvCxnSpPr>
              <p:cNvPr id="51" name="直接箭头连接符 50"/>
              <p:cNvCxnSpPr>
                <a:stCxn id="50" idx="0"/>
              </p:cNvCxnSpPr>
              <p:nvPr/>
            </p:nvCxnSpPr>
            <p:spPr>
              <a:xfrm flipH="1" flipV="1">
                <a:off x="3814704" y="1539911"/>
                <a:ext cx="409352" cy="100888"/>
              </a:xfrm>
              <a:prstGeom prst="straightConnector1">
                <a:avLst/>
              </a:prstGeom>
              <a:ln w="254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矩形 51"/>
              <p:cNvSpPr/>
              <p:nvPr/>
            </p:nvSpPr>
            <p:spPr>
              <a:xfrm>
                <a:off x="3090311" y="558280"/>
                <a:ext cx="160518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  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Stop</a:t>
                </a: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2339178" y="572902"/>
                <a:ext cx="147552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7230051" y="1148860"/>
                    <a:ext cx="405559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54" name="文本框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0051" y="1148860"/>
                    <a:ext cx="405559" cy="43088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矩形 54"/>
              <p:cNvSpPr/>
              <p:nvPr/>
            </p:nvSpPr>
            <p:spPr>
              <a:xfrm>
                <a:off x="-314804" y="590379"/>
                <a:ext cx="8425650" cy="1705996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Text Box 12"/>
              <p:cNvSpPr txBox="1">
                <a:spLocks noChangeArrowheads="1"/>
              </p:cNvSpPr>
              <p:nvPr/>
            </p:nvSpPr>
            <p:spPr bwMode="auto">
              <a:xfrm>
                <a:off x="8437786" y="374527"/>
                <a:ext cx="2186817" cy="2160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D[left] = 12</a:t>
                </a:r>
              </a:p>
              <a:p>
                <a:pPr eaLnBrk="1" hangingPunct="1"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D[right] = 48</a:t>
                </a:r>
              </a:p>
              <a:p>
                <a:pPr eaLnBrk="1" hangingPunct="1"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D[</a:t>
                </a:r>
                <a:r>
                  <a:rPr lang="en-US" altLang="zh-CN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 = 36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D[j] = 02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8" name="矩形 67"/>
            <p:cNvSpPr/>
            <p:nvPr/>
          </p:nvSpPr>
          <p:spPr>
            <a:xfrm>
              <a:off x="2624296" y="3502840"/>
              <a:ext cx="2290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Swap(A[</a:t>
              </a:r>
              <a:r>
                <a:rPr lang="en-US" altLang="zh-CN" sz="2400" b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4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], A[j])</a:t>
              </a:r>
              <a:endParaRPr lang="zh-CN" altLang="en-US" sz="2400" dirty="0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650791" y="4477034"/>
            <a:ext cx="10939407" cy="2160591"/>
            <a:chOff x="-314804" y="374527"/>
            <a:chExt cx="10939407" cy="2160591"/>
          </a:xfrm>
        </p:grpSpPr>
        <p:sp>
          <p:nvSpPr>
            <p:cNvPr id="74" name="Text Box 12"/>
            <p:cNvSpPr txBox="1">
              <a:spLocks noChangeArrowheads="1"/>
            </p:cNvSpPr>
            <p:nvPr/>
          </p:nvSpPr>
          <p:spPr bwMode="auto">
            <a:xfrm>
              <a:off x="-314804" y="1052842"/>
              <a:ext cx="7747634" cy="6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待排序列（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rgbClr val="FFC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rgbClr val="FFC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36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u="sng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），</a:t>
              </a: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，（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75" name="矩形 74"/>
            <p:cNvSpPr/>
            <p:nvPr/>
          </p:nvSpPr>
          <p:spPr>
            <a:xfrm>
              <a:off x="939244" y="1731745"/>
              <a:ext cx="68320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left</a:t>
              </a:r>
              <a:endParaRPr lang="zh-CN" altLang="en-US" sz="2800" dirty="0"/>
            </a:p>
          </p:txBody>
        </p:sp>
        <p:cxnSp>
          <p:nvCxnSpPr>
            <p:cNvPr id="76" name="直接箭头连接符 75"/>
            <p:cNvCxnSpPr>
              <a:stCxn id="75" idx="0"/>
            </p:cNvCxnSpPr>
            <p:nvPr/>
          </p:nvCxnSpPr>
          <p:spPr>
            <a:xfrm flipV="1">
              <a:off x="1280844" y="1538010"/>
              <a:ext cx="449811" cy="193735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>
              <a:off x="3752612" y="1640799"/>
              <a:ext cx="94288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right</a:t>
              </a:r>
              <a:endParaRPr lang="zh-CN" altLang="en-US" sz="2800" dirty="0"/>
            </a:p>
          </p:txBody>
        </p:sp>
        <p:cxnSp>
          <p:nvCxnSpPr>
            <p:cNvPr id="78" name="直接箭头连接符 77"/>
            <p:cNvCxnSpPr>
              <a:stCxn id="77" idx="0"/>
            </p:cNvCxnSpPr>
            <p:nvPr/>
          </p:nvCxnSpPr>
          <p:spPr>
            <a:xfrm flipH="1" flipV="1">
              <a:off x="3814704" y="1539911"/>
              <a:ext cx="409352" cy="100888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>
            <a:xfrm>
              <a:off x="3090311" y="558280"/>
              <a:ext cx="160518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2339178" y="572902"/>
              <a:ext cx="14755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/>
                <p:cNvSpPr txBox="1"/>
                <p:nvPr/>
              </p:nvSpPr>
              <p:spPr>
                <a:xfrm>
                  <a:off x="7230051" y="1148860"/>
                  <a:ext cx="40555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81" name="文本框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0051" y="1148860"/>
                  <a:ext cx="405559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矩形 81"/>
            <p:cNvSpPr/>
            <p:nvPr/>
          </p:nvSpPr>
          <p:spPr>
            <a:xfrm>
              <a:off x="-314804" y="590379"/>
              <a:ext cx="8425650" cy="170599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Text Box 12"/>
            <p:cNvSpPr txBox="1">
              <a:spLocks noChangeArrowheads="1"/>
            </p:cNvSpPr>
            <p:nvPr/>
          </p:nvSpPr>
          <p:spPr bwMode="auto">
            <a:xfrm>
              <a:off x="8437786" y="374527"/>
              <a:ext cx="2186817" cy="2160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D[left] = 12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D[right] = 48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</a:t>
              </a:r>
              <a:r>
                <a:rPr lang="en-US" altLang="zh-CN" b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] = 02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D[j] = 36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71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615165" y="154416"/>
            <a:ext cx="10939407" cy="2160591"/>
            <a:chOff x="-314804" y="374527"/>
            <a:chExt cx="10939407" cy="2160591"/>
          </a:xfrm>
        </p:grpSpPr>
        <p:sp>
          <p:nvSpPr>
            <p:cNvPr id="74" name="Text Box 12"/>
            <p:cNvSpPr txBox="1">
              <a:spLocks noChangeArrowheads="1"/>
            </p:cNvSpPr>
            <p:nvPr/>
          </p:nvSpPr>
          <p:spPr bwMode="auto">
            <a:xfrm>
              <a:off x="-314804" y="1052842"/>
              <a:ext cx="7747634" cy="6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待排序列（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36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u="sng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），</a:t>
              </a: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，（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75" name="矩形 74"/>
            <p:cNvSpPr/>
            <p:nvPr/>
          </p:nvSpPr>
          <p:spPr>
            <a:xfrm>
              <a:off x="939244" y="1731745"/>
              <a:ext cx="68320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left</a:t>
              </a:r>
              <a:endParaRPr lang="zh-CN" altLang="en-US" sz="2800" dirty="0"/>
            </a:p>
          </p:txBody>
        </p:sp>
        <p:cxnSp>
          <p:nvCxnSpPr>
            <p:cNvPr id="76" name="直接箭头连接符 75"/>
            <p:cNvCxnSpPr>
              <a:stCxn id="75" idx="0"/>
            </p:cNvCxnSpPr>
            <p:nvPr/>
          </p:nvCxnSpPr>
          <p:spPr>
            <a:xfrm flipV="1">
              <a:off x="1280844" y="1538010"/>
              <a:ext cx="449811" cy="193735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>
              <a:off x="3752612" y="1640799"/>
              <a:ext cx="94288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right</a:t>
              </a:r>
              <a:endParaRPr lang="zh-CN" altLang="en-US" sz="2800" dirty="0"/>
            </a:p>
          </p:txBody>
        </p:sp>
        <p:cxnSp>
          <p:nvCxnSpPr>
            <p:cNvPr id="78" name="直接箭头连接符 77"/>
            <p:cNvCxnSpPr>
              <a:stCxn id="77" idx="0"/>
            </p:cNvCxnSpPr>
            <p:nvPr/>
          </p:nvCxnSpPr>
          <p:spPr>
            <a:xfrm flipH="1" flipV="1">
              <a:off x="3814704" y="1539911"/>
              <a:ext cx="409352" cy="100888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>
            <a:xfrm>
              <a:off x="3090311" y="558280"/>
              <a:ext cx="160518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3014849" y="547560"/>
              <a:ext cx="14755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/>
                <p:cNvSpPr txBox="1"/>
                <p:nvPr/>
              </p:nvSpPr>
              <p:spPr>
                <a:xfrm>
                  <a:off x="7230051" y="1148860"/>
                  <a:ext cx="40555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81" name="文本框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0051" y="1148860"/>
                  <a:ext cx="405559" cy="43088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矩形 81"/>
            <p:cNvSpPr/>
            <p:nvPr/>
          </p:nvSpPr>
          <p:spPr>
            <a:xfrm>
              <a:off x="-314804" y="590379"/>
              <a:ext cx="8425650" cy="170599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Text Box 12"/>
            <p:cNvSpPr txBox="1">
              <a:spLocks noChangeArrowheads="1"/>
            </p:cNvSpPr>
            <p:nvPr/>
          </p:nvSpPr>
          <p:spPr bwMode="auto">
            <a:xfrm>
              <a:off x="8437786" y="374527"/>
              <a:ext cx="2186817" cy="2160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D[left] = 12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D[right] = 48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</a:t>
              </a:r>
              <a:r>
                <a:rPr lang="en-US" altLang="zh-CN" b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] = 36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D[j] = 36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15165" y="2172282"/>
            <a:ext cx="10939407" cy="2160591"/>
            <a:chOff x="615165" y="2172282"/>
            <a:chExt cx="10939407" cy="2160591"/>
          </a:xfrm>
        </p:grpSpPr>
        <p:grpSp>
          <p:nvGrpSpPr>
            <p:cNvPr id="37" name="组合 36"/>
            <p:cNvGrpSpPr/>
            <p:nvPr/>
          </p:nvGrpSpPr>
          <p:grpSpPr>
            <a:xfrm>
              <a:off x="615165" y="2172282"/>
              <a:ext cx="10939407" cy="2160591"/>
              <a:chOff x="-314804" y="374527"/>
              <a:chExt cx="10939407" cy="2160591"/>
            </a:xfrm>
          </p:grpSpPr>
          <p:sp>
            <p:nvSpPr>
              <p:cNvPr id="57" name="Text Box 12"/>
              <p:cNvSpPr txBox="1">
                <a:spLocks noChangeArrowheads="1"/>
              </p:cNvSpPr>
              <p:nvPr/>
            </p:nvSpPr>
            <p:spPr bwMode="auto">
              <a:xfrm>
                <a:off x="-314804" y="1052842"/>
                <a:ext cx="7747634" cy="609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待排序列（</a:t>
                </a:r>
                <a:r>
                  <a:rPr lang="en-US" altLang="zh-CN" b="1" dirty="0">
                    <a:solidFill>
                      <a:srgbClr val="FFC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12</a:t>
                </a: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b="1" dirty="0">
                    <a:solidFill>
                      <a:srgbClr val="FFC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02</a:t>
                </a: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36</a:t>
                </a: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b="1" u="sng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48</a:t>
                </a: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），</a:t>
                </a:r>
                <a:r>
                  <a:rPr lang="en-US" altLang="zh-CN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48</a:t>
                </a: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，（</a:t>
                </a: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72</a:t>
                </a: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68</a:t>
                </a: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939244" y="1731745"/>
                <a:ext cx="6832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left</a:t>
                </a:r>
                <a:endParaRPr lang="zh-CN" altLang="en-US" sz="2800" dirty="0"/>
              </a:p>
            </p:txBody>
          </p:sp>
          <p:cxnSp>
            <p:nvCxnSpPr>
              <p:cNvPr id="59" name="直接箭头连接符 58"/>
              <p:cNvCxnSpPr>
                <a:stCxn id="58" idx="0"/>
              </p:cNvCxnSpPr>
              <p:nvPr/>
            </p:nvCxnSpPr>
            <p:spPr>
              <a:xfrm flipV="1">
                <a:off x="1280844" y="1538010"/>
                <a:ext cx="449811" cy="193735"/>
              </a:xfrm>
              <a:prstGeom prst="straightConnector1">
                <a:avLst/>
              </a:prstGeom>
              <a:ln w="254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矩形 59"/>
              <p:cNvSpPr/>
              <p:nvPr/>
            </p:nvSpPr>
            <p:spPr>
              <a:xfrm>
                <a:off x="3752612" y="1640799"/>
                <a:ext cx="9428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right</a:t>
                </a:r>
                <a:endParaRPr lang="zh-CN" altLang="en-US" sz="2800" dirty="0"/>
              </a:p>
            </p:txBody>
          </p:sp>
          <p:cxnSp>
            <p:nvCxnSpPr>
              <p:cNvPr id="61" name="直接箭头连接符 60"/>
              <p:cNvCxnSpPr>
                <a:stCxn id="60" idx="0"/>
              </p:cNvCxnSpPr>
              <p:nvPr/>
            </p:nvCxnSpPr>
            <p:spPr>
              <a:xfrm flipH="1" flipV="1">
                <a:off x="3814704" y="1539911"/>
                <a:ext cx="409352" cy="100888"/>
              </a:xfrm>
              <a:prstGeom prst="straightConnector1">
                <a:avLst/>
              </a:prstGeom>
              <a:ln w="254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矩形 61"/>
              <p:cNvSpPr/>
              <p:nvPr/>
            </p:nvSpPr>
            <p:spPr>
              <a:xfrm>
                <a:off x="1280845" y="536159"/>
                <a:ext cx="2661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Stop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j</a:t>
                </a:r>
                <a:endPara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3014849" y="547560"/>
                <a:ext cx="147552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endPara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7230051" y="1148860"/>
                    <a:ext cx="405559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64" name="文本框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0051" y="1148860"/>
                    <a:ext cx="405559" cy="43088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矩形 64"/>
              <p:cNvSpPr/>
              <p:nvPr/>
            </p:nvSpPr>
            <p:spPr>
              <a:xfrm>
                <a:off x="-314804" y="590379"/>
                <a:ext cx="8425650" cy="1705996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Text Box 12"/>
              <p:cNvSpPr txBox="1">
                <a:spLocks noChangeArrowheads="1"/>
              </p:cNvSpPr>
              <p:nvPr/>
            </p:nvSpPr>
            <p:spPr bwMode="auto">
              <a:xfrm>
                <a:off x="8437786" y="374527"/>
                <a:ext cx="2186817" cy="2160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D[left] = 12</a:t>
                </a:r>
              </a:p>
              <a:p>
                <a:pPr eaLnBrk="1" hangingPunct="1"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D[right] = 48</a:t>
                </a:r>
              </a:p>
              <a:p>
                <a:pPr eaLnBrk="1" hangingPunct="1"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D[</a:t>
                </a:r>
                <a:r>
                  <a:rPr lang="en-US" altLang="zh-CN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 = 36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D[j] = 02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" name="矩形 66"/>
            <p:cNvSpPr/>
            <p:nvPr/>
          </p:nvSpPr>
          <p:spPr>
            <a:xfrm>
              <a:off x="5775373" y="3485466"/>
              <a:ext cx="26314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Swap(A[left], A[j])</a:t>
              </a:r>
              <a:endParaRPr lang="zh-CN" altLang="en-US" sz="2400" dirty="0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15165" y="4332873"/>
            <a:ext cx="10939407" cy="2160591"/>
            <a:chOff x="-314804" y="374527"/>
            <a:chExt cx="10939407" cy="2160591"/>
          </a:xfrm>
        </p:grpSpPr>
        <p:sp>
          <p:nvSpPr>
            <p:cNvPr id="85" name="Text Box 12"/>
            <p:cNvSpPr txBox="1">
              <a:spLocks noChangeArrowheads="1"/>
            </p:cNvSpPr>
            <p:nvPr/>
          </p:nvSpPr>
          <p:spPr bwMode="auto">
            <a:xfrm>
              <a:off x="-314804" y="1052842"/>
              <a:ext cx="7747634" cy="6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待排序列（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36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u="sng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），</a:t>
              </a: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，（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68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86" name="矩形 85"/>
            <p:cNvSpPr/>
            <p:nvPr/>
          </p:nvSpPr>
          <p:spPr>
            <a:xfrm>
              <a:off x="939244" y="1731745"/>
              <a:ext cx="68320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left</a:t>
              </a:r>
              <a:endParaRPr lang="zh-CN" altLang="en-US" sz="2800" dirty="0"/>
            </a:p>
          </p:txBody>
        </p:sp>
        <p:cxnSp>
          <p:nvCxnSpPr>
            <p:cNvPr id="87" name="直接箭头连接符 86"/>
            <p:cNvCxnSpPr>
              <a:stCxn id="86" idx="0"/>
            </p:cNvCxnSpPr>
            <p:nvPr/>
          </p:nvCxnSpPr>
          <p:spPr>
            <a:xfrm flipV="1">
              <a:off x="1280844" y="1538010"/>
              <a:ext cx="449811" cy="193735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87"/>
            <p:cNvSpPr/>
            <p:nvPr/>
          </p:nvSpPr>
          <p:spPr>
            <a:xfrm>
              <a:off x="3752612" y="1640799"/>
              <a:ext cx="94288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right</a:t>
              </a:r>
              <a:endParaRPr lang="zh-CN" altLang="en-US" sz="2800" dirty="0"/>
            </a:p>
          </p:txBody>
        </p:sp>
        <p:cxnSp>
          <p:nvCxnSpPr>
            <p:cNvPr id="89" name="直接箭头连接符 88"/>
            <p:cNvCxnSpPr>
              <a:stCxn id="88" idx="0"/>
            </p:cNvCxnSpPr>
            <p:nvPr/>
          </p:nvCxnSpPr>
          <p:spPr>
            <a:xfrm flipH="1" flipV="1">
              <a:off x="3814704" y="1539911"/>
              <a:ext cx="409352" cy="100888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矩形 89"/>
            <p:cNvSpPr/>
            <p:nvPr/>
          </p:nvSpPr>
          <p:spPr>
            <a:xfrm>
              <a:off x="2325874" y="547560"/>
              <a:ext cx="266117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3014849" y="547560"/>
              <a:ext cx="14755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/>
                <p:cNvSpPr txBox="1"/>
                <p:nvPr/>
              </p:nvSpPr>
              <p:spPr>
                <a:xfrm>
                  <a:off x="7230051" y="1148860"/>
                  <a:ext cx="40555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92" name="文本框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0051" y="1148860"/>
                  <a:ext cx="405559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矩形 92"/>
            <p:cNvSpPr/>
            <p:nvPr/>
          </p:nvSpPr>
          <p:spPr>
            <a:xfrm>
              <a:off x="-314804" y="590379"/>
              <a:ext cx="8425650" cy="170599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Text Box 12"/>
            <p:cNvSpPr txBox="1">
              <a:spLocks noChangeArrowheads="1"/>
            </p:cNvSpPr>
            <p:nvPr/>
          </p:nvSpPr>
          <p:spPr bwMode="auto">
            <a:xfrm>
              <a:off x="8437786" y="374527"/>
              <a:ext cx="2186817" cy="2160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rgbClr val="FF9966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D[left] = 02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D[right] = 48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</a:t>
              </a:r>
              <a:r>
                <a:rPr lang="en-US" altLang="zh-CN" b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] = 36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D[j] = 12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5" name="矩形 94"/>
          <p:cNvSpPr/>
          <p:nvPr/>
        </p:nvSpPr>
        <p:spPr>
          <a:xfrm>
            <a:off x="3045128" y="6334780"/>
            <a:ext cx="40459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第二趟快速排序结束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10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 Box 12"/>
          <p:cNvSpPr txBox="1">
            <a:spLocks noChangeArrowheads="1"/>
          </p:cNvSpPr>
          <p:nvPr/>
        </p:nvSpPr>
        <p:spPr bwMode="auto">
          <a:xfrm>
            <a:off x="1470188" y="1496092"/>
            <a:ext cx="9002786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第一趟（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12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36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u="sng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（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1141364" y="708564"/>
            <a:ext cx="8908208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待排序列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36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u="sng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1470188" y="3071148"/>
            <a:ext cx="8884163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第三趟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36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（</a:t>
            </a:r>
            <a:r>
              <a:rPr lang="en-US" altLang="zh-CN" b="1" u="sng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，（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" name="矩形 1"/>
          <p:cNvSpPr/>
          <p:nvPr/>
        </p:nvSpPr>
        <p:spPr>
          <a:xfrm>
            <a:off x="1470188" y="2283620"/>
            <a:ext cx="8916223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第二趟（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02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</a:t>
            </a:r>
            <a:r>
              <a:rPr kumimoji="1"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，（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36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kumimoji="1" lang="en-US" altLang="zh-CN" sz="2800" b="1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（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72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68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1470188" y="3858676"/>
            <a:ext cx="8880957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第四趟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36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 </a:t>
            </a:r>
            <a:r>
              <a:rPr lang="en-US" altLang="zh-CN" b="1" u="sng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，（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72 ()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6943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7D365D1-B81C-4410-B397-D771A5276F93}"/>
              </a:ext>
            </a:extLst>
          </p:cNvPr>
          <p:cNvSpPr/>
          <p:nvPr/>
        </p:nvSpPr>
        <p:spPr>
          <a:xfrm>
            <a:off x="585693" y="802278"/>
            <a:ext cx="903044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4000" algn="just">
              <a:spcBef>
                <a:spcPts val="600"/>
              </a:spcBef>
              <a:spcAft>
                <a:spcPts val="0"/>
              </a:spcAft>
              <a:tabLst>
                <a:tab pos="986155" algn="l"/>
              </a:tabLst>
            </a:pPr>
            <a:r>
              <a:rPr lang="zh-CN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  <a:cs typeface="Times New Roman" panose="02020603050405020304" pitchFamily="18" charset="0"/>
              </a:rPr>
              <a:t>【程序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10-5</a:t>
            </a:r>
            <a:r>
              <a:rPr lang="zh-CN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  <a:cs typeface="Times New Roman" panose="02020603050405020304" pitchFamily="18" charset="0"/>
              </a:rPr>
              <a:t>】序列划分方法</a:t>
            </a:r>
            <a:endParaRPr lang="zh-CN" altLang="zh-CN" sz="2000" kern="1000" dirty="0">
              <a:latin typeface="Courier New" panose="02070309020205020404" pitchFamily="49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int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</a:t>
            </a:r>
            <a:r>
              <a:rPr lang="en-US" altLang="zh-CN" sz="2400" b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Partition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(List* 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list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, 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int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low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, 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int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high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)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{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	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int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= 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low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, 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j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= 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high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+ 1;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	Entry 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pivot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= 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list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-&gt;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D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[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low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]; //pivot</a:t>
            </a:r>
            <a:r>
              <a:rPr lang="zh-CN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是分割元素</a:t>
            </a: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	</a:t>
            </a:r>
            <a:r>
              <a:rPr lang="en-US" altLang="zh-CN" sz="2400" b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do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{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		</a:t>
            </a:r>
            <a:r>
              <a:rPr lang="en-US" altLang="zh-CN" sz="2400" b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do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++;	</a:t>
            </a:r>
            <a:r>
              <a:rPr lang="en-US" altLang="zh-CN" sz="2400" b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while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(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list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-&gt;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D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[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].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key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&lt; 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pivot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.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key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); //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</a:t>
            </a:r>
            <a:r>
              <a:rPr lang="zh-CN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前进</a:t>
            </a: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		</a:t>
            </a:r>
            <a:r>
              <a:rPr lang="en-US" altLang="zh-CN" sz="2400" b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do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j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--;	</a:t>
            </a:r>
            <a:r>
              <a:rPr lang="en-US" altLang="zh-CN" sz="2400" b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while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(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list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-&gt;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D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[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j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].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key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&gt; 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pivot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.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key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); //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j</a:t>
            </a:r>
            <a:r>
              <a:rPr lang="zh-CN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前进</a:t>
            </a: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		if(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&lt; 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j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)	</a:t>
            </a:r>
            <a:r>
              <a:rPr lang="en-US" altLang="zh-CN" sz="2400" b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Swap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(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list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-&gt;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D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, 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, 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j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);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} </a:t>
            </a:r>
            <a:r>
              <a:rPr lang="en-US" altLang="zh-CN" sz="2400" b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while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(</a:t>
            </a:r>
            <a:r>
              <a:rPr lang="en-US" altLang="zh-CN" sz="24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&lt; 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j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); 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marL="266700" indent="267970" algn="just">
              <a:spcAft>
                <a:spcPts val="0"/>
              </a:spcAft>
            </a:pPr>
            <a:r>
              <a:rPr lang="en-US" altLang="zh-CN" sz="2400" b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Swap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(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list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-&gt;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D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, 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low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,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j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);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marL="266700" indent="267970" algn="just">
              <a:spcAft>
                <a:spcPts val="0"/>
              </a:spcAft>
            </a:pPr>
            <a:r>
              <a:rPr lang="en-US" altLang="zh-CN" sz="2400" b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Return</a:t>
            </a:r>
            <a:r>
              <a:rPr lang="en-US" altLang="zh-CN" sz="2400" b="1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j</a:t>
            </a:r>
            <a:r>
              <a:rPr lang="zh-CN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；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//</a:t>
            </a:r>
            <a:r>
              <a:rPr lang="zh-CN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此时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j</a:t>
            </a:r>
            <a:r>
              <a:rPr lang="zh-CN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是分割元素下标</a:t>
            </a:r>
          </a:p>
          <a:p>
            <a:pPr indent="254000" algn="just">
              <a:spcAft>
                <a:spcPts val="60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}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</p:txBody>
      </p:sp>
      <p:sp>
        <p:nvSpPr>
          <p:cNvPr id="3" name="Line 3">
            <a:extLst>
              <a:ext uri="{FF2B5EF4-FFF2-40B4-BE49-F238E27FC236}">
                <a16:creationId xmlns:a16="http://schemas.microsoft.com/office/drawing/2014/main" id="{F9759EE3-E6EF-4D6E-9611-6C58245EAF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0795" y="3357002"/>
            <a:ext cx="460851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F32AB92C-0565-4DE8-A3E7-7D9424F5E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576" y="830994"/>
            <a:ext cx="3527425" cy="936625"/>
          </a:xfrm>
          <a:prstGeom prst="wedgeRoundRectCallout">
            <a:avLst>
              <a:gd name="adj1" fmla="val -45468"/>
              <a:gd name="adj2" fmla="val 19143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/>
              <a:t>i</a:t>
            </a:r>
            <a:r>
              <a:rPr lang="zh-CN" altLang="en-US" dirty="0"/>
              <a:t>指针从左向右找第一个</a:t>
            </a:r>
            <a:r>
              <a:rPr lang="en-US" altLang="zh-CN" dirty="0"/>
              <a:t>&gt;=</a:t>
            </a:r>
            <a:r>
              <a:rPr lang="zh-CN" altLang="en-US" dirty="0"/>
              <a:t>分割元素的元素</a:t>
            </a: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98E8E007-D1E4-46B0-8012-60508DD302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2212" y="3765176"/>
            <a:ext cx="4771559" cy="252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08A479EA-A789-4622-A8BC-5E3EDBA88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505" y="4663345"/>
            <a:ext cx="3527425" cy="936625"/>
          </a:xfrm>
          <a:prstGeom prst="wedgeRoundRectCallout">
            <a:avLst>
              <a:gd name="adj1" fmla="val -35519"/>
              <a:gd name="adj2" fmla="val -13923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j</a:t>
            </a:r>
            <a:r>
              <a:rPr lang="zh-CN" altLang="en-US"/>
              <a:t>指针从右向左找第一个</a:t>
            </a:r>
            <a:r>
              <a:rPr lang="en-US" altLang="zh-CN"/>
              <a:t>&lt;=</a:t>
            </a:r>
            <a:r>
              <a:rPr lang="zh-CN" altLang="en-US"/>
              <a:t>分割元素的元素</a:t>
            </a:r>
          </a:p>
        </p:txBody>
      </p:sp>
    </p:spTree>
    <p:extLst>
      <p:ext uri="{BB962C8B-B14F-4D97-AF65-F5344CB8AC3E}">
        <p14:creationId xmlns:p14="http://schemas.microsoft.com/office/powerpoint/2010/main" val="54905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zhuji\AppData\Local\Microsoft\Windows\INetCacheContent.Word\图10-1.png">
            <a:extLst>
              <a:ext uri="{FF2B5EF4-FFF2-40B4-BE49-F238E27FC236}">
                <a16:creationId xmlns:a16="http://schemas.microsoft.com/office/drawing/2014/main" id="{73CB1E49-9C47-489E-A07A-352E03151B8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604" y="117820"/>
            <a:ext cx="8424490" cy="6622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19823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5FA50F6-C167-4466-9591-D47DF806CF24}"/>
              </a:ext>
            </a:extLst>
          </p:cNvPr>
          <p:cNvSpPr/>
          <p:nvPr/>
        </p:nvSpPr>
        <p:spPr>
          <a:xfrm>
            <a:off x="436282" y="574372"/>
            <a:ext cx="11516659" cy="570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4000" algn="just">
              <a:spcBef>
                <a:spcPts val="600"/>
              </a:spcBef>
              <a:spcAft>
                <a:spcPts val="0"/>
              </a:spcAft>
            </a:pPr>
            <a:r>
              <a:rPr lang="zh-CN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【程序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10-6</a:t>
            </a:r>
            <a:r>
              <a:rPr lang="zh-CN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】快速排序算法</a:t>
            </a: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void </a:t>
            </a:r>
            <a:r>
              <a:rPr lang="en-US" altLang="zh-CN" sz="2400" b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QuickSort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(List *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list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, 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int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low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, 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int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high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) //</a:t>
            </a:r>
            <a:r>
              <a:rPr lang="zh-CN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快速排序的递归函数</a:t>
            </a: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{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</a:t>
            </a:r>
            <a:r>
              <a:rPr lang="en-US" altLang="zh-CN" sz="24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int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k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;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</a:t>
            </a:r>
            <a:r>
              <a:rPr lang="en-US" altLang="zh-CN" sz="2400" b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if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(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low 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&lt;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high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) //</a:t>
            </a:r>
            <a:r>
              <a:rPr lang="zh-CN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当前待排序列至少包含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2</a:t>
            </a:r>
            <a:r>
              <a:rPr lang="zh-CN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个元素</a:t>
            </a: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{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	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k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= </a:t>
            </a:r>
            <a:r>
              <a:rPr lang="en-US" altLang="zh-CN" sz="2400" b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Partition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(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list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, 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low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, 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high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);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	</a:t>
            </a:r>
            <a:r>
              <a:rPr lang="en-US" altLang="zh-CN" sz="2400" b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QuickSort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(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list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, 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low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, 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k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-1);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	</a:t>
            </a:r>
            <a:r>
              <a:rPr lang="en-US" altLang="zh-CN" sz="2400" b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QuickSort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(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list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, 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k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+1, 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high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);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    }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60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}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void </a:t>
            </a:r>
            <a:r>
              <a:rPr lang="en-US" altLang="zh-CN" sz="2400" b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QuickSort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(List *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list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) //</a:t>
            </a:r>
            <a:r>
              <a:rPr lang="zh-CN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快速排序算法的主调用函数</a:t>
            </a: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{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</a:t>
            </a:r>
            <a:r>
              <a:rPr lang="en-US" altLang="zh-CN" sz="2400" b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QuickSort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(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list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, 0, 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list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-&gt;</a:t>
            </a:r>
            <a:r>
              <a:rPr lang="en-US" altLang="zh-CN" sz="24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n</a:t>
            </a: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-1);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sz="24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}</a:t>
            </a:r>
            <a:endParaRPr lang="zh-CN" altLang="zh-CN" sz="24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6857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19"/>
          <p:cNvSpPr txBox="1">
            <a:spLocks noChangeArrowheads="1"/>
          </p:cNvSpPr>
          <p:nvPr/>
        </p:nvSpPr>
        <p:spPr bwMode="auto">
          <a:xfrm>
            <a:off x="800555" y="1524204"/>
            <a:ext cx="10368149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从上述快速排序算法中可以看出，经过每一趟排序后，若被分割成两个大小相近的子序列时，快速排序的效率最好，时间复杂度为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O(nlog</a:t>
            </a:r>
            <a:r>
              <a:rPr lang="en-US" altLang="zh-CN" b="1" baseline="-25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n)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；反之，若每次分割的两个子序列中有一个为空，即初始序列有序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顺序或逆序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，则效率最低，时间复杂度为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O(n</a:t>
            </a:r>
            <a:r>
              <a:rPr lang="en-US" altLang="zh-CN" b="1" baseline="30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40000"/>
              </a:lnSpc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快速排序是</a:t>
            </a:r>
            <a:r>
              <a:rPr lang="zh-CN" altLang="en-US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不稳定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的排序方法。</a:t>
            </a:r>
          </a:p>
        </p:txBody>
      </p:sp>
    </p:spTree>
    <p:extLst>
      <p:ext uri="{BB962C8B-B14F-4D97-AF65-F5344CB8AC3E}">
        <p14:creationId xmlns:p14="http://schemas.microsoft.com/office/powerpoint/2010/main" val="7024766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1224490" y="981696"/>
            <a:ext cx="8908208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待排序列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36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1141363" y="2226626"/>
            <a:ext cx="9358652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第一趟        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，（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36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9" name="矩形 18"/>
          <p:cNvSpPr/>
          <p:nvPr/>
        </p:nvSpPr>
        <p:spPr>
          <a:xfrm>
            <a:off x="2949013" y="1487802"/>
            <a:ext cx="1475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268692" y="505261"/>
            <a:ext cx="1475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58299" y="505261"/>
            <a:ext cx="4399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2342" y="158703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latin typeface="宋体" panose="02010600030101010101" pitchFamily="2" charset="-122"/>
              </a:rPr>
              <a:t>顺序情况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4723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24 0.00069 L 0.07839 0.00254 " pathEditMode="relative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15 0.00069 L -0.57356 4.4444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/>
      <p:bldP spid="2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1224490" y="981696"/>
            <a:ext cx="8908208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待排序列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36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1141363" y="2226626"/>
            <a:ext cx="9358652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第一趟        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，（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36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5" name="矩形 4"/>
          <p:cNvSpPr/>
          <p:nvPr/>
        </p:nvSpPr>
        <p:spPr>
          <a:xfrm>
            <a:off x="3912894" y="2702798"/>
            <a:ext cx="1475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132698" y="1728631"/>
            <a:ext cx="1475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97217" y="1718444"/>
            <a:ext cx="4399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22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24 0.00069 L 0.07838 0.002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6 L -0.48633 0.0034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23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ChangeArrowheads="1"/>
          </p:cNvSpPr>
          <p:nvPr/>
        </p:nvSpPr>
        <p:spPr bwMode="auto">
          <a:xfrm>
            <a:off x="629392" y="1163680"/>
            <a:ext cx="10687792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30000"/>
              </a:lnSpc>
              <a:buClr>
                <a:schemeClr val="accent1"/>
              </a:buClr>
              <a:buSzPct val="150000"/>
              <a:buChar char="•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3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Tx/>
              <a:buSzTx/>
              <a:buFontTx/>
              <a:buNone/>
            </a:pPr>
            <a:r>
              <a:rPr lang="en-US" altLang="zh-CN" dirty="0">
                <a:solidFill>
                  <a:srgbClr val="FFC000"/>
                </a:solidFill>
                <a:ea typeface="仿宋_GB2312" pitchFamily="49" charset="-122"/>
              </a:rPr>
              <a:t>   </a:t>
            </a:r>
            <a:r>
              <a:rPr lang="zh-CN" altLang="en-US" dirty="0">
                <a:solidFill>
                  <a:srgbClr val="FFC000"/>
                </a:solidFill>
                <a:ea typeface="仿宋_GB2312" pitchFamily="49" charset="-122"/>
              </a:rPr>
              <a:t>比较各种排序算法</a:t>
            </a:r>
          </a:p>
          <a:p>
            <a:pPr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   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(a) </a:t>
            </a:r>
            <a:r>
              <a:rPr lang="zh-CN" altLang="zh-CN" dirty="0">
                <a:solidFill>
                  <a:schemeClr val="tx1"/>
                </a:solidFill>
                <a:ea typeface="仿宋_GB2312" pitchFamily="49" charset="-122"/>
              </a:rPr>
              <a:t>算法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的手工排序过程，即写出各趟排序结果；</a:t>
            </a:r>
            <a:r>
              <a:rPr lang="zh-CN" altLang="en-US" dirty="0">
                <a:solidFill>
                  <a:srgbClr val="FFFF00"/>
                </a:solidFill>
                <a:ea typeface="仿宋_GB2312" pitchFamily="49" charset="-122"/>
              </a:rPr>
              <a:t>趟数不要多或少</a:t>
            </a:r>
          </a:p>
          <a:p>
            <a:pPr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   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(b) 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稳定性；</a:t>
            </a:r>
            <a:endParaRPr lang="en-US" altLang="zh-CN" dirty="0">
              <a:solidFill>
                <a:schemeClr val="tx1"/>
              </a:solidFill>
              <a:ea typeface="仿宋_GB2312" pitchFamily="49" charset="-122"/>
            </a:endParaRPr>
          </a:p>
          <a:p>
            <a:pPr>
              <a:lnSpc>
                <a:spcPct val="150000"/>
              </a:lnSpc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   (c) 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时间复杂度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最好、最坏和平均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、</a:t>
            </a:r>
            <a:r>
              <a:rPr lang="zh-CN" altLang="en-US" dirty="0">
                <a:solidFill>
                  <a:srgbClr val="FFFF00"/>
                </a:solidFill>
                <a:ea typeface="仿宋_GB2312" pitchFamily="49" charset="-122"/>
              </a:rPr>
              <a:t>比较次数和移动元素次数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；</a:t>
            </a:r>
          </a:p>
          <a:p>
            <a:pPr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   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(d) 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适用场合；</a:t>
            </a:r>
          </a:p>
          <a:p>
            <a:pPr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   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(e) 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一趟排序结束后就能确定某个元素最终位置的算法有哪些？</a:t>
            </a:r>
          </a:p>
          <a:p>
            <a:pPr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      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(</a:t>
            </a:r>
            <a:r>
              <a:rPr lang="zh-CN" altLang="zh-CN" dirty="0">
                <a:solidFill>
                  <a:schemeClr val="tx1"/>
                </a:solidFill>
                <a:ea typeface="仿宋_GB2312" pitchFamily="49" charset="-122"/>
              </a:rPr>
              <a:t>最后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一趟排序前仍不能确定某个元素最终位置的算法有哪些？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)</a:t>
            </a:r>
          </a:p>
          <a:p>
            <a:pPr>
              <a:lnSpc>
                <a:spcPct val="150000"/>
              </a:lnSpc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   (f) </a:t>
            </a:r>
            <a:r>
              <a:rPr lang="zh-CN" altLang="zh-CN" dirty="0">
                <a:solidFill>
                  <a:schemeClr val="tx1"/>
                </a:solidFill>
                <a:ea typeface="仿宋_GB2312" pitchFamily="49" charset="-122"/>
              </a:rPr>
              <a:t>给出排序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过程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结果</a:t>
            </a:r>
            <a:r>
              <a:rPr lang="zh-CN" altLang="zh-CN" dirty="0">
                <a:solidFill>
                  <a:schemeClr val="tx1"/>
                </a:solidFill>
                <a:ea typeface="仿宋_GB2312" pitchFamily="49" charset="-122"/>
              </a:rPr>
              <a:t>，判断是何种排序。</a:t>
            </a:r>
            <a:endParaRPr lang="zh-CN" altLang="en-US" dirty="0">
              <a:solidFill>
                <a:schemeClr val="tx1"/>
              </a:solidFill>
              <a:ea typeface="仿宋_GB2312" pitchFamily="49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5483" y="250837"/>
            <a:ext cx="9404723" cy="140053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内排序的基本概念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41671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0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1224490" y="981696"/>
            <a:ext cx="8908208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待排序列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36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1141363" y="2226626"/>
            <a:ext cx="9358652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第一趟        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，（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36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5" name="矩形 4"/>
          <p:cNvSpPr/>
          <p:nvPr/>
        </p:nvSpPr>
        <p:spPr>
          <a:xfrm>
            <a:off x="4976687" y="4403045"/>
            <a:ext cx="1475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141363" y="3905301"/>
            <a:ext cx="9358652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第二趟    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，（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36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0" name="矩形 19"/>
          <p:cNvSpPr/>
          <p:nvPr/>
        </p:nvSpPr>
        <p:spPr>
          <a:xfrm>
            <a:off x="10287077" y="3368710"/>
            <a:ext cx="1475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32819" y="3358050"/>
            <a:ext cx="4399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85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24 0.00069 L 0.07839 0.002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116 L -0.41433 0.0025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0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1224490" y="981696"/>
            <a:ext cx="8908208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待排序列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36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1141363" y="2226626"/>
            <a:ext cx="9358652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第一趟        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，（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36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5" name="矩形 4"/>
          <p:cNvSpPr/>
          <p:nvPr/>
        </p:nvSpPr>
        <p:spPr>
          <a:xfrm>
            <a:off x="6069217" y="6229552"/>
            <a:ext cx="1475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141363" y="3905301"/>
            <a:ext cx="9358652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第二趟    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，（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36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141363" y="5754063"/>
            <a:ext cx="9627957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第三趟    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36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，（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0" name="矩形 19"/>
          <p:cNvSpPr/>
          <p:nvPr/>
        </p:nvSpPr>
        <p:spPr>
          <a:xfrm>
            <a:off x="10215825" y="5207700"/>
            <a:ext cx="1475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225349" y="5184557"/>
            <a:ext cx="4399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35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24 0.0007 L 0.07838 0.002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116 L -0.31888 -0.0025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24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1224490" y="981696"/>
            <a:ext cx="8908208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待排序列    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36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1141363" y="2226626"/>
            <a:ext cx="9268884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第一趟     （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36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 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49013" y="1487802"/>
            <a:ext cx="1475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132698" y="481868"/>
            <a:ext cx="1475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58299" y="505261"/>
            <a:ext cx="4399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2342" y="158703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latin typeface="宋体" panose="02010600030101010101" pitchFamily="2" charset="-122"/>
              </a:rPr>
              <a:t>逆序情况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5324110" y="1549357"/>
            <a:ext cx="2631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Swap(A[left], A[j])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1212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24 0.00069 L 0.52644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0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33333E-6 L -0.04414 -3.33333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/>
      <p:bldP spid="21" grpId="0"/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1224490" y="981696"/>
            <a:ext cx="8908208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待排序列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36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1141363" y="2226626"/>
            <a:ext cx="899958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第一趟     （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36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49013" y="2709340"/>
            <a:ext cx="1475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672484" y="1647250"/>
            <a:ext cx="1475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58299" y="1726799"/>
            <a:ext cx="4399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2342" y="158703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latin typeface="宋体" panose="02010600030101010101" pitchFamily="2" charset="-122"/>
              </a:rPr>
              <a:t>逆序情况</a:t>
            </a:r>
            <a:endParaRPr lang="zh-CN" altLang="en-US" sz="3200" dirty="0"/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141363" y="3410575"/>
            <a:ext cx="899958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第二趟         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，（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36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07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24 0.0007 L 0.08581 -0.005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2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36 0.00926 L -0.52552 0.0208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58" y="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1224490" y="981696"/>
            <a:ext cx="8908208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待排序列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36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1141363" y="2226626"/>
            <a:ext cx="899958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第一趟     （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36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93003" y="3898114"/>
            <a:ext cx="1475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623944" y="2861689"/>
            <a:ext cx="1475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02289" y="2915573"/>
            <a:ext cx="4399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2342" y="158703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latin typeface="宋体" panose="02010600030101010101" pitchFamily="2" charset="-122"/>
              </a:rPr>
              <a:t>逆序情况</a:t>
            </a:r>
            <a:endParaRPr lang="zh-CN" altLang="en-US" sz="3200" dirty="0"/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141363" y="3410575"/>
            <a:ext cx="899958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第二趟     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，（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36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59736" y="3989821"/>
            <a:ext cx="2631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Swap(A[left], A[j])</a:t>
            </a:r>
            <a:endParaRPr lang="zh-CN" altLang="en-US" sz="2400" dirty="0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141363" y="4499165"/>
            <a:ext cx="899958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第三趟     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，（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36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68   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85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24 -0.00254 L 0.34935 -0.018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49" y="-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31 0.00556 L -0.09115 0.0069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9" grpId="0"/>
      <p:bldP spid="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90499" name="Rectangle 3"/>
              <p:cNvSpPr>
                <a:spLocks noChangeArrowheads="1"/>
              </p:cNvSpPr>
              <p:nvPr/>
            </p:nvSpPr>
            <p:spPr bwMode="auto">
              <a:xfrm>
                <a:off x="89647" y="1008292"/>
                <a:ext cx="12012706" cy="56135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130000"/>
                  </a:lnSpc>
                  <a:buClr>
                    <a:schemeClr val="accent1"/>
                  </a:buClr>
                  <a:buSzPct val="150000"/>
                  <a:buChar char="•"/>
                  <a:defRPr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30000"/>
                  </a:lnSpc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30000"/>
                  </a:lnSpc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30000"/>
                  </a:lnSpc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30000"/>
                  </a:lnSpc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buClrTx/>
                  <a:buSzTx/>
                  <a:buFontTx/>
                  <a:buNone/>
                </a:pPr>
                <a:r>
                  <a:rPr lang="en-US" altLang="zh-CN" dirty="0">
                    <a:solidFill>
                      <a:srgbClr val="FFC000"/>
                    </a:solidFill>
                    <a:ea typeface="仿宋_GB2312" pitchFamily="49" charset="-122"/>
                  </a:rPr>
                  <a:t>   </a:t>
                </a:r>
                <a:r>
                  <a:rPr lang="zh-CN" altLang="en-US" dirty="0">
                    <a:solidFill>
                      <a:srgbClr val="FFC000"/>
                    </a:solidFill>
                    <a:ea typeface="仿宋_GB2312" pitchFamily="49" charset="-122"/>
                  </a:rPr>
                  <a:t>比较各种排序算法</a:t>
                </a:r>
              </a:p>
              <a:p>
                <a:pPr>
                  <a:lnSpc>
                    <a:spcPct val="150000"/>
                  </a:lnSpc>
                  <a:buClrTx/>
                  <a:buSzTx/>
                  <a:buFontTx/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ea typeface="仿宋_GB2312" pitchFamily="49" charset="-122"/>
                  </a:rPr>
                  <a:t>   </a:t>
                </a:r>
                <a:r>
                  <a:rPr lang="en-US" altLang="zh-CN" dirty="0">
                    <a:solidFill>
                      <a:schemeClr val="tx1"/>
                    </a:solidFill>
                    <a:ea typeface="仿宋_GB2312" pitchFamily="49" charset="-122"/>
                  </a:rPr>
                  <a:t>(a) </a:t>
                </a:r>
                <a:r>
                  <a:rPr lang="zh-CN" altLang="zh-CN" dirty="0">
                    <a:solidFill>
                      <a:schemeClr val="tx1"/>
                    </a:solidFill>
                    <a:ea typeface="仿宋_GB2312" pitchFamily="49" charset="-122"/>
                  </a:rPr>
                  <a:t>算法</a:t>
                </a:r>
                <a:r>
                  <a:rPr lang="zh-CN" altLang="en-US" dirty="0">
                    <a:solidFill>
                      <a:schemeClr val="tx1"/>
                    </a:solidFill>
                    <a:ea typeface="仿宋_GB2312" pitchFamily="49" charset="-122"/>
                  </a:rPr>
                  <a:t>的手工排序过程，即写出各趟排序结果；</a:t>
                </a:r>
                <a:r>
                  <a:rPr lang="zh-CN" altLang="en-US" dirty="0">
                    <a:solidFill>
                      <a:srgbClr val="FFFF00"/>
                    </a:solidFill>
                    <a:ea typeface="仿宋_GB2312" pitchFamily="49" charset="-122"/>
                  </a:rPr>
                  <a:t>最多</a:t>
                </a:r>
                <a:r>
                  <a:rPr lang="en-US" altLang="zh-CN" dirty="0">
                    <a:solidFill>
                      <a:srgbClr val="FFFF00"/>
                    </a:solidFill>
                    <a:ea typeface="仿宋_GB2312" pitchFamily="49" charset="-122"/>
                  </a:rPr>
                  <a:t>n-1</a:t>
                </a:r>
                <a:r>
                  <a:rPr lang="zh-CN" altLang="en-US" dirty="0">
                    <a:solidFill>
                      <a:srgbClr val="FFFF00"/>
                    </a:solidFill>
                    <a:ea typeface="仿宋_GB2312" pitchFamily="49" charset="-122"/>
                  </a:rPr>
                  <a:t>趟</a:t>
                </a:r>
                <a:endParaRPr lang="en-US" altLang="zh-CN" dirty="0">
                  <a:solidFill>
                    <a:srgbClr val="FFFF00"/>
                  </a:solidFill>
                  <a:ea typeface="仿宋_GB2312" pitchFamily="49" charset="-122"/>
                </a:endParaRPr>
              </a:p>
              <a:p>
                <a:pPr latinLnBrk="1">
                  <a:buNone/>
                </a:pPr>
                <a:r>
                  <a:rPr lang="en-US" altLang="zh-CN" dirty="0"/>
                  <a:t>    Q(n) = Q(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zh-CN" i="1"/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CN" i="1"/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zh-CN"/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zh-CN"/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) + Q(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zh-CN" i="1"/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CN" i="1"/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zh-CN"/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zh-CN"/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) + 1             Q(0) = Q(1) = 0</a:t>
                </a:r>
                <a:endParaRPr lang="zh-CN" altLang="en-US" dirty="0">
                  <a:solidFill>
                    <a:srgbClr val="FFFF00"/>
                  </a:solidFill>
                  <a:ea typeface="仿宋_GB2312" pitchFamily="49" charset="-122"/>
                </a:endParaRPr>
              </a:p>
              <a:p>
                <a:pPr>
                  <a:lnSpc>
                    <a:spcPct val="150000"/>
                  </a:lnSpc>
                  <a:buClrTx/>
                  <a:buSzTx/>
                  <a:buFontTx/>
                  <a:buNone/>
                </a:pPr>
                <a:r>
                  <a:rPr lang="zh-CN" altLang="en-US" dirty="0">
                    <a:solidFill>
                      <a:schemeClr val="bg1"/>
                    </a:solidFill>
                    <a:ea typeface="仿宋_GB2312" pitchFamily="49" charset="-122"/>
                  </a:rPr>
                  <a:t>   </a:t>
                </a:r>
                <a:r>
                  <a:rPr lang="en-US" altLang="zh-CN" dirty="0">
                    <a:solidFill>
                      <a:schemeClr val="tx1"/>
                    </a:solidFill>
                    <a:ea typeface="仿宋_GB2312" pitchFamily="49" charset="-122"/>
                  </a:rPr>
                  <a:t>(b) </a:t>
                </a:r>
                <a:r>
                  <a:rPr lang="zh-CN" altLang="en-US" dirty="0">
                    <a:solidFill>
                      <a:schemeClr val="tx1"/>
                    </a:solidFill>
                    <a:ea typeface="仿宋_GB2312" pitchFamily="49" charset="-122"/>
                  </a:rPr>
                  <a:t>稳定性；</a:t>
                </a:r>
                <a:r>
                  <a:rPr lang="zh-CN" altLang="en-US" dirty="0">
                    <a:solidFill>
                      <a:srgbClr val="FFFF00"/>
                    </a:solidFill>
                    <a:ea typeface="仿宋_GB2312" pitchFamily="49" charset="-122"/>
                  </a:rPr>
                  <a:t>不稳定</a:t>
                </a:r>
                <a:endParaRPr lang="en-US" altLang="zh-CN" dirty="0">
                  <a:solidFill>
                    <a:srgbClr val="FFFF00"/>
                  </a:solidFill>
                  <a:ea typeface="仿宋_GB2312" pitchFamily="49" charset="-122"/>
                </a:endParaRPr>
              </a:p>
              <a:p>
                <a:pPr>
                  <a:lnSpc>
                    <a:spcPct val="150000"/>
                  </a:lnSpc>
                  <a:buClrTx/>
                  <a:buSzTx/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ea typeface="仿宋_GB2312" pitchFamily="49" charset="-122"/>
                  </a:rPr>
                  <a:t>   (c) </a:t>
                </a:r>
                <a:r>
                  <a:rPr lang="zh-CN" altLang="en-US" dirty="0">
                    <a:solidFill>
                      <a:schemeClr val="tx1"/>
                    </a:solidFill>
                    <a:ea typeface="仿宋_GB2312" pitchFamily="49" charset="-122"/>
                  </a:rPr>
                  <a:t>时间复杂度</a:t>
                </a:r>
                <a:r>
                  <a:rPr lang="en-US" altLang="zh-CN" dirty="0">
                    <a:solidFill>
                      <a:schemeClr val="tx1"/>
                    </a:solidFill>
                    <a:ea typeface="仿宋_GB2312" pitchFamily="49" charset="-122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ea typeface="仿宋_GB2312" pitchFamily="49" charset="-122"/>
                  </a:rPr>
                  <a:t>最好、最坏和平均</a:t>
                </a:r>
                <a:r>
                  <a:rPr lang="en-US" altLang="zh-CN" dirty="0">
                    <a:solidFill>
                      <a:schemeClr val="tx1"/>
                    </a:solidFill>
                    <a:ea typeface="仿宋_GB2312" pitchFamily="49" charset="-122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ea typeface="仿宋_GB2312" pitchFamily="49" charset="-122"/>
                  </a:rPr>
                  <a:t>、</a:t>
                </a:r>
                <a:r>
                  <a:rPr lang="zh-CN" altLang="en-US" dirty="0">
                    <a:solidFill>
                      <a:srgbClr val="FFFF00"/>
                    </a:solidFill>
                    <a:ea typeface="仿宋_GB2312" pitchFamily="49" charset="-122"/>
                  </a:rPr>
                  <a:t>最坏情况</a:t>
                </a:r>
                <a:r>
                  <a:rPr lang="en-US" altLang="zh-CN" dirty="0">
                    <a:solidFill>
                      <a:srgbClr val="FFFF00"/>
                    </a:solidFill>
                    <a:ea typeface="仿宋_GB2312" pitchFamily="49" charset="-122"/>
                  </a:rPr>
                  <a:t>O(n</a:t>
                </a:r>
                <a:r>
                  <a:rPr lang="en-US" altLang="zh-CN" baseline="30000" dirty="0">
                    <a:solidFill>
                      <a:srgbClr val="FFFF00"/>
                    </a:solidFill>
                    <a:ea typeface="仿宋_GB2312" pitchFamily="49" charset="-122"/>
                  </a:rPr>
                  <a:t>2</a:t>
                </a:r>
                <a:r>
                  <a:rPr lang="en-US" altLang="zh-CN" dirty="0">
                    <a:solidFill>
                      <a:srgbClr val="FFFF00"/>
                    </a:solidFill>
                    <a:ea typeface="仿宋_GB2312" pitchFamily="49" charset="-122"/>
                  </a:rPr>
                  <a:t>)</a:t>
                </a:r>
                <a:r>
                  <a:rPr lang="zh-CN" altLang="en-US" dirty="0">
                    <a:solidFill>
                      <a:srgbClr val="FFFF00"/>
                    </a:solidFill>
                    <a:ea typeface="仿宋_GB2312" pitchFamily="49" charset="-122"/>
                  </a:rPr>
                  <a:t>，最好和平均</a:t>
                </a:r>
                <a:r>
                  <a:rPr lang="en-US" altLang="zh-CN" dirty="0">
                    <a:solidFill>
                      <a:srgbClr val="FFFF00"/>
                    </a:solidFill>
                  </a:rPr>
                  <a:t>O(</a:t>
                </a:r>
                <a:r>
                  <a:rPr lang="en-US" altLang="zh-CN" i="1" dirty="0">
                    <a:solidFill>
                      <a:srgbClr val="FFFF00"/>
                    </a:solidFill>
                  </a:rPr>
                  <a:t>nlog</a:t>
                </a:r>
                <a:r>
                  <a:rPr lang="en-US" altLang="zh-CN" baseline="-25000" dirty="0">
                    <a:solidFill>
                      <a:srgbClr val="FFFF00"/>
                    </a:solidFill>
                  </a:rPr>
                  <a:t>2</a:t>
                </a:r>
                <a:r>
                  <a:rPr lang="en-US" altLang="zh-CN" i="1" dirty="0">
                    <a:solidFill>
                      <a:srgbClr val="FFFF00"/>
                    </a:solidFill>
                  </a:rPr>
                  <a:t>n</a:t>
                </a:r>
                <a:r>
                  <a:rPr lang="en-US" altLang="zh-CN" dirty="0">
                    <a:solidFill>
                      <a:srgbClr val="FFFF00"/>
                    </a:solidFill>
                  </a:rPr>
                  <a:t>)</a:t>
                </a:r>
                <a:endParaRPr lang="en-US" altLang="zh-CN" dirty="0">
                  <a:solidFill>
                    <a:srgbClr val="FFFF00"/>
                  </a:solidFill>
                  <a:ea typeface="仿宋_GB2312" pitchFamily="49" charset="-122"/>
                </a:endParaRPr>
              </a:p>
              <a:p>
                <a:pPr>
                  <a:lnSpc>
                    <a:spcPct val="150000"/>
                  </a:lnSpc>
                  <a:buClrTx/>
                  <a:buSzTx/>
                  <a:buFontTx/>
                  <a:buNone/>
                </a:pPr>
                <a:r>
                  <a:rPr lang="zh-CN" altLang="en-US" dirty="0">
                    <a:solidFill>
                      <a:schemeClr val="bg1"/>
                    </a:solidFill>
                    <a:ea typeface="仿宋_GB2312" pitchFamily="49" charset="-122"/>
                  </a:rPr>
                  <a:t>   </a:t>
                </a:r>
                <a:r>
                  <a:rPr lang="en-US" altLang="zh-CN" dirty="0">
                    <a:solidFill>
                      <a:schemeClr val="tx1"/>
                    </a:solidFill>
                    <a:ea typeface="仿宋_GB2312" pitchFamily="49" charset="-122"/>
                  </a:rPr>
                  <a:t>(d) </a:t>
                </a:r>
                <a:r>
                  <a:rPr lang="zh-CN" altLang="en-US" dirty="0">
                    <a:solidFill>
                      <a:schemeClr val="tx1"/>
                    </a:solidFill>
                    <a:ea typeface="仿宋_GB2312" pitchFamily="49" charset="-122"/>
                  </a:rPr>
                  <a:t>适用场合：非常无序状态</a:t>
                </a:r>
                <a:endParaRPr lang="en-US" altLang="zh-CN" dirty="0">
                  <a:solidFill>
                    <a:schemeClr val="tx1"/>
                  </a:solidFill>
                  <a:ea typeface="仿宋_GB2312" pitchFamily="49" charset="-122"/>
                </a:endParaRPr>
              </a:p>
              <a:p>
                <a:pPr>
                  <a:lnSpc>
                    <a:spcPct val="150000"/>
                  </a:lnSpc>
                  <a:buClrTx/>
                  <a:buSzTx/>
                  <a:buFontTx/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ea typeface="仿宋_GB2312" pitchFamily="49" charset="-122"/>
                  </a:rPr>
                  <a:t>   </a:t>
                </a:r>
                <a:r>
                  <a:rPr lang="en-US" altLang="zh-CN" dirty="0">
                    <a:solidFill>
                      <a:schemeClr val="tx1"/>
                    </a:solidFill>
                    <a:ea typeface="仿宋_GB2312" pitchFamily="49" charset="-122"/>
                  </a:rPr>
                  <a:t>(e) </a:t>
                </a:r>
                <a:r>
                  <a:rPr lang="zh-CN" altLang="en-US" dirty="0">
                    <a:solidFill>
                      <a:schemeClr val="tx1"/>
                    </a:solidFill>
                    <a:ea typeface="仿宋_GB2312" pitchFamily="49" charset="-122"/>
                  </a:rPr>
                  <a:t>一趟排序结束后就能确定某个元素最终位置的算法？</a:t>
                </a:r>
                <a:r>
                  <a:rPr lang="zh-CN" altLang="en-US" dirty="0">
                    <a:solidFill>
                      <a:srgbClr val="FFFF00"/>
                    </a:solidFill>
                    <a:ea typeface="仿宋_GB2312" pitchFamily="49" charset="-122"/>
                  </a:rPr>
                  <a:t>能</a:t>
                </a:r>
              </a:p>
              <a:p>
                <a:pPr>
                  <a:lnSpc>
                    <a:spcPct val="150000"/>
                  </a:lnSpc>
                  <a:buClrTx/>
                  <a:buSzTx/>
                  <a:buFontTx/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ea typeface="仿宋_GB2312" pitchFamily="49" charset="-122"/>
                  </a:rPr>
                  <a:t>   (f) </a:t>
                </a:r>
                <a:r>
                  <a:rPr lang="zh-CN" altLang="zh-CN" dirty="0">
                    <a:solidFill>
                      <a:schemeClr val="tx1"/>
                    </a:solidFill>
                    <a:ea typeface="仿宋_GB2312" pitchFamily="49" charset="-122"/>
                  </a:rPr>
                  <a:t>给出排序</a:t>
                </a:r>
                <a:r>
                  <a:rPr lang="zh-CN" altLang="en-US" dirty="0">
                    <a:solidFill>
                      <a:schemeClr val="tx1"/>
                    </a:solidFill>
                    <a:ea typeface="仿宋_GB2312" pitchFamily="49" charset="-122"/>
                  </a:rPr>
                  <a:t>过程</a:t>
                </a:r>
                <a:r>
                  <a:rPr lang="en-US" altLang="zh-CN" dirty="0">
                    <a:solidFill>
                      <a:schemeClr val="tx1"/>
                    </a:solidFill>
                    <a:ea typeface="仿宋_GB2312" pitchFamily="49" charset="-122"/>
                  </a:rPr>
                  <a:t>/</a:t>
                </a:r>
                <a:r>
                  <a:rPr lang="zh-CN" altLang="en-US" dirty="0">
                    <a:solidFill>
                      <a:schemeClr val="tx1"/>
                    </a:solidFill>
                    <a:ea typeface="仿宋_GB2312" pitchFamily="49" charset="-122"/>
                  </a:rPr>
                  <a:t>结果</a:t>
                </a:r>
                <a:r>
                  <a:rPr lang="zh-CN" altLang="zh-CN" dirty="0">
                    <a:solidFill>
                      <a:schemeClr val="tx1"/>
                    </a:solidFill>
                    <a:ea typeface="仿宋_GB2312" pitchFamily="49" charset="-122"/>
                  </a:rPr>
                  <a:t>，判断是何种排序。</a:t>
                </a:r>
                <a:endParaRPr lang="zh-CN" altLang="en-US" dirty="0">
                  <a:solidFill>
                    <a:schemeClr val="tx1"/>
                  </a:solidFill>
                  <a:ea typeface="仿宋_GB2312" pitchFamily="49" charset="-122"/>
                </a:endParaRPr>
              </a:p>
            </p:txBody>
          </p:sp>
        </mc:Choice>
        <mc:Fallback xmlns="">
          <p:sp>
            <p:nvSpPr>
              <p:cNvPr id="490499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647" y="1008292"/>
                <a:ext cx="12012706" cy="5613588"/>
              </a:xfrm>
              <a:prstGeom prst="rect">
                <a:avLst/>
              </a:prstGeom>
              <a:blipFill>
                <a:blip r:embed="rId2"/>
                <a:stretch>
                  <a:fillRect r="-1117" b="-76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5483" y="250837"/>
            <a:ext cx="9404723" cy="140053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内排序的基本概念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127431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0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7"/>
          <p:cNvSpPr txBox="1">
            <a:spLocks noChangeArrowheads="1"/>
          </p:cNvSpPr>
          <p:nvPr/>
        </p:nvSpPr>
        <p:spPr bwMode="auto">
          <a:xfrm>
            <a:off x="993569" y="617517"/>
            <a:ext cx="10128662" cy="250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66763" indent="-766763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为避免发生最坏情况，选择分割元素时可作三种处理：</a:t>
            </a:r>
          </a:p>
          <a:p>
            <a:pPr>
              <a:lnSpc>
                <a:spcPct val="140000"/>
              </a:lnSpc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A[(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left+right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)/2]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作为分割元素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A[left]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交换；</a:t>
            </a:r>
          </a:p>
          <a:p>
            <a:pPr>
              <a:lnSpc>
                <a:spcPct val="140000"/>
              </a:lnSpc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left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right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间的随机整数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，将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A[k]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A[left]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交换；</a:t>
            </a:r>
          </a:p>
          <a:p>
            <a:pPr>
              <a:lnSpc>
                <a:spcPct val="140000"/>
              </a:lnSpc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A[left]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A[(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left+right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)/2]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A[right]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之中间值与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A[left]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交换。</a:t>
            </a:r>
          </a:p>
        </p:txBody>
      </p:sp>
      <p:sp>
        <p:nvSpPr>
          <p:cNvPr id="29699" name="Text Box 8"/>
          <p:cNvSpPr txBox="1">
            <a:spLocks noChangeArrowheads="1"/>
          </p:cNvSpPr>
          <p:nvPr/>
        </p:nvSpPr>
        <p:spPr bwMode="auto">
          <a:xfrm>
            <a:off x="993568" y="3650674"/>
            <a:ext cx="9622971" cy="250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952500" indent="-9525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对于快速排序：</a:t>
            </a:r>
          </a:p>
          <a:p>
            <a:pPr>
              <a:lnSpc>
                <a:spcPct val="140000"/>
              </a:lnSpc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为提高快速排序的效率，将递归程序改为非递归的；</a:t>
            </a:r>
          </a:p>
          <a:p>
            <a:pPr>
              <a:lnSpc>
                <a:spcPct val="140000"/>
              </a:lnSpc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为减小栈空间，先对较小的子序列排序，将较大的子序列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 action="ppaction://hlinksldjump"/>
              </a:rPr>
              <a:t>进栈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547877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3526" y="1853249"/>
            <a:ext cx="10354292" cy="412004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内排序的基本概念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简单排序算法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快速排序算法：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不稳定，最好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O(nlog</a:t>
            </a:r>
            <a:r>
              <a:rPr lang="en-US" altLang="zh-CN" sz="3200" b="1" baseline="-25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，最坏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3200" b="1" baseline="30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两路合并排序</a:t>
            </a:r>
            <a:endParaRPr lang="en-US" altLang="zh-CN" sz="3200" b="1" dirty="0">
              <a:solidFill>
                <a:srgbClr val="FFC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8647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6"/>
          <p:cNvSpPr txBox="1">
            <a:spLocks noChangeArrowheads="1"/>
          </p:cNvSpPr>
          <p:nvPr/>
        </p:nvSpPr>
        <p:spPr bwMode="auto">
          <a:xfrm>
            <a:off x="730333" y="1424049"/>
            <a:ext cx="10503724" cy="474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将有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个元素的序列看成是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个长度为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的有序子序列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(48)(36)(68)(72)(12)(</a:t>
            </a:r>
            <a:r>
              <a:rPr lang="en-US" altLang="zh-CN" b="1" u="sng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)(02)</a:t>
            </a: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两两合并子序列，得到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n/2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个长度为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的有序子序列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(36,  48)(68, 72)(12,  </a:t>
            </a:r>
            <a:r>
              <a:rPr lang="en-US" altLang="zh-CN" b="1" u="sng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)(02)</a:t>
            </a: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再两两合并，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(36,  48,  68, 72)(02, 12,  </a:t>
            </a:r>
            <a:r>
              <a:rPr lang="en-US" altLang="zh-CN" b="1" u="sng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再两两合并，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(02, 12, 48, </a:t>
            </a:r>
            <a:r>
              <a:rPr lang="en-US" altLang="zh-CN" b="1" u="sng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68, 72)</a:t>
            </a: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直到得到一个长度为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的有序序列时结束。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两路合并排序基本思想</a:t>
            </a:r>
          </a:p>
        </p:txBody>
      </p:sp>
    </p:spTree>
    <p:extLst>
      <p:ext uri="{BB962C8B-B14F-4D97-AF65-F5344CB8AC3E}">
        <p14:creationId xmlns:p14="http://schemas.microsoft.com/office/powerpoint/2010/main" val="67073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-41835" y="343344"/>
                <a:ext cx="12192000" cy="63017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54000" algn="just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zh-CN" altLang="zh-CN" sz="20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第</a:t>
                </a:r>
                <a:r>
                  <a:rPr lang="en-US" altLang="zh-CN" sz="2000" kern="1000" dirty="0">
                    <a:effectLst/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1</a:t>
                </a:r>
                <a:r>
                  <a:rPr lang="zh-CN" altLang="zh-CN" sz="2000" kern="1000" dirty="0">
                    <a:effectLst/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趟排序：</a:t>
                </a:r>
                <a:r>
                  <a:rPr lang="en-US" altLang="zh-CN" sz="2000" kern="1000" dirty="0">
                    <a:effectLst/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	</a:t>
                </a:r>
                <a:r>
                  <a:rPr lang="zh-CN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对</a:t>
                </a:r>
                <a:r>
                  <a:rPr lang="en-US" altLang="zh-CN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n</a:t>
                </a:r>
                <a:r>
                  <a:rPr lang="zh-CN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个有序序列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 (</a:t>
                </a:r>
                <a:r>
                  <a:rPr lang="en-US" altLang="zh-CN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D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[0]), (</a:t>
                </a:r>
                <a:r>
                  <a:rPr lang="en-US" altLang="zh-CN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D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[1]), …, (</a:t>
                </a:r>
                <a:r>
                  <a:rPr lang="en-US" altLang="zh-CN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D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[</a:t>
                </a:r>
                <a:r>
                  <a:rPr lang="en-US" altLang="zh-CN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n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-1]) </a:t>
                </a:r>
                <a:r>
                  <a:rPr lang="zh-CN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进行如下操作：</a:t>
                </a:r>
                <a:endParaRPr lang="zh-CN" altLang="zh-CN" sz="2000" kern="1000" dirty="0">
                  <a:effectLst/>
                  <a:latin typeface="Times New Roman" panose="02020603050405020304" pitchFamily="18" charset="0"/>
                  <a:ea typeface="方正书宋简体" panose="03000509000000000000" pitchFamily="65" charset="-122"/>
                </a:endParaRPr>
              </a:p>
              <a:p>
                <a:pPr indent="228600" algn="just">
                  <a:spcAft>
                    <a:spcPts val="0"/>
                  </a:spcAft>
                </a:pP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				</a:t>
                </a:r>
                <a:r>
                  <a:rPr lang="zh-CN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合并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 (</a:t>
                </a:r>
                <a:r>
                  <a:rPr lang="en-US" altLang="zh-CN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D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[0]) </a:t>
                </a:r>
                <a:r>
                  <a:rPr lang="zh-CN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和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 (</a:t>
                </a:r>
                <a:r>
                  <a:rPr lang="en-US" altLang="zh-CN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D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[1])</a:t>
                </a:r>
                <a:r>
                  <a:rPr lang="zh-CN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，得到有序序列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 (</a:t>
                </a:r>
                <a:r>
                  <a:rPr lang="en-US" altLang="zh-CN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D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[0], </a:t>
                </a:r>
                <a:r>
                  <a:rPr lang="en-US" altLang="zh-CN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D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[1])</a:t>
                </a:r>
                <a:r>
                  <a:rPr lang="zh-CN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；</a:t>
                </a:r>
                <a:endParaRPr lang="zh-CN" altLang="zh-CN" sz="2000" kern="1000" dirty="0">
                  <a:effectLst/>
                  <a:latin typeface="Times New Roman" panose="02020603050405020304" pitchFamily="18" charset="0"/>
                  <a:ea typeface="方正书宋简体" panose="03000509000000000000" pitchFamily="65" charset="-122"/>
                </a:endParaRPr>
              </a:p>
              <a:p>
                <a:pPr indent="228600" algn="just">
                  <a:spcAft>
                    <a:spcPts val="0"/>
                  </a:spcAft>
                </a:pP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				</a:t>
                </a:r>
                <a:r>
                  <a:rPr lang="zh-CN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合并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 (</a:t>
                </a:r>
                <a:r>
                  <a:rPr lang="en-US" altLang="zh-CN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D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[2]) </a:t>
                </a:r>
                <a:r>
                  <a:rPr lang="zh-CN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和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 (</a:t>
                </a:r>
                <a:r>
                  <a:rPr lang="en-US" altLang="zh-CN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D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[3])</a:t>
                </a:r>
                <a:r>
                  <a:rPr lang="zh-CN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，得到有序序列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 (</a:t>
                </a:r>
                <a:r>
                  <a:rPr lang="en-US" altLang="zh-CN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D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[2], </a:t>
                </a:r>
                <a:r>
                  <a:rPr lang="en-US" altLang="zh-CN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D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[3])</a:t>
                </a:r>
                <a:r>
                  <a:rPr lang="zh-CN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；</a:t>
                </a:r>
                <a:endParaRPr lang="zh-CN" altLang="zh-CN" sz="2000" kern="1000" dirty="0">
                  <a:effectLst/>
                  <a:latin typeface="Times New Roman" panose="02020603050405020304" pitchFamily="18" charset="0"/>
                  <a:ea typeface="方正书宋简体" panose="03000509000000000000" pitchFamily="65" charset="-122"/>
                </a:endParaRPr>
              </a:p>
              <a:p>
                <a:pPr indent="228600" algn="just">
                  <a:spcAft>
                    <a:spcPts val="0"/>
                  </a:spcAft>
                </a:pP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				…</a:t>
                </a:r>
                <a:endParaRPr lang="zh-CN" altLang="zh-CN" sz="2000" kern="1000" dirty="0">
                  <a:effectLst/>
                  <a:latin typeface="Times New Roman" panose="02020603050405020304" pitchFamily="18" charset="0"/>
                  <a:ea typeface="方正书宋简体" panose="03000509000000000000" pitchFamily="65" charset="-122"/>
                </a:endParaRPr>
              </a:p>
              <a:p>
                <a:pPr indent="266065" algn="just">
                  <a:spcAft>
                    <a:spcPts val="0"/>
                  </a:spcAft>
                </a:pP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				</a:t>
                </a:r>
                <a:r>
                  <a:rPr lang="zh-CN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如果</a:t>
                </a:r>
                <a:r>
                  <a:rPr lang="en-US" altLang="zh-CN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n</a:t>
                </a:r>
                <a:r>
                  <a:rPr lang="zh-CN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是偶数，合并最后两个有序序列；否则，最后一个序列不发生合并；</a:t>
                </a:r>
                <a:endParaRPr lang="zh-CN" altLang="zh-CN" sz="2000" kern="1000" dirty="0">
                  <a:effectLst/>
                  <a:latin typeface="Times New Roman" panose="02020603050405020304" pitchFamily="18" charset="0"/>
                  <a:ea typeface="方正书宋简体" panose="03000509000000000000" pitchFamily="65" charset="-122"/>
                </a:endParaRPr>
              </a:p>
              <a:p>
                <a:pPr indent="228600" algn="just">
                  <a:spcAft>
                    <a:spcPts val="0"/>
                  </a:spcAft>
                </a:pPr>
                <a:r>
                  <a:rPr lang="zh-CN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第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2</a:t>
                </a:r>
                <a:r>
                  <a:rPr lang="zh-CN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趟排序：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	</a:t>
                </a:r>
                <a:r>
                  <a:rPr lang="zh-CN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对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zh-CN" i="1" kern="1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i="1" kern="1000">
                            <a:latin typeface="Times New Roman" panose="02020603050405020304" pitchFamily="18" charset="0"/>
                            <a:ea typeface="方正书宋简体" panose="03000509000000000000" pitchFamily="65" charset="-122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CN" kern="1000">
                            <a:latin typeface="Times New Roman" panose="02020603050405020304" pitchFamily="18" charset="0"/>
                            <a:ea typeface="方正书宋简体" panose="03000509000000000000" pitchFamily="65" charset="-122"/>
                          </a:rPr>
                          <m:t>/2</m:t>
                        </m:r>
                      </m:e>
                    </m:d>
                  </m:oMath>
                </a14:m>
                <a:r>
                  <a:rPr lang="zh-CN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个有序序列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 (</a:t>
                </a:r>
                <a:r>
                  <a:rPr lang="en-US" altLang="zh-CN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D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[0], </a:t>
                </a:r>
                <a:r>
                  <a:rPr lang="en-US" altLang="zh-CN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D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[1]), (</a:t>
                </a:r>
                <a:r>
                  <a:rPr lang="en-US" altLang="zh-CN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D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[2], </a:t>
                </a:r>
                <a:r>
                  <a:rPr lang="en-US" altLang="zh-CN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D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[3]), …, </a:t>
                </a:r>
                <a:r>
                  <a:rPr lang="zh-CN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进行如下操作：</a:t>
                </a:r>
                <a:endParaRPr lang="zh-CN" altLang="zh-CN" sz="2000" kern="1000" dirty="0">
                  <a:effectLst/>
                  <a:latin typeface="Times New Roman" panose="02020603050405020304" pitchFamily="18" charset="0"/>
                  <a:ea typeface="方正书宋简体" panose="03000509000000000000" pitchFamily="65" charset="-122"/>
                </a:endParaRPr>
              </a:p>
              <a:p>
                <a:pPr indent="228600" algn="just">
                  <a:spcAft>
                    <a:spcPts val="0"/>
                  </a:spcAft>
                </a:pP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				</a:t>
                </a:r>
                <a:r>
                  <a:rPr lang="zh-CN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合并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 (</a:t>
                </a:r>
                <a:r>
                  <a:rPr lang="en-US" altLang="zh-CN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D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[0], </a:t>
                </a:r>
                <a:r>
                  <a:rPr lang="en-US" altLang="zh-CN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D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[1]) </a:t>
                </a:r>
                <a:r>
                  <a:rPr lang="zh-CN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和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 (</a:t>
                </a:r>
                <a:r>
                  <a:rPr lang="en-US" altLang="zh-CN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D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[2], </a:t>
                </a:r>
                <a:r>
                  <a:rPr lang="en-US" altLang="zh-CN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D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[3])</a:t>
                </a:r>
                <a:r>
                  <a:rPr lang="zh-CN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，得到有序序列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 (</a:t>
                </a:r>
                <a:r>
                  <a:rPr lang="en-US" altLang="zh-CN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D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[0], </a:t>
                </a:r>
                <a:r>
                  <a:rPr lang="en-US" altLang="zh-CN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D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[1], </a:t>
                </a:r>
                <a:r>
                  <a:rPr lang="en-US" altLang="zh-CN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D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[2], </a:t>
                </a:r>
                <a:r>
                  <a:rPr lang="en-US" altLang="zh-CN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D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[3])</a:t>
                </a:r>
                <a:r>
                  <a:rPr lang="zh-CN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；</a:t>
                </a:r>
                <a:endParaRPr lang="zh-CN" altLang="zh-CN" sz="2000" kern="1000" dirty="0">
                  <a:effectLst/>
                  <a:latin typeface="Times New Roman" panose="02020603050405020304" pitchFamily="18" charset="0"/>
                  <a:ea typeface="方正书宋简体" panose="03000509000000000000" pitchFamily="65" charset="-122"/>
                </a:endParaRPr>
              </a:p>
              <a:p>
                <a:pPr indent="228600" algn="just">
                  <a:spcAft>
                    <a:spcPts val="0"/>
                  </a:spcAft>
                </a:pP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				</a:t>
                </a:r>
                <a:r>
                  <a:rPr lang="zh-CN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合并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 (</a:t>
                </a:r>
                <a:r>
                  <a:rPr lang="en-US" altLang="zh-CN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D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[4], </a:t>
                </a:r>
                <a:r>
                  <a:rPr lang="en-US" altLang="zh-CN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D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[5]) </a:t>
                </a:r>
                <a:r>
                  <a:rPr lang="zh-CN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和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 (</a:t>
                </a:r>
                <a:r>
                  <a:rPr lang="en-US" altLang="zh-CN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D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[5], </a:t>
                </a:r>
                <a:r>
                  <a:rPr lang="en-US" altLang="zh-CN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D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[7])</a:t>
                </a:r>
                <a:r>
                  <a:rPr lang="zh-CN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，得到有序序列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 (</a:t>
                </a:r>
                <a:r>
                  <a:rPr lang="en-US" altLang="zh-CN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D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[4], </a:t>
                </a:r>
                <a:r>
                  <a:rPr lang="en-US" altLang="zh-CN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D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[5], </a:t>
                </a:r>
                <a:r>
                  <a:rPr lang="en-US" altLang="zh-CN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D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[6], </a:t>
                </a:r>
                <a:r>
                  <a:rPr lang="en-US" altLang="zh-CN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D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[7])</a:t>
                </a:r>
                <a:r>
                  <a:rPr lang="zh-CN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；</a:t>
                </a:r>
                <a:endParaRPr lang="zh-CN" altLang="zh-CN" sz="2000" kern="1000" dirty="0">
                  <a:effectLst/>
                  <a:latin typeface="Times New Roman" panose="02020603050405020304" pitchFamily="18" charset="0"/>
                  <a:ea typeface="方正书宋简体" panose="03000509000000000000" pitchFamily="65" charset="-122"/>
                </a:endParaRPr>
              </a:p>
              <a:p>
                <a:pPr indent="228600" algn="just">
                  <a:spcAft>
                    <a:spcPts val="0"/>
                  </a:spcAft>
                </a:pP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				…</a:t>
                </a:r>
                <a:endParaRPr lang="zh-CN" altLang="zh-CN" sz="2000" kern="1000" dirty="0">
                  <a:effectLst/>
                  <a:latin typeface="Times New Roman" panose="02020603050405020304" pitchFamily="18" charset="0"/>
                  <a:ea typeface="方正书宋简体" panose="03000509000000000000" pitchFamily="65" charset="-122"/>
                </a:endParaRPr>
              </a:p>
              <a:p>
                <a:pPr indent="266065" algn="just">
                  <a:spcAft>
                    <a:spcPts val="0"/>
                  </a:spcAft>
                </a:pP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				</a:t>
                </a:r>
                <a:r>
                  <a:rPr lang="zh-CN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如果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zh-CN" i="1" kern="1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i="1" kern="1000">
                            <a:latin typeface="Times New Roman" panose="02020603050405020304" pitchFamily="18" charset="0"/>
                            <a:ea typeface="方正书宋简体" panose="03000509000000000000" pitchFamily="65" charset="-122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CN" kern="1000">
                            <a:latin typeface="Times New Roman" panose="02020603050405020304" pitchFamily="18" charset="0"/>
                            <a:ea typeface="方正书宋简体" panose="03000509000000000000" pitchFamily="65" charset="-122"/>
                          </a:rPr>
                          <m:t>/2</m:t>
                        </m:r>
                      </m:e>
                    </m:d>
                  </m:oMath>
                </a14:m>
                <a:r>
                  <a:rPr lang="zh-CN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是偶数，合并最后两个有序序列；否则，最后一个序列不发生合并；</a:t>
                </a:r>
                <a:endParaRPr lang="zh-CN" altLang="zh-CN" sz="2000" kern="1000" dirty="0">
                  <a:effectLst/>
                  <a:latin typeface="Times New Roman" panose="02020603050405020304" pitchFamily="18" charset="0"/>
                  <a:ea typeface="方正书宋简体" panose="03000509000000000000" pitchFamily="65" charset="-122"/>
                </a:endParaRPr>
              </a:p>
              <a:p>
                <a:pPr indent="266065" algn="just">
                  <a:spcAft>
                    <a:spcPts val="0"/>
                  </a:spcAft>
                </a:pP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…</a:t>
                </a:r>
                <a:endParaRPr lang="zh-CN" altLang="zh-CN" sz="2000" kern="1000" dirty="0">
                  <a:effectLst/>
                  <a:latin typeface="Times New Roman" panose="02020603050405020304" pitchFamily="18" charset="0"/>
                  <a:ea typeface="方正书宋简体" panose="03000509000000000000" pitchFamily="65" charset="-122"/>
                </a:endParaRPr>
              </a:p>
              <a:p>
                <a:pPr indent="228600" algn="just">
                  <a:spcAft>
                    <a:spcPts val="0"/>
                  </a:spcAft>
                </a:pPr>
                <a:r>
                  <a:rPr lang="zh-CN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第</a:t>
                </a:r>
                <a:r>
                  <a:rPr lang="en-US" altLang="zh-CN" i="1" kern="1000" dirty="0" err="1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i</a:t>
                </a:r>
                <a:r>
                  <a:rPr lang="zh-CN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趟排序：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	</a:t>
                </a:r>
                <a:r>
                  <a:rPr lang="zh-CN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对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zh-CN" sz="2800" i="1" kern="10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2800" i="1" kern="10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zh-CN" sz="2800" i="1" kern="1000">
                                <a:effectLst/>
                                <a:latin typeface="Times New Roman" panose="02020603050405020304" pitchFamily="18" charset="0"/>
                                <a:ea typeface="方正书宋简体" panose="03000509000000000000" pitchFamily="65" charset="-122"/>
                              </a:rPr>
                              <m:t>n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zh-CN" sz="2800" i="1" kern="10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800" kern="1000">
                                    <a:effectLst/>
                                    <a:latin typeface="Times New Roman" panose="02020603050405020304" pitchFamily="18" charset="0"/>
                                    <a:ea typeface="方正书宋简体" panose="03000509000000000000" pitchFamily="65" charset="-122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US" altLang="zh-CN" sz="2800" i="1" kern="1000">
                                    <a:effectLst/>
                                    <a:latin typeface="Times New Roman" panose="02020603050405020304" pitchFamily="18" charset="0"/>
                                    <a:ea typeface="方正书宋简体" panose="03000509000000000000" pitchFamily="65" charset="-122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i="1" kern="1000">
                                    <a:effectLst/>
                                    <a:latin typeface="Times New Roman" panose="02020603050405020304" pitchFamily="18" charset="0"/>
                                    <a:ea typeface="方正书宋简体" panose="03000509000000000000" pitchFamily="65" charset="-122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kern="1000">
                                    <a:effectLst/>
                                    <a:latin typeface="Times New Roman" panose="02020603050405020304" pitchFamily="18" charset="0"/>
                                    <a:ea typeface="方正书宋简体" panose="03000509000000000000" pitchFamily="65" charset="-122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zh-CN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个有序序列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 (</a:t>
                </a:r>
                <a:r>
                  <a:rPr lang="en-US" altLang="zh-CN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D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[0],…, </a:t>
                </a:r>
                <a:r>
                  <a:rPr lang="en-US" altLang="zh-CN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D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[2</a:t>
                </a:r>
                <a:r>
                  <a:rPr lang="en-US" altLang="zh-CN" i="1" kern="1000" baseline="30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i</a:t>
                </a:r>
                <a:r>
                  <a:rPr lang="en-US" altLang="zh-CN" kern="1000" baseline="30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-1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-1]), …, </a:t>
                </a:r>
                <a:r>
                  <a:rPr lang="zh-CN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进行如下操作：</a:t>
                </a:r>
                <a:endParaRPr lang="zh-CN" altLang="zh-CN" sz="2000" kern="1000" dirty="0">
                  <a:effectLst/>
                  <a:latin typeface="Times New Roman" panose="02020603050405020304" pitchFamily="18" charset="0"/>
                  <a:ea typeface="方正书宋简体" panose="03000509000000000000" pitchFamily="65" charset="-122"/>
                </a:endParaRPr>
              </a:p>
              <a:p>
                <a:pPr indent="228600" algn="just">
                  <a:spcAft>
                    <a:spcPts val="0"/>
                  </a:spcAft>
                </a:pP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				</a:t>
                </a:r>
                <a:r>
                  <a:rPr lang="zh-CN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合并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 (</a:t>
                </a:r>
                <a:r>
                  <a:rPr lang="en-US" altLang="zh-CN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D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[0],…, </a:t>
                </a:r>
                <a:r>
                  <a:rPr lang="en-US" altLang="zh-CN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D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[2</a:t>
                </a:r>
                <a:r>
                  <a:rPr lang="en-US" altLang="zh-CN" i="1" kern="1000" baseline="30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i</a:t>
                </a:r>
                <a:r>
                  <a:rPr lang="en-US" altLang="zh-CN" kern="1000" baseline="30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-1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-1] ) </a:t>
                </a:r>
                <a:r>
                  <a:rPr lang="zh-CN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和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 (</a:t>
                </a:r>
                <a:r>
                  <a:rPr lang="en-US" altLang="zh-CN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D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[2</a:t>
                </a:r>
                <a:r>
                  <a:rPr lang="en-US" altLang="zh-CN" i="1" kern="1000" baseline="30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i</a:t>
                </a:r>
                <a:r>
                  <a:rPr lang="en-US" altLang="zh-CN" kern="1000" baseline="30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-1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],…,</a:t>
                </a:r>
                <a:r>
                  <a:rPr lang="en-US" altLang="zh-CN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 D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[2</a:t>
                </a:r>
                <a:r>
                  <a:rPr lang="en-US" altLang="zh-CN" i="1" kern="1000" baseline="30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i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-1])</a:t>
                </a:r>
                <a:r>
                  <a:rPr lang="zh-CN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，得到有序序列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 (</a:t>
                </a:r>
                <a:r>
                  <a:rPr lang="en-US" altLang="zh-CN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D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[0], </a:t>
                </a:r>
                <a:r>
                  <a:rPr lang="en-US" altLang="zh-CN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…, D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[2</a:t>
                </a:r>
                <a:r>
                  <a:rPr lang="en-US" altLang="zh-CN" i="1" kern="1000" baseline="30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i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-1])</a:t>
                </a:r>
                <a:r>
                  <a:rPr lang="zh-CN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；</a:t>
                </a:r>
                <a:endParaRPr lang="zh-CN" altLang="zh-CN" sz="2000" kern="1000" dirty="0">
                  <a:effectLst/>
                  <a:latin typeface="Times New Roman" panose="02020603050405020304" pitchFamily="18" charset="0"/>
                  <a:ea typeface="方正书宋简体" panose="03000509000000000000" pitchFamily="65" charset="-122"/>
                </a:endParaRPr>
              </a:p>
              <a:p>
                <a:pPr indent="228600" algn="just">
                  <a:spcAft>
                    <a:spcPts val="0"/>
                  </a:spcAft>
                </a:pP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				…</a:t>
                </a:r>
                <a:endParaRPr lang="zh-CN" altLang="zh-CN" sz="2000" kern="1000" dirty="0">
                  <a:effectLst/>
                  <a:latin typeface="Times New Roman" panose="02020603050405020304" pitchFamily="18" charset="0"/>
                  <a:ea typeface="方正书宋简体" panose="03000509000000000000" pitchFamily="65" charset="-122"/>
                </a:endParaRPr>
              </a:p>
              <a:p>
                <a:pPr indent="266065" algn="just">
                  <a:spcAft>
                    <a:spcPts val="0"/>
                  </a:spcAft>
                </a:pP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				</a:t>
                </a:r>
                <a:r>
                  <a:rPr lang="zh-CN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如果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zh-CN" sz="2800" i="1" kern="10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2800" i="1" kern="10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zh-CN" sz="2800" i="1" kern="1000">
                                <a:effectLst/>
                                <a:latin typeface="Times New Roman" panose="02020603050405020304" pitchFamily="18" charset="0"/>
                                <a:ea typeface="方正书宋简体" panose="03000509000000000000" pitchFamily="65" charset="-122"/>
                              </a:rPr>
                              <m:t>n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zh-CN" sz="2800" i="1" kern="10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800" kern="1000">
                                    <a:effectLst/>
                                    <a:latin typeface="Times New Roman" panose="02020603050405020304" pitchFamily="18" charset="0"/>
                                    <a:ea typeface="方正书宋简体" panose="03000509000000000000" pitchFamily="65" charset="-122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US" altLang="zh-CN" sz="2800" i="1" kern="1000">
                                    <a:effectLst/>
                                    <a:latin typeface="Times New Roman" panose="02020603050405020304" pitchFamily="18" charset="0"/>
                                    <a:ea typeface="方正书宋简体" panose="03000509000000000000" pitchFamily="65" charset="-122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i="1" kern="1000">
                                    <a:effectLst/>
                                    <a:latin typeface="Times New Roman" panose="02020603050405020304" pitchFamily="18" charset="0"/>
                                    <a:ea typeface="方正书宋简体" panose="03000509000000000000" pitchFamily="65" charset="-122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kern="1000">
                                    <a:effectLst/>
                                    <a:latin typeface="Times New Roman" panose="02020603050405020304" pitchFamily="18" charset="0"/>
                                    <a:ea typeface="方正书宋简体" panose="03000509000000000000" pitchFamily="65" charset="-122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zh-CN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是偶数，合并最后两个有序序列；否则，最后一个序列不发生合并；</a:t>
                </a:r>
                <a:endParaRPr lang="zh-CN" altLang="zh-CN" sz="2000" kern="1000" dirty="0">
                  <a:effectLst/>
                  <a:latin typeface="Times New Roman" panose="02020603050405020304" pitchFamily="18" charset="0"/>
                  <a:ea typeface="方正书宋简体" panose="03000509000000000000" pitchFamily="65" charset="-122"/>
                </a:endParaRPr>
              </a:p>
              <a:p>
                <a:pPr indent="266065" algn="just">
                  <a:spcAft>
                    <a:spcPts val="0"/>
                  </a:spcAft>
                </a:pP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…</a:t>
                </a:r>
                <a:endParaRPr lang="zh-CN" altLang="zh-CN" sz="2000" kern="1000" dirty="0">
                  <a:effectLst/>
                  <a:latin typeface="Times New Roman" panose="02020603050405020304" pitchFamily="18" charset="0"/>
                  <a:ea typeface="方正书宋简体" panose="03000509000000000000" pitchFamily="65" charset="-122"/>
                </a:endParaRPr>
              </a:p>
              <a:p>
                <a:pPr indent="266065" algn="just">
                  <a:spcAft>
                    <a:spcPts val="600"/>
                  </a:spcAft>
                </a:pPr>
                <a:r>
                  <a:rPr lang="zh-CN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第</a:t>
                </a:r>
                <a:r>
                  <a:rPr lang="en-US" altLang="zh-CN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N</a:t>
                </a:r>
                <a:r>
                  <a:rPr lang="zh-CN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趟排序：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	</a:t>
                </a:r>
                <a:r>
                  <a:rPr lang="zh-CN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当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zh-CN" sz="2800" i="1" kern="10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2800" i="1" kern="10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zh-CN" sz="2800" i="1" kern="1000">
                                <a:effectLst/>
                                <a:latin typeface="Times New Roman" panose="02020603050405020304" pitchFamily="18" charset="0"/>
                                <a:ea typeface="方正书宋简体" panose="03000509000000000000" pitchFamily="65" charset="-122"/>
                              </a:rPr>
                              <m:t>n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zh-CN" sz="2800" i="1" kern="10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800" kern="1000">
                                    <a:effectLst/>
                                    <a:latin typeface="Times New Roman" panose="02020603050405020304" pitchFamily="18" charset="0"/>
                                    <a:ea typeface="方正书宋简体" panose="03000509000000000000" pitchFamily="65" charset="-122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US" altLang="zh-CN" sz="2800" i="1" kern="1000">
                                    <a:effectLst/>
                                    <a:latin typeface="Cambria Math" panose="02040503050406030204" pitchFamily="18" charset="0"/>
                                    <a:ea typeface="方正书宋简体" panose="03000509000000000000" pitchFamily="65" charset="-122"/>
                                  </a:rPr>
                                  <m:t>N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i="1" kern="1000">
                                    <a:effectLst/>
                                    <a:latin typeface="Times New Roman" panose="02020603050405020304" pitchFamily="18" charset="0"/>
                                    <a:ea typeface="方正书宋简体" panose="03000509000000000000" pitchFamily="65" charset="-122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kern="1000">
                                    <a:effectLst/>
                                    <a:latin typeface="Times New Roman" panose="02020603050405020304" pitchFamily="18" charset="0"/>
                                    <a:ea typeface="方正书宋简体" panose="03000509000000000000" pitchFamily="65" charset="-122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 = 2</a:t>
                </a:r>
                <a:r>
                  <a:rPr lang="zh-CN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时，对最后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2</a:t>
                </a:r>
                <a:r>
                  <a:rPr lang="zh-CN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个有序序列进行合并，得到有序序列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(</a:t>
                </a:r>
                <a:r>
                  <a:rPr lang="en-US" altLang="zh-CN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D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[0], </a:t>
                </a:r>
                <a:r>
                  <a:rPr lang="en-US" altLang="zh-CN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D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[1], …, </a:t>
                </a:r>
                <a:r>
                  <a:rPr lang="en-US" altLang="zh-CN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D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[</a:t>
                </a:r>
                <a:r>
                  <a:rPr lang="en-US" altLang="zh-CN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n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-1])</a:t>
                </a:r>
                <a:endParaRPr lang="zh-CN" altLang="zh-CN" sz="2000" kern="1000" dirty="0">
                  <a:effectLst/>
                  <a:latin typeface="Times New Roman" panose="02020603050405020304" pitchFamily="18" charset="0"/>
                  <a:ea typeface="方正书宋简体" panose="03000509000000000000" pitchFamily="65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835" y="343344"/>
                <a:ext cx="12192000" cy="6301725"/>
              </a:xfrm>
              <a:prstGeom prst="rect">
                <a:avLst/>
              </a:prstGeom>
              <a:blipFill>
                <a:blip r:embed="rId2"/>
                <a:stretch>
                  <a:fillRect t="-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14521" y="6364155"/>
                <a:ext cx="1283428" cy="40498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altLang="zh-CN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N</a:t>
                </a:r>
                <a:r>
                  <a:rPr lang="en-US" altLang="zh-CN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kern="1000">
                                <a:latin typeface="Times New Roman" panose="02020603050405020304" pitchFamily="18" charset="0"/>
                                <a:ea typeface="方正书宋简体" panose="03000509000000000000" pitchFamily="65" charset="-122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kern="1000">
                                <a:latin typeface="Times New Roman" panose="02020603050405020304" pitchFamily="18" charset="0"/>
                                <a:ea typeface="方正书宋简体" panose="03000509000000000000" pitchFamily="65" charset="-122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i="1" kern="1000">
                            <a:latin typeface="Times New Roman" panose="02020603050405020304" pitchFamily="18" charset="0"/>
                            <a:ea typeface="方正书宋简体" panose="03000509000000000000" pitchFamily="65" charset="-122"/>
                          </a:rPr>
                          <m:t>n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21" y="6364155"/>
                <a:ext cx="1283428" cy="404983"/>
              </a:xfrm>
              <a:prstGeom prst="rect">
                <a:avLst/>
              </a:prstGeom>
              <a:blipFill>
                <a:blip r:embed="rId3"/>
                <a:stretch>
                  <a:fillRect l="-3756" t="-2899" b="-15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24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AutoShape 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982200" y="6400800"/>
            <a:ext cx="685800" cy="4572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C870DD5-B026-4AF0-B523-D37CBE2A062A}"/>
              </a:ext>
            </a:extLst>
          </p:cNvPr>
          <p:cNvSpPr/>
          <p:nvPr/>
        </p:nvSpPr>
        <p:spPr>
          <a:xfrm>
            <a:off x="932329" y="1305342"/>
            <a:ext cx="1095487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4000" algn="just">
              <a:spcBef>
                <a:spcPts val="600"/>
              </a:spcBef>
              <a:spcAft>
                <a:spcPts val="0"/>
              </a:spcAft>
            </a:pPr>
            <a:r>
              <a:rPr lang="zh-CN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【程序</a:t>
            </a:r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10-1</a:t>
            </a:r>
            <a:r>
              <a:rPr lang="zh-CN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】数据元素的顺序存储实现</a:t>
            </a:r>
          </a:p>
          <a:p>
            <a:pPr indent="254000" algn="just">
              <a:spcAft>
                <a:spcPts val="0"/>
              </a:spcAft>
            </a:pPr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typedef struct entry{	//</a:t>
            </a:r>
            <a:r>
              <a:rPr lang="zh-CN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数据元素</a:t>
            </a:r>
            <a:endParaRPr lang="en-US" altLang="zh-CN" sz="28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</a:t>
            </a:r>
            <a:r>
              <a:rPr lang="en-US" altLang="zh-CN" sz="28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KeyType</a:t>
            </a:r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key;	//</a:t>
            </a:r>
            <a:r>
              <a:rPr lang="zh-CN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排序关键字，</a:t>
            </a:r>
            <a:r>
              <a:rPr lang="en-US" altLang="zh-CN" sz="28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KeyType</a:t>
            </a:r>
            <a:r>
              <a:rPr lang="zh-CN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应该为可比较类型</a:t>
            </a:r>
            <a:endParaRPr lang="en-US" altLang="zh-CN" sz="28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</a:t>
            </a:r>
            <a:r>
              <a:rPr lang="en-US" altLang="zh-CN" sz="28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DataType</a:t>
            </a:r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data;	//data</a:t>
            </a:r>
            <a:r>
              <a:rPr lang="zh-CN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包含数据元素中的其他数据项</a:t>
            </a:r>
            <a:endParaRPr lang="en-US" altLang="zh-CN" sz="28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}Entry;</a:t>
            </a:r>
          </a:p>
          <a:p>
            <a:pPr marL="266700" indent="266700" algn="just">
              <a:spcAft>
                <a:spcPts val="0"/>
              </a:spcAft>
            </a:pPr>
            <a:endParaRPr lang="zh-CN" altLang="zh-CN" sz="28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typedef struct list{		//</a:t>
            </a:r>
            <a:r>
              <a:rPr lang="zh-CN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顺序表</a:t>
            </a:r>
          </a:p>
          <a:p>
            <a:pPr indent="254000" algn="just">
              <a:spcAft>
                <a:spcPts val="0"/>
              </a:spcAft>
            </a:pPr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</a:t>
            </a:r>
            <a:r>
              <a:rPr lang="en-US" altLang="zh-CN" sz="28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int</a:t>
            </a:r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</a:t>
            </a:r>
            <a:r>
              <a:rPr lang="en-US" altLang="zh-CN" sz="28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n</a:t>
            </a:r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;		//</a:t>
            </a:r>
            <a:r>
              <a:rPr lang="zh-CN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待排序数据元素数量</a:t>
            </a:r>
          </a:p>
          <a:p>
            <a:pPr indent="254000" algn="just">
              <a:spcAft>
                <a:spcPts val="0"/>
              </a:spcAft>
            </a:pPr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Entry </a:t>
            </a:r>
            <a:r>
              <a:rPr lang="en-US" altLang="zh-CN" sz="28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D</a:t>
            </a:r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[</a:t>
            </a:r>
            <a:r>
              <a:rPr lang="en-US" altLang="zh-CN" sz="2800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MaxSize</a:t>
            </a:r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];	//</a:t>
            </a:r>
            <a:r>
              <a:rPr lang="zh-CN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静态数组存储数据元素</a:t>
            </a:r>
          </a:p>
          <a:p>
            <a:r>
              <a:rPr lang="en-US" altLang="zh-CN" sz="28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}List;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023762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标题 1"/>
              <p:cNvSpPr txBox="1">
                <a:spLocks/>
              </p:cNvSpPr>
              <p:nvPr/>
            </p:nvSpPr>
            <p:spPr>
              <a:xfrm>
                <a:off x="646111" y="452718"/>
                <a:ext cx="9404723" cy="1384940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200" b="0" i="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zh-CN" altLang="en-US" dirty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如何合并两个有序的序列？</a:t>
                </a:r>
                <a:endParaRPr lang="en-US" altLang="zh-CN" dirty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m:t>𝑫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ea typeface="隶书" panose="020105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隶书" panose="020105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隶书" panose="02010509060101010101" pitchFamily="49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隶书" panose="020105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m:t>𝑫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1" i="1">
                              <a:latin typeface="Cambria Math" panose="02040503050406030204" pitchFamily="18" charset="0"/>
                              <a:ea typeface="隶书" panose="020105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>
                                  <a:latin typeface="Cambria Math" panose="02040503050406030204" pitchFamily="18" charset="0"/>
                                  <a:ea typeface="隶书" panose="020105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  <a:ea typeface="隶书" panose="02010509060101010101" pitchFamily="49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隶书" panose="020105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隶书" panose="020105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隶书" panose="0201050906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m:t>𝑫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1" i="1">
                              <a:latin typeface="Cambria Math" panose="02040503050406030204" pitchFamily="18" charset="0"/>
                              <a:ea typeface="隶书" panose="020105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>
                                  <a:latin typeface="Cambria Math" panose="02040503050406030204" pitchFamily="18" charset="0"/>
                                  <a:ea typeface="隶书" panose="020105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  <a:ea typeface="隶书" panose="02010509060101010101" pitchFamily="49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  <a:ea typeface="隶书" panose="020105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隶书" panose="020105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隶书" panose="02010509060101010101" pitchFamily="49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m:t>,…,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m:t>𝑫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1" i="1">
                              <a:latin typeface="Cambria Math" panose="02040503050406030204" pitchFamily="18" charset="0"/>
                              <a:ea typeface="隶书" panose="020105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>
                                  <a:latin typeface="Cambria Math" panose="02040503050406030204" pitchFamily="18" charset="0"/>
                                  <a:ea typeface="隶书" panose="020105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隶书" panose="02010509060101010101" pitchFamily="49" charset="-122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  <a:ea typeface="隶书" panose="020105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1" dirty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m:t>𝑫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1" i="1">
                              <a:latin typeface="Cambria Math" panose="02040503050406030204" pitchFamily="18" charset="0"/>
                              <a:ea typeface="隶书" panose="020105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>
                                  <a:latin typeface="Cambria Math" panose="02040503050406030204" pitchFamily="18" charset="0"/>
                                  <a:ea typeface="隶书" panose="020105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  <a:ea typeface="隶书" panose="02010509060101010101" pitchFamily="49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隶书" panose="0201050906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3200" b="1" i="1">
                          <a:latin typeface="Cambria Math" panose="020405030504060302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m:t>𝑫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1" i="1">
                              <a:latin typeface="Cambria Math" panose="02040503050406030204" pitchFamily="18" charset="0"/>
                              <a:ea typeface="隶书" panose="020105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>
                                  <a:latin typeface="Cambria Math" panose="02040503050406030204" pitchFamily="18" charset="0"/>
                                  <a:ea typeface="隶书" panose="020105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  <a:ea typeface="隶书" panose="02010509060101010101" pitchFamily="49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隶书" panose="0201050906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3200" b="1" i="1">
                              <a:latin typeface="Cambria Math" panose="02040503050406030204" pitchFamily="18" charset="0"/>
                              <a:ea typeface="隶书" panose="020105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3200" b="1" i="1">
                              <a:latin typeface="Cambria Math" panose="02040503050406030204" pitchFamily="18" charset="0"/>
                              <a:ea typeface="隶书" panose="0201050906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3200" b="1" i="1">
                          <a:latin typeface="Cambria Math" panose="020405030504060302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m:t>𝑫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1" i="1">
                              <a:latin typeface="Cambria Math" panose="02040503050406030204" pitchFamily="18" charset="0"/>
                              <a:ea typeface="隶书" panose="020105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>
                                  <a:latin typeface="Cambria Math" panose="02040503050406030204" pitchFamily="18" charset="0"/>
                                  <a:ea typeface="隶书" panose="020105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  <a:ea typeface="隶书" panose="02010509060101010101" pitchFamily="49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隶书" panose="0201050906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3200" b="1" i="1">
                              <a:latin typeface="Cambria Math" panose="02040503050406030204" pitchFamily="18" charset="0"/>
                              <a:ea typeface="隶书" panose="020105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3200" b="1" i="1">
                              <a:latin typeface="Cambria Math" panose="02040503050406030204" pitchFamily="18" charset="0"/>
                              <a:ea typeface="隶书" panose="02010509060101010101" pitchFamily="49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altLang="zh-CN" sz="3200" b="1" i="1">
                          <a:latin typeface="Cambria Math" panose="020405030504060302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m:t>,…,</m:t>
                      </m:r>
                      <m:r>
                        <a:rPr lang="en-US" altLang="zh-CN" sz="3200" b="1" i="1">
                          <a:latin typeface="Cambria Math" panose="020405030504060302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m:t>𝑨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1" i="1">
                              <a:latin typeface="Cambria Math" panose="02040503050406030204" pitchFamily="18" charset="0"/>
                              <a:ea typeface="隶书" panose="020105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>
                                  <a:latin typeface="Cambria Math" panose="02040503050406030204" pitchFamily="18" charset="0"/>
                                  <a:ea typeface="隶书" panose="020105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  <a:ea typeface="隶书" panose="02010509060101010101" pitchFamily="49" charset="-122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隶书" panose="0201050906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b="1" dirty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452718"/>
                <a:ext cx="9404723" cy="1384940"/>
              </a:xfrm>
              <a:prstGeom prst="rect">
                <a:avLst/>
              </a:prstGeom>
              <a:blipFill>
                <a:blip r:embed="rId2"/>
                <a:stretch>
                  <a:fillRect l="-2528" t="-11013" b="-19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43218" y="2203222"/>
                <a:ext cx="11098585" cy="4563338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zh-CN" altLang="en-US" sz="3200" b="1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新建临时数组</a:t>
                </a:r>
                <a:r>
                  <a:rPr lang="en-US" altLang="zh-CN" sz="3200" b="1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Temp</a:t>
                </a:r>
                <a:r>
                  <a:rPr lang="zh-CN" altLang="en-US" sz="3200" b="1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，其长度</a:t>
                </a:r>
                <a:r>
                  <a:rPr lang="en-US" altLang="zh-CN" sz="3200" b="1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</a:t>
                </a:r>
                <a14:m>
                  <m:oMath xmlns:m="http://schemas.openxmlformats.org/officeDocument/2006/math">
                    <m:r>
                      <a:rPr lang="en-US" altLang="zh-CN" sz="3200" b="1" i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)+</m:t>
                    </m:r>
                    <m:sSub>
                      <m:sSubPr>
                        <m:ctrlP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32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zh-CN" altLang="en-US" sz="3200" b="1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新建三个游动标识</a:t>
                </a:r>
                <a:r>
                  <a:rPr lang="en-US" altLang="zh-CN" sz="3200" b="1" i="1" dirty="0" err="1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</a:t>
                </a:r>
                <a:r>
                  <a:rPr lang="en-US" altLang="zh-CN" sz="3200" b="1" i="1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, j, k</a:t>
                </a:r>
              </a:p>
              <a:p>
                <a:endParaRPr lang="en-US" altLang="zh-CN" sz="3200" b="1" i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endParaRPr lang="en-US" altLang="zh-CN" sz="3200" b="1" i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endParaRPr lang="en-US" altLang="zh-CN" sz="3200" b="1" i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zh-CN" altLang="en-US" sz="3200" b="1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当一个序列的所有元素都有序存放到</a:t>
                </a:r>
                <a:r>
                  <a:rPr lang="en-US" altLang="zh-CN" sz="3200" b="1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Temp</a:t>
                </a:r>
                <a:r>
                  <a:rPr lang="zh-CN" altLang="en-US" sz="3200" b="1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中后，如果另外一个序列还有未存放的元素，依次存放到</a:t>
                </a:r>
                <a:r>
                  <a:rPr lang="en-US" altLang="zh-CN" sz="3200" b="1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Temp</a:t>
                </a:r>
                <a:r>
                  <a:rPr lang="zh-CN" altLang="en-US" sz="3200" b="1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中</a:t>
                </a:r>
                <a:endParaRPr lang="en-US" altLang="zh-CN" sz="32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18" y="2203222"/>
                <a:ext cx="11098585" cy="4563338"/>
              </a:xfrm>
              <a:prstGeom prst="rect">
                <a:avLst/>
              </a:prstGeom>
              <a:blipFill rotWithShape="0">
                <a:blip r:embed="rId3"/>
                <a:stretch>
                  <a:fillRect l="-824" t="-33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09663" y="3858961"/>
                <a:ext cx="6096000" cy="95410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m:t>𝑫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隶书" panose="020105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ea typeface="隶书" panose="020105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隶书" panose="02010509060101010101" pitchFamily="49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隶书" panose="020105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m:t>𝑫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隶书" panose="020105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ea typeface="隶书" panose="020105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隶书" panose="02010509060101010101" pitchFamily="49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隶书" panose="020105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隶书" panose="020105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隶书" panose="0201050906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m:t>𝑫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隶书" panose="020105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ea typeface="隶书" panose="020105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隶书" panose="02010509060101010101" pitchFamily="49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隶书" panose="020105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隶书" panose="020105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隶书" panose="02010509060101010101" pitchFamily="49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m:t>,…,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m:t>𝑫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隶书" panose="020105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ea typeface="隶书" panose="020105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隶书" panose="02010509060101010101" pitchFamily="49" charset="-122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隶书" panose="020105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800" b="1" dirty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m:t>𝑫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隶书" panose="020105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ea typeface="隶书" panose="020105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隶书" panose="02010509060101010101" pitchFamily="49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隶书" panose="0201050906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m:t>𝑫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隶书" panose="020105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ea typeface="隶书" panose="020105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隶书" panose="02010509060101010101" pitchFamily="49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隶书" panose="0201050906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隶书" panose="020105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隶书" panose="0201050906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m:t>𝑫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隶书" panose="020105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ea typeface="隶书" panose="020105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隶书" panose="02010509060101010101" pitchFamily="49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隶书" panose="0201050906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隶书" panose="020105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隶书" panose="02010509060101010101" pitchFamily="49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m:t>,…,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m:t>𝑫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隶书" panose="020105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ea typeface="隶书" panose="020105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隶书" panose="02010509060101010101" pitchFamily="49" charset="-122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隶书" panose="0201050906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3" y="3858961"/>
                <a:ext cx="6096000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836335" y="3337615"/>
            <a:ext cx="284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800" dirty="0"/>
          </a:p>
        </p:txBody>
      </p:sp>
      <p:sp>
        <p:nvSpPr>
          <p:cNvPr id="25" name="矩形 24"/>
          <p:cNvSpPr/>
          <p:nvPr/>
        </p:nvSpPr>
        <p:spPr>
          <a:xfrm>
            <a:off x="836335" y="4814733"/>
            <a:ext cx="284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CN" altLang="en-US" sz="2800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1221099" y="3641450"/>
            <a:ext cx="4140000" cy="0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1221100" y="5078364"/>
            <a:ext cx="4140000" cy="0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726138" y="2854953"/>
            <a:ext cx="5664436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比较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D[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D[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，小者放入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Temp[k]</a:t>
            </a:r>
            <a:endParaRPr lang="en-US" altLang="zh-C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216984"/>
              </p:ext>
            </p:extLst>
          </p:nvPr>
        </p:nvGraphicFramePr>
        <p:xfrm>
          <a:off x="6157677" y="4227097"/>
          <a:ext cx="5101764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5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9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Temp[0]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Temp[1]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Temp[m-1]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矩形 34"/>
          <p:cNvSpPr/>
          <p:nvPr/>
        </p:nvSpPr>
        <p:spPr>
          <a:xfrm>
            <a:off x="6488698" y="344414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800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6965355" y="3715648"/>
            <a:ext cx="4140000" cy="0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205663" y="5076343"/>
            <a:ext cx="4426212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放入后，相应标识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k++</a:t>
            </a:r>
            <a:endParaRPr lang="en-US" altLang="zh-C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15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5" grpId="0"/>
      <p:bldP spid="10" grpId="0" animBg="1"/>
      <p:bldP spid="35" grpId="0"/>
      <p:bldP spid="3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FC29E70-1745-4ACF-A109-BFC1EF1143AF}"/>
                  </a:ext>
                </a:extLst>
              </p:cNvPr>
              <p:cNvSpPr/>
              <p:nvPr/>
            </p:nvSpPr>
            <p:spPr>
              <a:xfrm>
                <a:off x="472142" y="342331"/>
                <a:ext cx="10978776" cy="60785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54000" algn="just">
                  <a:spcBef>
                    <a:spcPts val="600"/>
                  </a:spcBef>
                  <a:spcAft>
                    <a:spcPts val="0"/>
                  </a:spcAft>
                  <a:tabLst>
                    <a:tab pos="986155" algn="l"/>
                  </a:tabLst>
                </a:pPr>
                <a:r>
                  <a:rPr lang="zh-CN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  <a:cs typeface="Times New Roman" panose="02020603050405020304" pitchFamily="18" charset="0"/>
                  </a:rPr>
                  <a:t>【程序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10-7</a:t>
                </a:r>
                <a:r>
                  <a:rPr lang="zh-CN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  <a:cs typeface="Times New Roman" panose="02020603050405020304" pitchFamily="18" charset="0"/>
                  </a:rPr>
                  <a:t>】序列两路合并方法</a:t>
                </a:r>
                <a:endParaRPr lang="zh-CN" altLang="zh-CN" sz="2000" kern="1000" dirty="0">
                  <a:effectLst/>
                  <a:latin typeface="Courier New" panose="02070309020205020404" pitchFamily="49" charset="0"/>
                  <a:ea typeface="方正书宋简体" panose="03000509000000000000" pitchFamily="65" charset="-122"/>
                </a:endParaRPr>
              </a:p>
              <a:p>
                <a:pPr indent="254000" algn="just">
                  <a:spcBef>
                    <a:spcPts val="600"/>
                  </a:spcBef>
                  <a:spcAft>
                    <a:spcPts val="0"/>
                  </a:spcAft>
                  <a:tabLst>
                    <a:tab pos="986155" algn="l"/>
                  </a:tabLst>
                </a:pP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// </a:t>
                </a:r>
                <a:r>
                  <a:rPr lang="en-US" altLang="zh-CN" sz="2400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n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1</a:t>
                </a:r>
                <a:r>
                  <a:rPr lang="zh-CN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400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n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2</a:t>
                </a:r>
                <a:r>
                  <a:rPr lang="zh-CN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  <a:cs typeface="Times New Roman" panose="02020603050405020304" pitchFamily="18" charset="0"/>
                  </a:rPr>
                  <a:t>是两个子序列长度，</a:t>
                </a:r>
                <a:r>
                  <a:rPr lang="en-US" altLang="zh-CN" sz="2400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low</a:t>
                </a:r>
                <a:r>
                  <a:rPr lang="zh-CN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  <a:cs typeface="Times New Roman" panose="02020603050405020304" pitchFamily="18" charset="0"/>
                  </a:rPr>
                  <a:t>是第一个子序列第一个元素下标</a:t>
                </a:r>
                <a:endParaRPr lang="zh-CN" altLang="zh-CN" sz="2000" kern="1000" dirty="0">
                  <a:effectLst/>
                  <a:latin typeface="Courier New" panose="02070309020205020404" pitchFamily="49" charset="0"/>
                  <a:ea typeface="方正书宋简体" panose="03000509000000000000" pitchFamily="65" charset="-122"/>
                </a:endParaRPr>
              </a:p>
              <a:p>
                <a:pPr indent="254000" algn="just">
                  <a:spcAft>
                    <a:spcPts val="0"/>
                  </a:spcAft>
                </a:pP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void </a:t>
                </a:r>
                <a:r>
                  <a:rPr lang="en-US" altLang="zh-CN" sz="2400" b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Merge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(List* </a:t>
                </a:r>
                <a:r>
                  <a:rPr lang="en-US" altLang="zh-CN" sz="2400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list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, Entry* </a:t>
                </a:r>
                <a:r>
                  <a:rPr lang="en-US" altLang="zh-CN" sz="2400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temp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, </a:t>
                </a:r>
                <a:r>
                  <a:rPr lang="en-US" altLang="zh-CN" sz="2400" kern="1000" dirty="0" err="1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int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 </a:t>
                </a:r>
                <a:r>
                  <a:rPr lang="en-US" altLang="zh-CN" sz="2400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low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, </a:t>
                </a:r>
                <a:r>
                  <a:rPr lang="en-US" altLang="zh-CN" sz="2400" kern="1000" dirty="0" err="1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int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 </a:t>
                </a:r>
                <a:r>
                  <a:rPr lang="en-US" altLang="zh-CN" sz="2400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n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1,int</a:t>
                </a:r>
                <a:r>
                  <a:rPr lang="en-US" altLang="zh-CN" sz="2400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 n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2) </a:t>
                </a:r>
                <a:endParaRPr lang="zh-CN" altLang="zh-CN" sz="2400" kern="1000" dirty="0">
                  <a:latin typeface="Times New Roman" panose="02020603050405020304" pitchFamily="18" charset="0"/>
                  <a:ea typeface="方正书宋简体" panose="03000509000000000000" pitchFamily="65" charset="-122"/>
                </a:endParaRPr>
              </a:p>
              <a:p>
                <a:pPr indent="254000" algn="just">
                  <a:spcAft>
                    <a:spcPts val="0"/>
                  </a:spcAft>
                </a:pP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{</a:t>
                </a:r>
                <a:endParaRPr lang="zh-CN" altLang="zh-CN" sz="2400" kern="1000" dirty="0">
                  <a:latin typeface="Times New Roman" panose="02020603050405020304" pitchFamily="18" charset="0"/>
                  <a:ea typeface="方正书宋简体" panose="03000509000000000000" pitchFamily="65" charset="-122"/>
                </a:endParaRPr>
              </a:p>
              <a:p>
                <a:pPr indent="254000" algn="just">
                  <a:spcAft>
                    <a:spcPts val="0"/>
                  </a:spcAft>
                </a:pP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	</a:t>
                </a:r>
                <a:r>
                  <a:rPr lang="en-US" altLang="zh-CN" sz="2400" kern="1000" dirty="0" err="1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int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 </a:t>
                </a:r>
                <a:r>
                  <a:rPr lang="en-US" altLang="zh-CN" sz="2400" i="1" kern="1000" dirty="0" err="1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i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 = </a:t>
                </a:r>
                <a:r>
                  <a:rPr lang="en-US" altLang="zh-CN" sz="2400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low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, </a:t>
                </a:r>
                <a:r>
                  <a:rPr lang="en-US" altLang="zh-CN" sz="2400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j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 = </a:t>
                </a:r>
                <a:r>
                  <a:rPr lang="en-US" altLang="zh-CN" sz="2400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low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+</a:t>
                </a:r>
                <a:r>
                  <a:rPr lang="en-US" altLang="zh-CN" sz="2400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n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1; //</a:t>
                </a:r>
                <a:r>
                  <a:rPr lang="en-US" altLang="zh-CN" sz="2400" i="1" kern="1000" dirty="0" err="1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i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, </a:t>
                </a:r>
                <a:r>
                  <a:rPr lang="en-US" altLang="zh-CN" sz="2400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j</a:t>
                </a:r>
                <a:r>
                  <a:rPr lang="zh-CN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初始时分别指向两个序列的第一个元素</a:t>
                </a:r>
              </a:p>
              <a:p>
                <a:pPr indent="254000" algn="just">
                  <a:spcAft>
                    <a:spcPts val="0"/>
                  </a:spcAft>
                </a:pP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	</a:t>
                </a:r>
                <a:r>
                  <a:rPr lang="en-US" altLang="zh-CN" sz="2400" b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while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(</a:t>
                </a:r>
                <a:r>
                  <a:rPr lang="en-US" altLang="zh-CN" sz="2400" i="1" kern="1000" dirty="0" err="1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i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kern="1000">
                        <a:latin typeface="Cambria Math" panose="02040503050406030204" pitchFamily="18" charset="0"/>
                        <a:ea typeface="方正书宋简体" panose="03000509000000000000" pitchFamily="65" charset="-122"/>
                      </a:rPr>
                      <m:t>≤</m:t>
                    </m:r>
                  </m:oMath>
                </a14:m>
                <a:r>
                  <a:rPr lang="en-US" altLang="zh-CN" sz="2400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 low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 +</a:t>
                </a:r>
                <a:r>
                  <a:rPr lang="en-US" altLang="zh-CN" sz="2400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 n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1 - 1 &amp;&amp; </a:t>
                </a:r>
                <a:r>
                  <a:rPr lang="en-US" altLang="zh-CN" sz="2400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j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kern="1000">
                        <a:latin typeface="Cambria Math" panose="02040503050406030204" pitchFamily="18" charset="0"/>
                        <a:ea typeface="方正书宋简体" panose="03000509000000000000" pitchFamily="65" charset="-122"/>
                      </a:rPr>
                      <m:t>≤</m:t>
                    </m:r>
                  </m:oMath>
                </a14:m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 </a:t>
                </a:r>
                <a:r>
                  <a:rPr lang="en-US" altLang="zh-CN" sz="2400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low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+</a:t>
                </a:r>
                <a:r>
                  <a:rPr lang="en-US" altLang="zh-CN" sz="2400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 n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1+</a:t>
                </a:r>
                <a:r>
                  <a:rPr lang="en-US" altLang="zh-CN" sz="2400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 n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2 - 1)</a:t>
                </a:r>
                <a:endParaRPr lang="zh-CN" altLang="zh-CN" sz="2400" kern="1000" dirty="0">
                  <a:latin typeface="Times New Roman" panose="02020603050405020304" pitchFamily="18" charset="0"/>
                  <a:ea typeface="方正书宋简体" panose="03000509000000000000" pitchFamily="65" charset="-122"/>
                </a:endParaRPr>
              </a:p>
              <a:p>
                <a:pPr marL="266700" indent="266700" algn="just">
                  <a:spcAft>
                    <a:spcPts val="0"/>
                  </a:spcAft>
                </a:pP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	{</a:t>
                </a:r>
                <a:endParaRPr lang="zh-CN" altLang="zh-CN" sz="2400" kern="1000" dirty="0">
                  <a:latin typeface="Times New Roman" panose="02020603050405020304" pitchFamily="18" charset="0"/>
                  <a:ea typeface="方正书宋简体" panose="03000509000000000000" pitchFamily="65" charset="-122"/>
                </a:endParaRPr>
              </a:p>
              <a:p>
                <a:pPr marL="266700" indent="266700" algn="just">
                  <a:spcAft>
                    <a:spcPts val="0"/>
                  </a:spcAft>
                </a:pP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		</a:t>
                </a:r>
                <a:r>
                  <a:rPr lang="en-US" altLang="zh-CN" sz="2400" b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if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(</a:t>
                </a:r>
                <a:r>
                  <a:rPr lang="en-US" altLang="zh-CN" sz="2400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list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-&gt;</a:t>
                </a:r>
                <a:r>
                  <a:rPr lang="en-US" altLang="zh-CN" sz="2400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D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[</a:t>
                </a:r>
                <a:r>
                  <a:rPr lang="en-US" altLang="zh-CN" sz="2400" i="1" kern="1000" dirty="0" err="1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i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] &lt;= </a:t>
                </a:r>
                <a:r>
                  <a:rPr lang="en-US" altLang="zh-CN" sz="2400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list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-&gt;</a:t>
                </a:r>
                <a:r>
                  <a:rPr lang="en-US" altLang="zh-CN" sz="2400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D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[</a:t>
                </a:r>
                <a:r>
                  <a:rPr lang="en-US" altLang="zh-CN" sz="2400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j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])</a:t>
                </a:r>
                <a:endParaRPr lang="zh-CN" altLang="zh-CN" sz="2400" kern="1000" dirty="0">
                  <a:latin typeface="Times New Roman" panose="02020603050405020304" pitchFamily="18" charset="0"/>
                  <a:ea typeface="方正书宋简体" panose="03000509000000000000" pitchFamily="65" charset="-122"/>
                </a:endParaRPr>
              </a:p>
              <a:p>
                <a:pPr marL="266700" indent="266700" algn="just">
                  <a:spcAft>
                    <a:spcPts val="0"/>
                  </a:spcAft>
                </a:pP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		*</a:t>
                </a:r>
                <a:r>
                  <a:rPr lang="en-US" altLang="zh-CN" sz="2400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temp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++ = </a:t>
                </a:r>
                <a:r>
                  <a:rPr lang="en-US" altLang="zh-CN" sz="2400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list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-&gt;</a:t>
                </a:r>
                <a:r>
                  <a:rPr lang="en-US" altLang="zh-CN" sz="2400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D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[</a:t>
                </a:r>
                <a:r>
                  <a:rPr lang="en-US" altLang="zh-CN" sz="2400" i="1" kern="1000" dirty="0" err="1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i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++];</a:t>
                </a:r>
                <a:endParaRPr lang="zh-CN" altLang="zh-CN" sz="2400" kern="1000" dirty="0">
                  <a:latin typeface="Times New Roman" panose="02020603050405020304" pitchFamily="18" charset="0"/>
                  <a:ea typeface="方正书宋简体" panose="03000509000000000000" pitchFamily="65" charset="-122"/>
                </a:endParaRPr>
              </a:p>
              <a:p>
                <a:pPr marL="266700" indent="266700" algn="just">
                  <a:spcAft>
                    <a:spcPts val="0"/>
                  </a:spcAft>
                </a:pP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		</a:t>
                </a:r>
                <a:r>
                  <a:rPr lang="en-US" altLang="zh-CN" sz="2400" b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else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 *</a:t>
                </a:r>
                <a:r>
                  <a:rPr lang="en-US" altLang="zh-CN" sz="2400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temp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++ = </a:t>
                </a:r>
                <a:r>
                  <a:rPr lang="en-US" altLang="zh-CN" sz="2400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list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-&gt;</a:t>
                </a:r>
                <a:r>
                  <a:rPr lang="en-US" altLang="zh-CN" sz="2400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D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[</a:t>
                </a:r>
                <a:r>
                  <a:rPr lang="en-US" altLang="zh-CN" sz="2400" i="1" kern="1000" dirty="0" err="1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j</a:t>
                </a:r>
                <a:r>
                  <a:rPr lang="en-US" altLang="zh-CN" sz="2400" kern="1000" dirty="0" err="1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++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];</a:t>
                </a:r>
                <a:endParaRPr lang="zh-CN" altLang="zh-CN" sz="2400" kern="1000" dirty="0">
                  <a:latin typeface="Times New Roman" panose="02020603050405020304" pitchFamily="18" charset="0"/>
                  <a:ea typeface="方正书宋简体" panose="03000509000000000000" pitchFamily="65" charset="-122"/>
                </a:endParaRPr>
              </a:p>
              <a:p>
                <a:pPr marL="266700" indent="266700" algn="just">
                  <a:spcAft>
                    <a:spcPts val="0"/>
                  </a:spcAft>
                </a:pP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	}</a:t>
                </a:r>
                <a:endParaRPr lang="zh-CN" altLang="zh-CN" sz="2400" kern="1000" dirty="0">
                  <a:latin typeface="Times New Roman" panose="02020603050405020304" pitchFamily="18" charset="0"/>
                  <a:ea typeface="方正书宋简体" panose="03000509000000000000" pitchFamily="65" charset="-122"/>
                </a:endParaRPr>
              </a:p>
              <a:p>
                <a:pPr marL="266700" indent="267970" algn="just">
                  <a:spcAft>
                    <a:spcPts val="0"/>
                  </a:spcAft>
                </a:pPr>
                <a:r>
                  <a:rPr lang="en-US" altLang="zh-CN" sz="2400" b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	while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(</a:t>
                </a:r>
                <a:r>
                  <a:rPr lang="en-US" altLang="zh-CN" sz="2400" i="1" kern="1000" dirty="0" err="1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i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kern="1000">
                        <a:latin typeface="Cambria Math" panose="02040503050406030204" pitchFamily="18" charset="0"/>
                        <a:ea typeface="方正书宋简体" panose="03000509000000000000" pitchFamily="65" charset="-122"/>
                      </a:rPr>
                      <m:t>≤</m:t>
                    </m:r>
                  </m:oMath>
                </a14:m>
                <a:r>
                  <a:rPr lang="en-US" altLang="zh-CN" sz="2400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 low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 +</a:t>
                </a:r>
                <a:r>
                  <a:rPr lang="en-US" altLang="zh-CN" sz="2400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 n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1 - 1)	</a:t>
                </a:r>
              </a:p>
              <a:p>
                <a:pPr marL="266700" indent="267970" algn="just">
                  <a:spcAft>
                    <a:spcPts val="0"/>
                  </a:spcAft>
                </a:pP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		*</a:t>
                </a:r>
                <a:r>
                  <a:rPr lang="en-US" altLang="zh-CN" sz="2400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temp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++ = </a:t>
                </a:r>
                <a:r>
                  <a:rPr lang="en-US" altLang="zh-CN" sz="2400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list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-&gt;</a:t>
                </a:r>
                <a:r>
                  <a:rPr lang="en-US" altLang="zh-CN" sz="2400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D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[</a:t>
                </a:r>
                <a:r>
                  <a:rPr lang="en-US" altLang="zh-CN" sz="2400" i="1" kern="1000" dirty="0" err="1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i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++]; //</a:t>
                </a:r>
                <a:r>
                  <a:rPr lang="zh-CN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剩余元素直接拷贝至</a:t>
                </a:r>
                <a:r>
                  <a:rPr lang="en-US" altLang="zh-CN" sz="2400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temp</a:t>
                </a:r>
                <a:endParaRPr lang="zh-CN" altLang="zh-CN" sz="2400" kern="1000" dirty="0">
                  <a:latin typeface="Times New Roman" panose="02020603050405020304" pitchFamily="18" charset="0"/>
                  <a:ea typeface="方正书宋简体" panose="03000509000000000000" pitchFamily="65" charset="-122"/>
                </a:endParaRPr>
              </a:p>
              <a:p>
                <a:pPr marL="266700" indent="267970" algn="just">
                  <a:spcAft>
                    <a:spcPts val="0"/>
                  </a:spcAft>
                </a:pPr>
                <a:r>
                  <a:rPr lang="en-US" altLang="zh-CN" sz="2400" b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	while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(</a:t>
                </a:r>
                <a:r>
                  <a:rPr lang="en-US" altLang="zh-CN" sz="2400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j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kern="1000">
                        <a:latin typeface="Cambria Math" panose="02040503050406030204" pitchFamily="18" charset="0"/>
                        <a:ea typeface="方正书宋简体" panose="03000509000000000000" pitchFamily="65" charset="-122"/>
                      </a:rPr>
                      <m:t>≤</m:t>
                    </m:r>
                  </m:oMath>
                </a14:m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 </a:t>
                </a:r>
                <a:r>
                  <a:rPr lang="en-US" altLang="zh-CN" sz="2400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low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+</a:t>
                </a:r>
                <a:r>
                  <a:rPr lang="en-US" altLang="zh-CN" sz="2400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 n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1+</a:t>
                </a:r>
                <a:r>
                  <a:rPr lang="en-US" altLang="zh-CN" sz="2400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 n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2 - 1)	</a:t>
                </a:r>
              </a:p>
              <a:p>
                <a:pPr marL="266700" indent="267970" algn="just">
                  <a:spcAft>
                    <a:spcPts val="0"/>
                  </a:spcAft>
                </a:pP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		*</a:t>
                </a:r>
                <a:r>
                  <a:rPr lang="en-US" altLang="zh-CN" sz="2400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temp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++ = </a:t>
                </a:r>
                <a:r>
                  <a:rPr lang="en-US" altLang="zh-CN" sz="2400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list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-&gt;</a:t>
                </a:r>
                <a:r>
                  <a:rPr lang="en-US" altLang="zh-CN" sz="2400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D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[</a:t>
                </a:r>
                <a:r>
                  <a:rPr lang="en-US" altLang="zh-CN" sz="2400" i="1" kern="1000" dirty="0" err="1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j</a:t>
                </a:r>
                <a:r>
                  <a:rPr lang="en-US" altLang="zh-CN" sz="2400" kern="1000" dirty="0" err="1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++</a:t>
                </a: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]; //</a:t>
                </a:r>
                <a:r>
                  <a:rPr lang="zh-CN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剩余元素直接拷贝至</a:t>
                </a:r>
                <a:r>
                  <a:rPr lang="en-US" altLang="zh-CN" sz="2400" i="1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temp</a:t>
                </a:r>
                <a:endParaRPr lang="zh-CN" altLang="zh-CN" sz="2400" kern="1000" dirty="0">
                  <a:latin typeface="Times New Roman" panose="02020603050405020304" pitchFamily="18" charset="0"/>
                  <a:ea typeface="方正书宋简体" panose="03000509000000000000" pitchFamily="65" charset="-122"/>
                </a:endParaRPr>
              </a:p>
              <a:p>
                <a:pPr indent="254000" algn="just">
                  <a:spcAft>
                    <a:spcPts val="0"/>
                  </a:spcAft>
                </a:pPr>
                <a:r>
                  <a:rPr lang="en-US" altLang="zh-CN" sz="2400" kern="1000" dirty="0">
                    <a:latin typeface="Times New Roman" panose="02020603050405020304" pitchFamily="18" charset="0"/>
                    <a:ea typeface="方正书宋简体" panose="03000509000000000000" pitchFamily="65" charset="-122"/>
                  </a:rPr>
                  <a:t>}</a:t>
                </a:r>
                <a:endParaRPr lang="zh-CN" altLang="zh-CN" sz="2400" kern="1000" dirty="0">
                  <a:latin typeface="Times New Roman" panose="02020603050405020304" pitchFamily="18" charset="0"/>
                  <a:ea typeface="方正书宋简体" panose="03000509000000000000" pitchFamily="65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FC29E70-1745-4ACF-A109-BFC1EF114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42" y="342331"/>
                <a:ext cx="10978776" cy="6078587"/>
              </a:xfrm>
              <a:prstGeom prst="rect">
                <a:avLst/>
              </a:prstGeom>
              <a:blipFill>
                <a:blip r:embed="rId2"/>
                <a:stretch>
                  <a:fillRect t="-1103" b="-1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4531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5261A7D-71A7-4E72-BC01-FF895083E0DD}"/>
              </a:ext>
            </a:extLst>
          </p:cNvPr>
          <p:cNvSpPr/>
          <p:nvPr/>
        </p:nvSpPr>
        <p:spPr>
          <a:xfrm>
            <a:off x="251011" y="1008065"/>
            <a:ext cx="1159435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4000" algn="just">
              <a:spcBef>
                <a:spcPts val="600"/>
              </a:spcBef>
              <a:spcAft>
                <a:spcPts val="0"/>
              </a:spcAft>
            </a:pPr>
            <a:r>
              <a:rPr lang="zh-CN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【程序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10-7</a:t>
            </a:r>
            <a:r>
              <a:rPr lang="zh-CN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】两路合并排序算法</a:t>
            </a:r>
          </a:p>
          <a:p>
            <a:pPr indent="254000" algn="just">
              <a:spcAft>
                <a:spcPts val="0"/>
              </a:spcAft>
            </a:pP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void </a:t>
            </a:r>
            <a:r>
              <a:rPr lang="en-US" altLang="zh-CN" b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MergeSort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(List *</a:t>
            </a:r>
            <a:r>
              <a:rPr lang="en-US" altLang="zh-CN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list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)</a:t>
            </a:r>
            <a:endParaRPr lang="zh-CN" altLang="zh-CN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{</a:t>
            </a:r>
            <a:endParaRPr lang="zh-CN" altLang="zh-CN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Entry </a:t>
            </a:r>
            <a:r>
              <a:rPr lang="en-US" altLang="zh-CN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temp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[</a:t>
            </a:r>
            <a:r>
              <a:rPr lang="en-US" altLang="zh-CN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MaxSize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];</a:t>
            </a:r>
            <a:endParaRPr lang="zh-CN" altLang="zh-CN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</a:t>
            </a:r>
            <a:r>
              <a:rPr lang="en-US" altLang="zh-CN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int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</a:t>
            </a:r>
            <a:r>
              <a:rPr lang="en-US" altLang="zh-CN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low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, </a:t>
            </a:r>
            <a:r>
              <a:rPr lang="en-US" altLang="zh-CN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n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1, </a:t>
            </a:r>
            <a:r>
              <a:rPr lang="en-US" altLang="zh-CN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n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2, </a:t>
            </a:r>
            <a:r>
              <a:rPr lang="en-US" altLang="zh-CN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, </a:t>
            </a:r>
            <a:r>
              <a:rPr lang="en-US" altLang="zh-CN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size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= 1; </a:t>
            </a:r>
            <a:endParaRPr lang="zh-CN" altLang="zh-CN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</a:t>
            </a:r>
            <a:r>
              <a:rPr lang="en-US" altLang="zh-CN" b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while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(</a:t>
            </a:r>
            <a:r>
              <a:rPr lang="en-US" altLang="zh-CN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size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&lt; </a:t>
            </a:r>
            <a:r>
              <a:rPr lang="en-US" altLang="zh-CN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list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-&gt;</a:t>
            </a:r>
            <a:r>
              <a:rPr lang="en-US" altLang="zh-CN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n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){</a:t>
            </a:r>
            <a:endParaRPr lang="zh-CN" altLang="zh-CN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	</a:t>
            </a:r>
            <a:r>
              <a:rPr lang="en-US" altLang="zh-CN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low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= 0;  //</a:t>
            </a:r>
            <a:r>
              <a:rPr lang="en-US" altLang="zh-CN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low</a:t>
            </a:r>
            <a:r>
              <a:rPr lang="zh-CN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是一对待合并序列中第一个序列的第一个元素下标</a:t>
            </a:r>
          </a:p>
          <a:p>
            <a:pPr indent="254000" algn="just">
              <a:spcAft>
                <a:spcPts val="0"/>
              </a:spcAft>
            </a:pP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	</a:t>
            </a:r>
            <a:r>
              <a:rPr lang="en-US" altLang="zh-CN" b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while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(</a:t>
            </a:r>
            <a:r>
              <a:rPr lang="en-US" altLang="zh-CN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low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+ </a:t>
            </a:r>
            <a:r>
              <a:rPr lang="en-US" altLang="zh-CN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size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&lt; </a:t>
            </a:r>
            <a:r>
              <a:rPr lang="en-US" altLang="zh-CN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list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-&gt;</a:t>
            </a:r>
            <a:r>
              <a:rPr lang="en-US" altLang="zh-CN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n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){//</a:t>
            </a:r>
            <a:r>
              <a:rPr lang="en-US" altLang="zh-CN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low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+ </a:t>
            </a:r>
            <a:r>
              <a:rPr lang="en-US" altLang="zh-CN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size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&lt; </a:t>
            </a:r>
            <a:r>
              <a:rPr lang="en-US" altLang="zh-CN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list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-&gt;</a:t>
            </a:r>
            <a:r>
              <a:rPr lang="en-US" altLang="zh-CN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n</a:t>
            </a:r>
            <a:r>
              <a:rPr lang="zh-CN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说明至少存在两个子序列需要合并</a:t>
            </a:r>
          </a:p>
          <a:p>
            <a:pPr indent="254000" algn="just">
              <a:spcAft>
                <a:spcPts val="0"/>
              </a:spcAft>
            </a:pP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		</a:t>
            </a:r>
            <a:r>
              <a:rPr lang="en-US" altLang="zh-CN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n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1 = </a:t>
            </a:r>
            <a:r>
              <a:rPr lang="en-US" altLang="zh-CN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size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;</a:t>
            </a:r>
            <a:endParaRPr lang="zh-CN" altLang="zh-CN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		</a:t>
            </a:r>
            <a:r>
              <a:rPr lang="en-US" altLang="zh-CN" b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if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(</a:t>
            </a:r>
            <a:r>
              <a:rPr lang="en-US" altLang="zh-CN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low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+ </a:t>
            </a:r>
            <a:r>
              <a:rPr lang="en-US" altLang="zh-CN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size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*2 &lt;</a:t>
            </a:r>
            <a:r>
              <a:rPr lang="en-US" altLang="zh-CN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list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-&gt;</a:t>
            </a:r>
            <a:r>
              <a:rPr lang="en-US" altLang="zh-CN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n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) </a:t>
            </a:r>
            <a:r>
              <a:rPr lang="en-US" altLang="zh-CN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n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2 = </a:t>
            </a:r>
            <a:r>
              <a:rPr lang="en-US" altLang="zh-CN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size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; //</a:t>
            </a:r>
            <a:r>
              <a:rPr lang="zh-CN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计算第二个序列长度</a:t>
            </a:r>
          </a:p>
          <a:p>
            <a:pPr indent="254000" algn="just">
              <a:spcAft>
                <a:spcPts val="0"/>
              </a:spcAft>
            </a:pP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		</a:t>
            </a:r>
            <a:r>
              <a:rPr lang="en-US" altLang="zh-CN" b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else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</a:t>
            </a:r>
            <a:r>
              <a:rPr lang="en-US" altLang="zh-CN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n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2 = </a:t>
            </a:r>
            <a:r>
              <a:rPr lang="en-US" altLang="zh-CN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list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-&gt;</a:t>
            </a:r>
            <a:r>
              <a:rPr lang="en-US" altLang="zh-CN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n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-</a:t>
            </a:r>
            <a:r>
              <a:rPr lang="en-US" altLang="zh-CN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low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-</a:t>
            </a:r>
            <a:r>
              <a:rPr lang="en-US" altLang="zh-CN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size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;</a:t>
            </a:r>
            <a:endParaRPr lang="zh-CN" altLang="zh-CN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		</a:t>
            </a:r>
            <a:r>
              <a:rPr lang="en-US" altLang="zh-CN" b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Merge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(</a:t>
            </a:r>
            <a:r>
              <a:rPr lang="en-US" altLang="zh-CN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list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, </a:t>
            </a:r>
            <a:r>
              <a:rPr lang="en-US" altLang="zh-CN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temp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, </a:t>
            </a:r>
            <a:r>
              <a:rPr lang="en-US" altLang="zh-CN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low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, </a:t>
            </a:r>
            <a:r>
              <a:rPr lang="en-US" altLang="zh-CN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n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1, </a:t>
            </a:r>
            <a:r>
              <a:rPr lang="en-US" altLang="zh-CN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n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2);</a:t>
            </a:r>
            <a:endParaRPr lang="zh-CN" altLang="zh-CN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		</a:t>
            </a:r>
            <a:r>
              <a:rPr lang="en-US" altLang="zh-CN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low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+= </a:t>
            </a:r>
            <a:r>
              <a:rPr lang="en-US" altLang="zh-CN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n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1 + </a:t>
            </a:r>
            <a:r>
              <a:rPr lang="en-US" altLang="zh-CN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n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2;   //</a:t>
            </a:r>
            <a:r>
              <a:rPr lang="zh-CN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确定下一对待合并序列中第一个序列的第一个元素下标</a:t>
            </a:r>
          </a:p>
          <a:p>
            <a:pPr marL="533400" indent="266700" algn="just">
              <a:spcAft>
                <a:spcPts val="0"/>
              </a:spcAft>
            </a:pP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		}</a:t>
            </a:r>
            <a:endParaRPr lang="zh-CN" altLang="zh-CN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marL="532130" indent="267970" algn="just">
              <a:spcAft>
                <a:spcPts val="0"/>
              </a:spcAft>
            </a:pPr>
            <a:r>
              <a:rPr lang="en-US" altLang="zh-CN" b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for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(</a:t>
            </a:r>
            <a:r>
              <a:rPr lang="en-US" altLang="zh-CN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=0; </a:t>
            </a:r>
            <a:r>
              <a:rPr lang="en-US" altLang="zh-CN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&lt;</a:t>
            </a:r>
            <a:r>
              <a:rPr lang="en-US" altLang="zh-CN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list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-&gt;</a:t>
            </a:r>
            <a:r>
              <a:rPr lang="en-US" altLang="zh-CN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n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;</a:t>
            </a:r>
            <a:r>
              <a:rPr lang="en-US" altLang="zh-CN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</a:t>
            </a:r>
            <a:r>
              <a:rPr lang="en-US" altLang="zh-CN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++) </a:t>
            </a:r>
            <a:r>
              <a:rPr lang="en-US" altLang="zh-CN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list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-&gt;</a:t>
            </a:r>
            <a:r>
              <a:rPr lang="en-US" altLang="zh-CN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D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[</a:t>
            </a:r>
            <a:r>
              <a:rPr lang="en-US" altLang="zh-CN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] = </a:t>
            </a:r>
            <a:r>
              <a:rPr lang="en-US" altLang="zh-CN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temp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[</a:t>
            </a:r>
            <a:r>
              <a:rPr lang="en-US" altLang="zh-CN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]; //</a:t>
            </a:r>
            <a:r>
              <a:rPr lang="zh-CN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复制一趟合并排序结果</a:t>
            </a:r>
          </a:p>
          <a:p>
            <a:pPr marL="533400" indent="266700" algn="just">
              <a:spcAft>
                <a:spcPts val="0"/>
              </a:spcAft>
            </a:pPr>
            <a:r>
              <a:rPr lang="en-US" altLang="zh-CN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size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 *= 2; //</a:t>
            </a:r>
            <a:r>
              <a:rPr lang="zh-CN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子序列长度翻倍</a:t>
            </a:r>
          </a:p>
          <a:p>
            <a:pPr marL="266700" indent="266700" algn="just">
              <a:spcAft>
                <a:spcPts val="0"/>
              </a:spcAft>
            </a:pPr>
            <a:r>
              <a:rPr lang="en-US" altLang="zh-CN" kern="1000">
                <a:latin typeface="Times New Roman" panose="02020603050405020304" pitchFamily="18" charset="0"/>
                <a:ea typeface="方正书宋简体" panose="03000509000000000000" pitchFamily="65" charset="-122"/>
              </a:rPr>
              <a:t>     }</a:t>
            </a:r>
            <a:endParaRPr lang="zh-CN" altLang="zh-CN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54000" algn="just">
              <a:spcAft>
                <a:spcPts val="0"/>
              </a:spcAft>
            </a:pPr>
            <a:r>
              <a:rPr lang="en-US" altLang="zh-CN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}</a:t>
            </a:r>
            <a:endParaRPr lang="zh-CN" altLang="zh-CN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17226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10"/>
          <p:cNvSpPr txBox="1">
            <a:spLocks noChangeArrowheads="1"/>
          </p:cNvSpPr>
          <p:nvPr/>
        </p:nvSpPr>
        <p:spPr bwMode="auto">
          <a:xfrm>
            <a:off x="1042060" y="1596242"/>
            <a:ext cx="9930740" cy="31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80000"/>
              </a:lnSpc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每趟都要扫描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个元素，因此两路合并排序的时间复杂度是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O(nlog</a:t>
            </a:r>
            <a:r>
              <a:rPr lang="en-US" altLang="zh-CN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n)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，但是它必须借助一个与原序列等大小的辅助数组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(O(n))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方能实现。</a:t>
            </a:r>
          </a:p>
          <a:p>
            <a:pPr eaLnBrk="1" hangingPunct="1">
              <a:lnSpc>
                <a:spcPct val="180000"/>
              </a:lnSpc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两路合并排序是一种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稳定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的排序方法。</a:t>
            </a:r>
          </a:p>
        </p:txBody>
      </p:sp>
    </p:spTree>
    <p:extLst>
      <p:ext uri="{BB962C8B-B14F-4D97-AF65-F5344CB8AC3E}">
        <p14:creationId xmlns:p14="http://schemas.microsoft.com/office/powerpoint/2010/main" val="2847407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ChangeArrowheads="1"/>
          </p:cNvSpPr>
          <p:nvPr/>
        </p:nvSpPr>
        <p:spPr bwMode="auto">
          <a:xfrm>
            <a:off x="89647" y="1008292"/>
            <a:ext cx="12012706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30000"/>
              </a:lnSpc>
              <a:buClr>
                <a:schemeClr val="accent1"/>
              </a:buClr>
              <a:buSzPct val="150000"/>
              <a:buChar char="•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3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Tx/>
              <a:buSzTx/>
              <a:buFontTx/>
              <a:buNone/>
            </a:pPr>
            <a:r>
              <a:rPr lang="en-US" altLang="zh-CN" dirty="0">
                <a:solidFill>
                  <a:srgbClr val="FFC000"/>
                </a:solidFill>
                <a:ea typeface="仿宋_GB2312" pitchFamily="49" charset="-122"/>
              </a:rPr>
              <a:t>   </a:t>
            </a:r>
            <a:r>
              <a:rPr lang="zh-CN" altLang="en-US" dirty="0">
                <a:solidFill>
                  <a:srgbClr val="FFC000"/>
                </a:solidFill>
                <a:ea typeface="仿宋_GB2312" pitchFamily="49" charset="-122"/>
              </a:rPr>
              <a:t>比较各种排序算法</a:t>
            </a:r>
          </a:p>
          <a:p>
            <a:pPr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   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(a) </a:t>
            </a:r>
            <a:r>
              <a:rPr lang="zh-CN" altLang="zh-CN" dirty="0">
                <a:solidFill>
                  <a:schemeClr val="tx1"/>
                </a:solidFill>
                <a:ea typeface="仿宋_GB2312" pitchFamily="49" charset="-122"/>
              </a:rPr>
              <a:t>算法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的手工排序过程，即写出各趟排序结果；</a:t>
            </a:r>
            <a:r>
              <a:rPr lang="zh-CN" altLang="en-US" dirty="0">
                <a:solidFill>
                  <a:srgbClr val="FFFF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</a:t>
            </a:r>
            <a:r>
              <a:rPr lang="en-US" altLang="zh-CN" dirty="0">
                <a:solidFill>
                  <a:srgbClr val="FFFF00"/>
                </a:solidFill>
                <a:cs typeface="Times New Roman" panose="02020603050405020304" pitchFamily="18" charset="0"/>
              </a:rPr>
              <a:t>log</a:t>
            </a:r>
            <a:r>
              <a:rPr lang="en-US" altLang="zh-CN" baseline="-25000" dirty="0">
                <a:solidFill>
                  <a:srgbClr val="FFFF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FF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FFFF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zh-CN" altLang="en-US" dirty="0">
                <a:solidFill>
                  <a:srgbClr val="FFFF00"/>
                </a:solidFill>
                <a:ea typeface="仿宋_GB2312" pitchFamily="49" charset="-122"/>
              </a:rPr>
              <a:t>趟</a:t>
            </a:r>
            <a:endParaRPr lang="en-US" altLang="zh-CN" dirty="0">
              <a:solidFill>
                <a:srgbClr val="FFFF00"/>
              </a:solidFill>
              <a:ea typeface="仿宋_GB2312" pitchFamily="49" charset="-122"/>
            </a:endParaRPr>
          </a:p>
          <a:p>
            <a:pPr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   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(b) 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稳定性；</a:t>
            </a:r>
            <a:r>
              <a:rPr lang="zh-CN" altLang="en-US" dirty="0">
                <a:solidFill>
                  <a:srgbClr val="FFFF00"/>
                </a:solidFill>
                <a:ea typeface="仿宋_GB2312" pitchFamily="49" charset="-122"/>
              </a:rPr>
              <a:t>稳定</a:t>
            </a:r>
            <a:endParaRPr lang="en-US" altLang="zh-CN" dirty="0">
              <a:solidFill>
                <a:srgbClr val="FFFF00"/>
              </a:solidFill>
              <a:ea typeface="仿宋_GB2312" pitchFamily="49" charset="-122"/>
            </a:endParaRPr>
          </a:p>
          <a:p>
            <a:pPr>
              <a:lnSpc>
                <a:spcPct val="150000"/>
              </a:lnSpc>
              <a:buClrTx/>
              <a:buSzTx/>
              <a:buNone/>
            </a:pP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   (c) 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时间复杂度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最好、最坏和平均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、</a:t>
            </a:r>
            <a:r>
              <a:rPr lang="zh-CN" altLang="en-US" dirty="0">
                <a:solidFill>
                  <a:srgbClr val="FFFF00"/>
                </a:solidFill>
                <a:ea typeface="仿宋_GB2312" pitchFamily="49" charset="-122"/>
              </a:rPr>
              <a:t>最坏、最好和平均</a:t>
            </a:r>
            <a:r>
              <a:rPr lang="en-US" altLang="zh-CN" dirty="0">
                <a:solidFill>
                  <a:srgbClr val="FFFF00"/>
                </a:solidFill>
              </a:rPr>
              <a:t>O(</a:t>
            </a:r>
            <a:r>
              <a:rPr lang="en-US" altLang="zh-CN" i="1" dirty="0">
                <a:solidFill>
                  <a:srgbClr val="FFFF00"/>
                </a:solidFill>
              </a:rPr>
              <a:t>nlog</a:t>
            </a:r>
            <a:r>
              <a:rPr lang="en-US" altLang="zh-CN" baseline="-25000" dirty="0">
                <a:solidFill>
                  <a:srgbClr val="FFFF00"/>
                </a:solidFill>
              </a:rPr>
              <a:t>2</a:t>
            </a:r>
            <a:r>
              <a:rPr lang="en-US" altLang="zh-CN" i="1" dirty="0">
                <a:solidFill>
                  <a:srgbClr val="FFFF00"/>
                </a:solidFill>
              </a:rPr>
              <a:t>n</a:t>
            </a:r>
            <a:r>
              <a:rPr lang="en-US" altLang="zh-CN" dirty="0">
                <a:solidFill>
                  <a:srgbClr val="FFFF00"/>
                </a:solidFill>
              </a:rPr>
              <a:t>)</a:t>
            </a:r>
            <a:endParaRPr lang="en-US" altLang="zh-CN" dirty="0">
              <a:solidFill>
                <a:srgbClr val="FFFF00"/>
              </a:solidFill>
              <a:ea typeface="仿宋_GB2312" pitchFamily="49" charset="-122"/>
            </a:endParaRPr>
          </a:p>
          <a:p>
            <a:pPr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   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(d) 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适用场合：多数场合，不要求节省空间</a:t>
            </a:r>
            <a:endParaRPr lang="en-US" altLang="zh-CN" dirty="0">
              <a:solidFill>
                <a:schemeClr val="tx1"/>
              </a:solidFill>
              <a:ea typeface="仿宋_GB2312" pitchFamily="49" charset="-122"/>
            </a:endParaRPr>
          </a:p>
          <a:p>
            <a:pPr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   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(e) 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一趟排序结束后就能确定某个元素最终位置的算法？</a:t>
            </a:r>
            <a:r>
              <a:rPr lang="zh-CN" altLang="en-US" dirty="0">
                <a:solidFill>
                  <a:srgbClr val="FFFF00"/>
                </a:solidFill>
                <a:ea typeface="仿宋_GB2312" pitchFamily="49" charset="-122"/>
              </a:rPr>
              <a:t>不能</a:t>
            </a:r>
          </a:p>
          <a:p>
            <a:pPr>
              <a:lnSpc>
                <a:spcPct val="150000"/>
              </a:lnSpc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   (f) </a:t>
            </a:r>
            <a:r>
              <a:rPr lang="zh-CN" altLang="zh-CN" dirty="0">
                <a:solidFill>
                  <a:schemeClr val="tx1"/>
                </a:solidFill>
                <a:ea typeface="仿宋_GB2312" pitchFamily="49" charset="-122"/>
              </a:rPr>
              <a:t>给出排序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过程</a:t>
            </a:r>
            <a:r>
              <a:rPr lang="en-US" altLang="zh-CN" dirty="0">
                <a:solidFill>
                  <a:schemeClr val="tx1"/>
                </a:solidFill>
                <a:ea typeface="仿宋_GB2312" pitchFamily="49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ea typeface="仿宋_GB2312" pitchFamily="49" charset="-122"/>
              </a:rPr>
              <a:t>结果</a:t>
            </a:r>
            <a:r>
              <a:rPr lang="zh-CN" altLang="zh-CN" dirty="0">
                <a:solidFill>
                  <a:schemeClr val="tx1"/>
                </a:solidFill>
                <a:ea typeface="仿宋_GB2312" pitchFamily="49" charset="-122"/>
              </a:rPr>
              <a:t>，判断是何种排序。</a:t>
            </a:r>
            <a:endParaRPr lang="zh-CN" altLang="en-US" dirty="0">
              <a:solidFill>
                <a:schemeClr val="tx1"/>
              </a:solidFill>
              <a:ea typeface="仿宋_GB2312" pitchFamily="49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5483" y="250837"/>
            <a:ext cx="9404723" cy="140053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内排序的基本概念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239732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3526" y="1853249"/>
            <a:ext cx="10354292" cy="412004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内排序的基本概念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简单排序算法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快速排序算法：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不稳定，最好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O(nlog</a:t>
            </a:r>
            <a:r>
              <a:rPr lang="en-US" altLang="zh-CN" sz="3200" b="1" baseline="-25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，最坏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3200" b="1" baseline="30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                          最少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sz="3200" b="1" baseline="-25000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趟，最多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趟</a:t>
            </a:r>
            <a:endParaRPr lang="en-US" altLang="zh-CN" sz="32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两路合并排序：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稳定，任何情况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O(nlog</a:t>
            </a:r>
            <a:r>
              <a:rPr lang="en-US" altLang="zh-CN" sz="3200" b="1" baseline="-25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</a:p>
          <a:p>
            <a:pPr marL="0" indent="0">
              <a:buNone/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进行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3200" b="1" baseline="-25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趟排序</a:t>
            </a:r>
            <a:endParaRPr lang="en-US" altLang="zh-CN" sz="3200" b="1" dirty="0">
              <a:solidFill>
                <a:srgbClr val="FFFF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6278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3526" y="1853249"/>
            <a:ext cx="9601196" cy="412004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内排序的基本概念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简单排序算法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快速排序算法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两路合并排序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堆排序</a:t>
            </a:r>
            <a:endParaRPr lang="en-US" altLang="zh-CN" sz="3200" b="1" dirty="0">
              <a:solidFill>
                <a:srgbClr val="FFC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1161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400" b="1" dirty="0"/>
              <a:t>回顾</a:t>
            </a:r>
          </a:p>
        </p:txBody>
      </p:sp>
    </p:spTree>
    <p:extLst>
      <p:ext uri="{BB962C8B-B14F-4D97-AF65-F5344CB8AC3E}">
        <p14:creationId xmlns:p14="http://schemas.microsoft.com/office/powerpoint/2010/main" val="13905543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4567238" y="23574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endParaRPr lang="en-US" altLang="zh-CN"/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2819401" y="838200"/>
          <a:ext cx="6524625" cy="457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位图图像" r:id="rId3" imgW="4067743" imgH="2857899" progId="Paint.Picture">
                  <p:embed/>
                </p:oleObj>
              </mc:Choice>
              <mc:Fallback>
                <p:oleObj name="位图图像" r:id="rId3" imgW="4067743" imgH="2857899" progId="Paint.Picture">
                  <p:embed/>
                  <p:pic>
                    <p:nvPicPr>
                      <p:cNvPr id="819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838200"/>
                        <a:ext cx="6524625" cy="457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360613" y="5815014"/>
            <a:ext cx="73279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最小堆的</a:t>
            </a:r>
            <a:r>
              <a:rPr kumimoji="1" lang="zh-CN" altLang="en-US" sz="28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特点</a:t>
            </a: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：堆顶元素是整个堆的</a:t>
            </a:r>
            <a:r>
              <a:rPr kumimoji="1" lang="zh-CN" altLang="en-US" sz="28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最小元素</a:t>
            </a:r>
          </a:p>
        </p:txBody>
      </p:sp>
    </p:spTree>
    <p:extLst>
      <p:ext uri="{BB962C8B-B14F-4D97-AF65-F5344CB8AC3E}">
        <p14:creationId xmlns:p14="http://schemas.microsoft.com/office/powerpoint/2010/main" val="4117764185"/>
      </p:ext>
    </p:extLst>
  </p:cSld>
  <p:clrMapOvr>
    <a:masterClrMapping/>
  </p:clrMapOvr>
  <p:transition spd="med">
    <p:rand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737755" y="1285761"/>
            <a:ext cx="10241973" cy="388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完全二叉树可以以</a:t>
            </a:r>
            <a:r>
              <a:rPr kumimoji="1"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顺序方式存储</a:t>
            </a:r>
            <a:endParaRPr kumimoji="1"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堆是</a:t>
            </a:r>
            <a:r>
              <a:rPr kumimoji="1"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个元素的</a:t>
            </a:r>
            <a:r>
              <a:rPr kumimoji="1" lang="zh-CN" altLang="en-US" sz="32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序列</a:t>
            </a:r>
            <a:r>
              <a:rPr kumimoji="1"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,k</a:t>
            </a:r>
            <a:r>
              <a:rPr kumimoji="1"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,…,k</a:t>
            </a:r>
            <a:r>
              <a:rPr kumimoji="1"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n-1</a:t>
            </a:r>
            <a:r>
              <a:rPr kumimoji="1"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</a:t>
            </a:r>
          </a:p>
          <a:p>
            <a:pPr>
              <a:lnSpc>
                <a:spcPct val="110000"/>
              </a:lnSpc>
            </a:pPr>
            <a:r>
              <a:rPr kumimoji="1"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当且仅当满足</a:t>
            </a:r>
          </a:p>
          <a:p>
            <a:pPr>
              <a:lnSpc>
                <a:spcPct val="110000"/>
              </a:lnSpc>
            </a:pPr>
            <a:r>
              <a:rPr kumimoji="1"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2i+1</a:t>
            </a:r>
            <a:r>
              <a:rPr kumimoji="1"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&lt;n</a:t>
            </a:r>
            <a:r>
              <a:rPr kumimoji="1"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时，</a:t>
            </a:r>
            <a:r>
              <a:rPr kumimoji="1"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3200" baseline="-250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k</a:t>
            </a:r>
            <a:r>
              <a:rPr kumimoji="1" lang="en-US" altLang="zh-CN" sz="3200" baseline="-250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2i+1</a:t>
            </a:r>
            <a:r>
              <a:rPr kumimoji="1"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kumimoji="1"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(2) 2i+2</a:t>
            </a:r>
            <a:r>
              <a:rPr kumimoji="1"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&lt;n</a:t>
            </a:r>
            <a:r>
              <a:rPr kumimoji="1"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时，</a:t>
            </a:r>
            <a:r>
              <a:rPr kumimoji="1" lang="en-US" altLang="zh-CN" sz="3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3200" baseline="-250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k</a:t>
            </a:r>
            <a:r>
              <a:rPr kumimoji="1" lang="en-US" altLang="zh-CN" sz="3200" baseline="-250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2i+2</a:t>
            </a:r>
            <a:endParaRPr kumimoji="1"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br>
              <a:rPr kumimoji="1"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1"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45637" y="-288815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最小堆</a:t>
            </a:r>
          </a:p>
        </p:txBody>
      </p:sp>
      <p:sp>
        <p:nvSpPr>
          <p:cNvPr id="2" name="矩形 1"/>
          <p:cNvSpPr/>
          <p:nvPr/>
        </p:nvSpPr>
        <p:spPr>
          <a:xfrm>
            <a:off x="6010709" y="3234884"/>
            <a:ext cx="1261884" cy="5275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最小堆</a:t>
            </a:r>
          </a:p>
        </p:txBody>
      </p:sp>
    </p:spTree>
    <p:extLst>
      <p:ext uri="{BB962C8B-B14F-4D97-AF65-F5344CB8AC3E}">
        <p14:creationId xmlns:p14="http://schemas.microsoft.com/office/powerpoint/2010/main" val="4056307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3526" y="1853249"/>
            <a:ext cx="9601196" cy="412004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内排序的基本概念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简单排序算法</a:t>
            </a:r>
            <a:endParaRPr lang="en-US" altLang="zh-CN" sz="3200" b="1" dirty="0">
              <a:solidFill>
                <a:srgbClr val="FFC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快速排序算法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两路合并排序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0454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81" name="Text Box 5"/>
          <p:cNvSpPr txBox="1">
            <a:spLocks noChangeArrowheads="1"/>
          </p:cNvSpPr>
          <p:nvPr/>
        </p:nvSpPr>
        <p:spPr bwMode="auto">
          <a:xfrm>
            <a:off x="736270" y="1315915"/>
            <a:ext cx="10616540" cy="417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堆排序是“堆”数据结构在内排序中的应用；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所谓堆，是指一棵包含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个结点的完全二叉树，该树中每个结点的关键字值“大于等于”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/“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小于等于”其双亲结点的关键字值。这棵完全二叉树的根称为堆顶，它的关键字值是整棵树上“最小”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/“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最大”的。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堆顶元素关键字值最小的堆称为最小堆。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堆顶元素关键字值最大的堆称为最大堆。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1687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堆排序的基本概念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139440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1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4300538" y="193357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300538" y="193357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endParaRPr lang="en-US" altLang="zh-CN"/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>
            <p:extLst/>
          </p:nvPr>
        </p:nvGraphicFramePr>
        <p:xfrm>
          <a:off x="2402176" y="1050059"/>
          <a:ext cx="7186612" cy="556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位图图像" r:id="rId3" imgW="4486901" imgH="3734321" progId="Paint.Picture">
                  <p:embed/>
                </p:oleObj>
              </mc:Choice>
              <mc:Fallback>
                <p:oleObj name="位图图像" r:id="rId3" imgW="4486901" imgH="3734321" progId="Paint.Picture">
                  <p:embed/>
                  <p:pic>
                    <p:nvPicPr>
                      <p:cNvPr id="112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2176" y="1050059"/>
                        <a:ext cx="7186612" cy="556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093008" y="367002"/>
            <a:ext cx="3309217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sym typeface="Symbol" panose="05050102010706020507" pitchFamily="18" charset="2"/>
              </a:rPr>
              <a:t>元素</a:t>
            </a:r>
            <a:r>
              <a:rPr kumimoji="1" lang="en-US" altLang="zh-CN" dirty="0">
                <a:sym typeface="Symbol" panose="05050102010706020507" pitchFamily="18" charset="2"/>
              </a:rPr>
              <a:t>92</a:t>
            </a:r>
            <a:r>
              <a:rPr kumimoji="1" lang="zh-CN" altLang="en-US" dirty="0">
                <a:sym typeface="Symbol" panose="05050102010706020507" pitchFamily="18" charset="2"/>
              </a:rPr>
              <a:t>向下调整的过程</a:t>
            </a:r>
          </a:p>
        </p:txBody>
      </p:sp>
    </p:spTree>
    <p:extLst>
      <p:ext uri="{BB962C8B-B14F-4D97-AF65-F5344CB8AC3E}">
        <p14:creationId xmlns:p14="http://schemas.microsoft.com/office/powerpoint/2010/main" val="4191911167"/>
      </p:ext>
    </p:extLst>
  </p:cSld>
  <p:clrMapOvr>
    <a:masterClrMapping/>
  </p:clrMapOvr>
  <p:transition spd="med">
    <p:rand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0424" y="1286639"/>
            <a:ext cx="1094291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spcBef>
                <a:spcPts val="600"/>
              </a:spcBef>
              <a:spcAft>
                <a:spcPts val="0"/>
              </a:spcAft>
            </a:pPr>
            <a:r>
              <a:rPr lang="zh-CN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准备：待排序列构建成最大堆</a:t>
            </a:r>
            <a:r>
              <a:rPr lang="en-US" altLang="zh-CN" sz="32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D</a:t>
            </a:r>
            <a:r>
              <a:rPr lang="en-US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[0], </a:t>
            </a:r>
            <a:r>
              <a:rPr lang="en-US" altLang="zh-CN" sz="32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D</a:t>
            </a:r>
            <a:r>
              <a:rPr lang="en-US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[1], …, </a:t>
            </a:r>
            <a:r>
              <a:rPr lang="en-US" altLang="zh-CN" sz="32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D</a:t>
            </a:r>
            <a:r>
              <a:rPr lang="en-US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[</a:t>
            </a:r>
            <a:r>
              <a:rPr lang="en-US" altLang="zh-CN" sz="32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n</a:t>
            </a:r>
            <a:r>
              <a:rPr lang="en-US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-1]</a:t>
            </a:r>
            <a:r>
              <a:rPr lang="zh-CN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；</a:t>
            </a:r>
            <a:endParaRPr lang="zh-CN" altLang="zh-CN" sz="36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28600" algn="just">
              <a:spcAft>
                <a:spcPts val="0"/>
              </a:spcAft>
            </a:pPr>
            <a:r>
              <a:rPr lang="zh-CN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第</a:t>
            </a:r>
            <a:r>
              <a:rPr lang="en-US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1</a:t>
            </a:r>
            <a:r>
              <a:rPr lang="zh-CN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趟：交换堆顶元素</a:t>
            </a:r>
            <a:r>
              <a:rPr lang="en-US" altLang="zh-CN" sz="32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D</a:t>
            </a:r>
            <a:r>
              <a:rPr lang="en-US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[0]</a:t>
            </a:r>
            <a:r>
              <a:rPr lang="zh-CN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与堆底元素</a:t>
            </a:r>
            <a:r>
              <a:rPr lang="en-US" altLang="zh-CN" sz="32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D</a:t>
            </a:r>
            <a:r>
              <a:rPr lang="en-US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[</a:t>
            </a:r>
            <a:r>
              <a:rPr lang="en-US" altLang="zh-CN" sz="32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n</a:t>
            </a:r>
            <a:r>
              <a:rPr lang="en-US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-1]</a:t>
            </a:r>
            <a:r>
              <a:rPr lang="zh-CN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；调整</a:t>
            </a:r>
            <a:r>
              <a:rPr lang="en-US" altLang="zh-CN" sz="32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D</a:t>
            </a:r>
            <a:r>
              <a:rPr lang="en-US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[0], </a:t>
            </a:r>
            <a:r>
              <a:rPr lang="en-US" altLang="zh-CN" sz="32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D</a:t>
            </a:r>
            <a:r>
              <a:rPr lang="en-US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[1], …, </a:t>
            </a:r>
            <a:r>
              <a:rPr lang="en-US" altLang="zh-CN" sz="32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D</a:t>
            </a:r>
            <a:r>
              <a:rPr lang="en-US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[</a:t>
            </a:r>
            <a:r>
              <a:rPr lang="en-US" altLang="zh-CN" sz="32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n</a:t>
            </a:r>
            <a:r>
              <a:rPr lang="en-US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-2]</a:t>
            </a:r>
            <a:r>
              <a:rPr lang="zh-CN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为最大堆；</a:t>
            </a:r>
            <a:endParaRPr lang="zh-CN" altLang="zh-CN" sz="36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28600" algn="just">
              <a:spcAft>
                <a:spcPts val="0"/>
              </a:spcAft>
            </a:pPr>
            <a:r>
              <a:rPr lang="zh-CN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第</a:t>
            </a:r>
            <a:r>
              <a:rPr lang="en-US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2</a:t>
            </a:r>
            <a:r>
              <a:rPr lang="zh-CN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趟：交换堆顶元素</a:t>
            </a:r>
            <a:r>
              <a:rPr lang="en-US" altLang="zh-CN" sz="32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D</a:t>
            </a:r>
            <a:r>
              <a:rPr lang="en-US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[0]</a:t>
            </a:r>
            <a:r>
              <a:rPr lang="zh-CN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与堆底元素</a:t>
            </a:r>
            <a:r>
              <a:rPr lang="en-US" altLang="zh-CN" sz="32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D</a:t>
            </a:r>
            <a:r>
              <a:rPr lang="en-US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[</a:t>
            </a:r>
            <a:r>
              <a:rPr lang="en-US" altLang="zh-CN" sz="32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n</a:t>
            </a:r>
            <a:r>
              <a:rPr lang="en-US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-2]</a:t>
            </a:r>
            <a:r>
              <a:rPr lang="zh-CN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；调整</a:t>
            </a:r>
            <a:r>
              <a:rPr lang="en-US" altLang="zh-CN" sz="32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D</a:t>
            </a:r>
            <a:r>
              <a:rPr lang="en-US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[0], </a:t>
            </a:r>
            <a:r>
              <a:rPr lang="en-US" altLang="zh-CN" sz="32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D</a:t>
            </a:r>
            <a:r>
              <a:rPr lang="en-US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[1], …, </a:t>
            </a:r>
            <a:r>
              <a:rPr lang="en-US" altLang="zh-CN" sz="32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D</a:t>
            </a:r>
            <a:r>
              <a:rPr lang="en-US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[</a:t>
            </a:r>
            <a:r>
              <a:rPr lang="en-US" altLang="zh-CN" sz="32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n</a:t>
            </a:r>
            <a:r>
              <a:rPr lang="en-US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-3]</a:t>
            </a:r>
            <a:r>
              <a:rPr lang="zh-CN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为最大堆；</a:t>
            </a:r>
            <a:endParaRPr lang="zh-CN" altLang="zh-CN" sz="36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…</a:t>
            </a:r>
            <a:endParaRPr lang="zh-CN" altLang="zh-CN" sz="36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28600" algn="just">
              <a:spcAft>
                <a:spcPts val="0"/>
              </a:spcAft>
            </a:pPr>
            <a:r>
              <a:rPr lang="zh-CN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第</a:t>
            </a:r>
            <a:r>
              <a:rPr lang="en-US" altLang="zh-CN" sz="32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</a:t>
            </a:r>
            <a:r>
              <a:rPr lang="zh-CN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趟：交换堆顶元素</a:t>
            </a:r>
            <a:r>
              <a:rPr lang="en-US" altLang="zh-CN" sz="32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D</a:t>
            </a:r>
            <a:r>
              <a:rPr lang="en-US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[0]</a:t>
            </a:r>
            <a:r>
              <a:rPr lang="zh-CN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与堆底元素</a:t>
            </a:r>
            <a:r>
              <a:rPr lang="en-US" altLang="zh-CN" sz="32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D</a:t>
            </a:r>
            <a:r>
              <a:rPr lang="en-US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[</a:t>
            </a:r>
            <a:r>
              <a:rPr lang="en-US" altLang="zh-CN" sz="32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n</a:t>
            </a:r>
            <a:r>
              <a:rPr lang="en-US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-</a:t>
            </a:r>
            <a:r>
              <a:rPr lang="en-US" altLang="zh-CN" sz="3200" i="1" kern="1000" dirty="0" err="1">
                <a:latin typeface="Times New Roman" panose="02020603050405020304" pitchFamily="18" charset="0"/>
                <a:ea typeface="方正书宋简体" panose="03000509000000000000" pitchFamily="65" charset="-122"/>
              </a:rPr>
              <a:t>i</a:t>
            </a:r>
            <a:r>
              <a:rPr lang="en-US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]</a:t>
            </a:r>
            <a:r>
              <a:rPr lang="zh-CN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；调整</a:t>
            </a:r>
            <a:r>
              <a:rPr lang="en-US" altLang="zh-CN" sz="32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D</a:t>
            </a:r>
            <a:r>
              <a:rPr lang="en-US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[0], </a:t>
            </a:r>
            <a:r>
              <a:rPr lang="en-US" altLang="zh-CN" sz="32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D</a:t>
            </a:r>
            <a:r>
              <a:rPr lang="en-US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[1], …, </a:t>
            </a:r>
            <a:r>
              <a:rPr lang="en-US" altLang="zh-CN" sz="32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D</a:t>
            </a:r>
            <a:r>
              <a:rPr lang="en-US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[</a:t>
            </a:r>
            <a:r>
              <a:rPr lang="en-US" altLang="zh-CN" sz="32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n</a:t>
            </a:r>
            <a:r>
              <a:rPr lang="en-US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-</a:t>
            </a:r>
            <a:r>
              <a:rPr lang="en-US" altLang="zh-CN" sz="32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i</a:t>
            </a:r>
            <a:r>
              <a:rPr lang="en-US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-1]</a:t>
            </a:r>
            <a:r>
              <a:rPr lang="zh-CN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为最大堆；</a:t>
            </a:r>
            <a:endParaRPr lang="zh-CN" altLang="zh-CN" sz="36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…</a:t>
            </a:r>
            <a:endParaRPr lang="zh-CN" altLang="zh-CN" sz="3600" kern="1000" dirty="0"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  <a:p>
            <a:pPr indent="228600" algn="just">
              <a:spcAft>
                <a:spcPts val="600"/>
              </a:spcAft>
            </a:pPr>
            <a:r>
              <a:rPr lang="zh-CN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第</a:t>
            </a:r>
            <a:r>
              <a:rPr lang="en-US" altLang="zh-CN" sz="32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n</a:t>
            </a:r>
            <a:r>
              <a:rPr lang="en-US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-1</a:t>
            </a:r>
            <a:r>
              <a:rPr lang="zh-CN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趟：交换堆顶元素</a:t>
            </a:r>
            <a:r>
              <a:rPr lang="en-US" altLang="zh-CN" sz="32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D</a:t>
            </a:r>
            <a:r>
              <a:rPr lang="en-US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[0]</a:t>
            </a:r>
            <a:r>
              <a:rPr lang="zh-CN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与堆底元素</a:t>
            </a:r>
            <a:r>
              <a:rPr lang="en-US" altLang="zh-CN" sz="3200" i="1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D</a:t>
            </a:r>
            <a:r>
              <a:rPr lang="en-US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[1]</a:t>
            </a:r>
            <a:r>
              <a:rPr lang="zh-CN" altLang="zh-CN" sz="3200" kern="1000" dirty="0">
                <a:latin typeface="Times New Roman" panose="02020603050405020304" pitchFamily="18" charset="0"/>
                <a:ea typeface="方正书宋简体" panose="03000509000000000000" pitchFamily="65" charset="-122"/>
              </a:rPr>
              <a:t>；排序完成。</a:t>
            </a:r>
            <a:endParaRPr lang="zh-CN" altLang="zh-CN" sz="3600" kern="1000" dirty="0">
              <a:effectLst/>
              <a:latin typeface="Times New Roman" panose="02020603050405020304" pitchFamily="18" charset="0"/>
              <a:ea typeface="方正书宋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8752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ChangeArrowheads="1"/>
          </p:cNvSpPr>
          <p:nvPr/>
        </p:nvSpPr>
        <p:spPr bwMode="auto">
          <a:xfrm>
            <a:off x="190005" y="110259"/>
            <a:ext cx="104384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将初始序列构造成最大堆；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592614" y="1232766"/>
          <a:ext cx="8128001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zh-CN" altLang="en-US" sz="2800" b="1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005020" y="633479"/>
            <a:ext cx="7366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0           1           2           3           4           5           6</a:t>
            </a:r>
            <a:endParaRPr lang="zh-CN" altLang="en-US" sz="2800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044522"/>
              </p:ext>
            </p:extLst>
          </p:nvPr>
        </p:nvGraphicFramePr>
        <p:xfrm>
          <a:off x="1604285" y="5955957"/>
          <a:ext cx="8128001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zh-CN" altLang="en-US" sz="2800" b="1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767981" y="3263899"/>
            <a:ext cx="19734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AjustDown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94575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ChangeArrowheads="1"/>
          </p:cNvSpPr>
          <p:nvPr/>
        </p:nvSpPr>
        <p:spPr bwMode="auto">
          <a:xfrm>
            <a:off x="190005" y="110259"/>
            <a:ext cx="1043841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趟时，将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A[0]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A[n-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交换，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A[0]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向下调整，使得剩余的前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个元素还是堆；直到堆中只剩一个记录结束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383234"/>
              </p:ext>
            </p:extLst>
          </p:nvPr>
        </p:nvGraphicFramePr>
        <p:xfrm>
          <a:off x="1592614" y="1707783"/>
          <a:ext cx="8128001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zh-CN" altLang="en-US" sz="2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zh-CN" altLang="en-US" sz="2800" b="1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zh-CN" altLang="en-US" sz="2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005020" y="1108496"/>
            <a:ext cx="7366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0           1           2           3           4           5           6</a:t>
            </a:r>
            <a:endParaRPr lang="zh-CN" altLang="en-US" sz="2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648328"/>
              </p:ext>
            </p:extLst>
          </p:nvPr>
        </p:nvGraphicFramePr>
        <p:xfrm>
          <a:off x="1600328" y="2228825"/>
          <a:ext cx="8128001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zh-CN" altLang="en-US" sz="2800" b="1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zh-CN" altLang="en-US" sz="2800" b="1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30566"/>
              </p:ext>
            </p:extLst>
          </p:nvPr>
        </p:nvGraphicFramePr>
        <p:xfrm>
          <a:off x="1600327" y="2749623"/>
          <a:ext cx="8128001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zh-CN" altLang="en-US" sz="2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zh-CN" altLang="en-US" sz="2800" b="1" u="sng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u="sng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zh-CN" altLang="en-US" sz="2800" b="1" u="sng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zh-CN" altLang="en-US" sz="2800" b="1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593439"/>
              </p:ext>
            </p:extLst>
          </p:nvPr>
        </p:nvGraphicFramePr>
        <p:xfrm>
          <a:off x="1600327" y="3802569"/>
          <a:ext cx="8128001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zh-CN" altLang="en-US" sz="2800" b="1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zh-CN" altLang="en-US" sz="2800" b="1" u="sng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u="none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zh-CN" altLang="en-US" sz="2800" b="1" u="none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zh-CN" altLang="en-US" sz="2800" b="1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724592"/>
              </p:ext>
            </p:extLst>
          </p:nvPr>
        </p:nvGraphicFramePr>
        <p:xfrm>
          <a:off x="1598348" y="4323104"/>
          <a:ext cx="8128001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u="none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zh-CN" altLang="en-US" sz="2800" b="1" u="none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zh-CN" altLang="en-US" sz="2800" b="1" u="sng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u="none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zh-CN" altLang="en-US" sz="2800" b="1" u="none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zh-CN" altLang="en-US" sz="2800" b="1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5628"/>
              </p:ext>
            </p:extLst>
          </p:nvPr>
        </p:nvGraphicFramePr>
        <p:xfrm>
          <a:off x="1596369" y="5375462"/>
          <a:ext cx="8128001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800" b="1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zh-CN" altLang="en-US" sz="2800" b="1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u="none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zh-CN" altLang="en-US" sz="2800" b="1" u="none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u="none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zh-CN" altLang="en-US" sz="2800" b="1" u="none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zh-CN" altLang="en-US" sz="2800" b="1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253647"/>
              </p:ext>
            </p:extLst>
          </p:nvPr>
        </p:nvGraphicFramePr>
        <p:xfrm>
          <a:off x="1594389" y="5895997"/>
          <a:ext cx="8128001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u="sng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zh-CN" altLang="en-US" sz="2800" b="1" u="sng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zh-CN" altLang="en-US" sz="2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u="none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zh-CN" altLang="en-US" sz="2800" b="1" u="none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u="none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zh-CN" altLang="en-US" sz="2800" b="1" u="none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zh-CN" altLang="en-US" sz="2800" b="1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41269" y="2256311"/>
            <a:ext cx="866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交换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3128" y="2747669"/>
            <a:ext cx="150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向下调整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05644" y="3814976"/>
            <a:ext cx="866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交换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12817" y="4381652"/>
            <a:ext cx="150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向下调整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05644" y="5412585"/>
            <a:ext cx="866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交换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24692" y="5925127"/>
            <a:ext cx="150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向下调整</a:t>
            </a:r>
          </a:p>
        </p:txBody>
      </p:sp>
      <p:sp>
        <p:nvSpPr>
          <p:cNvPr id="14" name="右大括号 13"/>
          <p:cNvSpPr/>
          <p:nvPr/>
        </p:nvSpPr>
        <p:spPr>
          <a:xfrm>
            <a:off x="9856520" y="2256312"/>
            <a:ext cx="356260" cy="1011471"/>
          </a:xfrm>
          <a:prstGeom prst="rightBrac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0212780" y="2717976"/>
            <a:ext cx="116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第一趟</a:t>
            </a:r>
          </a:p>
        </p:txBody>
      </p:sp>
      <p:sp>
        <p:nvSpPr>
          <p:cNvPr id="25" name="右大括号 24"/>
          <p:cNvSpPr/>
          <p:nvPr/>
        </p:nvSpPr>
        <p:spPr>
          <a:xfrm>
            <a:off x="9856520" y="3819977"/>
            <a:ext cx="356260" cy="835150"/>
          </a:xfrm>
          <a:prstGeom prst="rightBrac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212780" y="4045457"/>
            <a:ext cx="116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第二趟</a:t>
            </a:r>
          </a:p>
        </p:txBody>
      </p:sp>
      <p:sp>
        <p:nvSpPr>
          <p:cNvPr id="27" name="右大括号 26"/>
          <p:cNvSpPr/>
          <p:nvPr/>
        </p:nvSpPr>
        <p:spPr>
          <a:xfrm>
            <a:off x="9856520" y="5498053"/>
            <a:ext cx="356260" cy="745802"/>
          </a:xfrm>
          <a:prstGeom prst="rightBrac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0212780" y="5645323"/>
            <a:ext cx="116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第三趟</a:t>
            </a:r>
          </a:p>
        </p:txBody>
      </p:sp>
    </p:spTree>
    <p:extLst>
      <p:ext uri="{BB962C8B-B14F-4D97-AF65-F5344CB8AC3E}">
        <p14:creationId xmlns:p14="http://schemas.microsoft.com/office/powerpoint/2010/main" val="34355526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ChangeArrowheads="1"/>
          </p:cNvSpPr>
          <p:nvPr/>
        </p:nvSpPr>
        <p:spPr bwMode="auto">
          <a:xfrm>
            <a:off x="190005" y="110259"/>
            <a:ext cx="1043841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将堆顶元素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A[0]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和堆底元素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A[n-1]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交换位置，调用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AdjustDown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函数将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A[0]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向下调整，使得剩余的前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个元素还是堆</a:t>
            </a:r>
          </a:p>
        </p:txBody>
      </p:sp>
      <p:sp>
        <p:nvSpPr>
          <p:cNvPr id="3" name="矩形 2"/>
          <p:cNvSpPr/>
          <p:nvPr/>
        </p:nvSpPr>
        <p:spPr>
          <a:xfrm>
            <a:off x="2005020" y="1108496"/>
            <a:ext cx="7366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0           1           2           3           4           5           6</a:t>
            </a:r>
            <a:endParaRPr lang="zh-CN" altLang="en-US" sz="2800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1591295" y="1719800"/>
          <a:ext cx="8128001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u="sng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zh-CN" altLang="en-US" sz="2800" b="1" u="sng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zh-CN" altLang="en-US" sz="2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u="none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zh-CN" altLang="en-US" sz="2800" b="1" u="none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u="none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zh-CN" altLang="en-US" sz="2800" b="1" u="none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zh-CN" altLang="en-US" sz="2800" b="1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44945"/>
              </p:ext>
            </p:extLst>
          </p:nvPr>
        </p:nvGraphicFramePr>
        <p:xfrm>
          <a:off x="1589316" y="2237222"/>
          <a:ext cx="8128001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zh-CN" altLang="en-US" sz="2800" b="1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u="sng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zh-CN" altLang="en-US" sz="2800" b="1" u="sng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u="none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zh-CN" altLang="en-US" sz="2800" b="1" u="none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u="none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zh-CN" altLang="en-US" sz="2800" b="1" u="none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zh-CN" altLang="en-US" sz="2800" b="1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641269" y="2256311"/>
            <a:ext cx="866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交换</a:t>
            </a: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865350"/>
              </p:ext>
            </p:extLst>
          </p:nvPr>
        </p:nvGraphicFramePr>
        <p:xfrm>
          <a:off x="1591293" y="2741726"/>
          <a:ext cx="8128001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u="none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zh-CN" altLang="en-US" sz="2800" b="1" u="none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u="sng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zh-CN" altLang="en-US" sz="2800" b="1" u="sng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u="none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zh-CN" altLang="en-US" sz="2800" b="1" u="none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u="none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zh-CN" altLang="en-US" sz="2800" b="1" u="none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zh-CN" altLang="en-US" sz="2800" b="1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154378" y="2748940"/>
            <a:ext cx="150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向下调整</a:t>
            </a: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995267"/>
              </p:ext>
            </p:extLst>
          </p:nvPr>
        </p:nvGraphicFramePr>
        <p:xfrm>
          <a:off x="1589312" y="3722444"/>
          <a:ext cx="8128001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800" b="1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zh-CN" altLang="en-US" sz="2800" b="1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u="sng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zh-CN" altLang="en-US" sz="2800" b="1" u="sng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u="none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zh-CN" altLang="en-US" sz="2800" b="1" u="none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u="none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zh-CN" altLang="en-US" sz="2800" b="1" u="none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zh-CN" altLang="en-US" sz="2800" b="1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641269" y="3701754"/>
            <a:ext cx="866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交换</a:t>
            </a: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128955"/>
              </p:ext>
            </p:extLst>
          </p:nvPr>
        </p:nvGraphicFramePr>
        <p:xfrm>
          <a:off x="1588453" y="4236416"/>
          <a:ext cx="8128001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u="none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800" b="1" u="none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zh-CN" altLang="en-US" sz="28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zh-CN" altLang="en-US" sz="2800" b="1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u="sng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zh-CN" altLang="en-US" sz="2800" b="1" u="sng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u="none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zh-CN" altLang="en-US" sz="2800" b="1" u="none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u="none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zh-CN" altLang="en-US" sz="2800" b="1" u="none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zh-CN" altLang="en-US" sz="2800" b="1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154378" y="4253758"/>
            <a:ext cx="1507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向下调整</a:t>
            </a: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01917"/>
              </p:ext>
            </p:extLst>
          </p:nvPr>
        </p:nvGraphicFramePr>
        <p:xfrm>
          <a:off x="1591292" y="5234517"/>
          <a:ext cx="8128001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zh-CN" altLang="en-US" sz="2800" b="1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800" b="1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zh-CN" altLang="en-US" sz="2800" b="1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u="sng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zh-CN" altLang="en-US" sz="2800" b="1" u="sng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u="none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zh-CN" altLang="en-US" sz="2800" b="1" u="none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u="none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zh-CN" altLang="en-US" sz="2800" b="1" u="none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zh-CN" altLang="en-US" sz="2800" b="1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643249" y="5213827"/>
            <a:ext cx="866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交换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571570" y="5936242"/>
            <a:ext cx="5422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堆中只剩一个元素，排序算法停止</a:t>
            </a:r>
          </a:p>
        </p:txBody>
      </p:sp>
      <p:sp>
        <p:nvSpPr>
          <p:cNvPr id="34" name="右大括号 33"/>
          <p:cNvSpPr/>
          <p:nvPr/>
        </p:nvSpPr>
        <p:spPr>
          <a:xfrm>
            <a:off x="10046525" y="2397801"/>
            <a:ext cx="356260" cy="666033"/>
          </a:xfrm>
          <a:prstGeom prst="rightBrac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0402785" y="2499984"/>
            <a:ext cx="116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第四趟</a:t>
            </a:r>
          </a:p>
        </p:txBody>
      </p:sp>
      <p:sp>
        <p:nvSpPr>
          <p:cNvPr id="36" name="右大括号 35"/>
          <p:cNvSpPr/>
          <p:nvPr/>
        </p:nvSpPr>
        <p:spPr>
          <a:xfrm>
            <a:off x="10046525" y="3830403"/>
            <a:ext cx="356260" cy="666033"/>
          </a:xfrm>
          <a:prstGeom prst="rightBrac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0402785" y="3932586"/>
            <a:ext cx="116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第五趟</a:t>
            </a:r>
          </a:p>
        </p:txBody>
      </p:sp>
      <p:sp>
        <p:nvSpPr>
          <p:cNvPr id="38" name="右大括号 37"/>
          <p:cNvSpPr/>
          <p:nvPr/>
        </p:nvSpPr>
        <p:spPr>
          <a:xfrm>
            <a:off x="10046525" y="5268981"/>
            <a:ext cx="356260" cy="666033"/>
          </a:xfrm>
          <a:prstGeom prst="rightBrac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0402785" y="5371164"/>
            <a:ext cx="116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第六趟</a:t>
            </a:r>
            <a:endParaRPr lang="zh-CN" altLang="en-US" sz="2400" b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642128" y="3713599"/>
            <a:ext cx="866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交换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155237" y="4265603"/>
            <a:ext cx="1507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向下调整</a:t>
            </a:r>
          </a:p>
        </p:txBody>
      </p:sp>
    </p:spTree>
    <p:extLst>
      <p:ext uri="{BB962C8B-B14F-4D97-AF65-F5344CB8AC3E}">
        <p14:creationId xmlns:p14="http://schemas.microsoft.com/office/powerpoint/2010/main" val="4265269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4" name="Text Box 4"/>
          <p:cNvSpPr txBox="1">
            <a:spLocks noChangeArrowheads="1"/>
          </p:cNvSpPr>
          <p:nvPr/>
        </p:nvSpPr>
        <p:spPr bwMode="auto">
          <a:xfrm>
            <a:off x="855023" y="824923"/>
            <a:ext cx="10295907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总结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堆排序主要有两步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即构造初始堆和排序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构造初始最大堆的时间复杂度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O(n)</a:t>
            </a: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AdjustDown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函数的执行时间不超过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O(log</a:t>
            </a:r>
            <a:r>
              <a:rPr lang="en-US" altLang="zh-CN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n)</a:t>
            </a: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在排序部分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除最后一趟的堆顶元素无需再调整外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其余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n-1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个元素均要向下调整一次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花费时间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O(log</a:t>
            </a:r>
            <a:r>
              <a:rPr lang="en-US" altLang="zh-CN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n),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故堆排序的时间复杂度为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O(nlog</a:t>
            </a:r>
            <a:r>
              <a:rPr lang="en-US" altLang="zh-CN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n)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最好、最坏与平均情况：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O(nlog</a:t>
            </a:r>
            <a:r>
              <a:rPr lang="en-US" altLang="zh-CN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n)</a:t>
            </a: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一趟堆排序结束后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可以确定一个元素的最终位置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该排序是</a:t>
            </a:r>
            <a:r>
              <a:rPr lang="zh-CN" altLang="en-US" b="1" dirty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不稳定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的排序方法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487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4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40426" y="645846"/>
            <a:ext cx="11475522" cy="4875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9966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个元素已经有序，则哪种排序方法好？基本有序呢？完全无序呢？</a:t>
            </a: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直接插入排序、冒泡排序、快速排序、</a:t>
            </a:r>
            <a:r>
              <a:rPr kumimoji="0" lang="zh-CN" altLang="en-US" b="1" dirty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简单选择排序、堆排序、两路合并排序</a:t>
            </a:r>
            <a:r>
              <a:rPr kumimoji="0"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marL="457200" indent="-457200" eaLnBrk="1" hangingPunct="1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已经有序：冒泡排序：只比较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趟，比较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n-1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次，不用移动元素。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直接插入排序：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n-1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趟，比较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n-1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次，但要移动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2(n-1)</a:t>
            </a:r>
            <a:r>
              <a:rPr lang="zh-CN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次元素。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基本有序：直接插入排序；（比冒泡排序好）；</a:t>
            </a:r>
          </a:p>
          <a:p>
            <a:pPr marL="457200" indent="-457200" eaLnBrk="1" hangingPunct="1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完全无序：快速排序，堆排序，合并排序    </a:t>
            </a:r>
          </a:p>
        </p:txBody>
      </p:sp>
    </p:spTree>
    <p:extLst>
      <p:ext uri="{BB962C8B-B14F-4D97-AF65-F5344CB8AC3E}">
        <p14:creationId xmlns:p14="http://schemas.microsoft.com/office/powerpoint/2010/main" val="27249950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Group 6"/>
          <p:cNvGrpSpPr>
            <a:grpSpLocks/>
          </p:cNvGrpSpPr>
          <p:nvPr/>
        </p:nvGrpSpPr>
        <p:grpSpPr bwMode="auto">
          <a:xfrm>
            <a:off x="617517" y="403761"/>
            <a:ext cx="9823471" cy="5454115"/>
            <a:chOff x="144" y="768"/>
            <a:chExt cx="5473" cy="2490"/>
          </a:xfrm>
        </p:grpSpPr>
        <p:grpSp>
          <p:nvGrpSpPr>
            <p:cNvPr id="7173" name="Group 7"/>
            <p:cNvGrpSpPr>
              <a:grpSpLocks/>
            </p:cNvGrpSpPr>
            <p:nvPr/>
          </p:nvGrpSpPr>
          <p:grpSpPr bwMode="auto">
            <a:xfrm>
              <a:off x="144" y="768"/>
              <a:ext cx="5473" cy="787"/>
              <a:chOff x="144" y="2496"/>
              <a:chExt cx="5473" cy="787"/>
            </a:xfrm>
          </p:grpSpPr>
          <p:grpSp>
            <p:nvGrpSpPr>
              <p:cNvPr id="7174" name="Group 8"/>
              <p:cNvGrpSpPr>
                <a:grpSpLocks/>
              </p:cNvGrpSpPr>
              <p:nvPr/>
            </p:nvGrpSpPr>
            <p:grpSpPr bwMode="auto">
              <a:xfrm>
                <a:off x="144" y="2496"/>
                <a:ext cx="5473" cy="612"/>
                <a:chOff x="287" y="1405"/>
                <a:chExt cx="5473" cy="612"/>
              </a:xfrm>
            </p:grpSpPr>
            <p:graphicFrame>
              <p:nvGraphicFramePr>
                <p:cNvPr id="7171" name="Object 9"/>
                <p:cNvGraphicFramePr>
                  <a:graphicFrameLocks noChangeAspect="1"/>
                </p:cNvGraphicFramePr>
                <p:nvPr/>
              </p:nvGraphicFramePr>
              <p:xfrm>
                <a:off x="287" y="1405"/>
                <a:ext cx="5473" cy="6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52" name="扫描照片" r:id="rId3" imgW="8685714" imgH="666667" progId="MSPhotoEdScan.3">
                        <p:embed/>
                      </p:oleObj>
                    </mc:Choice>
                    <mc:Fallback>
                      <p:oleObj name="扫描照片" r:id="rId3" imgW="8685714" imgH="666667" progId="MSPhotoEdScan.3">
                        <p:embed/>
                        <p:pic>
                          <p:nvPicPr>
                            <p:cNvPr id="7171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7" y="1405"/>
                              <a:ext cx="5473" cy="6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17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63" y="1488"/>
                  <a:ext cx="384" cy="1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>
                      <a:solidFill>
                        <a:srgbClr val="FF9966"/>
                      </a:solidFill>
                      <a:latin typeface="仿宋_GB2312" pitchFamily="49" charset="-122"/>
                      <a:ea typeface="仿宋_GB2312" pitchFamily="49" charset="-122"/>
                    </a:defRPr>
                  </a:lvl1pPr>
                  <a:lvl2pPr marL="742950" indent="-285750">
                    <a:defRPr kumimoji="1" sz="2800">
                      <a:solidFill>
                        <a:srgbClr val="FF9966"/>
                      </a:solidFill>
                      <a:latin typeface="仿宋_GB2312" pitchFamily="49" charset="-122"/>
                      <a:ea typeface="仿宋_GB2312" pitchFamily="49" charset="-122"/>
                    </a:defRPr>
                  </a:lvl2pPr>
                  <a:lvl3pPr marL="1143000" indent="-228600">
                    <a:defRPr kumimoji="1" sz="2800">
                      <a:solidFill>
                        <a:srgbClr val="FF9966"/>
                      </a:solidFill>
                      <a:latin typeface="仿宋_GB2312" pitchFamily="49" charset="-122"/>
                      <a:ea typeface="仿宋_GB2312" pitchFamily="49" charset="-122"/>
                    </a:defRPr>
                  </a:lvl3pPr>
                  <a:lvl4pPr marL="1600200" indent="-228600">
                    <a:defRPr kumimoji="1" sz="2800">
                      <a:solidFill>
                        <a:srgbClr val="FF9966"/>
                      </a:solidFill>
                      <a:latin typeface="仿宋_GB2312" pitchFamily="49" charset="-122"/>
                      <a:ea typeface="仿宋_GB2312" pitchFamily="49" charset="-122"/>
                    </a:defRPr>
                  </a:lvl4pPr>
                  <a:lvl5pPr marL="2057400" indent="-228600">
                    <a:defRPr kumimoji="1" sz="2800">
                      <a:solidFill>
                        <a:srgbClr val="FF9966"/>
                      </a:solidFill>
                      <a:latin typeface="仿宋_GB2312" pitchFamily="49" charset="-122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rgbClr val="FF9966"/>
                      </a:solidFill>
                      <a:latin typeface="仿宋_GB2312" pitchFamily="49" charset="-122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rgbClr val="FF9966"/>
                      </a:solidFill>
                      <a:latin typeface="仿宋_GB2312" pitchFamily="49" charset="-122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rgbClr val="FF9966"/>
                      </a:solidFill>
                      <a:latin typeface="仿宋_GB2312" pitchFamily="49" charset="-122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rgbClr val="FF9966"/>
                      </a:solidFill>
                      <a:latin typeface="仿宋_GB2312" pitchFamily="49" charset="-122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 altLang="zh-CN" sz="20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(2)</a:t>
                  </a:r>
                </a:p>
              </p:txBody>
            </p:sp>
          </p:grpSp>
          <p:sp>
            <p:nvSpPr>
              <p:cNvPr id="7175" name="Text Box 11"/>
              <p:cNvSpPr txBox="1">
                <a:spLocks noChangeArrowheads="1"/>
              </p:cNvSpPr>
              <p:nvPr/>
            </p:nvSpPr>
            <p:spPr bwMode="auto">
              <a:xfrm>
                <a:off x="144" y="3072"/>
                <a:ext cx="5472" cy="2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rgbClr val="FF9966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(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假设已知前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10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个元素中，第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10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个元素在表中的第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k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个位置上。）</a:t>
                </a:r>
              </a:p>
            </p:txBody>
          </p:sp>
        </p:grpSp>
        <p:graphicFrame>
          <p:nvGraphicFramePr>
            <p:cNvPr id="7170" name="Object 12"/>
            <p:cNvGraphicFramePr>
              <a:graphicFrameLocks noChangeAspect="1"/>
            </p:cNvGraphicFramePr>
            <p:nvPr/>
          </p:nvGraphicFramePr>
          <p:xfrm>
            <a:off x="144" y="1584"/>
            <a:ext cx="5455" cy="16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Photo Editor 照片" r:id="rId5" imgW="8504762" imgH="2200582" progId="MSPhotoEd.3">
                    <p:embed/>
                  </p:oleObj>
                </mc:Choice>
                <mc:Fallback>
                  <p:oleObj name="Photo Editor 照片" r:id="rId5" imgW="8504762" imgH="2200582" progId="MSPhotoEd.3">
                    <p:embed/>
                    <p:pic>
                      <p:nvPicPr>
                        <p:cNvPr id="717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1584"/>
                          <a:ext cx="5455" cy="16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139904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实验四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2766" y="1317202"/>
            <a:ext cx="8124820" cy="475777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时间：</a:t>
            </a:r>
            <a:r>
              <a:rPr lang="en-US" altLang="zh-CN" sz="3200" dirty="0"/>
              <a:t>16</a:t>
            </a:r>
            <a:r>
              <a:rPr lang="zh-CN" altLang="en-US" sz="3200" dirty="0"/>
              <a:t>周周五</a:t>
            </a:r>
            <a:endParaRPr lang="en-US" altLang="zh-CN" sz="3200" dirty="0"/>
          </a:p>
          <a:p>
            <a:r>
              <a:rPr lang="zh-CN" altLang="en-US" sz="3200" dirty="0"/>
              <a:t>地点：学科楼</a:t>
            </a:r>
            <a:r>
              <a:rPr lang="en-US" altLang="zh-CN" sz="3200" dirty="0"/>
              <a:t>204,206</a:t>
            </a:r>
          </a:p>
          <a:p>
            <a:r>
              <a:rPr lang="zh-CN" altLang="en-US" sz="3200" dirty="0"/>
              <a:t>实验内容：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   </a:t>
            </a:r>
            <a:r>
              <a:rPr lang="zh-CN" altLang="en-US" sz="3200" dirty="0"/>
              <a:t>完成六种排序算法的实现与比较</a:t>
            </a:r>
            <a:endParaRPr lang="zh-CN" altLang="zh-CN" sz="3200" dirty="0"/>
          </a:p>
        </p:txBody>
      </p:sp>
    </p:spTree>
    <p:extLst>
      <p:ext uri="{BB962C8B-B14F-4D97-AF65-F5344CB8AC3E}">
        <p14:creationId xmlns:p14="http://schemas.microsoft.com/office/powerpoint/2010/main" val="848789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简单排序算法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3526" y="1853249"/>
            <a:ext cx="9601196" cy="412004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简单选择排序</a:t>
            </a:r>
            <a:endParaRPr lang="en-US" altLang="zh-CN" sz="3200" b="1" dirty="0">
              <a:solidFill>
                <a:srgbClr val="FFC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直接插入排序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冒泡排序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83526" y="4360614"/>
            <a:ext cx="67954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它们的时间复杂度在最坏情况下均为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O(n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48278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20561-BC62-4D91-92AF-B1ADA40E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C6696C-D33A-4232-A383-4A535ECC0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14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239059" y="1024770"/>
            <a:ext cx="11695953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30000"/>
              </a:lnSpc>
              <a:buClr>
                <a:schemeClr val="accent1"/>
              </a:buClr>
              <a:buSzPct val="150000"/>
              <a:buChar char="•"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3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zh-CN" dirty="0"/>
              <a:t>第</a:t>
            </a:r>
            <a:r>
              <a:rPr lang="en-US" altLang="zh-CN" dirty="0"/>
              <a:t>1</a:t>
            </a:r>
            <a:r>
              <a:rPr lang="zh-CN" altLang="zh-CN" dirty="0"/>
              <a:t>趟排序：在待排序列</a:t>
            </a:r>
            <a:r>
              <a:rPr lang="en-US" altLang="zh-CN" i="1" dirty="0"/>
              <a:t>D</a:t>
            </a:r>
            <a:r>
              <a:rPr lang="en-US" altLang="zh-CN" dirty="0"/>
              <a:t>[0], </a:t>
            </a:r>
            <a:r>
              <a:rPr lang="en-US" altLang="zh-CN" i="1" dirty="0"/>
              <a:t>D</a:t>
            </a:r>
            <a:r>
              <a:rPr lang="en-US" altLang="zh-CN" dirty="0"/>
              <a:t>[1], …, </a:t>
            </a:r>
            <a:r>
              <a:rPr lang="en-US" altLang="zh-CN" i="1" dirty="0"/>
              <a:t>D</a:t>
            </a:r>
            <a:r>
              <a:rPr lang="en-US" altLang="zh-CN" dirty="0"/>
              <a:t>[</a:t>
            </a:r>
            <a:r>
              <a:rPr lang="en-US" altLang="zh-CN" i="1" dirty="0"/>
              <a:t>n</a:t>
            </a:r>
            <a:r>
              <a:rPr lang="en-US" altLang="zh-CN" dirty="0"/>
              <a:t>-1]</a:t>
            </a:r>
            <a:r>
              <a:rPr lang="zh-CN" altLang="zh-CN" dirty="0"/>
              <a:t>上找到关键字最小的数据元素，将其与</a:t>
            </a:r>
            <a:r>
              <a:rPr lang="en-US" altLang="zh-CN" i="1" dirty="0"/>
              <a:t>D</a:t>
            </a:r>
            <a:r>
              <a:rPr lang="en-US" altLang="zh-CN" dirty="0"/>
              <a:t>[0]</a:t>
            </a:r>
            <a:r>
              <a:rPr lang="zh-CN" altLang="zh-CN" dirty="0"/>
              <a:t>交换位置；</a:t>
            </a:r>
          </a:p>
          <a:p>
            <a:pPr>
              <a:buNone/>
            </a:pPr>
            <a:r>
              <a:rPr lang="zh-CN" altLang="zh-CN" dirty="0"/>
              <a:t>第</a:t>
            </a:r>
            <a:r>
              <a:rPr lang="en-US" altLang="zh-CN" dirty="0"/>
              <a:t>2</a:t>
            </a:r>
            <a:r>
              <a:rPr lang="zh-CN" altLang="zh-CN" dirty="0"/>
              <a:t>趟排序：在待排序列</a:t>
            </a:r>
            <a:r>
              <a:rPr lang="en-US" altLang="zh-CN" i="1" dirty="0"/>
              <a:t>D</a:t>
            </a:r>
            <a:r>
              <a:rPr lang="en-US" altLang="zh-CN" dirty="0"/>
              <a:t>[1], </a:t>
            </a:r>
            <a:r>
              <a:rPr lang="en-US" altLang="zh-CN" i="1" dirty="0"/>
              <a:t>D</a:t>
            </a:r>
            <a:r>
              <a:rPr lang="en-US" altLang="zh-CN" dirty="0"/>
              <a:t>[2], …, </a:t>
            </a:r>
            <a:r>
              <a:rPr lang="en-US" altLang="zh-CN" i="1" dirty="0"/>
              <a:t>D</a:t>
            </a:r>
            <a:r>
              <a:rPr lang="en-US" altLang="zh-CN" dirty="0"/>
              <a:t>[</a:t>
            </a:r>
            <a:r>
              <a:rPr lang="en-US" altLang="zh-CN" i="1" dirty="0"/>
              <a:t>n</a:t>
            </a:r>
            <a:r>
              <a:rPr lang="en-US" altLang="zh-CN" dirty="0"/>
              <a:t>-1]</a:t>
            </a:r>
            <a:r>
              <a:rPr lang="zh-CN" altLang="zh-CN" dirty="0"/>
              <a:t>上找到关键字最小的数据元素，将其与</a:t>
            </a:r>
            <a:r>
              <a:rPr lang="en-US" altLang="zh-CN" i="1" dirty="0"/>
              <a:t>D</a:t>
            </a:r>
            <a:r>
              <a:rPr lang="en-US" altLang="zh-CN" dirty="0"/>
              <a:t>[1]</a:t>
            </a:r>
            <a:r>
              <a:rPr lang="zh-CN" altLang="zh-CN" dirty="0"/>
              <a:t>交换位置；</a:t>
            </a:r>
          </a:p>
          <a:p>
            <a:pPr>
              <a:buNone/>
            </a:pPr>
            <a:r>
              <a:rPr lang="en-US" altLang="zh-CN" dirty="0"/>
              <a:t>…</a:t>
            </a:r>
            <a:endParaRPr lang="zh-CN" altLang="zh-CN" dirty="0"/>
          </a:p>
          <a:p>
            <a:pPr>
              <a:buNone/>
            </a:pPr>
            <a:r>
              <a:rPr lang="zh-CN" altLang="zh-CN" dirty="0"/>
              <a:t>第</a:t>
            </a:r>
            <a:r>
              <a:rPr lang="en-US" altLang="zh-CN" i="1" dirty="0" err="1"/>
              <a:t>i</a:t>
            </a:r>
            <a:r>
              <a:rPr lang="zh-CN" altLang="zh-CN" dirty="0"/>
              <a:t>趟排序：在待排序列</a:t>
            </a:r>
            <a:r>
              <a:rPr lang="en-US" altLang="zh-CN" i="1" dirty="0"/>
              <a:t>D</a:t>
            </a:r>
            <a:r>
              <a:rPr lang="en-US" altLang="zh-CN" dirty="0"/>
              <a:t>[</a:t>
            </a:r>
            <a:r>
              <a:rPr lang="en-US" altLang="zh-CN" i="1" dirty="0"/>
              <a:t>i</a:t>
            </a:r>
            <a:r>
              <a:rPr lang="en-US" altLang="zh-CN" dirty="0"/>
              <a:t>-1],</a:t>
            </a:r>
            <a:r>
              <a:rPr lang="en-US" altLang="zh-CN" i="1" dirty="0"/>
              <a:t> D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/>
              <a:t>], …, </a:t>
            </a:r>
            <a:r>
              <a:rPr lang="en-US" altLang="zh-CN" i="1" dirty="0"/>
              <a:t>D</a:t>
            </a:r>
            <a:r>
              <a:rPr lang="en-US" altLang="zh-CN" dirty="0"/>
              <a:t>[</a:t>
            </a:r>
            <a:r>
              <a:rPr lang="en-US" altLang="zh-CN" i="1" dirty="0"/>
              <a:t>n</a:t>
            </a:r>
            <a:r>
              <a:rPr lang="en-US" altLang="zh-CN" dirty="0"/>
              <a:t>-1]</a:t>
            </a:r>
            <a:r>
              <a:rPr lang="zh-CN" altLang="zh-CN" dirty="0"/>
              <a:t>上找到关键字最小的数据元素，将其与</a:t>
            </a:r>
            <a:r>
              <a:rPr lang="en-US" altLang="zh-CN" i="1" dirty="0"/>
              <a:t>D</a:t>
            </a:r>
            <a:r>
              <a:rPr lang="en-US" altLang="zh-CN" dirty="0"/>
              <a:t>[</a:t>
            </a:r>
            <a:r>
              <a:rPr lang="en-US" altLang="zh-CN" i="1" dirty="0"/>
              <a:t>i</a:t>
            </a:r>
            <a:r>
              <a:rPr lang="en-US" altLang="zh-CN" dirty="0"/>
              <a:t>-1]</a:t>
            </a:r>
            <a:r>
              <a:rPr lang="zh-CN" altLang="zh-CN" dirty="0"/>
              <a:t>交换位置；</a:t>
            </a:r>
          </a:p>
          <a:p>
            <a:pPr>
              <a:buNone/>
            </a:pPr>
            <a:r>
              <a:rPr lang="en-US" altLang="zh-CN" dirty="0"/>
              <a:t>…</a:t>
            </a:r>
            <a:endParaRPr lang="zh-CN" altLang="zh-CN" dirty="0"/>
          </a:p>
          <a:p>
            <a:pPr>
              <a:buNone/>
            </a:pPr>
            <a:r>
              <a:rPr lang="zh-CN" altLang="zh-CN" dirty="0"/>
              <a:t>第</a:t>
            </a:r>
            <a:r>
              <a:rPr lang="en-US" altLang="zh-CN" i="1" dirty="0"/>
              <a:t>n</a:t>
            </a:r>
            <a:r>
              <a:rPr lang="en-US" altLang="zh-CN" dirty="0"/>
              <a:t>-1</a:t>
            </a:r>
            <a:r>
              <a:rPr lang="zh-CN" altLang="zh-CN" dirty="0"/>
              <a:t>趟排序，在待排序列</a:t>
            </a:r>
            <a:r>
              <a:rPr lang="en-US" altLang="zh-CN" i="1" dirty="0"/>
              <a:t>D</a:t>
            </a:r>
            <a:r>
              <a:rPr lang="en-US" altLang="zh-CN" dirty="0"/>
              <a:t>[</a:t>
            </a:r>
            <a:r>
              <a:rPr lang="en-US" altLang="zh-CN" i="1" dirty="0"/>
              <a:t>n</a:t>
            </a:r>
            <a:r>
              <a:rPr lang="en-US" altLang="zh-CN" dirty="0"/>
              <a:t>-2], </a:t>
            </a:r>
            <a:r>
              <a:rPr lang="en-US" altLang="zh-CN" i="1" dirty="0"/>
              <a:t>D</a:t>
            </a:r>
            <a:r>
              <a:rPr lang="en-US" altLang="zh-CN" dirty="0"/>
              <a:t>[</a:t>
            </a:r>
            <a:r>
              <a:rPr lang="en-US" altLang="zh-CN" i="1" dirty="0"/>
              <a:t>n</a:t>
            </a:r>
            <a:r>
              <a:rPr lang="en-US" altLang="zh-CN" dirty="0"/>
              <a:t>-1]</a:t>
            </a:r>
            <a:r>
              <a:rPr lang="zh-CN" altLang="zh-CN" dirty="0"/>
              <a:t>上找到关键字最小的数据元素，将其与</a:t>
            </a:r>
            <a:r>
              <a:rPr lang="en-US" altLang="zh-CN" i="1" dirty="0"/>
              <a:t>D</a:t>
            </a:r>
            <a:r>
              <a:rPr lang="en-US" altLang="zh-CN" dirty="0"/>
              <a:t>[</a:t>
            </a:r>
            <a:r>
              <a:rPr lang="en-US" altLang="zh-CN" i="1" dirty="0"/>
              <a:t>n</a:t>
            </a:r>
            <a:r>
              <a:rPr lang="en-US" altLang="zh-CN" dirty="0"/>
              <a:t>-2]</a:t>
            </a:r>
            <a:r>
              <a:rPr lang="zh-CN" altLang="zh-CN" dirty="0"/>
              <a:t>交换位置。</a:t>
            </a:r>
            <a:endParaRPr lang="zh-CN" altLang="en-US" b="0" dirty="0">
              <a:solidFill>
                <a:schemeClr val="tx1"/>
              </a:solidFill>
              <a:ea typeface="仿宋_GB2312" pitchFamily="49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89123" y="195730"/>
            <a:ext cx="9404723" cy="140053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简单选择排序算法</a:t>
            </a:r>
          </a:p>
        </p:txBody>
      </p:sp>
    </p:spTree>
    <p:extLst>
      <p:ext uri="{BB962C8B-B14F-4D97-AF65-F5344CB8AC3E}">
        <p14:creationId xmlns:p14="http://schemas.microsoft.com/office/powerpoint/2010/main" val="917276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21263</TotalTime>
  <Words>6107</Words>
  <Application>Microsoft Office PowerPoint</Application>
  <PresentationFormat>宽屏</PresentationFormat>
  <Paragraphs>940</Paragraphs>
  <Slides>80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80</vt:i4>
      </vt:variant>
    </vt:vector>
  </HeadingPairs>
  <TitlesOfParts>
    <vt:vector size="98" baseType="lpstr">
      <vt:lpstr>方正书宋简体</vt:lpstr>
      <vt:lpstr>仿宋_GB2312</vt:lpstr>
      <vt:lpstr>黑体</vt:lpstr>
      <vt:lpstr>隶书</vt:lpstr>
      <vt:lpstr>宋体</vt:lpstr>
      <vt:lpstr>Arial</vt:lpstr>
      <vt:lpstr>Calibri</vt:lpstr>
      <vt:lpstr>Cambria Math</vt:lpstr>
      <vt:lpstr>Century Gothic</vt:lpstr>
      <vt:lpstr>Courier New</vt:lpstr>
      <vt:lpstr>Symbol</vt:lpstr>
      <vt:lpstr>Times New Roman</vt:lpstr>
      <vt:lpstr>Wingdings</vt:lpstr>
      <vt:lpstr>Wingdings 3</vt:lpstr>
      <vt:lpstr>离子</vt:lpstr>
      <vt:lpstr>位图图像</vt:lpstr>
      <vt:lpstr>扫描照片</vt:lpstr>
      <vt:lpstr>Photo Editor 照片</vt:lpstr>
      <vt:lpstr>内排序</vt:lpstr>
      <vt:lpstr>目录</vt:lpstr>
      <vt:lpstr>内排序的基本概念</vt:lpstr>
      <vt:lpstr>内排序的基本概念</vt:lpstr>
      <vt:lpstr>内排序的基本概念</vt:lpstr>
      <vt:lpstr>PowerPoint 演示文稿</vt:lpstr>
      <vt:lpstr>目录</vt:lpstr>
      <vt:lpstr>简单排序算法</vt:lpstr>
      <vt:lpstr>简单选择排序算法</vt:lpstr>
      <vt:lpstr>简单选择排序算法</vt:lpstr>
      <vt:lpstr>PowerPoint 演示文稿</vt:lpstr>
      <vt:lpstr>PowerPoint 演示文稿</vt:lpstr>
      <vt:lpstr>简单选择排序算法</vt:lpstr>
      <vt:lpstr>内排序的基本概念</vt:lpstr>
      <vt:lpstr>简单排序算法</vt:lpstr>
      <vt:lpstr>直接插入排序算法</vt:lpstr>
      <vt:lpstr>直接插入排序算法</vt:lpstr>
      <vt:lpstr>PowerPoint 演示文稿</vt:lpstr>
      <vt:lpstr>PowerPoint 演示文稿</vt:lpstr>
      <vt:lpstr>直接插入排序算法 最坏情况</vt:lpstr>
      <vt:lpstr>直接插入排序算法 最好情况</vt:lpstr>
      <vt:lpstr>内排序的基本概念</vt:lpstr>
      <vt:lpstr>简单排序算法</vt:lpstr>
      <vt:lpstr>冒泡排序算法</vt:lpstr>
      <vt:lpstr>PowerPoint 演示文稿</vt:lpstr>
      <vt:lpstr>PowerPoint 演示文稿</vt:lpstr>
      <vt:lpstr>PowerPoint 演示文稿</vt:lpstr>
      <vt:lpstr>冒泡排序算法</vt:lpstr>
      <vt:lpstr>内排序的基本概念</vt:lpstr>
      <vt:lpstr>简单排序算法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内排序的基本概念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内排序的基本概念</vt:lpstr>
      <vt:lpstr>目录</vt:lpstr>
      <vt:lpstr>目录</vt:lpstr>
      <vt:lpstr>PowerPoint 演示文稿</vt:lpstr>
      <vt:lpstr>PowerPoint 演示文稿</vt:lpstr>
      <vt:lpstr>PowerPoint 演示文稿</vt:lpstr>
      <vt:lpstr>堆排序的基本概念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实验四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 zhu</dc:creator>
  <cp:lastModifiedBy>jie zhu</cp:lastModifiedBy>
  <cp:revision>1474</cp:revision>
  <dcterms:created xsi:type="dcterms:W3CDTF">2015-02-03T01:14:24Z</dcterms:created>
  <dcterms:modified xsi:type="dcterms:W3CDTF">2017-12-12T00:14:10Z</dcterms:modified>
</cp:coreProperties>
</file>