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39"/>
  </p:notesMasterIdLst>
  <p:sldIdLst>
    <p:sldId id="256" r:id="rId2"/>
    <p:sldId id="280" r:id="rId3"/>
    <p:sldId id="435" r:id="rId4"/>
    <p:sldId id="443" r:id="rId5"/>
    <p:sldId id="441" r:id="rId6"/>
    <p:sldId id="438" r:id="rId7"/>
    <p:sldId id="442" r:id="rId8"/>
    <p:sldId id="448" r:id="rId9"/>
    <p:sldId id="450" r:id="rId10"/>
    <p:sldId id="449" r:id="rId11"/>
    <p:sldId id="451" r:id="rId12"/>
    <p:sldId id="458" r:id="rId13"/>
    <p:sldId id="459" r:id="rId14"/>
    <p:sldId id="453" r:id="rId15"/>
    <p:sldId id="454" r:id="rId16"/>
    <p:sldId id="455" r:id="rId17"/>
    <p:sldId id="456" r:id="rId18"/>
    <p:sldId id="460" r:id="rId19"/>
    <p:sldId id="457" r:id="rId20"/>
    <p:sldId id="462" r:id="rId21"/>
    <p:sldId id="470" r:id="rId22"/>
    <p:sldId id="447" r:id="rId23"/>
    <p:sldId id="463" r:id="rId24"/>
    <p:sldId id="465" r:id="rId25"/>
    <p:sldId id="467" r:id="rId26"/>
    <p:sldId id="466" r:id="rId27"/>
    <p:sldId id="468" r:id="rId28"/>
    <p:sldId id="464" r:id="rId29"/>
    <p:sldId id="471" r:id="rId30"/>
    <p:sldId id="472" r:id="rId31"/>
    <p:sldId id="473" r:id="rId32"/>
    <p:sldId id="474" r:id="rId33"/>
    <p:sldId id="475" r:id="rId34"/>
    <p:sldId id="476" r:id="rId35"/>
    <p:sldId id="479" r:id="rId36"/>
    <p:sldId id="485" r:id="rId37"/>
    <p:sldId id="48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256"/>
            <p14:sldId id="280"/>
            <p14:sldId id="435"/>
            <p14:sldId id="443"/>
            <p14:sldId id="441"/>
            <p14:sldId id="438"/>
            <p14:sldId id="442"/>
            <p14:sldId id="448"/>
            <p14:sldId id="450"/>
            <p14:sldId id="449"/>
            <p14:sldId id="451"/>
            <p14:sldId id="458"/>
            <p14:sldId id="459"/>
            <p14:sldId id="453"/>
            <p14:sldId id="454"/>
            <p14:sldId id="455"/>
            <p14:sldId id="456"/>
            <p14:sldId id="460"/>
            <p14:sldId id="457"/>
            <p14:sldId id="462"/>
            <p14:sldId id="470"/>
            <p14:sldId id="447"/>
            <p14:sldId id="463"/>
            <p14:sldId id="465"/>
            <p14:sldId id="467"/>
            <p14:sldId id="466"/>
            <p14:sldId id="468"/>
            <p14:sldId id="464"/>
            <p14:sldId id="471"/>
            <p14:sldId id="472"/>
            <p14:sldId id="473"/>
            <p14:sldId id="474"/>
            <p14:sldId id="475"/>
            <p14:sldId id="476"/>
            <p14:sldId id="479"/>
            <p14:sldId id="485"/>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24" autoAdjust="0"/>
    <p:restoredTop sz="95488" autoAdjust="0"/>
  </p:normalViewPr>
  <p:slideViewPr>
    <p:cSldViewPr snapToGrid="0">
      <p:cViewPr varScale="1">
        <p:scale>
          <a:sx n="91" d="100"/>
          <a:sy n="91" d="100"/>
        </p:scale>
        <p:origin x="70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69A8-F41B-4AB3-B1C4-4C1E89E6346C}" type="datetimeFigureOut">
              <a:rPr lang="zh-CN" altLang="en-US" smtClean="0"/>
              <a:t>2017/9/14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36FC-5391-4E88-BC9C-2B9CBFA3E85A}" type="slidenum">
              <a:rPr lang="zh-CN" altLang="en-US" smtClean="0"/>
              <a:t>‹#›</a:t>
            </a:fld>
            <a:endParaRPr lang="zh-CN" altLang="en-US"/>
          </a:p>
        </p:txBody>
      </p:sp>
    </p:spTree>
    <p:extLst>
      <p:ext uri="{BB962C8B-B14F-4D97-AF65-F5344CB8AC3E}">
        <p14:creationId xmlns:p14="http://schemas.microsoft.com/office/powerpoint/2010/main" val="199544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E75FA1EC-9C8B-4CB7-B2A5-DD415DF7CB42}" type="datetimeFigureOut">
              <a:rPr lang="zh-CN" altLang="en-US" smtClean="0"/>
              <a:t>2017/9/14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41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40840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70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50223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95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19686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8495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07397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82015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8965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26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5FA1EC-9C8B-4CB7-B2A5-DD415DF7CB42}" type="datetimeFigureOut">
              <a:rPr lang="zh-CN" altLang="en-US" smtClean="0"/>
              <a:t>2017/9/14</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AED326-59E5-4E75-9405-1E369EB9BE97}"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860689"/>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anose="02010509060101010101" pitchFamily="49" charset="-122"/>
                <a:ea typeface="隶书" panose="02010509060101010101" pitchFamily="49" charset="-122"/>
              </a:rPr>
              <a:t>数组和链表</a:t>
            </a:r>
          </a:p>
        </p:txBody>
      </p:sp>
    </p:spTree>
    <p:extLst>
      <p:ext uri="{BB962C8B-B14F-4D97-AF65-F5344CB8AC3E}">
        <p14:creationId xmlns:p14="http://schemas.microsoft.com/office/powerpoint/2010/main" val="399832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6926" y="195904"/>
            <a:ext cx="7680960" cy="1371600"/>
          </a:xfrm>
        </p:spPr>
        <p:txBody>
          <a:bodyPr/>
          <a:lstStyle/>
          <a:p>
            <a:r>
              <a:rPr lang="zh-CN" altLang="en-US" dirty="0">
                <a:latin typeface="隶书" panose="02010509060101010101" pitchFamily="49" charset="-122"/>
                <a:ea typeface="隶书" panose="02010509060101010101" pitchFamily="49" charset="-122"/>
              </a:rPr>
              <a:t>一维数组</a:t>
            </a:r>
          </a:p>
        </p:txBody>
      </p:sp>
      <p:sp>
        <p:nvSpPr>
          <p:cNvPr id="5" name="内容占位符 4"/>
          <p:cNvSpPr>
            <a:spLocks noGrp="1"/>
          </p:cNvSpPr>
          <p:nvPr>
            <p:ph idx="1"/>
          </p:nvPr>
        </p:nvSpPr>
        <p:spPr>
          <a:xfrm>
            <a:off x="694734" y="1393672"/>
            <a:ext cx="7680960" cy="3931920"/>
          </a:xfrm>
        </p:spPr>
        <p:txBody>
          <a:bodyPr>
            <a:noAutofit/>
          </a:bodyPr>
          <a:lstStyle/>
          <a:p>
            <a:pPr algn="ctr">
              <a:spcBef>
                <a:spcPct val="50000"/>
              </a:spcBef>
              <a:buClrTx/>
              <a:buNone/>
            </a:pPr>
            <a:r>
              <a:rPr lang="en-US" altLang="zh-CN" sz="2800" b="1" dirty="0" err="1">
                <a:solidFill>
                  <a:srgbClr val="FF0000"/>
                </a:solidFill>
                <a:latin typeface="华文楷体" panose="02010600040101010101" pitchFamily="2" charset="-122"/>
                <a:ea typeface="华文楷体" panose="02010600040101010101" pitchFamily="2" charset="-122"/>
              </a:rPr>
              <a:t>int</a:t>
            </a:r>
            <a:r>
              <a:rPr lang="en-US" altLang="zh-CN" sz="2800" b="1" dirty="0">
                <a:solidFill>
                  <a:srgbClr val="FF0000"/>
                </a:solidFill>
                <a:latin typeface="华文楷体" panose="02010600040101010101" pitchFamily="2" charset="-122"/>
                <a:ea typeface="华文楷体" panose="02010600040101010101" pitchFamily="2" charset="-122"/>
              </a:rPr>
              <a:t> one[5]; </a:t>
            </a:r>
          </a:p>
          <a:p>
            <a:pPr>
              <a:spcBef>
                <a:spcPct val="50000"/>
              </a:spcBef>
              <a:buClrTx/>
            </a:pPr>
            <a:r>
              <a:rPr lang="zh-CN" altLang="en-US" sz="2800" b="1" dirty="0">
                <a:latin typeface="华文楷体" panose="02010600040101010101" pitchFamily="2" charset="-122"/>
                <a:ea typeface="华文楷体" panose="02010600040101010101" pitchFamily="2" charset="-122"/>
              </a:rPr>
              <a:t>定义了</a:t>
            </a:r>
            <a:r>
              <a:rPr lang="en-US" altLang="zh-CN" sz="2800" b="1" dirty="0">
                <a:latin typeface="华文楷体" panose="02010600040101010101" pitchFamily="2" charset="-122"/>
                <a:ea typeface="华文楷体" panose="02010600040101010101" pitchFamily="2" charset="-122"/>
              </a:rPr>
              <a:t>5</a:t>
            </a:r>
            <a:r>
              <a:rPr lang="zh-CN" altLang="en-US" sz="2800" b="1" dirty="0">
                <a:latin typeface="华文楷体" panose="02010600040101010101" pitchFamily="2" charset="-122"/>
                <a:ea typeface="华文楷体" panose="02010600040101010101" pitchFamily="2" charset="-122"/>
              </a:rPr>
              <a:t>个整数组成的一个数组，下标从</a:t>
            </a:r>
            <a:r>
              <a:rPr lang="en-US" altLang="zh-CN" sz="2800" b="1" dirty="0">
                <a:latin typeface="华文楷体" panose="02010600040101010101" pitchFamily="2" charset="-122"/>
                <a:ea typeface="华文楷体" panose="02010600040101010101" pitchFamily="2" charset="-122"/>
              </a:rPr>
              <a:t>0</a:t>
            </a:r>
            <a:r>
              <a:rPr lang="zh-CN" altLang="en-US" sz="2800" b="1" dirty="0">
                <a:latin typeface="华文楷体" panose="02010600040101010101" pitchFamily="2" charset="-122"/>
                <a:ea typeface="华文楷体" panose="02010600040101010101" pitchFamily="2" charset="-122"/>
              </a:rPr>
              <a:t>到</a:t>
            </a:r>
            <a:r>
              <a:rPr lang="en-US" altLang="zh-CN" sz="2800" b="1" dirty="0">
                <a:latin typeface="华文楷体" panose="02010600040101010101" pitchFamily="2" charset="-122"/>
                <a:ea typeface="华文楷体" panose="02010600040101010101" pitchFamily="2" charset="-122"/>
              </a:rPr>
              <a:t>4</a:t>
            </a:r>
          </a:p>
          <a:p>
            <a:pPr>
              <a:spcBef>
                <a:spcPct val="50000"/>
              </a:spcBef>
              <a:buClrTx/>
            </a:pPr>
            <a:r>
              <a:rPr lang="zh-CN" altLang="en-US" sz="2800" b="1" dirty="0">
                <a:latin typeface="华文楷体" panose="02010600040101010101" pitchFamily="2" charset="-122"/>
                <a:ea typeface="华文楷体" panose="02010600040101010101" pitchFamily="2" charset="-122"/>
              </a:rPr>
              <a:t>数组可以在定义时集体赋值</a:t>
            </a:r>
            <a:endParaRPr lang="en-US" altLang="zh-CN" sz="2800" b="1" dirty="0">
              <a:latin typeface="华文楷体" panose="02010600040101010101" pitchFamily="2" charset="-122"/>
              <a:ea typeface="华文楷体" panose="02010600040101010101" pitchFamily="2" charset="-122"/>
            </a:endParaRPr>
          </a:p>
          <a:p>
            <a:pPr marL="0" indent="0">
              <a:spcBef>
                <a:spcPct val="50000"/>
              </a:spcBef>
              <a:buClrTx/>
              <a:buNone/>
            </a:pPr>
            <a:r>
              <a:rPr lang="en-US" altLang="zh-CN" sz="2800" b="1" dirty="0">
                <a:solidFill>
                  <a:srgbClr val="FF0000"/>
                </a:solidFill>
                <a:latin typeface="华文楷体" panose="02010600040101010101" pitchFamily="2" charset="-122"/>
                <a:ea typeface="华文楷体" panose="02010600040101010101" pitchFamily="2" charset="-122"/>
              </a:rPr>
              <a:t>                       </a:t>
            </a:r>
            <a:r>
              <a:rPr lang="en-US" altLang="zh-CN" sz="2800" b="1" dirty="0" err="1">
                <a:solidFill>
                  <a:srgbClr val="FF0000"/>
                </a:solidFill>
                <a:latin typeface="华文楷体" panose="02010600040101010101" pitchFamily="2" charset="-122"/>
                <a:ea typeface="华文楷体" panose="02010600040101010101" pitchFamily="2" charset="-122"/>
              </a:rPr>
              <a:t>int</a:t>
            </a:r>
            <a:r>
              <a:rPr lang="en-US" altLang="zh-CN" sz="2800" b="1" dirty="0">
                <a:solidFill>
                  <a:srgbClr val="FF0000"/>
                </a:solidFill>
                <a:latin typeface="华文楷体" panose="02010600040101010101" pitchFamily="2" charset="-122"/>
                <a:ea typeface="华文楷体" panose="02010600040101010101" pitchFamily="2" charset="-122"/>
              </a:rPr>
              <a:t> one[5]={0, 1, 2, 3, 4}; </a:t>
            </a:r>
          </a:p>
          <a:p>
            <a:pPr>
              <a:spcBef>
                <a:spcPct val="50000"/>
              </a:spcBef>
              <a:buClrTx/>
            </a:pPr>
            <a:r>
              <a:rPr lang="zh-CN" altLang="en-US" sz="2800" b="1" dirty="0">
                <a:latin typeface="华文楷体" panose="02010600040101010101" pitchFamily="2" charset="-122"/>
                <a:ea typeface="华文楷体" panose="02010600040101010101" pitchFamily="2" charset="-122"/>
              </a:rPr>
              <a:t>可以依次对每个数据元素赋值</a:t>
            </a:r>
          </a:p>
          <a:p>
            <a:pPr>
              <a:spcBef>
                <a:spcPct val="50000"/>
              </a:spcBef>
              <a:buClrTx/>
              <a:buNone/>
            </a:pPr>
            <a:r>
              <a:rPr lang="en-US" altLang="zh-CN" sz="2800" b="1" dirty="0">
                <a:solidFill>
                  <a:srgbClr val="FF0000"/>
                </a:solidFill>
                <a:latin typeface="华文楷体" panose="02010600040101010101" pitchFamily="2" charset="-122"/>
                <a:ea typeface="华文楷体" panose="02010600040101010101" pitchFamily="2" charset="-122"/>
              </a:rPr>
              <a:t>                     for ( </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=0; </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&lt;5; </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 one[</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a:t>
            </a:r>
            <a:endParaRPr lang="zh-CN" altLang="en-US" sz="2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7034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6926" y="195904"/>
            <a:ext cx="7680960" cy="1371600"/>
          </a:xfrm>
        </p:spPr>
        <p:txBody>
          <a:bodyPr/>
          <a:lstStyle/>
          <a:p>
            <a:r>
              <a:rPr lang="zh-CN" altLang="en-US" dirty="0">
                <a:latin typeface="隶书" panose="02010509060101010101" pitchFamily="49" charset="-122"/>
                <a:ea typeface="隶书" panose="02010509060101010101" pitchFamily="49" charset="-122"/>
              </a:rPr>
              <a:t>一维数组的存储结构</a:t>
            </a:r>
          </a:p>
        </p:txBody>
      </p:sp>
      <p:sp>
        <p:nvSpPr>
          <p:cNvPr id="5" name="内容占位符 4"/>
          <p:cNvSpPr>
            <a:spLocks noGrp="1"/>
          </p:cNvSpPr>
          <p:nvPr>
            <p:ph idx="1"/>
          </p:nvPr>
        </p:nvSpPr>
        <p:spPr>
          <a:xfrm>
            <a:off x="694734" y="1393672"/>
            <a:ext cx="7680960" cy="3931920"/>
          </a:xfrm>
        </p:spPr>
        <p:txBody>
          <a:bodyPr>
            <a:noAutofit/>
          </a:bodyPr>
          <a:lstStyle/>
          <a:p>
            <a:pPr>
              <a:spcBef>
                <a:spcPct val="50000"/>
              </a:spcBef>
              <a:buClrTx/>
            </a:pPr>
            <a:r>
              <a:rPr lang="zh-CN" altLang="en-US" sz="2800" b="1" dirty="0">
                <a:latin typeface="华文楷体" panose="02010600040101010101" pitchFamily="2" charset="-122"/>
                <a:ea typeface="华文楷体" panose="02010600040101010101" pitchFamily="2" charset="-122"/>
              </a:rPr>
              <a:t>数组类型采用顺序方式存储：数组中的元素</a:t>
            </a:r>
            <a:r>
              <a:rPr lang="zh-CN" altLang="en-US" sz="2800" b="1" dirty="0">
                <a:solidFill>
                  <a:srgbClr val="FF0000"/>
                </a:solidFill>
                <a:latin typeface="华文楷体" panose="02010600040101010101" pitchFamily="2" charset="-122"/>
                <a:ea typeface="华文楷体" panose="02010600040101010101" pitchFamily="2" charset="-122"/>
              </a:rPr>
              <a:t>按一定顺序存放在一个连续的存储空间</a:t>
            </a:r>
            <a:endParaRPr lang="en-US" altLang="zh-CN" sz="2800" b="1" dirty="0">
              <a:solidFill>
                <a:srgbClr val="FF0000"/>
              </a:solidFill>
              <a:latin typeface="华文楷体" panose="02010600040101010101" pitchFamily="2" charset="-122"/>
              <a:ea typeface="华文楷体" panose="02010600040101010101" pitchFamily="2" charset="-122"/>
            </a:endParaRPr>
          </a:p>
          <a:p>
            <a:pPr>
              <a:spcBef>
                <a:spcPct val="50000"/>
              </a:spcBef>
              <a:buClrTx/>
            </a:pPr>
            <a:r>
              <a:rPr lang="zh-CN" altLang="en-US" sz="2800" b="1" dirty="0">
                <a:latin typeface="华文楷体" panose="02010600040101010101" pitchFamily="2" charset="-122"/>
                <a:ea typeface="华文楷体" panose="02010600040101010101" pitchFamily="2" charset="-122"/>
              </a:rPr>
              <a:t>计算机中的存储空间是一维的，一维数组元素可直接映射到存储空间中</a:t>
            </a:r>
            <a:endParaRPr lang="en-US" altLang="zh-CN" sz="2800" b="1" dirty="0">
              <a:latin typeface="华文楷体" panose="02010600040101010101" pitchFamily="2" charset="-122"/>
              <a:ea typeface="华文楷体" panose="02010600040101010101" pitchFamily="2" charset="-122"/>
            </a:endParaRPr>
          </a:p>
          <a:p>
            <a:pPr marL="274320" lvl="1" indent="0">
              <a:spcBef>
                <a:spcPct val="50000"/>
              </a:spcBef>
              <a:buClrTx/>
              <a:buNone/>
            </a:pPr>
            <a:r>
              <a:rPr lang="zh-CN" altLang="en-US" sz="2400" b="1" dirty="0">
                <a:latin typeface="华文楷体" panose="02010600040101010101" pitchFamily="2" charset="-122"/>
                <a:ea typeface="华文楷体" panose="02010600040101010101" pitchFamily="2" charset="-122"/>
              </a:rPr>
              <a:t>设给长度为</a:t>
            </a:r>
            <a:r>
              <a:rPr lang="en-US" altLang="zh-CN" sz="2400" b="1" dirty="0">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的一维数组</a:t>
            </a:r>
            <a:r>
              <a:rPr lang="en-US" altLang="zh-CN" sz="2400" b="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所分配的存储块的起始地址是</a:t>
            </a:r>
            <a:r>
              <a:rPr lang="en-US" altLang="zh-CN" sz="2400" b="1" dirty="0" err="1">
                <a:latin typeface="华文楷体" panose="02010600040101010101" pitchFamily="2" charset="-122"/>
                <a:ea typeface="华文楷体" panose="02010600040101010101" pitchFamily="2" charset="-122"/>
              </a:rPr>
              <a:t>Loc</a:t>
            </a:r>
            <a:r>
              <a:rPr lang="en-US" altLang="zh-CN" sz="2400" b="1" dirty="0">
                <a:latin typeface="华文楷体" panose="02010600040101010101" pitchFamily="2" charset="-122"/>
                <a:ea typeface="华文楷体" panose="02010600040101010101" pitchFamily="2" charset="-122"/>
              </a:rPr>
              <a:t>(a[0])</a:t>
            </a:r>
            <a:r>
              <a:rPr lang="zh-CN" altLang="en-US" sz="2400" b="1" dirty="0">
                <a:latin typeface="华文楷体" panose="02010600040101010101" pitchFamily="2" charset="-122"/>
                <a:ea typeface="华文楷体" panose="02010600040101010101" pitchFamily="2" charset="-122"/>
              </a:rPr>
              <a:t>，若已知</a:t>
            </a:r>
            <a:r>
              <a:rPr lang="en-US" altLang="zh-CN" sz="2400" b="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的每个元素占</a:t>
            </a:r>
            <a:r>
              <a:rPr lang="en-US" altLang="zh-CN" sz="2400" b="1" dirty="0">
                <a:latin typeface="华文楷体" panose="02010600040101010101" pitchFamily="2" charset="-122"/>
                <a:ea typeface="华文楷体" panose="02010600040101010101" pitchFamily="2" charset="-122"/>
              </a:rPr>
              <a:t>k</a:t>
            </a:r>
            <a:r>
              <a:rPr lang="zh-CN" altLang="en-US" sz="2400" b="1" dirty="0">
                <a:latin typeface="华文楷体" panose="02010600040101010101" pitchFamily="2" charset="-122"/>
                <a:ea typeface="华文楷体" panose="02010600040101010101" pitchFamily="2" charset="-122"/>
              </a:rPr>
              <a:t>个存储单元，则下标为</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的数组元素</a:t>
            </a:r>
            <a:r>
              <a:rPr lang="en-US" altLang="zh-CN" sz="2400" b="1" dirty="0">
                <a:latin typeface="华文楷体" panose="02010600040101010101" pitchFamily="2" charset="-122"/>
                <a:ea typeface="华文楷体" panose="02010600040101010101" pitchFamily="2" charset="-122"/>
              </a:rPr>
              <a:t>a[</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的存放地址</a:t>
            </a:r>
            <a:r>
              <a:rPr lang="en-US" altLang="zh-CN" sz="2400" b="1" dirty="0" err="1">
                <a:latin typeface="华文楷体" panose="02010600040101010101" pitchFamily="2" charset="-122"/>
                <a:ea typeface="华文楷体" panose="02010600040101010101" pitchFamily="2" charset="-122"/>
              </a:rPr>
              <a:t>Loc</a:t>
            </a:r>
            <a:r>
              <a:rPr lang="en-US" altLang="zh-CN" sz="2400" b="1" dirty="0">
                <a:latin typeface="华文楷体" panose="02010600040101010101" pitchFamily="2" charset="-122"/>
                <a:ea typeface="华文楷体" panose="02010600040101010101" pitchFamily="2" charset="-122"/>
              </a:rPr>
              <a:t>(a[</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是</a:t>
            </a:r>
          </a:p>
          <a:p>
            <a:pPr>
              <a:spcBef>
                <a:spcPct val="50000"/>
              </a:spcBef>
              <a:buClrTx/>
              <a:buNone/>
            </a:pPr>
            <a:r>
              <a:rPr lang="zh-CN" altLang="en-US" sz="2800" b="1" dirty="0">
                <a:solidFill>
                  <a:srgbClr val="FF0000"/>
                </a:solidFill>
                <a:latin typeface="华文楷体" panose="02010600040101010101" pitchFamily="2" charset="-122"/>
                <a:ea typeface="华文楷体" panose="02010600040101010101" pitchFamily="2" charset="-122"/>
              </a:rPr>
              <a:t>                </a:t>
            </a:r>
            <a:r>
              <a:rPr lang="en-US" altLang="zh-CN" sz="2800" b="1" dirty="0" err="1">
                <a:solidFill>
                  <a:srgbClr val="FF0000"/>
                </a:solidFill>
                <a:latin typeface="华文楷体" panose="02010600040101010101" pitchFamily="2" charset="-122"/>
                <a:ea typeface="华文楷体" panose="02010600040101010101" pitchFamily="2" charset="-122"/>
              </a:rPr>
              <a:t>Loc</a:t>
            </a:r>
            <a:r>
              <a:rPr lang="en-US" altLang="zh-CN" sz="2800" b="1" dirty="0">
                <a:solidFill>
                  <a:srgbClr val="FF0000"/>
                </a:solidFill>
                <a:latin typeface="华文楷体" panose="02010600040101010101" pitchFamily="2" charset="-122"/>
                <a:ea typeface="华文楷体" panose="02010600040101010101" pitchFamily="2" charset="-122"/>
              </a:rPr>
              <a:t>(a[</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 </a:t>
            </a:r>
            <a:r>
              <a:rPr lang="en-US" altLang="zh-CN" sz="2800" b="1" dirty="0" err="1">
                <a:solidFill>
                  <a:srgbClr val="FF0000"/>
                </a:solidFill>
                <a:latin typeface="华文楷体" panose="02010600040101010101" pitchFamily="2" charset="-122"/>
                <a:ea typeface="华文楷体" panose="02010600040101010101" pitchFamily="2" charset="-122"/>
              </a:rPr>
              <a:t>Loc</a:t>
            </a:r>
            <a:r>
              <a:rPr lang="en-US" altLang="zh-CN" sz="2800" b="1" dirty="0">
                <a:solidFill>
                  <a:srgbClr val="FF0000"/>
                </a:solidFill>
                <a:latin typeface="华文楷体" panose="02010600040101010101" pitchFamily="2" charset="-122"/>
                <a:ea typeface="华文楷体" panose="02010600040101010101" pitchFamily="2" charset="-122"/>
              </a:rPr>
              <a:t>(a[0])+</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*k      0≤i</a:t>
            </a:r>
            <a:r>
              <a:rPr lang="zh-CN" altLang="en-US" sz="2800" b="1" dirty="0">
                <a:solidFill>
                  <a:srgbClr val="FF0000"/>
                </a:solidFill>
                <a:latin typeface="华文楷体" panose="02010600040101010101" pitchFamily="2" charset="-122"/>
                <a:ea typeface="华文楷体" panose="02010600040101010101" pitchFamily="2" charset="-122"/>
              </a:rPr>
              <a:t>＜</a:t>
            </a:r>
            <a:r>
              <a:rPr lang="en-US" altLang="zh-CN" sz="2800" b="1" dirty="0">
                <a:solidFill>
                  <a:srgbClr val="FF0000"/>
                </a:solidFill>
                <a:latin typeface="华文楷体" panose="02010600040101010101" pitchFamily="2" charset="-122"/>
                <a:ea typeface="华文楷体" panose="02010600040101010101" pitchFamily="2" charset="-122"/>
              </a:rPr>
              <a:t>n</a:t>
            </a:r>
            <a:endParaRPr lang="zh-CN" altLang="en-US"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6354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6926" y="195904"/>
            <a:ext cx="7680960" cy="1371600"/>
          </a:xfrm>
        </p:spPr>
        <p:txBody>
          <a:bodyPr/>
          <a:lstStyle/>
          <a:p>
            <a:r>
              <a:rPr lang="zh-CN" altLang="en-US" dirty="0">
                <a:latin typeface="隶书" panose="02010509060101010101" pitchFamily="49" charset="-122"/>
                <a:ea typeface="隶书" panose="02010509060101010101" pitchFamily="49" charset="-122"/>
              </a:rPr>
              <a:t>二维数组</a:t>
            </a:r>
          </a:p>
        </p:txBody>
      </p:sp>
      <p:sp>
        <p:nvSpPr>
          <p:cNvPr id="5" name="内容占位符 4"/>
          <p:cNvSpPr>
            <a:spLocks noGrp="1"/>
          </p:cNvSpPr>
          <p:nvPr>
            <p:ph idx="1"/>
          </p:nvPr>
        </p:nvSpPr>
        <p:spPr>
          <a:xfrm>
            <a:off x="694733" y="1393672"/>
            <a:ext cx="7986811" cy="5085956"/>
          </a:xfrm>
        </p:spPr>
        <p:txBody>
          <a:bodyPr>
            <a:noAutofit/>
          </a:bodyPr>
          <a:lstStyle/>
          <a:p>
            <a:pPr algn="ctr">
              <a:spcBef>
                <a:spcPct val="50000"/>
              </a:spcBef>
              <a:buClrTx/>
              <a:buNone/>
            </a:pPr>
            <a:r>
              <a:rPr lang="en-US" altLang="zh-CN" sz="2800" b="1" dirty="0" err="1">
                <a:solidFill>
                  <a:srgbClr val="FF0000"/>
                </a:solidFill>
                <a:latin typeface="华文楷体" panose="02010600040101010101" pitchFamily="2" charset="-122"/>
                <a:ea typeface="华文楷体" panose="02010600040101010101" pitchFamily="2" charset="-122"/>
              </a:rPr>
              <a:t>int</a:t>
            </a:r>
            <a:r>
              <a:rPr lang="en-US" altLang="zh-CN" sz="2800" b="1" dirty="0">
                <a:solidFill>
                  <a:srgbClr val="FF0000"/>
                </a:solidFill>
                <a:latin typeface="华文楷体" panose="02010600040101010101" pitchFamily="2" charset="-122"/>
                <a:ea typeface="华文楷体" panose="02010600040101010101" pitchFamily="2" charset="-122"/>
              </a:rPr>
              <a:t> one[2][3]; </a:t>
            </a:r>
          </a:p>
          <a:p>
            <a:pPr>
              <a:spcBef>
                <a:spcPct val="50000"/>
              </a:spcBef>
              <a:buClrTx/>
            </a:pPr>
            <a:r>
              <a:rPr lang="zh-CN" altLang="en-US" sz="2800" b="1" dirty="0">
                <a:latin typeface="华文楷体" panose="02010600040101010101" pitchFamily="2" charset="-122"/>
                <a:ea typeface="华文楷体" panose="02010600040101010101" pitchFamily="2" charset="-122"/>
              </a:rPr>
              <a:t>定义了包含</a:t>
            </a:r>
            <a:r>
              <a:rPr lang="en-US" altLang="zh-CN" sz="2800" b="1"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个整型一维数组的数组，下标从</a:t>
            </a:r>
            <a:r>
              <a:rPr lang="en-US" altLang="zh-CN" sz="2800" b="1" dirty="0">
                <a:latin typeface="华文楷体" panose="02010600040101010101" pitchFamily="2" charset="-122"/>
                <a:ea typeface="华文楷体" panose="02010600040101010101" pitchFamily="2" charset="-122"/>
              </a:rPr>
              <a:t>0</a:t>
            </a:r>
            <a:r>
              <a:rPr lang="zh-CN" altLang="en-US" sz="2800" b="1" dirty="0">
                <a:latin typeface="华文楷体" panose="02010600040101010101" pitchFamily="2" charset="-122"/>
                <a:ea typeface="华文楷体" panose="02010600040101010101" pitchFamily="2" charset="-122"/>
              </a:rPr>
              <a:t>到</a:t>
            </a:r>
            <a:r>
              <a:rPr lang="en-US" altLang="zh-CN" sz="2800" b="1" dirty="0">
                <a:latin typeface="华文楷体" panose="02010600040101010101" pitchFamily="2" charset="-122"/>
                <a:ea typeface="华文楷体" panose="02010600040101010101" pitchFamily="2" charset="-122"/>
              </a:rPr>
              <a:t>1</a:t>
            </a:r>
          </a:p>
          <a:p>
            <a:pPr>
              <a:spcBef>
                <a:spcPct val="50000"/>
              </a:spcBef>
              <a:buClrTx/>
            </a:pP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每个一维数组又包含了</a:t>
            </a:r>
            <a:r>
              <a:rPr lang="en-US" altLang="zh-CN" sz="2800" b="1" dirty="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个整型，下标从</a:t>
            </a:r>
            <a:r>
              <a:rPr lang="en-US" altLang="zh-CN" sz="2800" b="1" dirty="0">
                <a:latin typeface="华文楷体" panose="02010600040101010101" pitchFamily="2" charset="-122"/>
                <a:ea typeface="华文楷体" panose="02010600040101010101" pitchFamily="2" charset="-122"/>
              </a:rPr>
              <a:t>0</a:t>
            </a:r>
            <a:r>
              <a:rPr lang="zh-CN" altLang="en-US" sz="2800" b="1" dirty="0">
                <a:latin typeface="华文楷体" panose="02010600040101010101" pitchFamily="2" charset="-122"/>
                <a:ea typeface="华文楷体" panose="02010600040101010101" pitchFamily="2" charset="-122"/>
              </a:rPr>
              <a:t>到</a:t>
            </a:r>
            <a:r>
              <a:rPr lang="en-US" altLang="zh-CN" sz="2800" b="1" dirty="0">
                <a:latin typeface="华文楷体" panose="02010600040101010101" pitchFamily="2" charset="-122"/>
                <a:ea typeface="华文楷体" panose="02010600040101010101" pitchFamily="2" charset="-122"/>
              </a:rPr>
              <a:t>2</a:t>
            </a:r>
          </a:p>
          <a:p>
            <a:pPr>
              <a:spcBef>
                <a:spcPct val="50000"/>
              </a:spcBef>
              <a:buClrTx/>
            </a:pPr>
            <a:r>
              <a:rPr lang="zh-CN" altLang="en-US" sz="2800" b="1" dirty="0">
                <a:latin typeface="华文楷体" panose="02010600040101010101" pitchFamily="2" charset="-122"/>
                <a:ea typeface="华文楷体" panose="02010600040101010101" pitchFamily="2" charset="-122"/>
              </a:rPr>
              <a:t> 数组可以在定义时集体赋值</a:t>
            </a:r>
            <a:endParaRPr lang="en-US" altLang="zh-CN" sz="2800" b="1" dirty="0">
              <a:latin typeface="华文楷体" panose="02010600040101010101" pitchFamily="2" charset="-122"/>
              <a:ea typeface="华文楷体" panose="02010600040101010101" pitchFamily="2" charset="-122"/>
            </a:endParaRPr>
          </a:p>
          <a:p>
            <a:pPr marL="0" indent="0">
              <a:spcBef>
                <a:spcPct val="50000"/>
              </a:spcBef>
              <a:buClrTx/>
              <a:buNone/>
            </a:pPr>
            <a:r>
              <a:rPr lang="en-US" altLang="zh-CN" sz="2800" b="1" dirty="0">
                <a:solidFill>
                  <a:srgbClr val="FF0000"/>
                </a:solidFill>
                <a:latin typeface="华文楷体" panose="02010600040101010101" pitchFamily="2" charset="-122"/>
                <a:ea typeface="华文楷体" panose="02010600040101010101" pitchFamily="2" charset="-122"/>
              </a:rPr>
              <a:t>    </a:t>
            </a:r>
            <a:r>
              <a:rPr lang="en-US" altLang="zh-CN" sz="2800" b="1" dirty="0" err="1">
                <a:solidFill>
                  <a:srgbClr val="FF0000"/>
                </a:solidFill>
                <a:latin typeface="华文楷体" panose="02010600040101010101" pitchFamily="2" charset="-122"/>
                <a:ea typeface="华文楷体" panose="02010600040101010101" pitchFamily="2" charset="-122"/>
              </a:rPr>
              <a:t>int</a:t>
            </a:r>
            <a:r>
              <a:rPr lang="en-US" altLang="zh-CN" sz="2800" b="1" dirty="0">
                <a:solidFill>
                  <a:srgbClr val="FF0000"/>
                </a:solidFill>
                <a:latin typeface="华文楷体" panose="02010600040101010101" pitchFamily="2" charset="-122"/>
                <a:ea typeface="华文楷体" panose="02010600040101010101" pitchFamily="2" charset="-122"/>
              </a:rPr>
              <a:t> one[2][3]={{0, 1, 2}, {3, 4, 6}}; </a:t>
            </a:r>
          </a:p>
          <a:p>
            <a:pPr>
              <a:spcBef>
                <a:spcPct val="50000"/>
              </a:spcBef>
              <a:buClrTx/>
            </a:pPr>
            <a:r>
              <a:rPr lang="zh-CN" altLang="en-US" sz="2800" b="1" dirty="0">
                <a:latin typeface="华文楷体" panose="02010600040101010101" pitchFamily="2" charset="-122"/>
                <a:ea typeface="华文楷体" panose="02010600040101010101" pitchFamily="2" charset="-122"/>
              </a:rPr>
              <a:t>可以依次对每个数据元素赋值</a:t>
            </a:r>
          </a:p>
          <a:p>
            <a:pPr>
              <a:spcBef>
                <a:spcPct val="50000"/>
              </a:spcBef>
              <a:buClrTx/>
              <a:buNone/>
            </a:pPr>
            <a:r>
              <a:rPr lang="en-US" altLang="zh-CN" sz="2800" b="1" dirty="0">
                <a:solidFill>
                  <a:srgbClr val="FFFF00"/>
                </a:solidFill>
                <a:latin typeface="华文楷体" panose="02010600040101010101" pitchFamily="2" charset="-122"/>
                <a:ea typeface="华文楷体" panose="02010600040101010101" pitchFamily="2" charset="-122"/>
              </a:rPr>
              <a:t>                     </a:t>
            </a:r>
            <a:r>
              <a:rPr lang="en-US" altLang="zh-CN" sz="2800" b="1" dirty="0">
                <a:solidFill>
                  <a:srgbClr val="FF0000"/>
                </a:solidFill>
                <a:latin typeface="华文楷体" panose="02010600040101010101" pitchFamily="2" charset="-122"/>
                <a:ea typeface="华文楷体" panose="02010600040101010101" pitchFamily="2" charset="-122"/>
              </a:rPr>
              <a:t>for ( </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=0; </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&lt;2; </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 </a:t>
            </a:r>
          </a:p>
          <a:p>
            <a:pPr>
              <a:spcBef>
                <a:spcPct val="50000"/>
              </a:spcBef>
              <a:buClrTx/>
              <a:buNone/>
            </a:pPr>
            <a:r>
              <a:rPr lang="en-US" altLang="zh-CN" sz="2800" b="1" dirty="0">
                <a:solidFill>
                  <a:srgbClr val="FF0000"/>
                </a:solidFill>
                <a:latin typeface="华文楷体" panose="02010600040101010101" pitchFamily="2" charset="-122"/>
                <a:ea typeface="华文楷体" panose="02010600040101010101" pitchFamily="2" charset="-122"/>
              </a:rPr>
              <a:t>                            for ( j=0; j&lt;3; </a:t>
            </a:r>
            <a:r>
              <a:rPr lang="en-US" altLang="zh-CN" sz="2800" b="1" dirty="0" err="1">
                <a:solidFill>
                  <a:srgbClr val="FF0000"/>
                </a:solidFill>
                <a:latin typeface="华文楷体" panose="02010600040101010101" pitchFamily="2" charset="-122"/>
                <a:ea typeface="华文楷体" panose="02010600040101010101" pitchFamily="2" charset="-122"/>
              </a:rPr>
              <a:t>j++</a:t>
            </a:r>
            <a:r>
              <a:rPr lang="en-US" altLang="zh-CN" sz="2800" b="1" dirty="0">
                <a:solidFill>
                  <a:srgbClr val="FF0000"/>
                </a:solidFill>
                <a:latin typeface="华文楷体" panose="02010600040101010101" pitchFamily="2" charset="-122"/>
                <a:ea typeface="华文楷体" panose="02010600040101010101" pitchFamily="2" charset="-122"/>
              </a:rPr>
              <a:t>)  one[</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][j]=</a:t>
            </a:r>
            <a:r>
              <a:rPr lang="en-US" altLang="zh-CN" sz="2800" b="1" dirty="0" err="1">
                <a:solidFill>
                  <a:srgbClr val="FF0000"/>
                </a:solidFill>
                <a:latin typeface="华文楷体" panose="02010600040101010101" pitchFamily="2" charset="-122"/>
                <a:ea typeface="华文楷体" panose="02010600040101010101" pitchFamily="2" charset="-122"/>
              </a:rPr>
              <a:t>i</a:t>
            </a:r>
            <a:r>
              <a:rPr lang="en-US" altLang="zh-CN" sz="2800" b="1" dirty="0">
                <a:solidFill>
                  <a:srgbClr val="FF0000"/>
                </a:solidFill>
                <a:latin typeface="华文楷体" panose="02010600040101010101" pitchFamily="2" charset="-122"/>
                <a:ea typeface="华文楷体" panose="02010600040101010101" pitchFamily="2" charset="-122"/>
              </a:rPr>
              <a:t>*j;</a:t>
            </a:r>
            <a:endParaRPr lang="zh-CN" altLang="en-US" sz="2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6176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6926" y="195904"/>
            <a:ext cx="7680960" cy="1371600"/>
          </a:xfrm>
        </p:spPr>
        <p:txBody>
          <a:bodyPr/>
          <a:lstStyle/>
          <a:p>
            <a:r>
              <a:rPr lang="zh-CN" altLang="en-US" dirty="0">
                <a:latin typeface="隶书" panose="02010509060101010101" pitchFamily="49" charset="-122"/>
                <a:ea typeface="隶书" panose="02010509060101010101" pitchFamily="49" charset="-122"/>
              </a:rPr>
              <a:t>二维数组的存储结构</a:t>
            </a:r>
          </a:p>
        </p:txBody>
      </p:sp>
      <p:sp>
        <p:nvSpPr>
          <p:cNvPr id="5" name="内容占位符 4"/>
          <p:cNvSpPr>
            <a:spLocks noGrp="1"/>
          </p:cNvSpPr>
          <p:nvPr>
            <p:ph idx="1"/>
          </p:nvPr>
        </p:nvSpPr>
        <p:spPr>
          <a:xfrm>
            <a:off x="699989" y="1703727"/>
            <a:ext cx="7680960" cy="3931920"/>
          </a:xfrm>
        </p:spPr>
        <p:txBody>
          <a:bodyPr>
            <a:noAutofit/>
          </a:bodyPr>
          <a:lstStyle/>
          <a:p>
            <a:pPr>
              <a:spcBef>
                <a:spcPct val="50000"/>
              </a:spcBef>
              <a:buClrTx/>
            </a:pPr>
            <a:r>
              <a:rPr lang="zh-CN" altLang="en-US" sz="2800" b="1" dirty="0">
                <a:latin typeface="华文楷体" panose="02010600040101010101" pitchFamily="2" charset="-122"/>
                <a:ea typeface="华文楷体" panose="02010600040101010101" pitchFamily="2" charset="-122"/>
              </a:rPr>
              <a:t>数组类型采用顺序方式存储：数组中的元素</a:t>
            </a:r>
            <a:r>
              <a:rPr lang="zh-CN" altLang="en-US" sz="2800" b="1" dirty="0">
                <a:solidFill>
                  <a:srgbClr val="FF0000"/>
                </a:solidFill>
                <a:latin typeface="华文楷体" panose="02010600040101010101" pitchFamily="2" charset="-122"/>
                <a:ea typeface="华文楷体" panose="02010600040101010101" pitchFamily="2" charset="-122"/>
              </a:rPr>
              <a:t>按一定顺序存放在一个连续的存储空间</a:t>
            </a:r>
            <a:endParaRPr lang="en-US" altLang="zh-CN" sz="2800" b="1" dirty="0">
              <a:solidFill>
                <a:srgbClr val="FF0000"/>
              </a:solidFill>
              <a:latin typeface="华文楷体" panose="02010600040101010101" pitchFamily="2" charset="-122"/>
              <a:ea typeface="华文楷体" panose="02010600040101010101" pitchFamily="2" charset="-122"/>
            </a:endParaRPr>
          </a:p>
          <a:p>
            <a:pPr>
              <a:spcBef>
                <a:spcPct val="50000"/>
              </a:spcBef>
              <a:buClrTx/>
            </a:pPr>
            <a:r>
              <a:rPr lang="zh-CN" altLang="en-US" sz="2800" b="1" dirty="0">
                <a:latin typeface="华文楷体" panose="02010600040101010101" pitchFamily="2" charset="-122"/>
                <a:ea typeface="华文楷体" panose="02010600040101010101" pitchFamily="2" charset="-122"/>
              </a:rPr>
              <a:t>计算机中的存储空间是一维的，二维数组元素需要按照一定规则映射到一维存储空间中</a:t>
            </a:r>
            <a:endParaRPr lang="en-US" altLang="zh-CN" sz="2800" b="1" dirty="0">
              <a:latin typeface="华文楷体" panose="02010600040101010101" pitchFamily="2" charset="-122"/>
              <a:ea typeface="华文楷体" panose="02010600040101010101" pitchFamily="2" charset="-122"/>
            </a:endParaRPr>
          </a:p>
          <a:p>
            <a:pPr lvl="1">
              <a:spcBef>
                <a:spcPct val="50000"/>
              </a:spcBef>
              <a:buClrTx/>
              <a:buFont typeface="Wingdings" panose="05000000000000000000" pitchFamily="2" charset="2"/>
              <a:buChar char="Ø"/>
            </a:pP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行优先存储</a:t>
            </a:r>
            <a:endParaRPr lang="en-US" altLang="zh-CN" sz="2600" b="1" dirty="0">
              <a:latin typeface="华文楷体" panose="02010600040101010101" pitchFamily="2" charset="-122"/>
              <a:ea typeface="华文楷体" panose="02010600040101010101" pitchFamily="2" charset="-122"/>
            </a:endParaRPr>
          </a:p>
          <a:p>
            <a:pPr lvl="1">
              <a:spcBef>
                <a:spcPct val="50000"/>
              </a:spcBef>
              <a:buClrTx/>
              <a:buFont typeface="Wingdings" panose="05000000000000000000" pitchFamily="2" charset="2"/>
              <a:buChar char="Ø"/>
            </a:pP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列优先存储</a:t>
            </a:r>
            <a:endParaRPr lang="en-US" altLang="zh-CN" sz="2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8896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971" y="389978"/>
            <a:ext cx="7200897" cy="97790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数组的顺序存储</a:t>
            </a:r>
          </a:p>
        </p:txBody>
      </p:sp>
      <p:sp>
        <p:nvSpPr>
          <p:cNvPr id="3" name="内容占位符 2"/>
          <p:cNvSpPr>
            <a:spLocks noGrp="1"/>
          </p:cNvSpPr>
          <p:nvPr>
            <p:ph idx="1"/>
          </p:nvPr>
        </p:nvSpPr>
        <p:spPr>
          <a:xfrm>
            <a:off x="194441" y="1325123"/>
            <a:ext cx="8760371" cy="2633519"/>
          </a:xfrm>
        </p:spPr>
        <p:txBody>
          <a:bodyPr>
            <a:normAutofit/>
          </a:bodyPr>
          <a:lstStyle/>
          <a:p>
            <a:pPr marL="342900" lvl="1" indent="0">
              <a:lnSpc>
                <a:spcPct val="140000"/>
              </a:lnSpc>
              <a:buNone/>
            </a:pP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二维数组</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a[m][n]</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需按照</a:t>
            </a:r>
            <a:r>
              <a:rPr lang="zh-CN" altLang="en-US"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行优先</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映射到一维的存储空间</a:t>
            </a:r>
          </a:p>
        </p:txBody>
      </p:sp>
      <p:graphicFrame>
        <p:nvGraphicFramePr>
          <p:cNvPr id="7" name="表格 6"/>
          <p:cNvGraphicFramePr>
            <a:graphicFrameLocks noGrp="1"/>
          </p:cNvGraphicFramePr>
          <p:nvPr>
            <p:extLst>
              <p:ext uri="{D42A27DB-BD31-4B8C-83A1-F6EECF244321}">
                <p14:modId xmlns:p14="http://schemas.microsoft.com/office/powerpoint/2010/main" val="2968631468"/>
              </p:ext>
            </p:extLst>
          </p:nvPr>
        </p:nvGraphicFramePr>
        <p:xfrm>
          <a:off x="865044" y="4747835"/>
          <a:ext cx="7574973" cy="342900"/>
        </p:xfrm>
        <a:graphic>
          <a:graphicData uri="http://schemas.openxmlformats.org/drawingml/2006/table">
            <a:tbl>
              <a:tblPr firstRow="1" bandRow="1">
                <a:tableStyleId>{5940675A-B579-460E-94D1-54222C63F5DA}</a:tableStyleId>
              </a:tblPr>
              <a:tblGrid>
                <a:gridCol w="2524991">
                  <a:extLst>
                    <a:ext uri="{9D8B030D-6E8A-4147-A177-3AD203B41FA5}">
                      <a16:colId xmlns:a16="http://schemas.microsoft.com/office/drawing/2014/main" val="20000"/>
                    </a:ext>
                  </a:extLst>
                </a:gridCol>
                <a:gridCol w="2524991">
                  <a:extLst>
                    <a:ext uri="{9D8B030D-6E8A-4147-A177-3AD203B41FA5}">
                      <a16:colId xmlns:a16="http://schemas.microsoft.com/office/drawing/2014/main" val="20001"/>
                    </a:ext>
                  </a:extLst>
                </a:gridCol>
                <a:gridCol w="2524991">
                  <a:extLst>
                    <a:ext uri="{9D8B030D-6E8A-4147-A177-3AD203B41FA5}">
                      <a16:colId xmlns:a16="http://schemas.microsoft.com/office/drawing/2014/main" val="20002"/>
                    </a:ext>
                  </a:extLst>
                </a:gridCol>
              </a:tblGrid>
              <a:tr h="3429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[0][0]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[0][0] </a:t>
                      </a:r>
                      <a:r>
                        <a:rPr lang="en-US" altLang="zh-CN" sz="1800" b="1" dirty="0">
                          <a:latin typeface="Times New Roman" panose="02020603050405020304" pitchFamily="18" charset="0"/>
                          <a:cs typeface="Times New Roman" panose="02020603050405020304" pitchFamily="18" charset="0"/>
                        </a:rPr>
                        <a:t>……</a:t>
                      </a:r>
                      <a:r>
                        <a:rPr lang="en-US" altLang="zh-CN" sz="1800" b="1" baseline="-250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[0][n-1] </a:t>
                      </a:r>
                      <a:endParaRPr lang="zh-CN" altLang="en-US" sz="1800" b="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[1][0]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[1][0] </a:t>
                      </a:r>
                      <a:r>
                        <a:rPr lang="en-US" altLang="zh-CN" sz="1800" b="1" dirty="0">
                          <a:latin typeface="Times New Roman" panose="02020603050405020304" pitchFamily="18" charset="0"/>
                          <a:cs typeface="Times New Roman" panose="02020603050405020304" pitchFamily="18" charset="0"/>
                        </a:rPr>
                        <a:t>……</a:t>
                      </a:r>
                      <a:r>
                        <a:rPr lang="en-US" altLang="zh-CN" sz="1800" b="1" baseline="-250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[1][n-1] </a:t>
                      </a:r>
                      <a:endParaRPr lang="zh-CN" altLang="en-US" sz="1800" b="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[2][0]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[2][0] </a:t>
                      </a:r>
                      <a:r>
                        <a:rPr lang="en-US" altLang="zh-CN" sz="1800" b="1" dirty="0">
                          <a:latin typeface="Times New Roman" panose="02020603050405020304" pitchFamily="18" charset="0"/>
                          <a:cs typeface="Times New Roman" panose="02020603050405020304" pitchFamily="18" charset="0"/>
                        </a:rPr>
                        <a:t>……</a:t>
                      </a:r>
                      <a:r>
                        <a:rPr lang="en-US" altLang="zh-CN" sz="1800" b="1" baseline="-250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[2][n-1] </a:t>
                      </a:r>
                      <a:endParaRPr lang="zh-CN" altLang="en-US" sz="1800" b="1" baseline="-250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bl>
          </a:graphicData>
        </a:graphic>
      </p:graphicFrame>
      <p:sp>
        <p:nvSpPr>
          <p:cNvPr id="8" name="右大括号 7"/>
          <p:cNvSpPr/>
          <p:nvPr/>
        </p:nvSpPr>
        <p:spPr>
          <a:xfrm rot="5400000">
            <a:off x="1941219" y="4149674"/>
            <a:ext cx="211580" cy="215091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9" name="右大括号 8"/>
          <p:cNvSpPr/>
          <p:nvPr/>
        </p:nvSpPr>
        <p:spPr>
          <a:xfrm rot="5400000">
            <a:off x="6991200" y="4149674"/>
            <a:ext cx="211580" cy="215091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0" name="右大括号 9"/>
          <p:cNvSpPr/>
          <p:nvPr/>
        </p:nvSpPr>
        <p:spPr>
          <a:xfrm rot="5400000">
            <a:off x="4563364" y="4149674"/>
            <a:ext cx="211580" cy="215091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1" name="文本框 10"/>
          <p:cNvSpPr txBox="1"/>
          <p:nvPr/>
        </p:nvSpPr>
        <p:spPr>
          <a:xfrm>
            <a:off x="1098578" y="5404675"/>
            <a:ext cx="2023889"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下标</a:t>
            </a:r>
            <a:r>
              <a:rPr lang="en-US" altLang="zh-CN" sz="2400" b="1" dirty="0" err="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为</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0</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的行</a:t>
            </a:r>
          </a:p>
        </p:txBody>
      </p:sp>
      <p:sp>
        <p:nvSpPr>
          <p:cNvPr id="12" name="文本框 11"/>
          <p:cNvSpPr txBox="1"/>
          <p:nvPr/>
        </p:nvSpPr>
        <p:spPr>
          <a:xfrm>
            <a:off x="3651560" y="5418263"/>
            <a:ext cx="2035187"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下标</a:t>
            </a:r>
            <a:r>
              <a:rPr lang="en-US" altLang="zh-CN" sz="2400" b="1" dirty="0" err="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为</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的行</a:t>
            </a:r>
          </a:p>
        </p:txBody>
      </p:sp>
      <p:sp>
        <p:nvSpPr>
          <p:cNvPr id="13" name="文本框 12"/>
          <p:cNvSpPr txBox="1"/>
          <p:nvPr/>
        </p:nvSpPr>
        <p:spPr>
          <a:xfrm>
            <a:off x="6108328" y="5418263"/>
            <a:ext cx="1977323"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下标</a:t>
            </a:r>
            <a:r>
              <a:rPr lang="en-US" altLang="zh-CN" sz="2400" b="1" dirty="0" err="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为</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的行</a:t>
            </a:r>
          </a:p>
        </p:txBody>
      </p:sp>
      <mc:AlternateContent xmlns:mc="http://schemas.openxmlformats.org/markup-compatibility/2006" xmlns:a14="http://schemas.microsoft.com/office/drawing/2010/main">
        <mc:Choice Requires="a14">
          <p:sp>
            <p:nvSpPr>
              <p:cNvPr id="14" name="文本框 13"/>
              <p:cNvSpPr txBox="1"/>
              <p:nvPr/>
            </p:nvSpPr>
            <p:spPr>
              <a:xfrm>
                <a:off x="2047009" y="2340169"/>
                <a:ext cx="4965205" cy="1700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华文楷体" panose="02010600040101010101" pitchFamily="2" charset="-122"/>
                            </a:rPr>
                          </m:ctrlPr>
                        </m:dPr>
                        <m:e>
                          <m:m>
                            <m:mPr>
                              <m:mcs>
                                <m:mc>
                                  <m:mcPr>
                                    <m:count m:val="2"/>
                                    <m:mcJc m:val="center"/>
                                  </m:mcPr>
                                </m:mc>
                              </m:mcs>
                              <m:ctrlPr>
                                <a:rPr lang="en-US" altLang="zh-CN" i="1">
                                  <a:latin typeface="Cambria Math" panose="02040503050406030204" pitchFamily="18" charset="0"/>
                                  <a:ea typeface="华文楷体" panose="02010600040101010101" pitchFamily="2" charset="-122"/>
                                </a:rPr>
                              </m:ctrlPr>
                            </m:mPr>
                            <m:mr>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mr>
                                </m:m>
                              </m:e>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r>
                                    <m:e/>
                                    <m:e>
                                      <m:r>
                                        <a:rPr lang="en-US" altLang="zh-CN" i="1">
                                          <a:latin typeface="Cambria Math" panose="02040503050406030204" pitchFamily="18" charset="0"/>
                                          <a:ea typeface="华文楷体" panose="02010600040101010101" pitchFamily="2" charset="-122"/>
                                        </a:rPr>
                                        <m:t>   </m:t>
                                      </m:r>
                                    </m:e>
                                    <m:e>
                                      <m:r>
                                        <a:rPr lang="en-US" altLang="zh-CN" i="1">
                                          <a:latin typeface="Cambria Math" panose="02040503050406030204" pitchFamily="18" charset="0"/>
                                          <a:ea typeface="华文楷体" panose="02010600040101010101" pitchFamily="2" charset="-122"/>
                                        </a:rPr>
                                        <m:t>      ⋮</m:t>
                                      </m:r>
                                    </m:e>
                                  </m:mr>
                                </m:m>
                              </m:e>
                            </m:mr>
                            <m:mr>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m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
                              </m:e>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𝑖</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𝑗</m:t>
                                          </m:r>
                                          <m:r>
                                            <a:rPr lang="en-US" altLang="zh-CN" i="1">
                                              <a:latin typeface="Cambria Math" panose="02040503050406030204" pitchFamily="18" charset="0"/>
                                              <a:ea typeface="华文楷体" panose="02010600040101010101" pitchFamily="2" charset="-122"/>
                                            </a:rPr>
                                            <m:t>]</m:t>
                                          </m:r>
                                        </m:sub>
                                      </m:sSub>
                                    </m:e>
                                    <m:e/>
                                    <m:e>
                                      <m:r>
                                        <a:rPr lang="en-US" altLang="zh-CN" i="1">
                                          <a:latin typeface="Cambria Math" panose="02040503050406030204" pitchFamily="18" charset="0"/>
                                          <a:ea typeface="华文楷体" panose="02010600040101010101" pitchFamily="2" charset="-122"/>
                                        </a:rPr>
                                        <m:t>⋮</m:t>
                                      </m:r>
                                    </m:e>
                                  </m:mr>
                                  <m:mr>
                                    <m:e/>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
                              </m:e>
                            </m:mr>
                          </m:m>
                        </m:e>
                      </m:d>
                    </m:oMath>
                  </m:oMathPara>
                </a14:m>
                <a:endParaRPr lang="zh-CN" altLang="en-US" dirty="0">
                  <a:latin typeface="华文楷体" panose="02010600040101010101" pitchFamily="2" charset="-122"/>
                  <a:ea typeface="华文楷体" panose="02010600040101010101" pitchFamily="2"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047009" y="2340169"/>
                <a:ext cx="4965205" cy="170046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42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041" y="225266"/>
            <a:ext cx="7200897" cy="97790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数组的顺序存储</a:t>
            </a:r>
          </a:p>
        </p:txBody>
      </p:sp>
      <p:sp>
        <p:nvSpPr>
          <p:cNvPr id="4" name="矩形 3"/>
          <p:cNvSpPr/>
          <p:nvPr/>
        </p:nvSpPr>
        <p:spPr>
          <a:xfrm>
            <a:off x="257504" y="1096307"/>
            <a:ext cx="8581696" cy="2677656"/>
          </a:xfrm>
          <a:prstGeom prst="rect">
            <a:avLst/>
          </a:prstGeom>
        </p:spPr>
        <p:txBody>
          <a:bodyPr wrap="square">
            <a:spAutoFit/>
          </a:bodyPr>
          <a:lstStyle/>
          <a:p>
            <a:pPr algn="ct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行优先顺序的地址计算</a:t>
            </a:r>
          </a:p>
          <a:p>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若对于二维数组</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a[m][n],</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已知每个数组元素占</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k</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个存储单元，第一个数组元素</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a[0][0]</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的存储地址是</a:t>
            </a: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loc</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(a[0][0]),</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则数组元素</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a:t>
            </a: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][j]</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的存储地址</a:t>
            </a: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loc</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a:t>
            </a: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][j])</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为</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a:p>
            <a:endParaRPr lang="zh-CN" altLang="en-US" sz="28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矩形 13"/>
          <p:cNvSpPr/>
          <p:nvPr/>
        </p:nvSpPr>
        <p:spPr>
          <a:xfrm>
            <a:off x="649439" y="3432377"/>
            <a:ext cx="8058617" cy="523220"/>
          </a:xfrm>
          <a:prstGeom prst="rect">
            <a:avLst/>
          </a:prstGeom>
        </p:spPr>
        <p:txBody>
          <a:bodyPr wrap="none">
            <a:spAutoFit/>
          </a:bodyPr>
          <a:lstStyle/>
          <a:p>
            <a:pPr algn="ctr"/>
            <a:r>
              <a:rPr lang="en-US" altLang="zh-CN" sz="2800" b="1" dirty="0" err="1">
                <a:solidFill>
                  <a:srgbClr val="FF0000"/>
                </a:solidFill>
                <a:latin typeface="Times New Roman" panose="02020603050405020304" pitchFamily="18" charset="0"/>
                <a:cs typeface="Times New Roman" panose="02020603050405020304" pitchFamily="18" charset="0"/>
              </a:rPr>
              <a:t>loc</a:t>
            </a:r>
            <a:r>
              <a:rPr lang="en-US" altLang="zh-CN" sz="2800" b="1" dirty="0">
                <a:solidFill>
                  <a:srgbClr val="FF0000"/>
                </a:solidFill>
                <a:latin typeface="Times New Roman" panose="02020603050405020304" pitchFamily="18" charset="0"/>
                <a:cs typeface="Times New Roman" panose="02020603050405020304" pitchFamily="18" charset="0"/>
              </a:rPr>
              <a:t>(a[</a:t>
            </a:r>
            <a:r>
              <a:rPr lang="en-US" altLang="zh-CN" sz="2800" b="1" dirty="0" err="1">
                <a:solidFill>
                  <a:srgbClr val="FF0000"/>
                </a:solidFill>
                <a:latin typeface="Times New Roman" panose="02020603050405020304" pitchFamily="18" charset="0"/>
                <a:cs typeface="Times New Roman" panose="02020603050405020304" pitchFamily="18" charset="0"/>
              </a:rPr>
              <a:t>i</a:t>
            </a:r>
            <a:r>
              <a:rPr lang="en-US" altLang="zh-CN" sz="2800" b="1" dirty="0">
                <a:solidFill>
                  <a:srgbClr val="FF0000"/>
                </a:solidFill>
                <a:latin typeface="Times New Roman" panose="02020603050405020304" pitchFamily="18" charset="0"/>
                <a:cs typeface="Times New Roman" panose="02020603050405020304" pitchFamily="18" charset="0"/>
              </a:rPr>
              <a:t>][j])=</a:t>
            </a:r>
            <a:r>
              <a:rPr lang="en-US" altLang="zh-CN" sz="2800" b="1" dirty="0" err="1">
                <a:solidFill>
                  <a:srgbClr val="FF0000"/>
                </a:solidFill>
                <a:latin typeface="Times New Roman" panose="02020603050405020304" pitchFamily="18" charset="0"/>
                <a:cs typeface="Times New Roman" panose="02020603050405020304" pitchFamily="18" charset="0"/>
              </a:rPr>
              <a:t>loc</a:t>
            </a:r>
            <a:r>
              <a:rPr lang="en-US" altLang="zh-CN" sz="2800" b="1" dirty="0">
                <a:solidFill>
                  <a:srgbClr val="FF0000"/>
                </a:solidFill>
                <a:latin typeface="Times New Roman" panose="02020603050405020304" pitchFamily="18" charset="0"/>
                <a:cs typeface="Times New Roman" panose="02020603050405020304" pitchFamily="18" charset="0"/>
              </a:rPr>
              <a:t>(a[0][0])+(</a:t>
            </a:r>
            <a:r>
              <a:rPr lang="en-US" altLang="zh-CN" sz="2800" b="1" dirty="0" err="1">
                <a:solidFill>
                  <a:srgbClr val="FF0000"/>
                </a:solidFill>
                <a:latin typeface="Times New Roman" panose="02020603050405020304" pitchFamily="18" charset="0"/>
                <a:cs typeface="Times New Roman" panose="02020603050405020304" pitchFamily="18" charset="0"/>
              </a:rPr>
              <a:t>i</a:t>
            </a:r>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err="1">
                <a:solidFill>
                  <a:srgbClr val="FF0000"/>
                </a:solidFill>
                <a:latin typeface="Times New Roman" panose="02020603050405020304" pitchFamily="18" charset="0"/>
                <a:cs typeface="Times New Roman" panose="02020603050405020304" pitchFamily="18" charset="0"/>
              </a:rPr>
              <a:t>n+j</a:t>
            </a:r>
            <a:r>
              <a:rPr lang="en-US" altLang="zh-CN" sz="2800" b="1" dirty="0">
                <a:solidFill>
                  <a:srgbClr val="FF0000"/>
                </a:solidFill>
                <a:latin typeface="Times New Roman" panose="02020603050405020304" pitchFamily="18" charset="0"/>
                <a:cs typeface="Times New Roman" panose="02020603050405020304" pitchFamily="18" charset="0"/>
              </a:rPr>
              <a:t>)*k   (0</a:t>
            </a:r>
            <a:r>
              <a:rPr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cs typeface="Times New Roman" panose="02020603050405020304" pitchFamily="18" charset="0"/>
              </a:rPr>
              <a:t>i&lt;m;0</a:t>
            </a:r>
            <a:r>
              <a:rPr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cs typeface="Times New Roman" panose="02020603050405020304" pitchFamily="18" charset="0"/>
              </a:rPr>
              <a:t>j</a:t>
            </a:r>
            <a:r>
              <a:rPr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zh-CN" sz="2800" b="1" dirty="0">
                <a:solidFill>
                  <a:srgbClr val="FF0000"/>
                </a:solidFill>
                <a:latin typeface="Times New Roman" panose="02020603050405020304" pitchFamily="18" charset="0"/>
                <a:cs typeface="Times New Roman" panose="02020603050405020304" pitchFamily="18" charset="0"/>
              </a:rPr>
              <a:t>n)   </a:t>
            </a:r>
          </a:p>
        </p:txBody>
      </p:sp>
      <mc:AlternateContent xmlns:mc="http://schemas.openxmlformats.org/markup-compatibility/2006" xmlns:a14="http://schemas.microsoft.com/office/drawing/2010/main">
        <mc:Choice Requires="a14">
          <p:sp>
            <p:nvSpPr>
              <p:cNvPr id="6" name="文本框 5"/>
              <p:cNvSpPr txBox="1"/>
              <p:nvPr/>
            </p:nvSpPr>
            <p:spPr>
              <a:xfrm>
                <a:off x="1563874" y="4302708"/>
                <a:ext cx="6003574" cy="1700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华文楷体" panose="02010600040101010101" pitchFamily="2" charset="-122"/>
                            </a:rPr>
                          </m:ctrlPr>
                        </m:dPr>
                        <m:e>
                          <m:m>
                            <m:mPr>
                              <m:mcs>
                                <m:mc>
                                  <m:mcPr>
                                    <m:count m:val="2"/>
                                    <m:mcJc m:val="center"/>
                                  </m:mcPr>
                                </m:mc>
                              </m:mcs>
                              <m:ctrlPr>
                                <a:rPr lang="en-US" altLang="zh-CN" i="1">
                                  <a:latin typeface="Cambria Math" panose="02040503050406030204" pitchFamily="18" charset="0"/>
                                  <a:ea typeface="华文楷体" panose="02010600040101010101" pitchFamily="2" charset="-122"/>
                                </a:rPr>
                              </m:ctrlPr>
                            </m:mPr>
                            <m:mr>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mr>
                                </m:m>
                              </m:e>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r>
                                    <m:e/>
                                    <m:e>
                                      <m:r>
                                        <a:rPr lang="en-US" altLang="zh-CN" i="1">
                                          <a:latin typeface="Cambria Math" panose="02040503050406030204" pitchFamily="18" charset="0"/>
                                          <a:ea typeface="华文楷体" panose="02010600040101010101" pitchFamily="2" charset="-122"/>
                                        </a:rPr>
                                        <m:t>   </m:t>
                                      </m:r>
                                    </m:e>
                                    <m:e>
                                      <m:r>
                                        <a:rPr lang="en-US" altLang="zh-CN" i="1">
                                          <a:latin typeface="Cambria Math" panose="02040503050406030204" pitchFamily="18" charset="0"/>
                                          <a:ea typeface="华文楷体" panose="02010600040101010101" pitchFamily="2" charset="-122"/>
                                        </a:rPr>
                                        <m:t>      ⋮</m:t>
                                      </m:r>
                                    </m:e>
                                  </m:mr>
                                </m:m>
                              </m:e>
                            </m:mr>
                            <m:mr>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m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
                              </m:e>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𝑖</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𝑗</m:t>
                                          </m:r>
                                          <m:r>
                                            <a:rPr lang="en-US" altLang="zh-CN" i="1">
                                              <a:latin typeface="Cambria Math" panose="02040503050406030204" pitchFamily="18" charset="0"/>
                                              <a:ea typeface="华文楷体" panose="02010600040101010101" pitchFamily="2" charset="-122"/>
                                            </a:rPr>
                                            <m:t>]</m:t>
                                          </m:r>
                                        </m:sub>
                                      </m:sSub>
                                    </m:e>
                                    <m:e/>
                                    <m:e>
                                      <m:r>
                                        <a:rPr lang="en-US" altLang="zh-CN" i="1">
                                          <a:latin typeface="Cambria Math" panose="02040503050406030204" pitchFamily="18" charset="0"/>
                                          <a:ea typeface="华文楷体" panose="02010600040101010101" pitchFamily="2" charset="-122"/>
                                        </a:rPr>
                                        <m:t>⋮</m:t>
                                      </m:r>
                                    </m:e>
                                  </m:mr>
                                  <m:mr>
                                    <m:e/>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
                              </m:e>
                            </m:mr>
                          </m:m>
                        </m:e>
                      </m:d>
                    </m:oMath>
                  </m:oMathPara>
                </a14:m>
                <a:endParaRPr lang="zh-CN" altLang="en-US" dirty="0">
                  <a:latin typeface="华文楷体" panose="02010600040101010101" pitchFamily="2" charset="-122"/>
                  <a:ea typeface="华文楷体" panose="02010600040101010101" pitchFamily="2"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563874" y="4302708"/>
                <a:ext cx="6003574" cy="170046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068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275" y="167458"/>
            <a:ext cx="7200897" cy="97790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数组的顺序存储</a:t>
            </a:r>
          </a:p>
        </p:txBody>
      </p:sp>
      <p:sp>
        <p:nvSpPr>
          <p:cNvPr id="4" name="矩形 3"/>
          <p:cNvSpPr/>
          <p:nvPr/>
        </p:nvSpPr>
        <p:spPr>
          <a:xfrm>
            <a:off x="900110" y="1110780"/>
            <a:ext cx="7255193" cy="1902059"/>
          </a:xfrm>
          <a:prstGeom prst="rect">
            <a:avLst/>
          </a:prstGeom>
        </p:spPr>
        <p:txBody>
          <a:bodyPr wrap="square">
            <a:spAutoFit/>
          </a:bodyPr>
          <a:lstStyle/>
          <a:p>
            <a:pPr algn="ct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列优先顺序的地址计算</a:t>
            </a:r>
          </a:p>
          <a:p>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800" b="1" dirty="0">
              <a:latin typeface="华文楷体" panose="02010600040101010101" pitchFamily="2" charset="-122"/>
              <a:ea typeface="华文楷体" panose="02010600040101010101" pitchFamily="2" charset="-122"/>
              <a:cs typeface="Times New Roman" panose="02020603050405020304" pitchFamily="18" charset="0"/>
            </a:endParaRPr>
          </a:p>
          <a:p>
            <a:pPr algn="ctr">
              <a:lnSpc>
                <a:spcPct val="120000"/>
              </a:lnSpc>
            </a:pPr>
            <a:r>
              <a:rPr lang="en-US" altLang="zh-CN" sz="2800" b="1" dirty="0" err="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loc</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a:t>
            </a:r>
            <a:r>
              <a:rPr lang="en-US" altLang="zh-CN" sz="2800" b="1" dirty="0" err="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][j])=</a:t>
            </a:r>
            <a:r>
              <a:rPr lang="en-US" altLang="zh-CN" sz="2800" b="1" dirty="0" err="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loc</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(a[0][0])+(j*</a:t>
            </a:r>
            <a:r>
              <a:rPr lang="en-US" altLang="zh-CN" sz="2800" b="1" dirty="0" err="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m+i</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)*k   (0</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i&lt;m;0</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j</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&lt;</a:t>
            </a:r>
            <a:r>
              <a:rPr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n)</a:t>
            </a:r>
          </a:p>
          <a:p>
            <a:endParaRPr lang="zh-CN" altLang="en-US" sz="2800" b="1" dirty="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958218882"/>
              </p:ext>
            </p:extLst>
          </p:nvPr>
        </p:nvGraphicFramePr>
        <p:xfrm>
          <a:off x="974023" y="5195631"/>
          <a:ext cx="7574973" cy="342900"/>
        </p:xfrm>
        <a:graphic>
          <a:graphicData uri="http://schemas.openxmlformats.org/drawingml/2006/table">
            <a:tbl>
              <a:tblPr firstRow="1" bandRow="1">
                <a:tableStyleId>{5940675A-B579-460E-94D1-54222C63F5DA}</a:tableStyleId>
              </a:tblPr>
              <a:tblGrid>
                <a:gridCol w="2524991">
                  <a:extLst>
                    <a:ext uri="{9D8B030D-6E8A-4147-A177-3AD203B41FA5}">
                      <a16:colId xmlns:a16="http://schemas.microsoft.com/office/drawing/2014/main" val="20000"/>
                    </a:ext>
                  </a:extLst>
                </a:gridCol>
                <a:gridCol w="2524991">
                  <a:extLst>
                    <a:ext uri="{9D8B030D-6E8A-4147-A177-3AD203B41FA5}">
                      <a16:colId xmlns:a16="http://schemas.microsoft.com/office/drawing/2014/main" val="20001"/>
                    </a:ext>
                  </a:extLst>
                </a:gridCol>
                <a:gridCol w="2524991">
                  <a:extLst>
                    <a:ext uri="{9D8B030D-6E8A-4147-A177-3AD203B41FA5}">
                      <a16:colId xmlns:a16="http://schemas.microsoft.com/office/drawing/2014/main" val="20002"/>
                    </a:ext>
                  </a:extLst>
                </a:gridCol>
              </a:tblGrid>
              <a:tr h="3429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[0][0]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[1][0] </a:t>
                      </a:r>
                      <a:r>
                        <a:rPr lang="en-US" altLang="zh-CN" sz="1800" b="1" dirty="0">
                          <a:latin typeface="Times New Roman" panose="02020603050405020304" pitchFamily="18" charset="0"/>
                          <a:cs typeface="Times New Roman" panose="02020603050405020304" pitchFamily="18" charset="0"/>
                        </a:rPr>
                        <a:t>……</a:t>
                      </a:r>
                      <a:r>
                        <a:rPr lang="en-US" altLang="zh-CN" sz="1800" b="1" baseline="-250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[n-1][0] </a:t>
                      </a:r>
                      <a:endParaRPr lang="zh-CN" altLang="en-US" sz="1800" b="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[0][1]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[1][1] </a:t>
                      </a:r>
                      <a:r>
                        <a:rPr lang="en-US" altLang="zh-CN" sz="1800" b="1" dirty="0">
                          <a:latin typeface="Times New Roman" panose="02020603050405020304" pitchFamily="18" charset="0"/>
                          <a:cs typeface="Times New Roman" panose="02020603050405020304" pitchFamily="18" charset="0"/>
                        </a:rPr>
                        <a:t>……</a:t>
                      </a:r>
                      <a:r>
                        <a:rPr lang="en-US" altLang="zh-CN" sz="1800" b="1" baseline="-250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[n-1][1] </a:t>
                      </a:r>
                      <a:endParaRPr lang="zh-CN" altLang="en-US" sz="1800" b="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[2][0]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[2][0] </a:t>
                      </a:r>
                      <a:r>
                        <a:rPr lang="en-US" altLang="zh-CN" sz="1800" b="1" dirty="0">
                          <a:latin typeface="Times New Roman" panose="02020603050405020304" pitchFamily="18" charset="0"/>
                          <a:cs typeface="Times New Roman" panose="02020603050405020304" pitchFamily="18" charset="0"/>
                        </a:rPr>
                        <a:t>……</a:t>
                      </a:r>
                      <a:r>
                        <a:rPr lang="en-US" altLang="zh-CN" sz="1800" b="1" baseline="-250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a</a:t>
                      </a:r>
                      <a:r>
                        <a:rPr lang="en-US" altLang="zh-CN" sz="1800" b="1" baseline="-25000" dirty="0">
                          <a:latin typeface="Times New Roman" panose="02020603050405020304" pitchFamily="18" charset="0"/>
                          <a:cs typeface="Times New Roman" panose="02020603050405020304" pitchFamily="18" charset="0"/>
                        </a:rPr>
                        <a:t>[2][n-1] </a:t>
                      </a:r>
                      <a:endParaRPr lang="zh-CN" altLang="en-US" sz="1800" b="1" baseline="-250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bl>
          </a:graphicData>
        </a:graphic>
      </p:graphicFrame>
      <p:sp>
        <p:nvSpPr>
          <p:cNvPr id="8" name="右大括号 7"/>
          <p:cNvSpPr/>
          <p:nvPr/>
        </p:nvSpPr>
        <p:spPr>
          <a:xfrm rot="5400000">
            <a:off x="2050198" y="4597469"/>
            <a:ext cx="211580" cy="215091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9" name="右大括号 8"/>
          <p:cNvSpPr/>
          <p:nvPr/>
        </p:nvSpPr>
        <p:spPr>
          <a:xfrm rot="5400000">
            <a:off x="7100179" y="4597470"/>
            <a:ext cx="211580" cy="215091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0" name="右大括号 9"/>
          <p:cNvSpPr/>
          <p:nvPr/>
        </p:nvSpPr>
        <p:spPr>
          <a:xfrm rot="5400000">
            <a:off x="4672343" y="4597470"/>
            <a:ext cx="211580" cy="215091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1" name="文本框 10"/>
          <p:cNvSpPr txBox="1"/>
          <p:nvPr/>
        </p:nvSpPr>
        <p:spPr>
          <a:xfrm>
            <a:off x="1308540" y="5778717"/>
            <a:ext cx="1967898"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下标为</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的列</a:t>
            </a:r>
          </a:p>
        </p:txBody>
      </p:sp>
      <p:sp>
        <p:nvSpPr>
          <p:cNvPr id="12" name="文本框 11"/>
          <p:cNvSpPr txBox="1"/>
          <p:nvPr/>
        </p:nvSpPr>
        <p:spPr>
          <a:xfrm>
            <a:off x="3854181" y="5778717"/>
            <a:ext cx="1967898"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下标为</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的列</a:t>
            </a:r>
          </a:p>
        </p:txBody>
      </p:sp>
      <p:sp>
        <p:nvSpPr>
          <p:cNvPr id="13" name="文本框 12"/>
          <p:cNvSpPr txBox="1"/>
          <p:nvPr/>
        </p:nvSpPr>
        <p:spPr>
          <a:xfrm>
            <a:off x="6360597" y="5778717"/>
            <a:ext cx="1967898"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下标为</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anose="02020603050405020304" pitchFamily="18" charset="0"/>
              </a:rPr>
              <a:t>的列</a:t>
            </a:r>
          </a:p>
        </p:txBody>
      </p:sp>
      <mc:AlternateContent xmlns:mc="http://schemas.openxmlformats.org/markup-compatibility/2006" xmlns:a14="http://schemas.microsoft.com/office/drawing/2010/main">
        <mc:Choice Requires="a14">
          <p:sp>
            <p:nvSpPr>
              <p:cNvPr id="14" name="文本框 13"/>
              <p:cNvSpPr txBox="1"/>
              <p:nvPr/>
            </p:nvSpPr>
            <p:spPr>
              <a:xfrm>
                <a:off x="2157709" y="3072723"/>
                <a:ext cx="4965205" cy="1700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华文楷体" panose="02010600040101010101" pitchFamily="2" charset="-122"/>
                            </a:rPr>
                          </m:ctrlPr>
                        </m:dPr>
                        <m:e>
                          <m:m>
                            <m:mPr>
                              <m:mcs>
                                <m:mc>
                                  <m:mcPr>
                                    <m:count m:val="2"/>
                                    <m:mcJc m:val="center"/>
                                  </m:mcPr>
                                </m:mc>
                              </m:mcs>
                              <m:ctrlPr>
                                <a:rPr lang="en-US" altLang="zh-CN" i="1">
                                  <a:latin typeface="Cambria Math" panose="02040503050406030204" pitchFamily="18" charset="0"/>
                                  <a:ea typeface="华文楷体" panose="02010600040101010101" pitchFamily="2" charset="-122"/>
                                </a:rPr>
                              </m:ctrlPr>
                            </m:mPr>
                            <m:mr>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mr>
                                </m:m>
                              </m:e>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0</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r>
                                    <m:e/>
                                    <m:e>
                                      <m:r>
                                        <a:rPr lang="en-US" altLang="zh-CN" i="1">
                                          <a:latin typeface="Cambria Math" panose="02040503050406030204" pitchFamily="18" charset="0"/>
                                          <a:ea typeface="华文楷体" panose="02010600040101010101" pitchFamily="2" charset="-122"/>
                                        </a:rPr>
                                        <m:t>   </m:t>
                                      </m:r>
                                    </m:e>
                                    <m:e>
                                      <m:r>
                                        <a:rPr lang="en-US" altLang="zh-CN" i="1">
                                          <a:latin typeface="Cambria Math" panose="02040503050406030204" pitchFamily="18" charset="0"/>
                                          <a:ea typeface="华文楷体" panose="02010600040101010101" pitchFamily="2" charset="-122"/>
                                        </a:rPr>
                                        <m:t>      ⋮</m:t>
                                      </m:r>
                                    </m:e>
                                  </m:mr>
                                </m:m>
                              </m:e>
                            </m:mr>
                            <m:mr>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m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[0]</m:t>
                                          </m:r>
                                        </m:sub>
                                      </m:sSub>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[1]</m:t>
                                          </m:r>
                                        </m:sub>
                                      </m:sSub>
                                    </m:e>
                                    <m:e>
                                      <m:r>
                                        <a:rPr lang="en-US" altLang="zh-CN" i="1">
                                          <a:latin typeface="Cambria Math" panose="02040503050406030204" pitchFamily="18" charset="0"/>
                                          <a:ea typeface="华文楷体" panose="02010600040101010101" pitchFamily="2" charset="-122"/>
                                        </a:rPr>
                                        <m:t>⋯</m:t>
                                      </m:r>
                                    </m:e>
                                  </m:mr>
                                </m:m>
                              </m:e>
                              <m:e>
                                <m:m>
                                  <m:mPr>
                                    <m:mcs>
                                      <m:mc>
                                        <m:mcPr>
                                          <m:count m:val="3"/>
                                          <m:mcJc m:val="center"/>
                                        </m:mcPr>
                                      </m:mc>
                                    </m:mcs>
                                    <m:ctrlPr>
                                      <a:rPr lang="en-US" altLang="zh-CN" i="1">
                                        <a:latin typeface="Cambria Math" panose="02040503050406030204" pitchFamily="18" charset="0"/>
                                        <a:ea typeface="华文楷体" panose="02010600040101010101" pitchFamily="2" charset="-122"/>
                                      </a:rPr>
                                    </m:ctrlPr>
                                  </m:mPr>
                                  <m:mr>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𝑖</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𝑗</m:t>
                                          </m:r>
                                          <m:r>
                                            <a:rPr lang="en-US" altLang="zh-CN" i="1">
                                              <a:latin typeface="Cambria Math" panose="02040503050406030204" pitchFamily="18" charset="0"/>
                                              <a:ea typeface="华文楷体" panose="02010600040101010101" pitchFamily="2" charset="-122"/>
                                            </a:rPr>
                                            <m:t>]</m:t>
                                          </m:r>
                                        </m:sub>
                                      </m:sSub>
                                    </m:e>
                                    <m:e/>
                                    <m:e>
                                      <m:r>
                                        <a:rPr lang="en-US" altLang="zh-CN" i="1">
                                          <a:latin typeface="Cambria Math" panose="02040503050406030204" pitchFamily="18" charset="0"/>
                                          <a:ea typeface="华文楷体" panose="02010600040101010101" pitchFamily="2" charset="-122"/>
                                        </a:rPr>
                                        <m:t>⋮</m:t>
                                      </m:r>
                                    </m:e>
                                  </m:mr>
                                  <m:mr>
                                    <m:e/>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mr>
                                  <m:mr>
                                    <m:e>
                                      <m:r>
                                        <a:rPr lang="en-US" altLang="zh-CN" i="1">
                                          <a:latin typeface="Cambria Math" panose="02040503050406030204" pitchFamily="18" charset="0"/>
                                          <a:ea typeface="华文楷体" panose="02010600040101010101" pitchFamily="2" charset="-122"/>
                                        </a:rPr>
                                        <m:t>⋯</m:t>
                                      </m:r>
                                    </m:e>
                                    <m:e>
                                      <m:r>
                                        <a:rPr lang="en-US" altLang="zh-CN" i="1">
                                          <a:latin typeface="Cambria Math" panose="02040503050406030204" pitchFamily="18" charset="0"/>
                                          <a:ea typeface="华文楷体" panose="02010600040101010101" pitchFamily="2" charset="-122"/>
                                        </a:rPr>
                                        <m:t>⋯</m:t>
                                      </m:r>
                                    </m:e>
                                    <m:e>
                                      <m:sSub>
                                        <m:sSubPr>
                                          <m:ctrlPr>
                                            <a:rPr lang="en-US" altLang="zh-CN" i="1">
                                              <a:latin typeface="Cambria Math" panose="02040503050406030204" pitchFamily="18" charset="0"/>
                                              <a:ea typeface="华文楷体" panose="02010600040101010101" pitchFamily="2" charset="-122"/>
                                            </a:rPr>
                                          </m:ctrlPr>
                                        </m:sSubPr>
                                        <m:e>
                                          <m:r>
                                            <a:rPr lang="en-US" altLang="zh-CN" i="1">
                                              <a:latin typeface="Cambria Math" panose="02040503050406030204" pitchFamily="18" charset="0"/>
                                              <a:ea typeface="华文楷体" panose="02010600040101010101" pitchFamily="2" charset="-122"/>
                                            </a:rPr>
                                            <m:t>𝑎</m:t>
                                          </m:r>
                                        </m:e>
                                        <m:sub>
                                          <m:d>
                                            <m:dPr>
                                              <m:begChr m:val="["/>
                                              <m:endChr m:val="]"/>
                                              <m:ctrlPr>
                                                <a:rPr lang="en-US" altLang="zh-CN" i="1">
                                                  <a:latin typeface="Cambria Math" panose="02040503050406030204" pitchFamily="18" charset="0"/>
                                                  <a:ea typeface="华文楷体" panose="02010600040101010101" pitchFamily="2" charset="-122"/>
                                                </a:rPr>
                                              </m:ctrlPr>
                                            </m:dPr>
                                            <m:e>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e>
                                          </m:d>
                                          <m:r>
                                            <a:rPr lang="en-US" altLang="zh-CN" i="1">
                                              <a:latin typeface="Cambria Math" panose="02040503050406030204" pitchFamily="18" charset="0"/>
                                              <a:ea typeface="华文楷体" panose="02010600040101010101" pitchFamily="2" charset="-122"/>
                                            </a:rPr>
                                            <m:t>[</m:t>
                                          </m:r>
                                          <m:r>
                                            <a:rPr lang="en-US" altLang="zh-CN" i="1">
                                              <a:latin typeface="Cambria Math" panose="02040503050406030204" pitchFamily="18" charset="0"/>
                                              <a:ea typeface="华文楷体" panose="02010600040101010101" pitchFamily="2" charset="-122"/>
                                            </a:rPr>
                                            <m:t>𝑛</m:t>
                                          </m:r>
                                          <m:r>
                                            <a:rPr lang="en-US" altLang="zh-CN" i="1">
                                              <a:latin typeface="Cambria Math" panose="02040503050406030204" pitchFamily="18" charset="0"/>
                                              <a:ea typeface="华文楷体" panose="02010600040101010101" pitchFamily="2" charset="-122"/>
                                            </a:rPr>
                                            <m:t>−1]</m:t>
                                          </m:r>
                                        </m:sub>
                                      </m:sSub>
                                    </m:e>
                                  </m:mr>
                                </m:m>
                              </m:e>
                            </m:mr>
                          </m:m>
                        </m:e>
                      </m:d>
                    </m:oMath>
                  </m:oMathPara>
                </a14:m>
                <a:endParaRPr lang="zh-CN" altLang="en-US" dirty="0">
                  <a:latin typeface="华文楷体" panose="02010600040101010101" pitchFamily="2" charset="-122"/>
                  <a:ea typeface="华文楷体" panose="02010600040101010101" pitchFamily="2"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157709" y="3072723"/>
                <a:ext cx="4965205" cy="170046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752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451945" y="725725"/>
            <a:ext cx="849761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gn="just"/>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例</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10×10</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的整型数组</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，其每个数组元素占</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个字节，已知</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A[0][0]</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在内存中的地址是</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100</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，按行优先 ，</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A[4][6]</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的地址是</a:t>
            </a:r>
            <a:r>
              <a:rPr lang="zh-CN" altLang="en-US" sz="2400" u="sng"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p>
          <a:p>
            <a:pPr algn="just"/>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228            B</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192            C</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124              D</a:t>
            </a:r>
            <a:r>
              <a:rPr lang="zh-CN" altLang="en-US"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138</a:t>
            </a:r>
          </a:p>
          <a:p>
            <a:pPr algn="just"/>
            <a:endParaRPr lang="en-US" altLang="zh-CN" sz="24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15" name="Object 3"/>
          <p:cNvGraphicFramePr>
            <a:graphicFrameLocks noChangeAspect="1"/>
          </p:cNvGraphicFramePr>
          <p:nvPr>
            <p:extLst>
              <p:ext uri="{D42A27DB-BD31-4B8C-83A1-F6EECF244321}">
                <p14:modId xmlns:p14="http://schemas.microsoft.com/office/powerpoint/2010/main" val="3920350639"/>
              </p:ext>
            </p:extLst>
          </p:nvPr>
        </p:nvGraphicFramePr>
        <p:xfrm>
          <a:off x="1272725" y="2052743"/>
          <a:ext cx="6856053" cy="3450345"/>
        </p:xfrm>
        <a:graphic>
          <a:graphicData uri="http://schemas.openxmlformats.org/presentationml/2006/ole">
            <mc:AlternateContent xmlns:mc="http://schemas.openxmlformats.org/markup-compatibility/2006">
              <mc:Choice xmlns:v="urn:schemas-microsoft-com:vml" Requires="v">
                <p:oleObj spid="_x0000_s9314" name="Visio" r:id="rId3" imgW="5431320" imgH="2731320" progId="Visio.Drawing.6">
                  <p:embed/>
                </p:oleObj>
              </mc:Choice>
              <mc:Fallback>
                <p:oleObj name="Visio" r:id="rId3" imgW="5431320" imgH="2731320" progId="Visio.Drawing.6">
                  <p:embed/>
                  <p:pic>
                    <p:nvPicPr>
                      <p:cNvPr id="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725" y="2052743"/>
                        <a:ext cx="6856053" cy="3450345"/>
                      </a:xfrm>
                      <a:prstGeom prst="rect">
                        <a:avLst/>
                      </a:prstGeom>
                      <a:noFill/>
                      <a:ln>
                        <a:noFill/>
                      </a:ln>
                      <a:effectLst/>
                      <a:extLst/>
                    </p:spPr>
                  </p:pic>
                </p:oleObj>
              </mc:Fallback>
            </mc:AlternateContent>
          </a:graphicData>
        </a:graphic>
      </p:graphicFrame>
      <p:sp>
        <p:nvSpPr>
          <p:cNvPr id="5" name="矩形 4"/>
          <p:cNvSpPr/>
          <p:nvPr/>
        </p:nvSpPr>
        <p:spPr>
          <a:xfrm>
            <a:off x="404648" y="5725666"/>
            <a:ext cx="8245317" cy="523220"/>
          </a:xfrm>
          <a:prstGeom prst="rect">
            <a:avLst/>
          </a:prstGeom>
        </p:spPr>
        <p:txBody>
          <a:bodyPr wrap="square">
            <a:spAutoFit/>
          </a:bodyPr>
          <a:lstStyle/>
          <a:p>
            <a:pPr>
              <a:spcBef>
                <a:spcPct val="50000"/>
              </a:spcBef>
            </a:pPr>
            <a:r>
              <a:rPr lang="en-US" altLang="zh-CN" sz="2800" b="1" dirty="0" err="1">
                <a:latin typeface="Times New Roman" panose="02020603050405020304" pitchFamily="18" charset="0"/>
                <a:cs typeface="Times New Roman" panose="02020603050405020304" pitchFamily="18" charset="0"/>
              </a:rPr>
              <a:t>loc</a:t>
            </a:r>
            <a:r>
              <a:rPr lang="en-US" altLang="zh-CN" sz="2800" b="1" dirty="0">
                <a:latin typeface="Times New Roman" panose="02020603050405020304" pitchFamily="18" charset="0"/>
                <a:cs typeface="Times New Roman" panose="02020603050405020304" pitchFamily="18" charset="0"/>
              </a:rPr>
              <a:t>(a[0][0])+(</a:t>
            </a:r>
            <a:r>
              <a:rPr lang="en-US" altLang="zh-CN" sz="2800" b="1" dirty="0" err="1">
                <a:latin typeface="Times New Roman" panose="02020603050405020304" pitchFamily="18" charset="0"/>
                <a:cs typeface="Times New Roman" panose="02020603050405020304" pitchFamily="18" charset="0"/>
              </a:rPr>
              <a:t>i×n+j</a:t>
            </a:r>
            <a:r>
              <a:rPr lang="en-US" altLang="zh-CN" sz="2800" b="1" dirty="0">
                <a:latin typeface="Times New Roman" panose="02020603050405020304" pitchFamily="18" charset="0"/>
                <a:cs typeface="Times New Roman" panose="02020603050405020304" pitchFamily="18" charset="0"/>
              </a:rPr>
              <a:t>)×k</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100+</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4*10+6</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192</a:t>
            </a:r>
          </a:p>
        </p:txBody>
      </p:sp>
    </p:spTree>
    <p:extLst>
      <p:ext uri="{BB962C8B-B14F-4D97-AF65-F5344CB8AC3E}">
        <p14:creationId xmlns:p14="http://schemas.microsoft.com/office/powerpoint/2010/main" val="392353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6926" y="195904"/>
            <a:ext cx="7680960" cy="1371600"/>
          </a:xfrm>
        </p:spPr>
        <p:txBody>
          <a:bodyPr/>
          <a:lstStyle/>
          <a:p>
            <a:r>
              <a:rPr lang="zh-CN" altLang="en-US" dirty="0">
                <a:latin typeface="隶书" panose="02010509060101010101" pitchFamily="49" charset="-122"/>
                <a:ea typeface="隶书" panose="02010509060101010101" pitchFamily="49" charset="-122"/>
              </a:rPr>
              <a:t>二维数组的顺序存储</a:t>
            </a:r>
          </a:p>
        </p:txBody>
      </p:sp>
      <p:sp>
        <p:nvSpPr>
          <p:cNvPr id="5" name="内容占位符 4"/>
          <p:cNvSpPr>
            <a:spLocks noGrp="1"/>
          </p:cNvSpPr>
          <p:nvPr>
            <p:ph idx="1"/>
          </p:nvPr>
        </p:nvSpPr>
        <p:spPr>
          <a:xfrm>
            <a:off x="636926" y="1430458"/>
            <a:ext cx="7680960" cy="4802176"/>
          </a:xfrm>
        </p:spPr>
        <p:txBody>
          <a:bodyPr>
            <a:noAutofit/>
          </a:bodyPr>
          <a:lstStyle/>
          <a:p>
            <a:pPr>
              <a:lnSpc>
                <a:spcPct val="120000"/>
              </a:lnSpc>
              <a:spcBef>
                <a:spcPct val="0"/>
              </a:spcBef>
              <a:buClrTx/>
            </a:pPr>
            <a:r>
              <a:rPr lang="en-US" altLang="zh-CN" sz="2800" b="1" dirty="0" err="1">
                <a:latin typeface="Times New Roman" panose="02020603050405020304" pitchFamily="18" charset="0"/>
              </a:rPr>
              <a:t>Loc</a:t>
            </a:r>
            <a:r>
              <a:rPr lang="en-US" altLang="zh-CN" sz="2800" b="1" dirty="0">
                <a:latin typeface="Times New Roman" panose="02020603050405020304" pitchFamily="18" charset="0"/>
              </a:rPr>
              <a:t>(a[0][0])</a:t>
            </a:r>
            <a:r>
              <a:rPr lang="zh-CN" altLang="en-US" sz="2800" b="1" dirty="0">
                <a:latin typeface="Times New Roman" panose="02020603050405020304" pitchFamily="18" charset="0"/>
              </a:rPr>
              <a:t>被称为</a:t>
            </a:r>
            <a:r>
              <a:rPr lang="zh-CN" altLang="en-US" sz="2800" b="1" dirty="0">
                <a:solidFill>
                  <a:srgbClr val="FF0000"/>
                </a:solidFill>
                <a:latin typeface="Times New Roman" panose="02020603050405020304" pitchFamily="18" charset="0"/>
              </a:rPr>
              <a:t>基地址</a:t>
            </a:r>
            <a:r>
              <a:rPr lang="zh-CN" altLang="en-US" sz="2800" b="1" dirty="0">
                <a:latin typeface="Times New Roman" panose="02020603050405020304" pitchFamily="18" charset="0"/>
              </a:rPr>
              <a:t>，它是存储数组的存储空间的起始地址。</a:t>
            </a:r>
          </a:p>
          <a:p>
            <a:pPr>
              <a:lnSpc>
                <a:spcPct val="120000"/>
              </a:lnSpc>
              <a:spcBef>
                <a:spcPct val="0"/>
              </a:spcBef>
              <a:buClrTx/>
            </a:pPr>
            <a:r>
              <a:rPr lang="zh-CN" altLang="en-US" sz="2800" b="1" dirty="0">
                <a:latin typeface="Times New Roman" panose="02020603050405020304" pitchFamily="18" charset="0"/>
              </a:rPr>
              <a:t>数组一旦规定了它的维数和各维的长度，便可为它分配存储空间</a:t>
            </a:r>
            <a:endParaRPr lang="en-US" altLang="zh-CN" sz="2800" b="1" dirty="0">
              <a:latin typeface="Times New Roman" panose="02020603050405020304" pitchFamily="18" charset="0"/>
            </a:endParaRPr>
          </a:p>
          <a:p>
            <a:pPr>
              <a:lnSpc>
                <a:spcPct val="120000"/>
              </a:lnSpc>
              <a:spcBef>
                <a:spcPct val="0"/>
              </a:spcBef>
              <a:buClrTx/>
            </a:pPr>
            <a:r>
              <a:rPr lang="zh-CN" altLang="en-US" sz="2800" b="1" dirty="0">
                <a:latin typeface="Times New Roman" panose="02020603050405020304" pitchFamily="18" charset="0"/>
              </a:rPr>
              <a:t>只要给出数组元素下标，就可根据相应的地址计算公式求得数组元素的存储位置来存取元素</a:t>
            </a:r>
            <a:endParaRPr lang="en-US" altLang="zh-CN" sz="2800" b="1" dirty="0">
              <a:latin typeface="Times New Roman" panose="02020603050405020304" pitchFamily="18" charset="0"/>
            </a:endParaRPr>
          </a:p>
          <a:p>
            <a:pPr>
              <a:lnSpc>
                <a:spcPct val="120000"/>
              </a:lnSpc>
              <a:spcBef>
                <a:spcPct val="0"/>
              </a:spcBef>
              <a:buClrTx/>
            </a:pPr>
            <a:r>
              <a:rPr lang="zh-CN" altLang="en-US" sz="2800" b="1" dirty="0">
                <a:solidFill>
                  <a:srgbClr val="FF0000"/>
                </a:solidFill>
                <a:latin typeface="Times New Roman" panose="02020603050405020304" pitchFamily="18" charset="0"/>
              </a:rPr>
              <a:t>存取数组中任何一个元素所需的时间是相同的</a:t>
            </a:r>
            <a:r>
              <a:rPr lang="zh-CN" altLang="en-US" sz="2800" b="1" dirty="0">
                <a:latin typeface="Times New Roman" panose="02020603050405020304" pitchFamily="18" charset="0"/>
              </a:rPr>
              <a:t>，具有这一存取特点的存储结构为</a:t>
            </a:r>
            <a:r>
              <a:rPr lang="zh-CN" altLang="en-US" sz="2800" b="1" dirty="0">
                <a:solidFill>
                  <a:srgbClr val="FF0000"/>
                </a:solidFill>
                <a:latin typeface="Times New Roman" panose="02020603050405020304" pitchFamily="18" charset="0"/>
              </a:rPr>
              <a:t>随机存取的存储结构</a:t>
            </a:r>
            <a:r>
              <a:rPr lang="zh-CN" altLang="en-US" sz="2800" b="1" dirty="0">
                <a:latin typeface="Times New Roman" panose="02020603050405020304" pitchFamily="18" charset="0"/>
              </a:rPr>
              <a:t>。 </a:t>
            </a:r>
          </a:p>
        </p:txBody>
      </p:sp>
    </p:spTree>
    <p:extLst>
      <p:ext uri="{BB962C8B-B14F-4D97-AF65-F5344CB8AC3E}">
        <p14:creationId xmlns:p14="http://schemas.microsoft.com/office/powerpoint/2010/main" val="86618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737" y="340879"/>
            <a:ext cx="7200897" cy="977900"/>
          </a:xfrm>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多维数组的顺序存储</a:t>
            </a:r>
          </a:p>
        </p:txBody>
      </p:sp>
      <p:sp>
        <p:nvSpPr>
          <p:cNvPr id="4" name="矩形 3"/>
          <p:cNvSpPr/>
          <p:nvPr/>
        </p:nvSpPr>
        <p:spPr>
          <a:xfrm>
            <a:off x="398737" y="1562535"/>
            <a:ext cx="8550822" cy="4401205"/>
          </a:xfrm>
          <a:prstGeom prst="rect">
            <a:avLst/>
          </a:prstGeom>
        </p:spPr>
        <p:txBody>
          <a:bodyPr wrap="square">
            <a:spAutoFit/>
          </a:bodyPr>
          <a:lstStyle/>
          <a:p>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多维数组</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a[m</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1</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][m</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b="1" dirty="0" err="1">
                <a:latin typeface="华文楷体" panose="02010600040101010101" pitchFamily="2" charset="-122"/>
                <a:ea typeface="华文楷体" panose="02010600040101010101" pitchFamily="2" charset="-122"/>
                <a:cs typeface="Times New Roman" panose="02020603050405020304" pitchFamily="18" charset="0"/>
              </a:rPr>
              <a:t>m</a:t>
            </a:r>
            <a:r>
              <a:rPr lang="en-US" altLang="zh-CN" sz="2800" b="1" baseline="-25000" dirty="0" err="1">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，数组元素</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1</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的存储地址为  </a:t>
            </a:r>
          </a:p>
          <a:p>
            <a:r>
              <a:rPr lang="en-US" altLang="zh-CN" sz="2800" b="1" dirty="0" err="1">
                <a:latin typeface="华文楷体" panose="02010600040101010101" pitchFamily="2" charset="-122"/>
                <a:ea typeface="华文楷体" panose="02010600040101010101" pitchFamily="2" charset="-122"/>
                <a:cs typeface="Times New Roman" panose="02020603050405020304" pitchFamily="18" charset="0"/>
              </a:rPr>
              <a:t>loc</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1</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n</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b="1" dirty="0" err="1">
                <a:latin typeface="华文楷体" panose="02010600040101010101" pitchFamily="2" charset="-122"/>
                <a:ea typeface="华文楷体" panose="02010600040101010101" pitchFamily="2" charset="-122"/>
                <a:cs typeface="Times New Roman" panose="02020603050405020304" pitchFamily="18" charset="0"/>
              </a:rPr>
              <a:t>loc</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(a[0]…[0])</a:t>
            </a:r>
          </a:p>
          <a:p>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 (   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1</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m</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2 </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m</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3 </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b="1" dirty="0" err="1">
                <a:latin typeface="华文楷体" panose="02010600040101010101" pitchFamily="2" charset="-122"/>
                <a:ea typeface="华文楷体" panose="02010600040101010101" pitchFamily="2" charset="-122"/>
                <a:cs typeface="Times New Roman" panose="02020603050405020304" pitchFamily="18" charset="0"/>
              </a:rPr>
              <a:t>m</a:t>
            </a:r>
            <a:r>
              <a:rPr lang="en-US" altLang="zh-CN" sz="2800" b="1" baseline="-25000" dirty="0" err="1">
                <a:latin typeface="华文楷体" panose="02010600040101010101" pitchFamily="2" charset="-122"/>
                <a:ea typeface="华文楷体" panose="02010600040101010101" pitchFamily="2" charset="-122"/>
                <a:cs typeface="Times New Roman" panose="02020603050405020304" pitchFamily="18" charset="0"/>
              </a:rPr>
              <a:t>n</a:t>
            </a:r>
            <a:endPar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m</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3 </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m</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4 </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b="1" dirty="0" err="1">
                <a:latin typeface="华文楷体" panose="02010600040101010101" pitchFamily="2" charset="-122"/>
                <a:ea typeface="华文楷体" panose="02010600040101010101" pitchFamily="2" charset="-122"/>
                <a:cs typeface="Times New Roman" panose="02020603050405020304" pitchFamily="18" charset="0"/>
              </a:rPr>
              <a:t>m</a:t>
            </a:r>
            <a:r>
              <a:rPr lang="en-US" altLang="zh-CN" sz="2800" b="1" baseline="-25000" dirty="0" err="1">
                <a:latin typeface="华文楷体" panose="02010600040101010101" pitchFamily="2" charset="-122"/>
                <a:ea typeface="华文楷体" panose="02010600040101010101" pitchFamily="2" charset="-122"/>
                <a:cs typeface="Times New Roman" panose="02020603050405020304" pitchFamily="18" charset="0"/>
              </a:rPr>
              <a:t>n</a:t>
            </a:r>
            <a:endPar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  …</a:t>
            </a:r>
          </a:p>
          <a:p>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 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n-1</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b="1" dirty="0" err="1">
                <a:latin typeface="华文楷体" panose="02010600040101010101" pitchFamily="2" charset="-122"/>
                <a:ea typeface="华文楷体" panose="02010600040101010101" pitchFamily="2" charset="-122"/>
                <a:cs typeface="Times New Roman" panose="02020603050405020304" pitchFamily="18" charset="0"/>
              </a:rPr>
              <a:t>m</a:t>
            </a:r>
            <a:r>
              <a:rPr lang="en-US" altLang="zh-CN" sz="2800" b="1" baseline="-25000" dirty="0" err="1">
                <a:latin typeface="华文楷体" panose="02010600040101010101" pitchFamily="2" charset="-122"/>
                <a:ea typeface="华文楷体" panose="02010600040101010101" pitchFamily="2" charset="-122"/>
                <a:cs typeface="Times New Roman" panose="02020603050405020304" pitchFamily="18" charset="0"/>
              </a:rPr>
              <a:t>n</a:t>
            </a:r>
            <a:endPar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n </a:t>
            </a:r>
          </a:p>
          <a:p>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 k</a:t>
            </a:r>
          </a:p>
          <a:p>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(0</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i</a:t>
            </a:r>
            <a:r>
              <a:rPr lang="en-US" altLang="zh-CN" sz="2800" b="1" baseline="-25000" dirty="0">
                <a:latin typeface="华文楷体" panose="02010600040101010101" pitchFamily="2" charset="-122"/>
                <a:ea typeface="华文楷体" panose="02010600040101010101" pitchFamily="2" charset="-122"/>
                <a:cs typeface="Times New Roman" panose="02020603050405020304" pitchFamily="18" charset="0"/>
              </a:rPr>
              <a:t>j</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&lt;</a:t>
            </a:r>
            <a:r>
              <a:rPr lang="en-US" altLang="zh-CN" sz="2800" b="1" dirty="0" err="1">
                <a:latin typeface="华文楷体" panose="02010600040101010101" pitchFamily="2" charset="-122"/>
                <a:ea typeface="华文楷体" panose="02010600040101010101" pitchFamily="2" charset="-122"/>
                <a:cs typeface="Times New Roman" panose="02020603050405020304" pitchFamily="18" charset="0"/>
              </a:rPr>
              <a:t>m</a:t>
            </a:r>
            <a:r>
              <a:rPr lang="en-US" altLang="zh-CN" sz="2800" b="1" baseline="-25000" dirty="0" err="1">
                <a:latin typeface="华文楷体" panose="02010600040101010101" pitchFamily="2" charset="-122"/>
                <a:ea typeface="华文楷体" panose="02010600040101010101" pitchFamily="2" charset="-122"/>
                <a:cs typeface="Times New Roman" panose="02020603050405020304" pitchFamily="18" charset="0"/>
              </a:rPr>
              <a:t>j</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 1</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j</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a:t>
            </a:r>
            <a:r>
              <a:rPr lang="en-US" altLang="zh-CN" sz="2800" b="1" dirty="0">
                <a:latin typeface="华文楷体" panose="02010600040101010101" pitchFamily="2" charset="-122"/>
                <a:ea typeface="华文楷体" panose="02010600040101010101" pitchFamily="2" charset="-122"/>
                <a:cs typeface="Times New Roman" panose="02020603050405020304" pitchFamily="18" charset="0"/>
              </a:rPr>
              <a:t>n)</a:t>
            </a:r>
          </a:p>
        </p:txBody>
      </p:sp>
      <mc:AlternateContent xmlns:mc="http://schemas.openxmlformats.org/markup-compatibility/2006" xmlns:a14="http://schemas.microsoft.com/office/drawing/2010/main">
        <mc:Choice Requires="a14">
          <p:sp>
            <p:nvSpPr>
              <p:cNvPr id="10" name="文本框 9"/>
              <p:cNvSpPr txBox="1"/>
              <p:nvPr/>
            </p:nvSpPr>
            <p:spPr>
              <a:xfrm>
                <a:off x="5241782" y="3178386"/>
                <a:ext cx="3374001" cy="18730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100" b="1" i="1">
                              <a:latin typeface="Cambria Math" panose="02040503050406030204" pitchFamily="18" charset="0"/>
                            </a:rPr>
                          </m:ctrlPr>
                        </m:mPr>
                        <m:mr>
                          <m:e>
                            <m:m>
                              <m:mPr>
                                <m:mcs>
                                  <m:mc>
                                    <m:mcPr>
                                      <m:count m:val="2"/>
                                      <m:mcJc m:val="center"/>
                                    </m:mcPr>
                                  </m:mc>
                                </m:mcs>
                                <m:ctrlPr>
                                  <a:rPr lang="en-US" altLang="zh-CN" sz="2100" b="1" i="1">
                                    <a:latin typeface="Cambria Math" panose="02040503050406030204" pitchFamily="18" charset="0"/>
                                  </a:rPr>
                                </m:ctrlPr>
                              </m:mPr>
                              <m:mr>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𝒊</m:t>
                                      </m:r>
                                    </m:e>
                                    <m:sub>
                                      <m:r>
                                        <a:rPr lang="en-US" altLang="zh-CN" sz="2100" b="1" i="1">
                                          <a:latin typeface="Cambria Math" panose="02040503050406030204" pitchFamily="18" charset="0"/>
                                        </a:rPr>
                                        <m:t>𝟏</m:t>
                                      </m:r>
                                    </m:sub>
                                  </m:sSub>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𝟐</m:t>
                                      </m:r>
                                    </m:sub>
                                  </m:sSub>
                                </m:e>
                              </m:mr>
                              <m:mr>
                                <m:e>
                                  <m:r>
                                    <a:rPr lang="en-US" altLang="zh-CN" sz="2100" b="1" i="1">
                                      <a:latin typeface="Cambria Math" panose="02040503050406030204" pitchFamily="18" charset="0"/>
                                    </a:rPr>
                                    <m:t>𝟏</m:t>
                                  </m:r>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𝒊</m:t>
                                      </m:r>
                                    </m:e>
                                    <m:sub>
                                      <m:r>
                                        <a:rPr lang="en-US" altLang="zh-CN" sz="2100" b="1" i="1">
                                          <a:latin typeface="Cambria Math" panose="02040503050406030204" pitchFamily="18" charset="0"/>
                                        </a:rPr>
                                        <m:t>𝟐</m:t>
                                      </m:r>
                                    </m:sub>
                                  </m:sSub>
                                </m:e>
                              </m:mr>
                            </m:m>
                          </m:e>
                          <m:e>
                            <m:m>
                              <m:mPr>
                                <m:mcs>
                                  <m:mc>
                                    <m:mcPr>
                                      <m:count m:val="2"/>
                                      <m:mcJc m:val="center"/>
                                    </m:mcPr>
                                  </m:mc>
                                </m:mcs>
                                <m:ctrlPr>
                                  <a:rPr lang="en-US" altLang="zh-CN" sz="2100" b="1" i="1">
                                    <a:latin typeface="Cambria Math" panose="02040503050406030204" pitchFamily="18" charset="0"/>
                                  </a:rPr>
                                </m:ctrlPr>
                              </m:mPr>
                              <m:mr>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𝟑</m:t>
                                      </m:r>
                                    </m:sub>
                                  </m:sSub>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𝟒</m:t>
                                      </m:r>
                                    </m:sub>
                                  </m:sSub>
                                </m:e>
                              </m:mr>
                              <m:mr>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𝟑</m:t>
                                      </m:r>
                                    </m:sub>
                                  </m:sSub>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𝟒</m:t>
                                      </m:r>
                                    </m:sub>
                                  </m:sSub>
                                </m:e>
                              </m:mr>
                            </m:m>
                          </m:e>
                          <m:e>
                            <m:m>
                              <m:mPr>
                                <m:mcs>
                                  <m:mc>
                                    <m:mcPr>
                                      <m:count m:val="2"/>
                                      <m:mcJc m:val="center"/>
                                    </m:mcPr>
                                  </m:mc>
                                </m:mcs>
                                <m:ctrlPr>
                                  <a:rPr lang="en-US" altLang="zh-CN" sz="2100" b="1" i="1">
                                    <a:latin typeface="Cambria Math" panose="02040503050406030204" pitchFamily="18" charset="0"/>
                                  </a:rPr>
                                </m:ctrlPr>
                              </m:mPr>
                              <m:mr>
                                <m:e>
                                  <m:r>
                                    <m:rPr>
                                      <m:brk m:alnAt="7"/>
                                    </m:rPr>
                                    <a:rPr lang="en-US" altLang="zh-CN" sz="2100" b="1" i="1">
                                      <a:latin typeface="Cambria Math" panose="02040503050406030204" pitchFamily="18" charset="0"/>
                                    </a:rPr>
                                    <m:t>…</m:t>
                                  </m:r>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𝒏</m:t>
                                      </m:r>
                                    </m:sub>
                                  </m:sSub>
                                </m:e>
                              </m:mr>
                              <m:mr>
                                <m:e>
                                  <m:r>
                                    <m:rPr>
                                      <m:brk m:alnAt="7"/>
                                    </m:rPr>
                                    <a:rPr lang="en-US" altLang="zh-CN" sz="2100" b="1" i="1">
                                      <a:latin typeface="Cambria Math" panose="02040503050406030204" pitchFamily="18" charset="0"/>
                                    </a:rPr>
                                    <m:t>…</m:t>
                                  </m:r>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𝒏</m:t>
                                      </m:r>
                                    </m:sub>
                                  </m:sSub>
                                </m:e>
                              </m:mr>
                            </m:m>
                          </m:e>
                        </m:mr>
                        <m:mr>
                          <m:e>
                            <m:m>
                              <m:mPr>
                                <m:mcs>
                                  <m:mc>
                                    <m:mcPr>
                                      <m:count m:val="2"/>
                                      <m:mcJc m:val="center"/>
                                    </m:mcPr>
                                  </m:mc>
                                </m:mcs>
                                <m:ctrlPr>
                                  <a:rPr lang="en-US" altLang="zh-CN" sz="2100" b="1" i="1">
                                    <a:latin typeface="Cambria Math" panose="02040503050406030204" pitchFamily="18" charset="0"/>
                                  </a:rPr>
                                </m:ctrlPr>
                              </m:mPr>
                              <m:mr>
                                <m:e>
                                  <m:r>
                                    <m:rPr>
                                      <m:brk m:alnAt="7"/>
                                    </m:rPr>
                                    <a:rPr lang="en-US" altLang="zh-CN" sz="2100" b="1" i="1">
                                      <a:latin typeface="Cambria Math" panose="02040503050406030204" pitchFamily="18" charset="0"/>
                                    </a:rPr>
                                    <m:t>𝟏</m:t>
                                  </m:r>
                                  <m:r>
                                    <a:rPr lang="en-US" altLang="zh-CN" sz="2100" b="1" i="1">
                                      <a:latin typeface="Cambria Math" panose="02040503050406030204" pitchFamily="18" charset="0"/>
                                    </a:rPr>
                                    <m:t>  </m:t>
                                  </m:r>
                                </m:e>
                                <m:e>
                                  <m:r>
                                    <a:rPr lang="en-US" altLang="zh-CN" sz="2100" b="1" i="1">
                                      <a:latin typeface="Cambria Math" panose="02040503050406030204" pitchFamily="18" charset="0"/>
                                    </a:rPr>
                                    <m:t>𝟏</m:t>
                                  </m:r>
                                  <m:r>
                                    <a:rPr lang="en-US" altLang="zh-CN" sz="2100" b="1" i="1">
                                      <a:latin typeface="Cambria Math" panose="02040503050406030204" pitchFamily="18" charset="0"/>
                                    </a:rPr>
                                    <m:t> </m:t>
                                  </m:r>
                                </m:e>
                              </m:mr>
                              <m:mr>
                                <m:e>
                                  <m:r>
                                    <a:rPr lang="en-US" altLang="zh-CN" sz="2100" b="1" i="1">
                                      <a:latin typeface="Cambria Math" panose="02040503050406030204" pitchFamily="18" charset="0"/>
                                    </a:rPr>
                                    <m:t>𝟏</m:t>
                                  </m:r>
                                  <m:r>
                                    <a:rPr lang="en-US" altLang="zh-CN" sz="2100" b="1" i="1">
                                      <a:latin typeface="Cambria Math" panose="02040503050406030204" pitchFamily="18" charset="0"/>
                                    </a:rPr>
                                    <m:t>  </m:t>
                                  </m:r>
                                </m:e>
                                <m:e>
                                  <m:r>
                                    <a:rPr lang="en-US" altLang="zh-CN" sz="2100" b="1" i="1">
                                      <a:latin typeface="Cambria Math" panose="02040503050406030204" pitchFamily="18" charset="0"/>
                                    </a:rPr>
                                    <m:t>𝟏</m:t>
                                  </m:r>
                                  <m:r>
                                    <a:rPr lang="en-US" altLang="zh-CN" sz="2100" b="1" i="1">
                                      <a:latin typeface="Cambria Math" panose="02040503050406030204" pitchFamily="18" charset="0"/>
                                    </a:rPr>
                                    <m:t> </m:t>
                                  </m:r>
                                </m:e>
                              </m:mr>
                            </m:m>
                          </m:e>
                          <m:e>
                            <m:m>
                              <m:mPr>
                                <m:mcs>
                                  <m:mc>
                                    <m:mcPr>
                                      <m:count m:val="2"/>
                                      <m:mcJc m:val="center"/>
                                    </m:mcPr>
                                  </m:mc>
                                </m:mcs>
                                <m:ctrlPr>
                                  <a:rPr lang="en-US" altLang="zh-CN" sz="2100" b="1" i="1">
                                    <a:latin typeface="Cambria Math" panose="02040503050406030204" pitchFamily="18" charset="0"/>
                                  </a:rPr>
                                </m:ctrlPr>
                              </m:mPr>
                              <m:mr>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𝒊</m:t>
                                      </m:r>
                                    </m:e>
                                    <m:sub>
                                      <m:r>
                                        <a:rPr lang="en-US" altLang="zh-CN" sz="2100" b="1" i="1">
                                          <a:latin typeface="Cambria Math" panose="02040503050406030204" pitchFamily="18" charset="0"/>
                                        </a:rPr>
                                        <m:t>𝟑</m:t>
                                      </m:r>
                                    </m:sub>
                                  </m:sSub>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  </m:t>
                                      </m:r>
                                      <m:r>
                                        <a:rPr lang="en-US" altLang="zh-CN" sz="2100" b="1" i="1">
                                          <a:latin typeface="Cambria Math" panose="02040503050406030204" pitchFamily="18" charset="0"/>
                                        </a:rPr>
                                        <m:t>𝒎</m:t>
                                      </m:r>
                                    </m:e>
                                    <m:sub>
                                      <m:r>
                                        <a:rPr lang="en-US" altLang="zh-CN" sz="2100" b="1" i="1">
                                          <a:latin typeface="Cambria Math" panose="02040503050406030204" pitchFamily="18" charset="0"/>
                                        </a:rPr>
                                        <m:t>𝟒</m:t>
                                      </m:r>
                                    </m:sub>
                                  </m:sSub>
                                </m:e>
                              </m:mr>
                              <m:mr>
                                <m:e>
                                  <m:r>
                                    <a:rPr lang="en-US" altLang="zh-CN" sz="2100" b="1" i="1">
                                      <a:latin typeface="Cambria Math" panose="02040503050406030204" pitchFamily="18" charset="0"/>
                                    </a:rPr>
                                    <m:t>𝟏</m:t>
                                  </m:r>
                                </m:e>
                                <m:e>
                                  <m:r>
                                    <a:rPr lang="en-US" altLang="zh-CN" sz="2100" b="1" i="1">
                                      <a:latin typeface="Cambria Math" panose="02040503050406030204" pitchFamily="18" charset="0"/>
                                    </a:rPr>
                                    <m:t>  </m:t>
                                  </m:r>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𝒊</m:t>
                                      </m:r>
                                    </m:e>
                                    <m:sub>
                                      <m:r>
                                        <a:rPr lang="en-US" altLang="zh-CN" sz="2100" b="1" i="1">
                                          <a:latin typeface="Cambria Math" panose="02040503050406030204" pitchFamily="18" charset="0"/>
                                        </a:rPr>
                                        <m:t>𝟒</m:t>
                                      </m:r>
                                    </m:sub>
                                  </m:sSub>
                                </m:e>
                              </m:mr>
                            </m:m>
                          </m:e>
                          <m:e>
                            <m:m>
                              <m:mPr>
                                <m:mcs>
                                  <m:mc>
                                    <m:mcPr>
                                      <m:count m:val="2"/>
                                      <m:mcJc m:val="center"/>
                                    </m:mcPr>
                                  </m:mc>
                                </m:mcs>
                                <m:ctrlPr>
                                  <a:rPr lang="en-US" altLang="zh-CN" sz="2100" b="1" i="1">
                                    <a:latin typeface="Cambria Math" panose="02040503050406030204" pitchFamily="18" charset="0"/>
                                  </a:rPr>
                                </m:ctrlPr>
                              </m:mPr>
                              <m:mr>
                                <m:e>
                                  <m:r>
                                    <m:rPr>
                                      <m:brk m:alnAt="7"/>
                                    </m:rPr>
                                    <a:rPr lang="en-US" altLang="zh-CN" sz="2100" b="1" i="1">
                                      <a:latin typeface="Cambria Math" panose="02040503050406030204" pitchFamily="18" charset="0"/>
                                    </a:rPr>
                                    <m:t>…</m:t>
                                  </m:r>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𝒏</m:t>
                                      </m:r>
                                    </m:sub>
                                  </m:sSub>
                                </m:e>
                              </m:mr>
                              <m:mr>
                                <m:e>
                                  <m:r>
                                    <m:rPr>
                                      <m:brk m:alnAt="7"/>
                                    </m:rPr>
                                    <a:rPr lang="en-US" altLang="zh-CN" sz="2100" b="1" i="1">
                                      <a:latin typeface="Cambria Math" panose="02040503050406030204" pitchFamily="18" charset="0"/>
                                    </a:rPr>
                                    <m:t>…</m:t>
                                  </m:r>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𝒏</m:t>
                                      </m:r>
                                    </m:sub>
                                  </m:sSub>
                                </m:e>
                              </m:mr>
                            </m:m>
                          </m:e>
                        </m:mr>
                        <m:mr>
                          <m:e>
                            <m:m>
                              <m:mPr>
                                <m:mcs>
                                  <m:mc>
                                    <m:mcPr>
                                      <m:count m:val="2"/>
                                      <m:mcJc m:val="center"/>
                                    </m:mcPr>
                                  </m:mc>
                                </m:mcs>
                                <m:ctrlPr>
                                  <a:rPr lang="en-US" altLang="zh-CN" sz="2100" b="1" i="1">
                                    <a:latin typeface="Cambria Math" panose="02040503050406030204" pitchFamily="18" charset="0"/>
                                  </a:rPr>
                                </m:ctrlPr>
                              </m:mPr>
                              <m:mr>
                                <m:e>
                                  <m:r>
                                    <m:rPr>
                                      <m:brk m:alnAt="7"/>
                                    </m:rPr>
                                    <a:rPr lang="en-US" altLang="zh-CN" sz="2100" b="1" i="1">
                                      <a:latin typeface="Cambria Math" panose="02040503050406030204" pitchFamily="18" charset="0"/>
                                    </a:rPr>
                                    <m:t>𝟏</m:t>
                                  </m:r>
                                  <m:r>
                                    <a:rPr lang="en-US" altLang="zh-CN" sz="2100" b="1" i="1">
                                      <a:latin typeface="Cambria Math" panose="02040503050406030204" pitchFamily="18" charset="0"/>
                                    </a:rPr>
                                    <m:t>  </m:t>
                                  </m:r>
                                </m:e>
                                <m:e>
                                  <m:r>
                                    <a:rPr lang="en-US" altLang="zh-CN" sz="2100" b="1" i="1">
                                      <a:latin typeface="Cambria Math" panose="02040503050406030204" pitchFamily="18" charset="0"/>
                                    </a:rPr>
                                    <m:t>𝟏</m:t>
                                  </m:r>
                                  <m:r>
                                    <a:rPr lang="en-US" altLang="zh-CN" sz="2100" b="1" i="1">
                                      <a:latin typeface="Cambria Math" panose="02040503050406030204" pitchFamily="18" charset="0"/>
                                    </a:rPr>
                                    <m:t> </m:t>
                                  </m:r>
                                </m:e>
                              </m:mr>
                              <m:mr>
                                <m:e>
                                  <m:r>
                                    <a:rPr lang="en-US" altLang="zh-CN" sz="2100" b="1" i="1">
                                      <a:latin typeface="Cambria Math" panose="02040503050406030204" pitchFamily="18" charset="0"/>
                                    </a:rPr>
                                    <m:t>𝟏</m:t>
                                  </m:r>
                                  <m:r>
                                    <a:rPr lang="en-US" altLang="zh-CN" sz="2100" b="1" i="1">
                                      <a:latin typeface="Cambria Math" panose="02040503050406030204" pitchFamily="18" charset="0"/>
                                    </a:rPr>
                                    <m:t>  </m:t>
                                  </m:r>
                                </m:e>
                                <m:e>
                                  <m:r>
                                    <a:rPr lang="en-US" altLang="zh-CN" sz="2100" b="1" i="1">
                                      <a:latin typeface="Cambria Math" panose="02040503050406030204" pitchFamily="18" charset="0"/>
                                    </a:rPr>
                                    <m:t>𝟏</m:t>
                                  </m:r>
                                  <m:r>
                                    <a:rPr lang="en-US" altLang="zh-CN" sz="2100" b="1" i="1">
                                      <a:latin typeface="Cambria Math" panose="02040503050406030204" pitchFamily="18" charset="0"/>
                                    </a:rPr>
                                    <m:t> </m:t>
                                  </m:r>
                                </m:e>
                              </m:mr>
                            </m:m>
                          </m:e>
                          <m:e>
                            <m:m>
                              <m:mPr>
                                <m:mcs>
                                  <m:mc>
                                    <m:mcPr>
                                      <m:count m:val="2"/>
                                      <m:mcJc m:val="center"/>
                                    </m:mcPr>
                                  </m:mc>
                                </m:mcs>
                                <m:ctrlPr>
                                  <a:rPr lang="en-US" altLang="zh-CN" sz="2100" b="1" i="1">
                                    <a:latin typeface="Cambria Math" panose="02040503050406030204" pitchFamily="18" charset="0"/>
                                  </a:rPr>
                                </m:ctrlPr>
                              </m:mPr>
                              <m:mr>
                                <m:e>
                                  <m:r>
                                    <m:rPr>
                                      <m:brk m:alnAt="7"/>
                                    </m:rPr>
                                    <a:rPr lang="en-US" altLang="zh-CN" sz="2100" b="1" i="1">
                                      <a:latin typeface="Cambria Math" panose="02040503050406030204" pitchFamily="18" charset="0"/>
                                    </a:rPr>
                                    <m:t>𝟏</m:t>
                                  </m:r>
                                  <m:r>
                                    <a:rPr lang="en-US" altLang="zh-CN" sz="2100" b="1" i="1">
                                      <a:latin typeface="Cambria Math" panose="02040503050406030204" pitchFamily="18" charset="0"/>
                                    </a:rPr>
                                    <m:t>   </m:t>
                                  </m:r>
                                </m:e>
                                <m:e>
                                  <m:r>
                                    <a:rPr lang="en-US" altLang="zh-CN" sz="2100" b="1" i="1">
                                      <a:latin typeface="Cambria Math" panose="02040503050406030204" pitchFamily="18" charset="0"/>
                                    </a:rPr>
                                    <m:t>𝟏</m:t>
                                  </m:r>
                                  <m:r>
                                    <a:rPr lang="en-US" altLang="zh-CN" sz="2100" b="1" i="1">
                                      <a:latin typeface="Cambria Math" panose="02040503050406030204" pitchFamily="18" charset="0"/>
                                    </a:rPr>
                                    <m:t>  </m:t>
                                  </m:r>
                                </m:e>
                              </m:mr>
                              <m:mr>
                                <m:e>
                                  <m:r>
                                    <a:rPr lang="en-US" altLang="zh-CN" sz="2100" b="1" i="1">
                                      <a:latin typeface="Cambria Math" panose="02040503050406030204" pitchFamily="18" charset="0"/>
                                    </a:rPr>
                                    <m:t>𝟏</m:t>
                                  </m:r>
                                  <m:r>
                                    <a:rPr lang="en-US" altLang="zh-CN" sz="2100" b="1" i="1">
                                      <a:latin typeface="Cambria Math" panose="02040503050406030204" pitchFamily="18" charset="0"/>
                                    </a:rPr>
                                    <m:t>   </m:t>
                                  </m:r>
                                </m:e>
                                <m:e>
                                  <m:r>
                                    <a:rPr lang="en-US" altLang="zh-CN" sz="2100" b="1" i="1">
                                      <a:latin typeface="Cambria Math" panose="02040503050406030204" pitchFamily="18" charset="0"/>
                                    </a:rPr>
                                    <m:t>𝟏</m:t>
                                  </m:r>
                                  <m:r>
                                    <a:rPr lang="en-US" altLang="zh-CN" sz="2100" b="1" i="1">
                                      <a:latin typeface="Cambria Math" panose="02040503050406030204" pitchFamily="18" charset="0"/>
                                    </a:rPr>
                                    <m:t>  </m:t>
                                  </m:r>
                                </m:e>
                              </m:mr>
                            </m:m>
                          </m:e>
                          <m:e>
                            <m:m>
                              <m:mPr>
                                <m:mcs>
                                  <m:mc>
                                    <m:mcPr>
                                      <m:count m:val="2"/>
                                      <m:mcJc m:val="center"/>
                                    </m:mcPr>
                                  </m:mc>
                                </m:mcs>
                                <m:ctrlPr>
                                  <a:rPr lang="en-US" altLang="zh-CN" sz="2100" b="1" i="1">
                                    <a:latin typeface="Cambria Math" panose="02040503050406030204" pitchFamily="18" charset="0"/>
                                  </a:rPr>
                                </m:ctrlPr>
                              </m:mPr>
                              <m:mr>
                                <m:e>
                                  <m:r>
                                    <m:rPr>
                                      <m:brk m:alnAt="7"/>
                                    </m:rPr>
                                    <a:rPr lang="en-US" altLang="zh-CN" sz="2100" b="1" i="1">
                                      <a:latin typeface="Cambria Math" panose="02040503050406030204" pitchFamily="18" charset="0"/>
                                    </a:rPr>
                                    <m:t>⋱</m:t>
                                  </m:r>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𝒎</m:t>
                                      </m:r>
                                    </m:e>
                                    <m:sub>
                                      <m:r>
                                        <a:rPr lang="en-US" altLang="zh-CN" sz="2100" b="1" i="1">
                                          <a:latin typeface="Cambria Math" panose="02040503050406030204" pitchFamily="18" charset="0"/>
                                        </a:rPr>
                                        <m:t>𝒏</m:t>
                                      </m:r>
                                    </m:sub>
                                  </m:sSub>
                                </m:e>
                              </m:mr>
                              <m:mr>
                                <m:e>
                                  <m:r>
                                    <a:rPr lang="en-US" altLang="zh-CN" sz="2100" b="1" i="1">
                                      <a:latin typeface="Cambria Math" panose="02040503050406030204" pitchFamily="18" charset="0"/>
                                    </a:rPr>
                                    <m:t>…</m:t>
                                  </m:r>
                                </m:e>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𝒊</m:t>
                                      </m:r>
                                    </m:e>
                                    <m:sub>
                                      <m:r>
                                        <a:rPr lang="en-US" altLang="zh-CN" sz="2100" b="1" i="1">
                                          <a:latin typeface="Cambria Math" panose="02040503050406030204" pitchFamily="18" charset="0"/>
                                        </a:rPr>
                                        <m:t>𝒏</m:t>
                                      </m:r>
                                    </m:sub>
                                  </m:sSub>
                                </m:e>
                              </m:mr>
                            </m:m>
                          </m:e>
                        </m:mr>
                      </m:m>
                    </m:oMath>
                  </m:oMathPara>
                </a14:m>
                <a:endParaRPr lang="zh-CN" altLang="en-US" sz="21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5241782" y="3178386"/>
                <a:ext cx="3374001" cy="187301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029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结构</a:t>
            </a:r>
          </a:p>
          <a:p>
            <a:r>
              <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数组</a:t>
            </a:r>
            <a:endPar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链表</a:t>
            </a:r>
            <a:endPar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7341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264347" y="686457"/>
            <a:ext cx="853806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pPr>
            <a:r>
              <a:rPr lang="zh-CN" altLang="en-US" sz="2800" b="1" dirty="0">
                <a:latin typeface="华文楷体" panose="02010600040101010101" pitchFamily="2" charset="-122"/>
                <a:ea typeface="华文楷体" panose="02010600040101010101" pitchFamily="2" charset="-122"/>
              </a:rPr>
              <a:t>数组元素的存储位置是其下标的线性函数。通过计算地址便可实现对数组元素的随机存取。</a:t>
            </a:r>
          </a:p>
          <a:p>
            <a:pPr eaLnBrk="1" hangingPunct="1">
              <a:spcBef>
                <a:spcPct val="50000"/>
              </a:spcBef>
              <a:buClrTx/>
            </a:pPr>
            <a:r>
              <a:rPr lang="en-US" altLang="zh-CN" sz="2800" b="1" dirty="0">
                <a:latin typeface="华文楷体" panose="02010600040101010101" pitchFamily="2" charset="-122"/>
                <a:ea typeface="华文楷体" panose="02010600040101010101" pitchFamily="2" charset="-122"/>
              </a:rPr>
              <a:t>C</a:t>
            </a:r>
            <a:r>
              <a:rPr lang="zh-CN" altLang="en-US" sz="2800" b="1" dirty="0">
                <a:latin typeface="华文楷体" panose="02010600040101010101" pitchFamily="2" charset="-122"/>
                <a:ea typeface="华文楷体" panose="02010600040101010101" pitchFamily="2" charset="-122"/>
              </a:rPr>
              <a:t>语言中数组是不允许整体赋值的。</a:t>
            </a:r>
          </a:p>
          <a:p>
            <a:pPr eaLnBrk="1" hangingPunct="1">
              <a:spcBef>
                <a:spcPct val="50000"/>
              </a:spcBef>
              <a:buClrTx/>
            </a:pPr>
            <a:r>
              <a:rPr lang="en-US" altLang="zh-CN" sz="2800" b="1" dirty="0">
                <a:latin typeface="华文楷体" panose="02010600040101010101" pitchFamily="2" charset="-122"/>
                <a:ea typeface="华文楷体" panose="02010600040101010101" pitchFamily="2" charset="-122"/>
              </a:rPr>
              <a:t>C</a:t>
            </a:r>
            <a:r>
              <a:rPr lang="zh-CN" altLang="en-US" sz="2800" b="1" dirty="0">
                <a:latin typeface="华文楷体" panose="02010600040101010101" pitchFamily="2" charset="-122"/>
                <a:ea typeface="华文楷体" panose="02010600040101010101" pitchFamily="2" charset="-122"/>
              </a:rPr>
              <a:t>语言中对数组下标超出正常范围的访问并不限制</a:t>
            </a:r>
            <a:endParaRPr lang="en-US" altLang="zh-CN" sz="2800" b="1" dirty="0">
              <a:latin typeface="华文楷体" panose="02010600040101010101" pitchFamily="2" charset="-122"/>
              <a:ea typeface="华文楷体" panose="02010600040101010101" pitchFamily="2" charset="-122"/>
            </a:endParaRPr>
          </a:p>
          <a:p>
            <a:pPr marL="685800" lvl="2" indent="0" eaLnBrk="1" hangingPunct="1">
              <a:spcBef>
                <a:spcPct val="50000"/>
              </a:spcBef>
              <a:buNone/>
            </a:pPr>
            <a:r>
              <a:rPr lang="zh-CN" altLang="en-US" b="1" dirty="0">
                <a:latin typeface="华文楷体" panose="02010600040101010101" pitchFamily="2" charset="-122"/>
                <a:ea typeface="华文楷体" panose="02010600040101010101" pitchFamily="2" charset="-122"/>
              </a:rPr>
              <a:t>例如对长度为</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的一维数组</a:t>
            </a:r>
            <a:r>
              <a:rPr lang="en-US" altLang="zh-CN" b="1" dirty="0">
                <a:latin typeface="华文楷体" panose="02010600040101010101" pitchFamily="2" charset="-122"/>
                <a:ea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rPr>
              <a:t>，不合法的访问</a:t>
            </a:r>
            <a:r>
              <a:rPr lang="en-US" altLang="zh-CN" b="1" dirty="0">
                <a:latin typeface="华文楷体" panose="02010600040101010101" pitchFamily="2" charset="-122"/>
                <a:ea typeface="华文楷体" panose="02010600040101010101" pitchFamily="2" charset="-122"/>
              </a:rPr>
              <a:t>a[-3]</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a[7]</a:t>
            </a:r>
            <a:endParaRPr lang="zh-CN" altLang="en-US" b="1" dirty="0">
              <a:latin typeface="华文楷体" panose="02010600040101010101" pitchFamily="2" charset="-122"/>
              <a:ea typeface="华文楷体" panose="02010600040101010101" pitchFamily="2" charset="-122"/>
            </a:endParaRPr>
          </a:p>
          <a:p>
            <a:pPr eaLnBrk="1" hangingPunct="1">
              <a:spcBef>
                <a:spcPct val="50000"/>
              </a:spcBef>
              <a:buClrTx/>
            </a:pPr>
            <a:r>
              <a:rPr kumimoji="1" lang="zh-CN" altLang="en-US" sz="2800" b="1" dirty="0">
                <a:latin typeface="华文楷体" panose="02010600040101010101" pitchFamily="2" charset="-122"/>
                <a:ea typeface="华文楷体" panose="02010600040101010101" pitchFamily="2" charset="-122"/>
              </a:rPr>
              <a:t>顺序存储一般借助数组来实现</a:t>
            </a:r>
          </a:p>
          <a:p>
            <a:pPr eaLnBrk="1" hangingPunct="1">
              <a:spcBef>
                <a:spcPct val="50000"/>
              </a:spcBef>
              <a:buClrTx/>
            </a:pPr>
            <a:r>
              <a:rPr kumimoji="1" lang="zh-CN" altLang="en-US" sz="2800" b="1" dirty="0">
                <a:latin typeface="华文楷体" panose="02010600040101010101" pitchFamily="2" charset="-122"/>
                <a:ea typeface="华文楷体" panose="02010600040101010101" pitchFamily="2" charset="-122"/>
              </a:rPr>
              <a:t>数组是静态数据结构，其存储空间的大小需具体确定，并预先分配，一旦分配则难以扩充</a:t>
            </a:r>
            <a:endParaRPr kumimoji="1" lang="en-US" altLang="zh-CN" sz="2800" b="1" dirty="0">
              <a:latin typeface="华文楷体" panose="02010600040101010101" pitchFamily="2" charset="-122"/>
              <a:ea typeface="华文楷体" panose="02010600040101010101" pitchFamily="2" charset="-122"/>
            </a:endParaRPr>
          </a:p>
          <a:p>
            <a:pPr eaLnBrk="1" hangingPunct="1">
              <a:spcBef>
                <a:spcPct val="50000"/>
              </a:spcBef>
              <a:buClrTx/>
            </a:pPr>
            <a:r>
              <a:rPr kumimoji="1" lang="zh-CN" altLang="en-US" sz="2800" b="1" dirty="0">
                <a:solidFill>
                  <a:srgbClr val="FF0000"/>
                </a:solidFill>
                <a:latin typeface="华文楷体" panose="02010600040101010101" pitchFamily="2" charset="-122"/>
                <a:ea typeface="华文楷体" panose="02010600040101010101" pitchFamily="2" charset="-122"/>
              </a:rPr>
              <a:t>数组名本身存储了指针值，其保存数组的首地址</a:t>
            </a:r>
          </a:p>
        </p:txBody>
      </p:sp>
    </p:spTree>
    <p:extLst>
      <p:ext uri="{BB962C8B-B14F-4D97-AF65-F5344CB8AC3E}">
        <p14:creationId xmlns:p14="http://schemas.microsoft.com/office/powerpoint/2010/main" val="24109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1520" y="924910"/>
            <a:ext cx="7680960" cy="5110130"/>
          </a:xfrm>
        </p:spPr>
        <p:txBody>
          <a:bodyPr>
            <a:normAutofit/>
          </a:bodyPr>
          <a:lstStyle/>
          <a:p>
            <a:r>
              <a:rPr lang="en-US" altLang="zh-CN" sz="2800" b="1" dirty="0">
                <a:latin typeface="华文楷体" panose="02010600040101010101" pitchFamily="2" charset="-122"/>
                <a:ea typeface="华文楷体" panose="02010600040101010101" pitchFamily="2" charset="-122"/>
              </a:rPr>
              <a:t>C</a:t>
            </a:r>
            <a:r>
              <a:rPr lang="zh-CN" altLang="zh-CN" sz="2800" b="1" dirty="0">
                <a:latin typeface="华文楷体" panose="02010600040101010101" pitchFamily="2" charset="-122"/>
                <a:ea typeface="华文楷体" panose="02010600040101010101" pitchFamily="2" charset="-122"/>
              </a:rPr>
              <a:t>语言提供的数组并非一个完备的数据结构</a:t>
            </a:r>
            <a:endParaRPr lang="en-US" altLang="zh-CN" sz="2800" b="1" dirty="0">
              <a:latin typeface="华文楷体" panose="02010600040101010101" pitchFamily="2" charset="-122"/>
              <a:ea typeface="华文楷体" panose="02010600040101010101" pitchFamily="2" charset="-122"/>
            </a:endParaRPr>
          </a:p>
          <a:p>
            <a:pPr marL="0" indent="0">
              <a:buNone/>
            </a:pPr>
            <a:r>
              <a:rPr lang="zh-CN" altLang="zh-CN"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1</a:t>
            </a:r>
            <a:r>
              <a:rPr lang="zh-CN" altLang="zh-CN" sz="2800" b="1" dirty="0">
                <a:latin typeface="华文楷体" panose="02010600040101010101" pitchFamily="2" charset="-122"/>
                <a:ea typeface="华文楷体" panose="02010600040101010101" pitchFamily="2" charset="-122"/>
              </a:rPr>
              <a:t>）不能实现数组的整体赋值；</a:t>
            </a:r>
            <a:endParaRPr lang="en-US" altLang="zh-CN" sz="2800" b="1" dirty="0">
              <a:latin typeface="华文楷体" panose="02010600040101010101" pitchFamily="2" charset="-122"/>
              <a:ea typeface="华文楷体" panose="02010600040101010101" pitchFamily="2" charset="-122"/>
            </a:endParaRPr>
          </a:p>
          <a:p>
            <a:pPr marL="0" indent="0">
              <a:buNone/>
            </a:pPr>
            <a:r>
              <a:rPr lang="zh-CN" altLang="zh-CN"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2</a:t>
            </a:r>
            <a:r>
              <a:rPr lang="zh-CN" altLang="zh-CN" sz="2800" b="1" dirty="0">
                <a:latin typeface="华文楷体" panose="02010600040101010101" pitchFamily="2" charset="-122"/>
                <a:ea typeface="华文楷体" panose="02010600040101010101" pitchFamily="2" charset="-122"/>
              </a:rPr>
              <a:t>）不能将数组作为函数值返回；</a:t>
            </a:r>
            <a:endParaRPr lang="en-US" altLang="zh-CN" sz="2800" b="1" dirty="0">
              <a:latin typeface="华文楷体" panose="02010600040101010101" pitchFamily="2" charset="-122"/>
              <a:ea typeface="华文楷体" panose="02010600040101010101" pitchFamily="2" charset="-122"/>
            </a:endParaRPr>
          </a:p>
          <a:p>
            <a:pPr marL="0" indent="0">
              <a:buNone/>
            </a:pPr>
            <a:r>
              <a:rPr lang="zh-CN" altLang="zh-CN"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3</a:t>
            </a:r>
            <a:r>
              <a:rPr lang="zh-CN" altLang="zh-CN" sz="2800" b="1" dirty="0">
                <a:latin typeface="华文楷体" panose="02010600040101010101" pitchFamily="2" charset="-122"/>
                <a:ea typeface="华文楷体" panose="02010600040101010101" pitchFamily="2" charset="-122"/>
              </a:rPr>
              <a:t>）对数组元素下标不提供边界检查；</a:t>
            </a:r>
            <a:endParaRPr lang="en-US" altLang="zh-CN" sz="2800" b="1" dirty="0">
              <a:latin typeface="华文楷体" panose="02010600040101010101" pitchFamily="2" charset="-122"/>
              <a:ea typeface="华文楷体" panose="02010600040101010101" pitchFamily="2" charset="-122"/>
            </a:endParaRPr>
          </a:p>
          <a:p>
            <a:pPr marL="0" indent="0">
              <a:buNone/>
            </a:pPr>
            <a:r>
              <a:rPr lang="zh-CN" altLang="zh-CN"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4</a:t>
            </a:r>
            <a:r>
              <a:rPr lang="zh-CN" altLang="zh-CN" sz="2800" b="1" dirty="0">
                <a:latin typeface="华文楷体" panose="02010600040101010101" pitchFamily="2" charset="-122"/>
                <a:ea typeface="华文楷体" panose="02010600040101010101" pitchFamily="2" charset="-122"/>
              </a:rPr>
              <a:t>）将数组名作为变量进行传递时，传递的实际上是数组的基地址。</a:t>
            </a:r>
            <a:endParaRPr lang="zh-CN" altLang="en-US"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735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结构</a:t>
            </a:r>
          </a:p>
          <a:p>
            <a:r>
              <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数组</a:t>
            </a:r>
            <a:endPar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链表</a:t>
            </a:r>
            <a:endParaRPr lang="en-US" altLang="zh-CN"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918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27" y="227435"/>
            <a:ext cx="7680960" cy="1371600"/>
          </a:xfrm>
        </p:spPr>
        <p:txBody>
          <a:bodyPr/>
          <a:lstStyle/>
          <a:p>
            <a:r>
              <a:rPr lang="zh-CN" altLang="en-US" dirty="0">
                <a:latin typeface="隶书" panose="02010509060101010101" pitchFamily="49" charset="-122"/>
                <a:ea typeface="隶书" panose="02010509060101010101" pitchFamily="49" charset="-122"/>
              </a:rPr>
              <a:t>指针</a:t>
            </a:r>
          </a:p>
        </p:txBody>
      </p:sp>
      <p:sp>
        <p:nvSpPr>
          <p:cNvPr id="3" name="内容占位符 2"/>
          <p:cNvSpPr>
            <a:spLocks noGrp="1"/>
          </p:cNvSpPr>
          <p:nvPr>
            <p:ph idx="1"/>
          </p:nvPr>
        </p:nvSpPr>
        <p:spPr>
          <a:xfrm>
            <a:off x="400444" y="1383161"/>
            <a:ext cx="8386204" cy="5085955"/>
          </a:xfrm>
        </p:spPr>
        <p:txBody>
          <a:bodyPr>
            <a:noAutofit/>
          </a:bodyPr>
          <a:lstStyle/>
          <a:p>
            <a:pPr algn="ctr">
              <a:spcBef>
                <a:spcPct val="50000"/>
              </a:spcBef>
              <a:buClrTx/>
              <a:buNone/>
            </a:pPr>
            <a:r>
              <a:rPr lang="en-US" altLang="zh-CN" sz="2400" b="1" dirty="0" err="1">
                <a:solidFill>
                  <a:srgbClr val="FF0000"/>
                </a:solidFill>
                <a:latin typeface="华文楷体" panose="02010600040101010101" pitchFamily="2" charset="-122"/>
                <a:ea typeface="华文楷体" panose="02010600040101010101" pitchFamily="2" charset="-122"/>
              </a:rPr>
              <a:t>int</a:t>
            </a:r>
            <a:r>
              <a:rPr lang="en-US" altLang="zh-CN" sz="2400" b="1" dirty="0">
                <a:solidFill>
                  <a:srgbClr val="FF0000"/>
                </a:solidFill>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i</a:t>
            </a:r>
            <a:r>
              <a:rPr lang="en-US" altLang="zh-CN" sz="2400" b="1" dirty="0">
                <a:solidFill>
                  <a:srgbClr val="FF0000"/>
                </a:solidFill>
                <a:latin typeface="华文楷体" panose="02010600040101010101" pitchFamily="2" charset="-122"/>
                <a:ea typeface="华文楷体" panose="02010600040101010101" pitchFamily="2" charset="-122"/>
              </a:rPr>
              <a:t>, *pi; </a:t>
            </a:r>
          </a:p>
          <a:p>
            <a:pPr algn="ctr">
              <a:spcBef>
                <a:spcPct val="50000"/>
              </a:spcBef>
              <a:buClrTx/>
              <a:buNone/>
            </a:pPr>
            <a:r>
              <a:rPr lang="zh-CN" altLang="en-US" sz="2400" b="1" dirty="0">
                <a:latin typeface="华文楷体" panose="02010600040101010101" pitchFamily="2" charset="-122"/>
                <a:ea typeface="华文楷体" panose="02010600040101010101" pitchFamily="2" charset="-122"/>
              </a:rPr>
              <a:t>定义一个整型变量</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和一个指向整型变量的指针变量</a:t>
            </a:r>
            <a:r>
              <a:rPr lang="en-US" altLang="zh-CN" sz="2400" b="1" dirty="0">
                <a:latin typeface="华文楷体" panose="02010600040101010101" pitchFamily="2" charset="-122"/>
                <a:ea typeface="华文楷体" panose="02010600040101010101" pitchFamily="2" charset="-122"/>
              </a:rPr>
              <a:t>pi</a:t>
            </a:r>
          </a:p>
          <a:p>
            <a:pPr>
              <a:lnSpc>
                <a:spcPct val="110000"/>
              </a:lnSpc>
              <a:spcBef>
                <a:spcPct val="50000"/>
              </a:spcBef>
              <a:buClrTx/>
            </a:pPr>
            <a:r>
              <a:rPr lang="zh-CN" altLang="en-US" sz="2400" b="1" dirty="0">
                <a:latin typeface="华文楷体" panose="02010600040101010101" pitchFamily="2" charset="-122"/>
                <a:ea typeface="华文楷体" panose="02010600040101010101" pitchFamily="2" charset="-122"/>
              </a:rPr>
              <a:t>任意类型都可定义指向该类型的指针类型</a:t>
            </a:r>
            <a:endParaRPr lang="en-US" altLang="zh-CN" sz="2400" b="1" dirty="0">
              <a:latin typeface="华文楷体" panose="02010600040101010101" pitchFamily="2" charset="-122"/>
              <a:ea typeface="华文楷体" panose="02010600040101010101" pitchFamily="2" charset="-122"/>
            </a:endParaRPr>
          </a:p>
          <a:p>
            <a:pPr>
              <a:lnSpc>
                <a:spcPct val="110000"/>
              </a:lnSpc>
              <a:spcBef>
                <a:spcPct val="50000"/>
              </a:spcBef>
              <a:buClrTx/>
            </a:pPr>
            <a:r>
              <a:rPr lang="zh-CN" altLang="en-US" sz="2400" b="1" dirty="0">
                <a:latin typeface="华文楷体" panose="02010600040101010101" pitchFamily="2" charset="-122"/>
                <a:ea typeface="华文楷体" panose="02010600040101010101" pitchFamily="2" charset="-122"/>
              </a:rPr>
              <a:t>指针类型变量的值是一个存储地址</a:t>
            </a:r>
            <a:endParaRPr lang="en-US" altLang="zh-CN" sz="2400" b="1" dirty="0">
              <a:latin typeface="华文楷体" panose="02010600040101010101" pitchFamily="2" charset="-122"/>
              <a:ea typeface="华文楷体" panose="02010600040101010101" pitchFamily="2" charset="-122"/>
            </a:endParaRPr>
          </a:p>
          <a:p>
            <a:pPr>
              <a:lnSpc>
                <a:spcPct val="110000"/>
              </a:lnSpc>
              <a:spcBef>
                <a:spcPct val="50000"/>
              </a:spcBef>
              <a:buClrTx/>
            </a:pPr>
            <a:r>
              <a:rPr lang="zh-CN" altLang="en-US" sz="2400" b="1" dirty="0">
                <a:latin typeface="华文楷体" panose="02010600040101010101" pitchFamily="2" charset="-122"/>
                <a:ea typeface="华文楷体" panose="02010600040101010101" pitchFamily="2" charset="-122"/>
              </a:rPr>
              <a:t>与指针类型相关的运算符：</a:t>
            </a:r>
          </a:p>
          <a:p>
            <a:pPr lvl="1">
              <a:lnSpc>
                <a:spcPct val="110000"/>
              </a:lnSpc>
              <a:spcBef>
                <a:spcPct val="50000"/>
              </a:spcBef>
              <a:buClrTx/>
              <a:buFont typeface="Wingdings" panose="05000000000000000000" pitchFamily="2" charset="2"/>
              <a:buChar char="Ø"/>
            </a:pPr>
            <a:r>
              <a:rPr lang="zh-CN" altLang="en-US" sz="2200" b="1" dirty="0">
                <a:latin typeface="华文楷体" panose="02010600040101010101" pitchFamily="2" charset="-122"/>
                <a:ea typeface="华文楷体" panose="02010600040101010101" pitchFamily="2" charset="-122"/>
              </a:rPr>
              <a:t> 取地址运算符 </a:t>
            </a:r>
            <a:r>
              <a:rPr lang="en-US" altLang="zh-CN" sz="2200" b="1" dirty="0">
                <a:latin typeface="华文楷体" panose="02010600040101010101" pitchFamily="2" charset="-122"/>
                <a:ea typeface="华文楷体" panose="02010600040101010101" pitchFamily="2" charset="-122"/>
              </a:rPr>
              <a:t>&amp; </a:t>
            </a:r>
          </a:p>
          <a:p>
            <a:pPr lvl="1">
              <a:lnSpc>
                <a:spcPct val="110000"/>
              </a:lnSpc>
              <a:spcBef>
                <a:spcPct val="50000"/>
              </a:spcBef>
              <a:buClrTx/>
              <a:buFont typeface="Wingdings" panose="05000000000000000000" pitchFamily="2" charset="2"/>
              <a:buChar char="Ø"/>
            </a:pPr>
            <a:r>
              <a:rPr lang="zh-CN" altLang="en-US" sz="2200" b="1" dirty="0">
                <a:latin typeface="华文楷体" panose="02010600040101010101" pitchFamily="2" charset="-122"/>
                <a:ea typeface="华文楷体" panose="02010600040101010101" pitchFamily="2" charset="-122"/>
              </a:rPr>
              <a:t> 间接引用运算符 </a:t>
            </a:r>
            <a:r>
              <a:rPr lang="en-US" altLang="zh-CN" sz="2200" b="1" dirty="0">
                <a:latin typeface="华文楷体" panose="02010600040101010101" pitchFamily="2" charset="-122"/>
                <a:ea typeface="华文楷体" panose="02010600040101010101" pitchFamily="2" charset="-122"/>
              </a:rPr>
              <a:t>*</a:t>
            </a:r>
          </a:p>
          <a:p>
            <a:pPr>
              <a:lnSpc>
                <a:spcPct val="110000"/>
              </a:lnSpc>
              <a:spcBef>
                <a:spcPct val="50000"/>
              </a:spcBef>
              <a:buClrTx/>
            </a:pPr>
            <a:r>
              <a:rPr lang="zh-CN" altLang="en-US" sz="2400" b="1" dirty="0">
                <a:latin typeface="华文楷体" panose="02010600040101010101" pitchFamily="2" charset="-122"/>
                <a:ea typeface="华文楷体" panose="02010600040101010101" pitchFamily="2" charset="-122"/>
              </a:rPr>
              <a:t>间接引用运算符用来对指针变量所指示的地址空间中存储的数据元素进行操作。</a:t>
            </a:r>
          </a:p>
          <a:p>
            <a:pPr>
              <a:lnSpc>
                <a:spcPct val="110000"/>
              </a:lnSpc>
              <a:spcBef>
                <a:spcPct val="50000"/>
              </a:spcBef>
              <a:buClrTx/>
              <a:buNone/>
            </a:pPr>
            <a:r>
              <a:rPr lang="zh-CN" altLang="en-US" sz="2400" b="1" dirty="0">
                <a:latin typeface="华文楷体" panose="02010600040101010101" pitchFamily="2" charset="-122"/>
                <a:ea typeface="华文楷体" panose="02010600040101010101" pitchFamily="2" charset="-122"/>
              </a:rPr>
              <a:t>  </a:t>
            </a:r>
          </a:p>
          <a:p>
            <a:pPr>
              <a:lnSpc>
                <a:spcPct val="110000"/>
              </a:lnSpc>
              <a:spcBef>
                <a:spcPct val="50000"/>
              </a:spcBef>
              <a:buClrTx/>
              <a:buNone/>
            </a:pPr>
            <a:r>
              <a:rPr lang="zh-CN" altLang="en-US" sz="2400" b="1"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312908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27" y="227435"/>
            <a:ext cx="7680960" cy="1371600"/>
          </a:xfrm>
        </p:spPr>
        <p:txBody>
          <a:bodyPr/>
          <a:lstStyle/>
          <a:p>
            <a:r>
              <a:rPr lang="zh-CN" altLang="en-US" dirty="0">
                <a:latin typeface="隶书" panose="02010509060101010101" pitchFamily="49" charset="-122"/>
                <a:ea typeface="隶书" panose="02010509060101010101" pitchFamily="49" charset="-122"/>
              </a:rPr>
              <a:t>指针</a:t>
            </a:r>
          </a:p>
        </p:txBody>
      </p:sp>
      <p:sp>
        <p:nvSpPr>
          <p:cNvPr id="3" name="内容占位符 2"/>
          <p:cNvSpPr>
            <a:spLocks noGrp="1"/>
          </p:cNvSpPr>
          <p:nvPr>
            <p:ph idx="1"/>
          </p:nvPr>
        </p:nvSpPr>
        <p:spPr>
          <a:xfrm>
            <a:off x="2880885" y="1166648"/>
            <a:ext cx="3152052" cy="3389585"/>
          </a:xfrm>
        </p:spPr>
        <p:txBody>
          <a:bodyPr>
            <a:noAutofit/>
          </a:bodyPr>
          <a:lstStyle/>
          <a:p>
            <a:pPr>
              <a:spcBef>
                <a:spcPct val="50000"/>
              </a:spcBef>
              <a:buClrTx/>
              <a:buNone/>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a = 112, b=-1;</a:t>
            </a:r>
          </a:p>
          <a:p>
            <a:pPr>
              <a:spcBef>
                <a:spcPct val="50000"/>
              </a:spcBef>
              <a:buClrTx/>
              <a:buNone/>
            </a:pPr>
            <a:r>
              <a:rPr lang="en-US" altLang="zh-CN" sz="2800" b="1" dirty="0">
                <a:latin typeface="华文楷体" panose="02010600040101010101" pitchFamily="2" charset="-122"/>
                <a:ea typeface="华文楷体" panose="02010600040101010101" pitchFamily="2" charset="-122"/>
              </a:rPr>
              <a:t>float c = 3.14;</a:t>
            </a:r>
          </a:p>
          <a:p>
            <a:pPr>
              <a:spcBef>
                <a:spcPct val="50000"/>
              </a:spcBef>
              <a:buClrTx/>
              <a:buNone/>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*d = &amp;a;</a:t>
            </a:r>
          </a:p>
          <a:p>
            <a:pPr>
              <a:spcBef>
                <a:spcPct val="50000"/>
              </a:spcBef>
              <a:buClrTx/>
              <a:buNone/>
            </a:pPr>
            <a:r>
              <a:rPr lang="en-US" altLang="zh-CN" sz="2800" b="1" dirty="0">
                <a:latin typeface="华文楷体" panose="02010600040101010101" pitchFamily="2" charset="-122"/>
                <a:ea typeface="华文楷体" panose="02010600040101010101" pitchFamily="2" charset="-122"/>
              </a:rPr>
              <a:t>float *e = &amp;c;</a:t>
            </a:r>
            <a:endParaRPr lang="zh-CN" altLang="en-US" sz="2800" b="1" dirty="0">
              <a:latin typeface="华文楷体" panose="02010600040101010101" pitchFamily="2" charset="-122"/>
              <a:ea typeface="华文楷体" panose="02010600040101010101" pitchFamily="2" charset="-122"/>
            </a:endParaRPr>
          </a:p>
          <a:p>
            <a:pPr>
              <a:lnSpc>
                <a:spcPct val="110000"/>
              </a:lnSpc>
              <a:spcBef>
                <a:spcPct val="50000"/>
              </a:spcBef>
              <a:buClrTx/>
              <a:buNone/>
            </a:pPr>
            <a:r>
              <a:rPr lang="zh-CN" altLang="en-US" sz="2800" b="1" dirty="0">
                <a:latin typeface="华文楷体" panose="02010600040101010101" pitchFamily="2" charset="-122"/>
                <a:ea typeface="华文楷体" panose="02010600040101010101" pitchFamily="2" charset="-122"/>
              </a:rPr>
              <a:t>        </a:t>
            </a:r>
          </a:p>
        </p:txBody>
      </p:sp>
      <p:graphicFrame>
        <p:nvGraphicFramePr>
          <p:cNvPr id="4" name="表格 3"/>
          <p:cNvGraphicFramePr>
            <a:graphicFrameLocks noGrp="1"/>
          </p:cNvGraphicFramePr>
          <p:nvPr>
            <p:extLst>
              <p:ext uri="{D42A27DB-BD31-4B8C-83A1-F6EECF244321}">
                <p14:modId xmlns:p14="http://schemas.microsoft.com/office/powerpoint/2010/main" val="745007929"/>
              </p:ext>
            </p:extLst>
          </p:nvPr>
        </p:nvGraphicFramePr>
        <p:xfrm>
          <a:off x="1692164" y="4872276"/>
          <a:ext cx="609600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769944792"/>
                    </a:ext>
                  </a:extLst>
                </a:gridCol>
                <a:gridCol w="1219200">
                  <a:extLst>
                    <a:ext uri="{9D8B030D-6E8A-4147-A177-3AD203B41FA5}">
                      <a16:colId xmlns:a16="http://schemas.microsoft.com/office/drawing/2014/main" val="2129618286"/>
                    </a:ext>
                  </a:extLst>
                </a:gridCol>
                <a:gridCol w="1219200">
                  <a:extLst>
                    <a:ext uri="{9D8B030D-6E8A-4147-A177-3AD203B41FA5}">
                      <a16:colId xmlns:a16="http://schemas.microsoft.com/office/drawing/2014/main" val="3226738751"/>
                    </a:ext>
                  </a:extLst>
                </a:gridCol>
                <a:gridCol w="1219200">
                  <a:extLst>
                    <a:ext uri="{9D8B030D-6E8A-4147-A177-3AD203B41FA5}">
                      <a16:colId xmlns:a16="http://schemas.microsoft.com/office/drawing/2014/main" val="2021714909"/>
                    </a:ext>
                  </a:extLst>
                </a:gridCol>
                <a:gridCol w="1219200">
                  <a:extLst>
                    <a:ext uri="{9D8B030D-6E8A-4147-A177-3AD203B41FA5}">
                      <a16:colId xmlns:a16="http://schemas.microsoft.com/office/drawing/2014/main" val="2707544752"/>
                    </a:ext>
                  </a:extLst>
                </a:gridCol>
              </a:tblGrid>
              <a:tr h="370840">
                <a:tc>
                  <a:txBody>
                    <a:bodyPr/>
                    <a:lstStyle/>
                    <a:p>
                      <a:pPr algn="ct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4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2899471842"/>
                  </a:ext>
                </a:extLst>
              </a:tr>
            </a:tbl>
          </a:graphicData>
        </a:graphic>
      </p:graphicFrame>
      <p:sp>
        <p:nvSpPr>
          <p:cNvPr id="5" name="文本框 4"/>
          <p:cNvSpPr txBox="1"/>
          <p:nvPr/>
        </p:nvSpPr>
        <p:spPr>
          <a:xfrm>
            <a:off x="1334813" y="5330268"/>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100</a:t>
            </a:r>
            <a:endParaRPr lang="zh-CN" altLang="en-US" sz="2400" b="1" dirty="0">
              <a:latin typeface="华文楷体" panose="02010600040101010101" pitchFamily="2" charset="-122"/>
              <a:ea typeface="华文楷体" panose="02010600040101010101" pitchFamily="2" charset="-122"/>
            </a:endParaRPr>
          </a:p>
        </p:txBody>
      </p:sp>
      <p:sp>
        <p:nvSpPr>
          <p:cNvPr id="6" name="文本框 5"/>
          <p:cNvSpPr txBox="1"/>
          <p:nvPr/>
        </p:nvSpPr>
        <p:spPr>
          <a:xfrm>
            <a:off x="2585544" y="5329476"/>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104</a:t>
            </a:r>
            <a:endParaRPr lang="zh-CN" altLang="en-US" sz="24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3836275" y="5330268"/>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108</a:t>
            </a:r>
            <a:endParaRPr lang="zh-CN" altLang="en-US" sz="24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087006" y="5329476"/>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112</a:t>
            </a:r>
            <a:endParaRPr lang="zh-CN" altLang="en-US" sz="2400" b="1" dirty="0">
              <a:latin typeface="华文楷体" panose="02010600040101010101" pitchFamily="2" charset="-122"/>
              <a:ea typeface="华文楷体" panose="02010600040101010101" pitchFamily="2" charset="-122"/>
            </a:endParaRPr>
          </a:p>
        </p:txBody>
      </p:sp>
      <p:sp>
        <p:nvSpPr>
          <p:cNvPr id="9" name="文本框 8"/>
          <p:cNvSpPr txBox="1"/>
          <p:nvPr/>
        </p:nvSpPr>
        <p:spPr>
          <a:xfrm>
            <a:off x="6258909" y="5330664"/>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116</a:t>
            </a:r>
            <a:endParaRPr lang="zh-CN" altLang="en-US" sz="2400" b="1" dirty="0">
              <a:latin typeface="华文楷体" panose="02010600040101010101" pitchFamily="2" charset="-122"/>
              <a:ea typeface="华文楷体" panose="02010600040101010101" pitchFamily="2" charset="-122"/>
            </a:endParaRPr>
          </a:p>
        </p:txBody>
      </p:sp>
      <p:sp>
        <p:nvSpPr>
          <p:cNvPr id="10" name="文本框 9"/>
          <p:cNvSpPr txBox="1"/>
          <p:nvPr/>
        </p:nvSpPr>
        <p:spPr>
          <a:xfrm>
            <a:off x="7509640" y="5329872"/>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120</a:t>
            </a:r>
            <a:endParaRPr lang="zh-CN" altLang="en-US" sz="2400" b="1" dirty="0">
              <a:latin typeface="华文楷体" panose="02010600040101010101" pitchFamily="2" charset="-122"/>
              <a:ea typeface="华文楷体" panose="02010600040101010101" pitchFamily="2" charset="-122"/>
            </a:endParaRPr>
          </a:p>
        </p:txBody>
      </p:sp>
      <p:sp>
        <p:nvSpPr>
          <p:cNvPr id="12" name="文本框 11"/>
          <p:cNvSpPr txBox="1"/>
          <p:nvPr/>
        </p:nvSpPr>
        <p:spPr>
          <a:xfrm>
            <a:off x="1912882" y="4407389"/>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a</a:t>
            </a:r>
            <a:endParaRPr lang="zh-CN" altLang="en-US" sz="2400" b="1" dirty="0">
              <a:latin typeface="华文楷体" panose="02010600040101010101" pitchFamily="2" charset="-122"/>
              <a:ea typeface="华文楷体" panose="02010600040101010101" pitchFamily="2" charset="-122"/>
            </a:endParaRPr>
          </a:p>
        </p:txBody>
      </p:sp>
      <p:sp>
        <p:nvSpPr>
          <p:cNvPr id="13" name="文本框 12"/>
          <p:cNvSpPr txBox="1"/>
          <p:nvPr/>
        </p:nvSpPr>
        <p:spPr>
          <a:xfrm>
            <a:off x="3163613" y="4406597"/>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b</a:t>
            </a:r>
            <a:endParaRPr lang="zh-CN" altLang="en-US" sz="2400" b="1"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414344" y="4407389"/>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c</a:t>
            </a:r>
            <a:endParaRPr lang="zh-CN" altLang="en-US" sz="2400" b="1" dirty="0">
              <a:latin typeface="华文楷体" panose="02010600040101010101" pitchFamily="2" charset="-122"/>
              <a:ea typeface="华文楷体" panose="02010600040101010101" pitchFamily="2" charset="-122"/>
            </a:endParaRPr>
          </a:p>
        </p:txBody>
      </p:sp>
      <p:sp>
        <p:nvSpPr>
          <p:cNvPr id="15" name="文本框 14"/>
          <p:cNvSpPr txBox="1"/>
          <p:nvPr/>
        </p:nvSpPr>
        <p:spPr>
          <a:xfrm>
            <a:off x="5665075" y="4406597"/>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d</a:t>
            </a:r>
            <a:endParaRPr lang="zh-CN" altLang="en-US" sz="2400" b="1" dirty="0">
              <a:latin typeface="华文楷体" panose="02010600040101010101" pitchFamily="2" charset="-122"/>
              <a:ea typeface="华文楷体" panose="02010600040101010101" pitchFamily="2" charset="-122"/>
            </a:endParaRPr>
          </a:p>
        </p:txBody>
      </p:sp>
      <p:sp>
        <p:nvSpPr>
          <p:cNvPr id="16" name="文本框 15"/>
          <p:cNvSpPr txBox="1"/>
          <p:nvPr/>
        </p:nvSpPr>
        <p:spPr>
          <a:xfrm>
            <a:off x="6836978" y="4407785"/>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e</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021012109"/>
              </p:ext>
            </p:extLst>
          </p:nvPr>
        </p:nvGraphicFramePr>
        <p:xfrm>
          <a:off x="1692164" y="4868262"/>
          <a:ext cx="609600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769944792"/>
                    </a:ext>
                  </a:extLst>
                </a:gridCol>
                <a:gridCol w="1219200">
                  <a:extLst>
                    <a:ext uri="{9D8B030D-6E8A-4147-A177-3AD203B41FA5}">
                      <a16:colId xmlns:a16="http://schemas.microsoft.com/office/drawing/2014/main" val="2129618286"/>
                    </a:ext>
                  </a:extLst>
                </a:gridCol>
                <a:gridCol w="1219200">
                  <a:extLst>
                    <a:ext uri="{9D8B030D-6E8A-4147-A177-3AD203B41FA5}">
                      <a16:colId xmlns:a16="http://schemas.microsoft.com/office/drawing/2014/main" val="3226738751"/>
                    </a:ext>
                  </a:extLst>
                </a:gridCol>
                <a:gridCol w="1219200">
                  <a:extLst>
                    <a:ext uri="{9D8B030D-6E8A-4147-A177-3AD203B41FA5}">
                      <a16:colId xmlns:a16="http://schemas.microsoft.com/office/drawing/2014/main" val="2021714909"/>
                    </a:ext>
                  </a:extLst>
                </a:gridCol>
                <a:gridCol w="1219200">
                  <a:extLst>
                    <a:ext uri="{9D8B030D-6E8A-4147-A177-3AD203B41FA5}">
                      <a16:colId xmlns:a16="http://schemas.microsoft.com/office/drawing/2014/main" val="2707544752"/>
                    </a:ext>
                  </a:extLst>
                </a:gridCol>
              </a:tblGrid>
              <a:tr h="370840">
                <a:tc>
                  <a:txBody>
                    <a:bodyPr/>
                    <a:lstStyle/>
                    <a:p>
                      <a:pPr algn="ctr"/>
                      <a:r>
                        <a:rPr lang="en-US" altLang="zh-CN" sz="2400" dirty="0">
                          <a:latin typeface="华文楷体" panose="02010600040101010101" pitchFamily="2" charset="-122"/>
                          <a:ea typeface="华文楷体" panose="02010600040101010101" pitchFamily="2" charset="-122"/>
                        </a:rPr>
                        <a:t>112</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3.14</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100</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108</a:t>
                      </a:r>
                      <a:endParaRPr lang="zh-CN" altLang="en-US" sz="24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2899471842"/>
                  </a:ext>
                </a:extLst>
              </a:tr>
            </a:tbl>
          </a:graphicData>
        </a:graphic>
      </p:graphicFrame>
    </p:spTree>
    <p:extLst>
      <p:ext uri="{BB962C8B-B14F-4D97-AF65-F5344CB8AC3E}">
        <p14:creationId xmlns:p14="http://schemas.microsoft.com/office/powerpoint/2010/main" val="12567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27" y="227435"/>
            <a:ext cx="7680960" cy="1371600"/>
          </a:xfrm>
        </p:spPr>
        <p:txBody>
          <a:bodyPr/>
          <a:lstStyle/>
          <a:p>
            <a:r>
              <a:rPr lang="zh-CN" altLang="en-US" dirty="0">
                <a:latin typeface="隶书" panose="02010509060101010101" pitchFamily="49" charset="-122"/>
                <a:ea typeface="隶书" panose="02010509060101010101" pitchFamily="49" charset="-122"/>
              </a:rPr>
              <a:t>指针</a:t>
            </a:r>
          </a:p>
        </p:txBody>
      </p:sp>
      <p:sp>
        <p:nvSpPr>
          <p:cNvPr id="22" name="内容占位符 2"/>
          <p:cNvSpPr>
            <a:spLocks noGrp="1"/>
          </p:cNvSpPr>
          <p:nvPr>
            <p:ph idx="1"/>
          </p:nvPr>
        </p:nvSpPr>
        <p:spPr>
          <a:xfrm>
            <a:off x="1441231" y="2133328"/>
            <a:ext cx="3430315" cy="1802523"/>
          </a:xfrm>
        </p:spPr>
        <p:txBody>
          <a:bodyPr>
            <a:noAutofit/>
          </a:bodyPr>
          <a:lstStyle/>
          <a:p>
            <a:pPr>
              <a:spcBef>
                <a:spcPct val="50000"/>
              </a:spcBef>
              <a:buClrTx/>
              <a:buNone/>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a = 112, b=-1;</a:t>
            </a:r>
          </a:p>
          <a:p>
            <a:pPr>
              <a:spcBef>
                <a:spcPct val="50000"/>
              </a:spcBef>
              <a:buClrTx/>
              <a:buNone/>
            </a:pPr>
            <a:r>
              <a:rPr lang="en-US" altLang="zh-CN" sz="2800" b="1" dirty="0">
                <a:latin typeface="华文楷体" panose="02010600040101010101" pitchFamily="2" charset="-122"/>
                <a:ea typeface="华文楷体" panose="02010600040101010101" pitchFamily="2" charset="-122"/>
              </a:rPr>
              <a:t>float c = 3.14;</a:t>
            </a:r>
            <a:r>
              <a:rPr lang="zh-CN" altLang="en-US" sz="2800" b="1" dirty="0">
                <a:latin typeface="华文楷体" panose="02010600040101010101" pitchFamily="2" charset="-122"/>
                <a:ea typeface="华文楷体" panose="02010600040101010101" pitchFamily="2" charset="-122"/>
              </a:rPr>
              <a:t>        </a:t>
            </a:r>
          </a:p>
        </p:txBody>
      </p:sp>
      <p:sp>
        <p:nvSpPr>
          <p:cNvPr id="5" name="文本框 4"/>
          <p:cNvSpPr txBox="1"/>
          <p:nvPr/>
        </p:nvSpPr>
        <p:spPr>
          <a:xfrm>
            <a:off x="1644869" y="1509759"/>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100</a:t>
            </a:r>
            <a:endParaRPr lang="zh-CN" altLang="en-US" sz="2400" b="1" dirty="0">
              <a:latin typeface="华文楷体" panose="02010600040101010101" pitchFamily="2" charset="-122"/>
              <a:ea typeface="华文楷体" panose="02010600040101010101" pitchFamily="2" charset="-122"/>
            </a:endParaRPr>
          </a:p>
        </p:txBody>
      </p:sp>
      <p:sp>
        <p:nvSpPr>
          <p:cNvPr id="6" name="文本框 5"/>
          <p:cNvSpPr txBox="1"/>
          <p:nvPr/>
        </p:nvSpPr>
        <p:spPr>
          <a:xfrm>
            <a:off x="2895600" y="1508967"/>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104</a:t>
            </a:r>
            <a:endParaRPr lang="zh-CN" altLang="en-US" sz="24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4146331" y="1509759"/>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108</a:t>
            </a:r>
            <a:endParaRPr lang="zh-CN" altLang="en-US" sz="24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397062" y="1508967"/>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112</a:t>
            </a:r>
            <a:endParaRPr lang="zh-CN" altLang="en-US" sz="2400" b="1" dirty="0">
              <a:latin typeface="华文楷体" panose="02010600040101010101" pitchFamily="2" charset="-122"/>
              <a:ea typeface="华文楷体" panose="02010600040101010101" pitchFamily="2" charset="-122"/>
            </a:endParaRPr>
          </a:p>
        </p:txBody>
      </p:sp>
      <p:sp>
        <p:nvSpPr>
          <p:cNvPr id="9" name="文本框 8"/>
          <p:cNvSpPr txBox="1"/>
          <p:nvPr/>
        </p:nvSpPr>
        <p:spPr>
          <a:xfrm>
            <a:off x="6568965" y="1510155"/>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116</a:t>
            </a:r>
            <a:endParaRPr lang="zh-CN" altLang="en-US" sz="2400" b="1" dirty="0">
              <a:latin typeface="华文楷体" panose="02010600040101010101" pitchFamily="2" charset="-122"/>
              <a:ea typeface="华文楷体" panose="02010600040101010101" pitchFamily="2" charset="-122"/>
            </a:endParaRPr>
          </a:p>
        </p:txBody>
      </p:sp>
      <p:sp>
        <p:nvSpPr>
          <p:cNvPr id="10" name="文本框 9"/>
          <p:cNvSpPr txBox="1"/>
          <p:nvPr/>
        </p:nvSpPr>
        <p:spPr>
          <a:xfrm>
            <a:off x="7819696" y="1509363"/>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120</a:t>
            </a:r>
            <a:endParaRPr lang="zh-CN" altLang="en-US" sz="2400" b="1" dirty="0">
              <a:latin typeface="华文楷体" panose="02010600040101010101" pitchFamily="2" charset="-122"/>
              <a:ea typeface="华文楷体" panose="02010600040101010101" pitchFamily="2" charset="-122"/>
            </a:endParaRPr>
          </a:p>
        </p:txBody>
      </p:sp>
      <p:sp>
        <p:nvSpPr>
          <p:cNvPr id="12" name="文本框 11"/>
          <p:cNvSpPr txBox="1"/>
          <p:nvPr/>
        </p:nvSpPr>
        <p:spPr>
          <a:xfrm>
            <a:off x="2222938" y="586880"/>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a</a:t>
            </a:r>
            <a:endParaRPr lang="zh-CN" altLang="en-US" sz="2400" b="1" dirty="0">
              <a:latin typeface="华文楷体" panose="02010600040101010101" pitchFamily="2" charset="-122"/>
              <a:ea typeface="华文楷体" panose="02010600040101010101" pitchFamily="2" charset="-122"/>
            </a:endParaRPr>
          </a:p>
        </p:txBody>
      </p:sp>
      <p:sp>
        <p:nvSpPr>
          <p:cNvPr id="13" name="文本框 12"/>
          <p:cNvSpPr txBox="1"/>
          <p:nvPr/>
        </p:nvSpPr>
        <p:spPr>
          <a:xfrm>
            <a:off x="3473669" y="586088"/>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b</a:t>
            </a:r>
            <a:endParaRPr lang="zh-CN" altLang="en-US" sz="2400" b="1"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724400" y="586880"/>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c</a:t>
            </a:r>
            <a:endParaRPr lang="zh-CN" altLang="en-US" sz="2400" b="1" dirty="0">
              <a:latin typeface="华文楷体" panose="02010600040101010101" pitchFamily="2" charset="-122"/>
              <a:ea typeface="华文楷体" panose="02010600040101010101" pitchFamily="2" charset="-122"/>
            </a:endParaRPr>
          </a:p>
        </p:txBody>
      </p:sp>
      <p:sp>
        <p:nvSpPr>
          <p:cNvPr id="15" name="文本框 14"/>
          <p:cNvSpPr txBox="1"/>
          <p:nvPr/>
        </p:nvSpPr>
        <p:spPr>
          <a:xfrm>
            <a:off x="5975131" y="586088"/>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d</a:t>
            </a:r>
            <a:endParaRPr lang="zh-CN" altLang="en-US" sz="2400" b="1" dirty="0">
              <a:latin typeface="华文楷体" panose="02010600040101010101" pitchFamily="2" charset="-122"/>
              <a:ea typeface="华文楷体" panose="02010600040101010101" pitchFamily="2" charset="-122"/>
            </a:endParaRPr>
          </a:p>
        </p:txBody>
      </p:sp>
      <p:sp>
        <p:nvSpPr>
          <p:cNvPr id="16" name="文本框 15"/>
          <p:cNvSpPr txBox="1"/>
          <p:nvPr/>
        </p:nvSpPr>
        <p:spPr>
          <a:xfrm>
            <a:off x="7147034" y="587276"/>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e</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7" name="表格 16"/>
          <p:cNvGraphicFramePr>
            <a:graphicFrameLocks noGrp="1"/>
          </p:cNvGraphicFramePr>
          <p:nvPr/>
        </p:nvGraphicFramePr>
        <p:xfrm>
          <a:off x="1912883" y="1047753"/>
          <a:ext cx="609600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769944792"/>
                    </a:ext>
                  </a:extLst>
                </a:gridCol>
                <a:gridCol w="1219200">
                  <a:extLst>
                    <a:ext uri="{9D8B030D-6E8A-4147-A177-3AD203B41FA5}">
                      <a16:colId xmlns:a16="http://schemas.microsoft.com/office/drawing/2014/main" val="2129618286"/>
                    </a:ext>
                  </a:extLst>
                </a:gridCol>
                <a:gridCol w="1219200">
                  <a:extLst>
                    <a:ext uri="{9D8B030D-6E8A-4147-A177-3AD203B41FA5}">
                      <a16:colId xmlns:a16="http://schemas.microsoft.com/office/drawing/2014/main" val="3226738751"/>
                    </a:ext>
                  </a:extLst>
                </a:gridCol>
                <a:gridCol w="1219200">
                  <a:extLst>
                    <a:ext uri="{9D8B030D-6E8A-4147-A177-3AD203B41FA5}">
                      <a16:colId xmlns:a16="http://schemas.microsoft.com/office/drawing/2014/main" val="2021714909"/>
                    </a:ext>
                  </a:extLst>
                </a:gridCol>
                <a:gridCol w="1219200">
                  <a:extLst>
                    <a:ext uri="{9D8B030D-6E8A-4147-A177-3AD203B41FA5}">
                      <a16:colId xmlns:a16="http://schemas.microsoft.com/office/drawing/2014/main" val="2707544752"/>
                    </a:ext>
                  </a:extLst>
                </a:gridCol>
              </a:tblGrid>
              <a:tr h="370840">
                <a:tc>
                  <a:txBody>
                    <a:bodyPr/>
                    <a:lstStyle/>
                    <a:p>
                      <a:pPr algn="ctr"/>
                      <a:r>
                        <a:rPr lang="en-US" altLang="zh-CN" sz="2400" dirty="0">
                          <a:latin typeface="华文楷体" panose="02010600040101010101" pitchFamily="2" charset="-122"/>
                          <a:ea typeface="华文楷体" panose="02010600040101010101" pitchFamily="2" charset="-122"/>
                        </a:rPr>
                        <a:t>112</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3.14</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100</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108</a:t>
                      </a:r>
                      <a:endParaRPr lang="zh-CN" altLang="en-US" sz="24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2899471842"/>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689469921"/>
              </p:ext>
            </p:extLst>
          </p:nvPr>
        </p:nvGraphicFramePr>
        <p:xfrm>
          <a:off x="85660" y="3754172"/>
          <a:ext cx="2862492" cy="3004434"/>
        </p:xfrm>
        <a:graphic>
          <a:graphicData uri="http://schemas.openxmlformats.org/drawingml/2006/table">
            <a:tbl>
              <a:tblPr firstRow="1" bandRow="1">
                <a:tableStyleId>{073A0DAA-6AF3-43AB-8588-CEC1D06C72B9}</a:tableStyleId>
              </a:tblPr>
              <a:tblGrid>
                <a:gridCol w="954164">
                  <a:extLst>
                    <a:ext uri="{9D8B030D-6E8A-4147-A177-3AD203B41FA5}">
                      <a16:colId xmlns:a16="http://schemas.microsoft.com/office/drawing/2014/main" val="2510761179"/>
                    </a:ext>
                  </a:extLst>
                </a:gridCol>
                <a:gridCol w="954164">
                  <a:extLst>
                    <a:ext uri="{9D8B030D-6E8A-4147-A177-3AD203B41FA5}">
                      <a16:colId xmlns:a16="http://schemas.microsoft.com/office/drawing/2014/main" val="2769882726"/>
                    </a:ext>
                  </a:extLst>
                </a:gridCol>
                <a:gridCol w="954164">
                  <a:extLst>
                    <a:ext uri="{9D8B030D-6E8A-4147-A177-3AD203B41FA5}">
                      <a16:colId xmlns:a16="http://schemas.microsoft.com/office/drawing/2014/main" val="3736699228"/>
                    </a:ext>
                  </a:extLst>
                </a:gridCol>
              </a:tblGrid>
              <a:tr h="413634">
                <a:tc>
                  <a:txBody>
                    <a:bodyPr/>
                    <a:lstStyle/>
                    <a:p>
                      <a:pPr algn="ctr"/>
                      <a:r>
                        <a:rPr lang="zh-CN" altLang="en-US" sz="2000" dirty="0">
                          <a:latin typeface="华文楷体" panose="02010600040101010101" pitchFamily="2" charset="-122"/>
                          <a:ea typeface="华文楷体" panose="02010600040101010101" pitchFamily="2" charset="-122"/>
                        </a:rPr>
                        <a:t>表达式</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右值</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类型</a:t>
                      </a:r>
                    </a:p>
                  </a:txBody>
                  <a:tcPr marL="0" marR="0"/>
                </a:tc>
                <a:extLst>
                  <a:ext uri="{0D108BD9-81ED-4DB2-BD59-A6C34878D82A}">
                    <a16:rowId xmlns:a16="http://schemas.microsoft.com/office/drawing/2014/main" val="1058894301"/>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794819939"/>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b</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4259506174"/>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c</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26192364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d</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164173057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e</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2933198976"/>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0720815"/>
              </p:ext>
            </p:extLst>
          </p:nvPr>
        </p:nvGraphicFramePr>
        <p:xfrm>
          <a:off x="2993608" y="3754172"/>
          <a:ext cx="3112902" cy="3004434"/>
        </p:xfrm>
        <a:graphic>
          <a:graphicData uri="http://schemas.openxmlformats.org/drawingml/2006/table">
            <a:tbl>
              <a:tblPr firstRow="1" bandRow="1">
                <a:tableStyleId>{073A0DAA-6AF3-43AB-8588-CEC1D06C72B9}</a:tableStyleId>
              </a:tblPr>
              <a:tblGrid>
                <a:gridCol w="1037634">
                  <a:extLst>
                    <a:ext uri="{9D8B030D-6E8A-4147-A177-3AD203B41FA5}">
                      <a16:colId xmlns:a16="http://schemas.microsoft.com/office/drawing/2014/main" val="2510761179"/>
                    </a:ext>
                  </a:extLst>
                </a:gridCol>
                <a:gridCol w="835048">
                  <a:extLst>
                    <a:ext uri="{9D8B030D-6E8A-4147-A177-3AD203B41FA5}">
                      <a16:colId xmlns:a16="http://schemas.microsoft.com/office/drawing/2014/main" val="2769882726"/>
                    </a:ext>
                  </a:extLst>
                </a:gridCol>
                <a:gridCol w="1240220">
                  <a:extLst>
                    <a:ext uri="{9D8B030D-6E8A-4147-A177-3AD203B41FA5}">
                      <a16:colId xmlns:a16="http://schemas.microsoft.com/office/drawing/2014/main" val="3736699228"/>
                    </a:ext>
                  </a:extLst>
                </a:gridCol>
              </a:tblGrid>
              <a:tr h="413634">
                <a:tc>
                  <a:txBody>
                    <a:bodyPr/>
                    <a:lstStyle/>
                    <a:p>
                      <a:pPr algn="ctr"/>
                      <a:r>
                        <a:rPr lang="zh-CN" altLang="en-US" sz="2000" dirty="0">
                          <a:latin typeface="华文楷体" panose="02010600040101010101" pitchFamily="2" charset="-122"/>
                          <a:ea typeface="华文楷体" panose="02010600040101010101" pitchFamily="2" charset="-122"/>
                        </a:rPr>
                        <a:t>表达式</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右值</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类型</a:t>
                      </a:r>
                    </a:p>
                  </a:txBody>
                  <a:tcPr marL="0" marR="0"/>
                </a:tc>
                <a:extLst>
                  <a:ext uri="{0D108BD9-81ED-4DB2-BD59-A6C34878D82A}">
                    <a16:rowId xmlns:a16="http://schemas.microsoft.com/office/drawing/2014/main" val="1058894301"/>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&amp;a</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794819939"/>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&amp;b</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4259506174"/>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&amp;c</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26192364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&amp;d</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164173057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&amp;e</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2933198976"/>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1758222512"/>
              </p:ext>
            </p:extLst>
          </p:nvPr>
        </p:nvGraphicFramePr>
        <p:xfrm>
          <a:off x="6020587" y="3754172"/>
          <a:ext cx="2981523" cy="3004434"/>
        </p:xfrm>
        <a:graphic>
          <a:graphicData uri="http://schemas.openxmlformats.org/drawingml/2006/table">
            <a:tbl>
              <a:tblPr firstRow="1" bandRow="1">
                <a:tableStyleId>{073A0DAA-6AF3-43AB-8588-CEC1D06C72B9}</a:tableStyleId>
              </a:tblPr>
              <a:tblGrid>
                <a:gridCol w="993841">
                  <a:extLst>
                    <a:ext uri="{9D8B030D-6E8A-4147-A177-3AD203B41FA5}">
                      <a16:colId xmlns:a16="http://schemas.microsoft.com/office/drawing/2014/main" val="2510761179"/>
                    </a:ext>
                  </a:extLst>
                </a:gridCol>
                <a:gridCol w="993841">
                  <a:extLst>
                    <a:ext uri="{9D8B030D-6E8A-4147-A177-3AD203B41FA5}">
                      <a16:colId xmlns:a16="http://schemas.microsoft.com/office/drawing/2014/main" val="2769882726"/>
                    </a:ext>
                  </a:extLst>
                </a:gridCol>
                <a:gridCol w="993841">
                  <a:extLst>
                    <a:ext uri="{9D8B030D-6E8A-4147-A177-3AD203B41FA5}">
                      <a16:colId xmlns:a16="http://schemas.microsoft.com/office/drawing/2014/main" val="3736699228"/>
                    </a:ext>
                  </a:extLst>
                </a:gridCol>
              </a:tblGrid>
              <a:tr h="413634">
                <a:tc>
                  <a:txBody>
                    <a:bodyPr/>
                    <a:lstStyle/>
                    <a:p>
                      <a:pPr algn="ctr"/>
                      <a:r>
                        <a:rPr lang="zh-CN" altLang="en-US" sz="2000" dirty="0">
                          <a:latin typeface="华文楷体" panose="02010600040101010101" pitchFamily="2" charset="-122"/>
                          <a:ea typeface="华文楷体" panose="02010600040101010101" pitchFamily="2" charset="-122"/>
                        </a:rPr>
                        <a:t>表达式</a:t>
                      </a:r>
                    </a:p>
                  </a:txBody>
                  <a:tcPr/>
                </a:tc>
                <a:tc>
                  <a:txBody>
                    <a:bodyPr/>
                    <a:lstStyle/>
                    <a:p>
                      <a:pPr algn="ctr"/>
                      <a:r>
                        <a:rPr lang="zh-CN" altLang="en-US" sz="2000" dirty="0">
                          <a:latin typeface="华文楷体" panose="02010600040101010101" pitchFamily="2" charset="-122"/>
                          <a:ea typeface="华文楷体" panose="02010600040101010101" pitchFamily="2" charset="-122"/>
                        </a:rPr>
                        <a:t>右值</a:t>
                      </a:r>
                    </a:p>
                  </a:txBody>
                  <a:tcPr/>
                </a:tc>
                <a:tc>
                  <a:txBody>
                    <a:bodyPr/>
                    <a:lstStyle/>
                    <a:p>
                      <a:pPr algn="ctr"/>
                      <a:r>
                        <a:rPr lang="zh-CN" altLang="en-US" sz="2000" dirty="0">
                          <a:latin typeface="华文楷体" panose="02010600040101010101" pitchFamily="2" charset="-122"/>
                          <a:ea typeface="华文楷体" panose="02010600040101010101" pitchFamily="2" charset="-122"/>
                        </a:rPr>
                        <a:t>类型</a:t>
                      </a:r>
                    </a:p>
                  </a:txBody>
                  <a:tcPr/>
                </a:tc>
                <a:extLst>
                  <a:ext uri="{0D108BD9-81ED-4DB2-BD59-A6C34878D82A}">
                    <a16:rowId xmlns:a16="http://schemas.microsoft.com/office/drawing/2014/main" val="1058894301"/>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3794819939"/>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*b</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4259506174"/>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*c</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326192364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*d</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64173057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*e</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2933198976"/>
                  </a:ext>
                </a:extLst>
              </a:tr>
            </a:tbl>
          </a:graphicData>
        </a:graphic>
      </p:graphicFrame>
      <p:sp>
        <p:nvSpPr>
          <p:cNvPr id="23" name="内容占位符 2"/>
          <p:cNvSpPr txBox="1">
            <a:spLocks/>
          </p:cNvSpPr>
          <p:nvPr/>
        </p:nvSpPr>
        <p:spPr>
          <a:xfrm>
            <a:off x="4992939" y="2125581"/>
            <a:ext cx="3152052" cy="1534509"/>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a:spcBef>
                <a:spcPct val="50000"/>
              </a:spcBef>
              <a:buClrTx/>
              <a:buFont typeface="Arial" panose="020B0604020202020204" pitchFamily="34" charset="0"/>
              <a:buNone/>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*d = &amp;a;</a:t>
            </a:r>
          </a:p>
          <a:p>
            <a:pPr>
              <a:spcBef>
                <a:spcPct val="50000"/>
              </a:spcBef>
              <a:buClrTx/>
              <a:buFont typeface="Arial" panose="020B0604020202020204" pitchFamily="34" charset="0"/>
              <a:buNone/>
            </a:pPr>
            <a:r>
              <a:rPr lang="en-US" altLang="zh-CN" sz="2800" b="1" dirty="0">
                <a:latin typeface="华文楷体" panose="02010600040101010101" pitchFamily="2" charset="-122"/>
                <a:ea typeface="华文楷体" panose="02010600040101010101" pitchFamily="2" charset="-122"/>
              </a:rPr>
              <a:t>float *e = &amp;c;</a:t>
            </a:r>
            <a:endParaRPr lang="zh-CN" altLang="en-US" sz="2800" b="1" dirty="0">
              <a:latin typeface="华文楷体" panose="02010600040101010101" pitchFamily="2" charset="-122"/>
              <a:ea typeface="华文楷体" panose="02010600040101010101" pitchFamily="2" charset="-122"/>
            </a:endParaRPr>
          </a:p>
          <a:p>
            <a:pPr>
              <a:lnSpc>
                <a:spcPct val="110000"/>
              </a:lnSpc>
              <a:spcBef>
                <a:spcPct val="50000"/>
              </a:spcBef>
              <a:buClrTx/>
              <a:buFont typeface="Arial" panose="020B0604020202020204" pitchFamily="34" charset="0"/>
              <a:buNone/>
            </a:pPr>
            <a:r>
              <a:rPr lang="zh-CN" altLang="en-US" sz="2800" b="1"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315481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27" y="227435"/>
            <a:ext cx="7680960" cy="1371600"/>
          </a:xfrm>
        </p:spPr>
        <p:txBody>
          <a:bodyPr/>
          <a:lstStyle/>
          <a:p>
            <a:r>
              <a:rPr lang="zh-CN" altLang="en-US" dirty="0">
                <a:latin typeface="隶书" panose="02010509060101010101" pitchFamily="49" charset="-122"/>
                <a:ea typeface="隶书" panose="02010509060101010101" pitchFamily="49" charset="-122"/>
              </a:rPr>
              <a:t>指针</a:t>
            </a:r>
          </a:p>
        </p:txBody>
      </p:sp>
      <p:sp>
        <p:nvSpPr>
          <p:cNvPr id="22" name="内容占位符 2"/>
          <p:cNvSpPr>
            <a:spLocks noGrp="1"/>
          </p:cNvSpPr>
          <p:nvPr>
            <p:ph idx="1"/>
          </p:nvPr>
        </p:nvSpPr>
        <p:spPr>
          <a:xfrm>
            <a:off x="1441231" y="2133328"/>
            <a:ext cx="3430315" cy="1802523"/>
          </a:xfrm>
        </p:spPr>
        <p:txBody>
          <a:bodyPr>
            <a:noAutofit/>
          </a:bodyPr>
          <a:lstStyle/>
          <a:p>
            <a:pPr>
              <a:spcBef>
                <a:spcPct val="50000"/>
              </a:spcBef>
              <a:buClrTx/>
              <a:buNone/>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a = 112, b=-1;</a:t>
            </a:r>
          </a:p>
          <a:p>
            <a:pPr>
              <a:spcBef>
                <a:spcPct val="50000"/>
              </a:spcBef>
              <a:buClrTx/>
              <a:buNone/>
            </a:pPr>
            <a:r>
              <a:rPr lang="en-US" altLang="zh-CN" sz="2800" b="1" dirty="0">
                <a:latin typeface="华文楷体" panose="02010600040101010101" pitchFamily="2" charset="-122"/>
                <a:ea typeface="华文楷体" panose="02010600040101010101" pitchFamily="2" charset="-122"/>
              </a:rPr>
              <a:t>float c = 3.14;</a:t>
            </a:r>
            <a:r>
              <a:rPr lang="zh-CN" altLang="en-US" sz="2800" b="1" dirty="0">
                <a:latin typeface="华文楷体" panose="02010600040101010101" pitchFamily="2" charset="-122"/>
                <a:ea typeface="华文楷体" panose="02010600040101010101" pitchFamily="2" charset="-122"/>
              </a:rPr>
              <a:t>        </a:t>
            </a:r>
          </a:p>
        </p:txBody>
      </p:sp>
      <p:sp>
        <p:nvSpPr>
          <p:cNvPr id="5" name="文本框 4"/>
          <p:cNvSpPr txBox="1"/>
          <p:nvPr/>
        </p:nvSpPr>
        <p:spPr>
          <a:xfrm>
            <a:off x="1644869" y="1509759"/>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100</a:t>
            </a:r>
            <a:endParaRPr lang="zh-CN" altLang="en-US" sz="2400" b="1" dirty="0">
              <a:latin typeface="华文楷体" panose="02010600040101010101" pitchFamily="2" charset="-122"/>
              <a:ea typeface="华文楷体" panose="02010600040101010101" pitchFamily="2" charset="-122"/>
            </a:endParaRPr>
          </a:p>
        </p:txBody>
      </p:sp>
      <p:sp>
        <p:nvSpPr>
          <p:cNvPr id="6" name="文本框 5"/>
          <p:cNvSpPr txBox="1"/>
          <p:nvPr/>
        </p:nvSpPr>
        <p:spPr>
          <a:xfrm>
            <a:off x="2895600" y="1508967"/>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104</a:t>
            </a:r>
            <a:endParaRPr lang="zh-CN" altLang="en-US" sz="24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4146331" y="1509759"/>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108</a:t>
            </a:r>
            <a:endParaRPr lang="zh-CN" altLang="en-US" sz="24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397062" y="1508967"/>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112</a:t>
            </a:r>
            <a:endParaRPr lang="zh-CN" altLang="en-US" sz="2400" b="1" dirty="0">
              <a:latin typeface="华文楷体" panose="02010600040101010101" pitchFamily="2" charset="-122"/>
              <a:ea typeface="华文楷体" panose="02010600040101010101" pitchFamily="2" charset="-122"/>
            </a:endParaRPr>
          </a:p>
        </p:txBody>
      </p:sp>
      <p:sp>
        <p:nvSpPr>
          <p:cNvPr id="9" name="文本框 8"/>
          <p:cNvSpPr txBox="1"/>
          <p:nvPr/>
        </p:nvSpPr>
        <p:spPr>
          <a:xfrm>
            <a:off x="6568965" y="1510155"/>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116</a:t>
            </a:r>
            <a:endParaRPr lang="zh-CN" altLang="en-US" sz="2400" b="1" dirty="0">
              <a:latin typeface="华文楷体" panose="02010600040101010101" pitchFamily="2" charset="-122"/>
              <a:ea typeface="华文楷体" panose="02010600040101010101" pitchFamily="2" charset="-122"/>
            </a:endParaRPr>
          </a:p>
        </p:txBody>
      </p:sp>
      <p:sp>
        <p:nvSpPr>
          <p:cNvPr id="10" name="文本框 9"/>
          <p:cNvSpPr txBox="1"/>
          <p:nvPr/>
        </p:nvSpPr>
        <p:spPr>
          <a:xfrm>
            <a:off x="7819696" y="1509363"/>
            <a:ext cx="814552"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120</a:t>
            </a:r>
            <a:endParaRPr lang="zh-CN" altLang="en-US" sz="2400" b="1" dirty="0">
              <a:latin typeface="华文楷体" panose="02010600040101010101" pitchFamily="2" charset="-122"/>
              <a:ea typeface="华文楷体" panose="02010600040101010101" pitchFamily="2" charset="-122"/>
            </a:endParaRPr>
          </a:p>
        </p:txBody>
      </p:sp>
      <p:sp>
        <p:nvSpPr>
          <p:cNvPr id="12" name="文本框 11"/>
          <p:cNvSpPr txBox="1"/>
          <p:nvPr/>
        </p:nvSpPr>
        <p:spPr>
          <a:xfrm>
            <a:off x="2222938" y="586880"/>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a</a:t>
            </a:r>
            <a:endParaRPr lang="zh-CN" altLang="en-US" sz="2400" b="1" dirty="0">
              <a:latin typeface="华文楷体" panose="02010600040101010101" pitchFamily="2" charset="-122"/>
              <a:ea typeface="华文楷体" panose="02010600040101010101" pitchFamily="2" charset="-122"/>
            </a:endParaRPr>
          </a:p>
        </p:txBody>
      </p:sp>
      <p:sp>
        <p:nvSpPr>
          <p:cNvPr id="13" name="文本框 12"/>
          <p:cNvSpPr txBox="1"/>
          <p:nvPr/>
        </p:nvSpPr>
        <p:spPr>
          <a:xfrm>
            <a:off x="3473669" y="586088"/>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b</a:t>
            </a:r>
            <a:endParaRPr lang="zh-CN" altLang="en-US" sz="2400" b="1"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724400" y="586880"/>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c</a:t>
            </a:r>
            <a:endParaRPr lang="zh-CN" altLang="en-US" sz="2400" b="1" dirty="0">
              <a:latin typeface="华文楷体" panose="02010600040101010101" pitchFamily="2" charset="-122"/>
              <a:ea typeface="华文楷体" panose="02010600040101010101" pitchFamily="2" charset="-122"/>
            </a:endParaRPr>
          </a:p>
        </p:txBody>
      </p:sp>
      <p:sp>
        <p:nvSpPr>
          <p:cNvPr id="15" name="文本框 14"/>
          <p:cNvSpPr txBox="1"/>
          <p:nvPr/>
        </p:nvSpPr>
        <p:spPr>
          <a:xfrm>
            <a:off x="5975131" y="586088"/>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d</a:t>
            </a:r>
            <a:endParaRPr lang="zh-CN" altLang="en-US" sz="2400" b="1" dirty="0">
              <a:latin typeface="华文楷体" panose="02010600040101010101" pitchFamily="2" charset="-122"/>
              <a:ea typeface="华文楷体" panose="02010600040101010101" pitchFamily="2" charset="-122"/>
            </a:endParaRPr>
          </a:p>
        </p:txBody>
      </p:sp>
      <p:sp>
        <p:nvSpPr>
          <p:cNvPr id="16" name="文本框 15"/>
          <p:cNvSpPr txBox="1"/>
          <p:nvPr/>
        </p:nvSpPr>
        <p:spPr>
          <a:xfrm>
            <a:off x="7147034" y="587276"/>
            <a:ext cx="814552" cy="461665"/>
          </a:xfrm>
          <a:prstGeom prst="rect">
            <a:avLst/>
          </a:prstGeom>
          <a:noFill/>
        </p:spPr>
        <p:txBody>
          <a:bodyPr wrap="square" rtlCol="0">
            <a:spAutoFit/>
          </a:bodyPr>
          <a:lstStyle/>
          <a:p>
            <a:pPr algn="ctr"/>
            <a:r>
              <a:rPr lang="en-US" altLang="zh-CN" sz="2400" b="1" dirty="0">
                <a:latin typeface="华文楷体" panose="02010600040101010101" pitchFamily="2" charset="-122"/>
                <a:ea typeface="华文楷体" panose="02010600040101010101" pitchFamily="2" charset="-122"/>
              </a:rPr>
              <a:t>e</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083374324"/>
              </p:ext>
            </p:extLst>
          </p:nvPr>
        </p:nvGraphicFramePr>
        <p:xfrm>
          <a:off x="1912883" y="1047753"/>
          <a:ext cx="609600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769944792"/>
                    </a:ext>
                  </a:extLst>
                </a:gridCol>
                <a:gridCol w="1219200">
                  <a:extLst>
                    <a:ext uri="{9D8B030D-6E8A-4147-A177-3AD203B41FA5}">
                      <a16:colId xmlns:a16="http://schemas.microsoft.com/office/drawing/2014/main" val="2129618286"/>
                    </a:ext>
                  </a:extLst>
                </a:gridCol>
                <a:gridCol w="1219200">
                  <a:extLst>
                    <a:ext uri="{9D8B030D-6E8A-4147-A177-3AD203B41FA5}">
                      <a16:colId xmlns:a16="http://schemas.microsoft.com/office/drawing/2014/main" val="3226738751"/>
                    </a:ext>
                  </a:extLst>
                </a:gridCol>
                <a:gridCol w="1219200">
                  <a:extLst>
                    <a:ext uri="{9D8B030D-6E8A-4147-A177-3AD203B41FA5}">
                      <a16:colId xmlns:a16="http://schemas.microsoft.com/office/drawing/2014/main" val="2021714909"/>
                    </a:ext>
                  </a:extLst>
                </a:gridCol>
                <a:gridCol w="1219200">
                  <a:extLst>
                    <a:ext uri="{9D8B030D-6E8A-4147-A177-3AD203B41FA5}">
                      <a16:colId xmlns:a16="http://schemas.microsoft.com/office/drawing/2014/main" val="2707544752"/>
                    </a:ext>
                  </a:extLst>
                </a:gridCol>
              </a:tblGrid>
              <a:tr h="370840">
                <a:tc>
                  <a:txBody>
                    <a:bodyPr/>
                    <a:lstStyle/>
                    <a:p>
                      <a:pPr algn="ctr"/>
                      <a:r>
                        <a:rPr lang="en-US" altLang="zh-CN" sz="2400" dirty="0">
                          <a:latin typeface="华文楷体" panose="02010600040101010101" pitchFamily="2" charset="-122"/>
                          <a:ea typeface="华文楷体" panose="02010600040101010101" pitchFamily="2" charset="-122"/>
                        </a:rPr>
                        <a:t>112</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3.14</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100</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en-US" altLang="zh-CN" sz="2400" dirty="0">
                          <a:latin typeface="华文楷体" panose="02010600040101010101" pitchFamily="2" charset="-122"/>
                          <a:ea typeface="华文楷体" panose="02010600040101010101" pitchFamily="2" charset="-122"/>
                        </a:rPr>
                        <a:t>108</a:t>
                      </a:r>
                      <a:endParaRPr lang="zh-CN" altLang="en-US" sz="24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2899471842"/>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380920876"/>
              </p:ext>
            </p:extLst>
          </p:nvPr>
        </p:nvGraphicFramePr>
        <p:xfrm>
          <a:off x="85660" y="3754172"/>
          <a:ext cx="2862492" cy="3004434"/>
        </p:xfrm>
        <a:graphic>
          <a:graphicData uri="http://schemas.openxmlformats.org/drawingml/2006/table">
            <a:tbl>
              <a:tblPr firstRow="1" bandRow="1">
                <a:tableStyleId>{073A0DAA-6AF3-43AB-8588-CEC1D06C72B9}</a:tableStyleId>
              </a:tblPr>
              <a:tblGrid>
                <a:gridCol w="954164">
                  <a:extLst>
                    <a:ext uri="{9D8B030D-6E8A-4147-A177-3AD203B41FA5}">
                      <a16:colId xmlns:a16="http://schemas.microsoft.com/office/drawing/2014/main" val="2510761179"/>
                    </a:ext>
                  </a:extLst>
                </a:gridCol>
                <a:gridCol w="954164">
                  <a:extLst>
                    <a:ext uri="{9D8B030D-6E8A-4147-A177-3AD203B41FA5}">
                      <a16:colId xmlns:a16="http://schemas.microsoft.com/office/drawing/2014/main" val="2769882726"/>
                    </a:ext>
                  </a:extLst>
                </a:gridCol>
                <a:gridCol w="954164">
                  <a:extLst>
                    <a:ext uri="{9D8B030D-6E8A-4147-A177-3AD203B41FA5}">
                      <a16:colId xmlns:a16="http://schemas.microsoft.com/office/drawing/2014/main" val="3736699228"/>
                    </a:ext>
                  </a:extLst>
                </a:gridCol>
              </a:tblGrid>
              <a:tr h="413634">
                <a:tc>
                  <a:txBody>
                    <a:bodyPr/>
                    <a:lstStyle/>
                    <a:p>
                      <a:pPr algn="ctr"/>
                      <a:r>
                        <a:rPr lang="zh-CN" altLang="en-US" sz="2000" dirty="0">
                          <a:latin typeface="华文楷体" panose="02010600040101010101" pitchFamily="2" charset="-122"/>
                          <a:ea typeface="华文楷体" panose="02010600040101010101" pitchFamily="2" charset="-122"/>
                        </a:rPr>
                        <a:t>表达式</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右值</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类型</a:t>
                      </a:r>
                    </a:p>
                  </a:txBody>
                  <a:tcPr marL="0" marR="0"/>
                </a:tc>
                <a:extLst>
                  <a:ext uri="{0D108BD9-81ED-4DB2-BD59-A6C34878D82A}">
                    <a16:rowId xmlns:a16="http://schemas.microsoft.com/office/drawing/2014/main" val="1058894301"/>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112</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err="1">
                          <a:latin typeface="华文楷体" panose="02010600040101010101" pitchFamily="2" charset="-122"/>
                          <a:ea typeface="华文楷体" panose="02010600040101010101" pitchFamily="2" charset="-122"/>
                        </a:rPr>
                        <a:t>int</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794819939"/>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b</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err="1">
                          <a:latin typeface="华文楷体" panose="02010600040101010101" pitchFamily="2" charset="-122"/>
                          <a:ea typeface="华文楷体" panose="02010600040101010101" pitchFamily="2" charset="-122"/>
                        </a:rPr>
                        <a:t>int</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4259506174"/>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c</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3.14</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float</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26192364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d</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100</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err="1">
                          <a:latin typeface="华文楷体" panose="02010600040101010101" pitchFamily="2" charset="-122"/>
                          <a:ea typeface="华文楷体" panose="02010600040101010101" pitchFamily="2" charset="-122"/>
                        </a:rPr>
                        <a:t>int</a:t>
                      </a:r>
                      <a:r>
                        <a:rPr lang="en-US" altLang="zh-CN" sz="2800" dirty="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164173057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e</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108</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float *</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2933198976"/>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471398108"/>
              </p:ext>
            </p:extLst>
          </p:nvPr>
        </p:nvGraphicFramePr>
        <p:xfrm>
          <a:off x="2993608" y="3754172"/>
          <a:ext cx="3112902" cy="3004434"/>
        </p:xfrm>
        <a:graphic>
          <a:graphicData uri="http://schemas.openxmlformats.org/drawingml/2006/table">
            <a:tbl>
              <a:tblPr firstRow="1" bandRow="1">
                <a:tableStyleId>{073A0DAA-6AF3-43AB-8588-CEC1D06C72B9}</a:tableStyleId>
              </a:tblPr>
              <a:tblGrid>
                <a:gridCol w="1037634">
                  <a:extLst>
                    <a:ext uri="{9D8B030D-6E8A-4147-A177-3AD203B41FA5}">
                      <a16:colId xmlns:a16="http://schemas.microsoft.com/office/drawing/2014/main" val="2510761179"/>
                    </a:ext>
                  </a:extLst>
                </a:gridCol>
                <a:gridCol w="835048">
                  <a:extLst>
                    <a:ext uri="{9D8B030D-6E8A-4147-A177-3AD203B41FA5}">
                      <a16:colId xmlns:a16="http://schemas.microsoft.com/office/drawing/2014/main" val="2769882726"/>
                    </a:ext>
                  </a:extLst>
                </a:gridCol>
                <a:gridCol w="1240220">
                  <a:extLst>
                    <a:ext uri="{9D8B030D-6E8A-4147-A177-3AD203B41FA5}">
                      <a16:colId xmlns:a16="http://schemas.microsoft.com/office/drawing/2014/main" val="3736699228"/>
                    </a:ext>
                  </a:extLst>
                </a:gridCol>
              </a:tblGrid>
              <a:tr h="413634">
                <a:tc>
                  <a:txBody>
                    <a:bodyPr/>
                    <a:lstStyle/>
                    <a:p>
                      <a:pPr algn="ctr"/>
                      <a:r>
                        <a:rPr lang="zh-CN" altLang="en-US" sz="2000" dirty="0">
                          <a:latin typeface="华文楷体" panose="02010600040101010101" pitchFamily="2" charset="-122"/>
                          <a:ea typeface="华文楷体" panose="02010600040101010101" pitchFamily="2" charset="-122"/>
                        </a:rPr>
                        <a:t>表达式</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右值</a:t>
                      </a:r>
                    </a:p>
                  </a:txBody>
                  <a:tcPr marL="0" marR="0"/>
                </a:tc>
                <a:tc>
                  <a:txBody>
                    <a:bodyPr/>
                    <a:lstStyle/>
                    <a:p>
                      <a:pPr algn="ctr"/>
                      <a:r>
                        <a:rPr lang="zh-CN" altLang="en-US" sz="2000" dirty="0">
                          <a:latin typeface="华文楷体" panose="02010600040101010101" pitchFamily="2" charset="-122"/>
                          <a:ea typeface="华文楷体" panose="02010600040101010101" pitchFamily="2" charset="-122"/>
                        </a:rPr>
                        <a:t>类型</a:t>
                      </a:r>
                    </a:p>
                  </a:txBody>
                  <a:tcPr marL="0" marR="0"/>
                </a:tc>
                <a:extLst>
                  <a:ext uri="{0D108BD9-81ED-4DB2-BD59-A6C34878D82A}">
                    <a16:rowId xmlns:a16="http://schemas.microsoft.com/office/drawing/2014/main" val="1058894301"/>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&amp;a</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100</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a:latin typeface="华文楷体" panose="02010600040101010101" pitchFamily="2" charset="-122"/>
                          <a:ea typeface="华文楷体" panose="02010600040101010101" pitchFamily="2" charset="-122"/>
                        </a:rPr>
                        <a:t>int </a:t>
                      </a:r>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794819939"/>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&amp;b</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104</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err="1">
                          <a:latin typeface="华文楷体" panose="02010600040101010101" pitchFamily="2" charset="-122"/>
                          <a:ea typeface="华文楷体" panose="02010600040101010101" pitchFamily="2" charset="-122"/>
                        </a:rPr>
                        <a:t>int</a:t>
                      </a:r>
                      <a:r>
                        <a:rPr lang="en-US" altLang="zh-CN" sz="2800" dirty="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4259506174"/>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&amp;c</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108</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float *</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326192364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&amp;d</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112</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err="1">
                          <a:latin typeface="华文楷体" panose="02010600040101010101" pitchFamily="2" charset="-122"/>
                          <a:ea typeface="华文楷体" panose="02010600040101010101" pitchFamily="2" charset="-122"/>
                        </a:rPr>
                        <a:t>int</a:t>
                      </a:r>
                      <a:r>
                        <a:rPr lang="en-US" altLang="zh-CN" sz="2800" dirty="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164173057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&amp;e</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116</a:t>
                      </a:r>
                      <a:endParaRPr lang="zh-CN" altLang="en-US" sz="2800" dirty="0">
                        <a:latin typeface="华文楷体" panose="02010600040101010101" pitchFamily="2" charset="-122"/>
                        <a:ea typeface="华文楷体" panose="02010600040101010101" pitchFamily="2" charset="-122"/>
                      </a:endParaRPr>
                    </a:p>
                  </a:txBody>
                  <a:tcPr marL="0" marR="0"/>
                </a:tc>
                <a:tc>
                  <a:txBody>
                    <a:bodyPr/>
                    <a:lstStyle/>
                    <a:p>
                      <a:pPr algn="ctr"/>
                      <a:r>
                        <a:rPr lang="en-US" altLang="zh-CN" sz="2800" dirty="0">
                          <a:latin typeface="华文楷体" panose="02010600040101010101" pitchFamily="2" charset="-122"/>
                          <a:ea typeface="华文楷体" panose="02010600040101010101" pitchFamily="2" charset="-122"/>
                        </a:rPr>
                        <a:t>float **</a:t>
                      </a:r>
                      <a:endParaRPr lang="zh-CN" altLang="en-US" sz="2800" dirty="0">
                        <a:latin typeface="华文楷体" panose="02010600040101010101" pitchFamily="2" charset="-122"/>
                        <a:ea typeface="华文楷体" panose="02010600040101010101" pitchFamily="2" charset="-122"/>
                      </a:endParaRPr>
                    </a:p>
                  </a:txBody>
                  <a:tcPr marL="0" marR="0"/>
                </a:tc>
                <a:extLst>
                  <a:ext uri="{0D108BD9-81ED-4DB2-BD59-A6C34878D82A}">
                    <a16:rowId xmlns:a16="http://schemas.microsoft.com/office/drawing/2014/main" val="2933198976"/>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091890254"/>
              </p:ext>
            </p:extLst>
          </p:nvPr>
        </p:nvGraphicFramePr>
        <p:xfrm>
          <a:off x="6020587" y="3754172"/>
          <a:ext cx="2981523" cy="3004434"/>
        </p:xfrm>
        <a:graphic>
          <a:graphicData uri="http://schemas.openxmlformats.org/drawingml/2006/table">
            <a:tbl>
              <a:tblPr firstRow="1" bandRow="1">
                <a:tableStyleId>{073A0DAA-6AF3-43AB-8588-CEC1D06C72B9}</a:tableStyleId>
              </a:tblPr>
              <a:tblGrid>
                <a:gridCol w="993841">
                  <a:extLst>
                    <a:ext uri="{9D8B030D-6E8A-4147-A177-3AD203B41FA5}">
                      <a16:colId xmlns:a16="http://schemas.microsoft.com/office/drawing/2014/main" val="2510761179"/>
                    </a:ext>
                  </a:extLst>
                </a:gridCol>
                <a:gridCol w="993841">
                  <a:extLst>
                    <a:ext uri="{9D8B030D-6E8A-4147-A177-3AD203B41FA5}">
                      <a16:colId xmlns:a16="http://schemas.microsoft.com/office/drawing/2014/main" val="2769882726"/>
                    </a:ext>
                  </a:extLst>
                </a:gridCol>
                <a:gridCol w="993841">
                  <a:extLst>
                    <a:ext uri="{9D8B030D-6E8A-4147-A177-3AD203B41FA5}">
                      <a16:colId xmlns:a16="http://schemas.microsoft.com/office/drawing/2014/main" val="3736699228"/>
                    </a:ext>
                  </a:extLst>
                </a:gridCol>
              </a:tblGrid>
              <a:tr h="413634">
                <a:tc>
                  <a:txBody>
                    <a:bodyPr/>
                    <a:lstStyle/>
                    <a:p>
                      <a:pPr algn="ctr"/>
                      <a:r>
                        <a:rPr lang="zh-CN" altLang="en-US" sz="2000" dirty="0">
                          <a:latin typeface="华文楷体" panose="02010600040101010101" pitchFamily="2" charset="-122"/>
                          <a:ea typeface="华文楷体" panose="02010600040101010101" pitchFamily="2" charset="-122"/>
                        </a:rPr>
                        <a:t>表达式</a:t>
                      </a:r>
                    </a:p>
                  </a:txBody>
                  <a:tcPr/>
                </a:tc>
                <a:tc>
                  <a:txBody>
                    <a:bodyPr/>
                    <a:lstStyle/>
                    <a:p>
                      <a:pPr algn="ctr"/>
                      <a:r>
                        <a:rPr lang="zh-CN" altLang="en-US" sz="2000" dirty="0">
                          <a:latin typeface="华文楷体" panose="02010600040101010101" pitchFamily="2" charset="-122"/>
                          <a:ea typeface="华文楷体" panose="02010600040101010101" pitchFamily="2" charset="-122"/>
                        </a:rPr>
                        <a:t>右值</a:t>
                      </a:r>
                    </a:p>
                  </a:txBody>
                  <a:tcPr/>
                </a:tc>
                <a:tc>
                  <a:txBody>
                    <a:bodyPr/>
                    <a:lstStyle/>
                    <a:p>
                      <a:pPr algn="ctr"/>
                      <a:r>
                        <a:rPr lang="zh-CN" altLang="en-US" sz="2000" dirty="0">
                          <a:latin typeface="华文楷体" panose="02010600040101010101" pitchFamily="2" charset="-122"/>
                          <a:ea typeface="华文楷体" panose="02010600040101010101" pitchFamily="2" charset="-122"/>
                        </a:rPr>
                        <a:t>类型</a:t>
                      </a:r>
                    </a:p>
                  </a:txBody>
                  <a:tcPr/>
                </a:tc>
                <a:extLst>
                  <a:ext uri="{0D108BD9-81ED-4DB2-BD59-A6C34878D82A}">
                    <a16:rowId xmlns:a16="http://schemas.microsoft.com/office/drawing/2014/main" val="1058894301"/>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*a</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3794819939"/>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*b</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4259506174"/>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*c</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326192364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*d</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112</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err="1">
                          <a:latin typeface="华文楷体" panose="02010600040101010101" pitchFamily="2" charset="-122"/>
                          <a:ea typeface="华文楷体" panose="02010600040101010101" pitchFamily="2" charset="-122"/>
                        </a:rPr>
                        <a:t>int</a:t>
                      </a: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641730573"/>
                  </a:ext>
                </a:extLst>
              </a:tr>
              <a:tr h="413634">
                <a:tc>
                  <a:txBody>
                    <a:bodyPr/>
                    <a:lstStyle/>
                    <a:p>
                      <a:pPr algn="ctr"/>
                      <a:r>
                        <a:rPr lang="en-US" altLang="zh-CN" sz="2800" dirty="0">
                          <a:latin typeface="华文楷体" panose="02010600040101010101" pitchFamily="2" charset="-122"/>
                          <a:ea typeface="华文楷体" panose="02010600040101010101" pitchFamily="2" charset="-122"/>
                        </a:rPr>
                        <a:t>*e</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3.14</a:t>
                      </a:r>
                      <a:endParaRPr lang="zh-CN" altLang="en-US" sz="2800" dirty="0">
                        <a:latin typeface="华文楷体" panose="02010600040101010101" pitchFamily="2" charset="-122"/>
                        <a:ea typeface="华文楷体" panose="02010600040101010101" pitchFamily="2" charset="-122"/>
                      </a:endParaRPr>
                    </a:p>
                  </a:txBody>
                  <a:tcPr/>
                </a:tc>
                <a:tc>
                  <a:txBody>
                    <a:bodyPr/>
                    <a:lstStyle/>
                    <a:p>
                      <a:pPr algn="ctr"/>
                      <a:r>
                        <a:rPr lang="en-US" altLang="zh-CN" sz="2800" dirty="0">
                          <a:latin typeface="华文楷体" panose="02010600040101010101" pitchFamily="2" charset="-122"/>
                          <a:ea typeface="华文楷体" panose="02010600040101010101" pitchFamily="2" charset="-122"/>
                        </a:rPr>
                        <a:t>float</a:t>
                      </a:r>
                      <a:endParaRPr lang="zh-CN" altLang="en-US" sz="2800" dirty="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2933198976"/>
                  </a:ext>
                </a:extLst>
              </a:tr>
            </a:tbl>
          </a:graphicData>
        </a:graphic>
      </p:graphicFrame>
      <p:sp>
        <p:nvSpPr>
          <p:cNvPr id="23" name="内容占位符 2"/>
          <p:cNvSpPr txBox="1">
            <a:spLocks/>
          </p:cNvSpPr>
          <p:nvPr/>
        </p:nvSpPr>
        <p:spPr>
          <a:xfrm>
            <a:off x="4992939" y="2125581"/>
            <a:ext cx="3152052" cy="1534509"/>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a:spcBef>
                <a:spcPct val="50000"/>
              </a:spcBef>
              <a:buClrTx/>
              <a:buFont typeface="Arial" panose="020B0604020202020204" pitchFamily="34" charset="0"/>
              <a:buNone/>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*d = &amp;a;</a:t>
            </a:r>
          </a:p>
          <a:p>
            <a:pPr>
              <a:spcBef>
                <a:spcPct val="50000"/>
              </a:spcBef>
              <a:buClrTx/>
              <a:buFont typeface="Arial" panose="020B0604020202020204" pitchFamily="34" charset="0"/>
              <a:buNone/>
            </a:pPr>
            <a:r>
              <a:rPr lang="en-US" altLang="zh-CN" sz="2800" b="1" dirty="0">
                <a:latin typeface="华文楷体" panose="02010600040101010101" pitchFamily="2" charset="-122"/>
                <a:ea typeface="华文楷体" panose="02010600040101010101" pitchFamily="2" charset="-122"/>
              </a:rPr>
              <a:t>float *e = &amp;c;</a:t>
            </a:r>
            <a:endParaRPr lang="zh-CN" altLang="en-US" sz="2800" b="1" dirty="0">
              <a:latin typeface="华文楷体" panose="02010600040101010101" pitchFamily="2" charset="-122"/>
              <a:ea typeface="华文楷体" panose="02010600040101010101" pitchFamily="2" charset="-122"/>
            </a:endParaRPr>
          </a:p>
          <a:p>
            <a:pPr>
              <a:lnSpc>
                <a:spcPct val="110000"/>
              </a:lnSpc>
              <a:spcBef>
                <a:spcPct val="50000"/>
              </a:spcBef>
              <a:buClrTx/>
              <a:buFont typeface="Arial" panose="020B0604020202020204" pitchFamily="34" charset="0"/>
              <a:buNone/>
            </a:pPr>
            <a:r>
              <a:rPr lang="zh-CN" altLang="en-US" sz="2800" b="1"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65150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下面哪些是非法的指针？</a:t>
            </a:r>
          </a:p>
        </p:txBody>
      </p:sp>
      <p:sp>
        <p:nvSpPr>
          <p:cNvPr id="3" name="内容占位符 2"/>
          <p:cNvSpPr>
            <a:spLocks noGrp="1"/>
          </p:cNvSpPr>
          <p:nvPr>
            <p:ph idx="1"/>
          </p:nvPr>
        </p:nvSpPr>
        <p:spPr>
          <a:xfrm>
            <a:off x="6522720" y="2234499"/>
            <a:ext cx="1633308" cy="1218149"/>
          </a:xfrm>
        </p:spPr>
        <p:txBody>
          <a:bodyPr>
            <a:normAutofit/>
          </a:bodyPr>
          <a:lstStyle/>
          <a:p>
            <a:pPr marL="0" indent="0">
              <a:buNone/>
            </a:pPr>
            <a:r>
              <a:rPr lang="en-US" altLang="zh-CN" sz="3200" b="1" dirty="0" err="1">
                <a:latin typeface="华文楷体" panose="02010600040101010101" pitchFamily="2" charset="-122"/>
                <a:ea typeface="华文楷体" panose="02010600040101010101" pitchFamily="2" charset="-122"/>
              </a:rPr>
              <a:t>int</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marL="0" indent="0">
              <a:buNone/>
            </a:pP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 = 12</a:t>
            </a:r>
            <a:r>
              <a:rPr lang="zh-CN" altLang="en-US" sz="3200" b="1" dirty="0">
                <a:latin typeface="华文楷体" panose="02010600040101010101" pitchFamily="2" charset="-122"/>
                <a:ea typeface="华文楷体" panose="02010600040101010101" pitchFamily="2" charset="-122"/>
              </a:rPr>
              <a:t>；</a:t>
            </a:r>
          </a:p>
        </p:txBody>
      </p:sp>
      <p:sp>
        <p:nvSpPr>
          <p:cNvPr id="4" name="内容占位符 2"/>
          <p:cNvSpPr txBox="1">
            <a:spLocks/>
          </p:cNvSpPr>
          <p:nvPr/>
        </p:nvSpPr>
        <p:spPr>
          <a:xfrm>
            <a:off x="731520" y="2442080"/>
            <a:ext cx="2348011" cy="65584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ltLang="zh-CN" sz="3200" b="1" dirty="0" err="1">
                <a:latin typeface="华文楷体" panose="02010600040101010101" pitchFamily="2" charset="-122"/>
                <a:ea typeface="华文楷体" panose="02010600040101010101" pitchFamily="2" charset="-122"/>
              </a:rPr>
              <a:t>int</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 = 12</a:t>
            </a:r>
            <a:r>
              <a:rPr lang="zh-CN" altLang="en-US" sz="3200" b="1" dirty="0">
                <a:latin typeface="华文楷体" panose="02010600040101010101" pitchFamily="2" charset="-122"/>
                <a:ea typeface="华文楷体" panose="02010600040101010101" pitchFamily="2" charset="-122"/>
              </a:rPr>
              <a:t>；</a:t>
            </a:r>
          </a:p>
        </p:txBody>
      </p:sp>
      <p:sp>
        <p:nvSpPr>
          <p:cNvPr id="5" name="内容占位符 2"/>
          <p:cNvSpPr txBox="1">
            <a:spLocks/>
          </p:cNvSpPr>
          <p:nvPr/>
        </p:nvSpPr>
        <p:spPr>
          <a:xfrm>
            <a:off x="3695435" y="2231872"/>
            <a:ext cx="2348011" cy="122077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ltLang="zh-CN" sz="3200" b="1" dirty="0" err="1">
                <a:latin typeface="华文楷体" panose="02010600040101010101" pitchFamily="2" charset="-122"/>
                <a:ea typeface="华文楷体" panose="02010600040101010101" pitchFamily="2" charset="-122"/>
              </a:rPr>
              <a:t>int</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3200" b="1" dirty="0">
                <a:latin typeface="华文楷体" panose="02010600040101010101" pitchFamily="2" charset="-122"/>
                <a:ea typeface="华文楷体" panose="02010600040101010101" pitchFamily="2" charset="-122"/>
              </a:rPr>
              <a:t>a = 12</a:t>
            </a:r>
            <a:r>
              <a:rPr lang="zh-CN" altLang="en-US" sz="3200" b="1" dirty="0">
                <a:latin typeface="华文楷体" panose="02010600040101010101" pitchFamily="2" charset="-122"/>
                <a:ea typeface="华文楷体" panose="02010600040101010101" pitchFamily="2" charset="-122"/>
              </a:rPr>
              <a:t>；</a:t>
            </a:r>
          </a:p>
        </p:txBody>
      </p:sp>
      <p:sp>
        <p:nvSpPr>
          <p:cNvPr id="6" name="内容占位符 2"/>
          <p:cNvSpPr txBox="1">
            <a:spLocks/>
          </p:cNvSpPr>
          <p:nvPr/>
        </p:nvSpPr>
        <p:spPr>
          <a:xfrm>
            <a:off x="1662736" y="4273096"/>
            <a:ext cx="3246646" cy="119975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ltLang="zh-CN" sz="3200" b="1" dirty="0" err="1">
                <a:latin typeface="华文楷体" panose="02010600040101010101" pitchFamily="2" charset="-122"/>
                <a:ea typeface="华文楷体" panose="02010600040101010101" pitchFamily="2" charset="-122"/>
              </a:rPr>
              <a:t>int</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 b=12</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3200" b="1" dirty="0">
                <a:latin typeface="华文楷体" panose="02010600040101010101" pitchFamily="2" charset="-122"/>
                <a:ea typeface="华文楷体" panose="02010600040101010101" pitchFamily="2" charset="-122"/>
              </a:rPr>
              <a:t>a = &amp;b;</a:t>
            </a:r>
            <a:endParaRPr lang="zh-CN" altLang="en-US" sz="3200" b="1" dirty="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4909382" y="4034396"/>
            <a:ext cx="3246646" cy="180409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ltLang="zh-CN" sz="3200" b="1" dirty="0" err="1">
                <a:latin typeface="华文楷体" panose="02010600040101010101" pitchFamily="2" charset="-122"/>
                <a:ea typeface="华文楷体" panose="02010600040101010101" pitchFamily="2" charset="-122"/>
              </a:rPr>
              <a:t>int</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 b</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3200" b="1" dirty="0">
                <a:latin typeface="华文楷体" panose="02010600040101010101" pitchFamily="2" charset="-122"/>
                <a:ea typeface="华文楷体" panose="02010600040101010101" pitchFamily="2" charset="-122"/>
              </a:rPr>
              <a:t>a = &amp;b;</a:t>
            </a:r>
          </a:p>
          <a:p>
            <a:pPr marL="0" indent="0">
              <a:buFont typeface="Arial" panose="020B0604020202020204" pitchFamily="34" charset="0"/>
              <a:buNone/>
            </a:pPr>
            <a:r>
              <a:rPr lang="en-US" altLang="zh-CN" sz="3200" b="1" dirty="0">
                <a:latin typeface="华文楷体" panose="02010600040101010101" pitchFamily="2" charset="-122"/>
                <a:ea typeface="华文楷体" panose="02010600040101010101" pitchFamily="2" charset="-122"/>
              </a:rPr>
              <a:t>*a = 12;</a:t>
            </a:r>
          </a:p>
          <a:p>
            <a:pPr marL="0" indent="0">
              <a:buFont typeface="Arial" panose="020B0604020202020204" pitchFamily="34" charset="0"/>
              <a:buNone/>
            </a:pPr>
            <a:endParaRPr lang="zh-CN" altLang="en-US" sz="32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7319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520" y="214595"/>
            <a:ext cx="7680960" cy="1371600"/>
          </a:xfrm>
        </p:spPr>
        <p:txBody>
          <a:bodyPr/>
          <a:lstStyle/>
          <a:p>
            <a:r>
              <a:rPr lang="zh-CN" altLang="en-US" dirty="0">
                <a:latin typeface="隶书" panose="02010509060101010101" pitchFamily="49" charset="-122"/>
                <a:ea typeface="隶书" panose="02010509060101010101" pitchFamily="49" charset="-122"/>
              </a:rPr>
              <a:t>指针和数组</a:t>
            </a:r>
          </a:p>
        </p:txBody>
      </p:sp>
      <p:sp>
        <p:nvSpPr>
          <p:cNvPr id="3" name="内容占位符 2"/>
          <p:cNvSpPr>
            <a:spLocks noGrp="1"/>
          </p:cNvSpPr>
          <p:nvPr>
            <p:ph idx="1"/>
          </p:nvPr>
        </p:nvSpPr>
        <p:spPr>
          <a:xfrm>
            <a:off x="415158" y="1426871"/>
            <a:ext cx="8313683" cy="1438866"/>
          </a:xfrm>
        </p:spPr>
        <p:txBody>
          <a:bodyPr>
            <a:normAutofit/>
          </a:bodyPr>
          <a:lstStyle/>
          <a:p>
            <a:pPr>
              <a:spcBef>
                <a:spcPct val="50000"/>
              </a:spcBef>
              <a:buClrTx/>
            </a:pPr>
            <a:r>
              <a:rPr kumimoji="1" lang="zh-CN" altLang="en-US" sz="2800" b="1" dirty="0">
                <a:solidFill>
                  <a:srgbClr val="FF0000"/>
                </a:solidFill>
                <a:latin typeface="华文楷体" panose="02010600040101010101" pitchFamily="2" charset="-122"/>
                <a:ea typeface="华文楷体" panose="02010600040101010101" pitchFamily="2" charset="-122"/>
              </a:rPr>
              <a:t>数组名本身存储了指针值，其保存数组的首地址</a:t>
            </a:r>
          </a:p>
          <a:p>
            <a:r>
              <a:rPr lang="zh-CN" altLang="en-US" sz="2800" dirty="0">
                <a:latin typeface="华文楷体" panose="02010600040101010101" pitchFamily="2" charset="-122"/>
                <a:ea typeface="华文楷体" panose="02010600040101010101" pitchFamily="2" charset="-122"/>
              </a:rPr>
              <a:t>指针等于数组吗？</a:t>
            </a:r>
          </a:p>
        </p:txBody>
      </p:sp>
      <p:sp>
        <p:nvSpPr>
          <p:cNvPr id="4" name="内容占位符 2"/>
          <p:cNvSpPr txBox="1">
            <a:spLocks/>
          </p:cNvSpPr>
          <p:nvPr/>
        </p:nvSpPr>
        <p:spPr>
          <a:xfrm>
            <a:off x="3355953" y="2569777"/>
            <a:ext cx="4097983" cy="1576553"/>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err="1">
                <a:solidFill>
                  <a:srgbClr val="FF0000"/>
                </a:solidFill>
                <a:latin typeface="华文楷体" panose="02010600040101010101" pitchFamily="2" charset="-122"/>
                <a:ea typeface="华文楷体" panose="02010600040101010101" pitchFamily="2" charset="-122"/>
              </a:rPr>
              <a:t>int</a:t>
            </a:r>
            <a:r>
              <a:rPr lang="en-US" altLang="zh-CN" sz="2800" dirty="0">
                <a:solidFill>
                  <a:srgbClr val="FF0000"/>
                </a:solidFill>
                <a:latin typeface="华文楷体" panose="02010600040101010101" pitchFamily="2" charset="-122"/>
                <a:ea typeface="华文楷体" panose="02010600040101010101" pitchFamily="2" charset="-122"/>
              </a:rPr>
              <a:t> a[5]</a:t>
            </a:r>
            <a:r>
              <a:rPr lang="zh-CN" altLang="en-US" sz="2800" dirty="0">
                <a:solidFill>
                  <a:srgbClr val="FF0000"/>
                </a:solidFill>
                <a:latin typeface="华文楷体" panose="02010600040101010101" pitchFamily="2" charset="-122"/>
                <a:ea typeface="华文楷体" panose="02010600040101010101" pitchFamily="2" charset="-122"/>
              </a:rPr>
              <a:t>；</a:t>
            </a:r>
            <a:endParaRPr lang="en-US" altLang="zh-CN" sz="2800" dirty="0">
              <a:solidFill>
                <a:srgbClr val="FF0000"/>
              </a:solidFill>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2800" dirty="0" err="1">
                <a:solidFill>
                  <a:srgbClr val="FF0000"/>
                </a:solidFill>
                <a:latin typeface="华文楷体" panose="02010600040101010101" pitchFamily="2" charset="-122"/>
                <a:ea typeface="华文楷体" panose="02010600040101010101" pitchFamily="2" charset="-122"/>
              </a:rPr>
              <a:t>int</a:t>
            </a:r>
            <a:r>
              <a:rPr lang="en-US" altLang="zh-CN" sz="2800" dirty="0">
                <a:solidFill>
                  <a:srgbClr val="FF0000"/>
                </a:solidFill>
                <a:latin typeface="华文楷体" panose="02010600040101010101" pitchFamily="2" charset="-122"/>
                <a:ea typeface="华文楷体" panose="02010600040101010101" pitchFamily="2" charset="-122"/>
              </a:rPr>
              <a:t> </a:t>
            </a:r>
            <a:r>
              <a:rPr lang="zh-CN" altLang="en-US" sz="2800" dirty="0">
                <a:solidFill>
                  <a:srgbClr val="FF0000"/>
                </a:solidFill>
                <a:latin typeface="华文楷体" panose="02010600040101010101" pitchFamily="2" charset="-122"/>
                <a:ea typeface="华文楷体" panose="02010600040101010101" pitchFamily="2" charset="-122"/>
              </a:rPr>
              <a:t>*</a:t>
            </a:r>
            <a:r>
              <a:rPr lang="en-US" altLang="zh-CN" sz="2800" dirty="0">
                <a:solidFill>
                  <a:srgbClr val="FF0000"/>
                </a:solidFill>
                <a:latin typeface="华文楷体" panose="02010600040101010101" pitchFamily="2" charset="-122"/>
                <a:ea typeface="华文楷体" panose="02010600040101010101" pitchFamily="2" charset="-122"/>
              </a:rPr>
              <a:t>p</a:t>
            </a:r>
            <a:r>
              <a:rPr lang="zh-CN" altLang="en-US" sz="2800" dirty="0">
                <a:solidFill>
                  <a:srgbClr val="FF0000"/>
                </a:solidFill>
                <a:latin typeface="华文楷体" panose="02010600040101010101" pitchFamily="2" charset="-122"/>
                <a:ea typeface="华文楷体" panose="02010600040101010101" pitchFamily="2" charset="-122"/>
              </a:rPr>
              <a:t>；</a:t>
            </a:r>
            <a:endParaRPr lang="en-US" altLang="zh-CN" sz="2800" dirty="0">
              <a:solidFill>
                <a:srgbClr val="FF0000"/>
              </a:solidFill>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2800" dirty="0">
                <a:solidFill>
                  <a:srgbClr val="FF0000"/>
                </a:solidFill>
                <a:latin typeface="华文楷体" panose="02010600040101010101" pitchFamily="2" charset="-122"/>
                <a:ea typeface="华文楷体" panose="02010600040101010101" pitchFamily="2" charset="-122"/>
              </a:rPr>
              <a:t>p = a</a:t>
            </a:r>
            <a:r>
              <a:rPr lang="zh-CN" altLang="en-US" sz="2800" dirty="0">
                <a:solidFill>
                  <a:srgbClr val="FF0000"/>
                </a:solidFill>
                <a:latin typeface="华文楷体" panose="02010600040101010101" pitchFamily="2" charset="-122"/>
                <a:ea typeface="华文楷体" panose="02010600040101010101" pitchFamily="2" charset="-122"/>
              </a:rPr>
              <a:t>；</a:t>
            </a:r>
            <a:endParaRPr lang="en-US" altLang="zh-CN" sz="2800" dirty="0">
              <a:solidFill>
                <a:srgbClr val="FF0000"/>
              </a:solidFill>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2800" dirty="0">
                <a:solidFill>
                  <a:srgbClr val="FF0000"/>
                </a:solidFill>
                <a:latin typeface="华文楷体" panose="02010600040101010101" pitchFamily="2" charset="-122"/>
                <a:ea typeface="华文楷体" panose="02010600040101010101" pitchFamily="2" charset="-122"/>
              </a:rPr>
              <a:t>p = &amp;a[0];</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579120" y="4876799"/>
            <a:ext cx="5553666" cy="1376856"/>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3200" dirty="0">
                <a:solidFill>
                  <a:schemeClr val="accent2"/>
                </a:solidFill>
                <a:latin typeface="华文楷体" panose="02010600040101010101" pitchFamily="2" charset="-122"/>
                <a:ea typeface="华文楷体" panose="02010600040101010101" pitchFamily="2" charset="-122"/>
              </a:rPr>
              <a:t>借助指针可以实现动态数组</a:t>
            </a:r>
            <a:endParaRPr lang="en-US" altLang="zh-CN" sz="3200" dirty="0">
              <a:solidFill>
                <a:schemeClr val="accent2"/>
              </a:solidFill>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3200" dirty="0" err="1">
                <a:solidFill>
                  <a:schemeClr val="accent2"/>
                </a:solidFill>
                <a:latin typeface="华文楷体" panose="02010600040101010101" pitchFamily="2" charset="-122"/>
                <a:ea typeface="华文楷体" panose="02010600040101010101" pitchFamily="2" charset="-122"/>
              </a:rPr>
              <a:t>int</a:t>
            </a:r>
            <a:r>
              <a:rPr lang="en-US" altLang="zh-CN" sz="3200" dirty="0">
                <a:solidFill>
                  <a:schemeClr val="accent2"/>
                </a:solidFill>
                <a:latin typeface="华文楷体" panose="02010600040101010101" pitchFamily="2" charset="-122"/>
                <a:ea typeface="华文楷体" panose="02010600040101010101" pitchFamily="2" charset="-122"/>
              </a:rPr>
              <a:t> a[n]; /*</a:t>
            </a:r>
            <a:r>
              <a:rPr lang="zh-CN" altLang="en-US" sz="3200" dirty="0">
                <a:solidFill>
                  <a:schemeClr val="accent2"/>
                </a:solidFill>
                <a:latin typeface="华文楷体" panose="02010600040101010101" pitchFamily="2" charset="-122"/>
                <a:ea typeface="华文楷体" panose="02010600040101010101" pitchFamily="2" charset="-122"/>
              </a:rPr>
              <a:t>错误</a:t>
            </a:r>
            <a:r>
              <a:rPr lang="en-US" altLang="zh-CN" sz="3200" dirty="0">
                <a:solidFill>
                  <a:schemeClr val="accent2"/>
                </a:solidFill>
                <a:latin typeface="华文楷体" panose="02010600040101010101" pitchFamily="2" charset="-122"/>
                <a:ea typeface="华文楷体" panose="02010600040101010101" pitchFamily="2" charset="-122"/>
              </a:rPr>
              <a:t>*/</a:t>
            </a:r>
          </a:p>
          <a:p>
            <a:pPr marL="0" indent="0">
              <a:buFont typeface="Arial" panose="020B0604020202020204" pitchFamily="34" charset="0"/>
              <a:buNone/>
            </a:pPr>
            <a:r>
              <a:rPr lang="en-US" altLang="zh-CN" sz="3200" dirty="0" err="1">
                <a:solidFill>
                  <a:schemeClr val="accent2"/>
                </a:solidFill>
                <a:latin typeface="华文楷体" panose="02010600040101010101" pitchFamily="2" charset="-122"/>
                <a:ea typeface="华文楷体" panose="02010600040101010101" pitchFamily="2" charset="-122"/>
              </a:rPr>
              <a:t>int</a:t>
            </a:r>
            <a:r>
              <a:rPr lang="en-US" altLang="zh-CN" sz="3200" dirty="0">
                <a:solidFill>
                  <a:schemeClr val="accent2"/>
                </a:solidFill>
                <a:latin typeface="华文楷体" panose="02010600040101010101" pitchFamily="2" charset="-122"/>
                <a:ea typeface="华文楷体" panose="02010600040101010101" pitchFamily="2" charset="-122"/>
              </a:rPr>
              <a:t> </a:t>
            </a:r>
            <a:r>
              <a:rPr lang="zh-CN" altLang="en-US" sz="3200" dirty="0">
                <a:solidFill>
                  <a:schemeClr val="accent2"/>
                </a:solidFill>
                <a:latin typeface="华文楷体" panose="02010600040101010101" pitchFamily="2" charset="-122"/>
                <a:ea typeface="华文楷体" panose="02010600040101010101" pitchFamily="2" charset="-122"/>
              </a:rPr>
              <a:t>*</a:t>
            </a:r>
            <a:r>
              <a:rPr lang="en-US" altLang="zh-CN" sz="3200" dirty="0">
                <a:solidFill>
                  <a:schemeClr val="accent2"/>
                </a:solidFill>
                <a:latin typeface="华文楷体" panose="02010600040101010101" pitchFamily="2" charset="-122"/>
                <a:ea typeface="华文楷体" panose="02010600040101010101" pitchFamily="2" charset="-122"/>
              </a:rPr>
              <a:t>b = (</a:t>
            </a:r>
            <a:r>
              <a:rPr lang="en-US" altLang="zh-CN" sz="3200" dirty="0" err="1">
                <a:solidFill>
                  <a:schemeClr val="accent2"/>
                </a:solidFill>
                <a:latin typeface="华文楷体" panose="02010600040101010101" pitchFamily="2" charset="-122"/>
                <a:ea typeface="华文楷体" panose="02010600040101010101" pitchFamily="2" charset="-122"/>
              </a:rPr>
              <a:t>int</a:t>
            </a:r>
            <a:r>
              <a:rPr lang="en-US" altLang="zh-CN" sz="3200" dirty="0">
                <a:solidFill>
                  <a:schemeClr val="accent2"/>
                </a:solidFill>
                <a:latin typeface="华文楷体" panose="02010600040101010101" pitchFamily="2" charset="-122"/>
                <a:ea typeface="华文楷体" panose="02010600040101010101" pitchFamily="2" charset="-122"/>
              </a:rPr>
              <a:t> *) </a:t>
            </a:r>
            <a:r>
              <a:rPr lang="en-US" altLang="zh-CN" sz="3200" b="1" dirty="0" err="1">
                <a:solidFill>
                  <a:schemeClr val="accent2"/>
                </a:solidFill>
                <a:latin typeface="华文楷体" panose="02010600040101010101" pitchFamily="2" charset="-122"/>
                <a:ea typeface="华文楷体" panose="02010600040101010101" pitchFamily="2" charset="-122"/>
              </a:rPr>
              <a:t>malloc</a:t>
            </a:r>
            <a:r>
              <a:rPr lang="en-US" altLang="zh-CN" sz="3200" dirty="0">
                <a:solidFill>
                  <a:schemeClr val="accent2"/>
                </a:solidFill>
                <a:latin typeface="华文楷体" panose="02010600040101010101" pitchFamily="2" charset="-122"/>
                <a:ea typeface="华文楷体" panose="02010600040101010101" pitchFamily="2" charset="-122"/>
              </a:rPr>
              <a:t>(n*</a:t>
            </a:r>
            <a:r>
              <a:rPr lang="en-US" altLang="zh-CN" sz="3200" dirty="0" err="1">
                <a:solidFill>
                  <a:schemeClr val="accent2"/>
                </a:solidFill>
                <a:latin typeface="华文楷体" panose="02010600040101010101" pitchFamily="2" charset="-122"/>
                <a:ea typeface="华文楷体" panose="02010600040101010101" pitchFamily="2" charset="-122"/>
              </a:rPr>
              <a:t>sizeof</a:t>
            </a:r>
            <a:r>
              <a:rPr lang="en-US" altLang="zh-CN" sz="3200" dirty="0">
                <a:solidFill>
                  <a:schemeClr val="accent2"/>
                </a:solidFill>
                <a:latin typeface="华文楷体" panose="02010600040101010101" pitchFamily="2" charset="-122"/>
                <a:ea typeface="华文楷体" panose="02010600040101010101" pitchFamily="2" charset="-122"/>
              </a:rPr>
              <a:t>(</a:t>
            </a:r>
            <a:r>
              <a:rPr lang="en-US" altLang="zh-CN" sz="3200" dirty="0" err="1">
                <a:solidFill>
                  <a:schemeClr val="accent2"/>
                </a:solidFill>
                <a:latin typeface="华文楷体" panose="02010600040101010101" pitchFamily="2" charset="-122"/>
                <a:ea typeface="华文楷体" panose="02010600040101010101" pitchFamily="2" charset="-122"/>
              </a:rPr>
              <a:t>int</a:t>
            </a:r>
            <a:r>
              <a:rPr lang="en-US" altLang="zh-CN" sz="3200" dirty="0">
                <a:solidFill>
                  <a:schemeClr val="accent2"/>
                </a:solidFill>
                <a:latin typeface="华文楷体" panose="02010600040101010101" pitchFamily="2" charset="-122"/>
                <a:ea typeface="华文楷体" panose="02010600040101010101" pitchFamily="2" charset="-122"/>
              </a:rPr>
              <a:t>));</a:t>
            </a:r>
            <a:endParaRPr lang="zh-CN" altLang="en-US" sz="3200" dirty="0">
              <a:solidFill>
                <a:schemeClr val="accent2"/>
              </a:solidFill>
              <a:latin typeface="华文楷体" panose="02010600040101010101" pitchFamily="2" charset="-122"/>
              <a:ea typeface="华文楷体" panose="02010600040101010101" pitchFamily="2" charset="-122"/>
            </a:endParaRPr>
          </a:p>
        </p:txBody>
      </p:sp>
      <p:graphicFrame>
        <p:nvGraphicFramePr>
          <p:cNvPr id="6" name="Object 6"/>
          <p:cNvGraphicFramePr>
            <a:graphicFrameLocks noChangeAspect="1"/>
          </p:cNvGraphicFramePr>
          <p:nvPr>
            <p:extLst>
              <p:ext uri="{D42A27DB-BD31-4B8C-83A1-F6EECF244321}">
                <p14:modId xmlns:p14="http://schemas.microsoft.com/office/powerpoint/2010/main" val="1241224432"/>
              </p:ext>
            </p:extLst>
          </p:nvPr>
        </p:nvGraphicFramePr>
        <p:xfrm>
          <a:off x="5404944" y="2093858"/>
          <a:ext cx="3052763" cy="3252788"/>
        </p:xfrm>
        <a:graphic>
          <a:graphicData uri="http://schemas.openxmlformats.org/presentationml/2006/ole">
            <mc:AlternateContent xmlns:mc="http://schemas.openxmlformats.org/markup-compatibility/2006">
              <mc:Choice xmlns:v="urn:schemas-microsoft-com:vml" Requires="v">
                <p:oleObj spid="_x0000_s10300" r:id="rId3" imgW="1649146" imgH="1361098" progId="Visio.Drawing.4">
                  <p:embed/>
                </p:oleObj>
              </mc:Choice>
              <mc:Fallback>
                <p:oleObj r:id="rId3" imgW="1649146" imgH="1361098" progId="Visio.Drawing.4">
                  <p:embed/>
                  <p:pic>
                    <p:nvPicPr>
                      <p:cNvPr id="3072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944" y="2093858"/>
                        <a:ext cx="3052763" cy="3252788"/>
                      </a:xfrm>
                      <a:prstGeom prst="rect">
                        <a:avLst/>
                      </a:prstGeom>
                      <a:solidFill>
                        <a:srgbClr val="F0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04932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44214" y="435468"/>
            <a:ext cx="8534400"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400" b="1" dirty="0">
                <a:solidFill>
                  <a:srgbClr val="FF0000"/>
                </a:solidFill>
                <a:latin typeface="华文楷体" panose="02010600040101010101" pitchFamily="2" charset="-122"/>
                <a:ea typeface="华文楷体" panose="02010600040101010101" pitchFamily="2" charset="-122"/>
              </a:rPr>
              <a:t>指向结构的指针</a:t>
            </a:r>
          </a:p>
          <a:p>
            <a:pPr eaLnBrk="1" hangingPunct="1">
              <a:lnSpc>
                <a:spcPct val="130000"/>
              </a:lnSpc>
              <a:spcBef>
                <a:spcPct val="50000"/>
              </a:spcBef>
              <a:buClrTx/>
              <a:buFontTx/>
              <a:buNone/>
            </a:pP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结构的自引用</a:t>
            </a:r>
          </a:p>
          <a:p>
            <a:pPr lvl="1" eaLnBrk="1" hangingPunct="1">
              <a:spcBef>
                <a:spcPct val="50000"/>
              </a:spcBef>
              <a:buFontTx/>
              <a:buNone/>
            </a:pP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struct</a:t>
            </a:r>
            <a:r>
              <a:rPr kumimoji="1" lang="en-US" altLang="zh-CN" sz="2400" b="1" dirty="0">
                <a:latin typeface="华文楷体" panose="02010600040101010101" pitchFamily="2" charset="-122"/>
                <a:ea typeface="华文楷体" panose="02010600040101010101" pitchFamily="2" charset="-122"/>
              </a:rPr>
              <a:t> node{</a:t>
            </a:r>
          </a:p>
          <a:p>
            <a:pPr lvl="1" eaLnBrk="1" hangingPunct="1">
              <a:spcBef>
                <a:spcPct val="50000"/>
              </a:spcBef>
              <a:buFontTx/>
              <a:buNone/>
            </a:pP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int</a:t>
            </a:r>
            <a:r>
              <a:rPr kumimoji="1" lang="en-US" altLang="zh-CN" sz="2400" b="1" dirty="0">
                <a:latin typeface="华文楷体" panose="02010600040101010101" pitchFamily="2" charset="-122"/>
                <a:ea typeface="华文楷体" panose="02010600040101010101" pitchFamily="2" charset="-122"/>
              </a:rPr>
              <a:t> Data; </a:t>
            </a:r>
          </a:p>
          <a:p>
            <a:pPr lvl="1" eaLnBrk="1" hangingPunct="1">
              <a:spcBef>
                <a:spcPct val="50000"/>
              </a:spcBef>
              <a:buFontTx/>
              <a:buNone/>
            </a:pPr>
            <a:r>
              <a:rPr kumimoji="1" lang="en-US" altLang="zh-CN" sz="2400" b="1" dirty="0">
                <a:solidFill>
                  <a:srgbClr val="FF0000"/>
                </a:solidFill>
                <a:latin typeface="华文楷体" panose="02010600040101010101" pitchFamily="2" charset="-122"/>
                <a:ea typeface="华文楷体" panose="02010600040101010101" pitchFamily="2" charset="-122"/>
              </a:rPr>
              <a:t>	     </a:t>
            </a: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node* Link; </a:t>
            </a:r>
          </a:p>
          <a:p>
            <a:pPr lvl="1" eaLnBrk="1" hangingPunct="1">
              <a:spcBef>
                <a:spcPct val="50000"/>
              </a:spcBef>
              <a:buFontTx/>
              <a:buNone/>
            </a:pPr>
            <a:r>
              <a:rPr kumimoji="1" lang="en-US" altLang="zh-CN" sz="2400" b="1" dirty="0">
                <a:latin typeface="华文楷体" panose="02010600040101010101" pitchFamily="2" charset="-122"/>
                <a:ea typeface="华文楷体" panose="02010600040101010101" pitchFamily="2" charset="-122"/>
              </a:rPr>
              <a:t>   }; </a:t>
            </a:r>
          </a:p>
        </p:txBody>
      </p:sp>
      <p:sp>
        <p:nvSpPr>
          <p:cNvPr id="5" name="Rectangle 5"/>
          <p:cNvSpPr>
            <a:spLocks noChangeArrowheads="1"/>
          </p:cNvSpPr>
          <p:nvPr/>
        </p:nvSpPr>
        <p:spPr bwMode="auto">
          <a:xfrm>
            <a:off x="344214" y="4511950"/>
            <a:ext cx="8351837"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Tx/>
              <a:buFontTx/>
              <a:buNone/>
            </a:pPr>
            <a:r>
              <a:rPr kumimoji="1" lang="en-US" altLang="zh-CN" sz="20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当一个结构中有一个或多个成员是指向它自身的指针时，称这种结构为</a:t>
            </a:r>
            <a:r>
              <a:rPr kumimoji="1" lang="zh-CN" altLang="en-US" sz="2400" b="1" dirty="0">
                <a:solidFill>
                  <a:srgbClr val="FF0000"/>
                </a:solidFill>
                <a:latin typeface="华文楷体" panose="02010600040101010101" pitchFamily="2" charset="-122"/>
                <a:ea typeface="华文楷体" panose="02010600040101010101" pitchFamily="2" charset="-122"/>
              </a:rPr>
              <a:t>自引用结构</a:t>
            </a:r>
            <a:r>
              <a:rPr kumimoji="1" lang="zh-CN" altLang="en-US" sz="2400" b="1"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75306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873" y="169077"/>
            <a:ext cx="4292425" cy="1371600"/>
          </a:xfrm>
        </p:spPr>
        <p:txBody>
          <a:bodyPr vert="horz" lIns="91440" tIns="45720" rIns="91440" bIns="45720" rtlCol="0" anchor="ctr">
            <a:normAutofit/>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结构与结构变量</a:t>
            </a:r>
          </a:p>
        </p:txBody>
      </p:sp>
      <p:sp>
        <p:nvSpPr>
          <p:cNvPr id="4" name="Rectangle 5"/>
          <p:cNvSpPr>
            <a:spLocks noChangeArrowheads="1"/>
          </p:cNvSpPr>
          <p:nvPr/>
        </p:nvSpPr>
        <p:spPr bwMode="auto">
          <a:xfrm>
            <a:off x="519606" y="1495393"/>
            <a:ext cx="34375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1" dirty="0">
                <a:latin typeface="华文楷体" panose="02010600040101010101" pitchFamily="2" charset="-122"/>
                <a:ea typeface="华文楷体" panose="02010600040101010101" pitchFamily="2" charset="-122"/>
              </a:rPr>
              <a:t>定义结构</a:t>
            </a:r>
            <a:endParaRPr lang="en-US" altLang="zh-CN" sz="2400" b="1" dirty="0">
              <a:latin typeface="华文楷体" panose="02010600040101010101" pitchFamily="2" charset="-122"/>
              <a:ea typeface="华文楷体" panose="02010600040101010101" pitchFamily="2" charset="-122"/>
            </a:endParaRPr>
          </a:p>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student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name[20];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gender;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age;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p:txBody>
      </p:sp>
      <p:sp>
        <p:nvSpPr>
          <p:cNvPr id="5" name="矩形 4"/>
          <p:cNvSpPr/>
          <p:nvPr/>
        </p:nvSpPr>
        <p:spPr>
          <a:xfrm>
            <a:off x="519605" y="5278713"/>
            <a:ext cx="3610960" cy="1421928"/>
          </a:xfrm>
          <a:prstGeom prst="rect">
            <a:avLst/>
          </a:prstGeom>
        </p:spPr>
        <p:txBody>
          <a:bodyPr wrap="square">
            <a:spAutoFit/>
          </a:bodyPr>
          <a:lstStyle/>
          <a:p>
            <a:pPr>
              <a:lnSpc>
                <a:spcPct val="120000"/>
              </a:lnSpc>
              <a:spcBef>
                <a:spcPct val="0"/>
              </a:spcBef>
            </a:pPr>
            <a:r>
              <a:rPr kumimoji="1" lang="zh-CN" altLang="en-US" sz="2400" b="1" dirty="0">
                <a:latin typeface="华文楷体" panose="02010600040101010101" pitchFamily="2" charset="-122"/>
                <a:ea typeface="华文楷体" panose="02010600040101010101" pitchFamily="2" charset="-122"/>
              </a:rPr>
              <a:t>定义结构变量  </a:t>
            </a:r>
            <a:endParaRPr kumimoji="1" lang="en-US" altLang="zh-CN" sz="2400" b="1" dirty="0">
              <a:latin typeface="华文楷体" panose="02010600040101010101" pitchFamily="2" charset="-122"/>
              <a:ea typeface="华文楷体" panose="02010600040101010101" pitchFamily="2" charset="-122"/>
            </a:endParaRP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a:t>
            </a:r>
            <a:r>
              <a:rPr kumimoji="1" lang="en-US" altLang="zh-CN" sz="2400" b="1" dirty="0" err="1">
                <a:solidFill>
                  <a:srgbClr val="FF0000"/>
                </a:solidFill>
                <a:latin typeface="华文楷体" panose="02010600040101010101" pitchFamily="2" charset="-122"/>
                <a:ea typeface="华文楷体" panose="02010600040101010101" pitchFamily="2" charset="-122"/>
              </a:rPr>
              <a:t>studA</a:t>
            </a:r>
            <a:r>
              <a:rPr kumimoji="1" lang="en-US" altLang="zh-CN" sz="2400" b="1" dirty="0">
                <a:solidFill>
                  <a:srgbClr val="FF0000"/>
                </a:solidFill>
                <a:latin typeface="华文楷体" panose="02010600040101010101" pitchFamily="2" charset="-122"/>
                <a:ea typeface="华文楷体" panose="02010600040101010101" pitchFamily="2" charset="-122"/>
              </a:rPr>
              <a:t>;</a:t>
            </a: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students[20];</a:t>
            </a:r>
          </a:p>
        </p:txBody>
      </p:sp>
      <p:sp>
        <p:nvSpPr>
          <p:cNvPr id="7" name="Rectangle 5"/>
          <p:cNvSpPr>
            <a:spLocks noChangeArrowheads="1"/>
          </p:cNvSpPr>
          <p:nvPr/>
        </p:nvSpPr>
        <p:spPr bwMode="auto">
          <a:xfrm>
            <a:off x="4697468" y="780689"/>
            <a:ext cx="34375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1" dirty="0">
                <a:latin typeface="华文楷体" panose="02010600040101010101" pitchFamily="2" charset="-122"/>
                <a:ea typeface="华文楷体" panose="02010600040101010101" pitchFamily="2" charset="-122"/>
              </a:rPr>
              <a:t>定义结构</a:t>
            </a:r>
            <a:endParaRPr lang="en-US" altLang="zh-CN" sz="2400" b="1" dirty="0">
              <a:latin typeface="华文楷体" panose="02010600040101010101" pitchFamily="2" charset="-122"/>
              <a:ea typeface="华文楷体" panose="02010600040101010101" pitchFamily="2" charset="-122"/>
            </a:endParaRPr>
          </a:p>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typedef</a:t>
            </a:r>
            <a:r>
              <a:rPr lang="en-US" altLang="zh-CN" sz="2400" b="1" dirty="0">
                <a:solidFill>
                  <a:srgbClr val="FF0000"/>
                </a:solidFill>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student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name[20];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gender;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age;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FF0000"/>
                </a:solidFill>
                <a:latin typeface="华文楷体" panose="02010600040101010101" pitchFamily="2" charset="-122"/>
                <a:ea typeface="华文楷体" panose="02010600040101010101" pitchFamily="2" charset="-122"/>
              </a:rPr>
              <a:t>Student</a:t>
            </a:r>
          </a:p>
        </p:txBody>
      </p:sp>
      <p:sp>
        <p:nvSpPr>
          <p:cNvPr id="10" name="矩形 9"/>
          <p:cNvSpPr/>
          <p:nvPr/>
        </p:nvSpPr>
        <p:spPr>
          <a:xfrm>
            <a:off x="6458607" y="1298026"/>
            <a:ext cx="993227" cy="5517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思想气泡: 云 12"/>
          <p:cNvSpPr/>
          <p:nvPr/>
        </p:nvSpPr>
        <p:spPr>
          <a:xfrm>
            <a:off x="6857739" y="140173"/>
            <a:ext cx="1743270" cy="1064171"/>
          </a:xfrm>
          <a:prstGeom prst="cloud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结构名</a:t>
            </a:r>
          </a:p>
        </p:txBody>
      </p:sp>
      <p:sp>
        <p:nvSpPr>
          <p:cNvPr id="14" name="矩形 13"/>
          <p:cNvSpPr/>
          <p:nvPr/>
        </p:nvSpPr>
        <p:spPr>
          <a:xfrm>
            <a:off x="4992414" y="4080256"/>
            <a:ext cx="1124607" cy="5517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思想气泡: 云 14"/>
          <p:cNvSpPr/>
          <p:nvPr/>
        </p:nvSpPr>
        <p:spPr>
          <a:xfrm>
            <a:off x="6583418" y="3567878"/>
            <a:ext cx="2017591" cy="1064171"/>
          </a:xfrm>
          <a:prstGeom prst="cloudCallout">
            <a:avLst>
              <a:gd name="adj1" fmla="val -61205"/>
              <a:gd name="adj2" fmla="val 1608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结构类型名</a:t>
            </a:r>
          </a:p>
        </p:txBody>
      </p:sp>
      <p:sp>
        <p:nvSpPr>
          <p:cNvPr id="16" name="矩形 15"/>
          <p:cNvSpPr/>
          <p:nvPr/>
        </p:nvSpPr>
        <p:spPr>
          <a:xfrm>
            <a:off x="4777938" y="5083678"/>
            <a:ext cx="3610960" cy="1421928"/>
          </a:xfrm>
          <a:prstGeom prst="rect">
            <a:avLst/>
          </a:prstGeom>
        </p:spPr>
        <p:txBody>
          <a:bodyPr wrap="square">
            <a:spAutoFit/>
          </a:bodyPr>
          <a:lstStyle/>
          <a:p>
            <a:pPr>
              <a:lnSpc>
                <a:spcPct val="120000"/>
              </a:lnSpc>
              <a:spcBef>
                <a:spcPct val="0"/>
              </a:spcBef>
            </a:pPr>
            <a:r>
              <a:rPr kumimoji="1" lang="zh-CN" altLang="en-US" sz="2400" b="1" dirty="0">
                <a:latin typeface="华文楷体" panose="02010600040101010101" pitchFamily="2" charset="-122"/>
                <a:ea typeface="华文楷体" panose="02010600040101010101" pitchFamily="2" charset="-122"/>
              </a:rPr>
              <a:t>定义结构变量  </a:t>
            </a:r>
            <a:endParaRPr kumimoji="1" lang="en-US" altLang="zh-CN" sz="2400" b="1" dirty="0">
              <a:latin typeface="华文楷体" panose="02010600040101010101" pitchFamily="2" charset="-122"/>
              <a:ea typeface="华文楷体" panose="02010600040101010101" pitchFamily="2" charset="-122"/>
            </a:endParaRPr>
          </a:p>
          <a:p>
            <a:pPr>
              <a:lnSpc>
                <a:spcPct val="120000"/>
              </a:lnSpc>
              <a:spcBef>
                <a:spcPct val="0"/>
              </a:spcBef>
            </a:pPr>
            <a:r>
              <a:rPr kumimoji="1" lang="en-US" altLang="zh-CN" sz="2400" b="1" dirty="0">
                <a:solidFill>
                  <a:srgbClr val="FF0000"/>
                </a:solidFill>
                <a:latin typeface="华文楷体" panose="02010600040101010101" pitchFamily="2" charset="-122"/>
                <a:ea typeface="华文楷体" panose="02010600040101010101" pitchFamily="2" charset="-122"/>
              </a:rPr>
              <a:t>Student </a:t>
            </a:r>
            <a:r>
              <a:rPr kumimoji="1" lang="en-US" altLang="zh-CN" sz="2400" b="1" dirty="0" err="1">
                <a:solidFill>
                  <a:srgbClr val="FF0000"/>
                </a:solidFill>
                <a:latin typeface="华文楷体" panose="02010600040101010101" pitchFamily="2" charset="-122"/>
                <a:ea typeface="华文楷体" panose="02010600040101010101" pitchFamily="2" charset="-122"/>
              </a:rPr>
              <a:t>studA</a:t>
            </a:r>
            <a:r>
              <a:rPr kumimoji="1" lang="en-US" altLang="zh-CN" sz="2400" b="1" dirty="0">
                <a:solidFill>
                  <a:srgbClr val="FF0000"/>
                </a:solidFill>
                <a:latin typeface="华文楷体" panose="02010600040101010101" pitchFamily="2" charset="-122"/>
                <a:ea typeface="华文楷体" panose="02010600040101010101" pitchFamily="2" charset="-122"/>
              </a:rPr>
              <a:t>;</a:t>
            </a:r>
          </a:p>
          <a:p>
            <a:pPr>
              <a:lnSpc>
                <a:spcPct val="120000"/>
              </a:lnSpc>
              <a:spcBef>
                <a:spcPct val="0"/>
              </a:spcBef>
            </a:pPr>
            <a:r>
              <a:rPr kumimoji="1" lang="en-US" altLang="zh-CN" sz="2400" b="1" dirty="0">
                <a:solidFill>
                  <a:srgbClr val="FF0000"/>
                </a:solidFill>
                <a:latin typeface="华文楷体" panose="02010600040101010101" pitchFamily="2" charset="-122"/>
                <a:ea typeface="华文楷体" panose="02010600040101010101" pitchFamily="2" charset="-122"/>
              </a:rPr>
              <a:t>Student *stud;</a:t>
            </a:r>
          </a:p>
        </p:txBody>
      </p:sp>
    </p:spTree>
    <p:extLst>
      <p:ext uri="{BB962C8B-B14F-4D97-AF65-F5344CB8AC3E}">
        <p14:creationId xmlns:p14="http://schemas.microsoft.com/office/powerpoint/2010/main" val="958820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9393" y="917027"/>
            <a:ext cx="793531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FontTx/>
              <a:buNone/>
            </a:pPr>
            <a:r>
              <a:rPr kumimoji="1" lang="zh-CN" altLang="en-US" sz="2400" b="1" dirty="0">
                <a:solidFill>
                  <a:srgbClr val="FF0000"/>
                </a:solidFill>
                <a:latin typeface="华文楷体" panose="02010600040101010101" pitchFamily="2" charset="-122"/>
                <a:ea typeface="华文楷体" panose="02010600040101010101" pitchFamily="2" charset="-122"/>
              </a:rPr>
              <a:t>动态存储分配</a:t>
            </a:r>
          </a:p>
          <a:p>
            <a:pPr eaLnBrk="1" hangingPunct="1">
              <a:lnSpc>
                <a:spcPct val="150000"/>
              </a:lnSpc>
              <a:spcBef>
                <a:spcPct val="50000"/>
              </a:spcBef>
              <a:buClrTx/>
              <a:buFontTx/>
              <a:buNone/>
            </a:pP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a:latin typeface="华文楷体" panose="02010600040101010101" pitchFamily="2" charset="-122"/>
                <a:ea typeface="华文楷体" panose="02010600040101010101" pitchFamily="2" charset="-122"/>
              </a:rPr>
              <a:t>C</a:t>
            </a:r>
            <a:r>
              <a:rPr kumimoji="1" lang="zh-CN" altLang="en-US" sz="2400" b="1" dirty="0">
                <a:latin typeface="华文楷体" panose="02010600040101010101" pitchFamily="2" charset="-122"/>
                <a:ea typeface="华文楷体" panose="02010600040101010101" pitchFamily="2" charset="-122"/>
              </a:rPr>
              <a:t>语言中的变量可分为两类：静态变量和动态变量</a:t>
            </a:r>
          </a:p>
          <a:p>
            <a:pPr eaLnBrk="1" hangingPunct="1">
              <a:lnSpc>
                <a:spcPct val="150000"/>
              </a:lnSpc>
              <a:spcBef>
                <a:spcPct val="50000"/>
              </a:spcBef>
              <a:buClrTx/>
            </a:pPr>
            <a:r>
              <a:rPr kumimoji="1" lang="zh-CN" altLang="en-US" sz="2400" b="1" dirty="0">
                <a:solidFill>
                  <a:srgbClr val="FF0000"/>
                </a:solidFill>
                <a:latin typeface="华文楷体" panose="02010600040101010101" pitchFamily="2" charset="-122"/>
                <a:ea typeface="华文楷体" panose="02010600040101010101" pitchFamily="2" charset="-122"/>
              </a:rPr>
              <a:t>静态变量</a:t>
            </a:r>
            <a:r>
              <a:rPr kumimoji="1" lang="zh-CN" altLang="en-US" sz="2400" b="1" dirty="0">
                <a:latin typeface="华文楷体" panose="02010600040101010101" pitchFamily="2" charset="-122"/>
                <a:ea typeface="华文楷体" panose="02010600040101010101" pitchFamily="2" charset="-122"/>
              </a:rPr>
              <a:t>是</a:t>
            </a:r>
            <a:r>
              <a:rPr kumimoji="1" lang="zh-CN" altLang="en-US" sz="2400" b="1" dirty="0">
                <a:solidFill>
                  <a:srgbClr val="FF0000"/>
                </a:solidFill>
                <a:latin typeface="华文楷体" panose="02010600040101010101" pitchFamily="2" charset="-122"/>
                <a:ea typeface="华文楷体" panose="02010600040101010101" pitchFamily="2" charset="-122"/>
              </a:rPr>
              <a:t>存储空间</a:t>
            </a:r>
            <a:r>
              <a:rPr kumimoji="1" lang="zh-CN" altLang="en-US" sz="2400" b="1" dirty="0">
                <a:latin typeface="华文楷体" panose="02010600040101010101" pitchFamily="2" charset="-122"/>
                <a:ea typeface="华文楷体" panose="02010600040101010101" pitchFamily="2" charset="-122"/>
              </a:rPr>
              <a:t>可预先估算且固定不变的变量</a:t>
            </a:r>
            <a:endParaRPr kumimoji="1" lang="en-US" altLang="zh-CN" sz="2400" b="1" dirty="0">
              <a:latin typeface="华文楷体" panose="02010600040101010101" pitchFamily="2" charset="-122"/>
              <a:ea typeface="华文楷体" panose="02010600040101010101" pitchFamily="2" charset="-122"/>
            </a:endParaRPr>
          </a:p>
          <a:p>
            <a:pPr>
              <a:lnSpc>
                <a:spcPct val="150000"/>
              </a:lnSpc>
              <a:spcBef>
                <a:spcPct val="50000"/>
              </a:spcBef>
              <a:buClrTx/>
            </a:pPr>
            <a:r>
              <a:rPr kumimoji="1" lang="zh-CN" altLang="en-US" sz="2400" b="1" dirty="0">
                <a:solidFill>
                  <a:srgbClr val="FF0000"/>
                </a:solidFill>
                <a:latin typeface="华文楷体" panose="02010600040101010101" pitchFamily="2" charset="-122"/>
                <a:ea typeface="华文楷体" panose="02010600040101010101" pitchFamily="2" charset="-122"/>
              </a:rPr>
              <a:t>动态变量</a:t>
            </a:r>
            <a:r>
              <a:rPr kumimoji="1" lang="zh-CN" altLang="en-US" sz="2400" b="1" dirty="0">
                <a:latin typeface="华文楷体" panose="02010600040101010101" pitchFamily="2" charset="-122"/>
                <a:ea typeface="华文楷体" panose="02010600040101010101" pitchFamily="2" charset="-122"/>
              </a:rPr>
              <a:t>：只在</a:t>
            </a:r>
            <a:r>
              <a:rPr kumimoji="1" lang="zh-CN" altLang="en-US" sz="2400" b="1" dirty="0">
                <a:solidFill>
                  <a:srgbClr val="FF0000"/>
                </a:solidFill>
                <a:latin typeface="华文楷体" panose="02010600040101010101" pitchFamily="2" charset="-122"/>
                <a:ea typeface="华文楷体" panose="02010600040101010101" pitchFamily="2" charset="-122"/>
              </a:rPr>
              <a:t>程序运行时才创建</a:t>
            </a:r>
            <a:r>
              <a:rPr kumimoji="1" lang="zh-CN" altLang="en-US" sz="2400" b="1" dirty="0">
                <a:latin typeface="华文楷体" panose="02010600040101010101" pitchFamily="2" charset="-122"/>
                <a:ea typeface="华文楷体" panose="02010600040101010101" pitchFamily="2" charset="-122"/>
              </a:rPr>
              <a:t>，存储空间大小可由变量控制，</a:t>
            </a:r>
            <a:r>
              <a:rPr kumimoji="1" lang="zh-CN" altLang="en-US" sz="28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动态变量只能通过指针访问</a:t>
            </a:r>
            <a:endParaRPr kumimoji="1" lang="zh-CN" altLang="en-US" sz="24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0303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50825" y="260350"/>
            <a:ext cx="8893175"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800" b="1" dirty="0">
                <a:solidFill>
                  <a:srgbClr val="FF0000"/>
                </a:solidFill>
                <a:latin typeface="华文楷体" panose="02010600040101010101" pitchFamily="2" charset="-122"/>
                <a:ea typeface="华文楷体" panose="02010600040101010101" pitchFamily="2" charset="-122"/>
              </a:rPr>
              <a:t>动态存储分配</a:t>
            </a:r>
            <a:r>
              <a:rPr lang="zh-CN" altLang="en-US" sz="2800" b="1" dirty="0">
                <a:latin typeface="华文楷体" panose="02010600040101010101" pitchFamily="2" charset="-122"/>
                <a:ea typeface="华文楷体" panose="02010600040101010101" pitchFamily="2" charset="-122"/>
              </a:rPr>
              <a:t>：在运行时根据程序要求为变量分配存储空间的方法。</a:t>
            </a:r>
          </a:p>
          <a:p>
            <a:pPr eaLnBrk="1" hangingPunct="1">
              <a:spcBef>
                <a:spcPct val="50000"/>
              </a:spcBef>
              <a:buClrTx/>
              <a:buFontTx/>
              <a:buNone/>
            </a:pPr>
            <a:r>
              <a:rPr lang="zh-CN" altLang="en-US" sz="2800" b="1" dirty="0">
                <a:latin typeface="华文楷体" panose="02010600040101010101" pitchFamily="2" charset="-122"/>
                <a:ea typeface="华文楷体" panose="02010600040101010101" pitchFamily="2" charset="-122"/>
              </a:rPr>
              <a:t>使用</a:t>
            </a:r>
            <a:r>
              <a:rPr lang="en-US" altLang="zh-CN" sz="2800" b="1" dirty="0">
                <a:latin typeface="华文楷体" panose="02010600040101010101" pitchFamily="2" charset="-122"/>
                <a:ea typeface="华文楷体" panose="02010600040101010101" pitchFamily="2" charset="-122"/>
              </a:rPr>
              <a:t>C</a:t>
            </a:r>
            <a:r>
              <a:rPr lang="zh-CN" altLang="en-US" sz="2800" b="1" dirty="0">
                <a:latin typeface="华文楷体" panose="02010600040101010101" pitchFamily="2" charset="-122"/>
                <a:ea typeface="华文楷体" panose="02010600040101010101" pitchFamily="2" charset="-122"/>
              </a:rPr>
              <a:t>语言的标准函数</a:t>
            </a:r>
            <a:r>
              <a:rPr lang="en-US" altLang="zh-CN" sz="2800" b="1" dirty="0" err="1">
                <a:latin typeface="华文楷体" panose="02010600040101010101" pitchFamily="2" charset="-122"/>
                <a:ea typeface="华文楷体" panose="02010600040101010101" pitchFamily="2" charset="-122"/>
              </a:rPr>
              <a:t>malloc</a:t>
            </a:r>
            <a:r>
              <a:rPr lang="zh-CN" altLang="en-US" sz="2800" b="1" dirty="0">
                <a:latin typeface="华文楷体" panose="02010600040101010101" pitchFamily="2" charset="-122"/>
                <a:ea typeface="华文楷体" panose="02010600040101010101" pitchFamily="2" charset="-122"/>
              </a:rPr>
              <a:t>和</a:t>
            </a:r>
            <a:r>
              <a:rPr lang="en-US" altLang="zh-CN" sz="2800" b="1" dirty="0">
                <a:latin typeface="华文楷体" panose="02010600040101010101" pitchFamily="2" charset="-122"/>
                <a:ea typeface="华文楷体" panose="02010600040101010101" pitchFamily="2" charset="-122"/>
              </a:rPr>
              <a:t>free</a:t>
            </a:r>
            <a:r>
              <a:rPr lang="zh-CN" altLang="en-US" sz="2800" b="1" dirty="0">
                <a:latin typeface="华文楷体" panose="02010600040101010101" pitchFamily="2" charset="-122"/>
                <a:ea typeface="华文楷体" panose="02010600040101010101" pitchFamily="2" charset="-122"/>
              </a:rPr>
              <a:t>动态地创建和撤销一个动态变量</a:t>
            </a:r>
            <a:endParaRPr lang="en-US" altLang="zh-CN" sz="2800" b="1" dirty="0">
              <a:latin typeface="华文楷体" panose="02010600040101010101" pitchFamily="2" charset="-122"/>
              <a:ea typeface="华文楷体" panose="02010600040101010101" pitchFamily="2" charset="-122"/>
            </a:endParaRPr>
          </a:p>
          <a:p>
            <a:pPr eaLnBrk="1" hangingPunct="1">
              <a:spcBef>
                <a:spcPct val="50000"/>
              </a:spcBef>
              <a:buClrTx/>
              <a:buFontTx/>
              <a:buNone/>
            </a:pPr>
            <a:r>
              <a:rPr lang="en-US" altLang="zh-CN" sz="2800" b="1" dirty="0">
                <a:solidFill>
                  <a:srgbClr val="FF0000"/>
                </a:solidFill>
                <a:latin typeface="华文楷体" panose="02010600040101010101" pitchFamily="2" charset="-122"/>
                <a:ea typeface="华文楷体" panose="02010600040101010101" pitchFamily="2" charset="-122"/>
              </a:rPr>
              <a:t>                Node* p=(Node*)</a:t>
            </a:r>
            <a:r>
              <a:rPr lang="en-US" altLang="zh-CN" sz="2800" b="1" dirty="0" err="1">
                <a:solidFill>
                  <a:srgbClr val="FF0000"/>
                </a:solidFill>
                <a:latin typeface="华文楷体" panose="02010600040101010101" pitchFamily="2" charset="-122"/>
                <a:ea typeface="华文楷体" panose="02010600040101010101" pitchFamily="2" charset="-122"/>
              </a:rPr>
              <a:t>malloc</a:t>
            </a:r>
            <a:r>
              <a:rPr lang="en-US" altLang="zh-CN" sz="2800" b="1" dirty="0">
                <a:solidFill>
                  <a:srgbClr val="FF0000"/>
                </a:solidFill>
                <a:latin typeface="华文楷体" panose="02010600040101010101" pitchFamily="2" charset="-122"/>
                <a:ea typeface="华文楷体" panose="02010600040101010101" pitchFamily="2" charset="-122"/>
              </a:rPr>
              <a:t>(</a:t>
            </a:r>
            <a:r>
              <a:rPr lang="en-US" altLang="zh-CN" sz="2800" b="1" dirty="0" err="1">
                <a:solidFill>
                  <a:srgbClr val="FF0000"/>
                </a:solidFill>
                <a:latin typeface="华文楷体" panose="02010600040101010101" pitchFamily="2" charset="-122"/>
                <a:ea typeface="华文楷体" panose="02010600040101010101" pitchFamily="2" charset="-122"/>
              </a:rPr>
              <a:t>sizeof</a:t>
            </a:r>
            <a:r>
              <a:rPr lang="en-US" altLang="zh-CN" sz="2800" b="1" dirty="0">
                <a:solidFill>
                  <a:srgbClr val="FF0000"/>
                </a:solidFill>
                <a:latin typeface="华文楷体" panose="02010600040101010101" pitchFamily="2" charset="-122"/>
                <a:ea typeface="华文楷体" panose="02010600040101010101" pitchFamily="2" charset="-122"/>
              </a:rPr>
              <a:t>(Node)); </a:t>
            </a:r>
          </a:p>
          <a:p>
            <a:pPr eaLnBrk="1" hangingPunct="1">
              <a:spcBef>
                <a:spcPct val="50000"/>
              </a:spcBef>
              <a:buClrTx/>
              <a:buFontTx/>
              <a:buNone/>
            </a:pPr>
            <a:r>
              <a:rPr lang="en-US" altLang="zh-CN" sz="2800" b="1" dirty="0">
                <a:latin typeface="华文楷体" panose="02010600040101010101" pitchFamily="2" charset="-122"/>
                <a:ea typeface="华文楷体" panose="02010600040101010101" pitchFamily="2" charset="-122"/>
              </a:rPr>
              <a:t>			if (!p)</a:t>
            </a:r>
          </a:p>
          <a:p>
            <a:pPr eaLnBrk="1" hangingPunct="1">
              <a:spcBef>
                <a:spcPct val="50000"/>
              </a:spcBef>
              <a:buClrTx/>
              <a:buFontTx/>
              <a:buNone/>
            </a:pPr>
            <a:r>
              <a:rPr lang="en-US" altLang="zh-CN" sz="2800" b="1" dirty="0">
                <a:latin typeface="华文楷体" panose="02010600040101010101" pitchFamily="2" charset="-122"/>
                <a:ea typeface="华文楷体" panose="02010600040101010101" pitchFamily="2" charset="-122"/>
              </a:rPr>
              <a:t>			{</a:t>
            </a:r>
          </a:p>
          <a:p>
            <a:pPr eaLnBrk="1" hangingPunct="1">
              <a:spcBef>
                <a:spcPct val="50000"/>
              </a:spcBef>
              <a:buClrTx/>
              <a:buFontTx/>
              <a:buNone/>
            </a:pP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fprintf</a:t>
            </a:r>
            <a:r>
              <a:rPr lang="en-US" altLang="zh-CN" sz="2800" b="1" dirty="0">
                <a:latin typeface="华文楷体" panose="02010600040101010101" pitchFamily="2" charset="-122"/>
                <a:ea typeface="华文楷体" panose="02010600040101010101" pitchFamily="2" charset="-122"/>
              </a:rPr>
              <a:t>(</a:t>
            </a:r>
            <a:r>
              <a:rPr lang="en-US" altLang="zh-CN" sz="2800" b="1" dirty="0" err="1">
                <a:latin typeface="华文楷体" panose="02010600040101010101" pitchFamily="2" charset="-122"/>
                <a:ea typeface="华文楷体" panose="02010600040101010101" pitchFamily="2" charset="-122"/>
              </a:rPr>
              <a:t>stderr</a:t>
            </a:r>
            <a:r>
              <a:rPr lang="en-US" altLang="zh-CN" sz="2800" b="1" dirty="0">
                <a:latin typeface="华文楷体" panose="02010600040101010101" pitchFamily="2" charset="-122"/>
                <a:ea typeface="华文楷体" panose="02010600040101010101" pitchFamily="2" charset="-122"/>
              </a:rPr>
              <a:t>, "The </a:t>
            </a:r>
            <a:r>
              <a:rPr lang="en-US" altLang="zh-CN" sz="2800" b="1" dirty="0" err="1">
                <a:latin typeface="华文楷体" panose="02010600040101010101" pitchFamily="2" charset="-122"/>
                <a:ea typeface="华文楷体" panose="02010600040101010101" pitchFamily="2" charset="-122"/>
              </a:rPr>
              <a:t>memeny</a:t>
            </a:r>
            <a:r>
              <a:rPr lang="en-US" altLang="zh-CN" sz="2800" b="1" dirty="0">
                <a:latin typeface="华文楷体" panose="02010600040101010101" pitchFamily="2" charset="-122"/>
                <a:ea typeface="华文楷体" panose="02010600040101010101" pitchFamily="2" charset="-122"/>
              </a:rPr>
              <a:t> is full\n"); </a:t>
            </a:r>
          </a:p>
          <a:p>
            <a:pPr eaLnBrk="1" hangingPunct="1">
              <a:spcBef>
                <a:spcPct val="50000"/>
              </a:spcBef>
              <a:buClrTx/>
              <a:buFontTx/>
              <a:buNone/>
            </a:pPr>
            <a:r>
              <a:rPr lang="en-US" altLang="zh-CN" sz="2800" b="1" dirty="0">
                <a:latin typeface="华文楷体" panose="02010600040101010101" pitchFamily="2" charset="-122"/>
                <a:ea typeface="华文楷体" panose="02010600040101010101" pitchFamily="2" charset="-122"/>
              </a:rPr>
              <a:t>       			 exit(1); </a:t>
            </a:r>
          </a:p>
          <a:p>
            <a:pPr eaLnBrk="1" hangingPunct="1">
              <a:spcBef>
                <a:spcPct val="50000"/>
              </a:spcBef>
              <a:buClrTx/>
              <a:buFontTx/>
              <a:buNone/>
            </a:pPr>
            <a:r>
              <a:rPr lang="en-US" altLang="zh-CN" sz="2800" b="1" dirty="0">
                <a:latin typeface="华文楷体" panose="02010600040101010101" pitchFamily="2" charset="-122"/>
                <a:ea typeface="华文楷体" panose="02010600040101010101" pitchFamily="2" charset="-122"/>
              </a:rPr>
              <a:t>			}</a:t>
            </a:r>
          </a:p>
          <a:p>
            <a:pPr eaLnBrk="1" hangingPunct="1">
              <a:spcBef>
                <a:spcPct val="50000"/>
              </a:spcBef>
              <a:buClrTx/>
              <a:buFontTx/>
              <a:buNone/>
            </a:pPr>
            <a:r>
              <a:rPr lang="en-US" altLang="zh-CN" sz="2800" b="1" dirty="0">
                <a:solidFill>
                  <a:srgbClr val="00B050"/>
                </a:solidFill>
                <a:latin typeface="华文楷体" panose="02010600040101010101" pitchFamily="2" charset="-122"/>
                <a:ea typeface="华文楷体" panose="02010600040101010101" pitchFamily="2" charset="-122"/>
              </a:rPr>
              <a:t>			free(p);</a:t>
            </a:r>
          </a:p>
        </p:txBody>
      </p:sp>
    </p:spTree>
    <p:extLst>
      <p:ext uri="{BB962C8B-B14F-4D97-AF65-F5344CB8AC3E}">
        <p14:creationId xmlns:p14="http://schemas.microsoft.com/office/powerpoint/2010/main" val="785785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隶书" panose="02010509060101010101" pitchFamily="49" charset="-122"/>
                <a:ea typeface="隶书" panose="02010509060101010101" pitchFamily="49" charset="-122"/>
              </a:rPr>
              <a:t>单链表</a:t>
            </a:r>
          </a:p>
        </p:txBody>
      </p:sp>
      <p:graphicFrame>
        <p:nvGraphicFramePr>
          <p:cNvPr id="4" name="表格 3"/>
          <p:cNvGraphicFramePr>
            <a:graphicFrameLocks noGrp="1"/>
          </p:cNvGraphicFramePr>
          <p:nvPr>
            <p:extLst>
              <p:ext uri="{D42A27DB-BD31-4B8C-83A1-F6EECF244321}">
                <p14:modId xmlns:p14="http://schemas.microsoft.com/office/powerpoint/2010/main" val="2333647069"/>
              </p:ext>
            </p:extLst>
          </p:nvPr>
        </p:nvGraphicFramePr>
        <p:xfrm>
          <a:off x="2847512" y="4077534"/>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77405461"/>
              </p:ext>
            </p:extLst>
          </p:nvPr>
        </p:nvGraphicFramePr>
        <p:xfrm>
          <a:off x="4184837" y="4068453"/>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70157300"/>
              </p:ext>
            </p:extLst>
          </p:nvPr>
        </p:nvGraphicFramePr>
        <p:xfrm>
          <a:off x="6382212" y="4070606"/>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n-1</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7" name="直接箭头连接符 6"/>
          <p:cNvCxnSpPr/>
          <p:nvPr/>
        </p:nvCxnSpPr>
        <p:spPr>
          <a:xfrm flipV="1">
            <a:off x="3623956" y="4278678"/>
            <a:ext cx="578271" cy="5617"/>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4951772" y="4266416"/>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5990827" y="4266416"/>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5484896" y="4006234"/>
            <a:ext cx="394855" cy="523220"/>
          </a:xfrm>
          <a:prstGeom prst="rect">
            <a:avLst/>
          </a:prstGeom>
          <a:noFill/>
        </p:spPr>
        <p:txBody>
          <a:bodyPr wrap="square" rtlCol="0">
            <a:spAutoFit/>
          </a:bodyPr>
          <a:lstStyle/>
          <a:p>
            <a:r>
              <a:rPr lang="en-US" altLang="zh-CN"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11" name="椭圆 10"/>
          <p:cNvSpPr/>
          <p:nvPr/>
        </p:nvSpPr>
        <p:spPr>
          <a:xfrm>
            <a:off x="2246793" y="4091082"/>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12" name="直接箭头连接符 11"/>
          <p:cNvCxnSpPr/>
          <p:nvPr/>
        </p:nvCxnSpPr>
        <p:spPr>
          <a:xfrm flipV="1">
            <a:off x="2445514" y="4259490"/>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296950" y="3956380"/>
            <a:ext cx="1116916" cy="523220"/>
          </a:xfrm>
          <a:prstGeom prst="rect">
            <a:avLst/>
          </a:prstGeom>
          <a:noFill/>
          <a:ln>
            <a:noFill/>
          </a:ln>
        </p:spPr>
        <p:txBody>
          <a:bodyPr wrap="square" rtlCol="0">
            <a:spAutoFit/>
          </a:bodyPr>
          <a:lstStyle/>
          <a:p>
            <a:r>
              <a:rPr lang="en-US" altLang="zh-CN" sz="2800" dirty="0">
                <a:latin typeface="华文楷体" panose="02010600040101010101" pitchFamily="2" charset="-122"/>
                <a:ea typeface="华文楷体" panose="02010600040101010101" pitchFamily="2" charset="-122"/>
              </a:rPr>
              <a:t>first</a:t>
            </a:r>
            <a:endParaRPr lang="zh-CN" altLang="en-US" sz="2800" dirty="0">
              <a:latin typeface="华文楷体" panose="02010600040101010101" pitchFamily="2" charset="-122"/>
              <a:ea typeface="华文楷体" panose="02010600040101010101" pitchFamily="2" charset="-122"/>
            </a:endParaRPr>
          </a:p>
        </p:txBody>
      </p:sp>
      <p:sp>
        <p:nvSpPr>
          <p:cNvPr id="14" name="文本框 13"/>
          <p:cNvSpPr txBox="1"/>
          <p:nvPr/>
        </p:nvSpPr>
        <p:spPr>
          <a:xfrm>
            <a:off x="1130524" y="4542662"/>
            <a:ext cx="111691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头指针</a:t>
            </a:r>
          </a:p>
        </p:txBody>
      </p:sp>
      <p:sp>
        <p:nvSpPr>
          <p:cNvPr id="15" name="文本框 14"/>
          <p:cNvSpPr txBox="1"/>
          <p:nvPr/>
        </p:nvSpPr>
        <p:spPr>
          <a:xfrm>
            <a:off x="6526347" y="4542662"/>
            <a:ext cx="1225031"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尾结点</a:t>
            </a:r>
          </a:p>
        </p:txBody>
      </p:sp>
      <p:graphicFrame>
        <p:nvGraphicFramePr>
          <p:cNvPr id="16" name="表格 15"/>
          <p:cNvGraphicFramePr>
            <a:graphicFrameLocks noGrp="1"/>
          </p:cNvGraphicFramePr>
          <p:nvPr>
            <p:extLst>
              <p:ext uri="{D42A27DB-BD31-4B8C-83A1-F6EECF244321}">
                <p14:modId xmlns:p14="http://schemas.microsoft.com/office/powerpoint/2010/main" val="3175581948"/>
              </p:ext>
            </p:extLst>
          </p:nvPr>
        </p:nvGraphicFramePr>
        <p:xfrm>
          <a:off x="4499666" y="2112925"/>
          <a:ext cx="1887818" cy="562359"/>
        </p:xfrm>
        <a:graphic>
          <a:graphicData uri="http://schemas.openxmlformats.org/drawingml/2006/table">
            <a:tbl>
              <a:tblPr firstRow="1" bandRow="1">
                <a:tableStyleId>{5940675A-B579-460E-94D1-54222C63F5DA}</a:tableStyleId>
              </a:tblPr>
              <a:tblGrid>
                <a:gridCol w="943909">
                  <a:extLst>
                    <a:ext uri="{9D8B030D-6E8A-4147-A177-3AD203B41FA5}">
                      <a16:colId xmlns:a16="http://schemas.microsoft.com/office/drawing/2014/main" val="20000"/>
                    </a:ext>
                  </a:extLst>
                </a:gridCol>
                <a:gridCol w="943909">
                  <a:extLst>
                    <a:ext uri="{9D8B030D-6E8A-4147-A177-3AD203B41FA5}">
                      <a16:colId xmlns:a16="http://schemas.microsoft.com/office/drawing/2014/main" val="20001"/>
                    </a:ext>
                  </a:extLst>
                </a:gridCol>
              </a:tblGrid>
              <a:tr h="562359">
                <a:tc>
                  <a:txBody>
                    <a:bodyPr/>
                    <a:lstStyle/>
                    <a:p>
                      <a:pPr algn="ctr"/>
                      <a:r>
                        <a:rPr lang="en-US" altLang="zh-CN" sz="2800" dirty="0" err="1">
                          <a:latin typeface="华文楷体" panose="02010600040101010101" pitchFamily="2" charset="-122"/>
                          <a:ea typeface="华文楷体" panose="02010600040101010101" pitchFamily="2" charset="-122"/>
                        </a:rPr>
                        <a:t>a</a:t>
                      </a:r>
                      <a:r>
                        <a:rPr lang="en-US" altLang="zh-CN" sz="2800" baseline="-25000" dirty="0" err="1">
                          <a:latin typeface="华文楷体" panose="02010600040101010101" pitchFamily="2" charset="-122"/>
                          <a:ea typeface="华文楷体" panose="02010600040101010101" pitchFamily="2" charset="-122"/>
                        </a:rPr>
                        <a:t>i</a:t>
                      </a:r>
                      <a:endParaRPr lang="zh-CN" altLang="en-US" sz="2800" baseline="-25000"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sz="2800" dirty="0">
                          <a:latin typeface="华文楷体" panose="02010600040101010101" pitchFamily="2" charset="-122"/>
                          <a:ea typeface="华文楷体" panose="02010600040101010101" pitchFamily="2" charset="-122"/>
                        </a:rPr>
                        <a:t>link</a:t>
                      </a:r>
                      <a:endParaRPr lang="zh-CN" altLang="en-US" sz="2800" dirty="0">
                        <a:latin typeface="华文楷体" panose="02010600040101010101" pitchFamily="2" charset="-122"/>
                        <a:ea typeface="华文楷体" panose="02010600040101010101" pitchFamily="2" charset="-122"/>
                      </a:endParaRPr>
                    </a:p>
                  </a:txBody>
                  <a:tcPr anchor="ctr"/>
                </a:tc>
                <a:extLst>
                  <a:ext uri="{0D108BD9-81ED-4DB2-BD59-A6C34878D82A}">
                    <a16:rowId xmlns:a16="http://schemas.microsoft.com/office/drawing/2014/main" val="10000"/>
                  </a:ext>
                </a:extLst>
              </a:tr>
            </a:tbl>
          </a:graphicData>
        </a:graphic>
      </p:graphicFrame>
      <p:sp>
        <p:nvSpPr>
          <p:cNvPr id="18" name="文本框 17"/>
          <p:cNvSpPr txBox="1"/>
          <p:nvPr/>
        </p:nvSpPr>
        <p:spPr>
          <a:xfrm>
            <a:off x="4367275" y="1635467"/>
            <a:ext cx="1434435"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数据域</a:t>
            </a:r>
          </a:p>
        </p:txBody>
      </p:sp>
      <p:sp>
        <p:nvSpPr>
          <p:cNvPr id="20" name="文本框 19"/>
          <p:cNvSpPr txBox="1"/>
          <p:nvPr/>
        </p:nvSpPr>
        <p:spPr>
          <a:xfrm>
            <a:off x="5347772" y="1635467"/>
            <a:ext cx="122119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指针域</a:t>
            </a:r>
          </a:p>
        </p:txBody>
      </p:sp>
      <p:sp>
        <p:nvSpPr>
          <p:cNvPr id="22" name="文本框 21"/>
          <p:cNvSpPr txBox="1"/>
          <p:nvPr/>
        </p:nvSpPr>
        <p:spPr>
          <a:xfrm>
            <a:off x="851644" y="2112925"/>
            <a:ext cx="2832674"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单链表结点结构</a:t>
            </a:r>
          </a:p>
        </p:txBody>
      </p:sp>
      <p:sp>
        <p:nvSpPr>
          <p:cNvPr id="23" name="文本框 22"/>
          <p:cNvSpPr txBox="1"/>
          <p:nvPr/>
        </p:nvSpPr>
        <p:spPr>
          <a:xfrm>
            <a:off x="2643514" y="4578721"/>
            <a:ext cx="1192418"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头结点</a:t>
            </a:r>
          </a:p>
        </p:txBody>
      </p:sp>
      <p:sp>
        <p:nvSpPr>
          <p:cNvPr id="26" name="文本框 25"/>
          <p:cNvSpPr txBox="1"/>
          <p:nvPr/>
        </p:nvSpPr>
        <p:spPr>
          <a:xfrm>
            <a:off x="851644" y="3186207"/>
            <a:ext cx="2085997"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单链表结构</a:t>
            </a:r>
          </a:p>
        </p:txBody>
      </p:sp>
      <p:sp>
        <p:nvSpPr>
          <p:cNvPr id="28" name="文本框 27"/>
          <p:cNvSpPr txBox="1"/>
          <p:nvPr/>
        </p:nvSpPr>
        <p:spPr>
          <a:xfrm>
            <a:off x="851643" y="5404028"/>
            <a:ext cx="2658811" cy="95410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空单链表</a:t>
            </a:r>
            <a:endParaRPr lang="en-US" altLang="zh-CN" sz="2800" b="1" dirty="0">
              <a:solidFill>
                <a:schemeClr val="tx1"/>
              </a:solidFill>
              <a:latin typeface="华文楷体" panose="02010600040101010101" pitchFamily="2" charset="-122"/>
              <a:ea typeface="华文楷体" panose="02010600040101010101" pitchFamily="2" charset="-122"/>
            </a:endParaRPr>
          </a:p>
          <a:p>
            <a:r>
              <a:rPr lang="en-US" altLang="zh-CN" sz="2800" b="1" dirty="0">
                <a:solidFill>
                  <a:schemeClr val="tx1"/>
                </a:solidFill>
                <a:latin typeface="华文楷体" panose="02010600040101010101" pitchFamily="2" charset="-122"/>
                <a:ea typeface="华文楷体" panose="02010600040101010101" pitchFamily="2" charset="-122"/>
              </a:rPr>
              <a:t>first == NULL</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
        <p:nvSpPr>
          <p:cNvPr id="29" name="椭圆 28"/>
          <p:cNvSpPr/>
          <p:nvPr/>
        </p:nvSpPr>
        <p:spPr>
          <a:xfrm>
            <a:off x="5312588" y="5655120"/>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sp>
        <p:nvSpPr>
          <p:cNvPr id="30" name="文本框 29"/>
          <p:cNvSpPr txBox="1"/>
          <p:nvPr/>
        </p:nvSpPr>
        <p:spPr>
          <a:xfrm>
            <a:off x="4375672" y="5572696"/>
            <a:ext cx="1116916" cy="523220"/>
          </a:xfrm>
          <a:prstGeom prst="rect">
            <a:avLst/>
          </a:prstGeom>
          <a:noFill/>
          <a:ln>
            <a:noFill/>
          </a:ln>
        </p:spPr>
        <p:txBody>
          <a:bodyPr wrap="square" rtlCol="0">
            <a:spAutoFit/>
          </a:bodyPr>
          <a:lstStyle/>
          <a:p>
            <a:r>
              <a:rPr lang="en-US" altLang="zh-CN" sz="2800" dirty="0">
                <a:latin typeface="华文楷体" panose="02010600040101010101" pitchFamily="2" charset="-122"/>
                <a:ea typeface="华文楷体" panose="02010600040101010101" pitchFamily="2" charset="-122"/>
              </a:rPr>
              <a:t>first</a:t>
            </a:r>
            <a:endParaRPr lang="zh-CN" altLang="en-US" sz="2800" dirty="0">
              <a:latin typeface="华文楷体" panose="02010600040101010101" pitchFamily="2" charset="-122"/>
              <a:ea typeface="华文楷体" panose="02010600040101010101" pitchFamily="2" charset="-122"/>
            </a:endParaRPr>
          </a:p>
        </p:txBody>
      </p:sp>
      <p:sp>
        <p:nvSpPr>
          <p:cNvPr id="31" name="文本框 30"/>
          <p:cNvSpPr txBox="1"/>
          <p:nvPr/>
        </p:nvSpPr>
        <p:spPr>
          <a:xfrm>
            <a:off x="5323098" y="5655120"/>
            <a:ext cx="374072"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08925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单链表</a:t>
            </a:r>
            <a:endParaRPr lang="zh-CN" altLang="en-US" dirty="0"/>
          </a:p>
        </p:txBody>
      </p:sp>
      <p:sp>
        <p:nvSpPr>
          <p:cNvPr id="3" name="内容占位符 2"/>
          <p:cNvSpPr>
            <a:spLocks noGrp="1"/>
          </p:cNvSpPr>
          <p:nvPr>
            <p:ph idx="1"/>
          </p:nvPr>
        </p:nvSpPr>
        <p:spPr/>
        <p:txBody>
          <a:bodyPr/>
          <a:lstStyle/>
          <a:p>
            <a:pPr marL="0" indent="0" defTabSz="457200">
              <a:spcBef>
                <a:spcPct val="50000"/>
              </a:spcBef>
              <a:buClrTx/>
              <a:buNone/>
            </a:pPr>
            <a:r>
              <a:rPr lang="zh-CN" altLang="en-US" sz="2800" b="1" dirty="0">
                <a:latin typeface="华文楷体" panose="02010600040101010101" pitchFamily="2" charset="-122"/>
                <a:ea typeface="华文楷体" panose="02010600040101010101" pitchFamily="2" charset="-122"/>
              </a:rPr>
              <a:t>注意：</a:t>
            </a:r>
          </a:p>
          <a:p>
            <a:pPr marL="0" indent="0" defTabSz="457200">
              <a:spcBef>
                <a:spcPct val="50000"/>
              </a:spcBef>
              <a:buClrTx/>
              <a:buNone/>
            </a:pPr>
            <a:r>
              <a:rPr lang="zh-CN" altLang="en-US" sz="2800" b="1" dirty="0">
                <a:solidFill>
                  <a:srgbClr val="FFFF0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单链表头指针</a:t>
            </a:r>
            <a:r>
              <a:rPr lang="en-US" altLang="zh-CN" sz="2800" b="1" dirty="0">
                <a:latin typeface="华文楷体" panose="02010600040101010101" pitchFamily="2" charset="-122"/>
                <a:ea typeface="华文楷体" panose="02010600040101010101" pitchFamily="2" charset="-122"/>
              </a:rPr>
              <a:t>first</a:t>
            </a:r>
            <a:r>
              <a:rPr lang="zh-CN" altLang="en-US" sz="2800" b="1" dirty="0">
                <a:latin typeface="华文楷体" panose="02010600040101010101" pitchFamily="2" charset="-122"/>
                <a:ea typeface="华文楷体" panose="02010600040101010101" pitchFamily="2" charset="-122"/>
              </a:rPr>
              <a:t>不能少</a:t>
            </a:r>
          </a:p>
          <a:p>
            <a:pPr marL="0" indent="0" defTabSz="457200">
              <a:spcBef>
                <a:spcPct val="50000"/>
              </a:spcBef>
              <a:buClrTx/>
              <a:buNone/>
            </a:pPr>
            <a:r>
              <a:rPr lang="zh-CN" altLang="en-US" sz="2800" b="1" dirty="0">
                <a:solidFill>
                  <a:srgbClr val="FFFF0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最后一个结点的指针域为</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a:t>
            </a:r>
          </a:p>
          <a:p>
            <a:pPr marL="0" indent="0" defTabSz="457200">
              <a:spcBef>
                <a:spcPct val="50000"/>
              </a:spcBef>
              <a:buClrTx/>
              <a:buNone/>
            </a:pPr>
            <a:r>
              <a:rPr lang="zh-CN" altLang="en-US" sz="2800" b="1" dirty="0">
                <a:solidFill>
                  <a:srgbClr val="FFFF0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逻辑上相邻的元素在物理上不一定相邻 </a:t>
            </a:r>
          </a:p>
          <a:p>
            <a:pPr marL="0" indent="0" defTabSz="457200">
              <a:spcBef>
                <a:spcPct val="50000"/>
              </a:spcBef>
              <a:buClrTx/>
              <a:buNone/>
            </a:pPr>
            <a:r>
              <a:rPr lang="zh-CN" altLang="en-US" sz="2800" b="1" dirty="0">
                <a:solidFill>
                  <a:srgbClr val="FFFF0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不能出现“断链”现象</a:t>
            </a:r>
          </a:p>
          <a:p>
            <a:endParaRPr lang="zh-CN" altLang="en-US" dirty="0"/>
          </a:p>
        </p:txBody>
      </p:sp>
    </p:spTree>
    <p:extLst>
      <p:ext uri="{BB962C8B-B14F-4D97-AF65-F5344CB8AC3E}">
        <p14:creationId xmlns:p14="http://schemas.microsoft.com/office/powerpoint/2010/main" val="3183151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隶书" panose="02010509060101010101" pitchFamily="49" charset="-122"/>
                <a:ea typeface="隶书" panose="02010509060101010101" pitchFamily="49" charset="-122"/>
              </a:rPr>
              <a:t>单链表的结点结构实现</a:t>
            </a:r>
          </a:p>
        </p:txBody>
      </p:sp>
      <p:sp>
        <p:nvSpPr>
          <p:cNvPr id="4" name="Text Box 4"/>
          <p:cNvSpPr txBox="1">
            <a:spLocks noGrp="1" noChangeArrowheads="1"/>
          </p:cNvSpPr>
          <p:nvPr>
            <p:ph idx="1"/>
          </p:nvPr>
        </p:nvSpPr>
        <p:spPr bwMode="auto">
          <a:xfrm>
            <a:off x="731520" y="2103120"/>
            <a:ext cx="7680960" cy="341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Tx/>
              <a:buFontTx/>
              <a:buNone/>
            </a:pPr>
            <a:r>
              <a:rPr kumimoji="1" lang="en-US" altLang="zh-CN" sz="2400" b="1" dirty="0" err="1">
                <a:latin typeface="Times New Roman" panose="02020603050405020304" pitchFamily="18" charset="0"/>
              </a:rPr>
              <a:t>typedef</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struct</a:t>
            </a:r>
            <a:r>
              <a:rPr kumimoji="1" lang="en-US" altLang="zh-CN" sz="2400" b="1" dirty="0">
                <a:latin typeface="Times New Roman" panose="02020603050405020304" pitchFamily="18" charset="0"/>
              </a:rPr>
              <a:t> node{</a:t>
            </a:r>
          </a:p>
          <a:p>
            <a:pPr lvl="1" eaLnBrk="1" hangingPunct="1">
              <a:lnSpc>
                <a:spcPct val="130000"/>
              </a:lnSpc>
              <a:spcBef>
                <a:spcPct val="50000"/>
              </a:spcBef>
              <a:buFontTx/>
              <a:buNone/>
            </a:pPr>
            <a:r>
              <a:rPr kumimoji="1" lang="en-US" altLang="zh-CN" sz="2400" b="1" dirty="0">
                <a:latin typeface="Times New Roman" panose="02020603050405020304" pitchFamily="18" charset="0"/>
              </a:rPr>
              <a:t>         </a:t>
            </a:r>
            <a:r>
              <a:rPr kumimoji="1" lang="en-US" altLang="zh-CN" sz="2400" b="1" dirty="0" err="1">
                <a:solidFill>
                  <a:srgbClr val="FF0000"/>
                </a:solidFill>
                <a:latin typeface="Times New Roman" panose="02020603050405020304" pitchFamily="18" charset="0"/>
              </a:rPr>
              <a:t>ElemType</a:t>
            </a:r>
            <a:r>
              <a:rPr kumimoji="1" lang="en-US" altLang="zh-CN" sz="2400" b="1" dirty="0">
                <a:latin typeface="Times New Roman" panose="02020603050405020304" pitchFamily="18" charset="0"/>
              </a:rPr>
              <a:t> element; </a:t>
            </a:r>
          </a:p>
          <a:p>
            <a:pPr lvl="1" eaLnBrk="1" hangingPunct="1">
              <a:lnSpc>
                <a:spcPct val="130000"/>
              </a:lnSpc>
              <a:spcBef>
                <a:spcPct val="50000"/>
              </a:spcBef>
              <a:buFontTx/>
              <a:buNone/>
            </a:pPr>
            <a:r>
              <a:rPr kumimoji="1" lang="en-US" altLang="zh-CN" sz="2400" b="1" dirty="0">
                <a:latin typeface="Times New Roman" panose="02020603050405020304" pitchFamily="18" charset="0"/>
              </a:rPr>
              <a:t>         struct node* link; </a:t>
            </a:r>
          </a:p>
          <a:p>
            <a:pPr lvl="1" eaLnBrk="1" hangingPunct="1">
              <a:lnSpc>
                <a:spcPct val="130000"/>
              </a:lnSpc>
              <a:spcBef>
                <a:spcPct val="50000"/>
              </a:spcBef>
              <a:buFontTx/>
              <a:buNone/>
            </a:pPr>
            <a:r>
              <a:rPr kumimoji="1" lang="en-US" altLang="zh-CN" sz="2400" b="1" dirty="0">
                <a:latin typeface="Times New Roman" panose="02020603050405020304" pitchFamily="18" charset="0"/>
              </a:rPr>
              <a:t>    } Node; </a:t>
            </a:r>
          </a:p>
          <a:p>
            <a:pPr eaLnBrk="1" hangingPunct="1">
              <a:lnSpc>
                <a:spcPct val="130000"/>
              </a:lnSpc>
              <a:spcBef>
                <a:spcPct val="50000"/>
              </a:spcBef>
              <a:buClrTx/>
              <a:buFontTx/>
              <a:buNone/>
            </a:pPr>
            <a:r>
              <a:rPr kumimoji="1" lang="zh-CN" altLang="en-US" sz="2400" b="1" dirty="0">
                <a:latin typeface="Times New Roman" panose="02020603050405020304" pitchFamily="18" charset="0"/>
              </a:rPr>
              <a:t>包括两个域：元素域</a:t>
            </a:r>
            <a:r>
              <a:rPr kumimoji="1" lang="en-US" altLang="zh-CN" sz="2400" b="1" dirty="0">
                <a:latin typeface="Times New Roman" panose="02020603050405020304" pitchFamily="18" charset="0"/>
              </a:rPr>
              <a:t>element</a:t>
            </a:r>
            <a:r>
              <a:rPr kumimoji="1" lang="zh-CN" altLang="en-US" sz="2400" b="1" dirty="0">
                <a:latin typeface="Times New Roman" panose="02020603050405020304" pitchFamily="18" charset="0"/>
              </a:rPr>
              <a:t>和指针域</a:t>
            </a:r>
            <a:r>
              <a:rPr kumimoji="1" lang="en-US" altLang="zh-CN" sz="2400" b="1" dirty="0">
                <a:latin typeface="Times New Roman" panose="02020603050405020304" pitchFamily="18" charset="0"/>
              </a:rPr>
              <a:t>link</a:t>
            </a:r>
            <a:r>
              <a:rPr kumimoji="1" lang="zh-CN" altLang="en-US" sz="2400" b="1" dirty="0">
                <a:latin typeface="Times New Roman" panose="02020603050405020304" pitchFamily="18" charset="0"/>
              </a:rPr>
              <a:t>。</a:t>
            </a:r>
          </a:p>
        </p:txBody>
      </p:sp>
      <p:sp>
        <p:nvSpPr>
          <p:cNvPr id="5" name="Text Box 5"/>
          <p:cNvSpPr txBox="1">
            <a:spLocks noChangeArrowheads="1"/>
          </p:cNvSpPr>
          <p:nvPr/>
        </p:nvSpPr>
        <p:spPr bwMode="auto">
          <a:xfrm>
            <a:off x="4688869" y="2732027"/>
            <a:ext cx="3723611" cy="1169551"/>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None/>
            </a:pPr>
            <a:r>
              <a:rPr kumimoji="1" lang="en-US" altLang="zh-CN" sz="2800" b="1" dirty="0">
                <a:solidFill>
                  <a:srgbClr val="FF0000"/>
                </a:solidFill>
                <a:latin typeface="华文楷体" panose="02010600040101010101" pitchFamily="2" charset="-122"/>
                <a:ea typeface="华文楷体" panose="02010600040101010101" pitchFamily="2" charset="-122"/>
              </a:rPr>
              <a:t>typedef  </a:t>
            </a:r>
            <a:r>
              <a:rPr kumimoji="1" lang="en-US" altLang="zh-CN" sz="2800" b="1" dirty="0" err="1">
                <a:solidFill>
                  <a:srgbClr val="FF0000"/>
                </a:solidFill>
                <a:latin typeface="华文楷体" panose="02010600040101010101" pitchFamily="2" charset="-122"/>
                <a:ea typeface="华文楷体" panose="02010600040101010101" pitchFamily="2" charset="-122"/>
              </a:rPr>
              <a:t>int</a:t>
            </a:r>
            <a:r>
              <a:rPr kumimoji="1" lang="en-US" altLang="zh-CN" sz="2800" b="1" dirty="0">
                <a:solidFill>
                  <a:srgbClr val="FF0000"/>
                </a:solidFill>
                <a:latin typeface="华文楷体" panose="02010600040101010101" pitchFamily="2" charset="-122"/>
                <a:ea typeface="华文楷体" panose="02010600040101010101" pitchFamily="2" charset="-122"/>
              </a:rPr>
              <a:t> </a:t>
            </a:r>
            <a:r>
              <a:rPr kumimoji="1" lang="en-US" altLang="zh-CN" sz="2800" b="1" dirty="0" err="1">
                <a:solidFill>
                  <a:srgbClr val="FF0000"/>
                </a:solidFill>
                <a:latin typeface="Times New Roman" panose="02020603050405020304" pitchFamily="18" charset="0"/>
              </a:rPr>
              <a:t>ElemType</a:t>
            </a:r>
            <a:r>
              <a:rPr kumimoji="1" lang="en-US" altLang="zh-CN" sz="2800" b="1" dirty="0">
                <a:solidFill>
                  <a:srgbClr val="FF0000"/>
                </a:solidFill>
                <a:latin typeface="Times New Roman" panose="02020603050405020304" pitchFamily="18" charset="0"/>
              </a:rPr>
              <a:t> </a:t>
            </a:r>
            <a:r>
              <a:rPr kumimoji="1" lang="zh-CN" altLang="en-US" sz="2800" b="1" dirty="0">
                <a:solidFill>
                  <a:srgbClr val="FF0000"/>
                </a:solidFill>
                <a:latin typeface="华文楷体" panose="02010600040101010101" pitchFamily="2" charset="-122"/>
                <a:ea typeface="华文楷体" panose="02010600040101010101" pitchFamily="2" charset="-122"/>
              </a:rPr>
              <a:t>；</a:t>
            </a:r>
            <a:endParaRPr kumimoji="1" lang="en-US" altLang="zh-CN" sz="2800" b="1" dirty="0">
              <a:solidFill>
                <a:srgbClr val="FF0000"/>
              </a:solidFill>
              <a:latin typeface="华文楷体" panose="02010600040101010101" pitchFamily="2" charset="-122"/>
              <a:ea typeface="华文楷体" panose="02010600040101010101" pitchFamily="2" charset="-122"/>
            </a:endParaRPr>
          </a:p>
          <a:p>
            <a:pPr>
              <a:spcBef>
                <a:spcPct val="50000"/>
              </a:spcBef>
              <a:buClrTx/>
              <a:buNone/>
            </a:pPr>
            <a:r>
              <a:rPr kumimoji="1" lang="en-US" altLang="zh-CN" sz="2800" b="1" dirty="0">
                <a:solidFill>
                  <a:srgbClr val="FF0000"/>
                </a:solidFill>
                <a:latin typeface="华文楷体" panose="02010600040101010101" pitchFamily="2" charset="-122"/>
                <a:ea typeface="华文楷体" panose="02010600040101010101" pitchFamily="2" charset="-122"/>
              </a:rPr>
              <a:t>//</a:t>
            </a:r>
            <a:r>
              <a:rPr kumimoji="1" lang="zh-CN" altLang="en-US" sz="2800" b="1" dirty="0">
                <a:solidFill>
                  <a:srgbClr val="FF0000"/>
                </a:solidFill>
                <a:latin typeface="华文楷体" panose="02010600040101010101" pitchFamily="2" charset="-122"/>
                <a:ea typeface="华文楷体" panose="02010600040101010101" pitchFamily="2" charset="-122"/>
              </a:rPr>
              <a:t>类型别名</a:t>
            </a:r>
          </a:p>
        </p:txBody>
      </p:sp>
    </p:spTree>
    <p:extLst>
      <p:ext uri="{BB962C8B-B14F-4D97-AF65-F5344CB8AC3E}">
        <p14:creationId xmlns:p14="http://schemas.microsoft.com/office/powerpoint/2010/main" val="346202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237" y="187355"/>
            <a:ext cx="7680960" cy="1371600"/>
          </a:xfrm>
        </p:spPr>
        <p:txBody>
          <a:bodyPr>
            <a:normAutofit/>
          </a:bodyPr>
          <a:lstStyle/>
          <a:p>
            <a:r>
              <a:rPr lang="zh-CN" altLang="en-US" dirty="0">
                <a:latin typeface="隶书" panose="02010509060101010101" pitchFamily="49" charset="-122"/>
                <a:ea typeface="隶书" panose="02010509060101010101" pitchFamily="49" charset="-122"/>
              </a:rPr>
              <a:t>单链表的插入</a:t>
            </a:r>
          </a:p>
        </p:txBody>
      </p:sp>
      <p:sp>
        <p:nvSpPr>
          <p:cNvPr id="34" name="矩形 33"/>
          <p:cNvSpPr/>
          <p:nvPr/>
        </p:nvSpPr>
        <p:spPr>
          <a:xfrm>
            <a:off x="364705" y="3658213"/>
            <a:ext cx="944489" cy="461665"/>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步骤</a:t>
            </a:r>
            <a:r>
              <a:rPr lang="en-US" altLang="zh-CN" sz="2400" dirty="0">
                <a:latin typeface="华文楷体" panose="02010600040101010101" pitchFamily="2" charset="-122"/>
                <a:ea typeface="华文楷体" panose="02010600040101010101" pitchFamily="2" charset="-122"/>
              </a:rPr>
              <a:t>1</a:t>
            </a:r>
            <a:endParaRPr lang="zh-CN" altLang="en-US" sz="2400" dirty="0"/>
          </a:p>
        </p:txBody>
      </p:sp>
      <p:graphicFrame>
        <p:nvGraphicFramePr>
          <p:cNvPr id="37" name="表格 36"/>
          <p:cNvGraphicFramePr>
            <a:graphicFrameLocks noGrp="1"/>
          </p:cNvGraphicFramePr>
          <p:nvPr>
            <p:extLst>
              <p:ext uri="{D42A27DB-BD31-4B8C-83A1-F6EECF244321}">
                <p14:modId xmlns:p14="http://schemas.microsoft.com/office/powerpoint/2010/main" val="2781502628"/>
              </p:ext>
            </p:extLst>
          </p:nvPr>
        </p:nvGraphicFramePr>
        <p:xfrm>
          <a:off x="5016685" y="2778917"/>
          <a:ext cx="1200184" cy="457200"/>
        </p:xfrm>
        <a:graphic>
          <a:graphicData uri="http://schemas.openxmlformats.org/drawingml/2006/table">
            <a:tbl>
              <a:tblPr firstRow="1" bandRow="1">
                <a:tableStyleId>{5940675A-B579-460E-94D1-54222C63F5DA}</a:tableStyleId>
              </a:tblPr>
              <a:tblGrid>
                <a:gridCol w="397344">
                  <a:extLst>
                    <a:ext uri="{9D8B030D-6E8A-4147-A177-3AD203B41FA5}">
                      <a16:colId xmlns:a16="http://schemas.microsoft.com/office/drawing/2014/main" val="20000"/>
                    </a:ext>
                  </a:extLst>
                </a:gridCol>
                <a:gridCol w="802840">
                  <a:extLst>
                    <a:ext uri="{9D8B030D-6E8A-4147-A177-3AD203B41FA5}">
                      <a16:colId xmlns:a16="http://schemas.microsoft.com/office/drawing/2014/main" val="20001"/>
                    </a:ext>
                  </a:extLst>
                </a:gridCol>
              </a:tblGrid>
              <a:tr h="370840">
                <a:tc>
                  <a:txBody>
                    <a:bodyPr/>
                    <a:lstStyle/>
                    <a:p>
                      <a:pPr algn="ctr"/>
                      <a:r>
                        <a:rPr lang="en-US" altLang="zh-CN" sz="2400" b="1" dirty="0">
                          <a:solidFill>
                            <a:schemeClr val="accent3"/>
                          </a:solidFill>
                          <a:effectLst>
                            <a:outerShdw blurRad="38100" dist="38100" dir="2700000" algn="tl">
                              <a:srgbClr val="000000">
                                <a:alpha val="43137"/>
                              </a:srgbClr>
                            </a:outerShdw>
                          </a:effectLst>
                        </a:rPr>
                        <a:t>x</a:t>
                      </a:r>
                      <a:endParaRPr lang="zh-CN" altLang="en-US" sz="2400" b="1" baseline="-25000" dirty="0">
                        <a:solidFill>
                          <a:schemeClr val="accent3"/>
                        </a:solidFill>
                        <a:effectLst>
                          <a:outerShdw blurRad="38100" dist="38100" dir="2700000" algn="tl">
                            <a:srgbClr val="000000">
                              <a:alpha val="43137"/>
                            </a:srgbClr>
                          </a:outerShdw>
                        </a:effectLst>
                      </a:endParaRPr>
                    </a:p>
                  </a:txBody>
                  <a:tcPr marL="0" marR="0" anchor="ctr"/>
                </a:tc>
                <a:tc>
                  <a:txBody>
                    <a:bodyPr/>
                    <a:lstStyle/>
                    <a:p>
                      <a:pPr algn="ctr"/>
                      <a:r>
                        <a:rPr lang="en-US" altLang="zh-CN" sz="2400" dirty="0"/>
                        <a:t>NULL</a:t>
                      </a:r>
                      <a:endParaRPr lang="zh-CN" altLang="en-US" sz="2400" dirty="0"/>
                    </a:p>
                  </a:txBody>
                  <a:tcPr marL="0" marR="0" anchor="ctr"/>
                </a:tc>
                <a:extLst>
                  <a:ext uri="{0D108BD9-81ED-4DB2-BD59-A6C34878D82A}">
                    <a16:rowId xmlns:a16="http://schemas.microsoft.com/office/drawing/2014/main" val="10000"/>
                  </a:ext>
                </a:extLst>
              </a:tr>
            </a:tbl>
          </a:graphicData>
        </a:graphic>
      </p:graphicFrame>
      <p:sp>
        <p:nvSpPr>
          <p:cNvPr id="38" name="文本框 37"/>
          <p:cNvSpPr txBox="1"/>
          <p:nvPr/>
        </p:nvSpPr>
        <p:spPr>
          <a:xfrm>
            <a:off x="6146714" y="2730163"/>
            <a:ext cx="281335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为</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创建单链表结点</a:t>
            </a:r>
          </a:p>
        </p:txBody>
      </p:sp>
      <p:graphicFrame>
        <p:nvGraphicFramePr>
          <p:cNvPr id="39" name="表格 38"/>
          <p:cNvGraphicFramePr>
            <a:graphicFrameLocks noGrp="1"/>
          </p:cNvGraphicFramePr>
          <p:nvPr>
            <p:extLst>
              <p:ext uri="{D42A27DB-BD31-4B8C-83A1-F6EECF244321}">
                <p14:modId xmlns:p14="http://schemas.microsoft.com/office/powerpoint/2010/main" val="485900468"/>
              </p:ext>
            </p:extLst>
          </p:nvPr>
        </p:nvGraphicFramePr>
        <p:xfrm>
          <a:off x="2042420" y="1712404"/>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3271795040"/>
              </p:ext>
            </p:extLst>
          </p:nvPr>
        </p:nvGraphicFramePr>
        <p:xfrm>
          <a:off x="3379745" y="1703323"/>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1475364646"/>
              </p:ext>
            </p:extLst>
          </p:nvPr>
        </p:nvGraphicFramePr>
        <p:xfrm>
          <a:off x="4717071" y="1703970"/>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42" name="直接箭头连接符 41"/>
          <p:cNvCxnSpPr/>
          <p:nvPr/>
        </p:nvCxnSpPr>
        <p:spPr>
          <a:xfrm flipV="1">
            <a:off x="2818864" y="1913548"/>
            <a:ext cx="578271" cy="5617"/>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a:off x="4121791" y="1931923"/>
            <a:ext cx="59528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46" name="椭圆 45"/>
          <p:cNvSpPr/>
          <p:nvPr/>
        </p:nvSpPr>
        <p:spPr>
          <a:xfrm>
            <a:off x="1441701" y="1725952"/>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47" name="直接箭头连接符 46"/>
          <p:cNvCxnSpPr/>
          <p:nvPr/>
        </p:nvCxnSpPr>
        <p:spPr>
          <a:xfrm flipV="1">
            <a:off x="1640422" y="1894360"/>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491858" y="1591250"/>
            <a:ext cx="1116916" cy="523220"/>
          </a:xfrm>
          <a:prstGeom prst="rect">
            <a:avLst/>
          </a:prstGeom>
          <a:noFill/>
          <a:ln>
            <a:noFill/>
          </a:ln>
        </p:spPr>
        <p:txBody>
          <a:bodyPr wrap="square" rtlCol="0">
            <a:spAutoFit/>
          </a:bodyPr>
          <a:lstStyle/>
          <a:p>
            <a:r>
              <a:rPr lang="en-US" altLang="zh-CN" sz="2800" dirty="0">
                <a:latin typeface="华文楷体" panose="02010600040101010101" pitchFamily="2" charset="-122"/>
                <a:ea typeface="华文楷体" panose="02010600040101010101" pitchFamily="2" charset="-122"/>
              </a:rPr>
              <a:t>first</a:t>
            </a:r>
            <a:endParaRPr lang="zh-CN" altLang="en-US" sz="2800" dirty="0">
              <a:latin typeface="华文楷体" panose="02010600040101010101" pitchFamily="2" charset="-122"/>
              <a:ea typeface="华文楷体" panose="02010600040101010101" pitchFamily="2" charset="-122"/>
            </a:endParaRPr>
          </a:p>
        </p:txBody>
      </p:sp>
      <p:cxnSp>
        <p:nvCxnSpPr>
          <p:cNvPr id="59" name="曲线连接符 58"/>
          <p:cNvCxnSpPr/>
          <p:nvPr/>
        </p:nvCxnSpPr>
        <p:spPr>
          <a:xfrm rot="10800000" flipV="1">
            <a:off x="4454691" y="1425080"/>
            <a:ext cx="262199" cy="414096"/>
          </a:xfrm>
          <a:prstGeom prst="curvedConnector2">
            <a:avLst/>
          </a:prstGeom>
          <a:ln w="19050">
            <a:prstDash val="dash"/>
            <a:tailEnd type="triangle"/>
          </a:ln>
        </p:spPr>
        <p:style>
          <a:lnRef idx="1">
            <a:schemeClr val="accent3"/>
          </a:lnRef>
          <a:fillRef idx="0">
            <a:schemeClr val="accent3"/>
          </a:fillRef>
          <a:effectRef idx="0">
            <a:schemeClr val="accent3"/>
          </a:effectRef>
          <a:fontRef idx="minor">
            <a:schemeClr val="tx1"/>
          </a:fontRef>
        </p:style>
      </p:cxnSp>
      <p:sp>
        <p:nvSpPr>
          <p:cNvPr id="60" name="文本框 59"/>
          <p:cNvSpPr txBox="1"/>
          <p:nvPr/>
        </p:nvSpPr>
        <p:spPr>
          <a:xfrm>
            <a:off x="4720974" y="1002037"/>
            <a:ext cx="853622"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x</a:t>
            </a:r>
            <a:endParaRPr lang="zh-CN" altLang="en-US" sz="2400" dirty="0">
              <a:latin typeface="华文楷体" panose="02010600040101010101" pitchFamily="2" charset="-122"/>
              <a:ea typeface="华文楷体" panose="02010600040101010101" pitchFamily="2" charset="-122"/>
            </a:endParaRPr>
          </a:p>
        </p:txBody>
      </p:sp>
      <p:graphicFrame>
        <p:nvGraphicFramePr>
          <p:cNvPr id="61" name="表格 60"/>
          <p:cNvGraphicFramePr>
            <a:graphicFrameLocks noGrp="1"/>
          </p:cNvGraphicFramePr>
          <p:nvPr>
            <p:extLst>
              <p:ext uri="{D42A27DB-BD31-4B8C-83A1-F6EECF244321}">
                <p14:modId xmlns:p14="http://schemas.microsoft.com/office/powerpoint/2010/main" val="1543573248"/>
              </p:ext>
            </p:extLst>
          </p:nvPr>
        </p:nvGraphicFramePr>
        <p:xfrm>
          <a:off x="2194820" y="3698867"/>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647467785"/>
              </p:ext>
            </p:extLst>
          </p:nvPr>
        </p:nvGraphicFramePr>
        <p:xfrm>
          <a:off x="3532145" y="3689786"/>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3145175498"/>
              </p:ext>
            </p:extLst>
          </p:nvPr>
        </p:nvGraphicFramePr>
        <p:xfrm>
          <a:off x="4869471" y="3690433"/>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64" name="直接箭头连接符 63"/>
          <p:cNvCxnSpPr/>
          <p:nvPr/>
        </p:nvCxnSpPr>
        <p:spPr>
          <a:xfrm flipV="1">
            <a:off x="2971264" y="3900011"/>
            <a:ext cx="578271" cy="5617"/>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p:cNvCxnSpPr/>
          <p:nvPr/>
        </p:nvCxnSpPr>
        <p:spPr>
          <a:xfrm>
            <a:off x="4274191" y="3918386"/>
            <a:ext cx="59528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66" name="椭圆 65"/>
          <p:cNvSpPr/>
          <p:nvPr/>
        </p:nvSpPr>
        <p:spPr>
          <a:xfrm>
            <a:off x="1594101" y="3712415"/>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67" name="直接箭头连接符 66"/>
          <p:cNvCxnSpPr/>
          <p:nvPr/>
        </p:nvCxnSpPr>
        <p:spPr>
          <a:xfrm flipV="1">
            <a:off x="1792822" y="3880823"/>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68" name="曲线连接符 58"/>
          <p:cNvCxnSpPr>
            <a:stCxn id="37" idx="1"/>
          </p:cNvCxnSpPr>
          <p:nvPr/>
        </p:nvCxnSpPr>
        <p:spPr>
          <a:xfrm rot="10800000" flipV="1">
            <a:off x="4607101" y="3007517"/>
            <a:ext cx="409585" cy="818122"/>
          </a:xfrm>
          <a:prstGeom prst="curvedConnector2">
            <a:avLst/>
          </a:prstGeom>
          <a:ln w="19050">
            <a:prstDash val="dash"/>
            <a:tailEnd type="triangle"/>
          </a:ln>
        </p:spPr>
        <p:style>
          <a:lnRef idx="1">
            <a:schemeClr val="accent3"/>
          </a:lnRef>
          <a:fillRef idx="0">
            <a:schemeClr val="accent3"/>
          </a:fillRef>
          <a:effectRef idx="0">
            <a:schemeClr val="accent3"/>
          </a:effectRef>
          <a:fontRef idx="minor">
            <a:schemeClr val="tx1"/>
          </a:fontRef>
        </p:style>
      </p:cxnSp>
      <p:sp>
        <p:nvSpPr>
          <p:cNvPr id="72" name="文本框 71"/>
          <p:cNvSpPr txBox="1"/>
          <p:nvPr/>
        </p:nvSpPr>
        <p:spPr>
          <a:xfrm>
            <a:off x="5836990" y="4615273"/>
            <a:ext cx="299052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令</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结点指向</a:t>
            </a:r>
            <a:r>
              <a:rPr lang="en-US" altLang="zh-CN" sz="2400" dirty="0"/>
              <a:t>a</a:t>
            </a:r>
            <a:r>
              <a:rPr lang="en-US" altLang="zh-CN" sz="2400" baseline="-25000" dirty="0"/>
              <a:t>2</a:t>
            </a:r>
            <a:r>
              <a:rPr lang="zh-CN" altLang="en-US" sz="2400" dirty="0">
                <a:latin typeface="华文楷体" panose="02010600040101010101" pitchFamily="2" charset="-122"/>
                <a:ea typeface="华文楷体" panose="02010600040101010101" pitchFamily="2" charset="-122"/>
              </a:rPr>
              <a:t>结点</a:t>
            </a:r>
          </a:p>
        </p:txBody>
      </p:sp>
      <p:sp>
        <p:nvSpPr>
          <p:cNvPr id="73" name="矩形 72"/>
          <p:cNvSpPr/>
          <p:nvPr/>
        </p:nvSpPr>
        <p:spPr>
          <a:xfrm>
            <a:off x="396239" y="5597375"/>
            <a:ext cx="944489" cy="461665"/>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步骤</a:t>
            </a:r>
            <a:r>
              <a:rPr lang="en-US" altLang="zh-CN" sz="2400" dirty="0">
                <a:latin typeface="华文楷体" panose="02010600040101010101" pitchFamily="2" charset="-122"/>
                <a:ea typeface="华文楷体" panose="02010600040101010101" pitchFamily="2" charset="-122"/>
              </a:rPr>
              <a:t>2</a:t>
            </a:r>
            <a:endParaRPr lang="zh-CN" altLang="en-US" sz="2400" dirty="0"/>
          </a:p>
        </p:txBody>
      </p:sp>
      <p:graphicFrame>
        <p:nvGraphicFramePr>
          <p:cNvPr id="74" name="表格 73"/>
          <p:cNvGraphicFramePr>
            <a:graphicFrameLocks noGrp="1"/>
          </p:cNvGraphicFramePr>
          <p:nvPr>
            <p:extLst>
              <p:ext uri="{D42A27DB-BD31-4B8C-83A1-F6EECF244321}">
                <p14:modId xmlns:p14="http://schemas.microsoft.com/office/powerpoint/2010/main" val="285955265"/>
              </p:ext>
            </p:extLst>
          </p:nvPr>
        </p:nvGraphicFramePr>
        <p:xfrm>
          <a:off x="4211801" y="4659367"/>
          <a:ext cx="1200184" cy="457200"/>
        </p:xfrm>
        <a:graphic>
          <a:graphicData uri="http://schemas.openxmlformats.org/drawingml/2006/table">
            <a:tbl>
              <a:tblPr firstRow="1" bandRow="1">
                <a:tableStyleId>{5940675A-B579-460E-94D1-54222C63F5DA}</a:tableStyleId>
              </a:tblPr>
              <a:tblGrid>
                <a:gridCol w="532774">
                  <a:extLst>
                    <a:ext uri="{9D8B030D-6E8A-4147-A177-3AD203B41FA5}">
                      <a16:colId xmlns:a16="http://schemas.microsoft.com/office/drawing/2014/main" val="20000"/>
                    </a:ext>
                  </a:extLst>
                </a:gridCol>
                <a:gridCol w="667410">
                  <a:extLst>
                    <a:ext uri="{9D8B030D-6E8A-4147-A177-3AD203B41FA5}">
                      <a16:colId xmlns:a16="http://schemas.microsoft.com/office/drawing/2014/main" val="20001"/>
                    </a:ext>
                  </a:extLst>
                </a:gridCol>
              </a:tblGrid>
              <a:tr h="370840">
                <a:tc>
                  <a:txBody>
                    <a:bodyPr/>
                    <a:lstStyle/>
                    <a:p>
                      <a:pPr algn="ctr"/>
                      <a:r>
                        <a:rPr lang="en-US" altLang="zh-CN" sz="2400" b="1" dirty="0">
                          <a:solidFill>
                            <a:schemeClr val="accent3"/>
                          </a:solidFill>
                          <a:effectLst>
                            <a:outerShdw blurRad="38100" dist="38100" dir="2700000" algn="tl">
                              <a:srgbClr val="000000">
                                <a:alpha val="43137"/>
                              </a:srgbClr>
                            </a:outerShdw>
                          </a:effectLst>
                        </a:rPr>
                        <a:t>x</a:t>
                      </a:r>
                      <a:endParaRPr lang="zh-CN" altLang="en-US" sz="2400" b="1" baseline="-25000" dirty="0">
                        <a:solidFill>
                          <a:schemeClr val="accent3"/>
                        </a:solidFill>
                        <a:effectLst>
                          <a:outerShdw blurRad="38100" dist="38100" dir="2700000" algn="tl">
                            <a:srgbClr val="000000">
                              <a:alpha val="43137"/>
                            </a:srgbClr>
                          </a:outerShdw>
                        </a:effectLst>
                      </a:endParaRPr>
                    </a:p>
                  </a:txBody>
                  <a:tcPr marL="0" marR="0" anchor="ctr"/>
                </a:tc>
                <a:tc>
                  <a:txBody>
                    <a:bodyPr/>
                    <a:lstStyle/>
                    <a:p>
                      <a:pPr algn="ctr"/>
                      <a:endParaRPr lang="zh-CN" altLang="en-US" sz="2400" dirty="0"/>
                    </a:p>
                  </a:txBody>
                  <a:tcPr marL="0" marR="0" anchor="ct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2160409658"/>
              </p:ext>
            </p:extLst>
          </p:nvPr>
        </p:nvGraphicFramePr>
        <p:xfrm>
          <a:off x="2226354" y="5638029"/>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extLst>
              <p:ext uri="{D42A27DB-BD31-4B8C-83A1-F6EECF244321}">
                <p14:modId xmlns:p14="http://schemas.microsoft.com/office/powerpoint/2010/main" val="407000415"/>
              </p:ext>
            </p:extLst>
          </p:nvPr>
        </p:nvGraphicFramePr>
        <p:xfrm>
          <a:off x="3563679" y="5628948"/>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2482633823"/>
              </p:ext>
            </p:extLst>
          </p:nvPr>
        </p:nvGraphicFramePr>
        <p:xfrm>
          <a:off x="4901005" y="5629595"/>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78" name="直接箭头连接符 77"/>
          <p:cNvCxnSpPr/>
          <p:nvPr/>
        </p:nvCxnSpPr>
        <p:spPr>
          <a:xfrm flipV="1">
            <a:off x="3002798" y="5839173"/>
            <a:ext cx="578271" cy="5617"/>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p:cNvCxnSpPr/>
          <p:nvPr/>
        </p:nvCxnSpPr>
        <p:spPr>
          <a:xfrm>
            <a:off x="4305725" y="5857548"/>
            <a:ext cx="59528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80" name="椭圆 79"/>
          <p:cNvSpPr/>
          <p:nvPr/>
        </p:nvSpPr>
        <p:spPr>
          <a:xfrm>
            <a:off x="1625635" y="5651577"/>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81" name="直接箭头连接符 80"/>
          <p:cNvCxnSpPr/>
          <p:nvPr/>
        </p:nvCxnSpPr>
        <p:spPr>
          <a:xfrm flipV="1">
            <a:off x="1824356" y="5819985"/>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p:cNvCxnSpPr/>
          <p:nvPr/>
        </p:nvCxnSpPr>
        <p:spPr>
          <a:xfrm flipH="1">
            <a:off x="4901005" y="4901233"/>
            <a:ext cx="246780" cy="750344"/>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56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P spid="7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237" y="187355"/>
            <a:ext cx="7680960" cy="1371600"/>
          </a:xfrm>
        </p:spPr>
        <p:txBody>
          <a:bodyPr>
            <a:normAutofit/>
          </a:bodyPr>
          <a:lstStyle/>
          <a:p>
            <a:r>
              <a:rPr lang="zh-CN" altLang="en-US" dirty="0">
                <a:latin typeface="隶书" panose="02010509060101010101" pitchFamily="49" charset="-122"/>
                <a:ea typeface="隶书" panose="02010509060101010101" pitchFamily="49" charset="-122"/>
              </a:rPr>
              <a:t>单链表的插入</a:t>
            </a:r>
          </a:p>
        </p:txBody>
      </p:sp>
      <p:sp>
        <p:nvSpPr>
          <p:cNvPr id="72" name="文本框 71"/>
          <p:cNvSpPr txBox="1"/>
          <p:nvPr/>
        </p:nvSpPr>
        <p:spPr>
          <a:xfrm>
            <a:off x="5779184" y="3628966"/>
            <a:ext cx="299052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令</a:t>
            </a:r>
            <a:r>
              <a:rPr lang="en-US" altLang="zh-CN" sz="2400" dirty="0"/>
              <a:t>a</a:t>
            </a:r>
            <a:r>
              <a:rPr lang="en-US" altLang="zh-CN" sz="2400" baseline="-25000" dirty="0"/>
              <a:t>1</a:t>
            </a:r>
            <a:r>
              <a:rPr lang="zh-CN" altLang="en-US" sz="2400" dirty="0">
                <a:latin typeface="华文楷体" panose="02010600040101010101" pitchFamily="2" charset="-122"/>
                <a:ea typeface="华文楷体" panose="02010600040101010101" pitchFamily="2" charset="-122"/>
              </a:rPr>
              <a:t>结点指向</a:t>
            </a:r>
            <a:r>
              <a:rPr lang="en-US" altLang="zh-CN" sz="2400" b="1" dirty="0"/>
              <a:t>x</a:t>
            </a:r>
            <a:r>
              <a:rPr lang="zh-CN" altLang="en-US" sz="2400" dirty="0">
                <a:latin typeface="华文楷体" panose="02010600040101010101" pitchFamily="2" charset="-122"/>
                <a:ea typeface="华文楷体" panose="02010600040101010101" pitchFamily="2" charset="-122"/>
              </a:rPr>
              <a:t>结点</a:t>
            </a:r>
          </a:p>
        </p:txBody>
      </p:sp>
      <p:sp>
        <p:nvSpPr>
          <p:cNvPr id="73" name="矩形 72"/>
          <p:cNvSpPr/>
          <p:nvPr/>
        </p:nvSpPr>
        <p:spPr>
          <a:xfrm>
            <a:off x="338433" y="4611068"/>
            <a:ext cx="944489" cy="461665"/>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步骤</a:t>
            </a:r>
            <a:r>
              <a:rPr lang="en-US" altLang="zh-CN" sz="2400" dirty="0">
                <a:latin typeface="华文楷体" panose="02010600040101010101" pitchFamily="2" charset="-122"/>
                <a:ea typeface="华文楷体" panose="02010600040101010101" pitchFamily="2" charset="-122"/>
              </a:rPr>
              <a:t>3</a:t>
            </a:r>
            <a:endParaRPr lang="zh-CN" altLang="en-US" sz="2400" dirty="0"/>
          </a:p>
        </p:txBody>
      </p:sp>
      <p:graphicFrame>
        <p:nvGraphicFramePr>
          <p:cNvPr id="74" name="表格 73"/>
          <p:cNvGraphicFramePr>
            <a:graphicFrameLocks noGrp="1"/>
          </p:cNvGraphicFramePr>
          <p:nvPr>
            <p:extLst>
              <p:ext uri="{D42A27DB-BD31-4B8C-83A1-F6EECF244321}">
                <p14:modId xmlns:p14="http://schemas.microsoft.com/office/powerpoint/2010/main" val="3435039024"/>
              </p:ext>
            </p:extLst>
          </p:nvPr>
        </p:nvGraphicFramePr>
        <p:xfrm>
          <a:off x="4153995" y="3673060"/>
          <a:ext cx="1200184" cy="457200"/>
        </p:xfrm>
        <a:graphic>
          <a:graphicData uri="http://schemas.openxmlformats.org/drawingml/2006/table">
            <a:tbl>
              <a:tblPr firstRow="1" bandRow="1">
                <a:tableStyleId>{5940675A-B579-460E-94D1-54222C63F5DA}</a:tableStyleId>
              </a:tblPr>
              <a:tblGrid>
                <a:gridCol w="532774">
                  <a:extLst>
                    <a:ext uri="{9D8B030D-6E8A-4147-A177-3AD203B41FA5}">
                      <a16:colId xmlns:a16="http://schemas.microsoft.com/office/drawing/2014/main" val="20000"/>
                    </a:ext>
                  </a:extLst>
                </a:gridCol>
                <a:gridCol w="667410">
                  <a:extLst>
                    <a:ext uri="{9D8B030D-6E8A-4147-A177-3AD203B41FA5}">
                      <a16:colId xmlns:a16="http://schemas.microsoft.com/office/drawing/2014/main" val="20001"/>
                    </a:ext>
                  </a:extLst>
                </a:gridCol>
              </a:tblGrid>
              <a:tr h="370840">
                <a:tc>
                  <a:txBody>
                    <a:bodyPr/>
                    <a:lstStyle/>
                    <a:p>
                      <a:pPr algn="ctr"/>
                      <a:r>
                        <a:rPr lang="en-US" altLang="zh-CN"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a:t>
                      </a:r>
                      <a:endParaRPr lang="zh-CN" altLang="en-US" sz="2400" b="1" baseline="-25000"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anchor="ctr"/>
                </a:tc>
                <a:tc>
                  <a:txBody>
                    <a:bodyPr/>
                    <a:lstStyle/>
                    <a:p>
                      <a:pPr algn="ctr"/>
                      <a:endParaRPr lang="zh-CN" altLang="en-US" sz="2400" dirty="0"/>
                    </a:p>
                  </a:txBody>
                  <a:tcPr marL="0" marR="0" anchor="ct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4042923060"/>
              </p:ext>
            </p:extLst>
          </p:nvPr>
        </p:nvGraphicFramePr>
        <p:xfrm>
          <a:off x="2168548" y="4651722"/>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extLst>
              <p:ext uri="{D42A27DB-BD31-4B8C-83A1-F6EECF244321}">
                <p14:modId xmlns:p14="http://schemas.microsoft.com/office/powerpoint/2010/main" val="2912904789"/>
              </p:ext>
            </p:extLst>
          </p:nvPr>
        </p:nvGraphicFramePr>
        <p:xfrm>
          <a:off x="3505873" y="4642641"/>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1007304205"/>
              </p:ext>
            </p:extLst>
          </p:nvPr>
        </p:nvGraphicFramePr>
        <p:xfrm>
          <a:off x="4843199" y="4643288"/>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78" name="直接箭头连接符 77"/>
          <p:cNvCxnSpPr/>
          <p:nvPr/>
        </p:nvCxnSpPr>
        <p:spPr>
          <a:xfrm flipV="1">
            <a:off x="2944992" y="4852866"/>
            <a:ext cx="578271" cy="5617"/>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p:cNvCxnSpPr/>
          <p:nvPr/>
        </p:nvCxnSpPr>
        <p:spPr>
          <a:xfrm flipV="1">
            <a:off x="4247919" y="4130260"/>
            <a:ext cx="3515" cy="740981"/>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80" name="椭圆 79"/>
          <p:cNvSpPr/>
          <p:nvPr/>
        </p:nvSpPr>
        <p:spPr>
          <a:xfrm>
            <a:off x="1567829" y="4665270"/>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81" name="直接箭头连接符 80"/>
          <p:cNvCxnSpPr/>
          <p:nvPr/>
        </p:nvCxnSpPr>
        <p:spPr>
          <a:xfrm flipV="1">
            <a:off x="1766550" y="4833678"/>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p:cNvCxnSpPr/>
          <p:nvPr/>
        </p:nvCxnSpPr>
        <p:spPr>
          <a:xfrm flipH="1">
            <a:off x="4843199" y="3914926"/>
            <a:ext cx="246780" cy="750344"/>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5779184" y="1383258"/>
            <a:ext cx="299052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令</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结点指向</a:t>
            </a:r>
            <a:r>
              <a:rPr lang="en-US" altLang="zh-CN" sz="2400" dirty="0"/>
              <a:t>a</a:t>
            </a:r>
            <a:r>
              <a:rPr lang="en-US" altLang="zh-CN" sz="2400" baseline="-25000" dirty="0"/>
              <a:t>2</a:t>
            </a:r>
            <a:r>
              <a:rPr lang="zh-CN" altLang="en-US" sz="2400" dirty="0">
                <a:latin typeface="华文楷体" panose="02010600040101010101" pitchFamily="2" charset="-122"/>
                <a:ea typeface="华文楷体" panose="02010600040101010101" pitchFamily="2" charset="-122"/>
              </a:rPr>
              <a:t>结点</a:t>
            </a:r>
          </a:p>
        </p:txBody>
      </p:sp>
      <p:sp>
        <p:nvSpPr>
          <p:cNvPr id="45" name="矩形 44"/>
          <p:cNvSpPr/>
          <p:nvPr/>
        </p:nvSpPr>
        <p:spPr>
          <a:xfrm>
            <a:off x="338433" y="2365360"/>
            <a:ext cx="944489" cy="461665"/>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步骤</a:t>
            </a:r>
            <a:r>
              <a:rPr lang="en-US" altLang="zh-CN" sz="2400" dirty="0">
                <a:latin typeface="华文楷体" panose="02010600040101010101" pitchFamily="2" charset="-122"/>
                <a:ea typeface="华文楷体" panose="02010600040101010101" pitchFamily="2" charset="-122"/>
              </a:rPr>
              <a:t>2</a:t>
            </a:r>
            <a:endParaRPr lang="zh-CN" altLang="en-US" sz="2400" dirty="0"/>
          </a:p>
        </p:txBody>
      </p:sp>
      <p:graphicFrame>
        <p:nvGraphicFramePr>
          <p:cNvPr id="49" name="表格 48"/>
          <p:cNvGraphicFramePr>
            <a:graphicFrameLocks noGrp="1"/>
          </p:cNvGraphicFramePr>
          <p:nvPr>
            <p:extLst>
              <p:ext uri="{D42A27DB-BD31-4B8C-83A1-F6EECF244321}">
                <p14:modId xmlns:p14="http://schemas.microsoft.com/office/powerpoint/2010/main" val="3379967637"/>
              </p:ext>
            </p:extLst>
          </p:nvPr>
        </p:nvGraphicFramePr>
        <p:xfrm>
          <a:off x="4153995" y="1427352"/>
          <a:ext cx="1200184" cy="457200"/>
        </p:xfrm>
        <a:graphic>
          <a:graphicData uri="http://schemas.openxmlformats.org/drawingml/2006/table">
            <a:tbl>
              <a:tblPr firstRow="1" bandRow="1">
                <a:tableStyleId>{5940675A-B579-460E-94D1-54222C63F5DA}</a:tableStyleId>
              </a:tblPr>
              <a:tblGrid>
                <a:gridCol w="532774">
                  <a:extLst>
                    <a:ext uri="{9D8B030D-6E8A-4147-A177-3AD203B41FA5}">
                      <a16:colId xmlns:a16="http://schemas.microsoft.com/office/drawing/2014/main" val="20000"/>
                    </a:ext>
                  </a:extLst>
                </a:gridCol>
                <a:gridCol w="667410">
                  <a:extLst>
                    <a:ext uri="{9D8B030D-6E8A-4147-A177-3AD203B41FA5}">
                      <a16:colId xmlns:a16="http://schemas.microsoft.com/office/drawing/2014/main" val="20001"/>
                    </a:ext>
                  </a:extLst>
                </a:gridCol>
              </a:tblGrid>
              <a:tr h="370840">
                <a:tc>
                  <a:txBody>
                    <a:bodyPr/>
                    <a:lstStyle/>
                    <a:p>
                      <a:pPr algn="ctr"/>
                      <a:r>
                        <a:rPr lang="en-US" altLang="zh-CN" sz="24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a:t>
                      </a:r>
                      <a:endParaRPr lang="zh-CN" altLang="en-US" sz="2400" b="1" baseline="-25000"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txBody>
                  <a:tcPr marL="0" marR="0" anchor="ctr"/>
                </a:tc>
                <a:tc>
                  <a:txBody>
                    <a:bodyPr/>
                    <a:lstStyle/>
                    <a:p>
                      <a:pPr algn="ctr"/>
                      <a:endParaRPr lang="zh-CN" altLang="en-US" sz="2400" dirty="0"/>
                    </a:p>
                  </a:txBody>
                  <a:tcPr marL="0" marR="0" anchor="ctr"/>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extLst>
              <p:ext uri="{D42A27DB-BD31-4B8C-83A1-F6EECF244321}">
                <p14:modId xmlns:p14="http://schemas.microsoft.com/office/powerpoint/2010/main" val="3097138446"/>
              </p:ext>
            </p:extLst>
          </p:nvPr>
        </p:nvGraphicFramePr>
        <p:xfrm>
          <a:off x="2168548" y="2406014"/>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683682219"/>
              </p:ext>
            </p:extLst>
          </p:nvPr>
        </p:nvGraphicFramePr>
        <p:xfrm>
          <a:off x="3505873" y="2396933"/>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52" name="表格 51"/>
          <p:cNvGraphicFramePr>
            <a:graphicFrameLocks noGrp="1"/>
          </p:cNvGraphicFramePr>
          <p:nvPr>
            <p:extLst>
              <p:ext uri="{D42A27DB-BD31-4B8C-83A1-F6EECF244321}">
                <p14:modId xmlns:p14="http://schemas.microsoft.com/office/powerpoint/2010/main" val="472821113"/>
              </p:ext>
            </p:extLst>
          </p:nvPr>
        </p:nvGraphicFramePr>
        <p:xfrm>
          <a:off x="4843199" y="2397580"/>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53" name="直接箭头连接符 52"/>
          <p:cNvCxnSpPr/>
          <p:nvPr/>
        </p:nvCxnSpPr>
        <p:spPr>
          <a:xfrm flipV="1">
            <a:off x="2944992" y="2607158"/>
            <a:ext cx="578271" cy="5617"/>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4247919" y="2625533"/>
            <a:ext cx="59528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55" name="椭圆 54"/>
          <p:cNvSpPr/>
          <p:nvPr/>
        </p:nvSpPr>
        <p:spPr>
          <a:xfrm>
            <a:off x="1567829" y="2419562"/>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56" name="直接箭头连接符 55"/>
          <p:cNvCxnSpPr/>
          <p:nvPr/>
        </p:nvCxnSpPr>
        <p:spPr>
          <a:xfrm flipV="1">
            <a:off x="1766550" y="2587970"/>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p:nvPr/>
        </p:nvCxnSpPr>
        <p:spPr>
          <a:xfrm flipH="1">
            <a:off x="4843199" y="1669218"/>
            <a:ext cx="246780" cy="750344"/>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58" name="Text Box 6"/>
          <p:cNvSpPr txBox="1">
            <a:spLocks noChangeArrowheads="1"/>
          </p:cNvSpPr>
          <p:nvPr/>
        </p:nvSpPr>
        <p:spPr bwMode="auto">
          <a:xfrm>
            <a:off x="1567829" y="5376637"/>
            <a:ext cx="5111750" cy="108426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FontTx/>
              <a:buNone/>
            </a:pPr>
            <a:r>
              <a:rPr kumimoji="1" lang="zh-CN" altLang="en-US" sz="2800" b="1" dirty="0">
                <a:solidFill>
                  <a:srgbClr val="FF0000"/>
                </a:solidFill>
                <a:latin typeface="仿宋_GB2312" pitchFamily="49" charset="-122"/>
                <a:ea typeface="仿宋_GB2312" pitchFamily="49" charset="-122"/>
              </a:rPr>
              <a:t>能否对调上述语句执行顺序？</a:t>
            </a:r>
          </a:p>
          <a:p>
            <a:pPr>
              <a:lnSpc>
                <a:spcPct val="90000"/>
              </a:lnSpc>
              <a:spcBef>
                <a:spcPct val="50000"/>
              </a:spcBef>
              <a:buClrTx/>
              <a:buFontTx/>
              <a:buNone/>
            </a:pPr>
            <a:r>
              <a:rPr kumimoji="1" lang="zh-CN" altLang="en-US" sz="2800" b="1" dirty="0">
                <a:solidFill>
                  <a:srgbClr val="FFFFFF"/>
                </a:solidFill>
                <a:latin typeface="仿宋_GB2312" pitchFamily="49" charset="-122"/>
                <a:ea typeface="仿宋_GB2312" pitchFamily="49" charset="-122"/>
              </a:rPr>
              <a:t>    </a:t>
            </a:r>
          </a:p>
        </p:txBody>
      </p:sp>
      <p:sp>
        <p:nvSpPr>
          <p:cNvPr id="69" name="Rectangle 7"/>
          <p:cNvSpPr>
            <a:spLocks noChangeArrowheads="1"/>
          </p:cNvSpPr>
          <p:nvPr/>
        </p:nvSpPr>
        <p:spPr bwMode="auto">
          <a:xfrm>
            <a:off x="2080690" y="5811208"/>
            <a:ext cx="339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FontTx/>
              <a:buNone/>
            </a:pPr>
            <a:r>
              <a:rPr kumimoji="1" lang="zh-CN" altLang="en-US" sz="2800" b="1" dirty="0">
                <a:solidFill>
                  <a:srgbClr val="FFFFFF"/>
                </a:solidFill>
                <a:latin typeface="楷体_GB2312" pitchFamily="49" charset="-122"/>
                <a:ea typeface="楷体_GB2312" pitchFamily="49" charset="-122"/>
              </a:rPr>
              <a:t>不能，会</a:t>
            </a:r>
            <a:r>
              <a:rPr kumimoji="1" lang="zh-CN" altLang="en-US" sz="2800" b="1" dirty="0">
                <a:solidFill>
                  <a:srgbClr val="FFFFFF"/>
                </a:solidFill>
                <a:latin typeface="Times New Roman" panose="02020603050405020304" pitchFamily="18" charset="0"/>
                <a:ea typeface="楷体_GB2312" pitchFamily="49" charset="-122"/>
              </a:rPr>
              <a:t>“</a:t>
            </a:r>
            <a:r>
              <a:rPr kumimoji="1" lang="zh-CN" altLang="en-US" sz="2800" b="1" dirty="0">
                <a:solidFill>
                  <a:srgbClr val="FFFFFF"/>
                </a:solidFill>
                <a:latin typeface="楷体_GB2312" pitchFamily="49" charset="-122"/>
                <a:ea typeface="楷体_GB2312" pitchFamily="49" charset="-122"/>
              </a:rPr>
              <a:t>断链</a:t>
            </a:r>
            <a:r>
              <a:rPr kumimoji="1" lang="zh-CN" altLang="en-US" sz="2800" b="1" dirty="0">
                <a:solidFill>
                  <a:srgbClr val="FFFFFF"/>
                </a:solidFill>
                <a:latin typeface="Times New Roman" panose="02020603050405020304" pitchFamily="18" charset="0"/>
                <a:ea typeface="楷体_GB2312" pitchFamily="49" charset="-122"/>
              </a:rPr>
              <a:t>”</a:t>
            </a:r>
            <a:r>
              <a:rPr kumimoji="1" lang="zh-CN" altLang="en-US" sz="2800" b="1" dirty="0">
                <a:solidFill>
                  <a:srgbClr val="FFFFFF"/>
                </a:solidFill>
                <a:latin typeface="楷体_GB2312" pitchFamily="49" charset="-122"/>
                <a:ea typeface="楷体_GB2312" pitchFamily="49" charset="-122"/>
              </a:rPr>
              <a:t>现象</a:t>
            </a:r>
          </a:p>
        </p:txBody>
      </p:sp>
    </p:spTree>
    <p:extLst>
      <p:ext uri="{BB962C8B-B14F-4D97-AF65-F5344CB8AC3E}">
        <p14:creationId xmlns:p14="http://schemas.microsoft.com/office/powerpoint/2010/main" val="55510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10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45" grpId="0"/>
      <p:bldP spid="58" grpId="0" animBg="1"/>
      <p:bldP spid="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237" y="187355"/>
            <a:ext cx="7680960" cy="1371600"/>
          </a:xfrm>
        </p:spPr>
        <p:txBody>
          <a:bodyPr>
            <a:normAutofit/>
          </a:bodyPr>
          <a:lstStyle/>
          <a:p>
            <a:r>
              <a:rPr lang="zh-CN" altLang="en-US" dirty="0">
                <a:latin typeface="隶书" panose="02010509060101010101" pitchFamily="49" charset="-122"/>
                <a:ea typeface="隶书" panose="02010509060101010101" pitchFamily="49" charset="-122"/>
              </a:rPr>
              <a:t>单链表的删除</a:t>
            </a:r>
          </a:p>
        </p:txBody>
      </p:sp>
      <p:sp>
        <p:nvSpPr>
          <p:cNvPr id="34" name="矩形 33"/>
          <p:cNvSpPr/>
          <p:nvPr/>
        </p:nvSpPr>
        <p:spPr>
          <a:xfrm>
            <a:off x="364705" y="3658213"/>
            <a:ext cx="944489" cy="461665"/>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步骤</a:t>
            </a:r>
            <a:r>
              <a:rPr lang="en-US" altLang="zh-CN" sz="2400" dirty="0">
                <a:latin typeface="华文楷体" panose="02010600040101010101" pitchFamily="2" charset="-122"/>
                <a:ea typeface="华文楷体" panose="02010600040101010101" pitchFamily="2" charset="-122"/>
              </a:rPr>
              <a:t>1</a:t>
            </a:r>
            <a:endParaRPr lang="zh-CN" altLang="en-US" sz="2400" dirty="0"/>
          </a:p>
        </p:txBody>
      </p:sp>
      <p:sp>
        <p:nvSpPr>
          <p:cNvPr id="38" name="文本框 37"/>
          <p:cNvSpPr txBox="1"/>
          <p:nvPr/>
        </p:nvSpPr>
        <p:spPr>
          <a:xfrm>
            <a:off x="4717071" y="2550250"/>
            <a:ext cx="4159985"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待删除节点直接前驱节点指向待删除节点的直接后继节点</a:t>
            </a:r>
          </a:p>
        </p:txBody>
      </p:sp>
      <p:graphicFrame>
        <p:nvGraphicFramePr>
          <p:cNvPr id="39" name="表格 38"/>
          <p:cNvGraphicFramePr>
            <a:graphicFrameLocks noGrp="1"/>
          </p:cNvGraphicFramePr>
          <p:nvPr>
            <p:extLst/>
          </p:nvPr>
        </p:nvGraphicFramePr>
        <p:xfrm>
          <a:off x="2042420" y="1712404"/>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40" name="表格 39"/>
          <p:cNvGraphicFramePr>
            <a:graphicFrameLocks noGrp="1"/>
          </p:cNvGraphicFramePr>
          <p:nvPr>
            <p:extLst/>
          </p:nvPr>
        </p:nvGraphicFramePr>
        <p:xfrm>
          <a:off x="3379745" y="1703323"/>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41" name="表格 40"/>
          <p:cNvGraphicFramePr>
            <a:graphicFrameLocks noGrp="1"/>
          </p:cNvGraphicFramePr>
          <p:nvPr>
            <p:extLst/>
          </p:nvPr>
        </p:nvGraphicFramePr>
        <p:xfrm>
          <a:off x="4717071" y="1703970"/>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42" name="直接箭头连接符 41"/>
          <p:cNvCxnSpPr/>
          <p:nvPr/>
        </p:nvCxnSpPr>
        <p:spPr>
          <a:xfrm flipV="1">
            <a:off x="2818864" y="1913548"/>
            <a:ext cx="578271" cy="5617"/>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a:off x="4121791" y="1931923"/>
            <a:ext cx="59528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46" name="椭圆 45"/>
          <p:cNvSpPr/>
          <p:nvPr/>
        </p:nvSpPr>
        <p:spPr>
          <a:xfrm>
            <a:off x="1441701" y="1725952"/>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47" name="直接箭头连接符 46"/>
          <p:cNvCxnSpPr/>
          <p:nvPr/>
        </p:nvCxnSpPr>
        <p:spPr>
          <a:xfrm flipV="1">
            <a:off x="1640422" y="1894360"/>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491858" y="1591250"/>
            <a:ext cx="1116916" cy="523220"/>
          </a:xfrm>
          <a:prstGeom prst="rect">
            <a:avLst/>
          </a:prstGeom>
          <a:noFill/>
          <a:ln>
            <a:noFill/>
          </a:ln>
        </p:spPr>
        <p:txBody>
          <a:bodyPr wrap="square" rtlCol="0">
            <a:spAutoFit/>
          </a:bodyPr>
          <a:lstStyle/>
          <a:p>
            <a:r>
              <a:rPr lang="en-US" altLang="zh-CN" sz="2800" dirty="0">
                <a:latin typeface="华文楷体" panose="02010600040101010101" pitchFamily="2" charset="-122"/>
                <a:ea typeface="华文楷体" panose="02010600040101010101" pitchFamily="2" charset="-122"/>
              </a:rPr>
              <a:t>first</a:t>
            </a:r>
            <a:endParaRPr lang="zh-CN" altLang="en-US" sz="2800" dirty="0">
              <a:latin typeface="华文楷体" panose="02010600040101010101" pitchFamily="2" charset="-122"/>
              <a:ea typeface="华文楷体" panose="02010600040101010101" pitchFamily="2" charset="-122"/>
            </a:endParaRPr>
          </a:p>
        </p:txBody>
      </p:sp>
      <p:graphicFrame>
        <p:nvGraphicFramePr>
          <p:cNvPr id="61" name="表格 60"/>
          <p:cNvGraphicFramePr>
            <a:graphicFrameLocks noGrp="1"/>
          </p:cNvGraphicFramePr>
          <p:nvPr>
            <p:extLst/>
          </p:nvPr>
        </p:nvGraphicFramePr>
        <p:xfrm>
          <a:off x="2194820" y="3698867"/>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62" name="表格 61"/>
          <p:cNvGraphicFramePr>
            <a:graphicFrameLocks noGrp="1"/>
          </p:cNvGraphicFramePr>
          <p:nvPr>
            <p:extLst/>
          </p:nvPr>
        </p:nvGraphicFramePr>
        <p:xfrm>
          <a:off x="3532145" y="3689786"/>
          <a:ext cx="891660" cy="457200"/>
        </p:xfrm>
        <a:graphic>
          <a:graphicData uri="http://schemas.openxmlformats.org/drawingml/2006/table">
            <a:tbl>
              <a:tblPr firstRow="1" bandRow="1">
                <a:tableStyleId>{5940675A-B579-460E-94D1-54222C63F5DA}</a:tableStyleId>
              </a:tblPr>
              <a:tblGrid>
                <a:gridCol w="628901">
                  <a:extLst>
                    <a:ext uri="{9D8B030D-6E8A-4147-A177-3AD203B41FA5}">
                      <a16:colId xmlns:a16="http://schemas.microsoft.com/office/drawing/2014/main" val="20000"/>
                    </a:ext>
                  </a:extLst>
                </a:gridCol>
                <a:gridCol w="26275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1</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63" name="表格 62"/>
          <p:cNvGraphicFramePr>
            <a:graphicFrameLocks noGrp="1"/>
          </p:cNvGraphicFramePr>
          <p:nvPr>
            <p:extLst/>
          </p:nvPr>
        </p:nvGraphicFramePr>
        <p:xfrm>
          <a:off x="4869471" y="3690433"/>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cxnSp>
        <p:nvCxnSpPr>
          <p:cNvPr id="65" name="直接箭头连接符 64"/>
          <p:cNvCxnSpPr/>
          <p:nvPr/>
        </p:nvCxnSpPr>
        <p:spPr>
          <a:xfrm>
            <a:off x="4274191" y="3918386"/>
            <a:ext cx="59528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66" name="椭圆 65"/>
          <p:cNvSpPr/>
          <p:nvPr/>
        </p:nvSpPr>
        <p:spPr>
          <a:xfrm>
            <a:off x="1594101" y="3712415"/>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67" name="直接箭头连接符 66"/>
          <p:cNvCxnSpPr/>
          <p:nvPr/>
        </p:nvCxnSpPr>
        <p:spPr>
          <a:xfrm flipV="1">
            <a:off x="1792822" y="3880823"/>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sp>
        <p:nvSpPr>
          <p:cNvPr id="72" name="文本框 71"/>
          <p:cNvSpPr txBox="1"/>
          <p:nvPr/>
        </p:nvSpPr>
        <p:spPr>
          <a:xfrm>
            <a:off x="5717536" y="4975654"/>
            <a:ext cx="299052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删除节点</a:t>
            </a:r>
          </a:p>
        </p:txBody>
      </p:sp>
      <p:sp>
        <p:nvSpPr>
          <p:cNvPr id="73" name="矩形 72"/>
          <p:cNvSpPr/>
          <p:nvPr/>
        </p:nvSpPr>
        <p:spPr>
          <a:xfrm>
            <a:off x="396239" y="5597375"/>
            <a:ext cx="944489" cy="461665"/>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步骤</a:t>
            </a:r>
            <a:r>
              <a:rPr lang="en-US" altLang="zh-CN" sz="2400" dirty="0">
                <a:latin typeface="华文楷体" panose="02010600040101010101" pitchFamily="2" charset="-122"/>
                <a:ea typeface="华文楷体" panose="02010600040101010101" pitchFamily="2" charset="-122"/>
              </a:rPr>
              <a:t>2</a:t>
            </a:r>
            <a:endParaRPr lang="zh-CN" altLang="en-US" sz="2400" dirty="0"/>
          </a:p>
        </p:txBody>
      </p:sp>
      <p:graphicFrame>
        <p:nvGraphicFramePr>
          <p:cNvPr id="75" name="表格 74"/>
          <p:cNvGraphicFramePr>
            <a:graphicFrameLocks noGrp="1"/>
          </p:cNvGraphicFramePr>
          <p:nvPr>
            <p:extLst/>
          </p:nvPr>
        </p:nvGraphicFramePr>
        <p:xfrm>
          <a:off x="2226354" y="5638029"/>
          <a:ext cx="903680" cy="457200"/>
        </p:xfrm>
        <a:graphic>
          <a:graphicData uri="http://schemas.openxmlformats.org/drawingml/2006/table">
            <a:tbl>
              <a:tblPr firstRow="1" bandRow="1">
                <a:tableStyleId>{5940675A-B579-460E-94D1-54222C63F5DA}</a:tableStyleId>
              </a:tblPr>
              <a:tblGrid>
                <a:gridCol w="589371">
                  <a:extLst>
                    <a:ext uri="{9D8B030D-6E8A-4147-A177-3AD203B41FA5}">
                      <a16:colId xmlns:a16="http://schemas.microsoft.com/office/drawing/2014/main" val="20000"/>
                    </a:ext>
                  </a:extLst>
                </a:gridCol>
                <a:gridCol w="314309">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0</a:t>
                      </a:r>
                      <a:endParaRPr lang="zh-CN" altLang="en-US" sz="2400" baseline="-250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0"/>
                  </a:ext>
                </a:extLst>
              </a:tr>
            </a:tbl>
          </a:graphicData>
        </a:graphic>
      </p:graphicFrame>
      <p:graphicFrame>
        <p:nvGraphicFramePr>
          <p:cNvPr id="77" name="表格 76"/>
          <p:cNvGraphicFramePr>
            <a:graphicFrameLocks noGrp="1"/>
          </p:cNvGraphicFramePr>
          <p:nvPr>
            <p:extLst/>
          </p:nvPr>
        </p:nvGraphicFramePr>
        <p:xfrm>
          <a:off x="4901005" y="5629595"/>
          <a:ext cx="1421720" cy="457200"/>
        </p:xfrm>
        <a:graphic>
          <a:graphicData uri="http://schemas.openxmlformats.org/drawingml/2006/table">
            <a:tbl>
              <a:tblPr firstRow="1" bandRow="1">
                <a:tableStyleId>{5940675A-B579-460E-94D1-54222C63F5DA}</a:tableStyleId>
              </a:tblPr>
              <a:tblGrid>
                <a:gridCol w="710860">
                  <a:extLst>
                    <a:ext uri="{9D8B030D-6E8A-4147-A177-3AD203B41FA5}">
                      <a16:colId xmlns:a16="http://schemas.microsoft.com/office/drawing/2014/main" val="20000"/>
                    </a:ext>
                  </a:extLst>
                </a:gridCol>
                <a:gridCol w="710860">
                  <a:extLst>
                    <a:ext uri="{9D8B030D-6E8A-4147-A177-3AD203B41FA5}">
                      <a16:colId xmlns:a16="http://schemas.microsoft.com/office/drawing/2014/main" val="20001"/>
                    </a:ext>
                  </a:extLst>
                </a:gridCol>
              </a:tblGrid>
              <a:tr h="370840">
                <a:tc>
                  <a:txBody>
                    <a:bodyPr/>
                    <a:lstStyle/>
                    <a:p>
                      <a:pPr algn="ctr"/>
                      <a:r>
                        <a:rPr lang="en-US" altLang="zh-CN" sz="2400" dirty="0"/>
                        <a:t>a</a:t>
                      </a:r>
                      <a:r>
                        <a:rPr lang="en-US" altLang="zh-CN" sz="2400" baseline="-25000" dirty="0"/>
                        <a:t>2</a:t>
                      </a:r>
                      <a:endParaRPr lang="zh-CN" altLang="en-US" sz="2400" baseline="-25000" dirty="0"/>
                    </a:p>
                  </a:txBody>
                  <a:tcPr anchor="ctr"/>
                </a:tc>
                <a:tc>
                  <a:txBody>
                    <a:bodyPr/>
                    <a:lstStyle/>
                    <a:p>
                      <a:pPr algn="ctr"/>
                      <a:r>
                        <a:rPr lang="en-US" altLang="zh-CN" sz="2000" dirty="0"/>
                        <a:t>NULL</a:t>
                      </a:r>
                      <a:endParaRPr lang="zh-CN" altLang="en-US" sz="2000" dirty="0"/>
                    </a:p>
                  </a:txBody>
                  <a:tcPr marL="0" marR="0" anchor="ctr"/>
                </a:tc>
                <a:extLst>
                  <a:ext uri="{0D108BD9-81ED-4DB2-BD59-A6C34878D82A}">
                    <a16:rowId xmlns:a16="http://schemas.microsoft.com/office/drawing/2014/main" val="10000"/>
                  </a:ext>
                </a:extLst>
              </a:tr>
            </a:tbl>
          </a:graphicData>
        </a:graphic>
      </p:graphicFrame>
      <p:sp>
        <p:nvSpPr>
          <p:cNvPr id="80" name="椭圆 79"/>
          <p:cNvSpPr/>
          <p:nvPr/>
        </p:nvSpPr>
        <p:spPr>
          <a:xfrm>
            <a:off x="1625635" y="5651577"/>
            <a:ext cx="360000" cy="3600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800">
              <a:solidFill>
                <a:schemeClr val="tx1"/>
              </a:solidFill>
            </a:endParaRPr>
          </a:p>
        </p:txBody>
      </p:sp>
      <p:cxnSp>
        <p:nvCxnSpPr>
          <p:cNvPr id="81" name="直接箭头连接符 80"/>
          <p:cNvCxnSpPr/>
          <p:nvPr/>
        </p:nvCxnSpPr>
        <p:spPr>
          <a:xfrm flipV="1">
            <a:off x="1824356" y="5819985"/>
            <a:ext cx="396000" cy="0"/>
          </a:xfrm>
          <a:prstGeom prst="straightConnector1">
            <a:avLst/>
          </a:prstGeom>
          <a:ln w="19050">
            <a:solidFill>
              <a:schemeClr val="tx1"/>
            </a:solidFill>
            <a:headEnd type="oval"/>
            <a:tailEnd type="triangle"/>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H="1">
            <a:off x="3331779" y="1277007"/>
            <a:ext cx="1051035" cy="12192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57005" y="1415071"/>
            <a:ext cx="914400" cy="9144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自由: 形状 13"/>
          <p:cNvSpPr/>
          <p:nvPr/>
        </p:nvSpPr>
        <p:spPr>
          <a:xfrm>
            <a:off x="2937762" y="3102907"/>
            <a:ext cx="2075302" cy="791361"/>
          </a:xfrm>
          <a:custGeom>
            <a:avLst/>
            <a:gdLst>
              <a:gd name="connsiteX0" fmla="*/ 4454 w 2075302"/>
              <a:gd name="connsiteY0" fmla="*/ 791361 h 791361"/>
              <a:gd name="connsiteX1" fmla="*/ 122789 w 2075302"/>
              <a:gd name="connsiteY1" fmla="*/ 119008 h 791361"/>
              <a:gd name="connsiteX2" fmla="*/ 822036 w 2075302"/>
              <a:gd name="connsiteY2" fmla="*/ 38326 h 791361"/>
              <a:gd name="connsiteX3" fmla="*/ 2075302 w 2075302"/>
              <a:gd name="connsiteY3" fmla="*/ 538557 h 791361"/>
            </a:gdLst>
            <a:ahLst/>
            <a:cxnLst>
              <a:cxn ang="0">
                <a:pos x="connsiteX0" y="connsiteY0"/>
              </a:cxn>
              <a:cxn ang="0">
                <a:pos x="connsiteX1" y="connsiteY1"/>
              </a:cxn>
              <a:cxn ang="0">
                <a:pos x="connsiteX2" y="connsiteY2"/>
              </a:cxn>
              <a:cxn ang="0">
                <a:pos x="connsiteX3" y="connsiteY3"/>
              </a:cxn>
            </a:cxnLst>
            <a:rect l="l" t="t" r="r" b="b"/>
            <a:pathLst>
              <a:path w="2075302" h="791361">
                <a:moveTo>
                  <a:pt x="4454" y="791361"/>
                </a:moveTo>
                <a:cubicBezTo>
                  <a:pt x="-4511" y="517937"/>
                  <a:pt x="-13475" y="244514"/>
                  <a:pt x="122789" y="119008"/>
                </a:cubicBezTo>
                <a:cubicBezTo>
                  <a:pt x="259053" y="-6498"/>
                  <a:pt x="496617" y="-31599"/>
                  <a:pt x="822036" y="38326"/>
                </a:cubicBezTo>
                <a:cubicBezTo>
                  <a:pt x="1147455" y="108251"/>
                  <a:pt x="1611378" y="323404"/>
                  <a:pt x="2075302" y="538557"/>
                </a:cubicBezTo>
              </a:path>
            </a:pathLst>
          </a:custGeom>
          <a:noFill/>
          <a:ln w="31750">
            <a:solidFill>
              <a:srgbClr val="FFFF00"/>
            </a:solidFill>
            <a:headEnd type="ova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自由: 形状 48"/>
          <p:cNvSpPr/>
          <p:nvPr/>
        </p:nvSpPr>
        <p:spPr>
          <a:xfrm>
            <a:off x="2993066" y="5108467"/>
            <a:ext cx="2075302" cy="791361"/>
          </a:xfrm>
          <a:custGeom>
            <a:avLst/>
            <a:gdLst>
              <a:gd name="connsiteX0" fmla="*/ 4454 w 2075302"/>
              <a:gd name="connsiteY0" fmla="*/ 791361 h 791361"/>
              <a:gd name="connsiteX1" fmla="*/ 122789 w 2075302"/>
              <a:gd name="connsiteY1" fmla="*/ 119008 h 791361"/>
              <a:gd name="connsiteX2" fmla="*/ 822036 w 2075302"/>
              <a:gd name="connsiteY2" fmla="*/ 38326 h 791361"/>
              <a:gd name="connsiteX3" fmla="*/ 2075302 w 2075302"/>
              <a:gd name="connsiteY3" fmla="*/ 538557 h 791361"/>
            </a:gdLst>
            <a:ahLst/>
            <a:cxnLst>
              <a:cxn ang="0">
                <a:pos x="connsiteX0" y="connsiteY0"/>
              </a:cxn>
              <a:cxn ang="0">
                <a:pos x="connsiteX1" y="connsiteY1"/>
              </a:cxn>
              <a:cxn ang="0">
                <a:pos x="connsiteX2" y="connsiteY2"/>
              </a:cxn>
              <a:cxn ang="0">
                <a:pos x="connsiteX3" y="connsiteY3"/>
              </a:cxn>
            </a:cxnLst>
            <a:rect l="l" t="t" r="r" b="b"/>
            <a:pathLst>
              <a:path w="2075302" h="791361">
                <a:moveTo>
                  <a:pt x="4454" y="791361"/>
                </a:moveTo>
                <a:cubicBezTo>
                  <a:pt x="-4511" y="517937"/>
                  <a:pt x="-13475" y="244514"/>
                  <a:pt x="122789" y="119008"/>
                </a:cubicBezTo>
                <a:cubicBezTo>
                  <a:pt x="259053" y="-6498"/>
                  <a:pt x="496617" y="-31599"/>
                  <a:pt x="822036" y="38326"/>
                </a:cubicBezTo>
                <a:cubicBezTo>
                  <a:pt x="1147455" y="108251"/>
                  <a:pt x="1611378" y="323404"/>
                  <a:pt x="2075302" y="538557"/>
                </a:cubicBezTo>
              </a:path>
            </a:pathLst>
          </a:custGeom>
          <a:noFill/>
          <a:ln w="31750">
            <a:solidFill>
              <a:srgbClr val="FFFF00"/>
            </a:solidFill>
            <a:headEnd type="ova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49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873" y="169077"/>
            <a:ext cx="4292425" cy="1371600"/>
          </a:xfrm>
        </p:spPr>
        <p:txBody>
          <a:bodyPr vert="horz" lIns="91440" tIns="45720" rIns="91440" bIns="45720" rtlCol="0" anchor="ctr">
            <a:normAutofit/>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结构与结构变量</a:t>
            </a:r>
          </a:p>
        </p:txBody>
      </p:sp>
      <p:sp>
        <p:nvSpPr>
          <p:cNvPr id="4" name="Rectangle 5"/>
          <p:cNvSpPr>
            <a:spLocks noChangeArrowheads="1"/>
          </p:cNvSpPr>
          <p:nvPr/>
        </p:nvSpPr>
        <p:spPr bwMode="auto">
          <a:xfrm>
            <a:off x="519606" y="1495393"/>
            <a:ext cx="34375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1" dirty="0">
                <a:latin typeface="华文楷体" panose="02010600040101010101" pitchFamily="2" charset="-122"/>
                <a:ea typeface="华文楷体" panose="02010600040101010101" pitchFamily="2" charset="-122"/>
              </a:rPr>
              <a:t>定义结构</a:t>
            </a:r>
            <a:endParaRPr lang="en-US" altLang="zh-CN" sz="2400" b="1" dirty="0">
              <a:latin typeface="华文楷体" panose="02010600040101010101" pitchFamily="2" charset="-122"/>
              <a:ea typeface="华文楷体" panose="02010600040101010101" pitchFamily="2" charset="-122"/>
            </a:endParaRPr>
          </a:p>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student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name[20];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gender;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age;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p:txBody>
      </p:sp>
      <p:sp>
        <p:nvSpPr>
          <p:cNvPr id="5" name="矩形 4"/>
          <p:cNvSpPr/>
          <p:nvPr/>
        </p:nvSpPr>
        <p:spPr>
          <a:xfrm>
            <a:off x="519605" y="5278713"/>
            <a:ext cx="3610960" cy="1421928"/>
          </a:xfrm>
          <a:prstGeom prst="rect">
            <a:avLst/>
          </a:prstGeom>
        </p:spPr>
        <p:txBody>
          <a:bodyPr wrap="square">
            <a:spAutoFit/>
          </a:bodyPr>
          <a:lstStyle/>
          <a:p>
            <a:pPr>
              <a:lnSpc>
                <a:spcPct val="120000"/>
              </a:lnSpc>
              <a:spcBef>
                <a:spcPct val="0"/>
              </a:spcBef>
            </a:pPr>
            <a:r>
              <a:rPr kumimoji="1" lang="zh-CN" altLang="en-US" sz="2400" b="1" dirty="0">
                <a:latin typeface="华文楷体" panose="02010600040101010101" pitchFamily="2" charset="-122"/>
                <a:ea typeface="华文楷体" panose="02010600040101010101" pitchFamily="2" charset="-122"/>
              </a:rPr>
              <a:t>定义结构变量  </a:t>
            </a:r>
            <a:endParaRPr kumimoji="1" lang="en-US" altLang="zh-CN" sz="2400" b="1" dirty="0">
              <a:latin typeface="华文楷体" panose="02010600040101010101" pitchFamily="2" charset="-122"/>
              <a:ea typeface="华文楷体" panose="02010600040101010101" pitchFamily="2" charset="-122"/>
            </a:endParaRP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a:t>
            </a:r>
            <a:r>
              <a:rPr kumimoji="1" lang="en-US" altLang="zh-CN" sz="2400" b="1" dirty="0" err="1">
                <a:solidFill>
                  <a:srgbClr val="FF0000"/>
                </a:solidFill>
                <a:latin typeface="华文楷体" panose="02010600040101010101" pitchFamily="2" charset="-122"/>
                <a:ea typeface="华文楷体" panose="02010600040101010101" pitchFamily="2" charset="-122"/>
              </a:rPr>
              <a:t>studA</a:t>
            </a:r>
            <a:r>
              <a:rPr kumimoji="1" lang="en-US" altLang="zh-CN" sz="2400" b="1" dirty="0">
                <a:solidFill>
                  <a:srgbClr val="FF0000"/>
                </a:solidFill>
                <a:latin typeface="华文楷体" panose="02010600040101010101" pitchFamily="2" charset="-122"/>
                <a:ea typeface="华文楷体" panose="02010600040101010101" pitchFamily="2" charset="-122"/>
              </a:rPr>
              <a:t>;</a:t>
            </a: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students[20];</a:t>
            </a:r>
          </a:p>
        </p:txBody>
      </p:sp>
      <p:sp>
        <p:nvSpPr>
          <p:cNvPr id="3" name="箭头: 左右 2"/>
          <p:cNvSpPr/>
          <p:nvPr/>
        </p:nvSpPr>
        <p:spPr>
          <a:xfrm>
            <a:off x="3520965" y="3004591"/>
            <a:ext cx="1671145" cy="76725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12" name="Rectangle 5"/>
          <p:cNvSpPr>
            <a:spLocks noChangeArrowheads="1"/>
          </p:cNvSpPr>
          <p:nvPr/>
        </p:nvSpPr>
        <p:spPr bwMode="auto">
          <a:xfrm>
            <a:off x="5417426" y="1772392"/>
            <a:ext cx="343754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student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name[20];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gender;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age;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r>
              <a:rPr lang="en-US" altLang="zh-CN" sz="2400" b="1" dirty="0" err="1">
                <a:latin typeface="华文楷体" panose="02010600040101010101" pitchFamily="2" charset="-122"/>
                <a:ea typeface="华文楷体" panose="02010600040101010101" pitchFamily="2" charset="-122"/>
              </a:rPr>
              <a:t>studA</a:t>
            </a:r>
            <a:r>
              <a:rPr lang="en-US" altLang="zh-CN" sz="2400" b="1" dirty="0">
                <a:latin typeface="华文楷体" panose="02010600040101010101" pitchFamily="2" charset="-122"/>
                <a:ea typeface="华文楷体" panose="02010600040101010101" pitchFamily="2" charset="-122"/>
              </a:rPr>
              <a:t>, students[20];</a:t>
            </a:r>
          </a:p>
        </p:txBody>
      </p:sp>
    </p:spTree>
    <p:extLst>
      <p:ext uri="{BB962C8B-B14F-4D97-AF65-F5344CB8AC3E}">
        <p14:creationId xmlns:p14="http://schemas.microsoft.com/office/powerpoint/2010/main" val="166141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873" y="169077"/>
            <a:ext cx="4292425" cy="1371600"/>
          </a:xfrm>
        </p:spPr>
        <p:txBody>
          <a:bodyPr vert="horz" lIns="91440" tIns="45720" rIns="91440" bIns="45720" rtlCol="0" anchor="ctr">
            <a:normAutofit/>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结构自引用</a:t>
            </a:r>
          </a:p>
        </p:txBody>
      </p:sp>
      <p:sp>
        <p:nvSpPr>
          <p:cNvPr id="4" name="Rectangle 5"/>
          <p:cNvSpPr>
            <a:spLocks noChangeArrowheads="1"/>
          </p:cNvSpPr>
          <p:nvPr/>
        </p:nvSpPr>
        <p:spPr bwMode="auto">
          <a:xfrm>
            <a:off x="519606" y="1495393"/>
            <a:ext cx="343754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node</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key[20];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value[20];</a:t>
            </a:r>
          </a:p>
          <a:p>
            <a:pPr eaLnBrk="1" hangingPunct="1">
              <a:spcBef>
                <a:spcPct val="50000"/>
              </a:spcBef>
              <a:buClrTx/>
              <a:buFontTx/>
              <a:buNone/>
            </a:pPr>
            <a:r>
              <a:rPr lang="en-US" altLang="zh-CN" sz="2400" b="1" dirty="0">
                <a:solidFill>
                  <a:srgbClr val="FF0000"/>
                </a:solidFill>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node next;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p:txBody>
      </p:sp>
      <p:sp>
        <p:nvSpPr>
          <p:cNvPr id="6" name="Rectangle 5"/>
          <p:cNvSpPr>
            <a:spLocks noChangeArrowheads="1"/>
          </p:cNvSpPr>
          <p:nvPr/>
        </p:nvSpPr>
        <p:spPr bwMode="auto">
          <a:xfrm>
            <a:off x="4812031" y="1495393"/>
            <a:ext cx="343754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node</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key[20];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value[20];</a:t>
            </a:r>
          </a:p>
          <a:p>
            <a:pPr eaLnBrk="1" hangingPunct="1">
              <a:spcBef>
                <a:spcPct val="50000"/>
              </a:spcBef>
              <a:buClrTx/>
              <a:buFontTx/>
              <a:buNone/>
            </a:pPr>
            <a:r>
              <a:rPr lang="en-US" altLang="zh-CN" sz="2400" b="1" dirty="0">
                <a:solidFill>
                  <a:srgbClr val="FF0000"/>
                </a:solidFill>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node *next;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72340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873" y="169077"/>
            <a:ext cx="4292425" cy="1371600"/>
          </a:xfrm>
        </p:spPr>
        <p:txBody>
          <a:bodyPr vert="horz" lIns="91440" tIns="45720" rIns="91440" bIns="45720" rtlCol="0" anchor="ctr">
            <a:normAutofit/>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结构的使用</a:t>
            </a:r>
          </a:p>
        </p:txBody>
      </p:sp>
      <p:sp>
        <p:nvSpPr>
          <p:cNvPr id="4" name="Rectangle 5"/>
          <p:cNvSpPr>
            <a:spLocks noChangeArrowheads="1"/>
          </p:cNvSpPr>
          <p:nvPr/>
        </p:nvSpPr>
        <p:spPr bwMode="auto">
          <a:xfrm>
            <a:off x="519606" y="1495393"/>
            <a:ext cx="34375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1" dirty="0">
                <a:latin typeface="华文楷体" panose="02010600040101010101" pitchFamily="2" charset="-122"/>
                <a:ea typeface="华文楷体" panose="02010600040101010101" pitchFamily="2" charset="-122"/>
              </a:rPr>
              <a:t>定义结构</a:t>
            </a:r>
            <a:endParaRPr lang="en-US" altLang="zh-CN" sz="2400" b="1" dirty="0">
              <a:latin typeface="华文楷体" panose="02010600040101010101" pitchFamily="2" charset="-122"/>
              <a:ea typeface="华文楷体" panose="02010600040101010101" pitchFamily="2" charset="-122"/>
            </a:endParaRPr>
          </a:p>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student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name[20];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gender;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age;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p:txBody>
      </p:sp>
      <p:sp>
        <p:nvSpPr>
          <p:cNvPr id="5" name="矩形 4"/>
          <p:cNvSpPr/>
          <p:nvPr/>
        </p:nvSpPr>
        <p:spPr>
          <a:xfrm>
            <a:off x="262102" y="5348114"/>
            <a:ext cx="3610960" cy="1421928"/>
          </a:xfrm>
          <a:prstGeom prst="rect">
            <a:avLst/>
          </a:prstGeom>
        </p:spPr>
        <p:txBody>
          <a:bodyPr wrap="square">
            <a:spAutoFit/>
          </a:bodyPr>
          <a:lstStyle/>
          <a:p>
            <a:pPr>
              <a:lnSpc>
                <a:spcPct val="120000"/>
              </a:lnSpc>
              <a:spcBef>
                <a:spcPct val="0"/>
              </a:spcBef>
            </a:pPr>
            <a:r>
              <a:rPr kumimoji="1" lang="zh-CN" altLang="en-US" sz="2400" b="1" dirty="0">
                <a:latin typeface="华文楷体" panose="02010600040101010101" pitchFamily="2" charset="-122"/>
                <a:ea typeface="华文楷体" panose="02010600040101010101" pitchFamily="2" charset="-122"/>
              </a:rPr>
              <a:t>定义结构变量  </a:t>
            </a:r>
            <a:endParaRPr kumimoji="1" lang="en-US" altLang="zh-CN" sz="2400" b="1" dirty="0">
              <a:latin typeface="华文楷体" panose="02010600040101010101" pitchFamily="2" charset="-122"/>
              <a:ea typeface="华文楷体" panose="02010600040101010101" pitchFamily="2" charset="-122"/>
            </a:endParaRP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a:t>
            </a:r>
            <a:r>
              <a:rPr kumimoji="1" lang="en-US" altLang="zh-CN" sz="2400" b="1" dirty="0" err="1">
                <a:solidFill>
                  <a:srgbClr val="FF0000"/>
                </a:solidFill>
                <a:latin typeface="华文楷体" panose="02010600040101010101" pitchFamily="2" charset="-122"/>
                <a:ea typeface="华文楷体" panose="02010600040101010101" pitchFamily="2" charset="-122"/>
              </a:rPr>
              <a:t>studA</a:t>
            </a:r>
            <a:r>
              <a:rPr kumimoji="1" lang="en-US" altLang="zh-CN" sz="2400" b="1" dirty="0">
                <a:solidFill>
                  <a:srgbClr val="FF0000"/>
                </a:solidFill>
                <a:latin typeface="华文楷体" panose="02010600040101010101" pitchFamily="2" charset="-122"/>
                <a:ea typeface="华文楷体" panose="02010600040101010101" pitchFamily="2" charset="-122"/>
              </a:rPr>
              <a:t>, </a:t>
            </a:r>
            <a:r>
              <a:rPr kumimoji="1" lang="en-US" altLang="zh-CN" sz="2400" b="1" dirty="0" err="1">
                <a:solidFill>
                  <a:srgbClr val="FF0000"/>
                </a:solidFill>
                <a:latin typeface="华文楷体" panose="02010600040101010101" pitchFamily="2" charset="-122"/>
                <a:ea typeface="华文楷体" panose="02010600040101010101" pitchFamily="2" charset="-122"/>
              </a:rPr>
              <a:t>studB</a:t>
            </a:r>
            <a:r>
              <a:rPr kumimoji="1" lang="en-US" altLang="zh-CN" sz="2400" b="1" dirty="0">
                <a:solidFill>
                  <a:srgbClr val="FF0000"/>
                </a:solidFill>
                <a:latin typeface="华文楷体" panose="02010600040101010101" pitchFamily="2" charset="-122"/>
                <a:ea typeface="华文楷体" panose="02010600040101010101" pitchFamily="2" charset="-122"/>
              </a:rPr>
              <a:t>;</a:t>
            </a: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*stud;</a:t>
            </a:r>
          </a:p>
        </p:txBody>
      </p:sp>
      <p:sp>
        <p:nvSpPr>
          <p:cNvPr id="3" name="矩形 2"/>
          <p:cNvSpPr/>
          <p:nvPr/>
        </p:nvSpPr>
        <p:spPr>
          <a:xfrm>
            <a:off x="3957145" y="1282493"/>
            <a:ext cx="514382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Font typeface="Arial" panose="020B0604020202020204" pitchFamily="34" charset="0"/>
              <a:buChar char="•"/>
            </a:pP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直接访问结构变量</a:t>
            </a:r>
            <a:endParaRPr lang="en-US" altLang="zh-CN" sz="2800" b="1" dirty="0">
              <a:latin typeface="华文楷体" panose="02010600040101010101" pitchFamily="2" charset="-122"/>
              <a:ea typeface="华文楷体" panose="02010600040101010101" pitchFamily="2" charset="-122"/>
            </a:endParaRPr>
          </a:p>
          <a:p>
            <a:pPr>
              <a:spcBef>
                <a:spcPct val="50000"/>
              </a:spcBef>
            </a:pP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studA.age</a:t>
            </a:r>
            <a:r>
              <a:rPr lang="en-US" altLang="zh-CN" sz="2800" b="1" dirty="0">
                <a:latin typeface="华文楷体" panose="02010600040101010101" pitchFamily="2" charset="-122"/>
                <a:ea typeface="华文楷体" panose="02010600040101010101" pitchFamily="2" charset="-122"/>
              </a:rPr>
              <a:t> = 18;  </a:t>
            </a:r>
          </a:p>
          <a:p>
            <a:pPr>
              <a:spcBef>
                <a:spcPct val="50000"/>
              </a:spcBef>
            </a:pP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printf</a:t>
            </a:r>
            <a:r>
              <a:rPr lang="en-US" altLang="zh-CN" sz="2800" b="1" dirty="0">
                <a:latin typeface="华文楷体" panose="02010600040101010101" pitchFamily="2" charset="-122"/>
                <a:ea typeface="华文楷体" panose="02010600040101010101" pitchFamily="2" charset="-122"/>
              </a:rPr>
              <a:t>( "%c\n", studA.name[0]);</a:t>
            </a:r>
          </a:p>
          <a:p>
            <a:pPr>
              <a:spcBef>
                <a:spcPct val="50000"/>
              </a:spcBef>
            </a:pP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strcpy</a:t>
            </a:r>
            <a:r>
              <a:rPr lang="en-US" altLang="zh-CN" sz="2800" b="1" dirty="0">
                <a:latin typeface="华文楷体" panose="02010600040101010101" pitchFamily="2" charset="-122"/>
                <a:ea typeface="华文楷体" panose="02010600040101010101" pitchFamily="2" charset="-122"/>
              </a:rPr>
              <a:t>(studA.name, "</a:t>
            </a:r>
            <a:r>
              <a:rPr lang="en-US" altLang="zh-CN" sz="2800" b="1" dirty="0" err="1">
                <a:latin typeface="华文楷体" panose="02010600040101010101" pitchFamily="2" charset="-122"/>
                <a:ea typeface="华文楷体" panose="02010600040101010101" pitchFamily="2" charset="-122"/>
              </a:rPr>
              <a:t>LeLe</a:t>
            </a:r>
            <a:r>
              <a:rPr lang="en-US" altLang="zh-CN" sz="2800" b="1" dirty="0">
                <a:latin typeface="华文楷体" panose="02010600040101010101" pitchFamily="2" charset="-122"/>
                <a:ea typeface="华文楷体" panose="02010600040101010101" pitchFamily="2" charset="-122"/>
              </a:rPr>
              <a:t>") ;</a:t>
            </a:r>
          </a:p>
          <a:p>
            <a:pPr marL="342900" indent="-342900">
              <a:spcBef>
                <a:spcPct val="50000"/>
              </a:spcBef>
              <a:buFont typeface="Arial" panose="020B0604020202020204" pitchFamily="34" charset="0"/>
              <a:buChar char="•"/>
            </a:pPr>
            <a:r>
              <a:rPr lang="en-US" altLang="zh-CN" sz="2800" b="1" dirty="0">
                <a:latin typeface="华文楷体" panose="02010600040101010101" pitchFamily="2" charset="-122"/>
                <a:ea typeface="华文楷体" panose="02010600040101010101" pitchFamily="2" charset="-122"/>
              </a:rPr>
              <a:t>“-&gt;”</a:t>
            </a:r>
            <a:r>
              <a:rPr lang="zh-CN" altLang="en-US" sz="2800" b="1" dirty="0">
                <a:latin typeface="华文楷体" panose="02010600040101010101" pitchFamily="2" charset="-122"/>
                <a:ea typeface="华文楷体" panose="02010600040101010101" pitchFamily="2" charset="-122"/>
              </a:rPr>
              <a:t>间接访问</a:t>
            </a:r>
            <a:endParaRPr lang="en-US" altLang="zh-CN" sz="2800" b="1" dirty="0">
              <a:latin typeface="华文楷体" panose="02010600040101010101" pitchFamily="2" charset="-122"/>
              <a:ea typeface="华文楷体" panose="02010600040101010101" pitchFamily="2" charset="-122"/>
            </a:endParaRPr>
          </a:p>
          <a:p>
            <a:pPr>
              <a:spcBef>
                <a:spcPct val="50000"/>
              </a:spcBef>
            </a:pPr>
            <a:r>
              <a:rPr lang="en-US" altLang="zh-CN" sz="2800" b="1" dirty="0">
                <a:latin typeface="华文楷体" panose="02010600040101010101" pitchFamily="2" charset="-122"/>
                <a:ea typeface="华文楷体" panose="02010600040101010101" pitchFamily="2" charset="-122"/>
              </a:rPr>
              <a:t>	stud = &amp;</a:t>
            </a:r>
            <a:r>
              <a:rPr lang="en-US" altLang="zh-CN" sz="2800" b="1" dirty="0" err="1">
                <a:latin typeface="华文楷体" panose="02010600040101010101" pitchFamily="2" charset="-122"/>
                <a:ea typeface="华文楷体" panose="02010600040101010101" pitchFamily="2" charset="-122"/>
              </a:rPr>
              <a:t>studB</a:t>
            </a:r>
            <a:r>
              <a:rPr lang="zh-CN" altLang="en-US"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a:spcBef>
                <a:spcPct val="50000"/>
              </a:spcBef>
            </a:pPr>
            <a:r>
              <a:rPr lang="en-US" altLang="zh-CN" sz="2800" b="1" dirty="0">
                <a:latin typeface="华文楷体" panose="02010600040101010101" pitchFamily="2" charset="-122"/>
                <a:ea typeface="华文楷体" panose="02010600040101010101" pitchFamily="2" charset="-122"/>
              </a:rPr>
              <a:t>	stud-&gt;age = 22;</a:t>
            </a:r>
          </a:p>
        </p:txBody>
      </p:sp>
    </p:spTree>
    <p:extLst>
      <p:ext uri="{BB962C8B-B14F-4D97-AF65-F5344CB8AC3E}">
        <p14:creationId xmlns:p14="http://schemas.microsoft.com/office/powerpoint/2010/main" val="303518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873" y="169077"/>
            <a:ext cx="4292425" cy="1371600"/>
          </a:xfrm>
        </p:spPr>
        <p:txBody>
          <a:bodyPr vert="horz" lIns="91440" tIns="45720" rIns="91440" bIns="45720" rtlCol="0" anchor="ctr">
            <a:normAutofit/>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结构的使用</a:t>
            </a:r>
          </a:p>
        </p:txBody>
      </p:sp>
      <p:sp>
        <p:nvSpPr>
          <p:cNvPr id="4" name="Rectangle 5"/>
          <p:cNvSpPr>
            <a:spLocks noChangeArrowheads="1"/>
          </p:cNvSpPr>
          <p:nvPr/>
        </p:nvSpPr>
        <p:spPr bwMode="auto">
          <a:xfrm>
            <a:off x="519606" y="1495393"/>
            <a:ext cx="34375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1" dirty="0">
                <a:latin typeface="华文楷体" panose="02010600040101010101" pitchFamily="2" charset="-122"/>
                <a:ea typeface="华文楷体" panose="02010600040101010101" pitchFamily="2" charset="-122"/>
              </a:rPr>
              <a:t>定义结构</a:t>
            </a:r>
            <a:endParaRPr lang="en-US" altLang="zh-CN" sz="2400" b="1" dirty="0">
              <a:latin typeface="华文楷体" panose="02010600040101010101" pitchFamily="2" charset="-122"/>
              <a:ea typeface="华文楷体" panose="02010600040101010101" pitchFamily="2" charset="-122"/>
            </a:endParaRPr>
          </a:p>
          <a:p>
            <a:pPr eaLnBrk="1" hangingPunct="1">
              <a:spcBef>
                <a:spcPct val="50000"/>
              </a:spcBef>
              <a:buClrTx/>
              <a:buFontTx/>
              <a:buNone/>
            </a:pPr>
            <a:r>
              <a:rPr lang="en-US" altLang="zh-CN" sz="2400" b="1" dirty="0" err="1">
                <a:solidFill>
                  <a:srgbClr val="FF0000"/>
                </a:solidFill>
                <a:latin typeface="华文楷体" panose="02010600040101010101" pitchFamily="2" charset="-122"/>
                <a:ea typeface="华文楷体" panose="02010600040101010101" pitchFamily="2" charset="-122"/>
              </a:rPr>
              <a:t>struct</a:t>
            </a:r>
            <a:r>
              <a:rPr lang="en-US" altLang="zh-CN" sz="2400" b="1" dirty="0">
                <a:solidFill>
                  <a:srgbClr val="FF0000"/>
                </a:solidFill>
                <a:latin typeface="华文楷体" panose="02010600040101010101" pitchFamily="2" charset="-122"/>
                <a:ea typeface="华文楷体" panose="02010600040101010101" pitchFamily="2" charset="-122"/>
              </a:rPr>
              <a:t> student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name[20];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char gender;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age; </a:t>
            </a:r>
          </a:p>
          <a:p>
            <a:pPr eaLnBrk="1" hangingPunct="1">
              <a:spcBef>
                <a:spcPct val="50000"/>
              </a:spcBef>
              <a:buClrTx/>
              <a:buFontTx/>
              <a:buNone/>
            </a:pPr>
            <a:r>
              <a:rPr lang="en-US" altLang="zh-CN" sz="2400" b="1" dirty="0">
                <a:latin typeface="华文楷体" panose="02010600040101010101" pitchFamily="2" charset="-122"/>
                <a:ea typeface="华文楷体" panose="02010600040101010101" pitchFamily="2" charset="-122"/>
              </a:rPr>
              <a:t>}</a:t>
            </a:r>
          </a:p>
        </p:txBody>
      </p:sp>
      <p:sp>
        <p:nvSpPr>
          <p:cNvPr id="5" name="矩形 4"/>
          <p:cNvSpPr/>
          <p:nvPr/>
        </p:nvSpPr>
        <p:spPr>
          <a:xfrm>
            <a:off x="262102" y="5348114"/>
            <a:ext cx="3610960" cy="1421928"/>
          </a:xfrm>
          <a:prstGeom prst="rect">
            <a:avLst/>
          </a:prstGeom>
        </p:spPr>
        <p:txBody>
          <a:bodyPr wrap="square">
            <a:spAutoFit/>
          </a:bodyPr>
          <a:lstStyle/>
          <a:p>
            <a:pPr>
              <a:lnSpc>
                <a:spcPct val="120000"/>
              </a:lnSpc>
              <a:spcBef>
                <a:spcPct val="0"/>
              </a:spcBef>
            </a:pPr>
            <a:r>
              <a:rPr kumimoji="1" lang="zh-CN" altLang="en-US" sz="2400" b="1" dirty="0">
                <a:latin typeface="华文楷体" panose="02010600040101010101" pitchFamily="2" charset="-122"/>
                <a:ea typeface="华文楷体" panose="02010600040101010101" pitchFamily="2" charset="-122"/>
              </a:rPr>
              <a:t>定义结构变量  </a:t>
            </a:r>
            <a:endParaRPr kumimoji="1" lang="en-US" altLang="zh-CN" sz="2400" b="1" dirty="0">
              <a:latin typeface="华文楷体" panose="02010600040101010101" pitchFamily="2" charset="-122"/>
              <a:ea typeface="华文楷体" panose="02010600040101010101" pitchFamily="2" charset="-122"/>
            </a:endParaRP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a:t>
            </a:r>
            <a:r>
              <a:rPr kumimoji="1" lang="en-US" altLang="zh-CN" sz="2400" b="1" dirty="0" err="1">
                <a:solidFill>
                  <a:srgbClr val="FF0000"/>
                </a:solidFill>
                <a:latin typeface="华文楷体" panose="02010600040101010101" pitchFamily="2" charset="-122"/>
                <a:ea typeface="华文楷体" panose="02010600040101010101" pitchFamily="2" charset="-122"/>
              </a:rPr>
              <a:t>studA</a:t>
            </a:r>
            <a:r>
              <a:rPr kumimoji="1" lang="en-US" altLang="zh-CN" sz="2400" b="1" dirty="0">
                <a:solidFill>
                  <a:srgbClr val="FF0000"/>
                </a:solidFill>
                <a:latin typeface="华文楷体" panose="02010600040101010101" pitchFamily="2" charset="-122"/>
                <a:ea typeface="华文楷体" panose="02010600040101010101" pitchFamily="2" charset="-122"/>
              </a:rPr>
              <a:t>, </a:t>
            </a:r>
            <a:r>
              <a:rPr kumimoji="1" lang="en-US" altLang="zh-CN" sz="2400" b="1" dirty="0" err="1">
                <a:solidFill>
                  <a:srgbClr val="FF0000"/>
                </a:solidFill>
                <a:latin typeface="华文楷体" panose="02010600040101010101" pitchFamily="2" charset="-122"/>
                <a:ea typeface="华文楷体" panose="02010600040101010101" pitchFamily="2" charset="-122"/>
              </a:rPr>
              <a:t>studB</a:t>
            </a:r>
            <a:r>
              <a:rPr kumimoji="1" lang="en-US" altLang="zh-CN" sz="2400" b="1" dirty="0">
                <a:solidFill>
                  <a:srgbClr val="FF0000"/>
                </a:solidFill>
                <a:latin typeface="华文楷体" panose="02010600040101010101" pitchFamily="2" charset="-122"/>
                <a:ea typeface="华文楷体" panose="02010600040101010101" pitchFamily="2" charset="-122"/>
              </a:rPr>
              <a:t>;</a:t>
            </a:r>
          </a:p>
          <a:p>
            <a:pPr>
              <a:lnSpc>
                <a:spcPct val="120000"/>
              </a:lnSpc>
              <a:spcBef>
                <a:spcPct val="0"/>
              </a:spcBef>
            </a:pPr>
            <a:r>
              <a:rPr kumimoji="1" lang="en-US" altLang="zh-CN" sz="2400" b="1" dirty="0" err="1">
                <a:solidFill>
                  <a:srgbClr val="FF0000"/>
                </a:solidFill>
                <a:latin typeface="华文楷体" panose="02010600040101010101" pitchFamily="2" charset="-122"/>
                <a:ea typeface="华文楷体" panose="02010600040101010101" pitchFamily="2" charset="-122"/>
              </a:rPr>
              <a:t>Struct</a:t>
            </a:r>
            <a:r>
              <a:rPr kumimoji="1" lang="en-US" altLang="zh-CN" sz="2400" b="1" dirty="0">
                <a:solidFill>
                  <a:srgbClr val="FF0000"/>
                </a:solidFill>
                <a:latin typeface="华文楷体" panose="02010600040101010101" pitchFamily="2" charset="-122"/>
                <a:ea typeface="华文楷体" panose="02010600040101010101" pitchFamily="2" charset="-122"/>
              </a:rPr>
              <a:t> student *stud;</a:t>
            </a:r>
          </a:p>
        </p:txBody>
      </p:sp>
      <p:sp>
        <p:nvSpPr>
          <p:cNvPr id="3" name="矩形 2"/>
          <p:cNvSpPr/>
          <p:nvPr/>
        </p:nvSpPr>
        <p:spPr>
          <a:xfrm>
            <a:off x="3957146" y="2105567"/>
            <a:ext cx="482424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结构变量整体初始化</a:t>
            </a:r>
            <a:endParaRPr lang="en-US" altLang="zh-CN" sz="2400" b="1" dirty="0">
              <a:latin typeface="华文楷体" panose="02010600040101010101" pitchFamily="2" charset="-122"/>
              <a:ea typeface="华文楷体" panose="02010600040101010101" pitchFamily="2" charset="-122"/>
            </a:endParaRPr>
          </a:p>
          <a:p>
            <a:pPr>
              <a:spcBef>
                <a:spcPct val="50000"/>
              </a:spcBef>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studA</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Mike</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‘M’, 2};</a:t>
            </a:r>
          </a:p>
          <a:p>
            <a:pPr marL="342900" indent="-342900">
              <a:spcBef>
                <a:spcPct val="50000"/>
              </a:spcBef>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结构变量整体赋值</a:t>
            </a:r>
            <a:endParaRPr lang="en-US" altLang="zh-CN" sz="2400" b="1" dirty="0">
              <a:latin typeface="华文楷体" panose="02010600040101010101" pitchFamily="2" charset="-122"/>
              <a:ea typeface="华文楷体" panose="02010600040101010101" pitchFamily="2" charset="-122"/>
            </a:endParaRPr>
          </a:p>
          <a:p>
            <a:pPr>
              <a:spcBef>
                <a:spcPct val="50000"/>
              </a:spcBef>
            </a:pPr>
            <a:r>
              <a:rPr lang="en-US" altLang="zh-CN" sz="2400" b="1" dirty="0">
                <a:latin typeface="华文楷体" panose="02010600040101010101" pitchFamily="2" charset="-122"/>
                <a:ea typeface="华文楷体" panose="02010600040101010101" pitchFamily="2" charset="-122"/>
              </a:rPr>
              <a:t>	stud = &amp;</a:t>
            </a:r>
            <a:r>
              <a:rPr lang="en-US" altLang="zh-CN" sz="2400" b="1" dirty="0" err="1">
                <a:latin typeface="华文楷体" panose="02010600040101010101" pitchFamily="2" charset="-122"/>
                <a:ea typeface="华文楷体" panose="02010600040101010101" pitchFamily="2" charset="-122"/>
              </a:rPr>
              <a:t>studB</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a:spcBef>
                <a:spcPct val="50000"/>
              </a:spcBef>
            </a:pP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studA</a:t>
            </a:r>
            <a:r>
              <a:rPr lang="en-US" altLang="zh-CN" sz="2400" b="1" dirty="0">
                <a:latin typeface="华文楷体" panose="02010600040101010101" pitchFamily="2" charset="-122"/>
                <a:ea typeface="华文楷体" panose="02010600040101010101" pitchFamily="2" charset="-122"/>
              </a:rPr>
              <a:t> = </a:t>
            </a:r>
            <a:r>
              <a:rPr lang="en-US" altLang="zh-CN" sz="2400" b="1" dirty="0" err="1">
                <a:latin typeface="华文楷体" panose="02010600040101010101" pitchFamily="2" charset="-122"/>
                <a:ea typeface="华文楷体" panose="02010600040101010101" pitchFamily="2" charset="-122"/>
              </a:rPr>
              <a:t>studB</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5060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p:txBody>
          <a:bodyPr>
            <a:normAutofit/>
          </a:bodyPr>
          <a:lstStyle/>
          <a:p>
            <a:r>
              <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结构</a:t>
            </a:r>
          </a:p>
          <a:p>
            <a:r>
              <a:rPr lang="zh-CN" altLang="en-US"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数组</a:t>
            </a:r>
            <a:endParaRPr lang="en-US" altLang="zh-CN" sz="2800" b="1" dirty="0">
              <a:solidFill>
                <a:schemeClr val="accent3"/>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链表</a:t>
            </a:r>
            <a:endPar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7790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6926" y="195904"/>
            <a:ext cx="7680960" cy="1371600"/>
          </a:xfrm>
        </p:spPr>
        <p:txBody>
          <a:bodyPr/>
          <a:lstStyle/>
          <a:p>
            <a:r>
              <a:rPr lang="zh-CN" altLang="en-US" dirty="0">
                <a:latin typeface="隶书" panose="02010509060101010101" pitchFamily="49" charset="-122"/>
                <a:ea typeface="隶书" panose="02010509060101010101" pitchFamily="49" charset="-122"/>
              </a:rPr>
              <a:t>数组 </a:t>
            </a:r>
            <a:r>
              <a:rPr lang="en-US" altLang="zh-CN" dirty="0">
                <a:latin typeface="隶书" panose="02010509060101010101" pitchFamily="49" charset="-122"/>
                <a:ea typeface="隶书" panose="02010509060101010101" pitchFamily="49" charset="-122"/>
              </a:rPr>
              <a:t>VS </a:t>
            </a:r>
            <a:r>
              <a:rPr lang="zh-CN" altLang="en-US" dirty="0">
                <a:latin typeface="隶书" panose="02010509060101010101" pitchFamily="49" charset="-122"/>
                <a:ea typeface="隶书" panose="02010509060101010101" pitchFamily="49" charset="-122"/>
              </a:rPr>
              <a:t>结构</a:t>
            </a:r>
          </a:p>
        </p:txBody>
      </p:sp>
      <p:sp>
        <p:nvSpPr>
          <p:cNvPr id="5" name="内容占位符 4"/>
          <p:cNvSpPr>
            <a:spLocks noGrp="1"/>
          </p:cNvSpPr>
          <p:nvPr>
            <p:ph idx="1"/>
          </p:nvPr>
        </p:nvSpPr>
        <p:spPr>
          <a:xfrm>
            <a:off x="694734" y="1393672"/>
            <a:ext cx="7680960" cy="3931920"/>
          </a:xfrm>
        </p:spPr>
        <p:txBody>
          <a:bodyPr>
            <a:noAutofit/>
          </a:bodyPr>
          <a:lstStyle/>
          <a:p>
            <a:pPr>
              <a:lnSpc>
                <a:spcPct val="130000"/>
              </a:lnSpc>
              <a:spcBef>
                <a:spcPct val="50000"/>
              </a:spcBef>
              <a:buClrTx/>
            </a:pPr>
            <a:r>
              <a:rPr kumimoji="1" lang="zh-CN" altLang="en-US" sz="2800" b="1" dirty="0">
                <a:latin typeface="华文楷体" panose="02010600040101010101" pitchFamily="2" charset="-122"/>
                <a:ea typeface="华文楷体" panose="02010600040101010101" pitchFamily="2" charset="-122"/>
              </a:rPr>
              <a:t>相同点：</a:t>
            </a:r>
            <a:endParaRPr kumimoji="1" lang="en-US" altLang="zh-CN" sz="2800" b="1" dirty="0">
              <a:latin typeface="华文楷体" panose="02010600040101010101" pitchFamily="2" charset="-122"/>
              <a:ea typeface="华文楷体" panose="02010600040101010101" pitchFamily="2" charset="-122"/>
            </a:endParaRPr>
          </a:p>
          <a:p>
            <a:pPr lvl="1">
              <a:lnSpc>
                <a:spcPct val="130000"/>
              </a:lnSpc>
              <a:spcBef>
                <a:spcPct val="50000"/>
              </a:spcBef>
              <a:buClrTx/>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数组类型变量一旦定义，则一次性申请连续存储空间用于存放指定数量的数据元素</a:t>
            </a:r>
            <a:endParaRPr kumimoji="1" lang="en-US" altLang="zh-CN" sz="2400" b="1" dirty="0">
              <a:latin typeface="华文楷体" panose="02010600040101010101" pitchFamily="2" charset="-122"/>
              <a:ea typeface="华文楷体" panose="02010600040101010101" pitchFamily="2" charset="-122"/>
            </a:endParaRPr>
          </a:p>
          <a:p>
            <a:pPr>
              <a:lnSpc>
                <a:spcPct val="130000"/>
              </a:lnSpc>
              <a:spcBef>
                <a:spcPct val="50000"/>
              </a:spcBef>
              <a:buClrTx/>
            </a:pPr>
            <a:r>
              <a:rPr kumimoji="1" lang="zh-CN" altLang="en-US" sz="2800" b="1" dirty="0">
                <a:latin typeface="华文楷体" panose="02010600040101010101" pitchFamily="2" charset="-122"/>
                <a:ea typeface="华文楷体" panose="02010600040101010101" pitchFamily="2" charset="-122"/>
              </a:rPr>
              <a:t>不同点：</a:t>
            </a:r>
            <a:endParaRPr kumimoji="1" lang="en-US" altLang="zh-CN" sz="2800" b="1" dirty="0">
              <a:latin typeface="华文楷体" panose="02010600040101010101" pitchFamily="2" charset="-122"/>
              <a:ea typeface="华文楷体" panose="02010600040101010101" pitchFamily="2" charset="-122"/>
            </a:endParaRPr>
          </a:p>
          <a:p>
            <a:pPr lvl="1">
              <a:lnSpc>
                <a:spcPct val="130000"/>
              </a:lnSpc>
              <a:spcBef>
                <a:spcPct val="50000"/>
              </a:spcBef>
              <a:buClrTx/>
              <a:buFont typeface="Wingdings" panose="05000000000000000000" pitchFamily="2" charset="2"/>
              <a:buChar char="Ø"/>
            </a:pPr>
            <a:r>
              <a:rPr kumimoji="1" lang="zh-CN" altLang="en-US" sz="2400" b="1" dirty="0">
                <a:latin typeface="华文楷体" panose="02010600040101010101" pitchFamily="2" charset="-122"/>
                <a:ea typeface="华文楷体" panose="02010600040101010101" pitchFamily="2" charset="-122"/>
              </a:rPr>
              <a:t>数组的元素具有相同的数据类型，而结构的成员</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域</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可以是不同类型</a:t>
            </a:r>
            <a:endParaRPr kumimoji="1" lang="en-US" altLang="zh-CN" sz="2000" b="1" dirty="0">
              <a:latin typeface="华文楷体" panose="02010600040101010101" pitchFamily="2" charset="-122"/>
              <a:ea typeface="华文楷体" panose="02010600040101010101" pitchFamily="2" charset="-122"/>
            </a:endParaRPr>
          </a:p>
          <a:p>
            <a:pPr>
              <a:lnSpc>
                <a:spcPct val="130000"/>
              </a:lnSpc>
              <a:spcBef>
                <a:spcPct val="50000"/>
              </a:spcBef>
              <a:buClrTx/>
              <a:buNone/>
            </a:pPr>
            <a:r>
              <a:rPr kumimoji="1" lang="zh-CN" altLang="en-US" sz="2400" b="1" dirty="0">
                <a:latin typeface="华文楷体" panose="02010600040101010101" pitchFamily="2" charset="-122"/>
                <a:ea typeface="华文楷体" panose="02010600040101010101" pitchFamily="2" charset="-122"/>
              </a:rPr>
              <a:t>数组元素用下标</a:t>
            </a:r>
            <a:r>
              <a:rPr kumimoji="1" lang="en-US" altLang="zh-CN" sz="2400" b="1" dirty="0">
                <a:latin typeface="华文楷体" panose="02010600040101010101" pitchFamily="2" charset="-122"/>
                <a:ea typeface="华文楷体" panose="02010600040101010101" pitchFamily="2" charset="-122"/>
              </a:rPr>
              <a:t>(index)</a:t>
            </a:r>
            <a:r>
              <a:rPr kumimoji="1" lang="zh-CN" altLang="en-US" sz="2400" b="1" dirty="0">
                <a:latin typeface="华文楷体" panose="02010600040101010101" pitchFamily="2" charset="-122"/>
                <a:ea typeface="华文楷体" panose="02010600040101010101" pitchFamily="2" charset="-122"/>
              </a:rPr>
              <a:t>标识，而结构成员由域名</a:t>
            </a:r>
            <a:r>
              <a:rPr kumimoji="1" lang="en-US" altLang="zh-CN" sz="2400" b="1" dirty="0">
                <a:latin typeface="华文楷体" panose="02010600040101010101" pitchFamily="2" charset="-122"/>
                <a:ea typeface="华文楷体" panose="02010600040101010101" pitchFamily="2" charset="-122"/>
              </a:rPr>
              <a:t>(field name)</a:t>
            </a:r>
            <a:r>
              <a:rPr kumimoji="1" lang="zh-CN" altLang="en-US" sz="2400" b="1" dirty="0">
                <a:latin typeface="华文楷体" panose="02010600040101010101" pitchFamily="2" charset="-122"/>
                <a:ea typeface="华文楷体" panose="02010600040101010101" pitchFamily="2" charset="-122"/>
              </a:rPr>
              <a:t>引用。</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14706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6673</TotalTime>
  <Words>2380</Words>
  <Application>Microsoft Office PowerPoint</Application>
  <PresentationFormat>全屏显示(4:3)</PresentationFormat>
  <Paragraphs>476</Paragraphs>
  <Slides>37</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5" baseType="lpstr">
      <vt:lpstr>仿宋_GB2312</vt:lpstr>
      <vt:lpstr>华文仿宋</vt:lpstr>
      <vt:lpstr>华文楷体</vt:lpstr>
      <vt:lpstr>楷体_GB2312</vt:lpstr>
      <vt:lpstr>隶书</vt:lpstr>
      <vt:lpstr>宋体</vt:lpstr>
      <vt:lpstr>Arial</vt:lpstr>
      <vt:lpstr>Calibri</vt:lpstr>
      <vt:lpstr>Cambria Math</vt:lpstr>
      <vt:lpstr>Symbol</vt:lpstr>
      <vt:lpstr>Times New Roman</vt:lpstr>
      <vt:lpstr>Tw Cen MT</vt:lpstr>
      <vt:lpstr>Tw Cen MT Condensed</vt:lpstr>
      <vt:lpstr>Wingdings</vt:lpstr>
      <vt:lpstr>Wingdings 3</vt:lpstr>
      <vt:lpstr>积分</vt:lpstr>
      <vt:lpstr>Visio</vt:lpstr>
      <vt:lpstr>VISIO 4 Drawing</vt:lpstr>
      <vt:lpstr>数组和链表</vt:lpstr>
      <vt:lpstr>目录</vt:lpstr>
      <vt:lpstr>结构与结构变量</vt:lpstr>
      <vt:lpstr>结构与结构变量</vt:lpstr>
      <vt:lpstr>结构自引用</vt:lpstr>
      <vt:lpstr>结构的使用</vt:lpstr>
      <vt:lpstr>结构的使用</vt:lpstr>
      <vt:lpstr>目录</vt:lpstr>
      <vt:lpstr>数组 VS 结构</vt:lpstr>
      <vt:lpstr>一维数组</vt:lpstr>
      <vt:lpstr>一维数组的存储结构</vt:lpstr>
      <vt:lpstr>二维数组</vt:lpstr>
      <vt:lpstr>二维数组的存储结构</vt:lpstr>
      <vt:lpstr>数组的顺序存储</vt:lpstr>
      <vt:lpstr>数组的顺序存储</vt:lpstr>
      <vt:lpstr>数组的顺序存储</vt:lpstr>
      <vt:lpstr>PowerPoint 演示文稿</vt:lpstr>
      <vt:lpstr>二维数组的顺序存储</vt:lpstr>
      <vt:lpstr>多维数组的顺序存储</vt:lpstr>
      <vt:lpstr>PowerPoint 演示文稿</vt:lpstr>
      <vt:lpstr>PowerPoint 演示文稿</vt:lpstr>
      <vt:lpstr>目录</vt:lpstr>
      <vt:lpstr>指针</vt:lpstr>
      <vt:lpstr>指针</vt:lpstr>
      <vt:lpstr>指针</vt:lpstr>
      <vt:lpstr>指针</vt:lpstr>
      <vt:lpstr>下面哪些是非法的指针？</vt:lpstr>
      <vt:lpstr>指针和数组</vt:lpstr>
      <vt:lpstr>PowerPoint 演示文稿</vt:lpstr>
      <vt:lpstr>PowerPoint 演示文稿</vt:lpstr>
      <vt:lpstr>PowerPoint 演示文稿</vt:lpstr>
      <vt:lpstr>单链表</vt:lpstr>
      <vt:lpstr>单链表</vt:lpstr>
      <vt:lpstr>单链表的结点结构实现</vt:lpstr>
      <vt:lpstr>单链表的插入</vt:lpstr>
      <vt:lpstr>单链表的插入</vt:lpstr>
      <vt:lpstr>单链表的删除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427</cp:revision>
  <dcterms:created xsi:type="dcterms:W3CDTF">2015-02-03T01:14:24Z</dcterms:created>
  <dcterms:modified xsi:type="dcterms:W3CDTF">2017-09-14T07:42:10Z</dcterms:modified>
</cp:coreProperties>
</file>