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notesMasterIdLst>
    <p:notesMasterId r:id="rId53"/>
  </p:notesMasterIdLst>
  <p:sldIdLst>
    <p:sldId id="256" r:id="rId2"/>
    <p:sldId id="280" r:id="rId3"/>
    <p:sldId id="281" r:id="rId4"/>
    <p:sldId id="381" r:id="rId5"/>
    <p:sldId id="282" r:id="rId6"/>
    <p:sldId id="383" r:id="rId7"/>
    <p:sldId id="284" r:id="rId8"/>
    <p:sldId id="432" r:id="rId9"/>
    <p:sldId id="433" r:id="rId10"/>
    <p:sldId id="434" r:id="rId11"/>
    <p:sldId id="435" r:id="rId12"/>
    <p:sldId id="388" r:id="rId13"/>
    <p:sldId id="390" r:id="rId14"/>
    <p:sldId id="391" r:id="rId15"/>
    <p:sldId id="392" r:id="rId16"/>
    <p:sldId id="393" r:id="rId17"/>
    <p:sldId id="394" r:id="rId18"/>
    <p:sldId id="397" r:id="rId19"/>
    <p:sldId id="395" r:id="rId20"/>
    <p:sldId id="398" r:id="rId21"/>
    <p:sldId id="399" r:id="rId22"/>
    <p:sldId id="400" r:id="rId23"/>
    <p:sldId id="401" r:id="rId24"/>
    <p:sldId id="402" r:id="rId25"/>
    <p:sldId id="404" r:id="rId26"/>
    <p:sldId id="405" r:id="rId27"/>
    <p:sldId id="436" r:id="rId28"/>
    <p:sldId id="419" r:id="rId29"/>
    <p:sldId id="403" r:id="rId30"/>
    <p:sldId id="408" r:id="rId31"/>
    <p:sldId id="409" r:id="rId32"/>
    <p:sldId id="416" r:id="rId33"/>
    <p:sldId id="410" r:id="rId34"/>
    <p:sldId id="415" r:id="rId35"/>
    <p:sldId id="411" r:id="rId36"/>
    <p:sldId id="437" r:id="rId37"/>
    <p:sldId id="412" r:id="rId38"/>
    <p:sldId id="438" r:id="rId39"/>
    <p:sldId id="414" r:id="rId40"/>
    <p:sldId id="420" r:id="rId41"/>
    <p:sldId id="418" r:id="rId42"/>
    <p:sldId id="421" r:id="rId43"/>
    <p:sldId id="423" r:id="rId44"/>
    <p:sldId id="424" r:id="rId45"/>
    <p:sldId id="425" r:id="rId46"/>
    <p:sldId id="428" r:id="rId47"/>
    <p:sldId id="427" r:id="rId48"/>
    <p:sldId id="429" r:id="rId49"/>
    <p:sldId id="430" r:id="rId50"/>
    <p:sldId id="431" r:id="rId51"/>
    <p:sldId id="439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1ACF28F-036D-4307-8545-CF2846661CBA}">
          <p14:sldIdLst>
            <p14:sldId id="256"/>
            <p14:sldId id="280"/>
            <p14:sldId id="281"/>
            <p14:sldId id="381"/>
            <p14:sldId id="282"/>
            <p14:sldId id="383"/>
            <p14:sldId id="284"/>
            <p14:sldId id="432"/>
            <p14:sldId id="433"/>
            <p14:sldId id="434"/>
            <p14:sldId id="435"/>
            <p14:sldId id="388"/>
            <p14:sldId id="390"/>
            <p14:sldId id="391"/>
            <p14:sldId id="392"/>
            <p14:sldId id="393"/>
            <p14:sldId id="394"/>
            <p14:sldId id="397"/>
            <p14:sldId id="395"/>
            <p14:sldId id="398"/>
            <p14:sldId id="399"/>
            <p14:sldId id="400"/>
            <p14:sldId id="401"/>
            <p14:sldId id="402"/>
            <p14:sldId id="404"/>
            <p14:sldId id="405"/>
            <p14:sldId id="436"/>
            <p14:sldId id="419"/>
            <p14:sldId id="403"/>
            <p14:sldId id="408"/>
            <p14:sldId id="409"/>
            <p14:sldId id="416"/>
            <p14:sldId id="410"/>
            <p14:sldId id="415"/>
            <p14:sldId id="411"/>
            <p14:sldId id="437"/>
            <p14:sldId id="412"/>
            <p14:sldId id="438"/>
            <p14:sldId id="414"/>
            <p14:sldId id="420"/>
            <p14:sldId id="418"/>
            <p14:sldId id="421"/>
            <p14:sldId id="423"/>
            <p14:sldId id="424"/>
            <p14:sldId id="425"/>
            <p14:sldId id="428"/>
            <p14:sldId id="427"/>
            <p14:sldId id="429"/>
            <p14:sldId id="430"/>
            <p14:sldId id="431"/>
            <p14:sldId id="43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5366" autoAdjust="0"/>
  </p:normalViewPr>
  <p:slideViewPr>
    <p:cSldViewPr snapToGrid="0">
      <p:cViewPr varScale="1">
        <p:scale>
          <a:sx n="91" d="100"/>
          <a:sy n="91" d="100"/>
        </p:scale>
        <p:origin x="82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C69A8-F41B-4AB3-B1C4-4C1E89E6346C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636FC-5391-4E88-BC9C-2B9CBFA3E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444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75FA1EC-9C8B-4CB7-B2A5-DD415DF7CB42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2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640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12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313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345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478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165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164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446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858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748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5FA1EC-9C8B-4CB7-B2A5-DD415DF7CB42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2692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堆栈和队列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朱洁</a:t>
            </a:r>
          </a:p>
        </p:txBody>
      </p:sp>
    </p:spTree>
    <p:extLst>
      <p:ext uri="{BB962C8B-B14F-4D97-AF65-F5344CB8AC3E}">
        <p14:creationId xmlns:p14="http://schemas.microsoft.com/office/powerpoint/2010/main" val="3998329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5E8BA8F8-ABF4-4FD9-8AEF-FCB048DA3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964" y="384066"/>
            <a:ext cx="8037512" cy="6170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en-US" sz="24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zh-CN" altLang="zh-CN" sz="24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在栈顶位置插入元素</a:t>
            </a:r>
            <a:r>
              <a:rPr lang="en-US" altLang="zh-CN" sz="24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zh-CN" sz="24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（入栈操作）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BOOL Push(Stack *S, </a:t>
            </a:r>
            <a:r>
              <a:rPr lang="en-US" altLang="zh-CN" sz="24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ElemType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x)</a:t>
            </a:r>
            <a:endParaRPr lang="zh-CN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{</a:t>
            </a:r>
            <a:endParaRPr lang="zh-CN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if(</a:t>
            </a:r>
            <a:r>
              <a:rPr lang="en-US" altLang="zh-CN" sz="24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IsFull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(S))	return FALSE;  //</a:t>
            </a:r>
            <a:r>
              <a:rPr lang="zh-CN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溢出处理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S-&gt;top++;</a:t>
            </a:r>
            <a:endParaRPr lang="zh-CN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S-&gt;element[S-&gt;top]=x; </a:t>
            </a:r>
            <a:endParaRPr lang="zh-CN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return TRUE;</a:t>
            </a:r>
            <a:endParaRPr lang="zh-CN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}</a:t>
            </a:r>
            <a:endParaRPr lang="zh-CN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7</a:t>
            </a:r>
            <a:r>
              <a:rPr lang="zh-CN" altLang="en-US" sz="24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zh-CN" altLang="zh-CN" sz="24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删除栈顶元素（出栈操作）</a:t>
            </a:r>
            <a:endParaRPr lang="en-US" altLang="zh-CN" sz="2400" b="1" dirty="0">
              <a:solidFill>
                <a:srgbClr val="FFFF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BOOL Pop(Stack *S)</a:t>
            </a:r>
            <a:endParaRPr lang="zh-CN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{ </a:t>
            </a:r>
            <a:endParaRPr lang="zh-CN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if(</a:t>
            </a:r>
            <a:r>
              <a:rPr lang="en-US" altLang="zh-CN" sz="24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IsEmpty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(S))	 return FALSE;	  //</a:t>
            </a:r>
            <a:r>
              <a:rPr lang="zh-CN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空栈处理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S-&gt;top--; </a:t>
            </a:r>
            <a:endParaRPr lang="zh-CN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return TRUE;</a:t>
            </a:r>
            <a:endParaRPr lang="zh-CN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}</a:t>
            </a:r>
            <a:endParaRPr lang="zh-CN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7115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5E8BA8F8-ABF4-4FD9-8AEF-FCB048DA3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322" y="2317969"/>
            <a:ext cx="8037512" cy="2107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r>
              <a:rPr lang="zh-CN" altLang="en-US" sz="24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zh-CN" altLang="zh-CN" sz="24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清除堆栈中全部元素，但并不释放空间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void Clear(Stack *S)</a:t>
            </a:r>
            <a:endParaRPr lang="zh-CN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{ </a:t>
            </a:r>
            <a:endParaRPr lang="zh-CN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S-&gt;top=−1;</a:t>
            </a:r>
            <a:endParaRPr lang="zh-CN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}</a:t>
            </a:r>
            <a:endParaRPr lang="zh-CN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0428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9829" y="2084832"/>
            <a:ext cx="5136930" cy="3511359"/>
          </a:xfrm>
        </p:spPr>
        <p:txBody>
          <a:bodyPr>
            <a:no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堆栈的抽象数据类型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堆栈的顺序存储表示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堆栈的链接存储表示</a:t>
            </a:r>
            <a:endParaRPr lang="en-US" altLang="zh-CN" sz="28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堆栈的应用：表达式计算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队列的抽象数据类型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队列的顺序存储表示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队列的链接存储表示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递归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1690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9" name="Picture 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64" y="1098768"/>
            <a:ext cx="7198874" cy="514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8376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4"/>
          <p:cNvSpPr txBox="1">
            <a:spLocks noChangeArrowheads="1"/>
          </p:cNvSpPr>
          <p:nvPr/>
        </p:nvSpPr>
        <p:spPr bwMode="auto">
          <a:xfrm>
            <a:off x="1774825" y="838200"/>
            <a:ext cx="4237038" cy="552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80000"/>
              </a:lnSpc>
            </a:pPr>
            <a:r>
              <a:rPr kumimoji="1"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typedef</a:t>
            </a: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1"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struct</a:t>
            </a: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node{</a:t>
            </a:r>
          </a:p>
          <a:p>
            <a:pPr eaLnBrk="1" hangingPunct="1">
              <a:lnSpc>
                <a:spcPct val="180000"/>
              </a:lnSpc>
            </a:pP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r>
              <a:rPr kumimoji="1"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ElemType</a:t>
            </a: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element;</a:t>
            </a:r>
          </a:p>
          <a:p>
            <a:pPr eaLnBrk="1" hangingPunct="1">
              <a:lnSpc>
                <a:spcPct val="180000"/>
              </a:lnSpc>
            </a:pP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struct node* link;</a:t>
            </a:r>
          </a:p>
          <a:p>
            <a:pPr eaLnBrk="1" hangingPunct="1">
              <a:lnSpc>
                <a:spcPct val="180000"/>
              </a:lnSpc>
            </a:pP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} Node;</a:t>
            </a:r>
          </a:p>
          <a:p>
            <a:pPr eaLnBrk="1" hangingPunct="1">
              <a:lnSpc>
                <a:spcPct val="180000"/>
              </a:lnSpc>
            </a:pP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1"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typedef</a:t>
            </a: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1"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struct</a:t>
            </a: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stack{</a:t>
            </a:r>
          </a:p>
          <a:p>
            <a:pPr eaLnBrk="1" hangingPunct="1">
              <a:lnSpc>
                <a:spcPct val="180000"/>
              </a:lnSpc>
            </a:pP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Node* top;</a:t>
            </a:r>
          </a:p>
          <a:p>
            <a:pPr eaLnBrk="1" hangingPunct="1">
              <a:lnSpc>
                <a:spcPct val="180000"/>
              </a:lnSpc>
            </a:pP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}Stack; </a:t>
            </a:r>
          </a:p>
        </p:txBody>
      </p:sp>
      <p:sp>
        <p:nvSpPr>
          <p:cNvPr id="17411" name="Rectangle 6"/>
          <p:cNvSpPr>
            <a:spLocks noChangeArrowheads="1"/>
          </p:cNvSpPr>
          <p:nvPr/>
        </p:nvSpPr>
        <p:spPr bwMode="auto">
          <a:xfrm>
            <a:off x="1672733" y="377825"/>
            <a:ext cx="451918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其结点类型与单链表相同</a:t>
            </a:r>
            <a:r>
              <a:rPr lang="zh-CN" altLang="en-US" sz="24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4498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/>
          <p:cNvSpPr txBox="1">
            <a:spLocks noChangeArrowheads="1"/>
          </p:cNvSpPr>
          <p:nvPr/>
        </p:nvSpPr>
        <p:spPr bwMode="auto">
          <a:xfrm>
            <a:off x="1187449" y="520700"/>
            <a:ext cx="7315419" cy="6334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链式栈的进栈和出栈运算</a:t>
            </a:r>
          </a:p>
          <a:p>
            <a:pPr lvl="1" eaLnBrk="1" hangingPunct="1">
              <a:lnSpc>
                <a:spcPct val="130000"/>
              </a:lnSpc>
            </a:pPr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void Push(Stack *S, </a:t>
            </a:r>
            <a:r>
              <a:rPr kumimoji="1" lang="en-US" altLang="zh-CN" sz="24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ElemType</a:t>
            </a:r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x)</a:t>
            </a:r>
          </a:p>
          <a:p>
            <a:pPr lvl="1" eaLnBrk="1" hangingPunct="1">
              <a:lnSpc>
                <a:spcPct val="130000"/>
              </a:lnSpc>
            </a:pPr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{</a:t>
            </a:r>
          </a:p>
          <a:p>
            <a:pPr lvl="1" eaLnBrk="1" hangingPunct="1">
              <a:lnSpc>
                <a:spcPct val="130000"/>
              </a:lnSpc>
            </a:pPr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Node* p= (Node*)malloc(</a:t>
            </a:r>
            <a:r>
              <a:rPr kumimoji="1" lang="en-US" altLang="zh-CN" sz="24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sizeof</a:t>
            </a:r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(Node));</a:t>
            </a:r>
          </a:p>
          <a:p>
            <a:pPr lvl="1" eaLnBrk="1" hangingPunct="1">
              <a:lnSpc>
                <a:spcPct val="130000"/>
              </a:lnSpc>
            </a:pPr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	p-&gt;element = x; p-&gt;link = NULL;</a:t>
            </a:r>
          </a:p>
          <a:p>
            <a:pPr lvl="1" eaLnBrk="1" hangingPunct="1">
              <a:lnSpc>
                <a:spcPct val="130000"/>
              </a:lnSpc>
            </a:pPr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p-&gt;link=S-&gt;top; S-&gt;top=p; </a:t>
            </a:r>
          </a:p>
          <a:p>
            <a:pPr lvl="1" eaLnBrk="1" hangingPunct="1">
              <a:lnSpc>
                <a:spcPct val="130000"/>
              </a:lnSpc>
            </a:pPr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}</a:t>
            </a:r>
          </a:p>
          <a:p>
            <a:pPr lvl="1" eaLnBrk="1" hangingPunct="1">
              <a:lnSpc>
                <a:spcPct val="130000"/>
              </a:lnSpc>
            </a:pPr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void Pop(Stack *S)</a:t>
            </a:r>
          </a:p>
          <a:p>
            <a:pPr lvl="1" eaLnBrk="1" hangingPunct="1">
              <a:lnSpc>
                <a:spcPct val="130000"/>
              </a:lnSpc>
            </a:pPr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{</a:t>
            </a:r>
          </a:p>
          <a:p>
            <a:pPr lvl="2" eaLnBrk="1" hangingPunct="1">
              <a:lnSpc>
                <a:spcPct val="130000"/>
              </a:lnSpc>
            </a:pPr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Node *p=S-&gt;top;</a:t>
            </a:r>
          </a:p>
          <a:p>
            <a:pPr lvl="2" eaLnBrk="1" hangingPunct="1">
              <a:lnSpc>
                <a:spcPct val="130000"/>
              </a:lnSpc>
            </a:pPr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S-&gt;top=p-&gt;link;</a:t>
            </a:r>
          </a:p>
          <a:p>
            <a:pPr lvl="2" eaLnBrk="1" hangingPunct="1">
              <a:lnSpc>
                <a:spcPct val="130000"/>
              </a:lnSpc>
            </a:pPr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free(p);</a:t>
            </a:r>
          </a:p>
          <a:p>
            <a:pPr lvl="1" eaLnBrk="1" hangingPunct="1">
              <a:lnSpc>
                <a:spcPct val="130000"/>
              </a:lnSpc>
            </a:pPr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} </a:t>
            </a:r>
          </a:p>
        </p:txBody>
      </p:sp>
    </p:spTree>
    <p:extLst>
      <p:ext uri="{BB962C8B-B14F-4D97-AF65-F5344CB8AC3E}">
        <p14:creationId xmlns:p14="http://schemas.microsoft.com/office/powerpoint/2010/main" val="2705437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9829" y="2084832"/>
            <a:ext cx="5136930" cy="3511359"/>
          </a:xfrm>
        </p:spPr>
        <p:txBody>
          <a:bodyPr>
            <a:no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堆栈的抽象数据类型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堆栈的顺序存储表示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堆栈的链接存储表示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堆栈的应用：表达式计算</a:t>
            </a:r>
            <a:endParaRPr lang="en-US" altLang="zh-CN" sz="28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队列的抽象数据类型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队列的顺序存储表示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队列的链接存储表示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递归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8814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表达式计算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4545" y="2261806"/>
            <a:ext cx="8068683" cy="2633519"/>
          </a:xfrm>
        </p:spPr>
        <p:txBody>
          <a:bodyPr>
            <a:no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中缀表达式：操作符在两个操作数之间的表达式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后缀表达式：操作符放在两个操作数之后的表达式（逆波兰表达式）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1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8096" y="2832664"/>
            <a:ext cx="1764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a/(b-c)+d*e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83344" y="2814558"/>
            <a:ext cx="3165055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操作数 操作符 界限符</a:t>
            </a:r>
          </a:p>
        </p:txBody>
      </p:sp>
      <p:sp>
        <p:nvSpPr>
          <p:cNvPr id="6" name="矩形 5"/>
          <p:cNvSpPr/>
          <p:nvPr/>
        </p:nvSpPr>
        <p:spPr>
          <a:xfrm>
            <a:off x="768096" y="4412729"/>
            <a:ext cx="1665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abc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-/de*+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3083344" y="4412729"/>
            <a:ext cx="2182337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操作数 操作符</a:t>
            </a:r>
          </a:p>
        </p:txBody>
      </p:sp>
      <p:sp>
        <p:nvSpPr>
          <p:cNvPr id="16" name="内容占位符 2"/>
          <p:cNvSpPr txBox="1">
            <a:spLocks/>
          </p:cNvSpPr>
          <p:nvPr/>
        </p:nvSpPr>
        <p:spPr>
          <a:xfrm>
            <a:off x="544545" y="5106300"/>
            <a:ext cx="7117772" cy="160273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后缀表达式的优点</a:t>
            </a: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无界限符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求值时无需考虑操作符的优先级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zh-CN" altLang="en-US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4233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表达式计算</a:t>
            </a:r>
          </a:p>
        </p:txBody>
      </p:sp>
      <p:sp>
        <p:nvSpPr>
          <p:cNvPr id="37" name="Rectangle 22"/>
          <p:cNvSpPr>
            <a:spLocks noChangeArrowheads="1"/>
          </p:cNvSpPr>
          <p:nvPr/>
        </p:nvSpPr>
        <p:spPr bwMode="auto">
          <a:xfrm>
            <a:off x="943219" y="2743344"/>
            <a:ext cx="35867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a*</a:t>
            </a:r>
            <a:r>
              <a:rPr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b+c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a*b/c</a:t>
            </a:r>
          </a:p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a*b*c*d*e*f</a:t>
            </a:r>
          </a:p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a+(b*</a:t>
            </a:r>
            <a:r>
              <a:rPr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c+d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)/e</a:t>
            </a:r>
          </a:p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a*((</a:t>
            </a:r>
            <a:r>
              <a:rPr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b+c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)/(d-e)-f)</a:t>
            </a:r>
          </a:p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a/(b-c)+d*e</a:t>
            </a:r>
          </a:p>
        </p:txBody>
      </p:sp>
      <p:sp>
        <p:nvSpPr>
          <p:cNvPr id="39" name="Rectangle 25"/>
          <p:cNvSpPr>
            <a:spLocks noChangeArrowheads="1"/>
          </p:cNvSpPr>
          <p:nvPr/>
        </p:nvSpPr>
        <p:spPr bwMode="auto">
          <a:xfrm>
            <a:off x="5236671" y="2743344"/>
            <a:ext cx="33292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ab*c+</a:t>
            </a:r>
          </a:p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ab*c/</a:t>
            </a:r>
          </a:p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ab*c*d*e*f*</a:t>
            </a:r>
          </a:p>
          <a:p>
            <a:r>
              <a:rPr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abc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*</a:t>
            </a:r>
            <a:r>
              <a:rPr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d+e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/+</a:t>
            </a:r>
          </a:p>
          <a:p>
            <a:r>
              <a:rPr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abc+de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-/f-*</a:t>
            </a:r>
          </a:p>
          <a:p>
            <a:r>
              <a:rPr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abc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-/de*+</a:t>
            </a:r>
          </a:p>
        </p:txBody>
      </p:sp>
      <p:cxnSp>
        <p:nvCxnSpPr>
          <p:cNvPr id="41" name="直接连接符 40"/>
          <p:cNvCxnSpPr/>
          <p:nvPr/>
        </p:nvCxnSpPr>
        <p:spPr>
          <a:xfrm flipV="1">
            <a:off x="1053578" y="3216468"/>
            <a:ext cx="6124989" cy="20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V="1">
            <a:off x="1053578" y="3662846"/>
            <a:ext cx="6124989" cy="10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V="1">
            <a:off x="1053578" y="4493172"/>
            <a:ext cx="6124989" cy="38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1053578" y="4099034"/>
            <a:ext cx="6124989" cy="15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1053578" y="4918841"/>
            <a:ext cx="6188050" cy="20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960883" y="4082172"/>
            <a:ext cx="2280745" cy="1439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06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表达式计算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953815" y="2189069"/>
            <a:ext cx="6524295" cy="3511359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后缀表达式求值算法</a:t>
            </a: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: abc-/de*+</a:t>
            </a:r>
          </a:p>
          <a:p>
            <a:pPr marL="457200" indent="-457200">
              <a:spcBef>
                <a:spcPct val="50000"/>
              </a:spcBef>
              <a:buFont typeface="+mj-ea"/>
              <a:buAutoNum type="circleNumDbPlain"/>
            </a:pP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从左往右顺序扫描后缀表达式；</a:t>
            </a:r>
          </a:p>
          <a:p>
            <a:pPr marL="457200" indent="-457200">
              <a:spcBef>
                <a:spcPct val="50000"/>
              </a:spcBef>
              <a:buFont typeface="+mj-ea"/>
              <a:buAutoNum type="circleNumDbPlain"/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 遇到操作数就进栈；</a:t>
            </a:r>
          </a:p>
          <a:p>
            <a:pPr marL="457200" indent="-457200">
              <a:spcBef>
                <a:spcPct val="50000"/>
              </a:spcBef>
              <a:buFont typeface="+mj-ea"/>
              <a:buAutoNum type="circleNumDbPlain"/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 遇到操作符就从栈中弹出两个操作数，并执行该操作符规定的运算；并将结果进栈；</a:t>
            </a:r>
          </a:p>
          <a:p>
            <a:pPr marL="457200" indent="-457200">
              <a:spcBef>
                <a:spcPct val="50000"/>
              </a:spcBef>
              <a:buFont typeface="+mj-ea"/>
              <a:buAutoNum type="circleNumDbPlain"/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 重复上述操作，直到表达式结束，弹出栈顶元素即为结果。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52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9829" y="2084832"/>
            <a:ext cx="5136930" cy="3511359"/>
          </a:xfrm>
        </p:spPr>
        <p:txBody>
          <a:bodyPr>
            <a:noAutofit/>
          </a:bodyPr>
          <a:lstStyle/>
          <a:p>
            <a:r>
              <a:rPr lang="zh-CN" altLang="en-US" sz="28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堆栈的抽象数据类型</a:t>
            </a:r>
            <a:endParaRPr lang="en-US" altLang="zh-CN" sz="28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堆栈的顺序存储表示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堆栈的链接存储表示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堆栈的应用：表达式计算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队列的抽象数据类型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队列的顺序存储表示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队列的链接存储表示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递归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7341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表达式计算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后缀表达式计算过程演示</a:t>
            </a:r>
          </a:p>
        </p:txBody>
      </p:sp>
    </p:spTree>
    <p:extLst>
      <p:ext uri="{BB962C8B-B14F-4D97-AF65-F5344CB8AC3E}">
        <p14:creationId xmlns:p14="http://schemas.microsoft.com/office/powerpoint/2010/main" val="2881884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8095" y="585216"/>
            <a:ext cx="7724263" cy="1499616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中缀表达式转换成后缀表达式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6751" y="2159640"/>
            <a:ext cx="7200898" cy="263351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转换的关键：确定操作符的优先级</a:t>
            </a: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优先级决定操作符是进栈或出栈。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操作符在栈内外的优先级应该不同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lvl="1" indent="0">
              <a:spcBef>
                <a:spcPts val="0"/>
              </a:spcBef>
              <a:buNone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“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(”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的优先级在栈外最高，但进栈后应该比除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#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外的操作符低，便于括号内的其它操作符进栈。</a:t>
            </a:r>
          </a:p>
          <a:p>
            <a:pPr>
              <a:spcBef>
                <a:spcPts val="0"/>
              </a:spcBef>
            </a:pPr>
            <a:endParaRPr lang="zh-CN" altLang="en-US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Bef>
                <a:spcPts val="0"/>
              </a:spcBef>
            </a:pP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395488" y="4793159"/>
            <a:ext cx="4443174" cy="1384995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操作符	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	#	(	*/	+-	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</a:p>
          <a:p>
            <a:pPr>
              <a:lnSpc>
                <a:spcPct val="100000"/>
              </a:lnSpc>
            </a:pPr>
            <a:r>
              <a:rPr lang="en-US" altLang="zh-CN" sz="2800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icp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外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		0	7	4	2	1</a:t>
            </a:r>
          </a:p>
          <a:p>
            <a:pPr>
              <a:lnSpc>
                <a:spcPct val="100000"/>
              </a:lnSpc>
            </a:pPr>
            <a:r>
              <a:rPr lang="en-US" altLang="zh-CN" sz="2800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isp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内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		0	1	5	3	7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009361" y="4939829"/>
            <a:ext cx="3877985" cy="83099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后缀计算：操作数入栈出栈</a:t>
            </a:r>
            <a:endParaRPr lang="en-US" altLang="zh-CN" sz="24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中转后：操作符入栈出栈</a:t>
            </a:r>
          </a:p>
        </p:txBody>
      </p:sp>
    </p:spTree>
    <p:extLst>
      <p:ext uri="{BB962C8B-B14F-4D97-AF65-F5344CB8AC3E}">
        <p14:creationId xmlns:p14="http://schemas.microsoft.com/office/powerpoint/2010/main" val="11325284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中缀表达式转换成后缀表达式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8488" y="2464894"/>
            <a:ext cx="7200898" cy="2633519"/>
          </a:xfrm>
        </p:spPr>
        <p:txBody>
          <a:bodyPr>
            <a:noAutofit/>
          </a:bodyPr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从左到右扫描中缀表达式，遇到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#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转（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）；</a:t>
            </a:r>
          </a:p>
          <a:p>
            <a:pPr marL="685800" lvl="1" indent="-342900">
              <a:lnSpc>
                <a:spcPct val="110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遇到操作数直接输出；</a:t>
            </a:r>
          </a:p>
          <a:p>
            <a:pPr marL="685800" lvl="1" indent="-342900">
              <a:lnSpc>
                <a:spcPct val="110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遇到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“) "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，则连续出栈，直到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“( "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为止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lvl="1" indent="-342900">
              <a:lnSpc>
                <a:spcPct val="110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遇到其它操作符，与栈顶的操作符比较优先级；若优先级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&lt;=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栈顶的优先级，则连续出栈，直到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&gt;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栈顶，操作符进栈</a:t>
            </a:r>
            <a:endParaRPr lang="zh-CN" altLang="en-US" sz="3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输出栈中剩余操作符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(#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除外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28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5860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表达式计算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中缀表达式转后缀表达式过程演示</a:t>
            </a:r>
          </a:p>
        </p:txBody>
      </p:sp>
    </p:spTree>
    <p:extLst>
      <p:ext uri="{BB962C8B-B14F-4D97-AF65-F5344CB8AC3E}">
        <p14:creationId xmlns:p14="http://schemas.microsoft.com/office/powerpoint/2010/main" val="21119766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9829" y="2084832"/>
            <a:ext cx="5136930" cy="3511359"/>
          </a:xfrm>
        </p:spPr>
        <p:txBody>
          <a:bodyPr>
            <a:no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堆栈的抽象数据类型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堆栈的顺序存储表示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堆栈的链接存储表示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堆栈的应用：表达式计算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队列的抽象数据类型</a:t>
            </a:r>
            <a:endParaRPr lang="en-US" altLang="zh-CN" sz="28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队列的顺序存储表示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队列的链接存储表示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递归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28063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队列的基本概念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9789" y="1915843"/>
            <a:ext cx="8147163" cy="2633519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队列（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Queue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）是一种限定在表的一端插入，在表的另一端删除的线性表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896295"/>
              </p:ext>
            </p:extLst>
          </p:nvPr>
        </p:nvGraphicFramePr>
        <p:xfrm>
          <a:off x="1847091" y="3544684"/>
          <a:ext cx="3822126" cy="434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70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70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70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70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r>
                        <a:rPr lang="en-US" altLang="zh-CN" sz="2400" baseline="-25000" dirty="0"/>
                        <a:t>0</a:t>
                      </a:r>
                      <a:endParaRPr lang="zh-CN" altLang="en-US" sz="2400" baseline="-250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r>
                        <a:rPr lang="en-US" altLang="zh-CN" sz="2400" baseline="-25000" dirty="0"/>
                        <a:t>1</a:t>
                      </a:r>
                      <a:endParaRPr lang="zh-CN" altLang="en-US" sz="2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…</a:t>
                      </a:r>
                      <a:endParaRPr lang="zh-CN" altLang="en-US" sz="2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/>
                        <a:t>a</a:t>
                      </a:r>
                      <a:r>
                        <a:rPr lang="en-US" altLang="zh-CN" sz="2400" baseline="-25000" dirty="0" err="1"/>
                        <a:t>i</a:t>
                      </a:r>
                      <a:endParaRPr lang="zh-CN" altLang="en-US" sz="2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…</a:t>
                      </a:r>
                      <a:endParaRPr lang="zh-CN" altLang="en-US" sz="2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r>
                        <a:rPr lang="en-US" altLang="zh-CN" sz="2400" baseline="-25000" dirty="0"/>
                        <a:t>n-1</a:t>
                      </a:r>
                      <a:endParaRPr lang="zh-CN" altLang="en-US" sz="24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" name="直接连接符 5"/>
          <p:cNvCxnSpPr/>
          <p:nvPr/>
        </p:nvCxnSpPr>
        <p:spPr>
          <a:xfrm>
            <a:off x="5464253" y="3542664"/>
            <a:ext cx="6686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464253" y="3979024"/>
            <a:ext cx="6686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920954" y="4133546"/>
            <a:ext cx="677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队头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121353" y="4133546"/>
            <a:ext cx="677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队尾</a:t>
            </a: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2156698" y="3980813"/>
            <a:ext cx="0" cy="15273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5348525" y="3983671"/>
            <a:ext cx="0" cy="15273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921195" y="3232603"/>
            <a:ext cx="488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出队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235064" y="3846844"/>
            <a:ext cx="480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入队</a:t>
            </a:r>
          </a:p>
        </p:txBody>
      </p:sp>
      <p:cxnSp>
        <p:nvCxnSpPr>
          <p:cNvPr id="16" name="曲线连接符 15"/>
          <p:cNvCxnSpPr>
            <a:endCxn id="13" idx="2"/>
          </p:cNvCxnSpPr>
          <p:nvPr/>
        </p:nvCxnSpPr>
        <p:spPr>
          <a:xfrm rot="10800000" flipV="1">
            <a:off x="1165513" y="3712798"/>
            <a:ext cx="541145" cy="350801"/>
          </a:xfrm>
          <a:prstGeom prst="curvedConnector4">
            <a:avLst>
              <a:gd name="adj1" fmla="val 27426"/>
              <a:gd name="adj2" fmla="val 165165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曲线连接符 18"/>
          <p:cNvCxnSpPr>
            <a:endCxn id="14" idx="0"/>
          </p:cNvCxnSpPr>
          <p:nvPr/>
        </p:nvCxnSpPr>
        <p:spPr>
          <a:xfrm>
            <a:off x="5927168" y="3682116"/>
            <a:ext cx="548284" cy="164728"/>
          </a:xfrm>
          <a:prstGeom prst="curvedConnector2">
            <a:avLst/>
          </a:prstGeom>
          <a:ln>
            <a:solidFill>
              <a:srgbClr val="FFFF00"/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473466" y="2839691"/>
            <a:ext cx="27446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Q=(a</a:t>
            </a:r>
            <a:r>
              <a:rPr lang="en-US" altLang="zh-CN" sz="28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, a</a:t>
            </a:r>
            <a:r>
              <a:rPr lang="en-US" altLang="zh-CN" sz="28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, …, a</a:t>
            </a:r>
            <a:r>
              <a:rPr lang="en-US" altLang="zh-CN" sz="28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n-1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</p:txBody>
      </p:sp>
      <p:sp>
        <p:nvSpPr>
          <p:cNvPr id="25" name="矩形 24"/>
          <p:cNvSpPr/>
          <p:nvPr/>
        </p:nvSpPr>
        <p:spPr>
          <a:xfrm>
            <a:off x="1764920" y="5438876"/>
            <a:ext cx="4470144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先进先出</a:t>
            </a:r>
            <a:r>
              <a:rPr lang="en-US" altLang="zh-CN" sz="24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(FIFO)</a:t>
            </a:r>
            <a:r>
              <a:rPr lang="zh-CN" altLang="en-US" sz="24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的线性数据结构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1469469" y="3541092"/>
            <a:ext cx="6686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1488043" y="3979024"/>
            <a:ext cx="6686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7152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89989" y="1551934"/>
            <a:ext cx="672369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为什么需要有</a:t>
            </a:r>
            <a:r>
              <a:rPr lang="zh-CN" altLang="en-US" sz="32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队列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这样的数据结构？</a:t>
            </a: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/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存在一些任务调度的场景，需要保证先到的任务先处理</a:t>
            </a: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/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例如：</a:t>
            </a: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CPU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资源调度、打印任务调度</a:t>
            </a:r>
          </a:p>
        </p:txBody>
      </p:sp>
    </p:spTree>
    <p:extLst>
      <p:ext uri="{BB962C8B-B14F-4D97-AF65-F5344CB8AC3E}">
        <p14:creationId xmlns:p14="http://schemas.microsoft.com/office/powerpoint/2010/main" val="15854317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>
            <a:extLst>
              <a:ext uri="{FF2B5EF4-FFF2-40B4-BE49-F238E27FC236}">
                <a16:creationId xmlns:a16="http://schemas.microsoft.com/office/drawing/2014/main" id="{32C8F06A-A868-49F2-BD4E-8F06A20187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227" y="134226"/>
            <a:ext cx="8565932" cy="674030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defRPr/>
            </a:pP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ADT Queue{</a:t>
            </a:r>
          </a:p>
          <a:p>
            <a:pPr algn="just">
              <a:lnSpc>
                <a:spcPct val="120000"/>
              </a:lnSpc>
              <a:defRPr/>
            </a:pPr>
            <a:r>
              <a:rPr lang="zh-CN" altLang="en-US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数据</a:t>
            </a:r>
            <a:r>
              <a:rPr lang="en-US" altLang="zh-CN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n</a:t>
            </a:r>
            <a:r>
              <a:rPr lang="zh-CN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个元素的线性序列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(a</a:t>
            </a:r>
            <a:r>
              <a:rPr lang="en-US" altLang="zh-CN" baseline="-25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,a</a:t>
            </a:r>
            <a:r>
              <a:rPr lang="en-US" altLang="zh-CN" baseline="-25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,...,a</a:t>
            </a:r>
            <a:r>
              <a:rPr lang="en-US" altLang="zh-CN" baseline="-25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n−1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，其最大允许长度为</a:t>
            </a:r>
            <a:r>
              <a:rPr lang="en-US" altLang="zh-CN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maxSize</a:t>
            </a:r>
            <a:r>
              <a:rPr lang="zh-CN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，且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0≤n&lt;</a:t>
            </a:r>
            <a:r>
              <a:rPr lang="en-US" altLang="zh-CN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maxSize</a:t>
            </a:r>
            <a:r>
              <a:rPr lang="zh-CN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元素插入在一端进行，而删除在另一端进行，并遵循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FIFO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原则。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zh-CN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操作：</a:t>
            </a:r>
            <a:endParaRPr lang="en-US" altLang="zh-CN" dirty="0">
              <a:solidFill>
                <a:srgbClr val="FFFF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Create(</a:t>
            </a:r>
            <a:r>
              <a:rPr lang="en-US" altLang="zh-CN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Q,maxSize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：建立最多能存储</a:t>
            </a:r>
            <a:r>
              <a:rPr lang="en-US" altLang="zh-CN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maxSize</a:t>
            </a:r>
            <a:r>
              <a:rPr lang="zh-CN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个元素的空队列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Q</a:t>
            </a:r>
            <a:endParaRPr lang="zh-CN" altLang="zh-CN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Destroy(Q)</a:t>
            </a:r>
            <a:r>
              <a:rPr lang="zh-CN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：释放队列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Q</a:t>
            </a:r>
            <a:r>
              <a:rPr lang="zh-CN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申请的存储空间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en-US" altLang="zh-CN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IsEmpty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(Q)</a:t>
            </a:r>
            <a:r>
              <a:rPr lang="zh-CN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判断队列是否为空</a:t>
            </a:r>
            <a:endParaRPr lang="zh-CN" altLang="zh-CN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en-US" altLang="zh-CN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IsFull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(Q)</a:t>
            </a:r>
            <a:r>
              <a:rPr lang="zh-CN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判断队列是否已满</a:t>
            </a:r>
            <a:endParaRPr lang="zh-CN" altLang="zh-CN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Front(</a:t>
            </a:r>
            <a:r>
              <a:rPr lang="en-US" altLang="zh-CN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Q,x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：获取队列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Q</a:t>
            </a:r>
            <a:r>
              <a:rPr lang="zh-CN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的队头元素，并通过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返回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en-US" altLang="zh-CN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EnQueue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(Q</a:t>
            </a:r>
            <a:r>
              <a:rPr lang="zh-CN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x)</a:t>
            </a:r>
            <a:r>
              <a:rPr lang="zh-CN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：在队列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Q</a:t>
            </a:r>
            <a:r>
              <a:rPr lang="zh-CN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的队尾插入元素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（入队操作）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en-US" altLang="zh-CN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DeQueue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(Q)</a:t>
            </a:r>
            <a:r>
              <a:rPr lang="zh-CN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：从队列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Q</a:t>
            </a:r>
            <a:r>
              <a:rPr lang="zh-CN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中删除队头元素（出队操作）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Clear(Q)</a:t>
            </a:r>
            <a:r>
              <a:rPr lang="zh-CN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：清除队列中全部元素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89249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9829" y="2084832"/>
            <a:ext cx="5136930" cy="3511359"/>
          </a:xfrm>
        </p:spPr>
        <p:txBody>
          <a:bodyPr>
            <a:no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堆栈的抽象数据类型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堆栈的顺序存储表示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堆栈的链接存储表示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堆栈的应用：表达式计算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队列的抽象数据类型</a:t>
            </a: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队列的顺序存储表示</a:t>
            </a:r>
            <a:endParaRPr lang="en-US" altLang="zh-CN" sz="28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队列的链接存储表示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递归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69291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55"/>
            <a:ext cx="9144000" cy="4786554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52490"/>
              </p:ext>
            </p:extLst>
          </p:nvPr>
        </p:nvGraphicFramePr>
        <p:xfrm>
          <a:off x="3547240" y="5387963"/>
          <a:ext cx="507649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5299">
                  <a:extLst>
                    <a:ext uri="{9D8B030D-6E8A-4147-A177-3AD203B41FA5}">
                      <a16:colId xmlns:a16="http://schemas.microsoft.com/office/drawing/2014/main" val="2896815318"/>
                    </a:ext>
                  </a:extLst>
                </a:gridCol>
                <a:gridCol w="1015299">
                  <a:extLst>
                    <a:ext uri="{9D8B030D-6E8A-4147-A177-3AD203B41FA5}">
                      <a16:colId xmlns:a16="http://schemas.microsoft.com/office/drawing/2014/main" val="4110327189"/>
                    </a:ext>
                  </a:extLst>
                </a:gridCol>
                <a:gridCol w="1015299">
                  <a:extLst>
                    <a:ext uri="{9D8B030D-6E8A-4147-A177-3AD203B41FA5}">
                      <a16:colId xmlns:a16="http://schemas.microsoft.com/office/drawing/2014/main" val="1313631474"/>
                    </a:ext>
                  </a:extLst>
                </a:gridCol>
                <a:gridCol w="1015299">
                  <a:extLst>
                    <a:ext uri="{9D8B030D-6E8A-4147-A177-3AD203B41FA5}">
                      <a16:colId xmlns:a16="http://schemas.microsoft.com/office/drawing/2014/main" val="4265904826"/>
                    </a:ext>
                  </a:extLst>
                </a:gridCol>
                <a:gridCol w="1015299">
                  <a:extLst>
                    <a:ext uri="{9D8B030D-6E8A-4147-A177-3AD203B41FA5}">
                      <a16:colId xmlns:a16="http://schemas.microsoft.com/office/drawing/2014/main" val="58894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50</a:t>
                      </a:r>
                      <a:endParaRPr lang="zh-CN" altLang="en-US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807047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52400" y="5201065"/>
            <a:ext cx="3210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元素入队时：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rear++</a:t>
            </a:r>
          </a:p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元素出队时：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front++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6847490" y="5161990"/>
            <a:ext cx="5254" cy="38747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7404539" y="5161990"/>
            <a:ext cx="5254" cy="38747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7414747" y="4856183"/>
            <a:ext cx="6431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rear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056889" y="4856184"/>
            <a:ext cx="7906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front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410607" y="6071136"/>
            <a:ext cx="5444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C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如果</a:t>
            </a:r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front</a:t>
            </a:r>
            <a:r>
              <a:rPr lang="zh-CN" altLang="en-US" sz="2000" b="1" dirty="0">
                <a:solidFill>
                  <a:srgbClr val="FFC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直接指向队头元素，此时最后一个元素</a:t>
            </a:r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50</a:t>
            </a:r>
            <a:r>
              <a:rPr lang="zh-CN" altLang="en-US" sz="2000" b="1" dirty="0">
                <a:solidFill>
                  <a:srgbClr val="FFC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出队后，会发生什么情况？</a:t>
            </a:r>
          </a:p>
        </p:txBody>
      </p:sp>
    </p:spTree>
    <p:extLst>
      <p:ext uri="{BB962C8B-B14F-4D97-AF65-F5344CB8AC3E}">
        <p14:creationId xmlns:p14="http://schemas.microsoft.com/office/powerpoint/2010/main" val="3537243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堆栈的基本概念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8958" y="1901569"/>
            <a:ext cx="8537027" cy="63673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堆栈（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Stack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，栈）限定插入和删除操作都在同一端进行的</a:t>
            </a:r>
            <a:r>
              <a:rPr lang="zh-CN" altLang="en-US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线性表</a:t>
            </a:r>
            <a:endParaRPr lang="en-US" altLang="zh-CN" sz="2800" b="1" dirty="0">
              <a:solidFill>
                <a:srgbClr val="FFFF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550335"/>
              </p:ext>
            </p:extLst>
          </p:nvPr>
        </p:nvGraphicFramePr>
        <p:xfrm>
          <a:off x="972210" y="4824839"/>
          <a:ext cx="5304582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40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40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0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40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40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a</a:t>
                      </a:r>
                      <a:r>
                        <a:rPr lang="en-US" altLang="zh-CN" sz="2800" baseline="-25000" dirty="0"/>
                        <a:t>0</a:t>
                      </a:r>
                      <a:endParaRPr lang="zh-CN" altLang="en-US" sz="28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a</a:t>
                      </a:r>
                      <a:r>
                        <a:rPr lang="en-US" altLang="zh-CN" sz="2800" baseline="-25000" dirty="0"/>
                        <a:t>1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…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a</a:t>
                      </a:r>
                      <a:r>
                        <a:rPr lang="en-US" altLang="zh-CN" sz="2800" baseline="-25000" dirty="0" err="1"/>
                        <a:t>i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…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a</a:t>
                      </a:r>
                      <a:r>
                        <a:rPr lang="en-US" altLang="zh-CN" sz="2800" baseline="-25000" dirty="0"/>
                        <a:t>n-1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" name="直接连接符 5"/>
          <p:cNvCxnSpPr/>
          <p:nvPr/>
        </p:nvCxnSpPr>
        <p:spPr>
          <a:xfrm>
            <a:off x="6003509" y="4822146"/>
            <a:ext cx="8915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6007319" y="5203146"/>
            <a:ext cx="8915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68096" y="5864735"/>
            <a:ext cx="902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栈底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373822" y="5963028"/>
            <a:ext cx="902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栈顶</a:t>
            </a: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1158715" y="5308778"/>
            <a:ext cx="23699" cy="53368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9" idx="0"/>
          </p:cNvCxnSpPr>
          <p:nvPr/>
        </p:nvCxnSpPr>
        <p:spPr>
          <a:xfrm flipV="1">
            <a:off x="5825307" y="5449614"/>
            <a:ext cx="0" cy="51341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847029" y="4134451"/>
            <a:ext cx="1098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入栈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115340" y="5244656"/>
            <a:ext cx="1193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出栈</a:t>
            </a:r>
          </a:p>
        </p:txBody>
      </p:sp>
      <p:cxnSp>
        <p:nvCxnSpPr>
          <p:cNvPr id="16" name="曲线连接符 15"/>
          <p:cNvCxnSpPr/>
          <p:nvPr/>
        </p:nvCxnSpPr>
        <p:spPr>
          <a:xfrm rot="5400000">
            <a:off x="6888856" y="4488635"/>
            <a:ext cx="210506" cy="725803"/>
          </a:xfrm>
          <a:prstGeom prst="curvedConnector2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曲线连接符 18"/>
          <p:cNvCxnSpPr/>
          <p:nvPr/>
        </p:nvCxnSpPr>
        <p:spPr>
          <a:xfrm rot="16200000" flipV="1">
            <a:off x="6972944" y="4710572"/>
            <a:ext cx="118531" cy="802003"/>
          </a:xfrm>
          <a:prstGeom prst="curvedConnector2">
            <a:avLst/>
          </a:prstGeom>
          <a:ln>
            <a:solidFill>
              <a:srgbClr val="FFFF00"/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606715" y="4038663"/>
            <a:ext cx="26388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S=(a</a:t>
            </a:r>
            <a:r>
              <a:rPr lang="en-US" altLang="zh-CN" sz="28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, a</a:t>
            </a:r>
            <a:r>
              <a:rPr lang="en-US" altLang="zh-CN" sz="28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, …, a</a:t>
            </a:r>
            <a:r>
              <a:rPr lang="en-US" altLang="zh-CN" sz="28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n-1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</p:txBody>
      </p:sp>
      <p:sp>
        <p:nvSpPr>
          <p:cNvPr id="25" name="矩形 24"/>
          <p:cNvSpPr/>
          <p:nvPr/>
        </p:nvSpPr>
        <p:spPr>
          <a:xfrm>
            <a:off x="3179380" y="2927212"/>
            <a:ext cx="5129048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后进先出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(LIFO)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的线性数据结构</a:t>
            </a:r>
          </a:p>
        </p:txBody>
      </p:sp>
    </p:spTree>
    <p:extLst>
      <p:ext uri="{BB962C8B-B14F-4D97-AF65-F5344CB8AC3E}">
        <p14:creationId xmlns:p14="http://schemas.microsoft.com/office/powerpoint/2010/main" val="30067990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37184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49939" y="4730827"/>
            <a:ext cx="47295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队头队尾标识前进方式：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front = (front+1)%</a:t>
            </a:r>
            <a:r>
              <a:rPr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maxQueue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rear = (rear+1)%</a:t>
            </a:r>
            <a:r>
              <a:rPr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maxQueue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48044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队列的顺序存储表示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循环队列元素出入演示</a:t>
            </a:r>
          </a:p>
        </p:txBody>
      </p:sp>
    </p:spTree>
    <p:extLst>
      <p:ext uri="{BB962C8B-B14F-4D97-AF65-F5344CB8AC3E}">
        <p14:creationId xmlns:p14="http://schemas.microsoft.com/office/powerpoint/2010/main" val="16574777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思考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9536" y="2007788"/>
            <a:ext cx="7290055" cy="541283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为什么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front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指向的空间不可用？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05337" y="3225243"/>
            <a:ext cx="2880000" cy="2880000"/>
            <a:chOff x="1454726" y="2784763"/>
            <a:chExt cx="2880000" cy="2880000"/>
          </a:xfrm>
        </p:grpSpPr>
        <p:sp>
          <p:nvSpPr>
            <p:cNvPr id="5" name="椭圆 4"/>
            <p:cNvSpPr/>
            <p:nvPr/>
          </p:nvSpPr>
          <p:spPr>
            <a:xfrm>
              <a:off x="1454726" y="2784763"/>
              <a:ext cx="2880000" cy="28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6" name="椭圆 5"/>
            <p:cNvSpPr/>
            <p:nvPr/>
          </p:nvSpPr>
          <p:spPr>
            <a:xfrm>
              <a:off x="2174726" y="3504763"/>
              <a:ext cx="1440000" cy="14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cxnSp>
          <p:nvCxnSpPr>
            <p:cNvPr id="7" name="直接连接符 6"/>
            <p:cNvCxnSpPr>
              <a:stCxn id="5" idx="0"/>
              <a:endCxn id="6" idx="0"/>
            </p:cNvCxnSpPr>
            <p:nvPr/>
          </p:nvCxnSpPr>
          <p:spPr>
            <a:xfrm>
              <a:off x="2894726" y="2784763"/>
              <a:ext cx="0" cy="72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5" idx="7"/>
              <a:endCxn id="6" idx="7"/>
            </p:cNvCxnSpPr>
            <p:nvPr/>
          </p:nvCxnSpPr>
          <p:spPr>
            <a:xfrm flipH="1">
              <a:off x="3403843" y="3206529"/>
              <a:ext cx="509117" cy="5091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5" idx="6"/>
              <a:endCxn id="6" idx="6"/>
            </p:cNvCxnSpPr>
            <p:nvPr/>
          </p:nvCxnSpPr>
          <p:spPr>
            <a:xfrm flipH="1">
              <a:off x="3614726" y="4224763"/>
              <a:ext cx="72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5" idx="5"/>
              <a:endCxn id="6" idx="5"/>
            </p:cNvCxnSpPr>
            <p:nvPr/>
          </p:nvCxnSpPr>
          <p:spPr>
            <a:xfrm flipH="1" flipV="1">
              <a:off x="3403843" y="4733880"/>
              <a:ext cx="509117" cy="5091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5" idx="4"/>
              <a:endCxn id="6" idx="4"/>
            </p:cNvCxnSpPr>
            <p:nvPr/>
          </p:nvCxnSpPr>
          <p:spPr>
            <a:xfrm flipV="1">
              <a:off x="2894726" y="4944763"/>
              <a:ext cx="0" cy="72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5" idx="3"/>
              <a:endCxn id="6" idx="3"/>
            </p:cNvCxnSpPr>
            <p:nvPr/>
          </p:nvCxnSpPr>
          <p:spPr>
            <a:xfrm flipV="1">
              <a:off x="1876492" y="4733880"/>
              <a:ext cx="509117" cy="5091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5" idx="2"/>
              <a:endCxn id="6" idx="2"/>
            </p:cNvCxnSpPr>
            <p:nvPr/>
          </p:nvCxnSpPr>
          <p:spPr>
            <a:xfrm>
              <a:off x="1454726" y="4224763"/>
              <a:ext cx="72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5" idx="1"/>
              <a:endCxn id="6" idx="1"/>
            </p:cNvCxnSpPr>
            <p:nvPr/>
          </p:nvCxnSpPr>
          <p:spPr>
            <a:xfrm>
              <a:off x="1876492" y="3206529"/>
              <a:ext cx="509117" cy="5091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文本框 14"/>
          <p:cNvSpPr txBox="1"/>
          <p:nvPr/>
        </p:nvSpPr>
        <p:spPr>
          <a:xfrm>
            <a:off x="3472687" y="3901567"/>
            <a:ext cx="74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385337" y="5047081"/>
            <a:ext cx="74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466562" y="6105243"/>
            <a:ext cx="74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62147" y="6065133"/>
            <a:ext cx="74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78957" y="5047081"/>
            <a:ext cx="74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03118" y="3774973"/>
            <a:ext cx="74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84964" y="2906954"/>
            <a:ext cx="74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470783" y="2943966"/>
            <a:ext cx="74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7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502157" y="2862797"/>
            <a:ext cx="945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front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624846" y="2537848"/>
            <a:ext cx="945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rear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H="1">
            <a:off x="3290306" y="3319327"/>
            <a:ext cx="421411" cy="58154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3057536" y="2785206"/>
            <a:ext cx="311944" cy="88139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任意多边形 31"/>
          <p:cNvSpPr/>
          <p:nvPr/>
        </p:nvSpPr>
        <p:spPr>
          <a:xfrm>
            <a:off x="2469220" y="3651270"/>
            <a:ext cx="893618" cy="1018309"/>
          </a:xfrm>
          <a:custGeom>
            <a:avLst/>
            <a:gdLst>
              <a:gd name="connsiteX0" fmla="*/ 0 w 893618"/>
              <a:gd name="connsiteY0" fmla="*/ 509155 h 1018309"/>
              <a:gd name="connsiteX1" fmla="*/ 498764 w 893618"/>
              <a:gd name="connsiteY1" fmla="*/ 0 h 1018309"/>
              <a:gd name="connsiteX2" fmla="*/ 727364 w 893618"/>
              <a:gd name="connsiteY2" fmla="*/ 290946 h 1018309"/>
              <a:gd name="connsiteX3" fmla="*/ 831273 w 893618"/>
              <a:gd name="connsiteY3" fmla="*/ 550718 h 1018309"/>
              <a:gd name="connsiteX4" fmla="*/ 893618 w 893618"/>
              <a:gd name="connsiteY4" fmla="*/ 841664 h 1018309"/>
              <a:gd name="connsiteX5" fmla="*/ 893618 w 893618"/>
              <a:gd name="connsiteY5" fmla="*/ 1018309 h 1018309"/>
              <a:gd name="connsiteX6" fmla="*/ 207818 w 893618"/>
              <a:gd name="connsiteY6" fmla="*/ 1018309 h 1018309"/>
              <a:gd name="connsiteX7" fmla="*/ 176646 w 893618"/>
              <a:gd name="connsiteY7" fmla="*/ 800100 h 1018309"/>
              <a:gd name="connsiteX8" fmla="*/ 114300 w 893618"/>
              <a:gd name="connsiteY8" fmla="*/ 675409 h 1018309"/>
              <a:gd name="connsiteX9" fmla="*/ 0 w 893618"/>
              <a:gd name="connsiteY9" fmla="*/ 509155 h 101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3618" h="1018309">
                <a:moveTo>
                  <a:pt x="0" y="509155"/>
                </a:moveTo>
                <a:lnTo>
                  <a:pt x="498764" y="0"/>
                </a:lnTo>
                <a:lnTo>
                  <a:pt x="727364" y="290946"/>
                </a:lnTo>
                <a:lnTo>
                  <a:pt x="831273" y="550718"/>
                </a:lnTo>
                <a:lnTo>
                  <a:pt x="893618" y="841664"/>
                </a:lnTo>
                <a:lnTo>
                  <a:pt x="893618" y="1018309"/>
                </a:lnTo>
                <a:lnTo>
                  <a:pt x="207818" y="1018309"/>
                </a:lnTo>
                <a:lnTo>
                  <a:pt x="176646" y="800100"/>
                </a:lnTo>
                <a:lnTo>
                  <a:pt x="114300" y="675409"/>
                </a:lnTo>
                <a:lnTo>
                  <a:pt x="0" y="509155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8" name="文本框 27"/>
          <p:cNvSpPr txBox="1"/>
          <p:nvPr/>
        </p:nvSpPr>
        <p:spPr>
          <a:xfrm>
            <a:off x="4447730" y="840504"/>
            <a:ext cx="3648661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需要一个不可用的空间，来区别判空和判满条件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1683906" y="4390582"/>
            <a:ext cx="611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空</a:t>
            </a:r>
          </a:p>
        </p:txBody>
      </p:sp>
      <p:grpSp>
        <p:nvGrpSpPr>
          <p:cNvPr id="55" name="组合 54"/>
          <p:cNvGrpSpPr/>
          <p:nvPr/>
        </p:nvGrpSpPr>
        <p:grpSpPr>
          <a:xfrm>
            <a:off x="4268553" y="2145821"/>
            <a:ext cx="4807419" cy="4380977"/>
            <a:chOff x="528788" y="2338331"/>
            <a:chExt cx="4807419" cy="4380977"/>
          </a:xfrm>
        </p:grpSpPr>
        <p:grpSp>
          <p:nvGrpSpPr>
            <p:cNvPr id="30" name="组合 29"/>
            <p:cNvGrpSpPr/>
            <p:nvPr/>
          </p:nvGrpSpPr>
          <p:grpSpPr>
            <a:xfrm>
              <a:off x="931007" y="3377643"/>
              <a:ext cx="2880000" cy="2880000"/>
              <a:chOff x="1454726" y="2784763"/>
              <a:chExt cx="2880000" cy="2880000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1454726" y="2784763"/>
                <a:ext cx="2880000" cy="28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2174726" y="3504763"/>
                <a:ext cx="1440000" cy="14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cxnSp>
            <p:nvCxnSpPr>
              <p:cNvPr id="33" name="直接连接符 32"/>
              <p:cNvCxnSpPr>
                <a:stCxn id="31" idx="0"/>
                <a:endCxn id="32" idx="0"/>
              </p:cNvCxnSpPr>
              <p:nvPr/>
            </p:nvCxnSpPr>
            <p:spPr>
              <a:xfrm>
                <a:off x="2894726" y="2784763"/>
                <a:ext cx="0" cy="720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>
                <a:stCxn id="31" idx="7"/>
                <a:endCxn id="32" idx="7"/>
              </p:cNvCxnSpPr>
              <p:nvPr/>
            </p:nvCxnSpPr>
            <p:spPr>
              <a:xfrm flipH="1">
                <a:off x="3403843" y="3206529"/>
                <a:ext cx="509117" cy="50911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>
                <a:stCxn id="31" idx="6"/>
                <a:endCxn id="32" idx="6"/>
              </p:cNvCxnSpPr>
              <p:nvPr/>
            </p:nvCxnSpPr>
            <p:spPr>
              <a:xfrm flipH="1">
                <a:off x="3614726" y="4224763"/>
                <a:ext cx="72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>
                <a:stCxn id="31" idx="5"/>
                <a:endCxn id="32" idx="5"/>
              </p:cNvCxnSpPr>
              <p:nvPr/>
            </p:nvCxnSpPr>
            <p:spPr>
              <a:xfrm flipH="1" flipV="1">
                <a:off x="3403843" y="4733880"/>
                <a:ext cx="509117" cy="50911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>
                <a:stCxn id="31" idx="4"/>
                <a:endCxn id="32" idx="4"/>
              </p:cNvCxnSpPr>
              <p:nvPr/>
            </p:nvCxnSpPr>
            <p:spPr>
              <a:xfrm flipV="1">
                <a:off x="2894726" y="4944763"/>
                <a:ext cx="0" cy="720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>
                <a:stCxn id="31" idx="3"/>
                <a:endCxn id="32" idx="3"/>
              </p:cNvCxnSpPr>
              <p:nvPr/>
            </p:nvCxnSpPr>
            <p:spPr>
              <a:xfrm flipV="1">
                <a:off x="1876492" y="4733880"/>
                <a:ext cx="509117" cy="50911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>
                <a:stCxn id="31" idx="2"/>
                <a:endCxn id="32" idx="2"/>
              </p:cNvCxnSpPr>
              <p:nvPr/>
            </p:nvCxnSpPr>
            <p:spPr>
              <a:xfrm>
                <a:off x="1454726" y="4224763"/>
                <a:ext cx="72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>
                <a:stCxn id="31" idx="1"/>
                <a:endCxn id="32" idx="1"/>
              </p:cNvCxnSpPr>
              <p:nvPr/>
            </p:nvCxnSpPr>
            <p:spPr>
              <a:xfrm>
                <a:off x="1876492" y="3206529"/>
                <a:ext cx="509117" cy="50911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" name="文本框 40"/>
            <p:cNvSpPr txBox="1"/>
            <p:nvPr/>
          </p:nvSpPr>
          <p:spPr>
            <a:xfrm>
              <a:off x="3898357" y="4053967"/>
              <a:ext cx="7481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0</a:t>
              </a:r>
              <a:endPara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3811007" y="5199481"/>
              <a:ext cx="7481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1</a:t>
              </a:r>
              <a:endPara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2892232" y="6257643"/>
              <a:ext cx="7481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2</a:t>
              </a:r>
              <a:endPara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487817" y="6217533"/>
              <a:ext cx="7481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3</a:t>
              </a:r>
              <a:endPara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604627" y="5199481"/>
              <a:ext cx="7481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4</a:t>
              </a:r>
              <a:endPara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528788" y="3927373"/>
              <a:ext cx="7481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5</a:t>
              </a:r>
              <a:endPara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1510634" y="3059354"/>
              <a:ext cx="7481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6</a:t>
              </a:r>
              <a:endPara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2896453" y="3096366"/>
              <a:ext cx="7481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7</a:t>
              </a:r>
              <a:endPara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4390634" y="3459464"/>
              <a:ext cx="945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front</a:t>
              </a:r>
              <a:endPara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2618220" y="2338331"/>
              <a:ext cx="945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rear</a:t>
              </a:r>
              <a:endPara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51" name="直接箭头连接符 50"/>
            <p:cNvCxnSpPr>
              <a:stCxn id="49" idx="1"/>
            </p:cNvCxnSpPr>
            <p:nvPr/>
          </p:nvCxnSpPr>
          <p:spPr>
            <a:xfrm flipH="1">
              <a:off x="3726164" y="3690297"/>
              <a:ext cx="664470" cy="407346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/>
            <p:nvPr/>
          </p:nvCxnSpPr>
          <p:spPr>
            <a:xfrm flipH="1">
              <a:off x="2781308" y="2825113"/>
              <a:ext cx="110924" cy="517115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任意多边形 31"/>
            <p:cNvSpPr/>
            <p:nvPr/>
          </p:nvSpPr>
          <p:spPr>
            <a:xfrm>
              <a:off x="2894890" y="3803670"/>
              <a:ext cx="893618" cy="1018309"/>
            </a:xfrm>
            <a:custGeom>
              <a:avLst/>
              <a:gdLst>
                <a:gd name="connsiteX0" fmla="*/ 0 w 893618"/>
                <a:gd name="connsiteY0" fmla="*/ 509155 h 1018309"/>
                <a:gd name="connsiteX1" fmla="*/ 498764 w 893618"/>
                <a:gd name="connsiteY1" fmla="*/ 0 h 1018309"/>
                <a:gd name="connsiteX2" fmla="*/ 727364 w 893618"/>
                <a:gd name="connsiteY2" fmla="*/ 290946 h 1018309"/>
                <a:gd name="connsiteX3" fmla="*/ 831273 w 893618"/>
                <a:gd name="connsiteY3" fmla="*/ 550718 h 1018309"/>
                <a:gd name="connsiteX4" fmla="*/ 893618 w 893618"/>
                <a:gd name="connsiteY4" fmla="*/ 841664 h 1018309"/>
                <a:gd name="connsiteX5" fmla="*/ 893618 w 893618"/>
                <a:gd name="connsiteY5" fmla="*/ 1018309 h 1018309"/>
                <a:gd name="connsiteX6" fmla="*/ 207818 w 893618"/>
                <a:gd name="connsiteY6" fmla="*/ 1018309 h 1018309"/>
                <a:gd name="connsiteX7" fmla="*/ 176646 w 893618"/>
                <a:gd name="connsiteY7" fmla="*/ 800100 h 1018309"/>
                <a:gd name="connsiteX8" fmla="*/ 114300 w 893618"/>
                <a:gd name="connsiteY8" fmla="*/ 675409 h 1018309"/>
                <a:gd name="connsiteX9" fmla="*/ 0 w 893618"/>
                <a:gd name="connsiteY9" fmla="*/ 509155 h 1018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3618" h="1018309">
                  <a:moveTo>
                    <a:pt x="0" y="509155"/>
                  </a:moveTo>
                  <a:lnTo>
                    <a:pt x="498764" y="0"/>
                  </a:lnTo>
                  <a:lnTo>
                    <a:pt x="727364" y="290946"/>
                  </a:lnTo>
                  <a:lnTo>
                    <a:pt x="831273" y="550718"/>
                  </a:lnTo>
                  <a:lnTo>
                    <a:pt x="893618" y="841664"/>
                  </a:lnTo>
                  <a:lnTo>
                    <a:pt x="893618" y="1018309"/>
                  </a:lnTo>
                  <a:lnTo>
                    <a:pt x="207818" y="1018309"/>
                  </a:lnTo>
                  <a:lnTo>
                    <a:pt x="176646" y="800100"/>
                  </a:lnTo>
                  <a:lnTo>
                    <a:pt x="114300" y="675409"/>
                  </a:lnTo>
                  <a:lnTo>
                    <a:pt x="0" y="509155"/>
                  </a:lnTo>
                  <a:close/>
                </a:path>
              </a:pathLst>
            </a:custGeom>
            <a:blipFill>
              <a:blip r:embed="rId2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2096280" y="4586810"/>
              <a:ext cx="611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/>
                <a:t>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670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5"/>
          <p:cNvSpPr txBox="1">
            <a:spLocks noChangeArrowheads="1"/>
          </p:cNvSpPr>
          <p:nvPr/>
        </p:nvSpPr>
        <p:spPr bwMode="auto">
          <a:xfrm>
            <a:off x="107949" y="423863"/>
            <a:ext cx="8925691" cy="573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kumimoji="1" lang="en-US" altLang="zh-CN" sz="2800" b="1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kumimoji="1" lang="zh-CN" altLang="en-US" sz="2800" b="1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实现循环队列操作：</a:t>
            </a:r>
          </a:p>
          <a:p>
            <a:pPr>
              <a:lnSpc>
                <a:spcPct val="120000"/>
              </a:lnSpc>
            </a:pPr>
            <a:r>
              <a:rPr kumimoji="1" lang="zh-CN" altLang="en-US" sz="2800" b="1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kumimoji="1" lang="en-US" altLang="zh-CN" sz="2800" b="1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(1)</a:t>
            </a:r>
            <a:r>
              <a:rPr kumimoji="1" lang="zh-CN" altLang="en-US" sz="2800" b="1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为使入队和出队实现循环，可以利用取余运</a:t>
            </a:r>
          </a:p>
          <a:p>
            <a:pPr>
              <a:lnSpc>
                <a:spcPct val="120000"/>
              </a:lnSpc>
            </a:pPr>
            <a:r>
              <a:rPr kumimoji="1" lang="zh-CN" altLang="en-US" sz="2800" b="1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算符</a:t>
            </a:r>
            <a:r>
              <a:rPr kumimoji="1" lang="en-US" altLang="zh-CN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%</a:t>
            </a:r>
            <a:endParaRPr kumimoji="1" lang="zh-CN" altLang="en-US" sz="2800" b="1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2800" b="1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kumimoji="1" lang="en-US" altLang="zh-CN" sz="2800" b="1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(2)</a:t>
            </a:r>
            <a:r>
              <a:rPr kumimoji="1" lang="zh-CN" altLang="en-US" sz="2800" b="1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队头标识进一</a:t>
            </a:r>
            <a:r>
              <a:rPr kumimoji="1" lang="zh-CN" altLang="en-US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（出队）</a:t>
            </a:r>
            <a:r>
              <a:rPr kumimoji="1" lang="zh-CN" altLang="en-US" sz="2800" b="1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</a:p>
          <a:p>
            <a:pPr>
              <a:lnSpc>
                <a:spcPct val="120000"/>
              </a:lnSpc>
            </a:pPr>
            <a:r>
              <a:rPr kumimoji="1" lang="zh-CN" altLang="en-US" sz="2800" b="1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</a:t>
            </a:r>
            <a:r>
              <a:rPr kumimoji="1" lang="en-US" altLang="zh-CN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front=(front+1) % </a:t>
            </a:r>
            <a:r>
              <a:rPr kumimoji="1" lang="en-US" altLang="zh-CN" sz="2800" b="1" dirty="0" err="1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</a:t>
            </a:r>
            <a:r>
              <a:rPr kumimoji="1" lang="en-US" altLang="en-US" sz="2800" b="1" dirty="0" err="1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axS</a:t>
            </a:r>
            <a:r>
              <a:rPr kumimoji="1" lang="en-US" altLang="zh-CN" sz="2800" b="1" dirty="0" err="1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ize</a:t>
            </a:r>
            <a:r>
              <a:rPr kumimoji="1" lang="zh-CN" altLang="en-US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</a:p>
          <a:p>
            <a:pPr>
              <a:lnSpc>
                <a:spcPct val="120000"/>
              </a:lnSpc>
            </a:pPr>
            <a:r>
              <a:rPr kumimoji="1" lang="zh-CN" altLang="en-US" sz="2800" b="1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kumimoji="1" lang="en-US" altLang="zh-CN" sz="2800" b="1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(3)</a:t>
            </a:r>
            <a:r>
              <a:rPr kumimoji="1" lang="zh-CN" altLang="en-US" sz="2800" b="1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队尾标识进一</a:t>
            </a:r>
            <a:r>
              <a:rPr kumimoji="1" lang="zh-CN" altLang="en-US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（入队）</a:t>
            </a:r>
            <a:r>
              <a:rPr kumimoji="1" lang="zh-CN" altLang="en-US" sz="2800" b="1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</a:p>
          <a:p>
            <a:pPr>
              <a:lnSpc>
                <a:spcPct val="120000"/>
              </a:lnSpc>
            </a:pPr>
            <a:r>
              <a:rPr kumimoji="1" lang="zh-CN" altLang="en-US" sz="2800" b="1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</a:t>
            </a:r>
            <a:r>
              <a:rPr kumimoji="1" lang="en-US" altLang="zh-CN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rear=(rear+1) % </a:t>
            </a:r>
            <a:r>
              <a:rPr kumimoji="1" lang="en-US" altLang="zh-CN" sz="2800" b="1" dirty="0" err="1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</a:t>
            </a:r>
            <a:r>
              <a:rPr kumimoji="1" lang="en-US" altLang="en-US" sz="2800" b="1" dirty="0" err="1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axS</a:t>
            </a:r>
            <a:r>
              <a:rPr kumimoji="1" lang="en-US" altLang="zh-CN" sz="2800" b="1" dirty="0" err="1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ize</a:t>
            </a:r>
            <a:r>
              <a:rPr kumimoji="1" lang="en-US" altLang="zh-CN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1" lang="zh-CN" altLang="en-US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</a:p>
          <a:p>
            <a:pPr>
              <a:lnSpc>
                <a:spcPct val="120000"/>
              </a:lnSpc>
            </a:pPr>
            <a:r>
              <a:rPr kumimoji="1" lang="zh-CN" altLang="en-US" sz="2800" b="1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kumimoji="1" lang="en-US" altLang="zh-CN" sz="2800" b="1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(4)</a:t>
            </a:r>
            <a:r>
              <a:rPr kumimoji="1" lang="zh-CN" altLang="en-US" sz="2800" b="1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空队列：当</a:t>
            </a:r>
            <a:r>
              <a:rPr kumimoji="1" lang="en-US" altLang="zh-CN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front==rear </a:t>
            </a:r>
            <a:r>
              <a:rPr kumimoji="1" lang="zh-CN" altLang="en-US" sz="2800" b="1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时为空队列，</a:t>
            </a:r>
          </a:p>
          <a:p>
            <a:pPr>
              <a:lnSpc>
                <a:spcPct val="120000"/>
              </a:lnSpc>
            </a:pPr>
            <a:r>
              <a:rPr kumimoji="1" lang="zh-CN" altLang="en-US" sz="2800" b="1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kumimoji="1" lang="en-US" altLang="zh-CN" sz="2800" b="1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(5)</a:t>
            </a:r>
            <a:r>
              <a:rPr kumimoji="1" lang="zh-CN" altLang="en-US" sz="2800" b="1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满队列：当</a:t>
            </a:r>
            <a:r>
              <a:rPr kumimoji="1" lang="en-US" altLang="zh-CN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(rear+1) % </a:t>
            </a:r>
            <a:r>
              <a:rPr kumimoji="1" lang="en-US" altLang="zh-CN" sz="2800" b="1" dirty="0" err="1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</a:t>
            </a:r>
            <a:r>
              <a:rPr kumimoji="1" lang="en-US" altLang="en-US" sz="2800" b="1" dirty="0" err="1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axS</a:t>
            </a:r>
            <a:r>
              <a:rPr kumimoji="1" lang="en-US" altLang="zh-CN" sz="2800" b="1" dirty="0" err="1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ize</a:t>
            </a:r>
            <a:r>
              <a:rPr kumimoji="1" lang="en-US" altLang="zh-CN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== front</a:t>
            </a:r>
            <a:r>
              <a:rPr kumimoji="1" lang="en-US" altLang="zh-CN" sz="2800" b="1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1" lang="zh-CN" altLang="en-US" sz="2800" b="1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时</a:t>
            </a:r>
          </a:p>
          <a:p>
            <a:pPr>
              <a:lnSpc>
                <a:spcPct val="120000"/>
              </a:lnSpc>
            </a:pPr>
            <a:r>
              <a:rPr kumimoji="1" lang="zh-CN" altLang="en-US" sz="2800" b="1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为满队列。满队列时实际仍有一个元素的空</a:t>
            </a:r>
          </a:p>
          <a:p>
            <a:pPr>
              <a:lnSpc>
                <a:spcPct val="120000"/>
              </a:lnSpc>
            </a:pPr>
            <a:r>
              <a:rPr kumimoji="1" lang="zh-CN" altLang="en-US" sz="2800" b="1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间未使用</a:t>
            </a:r>
            <a:r>
              <a:rPr kumimoji="1" lang="zh-CN" altLang="en-US" sz="280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3008553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4"/>
          <p:cNvSpPr>
            <a:spLocks noChangeArrowheads="1"/>
          </p:cNvSpPr>
          <p:nvPr/>
        </p:nvSpPr>
        <p:spPr bwMode="auto">
          <a:xfrm>
            <a:off x="832125" y="1779095"/>
            <a:ext cx="7707530" cy="267765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队列的顺序实现可以用下面的</a:t>
            </a: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语言结构定义：</a:t>
            </a:r>
            <a:endParaRPr kumimoji="1"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/>
            <a:endParaRPr kumimoji="1"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 eaLnBrk="1" hangingPunct="1"/>
            <a:r>
              <a:rPr kumimoji="1"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typedef</a:t>
            </a: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1"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struct</a:t>
            </a: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queue{</a:t>
            </a:r>
          </a:p>
          <a:p>
            <a:pPr lvl="2" eaLnBrk="1" hangingPunct="1"/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kumimoji="1"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int</a:t>
            </a: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front</a:t>
            </a: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rear, </a:t>
            </a:r>
            <a:r>
              <a:rPr kumimoji="1"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maxSize</a:t>
            </a: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;</a:t>
            </a:r>
          </a:p>
          <a:p>
            <a:pPr lvl="2" eaLnBrk="1" hangingPunct="1"/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kumimoji="1"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ElemType</a:t>
            </a: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*element;</a:t>
            </a:r>
          </a:p>
          <a:p>
            <a:pPr lvl="2" eaLnBrk="1" hangingPunct="1"/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} Queue </a:t>
            </a:r>
          </a:p>
        </p:txBody>
      </p:sp>
    </p:spTree>
    <p:extLst>
      <p:ext uri="{BB962C8B-B14F-4D97-AF65-F5344CB8AC3E}">
        <p14:creationId xmlns:p14="http://schemas.microsoft.com/office/powerpoint/2010/main" val="316271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4"/>
          <p:cNvSpPr txBox="1">
            <a:spLocks noChangeArrowheads="1"/>
          </p:cNvSpPr>
          <p:nvPr/>
        </p:nvSpPr>
        <p:spPr bwMode="auto">
          <a:xfrm>
            <a:off x="189187" y="318157"/>
            <a:ext cx="8586951" cy="611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zh-CN" altLang="en-US" sz="24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循环队列算法实现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void Create(Queue *</a:t>
            </a:r>
            <a:r>
              <a:rPr kumimoji="1" lang="en-US" altLang="zh-CN" sz="24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Q,int</a:t>
            </a:r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1" lang="en-US" altLang="zh-CN" sz="24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maxsize</a:t>
            </a:r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{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	Q-&gt;</a:t>
            </a:r>
            <a:r>
              <a:rPr kumimoji="1" lang="en-US" altLang="zh-CN" sz="24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maxSize</a:t>
            </a:r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=</a:t>
            </a:r>
            <a:r>
              <a:rPr kumimoji="1" lang="en-US" altLang="zh-CN" sz="24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mSize</a:t>
            </a:r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;</a:t>
            </a:r>
            <a:endParaRPr kumimoji="1" lang="zh-CN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Q-&gt;element=(</a:t>
            </a:r>
            <a:r>
              <a:rPr kumimoji="1" lang="en-US" altLang="zh-CN" sz="24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ElemType</a:t>
            </a:r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*)malloc(</a:t>
            </a:r>
            <a:r>
              <a:rPr kumimoji="1" lang="en-US" altLang="zh-CN" sz="24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sizeof</a:t>
            </a:r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kumimoji="1" lang="en-US" altLang="zh-CN" sz="24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ElemType</a:t>
            </a:r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)*</a:t>
            </a:r>
            <a:r>
              <a:rPr kumimoji="1" lang="en-US" altLang="zh-CN" sz="24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mSize</a:t>
            </a:r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;</a:t>
            </a:r>
            <a:endParaRPr kumimoji="1" lang="zh-CN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Q-&gt;front=Q-&gt;rear=0;</a:t>
            </a:r>
            <a:endParaRPr kumimoji="1" lang="zh-CN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}</a:t>
            </a:r>
          </a:p>
          <a:p>
            <a:pPr eaLnBrk="1" hangingPunct="1">
              <a:lnSpc>
                <a:spcPct val="130000"/>
              </a:lnSpc>
            </a:pPr>
            <a:endParaRPr kumimoji="1"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void Clear(Queue *Q){ </a:t>
            </a:r>
            <a:endParaRPr lang="zh-CN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Q-&gt;front = Q-&gt;rear = 0;</a:t>
            </a:r>
            <a:endParaRPr lang="zh-CN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}</a:t>
            </a:r>
            <a:endParaRPr lang="zh-CN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endParaRPr kumimoji="1"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119089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4"/>
          <p:cNvSpPr txBox="1">
            <a:spLocks noChangeArrowheads="1"/>
          </p:cNvSpPr>
          <p:nvPr/>
        </p:nvSpPr>
        <p:spPr bwMode="auto">
          <a:xfrm>
            <a:off x="352096" y="990819"/>
            <a:ext cx="8586951" cy="4450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zh-CN" altLang="en-US" sz="24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循环队列算法实现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BOOL </a:t>
            </a:r>
            <a:r>
              <a:rPr kumimoji="1" lang="en-US" altLang="zh-CN" sz="24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IsEmpty</a:t>
            </a:r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(Queue Q)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{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	return </a:t>
            </a:r>
            <a:r>
              <a:rPr kumimoji="1" lang="en-US" altLang="zh-CN" sz="24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Q.front</a:t>
            </a:r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==</a:t>
            </a:r>
            <a:r>
              <a:rPr kumimoji="1" lang="en-US" altLang="zh-CN" sz="24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Q.rear</a:t>
            </a:r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;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}</a:t>
            </a:r>
          </a:p>
          <a:p>
            <a:pPr eaLnBrk="1" hangingPunct="1"/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BOOL </a:t>
            </a:r>
            <a:r>
              <a:rPr kumimoji="1" lang="en-US" altLang="zh-CN" sz="24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IsFull</a:t>
            </a:r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(Queue Q)</a:t>
            </a:r>
          </a:p>
          <a:p>
            <a:pPr eaLnBrk="1" hangingPunct="1"/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{</a:t>
            </a:r>
          </a:p>
          <a:p>
            <a:pPr eaLnBrk="1" hangingPunct="1"/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return (Q.rear+1) % </a:t>
            </a:r>
            <a:r>
              <a:rPr kumimoji="1" lang="en-US" altLang="zh-CN" sz="24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Q.maxSize</a:t>
            </a:r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==</a:t>
            </a:r>
            <a:r>
              <a:rPr kumimoji="1" lang="en-US" altLang="zh-CN" sz="24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Q.front</a:t>
            </a:r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;</a:t>
            </a:r>
          </a:p>
          <a:p>
            <a:pPr eaLnBrk="1" hangingPunct="1"/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}</a:t>
            </a:r>
          </a:p>
          <a:p>
            <a:pPr eaLnBrk="1" hangingPunct="1">
              <a:lnSpc>
                <a:spcPct val="130000"/>
              </a:lnSpc>
            </a:pPr>
            <a:endParaRPr kumimoji="1"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07120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80612BBA-5B00-4C12-861A-EBDABD7CB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874" y="412477"/>
            <a:ext cx="8185150" cy="6170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在队列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Q</a:t>
            </a:r>
            <a:r>
              <a:rPr lang="zh-CN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的队尾插入元素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（入队操作）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BOOL </a:t>
            </a:r>
            <a:r>
              <a:rPr lang="en-US" altLang="zh-CN" sz="24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EnQueue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(Queue *Q, </a:t>
            </a:r>
            <a:r>
              <a:rPr lang="en-US" altLang="zh-CN" sz="24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ElemType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x)</a:t>
            </a:r>
            <a:endParaRPr lang="zh-CN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{ </a:t>
            </a:r>
            <a:endParaRPr lang="zh-CN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if (</a:t>
            </a:r>
            <a:r>
              <a:rPr lang="en-US" altLang="zh-CN" sz="24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IsFull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(Q))   return FALSE;	//</a:t>
            </a:r>
            <a:r>
              <a:rPr lang="zh-CN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溢出处理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Q-&gt;rear=(Q-&gt;rear+1)%Q-&gt;</a:t>
            </a:r>
            <a:r>
              <a:rPr lang="en-US" altLang="zh-CN" sz="24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maxSize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;</a:t>
            </a:r>
            <a:endParaRPr lang="zh-CN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Q-&gt;element[Q-&gt;rear]=x;</a:t>
            </a:r>
            <a:endParaRPr lang="zh-CN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return TRUE;</a:t>
            </a:r>
            <a:endParaRPr lang="zh-CN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}</a:t>
            </a:r>
            <a:endParaRPr lang="zh-CN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从队列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Q</a:t>
            </a:r>
            <a:r>
              <a:rPr lang="zh-CN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中删除队头元素（出队操作）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BOOL </a:t>
            </a:r>
            <a:r>
              <a:rPr lang="en-US" altLang="zh-CN" sz="24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DeQueue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(Queue *Q)</a:t>
            </a:r>
            <a:endParaRPr lang="zh-CN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{ </a:t>
            </a:r>
            <a:endParaRPr lang="zh-CN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if (</a:t>
            </a:r>
            <a:r>
              <a:rPr lang="en-US" altLang="zh-CN" sz="24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IsEmpty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(Q))	 return FALSE;//</a:t>
            </a:r>
            <a:r>
              <a:rPr lang="zh-CN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空队列处理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Q-&gt;front=(Q-&gt;front+1)%Q-&gt;</a:t>
            </a:r>
            <a:r>
              <a:rPr lang="en-US" altLang="zh-CN" sz="24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maxSize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;</a:t>
            </a:r>
            <a:endParaRPr lang="zh-CN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return TRUE;</a:t>
            </a:r>
            <a:endParaRPr lang="zh-CN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}</a:t>
            </a:r>
            <a:endParaRPr lang="zh-CN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00187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EF7247B-D746-402A-9D59-85C7DE0018D7}"/>
              </a:ext>
            </a:extLst>
          </p:cNvPr>
          <p:cNvSpPr/>
          <p:nvPr/>
        </p:nvSpPr>
        <p:spPr>
          <a:xfrm>
            <a:off x="1255985" y="2053239"/>
            <a:ext cx="6689835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BOOL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</a:rPr>
              <a:t> </a:t>
            </a:r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Front(Queue *Q, </a:t>
            </a:r>
            <a:r>
              <a:rPr kumimoji="1" lang="en-US" altLang="zh-CN" sz="24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ElemType</a:t>
            </a:r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*x)</a:t>
            </a:r>
            <a:endParaRPr kumimoji="1" lang="zh-CN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{ </a:t>
            </a:r>
            <a:endParaRPr kumimoji="1" lang="zh-CN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if(</a:t>
            </a:r>
            <a:r>
              <a:rPr kumimoji="1" lang="en-US" altLang="zh-CN" sz="24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IsEmpty</a:t>
            </a:r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(Q))	 return FALSE;   //</a:t>
            </a:r>
            <a:r>
              <a:rPr kumimoji="1" lang="zh-CN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空队列处理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*x=Q-&gt;element[(Q-&gt;front+1)%Q-&gt;</a:t>
            </a:r>
            <a:r>
              <a:rPr kumimoji="1" lang="en-US" altLang="zh-CN" sz="24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maxSize</a:t>
            </a:r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];</a:t>
            </a:r>
            <a:endParaRPr kumimoji="1" lang="zh-CN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return TRUE;</a:t>
            </a:r>
            <a:endParaRPr kumimoji="1" lang="zh-CN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}</a:t>
            </a:r>
            <a:endParaRPr kumimoji="1" lang="zh-CN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13758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>
            <a:spLocks noChangeArrowheads="1"/>
          </p:cNvSpPr>
          <p:nvPr/>
        </p:nvSpPr>
        <p:spPr bwMode="auto">
          <a:xfrm>
            <a:off x="1677550" y="1135283"/>
            <a:ext cx="4781057" cy="4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endParaRPr kumimoji="1"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void Destroy(Queue *Q)</a:t>
            </a:r>
            <a:endParaRPr lang="zh-CN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{ </a:t>
            </a:r>
            <a:endParaRPr lang="zh-CN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free(Q-&gt;element);</a:t>
            </a:r>
            <a:endParaRPr lang="zh-CN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free(Q)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} </a:t>
            </a:r>
            <a:endParaRPr lang="zh-CN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endParaRPr kumimoji="1"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764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堆栈的基本概念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520485" y="2371418"/>
            <a:ext cx="778527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为什么需要有</a:t>
            </a:r>
            <a:r>
              <a:rPr lang="zh-CN" altLang="en-US" sz="32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栈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这样的数据结构？</a:t>
            </a:r>
            <a:endParaRPr lang="en-US" altLang="zh-CN" sz="3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/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存在一些场景：数据写入一块内存的顺序决定了读出顺序，不允许随机存取这块内存上的数据，仅提供内存一端的读写接口</a:t>
            </a:r>
            <a:endParaRPr lang="en-US" altLang="zh-CN" sz="3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12852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9829" y="2084832"/>
            <a:ext cx="5136930" cy="3511359"/>
          </a:xfrm>
        </p:spPr>
        <p:txBody>
          <a:bodyPr>
            <a:no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堆栈的抽象数据类型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堆栈的顺序存储表示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堆栈的链接存储表示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堆栈的应用：表达式计算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队列的抽象数据类型</a:t>
            </a: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队列的顺序存储表示</a:t>
            </a: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队列的链接存储表示</a:t>
            </a:r>
            <a:endParaRPr lang="en-US" altLang="zh-CN" sz="28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递归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19463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队列的链式存储表示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868563"/>
              </p:ext>
            </p:extLst>
          </p:nvPr>
        </p:nvGraphicFramePr>
        <p:xfrm>
          <a:off x="2627587" y="2433675"/>
          <a:ext cx="759894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r>
                        <a:rPr lang="en-US" altLang="zh-CN" sz="2400" baseline="-25000" dirty="0"/>
                        <a:t>0</a:t>
                      </a:r>
                      <a:endParaRPr lang="zh-CN" altLang="en-US" sz="24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163377"/>
              </p:ext>
            </p:extLst>
          </p:nvPr>
        </p:nvGraphicFramePr>
        <p:xfrm>
          <a:off x="3769085" y="2430211"/>
          <a:ext cx="823284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5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r>
                        <a:rPr lang="en-US" altLang="zh-CN" sz="2400" baseline="-25000" dirty="0"/>
                        <a:t>1</a:t>
                      </a:r>
                      <a:endParaRPr lang="zh-CN" altLang="en-US" sz="24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482203"/>
              </p:ext>
            </p:extLst>
          </p:nvPr>
        </p:nvGraphicFramePr>
        <p:xfrm>
          <a:off x="5624531" y="2426747"/>
          <a:ext cx="143150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8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r>
                        <a:rPr lang="en-US" altLang="zh-CN" sz="2400" baseline="-25000" dirty="0"/>
                        <a:t>n-1</a:t>
                      </a:r>
                      <a:endParaRPr lang="zh-CN" altLang="en-US" sz="24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NULL</a:t>
                      </a:r>
                      <a:endParaRPr lang="zh-CN" altLang="en-US" sz="2000" dirty="0"/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直接箭头连接符 6"/>
          <p:cNvCxnSpPr>
            <a:endCxn id="5" idx="1"/>
          </p:cNvCxnSpPr>
          <p:nvPr/>
        </p:nvCxnSpPr>
        <p:spPr>
          <a:xfrm flipV="1">
            <a:off x="3324483" y="2658811"/>
            <a:ext cx="444602" cy="3464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4509241" y="2615631"/>
            <a:ext cx="396000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5233146" y="2622557"/>
            <a:ext cx="396000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838291" y="2437891"/>
            <a:ext cx="39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…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723554" y="2385297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>
            <a:endCxn id="4" idx="1"/>
          </p:cNvCxnSpPr>
          <p:nvPr/>
        </p:nvCxnSpPr>
        <p:spPr>
          <a:xfrm>
            <a:off x="1902372" y="2548759"/>
            <a:ext cx="725215" cy="113516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552830" y="1942206"/>
            <a:ext cx="865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front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041760" y="2087223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5240481" y="2255631"/>
            <a:ext cx="396000" cy="191592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871036" y="1644132"/>
            <a:ext cx="865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rear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1" name="Text Box 39" descr="5%"/>
          <p:cNvSpPr txBox="1">
            <a:spLocks noChangeArrowheads="1"/>
          </p:cNvSpPr>
          <p:nvPr/>
        </p:nvSpPr>
        <p:spPr bwMode="auto">
          <a:xfrm>
            <a:off x="2277135" y="3760861"/>
            <a:ext cx="5256212" cy="198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66FFFF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en-US" altLang="zh-CN" sz="2800" b="1" dirty="0" err="1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typedef</a:t>
            </a:r>
            <a:r>
              <a:rPr kumimoji="1" lang="en-US" altLang="zh-CN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1" lang="en-US" altLang="zh-CN" sz="2800" b="1" dirty="0" err="1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struct</a:t>
            </a:r>
            <a:r>
              <a:rPr kumimoji="1" lang="en-US" altLang="zh-CN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queue{</a:t>
            </a:r>
          </a:p>
          <a:p>
            <a:pPr>
              <a:lnSpc>
                <a:spcPct val="110000"/>
              </a:lnSpc>
            </a:pPr>
            <a:r>
              <a:rPr kumimoji="1" lang="en-US" altLang="zh-CN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Node* front,*rear;</a:t>
            </a:r>
          </a:p>
          <a:p>
            <a:pPr>
              <a:lnSpc>
                <a:spcPct val="110000"/>
              </a:lnSpc>
            </a:pPr>
            <a:r>
              <a:rPr kumimoji="1" lang="en-US" altLang="zh-CN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} Queue; </a:t>
            </a:r>
          </a:p>
          <a:p>
            <a:pPr>
              <a:lnSpc>
                <a:spcPct val="110000"/>
              </a:lnSpc>
            </a:pPr>
            <a:endParaRPr kumimoji="1" lang="en-US" altLang="zh-CN" sz="2800" b="1" dirty="0">
              <a:solidFill>
                <a:srgbClr val="FFFF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63586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9829" y="2084832"/>
            <a:ext cx="5136930" cy="3511359"/>
          </a:xfrm>
        </p:spPr>
        <p:txBody>
          <a:bodyPr>
            <a:no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堆栈的抽象数据类型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堆栈的顺序存储表示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堆栈的链接存储表示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堆栈的应用：表达式计算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队列的抽象数据类型</a:t>
            </a: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队列的顺序存储表示</a:t>
            </a: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队列的链接存储表示</a:t>
            </a: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递归</a:t>
            </a:r>
            <a:endParaRPr lang="en-US" altLang="zh-CN" sz="28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14526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递归与递归程序设计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45276" y="2417598"/>
            <a:ext cx="7200897" cy="2633519"/>
          </a:xfrm>
        </p:spPr>
        <p:txBody>
          <a:bodyPr>
            <a:noAutofit/>
          </a:bodyPr>
          <a:lstStyle/>
          <a:p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直接递归：函数的实现过程中出现了对自己本身的调用</a:t>
            </a: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间接递归：函数调用形成了一个环状调用链</a:t>
            </a: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r>
              <a:rPr lang="en-US" altLang="zh-CN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的实现过程中调用的</a:t>
            </a:r>
            <a:r>
              <a:rPr lang="en-US" altLang="zh-CN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，而</a:t>
            </a:r>
            <a:r>
              <a:rPr lang="en-US" altLang="zh-CN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的实现过程中又调用了</a:t>
            </a:r>
            <a:r>
              <a:rPr lang="en-US" altLang="zh-CN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</a:p>
          <a:p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06628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递归与递归程序设计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1557904" y="5359289"/>
                <a:ext cx="5895901" cy="869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黄金分割级数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F</a:t>
                </a:r>
                <a:r>
                  <a:rPr lang="en-US" altLang="zh-CN" sz="2400" baseline="-250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h-1 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/ F</a:t>
                </a:r>
                <a:r>
                  <a:rPr lang="en-US" altLang="zh-CN" sz="2400" baseline="-250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h-2 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无限接近 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（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e>
                    </m:rad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）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/2≈</m:t>
                    </m:r>
                  </m:oMath>
                </a14:m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0.618</a:t>
                </a:r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904" y="5359289"/>
                <a:ext cx="5895901" cy="869533"/>
              </a:xfrm>
              <a:prstGeom prst="rect">
                <a:avLst/>
              </a:prstGeom>
              <a:blipFill>
                <a:blip r:embed="rId2"/>
                <a:stretch>
                  <a:fillRect l="-1655" t="-5594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2591488" y="3933849"/>
                <a:ext cx="3055645" cy="9076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𝐹</m:t>
                      </m:r>
                      <m:r>
                        <a:rPr lang="en-US" altLang="zh-CN" sz="2000" i="1" baseline="-2500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h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1+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5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h</m:t>
                              </m:r>
                            </m:sup>
                          </m:s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1−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5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h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20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488" y="3933849"/>
                <a:ext cx="3055645" cy="9076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/>
          <p:cNvGrpSpPr/>
          <p:nvPr/>
        </p:nvGrpSpPr>
        <p:grpSpPr>
          <a:xfrm>
            <a:off x="1946369" y="2084832"/>
            <a:ext cx="4614253" cy="1816038"/>
            <a:chOff x="5888180" y="4119653"/>
            <a:chExt cx="4524549" cy="2421384"/>
          </a:xfrm>
        </p:grpSpPr>
        <p:sp>
          <p:nvSpPr>
            <p:cNvPr id="12" name="文本框 11"/>
            <p:cNvSpPr txBox="1"/>
            <p:nvPr/>
          </p:nvSpPr>
          <p:spPr>
            <a:xfrm>
              <a:off x="5888180" y="4707505"/>
              <a:ext cx="218209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斐波那契级数</a:t>
              </a:r>
            </a:p>
          </p:txBody>
        </p:sp>
        <p:sp>
          <p:nvSpPr>
            <p:cNvPr id="15" name="左大括号 14"/>
            <p:cNvSpPr/>
            <p:nvPr/>
          </p:nvSpPr>
          <p:spPr>
            <a:xfrm>
              <a:off x="7924798" y="4327531"/>
              <a:ext cx="290945" cy="1402773"/>
            </a:xfrm>
            <a:prstGeom prst="leftBrac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325713" y="4119653"/>
              <a:ext cx="125249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F</a:t>
              </a:r>
              <a:r>
                <a:rPr lang="en-US" altLang="zh-CN" sz="2400" baseline="-250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0</a:t>
              </a:r>
              <a:r>
                <a: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=0</a:t>
              </a:r>
              <a:endPara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8325713" y="4790696"/>
              <a:ext cx="125249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F</a:t>
              </a:r>
              <a:r>
                <a:rPr lang="en-US" altLang="zh-CN" sz="2400" baseline="-250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1</a:t>
              </a:r>
              <a:r>
                <a: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=1</a:t>
              </a:r>
              <a:endPara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325712" y="5433041"/>
              <a:ext cx="2087017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err="1">
                  <a:latin typeface="华文楷体" panose="02010600040101010101" pitchFamily="2" charset="-122"/>
                  <a:ea typeface="华文楷体" panose="02010600040101010101" pitchFamily="2" charset="-122"/>
                </a:rPr>
                <a:t>F</a:t>
              </a:r>
              <a:r>
                <a:rPr lang="en-US" altLang="zh-CN" sz="2400" baseline="-25000" dirty="0" err="1">
                  <a:latin typeface="华文楷体" panose="02010600040101010101" pitchFamily="2" charset="-122"/>
                  <a:ea typeface="华文楷体" panose="02010600040101010101" pitchFamily="2" charset="-122"/>
                </a:rPr>
                <a:t>h</a:t>
              </a:r>
              <a:r>
                <a: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= F</a:t>
              </a:r>
              <a:r>
                <a:rPr lang="en-US" altLang="zh-CN" sz="2400" baseline="-250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h-1 </a:t>
              </a:r>
              <a:r>
                <a: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+ F</a:t>
              </a:r>
              <a:r>
                <a:rPr lang="en-US" altLang="zh-CN" sz="2400" baseline="-250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h-2</a:t>
              </a:r>
              <a:endPara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54088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递归与递归程序设计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87582" y="2777638"/>
            <a:ext cx="3700942" cy="193899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long Fib(long n)</a:t>
            </a:r>
          </a:p>
          <a:p>
            <a:r>
              <a:rPr lang="en-US" altLang="zh-CN" sz="24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{</a:t>
            </a:r>
          </a:p>
          <a:p>
            <a:r>
              <a:rPr lang="en-US" altLang="zh-CN" sz="24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if(n&lt;=1) return n;</a:t>
            </a:r>
          </a:p>
          <a:p>
            <a:r>
              <a:rPr lang="en-US" altLang="zh-CN" sz="24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return Fib(n-2)+Fib(n-1);</a:t>
            </a:r>
          </a:p>
          <a:p>
            <a:r>
              <a:rPr lang="en-US" altLang="zh-CN" sz="24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}</a:t>
            </a:r>
            <a:endParaRPr lang="zh-CN" altLang="en-US" sz="24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24286" y="1930218"/>
            <a:ext cx="4183990" cy="83099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递归出口：定义了递归的停止条件，出口可以不止一个</a:t>
            </a:r>
          </a:p>
        </p:txBody>
      </p:sp>
      <p:cxnSp>
        <p:nvCxnSpPr>
          <p:cNvPr id="12" name="直接箭头连接符 11"/>
          <p:cNvCxnSpPr>
            <a:stCxn id="5" idx="1"/>
          </p:cNvCxnSpPr>
          <p:nvPr/>
        </p:nvCxnSpPr>
        <p:spPr>
          <a:xfrm flipH="1">
            <a:off x="3000703" y="2345717"/>
            <a:ext cx="1223583" cy="1359180"/>
          </a:xfrm>
          <a:prstGeom prst="straightConnector1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391198" y="3470136"/>
            <a:ext cx="4411216" cy="267765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子问题划分</a:t>
            </a:r>
            <a:endParaRPr lang="en-US" altLang="zh-CN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）子问题结构与原问题相同</a:t>
            </a:r>
            <a:endParaRPr lang="en-US" altLang="zh-CN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）子问题规模比原问题小</a:t>
            </a:r>
            <a:endParaRPr lang="en-US" altLang="zh-CN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4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）子问题通过一定形式修改参数调用自身函数</a:t>
            </a:r>
            <a:endParaRPr lang="en-US" altLang="zh-CN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24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）若干子问题的解以一定方式组成原问题的解</a:t>
            </a:r>
          </a:p>
        </p:txBody>
      </p:sp>
      <p:cxnSp>
        <p:nvCxnSpPr>
          <p:cNvPr id="16" name="直接箭头连接符 15"/>
          <p:cNvCxnSpPr>
            <a:stCxn id="15" idx="1"/>
          </p:cNvCxnSpPr>
          <p:nvPr/>
        </p:nvCxnSpPr>
        <p:spPr>
          <a:xfrm flipH="1" flipV="1">
            <a:off x="3584028" y="4330262"/>
            <a:ext cx="807170" cy="478702"/>
          </a:xfrm>
          <a:prstGeom prst="straightConnector1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690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递归与递归程序设计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442354" y="2641003"/>
            <a:ext cx="3700942" cy="193899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long Fib(long n)</a:t>
            </a:r>
          </a:p>
          <a:p>
            <a:r>
              <a:rPr lang="en-US" altLang="zh-CN" sz="24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{</a:t>
            </a:r>
          </a:p>
          <a:p>
            <a:r>
              <a:rPr lang="en-US" altLang="zh-CN" sz="24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if(n&lt;=1) return n;</a:t>
            </a:r>
          </a:p>
          <a:p>
            <a:r>
              <a:rPr lang="en-US" altLang="zh-CN" sz="24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return Fib(n-2)+Fib(n-1);</a:t>
            </a:r>
          </a:p>
          <a:p>
            <a:r>
              <a:rPr lang="en-US" altLang="zh-CN" sz="24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}</a:t>
            </a:r>
            <a:endParaRPr lang="zh-CN" altLang="en-US" sz="24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41852" y="5247479"/>
            <a:ext cx="5542542" cy="95410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优点：程序简洁清晰，易于分析</a:t>
            </a:r>
            <a:endParaRPr lang="en-US" altLang="zh-CN" sz="28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缺点：费时、费空间</a:t>
            </a:r>
          </a:p>
        </p:txBody>
      </p:sp>
    </p:spTree>
    <p:extLst>
      <p:ext uri="{BB962C8B-B14F-4D97-AF65-F5344CB8AC3E}">
        <p14:creationId xmlns:p14="http://schemas.microsoft.com/office/powerpoint/2010/main" val="111264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递归程序执行过程分析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339" y="2202134"/>
            <a:ext cx="8812924" cy="2633519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系统栈：程序运行时存放函数调用与返回所需各种数据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工作记录：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函数调用执行完成时的返回地址：即上层中本次调用的语句的下一条语句或指令地址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每次函数调用的实参与局部变量参数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78106" y="4785220"/>
            <a:ext cx="6187787" cy="138499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每进入一层递归就产生一个新的工作记录压入系统栈顶，每完成一次递归调用就从栈顶弹出一个工作记录</a:t>
            </a:r>
          </a:p>
        </p:txBody>
      </p:sp>
    </p:spTree>
    <p:extLst>
      <p:ext uri="{BB962C8B-B14F-4D97-AF65-F5344CB8AC3E}">
        <p14:creationId xmlns:p14="http://schemas.microsoft.com/office/powerpoint/2010/main" val="348113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递归程序执行过程分析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递归过程演示</a:t>
            </a:r>
          </a:p>
        </p:txBody>
      </p:sp>
    </p:spTree>
    <p:extLst>
      <p:ext uri="{BB962C8B-B14F-4D97-AF65-F5344CB8AC3E}">
        <p14:creationId xmlns:p14="http://schemas.microsoft.com/office/powerpoint/2010/main" val="523954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递归程序到非递归程序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551" y="2774949"/>
            <a:ext cx="7200897" cy="2633519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WHY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递归程序空间需求和时间需求都较高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HOW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采用循环方法解决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199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61778" y="-69052"/>
            <a:ext cx="6547104" cy="1112204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堆栈的抽象数据类型</a:t>
            </a: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131379" y="843455"/>
            <a:ext cx="8923283" cy="5930406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ADT Stack{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数据</a:t>
            </a:r>
            <a:r>
              <a:rPr lang="en-US" altLang="zh-CN" sz="24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n</a:t>
            </a:r>
            <a:r>
              <a:rPr lang="zh-CN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个元素的线性序列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400" b="1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en-US" altLang="zh-CN" sz="2400" b="1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en-US" altLang="zh-CN" sz="2400" b="1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en-US" altLang="zh-CN" sz="2400" b="1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,...,</a:t>
            </a:r>
            <a:r>
              <a:rPr lang="en-US" altLang="zh-CN" sz="2400" b="1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en-US" altLang="zh-CN" sz="2400" b="1" i="1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en-US" altLang="zh-CN" sz="2400" b="1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−1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，其中线性序列的长度上限为</a:t>
            </a:r>
            <a:r>
              <a:rPr lang="en-US" altLang="zh-CN" sz="24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maxSize</a:t>
            </a:r>
            <a:r>
              <a:rPr lang="zh-CN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，且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0≤n&lt;</a:t>
            </a:r>
            <a:r>
              <a:rPr lang="en-US" altLang="zh-CN" sz="24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maxSize</a:t>
            </a:r>
            <a:r>
              <a:rPr lang="zh-CN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运算</a:t>
            </a:r>
            <a:r>
              <a:rPr lang="en-US" altLang="zh-CN" sz="24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Create(</a:t>
            </a:r>
            <a:r>
              <a:rPr lang="en-US" altLang="zh-CN" sz="24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S,maxSize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：建立一个最多能存储</a:t>
            </a:r>
            <a:r>
              <a:rPr lang="en-US" altLang="zh-CN" sz="24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maxSize</a:t>
            </a:r>
            <a:r>
              <a:rPr lang="zh-CN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个元素的空堆栈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S</a:t>
            </a:r>
            <a:endParaRPr lang="zh-CN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Destroy(S)</a:t>
            </a:r>
            <a:r>
              <a:rPr lang="zh-CN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：释放堆栈所占的存储空间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en-US" altLang="zh-CN" sz="24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IsEmpty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(S)</a:t>
            </a:r>
            <a:r>
              <a:rPr lang="zh-CN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判断堆栈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S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是否为空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en-US" altLang="zh-CN" sz="24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IsFull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(S)</a:t>
            </a:r>
            <a:r>
              <a:rPr lang="zh-CN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判断堆栈是否已满</a:t>
            </a:r>
            <a:endParaRPr lang="zh-CN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Top(S</a:t>
            </a:r>
            <a:r>
              <a:rPr lang="zh-CN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x)</a:t>
            </a:r>
            <a:r>
              <a:rPr lang="zh-CN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：获取栈顶元素，并通过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返回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Push(S</a:t>
            </a:r>
            <a:r>
              <a:rPr lang="zh-CN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x)</a:t>
            </a:r>
            <a:r>
              <a:rPr lang="zh-CN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：在栈顶位置插入元素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（入栈操作）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Pop(S)</a:t>
            </a:r>
            <a:r>
              <a:rPr lang="zh-CN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：删除栈顶元素（出栈操作）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Clear(S)</a:t>
            </a:r>
            <a:r>
              <a:rPr lang="zh-CN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：清除堆栈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S</a:t>
            </a:r>
            <a:r>
              <a:rPr lang="zh-CN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中全部元素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};</a:t>
            </a:r>
            <a:endParaRPr kumimoji="1"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89404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776" y="574346"/>
            <a:ext cx="5639665" cy="977900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递归程序到非递归程序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46538" y="2820374"/>
            <a:ext cx="3811513" cy="193899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long Fib(long n)</a:t>
            </a:r>
          </a:p>
          <a:p>
            <a:r>
              <a:rPr lang="en-US" altLang="zh-CN" sz="24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{</a:t>
            </a:r>
          </a:p>
          <a:p>
            <a:r>
              <a:rPr lang="en-US" altLang="zh-CN" sz="24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if(n&lt;=1) return n;</a:t>
            </a:r>
          </a:p>
          <a:p>
            <a:r>
              <a:rPr lang="en-US" altLang="zh-CN" sz="24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return Fib(n-2)+Fib(n-1);</a:t>
            </a:r>
          </a:p>
          <a:p>
            <a:r>
              <a:rPr lang="en-US" altLang="zh-CN" sz="24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}</a:t>
            </a:r>
            <a:endParaRPr lang="zh-CN" altLang="en-US" sz="24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487" y="1593849"/>
            <a:ext cx="3423285" cy="397031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1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long Fib(long n)</a:t>
            </a:r>
          </a:p>
          <a:p>
            <a:r>
              <a:rPr lang="en-US" altLang="zh-CN" sz="21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{</a:t>
            </a:r>
          </a:p>
          <a:p>
            <a:r>
              <a:rPr lang="en-US" altLang="zh-CN" sz="21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if(n&lt;=1) return n;</a:t>
            </a:r>
          </a:p>
          <a:p>
            <a:r>
              <a:rPr lang="en-US" altLang="zh-CN" sz="21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long </a:t>
            </a:r>
            <a:r>
              <a:rPr lang="en-US" altLang="zh-CN" sz="2100" b="1" dirty="0" err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f_a</a:t>
            </a:r>
            <a:r>
              <a:rPr lang="en-US" altLang="zh-CN" sz="21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= 0;</a:t>
            </a:r>
          </a:p>
          <a:p>
            <a:r>
              <a:rPr lang="en-US" altLang="zh-CN" sz="21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long </a:t>
            </a:r>
            <a:r>
              <a:rPr lang="en-US" altLang="zh-CN" sz="2100" b="1" dirty="0" err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f_b</a:t>
            </a:r>
            <a:r>
              <a:rPr lang="en-US" altLang="zh-CN" sz="21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= 1;</a:t>
            </a:r>
          </a:p>
          <a:p>
            <a:r>
              <a:rPr lang="en-US" altLang="zh-CN" sz="21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long m = 0;</a:t>
            </a:r>
          </a:p>
          <a:p>
            <a:r>
              <a:rPr lang="en-US" altLang="zh-CN" sz="21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for(</a:t>
            </a:r>
            <a:r>
              <a:rPr lang="en-US" altLang="zh-CN" sz="2100" b="1" dirty="0" err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int</a:t>
            </a:r>
            <a:r>
              <a:rPr lang="en-US" altLang="zh-CN" sz="21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100" b="1" dirty="0" err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1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=2;i&lt;=</a:t>
            </a:r>
            <a:r>
              <a:rPr lang="en-US" altLang="zh-CN" sz="2100" b="1" dirty="0" err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n;i</a:t>
            </a:r>
            <a:r>
              <a:rPr lang="en-US" altLang="zh-CN" sz="21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++)</a:t>
            </a:r>
          </a:p>
          <a:p>
            <a:r>
              <a:rPr lang="en-US" altLang="zh-CN" sz="21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{m = </a:t>
            </a:r>
            <a:r>
              <a:rPr lang="en-US" altLang="zh-CN" sz="2100" b="1" dirty="0" err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f_a+f_b</a:t>
            </a:r>
            <a:r>
              <a:rPr lang="en-US" altLang="zh-CN" sz="21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;</a:t>
            </a:r>
          </a:p>
          <a:p>
            <a:r>
              <a:rPr lang="en-US" altLang="zh-CN" sz="21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</a:t>
            </a:r>
            <a:r>
              <a:rPr lang="en-US" altLang="zh-CN" sz="2100" b="1" dirty="0" err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f_a</a:t>
            </a:r>
            <a:r>
              <a:rPr lang="en-US" altLang="zh-CN" sz="21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= </a:t>
            </a:r>
            <a:r>
              <a:rPr lang="en-US" altLang="zh-CN" sz="2100" b="1" dirty="0" err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f_b</a:t>
            </a:r>
            <a:r>
              <a:rPr lang="en-US" altLang="zh-CN" sz="21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;</a:t>
            </a:r>
          </a:p>
          <a:p>
            <a:r>
              <a:rPr lang="en-US" altLang="zh-CN" sz="21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</a:t>
            </a:r>
            <a:r>
              <a:rPr lang="en-US" altLang="zh-CN" sz="2100" b="1" dirty="0" err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f_b</a:t>
            </a:r>
            <a:r>
              <a:rPr lang="en-US" altLang="zh-CN" sz="21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= m;} </a:t>
            </a:r>
          </a:p>
          <a:p>
            <a:r>
              <a:rPr lang="en-US" altLang="zh-CN" sz="21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return m;</a:t>
            </a:r>
            <a:endParaRPr lang="en-US" altLang="zh-CN" sz="21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1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}</a:t>
            </a:r>
            <a:endParaRPr lang="zh-CN" altLang="en-US" sz="21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27638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17514B-9B8C-4AB7-9979-FF92178F4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89E965-99ED-434F-8E14-F7A0A78C9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基础题</a:t>
            </a:r>
            <a:r>
              <a:rPr lang="en-US" altLang="zh-CN" dirty="0"/>
              <a:t> 6 </a:t>
            </a:r>
            <a:r>
              <a:rPr lang="zh-CN" altLang="zh-CN" dirty="0"/>
              <a:t>扩展题</a:t>
            </a:r>
            <a:r>
              <a:rPr lang="en-US" altLang="zh-CN"/>
              <a:t> 1,6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634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9829" y="2084832"/>
            <a:ext cx="5136930" cy="3511359"/>
          </a:xfrm>
        </p:spPr>
        <p:txBody>
          <a:bodyPr>
            <a:no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堆栈的抽象数据类型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堆栈的顺序存储表示</a:t>
            </a:r>
            <a:endParaRPr lang="en-US" altLang="zh-CN" sz="28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堆栈的链接存储表示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堆栈的应用：表达式计算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队列的抽象数据类型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队列的顺序存储表示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队列的链接存储表示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递归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395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堆栈的顺序存储</a:t>
            </a:r>
          </a:p>
        </p:txBody>
      </p:sp>
      <p:grpSp>
        <p:nvGrpSpPr>
          <p:cNvPr id="14" name="Group 49"/>
          <p:cNvGrpSpPr>
            <a:grpSpLocks/>
          </p:cNvGrpSpPr>
          <p:nvPr/>
        </p:nvGrpSpPr>
        <p:grpSpPr bwMode="auto">
          <a:xfrm>
            <a:off x="755650" y="2276475"/>
            <a:ext cx="3446463" cy="4054482"/>
            <a:chOff x="340" y="1434"/>
            <a:chExt cx="2171" cy="2554"/>
          </a:xfrm>
        </p:grpSpPr>
        <p:grpSp>
          <p:nvGrpSpPr>
            <p:cNvPr id="15" name="Group 28"/>
            <p:cNvGrpSpPr>
              <a:grpSpLocks/>
            </p:cNvGrpSpPr>
            <p:nvPr/>
          </p:nvGrpSpPr>
          <p:grpSpPr bwMode="auto">
            <a:xfrm>
              <a:off x="839" y="1434"/>
              <a:ext cx="1672" cy="2554"/>
              <a:chOff x="951" y="1360"/>
              <a:chExt cx="1672" cy="2554"/>
            </a:xfrm>
          </p:grpSpPr>
          <p:sp>
            <p:nvSpPr>
              <p:cNvPr id="17" name="Rectangle 29"/>
              <p:cNvSpPr>
                <a:spLocks noChangeArrowheads="1"/>
              </p:cNvSpPr>
              <p:nvPr/>
            </p:nvSpPr>
            <p:spPr bwMode="auto">
              <a:xfrm>
                <a:off x="1520" y="1475"/>
                <a:ext cx="498" cy="1769"/>
              </a:xfrm>
              <a:prstGeom prst="rect">
                <a:avLst/>
              </a:prstGeom>
              <a:noFill/>
              <a:ln w="2540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8" name="Line 30"/>
              <p:cNvSpPr>
                <a:spLocks noChangeShapeType="1"/>
              </p:cNvSpPr>
              <p:nvPr/>
            </p:nvSpPr>
            <p:spPr bwMode="auto">
              <a:xfrm>
                <a:off x="1520" y="1710"/>
                <a:ext cx="498" cy="0"/>
              </a:xfrm>
              <a:prstGeom prst="line">
                <a:avLst/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" name="Line 31"/>
              <p:cNvSpPr>
                <a:spLocks noChangeShapeType="1"/>
              </p:cNvSpPr>
              <p:nvPr/>
            </p:nvSpPr>
            <p:spPr bwMode="auto">
              <a:xfrm>
                <a:off x="1520" y="1968"/>
                <a:ext cx="498" cy="0"/>
              </a:xfrm>
              <a:prstGeom prst="line">
                <a:avLst/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" name="Line 32"/>
              <p:cNvSpPr>
                <a:spLocks noChangeShapeType="1"/>
              </p:cNvSpPr>
              <p:nvPr/>
            </p:nvSpPr>
            <p:spPr bwMode="auto">
              <a:xfrm>
                <a:off x="1520" y="2227"/>
                <a:ext cx="498" cy="0"/>
              </a:xfrm>
              <a:prstGeom prst="line">
                <a:avLst/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" name="Line 33"/>
              <p:cNvSpPr>
                <a:spLocks noChangeShapeType="1"/>
              </p:cNvSpPr>
              <p:nvPr/>
            </p:nvSpPr>
            <p:spPr bwMode="auto">
              <a:xfrm>
                <a:off x="1520" y="2988"/>
                <a:ext cx="498" cy="0"/>
              </a:xfrm>
              <a:prstGeom prst="line">
                <a:avLst/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Line 34"/>
              <p:cNvSpPr>
                <a:spLocks noChangeShapeType="1"/>
              </p:cNvSpPr>
              <p:nvPr/>
            </p:nvSpPr>
            <p:spPr bwMode="auto">
              <a:xfrm>
                <a:off x="1520" y="2750"/>
                <a:ext cx="498" cy="0"/>
              </a:xfrm>
              <a:prstGeom prst="line">
                <a:avLst/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" name="Text Box 35"/>
              <p:cNvSpPr txBox="1">
                <a:spLocks noChangeArrowheads="1"/>
              </p:cNvSpPr>
              <p:nvPr/>
            </p:nvSpPr>
            <p:spPr bwMode="auto">
              <a:xfrm>
                <a:off x="1565" y="1813"/>
                <a:ext cx="408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kumimoji="1" lang="en-US" altLang="zh-CN" sz="2400" b="1">
                    <a:solidFill>
                      <a:srgbClr val="FFFFFF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a</a:t>
                </a:r>
                <a:r>
                  <a:rPr kumimoji="1" lang="en-US" altLang="zh-CN" sz="2400" b="1" baseline="-25000">
                    <a:solidFill>
                      <a:srgbClr val="FFFFFF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n-1</a:t>
                </a:r>
                <a:endParaRPr kumimoji="1" lang="en-US" altLang="zh-CN" sz="2400" b="1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4" name="Text Box 36"/>
              <p:cNvSpPr txBox="1">
                <a:spLocks noChangeArrowheads="1"/>
              </p:cNvSpPr>
              <p:nvPr/>
            </p:nvSpPr>
            <p:spPr bwMode="auto">
              <a:xfrm>
                <a:off x="1650" y="2669"/>
                <a:ext cx="408" cy="5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10000"/>
                  </a:lnSpc>
                </a:pPr>
                <a:r>
                  <a:rPr kumimoji="1" lang="en-US" altLang="zh-CN" sz="2400" b="1">
                    <a:solidFill>
                      <a:srgbClr val="FFFFFF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a</a:t>
                </a:r>
                <a:r>
                  <a:rPr kumimoji="1" lang="en-US" altLang="zh-CN" sz="2400" b="1" baseline="-25000">
                    <a:solidFill>
                      <a:srgbClr val="FFFFFF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1</a:t>
                </a:r>
                <a:endParaRPr kumimoji="1" lang="en-US" altLang="zh-CN" sz="2400" b="1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lnSpc>
                    <a:spcPct val="110000"/>
                  </a:lnSpc>
                </a:pPr>
                <a:r>
                  <a:rPr kumimoji="1" lang="en-US" altLang="zh-CN" sz="2400" b="1">
                    <a:solidFill>
                      <a:srgbClr val="FFFFFF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a</a:t>
                </a:r>
                <a:r>
                  <a:rPr kumimoji="1" lang="en-US" altLang="zh-CN" sz="2400" b="1" baseline="-25000">
                    <a:solidFill>
                      <a:srgbClr val="FFFFFF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0</a:t>
                </a:r>
                <a:endParaRPr kumimoji="1" lang="en-US" altLang="zh-CN" sz="2400" b="1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9" name="Line 37"/>
              <p:cNvSpPr>
                <a:spLocks noChangeShapeType="1"/>
              </p:cNvSpPr>
              <p:nvPr/>
            </p:nvSpPr>
            <p:spPr bwMode="auto">
              <a:xfrm flipH="1">
                <a:off x="2018" y="2110"/>
                <a:ext cx="318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" name="Text Box 38"/>
              <p:cNvSpPr txBox="1">
                <a:spLocks noChangeArrowheads="1"/>
              </p:cNvSpPr>
              <p:nvPr/>
            </p:nvSpPr>
            <p:spPr bwMode="auto">
              <a:xfrm>
                <a:off x="2294" y="1883"/>
                <a:ext cx="329" cy="3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kumimoji="1" lang="en-US" altLang="zh-CN" sz="2000" b="1" dirty="0">
                    <a:solidFill>
                      <a:srgbClr val="FFFFFF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top</a:t>
                </a:r>
              </a:p>
            </p:txBody>
          </p:sp>
          <p:sp>
            <p:nvSpPr>
              <p:cNvPr id="32" name="Text Box 39"/>
              <p:cNvSpPr txBox="1">
                <a:spLocks noChangeArrowheads="1"/>
              </p:cNvSpPr>
              <p:nvPr/>
            </p:nvSpPr>
            <p:spPr bwMode="auto">
              <a:xfrm>
                <a:off x="1190" y="1878"/>
                <a:ext cx="325" cy="3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n-1</a:t>
                </a:r>
              </a:p>
            </p:txBody>
          </p:sp>
          <p:sp>
            <p:nvSpPr>
              <p:cNvPr id="38" name="Text Box 40"/>
              <p:cNvSpPr txBox="1">
                <a:spLocks noChangeArrowheads="1"/>
              </p:cNvSpPr>
              <p:nvPr/>
            </p:nvSpPr>
            <p:spPr bwMode="auto">
              <a:xfrm>
                <a:off x="1304" y="2681"/>
                <a:ext cx="197" cy="5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1</a:t>
                </a:r>
              </a:p>
              <a:p>
                <a:pPr>
                  <a:lnSpc>
                    <a:spcPct val="130000"/>
                  </a:lnSpc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0</a:t>
                </a:r>
              </a:p>
            </p:txBody>
          </p:sp>
          <p:sp>
            <p:nvSpPr>
              <p:cNvPr id="39" name="Text Box 41"/>
              <p:cNvSpPr txBox="1">
                <a:spLocks noChangeArrowheads="1"/>
              </p:cNvSpPr>
              <p:nvPr/>
            </p:nvSpPr>
            <p:spPr bwMode="auto">
              <a:xfrm>
                <a:off x="1572" y="3167"/>
                <a:ext cx="358" cy="3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宋体" panose="02010600030101010101" pitchFamily="2" charset="-122"/>
                  </a:rPr>
                  <a:t>栈</a:t>
                </a:r>
                <a:r>
                  <a:rPr kumimoji="1" lang="en-US" altLang="zh-CN" sz="2000" b="1">
                    <a:solidFill>
                      <a:srgbClr val="FFFFFF"/>
                    </a:solidFill>
                    <a:latin typeface="宋体" panose="02010600030101010101" pitchFamily="2" charset="-122"/>
                  </a:rPr>
                  <a:t>s</a:t>
                </a:r>
              </a:p>
            </p:txBody>
          </p:sp>
          <p:sp>
            <p:nvSpPr>
              <p:cNvPr id="40" name="Text Box 42"/>
              <p:cNvSpPr txBox="1">
                <a:spLocks noChangeArrowheads="1"/>
              </p:cNvSpPr>
              <p:nvPr/>
            </p:nvSpPr>
            <p:spPr bwMode="auto">
              <a:xfrm>
                <a:off x="1447" y="3561"/>
                <a:ext cx="701" cy="3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kumimoji="1" lang="zh-CN" altLang="en-US" sz="2400" b="1" dirty="0">
                    <a:solidFill>
                      <a:srgbClr val="FFFFFF"/>
                    </a:solidFill>
                    <a:latin typeface="仿宋_GB2312" pitchFamily="49" charset="-122"/>
                    <a:ea typeface="仿宋_GB2312" pitchFamily="49" charset="-122"/>
                  </a:rPr>
                  <a:t>顺序栈</a:t>
                </a:r>
              </a:p>
            </p:txBody>
          </p:sp>
          <p:sp>
            <p:nvSpPr>
              <p:cNvPr id="41" name="Text Box 43"/>
              <p:cNvSpPr txBox="1">
                <a:spLocks noChangeArrowheads="1"/>
              </p:cNvSpPr>
              <p:nvPr/>
            </p:nvSpPr>
            <p:spPr bwMode="auto">
              <a:xfrm>
                <a:off x="951" y="1360"/>
                <a:ext cx="116" cy="3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endParaRPr kumimoji="1" lang="zh-CN" altLang="zh-CN" sz="2000" b="1">
                  <a:solidFill>
                    <a:srgbClr val="FFFFFF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42" name="Text Box 44"/>
              <p:cNvSpPr txBox="1">
                <a:spLocks noChangeArrowheads="1"/>
              </p:cNvSpPr>
              <p:nvPr/>
            </p:nvSpPr>
            <p:spPr bwMode="auto">
              <a:xfrm rot="5400000">
                <a:off x="1677" y="2307"/>
                <a:ext cx="277" cy="3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宋体" panose="02010600030101010101" pitchFamily="2" charset="-122"/>
                  </a:rPr>
                  <a:t>…</a:t>
                </a:r>
              </a:p>
            </p:txBody>
          </p:sp>
          <p:sp>
            <p:nvSpPr>
              <p:cNvPr id="43" name="Text Box 45"/>
              <p:cNvSpPr txBox="1">
                <a:spLocks noChangeArrowheads="1"/>
              </p:cNvSpPr>
              <p:nvPr/>
            </p:nvSpPr>
            <p:spPr bwMode="auto">
              <a:xfrm rot="5400000">
                <a:off x="1298" y="2307"/>
                <a:ext cx="277" cy="3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宋体" panose="02010600030101010101" pitchFamily="2" charset="-122"/>
                  </a:rPr>
                  <a:t>…</a:t>
                </a:r>
              </a:p>
            </p:txBody>
          </p:sp>
          <p:sp>
            <p:nvSpPr>
              <p:cNvPr id="44" name="Text Box 46"/>
              <p:cNvSpPr txBox="1">
                <a:spLocks noChangeArrowheads="1"/>
              </p:cNvSpPr>
              <p:nvPr/>
            </p:nvSpPr>
            <p:spPr bwMode="auto">
              <a:xfrm rot="5400000">
                <a:off x="1661" y="1672"/>
                <a:ext cx="277" cy="3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宋体" panose="02010600030101010101" pitchFamily="2" charset="-122"/>
                  </a:rPr>
                  <a:t>…</a:t>
                </a:r>
              </a:p>
            </p:txBody>
          </p:sp>
        </p:grpSp>
        <p:sp>
          <p:nvSpPr>
            <p:cNvPr id="16" name="Text Box 48"/>
            <p:cNvSpPr txBox="1">
              <a:spLocks noChangeArrowheads="1"/>
            </p:cNvSpPr>
            <p:nvPr/>
          </p:nvSpPr>
          <p:spPr bwMode="auto">
            <a:xfrm>
              <a:off x="340" y="1480"/>
              <a:ext cx="9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maxSize-1</a:t>
              </a:r>
            </a:p>
          </p:txBody>
        </p:sp>
      </p:grpSp>
      <p:sp>
        <p:nvSpPr>
          <p:cNvPr id="45" name="Text Box 4"/>
          <p:cNvSpPr txBox="1">
            <a:spLocks noChangeArrowheads="1"/>
          </p:cNvSpPr>
          <p:nvPr/>
        </p:nvSpPr>
        <p:spPr bwMode="auto">
          <a:xfrm>
            <a:off x="4413123" y="2680447"/>
            <a:ext cx="296042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typedef struct stack{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   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int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 top, 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maxSize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   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ElemType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 *element;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 } Stack 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759701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>
            <a:extLst>
              <a:ext uri="{FF2B5EF4-FFF2-40B4-BE49-F238E27FC236}">
                <a16:creationId xmlns:a16="http://schemas.microsoft.com/office/drawing/2014/main" id="{8563C8E9-8FBD-4F07-AD10-E915B8A9C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008" y="62734"/>
            <a:ext cx="653576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在顺序存储表示下实现栈上定义的操作</a:t>
            </a:r>
          </a:p>
        </p:txBody>
      </p:sp>
      <p:sp>
        <p:nvSpPr>
          <p:cNvPr id="12291" name="Rectangle 7">
            <a:extLst>
              <a:ext uri="{FF2B5EF4-FFF2-40B4-BE49-F238E27FC236}">
                <a16:creationId xmlns:a16="http://schemas.microsoft.com/office/drawing/2014/main" id="{1A84799D-04E4-4F4F-8C10-51C189973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483" y="639489"/>
            <a:ext cx="8283958" cy="5902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ts val="1800"/>
              </a:spcBef>
              <a:buFontTx/>
              <a:buNone/>
            </a:pPr>
            <a:r>
              <a:rPr lang="zh-CN" altLang="en-US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zh-CN" altLang="zh-CN" sz="24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创建一个能容纳</a:t>
            </a:r>
            <a:r>
              <a:rPr lang="en-US" altLang="zh-CN" sz="2400" b="1" dirty="0" err="1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mSize</a:t>
            </a:r>
            <a:r>
              <a:rPr lang="zh-CN" altLang="zh-CN" sz="24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个单元的空堆栈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void Create(Stack *S, </a:t>
            </a:r>
            <a:r>
              <a:rPr lang="en-US" altLang="zh-CN" sz="24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int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mSize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zh-CN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{ </a:t>
            </a:r>
            <a:endParaRPr lang="zh-CN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S-&gt;</a:t>
            </a:r>
            <a:r>
              <a:rPr lang="en-US" altLang="zh-CN" sz="24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maxSize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=</a:t>
            </a:r>
            <a:r>
              <a:rPr lang="en-US" altLang="zh-CN" sz="24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mSize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;</a:t>
            </a:r>
            <a:endParaRPr lang="zh-CN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S-&gt;element = (</a:t>
            </a:r>
            <a:r>
              <a:rPr lang="en-US" altLang="zh-CN" sz="24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ElemType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*)malloc(</a:t>
            </a:r>
            <a:r>
              <a:rPr lang="en-US" altLang="zh-CN" sz="24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sizeof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4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ElemType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)*</a:t>
            </a:r>
            <a:r>
              <a:rPr lang="en-US" altLang="zh-CN" sz="24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mSize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);</a:t>
            </a:r>
            <a:endParaRPr lang="zh-CN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S-&gt;top=−1;</a:t>
            </a:r>
            <a:endParaRPr lang="zh-CN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}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zh-CN" altLang="zh-CN" sz="24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销毁一个已存在的堆栈，即释放堆栈占用的数组空间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void Destroy(Stack *S)</a:t>
            </a:r>
            <a:endParaRPr lang="zh-CN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{ </a:t>
            </a:r>
            <a:endParaRPr lang="zh-CN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free(S-&gt;element);</a:t>
            </a:r>
            <a:endParaRPr lang="zh-CN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free(S);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}</a:t>
            </a:r>
            <a:endParaRPr lang="zh-CN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9115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B9BEB0DE-2CCD-41A1-8F89-1CF830BD6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970" y="0"/>
            <a:ext cx="8037512" cy="6983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4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zh-CN" altLang="zh-CN" sz="24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判断堆栈是否为空栈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BOOL </a:t>
            </a:r>
            <a:r>
              <a:rPr lang="en-US" altLang="zh-CN" sz="24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IsEmpty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(Stack *S)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{</a:t>
            </a:r>
            <a:endParaRPr lang="zh-CN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return S-&gt;top==-1;</a:t>
            </a:r>
            <a:endParaRPr lang="zh-CN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}</a:t>
            </a:r>
            <a:endParaRPr lang="zh-CN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24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zh-CN" altLang="zh-CN" sz="24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判断堆栈是否已满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BOOL </a:t>
            </a:r>
            <a:r>
              <a:rPr lang="en-US" altLang="zh-CN" sz="24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IsFULL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(Stack *S)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{</a:t>
            </a:r>
            <a:endParaRPr lang="zh-CN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return S-&gt;top==S-&gt;maxSize-1;</a:t>
            </a:r>
            <a:endParaRPr lang="zh-CN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}</a:t>
            </a:r>
            <a:endParaRPr lang="zh-CN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sz="24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zh-CN" altLang="zh-CN" sz="24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获取栈顶元素，并通过</a:t>
            </a:r>
            <a:r>
              <a:rPr lang="en-US" altLang="zh-CN" sz="24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zh-CN" sz="24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返回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BOOL Top(Stack *S, </a:t>
            </a:r>
            <a:r>
              <a:rPr lang="en-US" altLang="zh-CN" sz="24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ElemType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*x)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{ </a:t>
            </a:r>
            <a:endParaRPr lang="zh-CN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if(</a:t>
            </a:r>
            <a:r>
              <a:rPr lang="en-US" altLang="zh-CN" sz="24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IsEmpty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(S)) 	return FALSE;   //</a:t>
            </a:r>
            <a:r>
              <a:rPr lang="zh-CN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空栈处理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*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x=S-&gt;element[S-&gt;top];</a:t>
            </a:r>
            <a:endParaRPr lang="zh-CN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return TRUE;</a:t>
            </a:r>
            <a:endParaRPr lang="zh-CN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}</a:t>
            </a:r>
            <a:endParaRPr lang="zh-CN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69212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8329</TotalTime>
  <Words>2452</Words>
  <Application>Microsoft Office PowerPoint</Application>
  <PresentationFormat>全屏显示(4:3)</PresentationFormat>
  <Paragraphs>453</Paragraphs>
  <Slides>51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5" baseType="lpstr">
      <vt:lpstr>仿宋_GB2312</vt:lpstr>
      <vt:lpstr>华文仿宋</vt:lpstr>
      <vt:lpstr>华文楷体</vt:lpstr>
      <vt:lpstr>隶书</vt:lpstr>
      <vt:lpstr>宋体</vt:lpstr>
      <vt:lpstr>Arial</vt:lpstr>
      <vt:lpstr>Calibri</vt:lpstr>
      <vt:lpstr>Cambria Math</vt:lpstr>
      <vt:lpstr>Times New Roman</vt:lpstr>
      <vt:lpstr>Tw Cen MT</vt:lpstr>
      <vt:lpstr>Tw Cen MT Condensed</vt:lpstr>
      <vt:lpstr>Wingdings</vt:lpstr>
      <vt:lpstr>Wingdings 3</vt:lpstr>
      <vt:lpstr>积分</vt:lpstr>
      <vt:lpstr>堆栈和队列</vt:lpstr>
      <vt:lpstr>目录</vt:lpstr>
      <vt:lpstr>堆栈的基本概念</vt:lpstr>
      <vt:lpstr>堆栈的基本概念</vt:lpstr>
      <vt:lpstr>堆栈的抽象数据类型</vt:lpstr>
      <vt:lpstr>目录</vt:lpstr>
      <vt:lpstr>堆栈的顺序存储</vt:lpstr>
      <vt:lpstr>PowerPoint 演示文稿</vt:lpstr>
      <vt:lpstr>PowerPoint 演示文稿</vt:lpstr>
      <vt:lpstr>PowerPoint 演示文稿</vt:lpstr>
      <vt:lpstr>PowerPoint 演示文稿</vt:lpstr>
      <vt:lpstr>目录</vt:lpstr>
      <vt:lpstr>PowerPoint 演示文稿</vt:lpstr>
      <vt:lpstr>PowerPoint 演示文稿</vt:lpstr>
      <vt:lpstr>PowerPoint 演示文稿</vt:lpstr>
      <vt:lpstr>目录</vt:lpstr>
      <vt:lpstr>表达式计算</vt:lpstr>
      <vt:lpstr>表达式计算</vt:lpstr>
      <vt:lpstr>表达式计算</vt:lpstr>
      <vt:lpstr>表达式计算</vt:lpstr>
      <vt:lpstr>中缀表达式转换成后缀表达式</vt:lpstr>
      <vt:lpstr>中缀表达式转换成后缀表达式</vt:lpstr>
      <vt:lpstr>表达式计算</vt:lpstr>
      <vt:lpstr>目录</vt:lpstr>
      <vt:lpstr>队列的基本概念</vt:lpstr>
      <vt:lpstr>PowerPoint 演示文稿</vt:lpstr>
      <vt:lpstr>PowerPoint 演示文稿</vt:lpstr>
      <vt:lpstr>目录</vt:lpstr>
      <vt:lpstr>PowerPoint 演示文稿</vt:lpstr>
      <vt:lpstr>PowerPoint 演示文稿</vt:lpstr>
      <vt:lpstr>队列的顺序存储表示</vt:lpstr>
      <vt:lpstr>思考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目录</vt:lpstr>
      <vt:lpstr>队列的链式存储表示</vt:lpstr>
      <vt:lpstr>目录</vt:lpstr>
      <vt:lpstr>递归与递归程序设计</vt:lpstr>
      <vt:lpstr>递归与递归程序设计</vt:lpstr>
      <vt:lpstr>递归与递归程序设计</vt:lpstr>
      <vt:lpstr>递归与递归程序设计</vt:lpstr>
      <vt:lpstr>递归程序执行过程分析</vt:lpstr>
      <vt:lpstr>递归程序执行过程分析</vt:lpstr>
      <vt:lpstr>递归程序到非递归程序</vt:lpstr>
      <vt:lpstr>递归程序到非递归程序</vt:lpstr>
      <vt:lpstr>作业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jie zhu</dc:creator>
  <cp:lastModifiedBy>jie zhu</cp:lastModifiedBy>
  <cp:revision>507</cp:revision>
  <dcterms:created xsi:type="dcterms:W3CDTF">2015-02-03T01:14:24Z</dcterms:created>
  <dcterms:modified xsi:type="dcterms:W3CDTF">2017-09-26T05:40:55Z</dcterms:modified>
</cp:coreProperties>
</file>