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notesMasterIdLst>
    <p:notesMasterId r:id="rId51"/>
  </p:notesMasterIdLst>
  <p:sldIdLst>
    <p:sldId id="379" r:id="rId2"/>
    <p:sldId id="505" r:id="rId3"/>
    <p:sldId id="506" r:id="rId4"/>
    <p:sldId id="507" r:id="rId5"/>
    <p:sldId id="486" r:id="rId6"/>
    <p:sldId id="519" r:id="rId7"/>
    <p:sldId id="508" r:id="rId8"/>
    <p:sldId id="509" r:id="rId9"/>
    <p:sldId id="510" r:id="rId10"/>
    <p:sldId id="511" r:id="rId11"/>
    <p:sldId id="520" r:id="rId12"/>
    <p:sldId id="488" r:id="rId13"/>
    <p:sldId id="513" r:id="rId14"/>
    <p:sldId id="514" r:id="rId15"/>
    <p:sldId id="516" r:id="rId16"/>
    <p:sldId id="512" r:id="rId17"/>
    <p:sldId id="517" r:id="rId18"/>
    <p:sldId id="518" r:id="rId19"/>
    <p:sldId id="489" r:id="rId20"/>
    <p:sldId id="491" r:id="rId21"/>
    <p:sldId id="521" r:id="rId22"/>
    <p:sldId id="522" r:id="rId23"/>
    <p:sldId id="493" r:id="rId24"/>
    <p:sldId id="494" r:id="rId25"/>
    <p:sldId id="523" r:id="rId26"/>
    <p:sldId id="524" r:id="rId27"/>
    <p:sldId id="525" r:id="rId28"/>
    <p:sldId id="527" r:id="rId29"/>
    <p:sldId id="528" r:id="rId30"/>
    <p:sldId id="529" r:id="rId31"/>
    <p:sldId id="495" r:id="rId32"/>
    <p:sldId id="496" r:id="rId33"/>
    <p:sldId id="498" r:id="rId34"/>
    <p:sldId id="530" r:id="rId35"/>
    <p:sldId id="497" r:id="rId36"/>
    <p:sldId id="499" r:id="rId37"/>
    <p:sldId id="500" r:id="rId38"/>
    <p:sldId id="531" r:id="rId39"/>
    <p:sldId id="501" r:id="rId40"/>
    <p:sldId id="532" r:id="rId41"/>
    <p:sldId id="502" r:id="rId42"/>
    <p:sldId id="533" r:id="rId43"/>
    <p:sldId id="503" r:id="rId44"/>
    <p:sldId id="534" r:id="rId45"/>
    <p:sldId id="535" r:id="rId46"/>
    <p:sldId id="536" r:id="rId47"/>
    <p:sldId id="504" r:id="rId48"/>
    <p:sldId id="538" r:id="rId49"/>
    <p:sldId id="537"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1ACF28F-036D-4307-8545-CF2846661CBA}">
          <p14:sldIdLst>
            <p14:sldId id="379"/>
            <p14:sldId id="505"/>
            <p14:sldId id="506"/>
            <p14:sldId id="507"/>
            <p14:sldId id="486"/>
            <p14:sldId id="519"/>
            <p14:sldId id="508"/>
            <p14:sldId id="509"/>
            <p14:sldId id="510"/>
            <p14:sldId id="511"/>
            <p14:sldId id="520"/>
            <p14:sldId id="488"/>
            <p14:sldId id="513"/>
            <p14:sldId id="514"/>
            <p14:sldId id="516"/>
            <p14:sldId id="512"/>
            <p14:sldId id="517"/>
            <p14:sldId id="518"/>
            <p14:sldId id="489"/>
            <p14:sldId id="491"/>
            <p14:sldId id="521"/>
            <p14:sldId id="522"/>
            <p14:sldId id="493"/>
            <p14:sldId id="494"/>
            <p14:sldId id="523"/>
            <p14:sldId id="524"/>
            <p14:sldId id="525"/>
            <p14:sldId id="527"/>
            <p14:sldId id="528"/>
            <p14:sldId id="529"/>
            <p14:sldId id="495"/>
            <p14:sldId id="496"/>
            <p14:sldId id="498"/>
            <p14:sldId id="530"/>
            <p14:sldId id="497"/>
            <p14:sldId id="499"/>
            <p14:sldId id="500"/>
            <p14:sldId id="531"/>
            <p14:sldId id="501"/>
            <p14:sldId id="532"/>
            <p14:sldId id="502"/>
            <p14:sldId id="533"/>
            <p14:sldId id="503"/>
            <p14:sldId id="534"/>
            <p14:sldId id="535"/>
            <p14:sldId id="536"/>
            <p14:sldId id="504"/>
            <p14:sldId id="538"/>
            <p14:sldId id="5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0684" autoAdjust="0"/>
  </p:normalViewPr>
  <p:slideViewPr>
    <p:cSldViewPr snapToGrid="0">
      <p:cViewPr varScale="1">
        <p:scale>
          <a:sx n="91" d="100"/>
          <a:sy n="91" d="100"/>
        </p:scale>
        <p:origin x="822"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C69A8-F41B-4AB3-B1C4-4C1E89E6346C}" type="datetimeFigureOut">
              <a:rPr lang="zh-CN" altLang="en-US" smtClean="0"/>
              <a:t>2017/10/24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636FC-5391-4E88-BC9C-2B9CBFA3E85A}" type="slidenum">
              <a:rPr lang="zh-CN" altLang="en-US" smtClean="0"/>
              <a:t>‹#›</a:t>
            </a:fld>
            <a:endParaRPr lang="zh-CN" altLang="en-US"/>
          </a:p>
        </p:txBody>
      </p:sp>
    </p:spTree>
    <p:extLst>
      <p:ext uri="{BB962C8B-B14F-4D97-AF65-F5344CB8AC3E}">
        <p14:creationId xmlns:p14="http://schemas.microsoft.com/office/powerpoint/2010/main" val="1995444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fld id="{D996EE3A-C291-4AA8-B691-5319F4B9CDA8}" type="slidenum">
              <a:rPr lang="en-US" altLang="zh-CN" sz="1200" b="0">
                <a:ea typeface="宋体" panose="02010600030101010101" pitchFamily="2" charset="-122"/>
              </a:rPr>
              <a:pPr eaLnBrk="1" hangingPunct="1"/>
              <a:t>23</a:t>
            </a:fld>
            <a:endParaRPr lang="en-US" altLang="zh-CN" sz="1200" b="0">
              <a:ea typeface="宋体" panose="02010600030101010101" pitchFamily="2" charset="-122"/>
            </a:endParaRPr>
          </a:p>
        </p:txBody>
      </p:sp>
      <p:sp>
        <p:nvSpPr>
          <p:cNvPr id="149507" name="Rectangle 2"/>
          <p:cNvSpPr>
            <a:spLocks noGrp="1" noRot="1" noChangeAspect="1" noChangeArrowheads="1" noTextEdit="1"/>
          </p:cNvSpPr>
          <p:nvPr>
            <p:ph type="sldImg"/>
          </p:nvPr>
        </p:nvSpPr>
        <p:spPr>
          <a:xfrm>
            <a:off x="1371600" y="1143000"/>
            <a:ext cx="4114800" cy="3086100"/>
          </a:xfrm>
          <a:ln/>
        </p:spPr>
      </p:sp>
      <p:sp>
        <p:nvSpPr>
          <p:cNvPr id="1495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a:solidFill>
                  <a:schemeClr val="bg1"/>
                </a:solidFill>
                <a:latin typeface="宋体" panose="02010600030101010101" pitchFamily="2" charset="-122"/>
              </a:rPr>
              <a:t>严蔚敏，女，清华大学教授。中国高校中数据结构这门课，大多数都选用她编著的</a:t>
            </a:r>
            <a:r>
              <a:rPr lang="en-US" altLang="zh-CN" sz="1400">
                <a:solidFill>
                  <a:schemeClr val="bg1"/>
                </a:solidFill>
                <a:latin typeface="宋体" panose="02010600030101010101" pitchFamily="2" charset="-122"/>
              </a:rPr>
              <a:t>《</a:t>
            </a:r>
            <a:r>
              <a:rPr lang="zh-CN" altLang="en-US" sz="1400">
                <a:solidFill>
                  <a:schemeClr val="bg1"/>
                </a:solidFill>
                <a:latin typeface="宋体" panose="02010600030101010101" pitchFamily="2" charset="-122"/>
              </a:rPr>
              <a:t>数据结构</a:t>
            </a:r>
            <a:r>
              <a:rPr lang="en-US" altLang="zh-CN" sz="1400">
                <a:solidFill>
                  <a:schemeClr val="bg1"/>
                </a:solidFill>
                <a:latin typeface="宋体" panose="02010600030101010101" pitchFamily="2" charset="-122"/>
              </a:rPr>
              <a:t>》</a:t>
            </a:r>
            <a:r>
              <a:rPr lang="zh-CN" altLang="en-US" sz="1400">
                <a:solidFill>
                  <a:schemeClr val="bg1"/>
                </a:solidFill>
                <a:latin typeface="宋体" panose="02010600030101010101" pitchFamily="2" charset="-122"/>
              </a:rPr>
              <a:t>作为教材。</a:t>
            </a:r>
          </a:p>
        </p:txBody>
      </p:sp>
    </p:spTree>
    <p:extLst>
      <p:ext uri="{BB962C8B-B14F-4D97-AF65-F5344CB8AC3E}">
        <p14:creationId xmlns:p14="http://schemas.microsoft.com/office/powerpoint/2010/main" val="1532412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100017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75FA1EC-9C8B-4CB7-B2A5-DD415DF7CB42}" type="datetimeFigureOut">
              <a:rPr lang="zh-CN" altLang="en-US" smtClean="0"/>
              <a:t>2017/10/24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1492220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8041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607462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761006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5FA1EC-9C8B-4CB7-B2A5-DD415DF7CB42}" type="datetimeFigureOut">
              <a:rPr lang="zh-CN" altLang="en-US" smtClean="0"/>
              <a:t>2017/10/24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058068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5FA1EC-9C8B-4CB7-B2A5-DD415DF7CB42}" type="datetimeFigureOut">
              <a:rPr lang="zh-CN" altLang="en-US" smtClean="0"/>
              <a:t>2017/10/24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921353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153542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443604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28600"/>
            <a:ext cx="8229600" cy="586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5"/>
          <p:cNvSpPr>
            <a:spLocks noGrp="1" noChangeArrowheads="1"/>
          </p:cNvSpPr>
          <p:nvPr>
            <p:ph type="ftr" sz="quarter" idx="10"/>
          </p:nvPr>
        </p:nvSpPr>
        <p:spPr>
          <a:ln/>
        </p:spPr>
        <p:txBody>
          <a:bodyPr/>
          <a:lstStyle>
            <a:lvl1pPr>
              <a:defRPr/>
            </a:lvl1pPr>
          </a:lstStyle>
          <a:p>
            <a:pPr>
              <a:defRPr/>
            </a:pPr>
            <a:r>
              <a:rPr lang="zh-CN" altLang="en-US"/>
              <a:t>南京邮电大学 计算机学院 </a:t>
            </a:r>
          </a:p>
        </p:txBody>
      </p:sp>
    </p:spTree>
    <p:extLst>
      <p:ext uri="{BB962C8B-B14F-4D97-AF65-F5344CB8AC3E}">
        <p14:creationId xmlns:p14="http://schemas.microsoft.com/office/powerpoint/2010/main" val="3003742608"/>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E75FA1EC-9C8B-4CB7-B2A5-DD415DF7CB42}" type="datetimeFigureOut">
              <a:rPr lang="zh-CN" altLang="en-US" smtClean="0"/>
              <a:t>2017/10/24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1762105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1494431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75FA1EC-9C8B-4CB7-B2A5-DD415DF7CB42}" type="datetimeFigureOut">
              <a:rPr lang="zh-CN" altLang="en-US" smtClean="0"/>
              <a:t>2017/10/24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180025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75FA1EC-9C8B-4CB7-B2A5-DD415DF7CB42}" type="datetimeFigureOut">
              <a:rPr lang="zh-CN" altLang="en-US" smtClean="0"/>
              <a:t>2017/10/24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530716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E75FA1EC-9C8B-4CB7-B2A5-DD415DF7CB42}" type="datetimeFigureOut">
              <a:rPr lang="zh-CN" altLang="en-US" smtClean="0"/>
              <a:t>2017/10/24</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1702191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5FA1EC-9C8B-4CB7-B2A5-DD415DF7CB42}" type="datetimeFigureOut">
              <a:rPr lang="zh-CN" altLang="en-US" smtClean="0"/>
              <a:t>2017/10/24</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137796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E75FA1EC-9C8B-4CB7-B2A5-DD415DF7CB42}" type="datetimeFigureOut">
              <a:rPr lang="zh-CN" altLang="en-US" smtClean="0"/>
              <a:t>2017/10/24</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1205452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75FA1EC-9C8B-4CB7-B2A5-DD415DF7CB42}" type="datetimeFigureOut">
              <a:rPr lang="zh-CN" altLang="en-US" smtClean="0"/>
              <a:t>2017/10/24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176105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5FA1EC-9C8B-4CB7-B2A5-DD415DF7CB42}" type="datetimeFigureOut">
              <a:rPr lang="zh-CN" altLang="en-US" smtClean="0"/>
              <a:t>2017/10/24</a:t>
            </a:fld>
            <a:endParaRPr lang="zh-CN" alt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993575227"/>
      </p:ext>
    </p:extLst>
  </p:cSld>
  <p:clrMap bg1="dk1" tx1="lt1" bg2="dk2" tx2="lt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 id="2147483923" r:id="rId18"/>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隶书" panose="02010509060101010101" pitchFamily="49" charset="-122"/>
                <a:ea typeface="隶书" panose="02010509060101010101" pitchFamily="49" charset="-122"/>
              </a:rPr>
              <a:t>树</a:t>
            </a:r>
          </a:p>
        </p:txBody>
      </p:sp>
      <p:sp>
        <p:nvSpPr>
          <p:cNvPr id="3" name="副标题 2"/>
          <p:cNvSpPr>
            <a:spLocks noGrp="1"/>
          </p:cNvSpPr>
          <p:nvPr>
            <p:ph type="subTitle" idx="1"/>
          </p:nvPr>
        </p:nvSpPr>
        <p:spPr/>
        <p:txBody>
          <a:bodyPr/>
          <a:lstStyle/>
          <a:p>
            <a:r>
              <a:rPr lang="zh-CN" altLang="en-US" dirty="0">
                <a:latin typeface="隶书" panose="02010509060101010101" pitchFamily="49" charset="-122"/>
                <a:ea typeface="隶书" panose="02010509060101010101" pitchFamily="49" charset="-122"/>
              </a:rPr>
              <a:t>朱洁</a:t>
            </a:r>
          </a:p>
        </p:txBody>
      </p:sp>
    </p:spTree>
    <p:extLst>
      <p:ext uri="{BB962C8B-B14F-4D97-AF65-F5344CB8AC3E}">
        <p14:creationId xmlns:p14="http://schemas.microsoft.com/office/powerpoint/2010/main" val="368611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Oval 4"/>
          <p:cNvSpPr>
            <a:spLocks noChangeArrowheads="1"/>
          </p:cNvSpPr>
          <p:nvPr/>
        </p:nvSpPr>
        <p:spPr bwMode="auto">
          <a:xfrm>
            <a:off x="1873752" y="168275"/>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D</a:t>
            </a:r>
          </a:p>
        </p:txBody>
      </p:sp>
      <p:sp>
        <p:nvSpPr>
          <p:cNvPr id="90115" name="Oval 5"/>
          <p:cNvSpPr>
            <a:spLocks noChangeArrowheads="1"/>
          </p:cNvSpPr>
          <p:nvPr/>
        </p:nvSpPr>
        <p:spPr bwMode="auto">
          <a:xfrm>
            <a:off x="813302" y="969965"/>
            <a:ext cx="493712"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E</a:t>
            </a:r>
          </a:p>
        </p:txBody>
      </p:sp>
      <p:sp>
        <p:nvSpPr>
          <p:cNvPr id="90116" name="Oval 6"/>
          <p:cNvSpPr>
            <a:spLocks noChangeArrowheads="1"/>
          </p:cNvSpPr>
          <p:nvPr/>
        </p:nvSpPr>
        <p:spPr bwMode="auto">
          <a:xfrm>
            <a:off x="1873752" y="968375"/>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F</a:t>
            </a:r>
          </a:p>
        </p:txBody>
      </p:sp>
      <p:sp>
        <p:nvSpPr>
          <p:cNvPr id="90117" name="Oval 7"/>
          <p:cNvSpPr>
            <a:spLocks noChangeArrowheads="1"/>
          </p:cNvSpPr>
          <p:nvPr/>
        </p:nvSpPr>
        <p:spPr bwMode="auto">
          <a:xfrm>
            <a:off x="2908802" y="968375"/>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sp>
        <p:nvSpPr>
          <p:cNvPr id="90118" name="Oval 8"/>
          <p:cNvSpPr>
            <a:spLocks noChangeArrowheads="1"/>
          </p:cNvSpPr>
          <p:nvPr/>
        </p:nvSpPr>
        <p:spPr bwMode="auto">
          <a:xfrm>
            <a:off x="813302" y="1746250"/>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H</a:t>
            </a:r>
          </a:p>
        </p:txBody>
      </p:sp>
      <p:sp>
        <p:nvSpPr>
          <p:cNvPr id="90119" name="Oval 9"/>
          <p:cNvSpPr>
            <a:spLocks noChangeArrowheads="1"/>
          </p:cNvSpPr>
          <p:nvPr/>
        </p:nvSpPr>
        <p:spPr bwMode="auto">
          <a:xfrm>
            <a:off x="1873752" y="1746250"/>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139274" name="AutoShape 10"/>
          <p:cNvCxnSpPr>
            <a:cxnSpLocks noChangeShapeType="1"/>
            <a:stCxn id="90114" idx="4"/>
            <a:endCxn id="90116" idx="0"/>
          </p:cNvCxnSpPr>
          <p:nvPr/>
        </p:nvCxnSpPr>
        <p:spPr bwMode="auto">
          <a:xfrm>
            <a:off x="2121402" y="663575"/>
            <a:ext cx="0" cy="293688"/>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0121" name="AutoShape 11"/>
          <p:cNvCxnSpPr>
            <a:cxnSpLocks noChangeShapeType="1"/>
            <a:stCxn id="90114" idx="3"/>
            <a:endCxn id="90115" idx="7"/>
          </p:cNvCxnSpPr>
          <p:nvPr/>
        </p:nvCxnSpPr>
        <p:spPr bwMode="auto">
          <a:xfrm flipH="1">
            <a:off x="1233989" y="592138"/>
            <a:ext cx="712788" cy="43815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39276" name="AutoShape 12"/>
          <p:cNvCxnSpPr>
            <a:cxnSpLocks noChangeShapeType="1"/>
            <a:stCxn id="90114" idx="5"/>
            <a:endCxn id="90117" idx="1"/>
          </p:cNvCxnSpPr>
          <p:nvPr/>
        </p:nvCxnSpPr>
        <p:spPr bwMode="auto">
          <a:xfrm>
            <a:off x="2294439" y="592138"/>
            <a:ext cx="687388" cy="436562"/>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0123" name="AutoShape 13"/>
          <p:cNvCxnSpPr>
            <a:cxnSpLocks noChangeShapeType="1"/>
            <a:stCxn id="90115" idx="4"/>
            <a:endCxn id="90118" idx="0"/>
          </p:cNvCxnSpPr>
          <p:nvPr/>
        </p:nvCxnSpPr>
        <p:spPr bwMode="auto">
          <a:xfrm>
            <a:off x="1060952" y="1465265"/>
            <a:ext cx="0" cy="26987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0124" name="AutoShape 14"/>
          <p:cNvCxnSpPr>
            <a:cxnSpLocks noChangeShapeType="1"/>
            <a:stCxn id="90116" idx="4"/>
            <a:endCxn id="90119" idx="0"/>
          </p:cNvCxnSpPr>
          <p:nvPr/>
        </p:nvCxnSpPr>
        <p:spPr bwMode="auto">
          <a:xfrm>
            <a:off x="2121402" y="1463677"/>
            <a:ext cx="0" cy="27146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90125" name="Oval 15"/>
          <p:cNvSpPr>
            <a:spLocks noChangeArrowheads="1"/>
          </p:cNvSpPr>
          <p:nvPr/>
        </p:nvSpPr>
        <p:spPr bwMode="auto">
          <a:xfrm>
            <a:off x="2910389" y="1758950"/>
            <a:ext cx="495300"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A</a:t>
            </a:r>
          </a:p>
        </p:txBody>
      </p:sp>
      <p:sp>
        <p:nvSpPr>
          <p:cNvPr id="90126" name="Oval 16"/>
          <p:cNvSpPr>
            <a:spLocks noChangeArrowheads="1"/>
          </p:cNvSpPr>
          <p:nvPr/>
        </p:nvSpPr>
        <p:spPr bwMode="auto">
          <a:xfrm>
            <a:off x="2103939" y="2655890"/>
            <a:ext cx="495300"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B</a:t>
            </a:r>
          </a:p>
        </p:txBody>
      </p:sp>
      <p:sp>
        <p:nvSpPr>
          <p:cNvPr id="90127" name="Oval 17"/>
          <p:cNvSpPr>
            <a:spLocks noChangeArrowheads="1"/>
          </p:cNvSpPr>
          <p:nvPr/>
        </p:nvSpPr>
        <p:spPr bwMode="auto">
          <a:xfrm>
            <a:off x="2904041" y="2655890"/>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C</a:t>
            </a:r>
          </a:p>
        </p:txBody>
      </p:sp>
      <p:sp>
        <p:nvSpPr>
          <p:cNvPr id="90128" name="Oval 18"/>
          <p:cNvSpPr>
            <a:spLocks noChangeArrowheads="1"/>
          </p:cNvSpPr>
          <p:nvPr/>
        </p:nvSpPr>
        <p:spPr bwMode="auto">
          <a:xfrm>
            <a:off x="3720016" y="2655890"/>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K</a:t>
            </a:r>
          </a:p>
        </p:txBody>
      </p:sp>
      <p:cxnSp>
        <p:nvCxnSpPr>
          <p:cNvPr id="90129" name="AutoShape 19"/>
          <p:cNvCxnSpPr>
            <a:cxnSpLocks noChangeShapeType="1"/>
            <a:stCxn id="90125" idx="3"/>
            <a:endCxn id="90126" idx="7"/>
          </p:cNvCxnSpPr>
          <p:nvPr/>
        </p:nvCxnSpPr>
        <p:spPr bwMode="auto">
          <a:xfrm flipH="1">
            <a:off x="2526214" y="2182813"/>
            <a:ext cx="457200" cy="53340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39284" name="AutoShape 20"/>
          <p:cNvCxnSpPr>
            <a:cxnSpLocks noChangeShapeType="1"/>
            <a:stCxn id="90125" idx="4"/>
            <a:endCxn id="90127" idx="0"/>
          </p:cNvCxnSpPr>
          <p:nvPr/>
        </p:nvCxnSpPr>
        <p:spPr bwMode="auto">
          <a:xfrm flipH="1">
            <a:off x="3151689" y="2254252"/>
            <a:ext cx="6350" cy="39052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39285" name="AutoShape 21"/>
          <p:cNvCxnSpPr>
            <a:cxnSpLocks noChangeShapeType="1"/>
            <a:stCxn id="90125" idx="5"/>
            <a:endCxn id="90128" idx="1"/>
          </p:cNvCxnSpPr>
          <p:nvPr/>
        </p:nvCxnSpPr>
        <p:spPr bwMode="auto">
          <a:xfrm>
            <a:off x="3332666" y="2182813"/>
            <a:ext cx="460375" cy="53340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0132" name="AutoShape 22"/>
          <p:cNvCxnSpPr>
            <a:cxnSpLocks noChangeShapeType="1"/>
            <a:stCxn id="90117" idx="4"/>
            <a:endCxn id="90125" idx="0"/>
          </p:cNvCxnSpPr>
          <p:nvPr/>
        </p:nvCxnSpPr>
        <p:spPr bwMode="auto">
          <a:xfrm>
            <a:off x="3156454" y="1463677"/>
            <a:ext cx="15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9291" name="AutoShape 27"/>
          <p:cNvCxnSpPr>
            <a:cxnSpLocks noChangeShapeType="1"/>
            <a:endCxn id="90115" idx="7"/>
          </p:cNvCxnSpPr>
          <p:nvPr/>
        </p:nvCxnSpPr>
        <p:spPr bwMode="auto">
          <a:xfrm flipH="1">
            <a:off x="1233989" y="587377"/>
            <a:ext cx="711200" cy="44291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39293" name="AutoShape 29"/>
          <p:cNvCxnSpPr>
            <a:cxnSpLocks noChangeShapeType="1"/>
            <a:stCxn id="90125" idx="3"/>
            <a:endCxn id="90126" idx="7"/>
          </p:cNvCxnSpPr>
          <p:nvPr/>
        </p:nvCxnSpPr>
        <p:spPr bwMode="auto">
          <a:xfrm flipH="1">
            <a:off x="2526214" y="2182813"/>
            <a:ext cx="457200" cy="53340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 name="右箭头 7"/>
          <p:cNvSpPr/>
          <p:nvPr/>
        </p:nvSpPr>
        <p:spPr>
          <a:xfrm>
            <a:off x="3632275" y="1230720"/>
            <a:ext cx="987137" cy="727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4883797" y="311159"/>
            <a:ext cx="4084744" cy="3304780"/>
            <a:chOff x="6938389" y="168382"/>
            <a:chExt cx="4084744" cy="3304780"/>
          </a:xfrm>
        </p:grpSpPr>
        <p:sp>
          <p:nvSpPr>
            <p:cNvPr id="97" name="矩形 96"/>
            <p:cNvSpPr/>
            <p:nvPr/>
          </p:nvSpPr>
          <p:spPr>
            <a:xfrm>
              <a:off x="6938389" y="1125645"/>
              <a:ext cx="4084744" cy="23475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2" name="Oval 4"/>
            <p:cNvSpPr>
              <a:spLocks noChangeArrowheads="1"/>
            </p:cNvSpPr>
            <p:nvPr/>
          </p:nvSpPr>
          <p:spPr bwMode="auto">
            <a:xfrm>
              <a:off x="9335009" y="168382"/>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D</a:t>
              </a:r>
            </a:p>
          </p:txBody>
        </p:sp>
        <p:sp>
          <p:nvSpPr>
            <p:cNvPr id="73" name="Oval 5"/>
            <p:cNvSpPr>
              <a:spLocks noChangeArrowheads="1"/>
            </p:cNvSpPr>
            <p:nvPr/>
          </p:nvSpPr>
          <p:spPr bwMode="auto">
            <a:xfrm>
              <a:off x="7307408" y="1211120"/>
              <a:ext cx="493712"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E</a:t>
              </a:r>
            </a:p>
          </p:txBody>
        </p:sp>
        <p:sp>
          <p:nvSpPr>
            <p:cNvPr id="74" name="Oval 6"/>
            <p:cNvSpPr>
              <a:spLocks noChangeArrowheads="1"/>
            </p:cNvSpPr>
            <p:nvPr/>
          </p:nvSpPr>
          <p:spPr bwMode="auto">
            <a:xfrm>
              <a:off x="8367858" y="1209531"/>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F</a:t>
              </a:r>
            </a:p>
          </p:txBody>
        </p:sp>
        <p:sp>
          <p:nvSpPr>
            <p:cNvPr id="75" name="Oval 7"/>
            <p:cNvSpPr>
              <a:spLocks noChangeArrowheads="1"/>
            </p:cNvSpPr>
            <p:nvPr/>
          </p:nvSpPr>
          <p:spPr bwMode="auto">
            <a:xfrm>
              <a:off x="9402908" y="1209531"/>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sp>
          <p:nvSpPr>
            <p:cNvPr id="76" name="Oval 8"/>
            <p:cNvSpPr>
              <a:spLocks noChangeArrowheads="1"/>
            </p:cNvSpPr>
            <p:nvPr/>
          </p:nvSpPr>
          <p:spPr bwMode="auto">
            <a:xfrm>
              <a:off x="7307408" y="1987406"/>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H</a:t>
              </a:r>
            </a:p>
          </p:txBody>
        </p:sp>
        <p:sp>
          <p:nvSpPr>
            <p:cNvPr id="77" name="Oval 9"/>
            <p:cNvSpPr>
              <a:spLocks noChangeArrowheads="1"/>
            </p:cNvSpPr>
            <p:nvPr/>
          </p:nvSpPr>
          <p:spPr bwMode="auto">
            <a:xfrm>
              <a:off x="8367858" y="1987406"/>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81" name="AutoShape 13"/>
            <p:cNvCxnSpPr>
              <a:cxnSpLocks noChangeShapeType="1"/>
              <a:stCxn id="73" idx="4"/>
              <a:endCxn id="76" idx="0"/>
            </p:cNvCxnSpPr>
            <p:nvPr/>
          </p:nvCxnSpPr>
          <p:spPr bwMode="auto">
            <a:xfrm>
              <a:off x="7555058" y="1706420"/>
              <a:ext cx="0" cy="269875"/>
            </a:xfrm>
            <a:prstGeom prst="straightConnector1">
              <a:avLst/>
            </a:prstGeom>
            <a:noFill/>
            <a:ln w="22225">
              <a:solidFill>
                <a:schemeClr val="bg1"/>
              </a:solidFill>
              <a:round/>
              <a:headEnd/>
              <a:tailEnd/>
            </a:ln>
            <a:extLst>
              <a:ext uri="{909E8E84-426E-40DD-AFC4-6F175D3DCCD1}">
                <a14:hiddenFill xmlns:a14="http://schemas.microsoft.com/office/drawing/2010/main">
                  <a:noFill/>
                </a14:hiddenFill>
              </a:ext>
            </a:extLst>
          </p:spPr>
        </p:cxnSp>
        <p:cxnSp>
          <p:nvCxnSpPr>
            <p:cNvPr id="82" name="AutoShape 14"/>
            <p:cNvCxnSpPr>
              <a:cxnSpLocks noChangeShapeType="1"/>
              <a:stCxn id="74" idx="4"/>
              <a:endCxn id="77" idx="0"/>
            </p:cNvCxnSpPr>
            <p:nvPr/>
          </p:nvCxnSpPr>
          <p:spPr bwMode="auto">
            <a:xfrm>
              <a:off x="8615508" y="1704832"/>
              <a:ext cx="0" cy="271463"/>
            </a:xfrm>
            <a:prstGeom prst="straightConnector1">
              <a:avLst/>
            </a:prstGeom>
            <a:noFill/>
            <a:ln w="22225">
              <a:solidFill>
                <a:schemeClr val="bg1"/>
              </a:solidFill>
              <a:round/>
              <a:headEnd/>
              <a:tailEnd/>
            </a:ln>
            <a:extLst>
              <a:ext uri="{909E8E84-426E-40DD-AFC4-6F175D3DCCD1}">
                <a14:hiddenFill xmlns:a14="http://schemas.microsoft.com/office/drawing/2010/main">
                  <a:noFill/>
                </a14:hiddenFill>
              </a:ext>
            </a:extLst>
          </p:spPr>
        </p:cxnSp>
        <p:sp>
          <p:nvSpPr>
            <p:cNvPr id="83" name="Oval 15"/>
            <p:cNvSpPr>
              <a:spLocks noChangeArrowheads="1"/>
            </p:cNvSpPr>
            <p:nvPr/>
          </p:nvSpPr>
          <p:spPr bwMode="auto">
            <a:xfrm>
              <a:off x="9404495" y="2000106"/>
              <a:ext cx="495300"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A</a:t>
              </a:r>
            </a:p>
          </p:txBody>
        </p:sp>
        <p:sp>
          <p:nvSpPr>
            <p:cNvPr id="84" name="Oval 16"/>
            <p:cNvSpPr>
              <a:spLocks noChangeArrowheads="1"/>
            </p:cNvSpPr>
            <p:nvPr/>
          </p:nvSpPr>
          <p:spPr bwMode="auto">
            <a:xfrm>
              <a:off x="8598045" y="2897045"/>
              <a:ext cx="495300"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B</a:t>
              </a:r>
            </a:p>
          </p:txBody>
        </p:sp>
        <p:sp>
          <p:nvSpPr>
            <p:cNvPr id="85" name="Oval 17"/>
            <p:cNvSpPr>
              <a:spLocks noChangeArrowheads="1"/>
            </p:cNvSpPr>
            <p:nvPr/>
          </p:nvSpPr>
          <p:spPr bwMode="auto">
            <a:xfrm>
              <a:off x="9398146" y="2897045"/>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C</a:t>
              </a:r>
            </a:p>
          </p:txBody>
        </p:sp>
        <p:sp>
          <p:nvSpPr>
            <p:cNvPr id="86" name="Oval 18"/>
            <p:cNvSpPr>
              <a:spLocks noChangeArrowheads="1"/>
            </p:cNvSpPr>
            <p:nvPr/>
          </p:nvSpPr>
          <p:spPr bwMode="auto">
            <a:xfrm>
              <a:off x="10214121" y="2897045"/>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K</a:t>
              </a:r>
            </a:p>
          </p:txBody>
        </p:sp>
        <p:cxnSp>
          <p:nvCxnSpPr>
            <p:cNvPr id="88" name="AutoShape 20"/>
            <p:cNvCxnSpPr>
              <a:cxnSpLocks noChangeShapeType="1"/>
              <a:stCxn id="83" idx="4"/>
              <a:endCxn id="85" idx="0"/>
            </p:cNvCxnSpPr>
            <p:nvPr/>
          </p:nvCxnSpPr>
          <p:spPr bwMode="auto">
            <a:xfrm flipH="1">
              <a:off x="9645795" y="2495407"/>
              <a:ext cx="6350" cy="390525"/>
            </a:xfrm>
            <a:prstGeom prst="straightConnector1">
              <a:avLst/>
            </a:prstGeom>
            <a:noFill/>
            <a:ln w="22225">
              <a:solidFill>
                <a:schemeClr val="bg1"/>
              </a:solidFill>
              <a:round/>
              <a:headEnd/>
              <a:tailEnd/>
            </a:ln>
            <a:extLst>
              <a:ext uri="{909E8E84-426E-40DD-AFC4-6F175D3DCCD1}">
                <a14:hiddenFill xmlns:a14="http://schemas.microsoft.com/office/drawing/2010/main">
                  <a:noFill/>
                </a14:hiddenFill>
              </a:ext>
            </a:extLst>
          </p:spPr>
        </p:cxnSp>
        <p:cxnSp>
          <p:nvCxnSpPr>
            <p:cNvPr id="89" name="AutoShape 21"/>
            <p:cNvCxnSpPr>
              <a:cxnSpLocks noChangeShapeType="1"/>
              <a:stCxn id="83" idx="5"/>
              <a:endCxn id="86" idx="1"/>
            </p:cNvCxnSpPr>
            <p:nvPr/>
          </p:nvCxnSpPr>
          <p:spPr bwMode="auto">
            <a:xfrm>
              <a:off x="9826771" y="2423969"/>
              <a:ext cx="460375" cy="533400"/>
            </a:xfrm>
            <a:prstGeom prst="straightConnector1">
              <a:avLst/>
            </a:prstGeom>
            <a:noFill/>
            <a:ln w="22225">
              <a:solidFill>
                <a:schemeClr val="bg1"/>
              </a:solidFill>
              <a:round/>
              <a:headEnd/>
              <a:tailEnd/>
            </a:ln>
            <a:extLst>
              <a:ext uri="{909E8E84-426E-40DD-AFC4-6F175D3DCCD1}">
                <a14:hiddenFill xmlns:a14="http://schemas.microsoft.com/office/drawing/2010/main">
                  <a:noFill/>
                </a14:hiddenFill>
              </a:ext>
            </a:extLst>
          </p:spPr>
        </p:cxnSp>
        <p:cxnSp>
          <p:nvCxnSpPr>
            <p:cNvPr id="90" name="AutoShape 22"/>
            <p:cNvCxnSpPr>
              <a:cxnSpLocks noChangeShapeType="1"/>
              <a:stCxn id="75" idx="4"/>
              <a:endCxn id="83" idx="0"/>
            </p:cNvCxnSpPr>
            <p:nvPr/>
          </p:nvCxnSpPr>
          <p:spPr bwMode="auto">
            <a:xfrm>
              <a:off x="9650559" y="1704832"/>
              <a:ext cx="1587" cy="284163"/>
            </a:xfrm>
            <a:prstGeom prst="straightConnector1">
              <a:avLst/>
            </a:prstGeom>
            <a:noFill/>
            <a:ln w="19050">
              <a:solidFill>
                <a:schemeClr val="bg1"/>
              </a:solidFill>
              <a:round/>
              <a:headEnd/>
              <a:tailEnd/>
            </a:ln>
            <a:extLst>
              <a:ext uri="{909E8E84-426E-40DD-AFC4-6F175D3DCCD1}">
                <a14:hiddenFill xmlns:a14="http://schemas.microsoft.com/office/drawing/2010/main">
                  <a:noFill/>
                </a14:hiddenFill>
              </a:ext>
            </a:extLst>
          </p:spPr>
        </p:cxnSp>
        <p:cxnSp>
          <p:nvCxnSpPr>
            <p:cNvPr id="91" name="AutoShape 27"/>
            <p:cNvCxnSpPr>
              <a:cxnSpLocks noChangeShapeType="1"/>
              <a:stCxn id="72" idx="3"/>
              <a:endCxn id="97" idx="0"/>
            </p:cNvCxnSpPr>
            <p:nvPr/>
          </p:nvCxnSpPr>
          <p:spPr bwMode="auto">
            <a:xfrm flipH="1">
              <a:off x="8980761" y="581662"/>
              <a:ext cx="426550" cy="54398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grpSp>
        <p:nvGrpSpPr>
          <p:cNvPr id="58" name="组合 57"/>
          <p:cNvGrpSpPr/>
          <p:nvPr/>
        </p:nvGrpSpPr>
        <p:grpSpPr>
          <a:xfrm>
            <a:off x="5405489" y="3589444"/>
            <a:ext cx="3854738" cy="3148081"/>
            <a:chOff x="8367857" y="3590246"/>
            <a:chExt cx="3854738" cy="3148081"/>
          </a:xfrm>
        </p:grpSpPr>
        <p:sp>
          <p:nvSpPr>
            <p:cNvPr id="21" name="下箭头 20"/>
            <p:cNvSpPr/>
            <p:nvPr/>
          </p:nvSpPr>
          <p:spPr>
            <a:xfrm>
              <a:off x="9365998" y="3590246"/>
              <a:ext cx="558007" cy="6407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8367857" y="4291123"/>
              <a:ext cx="3695987" cy="23475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3" name="Oval 6"/>
            <p:cNvSpPr>
              <a:spLocks noChangeArrowheads="1"/>
            </p:cNvSpPr>
            <p:nvPr/>
          </p:nvSpPr>
          <p:spPr bwMode="auto">
            <a:xfrm>
              <a:off x="9371879" y="4310719"/>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E</a:t>
              </a:r>
            </a:p>
          </p:txBody>
        </p:sp>
        <p:sp>
          <p:nvSpPr>
            <p:cNvPr id="114" name="Oval 9"/>
            <p:cNvSpPr>
              <a:spLocks noChangeArrowheads="1"/>
            </p:cNvSpPr>
            <p:nvPr/>
          </p:nvSpPr>
          <p:spPr bwMode="auto">
            <a:xfrm>
              <a:off x="8526608" y="4923373"/>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H</a:t>
              </a:r>
            </a:p>
          </p:txBody>
        </p:sp>
        <p:cxnSp>
          <p:nvCxnSpPr>
            <p:cNvPr id="115" name="AutoShape 14"/>
            <p:cNvCxnSpPr>
              <a:cxnSpLocks noChangeShapeType="1"/>
              <a:stCxn id="113" idx="3"/>
              <a:endCxn id="114" idx="7"/>
            </p:cNvCxnSpPr>
            <p:nvPr/>
          </p:nvCxnSpPr>
          <p:spPr bwMode="auto">
            <a:xfrm flipH="1">
              <a:off x="8948018" y="4723999"/>
              <a:ext cx="496163" cy="270282"/>
            </a:xfrm>
            <a:prstGeom prst="straightConnector1">
              <a:avLst/>
            </a:prstGeom>
            <a:noFill/>
            <a:ln w="22225">
              <a:solidFill>
                <a:schemeClr val="bg1"/>
              </a:solidFill>
              <a:round/>
              <a:headEnd/>
              <a:tailEnd/>
            </a:ln>
            <a:extLst>
              <a:ext uri="{909E8E84-426E-40DD-AFC4-6F175D3DCCD1}">
                <a14:hiddenFill xmlns:a14="http://schemas.microsoft.com/office/drawing/2010/main">
                  <a:noFill/>
                </a14:hiddenFill>
              </a:ext>
            </a:extLst>
          </p:spPr>
        </p:cxnSp>
        <p:cxnSp>
          <p:nvCxnSpPr>
            <p:cNvPr id="120" name="AutoShape 14"/>
            <p:cNvCxnSpPr>
              <a:cxnSpLocks noChangeShapeType="1"/>
              <a:stCxn id="30" idx="0"/>
              <a:endCxn id="113" idx="5"/>
            </p:cNvCxnSpPr>
            <p:nvPr/>
          </p:nvCxnSpPr>
          <p:spPr bwMode="auto">
            <a:xfrm flipH="1" flipV="1">
              <a:off x="9793289" y="4723999"/>
              <a:ext cx="788301" cy="124380"/>
            </a:xfrm>
            <a:prstGeom prst="straightConnector1">
              <a:avLst/>
            </a:prstGeom>
            <a:noFill/>
            <a:ln w="22225">
              <a:solidFill>
                <a:schemeClr val="bg1"/>
              </a:solidFill>
              <a:round/>
              <a:headEnd/>
              <a:tailEnd/>
            </a:ln>
            <a:extLst>
              <a:ext uri="{909E8E84-426E-40DD-AFC4-6F175D3DCCD1}">
                <a14:hiddenFill xmlns:a14="http://schemas.microsoft.com/office/drawing/2010/main">
                  <a:noFill/>
                </a14:hiddenFill>
              </a:ext>
            </a:extLst>
          </p:spPr>
        </p:cxnSp>
        <p:sp>
          <p:nvSpPr>
            <p:cNvPr id="30" name="椭圆 29"/>
            <p:cNvSpPr/>
            <p:nvPr/>
          </p:nvSpPr>
          <p:spPr>
            <a:xfrm>
              <a:off x="8940585" y="4848379"/>
              <a:ext cx="3282010" cy="18899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6" name="Oval 7"/>
            <p:cNvSpPr>
              <a:spLocks noChangeArrowheads="1"/>
            </p:cNvSpPr>
            <p:nvPr/>
          </p:nvSpPr>
          <p:spPr bwMode="auto">
            <a:xfrm>
              <a:off x="10587763" y="4748691"/>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G</a:t>
              </a:r>
            </a:p>
          </p:txBody>
        </p:sp>
        <p:sp>
          <p:nvSpPr>
            <p:cNvPr id="127" name="Oval 15"/>
            <p:cNvSpPr>
              <a:spLocks noChangeArrowheads="1"/>
            </p:cNvSpPr>
            <p:nvPr/>
          </p:nvSpPr>
          <p:spPr bwMode="auto">
            <a:xfrm>
              <a:off x="10579826" y="5456016"/>
              <a:ext cx="495300"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A</a:t>
              </a:r>
            </a:p>
          </p:txBody>
        </p:sp>
        <p:sp>
          <p:nvSpPr>
            <p:cNvPr id="128" name="Oval 16"/>
            <p:cNvSpPr>
              <a:spLocks noChangeArrowheads="1"/>
            </p:cNvSpPr>
            <p:nvPr/>
          </p:nvSpPr>
          <p:spPr bwMode="auto">
            <a:xfrm>
              <a:off x="9779725" y="6062406"/>
              <a:ext cx="495300"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B</a:t>
              </a:r>
            </a:p>
          </p:txBody>
        </p:sp>
        <p:sp>
          <p:nvSpPr>
            <p:cNvPr id="129" name="Oval 17"/>
            <p:cNvSpPr>
              <a:spLocks noChangeArrowheads="1"/>
            </p:cNvSpPr>
            <p:nvPr/>
          </p:nvSpPr>
          <p:spPr bwMode="auto">
            <a:xfrm>
              <a:off x="10579826" y="6143883"/>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C</a:t>
              </a:r>
            </a:p>
          </p:txBody>
        </p:sp>
        <p:sp>
          <p:nvSpPr>
            <p:cNvPr id="130" name="Oval 18"/>
            <p:cNvSpPr>
              <a:spLocks noChangeArrowheads="1"/>
            </p:cNvSpPr>
            <p:nvPr/>
          </p:nvSpPr>
          <p:spPr bwMode="auto">
            <a:xfrm>
              <a:off x="11395801" y="6062406"/>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K</a:t>
              </a:r>
            </a:p>
          </p:txBody>
        </p:sp>
        <p:cxnSp>
          <p:nvCxnSpPr>
            <p:cNvPr id="131" name="AutoShape 20"/>
            <p:cNvCxnSpPr>
              <a:cxnSpLocks noChangeShapeType="1"/>
              <a:stCxn id="127" idx="4"/>
              <a:endCxn id="129" idx="0"/>
            </p:cNvCxnSpPr>
            <p:nvPr/>
          </p:nvCxnSpPr>
          <p:spPr bwMode="auto">
            <a:xfrm flipH="1">
              <a:off x="10826683" y="5940204"/>
              <a:ext cx="793" cy="203679"/>
            </a:xfrm>
            <a:prstGeom prst="straightConnector1">
              <a:avLst/>
            </a:prstGeom>
            <a:noFill/>
            <a:ln w="22225">
              <a:solidFill>
                <a:schemeClr val="bg1"/>
              </a:solidFill>
              <a:round/>
              <a:headEnd/>
              <a:tailEnd/>
            </a:ln>
            <a:extLst>
              <a:ext uri="{909E8E84-426E-40DD-AFC4-6F175D3DCCD1}">
                <a14:hiddenFill xmlns:a14="http://schemas.microsoft.com/office/drawing/2010/main">
                  <a:noFill/>
                </a14:hiddenFill>
              </a:ext>
            </a:extLst>
          </p:spPr>
        </p:cxnSp>
        <p:cxnSp>
          <p:nvCxnSpPr>
            <p:cNvPr id="132" name="AutoShape 21"/>
            <p:cNvCxnSpPr>
              <a:cxnSpLocks noChangeShapeType="1"/>
              <a:stCxn id="127" idx="5"/>
              <a:endCxn id="130" idx="1"/>
            </p:cNvCxnSpPr>
            <p:nvPr/>
          </p:nvCxnSpPr>
          <p:spPr bwMode="auto">
            <a:xfrm>
              <a:off x="11002591" y="5869296"/>
              <a:ext cx="465513" cy="264018"/>
            </a:xfrm>
            <a:prstGeom prst="straightConnector1">
              <a:avLst/>
            </a:prstGeom>
            <a:noFill/>
            <a:ln w="22225">
              <a:solidFill>
                <a:schemeClr val="bg1"/>
              </a:solidFill>
              <a:round/>
              <a:headEnd/>
              <a:tailEnd/>
            </a:ln>
            <a:extLst>
              <a:ext uri="{909E8E84-426E-40DD-AFC4-6F175D3DCCD1}">
                <a14:hiddenFill xmlns:a14="http://schemas.microsoft.com/office/drawing/2010/main">
                  <a:noFill/>
                </a14:hiddenFill>
              </a:ext>
            </a:extLst>
          </p:spPr>
        </p:cxnSp>
        <p:cxnSp>
          <p:nvCxnSpPr>
            <p:cNvPr id="133" name="AutoShape 22"/>
            <p:cNvCxnSpPr>
              <a:cxnSpLocks noChangeShapeType="1"/>
              <a:stCxn id="126" idx="4"/>
              <a:endCxn id="127" idx="0"/>
            </p:cNvCxnSpPr>
            <p:nvPr/>
          </p:nvCxnSpPr>
          <p:spPr bwMode="auto">
            <a:xfrm flipH="1">
              <a:off x="10827476" y="5232879"/>
              <a:ext cx="7143" cy="223137"/>
            </a:xfrm>
            <a:prstGeom prst="straightConnector1">
              <a:avLst/>
            </a:prstGeom>
            <a:noFill/>
            <a:ln w="19050">
              <a:solidFill>
                <a:schemeClr val="bg1"/>
              </a:solidFill>
              <a:round/>
              <a:headEnd/>
              <a:tailEnd/>
            </a:ln>
            <a:extLst>
              <a:ext uri="{909E8E84-426E-40DD-AFC4-6F175D3DCCD1}">
                <a14:hiddenFill xmlns:a14="http://schemas.microsoft.com/office/drawing/2010/main">
                  <a:noFill/>
                </a14:hiddenFill>
              </a:ext>
            </a:extLst>
          </p:spPr>
        </p:cxnSp>
        <p:cxnSp>
          <p:nvCxnSpPr>
            <p:cNvPr id="134" name="AutoShape 29"/>
            <p:cNvCxnSpPr>
              <a:cxnSpLocks noChangeShapeType="1"/>
              <a:stCxn id="127" idx="3"/>
              <a:endCxn id="128" idx="7"/>
            </p:cNvCxnSpPr>
            <p:nvPr/>
          </p:nvCxnSpPr>
          <p:spPr bwMode="auto">
            <a:xfrm flipH="1">
              <a:off x="10202490" y="5869296"/>
              <a:ext cx="449871" cy="264018"/>
            </a:xfrm>
            <a:prstGeom prst="straightConnector1">
              <a:avLst/>
            </a:prstGeom>
            <a:noFill/>
            <a:ln w="22225">
              <a:solidFill>
                <a:schemeClr val="bg1"/>
              </a:solidFill>
              <a:round/>
              <a:headEnd/>
              <a:tailEnd/>
            </a:ln>
            <a:extLst>
              <a:ext uri="{909E8E84-426E-40DD-AFC4-6F175D3DCCD1}">
                <a14:hiddenFill xmlns:a14="http://schemas.microsoft.com/office/drawing/2010/main">
                  <a:noFill/>
                </a14:hiddenFill>
              </a:ext>
            </a:extLst>
          </p:spPr>
        </p:cxnSp>
      </p:grpSp>
      <p:cxnSp>
        <p:nvCxnSpPr>
          <p:cNvPr id="116" name="AutoShape 21"/>
          <p:cNvCxnSpPr>
            <a:cxnSpLocks noChangeShapeType="1"/>
            <a:stCxn id="83" idx="3"/>
            <a:endCxn id="84" idx="0"/>
          </p:cNvCxnSpPr>
          <p:nvPr/>
        </p:nvCxnSpPr>
        <p:spPr bwMode="auto">
          <a:xfrm flipH="1">
            <a:off x="6791104" y="2556164"/>
            <a:ext cx="631335" cy="483659"/>
          </a:xfrm>
          <a:prstGeom prst="straightConnector1">
            <a:avLst/>
          </a:prstGeom>
          <a:noFill/>
          <a:ln w="22225">
            <a:solidFill>
              <a:schemeClr val="bg1"/>
            </a:solidFill>
            <a:round/>
            <a:headEnd/>
            <a:tailEnd/>
          </a:ln>
          <a:extLst>
            <a:ext uri="{909E8E84-426E-40DD-AFC4-6F175D3DCCD1}">
              <a14:hiddenFill xmlns:a14="http://schemas.microsoft.com/office/drawing/2010/main">
                <a:noFill/>
              </a14:hiddenFill>
            </a:ext>
          </a:extLst>
        </p:spPr>
      </p:cxnSp>
      <p:sp>
        <p:nvSpPr>
          <p:cNvPr id="118" name="Oval 6"/>
          <p:cNvSpPr>
            <a:spLocks noChangeArrowheads="1"/>
          </p:cNvSpPr>
          <p:nvPr/>
        </p:nvSpPr>
        <p:spPr bwMode="auto">
          <a:xfrm>
            <a:off x="6315781" y="5202590"/>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F</a:t>
            </a:r>
          </a:p>
        </p:txBody>
      </p:sp>
      <p:sp>
        <p:nvSpPr>
          <p:cNvPr id="119" name="Oval 9"/>
          <p:cNvSpPr>
            <a:spLocks noChangeArrowheads="1"/>
          </p:cNvSpPr>
          <p:nvPr/>
        </p:nvSpPr>
        <p:spPr bwMode="auto">
          <a:xfrm>
            <a:off x="6315781" y="5980465"/>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121" name="AutoShape 14"/>
          <p:cNvCxnSpPr>
            <a:cxnSpLocks noChangeShapeType="1"/>
            <a:stCxn id="118" idx="4"/>
            <a:endCxn id="119" idx="0"/>
          </p:cNvCxnSpPr>
          <p:nvPr/>
        </p:nvCxnSpPr>
        <p:spPr bwMode="auto">
          <a:xfrm>
            <a:off x="6563431" y="5697892"/>
            <a:ext cx="0" cy="271463"/>
          </a:xfrm>
          <a:prstGeom prst="straightConnector1">
            <a:avLst/>
          </a:prstGeom>
          <a:noFill/>
          <a:ln w="22225">
            <a:solidFill>
              <a:schemeClr val="bg1"/>
            </a:solidFill>
            <a:round/>
            <a:headEnd/>
            <a:tailEnd/>
          </a:ln>
          <a:extLst>
            <a:ext uri="{909E8E84-426E-40DD-AFC4-6F175D3DCCD1}">
              <a14:hiddenFill xmlns:a14="http://schemas.microsoft.com/office/drawing/2010/main">
                <a:noFill/>
              </a14:hiddenFill>
            </a:ext>
          </a:extLst>
        </p:spPr>
      </p:cxnSp>
      <p:grpSp>
        <p:nvGrpSpPr>
          <p:cNvPr id="123" name="组合 122"/>
          <p:cNvGrpSpPr/>
          <p:nvPr/>
        </p:nvGrpSpPr>
        <p:grpSpPr>
          <a:xfrm>
            <a:off x="1583122" y="4337241"/>
            <a:ext cx="3695987" cy="2347517"/>
            <a:chOff x="8367857" y="4291123"/>
            <a:chExt cx="3695987" cy="2347517"/>
          </a:xfrm>
        </p:grpSpPr>
        <p:sp>
          <p:nvSpPr>
            <p:cNvPr id="125" name="矩形 124"/>
            <p:cNvSpPr/>
            <p:nvPr/>
          </p:nvSpPr>
          <p:spPr>
            <a:xfrm>
              <a:off x="8367857" y="4291123"/>
              <a:ext cx="3695987" cy="23475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5" name="Oval 6"/>
            <p:cNvSpPr>
              <a:spLocks noChangeArrowheads="1"/>
            </p:cNvSpPr>
            <p:nvPr/>
          </p:nvSpPr>
          <p:spPr bwMode="auto">
            <a:xfrm>
              <a:off x="9477810" y="4386118"/>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F</a:t>
              </a:r>
            </a:p>
          </p:txBody>
        </p:sp>
        <p:sp>
          <p:nvSpPr>
            <p:cNvPr id="136" name="Oval 9"/>
            <p:cNvSpPr>
              <a:spLocks noChangeArrowheads="1"/>
            </p:cNvSpPr>
            <p:nvPr/>
          </p:nvSpPr>
          <p:spPr bwMode="auto">
            <a:xfrm>
              <a:off x="8526608" y="4923373"/>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J</a:t>
              </a:r>
            </a:p>
          </p:txBody>
        </p:sp>
        <p:cxnSp>
          <p:nvCxnSpPr>
            <p:cNvPr id="137" name="AutoShape 14"/>
            <p:cNvCxnSpPr>
              <a:cxnSpLocks noChangeShapeType="1"/>
              <a:stCxn id="135" idx="3"/>
              <a:endCxn id="136" idx="7"/>
            </p:cNvCxnSpPr>
            <p:nvPr/>
          </p:nvCxnSpPr>
          <p:spPr bwMode="auto">
            <a:xfrm flipH="1">
              <a:off x="8948018" y="4799398"/>
              <a:ext cx="602094" cy="194883"/>
            </a:xfrm>
            <a:prstGeom prst="straightConnector1">
              <a:avLst/>
            </a:prstGeom>
            <a:noFill/>
            <a:ln w="22225">
              <a:solidFill>
                <a:schemeClr val="bg1"/>
              </a:solidFill>
              <a:round/>
              <a:headEnd/>
              <a:tailEnd/>
            </a:ln>
            <a:extLst>
              <a:ext uri="{909E8E84-426E-40DD-AFC4-6F175D3DCCD1}">
                <a14:hiddenFill xmlns:a14="http://schemas.microsoft.com/office/drawing/2010/main">
                  <a:noFill/>
                </a14:hiddenFill>
              </a:ext>
            </a:extLst>
          </p:spPr>
        </p:cxnSp>
        <p:cxnSp>
          <p:nvCxnSpPr>
            <p:cNvPr id="138" name="AutoShape 14"/>
            <p:cNvCxnSpPr>
              <a:cxnSpLocks noChangeShapeType="1"/>
              <a:endCxn id="135" idx="5"/>
            </p:cNvCxnSpPr>
            <p:nvPr/>
          </p:nvCxnSpPr>
          <p:spPr bwMode="auto">
            <a:xfrm flipH="1" flipV="1">
              <a:off x="9899220" y="4799398"/>
              <a:ext cx="303270" cy="123975"/>
            </a:xfrm>
            <a:prstGeom prst="straightConnector1">
              <a:avLst/>
            </a:prstGeom>
            <a:noFill/>
            <a:ln w="22225">
              <a:solidFill>
                <a:schemeClr val="bg1"/>
              </a:solidFill>
              <a:round/>
              <a:headEnd/>
              <a:tailEnd/>
            </a:ln>
            <a:extLst>
              <a:ext uri="{909E8E84-426E-40DD-AFC4-6F175D3DCCD1}">
                <a14:hiddenFill xmlns:a14="http://schemas.microsoft.com/office/drawing/2010/main">
                  <a:noFill/>
                </a14:hiddenFill>
              </a:ext>
            </a:extLst>
          </p:spPr>
        </p:cxnSp>
        <p:sp>
          <p:nvSpPr>
            <p:cNvPr id="139" name="椭圆 138"/>
            <p:cNvSpPr/>
            <p:nvPr/>
          </p:nvSpPr>
          <p:spPr>
            <a:xfrm>
              <a:off x="9600481" y="4748692"/>
              <a:ext cx="2338674" cy="18899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40" name="Oval 7"/>
            <p:cNvSpPr>
              <a:spLocks noChangeArrowheads="1"/>
            </p:cNvSpPr>
            <p:nvPr/>
          </p:nvSpPr>
          <p:spPr bwMode="auto">
            <a:xfrm>
              <a:off x="10587763" y="4748691"/>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sp>
          <p:nvSpPr>
            <p:cNvPr id="141" name="Oval 15"/>
            <p:cNvSpPr>
              <a:spLocks noChangeArrowheads="1"/>
            </p:cNvSpPr>
            <p:nvPr/>
          </p:nvSpPr>
          <p:spPr bwMode="auto">
            <a:xfrm>
              <a:off x="10579826" y="5456016"/>
              <a:ext cx="495300"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A</a:t>
              </a:r>
            </a:p>
          </p:txBody>
        </p:sp>
        <p:sp>
          <p:nvSpPr>
            <p:cNvPr id="144" name="Oval 16"/>
            <p:cNvSpPr>
              <a:spLocks noChangeArrowheads="1"/>
            </p:cNvSpPr>
            <p:nvPr/>
          </p:nvSpPr>
          <p:spPr bwMode="auto">
            <a:xfrm>
              <a:off x="9779725" y="6062406"/>
              <a:ext cx="495300"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B</a:t>
              </a:r>
            </a:p>
          </p:txBody>
        </p:sp>
        <p:sp>
          <p:nvSpPr>
            <p:cNvPr id="145" name="Oval 17"/>
            <p:cNvSpPr>
              <a:spLocks noChangeArrowheads="1"/>
            </p:cNvSpPr>
            <p:nvPr/>
          </p:nvSpPr>
          <p:spPr bwMode="auto">
            <a:xfrm>
              <a:off x="10579826" y="6143883"/>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C</a:t>
              </a:r>
            </a:p>
          </p:txBody>
        </p:sp>
        <p:sp>
          <p:nvSpPr>
            <p:cNvPr id="146" name="Oval 18"/>
            <p:cNvSpPr>
              <a:spLocks noChangeArrowheads="1"/>
            </p:cNvSpPr>
            <p:nvPr/>
          </p:nvSpPr>
          <p:spPr bwMode="auto">
            <a:xfrm>
              <a:off x="11395801" y="6062406"/>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K</a:t>
              </a:r>
            </a:p>
          </p:txBody>
        </p:sp>
        <p:cxnSp>
          <p:nvCxnSpPr>
            <p:cNvPr id="147" name="AutoShape 20"/>
            <p:cNvCxnSpPr>
              <a:cxnSpLocks noChangeShapeType="1"/>
              <a:stCxn id="141" idx="4"/>
              <a:endCxn id="145" idx="0"/>
            </p:cNvCxnSpPr>
            <p:nvPr/>
          </p:nvCxnSpPr>
          <p:spPr bwMode="auto">
            <a:xfrm flipH="1">
              <a:off x="10826683" y="5940204"/>
              <a:ext cx="793" cy="203679"/>
            </a:xfrm>
            <a:prstGeom prst="straightConnector1">
              <a:avLst/>
            </a:prstGeom>
            <a:noFill/>
            <a:ln w="22225">
              <a:solidFill>
                <a:schemeClr val="bg1"/>
              </a:solidFill>
              <a:round/>
              <a:headEnd/>
              <a:tailEnd/>
            </a:ln>
            <a:extLst>
              <a:ext uri="{909E8E84-426E-40DD-AFC4-6F175D3DCCD1}">
                <a14:hiddenFill xmlns:a14="http://schemas.microsoft.com/office/drawing/2010/main">
                  <a:noFill/>
                </a14:hiddenFill>
              </a:ext>
            </a:extLst>
          </p:spPr>
        </p:cxnSp>
        <p:cxnSp>
          <p:nvCxnSpPr>
            <p:cNvPr id="148" name="AutoShape 21"/>
            <p:cNvCxnSpPr>
              <a:cxnSpLocks noChangeShapeType="1"/>
              <a:stCxn id="141" idx="5"/>
              <a:endCxn id="146" idx="1"/>
            </p:cNvCxnSpPr>
            <p:nvPr/>
          </p:nvCxnSpPr>
          <p:spPr bwMode="auto">
            <a:xfrm>
              <a:off x="11002591" y="5869296"/>
              <a:ext cx="465513" cy="264018"/>
            </a:xfrm>
            <a:prstGeom prst="straightConnector1">
              <a:avLst/>
            </a:prstGeom>
            <a:noFill/>
            <a:ln w="22225">
              <a:solidFill>
                <a:schemeClr val="bg1"/>
              </a:solidFill>
              <a:round/>
              <a:headEnd/>
              <a:tailEnd/>
            </a:ln>
            <a:extLst>
              <a:ext uri="{909E8E84-426E-40DD-AFC4-6F175D3DCCD1}">
                <a14:hiddenFill xmlns:a14="http://schemas.microsoft.com/office/drawing/2010/main">
                  <a:noFill/>
                </a14:hiddenFill>
              </a:ext>
            </a:extLst>
          </p:spPr>
        </p:cxnSp>
        <p:cxnSp>
          <p:nvCxnSpPr>
            <p:cNvPr id="149" name="AutoShape 22"/>
            <p:cNvCxnSpPr>
              <a:cxnSpLocks noChangeShapeType="1"/>
              <a:stCxn id="140" idx="4"/>
              <a:endCxn id="141" idx="0"/>
            </p:cNvCxnSpPr>
            <p:nvPr/>
          </p:nvCxnSpPr>
          <p:spPr bwMode="auto">
            <a:xfrm flipH="1">
              <a:off x="10827476" y="5232879"/>
              <a:ext cx="7143" cy="223137"/>
            </a:xfrm>
            <a:prstGeom prst="straightConnector1">
              <a:avLst/>
            </a:prstGeom>
            <a:noFill/>
            <a:ln w="19050">
              <a:solidFill>
                <a:schemeClr val="bg1"/>
              </a:solidFill>
              <a:round/>
              <a:headEnd/>
              <a:tailEnd/>
            </a:ln>
            <a:extLst>
              <a:ext uri="{909E8E84-426E-40DD-AFC4-6F175D3DCCD1}">
                <a14:hiddenFill xmlns:a14="http://schemas.microsoft.com/office/drawing/2010/main">
                  <a:noFill/>
                </a14:hiddenFill>
              </a:ext>
            </a:extLst>
          </p:spPr>
        </p:cxnSp>
        <p:cxnSp>
          <p:nvCxnSpPr>
            <p:cNvPr id="150" name="AutoShape 29"/>
            <p:cNvCxnSpPr>
              <a:cxnSpLocks noChangeShapeType="1"/>
              <a:stCxn id="141" idx="3"/>
              <a:endCxn id="144" idx="7"/>
            </p:cNvCxnSpPr>
            <p:nvPr/>
          </p:nvCxnSpPr>
          <p:spPr bwMode="auto">
            <a:xfrm flipH="1">
              <a:off x="10202490" y="5869296"/>
              <a:ext cx="449871" cy="264018"/>
            </a:xfrm>
            <a:prstGeom prst="straightConnector1">
              <a:avLst/>
            </a:prstGeom>
            <a:noFill/>
            <a:ln w="22225">
              <a:solidFill>
                <a:schemeClr val="bg1"/>
              </a:solidFill>
              <a:round/>
              <a:headEnd/>
              <a:tailEnd/>
            </a:ln>
            <a:extLst>
              <a:ext uri="{909E8E84-426E-40DD-AFC4-6F175D3DCCD1}">
                <a14:hiddenFill xmlns:a14="http://schemas.microsoft.com/office/drawing/2010/main">
                  <a:noFill/>
                </a14:hiddenFill>
              </a:ext>
            </a:extLst>
          </p:spPr>
        </p:cxnSp>
      </p:grpSp>
      <p:sp>
        <p:nvSpPr>
          <p:cNvPr id="151" name="下箭头 20"/>
          <p:cNvSpPr/>
          <p:nvPr/>
        </p:nvSpPr>
        <p:spPr>
          <a:xfrm rot="5400000">
            <a:off x="4818103" y="4313113"/>
            <a:ext cx="558007" cy="6407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2C81A35E-1EA9-41DB-8681-09CA3FD059BE}"/>
              </a:ext>
            </a:extLst>
          </p:cNvPr>
          <p:cNvGrpSpPr/>
          <p:nvPr/>
        </p:nvGrpSpPr>
        <p:grpSpPr>
          <a:xfrm>
            <a:off x="29890" y="2979218"/>
            <a:ext cx="2867076" cy="1880643"/>
            <a:chOff x="139133" y="1576434"/>
            <a:chExt cx="3833345" cy="2713309"/>
          </a:xfrm>
        </p:grpSpPr>
        <p:sp>
          <p:nvSpPr>
            <p:cNvPr id="152" name="椭圆 151"/>
            <p:cNvSpPr/>
            <p:nvPr/>
          </p:nvSpPr>
          <p:spPr>
            <a:xfrm>
              <a:off x="139133" y="1576434"/>
              <a:ext cx="3833345" cy="27133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3" name="Oval 7"/>
            <p:cNvSpPr>
              <a:spLocks noChangeArrowheads="1"/>
            </p:cNvSpPr>
            <p:nvPr/>
          </p:nvSpPr>
          <p:spPr bwMode="auto">
            <a:xfrm>
              <a:off x="1979277" y="1776567"/>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G</a:t>
              </a:r>
            </a:p>
          </p:txBody>
        </p:sp>
        <p:sp>
          <p:nvSpPr>
            <p:cNvPr id="163" name="Oval 15"/>
            <p:cNvSpPr>
              <a:spLocks noChangeArrowheads="1"/>
            </p:cNvSpPr>
            <p:nvPr/>
          </p:nvSpPr>
          <p:spPr bwMode="auto">
            <a:xfrm>
              <a:off x="1241694" y="2583554"/>
              <a:ext cx="495300"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A</a:t>
              </a:r>
            </a:p>
          </p:txBody>
        </p:sp>
        <p:sp>
          <p:nvSpPr>
            <p:cNvPr id="164" name="Oval 16"/>
            <p:cNvSpPr>
              <a:spLocks noChangeArrowheads="1"/>
            </p:cNvSpPr>
            <p:nvPr/>
          </p:nvSpPr>
          <p:spPr bwMode="auto">
            <a:xfrm>
              <a:off x="441593" y="3189945"/>
              <a:ext cx="495300"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B</a:t>
              </a:r>
            </a:p>
          </p:txBody>
        </p:sp>
        <p:sp>
          <p:nvSpPr>
            <p:cNvPr id="165" name="Oval 17"/>
            <p:cNvSpPr>
              <a:spLocks noChangeArrowheads="1"/>
            </p:cNvSpPr>
            <p:nvPr/>
          </p:nvSpPr>
          <p:spPr bwMode="auto">
            <a:xfrm>
              <a:off x="1427451" y="3455523"/>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C</a:t>
              </a:r>
            </a:p>
          </p:txBody>
        </p:sp>
        <p:sp>
          <p:nvSpPr>
            <p:cNvPr id="166" name="Oval 18"/>
            <p:cNvSpPr>
              <a:spLocks noChangeArrowheads="1"/>
            </p:cNvSpPr>
            <p:nvPr/>
          </p:nvSpPr>
          <p:spPr bwMode="auto">
            <a:xfrm>
              <a:off x="2410827" y="3742258"/>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K</a:t>
              </a:r>
            </a:p>
          </p:txBody>
        </p:sp>
        <p:cxnSp>
          <p:nvCxnSpPr>
            <p:cNvPr id="167" name="AutoShape 20"/>
            <p:cNvCxnSpPr>
              <a:cxnSpLocks noChangeShapeType="1"/>
            </p:cNvCxnSpPr>
            <p:nvPr/>
          </p:nvCxnSpPr>
          <p:spPr bwMode="auto">
            <a:xfrm>
              <a:off x="965375" y="3491444"/>
              <a:ext cx="423743" cy="206172"/>
            </a:xfrm>
            <a:prstGeom prst="straightConnector1">
              <a:avLst/>
            </a:prstGeom>
            <a:noFill/>
            <a:ln w="22225">
              <a:solidFill>
                <a:schemeClr val="bg1"/>
              </a:solidFill>
              <a:round/>
              <a:headEnd/>
              <a:tailEnd/>
            </a:ln>
            <a:extLst>
              <a:ext uri="{909E8E84-426E-40DD-AFC4-6F175D3DCCD1}">
                <a14:hiddenFill xmlns:a14="http://schemas.microsoft.com/office/drawing/2010/main">
                  <a:noFill/>
                </a14:hiddenFill>
              </a:ext>
            </a:extLst>
          </p:spPr>
        </p:cxnSp>
        <p:cxnSp>
          <p:nvCxnSpPr>
            <p:cNvPr id="168" name="AutoShape 21"/>
            <p:cNvCxnSpPr>
              <a:cxnSpLocks noChangeShapeType="1"/>
              <a:stCxn id="165" idx="6"/>
              <a:endCxn id="166" idx="1"/>
            </p:cNvCxnSpPr>
            <p:nvPr/>
          </p:nvCxnSpPr>
          <p:spPr bwMode="auto">
            <a:xfrm>
              <a:off x="1921165" y="3697617"/>
              <a:ext cx="561965" cy="115549"/>
            </a:xfrm>
            <a:prstGeom prst="straightConnector1">
              <a:avLst/>
            </a:prstGeom>
            <a:noFill/>
            <a:ln w="22225">
              <a:solidFill>
                <a:schemeClr val="bg1"/>
              </a:solidFill>
              <a:round/>
              <a:headEnd/>
              <a:tailEnd/>
            </a:ln>
            <a:extLst>
              <a:ext uri="{909E8E84-426E-40DD-AFC4-6F175D3DCCD1}">
                <a14:hiddenFill xmlns:a14="http://schemas.microsoft.com/office/drawing/2010/main">
                  <a:noFill/>
                </a14:hiddenFill>
              </a:ext>
            </a:extLst>
          </p:spPr>
        </p:cxnSp>
        <p:cxnSp>
          <p:nvCxnSpPr>
            <p:cNvPr id="169" name="AutoShape 22"/>
            <p:cNvCxnSpPr>
              <a:cxnSpLocks noChangeShapeType="1"/>
              <a:stCxn id="153" idx="3"/>
              <a:endCxn id="163" idx="0"/>
            </p:cNvCxnSpPr>
            <p:nvPr/>
          </p:nvCxnSpPr>
          <p:spPr bwMode="auto">
            <a:xfrm flipH="1">
              <a:off x="1489344" y="2189848"/>
              <a:ext cx="562235" cy="393707"/>
            </a:xfrm>
            <a:prstGeom prst="straightConnector1">
              <a:avLst/>
            </a:prstGeom>
            <a:noFill/>
            <a:ln w="19050">
              <a:solidFill>
                <a:schemeClr val="bg1"/>
              </a:solidFill>
              <a:round/>
              <a:headEnd/>
              <a:tailEnd/>
            </a:ln>
            <a:extLst>
              <a:ext uri="{909E8E84-426E-40DD-AFC4-6F175D3DCCD1}">
                <a14:hiddenFill xmlns:a14="http://schemas.microsoft.com/office/drawing/2010/main">
                  <a:noFill/>
                </a14:hiddenFill>
              </a:ext>
            </a:extLst>
          </p:spPr>
        </p:cxnSp>
        <p:cxnSp>
          <p:nvCxnSpPr>
            <p:cNvPr id="170" name="AutoShape 29"/>
            <p:cNvCxnSpPr>
              <a:cxnSpLocks noChangeShapeType="1"/>
              <a:stCxn id="163" idx="3"/>
              <a:endCxn id="164" idx="7"/>
            </p:cNvCxnSpPr>
            <p:nvPr/>
          </p:nvCxnSpPr>
          <p:spPr bwMode="auto">
            <a:xfrm flipH="1">
              <a:off x="864358" y="2996834"/>
              <a:ext cx="449871" cy="264018"/>
            </a:xfrm>
            <a:prstGeom prst="straightConnector1">
              <a:avLst/>
            </a:prstGeom>
            <a:noFill/>
            <a:ln w="22225">
              <a:solidFill>
                <a:schemeClr val="bg1"/>
              </a:solidFill>
              <a:round/>
              <a:headEnd/>
              <a:tailEnd/>
            </a:ln>
            <a:extLst>
              <a:ext uri="{909E8E84-426E-40DD-AFC4-6F175D3DCCD1}">
                <a14:hiddenFill xmlns:a14="http://schemas.microsoft.com/office/drawing/2010/main">
                  <a:noFill/>
                </a14:hiddenFill>
              </a:ext>
            </a:extLst>
          </p:spPr>
        </p:cxnSp>
      </p:grpSp>
      <p:sp>
        <p:nvSpPr>
          <p:cNvPr id="171" name="下箭头 20"/>
          <p:cNvSpPr/>
          <p:nvPr/>
        </p:nvSpPr>
        <p:spPr>
          <a:xfrm rot="8018142">
            <a:off x="2072586" y="4082565"/>
            <a:ext cx="558007" cy="6407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22780" y="12078"/>
            <a:ext cx="9176572" cy="6907367"/>
            <a:chOff x="-74525" y="134276"/>
            <a:chExt cx="12195768" cy="6803970"/>
          </a:xfrm>
        </p:grpSpPr>
        <p:sp>
          <p:nvSpPr>
            <p:cNvPr id="217" name="矩形 216"/>
            <p:cNvSpPr/>
            <p:nvPr/>
          </p:nvSpPr>
          <p:spPr>
            <a:xfrm>
              <a:off x="-10189" y="134276"/>
              <a:ext cx="12003056" cy="3990582"/>
            </a:xfrm>
            <a:prstGeom prst="rect">
              <a:avLst/>
            </a:prstGeom>
            <a:solidFill>
              <a:schemeClr val="dk1">
                <a:alpha val="66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8" name="矩形 217"/>
            <p:cNvSpPr/>
            <p:nvPr/>
          </p:nvSpPr>
          <p:spPr>
            <a:xfrm>
              <a:off x="-74525" y="3765601"/>
              <a:ext cx="12195768" cy="3172645"/>
            </a:xfrm>
            <a:prstGeom prst="rect">
              <a:avLst/>
            </a:prstGeom>
            <a:solidFill>
              <a:schemeClr val="dk1">
                <a:alpha val="66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grpSp>
        <p:nvGrpSpPr>
          <p:cNvPr id="172" name="组合 171"/>
          <p:cNvGrpSpPr/>
          <p:nvPr/>
        </p:nvGrpSpPr>
        <p:grpSpPr>
          <a:xfrm>
            <a:off x="2497911" y="678259"/>
            <a:ext cx="3437693" cy="5479006"/>
            <a:chOff x="5861918" y="583400"/>
            <a:chExt cx="3437693" cy="5479006"/>
          </a:xfrm>
        </p:grpSpPr>
        <p:sp>
          <p:nvSpPr>
            <p:cNvPr id="173" name="矩形 172"/>
            <p:cNvSpPr/>
            <p:nvPr/>
          </p:nvSpPr>
          <p:spPr>
            <a:xfrm>
              <a:off x="5861918" y="583400"/>
              <a:ext cx="3437693" cy="547900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nvGrpSpPr>
            <p:cNvPr id="174" name="Group 56"/>
            <p:cNvGrpSpPr>
              <a:grpSpLocks/>
            </p:cNvGrpSpPr>
            <p:nvPr/>
          </p:nvGrpSpPr>
          <p:grpSpPr bwMode="auto">
            <a:xfrm>
              <a:off x="6031203" y="758604"/>
              <a:ext cx="3000375" cy="5181600"/>
              <a:chOff x="2670" y="432"/>
              <a:chExt cx="1890" cy="3264"/>
            </a:xfrm>
          </p:grpSpPr>
          <p:sp>
            <p:nvSpPr>
              <p:cNvPr id="175" name="Oval 30"/>
              <p:cNvSpPr>
                <a:spLocks noChangeArrowheads="1"/>
              </p:cNvSpPr>
              <p:nvPr/>
            </p:nvSpPr>
            <p:spPr bwMode="auto">
              <a:xfrm>
                <a:off x="3582" y="432"/>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D</a:t>
                </a:r>
              </a:p>
            </p:txBody>
          </p:sp>
          <p:sp>
            <p:nvSpPr>
              <p:cNvPr id="176" name="Oval 31"/>
              <p:cNvSpPr>
                <a:spLocks noChangeArrowheads="1"/>
              </p:cNvSpPr>
              <p:nvPr/>
            </p:nvSpPr>
            <p:spPr bwMode="auto">
              <a:xfrm>
                <a:off x="3127" y="847"/>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E</a:t>
                </a:r>
              </a:p>
            </p:txBody>
          </p:sp>
          <p:sp>
            <p:nvSpPr>
              <p:cNvPr id="177" name="Oval 32"/>
              <p:cNvSpPr>
                <a:spLocks noChangeArrowheads="1"/>
              </p:cNvSpPr>
              <p:nvPr/>
            </p:nvSpPr>
            <p:spPr bwMode="auto">
              <a:xfrm>
                <a:off x="3648" y="1248"/>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F</a:t>
                </a:r>
              </a:p>
            </p:txBody>
          </p:sp>
          <p:sp>
            <p:nvSpPr>
              <p:cNvPr id="178" name="Oval 33"/>
              <p:cNvSpPr>
                <a:spLocks noChangeArrowheads="1"/>
              </p:cNvSpPr>
              <p:nvPr/>
            </p:nvSpPr>
            <p:spPr bwMode="auto">
              <a:xfrm>
                <a:off x="4176" y="1677"/>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sp>
            <p:nvSpPr>
              <p:cNvPr id="200" name="Oval 34"/>
              <p:cNvSpPr>
                <a:spLocks noChangeArrowheads="1"/>
              </p:cNvSpPr>
              <p:nvPr/>
            </p:nvSpPr>
            <p:spPr bwMode="auto">
              <a:xfrm>
                <a:off x="2670" y="1248"/>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H</a:t>
                </a:r>
              </a:p>
            </p:txBody>
          </p:sp>
          <p:sp>
            <p:nvSpPr>
              <p:cNvPr id="201" name="Oval 35"/>
              <p:cNvSpPr>
                <a:spLocks noChangeArrowheads="1"/>
              </p:cNvSpPr>
              <p:nvPr/>
            </p:nvSpPr>
            <p:spPr bwMode="auto">
              <a:xfrm>
                <a:off x="3216" y="1680"/>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202" name="AutoShape 37"/>
              <p:cNvCxnSpPr>
                <a:cxnSpLocks noChangeShapeType="1"/>
                <a:stCxn id="175" idx="3"/>
                <a:endCxn id="176" idx="7"/>
              </p:cNvCxnSpPr>
              <p:nvPr/>
            </p:nvCxnSpPr>
            <p:spPr bwMode="auto">
              <a:xfrm flipH="1">
                <a:off x="3392" y="699"/>
                <a:ext cx="236" cy="186"/>
              </a:xfrm>
              <a:prstGeom prst="straightConnector1">
                <a:avLst/>
              </a:prstGeom>
              <a:noFill/>
              <a:ln w="22225">
                <a:solidFill>
                  <a:srgbClr val="FFFF00"/>
                </a:solidFill>
                <a:round/>
                <a:headEnd/>
                <a:tailEnd/>
              </a:ln>
              <a:extLst>
                <a:ext uri="{909E8E84-426E-40DD-AFC4-6F175D3DCCD1}">
                  <a14:hiddenFill xmlns:a14="http://schemas.microsoft.com/office/drawing/2010/main">
                    <a:noFill/>
                  </a14:hiddenFill>
                </a:ext>
              </a:extLst>
            </p:spPr>
          </p:cxnSp>
          <p:cxnSp>
            <p:nvCxnSpPr>
              <p:cNvPr id="203" name="AutoShape 39"/>
              <p:cNvCxnSpPr>
                <a:cxnSpLocks noChangeShapeType="1"/>
                <a:stCxn id="176" idx="3"/>
                <a:endCxn id="200" idx="7"/>
              </p:cNvCxnSpPr>
              <p:nvPr/>
            </p:nvCxnSpPr>
            <p:spPr bwMode="auto">
              <a:xfrm flipH="1">
                <a:off x="2935" y="1114"/>
                <a:ext cx="238" cy="172"/>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204" name="AutoShape 40"/>
              <p:cNvCxnSpPr>
                <a:cxnSpLocks noChangeShapeType="1"/>
                <a:stCxn id="177" idx="3"/>
                <a:endCxn id="201" idx="7"/>
              </p:cNvCxnSpPr>
              <p:nvPr/>
            </p:nvCxnSpPr>
            <p:spPr bwMode="auto">
              <a:xfrm flipH="1">
                <a:off x="3481" y="1515"/>
                <a:ext cx="213" cy="20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205" name="Oval 41"/>
              <p:cNvSpPr>
                <a:spLocks noChangeArrowheads="1"/>
              </p:cNvSpPr>
              <p:nvPr/>
            </p:nvSpPr>
            <p:spPr bwMode="auto">
              <a:xfrm>
                <a:off x="3724" y="2112"/>
                <a:ext cx="312"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A</a:t>
                </a:r>
              </a:p>
            </p:txBody>
          </p:sp>
          <p:sp>
            <p:nvSpPr>
              <p:cNvPr id="207" name="Oval 42"/>
              <p:cNvSpPr>
                <a:spLocks noChangeArrowheads="1"/>
              </p:cNvSpPr>
              <p:nvPr/>
            </p:nvSpPr>
            <p:spPr bwMode="auto">
              <a:xfrm>
                <a:off x="3264" y="2544"/>
                <a:ext cx="312"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B</a:t>
                </a:r>
              </a:p>
            </p:txBody>
          </p:sp>
          <p:sp>
            <p:nvSpPr>
              <p:cNvPr id="208" name="Oval 43"/>
              <p:cNvSpPr>
                <a:spLocks noChangeArrowheads="1"/>
              </p:cNvSpPr>
              <p:nvPr/>
            </p:nvSpPr>
            <p:spPr bwMode="auto">
              <a:xfrm>
                <a:off x="3744" y="2976"/>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C</a:t>
                </a:r>
              </a:p>
            </p:txBody>
          </p:sp>
          <p:sp>
            <p:nvSpPr>
              <p:cNvPr id="209" name="Oval 44"/>
              <p:cNvSpPr>
                <a:spLocks noChangeArrowheads="1"/>
              </p:cNvSpPr>
              <p:nvPr/>
            </p:nvSpPr>
            <p:spPr bwMode="auto">
              <a:xfrm>
                <a:off x="4249" y="3391"/>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K</a:t>
                </a:r>
              </a:p>
            </p:txBody>
          </p:sp>
          <p:cxnSp>
            <p:nvCxnSpPr>
              <p:cNvPr id="210" name="AutoShape 45"/>
              <p:cNvCxnSpPr>
                <a:cxnSpLocks noChangeShapeType="1"/>
                <a:stCxn id="205" idx="3"/>
                <a:endCxn id="207" idx="7"/>
              </p:cNvCxnSpPr>
              <p:nvPr/>
            </p:nvCxnSpPr>
            <p:spPr bwMode="auto">
              <a:xfrm flipH="1">
                <a:off x="3530" y="2379"/>
                <a:ext cx="240" cy="20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211" name="AutoShape 48"/>
              <p:cNvCxnSpPr>
                <a:cxnSpLocks noChangeShapeType="1"/>
                <a:stCxn id="178" idx="3"/>
                <a:endCxn id="205" idx="7"/>
              </p:cNvCxnSpPr>
              <p:nvPr/>
            </p:nvCxnSpPr>
            <p:spPr bwMode="auto">
              <a:xfrm flipH="1">
                <a:off x="3990" y="1944"/>
                <a:ext cx="232" cy="20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12" name="AutoShape 49"/>
              <p:cNvCxnSpPr>
                <a:cxnSpLocks noChangeShapeType="1"/>
                <a:stCxn id="176" idx="5"/>
                <a:endCxn id="177" idx="1"/>
              </p:cNvCxnSpPr>
              <p:nvPr/>
            </p:nvCxnSpPr>
            <p:spPr bwMode="auto">
              <a:xfrm>
                <a:off x="3392" y="1114"/>
                <a:ext cx="302" cy="172"/>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213" name="AutoShape 50"/>
              <p:cNvCxnSpPr>
                <a:cxnSpLocks noChangeShapeType="1"/>
                <a:stCxn id="177" idx="5"/>
                <a:endCxn id="178" idx="1"/>
              </p:cNvCxnSpPr>
              <p:nvPr/>
            </p:nvCxnSpPr>
            <p:spPr bwMode="auto">
              <a:xfrm>
                <a:off x="3913" y="1515"/>
                <a:ext cx="309" cy="200"/>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214" name="AutoShape 51"/>
              <p:cNvCxnSpPr>
                <a:cxnSpLocks noChangeShapeType="1"/>
                <a:stCxn id="207" idx="5"/>
                <a:endCxn id="208" idx="1"/>
              </p:cNvCxnSpPr>
              <p:nvPr/>
            </p:nvCxnSpPr>
            <p:spPr bwMode="auto">
              <a:xfrm>
                <a:off x="3530" y="2811"/>
                <a:ext cx="260" cy="203"/>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215" name="AutoShape 52"/>
              <p:cNvCxnSpPr>
                <a:cxnSpLocks noChangeShapeType="1"/>
                <a:stCxn id="208" idx="5"/>
                <a:endCxn id="209" idx="1"/>
              </p:cNvCxnSpPr>
              <p:nvPr/>
            </p:nvCxnSpPr>
            <p:spPr bwMode="auto">
              <a:xfrm>
                <a:off x="4009" y="3243"/>
                <a:ext cx="286" cy="186"/>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216" name="AutoShape 54"/>
              <p:cNvCxnSpPr>
                <a:cxnSpLocks noChangeShapeType="1"/>
                <a:stCxn id="205" idx="3"/>
                <a:endCxn id="207" idx="7"/>
              </p:cNvCxnSpPr>
              <p:nvPr/>
            </p:nvCxnSpPr>
            <p:spPr bwMode="auto">
              <a:xfrm flipH="1">
                <a:off x="3530" y="2379"/>
                <a:ext cx="240" cy="203"/>
              </a:xfrm>
              <a:prstGeom prst="straightConnector1">
                <a:avLst/>
              </a:prstGeom>
              <a:noFill/>
              <a:ln w="22225">
                <a:solidFill>
                  <a:srgbClr val="FFFF00"/>
                </a:solidFill>
                <a:round/>
                <a:headEnd/>
                <a:tailEn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147970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4928" y="2555839"/>
            <a:ext cx="9652318" cy="1593252"/>
          </a:xfrm>
        </p:spPr>
        <p:txBody>
          <a:bodyPr>
            <a:normAutofit/>
          </a:bodyPr>
          <a:lstStyle/>
          <a:p>
            <a:pPr marL="0" indent="0" algn="ctr">
              <a:buNone/>
            </a:pPr>
            <a:r>
              <a:rPr lang="zh-CN" altLang="en-US" sz="4000" dirty="0">
                <a:latin typeface="华文楷体" panose="02010600040101010101" pitchFamily="2" charset="-122"/>
                <a:ea typeface="华文楷体" panose="02010600040101010101" pitchFamily="2" charset="-122"/>
              </a:rPr>
              <a:t>有没有更加直观的方式进行转换？</a:t>
            </a:r>
          </a:p>
        </p:txBody>
      </p:sp>
    </p:spTree>
    <p:extLst>
      <p:ext uri="{BB962C8B-B14F-4D97-AF65-F5344CB8AC3E}">
        <p14:creationId xmlns:p14="http://schemas.microsoft.com/office/powerpoint/2010/main" val="445615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Oval 4"/>
          <p:cNvSpPr>
            <a:spLocks noChangeArrowheads="1"/>
          </p:cNvSpPr>
          <p:nvPr/>
        </p:nvSpPr>
        <p:spPr bwMode="auto">
          <a:xfrm>
            <a:off x="3682048" y="1546860"/>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D</a:t>
            </a:r>
          </a:p>
        </p:txBody>
      </p:sp>
      <p:sp>
        <p:nvSpPr>
          <p:cNvPr id="90115" name="Oval 5"/>
          <p:cNvSpPr>
            <a:spLocks noChangeArrowheads="1"/>
          </p:cNvSpPr>
          <p:nvPr/>
        </p:nvSpPr>
        <p:spPr bwMode="auto">
          <a:xfrm>
            <a:off x="2621598" y="2348550"/>
            <a:ext cx="493712"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E</a:t>
            </a:r>
          </a:p>
        </p:txBody>
      </p:sp>
      <p:sp>
        <p:nvSpPr>
          <p:cNvPr id="90116" name="Oval 6"/>
          <p:cNvSpPr>
            <a:spLocks noChangeArrowheads="1"/>
          </p:cNvSpPr>
          <p:nvPr/>
        </p:nvSpPr>
        <p:spPr bwMode="auto">
          <a:xfrm>
            <a:off x="3682048" y="2346960"/>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F</a:t>
            </a:r>
          </a:p>
        </p:txBody>
      </p:sp>
      <p:sp>
        <p:nvSpPr>
          <p:cNvPr id="90117" name="Oval 7"/>
          <p:cNvSpPr>
            <a:spLocks noChangeArrowheads="1"/>
          </p:cNvSpPr>
          <p:nvPr/>
        </p:nvSpPr>
        <p:spPr bwMode="auto">
          <a:xfrm>
            <a:off x="4717098" y="2346960"/>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sp>
        <p:nvSpPr>
          <p:cNvPr id="90118" name="Oval 8"/>
          <p:cNvSpPr>
            <a:spLocks noChangeArrowheads="1"/>
          </p:cNvSpPr>
          <p:nvPr/>
        </p:nvSpPr>
        <p:spPr bwMode="auto">
          <a:xfrm>
            <a:off x="2621598" y="3124835"/>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H</a:t>
            </a:r>
          </a:p>
        </p:txBody>
      </p:sp>
      <p:sp>
        <p:nvSpPr>
          <p:cNvPr id="90119" name="Oval 9"/>
          <p:cNvSpPr>
            <a:spLocks noChangeArrowheads="1"/>
          </p:cNvSpPr>
          <p:nvPr/>
        </p:nvSpPr>
        <p:spPr bwMode="auto">
          <a:xfrm>
            <a:off x="3682048" y="3124835"/>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139274" name="AutoShape 10"/>
          <p:cNvCxnSpPr>
            <a:cxnSpLocks noChangeShapeType="1"/>
            <a:stCxn id="90114" idx="4"/>
            <a:endCxn id="90116" idx="0"/>
          </p:cNvCxnSpPr>
          <p:nvPr/>
        </p:nvCxnSpPr>
        <p:spPr bwMode="auto">
          <a:xfrm>
            <a:off x="3929698" y="2042160"/>
            <a:ext cx="0" cy="293688"/>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0121" name="AutoShape 11"/>
          <p:cNvCxnSpPr>
            <a:cxnSpLocks noChangeShapeType="1"/>
            <a:stCxn id="90114" idx="3"/>
            <a:endCxn id="90115" idx="7"/>
          </p:cNvCxnSpPr>
          <p:nvPr/>
        </p:nvCxnSpPr>
        <p:spPr bwMode="auto">
          <a:xfrm flipH="1">
            <a:off x="3042285" y="1970723"/>
            <a:ext cx="712788" cy="43815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39276" name="AutoShape 12"/>
          <p:cNvCxnSpPr>
            <a:cxnSpLocks noChangeShapeType="1"/>
            <a:stCxn id="90114" idx="5"/>
            <a:endCxn id="90117" idx="1"/>
          </p:cNvCxnSpPr>
          <p:nvPr/>
        </p:nvCxnSpPr>
        <p:spPr bwMode="auto">
          <a:xfrm>
            <a:off x="4102735" y="1970723"/>
            <a:ext cx="687388" cy="436562"/>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0123" name="AutoShape 13"/>
          <p:cNvCxnSpPr>
            <a:cxnSpLocks noChangeShapeType="1"/>
            <a:stCxn id="90115" idx="4"/>
            <a:endCxn id="90118" idx="0"/>
          </p:cNvCxnSpPr>
          <p:nvPr/>
        </p:nvCxnSpPr>
        <p:spPr bwMode="auto">
          <a:xfrm>
            <a:off x="2869248" y="2843850"/>
            <a:ext cx="0" cy="26987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0124" name="AutoShape 14"/>
          <p:cNvCxnSpPr>
            <a:cxnSpLocks noChangeShapeType="1"/>
            <a:stCxn id="90116" idx="4"/>
            <a:endCxn id="90119" idx="0"/>
          </p:cNvCxnSpPr>
          <p:nvPr/>
        </p:nvCxnSpPr>
        <p:spPr bwMode="auto">
          <a:xfrm>
            <a:off x="3929698" y="2842262"/>
            <a:ext cx="0" cy="27146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90125" name="Oval 15"/>
          <p:cNvSpPr>
            <a:spLocks noChangeArrowheads="1"/>
          </p:cNvSpPr>
          <p:nvPr/>
        </p:nvSpPr>
        <p:spPr bwMode="auto">
          <a:xfrm>
            <a:off x="4718685" y="3137535"/>
            <a:ext cx="495300"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A</a:t>
            </a:r>
          </a:p>
        </p:txBody>
      </p:sp>
      <p:sp>
        <p:nvSpPr>
          <p:cNvPr id="90126" name="Oval 16"/>
          <p:cNvSpPr>
            <a:spLocks noChangeArrowheads="1"/>
          </p:cNvSpPr>
          <p:nvPr/>
        </p:nvSpPr>
        <p:spPr bwMode="auto">
          <a:xfrm>
            <a:off x="3912235" y="4034475"/>
            <a:ext cx="495300"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B</a:t>
            </a:r>
          </a:p>
        </p:txBody>
      </p:sp>
      <p:sp>
        <p:nvSpPr>
          <p:cNvPr id="90127" name="Oval 17"/>
          <p:cNvSpPr>
            <a:spLocks noChangeArrowheads="1"/>
          </p:cNvSpPr>
          <p:nvPr/>
        </p:nvSpPr>
        <p:spPr bwMode="auto">
          <a:xfrm>
            <a:off x="4712337" y="4034475"/>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C</a:t>
            </a:r>
          </a:p>
        </p:txBody>
      </p:sp>
      <p:sp>
        <p:nvSpPr>
          <p:cNvPr id="90128" name="Oval 18"/>
          <p:cNvSpPr>
            <a:spLocks noChangeArrowheads="1"/>
          </p:cNvSpPr>
          <p:nvPr/>
        </p:nvSpPr>
        <p:spPr bwMode="auto">
          <a:xfrm>
            <a:off x="5528312" y="4034475"/>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K</a:t>
            </a:r>
          </a:p>
        </p:txBody>
      </p:sp>
      <p:cxnSp>
        <p:nvCxnSpPr>
          <p:cNvPr id="90129" name="AutoShape 19"/>
          <p:cNvCxnSpPr>
            <a:cxnSpLocks noChangeShapeType="1"/>
            <a:stCxn id="90125" idx="3"/>
            <a:endCxn id="90126" idx="7"/>
          </p:cNvCxnSpPr>
          <p:nvPr/>
        </p:nvCxnSpPr>
        <p:spPr bwMode="auto">
          <a:xfrm flipH="1">
            <a:off x="4334510" y="3561398"/>
            <a:ext cx="457200" cy="53340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39284" name="AutoShape 20"/>
          <p:cNvCxnSpPr>
            <a:cxnSpLocks noChangeShapeType="1"/>
            <a:stCxn id="90125" idx="4"/>
            <a:endCxn id="90127" idx="0"/>
          </p:cNvCxnSpPr>
          <p:nvPr/>
        </p:nvCxnSpPr>
        <p:spPr bwMode="auto">
          <a:xfrm flipH="1">
            <a:off x="4959985" y="3632837"/>
            <a:ext cx="6350" cy="39052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39285" name="AutoShape 21"/>
          <p:cNvCxnSpPr>
            <a:cxnSpLocks noChangeShapeType="1"/>
            <a:stCxn id="90125" idx="5"/>
            <a:endCxn id="90128" idx="1"/>
          </p:cNvCxnSpPr>
          <p:nvPr/>
        </p:nvCxnSpPr>
        <p:spPr bwMode="auto">
          <a:xfrm>
            <a:off x="5140962" y="3561398"/>
            <a:ext cx="460375" cy="53340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0132" name="AutoShape 22"/>
          <p:cNvCxnSpPr>
            <a:cxnSpLocks noChangeShapeType="1"/>
            <a:stCxn id="90117" idx="4"/>
            <a:endCxn id="90125" idx="0"/>
          </p:cNvCxnSpPr>
          <p:nvPr/>
        </p:nvCxnSpPr>
        <p:spPr bwMode="auto">
          <a:xfrm>
            <a:off x="4964750" y="2842262"/>
            <a:ext cx="15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12" name="组合 11"/>
          <p:cNvGrpSpPr/>
          <p:nvPr/>
        </p:nvGrpSpPr>
        <p:grpSpPr>
          <a:xfrm>
            <a:off x="3115311" y="2589055"/>
            <a:ext cx="2420937" cy="1702439"/>
            <a:chOff x="4639310" y="2589054"/>
            <a:chExt cx="2420937" cy="1702439"/>
          </a:xfrm>
        </p:grpSpPr>
        <p:grpSp>
          <p:nvGrpSpPr>
            <p:cNvPr id="7" name="组合 6"/>
            <p:cNvGrpSpPr/>
            <p:nvPr/>
          </p:nvGrpSpPr>
          <p:grpSpPr>
            <a:xfrm>
              <a:off x="4639310" y="2589054"/>
              <a:ext cx="2420937" cy="1702439"/>
              <a:chOff x="4383406" y="1914684"/>
              <a:chExt cx="2420937" cy="1702439"/>
            </a:xfrm>
          </p:grpSpPr>
          <p:cxnSp>
            <p:nvCxnSpPr>
              <p:cNvPr id="139287" name="AutoShape 23"/>
              <p:cNvCxnSpPr>
                <a:cxnSpLocks noChangeShapeType="1"/>
              </p:cNvCxnSpPr>
              <p:nvPr/>
            </p:nvCxnSpPr>
            <p:spPr bwMode="auto">
              <a:xfrm flipV="1">
                <a:off x="4383406" y="1914684"/>
                <a:ext cx="544512" cy="1587"/>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139289" name="AutoShape 25"/>
              <p:cNvCxnSpPr>
                <a:cxnSpLocks noChangeShapeType="1"/>
              </p:cNvCxnSpPr>
              <p:nvPr/>
            </p:nvCxnSpPr>
            <p:spPr bwMode="auto">
              <a:xfrm>
                <a:off x="5702617" y="3615375"/>
                <a:ext cx="304801" cy="0"/>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139290" name="AutoShape 26"/>
              <p:cNvCxnSpPr>
                <a:cxnSpLocks noChangeShapeType="1"/>
              </p:cNvCxnSpPr>
              <p:nvPr/>
            </p:nvCxnSpPr>
            <p:spPr bwMode="auto">
              <a:xfrm>
                <a:off x="6482081" y="3617123"/>
                <a:ext cx="322262" cy="0"/>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grpSp>
        <p:cxnSp>
          <p:nvCxnSpPr>
            <p:cNvPr id="73" name="AutoShape 24"/>
            <p:cNvCxnSpPr>
              <a:cxnSpLocks noChangeShapeType="1"/>
            </p:cNvCxnSpPr>
            <p:nvPr/>
          </p:nvCxnSpPr>
          <p:spPr bwMode="auto">
            <a:xfrm>
              <a:off x="5702299" y="2589054"/>
              <a:ext cx="541338" cy="0"/>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grpSp>
      <p:sp>
        <p:nvSpPr>
          <p:cNvPr id="11" name="文本框 10"/>
          <p:cNvSpPr txBox="1"/>
          <p:nvPr/>
        </p:nvSpPr>
        <p:spPr>
          <a:xfrm>
            <a:off x="2271395" y="5298125"/>
            <a:ext cx="4126230" cy="584775"/>
          </a:xfrm>
          <a:prstGeom prst="rect">
            <a:avLst/>
          </a:prstGeom>
          <a:noFill/>
        </p:spPr>
        <p:txBody>
          <a:bodyPr wrap="square" rtlCol="0">
            <a:spAutoFit/>
          </a:bodyPr>
          <a:lstStyle/>
          <a:p>
            <a:r>
              <a:rPr lang="zh-CN" altLang="en-US" sz="3200" b="1" dirty="0">
                <a:latin typeface="华文楷体" panose="02010600040101010101" pitchFamily="2" charset="-122"/>
                <a:ea typeface="华文楷体" panose="02010600040101010101" pitchFamily="2" charset="-122"/>
              </a:rPr>
              <a:t>亲兄弟之间画上黄线</a:t>
            </a:r>
          </a:p>
        </p:txBody>
      </p:sp>
    </p:spTree>
    <p:extLst>
      <p:ext uri="{BB962C8B-B14F-4D97-AF65-F5344CB8AC3E}">
        <p14:creationId xmlns:p14="http://schemas.microsoft.com/office/powerpoint/2010/main" val="35238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Oval 4"/>
          <p:cNvSpPr>
            <a:spLocks noChangeArrowheads="1"/>
          </p:cNvSpPr>
          <p:nvPr/>
        </p:nvSpPr>
        <p:spPr bwMode="auto">
          <a:xfrm>
            <a:off x="3682048" y="1546860"/>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D</a:t>
            </a:r>
          </a:p>
        </p:txBody>
      </p:sp>
      <p:sp>
        <p:nvSpPr>
          <p:cNvPr id="90115" name="Oval 5"/>
          <p:cNvSpPr>
            <a:spLocks noChangeArrowheads="1"/>
          </p:cNvSpPr>
          <p:nvPr/>
        </p:nvSpPr>
        <p:spPr bwMode="auto">
          <a:xfrm>
            <a:off x="2621598" y="2348550"/>
            <a:ext cx="493712"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E</a:t>
            </a:r>
          </a:p>
        </p:txBody>
      </p:sp>
      <p:sp>
        <p:nvSpPr>
          <p:cNvPr id="90116" name="Oval 6"/>
          <p:cNvSpPr>
            <a:spLocks noChangeArrowheads="1"/>
          </p:cNvSpPr>
          <p:nvPr/>
        </p:nvSpPr>
        <p:spPr bwMode="auto">
          <a:xfrm>
            <a:off x="3682048" y="2346960"/>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F</a:t>
            </a:r>
          </a:p>
        </p:txBody>
      </p:sp>
      <p:sp>
        <p:nvSpPr>
          <p:cNvPr id="90117" name="Oval 7"/>
          <p:cNvSpPr>
            <a:spLocks noChangeArrowheads="1"/>
          </p:cNvSpPr>
          <p:nvPr/>
        </p:nvSpPr>
        <p:spPr bwMode="auto">
          <a:xfrm>
            <a:off x="4717098" y="2346960"/>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sp>
        <p:nvSpPr>
          <p:cNvPr id="90118" name="Oval 8"/>
          <p:cNvSpPr>
            <a:spLocks noChangeArrowheads="1"/>
          </p:cNvSpPr>
          <p:nvPr/>
        </p:nvSpPr>
        <p:spPr bwMode="auto">
          <a:xfrm>
            <a:off x="2621598" y="3124835"/>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H</a:t>
            </a:r>
          </a:p>
        </p:txBody>
      </p:sp>
      <p:sp>
        <p:nvSpPr>
          <p:cNvPr id="90119" name="Oval 9"/>
          <p:cNvSpPr>
            <a:spLocks noChangeArrowheads="1"/>
          </p:cNvSpPr>
          <p:nvPr/>
        </p:nvSpPr>
        <p:spPr bwMode="auto">
          <a:xfrm>
            <a:off x="3682048" y="3124835"/>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90121" name="AutoShape 11"/>
          <p:cNvCxnSpPr>
            <a:cxnSpLocks noChangeShapeType="1"/>
            <a:stCxn id="90114" idx="3"/>
            <a:endCxn id="90115" idx="7"/>
          </p:cNvCxnSpPr>
          <p:nvPr/>
        </p:nvCxnSpPr>
        <p:spPr bwMode="auto">
          <a:xfrm flipH="1">
            <a:off x="3042285" y="1970723"/>
            <a:ext cx="712788" cy="43815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0123" name="AutoShape 13"/>
          <p:cNvCxnSpPr>
            <a:cxnSpLocks noChangeShapeType="1"/>
            <a:stCxn id="90115" idx="4"/>
            <a:endCxn id="90118" idx="0"/>
          </p:cNvCxnSpPr>
          <p:nvPr/>
        </p:nvCxnSpPr>
        <p:spPr bwMode="auto">
          <a:xfrm>
            <a:off x="2869248" y="2843850"/>
            <a:ext cx="0" cy="26987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0124" name="AutoShape 14"/>
          <p:cNvCxnSpPr>
            <a:cxnSpLocks noChangeShapeType="1"/>
            <a:stCxn id="90116" idx="4"/>
            <a:endCxn id="90119" idx="0"/>
          </p:cNvCxnSpPr>
          <p:nvPr/>
        </p:nvCxnSpPr>
        <p:spPr bwMode="auto">
          <a:xfrm>
            <a:off x="3929698" y="2842262"/>
            <a:ext cx="0" cy="27146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90125" name="Oval 15"/>
          <p:cNvSpPr>
            <a:spLocks noChangeArrowheads="1"/>
          </p:cNvSpPr>
          <p:nvPr/>
        </p:nvSpPr>
        <p:spPr bwMode="auto">
          <a:xfrm>
            <a:off x="4718685" y="3137535"/>
            <a:ext cx="495300"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A</a:t>
            </a:r>
          </a:p>
        </p:txBody>
      </p:sp>
      <p:sp>
        <p:nvSpPr>
          <p:cNvPr id="90126" name="Oval 16"/>
          <p:cNvSpPr>
            <a:spLocks noChangeArrowheads="1"/>
          </p:cNvSpPr>
          <p:nvPr/>
        </p:nvSpPr>
        <p:spPr bwMode="auto">
          <a:xfrm>
            <a:off x="3912235" y="4034475"/>
            <a:ext cx="495300"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B</a:t>
            </a:r>
          </a:p>
        </p:txBody>
      </p:sp>
      <p:sp>
        <p:nvSpPr>
          <p:cNvPr id="90127" name="Oval 17"/>
          <p:cNvSpPr>
            <a:spLocks noChangeArrowheads="1"/>
          </p:cNvSpPr>
          <p:nvPr/>
        </p:nvSpPr>
        <p:spPr bwMode="auto">
          <a:xfrm>
            <a:off x="4712337" y="4034475"/>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C</a:t>
            </a:r>
          </a:p>
        </p:txBody>
      </p:sp>
      <p:sp>
        <p:nvSpPr>
          <p:cNvPr id="90128" name="Oval 18"/>
          <p:cNvSpPr>
            <a:spLocks noChangeArrowheads="1"/>
          </p:cNvSpPr>
          <p:nvPr/>
        </p:nvSpPr>
        <p:spPr bwMode="auto">
          <a:xfrm>
            <a:off x="5528312" y="4034475"/>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K</a:t>
            </a:r>
          </a:p>
        </p:txBody>
      </p:sp>
      <p:cxnSp>
        <p:nvCxnSpPr>
          <p:cNvPr id="90129" name="AutoShape 19"/>
          <p:cNvCxnSpPr>
            <a:cxnSpLocks noChangeShapeType="1"/>
            <a:stCxn id="90125" idx="3"/>
            <a:endCxn id="90126" idx="7"/>
          </p:cNvCxnSpPr>
          <p:nvPr/>
        </p:nvCxnSpPr>
        <p:spPr bwMode="auto">
          <a:xfrm flipH="1">
            <a:off x="4334510" y="3561398"/>
            <a:ext cx="457200" cy="53340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nvGrpSpPr>
          <p:cNvPr id="2" name="组合 1"/>
          <p:cNvGrpSpPr/>
          <p:nvPr/>
        </p:nvGrpSpPr>
        <p:grpSpPr>
          <a:xfrm>
            <a:off x="3929698" y="1970724"/>
            <a:ext cx="1671638" cy="2124075"/>
            <a:chOff x="5453698" y="1970723"/>
            <a:chExt cx="1671638" cy="2124075"/>
          </a:xfrm>
        </p:grpSpPr>
        <p:cxnSp>
          <p:nvCxnSpPr>
            <p:cNvPr id="139274" name="AutoShape 10"/>
            <p:cNvCxnSpPr>
              <a:cxnSpLocks noChangeShapeType="1"/>
              <a:stCxn id="90114" idx="4"/>
              <a:endCxn id="90116" idx="0"/>
            </p:cNvCxnSpPr>
            <p:nvPr/>
          </p:nvCxnSpPr>
          <p:spPr bwMode="auto">
            <a:xfrm>
              <a:off x="5453698" y="2042160"/>
              <a:ext cx="0" cy="293688"/>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39276" name="AutoShape 12"/>
            <p:cNvCxnSpPr>
              <a:cxnSpLocks noChangeShapeType="1"/>
              <a:stCxn id="90114" idx="5"/>
              <a:endCxn id="90117" idx="1"/>
            </p:cNvCxnSpPr>
            <p:nvPr/>
          </p:nvCxnSpPr>
          <p:spPr bwMode="auto">
            <a:xfrm>
              <a:off x="5626735" y="1970723"/>
              <a:ext cx="687388" cy="436562"/>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39284" name="AutoShape 20"/>
            <p:cNvCxnSpPr>
              <a:cxnSpLocks noChangeShapeType="1"/>
              <a:stCxn id="90125" idx="4"/>
              <a:endCxn id="90127" idx="0"/>
            </p:cNvCxnSpPr>
            <p:nvPr/>
          </p:nvCxnSpPr>
          <p:spPr bwMode="auto">
            <a:xfrm flipH="1">
              <a:off x="6483985" y="3632836"/>
              <a:ext cx="6350" cy="39052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39285" name="AutoShape 21"/>
            <p:cNvCxnSpPr>
              <a:cxnSpLocks noChangeShapeType="1"/>
              <a:stCxn id="90125" idx="5"/>
              <a:endCxn id="90128" idx="1"/>
            </p:cNvCxnSpPr>
            <p:nvPr/>
          </p:nvCxnSpPr>
          <p:spPr bwMode="auto">
            <a:xfrm>
              <a:off x="6664961" y="3561398"/>
              <a:ext cx="460375" cy="53340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cxnSp>
        <p:nvCxnSpPr>
          <p:cNvPr id="90132" name="AutoShape 22"/>
          <p:cNvCxnSpPr>
            <a:cxnSpLocks noChangeShapeType="1"/>
            <a:stCxn id="90117" idx="4"/>
            <a:endCxn id="90125" idx="0"/>
          </p:cNvCxnSpPr>
          <p:nvPr/>
        </p:nvCxnSpPr>
        <p:spPr bwMode="auto">
          <a:xfrm>
            <a:off x="4964750" y="2842262"/>
            <a:ext cx="15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12" name="组合 11"/>
          <p:cNvGrpSpPr/>
          <p:nvPr/>
        </p:nvGrpSpPr>
        <p:grpSpPr>
          <a:xfrm>
            <a:off x="3115311" y="2589055"/>
            <a:ext cx="2420937" cy="1702439"/>
            <a:chOff x="4639310" y="2589054"/>
            <a:chExt cx="2420937" cy="1702439"/>
          </a:xfrm>
        </p:grpSpPr>
        <p:grpSp>
          <p:nvGrpSpPr>
            <p:cNvPr id="7" name="组合 6"/>
            <p:cNvGrpSpPr/>
            <p:nvPr/>
          </p:nvGrpSpPr>
          <p:grpSpPr>
            <a:xfrm>
              <a:off x="4639310" y="2589054"/>
              <a:ext cx="2420937" cy="1702439"/>
              <a:chOff x="4383406" y="1914684"/>
              <a:chExt cx="2420937" cy="1702439"/>
            </a:xfrm>
          </p:grpSpPr>
          <p:cxnSp>
            <p:nvCxnSpPr>
              <p:cNvPr id="139287" name="AutoShape 23"/>
              <p:cNvCxnSpPr>
                <a:cxnSpLocks noChangeShapeType="1"/>
              </p:cNvCxnSpPr>
              <p:nvPr/>
            </p:nvCxnSpPr>
            <p:spPr bwMode="auto">
              <a:xfrm flipV="1">
                <a:off x="4383406" y="1914684"/>
                <a:ext cx="544512" cy="1587"/>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139289" name="AutoShape 25"/>
              <p:cNvCxnSpPr>
                <a:cxnSpLocks noChangeShapeType="1"/>
              </p:cNvCxnSpPr>
              <p:nvPr/>
            </p:nvCxnSpPr>
            <p:spPr bwMode="auto">
              <a:xfrm>
                <a:off x="5702617" y="3615375"/>
                <a:ext cx="304801" cy="0"/>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139290" name="AutoShape 26"/>
              <p:cNvCxnSpPr>
                <a:cxnSpLocks noChangeShapeType="1"/>
              </p:cNvCxnSpPr>
              <p:nvPr/>
            </p:nvCxnSpPr>
            <p:spPr bwMode="auto">
              <a:xfrm>
                <a:off x="6482081" y="3617123"/>
                <a:ext cx="322262" cy="0"/>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grpSp>
        <p:cxnSp>
          <p:nvCxnSpPr>
            <p:cNvPr id="73" name="AutoShape 24"/>
            <p:cNvCxnSpPr>
              <a:cxnSpLocks noChangeShapeType="1"/>
            </p:cNvCxnSpPr>
            <p:nvPr/>
          </p:nvCxnSpPr>
          <p:spPr bwMode="auto">
            <a:xfrm>
              <a:off x="5702299" y="2589054"/>
              <a:ext cx="541338" cy="0"/>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grpSp>
      <p:sp>
        <p:nvSpPr>
          <p:cNvPr id="11" name="文本框 10"/>
          <p:cNvSpPr txBox="1"/>
          <p:nvPr/>
        </p:nvSpPr>
        <p:spPr>
          <a:xfrm>
            <a:off x="522487" y="5111941"/>
            <a:ext cx="8379698" cy="1077218"/>
          </a:xfrm>
          <a:prstGeom prst="rect">
            <a:avLst/>
          </a:prstGeom>
          <a:noFill/>
        </p:spPr>
        <p:txBody>
          <a:bodyPr wrap="square" rtlCol="0">
            <a:spAutoFit/>
          </a:bodyPr>
          <a:lstStyle/>
          <a:p>
            <a:r>
              <a:rPr lang="zh-CN" altLang="en-US" sz="3200" b="1" dirty="0">
                <a:latin typeface="华文楷体" panose="02010600040101010101" pitchFamily="2" charset="-122"/>
                <a:ea typeface="华文楷体" panose="02010600040101010101" pitchFamily="2" charset="-122"/>
              </a:rPr>
              <a:t>断开第二个孩子、第三个孩子</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与双亲的关系</a:t>
            </a:r>
            <a:endParaRPr lang="en-US" altLang="zh-CN" sz="3200" b="1" dirty="0">
              <a:latin typeface="华文楷体" panose="02010600040101010101" pitchFamily="2" charset="-122"/>
              <a:ea typeface="华文楷体" panose="02010600040101010101" pitchFamily="2" charset="-122"/>
            </a:endParaRPr>
          </a:p>
          <a:p>
            <a:r>
              <a:rPr lang="zh-CN" altLang="en-US" sz="3200" b="1" dirty="0">
                <a:latin typeface="华文楷体" panose="02010600040101010101" pitchFamily="2" charset="-122"/>
                <a:ea typeface="华文楷体" panose="02010600040101010101" pitchFamily="2" charset="-122"/>
              </a:rPr>
              <a:t>只有老大与双亲保留关系</a:t>
            </a:r>
          </a:p>
        </p:txBody>
      </p:sp>
    </p:spTree>
    <p:extLst>
      <p:ext uri="{BB962C8B-B14F-4D97-AF65-F5344CB8AC3E}">
        <p14:creationId xmlns:p14="http://schemas.microsoft.com/office/powerpoint/2010/main" val="348329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Oval 4"/>
          <p:cNvSpPr>
            <a:spLocks noChangeArrowheads="1"/>
          </p:cNvSpPr>
          <p:nvPr/>
        </p:nvSpPr>
        <p:spPr bwMode="auto">
          <a:xfrm>
            <a:off x="3682048" y="1546860"/>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D</a:t>
            </a:r>
          </a:p>
        </p:txBody>
      </p:sp>
      <p:sp>
        <p:nvSpPr>
          <p:cNvPr id="90115" name="Oval 5"/>
          <p:cNvSpPr>
            <a:spLocks noChangeArrowheads="1"/>
          </p:cNvSpPr>
          <p:nvPr/>
        </p:nvSpPr>
        <p:spPr bwMode="auto">
          <a:xfrm>
            <a:off x="2621598" y="2348550"/>
            <a:ext cx="493712"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E</a:t>
            </a:r>
          </a:p>
        </p:txBody>
      </p:sp>
      <p:sp>
        <p:nvSpPr>
          <p:cNvPr id="90116" name="Oval 6"/>
          <p:cNvSpPr>
            <a:spLocks noChangeArrowheads="1"/>
          </p:cNvSpPr>
          <p:nvPr/>
        </p:nvSpPr>
        <p:spPr bwMode="auto">
          <a:xfrm>
            <a:off x="3682048" y="2346960"/>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F</a:t>
            </a:r>
          </a:p>
        </p:txBody>
      </p:sp>
      <p:sp>
        <p:nvSpPr>
          <p:cNvPr id="90117" name="Oval 7"/>
          <p:cNvSpPr>
            <a:spLocks noChangeArrowheads="1"/>
          </p:cNvSpPr>
          <p:nvPr/>
        </p:nvSpPr>
        <p:spPr bwMode="auto">
          <a:xfrm>
            <a:off x="4717098" y="2346960"/>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sp>
        <p:nvSpPr>
          <p:cNvPr id="90118" name="Oval 8"/>
          <p:cNvSpPr>
            <a:spLocks noChangeArrowheads="1"/>
          </p:cNvSpPr>
          <p:nvPr/>
        </p:nvSpPr>
        <p:spPr bwMode="auto">
          <a:xfrm>
            <a:off x="2621598" y="3124835"/>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H</a:t>
            </a:r>
          </a:p>
        </p:txBody>
      </p:sp>
      <p:sp>
        <p:nvSpPr>
          <p:cNvPr id="90119" name="Oval 9"/>
          <p:cNvSpPr>
            <a:spLocks noChangeArrowheads="1"/>
          </p:cNvSpPr>
          <p:nvPr/>
        </p:nvSpPr>
        <p:spPr bwMode="auto">
          <a:xfrm>
            <a:off x="3682048" y="3124835"/>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90121" name="AutoShape 11"/>
          <p:cNvCxnSpPr>
            <a:cxnSpLocks noChangeShapeType="1"/>
            <a:stCxn id="90114" idx="3"/>
            <a:endCxn id="90115" idx="7"/>
          </p:cNvCxnSpPr>
          <p:nvPr/>
        </p:nvCxnSpPr>
        <p:spPr bwMode="auto">
          <a:xfrm flipH="1">
            <a:off x="3042285" y="1970723"/>
            <a:ext cx="712788" cy="43815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0123" name="AutoShape 13"/>
          <p:cNvCxnSpPr>
            <a:cxnSpLocks noChangeShapeType="1"/>
            <a:stCxn id="90115" idx="4"/>
            <a:endCxn id="90118" idx="0"/>
          </p:cNvCxnSpPr>
          <p:nvPr/>
        </p:nvCxnSpPr>
        <p:spPr bwMode="auto">
          <a:xfrm>
            <a:off x="2869248" y="2843850"/>
            <a:ext cx="0" cy="26987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0124" name="AutoShape 14"/>
          <p:cNvCxnSpPr>
            <a:cxnSpLocks noChangeShapeType="1"/>
            <a:stCxn id="90116" idx="4"/>
            <a:endCxn id="90119" idx="0"/>
          </p:cNvCxnSpPr>
          <p:nvPr/>
        </p:nvCxnSpPr>
        <p:spPr bwMode="auto">
          <a:xfrm>
            <a:off x="3929698" y="2842262"/>
            <a:ext cx="0" cy="27146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90125" name="Oval 15"/>
          <p:cNvSpPr>
            <a:spLocks noChangeArrowheads="1"/>
          </p:cNvSpPr>
          <p:nvPr/>
        </p:nvSpPr>
        <p:spPr bwMode="auto">
          <a:xfrm>
            <a:off x="4718685" y="3137535"/>
            <a:ext cx="495300"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A</a:t>
            </a:r>
          </a:p>
        </p:txBody>
      </p:sp>
      <p:sp>
        <p:nvSpPr>
          <p:cNvPr id="90126" name="Oval 16"/>
          <p:cNvSpPr>
            <a:spLocks noChangeArrowheads="1"/>
          </p:cNvSpPr>
          <p:nvPr/>
        </p:nvSpPr>
        <p:spPr bwMode="auto">
          <a:xfrm>
            <a:off x="3912235" y="4034475"/>
            <a:ext cx="495300"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B</a:t>
            </a:r>
          </a:p>
        </p:txBody>
      </p:sp>
      <p:sp>
        <p:nvSpPr>
          <p:cNvPr id="90127" name="Oval 17"/>
          <p:cNvSpPr>
            <a:spLocks noChangeArrowheads="1"/>
          </p:cNvSpPr>
          <p:nvPr/>
        </p:nvSpPr>
        <p:spPr bwMode="auto">
          <a:xfrm>
            <a:off x="4712337" y="4034475"/>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C</a:t>
            </a:r>
          </a:p>
        </p:txBody>
      </p:sp>
      <p:sp>
        <p:nvSpPr>
          <p:cNvPr id="90128" name="Oval 18"/>
          <p:cNvSpPr>
            <a:spLocks noChangeArrowheads="1"/>
          </p:cNvSpPr>
          <p:nvPr/>
        </p:nvSpPr>
        <p:spPr bwMode="auto">
          <a:xfrm>
            <a:off x="5528312" y="4034475"/>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K</a:t>
            </a:r>
          </a:p>
        </p:txBody>
      </p:sp>
      <p:cxnSp>
        <p:nvCxnSpPr>
          <p:cNvPr id="90129" name="AutoShape 19"/>
          <p:cNvCxnSpPr>
            <a:cxnSpLocks noChangeShapeType="1"/>
            <a:stCxn id="90125" idx="3"/>
            <a:endCxn id="90126" idx="7"/>
          </p:cNvCxnSpPr>
          <p:nvPr/>
        </p:nvCxnSpPr>
        <p:spPr bwMode="auto">
          <a:xfrm flipH="1">
            <a:off x="4334510" y="3561398"/>
            <a:ext cx="457200" cy="53340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0132" name="AutoShape 22"/>
          <p:cNvCxnSpPr>
            <a:cxnSpLocks noChangeShapeType="1"/>
            <a:stCxn id="90117" idx="4"/>
            <a:endCxn id="90125" idx="0"/>
          </p:cNvCxnSpPr>
          <p:nvPr/>
        </p:nvCxnSpPr>
        <p:spPr bwMode="auto">
          <a:xfrm>
            <a:off x="4964750" y="2842262"/>
            <a:ext cx="15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12" name="组合 11"/>
          <p:cNvGrpSpPr/>
          <p:nvPr/>
        </p:nvGrpSpPr>
        <p:grpSpPr>
          <a:xfrm>
            <a:off x="3115311" y="2589055"/>
            <a:ext cx="2420937" cy="1702439"/>
            <a:chOff x="4639310" y="2589054"/>
            <a:chExt cx="2420937" cy="1702439"/>
          </a:xfrm>
        </p:grpSpPr>
        <p:grpSp>
          <p:nvGrpSpPr>
            <p:cNvPr id="7" name="组合 6"/>
            <p:cNvGrpSpPr/>
            <p:nvPr/>
          </p:nvGrpSpPr>
          <p:grpSpPr>
            <a:xfrm>
              <a:off x="4639310" y="2589054"/>
              <a:ext cx="2420937" cy="1702439"/>
              <a:chOff x="4383406" y="1914684"/>
              <a:chExt cx="2420937" cy="1702439"/>
            </a:xfrm>
          </p:grpSpPr>
          <p:cxnSp>
            <p:nvCxnSpPr>
              <p:cNvPr id="139287" name="AutoShape 23"/>
              <p:cNvCxnSpPr>
                <a:cxnSpLocks noChangeShapeType="1"/>
              </p:cNvCxnSpPr>
              <p:nvPr/>
            </p:nvCxnSpPr>
            <p:spPr bwMode="auto">
              <a:xfrm flipV="1">
                <a:off x="4383406" y="1914684"/>
                <a:ext cx="544512" cy="1587"/>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139289" name="AutoShape 25"/>
              <p:cNvCxnSpPr>
                <a:cxnSpLocks noChangeShapeType="1"/>
              </p:cNvCxnSpPr>
              <p:nvPr/>
            </p:nvCxnSpPr>
            <p:spPr bwMode="auto">
              <a:xfrm>
                <a:off x="5702617" y="3615375"/>
                <a:ext cx="304801" cy="0"/>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139290" name="AutoShape 26"/>
              <p:cNvCxnSpPr>
                <a:cxnSpLocks noChangeShapeType="1"/>
              </p:cNvCxnSpPr>
              <p:nvPr/>
            </p:nvCxnSpPr>
            <p:spPr bwMode="auto">
              <a:xfrm>
                <a:off x="6482081" y="3617123"/>
                <a:ext cx="322262" cy="0"/>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grpSp>
        <p:cxnSp>
          <p:nvCxnSpPr>
            <p:cNvPr id="73" name="AutoShape 24"/>
            <p:cNvCxnSpPr>
              <a:cxnSpLocks noChangeShapeType="1"/>
            </p:cNvCxnSpPr>
            <p:nvPr/>
          </p:nvCxnSpPr>
          <p:spPr bwMode="auto">
            <a:xfrm>
              <a:off x="5702299" y="2589054"/>
              <a:ext cx="541338" cy="0"/>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grpSp>
      <p:sp>
        <p:nvSpPr>
          <p:cNvPr id="11" name="文本框 10"/>
          <p:cNvSpPr txBox="1"/>
          <p:nvPr/>
        </p:nvSpPr>
        <p:spPr>
          <a:xfrm>
            <a:off x="1797724" y="5165317"/>
            <a:ext cx="4724322" cy="584775"/>
          </a:xfrm>
          <a:prstGeom prst="rect">
            <a:avLst/>
          </a:prstGeom>
          <a:noFill/>
        </p:spPr>
        <p:txBody>
          <a:bodyPr wrap="square" rtlCol="0">
            <a:spAutoFit/>
          </a:bodyPr>
          <a:lstStyle/>
          <a:p>
            <a:r>
              <a:rPr lang="zh-CN" altLang="en-US" sz="3200" b="1" dirty="0">
                <a:latin typeface="华文楷体" panose="02010600040101010101" pitchFamily="2" charset="-122"/>
                <a:ea typeface="华文楷体" panose="02010600040101010101" pitchFamily="2" charset="-122"/>
              </a:rPr>
              <a:t>老大成为双亲的左孩子</a:t>
            </a:r>
          </a:p>
        </p:txBody>
      </p:sp>
      <p:grpSp>
        <p:nvGrpSpPr>
          <p:cNvPr id="24" name="组合 23"/>
          <p:cNvGrpSpPr/>
          <p:nvPr/>
        </p:nvGrpSpPr>
        <p:grpSpPr>
          <a:xfrm>
            <a:off x="2868455" y="1960140"/>
            <a:ext cx="2097881" cy="2145242"/>
            <a:chOff x="4392454" y="1960140"/>
            <a:chExt cx="2097881" cy="2145242"/>
          </a:xfrm>
        </p:grpSpPr>
        <p:cxnSp>
          <p:nvCxnSpPr>
            <p:cNvPr id="32" name="AutoShape 11"/>
            <p:cNvCxnSpPr>
              <a:cxnSpLocks noChangeShapeType="1"/>
              <a:stCxn id="90114" idx="3"/>
              <a:endCxn id="90115" idx="7"/>
            </p:cNvCxnSpPr>
            <p:nvPr/>
          </p:nvCxnSpPr>
          <p:spPr bwMode="auto">
            <a:xfrm flipH="1">
              <a:off x="4567008" y="1960140"/>
              <a:ext cx="711342" cy="459317"/>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cxnSp>
          <p:nvCxnSpPr>
            <p:cNvPr id="35" name="AutoShape 11"/>
            <p:cNvCxnSpPr>
              <a:cxnSpLocks noChangeShapeType="1"/>
              <a:stCxn id="90115" idx="4"/>
              <a:endCxn id="90118" idx="0"/>
            </p:cNvCxnSpPr>
            <p:nvPr/>
          </p:nvCxnSpPr>
          <p:spPr bwMode="auto">
            <a:xfrm>
              <a:off x="4392454" y="2832736"/>
              <a:ext cx="0" cy="292099"/>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cxnSp>
          <p:nvCxnSpPr>
            <p:cNvPr id="38" name="AutoShape 11"/>
            <p:cNvCxnSpPr>
              <a:cxnSpLocks noChangeShapeType="1"/>
              <a:stCxn id="90116" idx="4"/>
              <a:endCxn id="90119" idx="0"/>
            </p:cNvCxnSpPr>
            <p:nvPr/>
          </p:nvCxnSpPr>
          <p:spPr bwMode="auto">
            <a:xfrm>
              <a:off x="5452904" y="2831148"/>
              <a:ext cx="0" cy="293687"/>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cxnSp>
          <p:nvCxnSpPr>
            <p:cNvPr id="41" name="AutoShape 11"/>
            <p:cNvCxnSpPr>
              <a:cxnSpLocks noChangeShapeType="1"/>
              <a:stCxn id="90117" idx="4"/>
              <a:endCxn id="90125" idx="0"/>
            </p:cNvCxnSpPr>
            <p:nvPr/>
          </p:nvCxnSpPr>
          <p:spPr bwMode="auto">
            <a:xfrm>
              <a:off x="6487954" y="2831148"/>
              <a:ext cx="2381" cy="306387"/>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cxnSp>
          <p:nvCxnSpPr>
            <p:cNvPr id="45" name="AutoShape 11"/>
            <p:cNvCxnSpPr>
              <a:cxnSpLocks noChangeShapeType="1"/>
              <a:stCxn id="90125" idx="3"/>
              <a:endCxn id="90126" idx="7"/>
            </p:cNvCxnSpPr>
            <p:nvPr/>
          </p:nvCxnSpPr>
          <p:spPr bwMode="auto">
            <a:xfrm flipH="1">
              <a:off x="5859000" y="3550815"/>
              <a:ext cx="456220" cy="554567"/>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58420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Oval 4"/>
          <p:cNvSpPr>
            <a:spLocks noChangeArrowheads="1"/>
          </p:cNvSpPr>
          <p:nvPr/>
        </p:nvSpPr>
        <p:spPr bwMode="auto">
          <a:xfrm>
            <a:off x="1465225" y="2211780"/>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D</a:t>
            </a:r>
          </a:p>
        </p:txBody>
      </p:sp>
      <p:sp>
        <p:nvSpPr>
          <p:cNvPr id="90115" name="Oval 5"/>
          <p:cNvSpPr>
            <a:spLocks noChangeArrowheads="1"/>
          </p:cNvSpPr>
          <p:nvPr/>
        </p:nvSpPr>
        <p:spPr bwMode="auto">
          <a:xfrm>
            <a:off x="404775" y="3013470"/>
            <a:ext cx="493712"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E</a:t>
            </a:r>
          </a:p>
        </p:txBody>
      </p:sp>
      <p:sp>
        <p:nvSpPr>
          <p:cNvPr id="90116" name="Oval 6"/>
          <p:cNvSpPr>
            <a:spLocks noChangeArrowheads="1"/>
          </p:cNvSpPr>
          <p:nvPr/>
        </p:nvSpPr>
        <p:spPr bwMode="auto">
          <a:xfrm>
            <a:off x="1465225" y="3011880"/>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F</a:t>
            </a:r>
          </a:p>
        </p:txBody>
      </p:sp>
      <p:sp>
        <p:nvSpPr>
          <p:cNvPr id="90117" name="Oval 7"/>
          <p:cNvSpPr>
            <a:spLocks noChangeArrowheads="1"/>
          </p:cNvSpPr>
          <p:nvPr/>
        </p:nvSpPr>
        <p:spPr bwMode="auto">
          <a:xfrm>
            <a:off x="2500275" y="3011880"/>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sp>
        <p:nvSpPr>
          <p:cNvPr id="90118" name="Oval 8"/>
          <p:cNvSpPr>
            <a:spLocks noChangeArrowheads="1"/>
          </p:cNvSpPr>
          <p:nvPr/>
        </p:nvSpPr>
        <p:spPr bwMode="auto">
          <a:xfrm>
            <a:off x="404775" y="3789755"/>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H</a:t>
            </a:r>
          </a:p>
        </p:txBody>
      </p:sp>
      <p:sp>
        <p:nvSpPr>
          <p:cNvPr id="90119" name="Oval 9"/>
          <p:cNvSpPr>
            <a:spLocks noChangeArrowheads="1"/>
          </p:cNvSpPr>
          <p:nvPr/>
        </p:nvSpPr>
        <p:spPr bwMode="auto">
          <a:xfrm>
            <a:off x="1465225" y="3789755"/>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90121" name="AutoShape 11"/>
          <p:cNvCxnSpPr>
            <a:cxnSpLocks noChangeShapeType="1"/>
            <a:stCxn id="90114" idx="3"/>
            <a:endCxn id="90115" idx="7"/>
          </p:cNvCxnSpPr>
          <p:nvPr/>
        </p:nvCxnSpPr>
        <p:spPr bwMode="auto">
          <a:xfrm flipH="1">
            <a:off x="825462" y="2635643"/>
            <a:ext cx="712788" cy="438150"/>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cxnSp>
        <p:nvCxnSpPr>
          <p:cNvPr id="90123" name="AutoShape 13"/>
          <p:cNvCxnSpPr>
            <a:cxnSpLocks noChangeShapeType="1"/>
            <a:stCxn id="90115" idx="4"/>
            <a:endCxn id="90118" idx="0"/>
          </p:cNvCxnSpPr>
          <p:nvPr/>
        </p:nvCxnSpPr>
        <p:spPr bwMode="auto">
          <a:xfrm>
            <a:off x="652425" y="3508770"/>
            <a:ext cx="0" cy="269875"/>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cxnSp>
        <p:nvCxnSpPr>
          <p:cNvPr id="90124" name="AutoShape 14"/>
          <p:cNvCxnSpPr>
            <a:cxnSpLocks noChangeShapeType="1"/>
            <a:stCxn id="90116" idx="4"/>
            <a:endCxn id="90119" idx="0"/>
          </p:cNvCxnSpPr>
          <p:nvPr/>
        </p:nvCxnSpPr>
        <p:spPr bwMode="auto">
          <a:xfrm>
            <a:off x="1712875" y="3507182"/>
            <a:ext cx="0" cy="271463"/>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90125" name="Oval 15"/>
          <p:cNvSpPr>
            <a:spLocks noChangeArrowheads="1"/>
          </p:cNvSpPr>
          <p:nvPr/>
        </p:nvSpPr>
        <p:spPr bwMode="auto">
          <a:xfrm>
            <a:off x="2501862" y="3802455"/>
            <a:ext cx="495300"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A</a:t>
            </a:r>
          </a:p>
        </p:txBody>
      </p:sp>
      <p:sp>
        <p:nvSpPr>
          <p:cNvPr id="90126" name="Oval 16"/>
          <p:cNvSpPr>
            <a:spLocks noChangeArrowheads="1"/>
          </p:cNvSpPr>
          <p:nvPr/>
        </p:nvSpPr>
        <p:spPr bwMode="auto">
          <a:xfrm>
            <a:off x="1695412" y="4699395"/>
            <a:ext cx="495300"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B</a:t>
            </a:r>
          </a:p>
        </p:txBody>
      </p:sp>
      <p:sp>
        <p:nvSpPr>
          <p:cNvPr id="90127" name="Oval 17"/>
          <p:cNvSpPr>
            <a:spLocks noChangeArrowheads="1"/>
          </p:cNvSpPr>
          <p:nvPr/>
        </p:nvSpPr>
        <p:spPr bwMode="auto">
          <a:xfrm>
            <a:off x="2495514" y="4699395"/>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C</a:t>
            </a:r>
          </a:p>
        </p:txBody>
      </p:sp>
      <p:sp>
        <p:nvSpPr>
          <p:cNvPr id="90128" name="Oval 18"/>
          <p:cNvSpPr>
            <a:spLocks noChangeArrowheads="1"/>
          </p:cNvSpPr>
          <p:nvPr/>
        </p:nvSpPr>
        <p:spPr bwMode="auto">
          <a:xfrm>
            <a:off x="3311489" y="4699395"/>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K</a:t>
            </a:r>
          </a:p>
        </p:txBody>
      </p:sp>
      <p:cxnSp>
        <p:nvCxnSpPr>
          <p:cNvPr id="90129" name="AutoShape 19"/>
          <p:cNvCxnSpPr>
            <a:cxnSpLocks noChangeShapeType="1"/>
            <a:stCxn id="90125" idx="3"/>
            <a:endCxn id="90126" idx="7"/>
          </p:cNvCxnSpPr>
          <p:nvPr/>
        </p:nvCxnSpPr>
        <p:spPr bwMode="auto">
          <a:xfrm flipH="1">
            <a:off x="2117687" y="4226318"/>
            <a:ext cx="457200" cy="533400"/>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cxnSp>
        <p:nvCxnSpPr>
          <p:cNvPr id="90132" name="AutoShape 22"/>
          <p:cNvCxnSpPr>
            <a:cxnSpLocks noChangeShapeType="1"/>
            <a:stCxn id="90117" idx="4"/>
            <a:endCxn id="90125" idx="0"/>
          </p:cNvCxnSpPr>
          <p:nvPr/>
        </p:nvCxnSpPr>
        <p:spPr bwMode="auto">
          <a:xfrm>
            <a:off x="2747927" y="3507182"/>
            <a:ext cx="1587" cy="284163"/>
          </a:xfrm>
          <a:prstGeom prst="straightConnector1">
            <a:avLst/>
          </a:prstGeom>
          <a:noFill/>
          <a:ln w="19050">
            <a:solidFill>
              <a:srgbClr val="FF0000"/>
            </a:solidFill>
            <a:round/>
            <a:headEnd/>
            <a:tailEnd/>
          </a:ln>
          <a:extLst>
            <a:ext uri="{909E8E84-426E-40DD-AFC4-6F175D3DCCD1}">
              <a14:hiddenFill xmlns:a14="http://schemas.microsoft.com/office/drawing/2010/main">
                <a:noFill/>
              </a14:hiddenFill>
            </a:ext>
          </a:extLst>
        </p:spPr>
      </p:cxnSp>
      <p:grpSp>
        <p:nvGrpSpPr>
          <p:cNvPr id="12" name="组合 11"/>
          <p:cNvGrpSpPr/>
          <p:nvPr/>
        </p:nvGrpSpPr>
        <p:grpSpPr>
          <a:xfrm>
            <a:off x="898487" y="3253975"/>
            <a:ext cx="2420937" cy="1702439"/>
            <a:chOff x="4639310" y="2589054"/>
            <a:chExt cx="2420937" cy="1702439"/>
          </a:xfrm>
        </p:grpSpPr>
        <p:grpSp>
          <p:nvGrpSpPr>
            <p:cNvPr id="7" name="组合 6"/>
            <p:cNvGrpSpPr/>
            <p:nvPr/>
          </p:nvGrpSpPr>
          <p:grpSpPr>
            <a:xfrm>
              <a:off x="4639310" y="2589054"/>
              <a:ext cx="2420937" cy="1702439"/>
              <a:chOff x="4383406" y="1914684"/>
              <a:chExt cx="2420937" cy="1702439"/>
            </a:xfrm>
          </p:grpSpPr>
          <p:cxnSp>
            <p:nvCxnSpPr>
              <p:cNvPr id="139287" name="AutoShape 23"/>
              <p:cNvCxnSpPr>
                <a:cxnSpLocks noChangeShapeType="1"/>
              </p:cNvCxnSpPr>
              <p:nvPr/>
            </p:nvCxnSpPr>
            <p:spPr bwMode="auto">
              <a:xfrm flipV="1">
                <a:off x="4383406" y="1914684"/>
                <a:ext cx="544512" cy="1587"/>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139289" name="AutoShape 25"/>
              <p:cNvCxnSpPr>
                <a:cxnSpLocks noChangeShapeType="1"/>
              </p:cNvCxnSpPr>
              <p:nvPr/>
            </p:nvCxnSpPr>
            <p:spPr bwMode="auto">
              <a:xfrm>
                <a:off x="5702617" y="3615375"/>
                <a:ext cx="304801" cy="0"/>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139290" name="AutoShape 26"/>
              <p:cNvCxnSpPr>
                <a:cxnSpLocks noChangeShapeType="1"/>
              </p:cNvCxnSpPr>
              <p:nvPr/>
            </p:nvCxnSpPr>
            <p:spPr bwMode="auto">
              <a:xfrm>
                <a:off x="6482081" y="3617123"/>
                <a:ext cx="322262" cy="0"/>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grpSp>
        <p:cxnSp>
          <p:nvCxnSpPr>
            <p:cNvPr id="73" name="AutoShape 24"/>
            <p:cNvCxnSpPr>
              <a:cxnSpLocks noChangeShapeType="1"/>
            </p:cNvCxnSpPr>
            <p:nvPr/>
          </p:nvCxnSpPr>
          <p:spPr bwMode="auto">
            <a:xfrm>
              <a:off x="5702299" y="2589054"/>
              <a:ext cx="541338" cy="0"/>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grpSp>
      <p:sp>
        <p:nvSpPr>
          <p:cNvPr id="11" name="文本框 10"/>
          <p:cNvSpPr txBox="1"/>
          <p:nvPr/>
        </p:nvSpPr>
        <p:spPr>
          <a:xfrm>
            <a:off x="1918281" y="5830282"/>
            <a:ext cx="4724322" cy="584775"/>
          </a:xfrm>
          <a:prstGeom prst="rect">
            <a:avLst/>
          </a:prstGeom>
          <a:noFill/>
        </p:spPr>
        <p:txBody>
          <a:bodyPr wrap="square" rtlCol="0">
            <a:spAutoFit/>
          </a:bodyPr>
          <a:lstStyle/>
          <a:p>
            <a:r>
              <a:rPr lang="zh-CN" altLang="en-US" sz="3200" b="1" dirty="0">
                <a:latin typeface="华文楷体" panose="02010600040101010101" pitchFamily="2" charset="-122"/>
                <a:ea typeface="华文楷体" panose="02010600040101010101" pitchFamily="2" charset="-122"/>
              </a:rPr>
              <a:t>红线朝左，黄线朝右</a:t>
            </a:r>
          </a:p>
        </p:txBody>
      </p:sp>
      <p:grpSp>
        <p:nvGrpSpPr>
          <p:cNvPr id="23" name="组合 22"/>
          <p:cNvGrpSpPr/>
          <p:nvPr/>
        </p:nvGrpSpPr>
        <p:grpSpPr>
          <a:xfrm>
            <a:off x="1170743" y="400225"/>
            <a:ext cx="2297430" cy="1446431"/>
            <a:chOff x="8481060" y="1223694"/>
            <a:chExt cx="2297430" cy="1446431"/>
          </a:xfrm>
        </p:grpSpPr>
        <p:sp>
          <p:nvSpPr>
            <p:cNvPr id="21" name="文本框 20"/>
            <p:cNvSpPr txBox="1"/>
            <p:nvPr/>
          </p:nvSpPr>
          <p:spPr>
            <a:xfrm>
              <a:off x="9486900" y="1223694"/>
              <a:ext cx="1291590" cy="646331"/>
            </a:xfrm>
            <a:prstGeom prst="rect">
              <a:avLst/>
            </a:prstGeom>
            <a:noFill/>
          </p:spPr>
          <p:txBody>
            <a:bodyPr wrap="square" rtlCol="0">
              <a:spAutoFit/>
            </a:bodyPr>
            <a:lstStyle/>
            <a:p>
              <a:r>
                <a:rPr lang="zh-CN" altLang="en-US" sz="3600" b="1" dirty="0"/>
                <a:t>左</a:t>
              </a:r>
            </a:p>
          </p:txBody>
        </p:sp>
        <p:grpSp>
          <p:nvGrpSpPr>
            <p:cNvPr id="22" name="组合 21"/>
            <p:cNvGrpSpPr/>
            <p:nvPr/>
          </p:nvGrpSpPr>
          <p:grpSpPr>
            <a:xfrm>
              <a:off x="8481060" y="1546860"/>
              <a:ext cx="1005840" cy="800100"/>
              <a:chOff x="8481060" y="1546860"/>
              <a:chExt cx="1005840" cy="800100"/>
            </a:xfrm>
          </p:grpSpPr>
          <p:cxnSp>
            <p:nvCxnSpPr>
              <p:cNvPr id="49" name="AutoShape 11"/>
              <p:cNvCxnSpPr>
                <a:cxnSpLocks noChangeShapeType="1"/>
              </p:cNvCxnSpPr>
              <p:nvPr/>
            </p:nvCxnSpPr>
            <p:spPr bwMode="auto">
              <a:xfrm flipH="1">
                <a:off x="8481060" y="1546860"/>
                <a:ext cx="1005840" cy="0"/>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cxnSp>
            <p:nvCxnSpPr>
              <p:cNvPr id="53" name="AutoShape 11"/>
              <p:cNvCxnSpPr>
                <a:cxnSpLocks noChangeShapeType="1"/>
              </p:cNvCxnSpPr>
              <p:nvPr/>
            </p:nvCxnSpPr>
            <p:spPr bwMode="auto">
              <a:xfrm flipH="1">
                <a:off x="8481060" y="2346960"/>
                <a:ext cx="1005840" cy="0"/>
              </a:xfrm>
              <a:prstGeom prst="straightConnector1">
                <a:avLst/>
              </a:prstGeom>
              <a:noFill/>
              <a:ln w="22225">
                <a:solidFill>
                  <a:srgbClr val="FFFF00"/>
                </a:solidFill>
                <a:round/>
                <a:headEnd/>
                <a:tailEnd/>
              </a:ln>
              <a:extLst>
                <a:ext uri="{909E8E84-426E-40DD-AFC4-6F175D3DCCD1}">
                  <a14:hiddenFill xmlns:a14="http://schemas.microsoft.com/office/drawing/2010/main">
                    <a:noFill/>
                  </a14:hiddenFill>
                </a:ext>
              </a:extLst>
            </p:spPr>
          </p:cxnSp>
        </p:grpSp>
        <p:sp>
          <p:nvSpPr>
            <p:cNvPr id="54" name="文本框 53"/>
            <p:cNvSpPr txBox="1"/>
            <p:nvPr/>
          </p:nvSpPr>
          <p:spPr>
            <a:xfrm>
              <a:off x="9486900" y="2023794"/>
              <a:ext cx="1291590" cy="646331"/>
            </a:xfrm>
            <a:prstGeom prst="rect">
              <a:avLst/>
            </a:prstGeom>
            <a:noFill/>
          </p:spPr>
          <p:txBody>
            <a:bodyPr wrap="square" rtlCol="0">
              <a:spAutoFit/>
            </a:bodyPr>
            <a:lstStyle/>
            <a:p>
              <a:r>
                <a:rPr lang="zh-CN" altLang="en-US" sz="3600" b="1" dirty="0"/>
                <a:t>右</a:t>
              </a:r>
            </a:p>
          </p:txBody>
        </p:sp>
      </p:grpSp>
      <p:grpSp>
        <p:nvGrpSpPr>
          <p:cNvPr id="90140" name="组合 90139"/>
          <p:cNvGrpSpPr/>
          <p:nvPr/>
        </p:nvGrpSpPr>
        <p:grpSpPr>
          <a:xfrm>
            <a:off x="5059085" y="658360"/>
            <a:ext cx="3248462" cy="5414014"/>
            <a:chOff x="6583085" y="658360"/>
            <a:chExt cx="3248462" cy="5414014"/>
          </a:xfrm>
        </p:grpSpPr>
        <p:sp>
          <p:nvSpPr>
            <p:cNvPr id="42" name="Oval 4"/>
            <p:cNvSpPr>
              <a:spLocks noChangeArrowheads="1"/>
            </p:cNvSpPr>
            <p:nvPr/>
          </p:nvSpPr>
          <p:spPr bwMode="auto">
            <a:xfrm>
              <a:off x="8268693" y="658360"/>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D</a:t>
              </a:r>
            </a:p>
          </p:txBody>
        </p:sp>
        <p:sp>
          <p:nvSpPr>
            <p:cNvPr id="43" name="Oval 5"/>
            <p:cNvSpPr>
              <a:spLocks noChangeArrowheads="1"/>
            </p:cNvSpPr>
            <p:nvPr/>
          </p:nvSpPr>
          <p:spPr bwMode="auto">
            <a:xfrm>
              <a:off x="7208243" y="1460049"/>
              <a:ext cx="493712"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E</a:t>
              </a:r>
            </a:p>
          </p:txBody>
        </p:sp>
        <p:sp>
          <p:nvSpPr>
            <p:cNvPr id="44" name="Oval 6"/>
            <p:cNvSpPr>
              <a:spLocks noChangeArrowheads="1"/>
            </p:cNvSpPr>
            <p:nvPr/>
          </p:nvSpPr>
          <p:spPr bwMode="auto">
            <a:xfrm>
              <a:off x="7985800" y="2204335"/>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F</a:t>
              </a:r>
            </a:p>
          </p:txBody>
        </p:sp>
        <p:sp>
          <p:nvSpPr>
            <p:cNvPr id="46" name="Oval 7"/>
            <p:cNvSpPr>
              <a:spLocks noChangeArrowheads="1"/>
            </p:cNvSpPr>
            <p:nvPr/>
          </p:nvSpPr>
          <p:spPr bwMode="auto">
            <a:xfrm>
              <a:off x="8658742" y="2979804"/>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sp>
          <p:nvSpPr>
            <p:cNvPr id="47" name="Oval 8"/>
            <p:cNvSpPr>
              <a:spLocks noChangeArrowheads="1"/>
            </p:cNvSpPr>
            <p:nvPr/>
          </p:nvSpPr>
          <p:spPr bwMode="auto">
            <a:xfrm>
              <a:off x="6583085" y="2236335"/>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H</a:t>
              </a:r>
            </a:p>
          </p:txBody>
        </p:sp>
        <p:sp>
          <p:nvSpPr>
            <p:cNvPr id="48" name="Oval 9"/>
            <p:cNvSpPr>
              <a:spLocks noChangeArrowheads="1"/>
            </p:cNvSpPr>
            <p:nvPr/>
          </p:nvSpPr>
          <p:spPr bwMode="auto">
            <a:xfrm>
              <a:off x="7281815" y="3000712"/>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J</a:t>
              </a:r>
            </a:p>
          </p:txBody>
        </p:sp>
        <p:cxnSp>
          <p:nvCxnSpPr>
            <p:cNvPr id="50" name="AutoShape 11"/>
            <p:cNvCxnSpPr>
              <a:cxnSpLocks noChangeShapeType="1"/>
              <a:stCxn id="42" idx="3"/>
              <a:endCxn id="43" idx="7"/>
            </p:cNvCxnSpPr>
            <p:nvPr/>
          </p:nvCxnSpPr>
          <p:spPr bwMode="auto">
            <a:xfrm flipH="1">
              <a:off x="7628930" y="1082223"/>
              <a:ext cx="712788" cy="438150"/>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cxnSp>
          <p:nvCxnSpPr>
            <p:cNvPr id="51" name="AutoShape 13"/>
            <p:cNvCxnSpPr>
              <a:cxnSpLocks noChangeShapeType="1"/>
              <a:stCxn id="43" idx="3"/>
              <a:endCxn id="47" idx="0"/>
            </p:cNvCxnSpPr>
            <p:nvPr/>
          </p:nvCxnSpPr>
          <p:spPr bwMode="auto">
            <a:xfrm flipH="1">
              <a:off x="6829941" y="1873328"/>
              <a:ext cx="450604" cy="363007"/>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cxnSp>
          <p:nvCxnSpPr>
            <p:cNvPr id="52" name="AutoShape 14"/>
            <p:cNvCxnSpPr>
              <a:cxnSpLocks noChangeShapeType="1"/>
              <a:stCxn id="44" idx="3"/>
              <a:endCxn id="48" idx="0"/>
            </p:cNvCxnSpPr>
            <p:nvPr/>
          </p:nvCxnSpPr>
          <p:spPr bwMode="auto">
            <a:xfrm flipH="1">
              <a:off x="7528671" y="2617615"/>
              <a:ext cx="529431" cy="383097"/>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55" name="Oval 15"/>
            <p:cNvSpPr>
              <a:spLocks noChangeArrowheads="1"/>
            </p:cNvSpPr>
            <p:nvPr/>
          </p:nvSpPr>
          <p:spPr bwMode="auto">
            <a:xfrm>
              <a:off x="8094068" y="3691915"/>
              <a:ext cx="495300"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A</a:t>
              </a:r>
            </a:p>
          </p:txBody>
        </p:sp>
        <p:sp>
          <p:nvSpPr>
            <p:cNvPr id="56" name="Oval 16"/>
            <p:cNvSpPr>
              <a:spLocks noChangeArrowheads="1"/>
            </p:cNvSpPr>
            <p:nvPr/>
          </p:nvSpPr>
          <p:spPr bwMode="auto">
            <a:xfrm>
              <a:off x="7348577" y="4299282"/>
              <a:ext cx="495300"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B</a:t>
              </a:r>
            </a:p>
          </p:txBody>
        </p:sp>
        <p:sp>
          <p:nvSpPr>
            <p:cNvPr id="57" name="Oval 17"/>
            <p:cNvSpPr>
              <a:spLocks noChangeArrowheads="1"/>
            </p:cNvSpPr>
            <p:nvPr/>
          </p:nvSpPr>
          <p:spPr bwMode="auto">
            <a:xfrm>
              <a:off x="8407210" y="4896288"/>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C</a:t>
              </a:r>
            </a:p>
          </p:txBody>
        </p:sp>
        <p:sp>
          <p:nvSpPr>
            <p:cNvPr id="58" name="Oval 18"/>
            <p:cNvSpPr>
              <a:spLocks noChangeArrowheads="1"/>
            </p:cNvSpPr>
            <p:nvPr/>
          </p:nvSpPr>
          <p:spPr bwMode="auto">
            <a:xfrm>
              <a:off x="9337834" y="5588187"/>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K</a:t>
              </a:r>
            </a:p>
          </p:txBody>
        </p:sp>
        <p:cxnSp>
          <p:nvCxnSpPr>
            <p:cNvPr id="59" name="AutoShape 19"/>
            <p:cNvCxnSpPr>
              <a:cxnSpLocks noChangeShapeType="1"/>
              <a:stCxn id="55" idx="3"/>
              <a:endCxn id="56" idx="7"/>
            </p:cNvCxnSpPr>
            <p:nvPr/>
          </p:nvCxnSpPr>
          <p:spPr bwMode="auto">
            <a:xfrm flipH="1">
              <a:off x="7771342" y="4105195"/>
              <a:ext cx="395261" cy="264995"/>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cxnSp>
          <p:nvCxnSpPr>
            <p:cNvPr id="60" name="AutoShape 22"/>
            <p:cNvCxnSpPr>
              <a:cxnSpLocks noChangeShapeType="1"/>
              <a:stCxn id="46" idx="3"/>
              <a:endCxn id="55" idx="0"/>
            </p:cNvCxnSpPr>
            <p:nvPr/>
          </p:nvCxnSpPr>
          <p:spPr bwMode="auto">
            <a:xfrm flipH="1">
              <a:off x="8341718" y="3393084"/>
              <a:ext cx="389326" cy="298831"/>
            </a:xfrm>
            <a:prstGeom prst="straightConnector1">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64" name="AutoShape 23"/>
            <p:cNvCxnSpPr>
              <a:cxnSpLocks noChangeShapeType="1"/>
              <a:stCxn id="43" idx="5"/>
              <a:endCxn id="44" idx="1"/>
            </p:cNvCxnSpPr>
            <p:nvPr/>
          </p:nvCxnSpPr>
          <p:spPr bwMode="auto">
            <a:xfrm>
              <a:off x="7629653" y="1873328"/>
              <a:ext cx="428449" cy="401915"/>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65" name="AutoShape 25"/>
            <p:cNvCxnSpPr>
              <a:cxnSpLocks noChangeShapeType="1"/>
              <a:stCxn id="56" idx="5"/>
              <a:endCxn id="57" idx="1"/>
            </p:cNvCxnSpPr>
            <p:nvPr/>
          </p:nvCxnSpPr>
          <p:spPr bwMode="auto">
            <a:xfrm>
              <a:off x="7771342" y="4712561"/>
              <a:ext cx="708171" cy="254635"/>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66" name="AutoShape 26"/>
            <p:cNvCxnSpPr>
              <a:cxnSpLocks noChangeShapeType="1"/>
              <a:stCxn id="57" idx="5"/>
              <a:endCxn id="58" idx="1"/>
            </p:cNvCxnSpPr>
            <p:nvPr/>
          </p:nvCxnSpPr>
          <p:spPr bwMode="auto">
            <a:xfrm>
              <a:off x="8828620" y="5309567"/>
              <a:ext cx="581517" cy="349528"/>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63" name="AutoShape 24"/>
            <p:cNvCxnSpPr>
              <a:cxnSpLocks noChangeShapeType="1"/>
              <a:stCxn id="44" idx="5"/>
              <a:endCxn id="46" idx="0"/>
            </p:cNvCxnSpPr>
            <p:nvPr/>
          </p:nvCxnSpPr>
          <p:spPr bwMode="auto">
            <a:xfrm>
              <a:off x="8407210" y="2617615"/>
              <a:ext cx="498388" cy="362189"/>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86288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750063" y="1893805"/>
            <a:ext cx="3400426" cy="2971801"/>
            <a:chOff x="7901623" y="2000251"/>
            <a:chExt cx="3400426" cy="2971801"/>
          </a:xfrm>
        </p:grpSpPr>
        <p:cxnSp>
          <p:nvCxnSpPr>
            <p:cNvPr id="90123" name="AutoShape 13"/>
            <p:cNvCxnSpPr>
              <a:cxnSpLocks noChangeShapeType="1"/>
            </p:cNvCxnSpPr>
            <p:nvPr/>
          </p:nvCxnSpPr>
          <p:spPr bwMode="auto">
            <a:xfrm>
              <a:off x="8125302" y="3302795"/>
              <a:ext cx="0" cy="26987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nvGrpSpPr>
            <p:cNvPr id="7" name="组合 6"/>
            <p:cNvGrpSpPr/>
            <p:nvPr/>
          </p:nvGrpSpPr>
          <p:grpSpPr>
            <a:xfrm>
              <a:off x="7901623" y="2000251"/>
              <a:ext cx="3400426" cy="2971801"/>
              <a:chOff x="8278813" y="2189163"/>
              <a:chExt cx="3400426" cy="2971801"/>
            </a:xfrm>
          </p:grpSpPr>
          <p:sp>
            <p:nvSpPr>
              <p:cNvPr id="90114" name="Oval 4"/>
              <p:cNvSpPr>
                <a:spLocks noChangeArrowheads="1"/>
              </p:cNvSpPr>
              <p:nvPr/>
            </p:nvSpPr>
            <p:spPr bwMode="auto">
              <a:xfrm>
                <a:off x="9339263" y="2189163"/>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D</a:t>
                </a:r>
              </a:p>
            </p:txBody>
          </p:sp>
          <p:sp>
            <p:nvSpPr>
              <p:cNvPr id="90115" name="Oval 5"/>
              <p:cNvSpPr>
                <a:spLocks noChangeArrowheads="1"/>
              </p:cNvSpPr>
              <p:nvPr/>
            </p:nvSpPr>
            <p:spPr bwMode="auto">
              <a:xfrm>
                <a:off x="8278813" y="2990852"/>
                <a:ext cx="493712"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E</a:t>
                </a:r>
              </a:p>
            </p:txBody>
          </p:sp>
          <p:sp>
            <p:nvSpPr>
              <p:cNvPr id="90116" name="Oval 6"/>
              <p:cNvSpPr>
                <a:spLocks noChangeArrowheads="1"/>
              </p:cNvSpPr>
              <p:nvPr/>
            </p:nvSpPr>
            <p:spPr bwMode="auto">
              <a:xfrm>
                <a:off x="9339263" y="2989263"/>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F</a:t>
                </a:r>
              </a:p>
            </p:txBody>
          </p:sp>
          <p:sp>
            <p:nvSpPr>
              <p:cNvPr id="90117" name="Oval 7"/>
              <p:cNvSpPr>
                <a:spLocks noChangeArrowheads="1"/>
              </p:cNvSpPr>
              <p:nvPr/>
            </p:nvSpPr>
            <p:spPr bwMode="auto">
              <a:xfrm>
                <a:off x="10374313" y="2989263"/>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sp>
            <p:nvSpPr>
              <p:cNvPr id="90118" name="Oval 8"/>
              <p:cNvSpPr>
                <a:spLocks noChangeArrowheads="1"/>
              </p:cNvSpPr>
              <p:nvPr/>
            </p:nvSpPr>
            <p:spPr bwMode="auto">
              <a:xfrm>
                <a:off x="8278813" y="3767138"/>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H</a:t>
                </a:r>
              </a:p>
            </p:txBody>
          </p:sp>
          <p:sp>
            <p:nvSpPr>
              <p:cNvPr id="90119" name="Oval 9"/>
              <p:cNvSpPr>
                <a:spLocks noChangeArrowheads="1"/>
              </p:cNvSpPr>
              <p:nvPr/>
            </p:nvSpPr>
            <p:spPr bwMode="auto">
              <a:xfrm>
                <a:off x="9339263" y="3767138"/>
                <a:ext cx="493712"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139274" name="AutoShape 10"/>
              <p:cNvCxnSpPr>
                <a:cxnSpLocks noChangeShapeType="1"/>
                <a:stCxn id="90114" idx="4"/>
                <a:endCxn id="90116" idx="0"/>
              </p:cNvCxnSpPr>
              <p:nvPr/>
            </p:nvCxnSpPr>
            <p:spPr bwMode="auto">
              <a:xfrm>
                <a:off x="9586913" y="2684463"/>
                <a:ext cx="0" cy="293688"/>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0121" name="AutoShape 11"/>
              <p:cNvCxnSpPr>
                <a:cxnSpLocks noChangeShapeType="1"/>
                <a:stCxn id="90114" idx="3"/>
                <a:endCxn id="90115" idx="7"/>
              </p:cNvCxnSpPr>
              <p:nvPr/>
            </p:nvCxnSpPr>
            <p:spPr bwMode="auto">
              <a:xfrm flipH="1">
                <a:off x="8699500" y="2613026"/>
                <a:ext cx="712788" cy="43815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39276" name="AutoShape 12"/>
              <p:cNvCxnSpPr>
                <a:cxnSpLocks noChangeShapeType="1"/>
                <a:stCxn id="90114" idx="5"/>
                <a:endCxn id="90117" idx="1"/>
              </p:cNvCxnSpPr>
              <p:nvPr/>
            </p:nvCxnSpPr>
            <p:spPr bwMode="auto">
              <a:xfrm>
                <a:off x="9759950" y="2613026"/>
                <a:ext cx="687388" cy="436562"/>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0124" name="AutoShape 14"/>
              <p:cNvCxnSpPr>
                <a:cxnSpLocks noChangeShapeType="1"/>
                <a:stCxn id="90116" idx="4"/>
                <a:endCxn id="90119" idx="0"/>
              </p:cNvCxnSpPr>
              <p:nvPr/>
            </p:nvCxnSpPr>
            <p:spPr bwMode="auto">
              <a:xfrm>
                <a:off x="9586913" y="3484564"/>
                <a:ext cx="0" cy="27146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90125" name="Oval 15"/>
              <p:cNvSpPr>
                <a:spLocks noChangeArrowheads="1"/>
              </p:cNvSpPr>
              <p:nvPr/>
            </p:nvSpPr>
            <p:spPr bwMode="auto">
              <a:xfrm>
                <a:off x="10375900" y="3779838"/>
                <a:ext cx="495300"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A</a:t>
                </a:r>
              </a:p>
            </p:txBody>
          </p:sp>
          <p:sp>
            <p:nvSpPr>
              <p:cNvPr id="90126" name="Oval 16"/>
              <p:cNvSpPr>
                <a:spLocks noChangeArrowheads="1"/>
              </p:cNvSpPr>
              <p:nvPr/>
            </p:nvSpPr>
            <p:spPr bwMode="auto">
              <a:xfrm>
                <a:off x="9569450" y="4676777"/>
                <a:ext cx="495300"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B</a:t>
                </a:r>
              </a:p>
            </p:txBody>
          </p:sp>
          <p:sp>
            <p:nvSpPr>
              <p:cNvPr id="90127" name="Oval 17"/>
              <p:cNvSpPr>
                <a:spLocks noChangeArrowheads="1"/>
              </p:cNvSpPr>
              <p:nvPr/>
            </p:nvSpPr>
            <p:spPr bwMode="auto">
              <a:xfrm>
                <a:off x="10369551" y="4676777"/>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C</a:t>
                </a:r>
              </a:p>
            </p:txBody>
          </p:sp>
          <p:sp>
            <p:nvSpPr>
              <p:cNvPr id="90128" name="Oval 18"/>
              <p:cNvSpPr>
                <a:spLocks noChangeArrowheads="1"/>
              </p:cNvSpPr>
              <p:nvPr/>
            </p:nvSpPr>
            <p:spPr bwMode="auto">
              <a:xfrm>
                <a:off x="11185526" y="4676777"/>
                <a:ext cx="493713" cy="484187"/>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K</a:t>
                </a:r>
              </a:p>
            </p:txBody>
          </p:sp>
          <p:cxnSp>
            <p:nvCxnSpPr>
              <p:cNvPr id="90129" name="AutoShape 19"/>
              <p:cNvCxnSpPr>
                <a:cxnSpLocks noChangeShapeType="1"/>
                <a:stCxn id="90125" idx="3"/>
                <a:endCxn id="90126" idx="7"/>
              </p:cNvCxnSpPr>
              <p:nvPr/>
            </p:nvCxnSpPr>
            <p:spPr bwMode="auto">
              <a:xfrm flipH="1">
                <a:off x="9991725" y="4203701"/>
                <a:ext cx="457200" cy="53340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39284" name="AutoShape 20"/>
              <p:cNvCxnSpPr>
                <a:cxnSpLocks noChangeShapeType="1"/>
                <a:stCxn id="90125" idx="4"/>
                <a:endCxn id="90127" idx="0"/>
              </p:cNvCxnSpPr>
              <p:nvPr/>
            </p:nvCxnSpPr>
            <p:spPr bwMode="auto">
              <a:xfrm flipH="1">
                <a:off x="10617200" y="4275139"/>
                <a:ext cx="6350" cy="39052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39285" name="AutoShape 21"/>
              <p:cNvCxnSpPr>
                <a:cxnSpLocks noChangeShapeType="1"/>
                <a:stCxn id="90125" idx="5"/>
                <a:endCxn id="90128" idx="1"/>
              </p:cNvCxnSpPr>
              <p:nvPr/>
            </p:nvCxnSpPr>
            <p:spPr bwMode="auto">
              <a:xfrm>
                <a:off x="10798176" y="4203701"/>
                <a:ext cx="460375" cy="53340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0132" name="AutoShape 22"/>
              <p:cNvCxnSpPr>
                <a:cxnSpLocks noChangeShapeType="1"/>
                <a:stCxn id="90117" idx="4"/>
                <a:endCxn id="90125" idx="0"/>
              </p:cNvCxnSpPr>
              <p:nvPr/>
            </p:nvCxnSpPr>
            <p:spPr bwMode="auto">
              <a:xfrm>
                <a:off x="10621964" y="3484564"/>
                <a:ext cx="15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grpSp>
        <p:nvGrpSpPr>
          <p:cNvPr id="2" name="Group 56"/>
          <p:cNvGrpSpPr>
            <a:grpSpLocks/>
          </p:cNvGrpSpPr>
          <p:nvPr/>
        </p:nvGrpSpPr>
        <p:grpSpPr bwMode="auto">
          <a:xfrm>
            <a:off x="278447" y="927812"/>
            <a:ext cx="3000375" cy="5181600"/>
            <a:chOff x="2670" y="432"/>
            <a:chExt cx="1890" cy="3264"/>
          </a:xfrm>
        </p:grpSpPr>
        <p:sp>
          <p:nvSpPr>
            <p:cNvPr id="90161" name="Oval 30"/>
            <p:cNvSpPr>
              <a:spLocks noChangeArrowheads="1"/>
            </p:cNvSpPr>
            <p:nvPr/>
          </p:nvSpPr>
          <p:spPr bwMode="auto">
            <a:xfrm>
              <a:off x="3582" y="432"/>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D</a:t>
              </a:r>
            </a:p>
          </p:txBody>
        </p:sp>
        <p:sp>
          <p:nvSpPr>
            <p:cNvPr id="90162" name="Oval 31"/>
            <p:cNvSpPr>
              <a:spLocks noChangeArrowheads="1"/>
            </p:cNvSpPr>
            <p:nvPr/>
          </p:nvSpPr>
          <p:spPr bwMode="auto">
            <a:xfrm>
              <a:off x="3127" y="847"/>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E</a:t>
              </a:r>
            </a:p>
          </p:txBody>
        </p:sp>
        <p:sp>
          <p:nvSpPr>
            <p:cNvPr id="90163" name="Oval 32"/>
            <p:cNvSpPr>
              <a:spLocks noChangeArrowheads="1"/>
            </p:cNvSpPr>
            <p:nvPr/>
          </p:nvSpPr>
          <p:spPr bwMode="auto">
            <a:xfrm>
              <a:off x="3648" y="1248"/>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F</a:t>
              </a:r>
            </a:p>
          </p:txBody>
        </p:sp>
        <p:sp>
          <p:nvSpPr>
            <p:cNvPr id="90164" name="Oval 33"/>
            <p:cNvSpPr>
              <a:spLocks noChangeArrowheads="1"/>
            </p:cNvSpPr>
            <p:nvPr/>
          </p:nvSpPr>
          <p:spPr bwMode="auto">
            <a:xfrm>
              <a:off x="4176" y="1677"/>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sp>
          <p:nvSpPr>
            <p:cNvPr id="90165" name="Oval 34"/>
            <p:cNvSpPr>
              <a:spLocks noChangeArrowheads="1"/>
            </p:cNvSpPr>
            <p:nvPr/>
          </p:nvSpPr>
          <p:spPr bwMode="auto">
            <a:xfrm>
              <a:off x="2670" y="1248"/>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H</a:t>
              </a:r>
            </a:p>
          </p:txBody>
        </p:sp>
        <p:sp>
          <p:nvSpPr>
            <p:cNvPr id="90166" name="Oval 35"/>
            <p:cNvSpPr>
              <a:spLocks noChangeArrowheads="1"/>
            </p:cNvSpPr>
            <p:nvPr/>
          </p:nvSpPr>
          <p:spPr bwMode="auto">
            <a:xfrm>
              <a:off x="3216" y="1680"/>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90167" name="AutoShape 37"/>
            <p:cNvCxnSpPr>
              <a:cxnSpLocks noChangeShapeType="1"/>
              <a:stCxn id="90161" idx="3"/>
              <a:endCxn id="90162" idx="7"/>
            </p:cNvCxnSpPr>
            <p:nvPr/>
          </p:nvCxnSpPr>
          <p:spPr bwMode="auto">
            <a:xfrm flipH="1">
              <a:off x="3392" y="699"/>
              <a:ext cx="236" cy="186"/>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cxnSp>
          <p:nvCxnSpPr>
            <p:cNvPr id="90168" name="AutoShape 39"/>
            <p:cNvCxnSpPr>
              <a:cxnSpLocks noChangeShapeType="1"/>
              <a:stCxn id="90162" idx="3"/>
              <a:endCxn id="90165" idx="7"/>
            </p:cNvCxnSpPr>
            <p:nvPr/>
          </p:nvCxnSpPr>
          <p:spPr bwMode="auto">
            <a:xfrm flipH="1">
              <a:off x="2935" y="1114"/>
              <a:ext cx="238" cy="172"/>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cxnSp>
          <p:nvCxnSpPr>
            <p:cNvPr id="90169" name="AutoShape 40"/>
            <p:cNvCxnSpPr>
              <a:cxnSpLocks noChangeShapeType="1"/>
              <a:stCxn id="90163" idx="3"/>
              <a:endCxn id="90166" idx="7"/>
            </p:cNvCxnSpPr>
            <p:nvPr/>
          </p:nvCxnSpPr>
          <p:spPr bwMode="auto">
            <a:xfrm flipH="1">
              <a:off x="3481" y="1515"/>
              <a:ext cx="213" cy="203"/>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90170" name="Oval 41"/>
            <p:cNvSpPr>
              <a:spLocks noChangeArrowheads="1"/>
            </p:cNvSpPr>
            <p:nvPr/>
          </p:nvSpPr>
          <p:spPr bwMode="auto">
            <a:xfrm>
              <a:off x="3724" y="2112"/>
              <a:ext cx="312"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A</a:t>
              </a:r>
            </a:p>
          </p:txBody>
        </p:sp>
        <p:sp>
          <p:nvSpPr>
            <p:cNvPr id="90171" name="Oval 42"/>
            <p:cNvSpPr>
              <a:spLocks noChangeArrowheads="1"/>
            </p:cNvSpPr>
            <p:nvPr/>
          </p:nvSpPr>
          <p:spPr bwMode="auto">
            <a:xfrm>
              <a:off x="3264" y="2544"/>
              <a:ext cx="312"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B</a:t>
              </a:r>
            </a:p>
          </p:txBody>
        </p:sp>
        <p:sp>
          <p:nvSpPr>
            <p:cNvPr id="90172" name="Oval 43"/>
            <p:cNvSpPr>
              <a:spLocks noChangeArrowheads="1"/>
            </p:cNvSpPr>
            <p:nvPr/>
          </p:nvSpPr>
          <p:spPr bwMode="auto">
            <a:xfrm>
              <a:off x="3744" y="2976"/>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C</a:t>
              </a:r>
            </a:p>
          </p:txBody>
        </p:sp>
        <p:sp>
          <p:nvSpPr>
            <p:cNvPr id="90173" name="Oval 44"/>
            <p:cNvSpPr>
              <a:spLocks noChangeArrowheads="1"/>
            </p:cNvSpPr>
            <p:nvPr/>
          </p:nvSpPr>
          <p:spPr bwMode="auto">
            <a:xfrm>
              <a:off x="4249" y="3391"/>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K</a:t>
              </a:r>
            </a:p>
          </p:txBody>
        </p:sp>
        <p:cxnSp>
          <p:nvCxnSpPr>
            <p:cNvPr id="90174" name="AutoShape 45"/>
            <p:cNvCxnSpPr>
              <a:cxnSpLocks noChangeShapeType="1"/>
              <a:stCxn id="90170" idx="3"/>
              <a:endCxn id="90171" idx="7"/>
            </p:cNvCxnSpPr>
            <p:nvPr/>
          </p:nvCxnSpPr>
          <p:spPr bwMode="auto">
            <a:xfrm flipH="1">
              <a:off x="3530" y="2379"/>
              <a:ext cx="240" cy="20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0175" name="AutoShape 48"/>
            <p:cNvCxnSpPr>
              <a:cxnSpLocks noChangeShapeType="1"/>
              <a:stCxn id="90164" idx="3"/>
              <a:endCxn id="90170" idx="7"/>
            </p:cNvCxnSpPr>
            <p:nvPr/>
          </p:nvCxnSpPr>
          <p:spPr bwMode="auto">
            <a:xfrm flipH="1">
              <a:off x="3990" y="1944"/>
              <a:ext cx="232" cy="206"/>
            </a:xfrm>
            <a:prstGeom prst="straightConnector1">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90176" name="AutoShape 49"/>
            <p:cNvCxnSpPr>
              <a:cxnSpLocks noChangeShapeType="1"/>
              <a:stCxn id="90162" idx="5"/>
              <a:endCxn id="90163" idx="1"/>
            </p:cNvCxnSpPr>
            <p:nvPr/>
          </p:nvCxnSpPr>
          <p:spPr bwMode="auto">
            <a:xfrm>
              <a:off x="3392" y="1114"/>
              <a:ext cx="302" cy="172"/>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90177" name="AutoShape 50"/>
            <p:cNvCxnSpPr>
              <a:cxnSpLocks noChangeShapeType="1"/>
              <a:stCxn id="90163" idx="5"/>
              <a:endCxn id="90164" idx="1"/>
            </p:cNvCxnSpPr>
            <p:nvPr/>
          </p:nvCxnSpPr>
          <p:spPr bwMode="auto">
            <a:xfrm>
              <a:off x="3913" y="1515"/>
              <a:ext cx="309" cy="200"/>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90178" name="AutoShape 51"/>
            <p:cNvCxnSpPr>
              <a:cxnSpLocks noChangeShapeType="1"/>
              <a:stCxn id="90171" idx="5"/>
              <a:endCxn id="90172" idx="1"/>
            </p:cNvCxnSpPr>
            <p:nvPr/>
          </p:nvCxnSpPr>
          <p:spPr bwMode="auto">
            <a:xfrm>
              <a:off x="3530" y="2811"/>
              <a:ext cx="260" cy="203"/>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90179" name="AutoShape 52"/>
            <p:cNvCxnSpPr>
              <a:cxnSpLocks noChangeShapeType="1"/>
              <a:stCxn id="90172" idx="5"/>
              <a:endCxn id="90173" idx="1"/>
            </p:cNvCxnSpPr>
            <p:nvPr/>
          </p:nvCxnSpPr>
          <p:spPr bwMode="auto">
            <a:xfrm>
              <a:off x="4009" y="3243"/>
              <a:ext cx="286" cy="186"/>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90180" name="AutoShape 54"/>
            <p:cNvCxnSpPr>
              <a:cxnSpLocks noChangeShapeType="1"/>
              <a:stCxn id="90170" idx="3"/>
              <a:endCxn id="90171" idx="7"/>
            </p:cNvCxnSpPr>
            <p:nvPr/>
          </p:nvCxnSpPr>
          <p:spPr bwMode="auto">
            <a:xfrm flipH="1">
              <a:off x="3530" y="2379"/>
              <a:ext cx="240" cy="203"/>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grpSp>
      <p:sp>
        <p:nvSpPr>
          <p:cNvPr id="139361" name="Rectangle 97"/>
          <p:cNvSpPr>
            <a:spLocks noChangeArrowheads="1"/>
          </p:cNvSpPr>
          <p:nvPr/>
        </p:nvSpPr>
        <p:spPr bwMode="auto">
          <a:xfrm>
            <a:off x="3185875" y="4491780"/>
            <a:ext cx="2653588"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r>
              <a:rPr kumimoji="1" lang="zh-CN" altLang="en-US" sz="3200" dirty="0">
                <a:solidFill>
                  <a:srgbClr val="FFFF00"/>
                </a:solidFill>
              </a:rPr>
              <a:t>左孩子右兄弟</a:t>
            </a:r>
          </a:p>
        </p:txBody>
      </p:sp>
      <p:sp>
        <p:nvSpPr>
          <p:cNvPr id="9" name="文本框 8"/>
          <p:cNvSpPr txBox="1"/>
          <p:nvPr/>
        </p:nvSpPr>
        <p:spPr>
          <a:xfrm>
            <a:off x="3470910" y="2881313"/>
            <a:ext cx="2274095" cy="584775"/>
          </a:xfrm>
          <a:prstGeom prst="rect">
            <a:avLst/>
          </a:prstGeom>
          <a:noFill/>
        </p:spPr>
        <p:txBody>
          <a:bodyPr wrap="square" rtlCol="0">
            <a:spAutoFit/>
          </a:bodyPr>
          <a:lstStyle/>
          <a:p>
            <a:r>
              <a:rPr lang="zh-CN" altLang="en-US" sz="3200" b="1" dirty="0"/>
              <a:t>如何还原</a:t>
            </a:r>
          </a:p>
        </p:txBody>
      </p:sp>
      <p:sp>
        <p:nvSpPr>
          <p:cNvPr id="10" name="右箭头 9"/>
          <p:cNvSpPr/>
          <p:nvPr/>
        </p:nvSpPr>
        <p:spPr>
          <a:xfrm>
            <a:off x="3421384" y="3414714"/>
            <a:ext cx="2277587" cy="6953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107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3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6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
          <p:cNvGrpSpPr>
            <a:grpSpLocks/>
          </p:cNvGrpSpPr>
          <p:nvPr/>
        </p:nvGrpSpPr>
        <p:grpSpPr bwMode="auto">
          <a:xfrm>
            <a:off x="133671" y="1075635"/>
            <a:ext cx="3000375" cy="5181600"/>
            <a:chOff x="2670" y="432"/>
            <a:chExt cx="1890" cy="3264"/>
          </a:xfrm>
        </p:grpSpPr>
        <p:sp>
          <p:nvSpPr>
            <p:cNvPr id="90161" name="Oval 30"/>
            <p:cNvSpPr>
              <a:spLocks noChangeArrowheads="1"/>
            </p:cNvSpPr>
            <p:nvPr/>
          </p:nvSpPr>
          <p:spPr bwMode="auto">
            <a:xfrm>
              <a:off x="3582" y="432"/>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D</a:t>
              </a:r>
            </a:p>
          </p:txBody>
        </p:sp>
        <p:sp>
          <p:nvSpPr>
            <p:cNvPr id="90162" name="Oval 31"/>
            <p:cNvSpPr>
              <a:spLocks noChangeArrowheads="1"/>
            </p:cNvSpPr>
            <p:nvPr/>
          </p:nvSpPr>
          <p:spPr bwMode="auto">
            <a:xfrm>
              <a:off x="3127" y="847"/>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E</a:t>
              </a:r>
            </a:p>
          </p:txBody>
        </p:sp>
        <p:sp>
          <p:nvSpPr>
            <p:cNvPr id="90163" name="Oval 32"/>
            <p:cNvSpPr>
              <a:spLocks noChangeArrowheads="1"/>
            </p:cNvSpPr>
            <p:nvPr/>
          </p:nvSpPr>
          <p:spPr bwMode="auto">
            <a:xfrm>
              <a:off x="3648" y="1248"/>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F</a:t>
              </a:r>
            </a:p>
          </p:txBody>
        </p:sp>
        <p:sp>
          <p:nvSpPr>
            <p:cNvPr id="90164" name="Oval 33"/>
            <p:cNvSpPr>
              <a:spLocks noChangeArrowheads="1"/>
            </p:cNvSpPr>
            <p:nvPr/>
          </p:nvSpPr>
          <p:spPr bwMode="auto">
            <a:xfrm>
              <a:off x="4176" y="1677"/>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sp>
          <p:nvSpPr>
            <p:cNvPr id="90165" name="Oval 34"/>
            <p:cNvSpPr>
              <a:spLocks noChangeArrowheads="1"/>
            </p:cNvSpPr>
            <p:nvPr/>
          </p:nvSpPr>
          <p:spPr bwMode="auto">
            <a:xfrm>
              <a:off x="2670" y="1248"/>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H</a:t>
              </a:r>
            </a:p>
          </p:txBody>
        </p:sp>
        <p:sp>
          <p:nvSpPr>
            <p:cNvPr id="90166" name="Oval 35"/>
            <p:cNvSpPr>
              <a:spLocks noChangeArrowheads="1"/>
            </p:cNvSpPr>
            <p:nvPr/>
          </p:nvSpPr>
          <p:spPr bwMode="auto">
            <a:xfrm>
              <a:off x="3216" y="1680"/>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90167" name="AutoShape 37"/>
            <p:cNvCxnSpPr>
              <a:cxnSpLocks noChangeShapeType="1"/>
              <a:stCxn id="90161" idx="3"/>
              <a:endCxn id="90162" idx="7"/>
            </p:cNvCxnSpPr>
            <p:nvPr/>
          </p:nvCxnSpPr>
          <p:spPr bwMode="auto">
            <a:xfrm flipH="1">
              <a:off x="3392" y="699"/>
              <a:ext cx="236" cy="186"/>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cxnSp>
          <p:nvCxnSpPr>
            <p:cNvPr id="90168" name="AutoShape 39"/>
            <p:cNvCxnSpPr>
              <a:cxnSpLocks noChangeShapeType="1"/>
              <a:stCxn id="90162" idx="3"/>
              <a:endCxn id="90165" idx="7"/>
            </p:cNvCxnSpPr>
            <p:nvPr/>
          </p:nvCxnSpPr>
          <p:spPr bwMode="auto">
            <a:xfrm flipH="1">
              <a:off x="2935" y="1114"/>
              <a:ext cx="238" cy="172"/>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cxnSp>
          <p:nvCxnSpPr>
            <p:cNvPr id="90169" name="AutoShape 40"/>
            <p:cNvCxnSpPr>
              <a:cxnSpLocks noChangeShapeType="1"/>
              <a:stCxn id="90163" idx="3"/>
              <a:endCxn id="90166" idx="7"/>
            </p:cNvCxnSpPr>
            <p:nvPr/>
          </p:nvCxnSpPr>
          <p:spPr bwMode="auto">
            <a:xfrm flipH="1">
              <a:off x="3481" y="1515"/>
              <a:ext cx="213" cy="203"/>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90170" name="Oval 41"/>
            <p:cNvSpPr>
              <a:spLocks noChangeArrowheads="1"/>
            </p:cNvSpPr>
            <p:nvPr/>
          </p:nvSpPr>
          <p:spPr bwMode="auto">
            <a:xfrm>
              <a:off x="3724" y="2112"/>
              <a:ext cx="312"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A</a:t>
              </a:r>
            </a:p>
          </p:txBody>
        </p:sp>
        <p:sp>
          <p:nvSpPr>
            <p:cNvPr id="90171" name="Oval 42"/>
            <p:cNvSpPr>
              <a:spLocks noChangeArrowheads="1"/>
            </p:cNvSpPr>
            <p:nvPr/>
          </p:nvSpPr>
          <p:spPr bwMode="auto">
            <a:xfrm>
              <a:off x="3264" y="2544"/>
              <a:ext cx="312"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B</a:t>
              </a:r>
            </a:p>
          </p:txBody>
        </p:sp>
        <p:sp>
          <p:nvSpPr>
            <p:cNvPr id="90172" name="Oval 43"/>
            <p:cNvSpPr>
              <a:spLocks noChangeArrowheads="1"/>
            </p:cNvSpPr>
            <p:nvPr/>
          </p:nvSpPr>
          <p:spPr bwMode="auto">
            <a:xfrm>
              <a:off x="3744" y="2976"/>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C</a:t>
              </a:r>
            </a:p>
          </p:txBody>
        </p:sp>
        <p:sp>
          <p:nvSpPr>
            <p:cNvPr id="90173" name="Oval 44"/>
            <p:cNvSpPr>
              <a:spLocks noChangeArrowheads="1"/>
            </p:cNvSpPr>
            <p:nvPr/>
          </p:nvSpPr>
          <p:spPr bwMode="auto">
            <a:xfrm>
              <a:off x="4249" y="3391"/>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K</a:t>
              </a:r>
            </a:p>
          </p:txBody>
        </p:sp>
        <p:cxnSp>
          <p:nvCxnSpPr>
            <p:cNvPr id="90174" name="AutoShape 45"/>
            <p:cNvCxnSpPr>
              <a:cxnSpLocks noChangeShapeType="1"/>
              <a:stCxn id="90170" idx="3"/>
              <a:endCxn id="90171" idx="7"/>
            </p:cNvCxnSpPr>
            <p:nvPr/>
          </p:nvCxnSpPr>
          <p:spPr bwMode="auto">
            <a:xfrm flipH="1">
              <a:off x="3530" y="2379"/>
              <a:ext cx="240" cy="20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0175" name="AutoShape 48"/>
            <p:cNvCxnSpPr>
              <a:cxnSpLocks noChangeShapeType="1"/>
              <a:stCxn id="90164" idx="3"/>
              <a:endCxn id="90170" idx="7"/>
            </p:cNvCxnSpPr>
            <p:nvPr/>
          </p:nvCxnSpPr>
          <p:spPr bwMode="auto">
            <a:xfrm flipH="1">
              <a:off x="3990" y="1944"/>
              <a:ext cx="232" cy="206"/>
            </a:xfrm>
            <a:prstGeom prst="straightConnector1">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90176" name="AutoShape 49"/>
            <p:cNvCxnSpPr>
              <a:cxnSpLocks noChangeShapeType="1"/>
              <a:stCxn id="90162" idx="5"/>
              <a:endCxn id="90163" idx="1"/>
            </p:cNvCxnSpPr>
            <p:nvPr/>
          </p:nvCxnSpPr>
          <p:spPr bwMode="auto">
            <a:xfrm>
              <a:off x="3392" y="1114"/>
              <a:ext cx="302" cy="172"/>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90177" name="AutoShape 50"/>
            <p:cNvCxnSpPr>
              <a:cxnSpLocks noChangeShapeType="1"/>
              <a:stCxn id="90163" idx="5"/>
              <a:endCxn id="90164" idx="1"/>
            </p:cNvCxnSpPr>
            <p:nvPr/>
          </p:nvCxnSpPr>
          <p:spPr bwMode="auto">
            <a:xfrm>
              <a:off x="3913" y="1515"/>
              <a:ext cx="309" cy="200"/>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90178" name="AutoShape 51"/>
            <p:cNvCxnSpPr>
              <a:cxnSpLocks noChangeShapeType="1"/>
              <a:stCxn id="90171" idx="5"/>
              <a:endCxn id="90172" idx="1"/>
            </p:cNvCxnSpPr>
            <p:nvPr/>
          </p:nvCxnSpPr>
          <p:spPr bwMode="auto">
            <a:xfrm>
              <a:off x="3530" y="2811"/>
              <a:ext cx="260" cy="203"/>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90179" name="AutoShape 52"/>
            <p:cNvCxnSpPr>
              <a:cxnSpLocks noChangeShapeType="1"/>
              <a:stCxn id="90172" idx="5"/>
              <a:endCxn id="90173" idx="1"/>
            </p:cNvCxnSpPr>
            <p:nvPr/>
          </p:nvCxnSpPr>
          <p:spPr bwMode="auto">
            <a:xfrm>
              <a:off x="4009" y="3243"/>
              <a:ext cx="286" cy="186"/>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90180" name="AutoShape 54"/>
            <p:cNvCxnSpPr>
              <a:cxnSpLocks noChangeShapeType="1"/>
              <a:stCxn id="90170" idx="3"/>
              <a:endCxn id="90171" idx="7"/>
            </p:cNvCxnSpPr>
            <p:nvPr/>
          </p:nvCxnSpPr>
          <p:spPr bwMode="auto">
            <a:xfrm flipH="1">
              <a:off x="3530" y="2379"/>
              <a:ext cx="240" cy="203"/>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grpSp>
      <p:sp>
        <p:nvSpPr>
          <p:cNvPr id="139361" name="Rectangle 97"/>
          <p:cNvSpPr>
            <a:spLocks noChangeArrowheads="1"/>
          </p:cNvSpPr>
          <p:nvPr/>
        </p:nvSpPr>
        <p:spPr bwMode="auto">
          <a:xfrm>
            <a:off x="2327595" y="535936"/>
            <a:ext cx="4301475" cy="1079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kumimoji="1" lang="zh-CN" altLang="en-US" sz="3200" dirty="0">
                <a:solidFill>
                  <a:srgbClr val="FFFF00"/>
                </a:solidFill>
                <a:latin typeface="华文楷体" panose="02010600040101010101" pitchFamily="2" charset="-122"/>
                <a:ea typeface="华文楷体" panose="02010600040101010101" pitchFamily="2" charset="-122"/>
              </a:rPr>
              <a:t>黄线拉平</a:t>
            </a:r>
            <a:endParaRPr kumimoji="1" lang="en-US" altLang="zh-CN" sz="3200" dirty="0">
              <a:solidFill>
                <a:srgbClr val="FFFF00"/>
              </a:solidFill>
              <a:latin typeface="华文楷体" panose="02010600040101010101" pitchFamily="2" charset="-122"/>
              <a:ea typeface="华文楷体" panose="02010600040101010101" pitchFamily="2" charset="-122"/>
            </a:endParaRPr>
          </a:p>
          <a:p>
            <a:pPr algn="ctr" eaLnBrk="1" hangingPunct="1"/>
            <a:r>
              <a:rPr kumimoji="1" lang="zh-CN" altLang="en-US" sz="3200" dirty="0">
                <a:solidFill>
                  <a:srgbClr val="FFFF00"/>
                </a:solidFill>
                <a:latin typeface="华文楷体" panose="02010600040101010101" pitchFamily="2" charset="-122"/>
                <a:ea typeface="华文楷体" panose="02010600040101010101" pitchFamily="2" charset="-122"/>
              </a:rPr>
              <a:t>右孩子与双亲关系拉平</a:t>
            </a:r>
          </a:p>
        </p:txBody>
      </p:sp>
      <p:sp>
        <p:nvSpPr>
          <p:cNvPr id="10" name="右箭头 9"/>
          <p:cNvSpPr/>
          <p:nvPr/>
        </p:nvSpPr>
        <p:spPr>
          <a:xfrm>
            <a:off x="3133212" y="3731442"/>
            <a:ext cx="2277587" cy="6953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56"/>
          <p:cNvGrpSpPr>
            <a:grpSpLocks/>
          </p:cNvGrpSpPr>
          <p:nvPr/>
        </p:nvGrpSpPr>
        <p:grpSpPr bwMode="auto">
          <a:xfrm>
            <a:off x="5375040" y="1840708"/>
            <a:ext cx="3452813" cy="3843338"/>
            <a:chOff x="2670" y="432"/>
            <a:chExt cx="2175" cy="2421"/>
          </a:xfrm>
        </p:grpSpPr>
        <p:sp>
          <p:nvSpPr>
            <p:cNvPr id="48" name="Oval 30"/>
            <p:cNvSpPr>
              <a:spLocks noChangeArrowheads="1"/>
            </p:cNvSpPr>
            <p:nvPr/>
          </p:nvSpPr>
          <p:spPr bwMode="auto">
            <a:xfrm>
              <a:off x="3582" y="432"/>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D</a:t>
              </a:r>
            </a:p>
          </p:txBody>
        </p:sp>
        <p:sp>
          <p:nvSpPr>
            <p:cNvPr id="49" name="Oval 31"/>
            <p:cNvSpPr>
              <a:spLocks noChangeArrowheads="1"/>
            </p:cNvSpPr>
            <p:nvPr/>
          </p:nvSpPr>
          <p:spPr bwMode="auto">
            <a:xfrm>
              <a:off x="3127" y="847"/>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E</a:t>
              </a:r>
            </a:p>
          </p:txBody>
        </p:sp>
        <p:sp>
          <p:nvSpPr>
            <p:cNvPr id="50" name="Oval 32"/>
            <p:cNvSpPr>
              <a:spLocks noChangeArrowheads="1"/>
            </p:cNvSpPr>
            <p:nvPr/>
          </p:nvSpPr>
          <p:spPr bwMode="auto">
            <a:xfrm>
              <a:off x="3737" y="844"/>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F</a:t>
              </a:r>
            </a:p>
          </p:txBody>
        </p:sp>
        <p:sp>
          <p:nvSpPr>
            <p:cNvPr id="51" name="Oval 33"/>
            <p:cNvSpPr>
              <a:spLocks noChangeArrowheads="1"/>
            </p:cNvSpPr>
            <p:nvPr/>
          </p:nvSpPr>
          <p:spPr bwMode="auto">
            <a:xfrm>
              <a:off x="4347" y="872"/>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sp>
          <p:nvSpPr>
            <p:cNvPr id="52" name="Oval 34"/>
            <p:cNvSpPr>
              <a:spLocks noChangeArrowheads="1"/>
            </p:cNvSpPr>
            <p:nvPr/>
          </p:nvSpPr>
          <p:spPr bwMode="auto">
            <a:xfrm>
              <a:off x="2670" y="1248"/>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H</a:t>
              </a:r>
            </a:p>
          </p:txBody>
        </p:sp>
        <p:sp>
          <p:nvSpPr>
            <p:cNvPr id="53" name="Oval 35"/>
            <p:cNvSpPr>
              <a:spLocks noChangeArrowheads="1"/>
            </p:cNvSpPr>
            <p:nvPr/>
          </p:nvSpPr>
          <p:spPr bwMode="auto">
            <a:xfrm>
              <a:off x="3216" y="1680"/>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54" name="AutoShape 37"/>
            <p:cNvCxnSpPr>
              <a:cxnSpLocks noChangeShapeType="1"/>
              <a:stCxn id="48" idx="3"/>
              <a:endCxn id="49" idx="7"/>
            </p:cNvCxnSpPr>
            <p:nvPr/>
          </p:nvCxnSpPr>
          <p:spPr bwMode="auto">
            <a:xfrm flipH="1">
              <a:off x="3392" y="699"/>
              <a:ext cx="236" cy="186"/>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cxnSp>
          <p:nvCxnSpPr>
            <p:cNvPr id="55" name="AutoShape 39"/>
            <p:cNvCxnSpPr>
              <a:cxnSpLocks noChangeShapeType="1"/>
              <a:stCxn id="49" idx="3"/>
              <a:endCxn id="52" idx="7"/>
            </p:cNvCxnSpPr>
            <p:nvPr/>
          </p:nvCxnSpPr>
          <p:spPr bwMode="auto">
            <a:xfrm flipH="1">
              <a:off x="2935" y="1114"/>
              <a:ext cx="238" cy="172"/>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cxnSp>
          <p:nvCxnSpPr>
            <p:cNvPr id="56" name="AutoShape 40"/>
            <p:cNvCxnSpPr>
              <a:cxnSpLocks noChangeShapeType="1"/>
              <a:stCxn id="50" idx="3"/>
              <a:endCxn id="53" idx="7"/>
            </p:cNvCxnSpPr>
            <p:nvPr/>
          </p:nvCxnSpPr>
          <p:spPr bwMode="auto">
            <a:xfrm flipH="1">
              <a:off x="3481" y="1104"/>
              <a:ext cx="301" cy="620"/>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57" name="Oval 41"/>
            <p:cNvSpPr>
              <a:spLocks noChangeArrowheads="1"/>
            </p:cNvSpPr>
            <p:nvPr/>
          </p:nvSpPr>
          <p:spPr bwMode="auto">
            <a:xfrm>
              <a:off x="3724" y="2112"/>
              <a:ext cx="312"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A</a:t>
              </a:r>
            </a:p>
          </p:txBody>
        </p:sp>
        <p:sp>
          <p:nvSpPr>
            <p:cNvPr id="58" name="Oval 42"/>
            <p:cNvSpPr>
              <a:spLocks noChangeArrowheads="1"/>
            </p:cNvSpPr>
            <p:nvPr/>
          </p:nvSpPr>
          <p:spPr bwMode="auto">
            <a:xfrm>
              <a:off x="3264" y="2544"/>
              <a:ext cx="312"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B</a:t>
              </a:r>
            </a:p>
          </p:txBody>
        </p:sp>
        <p:sp>
          <p:nvSpPr>
            <p:cNvPr id="59" name="Oval 43"/>
            <p:cNvSpPr>
              <a:spLocks noChangeArrowheads="1"/>
            </p:cNvSpPr>
            <p:nvPr/>
          </p:nvSpPr>
          <p:spPr bwMode="auto">
            <a:xfrm>
              <a:off x="3938" y="2540"/>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C</a:t>
              </a:r>
            </a:p>
          </p:txBody>
        </p:sp>
        <p:sp>
          <p:nvSpPr>
            <p:cNvPr id="60" name="Oval 44"/>
            <p:cNvSpPr>
              <a:spLocks noChangeArrowheads="1"/>
            </p:cNvSpPr>
            <p:nvPr/>
          </p:nvSpPr>
          <p:spPr bwMode="auto">
            <a:xfrm>
              <a:off x="4534" y="2544"/>
              <a:ext cx="311" cy="309"/>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K</a:t>
              </a:r>
            </a:p>
          </p:txBody>
        </p:sp>
        <p:cxnSp>
          <p:nvCxnSpPr>
            <p:cNvPr id="61" name="AutoShape 45"/>
            <p:cNvCxnSpPr>
              <a:cxnSpLocks noChangeShapeType="1"/>
              <a:stCxn id="57" idx="3"/>
              <a:endCxn id="58" idx="7"/>
            </p:cNvCxnSpPr>
            <p:nvPr/>
          </p:nvCxnSpPr>
          <p:spPr bwMode="auto">
            <a:xfrm flipH="1">
              <a:off x="3530" y="2379"/>
              <a:ext cx="240" cy="20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62" name="AutoShape 48"/>
            <p:cNvCxnSpPr>
              <a:cxnSpLocks noChangeShapeType="1"/>
              <a:stCxn id="51" idx="3"/>
              <a:endCxn id="57" idx="7"/>
            </p:cNvCxnSpPr>
            <p:nvPr/>
          </p:nvCxnSpPr>
          <p:spPr bwMode="auto">
            <a:xfrm flipH="1">
              <a:off x="3990" y="1132"/>
              <a:ext cx="402" cy="1024"/>
            </a:xfrm>
            <a:prstGeom prst="straightConnector1">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63" name="AutoShape 49"/>
            <p:cNvCxnSpPr>
              <a:cxnSpLocks noChangeShapeType="1"/>
              <a:stCxn id="49" idx="6"/>
              <a:endCxn id="50" idx="2"/>
            </p:cNvCxnSpPr>
            <p:nvPr/>
          </p:nvCxnSpPr>
          <p:spPr bwMode="auto">
            <a:xfrm flipV="1">
              <a:off x="3438" y="997"/>
              <a:ext cx="299" cy="3"/>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64" name="AutoShape 50"/>
            <p:cNvCxnSpPr>
              <a:cxnSpLocks noChangeShapeType="1"/>
              <a:stCxn id="50" idx="6"/>
            </p:cNvCxnSpPr>
            <p:nvPr/>
          </p:nvCxnSpPr>
          <p:spPr bwMode="auto">
            <a:xfrm>
              <a:off x="4048" y="997"/>
              <a:ext cx="299" cy="1"/>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65" name="AutoShape 51"/>
            <p:cNvCxnSpPr>
              <a:cxnSpLocks noChangeShapeType="1"/>
              <a:stCxn id="58" idx="6"/>
              <a:endCxn id="59" idx="2"/>
            </p:cNvCxnSpPr>
            <p:nvPr/>
          </p:nvCxnSpPr>
          <p:spPr bwMode="auto">
            <a:xfrm flipV="1">
              <a:off x="3576" y="2693"/>
              <a:ext cx="362" cy="4"/>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66" name="AutoShape 52"/>
            <p:cNvCxnSpPr>
              <a:cxnSpLocks noChangeShapeType="1"/>
              <a:stCxn id="59" idx="6"/>
              <a:endCxn id="60" idx="2"/>
            </p:cNvCxnSpPr>
            <p:nvPr/>
          </p:nvCxnSpPr>
          <p:spPr bwMode="auto">
            <a:xfrm>
              <a:off x="4249" y="2692"/>
              <a:ext cx="285" cy="6"/>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67" name="AutoShape 54"/>
            <p:cNvCxnSpPr>
              <a:cxnSpLocks noChangeShapeType="1"/>
              <a:stCxn id="57" idx="3"/>
              <a:endCxn id="58" idx="7"/>
            </p:cNvCxnSpPr>
            <p:nvPr/>
          </p:nvCxnSpPr>
          <p:spPr bwMode="auto">
            <a:xfrm flipH="1">
              <a:off x="3530" y="2379"/>
              <a:ext cx="240" cy="203"/>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91660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3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61" grpId="0"/>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
          <p:cNvGrpSpPr>
            <a:grpSpLocks/>
          </p:cNvGrpSpPr>
          <p:nvPr/>
        </p:nvGrpSpPr>
        <p:grpSpPr bwMode="auto">
          <a:xfrm>
            <a:off x="194790" y="1140464"/>
            <a:ext cx="3000375" cy="5181600"/>
            <a:chOff x="2670" y="432"/>
            <a:chExt cx="1890" cy="3264"/>
          </a:xfrm>
        </p:grpSpPr>
        <p:sp>
          <p:nvSpPr>
            <p:cNvPr id="90161" name="Oval 30"/>
            <p:cNvSpPr>
              <a:spLocks noChangeArrowheads="1"/>
            </p:cNvSpPr>
            <p:nvPr/>
          </p:nvSpPr>
          <p:spPr bwMode="auto">
            <a:xfrm>
              <a:off x="3582" y="432"/>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D</a:t>
              </a:r>
            </a:p>
          </p:txBody>
        </p:sp>
        <p:sp>
          <p:nvSpPr>
            <p:cNvPr id="90162" name="Oval 31"/>
            <p:cNvSpPr>
              <a:spLocks noChangeArrowheads="1"/>
            </p:cNvSpPr>
            <p:nvPr/>
          </p:nvSpPr>
          <p:spPr bwMode="auto">
            <a:xfrm>
              <a:off x="3127" y="847"/>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E</a:t>
              </a:r>
            </a:p>
          </p:txBody>
        </p:sp>
        <p:sp>
          <p:nvSpPr>
            <p:cNvPr id="90163" name="Oval 32"/>
            <p:cNvSpPr>
              <a:spLocks noChangeArrowheads="1"/>
            </p:cNvSpPr>
            <p:nvPr/>
          </p:nvSpPr>
          <p:spPr bwMode="auto">
            <a:xfrm>
              <a:off x="3648" y="1248"/>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F</a:t>
              </a:r>
            </a:p>
          </p:txBody>
        </p:sp>
        <p:sp>
          <p:nvSpPr>
            <p:cNvPr id="90164" name="Oval 33"/>
            <p:cNvSpPr>
              <a:spLocks noChangeArrowheads="1"/>
            </p:cNvSpPr>
            <p:nvPr/>
          </p:nvSpPr>
          <p:spPr bwMode="auto">
            <a:xfrm>
              <a:off x="4176" y="1677"/>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sp>
          <p:nvSpPr>
            <p:cNvPr id="90165" name="Oval 34"/>
            <p:cNvSpPr>
              <a:spLocks noChangeArrowheads="1"/>
            </p:cNvSpPr>
            <p:nvPr/>
          </p:nvSpPr>
          <p:spPr bwMode="auto">
            <a:xfrm>
              <a:off x="2670" y="1248"/>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H</a:t>
              </a:r>
            </a:p>
          </p:txBody>
        </p:sp>
        <p:sp>
          <p:nvSpPr>
            <p:cNvPr id="90166" name="Oval 35"/>
            <p:cNvSpPr>
              <a:spLocks noChangeArrowheads="1"/>
            </p:cNvSpPr>
            <p:nvPr/>
          </p:nvSpPr>
          <p:spPr bwMode="auto">
            <a:xfrm>
              <a:off x="3216" y="1680"/>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90167" name="AutoShape 37"/>
            <p:cNvCxnSpPr>
              <a:cxnSpLocks noChangeShapeType="1"/>
              <a:stCxn id="90161" idx="3"/>
              <a:endCxn id="90162" idx="7"/>
            </p:cNvCxnSpPr>
            <p:nvPr/>
          </p:nvCxnSpPr>
          <p:spPr bwMode="auto">
            <a:xfrm flipH="1">
              <a:off x="3392" y="699"/>
              <a:ext cx="236" cy="186"/>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cxnSp>
          <p:nvCxnSpPr>
            <p:cNvPr id="90168" name="AutoShape 39"/>
            <p:cNvCxnSpPr>
              <a:cxnSpLocks noChangeShapeType="1"/>
              <a:stCxn id="90162" idx="3"/>
              <a:endCxn id="90165" idx="7"/>
            </p:cNvCxnSpPr>
            <p:nvPr/>
          </p:nvCxnSpPr>
          <p:spPr bwMode="auto">
            <a:xfrm flipH="1">
              <a:off x="2935" y="1114"/>
              <a:ext cx="238" cy="172"/>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cxnSp>
          <p:nvCxnSpPr>
            <p:cNvPr id="90169" name="AutoShape 40"/>
            <p:cNvCxnSpPr>
              <a:cxnSpLocks noChangeShapeType="1"/>
              <a:stCxn id="90163" idx="3"/>
              <a:endCxn id="90166" idx="7"/>
            </p:cNvCxnSpPr>
            <p:nvPr/>
          </p:nvCxnSpPr>
          <p:spPr bwMode="auto">
            <a:xfrm flipH="1">
              <a:off x="3481" y="1515"/>
              <a:ext cx="213" cy="203"/>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90170" name="Oval 41"/>
            <p:cNvSpPr>
              <a:spLocks noChangeArrowheads="1"/>
            </p:cNvSpPr>
            <p:nvPr/>
          </p:nvSpPr>
          <p:spPr bwMode="auto">
            <a:xfrm>
              <a:off x="3724" y="2112"/>
              <a:ext cx="312"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A</a:t>
              </a:r>
            </a:p>
          </p:txBody>
        </p:sp>
        <p:sp>
          <p:nvSpPr>
            <p:cNvPr id="90171" name="Oval 42"/>
            <p:cNvSpPr>
              <a:spLocks noChangeArrowheads="1"/>
            </p:cNvSpPr>
            <p:nvPr/>
          </p:nvSpPr>
          <p:spPr bwMode="auto">
            <a:xfrm>
              <a:off x="3264" y="2544"/>
              <a:ext cx="312"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B</a:t>
              </a:r>
            </a:p>
          </p:txBody>
        </p:sp>
        <p:sp>
          <p:nvSpPr>
            <p:cNvPr id="90172" name="Oval 43"/>
            <p:cNvSpPr>
              <a:spLocks noChangeArrowheads="1"/>
            </p:cNvSpPr>
            <p:nvPr/>
          </p:nvSpPr>
          <p:spPr bwMode="auto">
            <a:xfrm>
              <a:off x="3744" y="2976"/>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C</a:t>
              </a:r>
            </a:p>
          </p:txBody>
        </p:sp>
        <p:sp>
          <p:nvSpPr>
            <p:cNvPr id="90173" name="Oval 44"/>
            <p:cNvSpPr>
              <a:spLocks noChangeArrowheads="1"/>
            </p:cNvSpPr>
            <p:nvPr/>
          </p:nvSpPr>
          <p:spPr bwMode="auto">
            <a:xfrm>
              <a:off x="4249" y="3391"/>
              <a:ext cx="311" cy="30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K</a:t>
              </a:r>
            </a:p>
          </p:txBody>
        </p:sp>
        <p:cxnSp>
          <p:nvCxnSpPr>
            <p:cNvPr id="90174" name="AutoShape 45"/>
            <p:cNvCxnSpPr>
              <a:cxnSpLocks noChangeShapeType="1"/>
              <a:stCxn id="90170" idx="3"/>
              <a:endCxn id="90171" idx="7"/>
            </p:cNvCxnSpPr>
            <p:nvPr/>
          </p:nvCxnSpPr>
          <p:spPr bwMode="auto">
            <a:xfrm flipH="1">
              <a:off x="3530" y="2379"/>
              <a:ext cx="240" cy="20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0175" name="AutoShape 48"/>
            <p:cNvCxnSpPr>
              <a:cxnSpLocks noChangeShapeType="1"/>
              <a:stCxn id="90164" idx="3"/>
              <a:endCxn id="90170" idx="7"/>
            </p:cNvCxnSpPr>
            <p:nvPr/>
          </p:nvCxnSpPr>
          <p:spPr bwMode="auto">
            <a:xfrm flipH="1">
              <a:off x="3990" y="1944"/>
              <a:ext cx="232" cy="206"/>
            </a:xfrm>
            <a:prstGeom prst="straightConnector1">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90176" name="AutoShape 49"/>
            <p:cNvCxnSpPr>
              <a:cxnSpLocks noChangeShapeType="1"/>
              <a:stCxn id="90162" idx="5"/>
              <a:endCxn id="90163" idx="1"/>
            </p:cNvCxnSpPr>
            <p:nvPr/>
          </p:nvCxnSpPr>
          <p:spPr bwMode="auto">
            <a:xfrm>
              <a:off x="3392" y="1114"/>
              <a:ext cx="302" cy="172"/>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90177" name="AutoShape 50"/>
            <p:cNvCxnSpPr>
              <a:cxnSpLocks noChangeShapeType="1"/>
              <a:stCxn id="90163" idx="5"/>
              <a:endCxn id="90164" idx="1"/>
            </p:cNvCxnSpPr>
            <p:nvPr/>
          </p:nvCxnSpPr>
          <p:spPr bwMode="auto">
            <a:xfrm>
              <a:off x="3913" y="1515"/>
              <a:ext cx="309" cy="200"/>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90178" name="AutoShape 51"/>
            <p:cNvCxnSpPr>
              <a:cxnSpLocks noChangeShapeType="1"/>
              <a:stCxn id="90171" idx="5"/>
              <a:endCxn id="90172" idx="1"/>
            </p:cNvCxnSpPr>
            <p:nvPr/>
          </p:nvCxnSpPr>
          <p:spPr bwMode="auto">
            <a:xfrm>
              <a:off x="3530" y="2811"/>
              <a:ext cx="260" cy="203"/>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90179" name="AutoShape 52"/>
            <p:cNvCxnSpPr>
              <a:cxnSpLocks noChangeShapeType="1"/>
              <a:stCxn id="90172" idx="5"/>
              <a:endCxn id="90173" idx="1"/>
            </p:cNvCxnSpPr>
            <p:nvPr/>
          </p:nvCxnSpPr>
          <p:spPr bwMode="auto">
            <a:xfrm>
              <a:off x="4009" y="3243"/>
              <a:ext cx="286" cy="186"/>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90180" name="AutoShape 54"/>
            <p:cNvCxnSpPr>
              <a:cxnSpLocks noChangeShapeType="1"/>
              <a:stCxn id="90170" idx="3"/>
              <a:endCxn id="90171" idx="7"/>
            </p:cNvCxnSpPr>
            <p:nvPr/>
          </p:nvCxnSpPr>
          <p:spPr bwMode="auto">
            <a:xfrm flipH="1">
              <a:off x="3530" y="2379"/>
              <a:ext cx="240" cy="203"/>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grpSp>
      <p:sp>
        <p:nvSpPr>
          <p:cNvPr id="139361" name="Rectangle 97"/>
          <p:cNvSpPr>
            <a:spLocks noChangeArrowheads="1"/>
          </p:cNvSpPr>
          <p:nvPr/>
        </p:nvSpPr>
        <p:spPr bwMode="auto">
          <a:xfrm>
            <a:off x="2121607" y="535936"/>
            <a:ext cx="4713448" cy="1079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kumimoji="1" lang="zh-CN" altLang="en-US" sz="3200" dirty="0">
                <a:solidFill>
                  <a:srgbClr val="FFFF00"/>
                </a:solidFill>
              </a:rPr>
              <a:t>黄线连接的其实是亲兄弟</a:t>
            </a:r>
            <a:endParaRPr kumimoji="1" lang="en-US" altLang="zh-CN" sz="3200" dirty="0">
              <a:solidFill>
                <a:srgbClr val="FFFF00"/>
              </a:solidFill>
            </a:endParaRPr>
          </a:p>
          <a:p>
            <a:pPr algn="ctr" eaLnBrk="1" hangingPunct="1"/>
            <a:r>
              <a:rPr kumimoji="1" lang="zh-CN" altLang="en-US" sz="3200" dirty="0">
                <a:solidFill>
                  <a:srgbClr val="FFFF00"/>
                </a:solidFill>
              </a:rPr>
              <a:t>恢复父子关系</a:t>
            </a:r>
          </a:p>
        </p:txBody>
      </p:sp>
      <p:sp>
        <p:nvSpPr>
          <p:cNvPr id="10" name="右箭头 9"/>
          <p:cNvSpPr/>
          <p:nvPr/>
        </p:nvSpPr>
        <p:spPr>
          <a:xfrm>
            <a:off x="3421384" y="3414714"/>
            <a:ext cx="2277587" cy="6953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Oval 30"/>
          <p:cNvSpPr>
            <a:spLocks noChangeArrowheads="1"/>
          </p:cNvSpPr>
          <p:nvPr/>
        </p:nvSpPr>
        <p:spPr bwMode="auto">
          <a:xfrm>
            <a:off x="6718941" y="1564327"/>
            <a:ext cx="493713"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D</a:t>
            </a:r>
          </a:p>
        </p:txBody>
      </p:sp>
      <p:sp>
        <p:nvSpPr>
          <p:cNvPr id="49" name="Oval 31"/>
          <p:cNvSpPr>
            <a:spLocks noChangeArrowheads="1"/>
          </p:cNvSpPr>
          <p:nvPr/>
        </p:nvSpPr>
        <p:spPr bwMode="auto">
          <a:xfrm>
            <a:off x="5996629" y="2223140"/>
            <a:ext cx="493713"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E</a:t>
            </a:r>
          </a:p>
        </p:txBody>
      </p:sp>
      <p:sp>
        <p:nvSpPr>
          <p:cNvPr id="50" name="Oval 32"/>
          <p:cNvSpPr>
            <a:spLocks noChangeArrowheads="1"/>
          </p:cNvSpPr>
          <p:nvPr/>
        </p:nvSpPr>
        <p:spPr bwMode="auto">
          <a:xfrm>
            <a:off x="6965004" y="2218377"/>
            <a:ext cx="493713"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F</a:t>
            </a:r>
          </a:p>
        </p:txBody>
      </p:sp>
      <p:sp>
        <p:nvSpPr>
          <p:cNvPr id="51" name="Oval 33"/>
          <p:cNvSpPr>
            <a:spLocks noChangeArrowheads="1"/>
          </p:cNvSpPr>
          <p:nvPr/>
        </p:nvSpPr>
        <p:spPr bwMode="auto">
          <a:xfrm>
            <a:off x="7933379" y="2262827"/>
            <a:ext cx="493713"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sp>
        <p:nvSpPr>
          <p:cNvPr id="52" name="Oval 34"/>
          <p:cNvSpPr>
            <a:spLocks noChangeArrowheads="1"/>
          </p:cNvSpPr>
          <p:nvPr/>
        </p:nvSpPr>
        <p:spPr bwMode="auto">
          <a:xfrm>
            <a:off x="5271141" y="2859727"/>
            <a:ext cx="493713"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H</a:t>
            </a:r>
          </a:p>
        </p:txBody>
      </p:sp>
      <p:sp>
        <p:nvSpPr>
          <p:cNvPr id="53" name="Oval 35"/>
          <p:cNvSpPr>
            <a:spLocks noChangeArrowheads="1"/>
          </p:cNvSpPr>
          <p:nvPr/>
        </p:nvSpPr>
        <p:spPr bwMode="auto">
          <a:xfrm>
            <a:off x="6137916" y="3545527"/>
            <a:ext cx="493713"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54" name="AutoShape 37"/>
          <p:cNvCxnSpPr>
            <a:cxnSpLocks noChangeShapeType="1"/>
            <a:stCxn id="48" idx="3"/>
            <a:endCxn id="49" idx="7"/>
          </p:cNvCxnSpPr>
          <p:nvPr/>
        </p:nvCxnSpPr>
        <p:spPr bwMode="auto">
          <a:xfrm flipH="1">
            <a:off x="6417315" y="1988191"/>
            <a:ext cx="374650" cy="295275"/>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cxnSp>
        <p:nvCxnSpPr>
          <p:cNvPr id="55" name="AutoShape 39"/>
          <p:cNvCxnSpPr>
            <a:cxnSpLocks noChangeShapeType="1"/>
            <a:stCxn id="49" idx="3"/>
            <a:endCxn id="52" idx="7"/>
          </p:cNvCxnSpPr>
          <p:nvPr/>
        </p:nvCxnSpPr>
        <p:spPr bwMode="auto">
          <a:xfrm flipH="1">
            <a:off x="5691829" y="2647002"/>
            <a:ext cx="377825" cy="273050"/>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cxnSp>
        <p:nvCxnSpPr>
          <p:cNvPr id="56" name="AutoShape 40"/>
          <p:cNvCxnSpPr>
            <a:cxnSpLocks noChangeShapeType="1"/>
            <a:stCxn id="50" idx="3"/>
            <a:endCxn id="53" idx="7"/>
          </p:cNvCxnSpPr>
          <p:nvPr/>
        </p:nvCxnSpPr>
        <p:spPr bwMode="auto">
          <a:xfrm flipH="1">
            <a:off x="6558603" y="2631127"/>
            <a:ext cx="477838" cy="984250"/>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57" name="Oval 41"/>
          <p:cNvSpPr>
            <a:spLocks noChangeArrowheads="1"/>
          </p:cNvSpPr>
          <p:nvPr/>
        </p:nvSpPr>
        <p:spPr bwMode="auto">
          <a:xfrm>
            <a:off x="6944365" y="4231327"/>
            <a:ext cx="495300"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A</a:t>
            </a:r>
          </a:p>
        </p:txBody>
      </p:sp>
      <p:sp>
        <p:nvSpPr>
          <p:cNvPr id="58" name="Oval 42"/>
          <p:cNvSpPr>
            <a:spLocks noChangeArrowheads="1"/>
          </p:cNvSpPr>
          <p:nvPr/>
        </p:nvSpPr>
        <p:spPr bwMode="auto">
          <a:xfrm>
            <a:off x="6214115" y="4917127"/>
            <a:ext cx="495300"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B</a:t>
            </a:r>
          </a:p>
        </p:txBody>
      </p:sp>
      <p:sp>
        <p:nvSpPr>
          <p:cNvPr id="59" name="Oval 43"/>
          <p:cNvSpPr>
            <a:spLocks noChangeArrowheads="1"/>
          </p:cNvSpPr>
          <p:nvPr/>
        </p:nvSpPr>
        <p:spPr bwMode="auto">
          <a:xfrm>
            <a:off x="7284091" y="4910777"/>
            <a:ext cx="493713"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C</a:t>
            </a:r>
          </a:p>
        </p:txBody>
      </p:sp>
      <p:sp>
        <p:nvSpPr>
          <p:cNvPr id="60" name="Oval 44"/>
          <p:cNvSpPr>
            <a:spLocks noChangeArrowheads="1"/>
          </p:cNvSpPr>
          <p:nvPr/>
        </p:nvSpPr>
        <p:spPr bwMode="auto">
          <a:xfrm>
            <a:off x="8230241" y="4917127"/>
            <a:ext cx="493713" cy="49053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K</a:t>
            </a:r>
          </a:p>
        </p:txBody>
      </p:sp>
      <p:cxnSp>
        <p:nvCxnSpPr>
          <p:cNvPr id="61" name="AutoShape 45"/>
          <p:cNvCxnSpPr>
            <a:cxnSpLocks noChangeShapeType="1"/>
            <a:stCxn id="57" idx="3"/>
            <a:endCxn id="58" idx="7"/>
          </p:cNvCxnSpPr>
          <p:nvPr/>
        </p:nvCxnSpPr>
        <p:spPr bwMode="auto">
          <a:xfrm flipH="1">
            <a:off x="6636390" y="4655191"/>
            <a:ext cx="381000" cy="32226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62" name="AutoShape 48"/>
          <p:cNvCxnSpPr>
            <a:cxnSpLocks noChangeShapeType="1"/>
            <a:stCxn id="51" idx="3"/>
            <a:endCxn id="57" idx="7"/>
          </p:cNvCxnSpPr>
          <p:nvPr/>
        </p:nvCxnSpPr>
        <p:spPr bwMode="auto">
          <a:xfrm flipH="1">
            <a:off x="7366641" y="2675577"/>
            <a:ext cx="638175" cy="1625600"/>
          </a:xfrm>
          <a:prstGeom prst="straightConnector1">
            <a:avLst/>
          </a:prstGeom>
          <a:noFill/>
          <a:ln w="19050">
            <a:solidFill>
              <a:srgbClr val="FF0000"/>
            </a:solidFill>
            <a:round/>
            <a:headEnd/>
            <a:tailEnd/>
          </a:ln>
          <a:extLst>
            <a:ext uri="{909E8E84-426E-40DD-AFC4-6F175D3DCCD1}">
              <a14:hiddenFill xmlns:a14="http://schemas.microsoft.com/office/drawing/2010/main">
                <a:noFill/>
              </a14:hiddenFill>
            </a:ext>
          </a:extLst>
        </p:spPr>
      </p:cxnSp>
      <p:grpSp>
        <p:nvGrpSpPr>
          <p:cNvPr id="3" name="组合 2"/>
          <p:cNvGrpSpPr/>
          <p:nvPr/>
        </p:nvGrpSpPr>
        <p:grpSpPr>
          <a:xfrm>
            <a:off x="6490341" y="2461266"/>
            <a:ext cx="1739899" cy="2701925"/>
            <a:chOff x="8014341" y="2460470"/>
            <a:chExt cx="1739899" cy="2701925"/>
          </a:xfrm>
        </p:grpSpPr>
        <p:cxnSp>
          <p:nvCxnSpPr>
            <p:cNvPr id="63" name="AutoShape 49"/>
            <p:cNvCxnSpPr>
              <a:cxnSpLocks noChangeShapeType="1"/>
              <a:stCxn id="49" idx="6"/>
              <a:endCxn id="50" idx="2"/>
            </p:cNvCxnSpPr>
            <p:nvPr/>
          </p:nvCxnSpPr>
          <p:spPr bwMode="auto">
            <a:xfrm flipV="1">
              <a:off x="8014341" y="2460470"/>
              <a:ext cx="474662" cy="4763"/>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64" name="AutoShape 50"/>
            <p:cNvCxnSpPr>
              <a:cxnSpLocks noChangeShapeType="1"/>
              <a:stCxn id="50" idx="6"/>
            </p:cNvCxnSpPr>
            <p:nvPr/>
          </p:nvCxnSpPr>
          <p:spPr bwMode="auto">
            <a:xfrm>
              <a:off x="8982715" y="2461265"/>
              <a:ext cx="474663" cy="1588"/>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65" name="AutoShape 51"/>
            <p:cNvCxnSpPr>
              <a:cxnSpLocks noChangeShapeType="1"/>
              <a:stCxn id="58" idx="6"/>
              <a:endCxn id="59" idx="2"/>
            </p:cNvCxnSpPr>
            <p:nvPr/>
          </p:nvCxnSpPr>
          <p:spPr bwMode="auto">
            <a:xfrm flipV="1">
              <a:off x="8233414" y="5152870"/>
              <a:ext cx="574676" cy="6350"/>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cxnSp>
          <p:nvCxnSpPr>
            <p:cNvPr id="66" name="AutoShape 52"/>
            <p:cNvCxnSpPr>
              <a:cxnSpLocks noChangeShapeType="1"/>
              <a:stCxn id="59" idx="6"/>
              <a:endCxn id="60" idx="2"/>
            </p:cNvCxnSpPr>
            <p:nvPr/>
          </p:nvCxnSpPr>
          <p:spPr bwMode="auto">
            <a:xfrm>
              <a:off x="9301803" y="5152870"/>
              <a:ext cx="452437" cy="9525"/>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grpSp>
      <p:cxnSp>
        <p:nvCxnSpPr>
          <p:cNvPr id="67" name="AutoShape 54"/>
          <p:cNvCxnSpPr>
            <a:cxnSpLocks noChangeShapeType="1"/>
            <a:stCxn id="57" idx="3"/>
            <a:endCxn id="58" idx="7"/>
          </p:cNvCxnSpPr>
          <p:nvPr/>
        </p:nvCxnSpPr>
        <p:spPr bwMode="auto">
          <a:xfrm flipH="1">
            <a:off x="6636390" y="4655191"/>
            <a:ext cx="381000" cy="322263"/>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grpSp>
        <p:nvGrpSpPr>
          <p:cNvPr id="14" name="组合 13"/>
          <p:cNvGrpSpPr/>
          <p:nvPr/>
        </p:nvGrpSpPr>
        <p:grpSpPr>
          <a:xfrm>
            <a:off x="7140351" y="1806421"/>
            <a:ext cx="1336747" cy="3110706"/>
            <a:chOff x="8664350" y="1806421"/>
            <a:chExt cx="1336747" cy="3110706"/>
          </a:xfrm>
        </p:grpSpPr>
        <p:cxnSp>
          <p:nvCxnSpPr>
            <p:cNvPr id="68" name="AutoShape 12"/>
            <p:cNvCxnSpPr>
              <a:cxnSpLocks noChangeShapeType="1"/>
              <a:stCxn id="48" idx="5"/>
              <a:endCxn id="50" idx="0"/>
            </p:cNvCxnSpPr>
            <p:nvPr/>
          </p:nvCxnSpPr>
          <p:spPr bwMode="auto">
            <a:xfrm>
              <a:off x="8664350" y="1977607"/>
              <a:ext cx="71510" cy="24077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69" name="AutoShape 12"/>
            <p:cNvCxnSpPr>
              <a:cxnSpLocks noChangeShapeType="1"/>
              <a:stCxn id="48" idx="6"/>
              <a:endCxn id="51" idx="0"/>
            </p:cNvCxnSpPr>
            <p:nvPr/>
          </p:nvCxnSpPr>
          <p:spPr bwMode="auto">
            <a:xfrm>
              <a:off x="8736653" y="1806421"/>
              <a:ext cx="967582" cy="456406"/>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70" name="AutoShape 12"/>
            <p:cNvCxnSpPr>
              <a:cxnSpLocks noChangeShapeType="1"/>
              <a:stCxn id="57" idx="5"/>
              <a:endCxn id="59" idx="0"/>
            </p:cNvCxnSpPr>
            <p:nvPr/>
          </p:nvCxnSpPr>
          <p:spPr bwMode="auto">
            <a:xfrm>
              <a:off x="8891129" y="4644607"/>
              <a:ext cx="163818" cy="26617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71" name="AutoShape 12"/>
            <p:cNvCxnSpPr>
              <a:cxnSpLocks noChangeShapeType="1"/>
              <a:stCxn id="57" idx="6"/>
              <a:endCxn id="60" idx="0"/>
            </p:cNvCxnSpPr>
            <p:nvPr/>
          </p:nvCxnSpPr>
          <p:spPr bwMode="auto">
            <a:xfrm>
              <a:off x="8963664" y="4473421"/>
              <a:ext cx="1037433" cy="443706"/>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47670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3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366635" y="606902"/>
            <a:ext cx="7924800" cy="53368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lnSpc>
                <a:spcPct val="120000"/>
              </a:lnSpc>
            </a:pPr>
            <a:r>
              <a:rPr kumimoji="1" lang="zh-CN" altLang="en-US" sz="3200" dirty="0">
                <a:latin typeface="华文楷体" panose="02010600040101010101" pitchFamily="2" charset="-122"/>
                <a:ea typeface="华文楷体" panose="02010600040101010101" pitchFamily="2" charset="-122"/>
              </a:rPr>
              <a:t>单棵树转换成二叉树规则总结</a:t>
            </a:r>
            <a:endParaRPr kumimoji="1" lang="en-US" altLang="zh-CN" sz="3200" dirty="0">
              <a:latin typeface="华文楷体" panose="02010600040101010101" pitchFamily="2" charset="-122"/>
              <a:ea typeface="华文楷体" panose="02010600040101010101" pitchFamily="2" charset="-122"/>
            </a:endParaRPr>
          </a:p>
          <a:p>
            <a:pPr eaLnBrk="1" hangingPunct="1">
              <a:lnSpc>
                <a:spcPct val="120000"/>
              </a:lnSpc>
            </a:pPr>
            <a:r>
              <a:rPr kumimoji="1" lang="zh-CN" altLang="en-US" sz="2800" dirty="0">
                <a:latin typeface="华文楷体" panose="02010600040101010101" pitchFamily="2" charset="-122"/>
                <a:ea typeface="华文楷体" panose="02010600040101010101" pitchFamily="2" charset="-122"/>
              </a:rPr>
              <a:t>⑴左孩子右兄弟 </a:t>
            </a:r>
            <a:br>
              <a:rPr kumimoji="1" lang="en-US" altLang="zh-CN" sz="2800" dirty="0">
                <a:latin typeface="华文楷体" panose="02010600040101010101" pitchFamily="2" charset="-122"/>
                <a:ea typeface="华文楷体" panose="02010600040101010101" pitchFamily="2" charset="-122"/>
              </a:rPr>
            </a:br>
            <a:r>
              <a:rPr kumimoji="1" lang="en-US" altLang="zh-CN" sz="2800" dirty="0">
                <a:latin typeface="华文楷体" panose="02010600040101010101" pitchFamily="2" charset="-122"/>
                <a:ea typeface="华文楷体" panose="02010600040101010101" pitchFamily="2" charset="-122"/>
              </a:rPr>
              <a:t>   </a:t>
            </a:r>
            <a:r>
              <a:rPr kumimoji="1" lang="zh-CN" altLang="en-US" sz="2800" dirty="0">
                <a:latin typeface="华文楷体" panose="02010600040101010101" pitchFamily="2" charset="-122"/>
                <a:ea typeface="华文楷体" panose="02010600040101010101" pitchFamily="2" charset="-122"/>
              </a:rPr>
              <a:t>二叉树中有两个结点</a:t>
            </a:r>
            <a:r>
              <a:rPr kumimoji="1" lang="en-US" altLang="zh-CN" sz="2800" dirty="0">
                <a:latin typeface="华文楷体" panose="02010600040101010101" pitchFamily="2" charset="-122"/>
                <a:ea typeface="华文楷体" panose="02010600040101010101" pitchFamily="2" charset="-122"/>
              </a:rPr>
              <a:t>X</a:t>
            </a:r>
            <a:r>
              <a:rPr kumimoji="1" lang="zh-CN" altLang="en-US" sz="2800" dirty="0">
                <a:latin typeface="华文楷体" panose="02010600040101010101" pitchFamily="2" charset="-122"/>
                <a:ea typeface="华文楷体" panose="02010600040101010101" pitchFamily="2" charset="-122"/>
              </a:rPr>
              <a:t>和</a:t>
            </a:r>
            <a:r>
              <a:rPr kumimoji="1" lang="en-US" altLang="zh-CN" sz="2800" dirty="0">
                <a:latin typeface="华文楷体" panose="02010600040101010101" pitchFamily="2" charset="-122"/>
                <a:ea typeface="华文楷体" panose="02010600040101010101" pitchFamily="2" charset="-122"/>
              </a:rPr>
              <a:t>Y</a:t>
            </a:r>
            <a:r>
              <a:rPr kumimoji="1" lang="zh-CN" altLang="en-US" sz="2800" dirty="0">
                <a:latin typeface="华文楷体" panose="02010600040101010101" pitchFamily="2" charset="-122"/>
                <a:ea typeface="华文楷体" panose="02010600040101010101" pitchFamily="2" charset="-122"/>
              </a:rPr>
              <a:t>，且</a:t>
            </a:r>
            <a:r>
              <a:rPr kumimoji="1" lang="en-US" altLang="zh-CN" sz="2800" dirty="0">
                <a:latin typeface="华文楷体" panose="02010600040101010101" pitchFamily="2" charset="-122"/>
                <a:ea typeface="华文楷体" panose="02010600040101010101" pitchFamily="2" charset="-122"/>
              </a:rPr>
              <a:t>X</a:t>
            </a:r>
            <a:r>
              <a:rPr kumimoji="1" lang="zh-CN" altLang="en-US" sz="2800" dirty="0">
                <a:latin typeface="华文楷体" panose="02010600040101010101" pitchFamily="2" charset="-122"/>
                <a:ea typeface="华文楷体" panose="02010600040101010101" pitchFamily="2" charset="-122"/>
              </a:rPr>
              <a:t>是</a:t>
            </a:r>
            <a:r>
              <a:rPr kumimoji="1" lang="en-US" altLang="zh-CN" sz="2800" dirty="0">
                <a:latin typeface="华文楷体" panose="02010600040101010101" pitchFamily="2" charset="-122"/>
                <a:ea typeface="华文楷体" panose="02010600040101010101" pitchFamily="2" charset="-122"/>
              </a:rPr>
              <a:t>Y</a:t>
            </a:r>
            <a:r>
              <a:rPr kumimoji="1" lang="zh-CN" altLang="en-US" sz="2800" dirty="0">
                <a:latin typeface="华文楷体" panose="02010600040101010101" pitchFamily="2" charset="-122"/>
                <a:ea typeface="华文楷体" panose="02010600040101010101" pitchFamily="2" charset="-122"/>
              </a:rPr>
              <a:t>的双亲</a:t>
            </a:r>
            <a:br>
              <a:rPr kumimoji="1" lang="zh-CN" altLang="en-US" sz="2800" dirty="0">
                <a:latin typeface="华文楷体" panose="02010600040101010101" pitchFamily="2" charset="-122"/>
                <a:ea typeface="华文楷体" panose="02010600040101010101" pitchFamily="2" charset="-122"/>
              </a:rPr>
            </a:br>
            <a:endParaRPr kumimoji="1" lang="zh-CN" altLang="en-US" sz="2800" dirty="0">
              <a:latin typeface="华文楷体" panose="02010600040101010101" pitchFamily="2" charset="-122"/>
              <a:ea typeface="华文楷体" panose="02010600040101010101" pitchFamily="2" charset="-122"/>
            </a:endParaRPr>
          </a:p>
          <a:p>
            <a:pPr algn="just" eaLnBrk="1" hangingPunct="1">
              <a:lnSpc>
                <a:spcPct val="120000"/>
              </a:lnSpc>
            </a:pPr>
            <a:endParaRPr kumimoji="1" lang="zh-CN" altLang="en-US" sz="2800" dirty="0">
              <a:latin typeface="华文楷体" panose="02010600040101010101" pitchFamily="2" charset="-122"/>
              <a:ea typeface="华文楷体" panose="02010600040101010101" pitchFamily="2" charset="-122"/>
            </a:endParaRPr>
          </a:p>
          <a:p>
            <a:pPr algn="just" eaLnBrk="1" hangingPunct="1">
              <a:lnSpc>
                <a:spcPct val="120000"/>
              </a:lnSpc>
            </a:pPr>
            <a:endParaRPr kumimoji="1" lang="zh-CN" altLang="en-US" sz="2800" dirty="0">
              <a:latin typeface="华文楷体" panose="02010600040101010101" pitchFamily="2" charset="-122"/>
              <a:ea typeface="华文楷体" panose="02010600040101010101" pitchFamily="2" charset="-122"/>
            </a:endParaRPr>
          </a:p>
          <a:p>
            <a:pPr algn="just" eaLnBrk="1" hangingPunct="1">
              <a:lnSpc>
                <a:spcPct val="120000"/>
              </a:lnSpc>
            </a:pPr>
            <a:endParaRPr kumimoji="1" lang="zh-CN" altLang="en-US" sz="2800" dirty="0">
              <a:latin typeface="华文楷体" panose="02010600040101010101" pitchFamily="2" charset="-122"/>
              <a:ea typeface="华文楷体" panose="02010600040101010101" pitchFamily="2" charset="-122"/>
            </a:endParaRPr>
          </a:p>
          <a:p>
            <a:pPr algn="just" eaLnBrk="1" hangingPunct="1">
              <a:lnSpc>
                <a:spcPct val="120000"/>
              </a:lnSpc>
            </a:pPr>
            <a:endParaRPr kumimoji="1" lang="zh-CN" altLang="en-US" sz="2800" dirty="0">
              <a:latin typeface="华文楷体" panose="02010600040101010101" pitchFamily="2" charset="-122"/>
              <a:ea typeface="华文楷体" panose="02010600040101010101" pitchFamily="2" charset="-122"/>
            </a:endParaRPr>
          </a:p>
          <a:p>
            <a:pPr algn="just" eaLnBrk="1" hangingPunct="1">
              <a:lnSpc>
                <a:spcPct val="120000"/>
              </a:lnSpc>
            </a:pPr>
            <a:r>
              <a:rPr kumimoji="1" lang="zh-CN" altLang="en-US" sz="2800" dirty="0">
                <a:latin typeface="华文楷体" panose="02010600040101010101" pitchFamily="2" charset="-122"/>
                <a:ea typeface="华文楷体" panose="02010600040101010101" pitchFamily="2" charset="-122"/>
              </a:rPr>
              <a:t>⑵ 树的根结点没有兄弟，所以树对应的二叉树根结点没有右子树</a:t>
            </a:r>
          </a:p>
        </p:txBody>
      </p:sp>
      <p:graphicFrame>
        <p:nvGraphicFramePr>
          <p:cNvPr id="96259" name="Group 3"/>
          <p:cNvGraphicFramePr>
            <a:graphicFrameLocks noGrp="1"/>
          </p:cNvGraphicFramePr>
          <p:nvPr>
            <p:extLst>
              <p:ext uri="{D42A27DB-BD31-4B8C-83A1-F6EECF244321}">
                <p14:modId xmlns:p14="http://schemas.microsoft.com/office/powerpoint/2010/main" val="4068635518"/>
              </p:ext>
            </p:extLst>
          </p:nvPr>
        </p:nvGraphicFramePr>
        <p:xfrm>
          <a:off x="394775" y="2432363"/>
          <a:ext cx="5943600" cy="2209800"/>
        </p:xfrm>
        <a:graphic>
          <a:graphicData uri="http://schemas.openxmlformats.org/drawingml/2006/table">
            <a:tbl>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7366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二叉树中</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树中</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7366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Y</a:t>
                      </a:r>
                      <a:r>
                        <a:rPr kumimoji="0" lang="zh-CN" altLang="en-US"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是</a:t>
                      </a:r>
                      <a:r>
                        <a:rPr kumimoji="0" lang="en-US" altLang="zh-CN"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X</a:t>
                      </a:r>
                      <a:r>
                        <a:rPr kumimoji="0" lang="zh-CN" altLang="en-US" sz="2800" b="1" i="0" u="none" strike="noStrike" cap="none" normalizeH="0" baseline="0" dirty="0">
                          <a:ln>
                            <a:noFill/>
                          </a:ln>
                          <a:solidFill>
                            <a:srgbClr val="FFFF00"/>
                          </a:solidFill>
                          <a:effectLst/>
                          <a:latin typeface="华文楷体" panose="02010600040101010101" pitchFamily="2" charset="-122"/>
                          <a:ea typeface="华文楷体" panose="02010600040101010101" pitchFamily="2" charset="-122"/>
                        </a:rPr>
                        <a:t>左</a:t>
                      </a:r>
                      <a:r>
                        <a:rPr kumimoji="0" lang="zh-CN" altLang="en-US"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孩子</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Y</a:t>
                      </a:r>
                      <a:r>
                        <a:rPr kumimoji="0" lang="zh-CN" altLang="en-US"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是</a:t>
                      </a:r>
                      <a:r>
                        <a:rPr kumimoji="0" lang="en-US" altLang="zh-CN"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X</a:t>
                      </a:r>
                      <a:r>
                        <a:rPr kumimoji="0" lang="zh-CN" altLang="en-US" sz="2800" b="1" i="0" u="none" strike="noStrike" cap="none" normalizeH="0" baseline="0" dirty="0">
                          <a:ln>
                            <a:noFill/>
                          </a:ln>
                          <a:solidFill>
                            <a:srgbClr val="FFFF00"/>
                          </a:solidFill>
                          <a:effectLst/>
                          <a:latin typeface="华文楷体" panose="02010600040101010101" pitchFamily="2" charset="-122"/>
                          <a:ea typeface="华文楷体" panose="02010600040101010101" pitchFamily="2" charset="-122"/>
                        </a:rPr>
                        <a:t>孩子</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1"/>
                  </a:ext>
                </a:extLst>
              </a:tr>
              <a:tr h="7366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Y</a:t>
                      </a:r>
                      <a:r>
                        <a:rPr kumimoji="0" lang="zh-CN" altLang="en-US"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是</a:t>
                      </a:r>
                      <a:r>
                        <a:rPr kumimoji="0" lang="en-US" altLang="zh-CN"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X</a:t>
                      </a:r>
                      <a:r>
                        <a:rPr kumimoji="0" lang="zh-CN" altLang="en-US" sz="2800" b="1" i="0" u="none" strike="noStrike" cap="none" normalizeH="0" baseline="0" dirty="0">
                          <a:ln>
                            <a:noFill/>
                          </a:ln>
                          <a:solidFill>
                            <a:srgbClr val="FFFF00"/>
                          </a:solidFill>
                          <a:effectLst/>
                          <a:latin typeface="华文楷体" panose="02010600040101010101" pitchFamily="2" charset="-122"/>
                          <a:ea typeface="华文楷体" panose="02010600040101010101" pitchFamily="2" charset="-122"/>
                        </a:rPr>
                        <a:t>右</a:t>
                      </a:r>
                      <a:r>
                        <a:rPr kumimoji="0" lang="zh-CN" altLang="en-US"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孩子</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Y</a:t>
                      </a:r>
                      <a:r>
                        <a:rPr kumimoji="0" lang="zh-CN" altLang="en-US"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是</a:t>
                      </a:r>
                      <a:r>
                        <a:rPr kumimoji="0" lang="en-US" altLang="zh-CN"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X</a:t>
                      </a:r>
                      <a:r>
                        <a:rPr kumimoji="0" lang="zh-CN" altLang="en-US" sz="2800" b="1" i="0" u="none" strike="noStrike" cap="none" normalizeH="0" baseline="0" dirty="0">
                          <a:ln>
                            <a:noFill/>
                          </a:ln>
                          <a:solidFill>
                            <a:srgbClr val="FFFF00"/>
                          </a:solidFill>
                          <a:effectLst/>
                          <a:latin typeface="华文楷体" panose="02010600040101010101" pitchFamily="2" charset="-122"/>
                          <a:ea typeface="华文楷体" panose="02010600040101010101" pitchFamily="2" charset="-122"/>
                        </a:rPr>
                        <a:t>兄弟</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2"/>
                  </a:ext>
                </a:extLst>
              </a:tr>
            </a:tbl>
          </a:graphicData>
        </a:graphic>
      </p:graphicFrame>
      <p:sp>
        <p:nvSpPr>
          <p:cNvPr id="4" name="Oval 32"/>
          <p:cNvSpPr>
            <a:spLocks noChangeArrowheads="1"/>
          </p:cNvSpPr>
          <p:nvPr/>
        </p:nvSpPr>
        <p:spPr bwMode="auto">
          <a:xfrm>
            <a:off x="7959052" y="2776012"/>
            <a:ext cx="493713"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X</a:t>
            </a:r>
          </a:p>
        </p:txBody>
      </p:sp>
      <p:sp>
        <p:nvSpPr>
          <p:cNvPr id="5" name="Oval 33"/>
          <p:cNvSpPr>
            <a:spLocks noChangeArrowheads="1"/>
          </p:cNvSpPr>
          <p:nvPr/>
        </p:nvSpPr>
        <p:spPr bwMode="auto">
          <a:xfrm>
            <a:off x="8694382" y="3522138"/>
            <a:ext cx="493713"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Y</a:t>
            </a:r>
          </a:p>
        </p:txBody>
      </p:sp>
      <p:cxnSp>
        <p:nvCxnSpPr>
          <p:cNvPr id="8" name="AutoShape 50"/>
          <p:cNvCxnSpPr>
            <a:cxnSpLocks noChangeShapeType="1"/>
            <a:stCxn id="4" idx="5"/>
            <a:endCxn id="5" idx="1"/>
          </p:cNvCxnSpPr>
          <p:nvPr/>
        </p:nvCxnSpPr>
        <p:spPr bwMode="auto">
          <a:xfrm>
            <a:off x="8380462" y="3189292"/>
            <a:ext cx="386223" cy="403754"/>
          </a:xfrm>
          <a:prstGeom prst="straightConnector1">
            <a:avLst/>
          </a:prstGeom>
          <a:noFill/>
          <a:ln w="19050">
            <a:solidFill>
              <a:srgbClr val="FFFF00"/>
            </a:solidFill>
            <a:round/>
            <a:headEnd/>
            <a:tailEnd/>
          </a:ln>
          <a:extLst>
            <a:ext uri="{909E8E84-426E-40DD-AFC4-6F175D3DCCD1}">
              <a14:hiddenFill xmlns:a14="http://schemas.microsoft.com/office/drawing/2010/main">
                <a:noFill/>
              </a14:hiddenFill>
            </a:ext>
          </a:extLst>
        </p:spPr>
      </p:cxnSp>
      <p:sp>
        <p:nvSpPr>
          <p:cNvPr id="9" name="Oval 32"/>
          <p:cNvSpPr>
            <a:spLocks noChangeArrowheads="1"/>
          </p:cNvSpPr>
          <p:nvPr/>
        </p:nvSpPr>
        <p:spPr bwMode="auto">
          <a:xfrm>
            <a:off x="7233445" y="2791137"/>
            <a:ext cx="493713"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X</a:t>
            </a:r>
          </a:p>
        </p:txBody>
      </p:sp>
      <p:sp>
        <p:nvSpPr>
          <p:cNvPr id="10" name="Oval 35"/>
          <p:cNvSpPr>
            <a:spLocks noChangeArrowheads="1"/>
          </p:cNvSpPr>
          <p:nvPr/>
        </p:nvSpPr>
        <p:spPr bwMode="auto">
          <a:xfrm>
            <a:off x="6547645" y="3476937"/>
            <a:ext cx="493713" cy="484188"/>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Y</a:t>
            </a:r>
          </a:p>
        </p:txBody>
      </p:sp>
      <p:cxnSp>
        <p:nvCxnSpPr>
          <p:cNvPr id="11" name="AutoShape 40"/>
          <p:cNvCxnSpPr>
            <a:cxnSpLocks noChangeShapeType="1"/>
            <a:stCxn id="9" idx="3"/>
            <a:endCxn id="10" idx="7"/>
          </p:cNvCxnSpPr>
          <p:nvPr/>
        </p:nvCxnSpPr>
        <p:spPr bwMode="auto">
          <a:xfrm flipH="1">
            <a:off x="6968332" y="3215001"/>
            <a:ext cx="338138" cy="322263"/>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3" name="文本框 2"/>
          <p:cNvSpPr txBox="1"/>
          <p:nvPr/>
        </p:nvSpPr>
        <p:spPr>
          <a:xfrm>
            <a:off x="3111803" y="5506883"/>
            <a:ext cx="5890307" cy="95410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b="1" dirty="0">
                <a:latin typeface="华文楷体" panose="02010600040101010101" pitchFamily="2" charset="-122"/>
                <a:ea typeface="华文楷体" panose="02010600040101010101" pitchFamily="2" charset="-122"/>
              </a:rPr>
              <a:t>如果将单独的一棵树转换成二叉树，</a:t>
            </a:r>
            <a:endParaRPr lang="en-US" altLang="zh-CN" sz="2800" b="1" dirty="0">
              <a:latin typeface="华文楷体" panose="02010600040101010101" pitchFamily="2" charset="-122"/>
              <a:ea typeface="华文楷体" panose="02010600040101010101" pitchFamily="2" charset="-122"/>
            </a:endParaRPr>
          </a:p>
          <a:p>
            <a:r>
              <a:rPr lang="zh-CN" altLang="en-US" sz="2800" b="1" dirty="0">
                <a:latin typeface="华文楷体" panose="02010600040101010101" pitchFamily="2" charset="-122"/>
                <a:ea typeface="华文楷体" panose="02010600040101010101" pitchFamily="2" charset="-122"/>
              </a:rPr>
              <a:t>则该二叉树的根只有左孩子</a:t>
            </a:r>
          </a:p>
        </p:txBody>
      </p:sp>
    </p:spTree>
    <p:extLst>
      <p:ext uri="{BB962C8B-B14F-4D97-AF65-F5344CB8AC3E}">
        <p14:creationId xmlns:p14="http://schemas.microsoft.com/office/powerpoint/2010/main" val="170170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目录</a:t>
            </a:r>
          </a:p>
        </p:txBody>
      </p:sp>
      <p:sp>
        <p:nvSpPr>
          <p:cNvPr id="3" name="内容占位符 2"/>
          <p:cNvSpPr>
            <a:spLocks noGrp="1"/>
          </p:cNvSpPr>
          <p:nvPr>
            <p:ph idx="1"/>
          </p:nvPr>
        </p:nvSpPr>
        <p:spPr>
          <a:xfrm>
            <a:off x="564932" y="1853248"/>
            <a:ext cx="4958254" cy="3511359"/>
          </a:xfrm>
        </p:spPr>
        <p:txBody>
          <a:bodyPr>
            <a:normAutofit lnSpcReduction="10000"/>
          </a:bodyPr>
          <a:lstStyle/>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树的定义</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二叉树</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二叉树的遍历</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anose="02020603050405020304" pitchFamily="18" charset="0"/>
              </a:rPr>
              <a:t>树和森林</a:t>
            </a:r>
            <a:endParaRPr lang="en-US" altLang="zh-CN" sz="32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堆和优先级队列</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哈夫曼编码</a:t>
            </a:r>
          </a:p>
        </p:txBody>
      </p:sp>
    </p:spTree>
    <p:extLst>
      <p:ext uri="{BB962C8B-B14F-4D97-AF65-F5344CB8AC3E}">
        <p14:creationId xmlns:p14="http://schemas.microsoft.com/office/powerpoint/2010/main" val="2684882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内容占位符 3"/>
          <p:cNvSpPr txBox="1">
            <a:spLocks/>
          </p:cNvSpPr>
          <p:nvPr/>
        </p:nvSpPr>
        <p:spPr>
          <a:xfrm>
            <a:off x="-54928" y="2555839"/>
            <a:ext cx="9652318" cy="1593252"/>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zh-CN" altLang="en-US" sz="4000" dirty="0">
                <a:latin typeface="华文楷体" panose="02010600040101010101" pitchFamily="2" charset="-122"/>
                <a:ea typeface="华文楷体" panose="02010600040101010101" pitchFamily="2" charset="-122"/>
              </a:rPr>
              <a:t>已经学会了单棵树的二叉树转换</a:t>
            </a:r>
            <a:endParaRPr lang="en-US" altLang="zh-CN" sz="4000" dirty="0">
              <a:latin typeface="华文楷体" panose="02010600040101010101" pitchFamily="2" charset="-122"/>
              <a:ea typeface="华文楷体" panose="02010600040101010101" pitchFamily="2" charset="-122"/>
            </a:endParaRPr>
          </a:p>
          <a:p>
            <a:pPr marL="0" indent="0" algn="ctr">
              <a:buNone/>
            </a:pPr>
            <a:r>
              <a:rPr lang="zh-CN" altLang="en-US" sz="4000" dirty="0">
                <a:latin typeface="华文楷体" panose="02010600040101010101" pitchFamily="2" charset="-122"/>
                <a:ea typeface="华文楷体" panose="02010600040101010101" pitchFamily="2" charset="-122"/>
              </a:rPr>
              <a:t>下面开始多棵树的二叉树转换</a:t>
            </a:r>
          </a:p>
        </p:txBody>
      </p:sp>
    </p:spTree>
    <p:extLst>
      <p:ext uri="{BB962C8B-B14F-4D97-AF65-F5344CB8AC3E}">
        <p14:creationId xmlns:p14="http://schemas.microsoft.com/office/powerpoint/2010/main" val="1395626598"/>
      </p:ext>
    </p:extLst>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内容占位符 3"/>
          <p:cNvSpPr txBox="1">
            <a:spLocks/>
          </p:cNvSpPr>
          <p:nvPr/>
        </p:nvSpPr>
        <p:spPr>
          <a:xfrm>
            <a:off x="-54928" y="2555839"/>
            <a:ext cx="9652318" cy="1593252"/>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zh-CN" altLang="en-US" sz="4000" dirty="0">
                <a:latin typeface="华文楷体" panose="02010600040101010101" pitchFamily="2" charset="-122"/>
                <a:ea typeface="华文楷体" panose="02010600040101010101" pitchFamily="2" charset="-122"/>
              </a:rPr>
              <a:t>一个简单的开始</a:t>
            </a:r>
            <a:endParaRPr lang="en-US" altLang="zh-CN" sz="4000" dirty="0">
              <a:latin typeface="华文楷体" panose="02010600040101010101" pitchFamily="2" charset="-122"/>
              <a:ea typeface="华文楷体" panose="02010600040101010101" pitchFamily="2" charset="-122"/>
            </a:endParaRPr>
          </a:p>
          <a:p>
            <a:pPr marL="0" indent="0" algn="ctr">
              <a:buNone/>
            </a:pPr>
            <a:r>
              <a:rPr lang="zh-CN" altLang="en-US" sz="4000" dirty="0">
                <a:latin typeface="华文楷体" panose="02010600040101010101" pitchFamily="2" charset="-122"/>
                <a:ea typeface="华文楷体" panose="02010600040101010101" pitchFamily="2" charset="-122"/>
              </a:rPr>
              <a:t>二叉树转换成森林</a:t>
            </a:r>
          </a:p>
        </p:txBody>
      </p:sp>
    </p:spTree>
    <p:extLst>
      <p:ext uri="{BB962C8B-B14F-4D97-AF65-F5344CB8AC3E}">
        <p14:creationId xmlns:p14="http://schemas.microsoft.com/office/powerpoint/2010/main" val="3395545984"/>
      </p:ext>
    </p:extLst>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Oval 43"/>
          <p:cNvSpPr>
            <a:spLocks noChangeArrowheads="1"/>
          </p:cNvSpPr>
          <p:nvPr/>
        </p:nvSpPr>
        <p:spPr bwMode="auto">
          <a:xfrm>
            <a:off x="1630260" y="1911766"/>
            <a:ext cx="358775" cy="35877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A</a:t>
            </a:r>
          </a:p>
        </p:txBody>
      </p:sp>
      <p:sp>
        <p:nvSpPr>
          <p:cNvPr id="94213" name="Oval 44"/>
          <p:cNvSpPr>
            <a:spLocks noChangeArrowheads="1"/>
          </p:cNvSpPr>
          <p:nvPr/>
        </p:nvSpPr>
        <p:spPr bwMode="auto">
          <a:xfrm>
            <a:off x="2855810" y="2576929"/>
            <a:ext cx="358775" cy="35877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D</a:t>
            </a:r>
          </a:p>
        </p:txBody>
      </p:sp>
      <p:sp>
        <p:nvSpPr>
          <p:cNvPr id="94214" name="Oval 45"/>
          <p:cNvSpPr>
            <a:spLocks noChangeArrowheads="1"/>
          </p:cNvSpPr>
          <p:nvPr/>
        </p:nvSpPr>
        <p:spPr bwMode="auto">
          <a:xfrm>
            <a:off x="2208110" y="3275429"/>
            <a:ext cx="358775" cy="35877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E</a:t>
            </a:r>
          </a:p>
        </p:txBody>
      </p:sp>
      <p:sp>
        <p:nvSpPr>
          <p:cNvPr id="94215" name="Oval 46"/>
          <p:cNvSpPr>
            <a:spLocks noChangeArrowheads="1"/>
          </p:cNvSpPr>
          <p:nvPr/>
        </p:nvSpPr>
        <p:spPr bwMode="auto">
          <a:xfrm>
            <a:off x="1627085" y="3894554"/>
            <a:ext cx="358775" cy="35877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H</a:t>
            </a:r>
          </a:p>
        </p:txBody>
      </p:sp>
      <p:sp>
        <p:nvSpPr>
          <p:cNvPr id="94216" name="Oval 47"/>
          <p:cNvSpPr>
            <a:spLocks noChangeArrowheads="1"/>
          </p:cNvSpPr>
          <p:nvPr/>
        </p:nvSpPr>
        <p:spPr bwMode="auto">
          <a:xfrm>
            <a:off x="2855810" y="3924716"/>
            <a:ext cx="358775" cy="35877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F</a:t>
            </a:r>
          </a:p>
        </p:txBody>
      </p:sp>
      <p:sp>
        <p:nvSpPr>
          <p:cNvPr id="94217" name="Oval 48"/>
          <p:cNvSpPr>
            <a:spLocks noChangeArrowheads="1"/>
          </p:cNvSpPr>
          <p:nvPr/>
        </p:nvSpPr>
        <p:spPr bwMode="auto">
          <a:xfrm>
            <a:off x="2206523" y="4559716"/>
            <a:ext cx="358775" cy="35877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J</a:t>
            </a:r>
          </a:p>
        </p:txBody>
      </p:sp>
      <p:sp>
        <p:nvSpPr>
          <p:cNvPr id="94218" name="Oval 49"/>
          <p:cNvSpPr>
            <a:spLocks noChangeArrowheads="1"/>
          </p:cNvSpPr>
          <p:nvPr/>
        </p:nvSpPr>
        <p:spPr bwMode="auto">
          <a:xfrm>
            <a:off x="3503510" y="4558129"/>
            <a:ext cx="358775" cy="35877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G</a:t>
            </a:r>
          </a:p>
        </p:txBody>
      </p:sp>
      <p:cxnSp>
        <p:nvCxnSpPr>
          <p:cNvPr id="94219" name="AutoShape 50"/>
          <p:cNvCxnSpPr>
            <a:cxnSpLocks noChangeShapeType="1"/>
            <a:stCxn id="94212" idx="3"/>
            <a:endCxn id="94220" idx="7"/>
          </p:cNvCxnSpPr>
          <p:nvPr/>
        </p:nvCxnSpPr>
        <p:spPr bwMode="auto">
          <a:xfrm flipH="1">
            <a:off x="692046" y="2229266"/>
            <a:ext cx="990600" cy="42227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94220" name="Oval 51"/>
          <p:cNvSpPr>
            <a:spLocks noChangeArrowheads="1"/>
          </p:cNvSpPr>
          <p:nvPr/>
        </p:nvSpPr>
        <p:spPr bwMode="auto">
          <a:xfrm>
            <a:off x="385659" y="2610266"/>
            <a:ext cx="358775" cy="35877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B</a:t>
            </a:r>
          </a:p>
        </p:txBody>
      </p:sp>
      <p:sp>
        <p:nvSpPr>
          <p:cNvPr id="94221" name="Oval 52"/>
          <p:cNvSpPr>
            <a:spLocks noChangeArrowheads="1"/>
          </p:cNvSpPr>
          <p:nvPr/>
        </p:nvSpPr>
        <p:spPr bwMode="auto">
          <a:xfrm>
            <a:off x="941284" y="3208754"/>
            <a:ext cx="358775" cy="35877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C</a:t>
            </a:r>
          </a:p>
        </p:txBody>
      </p:sp>
      <p:sp>
        <p:nvSpPr>
          <p:cNvPr id="94222" name="Oval 53"/>
          <p:cNvSpPr>
            <a:spLocks noChangeArrowheads="1"/>
          </p:cNvSpPr>
          <p:nvPr/>
        </p:nvSpPr>
        <p:spPr bwMode="auto">
          <a:xfrm>
            <a:off x="363434" y="3818354"/>
            <a:ext cx="358775" cy="35877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K</a:t>
            </a:r>
          </a:p>
        </p:txBody>
      </p:sp>
      <p:cxnSp>
        <p:nvCxnSpPr>
          <p:cNvPr id="94223" name="AutoShape 54"/>
          <p:cNvCxnSpPr>
            <a:cxnSpLocks noChangeShapeType="1"/>
            <a:stCxn id="94220" idx="5"/>
            <a:endCxn id="94221" idx="1"/>
          </p:cNvCxnSpPr>
          <p:nvPr/>
        </p:nvCxnSpPr>
        <p:spPr bwMode="auto">
          <a:xfrm>
            <a:off x="692047" y="2927766"/>
            <a:ext cx="301625" cy="32226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4224" name="AutoShape 55"/>
          <p:cNvCxnSpPr>
            <a:cxnSpLocks noChangeShapeType="1"/>
            <a:stCxn id="94221" idx="3"/>
            <a:endCxn id="94222" idx="7"/>
          </p:cNvCxnSpPr>
          <p:nvPr/>
        </p:nvCxnSpPr>
        <p:spPr bwMode="auto">
          <a:xfrm flipH="1">
            <a:off x="669821" y="3526254"/>
            <a:ext cx="323850" cy="33337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4225" name="AutoShape 56"/>
          <p:cNvCxnSpPr>
            <a:cxnSpLocks noChangeShapeType="1"/>
            <a:stCxn id="94213" idx="3"/>
            <a:endCxn id="94214" idx="7"/>
          </p:cNvCxnSpPr>
          <p:nvPr/>
        </p:nvCxnSpPr>
        <p:spPr bwMode="auto">
          <a:xfrm flipH="1">
            <a:off x="2514496" y="2894429"/>
            <a:ext cx="393700" cy="42227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4226" name="AutoShape 57"/>
          <p:cNvCxnSpPr>
            <a:cxnSpLocks noChangeShapeType="1"/>
            <a:stCxn id="94214" idx="3"/>
            <a:endCxn id="94215" idx="7"/>
          </p:cNvCxnSpPr>
          <p:nvPr/>
        </p:nvCxnSpPr>
        <p:spPr bwMode="auto">
          <a:xfrm flipH="1">
            <a:off x="1933473" y="3592927"/>
            <a:ext cx="327025" cy="34290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4227" name="AutoShape 58"/>
          <p:cNvCxnSpPr>
            <a:cxnSpLocks noChangeShapeType="1"/>
            <a:stCxn id="94214" idx="5"/>
            <a:endCxn id="94216" idx="1"/>
          </p:cNvCxnSpPr>
          <p:nvPr/>
        </p:nvCxnSpPr>
        <p:spPr bwMode="auto">
          <a:xfrm>
            <a:off x="2514496" y="3592927"/>
            <a:ext cx="393700" cy="373062"/>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4228" name="AutoShape 59"/>
          <p:cNvCxnSpPr>
            <a:cxnSpLocks noChangeShapeType="1"/>
            <a:stCxn id="94217" idx="7"/>
            <a:endCxn id="94216" idx="3"/>
          </p:cNvCxnSpPr>
          <p:nvPr/>
        </p:nvCxnSpPr>
        <p:spPr bwMode="auto">
          <a:xfrm flipV="1">
            <a:off x="2512908" y="4242216"/>
            <a:ext cx="395288" cy="35877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4229" name="AutoShape 60"/>
          <p:cNvCxnSpPr>
            <a:cxnSpLocks noChangeShapeType="1"/>
            <a:stCxn id="94218" idx="1"/>
            <a:endCxn id="94216" idx="5"/>
          </p:cNvCxnSpPr>
          <p:nvPr/>
        </p:nvCxnSpPr>
        <p:spPr bwMode="auto">
          <a:xfrm flipH="1" flipV="1">
            <a:off x="3162196" y="4242214"/>
            <a:ext cx="393700" cy="357188"/>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4230" name="AutoShape 61"/>
          <p:cNvCxnSpPr>
            <a:cxnSpLocks noChangeShapeType="1"/>
            <a:stCxn id="94212" idx="5"/>
            <a:endCxn id="94213" idx="1"/>
          </p:cNvCxnSpPr>
          <p:nvPr/>
        </p:nvCxnSpPr>
        <p:spPr bwMode="auto">
          <a:xfrm>
            <a:off x="1936646" y="2229264"/>
            <a:ext cx="971550" cy="388938"/>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94231" name="Rectangle 63"/>
          <p:cNvSpPr>
            <a:spLocks noChangeArrowheads="1"/>
          </p:cNvSpPr>
          <p:nvPr/>
        </p:nvSpPr>
        <p:spPr bwMode="auto">
          <a:xfrm>
            <a:off x="1523685" y="574618"/>
            <a:ext cx="6361335"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r>
              <a:rPr kumimoji="1" lang="zh-CN" altLang="en-US" sz="3200" dirty="0"/>
              <a:t>左孩子仍是孩子，右孩子变为兄弟</a:t>
            </a:r>
          </a:p>
        </p:txBody>
      </p:sp>
      <p:sp>
        <p:nvSpPr>
          <p:cNvPr id="48" name="Rectangle 97"/>
          <p:cNvSpPr>
            <a:spLocks noChangeArrowheads="1"/>
          </p:cNvSpPr>
          <p:nvPr/>
        </p:nvSpPr>
        <p:spPr bwMode="auto">
          <a:xfrm>
            <a:off x="2168238" y="5538414"/>
            <a:ext cx="4713448"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kumimoji="1" lang="zh-CN" altLang="en-US" sz="3200" dirty="0">
                <a:solidFill>
                  <a:srgbClr val="FFFF00"/>
                </a:solidFill>
                <a:latin typeface="华文楷体" panose="02010600040101010101" pitchFamily="2" charset="-122"/>
                <a:ea typeface="华文楷体" panose="02010600040101010101" pitchFamily="2" charset="-122"/>
              </a:rPr>
              <a:t>右孩子与双亲变成亲兄弟</a:t>
            </a:r>
            <a:endParaRPr kumimoji="1" lang="en-US" altLang="zh-CN" sz="3200" dirty="0">
              <a:solidFill>
                <a:srgbClr val="FFFF00"/>
              </a:solidFill>
              <a:latin typeface="华文楷体" panose="02010600040101010101" pitchFamily="2" charset="-122"/>
              <a:ea typeface="华文楷体" panose="02010600040101010101" pitchFamily="2" charset="-122"/>
            </a:endParaRPr>
          </a:p>
        </p:txBody>
      </p:sp>
      <p:sp>
        <p:nvSpPr>
          <p:cNvPr id="49" name="右箭头 48"/>
          <p:cNvSpPr/>
          <p:nvPr/>
        </p:nvSpPr>
        <p:spPr>
          <a:xfrm>
            <a:off x="3070121" y="2955539"/>
            <a:ext cx="2277587" cy="6953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Oval 43"/>
          <p:cNvSpPr>
            <a:spLocks noChangeArrowheads="1"/>
          </p:cNvSpPr>
          <p:nvPr/>
        </p:nvSpPr>
        <p:spPr bwMode="auto">
          <a:xfrm>
            <a:off x="6557386" y="1814137"/>
            <a:ext cx="358775" cy="35877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A</a:t>
            </a:r>
          </a:p>
        </p:txBody>
      </p:sp>
      <p:sp>
        <p:nvSpPr>
          <p:cNvPr id="51" name="Oval 44"/>
          <p:cNvSpPr>
            <a:spLocks noChangeArrowheads="1"/>
          </p:cNvSpPr>
          <p:nvPr/>
        </p:nvSpPr>
        <p:spPr bwMode="auto">
          <a:xfrm>
            <a:off x="7782936" y="2479300"/>
            <a:ext cx="358775" cy="35877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D</a:t>
            </a:r>
          </a:p>
        </p:txBody>
      </p:sp>
      <p:sp>
        <p:nvSpPr>
          <p:cNvPr id="52" name="Oval 45"/>
          <p:cNvSpPr>
            <a:spLocks noChangeArrowheads="1"/>
          </p:cNvSpPr>
          <p:nvPr/>
        </p:nvSpPr>
        <p:spPr bwMode="auto">
          <a:xfrm>
            <a:off x="7135236" y="3177800"/>
            <a:ext cx="358775" cy="35877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E</a:t>
            </a:r>
          </a:p>
        </p:txBody>
      </p:sp>
      <p:sp>
        <p:nvSpPr>
          <p:cNvPr id="53" name="Oval 46"/>
          <p:cNvSpPr>
            <a:spLocks noChangeArrowheads="1"/>
          </p:cNvSpPr>
          <p:nvPr/>
        </p:nvSpPr>
        <p:spPr bwMode="auto">
          <a:xfrm>
            <a:off x="6554211" y="3796925"/>
            <a:ext cx="358775" cy="35877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H</a:t>
            </a:r>
          </a:p>
        </p:txBody>
      </p:sp>
      <p:sp>
        <p:nvSpPr>
          <p:cNvPr id="54" name="Oval 47"/>
          <p:cNvSpPr>
            <a:spLocks noChangeArrowheads="1"/>
          </p:cNvSpPr>
          <p:nvPr/>
        </p:nvSpPr>
        <p:spPr bwMode="auto">
          <a:xfrm>
            <a:off x="7782936" y="3827087"/>
            <a:ext cx="358775" cy="35877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F</a:t>
            </a:r>
          </a:p>
        </p:txBody>
      </p:sp>
      <p:sp>
        <p:nvSpPr>
          <p:cNvPr id="55" name="Oval 48"/>
          <p:cNvSpPr>
            <a:spLocks noChangeArrowheads="1"/>
          </p:cNvSpPr>
          <p:nvPr/>
        </p:nvSpPr>
        <p:spPr bwMode="auto">
          <a:xfrm>
            <a:off x="7133649" y="4462087"/>
            <a:ext cx="358775" cy="35877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J</a:t>
            </a:r>
          </a:p>
        </p:txBody>
      </p:sp>
      <p:sp>
        <p:nvSpPr>
          <p:cNvPr id="56" name="Oval 49"/>
          <p:cNvSpPr>
            <a:spLocks noChangeArrowheads="1"/>
          </p:cNvSpPr>
          <p:nvPr/>
        </p:nvSpPr>
        <p:spPr bwMode="auto">
          <a:xfrm>
            <a:off x="8430636" y="4460500"/>
            <a:ext cx="358775" cy="35877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G</a:t>
            </a:r>
          </a:p>
        </p:txBody>
      </p:sp>
      <p:cxnSp>
        <p:nvCxnSpPr>
          <p:cNvPr id="57" name="AutoShape 50"/>
          <p:cNvCxnSpPr>
            <a:cxnSpLocks noChangeShapeType="1"/>
            <a:stCxn id="50" idx="3"/>
            <a:endCxn id="58" idx="7"/>
          </p:cNvCxnSpPr>
          <p:nvPr/>
        </p:nvCxnSpPr>
        <p:spPr bwMode="auto">
          <a:xfrm flipH="1">
            <a:off x="5619172" y="2131637"/>
            <a:ext cx="990600" cy="42227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8" name="Oval 51"/>
          <p:cNvSpPr>
            <a:spLocks noChangeArrowheads="1"/>
          </p:cNvSpPr>
          <p:nvPr/>
        </p:nvSpPr>
        <p:spPr bwMode="auto">
          <a:xfrm>
            <a:off x="5312786" y="2512637"/>
            <a:ext cx="358775" cy="35877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B</a:t>
            </a:r>
          </a:p>
        </p:txBody>
      </p:sp>
      <p:sp>
        <p:nvSpPr>
          <p:cNvPr id="59" name="Oval 52"/>
          <p:cNvSpPr>
            <a:spLocks noChangeArrowheads="1"/>
          </p:cNvSpPr>
          <p:nvPr/>
        </p:nvSpPr>
        <p:spPr bwMode="auto">
          <a:xfrm>
            <a:off x="5868411" y="3111125"/>
            <a:ext cx="358775" cy="35877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C</a:t>
            </a:r>
          </a:p>
        </p:txBody>
      </p:sp>
      <p:sp>
        <p:nvSpPr>
          <p:cNvPr id="60" name="Oval 53"/>
          <p:cNvSpPr>
            <a:spLocks noChangeArrowheads="1"/>
          </p:cNvSpPr>
          <p:nvPr/>
        </p:nvSpPr>
        <p:spPr bwMode="auto">
          <a:xfrm>
            <a:off x="5290561" y="3720725"/>
            <a:ext cx="358775" cy="358775"/>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K</a:t>
            </a:r>
          </a:p>
        </p:txBody>
      </p:sp>
      <p:cxnSp>
        <p:nvCxnSpPr>
          <p:cNvPr id="62" name="AutoShape 55"/>
          <p:cNvCxnSpPr>
            <a:cxnSpLocks noChangeShapeType="1"/>
            <a:stCxn id="59" idx="3"/>
            <a:endCxn id="60" idx="7"/>
          </p:cNvCxnSpPr>
          <p:nvPr/>
        </p:nvCxnSpPr>
        <p:spPr bwMode="auto">
          <a:xfrm flipH="1">
            <a:off x="5596947" y="3428625"/>
            <a:ext cx="323850" cy="33337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63" name="AutoShape 56"/>
          <p:cNvCxnSpPr>
            <a:cxnSpLocks noChangeShapeType="1"/>
            <a:stCxn id="51" idx="3"/>
            <a:endCxn id="52" idx="7"/>
          </p:cNvCxnSpPr>
          <p:nvPr/>
        </p:nvCxnSpPr>
        <p:spPr bwMode="auto">
          <a:xfrm flipH="1">
            <a:off x="7441622" y="2796800"/>
            <a:ext cx="393700" cy="42227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64" name="AutoShape 57"/>
          <p:cNvCxnSpPr>
            <a:cxnSpLocks noChangeShapeType="1"/>
            <a:stCxn id="52" idx="3"/>
            <a:endCxn id="53" idx="7"/>
          </p:cNvCxnSpPr>
          <p:nvPr/>
        </p:nvCxnSpPr>
        <p:spPr bwMode="auto">
          <a:xfrm flipH="1">
            <a:off x="6860599" y="3495298"/>
            <a:ext cx="327025" cy="34290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66" name="AutoShape 59"/>
          <p:cNvCxnSpPr>
            <a:cxnSpLocks noChangeShapeType="1"/>
            <a:stCxn id="55" idx="7"/>
            <a:endCxn id="54" idx="3"/>
          </p:cNvCxnSpPr>
          <p:nvPr/>
        </p:nvCxnSpPr>
        <p:spPr bwMode="auto">
          <a:xfrm flipV="1">
            <a:off x="7440034" y="4144587"/>
            <a:ext cx="395288" cy="35877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nvGrpSpPr>
          <p:cNvPr id="3" name="组合 2"/>
          <p:cNvGrpSpPr/>
          <p:nvPr/>
        </p:nvGrpSpPr>
        <p:grpSpPr>
          <a:xfrm>
            <a:off x="5619174" y="2131635"/>
            <a:ext cx="2864157" cy="2392670"/>
            <a:chOff x="7143019" y="2120371"/>
            <a:chExt cx="2864157" cy="2392670"/>
          </a:xfrm>
        </p:grpSpPr>
        <p:cxnSp>
          <p:nvCxnSpPr>
            <p:cNvPr id="61" name="AutoShape 54"/>
            <p:cNvCxnSpPr>
              <a:cxnSpLocks noChangeShapeType="1"/>
              <a:stCxn id="58" idx="5"/>
              <a:endCxn id="59" idx="1"/>
            </p:cNvCxnSpPr>
            <p:nvPr/>
          </p:nvCxnSpPr>
          <p:spPr bwMode="auto">
            <a:xfrm>
              <a:off x="7143019" y="2818871"/>
              <a:ext cx="301932" cy="344795"/>
            </a:xfrm>
            <a:prstGeom prst="straightConnector1">
              <a:avLst/>
            </a:prstGeom>
            <a:noFill/>
            <a:ln w="222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65" name="AutoShape 58"/>
            <p:cNvCxnSpPr>
              <a:cxnSpLocks noChangeShapeType="1"/>
              <a:stCxn id="52" idx="5"/>
              <a:endCxn id="54" idx="1"/>
            </p:cNvCxnSpPr>
            <p:nvPr/>
          </p:nvCxnSpPr>
          <p:spPr bwMode="auto">
            <a:xfrm>
              <a:off x="8965469" y="3484034"/>
              <a:ext cx="394007" cy="395594"/>
            </a:xfrm>
            <a:prstGeom prst="straightConnector1">
              <a:avLst/>
            </a:prstGeom>
            <a:noFill/>
            <a:ln w="222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67" name="AutoShape 60"/>
            <p:cNvCxnSpPr>
              <a:cxnSpLocks noChangeShapeType="1"/>
              <a:stCxn id="56" idx="1"/>
              <a:endCxn id="54" idx="5"/>
            </p:cNvCxnSpPr>
            <p:nvPr/>
          </p:nvCxnSpPr>
          <p:spPr bwMode="auto">
            <a:xfrm flipH="1" flipV="1">
              <a:off x="9613169" y="4133321"/>
              <a:ext cx="394007" cy="379720"/>
            </a:xfrm>
            <a:prstGeom prst="straightConnector1">
              <a:avLst/>
            </a:prstGeom>
            <a:noFill/>
            <a:ln w="222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68" name="AutoShape 61"/>
            <p:cNvCxnSpPr>
              <a:cxnSpLocks noChangeShapeType="1"/>
              <a:stCxn id="50" idx="5"/>
              <a:endCxn id="51" idx="1"/>
            </p:cNvCxnSpPr>
            <p:nvPr/>
          </p:nvCxnSpPr>
          <p:spPr bwMode="auto">
            <a:xfrm>
              <a:off x="8387619" y="2120371"/>
              <a:ext cx="971857" cy="41147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cxnSp>
        <p:nvCxnSpPr>
          <p:cNvPr id="70" name="AutoShape 61"/>
          <p:cNvCxnSpPr>
            <a:cxnSpLocks noChangeShapeType="1"/>
            <a:stCxn id="50" idx="4"/>
            <a:endCxn id="59" idx="0"/>
          </p:cNvCxnSpPr>
          <p:nvPr/>
        </p:nvCxnSpPr>
        <p:spPr bwMode="auto">
          <a:xfrm flipH="1">
            <a:off x="6047799" y="2172912"/>
            <a:ext cx="688975" cy="93821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nvGrpSpPr>
          <p:cNvPr id="18" name="组合 17"/>
          <p:cNvGrpSpPr/>
          <p:nvPr/>
        </p:nvGrpSpPr>
        <p:grpSpPr>
          <a:xfrm>
            <a:off x="7941909" y="1566417"/>
            <a:ext cx="993868" cy="924052"/>
            <a:chOff x="10434768" y="1881854"/>
            <a:chExt cx="993868" cy="924052"/>
          </a:xfrm>
        </p:grpSpPr>
        <p:sp>
          <p:nvSpPr>
            <p:cNvPr id="14" name="文本框 13"/>
            <p:cNvSpPr txBox="1"/>
            <p:nvPr/>
          </p:nvSpPr>
          <p:spPr>
            <a:xfrm>
              <a:off x="10777126" y="1881854"/>
              <a:ext cx="651510" cy="584775"/>
            </a:xfrm>
            <a:prstGeom prst="rect">
              <a:avLst/>
            </a:prstGeom>
            <a:noFill/>
          </p:spPr>
          <p:txBody>
            <a:bodyPr wrap="square" rtlCol="0">
              <a:spAutoFit/>
            </a:bodyPr>
            <a:lstStyle/>
            <a:p>
              <a:r>
                <a:rPr lang="zh-CN" altLang="en-US" sz="3200" b="1" dirty="0"/>
                <a:t>？</a:t>
              </a:r>
            </a:p>
          </p:txBody>
        </p:sp>
        <p:cxnSp>
          <p:nvCxnSpPr>
            <p:cNvPr id="73" name="AutoShape 61"/>
            <p:cNvCxnSpPr>
              <a:cxnSpLocks noChangeShapeType="1"/>
            </p:cNvCxnSpPr>
            <p:nvPr/>
          </p:nvCxnSpPr>
          <p:spPr bwMode="auto">
            <a:xfrm flipH="1">
              <a:off x="10434768" y="2336800"/>
              <a:ext cx="344263" cy="469106"/>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cxnSp>
        <p:nvCxnSpPr>
          <p:cNvPr id="75" name="AutoShape 61"/>
          <p:cNvCxnSpPr>
            <a:cxnSpLocks noChangeShapeType="1"/>
            <a:stCxn id="51" idx="4"/>
            <a:endCxn id="54" idx="0"/>
          </p:cNvCxnSpPr>
          <p:nvPr/>
        </p:nvCxnSpPr>
        <p:spPr bwMode="auto">
          <a:xfrm>
            <a:off x="7962323" y="2838074"/>
            <a:ext cx="0" cy="989012"/>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85" name="AutoShape 56"/>
          <p:cNvCxnSpPr>
            <a:cxnSpLocks noChangeShapeType="1"/>
            <a:stCxn id="51" idx="5"/>
            <a:endCxn id="56" idx="0"/>
          </p:cNvCxnSpPr>
          <p:nvPr/>
        </p:nvCxnSpPr>
        <p:spPr bwMode="auto">
          <a:xfrm>
            <a:off x="8089169" y="2785533"/>
            <a:ext cx="520854" cy="1674966"/>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737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31" grpId="0"/>
      <p:bldP spid="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456752" y="332007"/>
            <a:ext cx="78959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spcBef>
                <a:spcPct val="50000"/>
              </a:spcBef>
            </a:pPr>
            <a:r>
              <a:rPr kumimoji="1" lang="zh-CN" altLang="en-US" sz="3200" dirty="0">
                <a:latin typeface="华文楷体" panose="02010600040101010101" pitchFamily="2" charset="-122"/>
                <a:ea typeface="华文楷体" panose="02010600040101010101" pitchFamily="2" charset="-122"/>
              </a:rPr>
              <a:t>一棵二叉树转换成的森林中有多少棵树？</a:t>
            </a:r>
          </a:p>
        </p:txBody>
      </p:sp>
      <p:sp>
        <p:nvSpPr>
          <p:cNvPr id="100355" name="Rectangle 3"/>
          <p:cNvSpPr>
            <a:spLocks noChangeArrowheads="1"/>
          </p:cNvSpPr>
          <p:nvPr/>
        </p:nvSpPr>
        <p:spPr bwMode="auto">
          <a:xfrm>
            <a:off x="533400" y="4800600"/>
            <a:ext cx="8153400"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just" eaLnBrk="1" hangingPunct="1">
              <a:lnSpc>
                <a:spcPct val="120000"/>
              </a:lnSpc>
            </a:pPr>
            <a:r>
              <a:rPr kumimoji="1" lang="en-US" altLang="zh-CN" dirty="0">
                <a:latin typeface="华文楷体" panose="02010600040101010101" pitchFamily="2" charset="-122"/>
                <a:ea typeface="华文楷体" panose="02010600040101010101" pitchFamily="2" charset="-122"/>
              </a:rPr>
              <a:t>    </a:t>
            </a:r>
            <a:r>
              <a:rPr kumimoji="1" lang="zh-CN" altLang="en-US" dirty="0">
                <a:latin typeface="华文楷体" panose="02010600040101010101" pitchFamily="2" charset="-122"/>
                <a:ea typeface="华文楷体" panose="02010600040101010101" pitchFamily="2" charset="-122"/>
              </a:rPr>
              <a:t>一棵二叉树转化成的森林中所具有的树的数目，等于二叉树从根结点开始沿右链到第一个没有右孩子的结点所经过的结点数目。</a:t>
            </a:r>
          </a:p>
        </p:txBody>
      </p:sp>
      <p:sp>
        <p:nvSpPr>
          <p:cNvPr id="100357" name="Oval 5"/>
          <p:cNvSpPr>
            <a:spLocks noChangeArrowheads="1"/>
          </p:cNvSpPr>
          <p:nvPr/>
        </p:nvSpPr>
        <p:spPr bwMode="auto">
          <a:xfrm>
            <a:off x="3556000" y="1123950"/>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A</a:t>
            </a:r>
          </a:p>
        </p:txBody>
      </p:sp>
      <p:sp>
        <p:nvSpPr>
          <p:cNvPr id="95237" name="Oval 6"/>
          <p:cNvSpPr>
            <a:spLocks noChangeArrowheads="1"/>
          </p:cNvSpPr>
          <p:nvPr/>
        </p:nvSpPr>
        <p:spPr bwMode="auto">
          <a:xfrm>
            <a:off x="2403475" y="1917700"/>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B</a:t>
            </a:r>
          </a:p>
        </p:txBody>
      </p:sp>
      <p:sp>
        <p:nvSpPr>
          <p:cNvPr id="100359" name="Oval 7"/>
          <p:cNvSpPr>
            <a:spLocks noChangeArrowheads="1"/>
          </p:cNvSpPr>
          <p:nvPr/>
        </p:nvSpPr>
        <p:spPr bwMode="auto">
          <a:xfrm>
            <a:off x="4652963" y="1911350"/>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E</a:t>
            </a:r>
          </a:p>
        </p:txBody>
      </p:sp>
      <p:sp>
        <p:nvSpPr>
          <p:cNvPr id="95239" name="Oval 8"/>
          <p:cNvSpPr>
            <a:spLocks noChangeArrowheads="1"/>
          </p:cNvSpPr>
          <p:nvPr/>
        </p:nvSpPr>
        <p:spPr bwMode="auto">
          <a:xfrm>
            <a:off x="2979738" y="2565400"/>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C</a:t>
            </a:r>
          </a:p>
        </p:txBody>
      </p:sp>
      <p:sp>
        <p:nvSpPr>
          <p:cNvPr id="95240" name="Oval 9"/>
          <p:cNvSpPr>
            <a:spLocks noChangeArrowheads="1"/>
          </p:cNvSpPr>
          <p:nvPr/>
        </p:nvSpPr>
        <p:spPr bwMode="auto">
          <a:xfrm>
            <a:off x="3556000" y="3213100"/>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D</a:t>
            </a:r>
          </a:p>
        </p:txBody>
      </p:sp>
      <p:sp>
        <p:nvSpPr>
          <p:cNvPr id="95241" name="Oval 10"/>
          <p:cNvSpPr>
            <a:spLocks noChangeArrowheads="1"/>
          </p:cNvSpPr>
          <p:nvPr/>
        </p:nvSpPr>
        <p:spPr bwMode="auto">
          <a:xfrm>
            <a:off x="4076700" y="2487613"/>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F</a:t>
            </a:r>
          </a:p>
        </p:txBody>
      </p:sp>
      <p:sp>
        <p:nvSpPr>
          <p:cNvPr id="100363" name="Oval 11"/>
          <p:cNvSpPr>
            <a:spLocks noChangeArrowheads="1"/>
          </p:cNvSpPr>
          <p:nvPr/>
        </p:nvSpPr>
        <p:spPr bwMode="auto">
          <a:xfrm>
            <a:off x="5310188" y="2457450"/>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G</a:t>
            </a:r>
          </a:p>
        </p:txBody>
      </p:sp>
      <p:sp>
        <p:nvSpPr>
          <p:cNvPr id="95243" name="Oval 12"/>
          <p:cNvSpPr>
            <a:spLocks noChangeArrowheads="1"/>
          </p:cNvSpPr>
          <p:nvPr/>
        </p:nvSpPr>
        <p:spPr bwMode="auto">
          <a:xfrm>
            <a:off x="4733925" y="3033713"/>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H</a:t>
            </a:r>
          </a:p>
        </p:txBody>
      </p:sp>
      <p:sp>
        <p:nvSpPr>
          <p:cNvPr id="95244" name="Oval 13"/>
          <p:cNvSpPr>
            <a:spLocks noChangeArrowheads="1"/>
          </p:cNvSpPr>
          <p:nvPr/>
        </p:nvSpPr>
        <p:spPr bwMode="auto">
          <a:xfrm>
            <a:off x="5310188" y="3609975"/>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I</a:t>
            </a:r>
          </a:p>
        </p:txBody>
      </p:sp>
      <p:sp>
        <p:nvSpPr>
          <p:cNvPr id="95245" name="Oval 14"/>
          <p:cNvSpPr>
            <a:spLocks noChangeArrowheads="1"/>
          </p:cNvSpPr>
          <p:nvPr/>
        </p:nvSpPr>
        <p:spPr bwMode="auto">
          <a:xfrm>
            <a:off x="4662488" y="4257675"/>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仿宋_GB2312" pitchFamily="49" charset="-122"/>
              </a:rPr>
              <a:t>J</a:t>
            </a:r>
          </a:p>
        </p:txBody>
      </p:sp>
      <p:cxnSp>
        <p:nvCxnSpPr>
          <p:cNvPr id="95246" name="AutoShape 15"/>
          <p:cNvCxnSpPr>
            <a:cxnSpLocks noChangeShapeType="1"/>
            <a:stCxn id="100357" idx="3"/>
            <a:endCxn id="95237" idx="7"/>
          </p:cNvCxnSpPr>
          <p:nvPr/>
        </p:nvCxnSpPr>
        <p:spPr bwMode="auto">
          <a:xfrm flipH="1">
            <a:off x="2771777" y="1503365"/>
            <a:ext cx="847725" cy="46672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5247" name="AutoShape 16"/>
          <p:cNvCxnSpPr>
            <a:cxnSpLocks noChangeShapeType="1"/>
            <a:stCxn id="100357" idx="5"/>
            <a:endCxn id="100359" idx="1"/>
          </p:cNvCxnSpPr>
          <p:nvPr/>
        </p:nvCxnSpPr>
        <p:spPr bwMode="auto">
          <a:xfrm>
            <a:off x="3924302" y="1503365"/>
            <a:ext cx="792163" cy="46037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5248" name="AutoShape 17"/>
          <p:cNvCxnSpPr>
            <a:cxnSpLocks noChangeShapeType="1"/>
            <a:stCxn id="95237" idx="5"/>
            <a:endCxn id="95239" idx="1"/>
          </p:cNvCxnSpPr>
          <p:nvPr/>
        </p:nvCxnSpPr>
        <p:spPr bwMode="auto">
          <a:xfrm>
            <a:off x="2771777" y="2297115"/>
            <a:ext cx="271463" cy="32067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5249" name="AutoShape 18"/>
          <p:cNvCxnSpPr>
            <a:cxnSpLocks noChangeShapeType="1"/>
            <a:stCxn id="95239" idx="5"/>
            <a:endCxn id="95240" idx="1"/>
          </p:cNvCxnSpPr>
          <p:nvPr/>
        </p:nvCxnSpPr>
        <p:spPr bwMode="auto">
          <a:xfrm>
            <a:off x="3348038" y="2944815"/>
            <a:ext cx="271462" cy="32067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5250" name="AutoShape 19"/>
          <p:cNvCxnSpPr>
            <a:cxnSpLocks noChangeShapeType="1"/>
            <a:stCxn id="100359" idx="3"/>
            <a:endCxn id="95241" idx="7"/>
          </p:cNvCxnSpPr>
          <p:nvPr/>
        </p:nvCxnSpPr>
        <p:spPr bwMode="auto">
          <a:xfrm flipH="1">
            <a:off x="4445002" y="2290765"/>
            <a:ext cx="271463" cy="249237"/>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5251" name="AutoShape 20"/>
          <p:cNvCxnSpPr>
            <a:cxnSpLocks noChangeShapeType="1"/>
            <a:stCxn id="100359" idx="5"/>
          </p:cNvCxnSpPr>
          <p:nvPr/>
        </p:nvCxnSpPr>
        <p:spPr bwMode="auto">
          <a:xfrm>
            <a:off x="5021528" y="2279915"/>
            <a:ext cx="385235" cy="21938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5252" name="AutoShape 21"/>
          <p:cNvCxnSpPr>
            <a:cxnSpLocks noChangeShapeType="1"/>
            <a:stCxn id="100363" idx="3"/>
            <a:endCxn id="95243" idx="7"/>
          </p:cNvCxnSpPr>
          <p:nvPr/>
        </p:nvCxnSpPr>
        <p:spPr bwMode="auto">
          <a:xfrm flipH="1">
            <a:off x="5102227" y="2836865"/>
            <a:ext cx="271463" cy="249237"/>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5253" name="AutoShape 22"/>
          <p:cNvCxnSpPr>
            <a:cxnSpLocks noChangeShapeType="1"/>
            <a:stCxn id="95243" idx="5"/>
            <a:endCxn id="95244" idx="1"/>
          </p:cNvCxnSpPr>
          <p:nvPr/>
        </p:nvCxnSpPr>
        <p:spPr bwMode="auto">
          <a:xfrm>
            <a:off x="5102227" y="3413125"/>
            <a:ext cx="271463" cy="249238"/>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5254" name="AutoShape 23"/>
          <p:cNvCxnSpPr>
            <a:cxnSpLocks noChangeShapeType="1"/>
            <a:stCxn id="95244" idx="3"/>
            <a:endCxn id="95245" idx="7"/>
          </p:cNvCxnSpPr>
          <p:nvPr/>
        </p:nvCxnSpPr>
        <p:spPr bwMode="auto">
          <a:xfrm flipH="1">
            <a:off x="5030788" y="3989390"/>
            <a:ext cx="342900" cy="32067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100376" name="Freeform 24"/>
          <p:cNvSpPr>
            <a:spLocks/>
          </p:cNvSpPr>
          <p:nvPr/>
        </p:nvSpPr>
        <p:spPr bwMode="auto">
          <a:xfrm>
            <a:off x="4145679" y="1005745"/>
            <a:ext cx="1803300" cy="1481868"/>
          </a:xfrm>
          <a:custGeom>
            <a:avLst/>
            <a:gdLst>
              <a:gd name="T0" fmla="*/ 0 w 1355"/>
              <a:gd name="T1" fmla="*/ 0 h 1277"/>
              <a:gd name="T2" fmla="*/ 0 w 1355"/>
              <a:gd name="T3" fmla="*/ 315 h 1277"/>
              <a:gd name="T4" fmla="*/ 713 w 1355"/>
              <a:gd name="T5" fmla="*/ 747 h 1277"/>
              <a:gd name="T6" fmla="*/ 825 w 1355"/>
              <a:gd name="T7" fmla="*/ 832 h 1277"/>
              <a:gd name="T8" fmla="*/ 1355 w 1355"/>
              <a:gd name="T9" fmla="*/ 1277 h 1277"/>
              <a:gd name="T10" fmla="*/ 0 60000 65536"/>
              <a:gd name="T11" fmla="*/ 0 60000 65536"/>
              <a:gd name="T12" fmla="*/ 0 60000 65536"/>
              <a:gd name="T13" fmla="*/ 0 60000 65536"/>
              <a:gd name="T14" fmla="*/ 0 60000 65536"/>
              <a:gd name="T15" fmla="*/ 0 w 1355"/>
              <a:gd name="T16" fmla="*/ 0 h 1277"/>
              <a:gd name="T17" fmla="*/ 1355 w 1355"/>
              <a:gd name="T18" fmla="*/ 1277 h 1277"/>
            </a:gdLst>
            <a:ahLst/>
            <a:cxnLst>
              <a:cxn ang="T10">
                <a:pos x="T0" y="T1"/>
              </a:cxn>
              <a:cxn ang="T11">
                <a:pos x="T2" y="T3"/>
              </a:cxn>
              <a:cxn ang="T12">
                <a:pos x="T4" y="T5"/>
              </a:cxn>
              <a:cxn ang="T13">
                <a:pos x="T6" y="T7"/>
              </a:cxn>
              <a:cxn ang="T14">
                <a:pos x="T8" y="T9"/>
              </a:cxn>
            </a:cxnLst>
            <a:rect l="T15" t="T16" r="T17" b="T18"/>
            <a:pathLst>
              <a:path w="1355" h="1277">
                <a:moveTo>
                  <a:pt x="0" y="0"/>
                </a:moveTo>
                <a:lnTo>
                  <a:pt x="0" y="315"/>
                </a:lnTo>
                <a:lnTo>
                  <a:pt x="713" y="747"/>
                </a:lnTo>
                <a:lnTo>
                  <a:pt x="825" y="832"/>
                </a:lnTo>
                <a:lnTo>
                  <a:pt x="1355" y="1277"/>
                </a:lnTo>
              </a:path>
            </a:pathLst>
          </a:custGeom>
          <a:noFill/>
          <a:ln w="28575" cap="flat" cmpd="sng">
            <a:solidFill>
              <a:srgbClr val="FFFF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p>
            <a:endParaRPr lang="zh-CN" altLang="en-US"/>
          </a:p>
        </p:txBody>
      </p:sp>
      <p:sp>
        <p:nvSpPr>
          <p:cNvPr id="100377" name="Text Box 25"/>
          <p:cNvSpPr txBox="1">
            <a:spLocks noChangeArrowheads="1"/>
          </p:cNvSpPr>
          <p:nvPr/>
        </p:nvSpPr>
        <p:spPr bwMode="auto">
          <a:xfrm>
            <a:off x="6011865" y="3068638"/>
            <a:ext cx="2249487" cy="831850"/>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spcBef>
                <a:spcPct val="50000"/>
              </a:spcBef>
            </a:pPr>
            <a:r>
              <a:rPr lang="zh-CN" altLang="en-US" dirty="0">
                <a:solidFill>
                  <a:srgbClr val="FFFF00"/>
                </a:solidFill>
                <a:latin typeface="华文楷体" panose="02010600040101010101" pitchFamily="2" charset="-122"/>
                <a:ea typeface="华文楷体" panose="02010600040101010101" pitchFamily="2" charset="-122"/>
              </a:rPr>
              <a:t>经过</a:t>
            </a:r>
            <a:r>
              <a:rPr lang="en-US" altLang="zh-CN" dirty="0">
                <a:solidFill>
                  <a:srgbClr val="FFFF00"/>
                </a:solidFill>
                <a:latin typeface="华文楷体" panose="02010600040101010101" pitchFamily="2" charset="-122"/>
                <a:ea typeface="华文楷体" panose="02010600040101010101" pitchFamily="2" charset="-122"/>
              </a:rPr>
              <a:t>3</a:t>
            </a:r>
            <a:r>
              <a:rPr lang="zh-CN" altLang="en-US" dirty="0">
                <a:solidFill>
                  <a:srgbClr val="FFFF00"/>
                </a:solidFill>
                <a:latin typeface="华文楷体" panose="02010600040101010101" pitchFamily="2" charset="-122"/>
                <a:ea typeface="华文楷体" panose="02010600040101010101" pitchFamily="2" charset="-122"/>
              </a:rPr>
              <a:t>个结点，故森林中</a:t>
            </a:r>
            <a:r>
              <a:rPr lang="en-US" altLang="zh-CN" dirty="0">
                <a:solidFill>
                  <a:srgbClr val="FFFF00"/>
                </a:solidFill>
                <a:latin typeface="华文楷体" panose="02010600040101010101" pitchFamily="2" charset="-122"/>
                <a:ea typeface="华文楷体" panose="02010600040101010101" pitchFamily="2" charset="-122"/>
              </a:rPr>
              <a:t>3</a:t>
            </a:r>
            <a:r>
              <a:rPr lang="zh-CN" altLang="en-US" dirty="0">
                <a:solidFill>
                  <a:srgbClr val="FFFF00"/>
                </a:solidFill>
                <a:latin typeface="华文楷体" panose="02010600040101010101" pitchFamily="2" charset="-122"/>
                <a:ea typeface="华文楷体" panose="02010600040101010101" pitchFamily="2" charset="-122"/>
              </a:rPr>
              <a:t>棵树</a:t>
            </a:r>
          </a:p>
        </p:txBody>
      </p:sp>
    </p:spTree>
    <p:extLst>
      <p:ext uri="{BB962C8B-B14F-4D97-AF65-F5344CB8AC3E}">
        <p14:creationId xmlns:p14="http://schemas.microsoft.com/office/powerpoint/2010/main" val="3831268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0355"/>
                                        </p:tgtEl>
                                        <p:attrNameLst>
                                          <p:attrName>style.visibility</p:attrName>
                                        </p:attrNameLst>
                                      </p:cBhvr>
                                      <p:to>
                                        <p:strVal val="visible"/>
                                      </p:to>
                                    </p:set>
                                    <p:anim calcmode="discrete" valueType="clr">
                                      <p:cBhvr override="childStyle">
                                        <p:cTn id="7" dur="80"/>
                                        <p:tgtEl>
                                          <p:spTgt spid="10035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0355"/>
                                        </p:tgtEl>
                                        <p:attrNameLst>
                                          <p:attrName>fillcolor</p:attrName>
                                        </p:attrNameLst>
                                      </p:cBhvr>
                                      <p:tavLst>
                                        <p:tav tm="0">
                                          <p:val>
                                            <p:clrVal>
                                              <a:schemeClr val="accent2"/>
                                            </p:clrVal>
                                          </p:val>
                                        </p:tav>
                                        <p:tav tm="50000">
                                          <p:val>
                                            <p:clrVal>
                                              <a:schemeClr val="hlink"/>
                                            </p:clrVal>
                                          </p:val>
                                        </p:tav>
                                      </p:tavLst>
                                    </p:anim>
                                    <p:set>
                                      <p:cBhvr>
                                        <p:cTn id="9" dur="80"/>
                                        <p:tgtEl>
                                          <p:spTgt spid="100355"/>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00376"/>
                                        </p:tgtEl>
                                        <p:attrNameLst>
                                          <p:attrName>style.visibility</p:attrName>
                                        </p:attrNameLst>
                                      </p:cBhvr>
                                      <p:to>
                                        <p:strVal val="visible"/>
                                      </p:to>
                                    </p:set>
                                    <p:animEffect transition="in" filter="wipe(up)">
                                      <p:cBhvr>
                                        <p:cTn id="14" dur="1000"/>
                                        <p:tgtEl>
                                          <p:spTgt spid="100376"/>
                                        </p:tgtEl>
                                      </p:cBhvr>
                                    </p:animEffect>
                                  </p:childTnLst>
                                </p:cTn>
                              </p:par>
                              <p:par>
                                <p:cTn id="15" presetID="1" presetClass="emph" presetSubtype="2" fill="hold" nodeType="withEffect">
                                  <p:stCondLst>
                                    <p:cond delay="0"/>
                                  </p:stCondLst>
                                  <p:childTnLst>
                                    <p:animClr clrSpc="rgb" dir="cw">
                                      <p:cBhvr>
                                        <p:cTn id="16" dur="500" fill="hold"/>
                                        <p:tgtEl>
                                          <p:spTgt spid="100357"/>
                                        </p:tgtEl>
                                        <p:attrNameLst>
                                          <p:attrName>fillcolor</p:attrName>
                                        </p:attrNameLst>
                                      </p:cBhvr>
                                      <p:to>
                                        <a:schemeClr val="bg1"/>
                                      </p:to>
                                    </p:animClr>
                                    <p:set>
                                      <p:cBhvr>
                                        <p:cTn id="17" dur="500" fill="hold"/>
                                        <p:tgtEl>
                                          <p:spTgt spid="100357"/>
                                        </p:tgtEl>
                                        <p:attrNameLst>
                                          <p:attrName>fill.type</p:attrName>
                                        </p:attrNameLst>
                                      </p:cBhvr>
                                      <p:to>
                                        <p:strVal val="solid"/>
                                      </p:to>
                                    </p:set>
                                    <p:set>
                                      <p:cBhvr>
                                        <p:cTn id="18" dur="500" fill="hold"/>
                                        <p:tgtEl>
                                          <p:spTgt spid="100357"/>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1000" fill="hold"/>
                                        <p:tgtEl>
                                          <p:spTgt spid="100359"/>
                                        </p:tgtEl>
                                        <p:attrNameLst>
                                          <p:attrName>fillcolor</p:attrName>
                                        </p:attrNameLst>
                                      </p:cBhvr>
                                      <p:to>
                                        <a:schemeClr val="bg1"/>
                                      </p:to>
                                    </p:animClr>
                                    <p:set>
                                      <p:cBhvr>
                                        <p:cTn id="21" dur="1000" fill="hold"/>
                                        <p:tgtEl>
                                          <p:spTgt spid="100359"/>
                                        </p:tgtEl>
                                        <p:attrNameLst>
                                          <p:attrName>fill.type</p:attrName>
                                        </p:attrNameLst>
                                      </p:cBhvr>
                                      <p:to>
                                        <p:strVal val="solid"/>
                                      </p:to>
                                    </p:set>
                                    <p:set>
                                      <p:cBhvr>
                                        <p:cTn id="22" dur="1000" fill="hold"/>
                                        <p:tgtEl>
                                          <p:spTgt spid="100359"/>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2000" fill="hold"/>
                                        <p:tgtEl>
                                          <p:spTgt spid="100363"/>
                                        </p:tgtEl>
                                        <p:attrNameLst>
                                          <p:attrName>fillcolor</p:attrName>
                                        </p:attrNameLst>
                                      </p:cBhvr>
                                      <p:to>
                                        <a:schemeClr val="bg1"/>
                                      </p:to>
                                    </p:animClr>
                                    <p:set>
                                      <p:cBhvr>
                                        <p:cTn id="25" dur="2000" fill="hold"/>
                                        <p:tgtEl>
                                          <p:spTgt spid="100363"/>
                                        </p:tgtEl>
                                        <p:attrNameLst>
                                          <p:attrName>fill.type</p:attrName>
                                        </p:attrNameLst>
                                      </p:cBhvr>
                                      <p:to>
                                        <p:strVal val="solid"/>
                                      </p:to>
                                    </p:set>
                                    <p:set>
                                      <p:cBhvr>
                                        <p:cTn id="26" dur="2000" fill="hold"/>
                                        <p:tgtEl>
                                          <p:spTgt spid="100363"/>
                                        </p:tgtEl>
                                        <p:attrNameLst>
                                          <p:attrName>fill.on</p:attrName>
                                        </p:attrNameLst>
                                      </p:cBhvr>
                                      <p:to>
                                        <p:strVal val="true"/>
                                      </p:to>
                                    </p:set>
                                  </p:childTnLst>
                                </p:cTn>
                              </p:par>
                            </p:childTnLst>
                          </p:cTn>
                        </p:par>
                        <p:par>
                          <p:cTn id="27" fill="hold" nodeType="afterGroup">
                            <p:stCondLst>
                              <p:cond delay="2000"/>
                            </p:stCondLst>
                            <p:childTnLst>
                              <p:par>
                                <p:cTn id="28" presetID="9" presetClass="entr" presetSubtype="0" fill="hold" grpId="0" nodeType="afterEffect">
                                  <p:stCondLst>
                                    <p:cond delay="0"/>
                                  </p:stCondLst>
                                  <p:childTnLst>
                                    <p:set>
                                      <p:cBhvr>
                                        <p:cTn id="29" dur="1" fill="hold">
                                          <p:stCondLst>
                                            <p:cond delay="0"/>
                                          </p:stCondLst>
                                        </p:cTn>
                                        <p:tgtEl>
                                          <p:spTgt spid="100377"/>
                                        </p:tgtEl>
                                        <p:attrNameLst>
                                          <p:attrName>style.visibility</p:attrName>
                                        </p:attrNameLst>
                                      </p:cBhvr>
                                      <p:to>
                                        <p:strVal val="visible"/>
                                      </p:to>
                                    </p:set>
                                    <p:animEffect transition="in" filter="dissolve">
                                      <p:cBhvr>
                                        <p:cTn id="30" dur="500"/>
                                        <p:tgtEl>
                                          <p:spTgt spid="100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p:bldP spid="100376" grpId="0" animBg="1"/>
      <p:bldP spid="10037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414" name="AutoShape 14"/>
          <p:cNvCxnSpPr>
            <a:cxnSpLocks noChangeShapeType="1"/>
            <a:stCxn id="96292" idx="5"/>
            <a:endCxn id="96289" idx="1"/>
          </p:cNvCxnSpPr>
          <p:nvPr/>
        </p:nvCxnSpPr>
        <p:spPr bwMode="auto">
          <a:xfrm>
            <a:off x="4130677" y="712790"/>
            <a:ext cx="847725" cy="465137"/>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nvGrpSpPr>
          <p:cNvPr id="2" name="Group 63"/>
          <p:cNvGrpSpPr>
            <a:grpSpLocks/>
          </p:cNvGrpSpPr>
          <p:nvPr/>
        </p:nvGrpSpPr>
        <p:grpSpPr bwMode="auto">
          <a:xfrm>
            <a:off x="2609852" y="333375"/>
            <a:ext cx="1584325" cy="2520950"/>
            <a:chOff x="1644" y="210"/>
            <a:chExt cx="998" cy="1588"/>
          </a:xfrm>
        </p:grpSpPr>
        <p:sp>
          <p:nvSpPr>
            <p:cNvPr id="96292" name="Oval 3"/>
            <p:cNvSpPr>
              <a:spLocks noChangeArrowheads="1"/>
            </p:cNvSpPr>
            <p:nvPr/>
          </p:nvSpPr>
          <p:spPr bwMode="auto">
            <a:xfrm>
              <a:off x="2370" y="210"/>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A</a:t>
              </a:r>
            </a:p>
          </p:txBody>
        </p:sp>
        <p:sp>
          <p:nvSpPr>
            <p:cNvPr id="96293" name="Oval 4"/>
            <p:cNvSpPr>
              <a:spLocks noChangeArrowheads="1"/>
            </p:cNvSpPr>
            <p:nvPr/>
          </p:nvSpPr>
          <p:spPr bwMode="auto">
            <a:xfrm>
              <a:off x="1644" y="710"/>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B</a:t>
              </a:r>
            </a:p>
          </p:txBody>
        </p:sp>
        <p:sp>
          <p:nvSpPr>
            <p:cNvPr id="96294" name="Oval 6"/>
            <p:cNvSpPr>
              <a:spLocks noChangeArrowheads="1"/>
            </p:cNvSpPr>
            <p:nvPr/>
          </p:nvSpPr>
          <p:spPr bwMode="auto">
            <a:xfrm>
              <a:off x="2007" y="1118"/>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C</a:t>
              </a:r>
            </a:p>
          </p:txBody>
        </p:sp>
        <p:sp>
          <p:nvSpPr>
            <p:cNvPr id="96295" name="Oval 7"/>
            <p:cNvSpPr>
              <a:spLocks noChangeArrowheads="1"/>
            </p:cNvSpPr>
            <p:nvPr/>
          </p:nvSpPr>
          <p:spPr bwMode="auto">
            <a:xfrm>
              <a:off x="2370" y="1526"/>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D</a:t>
              </a:r>
            </a:p>
          </p:txBody>
        </p:sp>
        <p:cxnSp>
          <p:nvCxnSpPr>
            <p:cNvPr id="96296" name="AutoShape 13"/>
            <p:cNvCxnSpPr>
              <a:cxnSpLocks noChangeShapeType="1"/>
              <a:stCxn id="96292" idx="3"/>
              <a:endCxn id="96293" idx="7"/>
            </p:cNvCxnSpPr>
            <p:nvPr/>
          </p:nvCxnSpPr>
          <p:spPr bwMode="auto">
            <a:xfrm flipH="1">
              <a:off x="1876" y="449"/>
              <a:ext cx="534" cy="294"/>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6297" name="AutoShape 15"/>
            <p:cNvCxnSpPr>
              <a:cxnSpLocks noChangeShapeType="1"/>
              <a:stCxn id="96293" idx="5"/>
              <a:endCxn id="96294" idx="1"/>
            </p:cNvCxnSpPr>
            <p:nvPr/>
          </p:nvCxnSpPr>
          <p:spPr bwMode="auto">
            <a:xfrm>
              <a:off x="1876" y="949"/>
              <a:ext cx="171" cy="202"/>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6298" name="AutoShape 16"/>
            <p:cNvCxnSpPr>
              <a:cxnSpLocks noChangeShapeType="1"/>
              <a:stCxn id="96294" idx="5"/>
              <a:endCxn id="96295" idx="1"/>
            </p:cNvCxnSpPr>
            <p:nvPr/>
          </p:nvCxnSpPr>
          <p:spPr bwMode="auto">
            <a:xfrm>
              <a:off x="2239" y="1357"/>
              <a:ext cx="171" cy="202"/>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grpSp>
        <p:nvGrpSpPr>
          <p:cNvPr id="3" name="Group 65"/>
          <p:cNvGrpSpPr>
            <a:grpSpLocks/>
          </p:cNvGrpSpPr>
          <p:nvPr/>
        </p:nvGrpSpPr>
        <p:grpSpPr bwMode="auto">
          <a:xfrm>
            <a:off x="4338638" y="1125540"/>
            <a:ext cx="1008062" cy="1112837"/>
            <a:chOff x="2733" y="709"/>
            <a:chExt cx="635" cy="701"/>
          </a:xfrm>
        </p:grpSpPr>
        <p:sp>
          <p:nvSpPr>
            <p:cNvPr id="96289" name="Oval 5"/>
            <p:cNvSpPr>
              <a:spLocks noChangeArrowheads="1"/>
            </p:cNvSpPr>
            <p:nvPr/>
          </p:nvSpPr>
          <p:spPr bwMode="auto">
            <a:xfrm>
              <a:off x="3096" y="709"/>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E</a:t>
              </a:r>
            </a:p>
          </p:txBody>
        </p:sp>
        <p:sp>
          <p:nvSpPr>
            <p:cNvPr id="96290" name="Oval 8"/>
            <p:cNvSpPr>
              <a:spLocks noChangeArrowheads="1"/>
            </p:cNvSpPr>
            <p:nvPr/>
          </p:nvSpPr>
          <p:spPr bwMode="auto">
            <a:xfrm>
              <a:off x="2733" y="1138"/>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F</a:t>
              </a:r>
            </a:p>
          </p:txBody>
        </p:sp>
        <p:cxnSp>
          <p:nvCxnSpPr>
            <p:cNvPr id="96291" name="AutoShape 17"/>
            <p:cNvCxnSpPr>
              <a:cxnSpLocks noChangeShapeType="1"/>
              <a:stCxn id="96289" idx="3"/>
              <a:endCxn id="96290" idx="7"/>
            </p:cNvCxnSpPr>
            <p:nvPr/>
          </p:nvCxnSpPr>
          <p:spPr bwMode="auto">
            <a:xfrm flipH="1">
              <a:off x="2965" y="948"/>
              <a:ext cx="171" cy="22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cxnSp>
        <p:nvCxnSpPr>
          <p:cNvPr id="102418" name="AutoShape 18"/>
          <p:cNvCxnSpPr>
            <a:cxnSpLocks noChangeShapeType="1"/>
            <a:stCxn id="96289" idx="5"/>
            <a:endCxn id="96282" idx="1"/>
          </p:cNvCxnSpPr>
          <p:nvPr/>
        </p:nvCxnSpPr>
        <p:spPr bwMode="auto">
          <a:xfrm>
            <a:off x="5283202" y="1504952"/>
            <a:ext cx="269875" cy="35401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nvGrpSpPr>
          <p:cNvPr id="4" name="Group 64"/>
          <p:cNvGrpSpPr>
            <a:grpSpLocks/>
          </p:cNvGrpSpPr>
          <p:nvPr/>
        </p:nvGrpSpPr>
        <p:grpSpPr bwMode="auto">
          <a:xfrm>
            <a:off x="4841875" y="1806577"/>
            <a:ext cx="1079500" cy="2308225"/>
            <a:chOff x="3050" y="1138"/>
            <a:chExt cx="680" cy="1454"/>
          </a:xfrm>
        </p:grpSpPr>
        <p:sp>
          <p:nvSpPr>
            <p:cNvPr id="96282" name="Oval 9"/>
            <p:cNvSpPr>
              <a:spLocks noChangeArrowheads="1"/>
            </p:cNvSpPr>
            <p:nvPr/>
          </p:nvSpPr>
          <p:spPr bwMode="auto">
            <a:xfrm>
              <a:off x="3458" y="1138"/>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sp>
          <p:nvSpPr>
            <p:cNvPr id="96283" name="Oval 10"/>
            <p:cNvSpPr>
              <a:spLocks noChangeArrowheads="1"/>
            </p:cNvSpPr>
            <p:nvPr/>
          </p:nvSpPr>
          <p:spPr bwMode="auto">
            <a:xfrm>
              <a:off x="3095" y="1549"/>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H</a:t>
              </a:r>
            </a:p>
          </p:txBody>
        </p:sp>
        <p:sp>
          <p:nvSpPr>
            <p:cNvPr id="96284" name="Oval 11"/>
            <p:cNvSpPr>
              <a:spLocks noChangeArrowheads="1"/>
            </p:cNvSpPr>
            <p:nvPr/>
          </p:nvSpPr>
          <p:spPr bwMode="auto">
            <a:xfrm>
              <a:off x="3458" y="1912"/>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I</a:t>
              </a:r>
            </a:p>
          </p:txBody>
        </p:sp>
        <p:sp>
          <p:nvSpPr>
            <p:cNvPr id="96285" name="Oval 12"/>
            <p:cNvSpPr>
              <a:spLocks noChangeArrowheads="1"/>
            </p:cNvSpPr>
            <p:nvPr/>
          </p:nvSpPr>
          <p:spPr bwMode="auto">
            <a:xfrm>
              <a:off x="3050" y="2320"/>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96286" name="AutoShape 19"/>
            <p:cNvCxnSpPr>
              <a:cxnSpLocks noChangeShapeType="1"/>
              <a:stCxn id="96282" idx="3"/>
              <a:endCxn id="96283" idx="7"/>
            </p:cNvCxnSpPr>
            <p:nvPr/>
          </p:nvCxnSpPr>
          <p:spPr bwMode="auto">
            <a:xfrm flipH="1">
              <a:off x="3327" y="1377"/>
              <a:ext cx="171" cy="20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6287" name="AutoShape 20"/>
            <p:cNvCxnSpPr>
              <a:cxnSpLocks noChangeShapeType="1"/>
              <a:stCxn id="96283" idx="5"/>
              <a:endCxn id="96284" idx="1"/>
            </p:cNvCxnSpPr>
            <p:nvPr/>
          </p:nvCxnSpPr>
          <p:spPr bwMode="auto">
            <a:xfrm>
              <a:off x="3327" y="1788"/>
              <a:ext cx="171" cy="157"/>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6288" name="AutoShape 21"/>
            <p:cNvCxnSpPr>
              <a:cxnSpLocks noChangeShapeType="1"/>
              <a:stCxn id="96284" idx="3"/>
              <a:endCxn id="96285" idx="7"/>
            </p:cNvCxnSpPr>
            <p:nvPr/>
          </p:nvCxnSpPr>
          <p:spPr bwMode="auto">
            <a:xfrm flipH="1">
              <a:off x="3282" y="2151"/>
              <a:ext cx="216" cy="202"/>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grpSp>
        <p:nvGrpSpPr>
          <p:cNvPr id="5" name="Group 66"/>
          <p:cNvGrpSpPr>
            <a:grpSpLocks/>
          </p:cNvGrpSpPr>
          <p:nvPr/>
        </p:nvGrpSpPr>
        <p:grpSpPr bwMode="auto">
          <a:xfrm>
            <a:off x="1387475" y="3944938"/>
            <a:ext cx="6129338" cy="2184400"/>
            <a:chOff x="874" y="2750"/>
            <a:chExt cx="3861" cy="1376"/>
          </a:xfrm>
        </p:grpSpPr>
        <p:sp>
          <p:nvSpPr>
            <p:cNvPr id="96265" name="Oval 40"/>
            <p:cNvSpPr>
              <a:spLocks noChangeArrowheads="1"/>
            </p:cNvSpPr>
            <p:nvPr/>
          </p:nvSpPr>
          <p:spPr bwMode="auto">
            <a:xfrm>
              <a:off x="1373" y="2750"/>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A</a:t>
              </a:r>
            </a:p>
          </p:txBody>
        </p:sp>
        <p:sp>
          <p:nvSpPr>
            <p:cNvPr id="96266" name="Oval 41"/>
            <p:cNvSpPr>
              <a:spLocks noChangeArrowheads="1"/>
            </p:cNvSpPr>
            <p:nvPr/>
          </p:nvSpPr>
          <p:spPr bwMode="auto">
            <a:xfrm>
              <a:off x="874" y="3250"/>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B</a:t>
              </a:r>
            </a:p>
          </p:txBody>
        </p:sp>
        <p:sp>
          <p:nvSpPr>
            <p:cNvPr id="96267" name="Oval 42"/>
            <p:cNvSpPr>
              <a:spLocks noChangeArrowheads="1"/>
            </p:cNvSpPr>
            <p:nvPr/>
          </p:nvSpPr>
          <p:spPr bwMode="auto">
            <a:xfrm>
              <a:off x="1373" y="3249"/>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C</a:t>
              </a:r>
            </a:p>
          </p:txBody>
        </p:sp>
        <p:sp>
          <p:nvSpPr>
            <p:cNvPr id="96268" name="Oval 43"/>
            <p:cNvSpPr>
              <a:spLocks noChangeArrowheads="1"/>
            </p:cNvSpPr>
            <p:nvPr/>
          </p:nvSpPr>
          <p:spPr bwMode="auto">
            <a:xfrm>
              <a:off x="1872" y="3249"/>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D</a:t>
              </a:r>
            </a:p>
          </p:txBody>
        </p:sp>
        <p:cxnSp>
          <p:nvCxnSpPr>
            <p:cNvPr id="96269" name="AutoShape 44"/>
            <p:cNvCxnSpPr>
              <a:cxnSpLocks noChangeShapeType="1"/>
              <a:stCxn id="96265" idx="3"/>
              <a:endCxn id="96266" idx="7"/>
            </p:cNvCxnSpPr>
            <p:nvPr/>
          </p:nvCxnSpPr>
          <p:spPr bwMode="auto">
            <a:xfrm flipH="1">
              <a:off x="1106" y="2989"/>
              <a:ext cx="307" cy="294"/>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96270" name="Oval 45"/>
            <p:cNvSpPr>
              <a:spLocks noChangeArrowheads="1"/>
            </p:cNvSpPr>
            <p:nvPr/>
          </p:nvSpPr>
          <p:spPr bwMode="auto">
            <a:xfrm>
              <a:off x="2738" y="2750"/>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E</a:t>
              </a:r>
            </a:p>
          </p:txBody>
        </p:sp>
        <p:sp>
          <p:nvSpPr>
            <p:cNvPr id="96271" name="Oval 46"/>
            <p:cNvSpPr>
              <a:spLocks noChangeArrowheads="1"/>
            </p:cNvSpPr>
            <p:nvPr/>
          </p:nvSpPr>
          <p:spPr bwMode="auto">
            <a:xfrm>
              <a:off x="2738" y="3264"/>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F</a:t>
              </a:r>
            </a:p>
          </p:txBody>
        </p:sp>
        <p:sp>
          <p:nvSpPr>
            <p:cNvPr id="96272" name="Oval 47"/>
            <p:cNvSpPr>
              <a:spLocks noChangeArrowheads="1"/>
            </p:cNvSpPr>
            <p:nvPr/>
          </p:nvSpPr>
          <p:spPr bwMode="auto">
            <a:xfrm>
              <a:off x="4100" y="2752"/>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sp>
          <p:nvSpPr>
            <p:cNvPr id="96273" name="Oval 48"/>
            <p:cNvSpPr>
              <a:spLocks noChangeArrowheads="1"/>
            </p:cNvSpPr>
            <p:nvPr/>
          </p:nvSpPr>
          <p:spPr bwMode="auto">
            <a:xfrm>
              <a:off x="3737" y="3264"/>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H</a:t>
              </a:r>
            </a:p>
          </p:txBody>
        </p:sp>
        <p:sp>
          <p:nvSpPr>
            <p:cNvPr id="96274" name="Oval 49"/>
            <p:cNvSpPr>
              <a:spLocks noChangeArrowheads="1"/>
            </p:cNvSpPr>
            <p:nvPr/>
          </p:nvSpPr>
          <p:spPr bwMode="auto">
            <a:xfrm>
              <a:off x="4463" y="3264"/>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I</a:t>
              </a:r>
            </a:p>
          </p:txBody>
        </p:sp>
        <p:sp>
          <p:nvSpPr>
            <p:cNvPr id="96275" name="Oval 50"/>
            <p:cNvSpPr>
              <a:spLocks noChangeArrowheads="1"/>
            </p:cNvSpPr>
            <p:nvPr/>
          </p:nvSpPr>
          <p:spPr bwMode="auto">
            <a:xfrm>
              <a:off x="4463" y="3854"/>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96276" name="AutoShape 51"/>
            <p:cNvCxnSpPr>
              <a:cxnSpLocks noChangeShapeType="1"/>
              <a:stCxn id="96272" idx="3"/>
              <a:endCxn id="96273" idx="7"/>
            </p:cNvCxnSpPr>
            <p:nvPr/>
          </p:nvCxnSpPr>
          <p:spPr bwMode="auto">
            <a:xfrm flipH="1">
              <a:off x="3969" y="2991"/>
              <a:ext cx="171" cy="306"/>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6277" name="AutoShape 52"/>
            <p:cNvCxnSpPr>
              <a:cxnSpLocks noChangeShapeType="1"/>
              <a:stCxn id="96265" idx="4"/>
              <a:endCxn id="96267" idx="0"/>
            </p:cNvCxnSpPr>
            <p:nvPr/>
          </p:nvCxnSpPr>
          <p:spPr bwMode="auto">
            <a:xfrm>
              <a:off x="1509" y="3029"/>
              <a:ext cx="0" cy="21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6278" name="AutoShape 53"/>
            <p:cNvCxnSpPr>
              <a:cxnSpLocks noChangeShapeType="1"/>
              <a:stCxn id="96265" idx="5"/>
              <a:endCxn id="96268" idx="1"/>
            </p:cNvCxnSpPr>
            <p:nvPr/>
          </p:nvCxnSpPr>
          <p:spPr bwMode="auto">
            <a:xfrm>
              <a:off x="1605" y="2989"/>
              <a:ext cx="307" cy="29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6279" name="AutoShape 54"/>
            <p:cNvCxnSpPr>
              <a:cxnSpLocks noChangeShapeType="1"/>
              <a:stCxn id="96270" idx="4"/>
              <a:endCxn id="96271" idx="0"/>
            </p:cNvCxnSpPr>
            <p:nvPr/>
          </p:nvCxnSpPr>
          <p:spPr bwMode="auto">
            <a:xfrm>
              <a:off x="2874" y="3029"/>
              <a:ext cx="0" cy="228"/>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6280" name="AutoShape 55"/>
            <p:cNvCxnSpPr>
              <a:cxnSpLocks noChangeShapeType="1"/>
              <a:stCxn id="96272" idx="5"/>
              <a:endCxn id="96274" idx="1"/>
            </p:cNvCxnSpPr>
            <p:nvPr/>
          </p:nvCxnSpPr>
          <p:spPr bwMode="auto">
            <a:xfrm>
              <a:off x="4332" y="2991"/>
              <a:ext cx="171" cy="306"/>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6281" name="AutoShape 56"/>
            <p:cNvCxnSpPr>
              <a:cxnSpLocks noChangeShapeType="1"/>
              <a:stCxn id="96274" idx="4"/>
              <a:endCxn id="96275" idx="0"/>
            </p:cNvCxnSpPr>
            <p:nvPr/>
          </p:nvCxnSpPr>
          <p:spPr bwMode="auto">
            <a:xfrm>
              <a:off x="4599" y="3543"/>
              <a:ext cx="0" cy="304"/>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sp>
        <p:nvSpPr>
          <p:cNvPr id="102467" name="AutoShape 67"/>
          <p:cNvSpPr>
            <a:spLocks noChangeArrowheads="1"/>
          </p:cNvSpPr>
          <p:nvPr/>
        </p:nvSpPr>
        <p:spPr bwMode="auto">
          <a:xfrm>
            <a:off x="4403727" y="3340580"/>
            <a:ext cx="361183" cy="535621"/>
          </a:xfrm>
          <a:prstGeom prst="downArrow">
            <a:avLst>
              <a:gd name="adj1" fmla="val 50000"/>
              <a:gd name="adj2" fmla="val 39394"/>
            </a:avLst>
          </a:prstGeom>
          <a:solidFill>
            <a:srgbClr val="FFFF00"/>
          </a:solidFill>
          <a:ln w="9525">
            <a:solidFill>
              <a:srgbClr val="FF0000"/>
            </a:solidFill>
            <a:miter lim="800000"/>
            <a:headEnd/>
            <a:tailEnd/>
          </a:ln>
        </p:spPr>
        <p:txBody>
          <a:bodyPr wrap="none" lIns="90000" tIns="46800" rIns="90000" bIns="46800" anchor="ctr">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endParaRPr lang="en-US" altLang="zh-CN"/>
          </a:p>
        </p:txBody>
      </p:sp>
    </p:spTree>
    <p:extLst>
      <p:ext uri="{BB962C8B-B14F-4D97-AF65-F5344CB8AC3E}">
        <p14:creationId xmlns:p14="http://schemas.microsoft.com/office/powerpoint/2010/main" val="18219897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1" fill="hold" nodeType="clickEffect">
                                  <p:stCondLst>
                                    <p:cond delay="0"/>
                                  </p:stCondLst>
                                  <p:childTnLst>
                                    <p:animEffect transition="out" filter="wipe(up)">
                                      <p:cBhvr>
                                        <p:cTn id="6" dur="1000"/>
                                        <p:tgtEl>
                                          <p:spTgt spid="102414"/>
                                        </p:tgtEl>
                                      </p:cBhvr>
                                    </p:animEffect>
                                    <p:set>
                                      <p:cBhvr>
                                        <p:cTn id="7" dur="1" fill="hold">
                                          <p:stCondLst>
                                            <p:cond delay="999"/>
                                          </p:stCondLst>
                                        </p:cTn>
                                        <p:tgtEl>
                                          <p:spTgt spid="102414"/>
                                        </p:tgtEl>
                                        <p:attrNameLst>
                                          <p:attrName>style.visibility</p:attrName>
                                        </p:attrNameLst>
                                      </p:cBhvr>
                                      <p:to>
                                        <p:strVal val="hidden"/>
                                      </p:to>
                                    </p:set>
                                  </p:childTnLst>
                                </p:cTn>
                              </p:par>
                            </p:childTnLst>
                          </p:cTn>
                        </p:par>
                        <p:par>
                          <p:cTn id="8" fill="hold" nodeType="afterGroup">
                            <p:stCondLst>
                              <p:cond delay="1000"/>
                            </p:stCondLst>
                            <p:childTnLst>
                              <p:par>
                                <p:cTn id="9" presetID="22" presetClass="exit" presetSubtype="1" fill="hold" nodeType="afterEffect">
                                  <p:stCondLst>
                                    <p:cond delay="0"/>
                                  </p:stCondLst>
                                  <p:childTnLst>
                                    <p:animEffect transition="out" filter="wipe(up)">
                                      <p:cBhvr>
                                        <p:cTn id="10" dur="500"/>
                                        <p:tgtEl>
                                          <p:spTgt spid="102418"/>
                                        </p:tgtEl>
                                      </p:cBhvr>
                                    </p:animEffect>
                                    <p:set>
                                      <p:cBhvr>
                                        <p:cTn id="11" dur="1" fill="hold">
                                          <p:stCondLst>
                                            <p:cond delay="499"/>
                                          </p:stCondLst>
                                        </p:cTn>
                                        <p:tgtEl>
                                          <p:spTgt spid="102418"/>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0" presetClass="path" presetSubtype="0" accel="50000" decel="50000" fill="hold" nodeType="clickEffect">
                                  <p:stCondLst>
                                    <p:cond delay="0"/>
                                  </p:stCondLst>
                                  <p:childTnLst>
                                    <p:animMotion origin="layout" path="M 1.38889E-6 2.59259E-6 C -0.01806 0.01597 -0.08577 0.07615 -0.10833 0.09629 " pathEditMode="relative" rAng="0" ptsTypes="aa">
                                      <p:cBhvr>
                                        <p:cTn id="15" dur="2000" fill="hold"/>
                                        <p:tgtEl>
                                          <p:spTgt spid="2"/>
                                        </p:tgtEl>
                                        <p:attrNameLst>
                                          <p:attrName>ppt_x</p:attrName>
                                          <p:attrName>ppt_y</p:attrName>
                                        </p:attrNameLst>
                                      </p:cBhvr>
                                      <p:rCtr x="-5417" y="4815"/>
                                    </p:animMotion>
                                  </p:childTnLst>
                                </p:cTn>
                              </p:par>
                              <p:par>
                                <p:cTn id="16" presetID="0" presetClass="path" presetSubtype="0" accel="50000" decel="50000" fill="hold" nodeType="withEffect">
                                  <p:stCondLst>
                                    <p:cond delay="0"/>
                                  </p:stCondLst>
                                  <p:childTnLst>
                                    <p:animMotion origin="layout" path="M -3.88889E-6 1.11111E-6 C -0.00486 -0.00347 -0.02343 -0.01644 -0.02951 -0.02083 " pathEditMode="relative" rAng="0" ptsTypes="aa">
                                      <p:cBhvr>
                                        <p:cTn id="17" dur="2000" fill="hold"/>
                                        <p:tgtEl>
                                          <p:spTgt spid="3"/>
                                        </p:tgtEl>
                                        <p:attrNameLst>
                                          <p:attrName>ppt_x</p:attrName>
                                          <p:attrName>ppt_y</p:attrName>
                                        </p:attrNameLst>
                                      </p:cBhvr>
                                      <p:rCtr x="-1476" y="-1042"/>
                                    </p:animMotion>
                                  </p:childTnLst>
                                </p:cTn>
                              </p:par>
                              <p:par>
                                <p:cTn id="18" presetID="0" presetClass="path" presetSubtype="0" accel="50000" decel="50000" fill="hold" nodeType="withEffect">
                                  <p:stCondLst>
                                    <p:cond delay="0"/>
                                  </p:stCondLst>
                                  <p:childTnLst>
                                    <p:animMotion origin="layout" path="M -1.66667E-6 -2.96296E-6 C 0.02465 -0.0199 0.11702 -0.09467 0.14774 -0.11967 " pathEditMode="relative" rAng="0" ptsTypes="aa">
                                      <p:cBhvr>
                                        <p:cTn id="19" dur="2000" fill="hold"/>
                                        <p:tgtEl>
                                          <p:spTgt spid="4"/>
                                        </p:tgtEl>
                                        <p:attrNameLst>
                                          <p:attrName>ppt_x</p:attrName>
                                          <p:attrName>ppt_y</p:attrName>
                                        </p:attrNameLst>
                                      </p:cBhvr>
                                      <p:rCtr x="7378" y="-5995"/>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02467"/>
                                        </p:tgtEl>
                                        <p:attrNameLst>
                                          <p:attrName>style.visibility</p:attrName>
                                        </p:attrNameLst>
                                      </p:cBhvr>
                                      <p:to>
                                        <p:strVal val="visible"/>
                                      </p:to>
                                    </p:set>
                                    <p:animEffect transition="in" filter="wipe(up)">
                                      <p:cBhvr>
                                        <p:cTn id="24" dur="1000"/>
                                        <p:tgtEl>
                                          <p:spTgt spid="102467"/>
                                        </p:tgtEl>
                                      </p:cBhvr>
                                    </p:animEffect>
                                  </p:childTnLst>
                                </p:cTn>
                              </p:par>
                            </p:childTnLst>
                          </p:cTn>
                        </p:par>
                        <p:par>
                          <p:cTn id="25" fill="hold" nodeType="afterGroup">
                            <p:stCondLst>
                              <p:cond delay="10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内容占位符 3"/>
          <p:cNvSpPr txBox="1">
            <a:spLocks/>
          </p:cNvSpPr>
          <p:nvPr/>
        </p:nvSpPr>
        <p:spPr>
          <a:xfrm>
            <a:off x="-157798" y="1469989"/>
            <a:ext cx="9652318" cy="1593252"/>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zh-CN" altLang="en-US" sz="4000" dirty="0">
                <a:latin typeface="华文楷体" panose="02010600040101010101" pitchFamily="2" charset="-122"/>
                <a:ea typeface="华文楷体" panose="02010600040101010101" pitchFamily="2" charset="-122"/>
              </a:rPr>
              <a:t>森林如何转换成二叉树</a:t>
            </a:r>
            <a:endParaRPr lang="en-US" altLang="zh-CN" sz="4000" dirty="0">
              <a:latin typeface="华文楷体" panose="02010600040101010101" pitchFamily="2" charset="-122"/>
              <a:ea typeface="华文楷体" panose="02010600040101010101" pitchFamily="2" charset="-122"/>
            </a:endParaRPr>
          </a:p>
          <a:p>
            <a:pPr marL="0" indent="0" algn="ctr">
              <a:buNone/>
            </a:pPr>
            <a:r>
              <a:rPr lang="zh-CN" altLang="en-US" sz="4000" dirty="0">
                <a:latin typeface="华文楷体" panose="02010600040101010101" pitchFamily="2" charset="-122"/>
                <a:ea typeface="华文楷体" panose="02010600040101010101" pitchFamily="2" charset="-122"/>
              </a:rPr>
              <a:t>你们能够根据之前的知识自己领悟吗？</a:t>
            </a:r>
            <a:endParaRPr lang="en-US" altLang="zh-CN" sz="4000" dirty="0">
              <a:latin typeface="华文楷体" panose="02010600040101010101" pitchFamily="2" charset="-122"/>
              <a:ea typeface="华文楷体" panose="02010600040101010101" pitchFamily="2" charset="-122"/>
            </a:endParaRPr>
          </a:p>
        </p:txBody>
      </p:sp>
      <p:sp>
        <p:nvSpPr>
          <p:cNvPr id="3" name="内容占位符 3"/>
          <p:cNvSpPr txBox="1">
            <a:spLocks/>
          </p:cNvSpPr>
          <p:nvPr/>
        </p:nvSpPr>
        <p:spPr>
          <a:xfrm>
            <a:off x="2017712" y="3222589"/>
            <a:ext cx="6185218" cy="1593252"/>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p"/>
            </a:pPr>
            <a:r>
              <a:rPr lang="zh-CN" altLang="en-US" sz="3600" b="1" dirty="0">
                <a:latin typeface="华文楷体" panose="02010600040101010101" pitchFamily="2" charset="-122"/>
                <a:ea typeface="华文楷体" panose="02010600040101010101" pitchFamily="2" charset="-122"/>
              </a:rPr>
              <a:t>单棵树转换成二叉树</a:t>
            </a:r>
            <a:endParaRPr lang="en-US" altLang="zh-CN" sz="3600" b="1" dirty="0">
              <a:latin typeface="华文楷体" panose="02010600040101010101" pitchFamily="2" charset="-122"/>
              <a:ea typeface="华文楷体" panose="02010600040101010101" pitchFamily="2" charset="-122"/>
            </a:endParaRPr>
          </a:p>
          <a:p>
            <a:pPr>
              <a:buFont typeface="Wingdings" panose="05000000000000000000" pitchFamily="2" charset="2"/>
              <a:buChar char="p"/>
            </a:pPr>
            <a:r>
              <a:rPr lang="zh-CN" altLang="en-US" sz="3600" b="1" dirty="0">
                <a:latin typeface="华文楷体" panose="02010600040101010101" pitchFamily="2" charset="-122"/>
                <a:ea typeface="华文楷体" panose="02010600040101010101" pitchFamily="2" charset="-122"/>
              </a:rPr>
              <a:t>二叉树转换成树</a:t>
            </a:r>
            <a:r>
              <a:rPr lang="en-US" altLang="zh-CN" sz="3600" b="1" dirty="0">
                <a:latin typeface="华文楷体" panose="02010600040101010101" pitchFamily="2" charset="-122"/>
                <a:ea typeface="华文楷体" panose="02010600040101010101" pitchFamily="2" charset="-122"/>
              </a:rPr>
              <a:t>/</a:t>
            </a:r>
            <a:r>
              <a:rPr lang="zh-CN" altLang="en-US" sz="3600" b="1" dirty="0">
                <a:latin typeface="华文楷体" panose="02010600040101010101" pitchFamily="2" charset="-122"/>
                <a:ea typeface="华文楷体" panose="02010600040101010101" pitchFamily="2" charset="-122"/>
              </a:rPr>
              <a:t>森林</a:t>
            </a:r>
            <a:endParaRPr lang="en-US" altLang="zh-CN" sz="3600" b="1" dirty="0">
              <a:latin typeface="华文楷体" panose="02010600040101010101" pitchFamily="2" charset="-122"/>
              <a:ea typeface="华文楷体" panose="02010600040101010101" pitchFamily="2" charset="-122"/>
            </a:endParaRPr>
          </a:p>
          <a:p>
            <a:pPr>
              <a:buFont typeface="Wingdings" panose="05000000000000000000" pitchFamily="2" charset="2"/>
              <a:buChar char="p"/>
            </a:pPr>
            <a:r>
              <a:rPr lang="zh-CN" altLang="en-US" sz="3600" b="1" dirty="0">
                <a:latin typeface="华文楷体" panose="02010600040101010101" pitchFamily="2" charset="-122"/>
                <a:ea typeface="华文楷体" panose="02010600040101010101" pitchFamily="2" charset="-122"/>
              </a:rPr>
              <a:t>森林转换成二叉树？</a:t>
            </a:r>
            <a:endParaRPr lang="en-US" altLang="zh-CN" sz="36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10870718"/>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6"/>
          <p:cNvGrpSpPr>
            <a:grpSpLocks/>
          </p:cNvGrpSpPr>
          <p:nvPr/>
        </p:nvGrpSpPr>
        <p:grpSpPr bwMode="auto">
          <a:xfrm>
            <a:off x="378946" y="2470468"/>
            <a:ext cx="6129338" cy="2184400"/>
            <a:chOff x="874" y="2750"/>
            <a:chExt cx="3861" cy="1376"/>
          </a:xfrm>
        </p:grpSpPr>
        <p:sp>
          <p:nvSpPr>
            <p:cNvPr id="5" name="Oval 40"/>
            <p:cNvSpPr>
              <a:spLocks noChangeArrowheads="1"/>
            </p:cNvSpPr>
            <p:nvPr/>
          </p:nvSpPr>
          <p:spPr bwMode="auto">
            <a:xfrm>
              <a:off x="1373" y="2750"/>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A</a:t>
              </a:r>
            </a:p>
          </p:txBody>
        </p:sp>
        <p:sp>
          <p:nvSpPr>
            <p:cNvPr id="6" name="Oval 41"/>
            <p:cNvSpPr>
              <a:spLocks noChangeArrowheads="1"/>
            </p:cNvSpPr>
            <p:nvPr/>
          </p:nvSpPr>
          <p:spPr bwMode="auto">
            <a:xfrm>
              <a:off x="874" y="3250"/>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B</a:t>
              </a:r>
            </a:p>
          </p:txBody>
        </p:sp>
        <p:sp>
          <p:nvSpPr>
            <p:cNvPr id="7" name="Oval 42"/>
            <p:cNvSpPr>
              <a:spLocks noChangeArrowheads="1"/>
            </p:cNvSpPr>
            <p:nvPr/>
          </p:nvSpPr>
          <p:spPr bwMode="auto">
            <a:xfrm>
              <a:off x="1373" y="3249"/>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C</a:t>
              </a:r>
            </a:p>
          </p:txBody>
        </p:sp>
        <p:sp>
          <p:nvSpPr>
            <p:cNvPr id="8" name="Oval 43"/>
            <p:cNvSpPr>
              <a:spLocks noChangeArrowheads="1"/>
            </p:cNvSpPr>
            <p:nvPr/>
          </p:nvSpPr>
          <p:spPr bwMode="auto">
            <a:xfrm>
              <a:off x="1872" y="3249"/>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D</a:t>
              </a:r>
            </a:p>
          </p:txBody>
        </p:sp>
        <p:cxnSp>
          <p:nvCxnSpPr>
            <p:cNvPr id="9" name="AutoShape 44"/>
            <p:cNvCxnSpPr>
              <a:cxnSpLocks noChangeShapeType="1"/>
              <a:stCxn id="5" idx="3"/>
              <a:endCxn id="6" idx="7"/>
            </p:cNvCxnSpPr>
            <p:nvPr/>
          </p:nvCxnSpPr>
          <p:spPr bwMode="auto">
            <a:xfrm flipH="1">
              <a:off x="1106" y="2989"/>
              <a:ext cx="307" cy="294"/>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10" name="Oval 45"/>
            <p:cNvSpPr>
              <a:spLocks noChangeArrowheads="1"/>
            </p:cNvSpPr>
            <p:nvPr/>
          </p:nvSpPr>
          <p:spPr bwMode="auto">
            <a:xfrm>
              <a:off x="2738" y="2750"/>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E</a:t>
              </a:r>
            </a:p>
          </p:txBody>
        </p:sp>
        <p:sp>
          <p:nvSpPr>
            <p:cNvPr id="11" name="Oval 46"/>
            <p:cNvSpPr>
              <a:spLocks noChangeArrowheads="1"/>
            </p:cNvSpPr>
            <p:nvPr/>
          </p:nvSpPr>
          <p:spPr bwMode="auto">
            <a:xfrm>
              <a:off x="2738" y="3264"/>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F</a:t>
              </a:r>
            </a:p>
          </p:txBody>
        </p:sp>
        <p:sp>
          <p:nvSpPr>
            <p:cNvPr id="12" name="Oval 47"/>
            <p:cNvSpPr>
              <a:spLocks noChangeArrowheads="1"/>
            </p:cNvSpPr>
            <p:nvPr/>
          </p:nvSpPr>
          <p:spPr bwMode="auto">
            <a:xfrm>
              <a:off x="4100" y="2752"/>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sp>
          <p:nvSpPr>
            <p:cNvPr id="13" name="Oval 48"/>
            <p:cNvSpPr>
              <a:spLocks noChangeArrowheads="1"/>
            </p:cNvSpPr>
            <p:nvPr/>
          </p:nvSpPr>
          <p:spPr bwMode="auto">
            <a:xfrm>
              <a:off x="3737" y="3264"/>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H</a:t>
              </a:r>
            </a:p>
          </p:txBody>
        </p:sp>
        <p:sp>
          <p:nvSpPr>
            <p:cNvPr id="14" name="Oval 49"/>
            <p:cNvSpPr>
              <a:spLocks noChangeArrowheads="1"/>
            </p:cNvSpPr>
            <p:nvPr/>
          </p:nvSpPr>
          <p:spPr bwMode="auto">
            <a:xfrm>
              <a:off x="4463" y="3264"/>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I</a:t>
              </a:r>
            </a:p>
          </p:txBody>
        </p:sp>
        <p:sp>
          <p:nvSpPr>
            <p:cNvPr id="15" name="Oval 50"/>
            <p:cNvSpPr>
              <a:spLocks noChangeArrowheads="1"/>
            </p:cNvSpPr>
            <p:nvPr/>
          </p:nvSpPr>
          <p:spPr bwMode="auto">
            <a:xfrm>
              <a:off x="4463" y="3854"/>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16" name="AutoShape 51"/>
            <p:cNvCxnSpPr>
              <a:cxnSpLocks noChangeShapeType="1"/>
              <a:stCxn id="12" idx="3"/>
              <a:endCxn id="13" idx="7"/>
            </p:cNvCxnSpPr>
            <p:nvPr/>
          </p:nvCxnSpPr>
          <p:spPr bwMode="auto">
            <a:xfrm flipH="1">
              <a:off x="3969" y="2991"/>
              <a:ext cx="171" cy="306"/>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7" name="AutoShape 52"/>
            <p:cNvCxnSpPr>
              <a:cxnSpLocks noChangeShapeType="1"/>
              <a:stCxn id="5" idx="4"/>
              <a:endCxn id="7" idx="0"/>
            </p:cNvCxnSpPr>
            <p:nvPr/>
          </p:nvCxnSpPr>
          <p:spPr bwMode="auto">
            <a:xfrm>
              <a:off x="1509" y="3029"/>
              <a:ext cx="0" cy="21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8" name="AutoShape 53"/>
            <p:cNvCxnSpPr>
              <a:cxnSpLocks noChangeShapeType="1"/>
              <a:stCxn id="5" idx="5"/>
              <a:endCxn id="8" idx="1"/>
            </p:cNvCxnSpPr>
            <p:nvPr/>
          </p:nvCxnSpPr>
          <p:spPr bwMode="auto">
            <a:xfrm>
              <a:off x="1605" y="2989"/>
              <a:ext cx="307" cy="29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9" name="AutoShape 54"/>
            <p:cNvCxnSpPr>
              <a:cxnSpLocks noChangeShapeType="1"/>
              <a:stCxn id="10" idx="4"/>
              <a:endCxn id="11" idx="0"/>
            </p:cNvCxnSpPr>
            <p:nvPr/>
          </p:nvCxnSpPr>
          <p:spPr bwMode="auto">
            <a:xfrm>
              <a:off x="2874" y="3029"/>
              <a:ext cx="0" cy="228"/>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20" name="AutoShape 55"/>
            <p:cNvCxnSpPr>
              <a:cxnSpLocks noChangeShapeType="1"/>
              <a:stCxn id="12" idx="5"/>
              <a:endCxn id="14" idx="1"/>
            </p:cNvCxnSpPr>
            <p:nvPr/>
          </p:nvCxnSpPr>
          <p:spPr bwMode="auto">
            <a:xfrm>
              <a:off x="4332" y="2991"/>
              <a:ext cx="171" cy="306"/>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21" name="AutoShape 56"/>
            <p:cNvCxnSpPr>
              <a:cxnSpLocks noChangeShapeType="1"/>
              <a:stCxn id="14" idx="4"/>
              <a:endCxn id="15" idx="0"/>
            </p:cNvCxnSpPr>
            <p:nvPr/>
          </p:nvCxnSpPr>
          <p:spPr bwMode="auto">
            <a:xfrm>
              <a:off x="4599" y="3543"/>
              <a:ext cx="0" cy="304"/>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sp>
        <p:nvSpPr>
          <p:cNvPr id="22" name="Oval 45"/>
          <p:cNvSpPr>
            <a:spLocks noChangeArrowheads="1"/>
          </p:cNvSpPr>
          <p:nvPr/>
        </p:nvSpPr>
        <p:spPr bwMode="auto">
          <a:xfrm>
            <a:off x="7506335" y="2481581"/>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M</a:t>
            </a:r>
          </a:p>
        </p:txBody>
      </p:sp>
      <p:sp>
        <p:nvSpPr>
          <p:cNvPr id="23" name="Oval 46"/>
          <p:cNvSpPr>
            <a:spLocks noChangeArrowheads="1"/>
          </p:cNvSpPr>
          <p:nvPr/>
        </p:nvSpPr>
        <p:spPr bwMode="auto">
          <a:xfrm>
            <a:off x="7506335" y="3297556"/>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N</a:t>
            </a:r>
          </a:p>
        </p:txBody>
      </p:sp>
      <p:cxnSp>
        <p:nvCxnSpPr>
          <p:cNvPr id="24" name="AutoShape 54"/>
          <p:cNvCxnSpPr>
            <a:cxnSpLocks noChangeShapeType="1"/>
            <a:stCxn id="22" idx="4"/>
            <a:endCxn id="23" idx="0"/>
          </p:cNvCxnSpPr>
          <p:nvPr/>
        </p:nvCxnSpPr>
        <p:spPr bwMode="auto">
          <a:xfrm>
            <a:off x="7722235" y="2924494"/>
            <a:ext cx="0" cy="36195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94021541"/>
      </p:ext>
    </p:extLst>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0"/>
          <p:cNvSpPr>
            <a:spLocks noChangeArrowheads="1"/>
          </p:cNvSpPr>
          <p:nvPr/>
        </p:nvSpPr>
        <p:spPr bwMode="auto">
          <a:xfrm>
            <a:off x="1112594" y="857886"/>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A</a:t>
            </a:r>
          </a:p>
        </p:txBody>
      </p:sp>
      <p:sp>
        <p:nvSpPr>
          <p:cNvPr id="6" name="Oval 41"/>
          <p:cNvSpPr>
            <a:spLocks noChangeArrowheads="1"/>
          </p:cNvSpPr>
          <p:nvPr/>
        </p:nvSpPr>
        <p:spPr bwMode="auto">
          <a:xfrm>
            <a:off x="320431" y="1651636"/>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B</a:t>
            </a:r>
          </a:p>
        </p:txBody>
      </p:sp>
      <p:sp>
        <p:nvSpPr>
          <p:cNvPr id="7" name="Oval 42"/>
          <p:cNvSpPr>
            <a:spLocks noChangeArrowheads="1"/>
          </p:cNvSpPr>
          <p:nvPr/>
        </p:nvSpPr>
        <p:spPr bwMode="auto">
          <a:xfrm>
            <a:off x="1112594" y="1650049"/>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C</a:t>
            </a:r>
          </a:p>
        </p:txBody>
      </p:sp>
      <p:sp>
        <p:nvSpPr>
          <p:cNvPr id="8" name="Oval 43"/>
          <p:cNvSpPr>
            <a:spLocks noChangeArrowheads="1"/>
          </p:cNvSpPr>
          <p:nvPr/>
        </p:nvSpPr>
        <p:spPr bwMode="auto">
          <a:xfrm>
            <a:off x="1904756" y="1650049"/>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D</a:t>
            </a:r>
          </a:p>
        </p:txBody>
      </p:sp>
      <p:cxnSp>
        <p:nvCxnSpPr>
          <p:cNvPr id="9" name="AutoShape 44"/>
          <p:cNvCxnSpPr>
            <a:cxnSpLocks noChangeShapeType="1"/>
            <a:stCxn id="5" idx="3"/>
            <a:endCxn id="6" idx="7"/>
          </p:cNvCxnSpPr>
          <p:nvPr/>
        </p:nvCxnSpPr>
        <p:spPr bwMode="auto">
          <a:xfrm flipH="1">
            <a:off x="688731" y="1237300"/>
            <a:ext cx="487363" cy="46672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10" name="Oval 45"/>
          <p:cNvSpPr>
            <a:spLocks noChangeArrowheads="1"/>
          </p:cNvSpPr>
          <p:nvPr/>
        </p:nvSpPr>
        <p:spPr bwMode="auto">
          <a:xfrm>
            <a:off x="2756535" y="1703708"/>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E</a:t>
            </a:r>
          </a:p>
        </p:txBody>
      </p:sp>
      <p:sp>
        <p:nvSpPr>
          <p:cNvPr id="11" name="Oval 46"/>
          <p:cNvSpPr>
            <a:spLocks noChangeArrowheads="1"/>
          </p:cNvSpPr>
          <p:nvPr/>
        </p:nvSpPr>
        <p:spPr bwMode="auto">
          <a:xfrm>
            <a:off x="2756535" y="2519683"/>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F</a:t>
            </a:r>
          </a:p>
        </p:txBody>
      </p:sp>
      <p:sp>
        <p:nvSpPr>
          <p:cNvPr id="12" name="Oval 47"/>
          <p:cNvSpPr>
            <a:spLocks noChangeArrowheads="1"/>
          </p:cNvSpPr>
          <p:nvPr/>
        </p:nvSpPr>
        <p:spPr bwMode="auto">
          <a:xfrm>
            <a:off x="5239384" y="2735583"/>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sp>
        <p:nvSpPr>
          <p:cNvPr id="13" name="Oval 48"/>
          <p:cNvSpPr>
            <a:spLocks noChangeArrowheads="1"/>
          </p:cNvSpPr>
          <p:nvPr/>
        </p:nvSpPr>
        <p:spPr bwMode="auto">
          <a:xfrm>
            <a:off x="4663122" y="3548383"/>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H</a:t>
            </a:r>
          </a:p>
        </p:txBody>
      </p:sp>
      <p:sp>
        <p:nvSpPr>
          <p:cNvPr id="14" name="Oval 49"/>
          <p:cNvSpPr>
            <a:spLocks noChangeArrowheads="1"/>
          </p:cNvSpPr>
          <p:nvPr/>
        </p:nvSpPr>
        <p:spPr bwMode="auto">
          <a:xfrm>
            <a:off x="5815647" y="3548383"/>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I</a:t>
            </a:r>
          </a:p>
        </p:txBody>
      </p:sp>
      <p:sp>
        <p:nvSpPr>
          <p:cNvPr id="15" name="Oval 50"/>
          <p:cNvSpPr>
            <a:spLocks noChangeArrowheads="1"/>
          </p:cNvSpPr>
          <p:nvPr/>
        </p:nvSpPr>
        <p:spPr bwMode="auto">
          <a:xfrm>
            <a:off x="5815647" y="4485008"/>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16" name="AutoShape 51"/>
          <p:cNvCxnSpPr>
            <a:cxnSpLocks noChangeShapeType="1"/>
            <a:stCxn id="12" idx="3"/>
            <a:endCxn id="13" idx="7"/>
          </p:cNvCxnSpPr>
          <p:nvPr/>
        </p:nvCxnSpPr>
        <p:spPr bwMode="auto">
          <a:xfrm flipH="1">
            <a:off x="5031423" y="3114997"/>
            <a:ext cx="271463" cy="48577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9" name="AutoShape 54"/>
          <p:cNvCxnSpPr>
            <a:cxnSpLocks noChangeShapeType="1"/>
            <a:stCxn id="10" idx="4"/>
            <a:endCxn id="11" idx="0"/>
          </p:cNvCxnSpPr>
          <p:nvPr/>
        </p:nvCxnSpPr>
        <p:spPr bwMode="auto">
          <a:xfrm>
            <a:off x="2972435" y="2146621"/>
            <a:ext cx="0" cy="36195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nvGrpSpPr>
          <p:cNvPr id="54" name="组合 53"/>
          <p:cNvGrpSpPr/>
          <p:nvPr/>
        </p:nvGrpSpPr>
        <p:grpSpPr>
          <a:xfrm>
            <a:off x="1328494" y="1226450"/>
            <a:ext cx="4550654" cy="2374321"/>
            <a:chOff x="2852493" y="1226450"/>
            <a:chExt cx="4550654" cy="2374321"/>
          </a:xfrm>
        </p:grpSpPr>
        <p:cxnSp>
          <p:nvCxnSpPr>
            <p:cNvPr id="17" name="AutoShape 52"/>
            <p:cNvCxnSpPr>
              <a:cxnSpLocks noChangeShapeType="1"/>
              <a:stCxn id="5" idx="4"/>
              <a:endCxn id="7" idx="0"/>
            </p:cNvCxnSpPr>
            <p:nvPr/>
          </p:nvCxnSpPr>
          <p:spPr bwMode="auto">
            <a:xfrm>
              <a:off x="2852493" y="1289686"/>
              <a:ext cx="0" cy="36036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8" name="AutoShape 53"/>
            <p:cNvCxnSpPr>
              <a:cxnSpLocks noChangeShapeType="1"/>
              <a:stCxn id="5" idx="5"/>
              <a:endCxn id="8" idx="1"/>
            </p:cNvCxnSpPr>
            <p:nvPr/>
          </p:nvCxnSpPr>
          <p:spPr bwMode="auto">
            <a:xfrm>
              <a:off x="3005157" y="1226450"/>
              <a:ext cx="486834" cy="48683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20" name="AutoShape 55"/>
            <p:cNvCxnSpPr>
              <a:cxnSpLocks noChangeShapeType="1"/>
              <a:stCxn id="12" idx="5"/>
              <a:endCxn id="14" idx="1"/>
            </p:cNvCxnSpPr>
            <p:nvPr/>
          </p:nvCxnSpPr>
          <p:spPr bwMode="auto">
            <a:xfrm>
              <a:off x="7131684" y="3114996"/>
              <a:ext cx="271463" cy="48577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cxnSp>
        <p:nvCxnSpPr>
          <p:cNvPr id="21" name="AutoShape 56"/>
          <p:cNvCxnSpPr>
            <a:cxnSpLocks noChangeShapeType="1"/>
            <a:stCxn id="14" idx="4"/>
            <a:endCxn id="15" idx="0"/>
          </p:cNvCxnSpPr>
          <p:nvPr/>
        </p:nvCxnSpPr>
        <p:spPr bwMode="auto">
          <a:xfrm>
            <a:off x="6031547" y="3991296"/>
            <a:ext cx="0" cy="48260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22" name="Oval 45"/>
          <p:cNvSpPr>
            <a:spLocks noChangeArrowheads="1"/>
          </p:cNvSpPr>
          <p:nvPr/>
        </p:nvSpPr>
        <p:spPr bwMode="auto">
          <a:xfrm>
            <a:off x="7883525" y="4053208"/>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M</a:t>
            </a:r>
          </a:p>
        </p:txBody>
      </p:sp>
      <p:sp>
        <p:nvSpPr>
          <p:cNvPr id="23" name="Oval 46"/>
          <p:cNvSpPr>
            <a:spLocks noChangeArrowheads="1"/>
          </p:cNvSpPr>
          <p:nvPr/>
        </p:nvSpPr>
        <p:spPr bwMode="auto">
          <a:xfrm>
            <a:off x="7883525" y="4869183"/>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N</a:t>
            </a:r>
          </a:p>
        </p:txBody>
      </p:sp>
      <p:cxnSp>
        <p:nvCxnSpPr>
          <p:cNvPr id="24" name="AutoShape 54"/>
          <p:cNvCxnSpPr>
            <a:cxnSpLocks noChangeShapeType="1"/>
            <a:stCxn id="22" idx="4"/>
            <a:endCxn id="23" idx="0"/>
          </p:cNvCxnSpPr>
          <p:nvPr/>
        </p:nvCxnSpPr>
        <p:spPr bwMode="auto">
          <a:xfrm>
            <a:off x="8099425" y="4496121"/>
            <a:ext cx="0" cy="36195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nvGrpSpPr>
          <p:cNvPr id="40" name="组合 39"/>
          <p:cNvGrpSpPr/>
          <p:nvPr/>
        </p:nvGrpSpPr>
        <p:grpSpPr>
          <a:xfrm>
            <a:off x="1544394" y="1073786"/>
            <a:ext cx="6402368" cy="3042658"/>
            <a:chOff x="3068393" y="1073786"/>
            <a:chExt cx="6402368" cy="3042658"/>
          </a:xfrm>
        </p:grpSpPr>
        <p:cxnSp>
          <p:nvCxnSpPr>
            <p:cNvPr id="29" name="AutoShape 53"/>
            <p:cNvCxnSpPr>
              <a:cxnSpLocks noChangeShapeType="1"/>
              <a:stCxn id="5" idx="6"/>
              <a:endCxn id="10" idx="1"/>
            </p:cNvCxnSpPr>
            <p:nvPr/>
          </p:nvCxnSpPr>
          <p:spPr bwMode="auto">
            <a:xfrm>
              <a:off x="3068393" y="1073786"/>
              <a:ext cx="1275377" cy="693158"/>
            </a:xfrm>
            <a:prstGeom prst="straightConnector1">
              <a:avLst/>
            </a:prstGeom>
            <a:noFill/>
            <a:ln w="22225">
              <a:solidFill>
                <a:srgbClr val="FFFF00"/>
              </a:solidFill>
              <a:round/>
              <a:headEnd/>
              <a:tailEnd/>
            </a:ln>
            <a:extLst>
              <a:ext uri="{909E8E84-426E-40DD-AFC4-6F175D3DCCD1}">
                <a14:hiddenFill xmlns:a14="http://schemas.microsoft.com/office/drawing/2010/main">
                  <a:noFill/>
                </a14:hiddenFill>
              </a:ext>
            </a:extLst>
          </p:spPr>
        </p:cxnSp>
        <p:cxnSp>
          <p:nvCxnSpPr>
            <p:cNvPr id="34" name="AutoShape 53"/>
            <p:cNvCxnSpPr>
              <a:cxnSpLocks noChangeShapeType="1"/>
              <a:stCxn id="10" idx="6"/>
              <a:endCxn id="12" idx="1"/>
            </p:cNvCxnSpPr>
            <p:nvPr/>
          </p:nvCxnSpPr>
          <p:spPr bwMode="auto">
            <a:xfrm>
              <a:off x="4712335" y="1919608"/>
              <a:ext cx="2114285" cy="879211"/>
            </a:xfrm>
            <a:prstGeom prst="straightConnector1">
              <a:avLst/>
            </a:prstGeom>
            <a:noFill/>
            <a:ln w="22225">
              <a:solidFill>
                <a:srgbClr val="FFFF00"/>
              </a:solidFill>
              <a:round/>
              <a:headEnd/>
              <a:tailEnd/>
            </a:ln>
            <a:extLst>
              <a:ext uri="{909E8E84-426E-40DD-AFC4-6F175D3DCCD1}">
                <a14:hiddenFill xmlns:a14="http://schemas.microsoft.com/office/drawing/2010/main">
                  <a:noFill/>
                </a14:hiddenFill>
              </a:ext>
            </a:extLst>
          </p:spPr>
        </p:cxnSp>
        <p:cxnSp>
          <p:nvCxnSpPr>
            <p:cNvPr id="37" name="AutoShape 53"/>
            <p:cNvCxnSpPr>
              <a:cxnSpLocks noChangeShapeType="1"/>
              <a:stCxn id="12" idx="6"/>
              <a:endCxn id="22" idx="1"/>
            </p:cNvCxnSpPr>
            <p:nvPr/>
          </p:nvCxnSpPr>
          <p:spPr bwMode="auto">
            <a:xfrm>
              <a:off x="7195184" y="2951483"/>
              <a:ext cx="2275577" cy="1164961"/>
            </a:xfrm>
            <a:prstGeom prst="straightConnector1">
              <a:avLst/>
            </a:prstGeom>
            <a:noFill/>
            <a:ln w="22225">
              <a:solidFill>
                <a:srgbClr val="FFFF00"/>
              </a:solidFill>
              <a:round/>
              <a:headEnd/>
              <a:tailEnd/>
            </a:ln>
            <a:extLst>
              <a:ext uri="{909E8E84-426E-40DD-AFC4-6F175D3DCCD1}">
                <a14:hiddenFill xmlns:a14="http://schemas.microsoft.com/office/drawing/2010/main">
                  <a:noFill/>
                </a14:hiddenFill>
              </a:ext>
            </a:extLst>
          </p:spPr>
        </p:cxnSp>
      </p:grpSp>
      <p:grpSp>
        <p:nvGrpSpPr>
          <p:cNvPr id="50" name="组合 49"/>
          <p:cNvGrpSpPr/>
          <p:nvPr/>
        </p:nvGrpSpPr>
        <p:grpSpPr>
          <a:xfrm>
            <a:off x="752231" y="1865950"/>
            <a:ext cx="1152525" cy="1587"/>
            <a:chOff x="2276231" y="1865949"/>
            <a:chExt cx="1152525" cy="1587"/>
          </a:xfrm>
        </p:grpSpPr>
        <p:cxnSp>
          <p:nvCxnSpPr>
            <p:cNvPr id="41" name="AutoShape 53"/>
            <p:cNvCxnSpPr>
              <a:cxnSpLocks noChangeShapeType="1"/>
              <a:stCxn id="6" idx="6"/>
              <a:endCxn id="7" idx="2"/>
            </p:cNvCxnSpPr>
            <p:nvPr/>
          </p:nvCxnSpPr>
          <p:spPr bwMode="auto">
            <a:xfrm flipV="1">
              <a:off x="2276231" y="1865949"/>
              <a:ext cx="360363" cy="1587"/>
            </a:xfrm>
            <a:prstGeom prst="straightConnector1">
              <a:avLst/>
            </a:prstGeom>
            <a:noFill/>
            <a:ln w="22225">
              <a:solidFill>
                <a:srgbClr val="FFFF00"/>
              </a:solidFill>
              <a:round/>
              <a:headEnd/>
              <a:tailEnd/>
            </a:ln>
            <a:extLst>
              <a:ext uri="{909E8E84-426E-40DD-AFC4-6F175D3DCCD1}">
                <a14:hiddenFill xmlns:a14="http://schemas.microsoft.com/office/drawing/2010/main">
                  <a:noFill/>
                </a14:hiddenFill>
              </a:ext>
            </a:extLst>
          </p:spPr>
        </p:cxnSp>
        <p:cxnSp>
          <p:nvCxnSpPr>
            <p:cNvPr id="44" name="AutoShape 53"/>
            <p:cNvCxnSpPr>
              <a:cxnSpLocks noChangeShapeType="1"/>
              <a:stCxn id="7" idx="6"/>
              <a:endCxn id="8" idx="2"/>
            </p:cNvCxnSpPr>
            <p:nvPr/>
          </p:nvCxnSpPr>
          <p:spPr bwMode="auto">
            <a:xfrm>
              <a:off x="3068394" y="1865949"/>
              <a:ext cx="360362" cy="0"/>
            </a:xfrm>
            <a:prstGeom prst="straightConnector1">
              <a:avLst/>
            </a:prstGeom>
            <a:noFill/>
            <a:ln w="22225">
              <a:solidFill>
                <a:srgbClr val="FFFF00"/>
              </a:solidFill>
              <a:round/>
              <a:headEnd/>
              <a:tailEnd/>
            </a:ln>
            <a:extLst>
              <a:ext uri="{909E8E84-426E-40DD-AFC4-6F175D3DCCD1}">
                <a14:hiddenFill xmlns:a14="http://schemas.microsoft.com/office/drawing/2010/main">
                  <a:noFill/>
                </a14:hiddenFill>
              </a:ext>
            </a:extLst>
          </p:spPr>
        </p:cxnSp>
      </p:grpSp>
      <p:cxnSp>
        <p:nvCxnSpPr>
          <p:cNvPr id="51" name="AutoShape 53"/>
          <p:cNvCxnSpPr>
            <a:cxnSpLocks noChangeShapeType="1"/>
            <a:stCxn id="13" idx="6"/>
            <a:endCxn id="14" idx="2"/>
          </p:cNvCxnSpPr>
          <p:nvPr/>
        </p:nvCxnSpPr>
        <p:spPr bwMode="auto">
          <a:xfrm>
            <a:off x="5094923" y="3764283"/>
            <a:ext cx="720725" cy="0"/>
          </a:xfrm>
          <a:prstGeom prst="straightConnector1">
            <a:avLst/>
          </a:prstGeom>
          <a:noFill/>
          <a:ln w="22225">
            <a:solidFill>
              <a:srgbClr val="FFFF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017525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0"/>
          <p:cNvSpPr>
            <a:spLocks noChangeArrowheads="1"/>
          </p:cNvSpPr>
          <p:nvPr/>
        </p:nvSpPr>
        <p:spPr bwMode="auto">
          <a:xfrm>
            <a:off x="854412" y="857886"/>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A</a:t>
            </a:r>
          </a:p>
        </p:txBody>
      </p:sp>
      <p:sp>
        <p:nvSpPr>
          <p:cNvPr id="6" name="Oval 41"/>
          <p:cNvSpPr>
            <a:spLocks noChangeArrowheads="1"/>
          </p:cNvSpPr>
          <p:nvPr/>
        </p:nvSpPr>
        <p:spPr bwMode="auto">
          <a:xfrm>
            <a:off x="62249" y="1651636"/>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B</a:t>
            </a:r>
          </a:p>
        </p:txBody>
      </p:sp>
      <p:sp>
        <p:nvSpPr>
          <p:cNvPr id="7" name="Oval 42"/>
          <p:cNvSpPr>
            <a:spLocks noChangeArrowheads="1"/>
          </p:cNvSpPr>
          <p:nvPr/>
        </p:nvSpPr>
        <p:spPr bwMode="auto">
          <a:xfrm>
            <a:off x="854412" y="2143313"/>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C</a:t>
            </a:r>
          </a:p>
        </p:txBody>
      </p:sp>
      <p:sp>
        <p:nvSpPr>
          <p:cNvPr id="8" name="Oval 43"/>
          <p:cNvSpPr>
            <a:spLocks noChangeArrowheads="1"/>
          </p:cNvSpPr>
          <p:nvPr/>
        </p:nvSpPr>
        <p:spPr bwMode="auto">
          <a:xfrm>
            <a:off x="1547460" y="2582919"/>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D</a:t>
            </a:r>
          </a:p>
        </p:txBody>
      </p:sp>
      <p:cxnSp>
        <p:nvCxnSpPr>
          <p:cNvPr id="9" name="AutoShape 44"/>
          <p:cNvCxnSpPr>
            <a:cxnSpLocks noChangeShapeType="1"/>
            <a:stCxn id="5" idx="3"/>
            <a:endCxn id="6" idx="7"/>
          </p:cNvCxnSpPr>
          <p:nvPr/>
        </p:nvCxnSpPr>
        <p:spPr bwMode="auto">
          <a:xfrm flipH="1">
            <a:off x="430549" y="1237300"/>
            <a:ext cx="487363" cy="46672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10" name="Oval 45"/>
          <p:cNvSpPr>
            <a:spLocks noChangeArrowheads="1"/>
          </p:cNvSpPr>
          <p:nvPr/>
        </p:nvSpPr>
        <p:spPr bwMode="auto">
          <a:xfrm>
            <a:off x="2756535" y="1703708"/>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E</a:t>
            </a:r>
          </a:p>
        </p:txBody>
      </p:sp>
      <p:sp>
        <p:nvSpPr>
          <p:cNvPr id="11" name="Oval 46"/>
          <p:cNvSpPr>
            <a:spLocks noChangeArrowheads="1"/>
          </p:cNvSpPr>
          <p:nvPr/>
        </p:nvSpPr>
        <p:spPr bwMode="auto">
          <a:xfrm>
            <a:off x="2063487" y="2519683"/>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F</a:t>
            </a:r>
          </a:p>
        </p:txBody>
      </p:sp>
      <p:sp>
        <p:nvSpPr>
          <p:cNvPr id="12" name="Oval 47"/>
          <p:cNvSpPr>
            <a:spLocks noChangeArrowheads="1"/>
          </p:cNvSpPr>
          <p:nvPr/>
        </p:nvSpPr>
        <p:spPr bwMode="auto">
          <a:xfrm>
            <a:off x="5239384" y="2735583"/>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sp>
        <p:nvSpPr>
          <p:cNvPr id="13" name="Oval 48"/>
          <p:cNvSpPr>
            <a:spLocks noChangeArrowheads="1"/>
          </p:cNvSpPr>
          <p:nvPr/>
        </p:nvSpPr>
        <p:spPr bwMode="auto">
          <a:xfrm>
            <a:off x="4663122" y="3548383"/>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H</a:t>
            </a:r>
          </a:p>
        </p:txBody>
      </p:sp>
      <p:sp>
        <p:nvSpPr>
          <p:cNvPr id="14" name="Oval 49"/>
          <p:cNvSpPr>
            <a:spLocks noChangeArrowheads="1"/>
          </p:cNvSpPr>
          <p:nvPr/>
        </p:nvSpPr>
        <p:spPr bwMode="auto">
          <a:xfrm>
            <a:off x="5815647" y="3776034"/>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I</a:t>
            </a:r>
          </a:p>
        </p:txBody>
      </p:sp>
      <p:sp>
        <p:nvSpPr>
          <p:cNvPr id="15" name="Oval 50"/>
          <p:cNvSpPr>
            <a:spLocks noChangeArrowheads="1"/>
          </p:cNvSpPr>
          <p:nvPr/>
        </p:nvSpPr>
        <p:spPr bwMode="auto">
          <a:xfrm>
            <a:off x="5167153" y="4717475"/>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16" name="AutoShape 51"/>
          <p:cNvCxnSpPr>
            <a:cxnSpLocks noChangeShapeType="1"/>
            <a:stCxn id="12" idx="3"/>
            <a:endCxn id="13" idx="7"/>
          </p:cNvCxnSpPr>
          <p:nvPr/>
        </p:nvCxnSpPr>
        <p:spPr bwMode="auto">
          <a:xfrm flipH="1">
            <a:off x="5031423" y="3114997"/>
            <a:ext cx="271463" cy="48577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9" name="AutoShape 54"/>
          <p:cNvCxnSpPr>
            <a:cxnSpLocks noChangeShapeType="1"/>
            <a:stCxn id="10" idx="4"/>
            <a:endCxn id="11" idx="0"/>
          </p:cNvCxnSpPr>
          <p:nvPr/>
        </p:nvCxnSpPr>
        <p:spPr bwMode="auto">
          <a:xfrm flipH="1">
            <a:off x="2279387" y="2135509"/>
            <a:ext cx="693048" cy="38417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21" name="AutoShape 56"/>
          <p:cNvCxnSpPr>
            <a:cxnSpLocks noChangeShapeType="1"/>
            <a:stCxn id="14" idx="4"/>
            <a:endCxn id="15" idx="0"/>
          </p:cNvCxnSpPr>
          <p:nvPr/>
        </p:nvCxnSpPr>
        <p:spPr bwMode="auto">
          <a:xfrm flipH="1">
            <a:off x="5383053" y="4207835"/>
            <a:ext cx="648494" cy="509641"/>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22" name="Oval 45"/>
          <p:cNvSpPr>
            <a:spLocks noChangeArrowheads="1"/>
          </p:cNvSpPr>
          <p:nvPr/>
        </p:nvSpPr>
        <p:spPr bwMode="auto">
          <a:xfrm>
            <a:off x="7883525" y="4053208"/>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M</a:t>
            </a:r>
          </a:p>
        </p:txBody>
      </p:sp>
      <p:sp>
        <p:nvSpPr>
          <p:cNvPr id="23" name="Oval 46"/>
          <p:cNvSpPr>
            <a:spLocks noChangeArrowheads="1"/>
          </p:cNvSpPr>
          <p:nvPr/>
        </p:nvSpPr>
        <p:spPr bwMode="auto">
          <a:xfrm>
            <a:off x="7243445" y="4963280"/>
            <a:ext cx="431800" cy="431800"/>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dirty="0">
                <a:latin typeface="仿宋_GB2312" pitchFamily="49" charset="-122"/>
              </a:rPr>
              <a:t>N</a:t>
            </a:r>
          </a:p>
        </p:txBody>
      </p:sp>
      <p:cxnSp>
        <p:nvCxnSpPr>
          <p:cNvPr id="24" name="AutoShape 54"/>
          <p:cNvCxnSpPr>
            <a:cxnSpLocks noChangeShapeType="1"/>
            <a:stCxn id="22" idx="4"/>
            <a:endCxn id="23" idx="0"/>
          </p:cNvCxnSpPr>
          <p:nvPr/>
        </p:nvCxnSpPr>
        <p:spPr bwMode="auto">
          <a:xfrm flipH="1">
            <a:off x="7459345" y="4485008"/>
            <a:ext cx="640080" cy="478272"/>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nvGrpSpPr>
          <p:cNvPr id="40" name="组合 39"/>
          <p:cNvGrpSpPr/>
          <p:nvPr/>
        </p:nvGrpSpPr>
        <p:grpSpPr>
          <a:xfrm>
            <a:off x="1286212" y="1073786"/>
            <a:ext cx="6660550" cy="3042658"/>
            <a:chOff x="2810211" y="1073786"/>
            <a:chExt cx="6660550" cy="3042658"/>
          </a:xfrm>
        </p:grpSpPr>
        <p:cxnSp>
          <p:nvCxnSpPr>
            <p:cNvPr id="29" name="AutoShape 53"/>
            <p:cNvCxnSpPr>
              <a:cxnSpLocks noChangeShapeType="1"/>
              <a:stCxn id="5" idx="6"/>
              <a:endCxn id="10" idx="1"/>
            </p:cNvCxnSpPr>
            <p:nvPr/>
          </p:nvCxnSpPr>
          <p:spPr bwMode="auto">
            <a:xfrm>
              <a:off x="2810211" y="1073786"/>
              <a:ext cx="1533559" cy="693158"/>
            </a:xfrm>
            <a:prstGeom prst="straightConnector1">
              <a:avLst/>
            </a:prstGeom>
            <a:noFill/>
            <a:ln w="22225">
              <a:solidFill>
                <a:srgbClr val="FFFF00"/>
              </a:solidFill>
              <a:round/>
              <a:headEnd/>
              <a:tailEnd/>
            </a:ln>
            <a:extLst>
              <a:ext uri="{909E8E84-426E-40DD-AFC4-6F175D3DCCD1}">
                <a14:hiddenFill xmlns:a14="http://schemas.microsoft.com/office/drawing/2010/main">
                  <a:noFill/>
                </a14:hiddenFill>
              </a:ext>
            </a:extLst>
          </p:spPr>
        </p:cxnSp>
        <p:cxnSp>
          <p:nvCxnSpPr>
            <p:cNvPr id="34" name="AutoShape 53"/>
            <p:cNvCxnSpPr>
              <a:cxnSpLocks noChangeShapeType="1"/>
              <a:stCxn id="10" idx="6"/>
              <a:endCxn id="12" idx="1"/>
            </p:cNvCxnSpPr>
            <p:nvPr/>
          </p:nvCxnSpPr>
          <p:spPr bwMode="auto">
            <a:xfrm>
              <a:off x="4712335" y="1919608"/>
              <a:ext cx="2114285" cy="879211"/>
            </a:xfrm>
            <a:prstGeom prst="straightConnector1">
              <a:avLst/>
            </a:prstGeom>
            <a:noFill/>
            <a:ln w="22225">
              <a:solidFill>
                <a:srgbClr val="FFFF00"/>
              </a:solidFill>
              <a:round/>
              <a:headEnd/>
              <a:tailEnd/>
            </a:ln>
            <a:extLst>
              <a:ext uri="{909E8E84-426E-40DD-AFC4-6F175D3DCCD1}">
                <a14:hiddenFill xmlns:a14="http://schemas.microsoft.com/office/drawing/2010/main">
                  <a:noFill/>
                </a14:hiddenFill>
              </a:ext>
            </a:extLst>
          </p:spPr>
        </p:cxnSp>
        <p:cxnSp>
          <p:nvCxnSpPr>
            <p:cNvPr id="37" name="AutoShape 53"/>
            <p:cNvCxnSpPr>
              <a:cxnSpLocks noChangeShapeType="1"/>
              <a:stCxn id="12" idx="6"/>
              <a:endCxn id="22" idx="1"/>
            </p:cNvCxnSpPr>
            <p:nvPr/>
          </p:nvCxnSpPr>
          <p:spPr bwMode="auto">
            <a:xfrm>
              <a:off x="7195184" y="2951483"/>
              <a:ext cx="2275577" cy="1164961"/>
            </a:xfrm>
            <a:prstGeom prst="straightConnector1">
              <a:avLst/>
            </a:prstGeom>
            <a:noFill/>
            <a:ln w="22225">
              <a:solidFill>
                <a:srgbClr val="FFFF00"/>
              </a:solidFill>
              <a:round/>
              <a:headEnd/>
              <a:tailEnd/>
            </a:ln>
            <a:extLst>
              <a:ext uri="{909E8E84-426E-40DD-AFC4-6F175D3DCCD1}">
                <a14:hiddenFill xmlns:a14="http://schemas.microsoft.com/office/drawing/2010/main">
                  <a:noFill/>
                </a14:hiddenFill>
              </a:ext>
            </a:extLst>
          </p:spPr>
        </p:cxnSp>
      </p:grpSp>
      <p:grpSp>
        <p:nvGrpSpPr>
          <p:cNvPr id="50" name="组合 49"/>
          <p:cNvGrpSpPr/>
          <p:nvPr/>
        </p:nvGrpSpPr>
        <p:grpSpPr>
          <a:xfrm>
            <a:off x="494049" y="1867537"/>
            <a:ext cx="1053411" cy="931283"/>
            <a:chOff x="2018049" y="1867536"/>
            <a:chExt cx="1053411" cy="931283"/>
          </a:xfrm>
        </p:grpSpPr>
        <p:cxnSp>
          <p:nvCxnSpPr>
            <p:cNvPr id="41" name="AutoShape 53"/>
            <p:cNvCxnSpPr>
              <a:cxnSpLocks noChangeShapeType="1"/>
              <a:stCxn id="6" idx="6"/>
              <a:endCxn id="7" idx="2"/>
            </p:cNvCxnSpPr>
            <p:nvPr/>
          </p:nvCxnSpPr>
          <p:spPr bwMode="auto">
            <a:xfrm>
              <a:off x="2018049" y="1867536"/>
              <a:ext cx="360363" cy="491677"/>
            </a:xfrm>
            <a:prstGeom prst="straightConnector1">
              <a:avLst/>
            </a:prstGeom>
            <a:noFill/>
            <a:ln w="22225">
              <a:solidFill>
                <a:srgbClr val="FFFF00"/>
              </a:solidFill>
              <a:round/>
              <a:headEnd/>
              <a:tailEnd/>
            </a:ln>
            <a:extLst>
              <a:ext uri="{909E8E84-426E-40DD-AFC4-6F175D3DCCD1}">
                <a14:hiddenFill xmlns:a14="http://schemas.microsoft.com/office/drawing/2010/main">
                  <a:noFill/>
                </a14:hiddenFill>
              </a:ext>
            </a:extLst>
          </p:spPr>
        </p:cxnSp>
        <p:cxnSp>
          <p:nvCxnSpPr>
            <p:cNvPr id="44" name="AutoShape 53"/>
            <p:cNvCxnSpPr>
              <a:cxnSpLocks noChangeShapeType="1"/>
              <a:stCxn id="7" idx="6"/>
              <a:endCxn id="8" idx="2"/>
            </p:cNvCxnSpPr>
            <p:nvPr/>
          </p:nvCxnSpPr>
          <p:spPr bwMode="auto">
            <a:xfrm>
              <a:off x="2810212" y="2359213"/>
              <a:ext cx="261248" cy="439606"/>
            </a:xfrm>
            <a:prstGeom prst="straightConnector1">
              <a:avLst/>
            </a:prstGeom>
            <a:noFill/>
            <a:ln w="22225">
              <a:solidFill>
                <a:srgbClr val="FFFF00"/>
              </a:solidFill>
              <a:round/>
              <a:headEnd/>
              <a:tailEnd/>
            </a:ln>
            <a:extLst>
              <a:ext uri="{909E8E84-426E-40DD-AFC4-6F175D3DCCD1}">
                <a14:hiddenFill xmlns:a14="http://schemas.microsoft.com/office/drawing/2010/main">
                  <a:noFill/>
                </a14:hiddenFill>
              </a:ext>
            </a:extLst>
          </p:spPr>
        </p:cxnSp>
      </p:grpSp>
      <p:cxnSp>
        <p:nvCxnSpPr>
          <p:cNvPr id="51" name="AutoShape 53"/>
          <p:cNvCxnSpPr>
            <a:cxnSpLocks noChangeShapeType="1"/>
            <a:stCxn id="13" idx="6"/>
            <a:endCxn id="14" idx="2"/>
          </p:cNvCxnSpPr>
          <p:nvPr/>
        </p:nvCxnSpPr>
        <p:spPr bwMode="auto">
          <a:xfrm>
            <a:off x="5094923" y="3764284"/>
            <a:ext cx="720725" cy="227651"/>
          </a:xfrm>
          <a:prstGeom prst="straightConnector1">
            <a:avLst/>
          </a:prstGeom>
          <a:noFill/>
          <a:ln w="22225">
            <a:solidFill>
              <a:srgbClr val="FFFF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89523636"/>
      </p:ext>
    </p:extLst>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内容占位符 3"/>
          <p:cNvSpPr txBox="1">
            <a:spLocks/>
          </p:cNvSpPr>
          <p:nvPr/>
        </p:nvSpPr>
        <p:spPr>
          <a:xfrm>
            <a:off x="-646171" y="1760934"/>
            <a:ext cx="9652318" cy="1593252"/>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zh-CN" altLang="en-US" sz="4000" dirty="0">
                <a:latin typeface="华文楷体" panose="02010600040101010101" pitchFamily="2" charset="-122"/>
                <a:ea typeface="华文楷体" panose="02010600040101010101" pitchFamily="2" charset="-122"/>
              </a:rPr>
              <a:t>树与森林的存储表示</a:t>
            </a:r>
            <a:endParaRPr lang="en-US" altLang="zh-CN" sz="4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69978286"/>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272993" y="1272758"/>
            <a:ext cx="8662497"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lnSpc>
                <a:spcPct val="120000"/>
              </a:lnSpc>
            </a:pPr>
            <a:r>
              <a:rPr kumimoji="1" lang="zh-CN" altLang="en-US" sz="3200" dirty="0">
                <a:solidFill>
                  <a:srgbClr val="FFFF00"/>
                </a:solidFill>
                <a:latin typeface="华文楷体" panose="02010600040101010101" pitchFamily="2" charset="-122"/>
                <a:ea typeface="华文楷体" panose="02010600040101010101" pitchFamily="2" charset="-122"/>
              </a:rPr>
              <a:t>森林</a:t>
            </a:r>
            <a:r>
              <a:rPr kumimoji="1" lang="zh-CN" altLang="en-US" sz="3200" dirty="0">
                <a:latin typeface="华文楷体" panose="02010600040101010101" pitchFamily="2" charset="-122"/>
                <a:ea typeface="华文楷体" panose="02010600040101010101" pitchFamily="2" charset="-122"/>
              </a:rPr>
              <a:t>：是树的集合。</a:t>
            </a:r>
            <a:r>
              <a:rPr kumimoji="1" lang="en-US" altLang="zh-CN" sz="3200" dirty="0">
                <a:latin typeface="华文楷体" panose="02010600040101010101" pitchFamily="2" charset="-122"/>
                <a:ea typeface="华文楷体" panose="02010600040101010101" pitchFamily="2" charset="-122"/>
              </a:rPr>
              <a:t>0</a:t>
            </a:r>
            <a:r>
              <a:rPr kumimoji="1" lang="zh-CN" altLang="en-US" sz="3200" dirty="0">
                <a:latin typeface="华文楷体" panose="02010600040101010101" pitchFamily="2" charset="-122"/>
                <a:ea typeface="华文楷体" panose="02010600040101010101" pitchFamily="2" charset="-122"/>
              </a:rPr>
              <a:t>个或多个不相交的树组成森林。</a:t>
            </a:r>
          </a:p>
          <a:p>
            <a:pPr eaLnBrk="1" hangingPunct="1">
              <a:lnSpc>
                <a:spcPct val="120000"/>
              </a:lnSpc>
            </a:pPr>
            <a:r>
              <a:rPr kumimoji="1" lang="zh-CN" altLang="en-US" sz="3200" dirty="0">
                <a:solidFill>
                  <a:srgbClr val="FFFF00"/>
                </a:solidFill>
                <a:latin typeface="华文楷体" panose="02010600040101010101" pitchFamily="2" charset="-122"/>
                <a:ea typeface="华文楷体" panose="02010600040101010101" pitchFamily="2" charset="-122"/>
              </a:rPr>
              <a:t>果园或有序森林</a:t>
            </a:r>
            <a:r>
              <a:rPr kumimoji="1" lang="zh-CN" altLang="en-US" sz="3200" dirty="0">
                <a:latin typeface="华文楷体" panose="02010600040101010101" pitchFamily="2" charset="-122"/>
                <a:ea typeface="华文楷体" panose="02010600040101010101" pitchFamily="2" charset="-122"/>
              </a:rPr>
              <a:t>：有序树的有序集合。</a:t>
            </a:r>
          </a:p>
        </p:txBody>
      </p:sp>
      <p:sp>
        <p:nvSpPr>
          <p:cNvPr id="39939" name="Rectangle 4"/>
          <p:cNvSpPr>
            <a:spLocks noChangeArrowheads="1"/>
          </p:cNvSpPr>
          <p:nvPr/>
        </p:nvSpPr>
        <p:spPr bwMode="auto">
          <a:xfrm>
            <a:off x="272993" y="4789601"/>
            <a:ext cx="629836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lnSpc>
                <a:spcPct val="90000"/>
              </a:lnSpc>
            </a:pPr>
            <a:r>
              <a:rPr kumimoji="1" lang="zh-CN" altLang="en-US" sz="2800" dirty="0">
                <a:latin typeface="华文楷体" panose="02010600040101010101" pitchFamily="2" charset="-122"/>
                <a:ea typeface="华文楷体" panose="02010600040101010101" pitchFamily="2" charset="-122"/>
              </a:rPr>
              <a:t>将树中的根去掉，则得到根的子树组成的森林。 </a:t>
            </a:r>
          </a:p>
        </p:txBody>
      </p:sp>
      <p:sp>
        <p:nvSpPr>
          <p:cNvPr id="41997" name="Oval 13"/>
          <p:cNvSpPr>
            <a:spLocks noChangeArrowheads="1"/>
          </p:cNvSpPr>
          <p:nvPr/>
        </p:nvSpPr>
        <p:spPr bwMode="auto">
          <a:xfrm>
            <a:off x="8594465" y="3717547"/>
            <a:ext cx="431800" cy="4318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Times New Roman" panose="02020603050405020304" pitchFamily="18" charset="0"/>
              </a:rPr>
              <a:t>B</a:t>
            </a:r>
          </a:p>
        </p:txBody>
      </p:sp>
      <p:grpSp>
        <p:nvGrpSpPr>
          <p:cNvPr id="3" name="Group 48"/>
          <p:cNvGrpSpPr>
            <a:grpSpLocks/>
          </p:cNvGrpSpPr>
          <p:nvPr/>
        </p:nvGrpSpPr>
        <p:grpSpPr bwMode="auto">
          <a:xfrm>
            <a:off x="6918065" y="3717549"/>
            <a:ext cx="431800" cy="1152525"/>
            <a:chOff x="2062" y="2143"/>
            <a:chExt cx="272" cy="726"/>
          </a:xfrm>
        </p:grpSpPr>
        <p:sp>
          <p:nvSpPr>
            <p:cNvPr id="39963" name="Oval 10"/>
            <p:cNvSpPr>
              <a:spLocks noChangeArrowheads="1"/>
            </p:cNvSpPr>
            <p:nvPr/>
          </p:nvSpPr>
          <p:spPr bwMode="auto">
            <a:xfrm>
              <a:off x="2062" y="2143"/>
              <a:ext cx="272" cy="27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Times New Roman" panose="02020603050405020304" pitchFamily="18" charset="0"/>
                </a:rPr>
                <a:t>A</a:t>
              </a:r>
            </a:p>
          </p:txBody>
        </p:sp>
        <p:sp>
          <p:nvSpPr>
            <p:cNvPr id="39964" name="Oval 12"/>
            <p:cNvSpPr>
              <a:spLocks noChangeArrowheads="1"/>
            </p:cNvSpPr>
            <p:nvPr/>
          </p:nvSpPr>
          <p:spPr bwMode="auto">
            <a:xfrm>
              <a:off x="2062" y="2597"/>
              <a:ext cx="272" cy="27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Times New Roman" panose="02020603050405020304" pitchFamily="18" charset="0"/>
                </a:rPr>
                <a:t>G</a:t>
              </a:r>
            </a:p>
          </p:txBody>
        </p:sp>
        <p:cxnSp>
          <p:nvCxnSpPr>
            <p:cNvPr id="39965" name="AutoShape 23"/>
            <p:cNvCxnSpPr>
              <a:cxnSpLocks noChangeShapeType="1"/>
              <a:stCxn id="39963" idx="4"/>
              <a:endCxn id="39964" idx="0"/>
            </p:cNvCxnSpPr>
            <p:nvPr/>
          </p:nvCxnSpPr>
          <p:spPr bwMode="auto">
            <a:xfrm>
              <a:off x="2198" y="2421"/>
              <a:ext cx="0" cy="17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39943" name="Group 49"/>
          <p:cNvGrpSpPr>
            <a:grpSpLocks/>
          </p:cNvGrpSpPr>
          <p:nvPr/>
        </p:nvGrpSpPr>
        <p:grpSpPr bwMode="auto">
          <a:xfrm>
            <a:off x="7106980" y="3717549"/>
            <a:ext cx="1412875" cy="2592387"/>
            <a:chOff x="2181" y="2143"/>
            <a:chExt cx="890" cy="1633"/>
          </a:xfrm>
        </p:grpSpPr>
        <p:sp>
          <p:nvSpPr>
            <p:cNvPr id="39950" name="Oval 11"/>
            <p:cNvSpPr>
              <a:spLocks noChangeArrowheads="1"/>
            </p:cNvSpPr>
            <p:nvPr/>
          </p:nvSpPr>
          <p:spPr bwMode="auto">
            <a:xfrm>
              <a:off x="2590" y="2143"/>
              <a:ext cx="272" cy="27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Times New Roman" panose="02020603050405020304" pitchFamily="18" charset="0"/>
                </a:rPr>
                <a:t>F</a:t>
              </a:r>
            </a:p>
          </p:txBody>
        </p:sp>
        <p:sp>
          <p:nvSpPr>
            <p:cNvPr id="39951" name="Oval 14"/>
            <p:cNvSpPr>
              <a:spLocks noChangeArrowheads="1"/>
            </p:cNvSpPr>
            <p:nvPr/>
          </p:nvSpPr>
          <p:spPr bwMode="auto">
            <a:xfrm>
              <a:off x="2398" y="2597"/>
              <a:ext cx="272" cy="27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Times New Roman" panose="02020603050405020304" pitchFamily="18" charset="0"/>
                </a:rPr>
                <a:t>C</a:t>
              </a:r>
            </a:p>
          </p:txBody>
        </p:sp>
        <p:sp>
          <p:nvSpPr>
            <p:cNvPr id="39952" name="Oval 15"/>
            <p:cNvSpPr>
              <a:spLocks noChangeArrowheads="1"/>
            </p:cNvSpPr>
            <p:nvPr/>
          </p:nvSpPr>
          <p:spPr bwMode="auto">
            <a:xfrm>
              <a:off x="2798" y="2597"/>
              <a:ext cx="272" cy="27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Times New Roman" panose="02020603050405020304" pitchFamily="18" charset="0"/>
                </a:rPr>
                <a:t>D</a:t>
              </a:r>
            </a:p>
          </p:txBody>
        </p:sp>
        <p:sp>
          <p:nvSpPr>
            <p:cNvPr id="39953" name="Oval 16"/>
            <p:cNvSpPr>
              <a:spLocks noChangeArrowheads="1"/>
            </p:cNvSpPr>
            <p:nvPr/>
          </p:nvSpPr>
          <p:spPr bwMode="auto">
            <a:xfrm>
              <a:off x="2398" y="3050"/>
              <a:ext cx="272" cy="27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Times New Roman" panose="02020603050405020304" pitchFamily="18" charset="0"/>
                </a:rPr>
                <a:t>L</a:t>
              </a:r>
            </a:p>
          </p:txBody>
        </p:sp>
        <p:sp>
          <p:nvSpPr>
            <p:cNvPr id="39954" name="Oval 17"/>
            <p:cNvSpPr>
              <a:spLocks noChangeArrowheads="1"/>
            </p:cNvSpPr>
            <p:nvPr/>
          </p:nvSpPr>
          <p:spPr bwMode="auto">
            <a:xfrm>
              <a:off x="2799" y="3050"/>
              <a:ext cx="272" cy="27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Times New Roman" panose="02020603050405020304" pitchFamily="18" charset="0"/>
                </a:rPr>
                <a:t>J</a:t>
              </a:r>
            </a:p>
          </p:txBody>
        </p:sp>
        <p:sp>
          <p:nvSpPr>
            <p:cNvPr id="39955" name="Oval 18"/>
            <p:cNvSpPr>
              <a:spLocks noChangeArrowheads="1"/>
            </p:cNvSpPr>
            <p:nvPr/>
          </p:nvSpPr>
          <p:spPr bwMode="auto">
            <a:xfrm>
              <a:off x="2181" y="3504"/>
              <a:ext cx="272" cy="27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Times New Roman" panose="02020603050405020304" pitchFamily="18" charset="0"/>
                </a:rPr>
                <a:t>M</a:t>
              </a:r>
            </a:p>
          </p:txBody>
        </p:sp>
        <p:sp>
          <p:nvSpPr>
            <p:cNvPr id="39956" name="Oval 19"/>
            <p:cNvSpPr>
              <a:spLocks noChangeArrowheads="1"/>
            </p:cNvSpPr>
            <p:nvPr/>
          </p:nvSpPr>
          <p:spPr bwMode="auto">
            <a:xfrm>
              <a:off x="2613" y="3504"/>
              <a:ext cx="272" cy="27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a:latin typeface="Times New Roman" panose="02020603050405020304" pitchFamily="18" charset="0"/>
                </a:rPr>
                <a:t>N</a:t>
              </a:r>
            </a:p>
          </p:txBody>
        </p:sp>
        <p:cxnSp>
          <p:nvCxnSpPr>
            <p:cNvPr id="39957" name="AutoShape 24"/>
            <p:cNvCxnSpPr>
              <a:cxnSpLocks noChangeShapeType="1"/>
              <a:stCxn id="39950" idx="3"/>
              <a:endCxn id="39951" idx="0"/>
            </p:cNvCxnSpPr>
            <p:nvPr/>
          </p:nvCxnSpPr>
          <p:spPr bwMode="auto">
            <a:xfrm flipH="1">
              <a:off x="2534" y="2381"/>
              <a:ext cx="96" cy="21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9958" name="AutoShape 25"/>
            <p:cNvCxnSpPr>
              <a:cxnSpLocks noChangeShapeType="1"/>
              <a:stCxn id="39950" idx="5"/>
              <a:endCxn id="39952" idx="0"/>
            </p:cNvCxnSpPr>
            <p:nvPr/>
          </p:nvCxnSpPr>
          <p:spPr bwMode="auto">
            <a:xfrm>
              <a:off x="2822" y="2381"/>
              <a:ext cx="112" cy="21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9959" name="AutoShape 26"/>
            <p:cNvCxnSpPr>
              <a:cxnSpLocks noChangeShapeType="1"/>
              <a:stCxn id="39951" idx="4"/>
              <a:endCxn id="39953" idx="0"/>
            </p:cNvCxnSpPr>
            <p:nvPr/>
          </p:nvCxnSpPr>
          <p:spPr bwMode="auto">
            <a:xfrm>
              <a:off x="2534" y="2875"/>
              <a:ext cx="0" cy="16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9960" name="AutoShape 27"/>
            <p:cNvCxnSpPr>
              <a:cxnSpLocks noChangeShapeType="1"/>
              <a:stCxn id="39952" idx="4"/>
              <a:endCxn id="39954" idx="0"/>
            </p:cNvCxnSpPr>
            <p:nvPr/>
          </p:nvCxnSpPr>
          <p:spPr bwMode="auto">
            <a:xfrm>
              <a:off x="2934" y="2875"/>
              <a:ext cx="1" cy="16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9961" name="AutoShape 28"/>
            <p:cNvCxnSpPr>
              <a:cxnSpLocks noChangeShapeType="1"/>
              <a:stCxn id="39953" idx="3"/>
              <a:endCxn id="39955" idx="0"/>
            </p:cNvCxnSpPr>
            <p:nvPr/>
          </p:nvCxnSpPr>
          <p:spPr bwMode="auto">
            <a:xfrm flipH="1">
              <a:off x="2317" y="3288"/>
              <a:ext cx="121" cy="21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9962" name="AutoShape 29"/>
            <p:cNvCxnSpPr>
              <a:cxnSpLocks noChangeShapeType="1"/>
              <a:stCxn id="39953" idx="5"/>
              <a:endCxn id="39956" idx="0"/>
            </p:cNvCxnSpPr>
            <p:nvPr/>
          </p:nvCxnSpPr>
          <p:spPr bwMode="auto">
            <a:xfrm>
              <a:off x="2630" y="3288"/>
              <a:ext cx="119" cy="21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2" name="Group 50"/>
          <p:cNvGrpSpPr>
            <a:grpSpLocks/>
          </p:cNvGrpSpPr>
          <p:nvPr/>
        </p:nvGrpSpPr>
        <p:grpSpPr bwMode="auto">
          <a:xfrm>
            <a:off x="7106979" y="2924778"/>
            <a:ext cx="1676400" cy="792163"/>
            <a:chOff x="2436" y="1644"/>
            <a:chExt cx="1056" cy="499"/>
          </a:xfrm>
        </p:grpSpPr>
        <p:sp>
          <p:nvSpPr>
            <p:cNvPr id="39966" name="Oval 9"/>
            <p:cNvSpPr>
              <a:spLocks noChangeArrowheads="1"/>
            </p:cNvSpPr>
            <p:nvPr/>
          </p:nvSpPr>
          <p:spPr bwMode="auto">
            <a:xfrm>
              <a:off x="2594" y="1644"/>
              <a:ext cx="272" cy="272"/>
            </a:xfrm>
            <a:prstGeom prst="ellipse">
              <a:avLst/>
            </a:prstGeom>
            <a:noFill/>
            <a:ln w="1905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dirty="0">
                  <a:solidFill>
                    <a:srgbClr val="FFFF00"/>
                  </a:solidFill>
                  <a:latin typeface="Times New Roman" panose="02020603050405020304" pitchFamily="18" charset="0"/>
                </a:rPr>
                <a:t>E</a:t>
              </a:r>
            </a:p>
          </p:txBody>
        </p:sp>
        <p:cxnSp>
          <p:nvCxnSpPr>
            <p:cNvPr id="39967" name="AutoShape 20"/>
            <p:cNvCxnSpPr>
              <a:cxnSpLocks noChangeShapeType="1"/>
              <a:stCxn id="39966" idx="3"/>
              <a:endCxn id="39963" idx="0"/>
            </p:cNvCxnSpPr>
            <p:nvPr/>
          </p:nvCxnSpPr>
          <p:spPr bwMode="auto">
            <a:xfrm flipH="1">
              <a:off x="2436" y="1876"/>
              <a:ext cx="198" cy="2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9968" name="AutoShape 21"/>
            <p:cNvCxnSpPr>
              <a:cxnSpLocks noChangeShapeType="1"/>
              <a:stCxn id="39966" idx="4"/>
              <a:endCxn id="39950" idx="0"/>
            </p:cNvCxnSpPr>
            <p:nvPr/>
          </p:nvCxnSpPr>
          <p:spPr bwMode="auto">
            <a:xfrm>
              <a:off x="2730" y="1916"/>
              <a:ext cx="234" cy="22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9969" name="AutoShape 22"/>
            <p:cNvCxnSpPr>
              <a:cxnSpLocks noChangeShapeType="1"/>
              <a:stCxn id="39966" idx="5"/>
              <a:endCxn id="41997" idx="0"/>
            </p:cNvCxnSpPr>
            <p:nvPr/>
          </p:nvCxnSpPr>
          <p:spPr bwMode="auto">
            <a:xfrm>
              <a:off x="2826" y="1876"/>
              <a:ext cx="666" cy="2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42040" name="Rectangle 56"/>
          <p:cNvSpPr>
            <a:spLocks noChangeArrowheads="1"/>
          </p:cNvSpPr>
          <p:nvPr/>
        </p:nvSpPr>
        <p:spPr bwMode="auto">
          <a:xfrm>
            <a:off x="272993" y="3202920"/>
            <a:ext cx="652476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lnSpc>
                <a:spcPct val="90000"/>
              </a:lnSpc>
            </a:pPr>
            <a:r>
              <a:rPr kumimoji="1" lang="zh-CN" altLang="en-US" sz="2800" dirty="0">
                <a:latin typeface="华文楷体" panose="02010600040101010101" pitchFamily="2" charset="-122"/>
                <a:ea typeface="华文楷体" panose="02010600040101010101" pitchFamily="2" charset="-122"/>
              </a:rPr>
              <a:t>若增加一个结点，将森林中各树的根作为新增结点的孩子，则森林即成为树 </a:t>
            </a:r>
          </a:p>
        </p:txBody>
      </p:sp>
      <p:sp>
        <p:nvSpPr>
          <p:cNvPr id="34" name="标题 1"/>
          <p:cNvSpPr txBox="1">
            <a:spLocks/>
          </p:cNvSpPr>
          <p:nvPr/>
        </p:nvSpPr>
        <p:spPr>
          <a:xfrm>
            <a:off x="272994" y="271779"/>
            <a:ext cx="9404723" cy="1400530"/>
          </a:xfrm>
          <a:prstGeom prst="rect">
            <a:avLst/>
          </a:prstGeom>
        </p:spPr>
        <p:txBody>
          <a:bodyPr vert="horz" lIns="91440" tIns="45720" rIns="91440" bIns="45720" rtlCol="0" anchor="t">
            <a:noAutofit/>
          </a:bodyPr>
          <a:lstStyle>
            <a:lvl1pPr defTabSz="457200">
              <a:spcBef>
                <a:spcPct val="0"/>
              </a:spcBef>
              <a:buNone/>
              <a:defRPr sz="4200" b="0" i="0">
                <a:solidFill>
                  <a:schemeClr val="tx2"/>
                </a:solidFill>
                <a:latin typeface="Times New Roman" panose="02020603050405020304" pitchFamily="18" charset="0"/>
                <a:ea typeface="隶书" panose="02010509060101010101" pitchFamily="49" charset="-122"/>
                <a:cs typeface="Times New Roman" panose="02020603050405020304" pitchFamily="18"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CN" altLang="en-US" dirty="0"/>
              <a:t>回顾</a:t>
            </a:r>
          </a:p>
        </p:txBody>
      </p:sp>
    </p:spTree>
    <p:extLst>
      <p:ext uri="{BB962C8B-B14F-4D97-AF65-F5344CB8AC3E}">
        <p14:creationId xmlns:p14="http://schemas.microsoft.com/office/powerpoint/2010/main" val="8255143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2040"/>
                                        </p:tgtEl>
                                        <p:attrNameLst>
                                          <p:attrName>r</p:attrName>
                                        </p:attrNameLst>
                                      </p:cBhvr>
                                    </p:animRot>
                                    <p:animRot by="-240000">
                                      <p:cBhvr>
                                        <p:cTn id="7" dur="200" fill="hold">
                                          <p:stCondLst>
                                            <p:cond delay="200"/>
                                          </p:stCondLst>
                                        </p:cTn>
                                        <p:tgtEl>
                                          <p:spTgt spid="42040"/>
                                        </p:tgtEl>
                                        <p:attrNameLst>
                                          <p:attrName>r</p:attrName>
                                        </p:attrNameLst>
                                      </p:cBhvr>
                                    </p:animRot>
                                    <p:animRot by="240000">
                                      <p:cBhvr>
                                        <p:cTn id="8" dur="200" fill="hold">
                                          <p:stCondLst>
                                            <p:cond delay="400"/>
                                          </p:stCondLst>
                                        </p:cTn>
                                        <p:tgtEl>
                                          <p:spTgt spid="42040"/>
                                        </p:tgtEl>
                                        <p:attrNameLst>
                                          <p:attrName>r</p:attrName>
                                        </p:attrNameLst>
                                      </p:cBhvr>
                                    </p:animRot>
                                    <p:animRot by="-240000">
                                      <p:cBhvr>
                                        <p:cTn id="9" dur="200" fill="hold">
                                          <p:stCondLst>
                                            <p:cond delay="600"/>
                                          </p:stCondLst>
                                        </p:cTn>
                                        <p:tgtEl>
                                          <p:spTgt spid="42040"/>
                                        </p:tgtEl>
                                        <p:attrNameLst>
                                          <p:attrName>r</p:attrName>
                                        </p:attrNameLst>
                                      </p:cBhvr>
                                    </p:animRot>
                                    <p:animRot by="120000">
                                      <p:cBhvr>
                                        <p:cTn id="10" dur="200" fill="hold">
                                          <p:stCondLst>
                                            <p:cond delay="800"/>
                                          </p:stCondLst>
                                        </p:cTn>
                                        <p:tgtEl>
                                          <p:spTgt spid="42040"/>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39939"/>
                                        </p:tgtEl>
                                        <p:attrNameLst>
                                          <p:attrName>r</p:attrName>
                                        </p:attrNameLst>
                                      </p:cBhvr>
                                    </p:animRot>
                                    <p:animRot by="-240000">
                                      <p:cBhvr>
                                        <p:cTn id="15" dur="200" fill="hold">
                                          <p:stCondLst>
                                            <p:cond delay="200"/>
                                          </p:stCondLst>
                                        </p:cTn>
                                        <p:tgtEl>
                                          <p:spTgt spid="39939"/>
                                        </p:tgtEl>
                                        <p:attrNameLst>
                                          <p:attrName>r</p:attrName>
                                        </p:attrNameLst>
                                      </p:cBhvr>
                                    </p:animRot>
                                    <p:animRot by="240000">
                                      <p:cBhvr>
                                        <p:cTn id="16" dur="200" fill="hold">
                                          <p:stCondLst>
                                            <p:cond delay="400"/>
                                          </p:stCondLst>
                                        </p:cTn>
                                        <p:tgtEl>
                                          <p:spTgt spid="39939"/>
                                        </p:tgtEl>
                                        <p:attrNameLst>
                                          <p:attrName>r</p:attrName>
                                        </p:attrNameLst>
                                      </p:cBhvr>
                                    </p:animRot>
                                    <p:animRot by="-240000">
                                      <p:cBhvr>
                                        <p:cTn id="17" dur="200" fill="hold">
                                          <p:stCondLst>
                                            <p:cond delay="600"/>
                                          </p:stCondLst>
                                        </p:cTn>
                                        <p:tgtEl>
                                          <p:spTgt spid="39939"/>
                                        </p:tgtEl>
                                        <p:attrNameLst>
                                          <p:attrName>r</p:attrName>
                                        </p:attrNameLst>
                                      </p:cBhvr>
                                    </p:animRot>
                                    <p:animRot by="120000">
                                      <p:cBhvr>
                                        <p:cTn id="18" dur="200" fill="hold">
                                          <p:stCondLst>
                                            <p:cond delay="800"/>
                                          </p:stCondLst>
                                        </p:cTn>
                                        <p:tgtEl>
                                          <p:spTgt spid="399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P spid="4204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内容占位符 3"/>
          <p:cNvSpPr txBox="1">
            <a:spLocks/>
          </p:cNvSpPr>
          <p:nvPr/>
        </p:nvSpPr>
        <p:spPr>
          <a:xfrm>
            <a:off x="-646171" y="1760934"/>
            <a:ext cx="9652318" cy="1593252"/>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zh-CN" altLang="en-US" sz="4000" dirty="0">
                <a:latin typeface="华文楷体" panose="02010600040101010101" pitchFamily="2" charset="-122"/>
                <a:ea typeface="华文楷体" panose="02010600040101010101" pitchFamily="2" charset="-122"/>
              </a:rPr>
              <a:t>树与森林的存储表示</a:t>
            </a:r>
            <a:endParaRPr lang="en-US" altLang="zh-CN" sz="4000" dirty="0">
              <a:latin typeface="华文楷体" panose="02010600040101010101" pitchFamily="2" charset="-122"/>
              <a:ea typeface="华文楷体" panose="02010600040101010101" pitchFamily="2" charset="-122"/>
            </a:endParaRPr>
          </a:p>
        </p:txBody>
      </p:sp>
      <p:sp>
        <p:nvSpPr>
          <p:cNvPr id="3" name="内容占位符 3"/>
          <p:cNvSpPr txBox="1">
            <a:spLocks/>
          </p:cNvSpPr>
          <p:nvPr/>
        </p:nvSpPr>
        <p:spPr>
          <a:xfrm>
            <a:off x="2547649" y="3212198"/>
            <a:ext cx="6185218" cy="1593252"/>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p"/>
            </a:pPr>
            <a:r>
              <a:rPr lang="zh-CN" altLang="en-US" sz="3600" b="1" dirty="0">
                <a:latin typeface="华文楷体" panose="02010600040101010101" pitchFamily="2" charset="-122"/>
                <a:ea typeface="华文楷体" panose="02010600040101010101" pitchFamily="2" charset="-122"/>
              </a:rPr>
              <a:t>链接存储</a:t>
            </a:r>
            <a:endParaRPr lang="en-US" altLang="zh-CN" sz="36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0871918"/>
      </p:ext>
    </p:extLst>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166832" y="627209"/>
            <a:ext cx="518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r>
              <a:rPr kumimoji="1" lang="en-US" altLang="zh-CN" sz="2800" dirty="0">
                <a:solidFill>
                  <a:srgbClr val="FFFF00"/>
                </a:solidFill>
                <a:latin typeface="华文楷体" panose="02010600040101010101" pitchFamily="2" charset="-122"/>
                <a:ea typeface="华文楷体" panose="02010600040101010101" pitchFamily="2" charset="-122"/>
              </a:rPr>
              <a:t>1. </a:t>
            </a:r>
            <a:r>
              <a:rPr kumimoji="1" lang="zh-CN" altLang="en-US" sz="2800" dirty="0">
                <a:solidFill>
                  <a:srgbClr val="FFFF00"/>
                </a:solidFill>
                <a:latin typeface="华文楷体" panose="02010600040101010101" pitchFamily="2" charset="-122"/>
                <a:ea typeface="华文楷体" panose="02010600040101010101" pitchFamily="2" charset="-122"/>
              </a:rPr>
              <a:t>多重链表表示法</a:t>
            </a:r>
            <a:endParaRPr kumimoji="1" lang="zh-CN" altLang="en-US" sz="2800" b="0" dirty="0">
              <a:solidFill>
                <a:srgbClr val="FFFF00"/>
              </a:solidFill>
              <a:latin typeface="华文楷体" panose="02010600040101010101" pitchFamily="2" charset="-122"/>
              <a:ea typeface="华文楷体" panose="02010600040101010101" pitchFamily="2" charset="-122"/>
            </a:endParaRPr>
          </a:p>
        </p:txBody>
      </p:sp>
      <p:sp>
        <p:nvSpPr>
          <p:cNvPr id="97283" name="Text Box 3"/>
          <p:cNvSpPr txBox="1">
            <a:spLocks noChangeArrowheads="1"/>
          </p:cNvSpPr>
          <p:nvPr/>
        </p:nvSpPr>
        <p:spPr bwMode="auto">
          <a:xfrm>
            <a:off x="329126" y="2511279"/>
            <a:ext cx="8605100" cy="401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just">
              <a:lnSpc>
                <a:spcPct val="130000"/>
              </a:lnSpc>
            </a:pPr>
            <a:r>
              <a:rPr kumimoji="1" lang="zh-CN" altLang="en-US" sz="2800" dirty="0">
                <a:latin typeface="华文楷体" panose="02010600040101010101" pitchFamily="2" charset="-122"/>
                <a:ea typeface="华文楷体" panose="02010600040101010101" pitchFamily="2" charset="-122"/>
                <a:cs typeface="Arial" panose="020B0604020202020204" pitchFamily="34" charset="0"/>
              </a:rPr>
              <a:t>其中</a:t>
            </a:r>
            <a:r>
              <a:rPr kumimoji="1" lang="en-US" altLang="en-US" sz="2800" dirty="0">
                <a:latin typeface="华文楷体" panose="02010600040101010101" pitchFamily="2" charset="-122"/>
                <a:ea typeface="华文楷体" panose="02010600040101010101" pitchFamily="2" charset="-122"/>
                <a:cs typeface="Arial" panose="020B0604020202020204" pitchFamily="34" charset="0"/>
              </a:rPr>
              <a:t>m</a:t>
            </a:r>
            <a:r>
              <a:rPr kumimoji="1" lang="zh-CN" altLang="en-US" sz="2800" dirty="0">
                <a:latin typeface="华文楷体" panose="02010600040101010101" pitchFamily="2" charset="-122"/>
                <a:ea typeface="华文楷体" panose="02010600040101010101" pitchFamily="2" charset="-122"/>
                <a:cs typeface="Arial" panose="020B0604020202020204" pitchFamily="34" charset="0"/>
              </a:rPr>
              <a:t>是树的度。每个结点的指针域个数均为</a:t>
            </a:r>
            <a:r>
              <a:rPr kumimoji="1" lang="en-US" altLang="en-US" sz="2800" dirty="0">
                <a:latin typeface="华文楷体" panose="02010600040101010101" pitchFamily="2" charset="-122"/>
                <a:ea typeface="华文楷体" panose="02010600040101010101" pitchFamily="2" charset="-122"/>
                <a:cs typeface="Arial" panose="020B0604020202020204" pitchFamily="34" charset="0"/>
              </a:rPr>
              <a:t>m</a:t>
            </a:r>
            <a:r>
              <a:rPr kumimoji="1" lang="zh-CN" altLang="en-US" sz="2800" dirty="0">
                <a:latin typeface="华文楷体" panose="02010600040101010101" pitchFamily="2" charset="-122"/>
                <a:ea typeface="华文楷体" panose="02010600040101010101" pitchFamily="2" charset="-122"/>
                <a:cs typeface="Arial" panose="020B0604020202020204" pitchFamily="34" charset="0"/>
              </a:rPr>
              <a:t>，故又称为等长的多重链表。    </a:t>
            </a:r>
          </a:p>
          <a:p>
            <a:pPr algn="just">
              <a:lnSpc>
                <a:spcPct val="130000"/>
              </a:lnSpc>
            </a:pPr>
            <a:r>
              <a:rPr kumimoji="1" lang="zh-CN" altLang="en-US" sz="2800" dirty="0">
                <a:latin typeface="华文楷体" panose="02010600040101010101" pitchFamily="2" charset="-122"/>
                <a:ea typeface="华文楷体" panose="02010600040101010101" pitchFamily="2" charset="-122"/>
                <a:cs typeface="Arial" panose="020B0604020202020204" pitchFamily="34" charset="0"/>
              </a:rPr>
              <a:t>优点：处理简单。	</a:t>
            </a:r>
          </a:p>
          <a:p>
            <a:pPr algn="just">
              <a:lnSpc>
                <a:spcPct val="130000"/>
              </a:lnSpc>
            </a:pPr>
            <a:r>
              <a:rPr kumimoji="1" lang="zh-CN" altLang="en-US" sz="2800" dirty="0">
                <a:latin typeface="华文楷体" panose="02010600040101010101" pitchFamily="2" charset="-122"/>
                <a:ea typeface="华文楷体" panose="02010600040101010101" pitchFamily="2" charset="-122"/>
                <a:cs typeface="Arial" panose="020B0604020202020204" pitchFamily="34" charset="0"/>
              </a:rPr>
              <a:t>缺点：空指针域多，有浪费。</a:t>
            </a:r>
          </a:p>
          <a:p>
            <a:pPr algn="just">
              <a:lnSpc>
                <a:spcPct val="130000"/>
              </a:lnSpc>
            </a:pPr>
            <a:r>
              <a:rPr kumimoji="1" lang="zh-CN" altLang="en-US" sz="2800" dirty="0">
                <a:latin typeface="华文楷体" panose="02010600040101010101" pitchFamily="2" charset="-122"/>
                <a:ea typeface="华文楷体" panose="02010600040101010101" pitchFamily="2" charset="-122"/>
                <a:cs typeface="Arial" panose="020B0604020202020204" pitchFamily="34" charset="0"/>
              </a:rPr>
              <a:t>    设树中有</a:t>
            </a:r>
            <a:r>
              <a:rPr kumimoji="1" lang="en-US" altLang="zh-CN" sz="2800" dirty="0">
                <a:latin typeface="华文楷体" panose="02010600040101010101" pitchFamily="2" charset="-122"/>
                <a:ea typeface="华文楷体" panose="02010600040101010101" pitchFamily="2" charset="-122"/>
                <a:cs typeface="Arial" panose="020B0604020202020204" pitchFamily="34" charset="0"/>
              </a:rPr>
              <a:t>n</a:t>
            </a:r>
            <a:r>
              <a:rPr kumimoji="1" lang="zh-CN" altLang="en-US" sz="2800" dirty="0">
                <a:latin typeface="华文楷体" panose="02010600040101010101" pitchFamily="2" charset="-122"/>
                <a:ea typeface="华文楷体" panose="02010600040101010101" pitchFamily="2" charset="-122"/>
                <a:cs typeface="Arial" panose="020B0604020202020204" pitchFamily="34" charset="0"/>
              </a:rPr>
              <a:t>个结点，总共有</a:t>
            </a:r>
            <a:r>
              <a:rPr kumimoji="1" lang="en-US" altLang="zh-CN" sz="2800" dirty="0">
                <a:latin typeface="华文楷体" panose="02010600040101010101" pitchFamily="2" charset="-122"/>
                <a:ea typeface="华文楷体" panose="02010600040101010101" pitchFamily="2" charset="-122"/>
                <a:cs typeface="Arial" panose="020B0604020202020204" pitchFamily="34" charset="0"/>
              </a:rPr>
              <a:t>n*m</a:t>
            </a:r>
            <a:r>
              <a:rPr kumimoji="1" lang="zh-CN" altLang="en-US" sz="2800" dirty="0">
                <a:latin typeface="华文楷体" panose="02010600040101010101" pitchFamily="2" charset="-122"/>
                <a:ea typeface="华文楷体" panose="02010600040101010101" pitchFamily="2" charset="-122"/>
                <a:cs typeface="Arial" panose="020B0604020202020204" pitchFamily="34" charset="0"/>
              </a:rPr>
              <a:t>个指针域，其中，只有</a:t>
            </a:r>
            <a:r>
              <a:rPr kumimoji="1" lang="en-US" altLang="zh-CN" sz="2800" dirty="0">
                <a:latin typeface="华文楷体" panose="02010600040101010101" pitchFamily="2" charset="-122"/>
                <a:ea typeface="华文楷体" panose="02010600040101010101" pitchFamily="2" charset="-122"/>
                <a:cs typeface="Arial" panose="020B0604020202020204" pitchFamily="34" charset="0"/>
              </a:rPr>
              <a:t>n-1</a:t>
            </a:r>
            <a:r>
              <a:rPr kumimoji="1" lang="zh-CN" altLang="en-US" sz="2800" dirty="0">
                <a:latin typeface="华文楷体" panose="02010600040101010101" pitchFamily="2" charset="-122"/>
                <a:ea typeface="华文楷体" panose="02010600040101010101" pitchFamily="2" charset="-122"/>
                <a:cs typeface="Arial" panose="020B0604020202020204" pitchFamily="34" charset="0"/>
              </a:rPr>
              <a:t>个非空指针域，故空指针域个数为：    </a:t>
            </a:r>
          </a:p>
          <a:p>
            <a:pPr algn="just">
              <a:lnSpc>
                <a:spcPct val="130000"/>
              </a:lnSpc>
            </a:pPr>
            <a:r>
              <a:rPr kumimoji="1" lang="zh-CN" altLang="en-US" sz="2800" dirty="0">
                <a:latin typeface="华文楷体" panose="02010600040101010101" pitchFamily="2" charset="-122"/>
                <a:ea typeface="华文楷体" panose="02010600040101010101" pitchFamily="2" charset="-122"/>
                <a:cs typeface="Arial" panose="020B0604020202020204" pitchFamily="34" charset="0"/>
              </a:rPr>
              <a:t>     </a:t>
            </a:r>
            <a:r>
              <a:rPr kumimoji="1" lang="en-US" altLang="zh-CN" sz="2800" dirty="0">
                <a:latin typeface="华文楷体" panose="02010600040101010101" pitchFamily="2" charset="-122"/>
                <a:ea typeface="华文楷体" panose="02010600040101010101" pitchFamily="2" charset="-122"/>
                <a:cs typeface="Arial" panose="020B0604020202020204" pitchFamily="34" charset="0"/>
              </a:rPr>
              <a:t>n*m-(n-1)=n(m-1)+1</a:t>
            </a:r>
          </a:p>
        </p:txBody>
      </p:sp>
      <p:grpSp>
        <p:nvGrpSpPr>
          <p:cNvPr id="97285" name="Group 14"/>
          <p:cNvGrpSpPr>
            <a:grpSpLocks/>
          </p:cNvGrpSpPr>
          <p:nvPr/>
        </p:nvGrpSpPr>
        <p:grpSpPr bwMode="auto">
          <a:xfrm>
            <a:off x="1447224" y="1576388"/>
            <a:ext cx="6164263" cy="495300"/>
            <a:chOff x="896" y="1111"/>
            <a:chExt cx="3883" cy="312"/>
          </a:xfrm>
        </p:grpSpPr>
        <p:grpSp>
          <p:nvGrpSpPr>
            <p:cNvPr id="97286" name="Group 12"/>
            <p:cNvGrpSpPr>
              <a:grpSpLocks/>
            </p:cNvGrpSpPr>
            <p:nvPr/>
          </p:nvGrpSpPr>
          <p:grpSpPr bwMode="auto">
            <a:xfrm>
              <a:off x="896" y="1111"/>
              <a:ext cx="3883" cy="312"/>
              <a:chOff x="896" y="1111"/>
              <a:chExt cx="3883" cy="312"/>
            </a:xfrm>
          </p:grpSpPr>
          <p:sp>
            <p:nvSpPr>
              <p:cNvPr id="97288" name="Rectangle 7"/>
              <p:cNvSpPr>
                <a:spLocks noChangeArrowheads="1"/>
              </p:cNvSpPr>
              <p:nvPr/>
            </p:nvSpPr>
            <p:spPr bwMode="auto">
              <a:xfrm>
                <a:off x="896" y="1117"/>
                <a:ext cx="3883" cy="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endParaRPr lang="en-US" altLang="zh-CN"/>
              </a:p>
            </p:txBody>
          </p:sp>
          <p:sp>
            <p:nvSpPr>
              <p:cNvPr id="97289" name="Line 8"/>
              <p:cNvSpPr>
                <a:spLocks noChangeShapeType="1"/>
              </p:cNvSpPr>
              <p:nvPr/>
            </p:nvSpPr>
            <p:spPr bwMode="auto">
              <a:xfrm flipV="1">
                <a:off x="1661" y="1111"/>
                <a:ext cx="0" cy="3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7290" name="Line 9"/>
              <p:cNvSpPr>
                <a:spLocks noChangeShapeType="1"/>
              </p:cNvSpPr>
              <p:nvPr/>
            </p:nvSpPr>
            <p:spPr bwMode="auto">
              <a:xfrm flipV="1">
                <a:off x="2455" y="1111"/>
                <a:ext cx="0" cy="3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7291" name="Line 10"/>
              <p:cNvSpPr>
                <a:spLocks noChangeShapeType="1"/>
              </p:cNvSpPr>
              <p:nvPr/>
            </p:nvSpPr>
            <p:spPr bwMode="auto">
              <a:xfrm flipV="1">
                <a:off x="3220" y="1111"/>
                <a:ext cx="0" cy="3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7292" name="Line 11"/>
              <p:cNvSpPr>
                <a:spLocks noChangeShapeType="1"/>
              </p:cNvSpPr>
              <p:nvPr/>
            </p:nvSpPr>
            <p:spPr bwMode="auto">
              <a:xfrm flipV="1">
                <a:off x="4014" y="1111"/>
                <a:ext cx="0" cy="3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97287" name="Text Box 13"/>
            <p:cNvSpPr txBox="1">
              <a:spLocks noChangeArrowheads="1"/>
            </p:cNvSpPr>
            <p:nvPr/>
          </p:nvSpPr>
          <p:spPr bwMode="auto">
            <a:xfrm>
              <a:off x="924" y="1135"/>
              <a:ext cx="385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spcBef>
                  <a:spcPct val="50000"/>
                </a:spcBef>
              </a:pPr>
              <a:r>
                <a:rPr lang="en-US" altLang="zh-CN" sz="2000" dirty="0">
                  <a:latin typeface="Times New Roman" panose="02020603050405020304" pitchFamily="18" charset="0"/>
                </a:rPr>
                <a:t> element       child</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          child</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            </a:t>
              </a:r>
              <a:r>
                <a:rPr lang="en-US" altLang="zh-CN" sz="2000" dirty="0">
                  <a:latin typeface="Times New Roman" panose="02020603050405020304" pitchFamily="18" charset="0"/>
                  <a:cs typeface="Arial" panose="020B0604020202020204" pitchFamily="34" charset="0"/>
                </a:rPr>
                <a:t>…</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child</a:t>
              </a:r>
              <a:r>
                <a:rPr lang="en-US" altLang="zh-CN" sz="2000" baseline="-25000" dirty="0" err="1">
                  <a:latin typeface="Times New Roman" panose="02020603050405020304" pitchFamily="18" charset="0"/>
                </a:rPr>
                <a:t>m</a:t>
              </a:r>
              <a:endParaRPr lang="en-US" altLang="zh-CN" sz="2000" baseline="-25000" dirty="0">
                <a:latin typeface="Times New Roman" panose="02020603050405020304" pitchFamily="18" charset="0"/>
              </a:endParaRPr>
            </a:p>
          </p:txBody>
        </p:sp>
      </p:grpSp>
    </p:spTree>
    <p:extLst>
      <p:ext uri="{BB962C8B-B14F-4D97-AF65-F5344CB8AC3E}">
        <p14:creationId xmlns:p14="http://schemas.microsoft.com/office/powerpoint/2010/main" val="3621644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481013" y="614363"/>
            <a:ext cx="45308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r>
              <a:rPr kumimoji="1" lang="en-US" altLang="zh-CN" sz="2800" dirty="0">
                <a:solidFill>
                  <a:srgbClr val="FFFF00"/>
                </a:solidFill>
                <a:latin typeface="华文楷体" panose="02010600040101010101" pitchFamily="2" charset="-122"/>
                <a:ea typeface="华文楷体" panose="02010600040101010101" pitchFamily="2" charset="-122"/>
              </a:rPr>
              <a:t>2. </a:t>
            </a:r>
            <a:r>
              <a:rPr kumimoji="1" lang="zh-CN" altLang="en-US" sz="2800" dirty="0">
                <a:solidFill>
                  <a:srgbClr val="FFFF00"/>
                </a:solidFill>
                <a:latin typeface="华文楷体" panose="02010600040101010101" pitchFamily="2" charset="-122"/>
                <a:ea typeface="华文楷体" panose="02010600040101010101" pitchFamily="2" charset="-122"/>
              </a:rPr>
              <a:t>孩子兄弟链表表示法</a:t>
            </a:r>
          </a:p>
        </p:txBody>
      </p:sp>
      <p:sp>
        <p:nvSpPr>
          <p:cNvPr id="98307" name="Text Box 3"/>
          <p:cNvSpPr txBox="1">
            <a:spLocks noChangeArrowheads="1"/>
          </p:cNvSpPr>
          <p:nvPr/>
        </p:nvSpPr>
        <p:spPr bwMode="auto">
          <a:xfrm>
            <a:off x="620713" y="1184277"/>
            <a:ext cx="800100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just">
              <a:lnSpc>
                <a:spcPct val="110000"/>
              </a:lnSpc>
            </a:pPr>
            <a:r>
              <a:rPr kumimoji="1" lang="en-US" altLang="zh-CN" dirty="0">
                <a:latin typeface="华文楷体" panose="02010600040101010101" pitchFamily="2" charset="-122"/>
                <a:ea typeface="华文楷体" panose="02010600040101010101" pitchFamily="2" charset="-122"/>
              </a:rPr>
              <a:t>    </a:t>
            </a:r>
            <a:r>
              <a:rPr kumimoji="1" lang="zh-CN" altLang="en-US" dirty="0">
                <a:latin typeface="华文楷体" panose="02010600040101010101" pitchFamily="2" charset="-122"/>
                <a:ea typeface="华文楷体" panose="02010600040101010101" pitchFamily="2" charset="-122"/>
              </a:rPr>
              <a:t>孩子兄弟</a:t>
            </a:r>
            <a:r>
              <a:rPr kumimoji="1" lang="en-US" altLang="zh-CN" dirty="0">
                <a:latin typeface="华文楷体" panose="02010600040101010101" pitchFamily="2" charset="-122"/>
                <a:ea typeface="华文楷体" panose="02010600040101010101" pitchFamily="2" charset="-122"/>
              </a:rPr>
              <a:t>(</a:t>
            </a:r>
            <a:r>
              <a:rPr kumimoji="1" lang="zh-CN" altLang="en-US" dirty="0">
                <a:latin typeface="华文楷体" panose="02010600040101010101" pitchFamily="2" charset="-122"/>
                <a:ea typeface="华文楷体" panose="02010600040101010101" pitchFamily="2" charset="-122"/>
              </a:rPr>
              <a:t>左子</a:t>
            </a:r>
            <a:r>
              <a:rPr kumimoji="1" lang="en-US" altLang="zh-CN" dirty="0">
                <a:latin typeface="华文楷体" panose="02010600040101010101" pitchFamily="2" charset="-122"/>
                <a:ea typeface="华文楷体" panose="02010600040101010101" pitchFamily="2" charset="-122"/>
              </a:rPr>
              <a:t>/</a:t>
            </a:r>
            <a:r>
              <a:rPr kumimoji="1" lang="zh-CN" altLang="en-US" dirty="0">
                <a:latin typeface="华文楷体" panose="02010600040101010101" pitchFamily="2" charset="-122"/>
                <a:ea typeface="华文楷体" panose="02010600040101010101" pitchFamily="2" charset="-122"/>
              </a:rPr>
              <a:t>右兄弟</a:t>
            </a:r>
            <a:r>
              <a:rPr kumimoji="1" lang="en-US" altLang="zh-CN" dirty="0">
                <a:latin typeface="华文楷体" panose="02010600040101010101" pitchFamily="2" charset="-122"/>
                <a:ea typeface="华文楷体" panose="02010600040101010101" pitchFamily="2" charset="-122"/>
              </a:rPr>
              <a:t>)</a:t>
            </a:r>
            <a:r>
              <a:rPr kumimoji="1" lang="zh-CN" altLang="en-US" dirty="0">
                <a:latin typeface="华文楷体" panose="02010600040101010101" pitchFamily="2" charset="-122"/>
                <a:ea typeface="华文楷体" panose="02010600040101010101" pitchFamily="2" charset="-122"/>
              </a:rPr>
              <a:t>表示法实质上就是树所对应的二叉树的二叉链表表示法。其每个结点为：</a:t>
            </a:r>
          </a:p>
        </p:txBody>
      </p:sp>
      <p:grpSp>
        <p:nvGrpSpPr>
          <p:cNvPr id="98308" name="Group 10"/>
          <p:cNvGrpSpPr>
            <a:grpSpLocks/>
          </p:cNvGrpSpPr>
          <p:nvPr/>
        </p:nvGrpSpPr>
        <p:grpSpPr bwMode="auto">
          <a:xfrm>
            <a:off x="2097088" y="2366963"/>
            <a:ext cx="4589462" cy="476250"/>
            <a:chOff x="1321" y="1196"/>
            <a:chExt cx="2891" cy="300"/>
          </a:xfrm>
        </p:grpSpPr>
        <p:sp>
          <p:nvSpPr>
            <p:cNvPr id="98363" name="Text Box 7"/>
            <p:cNvSpPr txBox="1">
              <a:spLocks noChangeArrowheads="1"/>
            </p:cNvSpPr>
            <p:nvPr/>
          </p:nvSpPr>
          <p:spPr bwMode="auto">
            <a:xfrm>
              <a:off x="1321" y="1196"/>
              <a:ext cx="2891" cy="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spcBef>
                  <a:spcPct val="50000"/>
                </a:spcBef>
              </a:pPr>
              <a:r>
                <a:rPr lang="en-US" altLang="zh-CN">
                  <a:latin typeface="Times New Roman" panose="02020603050405020304" pitchFamily="18" charset="0"/>
                </a:rPr>
                <a:t>leftChild   element   rightSibling</a:t>
              </a:r>
            </a:p>
          </p:txBody>
        </p:sp>
        <p:sp>
          <p:nvSpPr>
            <p:cNvPr id="98364" name="Freeform 8"/>
            <p:cNvSpPr>
              <a:spLocks/>
            </p:cNvSpPr>
            <p:nvPr/>
          </p:nvSpPr>
          <p:spPr bwMode="auto">
            <a:xfrm>
              <a:off x="2282" y="1196"/>
              <a:ext cx="3" cy="234"/>
            </a:xfrm>
            <a:custGeom>
              <a:avLst/>
              <a:gdLst>
                <a:gd name="T0" fmla="*/ 3 w 3"/>
                <a:gd name="T1" fmla="*/ 0 h 294"/>
                <a:gd name="T2" fmla="*/ 0 w 3"/>
                <a:gd name="T3" fmla="*/ 294 h 294"/>
                <a:gd name="T4" fmla="*/ 0 60000 65536"/>
                <a:gd name="T5" fmla="*/ 0 60000 65536"/>
                <a:gd name="T6" fmla="*/ 0 w 3"/>
                <a:gd name="T7" fmla="*/ 0 h 294"/>
                <a:gd name="T8" fmla="*/ 3 w 3"/>
                <a:gd name="T9" fmla="*/ 294 h 294"/>
              </a:gdLst>
              <a:ahLst/>
              <a:cxnLst>
                <a:cxn ang="T4">
                  <a:pos x="T0" y="T1"/>
                </a:cxn>
                <a:cxn ang="T5">
                  <a:pos x="T2" y="T3"/>
                </a:cxn>
              </a:cxnLst>
              <a:rect l="T6" t="T7" r="T8" b="T9"/>
              <a:pathLst>
                <a:path w="3" h="294">
                  <a:moveTo>
                    <a:pt x="3" y="0"/>
                  </a:moveTo>
                  <a:lnTo>
                    <a:pt x="0" y="294"/>
                  </a:ln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98365" name="Freeform 9"/>
            <p:cNvSpPr>
              <a:spLocks/>
            </p:cNvSpPr>
            <p:nvPr/>
          </p:nvSpPr>
          <p:spPr bwMode="auto">
            <a:xfrm>
              <a:off x="3050" y="1196"/>
              <a:ext cx="2" cy="234"/>
            </a:xfrm>
            <a:custGeom>
              <a:avLst/>
              <a:gdLst>
                <a:gd name="T0" fmla="*/ 0 w 2"/>
                <a:gd name="T1" fmla="*/ 0 h 299"/>
                <a:gd name="T2" fmla="*/ 2 w 2"/>
                <a:gd name="T3" fmla="*/ 299 h 299"/>
                <a:gd name="T4" fmla="*/ 0 60000 65536"/>
                <a:gd name="T5" fmla="*/ 0 60000 65536"/>
                <a:gd name="T6" fmla="*/ 0 w 2"/>
                <a:gd name="T7" fmla="*/ 0 h 299"/>
                <a:gd name="T8" fmla="*/ 2 w 2"/>
                <a:gd name="T9" fmla="*/ 299 h 299"/>
              </a:gdLst>
              <a:ahLst/>
              <a:cxnLst>
                <a:cxn ang="T4">
                  <a:pos x="T0" y="T1"/>
                </a:cxn>
                <a:cxn ang="T5">
                  <a:pos x="T2" y="T3"/>
                </a:cxn>
              </a:cxnLst>
              <a:rect l="T6" t="T7" r="T8" b="T9"/>
              <a:pathLst>
                <a:path w="2" h="299">
                  <a:moveTo>
                    <a:pt x="0" y="0"/>
                  </a:moveTo>
                  <a:lnTo>
                    <a:pt x="2" y="299"/>
                  </a:ln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grpSp>
      <p:grpSp>
        <p:nvGrpSpPr>
          <p:cNvPr id="98309" name="Group 45"/>
          <p:cNvGrpSpPr>
            <a:grpSpLocks/>
          </p:cNvGrpSpPr>
          <p:nvPr/>
        </p:nvGrpSpPr>
        <p:grpSpPr bwMode="auto">
          <a:xfrm>
            <a:off x="460377" y="3522663"/>
            <a:ext cx="2016125" cy="2114550"/>
            <a:chOff x="874" y="1593"/>
            <a:chExt cx="1270" cy="1332"/>
          </a:xfrm>
        </p:grpSpPr>
        <p:sp>
          <p:nvSpPr>
            <p:cNvPr id="98352" name="Oval 12"/>
            <p:cNvSpPr>
              <a:spLocks noChangeArrowheads="1"/>
            </p:cNvSpPr>
            <p:nvPr/>
          </p:nvSpPr>
          <p:spPr bwMode="auto">
            <a:xfrm>
              <a:off x="1373" y="1593"/>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D</a:t>
              </a:r>
            </a:p>
          </p:txBody>
        </p:sp>
        <p:sp>
          <p:nvSpPr>
            <p:cNvPr id="98353" name="Oval 13"/>
            <p:cNvSpPr>
              <a:spLocks noChangeArrowheads="1"/>
            </p:cNvSpPr>
            <p:nvPr/>
          </p:nvSpPr>
          <p:spPr bwMode="auto">
            <a:xfrm>
              <a:off x="874" y="2093"/>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solidFill>
                    <a:srgbClr val="FFFF00"/>
                  </a:solidFill>
                  <a:latin typeface="仿宋_GB2312" pitchFamily="49" charset="-122"/>
                </a:rPr>
                <a:t>E</a:t>
              </a:r>
            </a:p>
          </p:txBody>
        </p:sp>
        <p:sp>
          <p:nvSpPr>
            <p:cNvPr id="98354" name="Oval 14"/>
            <p:cNvSpPr>
              <a:spLocks noChangeArrowheads="1"/>
            </p:cNvSpPr>
            <p:nvPr/>
          </p:nvSpPr>
          <p:spPr bwMode="auto">
            <a:xfrm>
              <a:off x="1373" y="2092"/>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F</a:t>
              </a:r>
            </a:p>
          </p:txBody>
        </p:sp>
        <p:sp>
          <p:nvSpPr>
            <p:cNvPr id="98355" name="Oval 15"/>
            <p:cNvSpPr>
              <a:spLocks noChangeArrowheads="1"/>
            </p:cNvSpPr>
            <p:nvPr/>
          </p:nvSpPr>
          <p:spPr bwMode="auto">
            <a:xfrm>
              <a:off x="1872" y="2092"/>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cxnSp>
          <p:nvCxnSpPr>
            <p:cNvPr id="98356" name="AutoShape 16"/>
            <p:cNvCxnSpPr>
              <a:cxnSpLocks noChangeShapeType="1"/>
              <a:stCxn id="98352" idx="3"/>
              <a:endCxn id="98353" idx="7"/>
            </p:cNvCxnSpPr>
            <p:nvPr/>
          </p:nvCxnSpPr>
          <p:spPr bwMode="auto">
            <a:xfrm flipH="1">
              <a:off x="1106" y="1832"/>
              <a:ext cx="307" cy="294"/>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8357" name="AutoShape 24"/>
            <p:cNvCxnSpPr>
              <a:cxnSpLocks noChangeShapeType="1"/>
              <a:stCxn id="98352" idx="4"/>
              <a:endCxn id="98354" idx="0"/>
            </p:cNvCxnSpPr>
            <p:nvPr/>
          </p:nvCxnSpPr>
          <p:spPr bwMode="auto">
            <a:xfrm>
              <a:off x="1509" y="1872"/>
              <a:ext cx="0" cy="21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8358" name="AutoShape 25"/>
            <p:cNvCxnSpPr>
              <a:cxnSpLocks noChangeShapeType="1"/>
              <a:stCxn id="98352" idx="5"/>
              <a:endCxn id="98355" idx="1"/>
            </p:cNvCxnSpPr>
            <p:nvPr/>
          </p:nvCxnSpPr>
          <p:spPr bwMode="auto">
            <a:xfrm>
              <a:off x="1605" y="1832"/>
              <a:ext cx="307" cy="29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98359" name="Oval 29"/>
            <p:cNvSpPr>
              <a:spLocks noChangeArrowheads="1"/>
            </p:cNvSpPr>
            <p:nvPr/>
          </p:nvSpPr>
          <p:spPr bwMode="auto">
            <a:xfrm>
              <a:off x="878" y="2653"/>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H</a:t>
              </a:r>
            </a:p>
          </p:txBody>
        </p:sp>
        <p:sp>
          <p:nvSpPr>
            <p:cNvPr id="98360" name="Oval 30"/>
            <p:cNvSpPr>
              <a:spLocks noChangeArrowheads="1"/>
            </p:cNvSpPr>
            <p:nvPr/>
          </p:nvSpPr>
          <p:spPr bwMode="auto">
            <a:xfrm>
              <a:off x="1377" y="2653"/>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98361" name="AutoShape 31"/>
            <p:cNvCxnSpPr>
              <a:cxnSpLocks noChangeShapeType="1"/>
              <a:stCxn id="98353" idx="4"/>
              <a:endCxn id="98359" idx="0"/>
            </p:cNvCxnSpPr>
            <p:nvPr/>
          </p:nvCxnSpPr>
          <p:spPr bwMode="auto">
            <a:xfrm>
              <a:off x="1010" y="2372"/>
              <a:ext cx="4" cy="27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8362" name="AutoShape 32"/>
            <p:cNvCxnSpPr>
              <a:cxnSpLocks noChangeShapeType="1"/>
              <a:stCxn id="98354" idx="4"/>
              <a:endCxn id="98360" idx="0"/>
            </p:cNvCxnSpPr>
            <p:nvPr/>
          </p:nvCxnSpPr>
          <p:spPr bwMode="auto">
            <a:xfrm>
              <a:off x="1509" y="2371"/>
              <a:ext cx="4" cy="2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98310" name="Group 44"/>
          <p:cNvGrpSpPr>
            <a:grpSpLocks/>
          </p:cNvGrpSpPr>
          <p:nvPr/>
        </p:nvGrpSpPr>
        <p:grpSpPr bwMode="auto">
          <a:xfrm>
            <a:off x="2674938" y="3522665"/>
            <a:ext cx="2436812" cy="2562225"/>
            <a:chOff x="2212" y="1593"/>
            <a:chExt cx="1535" cy="1614"/>
          </a:xfrm>
        </p:grpSpPr>
        <p:sp>
          <p:nvSpPr>
            <p:cNvPr id="98341" name="Oval 33"/>
            <p:cNvSpPr>
              <a:spLocks noChangeArrowheads="1"/>
            </p:cNvSpPr>
            <p:nvPr/>
          </p:nvSpPr>
          <p:spPr bwMode="auto">
            <a:xfrm>
              <a:off x="3073" y="1593"/>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D</a:t>
              </a:r>
            </a:p>
          </p:txBody>
        </p:sp>
        <p:sp>
          <p:nvSpPr>
            <p:cNvPr id="98342" name="Oval 34"/>
            <p:cNvSpPr>
              <a:spLocks noChangeArrowheads="1"/>
            </p:cNvSpPr>
            <p:nvPr/>
          </p:nvSpPr>
          <p:spPr bwMode="auto">
            <a:xfrm>
              <a:off x="2643" y="2018"/>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E</a:t>
              </a:r>
            </a:p>
          </p:txBody>
        </p:sp>
        <p:sp>
          <p:nvSpPr>
            <p:cNvPr id="98343" name="Oval 35"/>
            <p:cNvSpPr>
              <a:spLocks noChangeArrowheads="1"/>
            </p:cNvSpPr>
            <p:nvPr/>
          </p:nvSpPr>
          <p:spPr bwMode="auto">
            <a:xfrm>
              <a:off x="3062" y="2454"/>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F</a:t>
              </a:r>
            </a:p>
          </p:txBody>
        </p:sp>
        <p:sp>
          <p:nvSpPr>
            <p:cNvPr id="98344" name="Oval 36"/>
            <p:cNvSpPr>
              <a:spLocks noChangeArrowheads="1"/>
            </p:cNvSpPr>
            <p:nvPr/>
          </p:nvSpPr>
          <p:spPr bwMode="auto">
            <a:xfrm>
              <a:off x="3475" y="2925"/>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cxnSp>
          <p:nvCxnSpPr>
            <p:cNvPr id="98345" name="AutoShape 37"/>
            <p:cNvCxnSpPr>
              <a:cxnSpLocks noChangeShapeType="1"/>
              <a:stCxn id="98341" idx="3"/>
              <a:endCxn id="98342" idx="7"/>
            </p:cNvCxnSpPr>
            <p:nvPr/>
          </p:nvCxnSpPr>
          <p:spPr bwMode="auto">
            <a:xfrm flipH="1">
              <a:off x="2875" y="1832"/>
              <a:ext cx="238" cy="219"/>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8346" name="AutoShape 38"/>
            <p:cNvCxnSpPr>
              <a:cxnSpLocks noChangeShapeType="1"/>
              <a:stCxn id="98342" idx="5"/>
              <a:endCxn id="98343" idx="1"/>
            </p:cNvCxnSpPr>
            <p:nvPr/>
          </p:nvCxnSpPr>
          <p:spPr bwMode="auto">
            <a:xfrm>
              <a:off x="2875" y="2257"/>
              <a:ext cx="227" cy="23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98347" name="AutoShape 39"/>
            <p:cNvCxnSpPr>
              <a:cxnSpLocks noChangeShapeType="1"/>
              <a:stCxn id="98343" idx="5"/>
              <a:endCxn id="98344" idx="1"/>
            </p:cNvCxnSpPr>
            <p:nvPr/>
          </p:nvCxnSpPr>
          <p:spPr bwMode="auto">
            <a:xfrm>
              <a:off x="3294" y="2693"/>
              <a:ext cx="221" cy="26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98348" name="Oval 40"/>
            <p:cNvSpPr>
              <a:spLocks noChangeArrowheads="1"/>
            </p:cNvSpPr>
            <p:nvPr/>
          </p:nvSpPr>
          <p:spPr bwMode="auto">
            <a:xfrm>
              <a:off x="2212" y="2454"/>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H</a:t>
              </a:r>
            </a:p>
          </p:txBody>
        </p:sp>
        <p:sp>
          <p:nvSpPr>
            <p:cNvPr id="98349" name="Oval 41"/>
            <p:cNvSpPr>
              <a:spLocks noChangeArrowheads="1"/>
            </p:cNvSpPr>
            <p:nvPr/>
          </p:nvSpPr>
          <p:spPr bwMode="auto">
            <a:xfrm>
              <a:off x="2637" y="2935"/>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98350" name="AutoShape 42"/>
            <p:cNvCxnSpPr>
              <a:cxnSpLocks noChangeShapeType="1"/>
              <a:stCxn id="98342" idx="3"/>
              <a:endCxn id="98348" idx="7"/>
            </p:cNvCxnSpPr>
            <p:nvPr/>
          </p:nvCxnSpPr>
          <p:spPr bwMode="auto">
            <a:xfrm flipH="1">
              <a:off x="2444" y="2257"/>
              <a:ext cx="239" cy="23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8351" name="AutoShape 43"/>
            <p:cNvCxnSpPr>
              <a:cxnSpLocks noChangeShapeType="1"/>
              <a:stCxn id="98343" idx="3"/>
              <a:endCxn id="98349" idx="7"/>
            </p:cNvCxnSpPr>
            <p:nvPr/>
          </p:nvCxnSpPr>
          <p:spPr bwMode="auto">
            <a:xfrm flipH="1">
              <a:off x="2869" y="2693"/>
              <a:ext cx="233" cy="2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98311" name="Group 75"/>
          <p:cNvGrpSpPr>
            <a:grpSpLocks/>
          </p:cNvGrpSpPr>
          <p:nvPr/>
        </p:nvGrpSpPr>
        <p:grpSpPr bwMode="auto">
          <a:xfrm>
            <a:off x="5337175" y="3519490"/>
            <a:ext cx="3492500" cy="2555875"/>
            <a:chOff x="3362" y="1990"/>
            <a:chExt cx="2200" cy="1610"/>
          </a:xfrm>
        </p:grpSpPr>
        <p:grpSp>
          <p:nvGrpSpPr>
            <p:cNvPr id="98312" name="Group 49"/>
            <p:cNvGrpSpPr>
              <a:grpSpLocks/>
            </p:cNvGrpSpPr>
            <p:nvPr/>
          </p:nvGrpSpPr>
          <p:grpSpPr bwMode="auto">
            <a:xfrm>
              <a:off x="3901" y="3373"/>
              <a:ext cx="652" cy="227"/>
              <a:chOff x="4241" y="1763"/>
              <a:chExt cx="652" cy="227"/>
            </a:xfrm>
          </p:grpSpPr>
          <p:sp>
            <p:nvSpPr>
              <p:cNvPr id="98338" name="Text Box 46"/>
              <p:cNvSpPr txBox="1">
                <a:spLocks noChangeArrowheads="1"/>
              </p:cNvSpPr>
              <p:nvPr/>
            </p:nvSpPr>
            <p:spPr bwMode="auto">
              <a:xfrm>
                <a:off x="4241" y="1763"/>
                <a:ext cx="652" cy="2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lnSpc>
                    <a:spcPct val="90000"/>
                  </a:lnSpc>
                  <a:spcBef>
                    <a:spcPct val="50000"/>
                  </a:spcBef>
                </a:pPr>
                <a:r>
                  <a:rPr lang="en-US" altLang="zh-CN" sz="2000">
                    <a:latin typeface="楷体_GB2312" pitchFamily="49" charset="-122"/>
                    <a:ea typeface="楷体_GB2312" pitchFamily="49" charset="-122"/>
                  </a:rPr>
                  <a:t>∧ </a:t>
                </a:r>
                <a:r>
                  <a:rPr lang="en-US" altLang="zh-CN">
                    <a:latin typeface="仿宋_GB2312" pitchFamily="49" charset="-122"/>
                  </a:rPr>
                  <a:t>J </a:t>
                </a:r>
                <a:r>
                  <a:rPr lang="en-US" altLang="zh-CN" sz="2000"/>
                  <a:t>∧</a:t>
                </a:r>
              </a:p>
            </p:txBody>
          </p:sp>
          <p:sp>
            <p:nvSpPr>
              <p:cNvPr id="98339" name="Line 47"/>
              <p:cNvSpPr>
                <a:spLocks noChangeShapeType="1"/>
              </p:cNvSpPr>
              <p:nvPr/>
            </p:nvSpPr>
            <p:spPr bwMode="auto">
              <a:xfrm>
                <a:off x="4439" y="1763"/>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8340" name="Line 48"/>
              <p:cNvSpPr>
                <a:spLocks noChangeShapeType="1"/>
              </p:cNvSpPr>
              <p:nvPr/>
            </p:nvSpPr>
            <p:spPr bwMode="auto">
              <a:xfrm>
                <a:off x="4694" y="1763"/>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98313" name="Group 50"/>
            <p:cNvGrpSpPr>
              <a:grpSpLocks/>
            </p:cNvGrpSpPr>
            <p:nvPr/>
          </p:nvGrpSpPr>
          <p:grpSpPr bwMode="auto">
            <a:xfrm>
              <a:off x="4910" y="3373"/>
              <a:ext cx="652" cy="227"/>
              <a:chOff x="4241" y="1763"/>
              <a:chExt cx="652" cy="227"/>
            </a:xfrm>
          </p:grpSpPr>
          <p:sp>
            <p:nvSpPr>
              <p:cNvPr id="98335" name="Text Box 51"/>
              <p:cNvSpPr txBox="1">
                <a:spLocks noChangeArrowheads="1"/>
              </p:cNvSpPr>
              <p:nvPr/>
            </p:nvSpPr>
            <p:spPr bwMode="auto">
              <a:xfrm>
                <a:off x="4241" y="1763"/>
                <a:ext cx="652" cy="2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lnSpc>
                    <a:spcPct val="90000"/>
                  </a:lnSpc>
                  <a:spcBef>
                    <a:spcPct val="50000"/>
                  </a:spcBef>
                </a:pPr>
                <a:r>
                  <a:rPr lang="en-US" altLang="zh-CN" sz="2000">
                    <a:latin typeface="楷体_GB2312" pitchFamily="49" charset="-122"/>
                    <a:ea typeface="楷体_GB2312" pitchFamily="49" charset="-122"/>
                  </a:rPr>
                  <a:t>∧ </a:t>
                </a:r>
                <a:r>
                  <a:rPr lang="en-US" altLang="zh-CN">
                    <a:latin typeface="仿宋_GB2312" pitchFamily="49" charset="-122"/>
                  </a:rPr>
                  <a:t>G </a:t>
                </a:r>
                <a:r>
                  <a:rPr lang="en-US" altLang="zh-CN" sz="2000"/>
                  <a:t>∧</a:t>
                </a:r>
              </a:p>
            </p:txBody>
          </p:sp>
          <p:sp>
            <p:nvSpPr>
              <p:cNvPr id="98336" name="Line 52"/>
              <p:cNvSpPr>
                <a:spLocks noChangeShapeType="1"/>
              </p:cNvSpPr>
              <p:nvPr/>
            </p:nvSpPr>
            <p:spPr bwMode="auto">
              <a:xfrm>
                <a:off x="4439" y="1763"/>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8337" name="Line 53"/>
              <p:cNvSpPr>
                <a:spLocks noChangeShapeType="1"/>
              </p:cNvSpPr>
              <p:nvPr/>
            </p:nvSpPr>
            <p:spPr bwMode="auto">
              <a:xfrm>
                <a:off x="4694" y="1763"/>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98314" name="Group 54"/>
            <p:cNvGrpSpPr>
              <a:grpSpLocks/>
            </p:cNvGrpSpPr>
            <p:nvPr/>
          </p:nvGrpSpPr>
          <p:grpSpPr bwMode="auto">
            <a:xfrm>
              <a:off x="4399" y="2903"/>
              <a:ext cx="652" cy="227"/>
              <a:chOff x="4241" y="1763"/>
              <a:chExt cx="652" cy="227"/>
            </a:xfrm>
          </p:grpSpPr>
          <p:sp>
            <p:nvSpPr>
              <p:cNvPr id="98332" name="Text Box 55"/>
              <p:cNvSpPr txBox="1">
                <a:spLocks noChangeArrowheads="1"/>
              </p:cNvSpPr>
              <p:nvPr/>
            </p:nvSpPr>
            <p:spPr bwMode="auto">
              <a:xfrm>
                <a:off x="4241" y="1763"/>
                <a:ext cx="652" cy="2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lnSpc>
                    <a:spcPct val="90000"/>
                  </a:lnSpc>
                  <a:spcBef>
                    <a:spcPct val="50000"/>
                  </a:spcBef>
                </a:pPr>
                <a:r>
                  <a:rPr lang="en-US" altLang="zh-CN">
                    <a:latin typeface="仿宋_GB2312" pitchFamily="49" charset="-122"/>
                  </a:rPr>
                  <a:t>F </a:t>
                </a:r>
                <a:r>
                  <a:rPr lang="en-US" altLang="zh-CN" sz="2000"/>
                  <a:t>  </a:t>
                </a:r>
              </a:p>
            </p:txBody>
          </p:sp>
          <p:sp>
            <p:nvSpPr>
              <p:cNvPr id="98333" name="Line 56"/>
              <p:cNvSpPr>
                <a:spLocks noChangeShapeType="1"/>
              </p:cNvSpPr>
              <p:nvPr/>
            </p:nvSpPr>
            <p:spPr bwMode="auto">
              <a:xfrm>
                <a:off x="4439" y="1763"/>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8334" name="Line 57"/>
              <p:cNvSpPr>
                <a:spLocks noChangeShapeType="1"/>
              </p:cNvSpPr>
              <p:nvPr/>
            </p:nvSpPr>
            <p:spPr bwMode="auto">
              <a:xfrm>
                <a:off x="4694" y="1763"/>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98315" name="Group 58"/>
            <p:cNvGrpSpPr>
              <a:grpSpLocks/>
            </p:cNvGrpSpPr>
            <p:nvPr/>
          </p:nvGrpSpPr>
          <p:grpSpPr bwMode="auto">
            <a:xfrm>
              <a:off x="3362" y="2903"/>
              <a:ext cx="652" cy="227"/>
              <a:chOff x="4241" y="1763"/>
              <a:chExt cx="652" cy="227"/>
            </a:xfrm>
          </p:grpSpPr>
          <p:sp>
            <p:nvSpPr>
              <p:cNvPr id="98329" name="Text Box 59"/>
              <p:cNvSpPr txBox="1">
                <a:spLocks noChangeArrowheads="1"/>
              </p:cNvSpPr>
              <p:nvPr/>
            </p:nvSpPr>
            <p:spPr bwMode="auto">
              <a:xfrm>
                <a:off x="4241" y="1763"/>
                <a:ext cx="652" cy="2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lnSpc>
                    <a:spcPct val="90000"/>
                  </a:lnSpc>
                  <a:spcBef>
                    <a:spcPct val="50000"/>
                  </a:spcBef>
                </a:pPr>
                <a:r>
                  <a:rPr lang="en-US" altLang="zh-CN" sz="2000">
                    <a:latin typeface="楷体_GB2312" pitchFamily="49" charset="-122"/>
                    <a:ea typeface="楷体_GB2312" pitchFamily="49" charset="-122"/>
                  </a:rPr>
                  <a:t>∧ </a:t>
                </a:r>
                <a:r>
                  <a:rPr lang="en-US" altLang="zh-CN">
                    <a:latin typeface="仿宋_GB2312" pitchFamily="49" charset="-122"/>
                  </a:rPr>
                  <a:t>H </a:t>
                </a:r>
                <a:r>
                  <a:rPr lang="en-US" altLang="zh-CN" sz="2000"/>
                  <a:t>∧</a:t>
                </a:r>
              </a:p>
            </p:txBody>
          </p:sp>
          <p:sp>
            <p:nvSpPr>
              <p:cNvPr id="98330" name="Line 60"/>
              <p:cNvSpPr>
                <a:spLocks noChangeShapeType="1"/>
              </p:cNvSpPr>
              <p:nvPr/>
            </p:nvSpPr>
            <p:spPr bwMode="auto">
              <a:xfrm>
                <a:off x="4439" y="1763"/>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8331" name="Line 61"/>
              <p:cNvSpPr>
                <a:spLocks noChangeShapeType="1"/>
              </p:cNvSpPr>
              <p:nvPr/>
            </p:nvSpPr>
            <p:spPr bwMode="auto">
              <a:xfrm>
                <a:off x="4694" y="1763"/>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98316" name="Group 62"/>
            <p:cNvGrpSpPr>
              <a:grpSpLocks/>
            </p:cNvGrpSpPr>
            <p:nvPr/>
          </p:nvGrpSpPr>
          <p:grpSpPr bwMode="auto">
            <a:xfrm>
              <a:off x="3873" y="2443"/>
              <a:ext cx="652" cy="227"/>
              <a:chOff x="4241" y="1763"/>
              <a:chExt cx="652" cy="227"/>
            </a:xfrm>
          </p:grpSpPr>
          <p:sp>
            <p:nvSpPr>
              <p:cNvPr id="98326" name="Text Box 63"/>
              <p:cNvSpPr txBox="1">
                <a:spLocks noChangeArrowheads="1"/>
              </p:cNvSpPr>
              <p:nvPr/>
            </p:nvSpPr>
            <p:spPr bwMode="auto">
              <a:xfrm>
                <a:off x="4241" y="1763"/>
                <a:ext cx="652" cy="2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lnSpc>
                    <a:spcPct val="90000"/>
                  </a:lnSpc>
                  <a:spcBef>
                    <a:spcPct val="50000"/>
                  </a:spcBef>
                </a:pPr>
                <a:r>
                  <a:rPr lang="en-US" altLang="zh-CN">
                    <a:latin typeface="仿宋_GB2312" pitchFamily="49" charset="-122"/>
                  </a:rPr>
                  <a:t>E </a:t>
                </a:r>
                <a:r>
                  <a:rPr lang="en-US" altLang="zh-CN" sz="2000"/>
                  <a:t>  </a:t>
                </a:r>
              </a:p>
            </p:txBody>
          </p:sp>
          <p:sp>
            <p:nvSpPr>
              <p:cNvPr id="98327" name="Line 64"/>
              <p:cNvSpPr>
                <a:spLocks noChangeShapeType="1"/>
              </p:cNvSpPr>
              <p:nvPr/>
            </p:nvSpPr>
            <p:spPr bwMode="auto">
              <a:xfrm>
                <a:off x="4439" y="1763"/>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8328" name="Line 65"/>
              <p:cNvSpPr>
                <a:spLocks noChangeShapeType="1"/>
              </p:cNvSpPr>
              <p:nvPr/>
            </p:nvSpPr>
            <p:spPr bwMode="auto">
              <a:xfrm>
                <a:off x="4694" y="1763"/>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98317" name="Group 66"/>
            <p:cNvGrpSpPr>
              <a:grpSpLocks/>
            </p:cNvGrpSpPr>
            <p:nvPr/>
          </p:nvGrpSpPr>
          <p:grpSpPr bwMode="auto">
            <a:xfrm>
              <a:off x="4326" y="1990"/>
              <a:ext cx="652" cy="227"/>
              <a:chOff x="4241" y="1763"/>
              <a:chExt cx="652" cy="227"/>
            </a:xfrm>
          </p:grpSpPr>
          <p:sp>
            <p:nvSpPr>
              <p:cNvPr id="98323" name="Text Box 67"/>
              <p:cNvSpPr txBox="1">
                <a:spLocks noChangeArrowheads="1"/>
              </p:cNvSpPr>
              <p:nvPr/>
            </p:nvSpPr>
            <p:spPr bwMode="auto">
              <a:xfrm>
                <a:off x="4241" y="1763"/>
                <a:ext cx="652" cy="2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lnSpc>
                    <a:spcPct val="90000"/>
                  </a:lnSpc>
                  <a:spcBef>
                    <a:spcPct val="50000"/>
                  </a:spcBef>
                </a:pPr>
                <a:r>
                  <a:rPr lang="en-US" altLang="zh-CN">
                    <a:latin typeface="仿宋_GB2312" pitchFamily="49" charset="-122"/>
                  </a:rPr>
                  <a:t>  </a:t>
                </a:r>
                <a:r>
                  <a:rPr lang="en-US" altLang="zh-CN" sz="1600">
                    <a:latin typeface="仿宋_GB2312" pitchFamily="49" charset="-122"/>
                  </a:rPr>
                  <a:t> </a:t>
                </a:r>
                <a:r>
                  <a:rPr lang="en-US" altLang="zh-CN">
                    <a:latin typeface="仿宋_GB2312" pitchFamily="49" charset="-122"/>
                  </a:rPr>
                  <a:t>D </a:t>
                </a:r>
                <a:r>
                  <a:rPr lang="en-US" altLang="zh-CN" sz="2000"/>
                  <a:t>∧</a:t>
                </a:r>
              </a:p>
            </p:txBody>
          </p:sp>
          <p:sp>
            <p:nvSpPr>
              <p:cNvPr id="98324" name="Line 68"/>
              <p:cNvSpPr>
                <a:spLocks noChangeShapeType="1"/>
              </p:cNvSpPr>
              <p:nvPr/>
            </p:nvSpPr>
            <p:spPr bwMode="auto">
              <a:xfrm>
                <a:off x="4439" y="1763"/>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8325" name="Line 69"/>
              <p:cNvSpPr>
                <a:spLocks noChangeShapeType="1"/>
              </p:cNvSpPr>
              <p:nvPr/>
            </p:nvSpPr>
            <p:spPr bwMode="auto">
              <a:xfrm>
                <a:off x="4694" y="1763"/>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98318" name="Line 70"/>
            <p:cNvSpPr>
              <a:spLocks noChangeShapeType="1"/>
            </p:cNvSpPr>
            <p:nvPr/>
          </p:nvSpPr>
          <p:spPr bwMode="auto">
            <a:xfrm flipH="1">
              <a:off x="4212" y="2103"/>
              <a:ext cx="199" cy="34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8319" name="Line 71"/>
            <p:cNvSpPr>
              <a:spLocks noChangeShapeType="1"/>
            </p:cNvSpPr>
            <p:nvPr/>
          </p:nvSpPr>
          <p:spPr bwMode="auto">
            <a:xfrm flipH="1">
              <a:off x="3759" y="2561"/>
              <a:ext cx="199" cy="34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8320" name="Line 72"/>
            <p:cNvSpPr>
              <a:spLocks noChangeShapeType="1"/>
            </p:cNvSpPr>
            <p:nvPr/>
          </p:nvSpPr>
          <p:spPr bwMode="auto">
            <a:xfrm flipH="1">
              <a:off x="4281" y="3027"/>
              <a:ext cx="199" cy="34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8321" name="Line 73"/>
            <p:cNvSpPr>
              <a:spLocks noChangeShapeType="1"/>
            </p:cNvSpPr>
            <p:nvPr/>
          </p:nvSpPr>
          <p:spPr bwMode="auto">
            <a:xfrm>
              <a:off x="4439" y="2557"/>
              <a:ext cx="199" cy="34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8322" name="Line 74"/>
            <p:cNvSpPr>
              <a:spLocks noChangeShapeType="1"/>
            </p:cNvSpPr>
            <p:nvPr/>
          </p:nvSpPr>
          <p:spPr bwMode="auto">
            <a:xfrm>
              <a:off x="4949" y="3023"/>
              <a:ext cx="199" cy="34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Tree>
    <p:extLst>
      <p:ext uri="{BB962C8B-B14F-4D97-AF65-F5344CB8AC3E}">
        <p14:creationId xmlns:p14="http://schemas.microsoft.com/office/powerpoint/2010/main" val="1404351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701675" y="863602"/>
            <a:ext cx="350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r>
              <a:rPr kumimoji="1" lang="en-US" altLang="zh-CN" sz="2800">
                <a:solidFill>
                  <a:srgbClr val="FFFF00"/>
                </a:solidFill>
                <a:latin typeface="仿宋_GB2312" pitchFamily="49" charset="-122"/>
              </a:rPr>
              <a:t>4. </a:t>
            </a:r>
            <a:r>
              <a:rPr kumimoji="1" lang="zh-CN" altLang="en-US" sz="2800">
                <a:solidFill>
                  <a:srgbClr val="FFFF00"/>
                </a:solidFill>
                <a:latin typeface="仿宋_GB2312" pitchFamily="49" charset="-122"/>
              </a:rPr>
              <a:t>三重链表表示法</a:t>
            </a:r>
          </a:p>
        </p:txBody>
      </p:sp>
      <p:sp>
        <p:nvSpPr>
          <p:cNvPr id="100355" name="Text Box 3"/>
          <p:cNvSpPr txBox="1">
            <a:spLocks noChangeArrowheads="1"/>
          </p:cNvSpPr>
          <p:nvPr/>
        </p:nvSpPr>
        <p:spPr bwMode="auto">
          <a:xfrm>
            <a:off x="1203325" y="1187452"/>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endParaRPr kumimoji="1" lang="en-US" altLang="zh-CN" sz="2800">
              <a:solidFill>
                <a:srgbClr val="FF9933"/>
              </a:solidFill>
              <a:latin typeface="宋体" panose="02010600030101010101" pitchFamily="2" charset="-122"/>
              <a:ea typeface="宋体" panose="02010600030101010101" pitchFamily="2" charset="-122"/>
            </a:endParaRPr>
          </a:p>
        </p:txBody>
      </p:sp>
      <p:sp>
        <p:nvSpPr>
          <p:cNvPr id="100356" name="Text Box 4"/>
          <p:cNvSpPr txBox="1">
            <a:spLocks noChangeArrowheads="1"/>
          </p:cNvSpPr>
          <p:nvPr/>
        </p:nvSpPr>
        <p:spPr bwMode="auto">
          <a:xfrm>
            <a:off x="838200" y="5364163"/>
            <a:ext cx="830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spcBef>
                <a:spcPct val="50000"/>
              </a:spcBef>
            </a:pPr>
            <a:r>
              <a:rPr kumimoji="1" lang="zh-CN" altLang="en-US" sz="2800" dirty="0">
                <a:solidFill>
                  <a:srgbClr val="FFFF00"/>
                </a:solidFill>
                <a:latin typeface="华文楷体" panose="02010600040101010101" pitchFamily="2" charset="-122"/>
                <a:ea typeface="华文楷体" panose="02010600040101010101" pitchFamily="2" charset="-122"/>
              </a:rPr>
              <a:t>优点：可以很方便地得到节点的双亲和孩子信息。</a:t>
            </a:r>
          </a:p>
        </p:txBody>
      </p:sp>
      <p:grpSp>
        <p:nvGrpSpPr>
          <p:cNvPr id="100357" name="Group 12"/>
          <p:cNvGrpSpPr>
            <a:grpSpLocks/>
          </p:cNvGrpSpPr>
          <p:nvPr/>
        </p:nvGrpSpPr>
        <p:grpSpPr bwMode="auto">
          <a:xfrm>
            <a:off x="1736727" y="1584325"/>
            <a:ext cx="5624513" cy="476250"/>
            <a:chOff x="1207" y="601"/>
            <a:chExt cx="3543" cy="300"/>
          </a:xfrm>
        </p:grpSpPr>
        <p:sp>
          <p:nvSpPr>
            <p:cNvPr id="100405" name="Text Box 8"/>
            <p:cNvSpPr txBox="1">
              <a:spLocks noChangeArrowheads="1"/>
            </p:cNvSpPr>
            <p:nvPr/>
          </p:nvSpPr>
          <p:spPr bwMode="auto">
            <a:xfrm>
              <a:off x="1207" y="601"/>
              <a:ext cx="3543" cy="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spcBef>
                  <a:spcPct val="50000"/>
                </a:spcBef>
              </a:pPr>
              <a:r>
                <a:rPr lang="en-US" altLang="zh-CN">
                  <a:latin typeface="Times New Roman" panose="02020603050405020304" pitchFamily="18" charset="0"/>
                </a:rPr>
                <a:t>leftChild   element   rightSibling   parent</a:t>
              </a:r>
            </a:p>
          </p:txBody>
        </p:sp>
        <p:sp>
          <p:nvSpPr>
            <p:cNvPr id="100406" name="Freeform 9"/>
            <p:cNvSpPr>
              <a:spLocks/>
            </p:cNvSpPr>
            <p:nvPr/>
          </p:nvSpPr>
          <p:spPr bwMode="auto">
            <a:xfrm>
              <a:off x="2086" y="601"/>
              <a:ext cx="3" cy="234"/>
            </a:xfrm>
            <a:custGeom>
              <a:avLst/>
              <a:gdLst>
                <a:gd name="T0" fmla="*/ 3 w 3"/>
                <a:gd name="T1" fmla="*/ 0 h 294"/>
                <a:gd name="T2" fmla="*/ 0 w 3"/>
                <a:gd name="T3" fmla="*/ 294 h 294"/>
                <a:gd name="T4" fmla="*/ 0 60000 65536"/>
                <a:gd name="T5" fmla="*/ 0 60000 65536"/>
                <a:gd name="T6" fmla="*/ 0 w 3"/>
                <a:gd name="T7" fmla="*/ 0 h 294"/>
                <a:gd name="T8" fmla="*/ 3 w 3"/>
                <a:gd name="T9" fmla="*/ 294 h 294"/>
              </a:gdLst>
              <a:ahLst/>
              <a:cxnLst>
                <a:cxn ang="T4">
                  <a:pos x="T0" y="T1"/>
                </a:cxn>
                <a:cxn ang="T5">
                  <a:pos x="T2" y="T3"/>
                </a:cxn>
              </a:cxnLst>
              <a:rect l="T6" t="T7" r="T8" b="T9"/>
              <a:pathLst>
                <a:path w="3" h="294">
                  <a:moveTo>
                    <a:pt x="3" y="0"/>
                  </a:moveTo>
                  <a:lnTo>
                    <a:pt x="0" y="294"/>
                  </a:ln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100407" name="Freeform 10"/>
            <p:cNvSpPr>
              <a:spLocks/>
            </p:cNvSpPr>
            <p:nvPr/>
          </p:nvSpPr>
          <p:spPr bwMode="auto">
            <a:xfrm>
              <a:off x="2908" y="601"/>
              <a:ext cx="2" cy="234"/>
            </a:xfrm>
            <a:custGeom>
              <a:avLst/>
              <a:gdLst>
                <a:gd name="T0" fmla="*/ 0 w 2"/>
                <a:gd name="T1" fmla="*/ 0 h 299"/>
                <a:gd name="T2" fmla="*/ 2 w 2"/>
                <a:gd name="T3" fmla="*/ 299 h 299"/>
                <a:gd name="T4" fmla="*/ 0 60000 65536"/>
                <a:gd name="T5" fmla="*/ 0 60000 65536"/>
                <a:gd name="T6" fmla="*/ 0 w 2"/>
                <a:gd name="T7" fmla="*/ 0 h 299"/>
                <a:gd name="T8" fmla="*/ 2 w 2"/>
                <a:gd name="T9" fmla="*/ 299 h 299"/>
              </a:gdLst>
              <a:ahLst/>
              <a:cxnLst>
                <a:cxn ang="T4">
                  <a:pos x="T0" y="T1"/>
                </a:cxn>
                <a:cxn ang="T5">
                  <a:pos x="T2" y="T3"/>
                </a:cxn>
              </a:cxnLst>
              <a:rect l="T6" t="T7" r="T8" b="T9"/>
              <a:pathLst>
                <a:path w="2" h="299">
                  <a:moveTo>
                    <a:pt x="0" y="0"/>
                  </a:moveTo>
                  <a:lnTo>
                    <a:pt x="2" y="299"/>
                  </a:ln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100408" name="Freeform 11"/>
            <p:cNvSpPr>
              <a:spLocks/>
            </p:cNvSpPr>
            <p:nvPr/>
          </p:nvSpPr>
          <p:spPr bwMode="auto">
            <a:xfrm>
              <a:off x="3984" y="601"/>
              <a:ext cx="2" cy="234"/>
            </a:xfrm>
            <a:custGeom>
              <a:avLst/>
              <a:gdLst>
                <a:gd name="T0" fmla="*/ 0 w 2"/>
                <a:gd name="T1" fmla="*/ 0 h 299"/>
                <a:gd name="T2" fmla="*/ 2 w 2"/>
                <a:gd name="T3" fmla="*/ 299 h 299"/>
                <a:gd name="T4" fmla="*/ 0 60000 65536"/>
                <a:gd name="T5" fmla="*/ 0 60000 65536"/>
                <a:gd name="T6" fmla="*/ 0 w 2"/>
                <a:gd name="T7" fmla="*/ 0 h 299"/>
                <a:gd name="T8" fmla="*/ 2 w 2"/>
                <a:gd name="T9" fmla="*/ 299 h 299"/>
              </a:gdLst>
              <a:ahLst/>
              <a:cxnLst>
                <a:cxn ang="T4">
                  <a:pos x="T0" y="T1"/>
                </a:cxn>
                <a:cxn ang="T5">
                  <a:pos x="T2" y="T3"/>
                </a:cxn>
              </a:cxnLst>
              <a:rect l="T6" t="T7" r="T8" b="T9"/>
              <a:pathLst>
                <a:path w="2" h="299">
                  <a:moveTo>
                    <a:pt x="0" y="0"/>
                  </a:moveTo>
                  <a:lnTo>
                    <a:pt x="2" y="299"/>
                  </a:ln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grpSp>
      <p:grpSp>
        <p:nvGrpSpPr>
          <p:cNvPr id="100358" name="Group 13"/>
          <p:cNvGrpSpPr>
            <a:grpSpLocks/>
          </p:cNvGrpSpPr>
          <p:nvPr/>
        </p:nvGrpSpPr>
        <p:grpSpPr bwMode="auto">
          <a:xfrm>
            <a:off x="1285877" y="2573338"/>
            <a:ext cx="2016125" cy="2114550"/>
            <a:chOff x="874" y="1593"/>
            <a:chExt cx="1270" cy="1332"/>
          </a:xfrm>
        </p:grpSpPr>
        <p:sp>
          <p:nvSpPr>
            <p:cNvPr id="100394" name="Oval 14"/>
            <p:cNvSpPr>
              <a:spLocks noChangeArrowheads="1"/>
            </p:cNvSpPr>
            <p:nvPr/>
          </p:nvSpPr>
          <p:spPr bwMode="auto">
            <a:xfrm>
              <a:off x="1373" y="1593"/>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D</a:t>
              </a:r>
            </a:p>
          </p:txBody>
        </p:sp>
        <p:sp>
          <p:nvSpPr>
            <p:cNvPr id="100395" name="Oval 15"/>
            <p:cNvSpPr>
              <a:spLocks noChangeArrowheads="1"/>
            </p:cNvSpPr>
            <p:nvPr/>
          </p:nvSpPr>
          <p:spPr bwMode="auto">
            <a:xfrm>
              <a:off x="874" y="2093"/>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E</a:t>
              </a:r>
            </a:p>
          </p:txBody>
        </p:sp>
        <p:sp>
          <p:nvSpPr>
            <p:cNvPr id="100396" name="Oval 16"/>
            <p:cNvSpPr>
              <a:spLocks noChangeArrowheads="1"/>
            </p:cNvSpPr>
            <p:nvPr/>
          </p:nvSpPr>
          <p:spPr bwMode="auto">
            <a:xfrm>
              <a:off x="1373" y="2092"/>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F</a:t>
              </a:r>
            </a:p>
          </p:txBody>
        </p:sp>
        <p:sp>
          <p:nvSpPr>
            <p:cNvPr id="100397" name="Oval 17"/>
            <p:cNvSpPr>
              <a:spLocks noChangeArrowheads="1"/>
            </p:cNvSpPr>
            <p:nvPr/>
          </p:nvSpPr>
          <p:spPr bwMode="auto">
            <a:xfrm>
              <a:off x="1872" y="2092"/>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cxnSp>
          <p:nvCxnSpPr>
            <p:cNvPr id="100398" name="AutoShape 18"/>
            <p:cNvCxnSpPr>
              <a:cxnSpLocks noChangeShapeType="1"/>
              <a:stCxn id="100394" idx="3"/>
              <a:endCxn id="100395" idx="7"/>
            </p:cNvCxnSpPr>
            <p:nvPr/>
          </p:nvCxnSpPr>
          <p:spPr bwMode="auto">
            <a:xfrm flipH="1">
              <a:off x="1106" y="1832"/>
              <a:ext cx="307" cy="294"/>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00399" name="AutoShape 19"/>
            <p:cNvCxnSpPr>
              <a:cxnSpLocks noChangeShapeType="1"/>
              <a:stCxn id="100394" idx="4"/>
              <a:endCxn id="100396" idx="0"/>
            </p:cNvCxnSpPr>
            <p:nvPr/>
          </p:nvCxnSpPr>
          <p:spPr bwMode="auto">
            <a:xfrm>
              <a:off x="1509" y="1872"/>
              <a:ext cx="0" cy="21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00400" name="AutoShape 20"/>
            <p:cNvCxnSpPr>
              <a:cxnSpLocks noChangeShapeType="1"/>
              <a:stCxn id="100394" idx="5"/>
              <a:endCxn id="100397" idx="1"/>
            </p:cNvCxnSpPr>
            <p:nvPr/>
          </p:nvCxnSpPr>
          <p:spPr bwMode="auto">
            <a:xfrm>
              <a:off x="1605" y="1832"/>
              <a:ext cx="307" cy="29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100401" name="Oval 21"/>
            <p:cNvSpPr>
              <a:spLocks noChangeArrowheads="1"/>
            </p:cNvSpPr>
            <p:nvPr/>
          </p:nvSpPr>
          <p:spPr bwMode="auto">
            <a:xfrm>
              <a:off x="878" y="2653"/>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H</a:t>
              </a:r>
            </a:p>
          </p:txBody>
        </p:sp>
        <p:sp>
          <p:nvSpPr>
            <p:cNvPr id="100402" name="Oval 22"/>
            <p:cNvSpPr>
              <a:spLocks noChangeArrowheads="1"/>
            </p:cNvSpPr>
            <p:nvPr/>
          </p:nvSpPr>
          <p:spPr bwMode="auto">
            <a:xfrm>
              <a:off x="1377" y="2653"/>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100403" name="AutoShape 23"/>
            <p:cNvCxnSpPr>
              <a:cxnSpLocks noChangeShapeType="1"/>
              <a:stCxn id="100395" idx="4"/>
              <a:endCxn id="100401" idx="0"/>
            </p:cNvCxnSpPr>
            <p:nvPr/>
          </p:nvCxnSpPr>
          <p:spPr bwMode="auto">
            <a:xfrm>
              <a:off x="1010" y="2372"/>
              <a:ext cx="4" cy="27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0404" name="AutoShape 24"/>
            <p:cNvCxnSpPr>
              <a:cxnSpLocks noChangeShapeType="1"/>
              <a:stCxn id="100396" idx="4"/>
              <a:endCxn id="100402" idx="0"/>
            </p:cNvCxnSpPr>
            <p:nvPr/>
          </p:nvCxnSpPr>
          <p:spPr bwMode="auto">
            <a:xfrm>
              <a:off x="1509" y="2371"/>
              <a:ext cx="4" cy="2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100359" name="Group 73"/>
          <p:cNvGrpSpPr>
            <a:grpSpLocks/>
          </p:cNvGrpSpPr>
          <p:nvPr/>
        </p:nvGrpSpPr>
        <p:grpSpPr bwMode="auto">
          <a:xfrm>
            <a:off x="3671888" y="2474913"/>
            <a:ext cx="4044950" cy="2565400"/>
            <a:chOff x="2313" y="1559"/>
            <a:chExt cx="2548" cy="1616"/>
          </a:xfrm>
        </p:grpSpPr>
        <p:sp>
          <p:nvSpPr>
            <p:cNvPr id="100360" name="Text Box 27"/>
            <p:cNvSpPr txBox="1">
              <a:spLocks noChangeArrowheads="1"/>
            </p:cNvSpPr>
            <p:nvPr/>
          </p:nvSpPr>
          <p:spPr bwMode="auto">
            <a:xfrm>
              <a:off x="3026" y="2948"/>
              <a:ext cx="790" cy="2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lnSpc>
                  <a:spcPct val="90000"/>
                </a:lnSpc>
                <a:spcBef>
                  <a:spcPct val="50000"/>
                </a:spcBef>
              </a:pPr>
              <a:r>
                <a:rPr lang="en-US" altLang="zh-CN" sz="2000">
                  <a:latin typeface="楷体_GB2312" pitchFamily="49" charset="-122"/>
                  <a:ea typeface="楷体_GB2312" pitchFamily="49" charset="-122"/>
                </a:rPr>
                <a:t>∧ </a:t>
              </a:r>
              <a:r>
                <a:rPr lang="en-US" altLang="zh-CN">
                  <a:latin typeface="仿宋_GB2312" pitchFamily="49" charset="-122"/>
                </a:rPr>
                <a:t>J </a:t>
              </a:r>
              <a:r>
                <a:rPr lang="en-US" altLang="zh-CN" sz="2000"/>
                <a:t>∧</a:t>
              </a:r>
            </a:p>
          </p:txBody>
        </p:sp>
        <p:sp>
          <p:nvSpPr>
            <p:cNvPr id="100361" name="Line 28"/>
            <p:cNvSpPr>
              <a:spLocks noChangeShapeType="1"/>
            </p:cNvSpPr>
            <p:nvPr/>
          </p:nvSpPr>
          <p:spPr bwMode="auto">
            <a:xfrm>
              <a:off x="3223" y="2948"/>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0362" name="Line 29"/>
            <p:cNvSpPr>
              <a:spLocks noChangeShapeType="1"/>
            </p:cNvSpPr>
            <p:nvPr/>
          </p:nvSpPr>
          <p:spPr bwMode="auto">
            <a:xfrm>
              <a:off x="3620" y="2948"/>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0363" name="Text Box 31"/>
            <p:cNvSpPr txBox="1">
              <a:spLocks noChangeArrowheads="1"/>
            </p:cNvSpPr>
            <p:nvPr/>
          </p:nvSpPr>
          <p:spPr bwMode="auto">
            <a:xfrm>
              <a:off x="4071" y="2948"/>
              <a:ext cx="790" cy="2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lnSpc>
                  <a:spcPct val="90000"/>
                </a:lnSpc>
                <a:spcBef>
                  <a:spcPct val="50000"/>
                </a:spcBef>
              </a:pPr>
              <a:r>
                <a:rPr lang="en-US" altLang="zh-CN" sz="2000">
                  <a:latin typeface="楷体_GB2312" pitchFamily="49" charset="-122"/>
                  <a:ea typeface="楷体_GB2312" pitchFamily="49" charset="-122"/>
                </a:rPr>
                <a:t>∧ </a:t>
              </a:r>
              <a:r>
                <a:rPr lang="en-US" altLang="zh-CN">
                  <a:latin typeface="仿宋_GB2312" pitchFamily="49" charset="-122"/>
                </a:rPr>
                <a:t>G</a:t>
              </a:r>
              <a:r>
                <a:rPr lang="en-US" altLang="zh-CN" sz="1600">
                  <a:latin typeface="仿宋_GB2312" pitchFamily="49" charset="-122"/>
                </a:rPr>
                <a:t> </a:t>
              </a:r>
              <a:r>
                <a:rPr lang="en-US" altLang="zh-CN" sz="2000"/>
                <a:t>∧</a:t>
              </a:r>
            </a:p>
          </p:txBody>
        </p:sp>
        <p:sp>
          <p:nvSpPr>
            <p:cNvPr id="100364" name="Line 32"/>
            <p:cNvSpPr>
              <a:spLocks noChangeShapeType="1"/>
            </p:cNvSpPr>
            <p:nvPr/>
          </p:nvSpPr>
          <p:spPr bwMode="auto">
            <a:xfrm>
              <a:off x="4266" y="2948"/>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0365" name="Line 33"/>
            <p:cNvSpPr>
              <a:spLocks noChangeShapeType="1"/>
            </p:cNvSpPr>
            <p:nvPr/>
          </p:nvSpPr>
          <p:spPr bwMode="auto">
            <a:xfrm>
              <a:off x="4464" y="2948"/>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0366" name="Text Box 35"/>
            <p:cNvSpPr txBox="1">
              <a:spLocks noChangeArrowheads="1"/>
            </p:cNvSpPr>
            <p:nvPr/>
          </p:nvSpPr>
          <p:spPr bwMode="auto">
            <a:xfrm>
              <a:off x="3569" y="2478"/>
              <a:ext cx="790" cy="2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lnSpc>
                  <a:spcPct val="90000"/>
                </a:lnSpc>
                <a:spcBef>
                  <a:spcPct val="50000"/>
                </a:spcBef>
              </a:pPr>
              <a:r>
                <a:rPr lang="en-US" altLang="zh-CN">
                  <a:latin typeface="仿宋_GB2312" pitchFamily="49" charset="-122"/>
                </a:rPr>
                <a:t>  F </a:t>
              </a:r>
              <a:r>
                <a:rPr lang="en-US" altLang="zh-CN" sz="2000"/>
                <a:t>  </a:t>
              </a:r>
            </a:p>
          </p:txBody>
        </p:sp>
        <p:sp>
          <p:nvSpPr>
            <p:cNvPr id="100367" name="Line 36"/>
            <p:cNvSpPr>
              <a:spLocks noChangeShapeType="1"/>
            </p:cNvSpPr>
            <p:nvPr/>
          </p:nvSpPr>
          <p:spPr bwMode="auto">
            <a:xfrm>
              <a:off x="3730" y="2478"/>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0368" name="Line 37"/>
            <p:cNvSpPr>
              <a:spLocks noChangeShapeType="1"/>
            </p:cNvSpPr>
            <p:nvPr/>
          </p:nvSpPr>
          <p:spPr bwMode="auto">
            <a:xfrm>
              <a:off x="3947" y="2478"/>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0369" name="Text Box 39"/>
            <p:cNvSpPr txBox="1">
              <a:spLocks noChangeArrowheads="1"/>
            </p:cNvSpPr>
            <p:nvPr/>
          </p:nvSpPr>
          <p:spPr bwMode="auto">
            <a:xfrm>
              <a:off x="2313" y="2478"/>
              <a:ext cx="790" cy="2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lnSpc>
                  <a:spcPct val="90000"/>
                </a:lnSpc>
                <a:spcBef>
                  <a:spcPct val="50000"/>
                </a:spcBef>
              </a:pPr>
              <a:r>
                <a:rPr lang="en-US" altLang="zh-CN" sz="2000">
                  <a:latin typeface="楷体_GB2312" pitchFamily="49" charset="-122"/>
                  <a:ea typeface="楷体_GB2312" pitchFamily="49" charset="-122"/>
                </a:rPr>
                <a:t>∧</a:t>
              </a:r>
              <a:r>
                <a:rPr lang="en-US" altLang="zh-CN" sz="1600">
                  <a:latin typeface="楷体_GB2312" pitchFamily="49" charset="-122"/>
                  <a:ea typeface="楷体_GB2312" pitchFamily="49" charset="-122"/>
                </a:rPr>
                <a:t>  </a:t>
              </a:r>
              <a:r>
                <a:rPr lang="en-US" altLang="zh-CN">
                  <a:latin typeface="仿宋_GB2312" pitchFamily="49" charset="-122"/>
                </a:rPr>
                <a:t>H</a:t>
              </a:r>
              <a:r>
                <a:rPr lang="en-US" altLang="zh-CN" sz="1600">
                  <a:latin typeface="仿宋_GB2312" pitchFamily="49" charset="-122"/>
                </a:rPr>
                <a:t> </a:t>
              </a:r>
              <a:r>
                <a:rPr lang="en-US" altLang="zh-CN" sz="2000"/>
                <a:t>∧</a:t>
              </a:r>
            </a:p>
          </p:txBody>
        </p:sp>
        <p:sp>
          <p:nvSpPr>
            <p:cNvPr id="100370" name="Line 40"/>
            <p:cNvSpPr>
              <a:spLocks noChangeShapeType="1"/>
            </p:cNvSpPr>
            <p:nvPr/>
          </p:nvSpPr>
          <p:spPr bwMode="auto">
            <a:xfrm>
              <a:off x="2540" y="2478"/>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0371" name="Line 41"/>
            <p:cNvSpPr>
              <a:spLocks noChangeShapeType="1"/>
            </p:cNvSpPr>
            <p:nvPr/>
          </p:nvSpPr>
          <p:spPr bwMode="auto">
            <a:xfrm>
              <a:off x="2756" y="2478"/>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0372" name="Text Box 47"/>
            <p:cNvSpPr txBox="1">
              <a:spLocks noChangeArrowheads="1"/>
            </p:cNvSpPr>
            <p:nvPr/>
          </p:nvSpPr>
          <p:spPr bwMode="auto">
            <a:xfrm>
              <a:off x="3481" y="1565"/>
              <a:ext cx="790" cy="2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lnSpc>
                  <a:spcPct val="90000"/>
                </a:lnSpc>
                <a:spcBef>
                  <a:spcPct val="50000"/>
                </a:spcBef>
              </a:pPr>
              <a:r>
                <a:rPr lang="en-US" altLang="zh-CN">
                  <a:latin typeface="仿宋_GB2312" pitchFamily="49" charset="-122"/>
                </a:rPr>
                <a:t> </a:t>
              </a:r>
              <a:r>
                <a:rPr lang="en-US" altLang="zh-CN" sz="1600">
                  <a:latin typeface="仿宋_GB2312" pitchFamily="49" charset="-122"/>
                </a:rPr>
                <a:t> </a:t>
              </a:r>
              <a:r>
                <a:rPr lang="en-US" altLang="zh-CN">
                  <a:latin typeface="仿宋_GB2312" pitchFamily="49" charset="-122"/>
                </a:rPr>
                <a:t>D</a:t>
              </a:r>
              <a:r>
                <a:rPr lang="en-US" altLang="zh-CN" sz="1800">
                  <a:latin typeface="仿宋_GB2312" pitchFamily="49" charset="-122"/>
                </a:rPr>
                <a:t> </a:t>
              </a:r>
              <a:r>
                <a:rPr lang="en-US" altLang="zh-CN" sz="2000"/>
                <a:t>∧ ∧</a:t>
              </a:r>
            </a:p>
          </p:txBody>
        </p:sp>
        <p:sp>
          <p:nvSpPr>
            <p:cNvPr id="100373" name="Line 48"/>
            <p:cNvSpPr>
              <a:spLocks noChangeShapeType="1"/>
            </p:cNvSpPr>
            <p:nvPr/>
          </p:nvSpPr>
          <p:spPr bwMode="auto">
            <a:xfrm>
              <a:off x="3645" y="1559"/>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0374" name="Line 49"/>
            <p:cNvSpPr>
              <a:spLocks noChangeShapeType="1"/>
            </p:cNvSpPr>
            <p:nvPr/>
          </p:nvSpPr>
          <p:spPr bwMode="auto">
            <a:xfrm>
              <a:off x="4042" y="1559"/>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0375" name="Line 50"/>
            <p:cNvSpPr>
              <a:spLocks noChangeShapeType="1"/>
            </p:cNvSpPr>
            <p:nvPr/>
          </p:nvSpPr>
          <p:spPr bwMode="auto">
            <a:xfrm flipH="1">
              <a:off x="3343" y="1678"/>
              <a:ext cx="241" cy="34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0376" name="Line 51"/>
            <p:cNvSpPr>
              <a:spLocks noChangeShapeType="1"/>
            </p:cNvSpPr>
            <p:nvPr/>
          </p:nvSpPr>
          <p:spPr bwMode="auto">
            <a:xfrm flipH="1">
              <a:off x="2794" y="2136"/>
              <a:ext cx="241" cy="34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0377" name="Line 52"/>
            <p:cNvSpPr>
              <a:spLocks noChangeShapeType="1"/>
            </p:cNvSpPr>
            <p:nvPr/>
          </p:nvSpPr>
          <p:spPr bwMode="auto">
            <a:xfrm flipH="1">
              <a:off x="3426" y="2602"/>
              <a:ext cx="241" cy="34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0378" name="Freeform 53"/>
            <p:cNvSpPr>
              <a:spLocks/>
            </p:cNvSpPr>
            <p:nvPr/>
          </p:nvSpPr>
          <p:spPr bwMode="auto">
            <a:xfrm>
              <a:off x="3384" y="2143"/>
              <a:ext cx="475" cy="234"/>
            </a:xfrm>
            <a:custGeom>
              <a:avLst/>
              <a:gdLst>
                <a:gd name="T0" fmla="*/ 0 w 475"/>
                <a:gd name="T1" fmla="*/ 0 h 329"/>
                <a:gd name="T2" fmla="*/ 475 w 475"/>
                <a:gd name="T3" fmla="*/ 329 h 329"/>
                <a:gd name="T4" fmla="*/ 0 60000 65536"/>
                <a:gd name="T5" fmla="*/ 0 60000 65536"/>
                <a:gd name="T6" fmla="*/ 0 w 475"/>
                <a:gd name="T7" fmla="*/ 0 h 329"/>
                <a:gd name="T8" fmla="*/ 475 w 475"/>
                <a:gd name="T9" fmla="*/ 329 h 329"/>
              </a:gdLst>
              <a:ahLst/>
              <a:cxnLst>
                <a:cxn ang="T4">
                  <a:pos x="T0" y="T1"/>
                </a:cxn>
                <a:cxn ang="T5">
                  <a:pos x="T2" y="T3"/>
                </a:cxn>
              </a:cxnLst>
              <a:rect l="T6" t="T7" r="T8" b="T9"/>
              <a:pathLst>
                <a:path w="475" h="329">
                  <a:moveTo>
                    <a:pt x="0" y="0"/>
                  </a:moveTo>
                  <a:lnTo>
                    <a:pt x="475" y="329"/>
                  </a:lnTo>
                </a:path>
              </a:pathLst>
            </a:custGeom>
            <a:noFill/>
            <a:ln w="19050" cap="flat" cmpd="sng">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100379" name="Freeform 54"/>
            <p:cNvSpPr>
              <a:spLocks/>
            </p:cNvSpPr>
            <p:nvPr/>
          </p:nvSpPr>
          <p:spPr bwMode="auto">
            <a:xfrm>
              <a:off x="4049" y="2598"/>
              <a:ext cx="365" cy="234"/>
            </a:xfrm>
            <a:custGeom>
              <a:avLst/>
              <a:gdLst>
                <a:gd name="T0" fmla="*/ 0 w 365"/>
                <a:gd name="T1" fmla="*/ 0 h 337"/>
                <a:gd name="T2" fmla="*/ 365 w 365"/>
                <a:gd name="T3" fmla="*/ 337 h 337"/>
                <a:gd name="T4" fmla="*/ 0 60000 65536"/>
                <a:gd name="T5" fmla="*/ 0 60000 65536"/>
                <a:gd name="T6" fmla="*/ 0 w 365"/>
                <a:gd name="T7" fmla="*/ 0 h 337"/>
                <a:gd name="T8" fmla="*/ 365 w 365"/>
                <a:gd name="T9" fmla="*/ 337 h 337"/>
              </a:gdLst>
              <a:ahLst/>
              <a:cxnLst>
                <a:cxn ang="T4">
                  <a:pos x="T0" y="T1"/>
                </a:cxn>
                <a:cxn ang="T5">
                  <a:pos x="T2" y="T3"/>
                </a:cxn>
              </a:cxnLst>
              <a:rect l="T6" t="T7" r="T8" b="T9"/>
              <a:pathLst>
                <a:path w="365" h="337">
                  <a:moveTo>
                    <a:pt x="0" y="0"/>
                  </a:moveTo>
                  <a:lnTo>
                    <a:pt x="365" y="337"/>
                  </a:lnTo>
                </a:path>
              </a:pathLst>
            </a:custGeom>
            <a:noFill/>
            <a:ln w="19050" cap="flat" cmpd="sng">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100380" name="Line 56"/>
            <p:cNvSpPr>
              <a:spLocks noChangeShapeType="1"/>
            </p:cNvSpPr>
            <p:nvPr/>
          </p:nvSpPr>
          <p:spPr bwMode="auto">
            <a:xfrm>
              <a:off x="3844" y="1559"/>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0381" name="Text Box 57"/>
            <p:cNvSpPr txBox="1">
              <a:spLocks noChangeArrowheads="1"/>
            </p:cNvSpPr>
            <p:nvPr/>
          </p:nvSpPr>
          <p:spPr bwMode="auto">
            <a:xfrm>
              <a:off x="2937" y="2018"/>
              <a:ext cx="790" cy="2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lnSpc>
                  <a:spcPct val="90000"/>
                </a:lnSpc>
                <a:spcBef>
                  <a:spcPct val="50000"/>
                </a:spcBef>
              </a:pPr>
              <a:r>
                <a:rPr lang="en-US" altLang="zh-CN">
                  <a:latin typeface="仿宋_GB2312" pitchFamily="49" charset="-122"/>
                </a:rPr>
                <a:t> </a:t>
              </a:r>
              <a:r>
                <a:rPr lang="en-US" altLang="zh-CN" sz="1600">
                  <a:latin typeface="仿宋_GB2312" pitchFamily="49" charset="-122"/>
                </a:rPr>
                <a:t>  </a:t>
              </a:r>
              <a:r>
                <a:rPr lang="en-US" altLang="zh-CN">
                  <a:latin typeface="仿宋_GB2312" pitchFamily="49" charset="-122"/>
                </a:rPr>
                <a:t>E</a:t>
              </a:r>
              <a:endParaRPr lang="en-US" altLang="zh-CN" sz="2000"/>
            </a:p>
          </p:txBody>
        </p:sp>
        <p:sp>
          <p:nvSpPr>
            <p:cNvPr id="100382" name="Line 58"/>
            <p:cNvSpPr>
              <a:spLocks noChangeShapeType="1"/>
            </p:cNvSpPr>
            <p:nvPr/>
          </p:nvSpPr>
          <p:spPr bwMode="auto">
            <a:xfrm>
              <a:off x="3101" y="2012"/>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0383" name="Line 59"/>
            <p:cNvSpPr>
              <a:spLocks noChangeShapeType="1"/>
            </p:cNvSpPr>
            <p:nvPr/>
          </p:nvSpPr>
          <p:spPr bwMode="auto">
            <a:xfrm>
              <a:off x="3498" y="2012"/>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0384" name="Line 60"/>
            <p:cNvSpPr>
              <a:spLocks noChangeShapeType="1"/>
            </p:cNvSpPr>
            <p:nvPr/>
          </p:nvSpPr>
          <p:spPr bwMode="auto">
            <a:xfrm>
              <a:off x="3300" y="2012"/>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0385" name="Freeform 64"/>
            <p:cNvSpPr>
              <a:spLocks/>
            </p:cNvSpPr>
            <p:nvPr/>
          </p:nvSpPr>
          <p:spPr bwMode="auto">
            <a:xfrm>
              <a:off x="3617" y="1794"/>
              <a:ext cx="249" cy="234"/>
            </a:xfrm>
            <a:custGeom>
              <a:avLst/>
              <a:gdLst>
                <a:gd name="T0" fmla="*/ 0 w 249"/>
                <a:gd name="T1" fmla="*/ 344 h 344"/>
                <a:gd name="T2" fmla="*/ 249 w 249"/>
                <a:gd name="T3" fmla="*/ 0 h 344"/>
                <a:gd name="T4" fmla="*/ 0 60000 65536"/>
                <a:gd name="T5" fmla="*/ 0 60000 65536"/>
                <a:gd name="T6" fmla="*/ 0 w 249"/>
                <a:gd name="T7" fmla="*/ 0 h 344"/>
                <a:gd name="T8" fmla="*/ 249 w 249"/>
                <a:gd name="T9" fmla="*/ 344 h 344"/>
              </a:gdLst>
              <a:ahLst/>
              <a:cxnLst>
                <a:cxn ang="T4">
                  <a:pos x="T0" y="T1"/>
                </a:cxn>
                <a:cxn ang="T5">
                  <a:pos x="T2" y="T3"/>
                </a:cxn>
              </a:cxnLst>
              <a:rect l="T6" t="T7" r="T8" b="T9"/>
              <a:pathLst>
                <a:path w="249" h="344">
                  <a:moveTo>
                    <a:pt x="0" y="344"/>
                  </a:moveTo>
                  <a:lnTo>
                    <a:pt x="249" y="0"/>
                  </a:lnTo>
                </a:path>
              </a:pathLst>
            </a:custGeom>
            <a:noFill/>
            <a:ln w="19050" cap="flat" cmpd="sng">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100386" name="Line 65"/>
            <p:cNvSpPr>
              <a:spLocks noChangeShapeType="1"/>
            </p:cNvSpPr>
            <p:nvPr/>
          </p:nvSpPr>
          <p:spPr bwMode="auto">
            <a:xfrm>
              <a:off x="2937" y="2472"/>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0387" name="Line 66"/>
            <p:cNvSpPr>
              <a:spLocks noChangeShapeType="1"/>
            </p:cNvSpPr>
            <p:nvPr/>
          </p:nvSpPr>
          <p:spPr bwMode="auto">
            <a:xfrm>
              <a:off x="3422" y="2948"/>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0388" name="Line 67"/>
            <p:cNvSpPr>
              <a:spLocks noChangeShapeType="1"/>
            </p:cNvSpPr>
            <p:nvPr/>
          </p:nvSpPr>
          <p:spPr bwMode="auto">
            <a:xfrm>
              <a:off x="4156" y="2472"/>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0389" name="Line 68"/>
            <p:cNvSpPr>
              <a:spLocks noChangeShapeType="1"/>
            </p:cNvSpPr>
            <p:nvPr/>
          </p:nvSpPr>
          <p:spPr bwMode="auto">
            <a:xfrm>
              <a:off x="4668" y="2943"/>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0390" name="Freeform 69"/>
            <p:cNvSpPr>
              <a:spLocks/>
            </p:cNvSpPr>
            <p:nvPr/>
          </p:nvSpPr>
          <p:spPr bwMode="auto">
            <a:xfrm>
              <a:off x="3024" y="2238"/>
              <a:ext cx="249" cy="234"/>
            </a:xfrm>
            <a:custGeom>
              <a:avLst/>
              <a:gdLst>
                <a:gd name="T0" fmla="*/ 0 w 249"/>
                <a:gd name="T1" fmla="*/ 354 h 354"/>
                <a:gd name="T2" fmla="*/ 249 w 249"/>
                <a:gd name="T3" fmla="*/ 0 h 354"/>
                <a:gd name="T4" fmla="*/ 0 60000 65536"/>
                <a:gd name="T5" fmla="*/ 0 60000 65536"/>
                <a:gd name="T6" fmla="*/ 0 w 249"/>
                <a:gd name="T7" fmla="*/ 0 h 354"/>
                <a:gd name="T8" fmla="*/ 249 w 249"/>
                <a:gd name="T9" fmla="*/ 354 h 354"/>
              </a:gdLst>
              <a:ahLst/>
              <a:cxnLst>
                <a:cxn ang="T4">
                  <a:pos x="T0" y="T1"/>
                </a:cxn>
                <a:cxn ang="T5">
                  <a:pos x="T2" y="T3"/>
                </a:cxn>
              </a:cxnLst>
              <a:rect l="T6" t="T7" r="T8" b="T9"/>
              <a:pathLst>
                <a:path w="249" h="354">
                  <a:moveTo>
                    <a:pt x="0" y="354"/>
                  </a:moveTo>
                  <a:lnTo>
                    <a:pt x="249" y="0"/>
                  </a:lnTo>
                </a:path>
              </a:pathLst>
            </a:custGeom>
            <a:noFill/>
            <a:ln w="19050" cap="flat" cmpd="sng">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100391" name="Freeform 70"/>
            <p:cNvSpPr>
              <a:spLocks/>
            </p:cNvSpPr>
            <p:nvPr/>
          </p:nvSpPr>
          <p:spPr bwMode="auto">
            <a:xfrm>
              <a:off x="3694" y="2238"/>
              <a:ext cx="571" cy="234"/>
            </a:xfrm>
            <a:custGeom>
              <a:avLst/>
              <a:gdLst>
                <a:gd name="T0" fmla="*/ 571 w 571"/>
                <a:gd name="T1" fmla="*/ 315 h 315"/>
                <a:gd name="T2" fmla="*/ 0 w 571"/>
                <a:gd name="T3" fmla="*/ 0 h 315"/>
                <a:gd name="T4" fmla="*/ 0 60000 65536"/>
                <a:gd name="T5" fmla="*/ 0 60000 65536"/>
                <a:gd name="T6" fmla="*/ 0 w 571"/>
                <a:gd name="T7" fmla="*/ 0 h 315"/>
                <a:gd name="T8" fmla="*/ 571 w 571"/>
                <a:gd name="T9" fmla="*/ 315 h 315"/>
              </a:gdLst>
              <a:ahLst/>
              <a:cxnLst>
                <a:cxn ang="T4">
                  <a:pos x="T0" y="T1"/>
                </a:cxn>
                <a:cxn ang="T5">
                  <a:pos x="T2" y="T3"/>
                </a:cxn>
              </a:cxnLst>
              <a:rect l="T6" t="T7" r="T8" b="T9"/>
              <a:pathLst>
                <a:path w="571" h="315">
                  <a:moveTo>
                    <a:pt x="571" y="315"/>
                  </a:moveTo>
                  <a:lnTo>
                    <a:pt x="0" y="0"/>
                  </a:lnTo>
                </a:path>
              </a:pathLst>
            </a:custGeom>
            <a:noFill/>
            <a:ln w="19050" cap="flat" cmpd="sng">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100392" name="Freeform 71"/>
            <p:cNvSpPr>
              <a:spLocks/>
            </p:cNvSpPr>
            <p:nvPr/>
          </p:nvSpPr>
          <p:spPr bwMode="auto">
            <a:xfrm>
              <a:off x="3705" y="2708"/>
              <a:ext cx="222" cy="234"/>
            </a:xfrm>
            <a:custGeom>
              <a:avLst/>
              <a:gdLst>
                <a:gd name="T0" fmla="*/ 0 w 222"/>
                <a:gd name="T1" fmla="*/ 322 h 322"/>
                <a:gd name="T2" fmla="*/ 222 w 222"/>
                <a:gd name="T3" fmla="*/ 0 h 322"/>
                <a:gd name="T4" fmla="*/ 0 60000 65536"/>
                <a:gd name="T5" fmla="*/ 0 60000 65536"/>
                <a:gd name="T6" fmla="*/ 0 w 222"/>
                <a:gd name="T7" fmla="*/ 0 h 322"/>
                <a:gd name="T8" fmla="*/ 222 w 222"/>
                <a:gd name="T9" fmla="*/ 322 h 322"/>
              </a:gdLst>
              <a:ahLst/>
              <a:cxnLst>
                <a:cxn ang="T4">
                  <a:pos x="T0" y="T1"/>
                </a:cxn>
                <a:cxn ang="T5">
                  <a:pos x="T2" y="T3"/>
                </a:cxn>
              </a:cxnLst>
              <a:rect l="T6" t="T7" r="T8" b="T9"/>
              <a:pathLst>
                <a:path w="222" h="322">
                  <a:moveTo>
                    <a:pt x="0" y="322"/>
                  </a:moveTo>
                  <a:lnTo>
                    <a:pt x="222" y="0"/>
                  </a:lnTo>
                </a:path>
              </a:pathLst>
            </a:custGeom>
            <a:noFill/>
            <a:ln w="19050" cap="flat" cmpd="sng">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100393" name="Freeform 72"/>
            <p:cNvSpPr>
              <a:spLocks/>
            </p:cNvSpPr>
            <p:nvPr/>
          </p:nvSpPr>
          <p:spPr bwMode="auto">
            <a:xfrm>
              <a:off x="4303" y="2703"/>
              <a:ext cx="455" cy="234"/>
            </a:xfrm>
            <a:custGeom>
              <a:avLst/>
              <a:gdLst>
                <a:gd name="T0" fmla="*/ 455 w 455"/>
                <a:gd name="T1" fmla="*/ 321 h 321"/>
                <a:gd name="T2" fmla="*/ 0 w 455"/>
                <a:gd name="T3" fmla="*/ 0 h 321"/>
                <a:gd name="T4" fmla="*/ 0 60000 65536"/>
                <a:gd name="T5" fmla="*/ 0 60000 65536"/>
                <a:gd name="T6" fmla="*/ 0 w 455"/>
                <a:gd name="T7" fmla="*/ 0 h 321"/>
                <a:gd name="T8" fmla="*/ 455 w 455"/>
                <a:gd name="T9" fmla="*/ 321 h 321"/>
              </a:gdLst>
              <a:ahLst/>
              <a:cxnLst>
                <a:cxn ang="T4">
                  <a:pos x="T0" y="T1"/>
                </a:cxn>
                <a:cxn ang="T5">
                  <a:pos x="T2" y="T3"/>
                </a:cxn>
              </a:cxnLst>
              <a:rect l="T6" t="T7" r="T8" b="T9"/>
              <a:pathLst>
                <a:path w="455" h="321">
                  <a:moveTo>
                    <a:pt x="455" y="321"/>
                  </a:moveTo>
                  <a:lnTo>
                    <a:pt x="0" y="0"/>
                  </a:lnTo>
                </a:path>
              </a:pathLst>
            </a:custGeom>
            <a:noFill/>
            <a:ln w="19050" cap="flat" cmpd="sng">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grpSp>
    </p:spTree>
    <p:extLst>
      <p:ext uri="{BB962C8B-B14F-4D97-AF65-F5344CB8AC3E}">
        <p14:creationId xmlns:p14="http://schemas.microsoft.com/office/powerpoint/2010/main" val="4175394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内容占位符 3"/>
          <p:cNvSpPr txBox="1">
            <a:spLocks/>
          </p:cNvSpPr>
          <p:nvPr/>
        </p:nvSpPr>
        <p:spPr>
          <a:xfrm>
            <a:off x="-646171" y="1760934"/>
            <a:ext cx="9652318" cy="1593252"/>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zh-CN" altLang="en-US" sz="4000" dirty="0">
                <a:latin typeface="华文楷体" panose="02010600040101010101" pitchFamily="2" charset="-122"/>
                <a:ea typeface="华文楷体" panose="02010600040101010101" pitchFamily="2" charset="-122"/>
              </a:rPr>
              <a:t>树与森林的存储表示</a:t>
            </a:r>
            <a:endParaRPr lang="en-US" altLang="zh-CN" sz="4000" dirty="0">
              <a:latin typeface="华文楷体" panose="02010600040101010101" pitchFamily="2" charset="-122"/>
              <a:ea typeface="华文楷体" panose="02010600040101010101" pitchFamily="2" charset="-122"/>
            </a:endParaRPr>
          </a:p>
        </p:txBody>
      </p:sp>
      <p:sp>
        <p:nvSpPr>
          <p:cNvPr id="3" name="内容占位符 3"/>
          <p:cNvSpPr txBox="1">
            <a:spLocks/>
          </p:cNvSpPr>
          <p:nvPr/>
        </p:nvSpPr>
        <p:spPr>
          <a:xfrm>
            <a:off x="2547649" y="3212198"/>
            <a:ext cx="6185218" cy="1593252"/>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p"/>
            </a:pPr>
            <a:r>
              <a:rPr lang="zh-CN" altLang="en-US" sz="3600" b="1" dirty="0">
                <a:latin typeface="华文楷体" panose="02010600040101010101" pitchFamily="2" charset="-122"/>
                <a:ea typeface="华文楷体" panose="02010600040101010101" pitchFamily="2" charset="-122"/>
              </a:rPr>
              <a:t>顺序存储</a:t>
            </a:r>
            <a:endParaRPr lang="en-US" altLang="zh-CN" sz="36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41756813"/>
      </p:ext>
    </p:extLst>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685800" y="381002"/>
            <a:ext cx="7924800" cy="2191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just" eaLnBrk="1" hangingPunct="1">
              <a:lnSpc>
                <a:spcPct val="110000"/>
              </a:lnSpc>
            </a:pPr>
            <a:r>
              <a:rPr kumimoji="1" lang="en-US" altLang="zh-CN" sz="2800" dirty="0">
                <a:solidFill>
                  <a:srgbClr val="FFFF00"/>
                </a:solidFill>
                <a:latin typeface="华文楷体" panose="02010600040101010101" pitchFamily="2" charset="-122"/>
                <a:ea typeface="华文楷体" panose="02010600040101010101" pitchFamily="2" charset="-122"/>
              </a:rPr>
              <a:t>1. </a:t>
            </a:r>
            <a:r>
              <a:rPr kumimoji="1" lang="zh-CN" altLang="en-US" sz="2800" dirty="0">
                <a:solidFill>
                  <a:srgbClr val="FFFF00"/>
                </a:solidFill>
                <a:latin typeface="华文楷体" panose="02010600040101010101" pitchFamily="2" charset="-122"/>
                <a:ea typeface="华文楷体" panose="02010600040101010101" pitchFamily="2" charset="-122"/>
              </a:rPr>
              <a:t>双亲顺序存储表示法</a:t>
            </a:r>
          </a:p>
          <a:p>
            <a:pPr algn="just" eaLnBrk="1" hangingPunct="1">
              <a:lnSpc>
                <a:spcPct val="110000"/>
              </a:lnSpc>
            </a:pPr>
            <a:r>
              <a:rPr kumimoji="1" lang="zh-CN" altLang="en-US" dirty="0">
                <a:latin typeface="华文楷体" panose="02010600040101010101" pitchFamily="2" charset="-122"/>
                <a:ea typeface="华文楷体" panose="02010600040101010101" pitchFamily="2" charset="-122"/>
              </a:rPr>
              <a:t>    每个结点有两个域：</a:t>
            </a:r>
            <a:r>
              <a:rPr kumimoji="1" lang="en-US" altLang="zh-CN" dirty="0">
                <a:latin typeface="华文楷体" panose="02010600040101010101" pitchFamily="2" charset="-122"/>
                <a:ea typeface="华文楷体" panose="02010600040101010101" pitchFamily="2" charset="-122"/>
              </a:rPr>
              <a:t>element</a:t>
            </a:r>
            <a:r>
              <a:rPr kumimoji="1" lang="zh-CN" altLang="en-US" dirty="0">
                <a:latin typeface="华文楷体" panose="02010600040101010101" pitchFamily="2" charset="-122"/>
                <a:ea typeface="华文楷体" panose="02010600040101010101" pitchFamily="2" charset="-122"/>
              </a:rPr>
              <a:t>和</a:t>
            </a:r>
            <a:r>
              <a:rPr kumimoji="1" lang="en-US" altLang="zh-CN" dirty="0">
                <a:latin typeface="华文楷体" panose="02010600040101010101" pitchFamily="2" charset="-122"/>
                <a:ea typeface="华文楷体" panose="02010600040101010101" pitchFamily="2" charset="-122"/>
              </a:rPr>
              <a:t>parent</a:t>
            </a:r>
            <a:r>
              <a:rPr kumimoji="1" lang="zh-CN" altLang="en-US" dirty="0">
                <a:latin typeface="华文楷体" panose="02010600040101010101" pitchFamily="2" charset="-122"/>
                <a:ea typeface="华文楷体" panose="02010600040101010101" pitchFamily="2" charset="-122"/>
              </a:rPr>
              <a:t>。</a:t>
            </a:r>
            <a:r>
              <a:rPr kumimoji="1" lang="en-US" altLang="zh-CN" dirty="0">
                <a:latin typeface="华文楷体" panose="02010600040101010101" pitchFamily="2" charset="-122"/>
                <a:ea typeface="华文楷体" panose="02010600040101010101" pitchFamily="2" charset="-122"/>
              </a:rPr>
              <a:t>parent</a:t>
            </a:r>
            <a:r>
              <a:rPr kumimoji="1" lang="zh-CN" altLang="en-US" dirty="0">
                <a:latin typeface="华文楷体" panose="02010600040101010101" pitchFamily="2" charset="-122"/>
                <a:ea typeface="华文楷体" panose="02010600040101010101" pitchFamily="2" charset="-122"/>
              </a:rPr>
              <a:t>域为指向该结点的双亲结点的下标。</a:t>
            </a:r>
          </a:p>
          <a:p>
            <a:pPr algn="just" eaLnBrk="1" hangingPunct="1">
              <a:lnSpc>
                <a:spcPct val="110000"/>
              </a:lnSpc>
            </a:pPr>
            <a:r>
              <a:rPr kumimoji="1" lang="zh-CN" altLang="en-US" dirty="0">
                <a:latin typeface="华文楷体" panose="02010600040101010101" pitchFamily="2" charset="-122"/>
                <a:ea typeface="华文楷体" panose="02010600040101010101" pitchFamily="2" charset="-122"/>
              </a:rPr>
              <a:t>    可以对树中结点按自上而下、自左向右</a:t>
            </a:r>
            <a:r>
              <a:rPr kumimoji="1" lang="en-US" altLang="zh-CN" dirty="0">
                <a:latin typeface="华文楷体" panose="02010600040101010101" pitchFamily="2" charset="-122"/>
                <a:ea typeface="华文楷体" panose="02010600040101010101" pitchFamily="2" charset="-122"/>
              </a:rPr>
              <a:t>(</a:t>
            </a:r>
            <a:r>
              <a:rPr kumimoji="1" lang="zh-CN" altLang="en-US" dirty="0">
                <a:latin typeface="华文楷体" panose="02010600040101010101" pitchFamily="2" charset="-122"/>
                <a:ea typeface="华文楷体" panose="02010600040101010101" pitchFamily="2" charset="-122"/>
              </a:rPr>
              <a:t>按层次</a:t>
            </a:r>
            <a:r>
              <a:rPr kumimoji="1" lang="en-US" altLang="zh-CN" dirty="0">
                <a:latin typeface="华文楷体" panose="02010600040101010101" pitchFamily="2" charset="-122"/>
                <a:ea typeface="华文楷体" panose="02010600040101010101" pitchFamily="2" charset="-122"/>
              </a:rPr>
              <a:t>)</a:t>
            </a:r>
            <a:r>
              <a:rPr kumimoji="1" lang="zh-CN" altLang="en-US" dirty="0">
                <a:latin typeface="华文楷体" panose="02010600040101010101" pitchFamily="2" charset="-122"/>
                <a:ea typeface="华文楷体" panose="02010600040101010101" pitchFamily="2" charset="-122"/>
              </a:rPr>
              <a:t>的次序顺序存储起来。</a:t>
            </a:r>
          </a:p>
        </p:txBody>
      </p:sp>
      <p:sp>
        <p:nvSpPr>
          <p:cNvPr id="99331" name="Text Box 3"/>
          <p:cNvSpPr txBox="1">
            <a:spLocks noChangeArrowheads="1"/>
          </p:cNvSpPr>
          <p:nvPr/>
        </p:nvSpPr>
        <p:spPr bwMode="auto">
          <a:xfrm>
            <a:off x="701677" y="5724527"/>
            <a:ext cx="5973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spcBef>
                <a:spcPct val="50000"/>
              </a:spcBef>
            </a:pPr>
            <a:r>
              <a:rPr kumimoji="1" lang="zh-CN" altLang="en-US" sz="2800">
                <a:solidFill>
                  <a:srgbClr val="FFFF00"/>
                </a:solidFill>
                <a:latin typeface="华文楷体" panose="02010600040101010101" pitchFamily="2" charset="-122"/>
                <a:ea typeface="华文楷体" panose="02010600040101010101" pitchFamily="2" charset="-122"/>
              </a:rPr>
              <a:t>思考：如何查找结点的双亲和孩子？</a:t>
            </a:r>
          </a:p>
        </p:txBody>
      </p:sp>
      <p:grpSp>
        <p:nvGrpSpPr>
          <p:cNvPr id="99332" name="Group 33"/>
          <p:cNvGrpSpPr>
            <a:grpSpLocks/>
          </p:cNvGrpSpPr>
          <p:nvPr/>
        </p:nvGrpSpPr>
        <p:grpSpPr bwMode="auto">
          <a:xfrm>
            <a:off x="5741988" y="2139952"/>
            <a:ext cx="1979612" cy="3619501"/>
            <a:chOff x="3617" y="1348"/>
            <a:chExt cx="1247" cy="2280"/>
          </a:xfrm>
        </p:grpSpPr>
        <p:grpSp>
          <p:nvGrpSpPr>
            <p:cNvPr id="99347" name="Group 30"/>
            <p:cNvGrpSpPr>
              <a:grpSpLocks/>
            </p:cNvGrpSpPr>
            <p:nvPr/>
          </p:nvGrpSpPr>
          <p:grpSpPr bwMode="auto">
            <a:xfrm>
              <a:off x="3617" y="1348"/>
              <a:ext cx="1247" cy="1835"/>
              <a:chOff x="3674" y="1348"/>
              <a:chExt cx="1247" cy="1835"/>
            </a:xfrm>
          </p:grpSpPr>
          <p:grpSp>
            <p:nvGrpSpPr>
              <p:cNvPr id="99349" name="Group 25"/>
              <p:cNvGrpSpPr>
                <a:grpSpLocks/>
              </p:cNvGrpSpPr>
              <p:nvPr/>
            </p:nvGrpSpPr>
            <p:grpSpPr bwMode="auto">
              <a:xfrm>
                <a:off x="3901" y="1550"/>
                <a:ext cx="963" cy="1633"/>
                <a:chOff x="3901" y="1550"/>
                <a:chExt cx="963" cy="1633"/>
              </a:xfrm>
            </p:grpSpPr>
            <p:sp>
              <p:nvSpPr>
                <p:cNvPr id="99354" name="Rectangle 18"/>
                <p:cNvSpPr>
                  <a:spLocks noChangeArrowheads="1"/>
                </p:cNvSpPr>
                <p:nvPr/>
              </p:nvSpPr>
              <p:spPr bwMode="auto">
                <a:xfrm>
                  <a:off x="3901" y="1550"/>
                  <a:ext cx="963" cy="163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endParaRPr lang="en-US" altLang="zh-CN"/>
                </a:p>
              </p:txBody>
            </p:sp>
            <p:sp>
              <p:nvSpPr>
                <p:cNvPr id="99355" name="Line 19"/>
                <p:cNvSpPr>
                  <a:spLocks noChangeShapeType="1"/>
                </p:cNvSpPr>
                <p:nvPr/>
              </p:nvSpPr>
              <p:spPr bwMode="auto">
                <a:xfrm>
                  <a:off x="3901" y="1848"/>
                  <a:ext cx="9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9356" name="Line 20"/>
                <p:cNvSpPr>
                  <a:spLocks noChangeShapeType="1"/>
                </p:cNvSpPr>
                <p:nvPr/>
              </p:nvSpPr>
              <p:spPr bwMode="auto">
                <a:xfrm>
                  <a:off x="3901" y="2103"/>
                  <a:ext cx="9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9357" name="Line 21"/>
                <p:cNvSpPr>
                  <a:spLocks noChangeShapeType="1"/>
                </p:cNvSpPr>
                <p:nvPr/>
              </p:nvSpPr>
              <p:spPr bwMode="auto">
                <a:xfrm>
                  <a:off x="3901" y="2358"/>
                  <a:ext cx="9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9358" name="Line 22"/>
                <p:cNvSpPr>
                  <a:spLocks noChangeShapeType="1"/>
                </p:cNvSpPr>
                <p:nvPr/>
              </p:nvSpPr>
              <p:spPr bwMode="auto">
                <a:xfrm>
                  <a:off x="3901" y="2613"/>
                  <a:ext cx="9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9359" name="Line 23"/>
                <p:cNvSpPr>
                  <a:spLocks noChangeShapeType="1"/>
                </p:cNvSpPr>
                <p:nvPr/>
              </p:nvSpPr>
              <p:spPr bwMode="auto">
                <a:xfrm>
                  <a:off x="3901" y="2869"/>
                  <a:ext cx="9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9360" name="Line 24"/>
                <p:cNvSpPr>
                  <a:spLocks noChangeShapeType="1"/>
                </p:cNvSpPr>
                <p:nvPr/>
              </p:nvSpPr>
              <p:spPr bwMode="auto">
                <a:xfrm>
                  <a:off x="4383" y="1565"/>
                  <a:ext cx="0" cy="155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99350" name="Text Box 26"/>
              <p:cNvSpPr txBox="1">
                <a:spLocks noChangeArrowheads="1"/>
              </p:cNvSpPr>
              <p:nvPr/>
            </p:nvSpPr>
            <p:spPr bwMode="auto">
              <a:xfrm>
                <a:off x="3674" y="1565"/>
                <a:ext cx="227" cy="1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lnSpc>
                    <a:spcPct val="110000"/>
                  </a:lnSpc>
                  <a:spcBef>
                    <a:spcPct val="50000"/>
                  </a:spcBef>
                </a:pPr>
                <a:r>
                  <a:rPr lang="en-US" altLang="zh-CN">
                    <a:latin typeface="Times New Roman" panose="02020603050405020304" pitchFamily="18" charset="0"/>
                  </a:rPr>
                  <a:t>012345</a:t>
                </a:r>
              </a:p>
            </p:txBody>
          </p:sp>
          <p:sp>
            <p:nvSpPr>
              <p:cNvPr id="99351" name="Text Box 27"/>
              <p:cNvSpPr txBox="1">
                <a:spLocks noChangeArrowheads="1"/>
              </p:cNvSpPr>
              <p:nvPr/>
            </p:nvSpPr>
            <p:spPr bwMode="auto">
              <a:xfrm>
                <a:off x="4042" y="1565"/>
                <a:ext cx="227" cy="1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lnSpc>
                    <a:spcPct val="110000"/>
                  </a:lnSpc>
                  <a:spcBef>
                    <a:spcPct val="50000"/>
                  </a:spcBef>
                </a:pPr>
                <a:r>
                  <a:rPr lang="en-US" altLang="zh-CN" dirty="0">
                    <a:latin typeface="Times New Roman" panose="02020603050405020304" pitchFamily="18" charset="0"/>
                  </a:rPr>
                  <a:t>DEFGHJ</a:t>
                </a:r>
              </a:p>
            </p:txBody>
          </p:sp>
          <p:sp>
            <p:nvSpPr>
              <p:cNvPr id="99352" name="Text Box 28"/>
              <p:cNvSpPr txBox="1">
                <a:spLocks noChangeArrowheads="1"/>
              </p:cNvSpPr>
              <p:nvPr/>
            </p:nvSpPr>
            <p:spPr bwMode="auto">
              <a:xfrm>
                <a:off x="4496" y="1565"/>
                <a:ext cx="283" cy="1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lnSpc>
                    <a:spcPct val="110000"/>
                  </a:lnSpc>
                  <a:spcBef>
                    <a:spcPct val="50000"/>
                  </a:spcBef>
                </a:pPr>
                <a:r>
                  <a:rPr lang="en-US" altLang="zh-CN">
                    <a:latin typeface="Times New Roman" panose="02020603050405020304" pitchFamily="18" charset="0"/>
                  </a:rPr>
                  <a:t>-1   00012</a:t>
                </a:r>
              </a:p>
            </p:txBody>
          </p:sp>
          <p:sp>
            <p:nvSpPr>
              <p:cNvPr id="99353" name="Text Box 29"/>
              <p:cNvSpPr txBox="1">
                <a:spLocks noChangeArrowheads="1"/>
              </p:cNvSpPr>
              <p:nvPr/>
            </p:nvSpPr>
            <p:spPr bwMode="auto">
              <a:xfrm>
                <a:off x="3787" y="1348"/>
                <a:ext cx="113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spcBef>
                    <a:spcPct val="50000"/>
                  </a:spcBef>
                </a:pPr>
                <a:r>
                  <a:rPr lang="en-US" altLang="zh-CN" sz="1800" dirty="0">
                    <a:latin typeface="Times New Roman" panose="02020603050405020304" pitchFamily="18" charset="0"/>
                  </a:rPr>
                  <a:t>element  parent</a:t>
                </a:r>
              </a:p>
            </p:txBody>
          </p:sp>
        </p:grpSp>
        <p:sp>
          <p:nvSpPr>
            <p:cNvPr id="99348" name="Text Box 31"/>
            <p:cNvSpPr txBox="1">
              <a:spLocks noChangeArrowheads="1"/>
            </p:cNvSpPr>
            <p:nvPr/>
          </p:nvSpPr>
          <p:spPr bwMode="auto">
            <a:xfrm>
              <a:off x="3872" y="3181"/>
              <a:ext cx="992"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spcBef>
                  <a:spcPct val="50000"/>
                </a:spcBef>
              </a:pPr>
              <a:r>
                <a:rPr lang="zh-CN" altLang="en-US" sz="2000"/>
                <a:t>顺序存储的双亲表示法</a:t>
              </a:r>
            </a:p>
          </p:txBody>
        </p:sp>
      </p:grpSp>
      <p:grpSp>
        <p:nvGrpSpPr>
          <p:cNvPr id="99333" name="Group 34"/>
          <p:cNvGrpSpPr>
            <a:grpSpLocks/>
          </p:cNvGrpSpPr>
          <p:nvPr/>
        </p:nvGrpSpPr>
        <p:grpSpPr bwMode="auto">
          <a:xfrm>
            <a:off x="2592390" y="2798765"/>
            <a:ext cx="2016125" cy="2832099"/>
            <a:chOff x="1633" y="1763"/>
            <a:chExt cx="1270" cy="1784"/>
          </a:xfrm>
        </p:grpSpPr>
        <p:grpSp>
          <p:nvGrpSpPr>
            <p:cNvPr id="99334" name="Group 6"/>
            <p:cNvGrpSpPr>
              <a:grpSpLocks/>
            </p:cNvGrpSpPr>
            <p:nvPr/>
          </p:nvGrpSpPr>
          <p:grpSpPr bwMode="auto">
            <a:xfrm>
              <a:off x="1633" y="1763"/>
              <a:ext cx="1270" cy="1332"/>
              <a:chOff x="874" y="1593"/>
              <a:chExt cx="1270" cy="1332"/>
            </a:xfrm>
          </p:grpSpPr>
          <p:sp>
            <p:nvSpPr>
              <p:cNvPr id="99336" name="Oval 7"/>
              <p:cNvSpPr>
                <a:spLocks noChangeArrowheads="1"/>
              </p:cNvSpPr>
              <p:nvPr/>
            </p:nvSpPr>
            <p:spPr bwMode="auto">
              <a:xfrm>
                <a:off x="1373" y="1593"/>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D</a:t>
                </a:r>
              </a:p>
            </p:txBody>
          </p:sp>
          <p:sp>
            <p:nvSpPr>
              <p:cNvPr id="99337" name="Oval 8"/>
              <p:cNvSpPr>
                <a:spLocks noChangeArrowheads="1"/>
              </p:cNvSpPr>
              <p:nvPr/>
            </p:nvSpPr>
            <p:spPr bwMode="auto">
              <a:xfrm>
                <a:off x="874" y="2093"/>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E</a:t>
                </a:r>
              </a:p>
            </p:txBody>
          </p:sp>
          <p:sp>
            <p:nvSpPr>
              <p:cNvPr id="99338" name="Oval 9"/>
              <p:cNvSpPr>
                <a:spLocks noChangeArrowheads="1"/>
              </p:cNvSpPr>
              <p:nvPr/>
            </p:nvSpPr>
            <p:spPr bwMode="auto">
              <a:xfrm>
                <a:off x="1373" y="2092"/>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F</a:t>
                </a:r>
              </a:p>
            </p:txBody>
          </p:sp>
          <p:sp>
            <p:nvSpPr>
              <p:cNvPr id="99339" name="Oval 10"/>
              <p:cNvSpPr>
                <a:spLocks noChangeArrowheads="1"/>
              </p:cNvSpPr>
              <p:nvPr/>
            </p:nvSpPr>
            <p:spPr bwMode="auto">
              <a:xfrm>
                <a:off x="1872" y="2092"/>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cxnSp>
            <p:nvCxnSpPr>
              <p:cNvPr id="99340" name="AutoShape 11"/>
              <p:cNvCxnSpPr>
                <a:cxnSpLocks noChangeShapeType="1"/>
                <a:stCxn id="99336" idx="3"/>
                <a:endCxn id="99337" idx="7"/>
              </p:cNvCxnSpPr>
              <p:nvPr/>
            </p:nvCxnSpPr>
            <p:spPr bwMode="auto">
              <a:xfrm flipH="1">
                <a:off x="1106" y="1832"/>
                <a:ext cx="307" cy="294"/>
              </a:xfrm>
              <a:prstGeom prst="straightConnector1">
                <a:avLst/>
              </a:prstGeom>
              <a:noFill/>
              <a:ln w="22225">
                <a:solidFill>
                  <a:schemeClr val="tx1"/>
                </a:solidFill>
                <a:round/>
                <a:headEnd type="stealth" w="lg" len="lg"/>
                <a:tailEnd/>
              </a:ln>
              <a:extLst>
                <a:ext uri="{909E8E84-426E-40DD-AFC4-6F175D3DCCD1}">
                  <a14:hiddenFill xmlns:a14="http://schemas.microsoft.com/office/drawing/2010/main">
                    <a:noFill/>
                  </a14:hiddenFill>
                </a:ext>
              </a:extLst>
            </p:spPr>
          </p:cxnSp>
          <p:cxnSp>
            <p:nvCxnSpPr>
              <p:cNvPr id="99341" name="AutoShape 12"/>
              <p:cNvCxnSpPr>
                <a:cxnSpLocks noChangeShapeType="1"/>
                <a:stCxn id="99336" idx="4"/>
                <a:endCxn id="99338" idx="0"/>
              </p:cNvCxnSpPr>
              <p:nvPr/>
            </p:nvCxnSpPr>
            <p:spPr bwMode="auto">
              <a:xfrm>
                <a:off x="1509" y="1872"/>
                <a:ext cx="0" cy="213"/>
              </a:xfrm>
              <a:prstGeom prst="straightConnector1">
                <a:avLst/>
              </a:prstGeom>
              <a:noFill/>
              <a:ln w="22225">
                <a:solidFill>
                  <a:schemeClr val="tx1"/>
                </a:solidFill>
                <a:round/>
                <a:headEnd type="stealth" w="lg" len="lg"/>
                <a:tailEnd/>
              </a:ln>
              <a:extLst>
                <a:ext uri="{909E8E84-426E-40DD-AFC4-6F175D3DCCD1}">
                  <a14:hiddenFill xmlns:a14="http://schemas.microsoft.com/office/drawing/2010/main">
                    <a:noFill/>
                  </a14:hiddenFill>
                </a:ext>
              </a:extLst>
            </p:spPr>
          </p:cxnSp>
          <p:cxnSp>
            <p:nvCxnSpPr>
              <p:cNvPr id="99342" name="AutoShape 13"/>
              <p:cNvCxnSpPr>
                <a:cxnSpLocks noChangeShapeType="1"/>
                <a:stCxn id="99336" idx="5"/>
                <a:endCxn id="99339" idx="1"/>
              </p:cNvCxnSpPr>
              <p:nvPr/>
            </p:nvCxnSpPr>
            <p:spPr bwMode="auto">
              <a:xfrm>
                <a:off x="1605" y="1832"/>
                <a:ext cx="307" cy="293"/>
              </a:xfrm>
              <a:prstGeom prst="straightConnector1">
                <a:avLst/>
              </a:prstGeom>
              <a:noFill/>
              <a:ln w="22225">
                <a:solidFill>
                  <a:schemeClr val="tx1"/>
                </a:solidFill>
                <a:round/>
                <a:headEnd type="stealth" w="lg" len="lg"/>
                <a:tailEnd/>
              </a:ln>
              <a:extLst>
                <a:ext uri="{909E8E84-426E-40DD-AFC4-6F175D3DCCD1}">
                  <a14:hiddenFill xmlns:a14="http://schemas.microsoft.com/office/drawing/2010/main">
                    <a:noFill/>
                  </a14:hiddenFill>
                </a:ext>
              </a:extLst>
            </p:spPr>
          </p:cxnSp>
          <p:sp>
            <p:nvSpPr>
              <p:cNvPr id="99343" name="Oval 14"/>
              <p:cNvSpPr>
                <a:spLocks noChangeArrowheads="1"/>
              </p:cNvSpPr>
              <p:nvPr/>
            </p:nvSpPr>
            <p:spPr bwMode="auto">
              <a:xfrm>
                <a:off x="878" y="2653"/>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H</a:t>
                </a:r>
              </a:p>
            </p:txBody>
          </p:sp>
          <p:sp>
            <p:nvSpPr>
              <p:cNvPr id="99344" name="Oval 15"/>
              <p:cNvSpPr>
                <a:spLocks noChangeArrowheads="1"/>
              </p:cNvSpPr>
              <p:nvPr/>
            </p:nvSpPr>
            <p:spPr bwMode="auto">
              <a:xfrm>
                <a:off x="1377" y="2653"/>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99345" name="AutoShape 16"/>
              <p:cNvCxnSpPr>
                <a:cxnSpLocks noChangeShapeType="1"/>
                <a:stCxn id="99337" idx="4"/>
                <a:endCxn id="99343" idx="0"/>
              </p:cNvCxnSpPr>
              <p:nvPr/>
            </p:nvCxnSpPr>
            <p:spPr bwMode="auto">
              <a:xfrm>
                <a:off x="1010" y="2372"/>
                <a:ext cx="4" cy="274"/>
              </a:xfrm>
              <a:prstGeom prst="straightConnector1">
                <a:avLst/>
              </a:prstGeom>
              <a:noFill/>
              <a:ln w="19050">
                <a:solidFill>
                  <a:schemeClr val="tx1"/>
                </a:solidFill>
                <a:round/>
                <a:headEnd type="stealth" w="lg" len="lg"/>
                <a:tailEnd/>
              </a:ln>
              <a:extLst>
                <a:ext uri="{909E8E84-426E-40DD-AFC4-6F175D3DCCD1}">
                  <a14:hiddenFill xmlns:a14="http://schemas.microsoft.com/office/drawing/2010/main">
                    <a:noFill/>
                  </a14:hiddenFill>
                </a:ext>
              </a:extLst>
            </p:spPr>
          </p:cxnSp>
          <p:cxnSp>
            <p:nvCxnSpPr>
              <p:cNvPr id="99346" name="AutoShape 17"/>
              <p:cNvCxnSpPr>
                <a:cxnSpLocks noChangeShapeType="1"/>
                <a:stCxn id="99338" idx="4"/>
                <a:endCxn id="99344" idx="0"/>
              </p:cNvCxnSpPr>
              <p:nvPr/>
            </p:nvCxnSpPr>
            <p:spPr bwMode="auto">
              <a:xfrm>
                <a:off x="1509" y="2371"/>
                <a:ext cx="4" cy="275"/>
              </a:xfrm>
              <a:prstGeom prst="straightConnector1">
                <a:avLst/>
              </a:prstGeom>
              <a:noFill/>
              <a:ln w="19050">
                <a:solidFill>
                  <a:schemeClr val="tx1"/>
                </a:solidFill>
                <a:round/>
                <a:headEnd type="stealth" w="lg" len="lg"/>
                <a:tailEnd/>
              </a:ln>
              <a:extLst>
                <a:ext uri="{909E8E84-426E-40DD-AFC4-6F175D3DCCD1}">
                  <a14:hiddenFill xmlns:a14="http://schemas.microsoft.com/office/drawing/2010/main">
                    <a:noFill/>
                  </a14:hiddenFill>
                </a:ext>
              </a:extLst>
            </p:spPr>
          </p:cxnSp>
        </p:grpSp>
        <p:sp>
          <p:nvSpPr>
            <p:cNvPr id="99335" name="Text Box 32"/>
            <p:cNvSpPr txBox="1">
              <a:spLocks noChangeArrowheads="1"/>
            </p:cNvSpPr>
            <p:nvPr/>
          </p:nvSpPr>
          <p:spPr bwMode="auto">
            <a:xfrm>
              <a:off x="1831" y="3294"/>
              <a:ext cx="99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spcBef>
                  <a:spcPct val="50000"/>
                </a:spcBef>
              </a:pPr>
              <a:r>
                <a:rPr lang="zh-CN" altLang="en-US" sz="2000"/>
                <a:t>双亲表示法</a:t>
              </a:r>
            </a:p>
          </p:txBody>
        </p:sp>
      </p:grpSp>
    </p:spTree>
    <p:extLst>
      <p:ext uri="{BB962C8B-B14F-4D97-AF65-F5344CB8AC3E}">
        <p14:creationId xmlns:p14="http://schemas.microsoft.com/office/powerpoint/2010/main" val="307105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104072" y="216695"/>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r>
              <a:rPr kumimoji="1" lang="en-US" altLang="zh-CN" sz="2800" dirty="0">
                <a:solidFill>
                  <a:srgbClr val="FFFF00"/>
                </a:solidFill>
                <a:latin typeface="华文楷体" panose="02010600040101010101" pitchFamily="2" charset="-122"/>
                <a:ea typeface="华文楷体" panose="02010600040101010101" pitchFamily="2" charset="-122"/>
              </a:rPr>
              <a:t>2. </a:t>
            </a:r>
            <a:r>
              <a:rPr kumimoji="1" lang="zh-CN" altLang="en-US" sz="2800" dirty="0">
                <a:solidFill>
                  <a:srgbClr val="FFFF00"/>
                </a:solidFill>
                <a:latin typeface="华文楷体" panose="02010600040101010101" pitchFamily="2" charset="-122"/>
                <a:ea typeface="华文楷体" panose="02010600040101010101" pitchFamily="2" charset="-122"/>
              </a:rPr>
              <a:t>带右链的先序顺序表示法</a:t>
            </a:r>
          </a:p>
        </p:txBody>
      </p:sp>
      <p:sp>
        <p:nvSpPr>
          <p:cNvPr id="101379" name="Text Box 3"/>
          <p:cNvSpPr txBox="1">
            <a:spLocks noChangeArrowheads="1"/>
          </p:cNvSpPr>
          <p:nvPr/>
        </p:nvSpPr>
        <p:spPr bwMode="auto">
          <a:xfrm>
            <a:off x="-182677" y="895351"/>
            <a:ext cx="9424554"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lnSpc>
                <a:spcPct val="110000"/>
              </a:lnSpc>
            </a:pPr>
            <a:r>
              <a:rPr kumimoji="1" lang="en-US" altLang="zh-CN" sz="2800" dirty="0">
                <a:latin typeface="华文楷体" panose="02010600040101010101" pitchFamily="2" charset="-122"/>
                <a:ea typeface="华文楷体" panose="02010600040101010101" pitchFamily="2" charset="-122"/>
              </a:rPr>
              <a:t>  </a:t>
            </a:r>
            <a:r>
              <a:rPr kumimoji="1" lang="zh-CN" altLang="en-US" sz="2800" dirty="0">
                <a:latin typeface="华文楷体" panose="02010600040101010101" pitchFamily="2" charset="-122"/>
                <a:ea typeface="华文楷体" panose="02010600040101010101" pitchFamily="2" charset="-122"/>
              </a:rPr>
              <a:t>数据元素有三个数据项，</a:t>
            </a:r>
            <a:r>
              <a:rPr kumimoji="1" lang="en-US" altLang="zh-CN" sz="2800" dirty="0">
                <a:latin typeface="华文楷体" panose="02010600040101010101" pitchFamily="2" charset="-122"/>
                <a:ea typeface="华文楷体" panose="02010600040101010101" pitchFamily="2" charset="-122"/>
              </a:rPr>
              <a:t>element, </a:t>
            </a:r>
            <a:r>
              <a:rPr kumimoji="1" lang="en-US" altLang="zh-CN" sz="2800" dirty="0" err="1">
                <a:latin typeface="华文楷体" panose="02010600040101010101" pitchFamily="2" charset="-122"/>
                <a:ea typeface="华文楷体" panose="02010600040101010101" pitchFamily="2" charset="-122"/>
              </a:rPr>
              <a:t>LTag</a:t>
            </a:r>
            <a:r>
              <a:rPr kumimoji="1" lang="en-US" altLang="zh-CN" sz="2800" dirty="0">
                <a:latin typeface="华文楷体" panose="02010600040101010101" pitchFamily="2" charset="-122"/>
                <a:ea typeface="华文楷体" panose="02010600040101010101" pitchFamily="2" charset="-122"/>
              </a:rPr>
              <a:t>, sibling</a:t>
            </a:r>
            <a:r>
              <a:rPr kumimoji="1" lang="zh-CN" altLang="en-US" sz="2800" dirty="0">
                <a:latin typeface="华文楷体" panose="02010600040101010101" pitchFamily="2" charset="-122"/>
                <a:ea typeface="华文楷体" panose="02010600040101010101" pitchFamily="2" charset="-122"/>
              </a:rPr>
              <a:t>。</a:t>
            </a:r>
            <a:br>
              <a:rPr kumimoji="1" lang="zh-CN" altLang="en-US" sz="2800" dirty="0">
                <a:latin typeface="华文楷体" panose="02010600040101010101" pitchFamily="2" charset="-122"/>
                <a:ea typeface="华文楷体" panose="02010600040101010101" pitchFamily="2" charset="-122"/>
              </a:rPr>
            </a:br>
            <a:r>
              <a:rPr kumimoji="1" lang="zh-CN" altLang="en-US" sz="2800" dirty="0">
                <a:latin typeface="华文楷体" panose="02010600040101010101" pitchFamily="2" charset="-122"/>
                <a:ea typeface="华文楷体" panose="02010600040101010101" pitchFamily="2" charset="-122"/>
              </a:rPr>
              <a:t>    </a:t>
            </a:r>
            <a:r>
              <a:rPr kumimoji="1" lang="en-US" altLang="zh-CN" sz="2800" dirty="0">
                <a:latin typeface="华文楷体" panose="02010600040101010101" pitchFamily="2" charset="-122"/>
                <a:ea typeface="华文楷体" panose="02010600040101010101" pitchFamily="2" charset="-122"/>
              </a:rPr>
              <a:t>1.sibling </a:t>
            </a:r>
            <a:r>
              <a:rPr kumimoji="1" lang="zh-CN" altLang="en-US" sz="2800" dirty="0">
                <a:latin typeface="华文楷体" panose="02010600040101010101" pitchFamily="2" charset="-122"/>
                <a:ea typeface="华文楷体" panose="02010600040101010101" pitchFamily="2" charset="-122"/>
              </a:rPr>
              <a:t>指向结点的兄弟结点下标</a:t>
            </a:r>
          </a:p>
          <a:p>
            <a:pPr eaLnBrk="1" hangingPunct="1">
              <a:lnSpc>
                <a:spcPct val="110000"/>
              </a:lnSpc>
            </a:pPr>
            <a:r>
              <a:rPr kumimoji="1" lang="zh-CN" altLang="en-US" sz="2800" dirty="0">
                <a:latin typeface="华文楷体" panose="02010600040101010101" pitchFamily="2" charset="-122"/>
                <a:ea typeface="华文楷体" panose="02010600040101010101" pitchFamily="2" charset="-122"/>
              </a:rPr>
              <a:t>    </a:t>
            </a:r>
            <a:r>
              <a:rPr kumimoji="1" lang="en-US" altLang="zh-CN" sz="2800" dirty="0">
                <a:latin typeface="华文楷体" panose="02010600040101010101" pitchFamily="2" charset="-122"/>
                <a:ea typeface="华文楷体" panose="02010600040101010101" pitchFamily="2" charset="-122"/>
              </a:rPr>
              <a:t>2.LTag</a:t>
            </a:r>
            <a:r>
              <a:rPr kumimoji="1" lang="zh-CN" altLang="en-US" sz="2800" dirty="0">
                <a:latin typeface="华文楷体" panose="02010600040101010101" pitchFamily="2" charset="-122"/>
                <a:ea typeface="华文楷体" panose="02010600040101010101" pitchFamily="2" charset="-122"/>
              </a:rPr>
              <a:t>为</a:t>
            </a:r>
            <a:r>
              <a:rPr kumimoji="1" lang="en-US" altLang="zh-CN" sz="2800" dirty="0">
                <a:latin typeface="华文楷体" panose="02010600040101010101" pitchFamily="2" charset="-122"/>
                <a:ea typeface="华文楷体" panose="02010600040101010101" pitchFamily="2" charset="-122"/>
              </a:rPr>
              <a:t>0</a:t>
            </a:r>
            <a:r>
              <a:rPr kumimoji="1" lang="zh-CN" altLang="en-US" sz="2800" dirty="0">
                <a:latin typeface="华文楷体" panose="02010600040101010101" pitchFamily="2" charset="-122"/>
                <a:ea typeface="华文楷体" panose="02010600040101010101" pitchFamily="2" charset="-122"/>
              </a:rPr>
              <a:t>表示有孩子，孩子存于相邻单元</a:t>
            </a:r>
          </a:p>
          <a:p>
            <a:pPr eaLnBrk="1" hangingPunct="1">
              <a:lnSpc>
                <a:spcPct val="110000"/>
              </a:lnSpc>
            </a:pPr>
            <a:r>
              <a:rPr kumimoji="1" lang="zh-CN" altLang="en-US" sz="2800" dirty="0">
                <a:latin typeface="华文楷体" panose="02010600040101010101" pitchFamily="2" charset="-122"/>
                <a:ea typeface="华文楷体" panose="02010600040101010101" pitchFamily="2" charset="-122"/>
              </a:rPr>
              <a:t>    </a:t>
            </a:r>
            <a:r>
              <a:rPr kumimoji="1" lang="en-US" altLang="zh-CN" sz="2800" dirty="0" err="1">
                <a:latin typeface="华文楷体" panose="02010600040101010101" pitchFamily="2" charset="-122"/>
                <a:ea typeface="华文楷体" panose="02010600040101010101" pitchFamily="2" charset="-122"/>
              </a:rPr>
              <a:t>LTag</a:t>
            </a:r>
            <a:r>
              <a:rPr kumimoji="1" lang="zh-CN" altLang="en-US" sz="2800" dirty="0">
                <a:latin typeface="华文楷体" panose="02010600040101010101" pitchFamily="2" charset="-122"/>
                <a:ea typeface="华文楷体" panose="02010600040101010101" pitchFamily="2" charset="-122"/>
              </a:rPr>
              <a:t>为</a:t>
            </a:r>
            <a:r>
              <a:rPr kumimoji="1" lang="en-US" altLang="zh-CN" sz="2800" dirty="0">
                <a:latin typeface="华文楷体" panose="02010600040101010101" pitchFamily="2" charset="-122"/>
                <a:ea typeface="华文楷体" panose="02010600040101010101" pitchFamily="2" charset="-122"/>
              </a:rPr>
              <a:t>1</a:t>
            </a:r>
            <a:r>
              <a:rPr kumimoji="1" lang="zh-CN" altLang="en-US" sz="2800" dirty="0">
                <a:latin typeface="华文楷体" panose="02010600040101010101" pitchFamily="2" charset="-122"/>
                <a:ea typeface="华文楷体" panose="02010600040101010101" pitchFamily="2" charset="-122"/>
              </a:rPr>
              <a:t>表示无孩子</a:t>
            </a:r>
          </a:p>
          <a:p>
            <a:pPr eaLnBrk="1" hangingPunct="1">
              <a:lnSpc>
                <a:spcPct val="110000"/>
              </a:lnSpc>
            </a:pPr>
            <a:r>
              <a:rPr kumimoji="1" lang="zh-CN" altLang="en-US" sz="2800" dirty="0">
                <a:latin typeface="华文楷体" panose="02010600040101010101" pitchFamily="2" charset="-122"/>
                <a:ea typeface="华文楷体" panose="02010600040101010101" pitchFamily="2" charset="-122"/>
              </a:rPr>
              <a:t>    </a:t>
            </a:r>
            <a:r>
              <a:rPr kumimoji="1" lang="en-US" altLang="zh-CN" sz="2800" dirty="0">
                <a:latin typeface="华文楷体" panose="02010600040101010101" pitchFamily="2" charset="-122"/>
                <a:ea typeface="华文楷体" panose="02010600040101010101" pitchFamily="2" charset="-122"/>
              </a:rPr>
              <a:t>3.</a:t>
            </a:r>
            <a:r>
              <a:rPr kumimoji="1" lang="zh-CN" altLang="en-US" sz="2800" dirty="0">
                <a:latin typeface="华文楷体" panose="02010600040101010101" pitchFamily="2" charset="-122"/>
                <a:ea typeface="华文楷体" panose="02010600040101010101" pitchFamily="2" charset="-122"/>
              </a:rPr>
              <a:t>数据元素按对应二叉树的</a:t>
            </a:r>
            <a:r>
              <a:rPr kumimoji="1" lang="zh-CN" altLang="en-US" sz="2800" dirty="0">
                <a:solidFill>
                  <a:srgbClr val="FFFF00"/>
                </a:solidFill>
                <a:latin typeface="华文楷体" panose="02010600040101010101" pitchFamily="2" charset="-122"/>
                <a:ea typeface="华文楷体" panose="02010600040101010101" pitchFamily="2" charset="-122"/>
              </a:rPr>
              <a:t>先序</a:t>
            </a:r>
            <a:r>
              <a:rPr kumimoji="1" lang="zh-CN" altLang="en-US" sz="2800" dirty="0">
                <a:latin typeface="华文楷体" panose="02010600040101010101" pitchFamily="2" charset="-122"/>
                <a:ea typeface="华文楷体" panose="02010600040101010101" pitchFamily="2" charset="-122"/>
              </a:rPr>
              <a:t>遍历的顺序存储结点。</a:t>
            </a:r>
          </a:p>
        </p:txBody>
      </p:sp>
      <p:grpSp>
        <p:nvGrpSpPr>
          <p:cNvPr id="20" name="Group 6"/>
          <p:cNvGrpSpPr>
            <a:grpSpLocks/>
          </p:cNvGrpSpPr>
          <p:nvPr/>
        </p:nvGrpSpPr>
        <p:grpSpPr bwMode="auto">
          <a:xfrm>
            <a:off x="204067" y="3848246"/>
            <a:ext cx="2016125" cy="2114549"/>
            <a:chOff x="874" y="1593"/>
            <a:chExt cx="1270" cy="1332"/>
          </a:xfrm>
        </p:grpSpPr>
        <p:sp>
          <p:nvSpPr>
            <p:cNvPr id="22" name="Oval 7"/>
            <p:cNvSpPr>
              <a:spLocks noChangeArrowheads="1"/>
            </p:cNvSpPr>
            <p:nvPr/>
          </p:nvSpPr>
          <p:spPr bwMode="auto">
            <a:xfrm>
              <a:off x="1373" y="1593"/>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D</a:t>
              </a:r>
            </a:p>
          </p:txBody>
        </p:sp>
        <p:sp>
          <p:nvSpPr>
            <p:cNvPr id="23" name="Oval 8"/>
            <p:cNvSpPr>
              <a:spLocks noChangeArrowheads="1"/>
            </p:cNvSpPr>
            <p:nvPr/>
          </p:nvSpPr>
          <p:spPr bwMode="auto">
            <a:xfrm>
              <a:off x="874" y="2093"/>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E</a:t>
              </a:r>
            </a:p>
          </p:txBody>
        </p:sp>
        <p:sp>
          <p:nvSpPr>
            <p:cNvPr id="24" name="Oval 9"/>
            <p:cNvSpPr>
              <a:spLocks noChangeArrowheads="1"/>
            </p:cNvSpPr>
            <p:nvPr/>
          </p:nvSpPr>
          <p:spPr bwMode="auto">
            <a:xfrm>
              <a:off x="1373" y="2092"/>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F</a:t>
              </a:r>
            </a:p>
          </p:txBody>
        </p:sp>
        <p:sp>
          <p:nvSpPr>
            <p:cNvPr id="25" name="Oval 10"/>
            <p:cNvSpPr>
              <a:spLocks noChangeArrowheads="1"/>
            </p:cNvSpPr>
            <p:nvPr/>
          </p:nvSpPr>
          <p:spPr bwMode="auto">
            <a:xfrm>
              <a:off x="1872" y="2092"/>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G</a:t>
              </a:r>
            </a:p>
          </p:txBody>
        </p:sp>
        <p:cxnSp>
          <p:nvCxnSpPr>
            <p:cNvPr id="26" name="AutoShape 11"/>
            <p:cNvCxnSpPr>
              <a:cxnSpLocks noChangeShapeType="1"/>
              <a:stCxn id="22" idx="3"/>
              <a:endCxn id="23" idx="7"/>
            </p:cNvCxnSpPr>
            <p:nvPr/>
          </p:nvCxnSpPr>
          <p:spPr bwMode="auto">
            <a:xfrm flipH="1">
              <a:off x="1106" y="1832"/>
              <a:ext cx="307" cy="294"/>
            </a:xfrm>
            <a:prstGeom prst="straightConnector1">
              <a:avLst/>
            </a:prstGeom>
            <a:noFill/>
            <a:ln w="22225">
              <a:solidFill>
                <a:schemeClr val="tx1"/>
              </a:solidFill>
              <a:round/>
              <a:headEnd type="none" w="lg" len="lg"/>
              <a:tailEnd/>
            </a:ln>
            <a:extLst>
              <a:ext uri="{909E8E84-426E-40DD-AFC4-6F175D3DCCD1}">
                <a14:hiddenFill xmlns:a14="http://schemas.microsoft.com/office/drawing/2010/main">
                  <a:noFill/>
                </a14:hiddenFill>
              </a:ext>
            </a:extLst>
          </p:spPr>
        </p:cxnSp>
        <p:cxnSp>
          <p:nvCxnSpPr>
            <p:cNvPr id="27" name="AutoShape 12"/>
            <p:cNvCxnSpPr>
              <a:cxnSpLocks noChangeShapeType="1"/>
              <a:stCxn id="22" idx="4"/>
              <a:endCxn id="24" idx="0"/>
            </p:cNvCxnSpPr>
            <p:nvPr/>
          </p:nvCxnSpPr>
          <p:spPr bwMode="auto">
            <a:xfrm>
              <a:off x="1509" y="1872"/>
              <a:ext cx="0" cy="213"/>
            </a:xfrm>
            <a:prstGeom prst="straightConnector1">
              <a:avLst/>
            </a:prstGeom>
            <a:noFill/>
            <a:ln w="22225">
              <a:solidFill>
                <a:schemeClr val="tx1"/>
              </a:solidFill>
              <a:round/>
              <a:headEnd type="none" w="lg" len="lg"/>
              <a:tailEnd/>
            </a:ln>
            <a:extLst>
              <a:ext uri="{909E8E84-426E-40DD-AFC4-6F175D3DCCD1}">
                <a14:hiddenFill xmlns:a14="http://schemas.microsoft.com/office/drawing/2010/main">
                  <a:noFill/>
                </a14:hiddenFill>
              </a:ext>
            </a:extLst>
          </p:spPr>
        </p:cxnSp>
        <p:cxnSp>
          <p:nvCxnSpPr>
            <p:cNvPr id="28" name="AutoShape 13"/>
            <p:cNvCxnSpPr>
              <a:cxnSpLocks noChangeShapeType="1"/>
              <a:stCxn id="22" idx="5"/>
              <a:endCxn id="25" idx="1"/>
            </p:cNvCxnSpPr>
            <p:nvPr/>
          </p:nvCxnSpPr>
          <p:spPr bwMode="auto">
            <a:xfrm>
              <a:off x="1605" y="1832"/>
              <a:ext cx="307" cy="293"/>
            </a:xfrm>
            <a:prstGeom prst="straightConnector1">
              <a:avLst/>
            </a:prstGeom>
            <a:noFill/>
            <a:ln w="22225">
              <a:solidFill>
                <a:schemeClr val="tx1"/>
              </a:solidFill>
              <a:round/>
              <a:headEnd type="none" w="lg" len="lg"/>
              <a:tailEnd/>
            </a:ln>
            <a:extLst>
              <a:ext uri="{909E8E84-426E-40DD-AFC4-6F175D3DCCD1}">
                <a14:hiddenFill xmlns:a14="http://schemas.microsoft.com/office/drawing/2010/main">
                  <a:noFill/>
                </a14:hiddenFill>
              </a:ext>
            </a:extLst>
          </p:spPr>
        </p:cxnSp>
        <p:sp>
          <p:nvSpPr>
            <p:cNvPr id="29" name="Oval 14"/>
            <p:cNvSpPr>
              <a:spLocks noChangeArrowheads="1"/>
            </p:cNvSpPr>
            <p:nvPr/>
          </p:nvSpPr>
          <p:spPr bwMode="auto">
            <a:xfrm>
              <a:off x="878" y="2653"/>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H</a:t>
              </a:r>
            </a:p>
          </p:txBody>
        </p:sp>
        <p:sp>
          <p:nvSpPr>
            <p:cNvPr id="30" name="Oval 15"/>
            <p:cNvSpPr>
              <a:spLocks noChangeArrowheads="1"/>
            </p:cNvSpPr>
            <p:nvPr/>
          </p:nvSpPr>
          <p:spPr bwMode="auto">
            <a:xfrm>
              <a:off x="1377" y="2653"/>
              <a:ext cx="272" cy="27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800">
                  <a:latin typeface="仿宋_GB2312" pitchFamily="49" charset="-122"/>
                </a:rPr>
                <a:t>J</a:t>
              </a:r>
            </a:p>
          </p:txBody>
        </p:sp>
        <p:cxnSp>
          <p:nvCxnSpPr>
            <p:cNvPr id="31" name="AutoShape 16"/>
            <p:cNvCxnSpPr>
              <a:cxnSpLocks noChangeShapeType="1"/>
              <a:stCxn id="23" idx="4"/>
              <a:endCxn id="29" idx="0"/>
            </p:cNvCxnSpPr>
            <p:nvPr/>
          </p:nvCxnSpPr>
          <p:spPr bwMode="auto">
            <a:xfrm>
              <a:off x="1010" y="2372"/>
              <a:ext cx="4" cy="274"/>
            </a:xfrm>
            <a:prstGeom prst="straightConnector1">
              <a:avLst/>
            </a:prstGeom>
            <a:noFill/>
            <a:ln w="19050">
              <a:solidFill>
                <a:schemeClr val="tx1"/>
              </a:solidFill>
              <a:round/>
              <a:headEnd type="none" w="lg" len="lg"/>
              <a:tailEnd/>
            </a:ln>
            <a:extLst>
              <a:ext uri="{909E8E84-426E-40DD-AFC4-6F175D3DCCD1}">
                <a14:hiddenFill xmlns:a14="http://schemas.microsoft.com/office/drawing/2010/main">
                  <a:noFill/>
                </a14:hiddenFill>
              </a:ext>
            </a:extLst>
          </p:spPr>
        </p:cxnSp>
        <p:cxnSp>
          <p:nvCxnSpPr>
            <p:cNvPr id="32" name="AutoShape 17"/>
            <p:cNvCxnSpPr>
              <a:cxnSpLocks noChangeShapeType="1"/>
              <a:stCxn id="24" idx="4"/>
              <a:endCxn id="30" idx="0"/>
            </p:cNvCxnSpPr>
            <p:nvPr/>
          </p:nvCxnSpPr>
          <p:spPr bwMode="auto">
            <a:xfrm>
              <a:off x="1509" y="2371"/>
              <a:ext cx="4" cy="275"/>
            </a:xfrm>
            <a:prstGeom prst="straightConnector1">
              <a:avLst/>
            </a:prstGeom>
            <a:noFill/>
            <a:ln w="19050">
              <a:solidFill>
                <a:schemeClr val="tx1"/>
              </a:solidFill>
              <a:round/>
              <a:headEnd type="none" w="lg" len="lg"/>
              <a:tailEnd/>
            </a:ln>
            <a:extLst>
              <a:ext uri="{909E8E84-426E-40DD-AFC4-6F175D3DCCD1}">
                <a14:hiddenFill xmlns:a14="http://schemas.microsoft.com/office/drawing/2010/main">
                  <a:noFill/>
                </a14:hiddenFill>
              </a:ext>
            </a:extLst>
          </p:spPr>
        </p:cxnSp>
      </p:grpSp>
      <p:graphicFrame>
        <p:nvGraphicFramePr>
          <p:cNvPr id="2" name="表格 1"/>
          <p:cNvGraphicFramePr>
            <a:graphicFrameLocks noGrp="1"/>
          </p:cNvGraphicFramePr>
          <p:nvPr>
            <p:extLst>
              <p:ext uri="{D42A27DB-BD31-4B8C-83A1-F6EECF244321}">
                <p14:modId xmlns:p14="http://schemas.microsoft.com/office/powerpoint/2010/main" val="33518048"/>
              </p:ext>
            </p:extLst>
          </p:nvPr>
        </p:nvGraphicFramePr>
        <p:xfrm>
          <a:off x="2891055" y="3537745"/>
          <a:ext cx="4645890" cy="3200400"/>
        </p:xfrm>
        <a:graphic>
          <a:graphicData uri="http://schemas.openxmlformats.org/drawingml/2006/table">
            <a:tbl>
              <a:tblPr firstRow="1" bandRow="1">
                <a:tableStyleId>{5C22544A-7EE6-4342-B048-85BDC9FD1C3A}</a:tableStyleId>
              </a:tblPr>
              <a:tblGrid>
                <a:gridCol w="1548630">
                  <a:extLst>
                    <a:ext uri="{9D8B030D-6E8A-4147-A177-3AD203B41FA5}">
                      <a16:colId xmlns:a16="http://schemas.microsoft.com/office/drawing/2014/main" val="20000"/>
                    </a:ext>
                  </a:extLst>
                </a:gridCol>
                <a:gridCol w="1548630">
                  <a:extLst>
                    <a:ext uri="{9D8B030D-6E8A-4147-A177-3AD203B41FA5}">
                      <a16:colId xmlns:a16="http://schemas.microsoft.com/office/drawing/2014/main" val="20001"/>
                    </a:ext>
                  </a:extLst>
                </a:gridCol>
                <a:gridCol w="1548630">
                  <a:extLst>
                    <a:ext uri="{9D8B030D-6E8A-4147-A177-3AD203B41FA5}">
                      <a16:colId xmlns:a16="http://schemas.microsoft.com/office/drawing/2014/main" val="20002"/>
                    </a:ext>
                  </a:extLst>
                </a:gridCol>
              </a:tblGrid>
              <a:tr h="0">
                <a:tc>
                  <a:txBody>
                    <a:bodyPr/>
                    <a:lstStyle/>
                    <a:p>
                      <a:pPr algn="ctr"/>
                      <a:r>
                        <a:rPr lang="en-US" altLang="zh-CN" sz="2400" dirty="0">
                          <a:latin typeface="Times New Roman" panose="02020603050405020304" pitchFamily="18" charset="0"/>
                          <a:cs typeface="Times New Roman" panose="02020603050405020304" pitchFamily="18" charset="0"/>
                        </a:rPr>
                        <a:t>element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err="1">
                          <a:latin typeface="Times New Roman" panose="02020603050405020304" pitchFamily="18" charset="0"/>
                          <a:cs typeface="Times New Roman" panose="02020603050405020304" pitchFamily="18" charset="0"/>
                        </a:rPr>
                        <a:t>LTag</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sibling</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400" dirty="0">
                          <a:latin typeface="Times New Roman" panose="02020603050405020304" pitchFamily="18" charset="0"/>
                          <a:cs typeface="Times New Roman" panose="02020603050405020304" pitchFamily="18" charset="0"/>
                        </a:rPr>
                        <a:t>D</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0</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400" dirty="0">
                          <a:latin typeface="Times New Roman" panose="02020603050405020304" pitchFamily="18" charset="0"/>
                          <a:cs typeface="Times New Roman" panose="02020603050405020304" pitchFamily="18" charset="0"/>
                        </a:rPr>
                        <a:t>E</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0</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400" dirty="0">
                          <a:latin typeface="Times New Roman" panose="02020603050405020304" pitchFamily="18" charset="0"/>
                          <a:cs typeface="Times New Roman" panose="02020603050405020304" pitchFamily="18" charset="0"/>
                        </a:rPr>
                        <a:t>H</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pPr algn="ctr"/>
                      <a:r>
                        <a:rPr lang="en-US" altLang="zh-CN" sz="2400" dirty="0">
                          <a:latin typeface="Times New Roman" panose="02020603050405020304" pitchFamily="18" charset="0"/>
                          <a:cs typeface="Times New Roman" panose="02020603050405020304" pitchFamily="18" charset="0"/>
                        </a:rPr>
                        <a:t>F</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0</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pPr algn="ctr"/>
                      <a:r>
                        <a:rPr lang="en-US" altLang="zh-CN" sz="2400" dirty="0">
                          <a:latin typeface="Times New Roman" panose="02020603050405020304" pitchFamily="18" charset="0"/>
                          <a:cs typeface="Times New Roman" panose="02020603050405020304" pitchFamily="18" charset="0"/>
                        </a:rPr>
                        <a:t>J</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a:txBody>
                    <a:bodyPr/>
                    <a:lstStyle/>
                    <a:p>
                      <a:pPr algn="ctr"/>
                      <a:r>
                        <a:rPr lang="en-US" altLang="zh-CN" sz="2400" dirty="0">
                          <a:latin typeface="Times New Roman" panose="02020603050405020304" pitchFamily="18" charset="0"/>
                          <a:cs typeface="Times New Roman" panose="02020603050405020304" pitchFamily="18" charset="0"/>
                        </a:rPr>
                        <a:t>G</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
        <p:nvSpPr>
          <p:cNvPr id="34" name="Text Box 26"/>
          <p:cNvSpPr txBox="1">
            <a:spLocks noChangeArrowheads="1"/>
          </p:cNvSpPr>
          <p:nvPr/>
        </p:nvSpPr>
        <p:spPr bwMode="auto">
          <a:xfrm>
            <a:off x="2444029" y="3953382"/>
            <a:ext cx="360362" cy="2938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lnSpc>
                <a:spcPct val="110000"/>
              </a:lnSpc>
              <a:spcBef>
                <a:spcPct val="50000"/>
              </a:spcBef>
            </a:pPr>
            <a:r>
              <a:rPr lang="en-US" altLang="zh-CN" sz="2800" dirty="0">
                <a:latin typeface="Times New Roman" panose="02020603050405020304" pitchFamily="18" charset="0"/>
              </a:rPr>
              <a:t>012345</a:t>
            </a:r>
          </a:p>
        </p:txBody>
      </p:sp>
    </p:spTree>
    <p:extLst>
      <p:ext uri="{BB962C8B-B14F-4D97-AF65-F5344CB8AC3E}">
        <p14:creationId xmlns:p14="http://schemas.microsoft.com/office/powerpoint/2010/main" val="4237247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5" y="260350"/>
            <a:ext cx="7272337"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3860800"/>
            <a:ext cx="5545138" cy="266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4" name="Rectangle 4"/>
          <p:cNvSpPr>
            <a:spLocks noChangeArrowheads="1"/>
          </p:cNvSpPr>
          <p:nvPr/>
        </p:nvSpPr>
        <p:spPr bwMode="auto">
          <a:xfrm>
            <a:off x="1447800" y="6172200"/>
            <a:ext cx="6096000"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endParaRPr lang="en-US" altLang="zh-CN"/>
          </a:p>
        </p:txBody>
      </p:sp>
    </p:spTree>
    <p:extLst>
      <p:ext uri="{BB962C8B-B14F-4D97-AF65-F5344CB8AC3E}">
        <p14:creationId xmlns:p14="http://schemas.microsoft.com/office/powerpoint/2010/main" val="3522090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内容占位符 3"/>
          <p:cNvSpPr txBox="1">
            <a:spLocks/>
          </p:cNvSpPr>
          <p:nvPr/>
        </p:nvSpPr>
        <p:spPr>
          <a:xfrm>
            <a:off x="-646171" y="1760934"/>
            <a:ext cx="9652318" cy="1593252"/>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zh-CN" altLang="en-US" sz="4000" dirty="0">
                <a:latin typeface="华文楷体" panose="02010600040101010101" pitchFamily="2" charset="-122"/>
                <a:ea typeface="华文楷体" panose="02010600040101010101" pitchFamily="2" charset="-122"/>
              </a:rPr>
              <a:t>已经学习过二叉树的遍历</a:t>
            </a:r>
            <a:endParaRPr lang="en-US" altLang="zh-CN" sz="4000" dirty="0">
              <a:latin typeface="华文楷体" panose="02010600040101010101" pitchFamily="2" charset="-122"/>
              <a:ea typeface="华文楷体" panose="02010600040101010101" pitchFamily="2" charset="-122"/>
            </a:endParaRPr>
          </a:p>
          <a:p>
            <a:pPr marL="0" indent="0" algn="ctr">
              <a:buNone/>
            </a:pPr>
            <a:r>
              <a:rPr lang="zh-CN" altLang="en-US" sz="4000" dirty="0">
                <a:latin typeface="华文楷体" panose="02010600040101010101" pitchFamily="2" charset="-122"/>
                <a:ea typeface="华文楷体" panose="02010600040101010101" pitchFamily="2" charset="-122"/>
              </a:rPr>
              <a:t>树和森林如何遍历？</a:t>
            </a:r>
            <a:endParaRPr lang="en-US" altLang="zh-CN" sz="4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47577269"/>
      </p:ext>
    </p:extLst>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381000" y="1447800"/>
            <a:ext cx="853440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lnSpc>
                <a:spcPct val="130000"/>
              </a:lnSpc>
            </a:pPr>
            <a:r>
              <a:rPr kumimoji="1" lang="en-US" altLang="zh-CN" sz="2800" b="0">
                <a:latin typeface="华文楷体" panose="02010600040101010101" pitchFamily="2" charset="-122"/>
                <a:ea typeface="华文楷体" panose="02010600040101010101" pitchFamily="2" charset="-122"/>
              </a:rPr>
              <a:t> </a:t>
            </a:r>
            <a:r>
              <a:rPr kumimoji="1" lang="en-US" altLang="zh-CN" sz="2800">
                <a:latin typeface="华文楷体" panose="02010600040101010101" pitchFamily="2" charset="-122"/>
                <a:ea typeface="华文楷体" panose="02010600040101010101" pitchFamily="2" charset="-122"/>
              </a:rPr>
              <a:t>1</a:t>
            </a:r>
            <a:r>
              <a:rPr kumimoji="1" lang="zh-CN" altLang="en-US" sz="2800">
                <a:latin typeface="华文楷体" panose="02010600040101010101" pitchFamily="2" charset="-122"/>
                <a:ea typeface="华文楷体" panose="02010600040101010101" pitchFamily="2" charset="-122"/>
              </a:rPr>
              <a:t>．按深度方向遍历</a:t>
            </a:r>
          </a:p>
          <a:p>
            <a:pPr eaLnBrk="1" hangingPunct="1">
              <a:lnSpc>
                <a:spcPct val="130000"/>
              </a:lnSpc>
            </a:pPr>
            <a:r>
              <a:rPr kumimoji="1" lang="zh-CN" altLang="en-US" sz="2800">
                <a:latin typeface="华文楷体" panose="02010600040101010101" pitchFamily="2" charset="-122"/>
                <a:ea typeface="华文楷体" panose="02010600040101010101" pitchFamily="2" charset="-122"/>
              </a:rPr>
              <a:t>    对森林的深度遍历与二叉树类似，根据树的递归定义，可以有两种遍历次序：先序遍历和中序遍历。</a:t>
            </a:r>
          </a:p>
        </p:txBody>
      </p:sp>
      <p:graphicFrame>
        <p:nvGraphicFramePr>
          <p:cNvPr id="111674" name="Group 58"/>
          <p:cNvGraphicFramePr>
            <a:graphicFrameLocks noGrp="1"/>
          </p:cNvGraphicFramePr>
          <p:nvPr>
            <p:extLst>
              <p:ext uri="{D42A27DB-BD31-4B8C-83A1-F6EECF244321}">
                <p14:modId xmlns:p14="http://schemas.microsoft.com/office/powerpoint/2010/main" val="1094810750"/>
              </p:ext>
            </p:extLst>
          </p:nvPr>
        </p:nvGraphicFramePr>
        <p:xfrm>
          <a:off x="1219200" y="3581400"/>
          <a:ext cx="6858000" cy="1619250"/>
        </p:xfrm>
        <a:graphic>
          <a:graphicData uri="http://schemas.openxmlformats.org/drawingml/2006/table">
            <a:tbl>
              <a:tblPr/>
              <a:tblGrid>
                <a:gridCol w="2438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森林</a:t>
                      </a:r>
                      <a:r>
                        <a:rPr kumimoji="0" lang="en-US" altLang="zh-CN" sz="24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对应</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二叉树</a:t>
                      </a:r>
                      <a:r>
                        <a:rPr kumimoji="0" lang="en-US" altLang="zh-CN" sz="24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48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先序遍历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等价于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先序遍历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中序遍历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等价于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中序遍历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19688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73283" y="1204439"/>
            <a:ext cx="8797434" cy="491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lnSpc>
                <a:spcPct val="120000"/>
              </a:lnSpc>
            </a:pPr>
            <a:r>
              <a:rPr kumimoji="1" lang="zh-CN" altLang="en-US" sz="3200" dirty="0">
                <a:solidFill>
                  <a:srgbClr val="92D050"/>
                </a:solidFill>
                <a:latin typeface="华文楷体" panose="02010600040101010101" pitchFamily="2" charset="-122"/>
                <a:ea typeface="华文楷体" panose="02010600040101010101" pitchFamily="2" charset="-122"/>
              </a:rPr>
              <a:t>为什么要转换？</a:t>
            </a:r>
            <a:endParaRPr kumimoji="1" lang="en-US" altLang="zh-CN" sz="3200" dirty="0">
              <a:solidFill>
                <a:srgbClr val="92D050"/>
              </a:solidFill>
              <a:latin typeface="华文楷体" panose="02010600040101010101" pitchFamily="2" charset="-122"/>
              <a:ea typeface="华文楷体" panose="02010600040101010101" pitchFamily="2" charset="-122"/>
            </a:endParaRPr>
          </a:p>
          <a:p>
            <a:pPr eaLnBrk="1" hangingPunct="1"/>
            <a:r>
              <a:rPr kumimoji="1" lang="zh-CN" altLang="en-US" sz="3200" dirty="0">
                <a:latin typeface="华文楷体" panose="02010600040101010101" pitchFamily="2" charset="-122"/>
                <a:ea typeface="华文楷体" panose="02010600040101010101" pitchFamily="2" charset="-122"/>
              </a:rPr>
              <a:t>如果树和森林能够用二叉树表示，则前面对二叉树的讨论成果可应用于一般树和森林。</a:t>
            </a:r>
          </a:p>
          <a:p>
            <a:pPr eaLnBrk="1" hangingPunct="1"/>
            <a:endParaRPr kumimoji="1" lang="en-US" altLang="zh-CN" sz="3200" dirty="0">
              <a:latin typeface="华文楷体" panose="02010600040101010101" pitchFamily="2" charset="-122"/>
              <a:ea typeface="华文楷体" panose="02010600040101010101" pitchFamily="2" charset="-122"/>
            </a:endParaRPr>
          </a:p>
          <a:p>
            <a:pPr eaLnBrk="1" hangingPunct="1"/>
            <a:r>
              <a:rPr kumimoji="1" lang="zh-CN" altLang="en-US" sz="3200" dirty="0">
                <a:latin typeface="华文楷体" panose="02010600040101010101" pitchFamily="2" charset="-122"/>
                <a:ea typeface="华文楷体" panose="02010600040101010101" pitchFamily="2" charset="-122"/>
              </a:rPr>
              <a:t>注意：树和二叉树的主要区别</a:t>
            </a:r>
            <a:endParaRPr kumimoji="1" lang="en-US" altLang="zh-CN" sz="3200" dirty="0">
              <a:latin typeface="华文楷体" panose="02010600040101010101" pitchFamily="2" charset="-122"/>
              <a:ea typeface="华文楷体" panose="02010600040101010101" pitchFamily="2" charset="-122"/>
            </a:endParaRPr>
          </a:p>
          <a:p>
            <a:pPr eaLnBrk="1" hangingPunct="1"/>
            <a:r>
              <a:rPr kumimoji="1" lang="zh-CN" altLang="en-US" sz="3200" dirty="0">
                <a:solidFill>
                  <a:srgbClr val="FFFF00"/>
                </a:solidFill>
                <a:latin typeface="华文楷体" panose="02010600040101010101" pitchFamily="2" charset="-122"/>
                <a:ea typeface="华文楷体" panose="02010600040101010101" pitchFamily="2" charset="-122"/>
              </a:rPr>
              <a:t>二叉树有左右孩子之分，而树没有左右孩子之分</a:t>
            </a:r>
            <a:endParaRPr kumimoji="1" lang="en-US" altLang="zh-CN" sz="3200" dirty="0">
              <a:solidFill>
                <a:srgbClr val="FFFF00"/>
              </a:solidFill>
              <a:latin typeface="华文楷体" panose="02010600040101010101" pitchFamily="2" charset="-122"/>
              <a:ea typeface="华文楷体" panose="02010600040101010101" pitchFamily="2" charset="-122"/>
            </a:endParaRPr>
          </a:p>
          <a:p>
            <a:pPr eaLnBrk="1" hangingPunct="1">
              <a:lnSpc>
                <a:spcPct val="120000"/>
              </a:lnSpc>
            </a:pPr>
            <a:endParaRPr kumimoji="1" lang="en-US" altLang="zh-CN" sz="3200" dirty="0">
              <a:latin typeface="华文楷体" panose="02010600040101010101" pitchFamily="2" charset="-122"/>
              <a:ea typeface="华文楷体" panose="02010600040101010101" pitchFamily="2" charset="-122"/>
            </a:endParaRPr>
          </a:p>
          <a:p>
            <a:pPr eaLnBrk="1" hangingPunct="1">
              <a:lnSpc>
                <a:spcPct val="120000"/>
              </a:lnSpc>
            </a:pPr>
            <a:endParaRPr kumimoji="1" lang="en-US" altLang="zh-CN" sz="3200" dirty="0">
              <a:latin typeface="华文楷体" panose="02010600040101010101" pitchFamily="2" charset="-122"/>
              <a:ea typeface="华文楷体" panose="02010600040101010101" pitchFamily="2" charset="-122"/>
            </a:endParaRPr>
          </a:p>
          <a:p>
            <a:pPr eaLnBrk="1" hangingPunct="1">
              <a:lnSpc>
                <a:spcPct val="120000"/>
              </a:lnSpc>
            </a:pPr>
            <a:endParaRPr kumimoji="1" lang="zh-CN" altLang="en-US" sz="3200" dirty="0">
              <a:latin typeface="华文楷体" panose="02010600040101010101" pitchFamily="2" charset="-122"/>
              <a:ea typeface="华文楷体" panose="02010600040101010101" pitchFamily="2" charset="-122"/>
            </a:endParaRPr>
          </a:p>
        </p:txBody>
      </p:sp>
      <p:sp>
        <p:nvSpPr>
          <p:cNvPr id="34" name="标题 1"/>
          <p:cNvSpPr txBox="1">
            <a:spLocks/>
          </p:cNvSpPr>
          <p:nvPr/>
        </p:nvSpPr>
        <p:spPr>
          <a:xfrm>
            <a:off x="220442" y="363380"/>
            <a:ext cx="9404723" cy="1400530"/>
          </a:xfrm>
          <a:prstGeom prst="rect">
            <a:avLst/>
          </a:prstGeom>
        </p:spPr>
        <p:txBody>
          <a:bodyPr vert="horz" lIns="91440" tIns="45720" rIns="91440" bIns="45720" rtlCol="0" anchor="t">
            <a:noAutofit/>
          </a:bodyPr>
          <a:lstStyle>
            <a:lvl1pPr defTabSz="457200">
              <a:spcBef>
                <a:spcPct val="0"/>
              </a:spcBef>
              <a:buNone/>
              <a:defRPr sz="4200" b="0" i="0">
                <a:solidFill>
                  <a:schemeClr val="tx2"/>
                </a:solidFill>
                <a:latin typeface="Times New Roman" panose="02020603050405020304" pitchFamily="18" charset="0"/>
                <a:ea typeface="隶书" panose="02010509060101010101" pitchFamily="49" charset="-122"/>
                <a:cs typeface="Times New Roman" panose="02020603050405020304" pitchFamily="18"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CN" altLang="en-US" dirty="0"/>
              <a:t>森林与二叉树的转换</a:t>
            </a:r>
          </a:p>
        </p:txBody>
      </p:sp>
    </p:spTree>
    <p:extLst>
      <p:ext uri="{BB962C8B-B14F-4D97-AF65-F5344CB8AC3E}">
        <p14:creationId xmlns:p14="http://schemas.microsoft.com/office/powerpoint/2010/main" val="243088783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ChangeArrowheads="1"/>
          </p:cNvSpPr>
          <p:nvPr/>
        </p:nvSpPr>
        <p:spPr bwMode="auto">
          <a:xfrm>
            <a:off x="315191" y="1385456"/>
            <a:ext cx="1086889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spcBef>
                <a:spcPct val="50000"/>
              </a:spcBef>
            </a:pP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先序遍历（第一棵树、第二棵树、</a:t>
            </a: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a:t>
            </a: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a:t>
            </a:r>
            <a:b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b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  </a:t>
            </a: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IF</a:t>
            </a: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森林为空，则遍历结束</a:t>
            </a:r>
            <a:endPar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a:spcBef>
                <a:spcPct val="50000"/>
              </a:spcBef>
            </a:pP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  ELSE</a:t>
            </a:r>
            <a:b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b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     </a:t>
            </a: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a) </a:t>
            </a: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访问第一棵树的根；</a:t>
            </a:r>
            <a:b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b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     </a:t>
            </a: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b) </a:t>
            </a: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先序遍历（第一棵树的子树森林）；</a:t>
            </a:r>
            <a:b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b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     </a:t>
            </a: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c) </a:t>
            </a: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先序遍历（第二棵树、第三棵树、</a:t>
            </a: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a:t>
            </a: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4023746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1499753" y="4360719"/>
            <a:ext cx="71628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r>
              <a:rPr kumimoji="1" lang="en-US" altLang="zh-CN" sz="2600" b="0" dirty="0">
                <a:latin typeface="华文楷体" panose="02010600040101010101" pitchFamily="2" charset="-122"/>
                <a:ea typeface="华文楷体" panose="02010600040101010101" pitchFamily="2" charset="-122"/>
                <a:cs typeface="Times New Roman" panose="02020603050405020304" pitchFamily="18" charset="0"/>
              </a:rPr>
              <a:t>   </a:t>
            </a:r>
            <a:r>
              <a:rPr kumimoji="1" lang="zh-CN" altLang="en-US" sz="2600" dirty="0">
                <a:latin typeface="华文楷体" panose="02010600040101010101" pitchFamily="2" charset="-122"/>
                <a:ea typeface="华文楷体" panose="02010600040101010101" pitchFamily="2" charset="-122"/>
                <a:cs typeface="Times New Roman" panose="02020603050405020304" pitchFamily="18" charset="0"/>
              </a:rPr>
              <a:t>对上图（</a:t>
            </a:r>
            <a:r>
              <a:rPr kumimoji="1" lang="en-US" altLang="zh-CN" sz="2600" dirty="0">
                <a:latin typeface="华文楷体" panose="02010600040101010101" pitchFamily="2" charset="-122"/>
                <a:ea typeface="华文楷体" panose="02010600040101010101" pitchFamily="2" charset="-122"/>
                <a:cs typeface="Times New Roman" panose="02020603050405020304" pitchFamily="18" charset="0"/>
              </a:rPr>
              <a:t>a)</a:t>
            </a:r>
            <a:r>
              <a:rPr kumimoji="1" lang="zh-CN" altLang="en-US" sz="2600" dirty="0">
                <a:latin typeface="华文楷体" panose="02010600040101010101" pitchFamily="2" charset="-122"/>
                <a:ea typeface="华文楷体" panose="02010600040101010101" pitchFamily="2" charset="-122"/>
                <a:cs typeface="Times New Roman" panose="02020603050405020304" pitchFamily="18" charset="0"/>
              </a:rPr>
              <a:t>的森林的先序遍历的结果是：</a:t>
            </a:r>
          </a:p>
          <a:p>
            <a:pPr eaLnBrk="1" hangingPunct="1"/>
            <a:r>
              <a:rPr kumimoji="1" lang="zh-CN" altLang="en-US" sz="2600" dirty="0">
                <a:latin typeface="华文楷体" panose="02010600040101010101" pitchFamily="2" charset="-122"/>
                <a:ea typeface="华文楷体" panose="02010600040101010101" pitchFamily="2" charset="-122"/>
                <a:cs typeface="Times New Roman" panose="02020603050405020304" pitchFamily="18" charset="0"/>
              </a:rPr>
              <a:t>        </a:t>
            </a:r>
            <a:r>
              <a:rPr kumimoji="1" lang="en-US" altLang="zh-CN" sz="2600" dirty="0">
                <a:latin typeface="华文楷体" panose="02010600040101010101" pitchFamily="2" charset="-122"/>
                <a:ea typeface="华文楷体" panose="02010600040101010101" pitchFamily="2" charset="-122"/>
                <a:cs typeface="Times New Roman" panose="02020603050405020304" pitchFamily="18" charset="0"/>
              </a:rPr>
              <a:t>A B C K D E H F J G</a:t>
            </a:r>
          </a:p>
          <a:p>
            <a:pPr eaLnBrk="1" hangingPunct="1"/>
            <a:r>
              <a:rPr kumimoji="1" lang="en-US" altLang="zh-CN" sz="2600" dirty="0">
                <a:latin typeface="华文楷体" panose="02010600040101010101" pitchFamily="2" charset="-122"/>
                <a:ea typeface="华文楷体" panose="02010600040101010101" pitchFamily="2" charset="-122"/>
                <a:cs typeface="Times New Roman" panose="02020603050405020304" pitchFamily="18" charset="0"/>
              </a:rPr>
              <a:t>   </a:t>
            </a:r>
            <a:r>
              <a:rPr kumimoji="1" lang="zh-CN" altLang="en-US" sz="2600" dirty="0">
                <a:latin typeface="华文楷体" panose="02010600040101010101" pitchFamily="2" charset="-122"/>
                <a:ea typeface="华文楷体" panose="02010600040101010101" pitchFamily="2" charset="-122"/>
                <a:cs typeface="Times New Roman" panose="02020603050405020304" pitchFamily="18" charset="0"/>
              </a:rPr>
              <a:t>它</a:t>
            </a:r>
            <a:r>
              <a:rPr kumimoji="1" lang="zh-CN" altLang="en-US" sz="26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等同于对</a:t>
            </a:r>
            <a:r>
              <a:rPr kumimoji="1" lang="en-US" altLang="zh-CN" sz="26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(b)</a:t>
            </a:r>
            <a:r>
              <a:rPr kumimoji="1" lang="zh-CN" altLang="en-US" sz="26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的二叉树的先序遍历。</a:t>
            </a:r>
          </a:p>
        </p:txBody>
      </p:sp>
      <p:graphicFrame>
        <p:nvGraphicFramePr>
          <p:cNvPr id="5122" name="Object 4"/>
          <p:cNvGraphicFramePr>
            <a:graphicFrameLocks noChangeAspect="1"/>
          </p:cNvGraphicFramePr>
          <p:nvPr>
            <p:extLst>
              <p:ext uri="{D42A27DB-BD31-4B8C-83A1-F6EECF244321}">
                <p14:modId xmlns:p14="http://schemas.microsoft.com/office/powerpoint/2010/main" val="3776445162"/>
              </p:ext>
            </p:extLst>
          </p:nvPr>
        </p:nvGraphicFramePr>
        <p:xfrm>
          <a:off x="668483" y="1153393"/>
          <a:ext cx="7813675" cy="3006725"/>
        </p:xfrm>
        <a:graphic>
          <a:graphicData uri="http://schemas.openxmlformats.org/presentationml/2006/ole">
            <mc:AlternateContent xmlns:mc="http://schemas.openxmlformats.org/markup-compatibility/2006">
              <mc:Choice xmlns:v="urn:schemas-microsoft-com:vml" Requires="v">
                <p:oleObj spid="_x0000_s3157" name="Visio" r:id="rId3" imgW="6628686" imgH="2551509" progId="Visio.Drawing.11">
                  <p:embed/>
                </p:oleObj>
              </mc:Choice>
              <mc:Fallback>
                <p:oleObj name="Visio" r:id="rId3" imgW="6628686" imgH="255150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483" y="1153393"/>
                        <a:ext cx="7813675" cy="3006725"/>
                      </a:xfrm>
                      <a:prstGeom prst="rect">
                        <a:avLst/>
                      </a:prstGeom>
                      <a:solidFill>
                        <a:srgbClr val="C0C0C0"/>
                      </a:solidFill>
                      <a:ln>
                        <a:noFill/>
                      </a:ln>
                      <a:effectLst/>
                      <a:extLst>
                        <a:ext uri="{91240B29-F687-4F45-9708-019B960494DF}">
                          <a14:hiddenLine xmlns:a14="http://schemas.microsoft.com/office/drawing/2010/main" w="349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文本框 5"/>
          <p:cNvSpPr txBox="1"/>
          <p:nvPr/>
        </p:nvSpPr>
        <p:spPr>
          <a:xfrm>
            <a:off x="162647" y="5995555"/>
            <a:ext cx="9164781"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b="1" dirty="0">
                <a:latin typeface="华文楷体" panose="02010600040101010101" pitchFamily="2" charset="-122"/>
                <a:ea typeface="华文楷体" panose="02010600040101010101" pitchFamily="2" charset="-122"/>
              </a:rPr>
              <a:t>对森林的先序遍历</a:t>
            </a:r>
            <a:r>
              <a:rPr lang="zh-CN" altLang="en-US" sz="2800" b="1" dirty="0">
                <a:solidFill>
                  <a:srgbClr val="FF0000"/>
                </a:solidFill>
                <a:latin typeface="华文楷体" panose="02010600040101010101" pitchFamily="2" charset="-122"/>
                <a:ea typeface="华文楷体" panose="02010600040101010101" pitchFamily="2" charset="-122"/>
              </a:rPr>
              <a:t>等于</a:t>
            </a:r>
            <a:r>
              <a:rPr lang="zh-CN" altLang="en-US" sz="2800" b="1" dirty="0">
                <a:latin typeface="华文楷体" panose="02010600040101010101" pitchFamily="2" charset="-122"/>
                <a:ea typeface="华文楷体" panose="02010600040101010101" pitchFamily="2" charset="-122"/>
              </a:rPr>
              <a:t>对每棵树先序遍历的简单拼接</a:t>
            </a:r>
          </a:p>
        </p:txBody>
      </p:sp>
    </p:spTree>
    <p:extLst>
      <p:ext uri="{BB962C8B-B14F-4D97-AF65-F5344CB8AC3E}">
        <p14:creationId xmlns:p14="http://schemas.microsoft.com/office/powerpoint/2010/main" val="900802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42"/>
                                        </p:tgtEl>
                                        <p:attrNameLst>
                                          <p:attrName>style.visibility</p:attrName>
                                        </p:attrNameLst>
                                      </p:cBhvr>
                                      <p:to>
                                        <p:strVal val="visible"/>
                                      </p:to>
                                    </p:set>
                                    <p:anim calcmode="lin" valueType="num">
                                      <p:cBhvr additive="base">
                                        <p:cTn id="7" dur="500" fill="hold"/>
                                        <p:tgtEl>
                                          <p:spTgt spid="112642"/>
                                        </p:tgtEl>
                                        <p:attrNameLst>
                                          <p:attrName>ppt_x</p:attrName>
                                        </p:attrNameLst>
                                      </p:cBhvr>
                                      <p:tavLst>
                                        <p:tav tm="0">
                                          <p:val>
                                            <p:strVal val="#ppt_x"/>
                                          </p:val>
                                        </p:tav>
                                        <p:tav tm="100000">
                                          <p:val>
                                            <p:strVal val="#ppt_x"/>
                                          </p:val>
                                        </p:tav>
                                      </p:tavLst>
                                    </p:anim>
                                    <p:anim calcmode="lin" valueType="num">
                                      <p:cBhvr additive="base">
                                        <p:cTn id="8" dur="500" fill="hold"/>
                                        <p:tgtEl>
                                          <p:spTgt spid="1126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utoUpdateAnimBg="0"/>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ChangeArrowheads="1"/>
          </p:cNvSpPr>
          <p:nvPr/>
        </p:nvSpPr>
        <p:spPr bwMode="auto">
          <a:xfrm>
            <a:off x="315191" y="1385456"/>
            <a:ext cx="1086889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spcBef>
                <a:spcPct val="50000"/>
              </a:spcBef>
            </a:pP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中序遍历（第一棵树、第二棵树、</a:t>
            </a: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a:t>
            </a: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a:t>
            </a:r>
            <a:b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b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  </a:t>
            </a: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IF</a:t>
            </a: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森林为空，则遍历结束</a:t>
            </a:r>
            <a:endPar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a:spcBef>
                <a:spcPct val="50000"/>
              </a:spcBef>
            </a:pP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  ELSE</a:t>
            </a:r>
            <a:b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b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     </a:t>
            </a: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a)</a:t>
            </a: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中序遍历（第一棵树的子树森林）；</a:t>
            </a:r>
            <a:b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b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     </a:t>
            </a: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b)</a:t>
            </a: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访问第一棵树的根；</a:t>
            </a:r>
            <a:b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b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     c) </a:t>
            </a: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中序遍历（第二棵树、第三棵树、</a:t>
            </a: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a:t>
            </a: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2095929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3"/>
          <p:cNvGraphicFramePr>
            <a:graphicFrameLocks noChangeAspect="1"/>
          </p:cNvGraphicFramePr>
          <p:nvPr>
            <p:extLst>
              <p:ext uri="{D42A27DB-BD31-4B8C-83A1-F6EECF244321}">
                <p14:modId xmlns:p14="http://schemas.microsoft.com/office/powerpoint/2010/main" val="1842864771"/>
              </p:ext>
            </p:extLst>
          </p:nvPr>
        </p:nvGraphicFramePr>
        <p:xfrm>
          <a:off x="730829" y="1051216"/>
          <a:ext cx="7966075" cy="3065463"/>
        </p:xfrm>
        <a:graphic>
          <a:graphicData uri="http://schemas.openxmlformats.org/presentationml/2006/ole">
            <mc:AlternateContent xmlns:mc="http://schemas.openxmlformats.org/markup-compatibility/2006">
              <mc:Choice xmlns:v="urn:schemas-microsoft-com:vml" Requires="v">
                <p:oleObj spid="_x0000_s4181" name="Visio" r:id="rId3" imgW="6628686" imgH="2551509" progId="Visio.Drawing.11">
                  <p:embed/>
                </p:oleObj>
              </mc:Choice>
              <mc:Fallback>
                <p:oleObj name="Visio" r:id="rId3" imgW="6628686" imgH="255150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29" y="1051216"/>
                        <a:ext cx="7966075" cy="3065463"/>
                      </a:xfrm>
                      <a:prstGeom prst="rect">
                        <a:avLst/>
                      </a:prstGeom>
                      <a:solidFill>
                        <a:srgbClr val="C0C0C0"/>
                      </a:solidFill>
                      <a:ln>
                        <a:noFill/>
                      </a:ln>
                      <a:effectLst/>
                      <a:extLst>
                        <a:ext uri="{91240B29-F687-4F45-9708-019B960494DF}">
                          <a14:hiddenLine xmlns:a14="http://schemas.microsoft.com/office/drawing/2010/main" w="349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2"/>
          <p:cNvSpPr txBox="1">
            <a:spLocks noChangeArrowheads="1"/>
          </p:cNvSpPr>
          <p:nvPr/>
        </p:nvSpPr>
        <p:spPr bwMode="auto">
          <a:xfrm>
            <a:off x="1336676" y="4620492"/>
            <a:ext cx="71628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r>
              <a:rPr kumimoji="1" lang="en-US" altLang="zh-CN" sz="2600" b="0" dirty="0">
                <a:latin typeface="华文楷体" panose="02010600040101010101" pitchFamily="2" charset="-122"/>
                <a:ea typeface="华文楷体" panose="02010600040101010101" pitchFamily="2" charset="-122"/>
                <a:cs typeface="Times New Roman" panose="02020603050405020304" pitchFamily="18" charset="0"/>
              </a:rPr>
              <a:t>   </a:t>
            </a:r>
            <a:r>
              <a:rPr kumimoji="1" lang="zh-CN" altLang="en-US" sz="2600" dirty="0">
                <a:latin typeface="华文楷体" panose="02010600040101010101" pitchFamily="2" charset="-122"/>
                <a:ea typeface="华文楷体" panose="02010600040101010101" pitchFamily="2" charset="-122"/>
                <a:cs typeface="Times New Roman" panose="02020603050405020304" pitchFamily="18" charset="0"/>
              </a:rPr>
              <a:t>对上图（</a:t>
            </a:r>
            <a:r>
              <a:rPr kumimoji="1" lang="en-US" altLang="zh-CN" sz="2600" dirty="0">
                <a:latin typeface="华文楷体" panose="02010600040101010101" pitchFamily="2" charset="-122"/>
                <a:ea typeface="华文楷体" panose="02010600040101010101" pitchFamily="2" charset="-122"/>
                <a:cs typeface="Times New Roman" panose="02020603050405020304" pitchFamily="18" charset="0"/>
              </a:rPr>
              <a:t>a)</a:t>
            </a:r>
            <a:r>
              <a:rPr kumimoji="1" lang="zh-CN" altLang="en-US" sz="2600" dirty="0">
                <a:latin typeface="华文楷体" panose="02010600040101010101" pitchFamily="2" charset="-122"/>
                <a:ea typeface="华文楷体" panose="02010600040101010101" pitchFamily="2" charset="-122"/>
                <a:cs typeface="Times New Roman" panose="02020603050405020304" pitchFamily="18" charset="0"/>
              </a:rPr>
              <a:t>的森林的中序遍历的结果是：</a:t>
            </a:r>
          </a:p>
          <a:p>
            <a:pPr eaLnBrk="1" hangingPunct="1"/>
            <a:r>
              <a:rPr kumimoji="1" lang="zh-CN" altLang="en-US" sz="2600" dirty="0">
                <a:latin typeface="华文楷体" panose="02010600040101010101" pitchFamily="2" charset="-122"/>
                <a:ea typeface="华文楷体" panose="02010600040101010101" pitchFamily="2" charset="-122"/>
                <a:cs typeface="Times New Roman" panose="02020603050405020304" pitchFamily="18" charset="0"/>
              </a:rPr>
              <a:t>        </a:t>
            </a:r>
            <a:r>
              <a:rPr kumimoji="1" lang="en-US" altLang="zh-CN" sz="2600" dirty="0">
                <a:latin typeface="华文楷体" panose="02010600040101010101" pitchFamily="2" charset="-122"/>
                <a:ea typeface="华文楷体" panose="02010600040101010101" pitchFamily="2" charset="-122"/>
                <a:cs typeface="Times New Roman" panose="02020603050405020304" pitchFamily="18" charset="0"/>
              </a:rPr>
              <a:t>B K C A H E J F G D</a:t>
            </a:r>
          </a:p>
          <a:p>
            <a:pPr eaLnBrk="1" hangingPunct="1"/>
            <a:r>
              <a:rPr kumimoji="1" lang="en-US" altLang="zh-CN" sz="2600" dirty="0">
                <a:latin typeface="华文楷体" panose="02010600040101010101" pitchFamily="2" charset="-122"/>
                <a:ea typeface="华文楷体" panose="02010600040101010101" pitchFamily="2" charset="-122"/>
                <a:cs typeface="Times New Roman" panose="02020603050405020304" pitchFamily="18" charset="0"/>
              </a:rPr>
              <a:t>   </a:t>
            </a:r>
            <a:r>
              <a:rPr kumimoji="1" lang="zh-CN" altLang="en-US" sz="2600" dirty="0">
                <a:latin typeface="华文楷体" panose="02010600040101010101" pitchFamily="2" charset="-122"/>
                <a:ea typeface="华文楷体" panose="02010600040101010101" pitchFamily="2" charset="-122"/>
                <a:cs typeface="Times New Roman" panose="02020603050405020304" pitchFamily="18" charset="0"/>
              </a:rPr>
              <a:t>它</a:t>
            </a:r>
            <a:r>
              <a:rPr kumimoji="1" lang="zh-CN" altLang="en-US" sz="26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等同于对</a:t>
            </a:r>
            <a:r>
              <a:rPr kumimoji="1" lang="en-US" altLang="zh-CN" sz="26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(b)</a:t>
            </a:r>
            <a:r>
              <a:rPr kumimoji="1" lang="zh-CN" altLang="en-US" sz="26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的二叉树的中序遍历。</a:t>
            </a:r>
          </a:p>
        </p:txBody>
      </p:sp>
      <p:sp>
        <p:nvSpPr>
          <p:cNvPr id="2" name="文本框 1"/>
          <p:cNvSpPr txBox="1"/>
          <p:nvPr/>
        </p:nvSpPr>
        <p:spPr>
          <a:xfrm>
            <a:off x="131475" y="6068291"/>
            <a:ext cx="9164781"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b="1" dirty="0">
                <a:latin typeface="华文楷体" panose="02010600040101010101" pitchFamily="2" charset="-122"/>
                <a:ea typeface="华文楷体" panose="02010600040101010101" pitchFamily="2" charset="-122"/>
              </a:rPr>
              <a:t>对森林的中序遍历</a:t>
            </a:r>
            <a:r>
              <a:rPr lang="zh-CN" altLang="en-US" sz="2800" b="1" dirty="0">
                <a:solidFill>
                  <a:srgbClr val="FF0000"/>
                </a:solidFill>
                <a:latin typeface="华文楷体" panose="02010600040101010101" pitchFamily="2" charset="-122"/>
                <a:ea typeface="华文楷体" panose="02010600040101010101" pitchFamily="2" charset="-122"/>
              </a:rPr>
              <a:t>等于</a:t>
            </a:r>
            <a:r>
              <a:rPr lang="zh-CN" altLang="en-US" sz="2800" b="1" dirty="0">
                <a:latin typeface="华文楷体" panose="02010600040101010101" pitchFamily="2" charset="-122"/>
                <a:ea typeface="华文楷体" panose="02010600040101010101" pitchFamily="2" charset="-122"/>
              </a:rPr>
              <a:t>对每棵树中序遍历的简单拼接</a:t>
            </a:r>
          </a:p>
        </p:txBody>
      </p:sp>
    </p:spTree>
    <p:extLst>
      <p:ext uri="{BB962C8B-B14F-4D97-AF65-F5344CB8AC3E}">
        <p14:creationId xmlns:p14="http://schemas.microsoft.com/office/powerpoint/2010/main" val="1524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内容占位符 3"/>
          <p:cNvSpPr txBox="1">
            <a:spLocks/>
          </p:cNvSpPr>
          <p:nvPr/>
        </p:nvSpPr>
        <p:spPr>
          <a:xfrm>
            <a:off x="-646171" y="1760934"/>
            <a:ext cx="9652318" cy="1593252"/>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zh-CN" altLang="en-US" sz="4000" dirty="0">
                <a:latin typeface="华文楷体" panose="02010600040101010101" pitchFamily="2" charset="-122"/>
                <a:ea typeface="华文楷体" panose="02010600040101010101" pitchFamily="2" charset="-122"/>
              </a:rPr>
              <a:t>为什么不讨论树和森林的后序遍历？</a:t>
            </a:r>
            <a:endParaRPr lang="en-US" altLang="zh-CN" sz="4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57330921"/>
      </p:ext>
    </p:extLst>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ChangeArrowheads="1"/>
          </p:cNvSpPr>
          <p:nvPr/>
        </p:nvSpPr>
        <p:spPr bwMode="auto">
          <a:xfrm>
            <a:off x="138546" y="1645229"/>
            <a:ext cx="1086889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spcBef>
                <a:spcPct val="50000"/>
              </a:spcBef>
            </a:pP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后序遍历（第一棵树、第二棵树、</a:t>
            </a: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a:t>
            </a: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a:t>
            </a:r>
            <a:b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b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  </a:t>
            </a: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IF</a:t>
            </a: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森林为空，则遍历结束</a:t>
            </a:r>
            <a:endPar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a:spcBef>
                <a:spcPct val="50000"/>
              </a:spcBef>
            </a:pP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  ELSE</a:t>
            </a:r>
            <a:b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b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     </a:t>
            </a: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a)</a:t>
            </a: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后序遍历（第一棵树的子树森林）；</a:t>
            </a:r>
            <a:b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b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     </a:t>
            </a: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b)</a:t>
            </a: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后序遍历（第二棵树、第三棵树、</a:t>
            </a: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a:t>
            </a: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 </a:t>
            </a: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a:t>
            </a:r>
            <a:b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b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     </a:t>
            </a:r>
            <a:r>
              <a:rPr kumimoji="1" lang="en-US" altLang="zh-CN" sz="3200" dirty="0">
                <a:latin typeface="华文楷体" panose="02010600040101010101" pitchFamily="2" charset="-122"/>
                <a:ea typeface="华文楷体" panose="02010600040101010101" pitchFamily="2" charset="-122"/>
                <a:cs typeface="Times New Roman" panose="02020603050405020304" pitchFamily="18" charset="0"/>
              </a:rPr>
              <a:t>c)</a:t>
            </a:r>
            <a:r>
              <a:rPr kumimoji="1" lang="zh-CN" altLang="en-US" sz="3200" dirty="0">
                <a:latin typeface="华文楷体" panose="02010600040101010101" pitchFamily="2" charset="-122"/>
                <a:ea typeface="华文楷体" panose="02010600040101010101" pitchFamily="2" charset="-122"/>
                <a:cs typeface="Times New Roman" panose="02020603050405020304" pitchFamily="18" charset="0"/>
              </a:rPr>
              <a:t>访问第一棵树的根。</a:t>
            </a:r>
          </a:p>
        </p:txBody>
      </p:sp>
    </p:spTree>
    <p:extLst>
      <p:ext uri="{BB962C8B-B14F-4D97-AF65-F5344CB8AC3E}">
        <p14:creationId xmlns:p14="http://schemas.microsoft.com/office/powerpoint/2010/main" val="1977433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3"/>
          <p:cNvGraphicFramePr>
            <a:graphicFrameLocks noChangeAspect="1"/>
          </p:cNvGraphicFramePr>
          <p:nvPr/>
        </p:nvGraphicFramePr>
        <p:xfrm>
          <a:off x="730829" y="1051216"/>
          <a:ext cx="7966075" cy="3065463"/>
        </p:xfrm>
        <a:graphic>
          <a:graphicData uri="http://schemas.openxmlformats.org/presentationml/2006/ole">
            <mc:AlternateContent xmlns:mc="http://schemas.openxmlformats.org/markup-compatibility/2006">
              <mc:Choice xmlns:v="urn:schemas-microsoft-com:vml" Requires="v">
                <p:oleObj spid="_x0000_s5189" name="Visio" r:id="rId3" imgW="6628686" imgH="2551509" progId="Visio.Drawing.11">
                  <p:embed/>
                </p:oleObj>
              </mc:Choice>
              <mc:Fallback>
                <p:oleObj name="Visio" r:id="rId3" imgW="6628686" imgH="255150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29" y="1051216"/>
                        <a:ext cx="7966075" cy="3065463"/>
                      </a:xfrm>
                      <a:prstGeom prst="rect">
                        <a:avLst/>
                      </a:prstGeom>
                      <a:solidFill>
                        <a:srgbClr val="C0C0C0"/>
                      </a:solidFill>
                      <a:ln>
                        <a:noFill/>
                      </a:ln>
                      <a:effectLst/>
                      <a:extLst>
                        <a:ext uri="{91240B29-F687-4F45-9708-019B960494DF}">
                          <a14:hiddenLine xmlns:a14="http://schemas.microsoft.com/office/drawing/2010/main" w="349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2"/>
          <p:cNvSpPr txBox="1">
            <a:spLocks noChangeArrowheads="1"/>
          </p:cNvSpPr>
          <p:nvPr/>
        </p:nvSpPr>
        <p:spPr bwMode="auto">
          <a:xfrm>
            <a:off x="1336676" y="4620492"/>
            <a:ext cx="71628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r>
              <a:rPr kumimoji="1" lang="en-US" altLang="zh-CN" sz="2600" b="0" dirty="0">
                <a:latin typeface="华文楷体" panose="02010600040101010101" pitchFamily="2" charset="-122"/>
                <a:ea typeface="华文楷体" panose="02010600040101010101" pitchFamily="2" charset="-122"/>
                <a:cs typeface="Times New Roman" panose="02020603050405020304" pitchFamily="18" charset="0"/>
              </a:rPr>
              <a:t>   </a:t>
            </a:r>
            <a:r>
              <a:rPr kumimoji="1" lang="zh-CN" altLang="en-US" sz="2600" dirty="0">
                <a:latin typeface="华文楷体" panose="02010600040101010101" pitchFamily="2" charset="-122"/>
                <a:ea typeface="华文楷体" panose="02010600040101010101" pitchFamily="2" charset="-122"/>
                <a:cs typeface="Times New Roman" panose="02020603050405020304" pitchFamily="18" charset="0"/>
              </a:rPr>
              <a:t>对上图（</a:t>
            </a:r>
            <a:r>
              <a:rPr kumimoji="1" lang="en-US" altLang="zh-CN" sz="2600" dirty="0">
                <a:latin typeface="华文楷体" panose="02010600040101010101" pitchFamily="2" charset="-122"/>
                <a:ea typeface="华文楷体" panose="02010600040101010101" pitchFamily="2" charset="-122"/>
                <a:cs typeface="Times New Roman" panose="02020603050405020304" pitchFamily="18" charset="0"/>
              </a:rPr>
              <a:t>a)</a:t>
            </a:r>
            <a:r>
              <a:rPr kumimoji="1" lang="zh-CN" altLang="en-US" sz="2600" dirty="0">
                <a:latin typeface="华文楷体" panose="02010600040101010101" pitchFamily="2" charset="-122"/>
                <a:ea typeface="华文楷体" panose="02010600040101010101" pitchFamily="2" charset="-122"/>
                <a:cs typeface="Times New Roman" panose="02020603050405020304" pitchFamily="18" charset="0"/>
              </a:rPr>
              <a:t>的森林的后序遍历的结果是：</a:t>
            </a:r>
          </a:p>
          <a:p>
            <a:pPr eaLnBrk="1" hangingPunct="1"/>
            <a:r>
              <a:rPr kumimoji="1" lang="zh-CN" altLang="en-US" sz="2600" dirty="0">
                <a:latin typeface="华文楷体" panose="02010600040101010101" pitchFamily="2" charset="-122"/>
                <a:ea typeface="华文楷体" panose="02010600040101010101" pitchFamily="2" charset="-122"/>
                <a:cs typeface="Times New Roman" panose="02020603050405020304" pitchFamily="18" charset="0"/>
              </a:rPr>
              <a:t>                </a:t>
            </a:r>
            <a:r>
              <a:rPr kumimoji="1" lang="en-US" altLang="zh-CN" sz="2600" dirty="0">
                <a:latin typeface="华文楷体" panose="02010600040101010101" pitchFamily="2" charset="-122"/>
                <a:ea typeface="华文楷体" panose="02010600040101010101" pitchFamily="2" charset="-122"/>
                <a:cs typeface="Times New Roman" panose="02020603050405020304" pitchFamily="18" charset="0"/>
              </a:rPr>
              <a:t>K C B H J G</a:t>
            </a:r>
            <a:r>
              <a:rPr kumimoji="1" lang="zh-CN" altLang="en-US" sz="2600" dirty="0">
                <a:latin typeface="华文楷体" panose="02010600040101010101" pitchFamily="2" charset="-122"/>
                <a:ea typeface="华文楷体" panose="02010600040101010101" pitchFamily="2" charset="-122"/>
                <a:cs typeface="Times New Roman" panose="02020603050405020304" pitchFamily="18" charset="0"/>
              </a:rPr>
              <a:t> </a:t>
            </a:r>
            <a:r>
              <a:rPr kumimoji="1" lang="en-US" altLang="zh-CN" sz="2600" dirty="0">
                <a:latin typeface="华文楷体" panose="02010600040101010101" pitchFamily="2" charset="-122"/>
                <a:ea typeface="华文楷体" panose="02010600040101010101" pitchFamily="2" charset="-122"/>
                <a:cs typeface="Times New Roman" panose="02020603050405020304" pitchFamily="18" charset="0"/>
              </a:rPr>
              <a:t>F</a:t>
            </a:r>
            <a:r>
              <a:rPr kumimoji="1" lang="zh-CN" altLang="en-US" sz="2600" dirty="0">
                <a:latin typeface="华文楷体" panose="02010600040101010101" pitchFamily="2" charset="-122"/>
                <a:ea typeface="华文楷体" panose="02010600040101010101" pitchFamily="2" charset="-122"/>
                <a:cs typeface="Times New Roman" panose="02020603050405020304" pitchFamily="18" charset="0"/>
              </a:rPr>
              <a:t> </a:t>
            </a:r>
            <a:r>
              <a:rPr kumimoji="1" lang="en-US" altLang="zh-CN" sz="2600" dirty="0">
                <a:latin typeface="华文楷体" panose="02010600040101010101" pitchFamily="2" charset="-122"/>
                <a:ea typeface="华文楷体" panose="02010600040101010101" pitchFamily="2" charset="-122"/>
                <a:cs typeface="Times New Roman" panose="02020603050405020304" pitchFamily="18" charset="0"/>
              </a:rPr>
              <a:t>E</a:t>
            </a:r>
            <a:r>
              <a:rPr kumimoji="1" lang="zh-CN" altLang="en-US" sz="2600" dirty="0">
                <a:latin typeface="华文楷体" panose="02010600040101010101" pitchFamily="2" charset="-122"/>
                <a:ea typeface="华文楷体" panose="02010600040101010101" pitchFamily="2" charset="-122"/>
                <a:cs typeface="Times New Roman" panose="02020603050405020304" pitchFamily="18" charset="0"/>
              </a:rPr>
              <a:t> </a:t>
            </a:r>
            <a:r>
              <a:rPr kumimoji="1" lang="en-US" altLang="zh-CN" sz="2600" dirty="0">
                <a:latin typeface="华文楷体" panose="02010600040101010101" pitchFamily="2" charset="-122"/>
                <a:ea typeface="华文楷体" panose="02010600040101010101" pitchFamily="2" charset="-122"/>
                <a:cs typeface="Times New Roman" panose="02020603050405020304" pitchFamily="18" charset="0"/>
              </a:rPr>
              <a:t>D</a:t>
            </a:r>
            <a:r>
              <a:rPr kumimoji="1" lang="zh-CN" altLang="en-US" sz="2600" dirty="0">
                <a:latin typeface="华文楷体" panose="02010600040101010101" pitchFamily="2" charset="-122"/>
                <a:ea typeface="华文楷体" panose="02010600040101010101" pitchFamily="2" charset="-122"/>
                <a:cs typeface="Times New Roman" panose="02020603050405020304" pitchFamily="18" charset="0"/>
              </a:rPr>
              <a:t> </a:t>
            </a:r>
            <a:r>
              <a:rPr kumimoji="1" lang="en-US" altLang="zh-CN" sz="2600" dirty="0">
                <a:latin typeface="华文楷体" panose="02010600040101010101" pitchFamily="2" charset="-122"/>
                <a:ea typeface="华文楷体" panose="02010600040101010101" pitchFamily="2" charset="-122"/>
                <a:cs typeface="Times New Roman" panose="02020603050405020304" pitchFamily="18" charset="0"/>
              </a:rPr>
              <a:t>A</a:t>
            </a:r>
          </a:p>
          <a:p>
            <a:pPr eaLnBrk="1" hangingPunct="1"/>
            <a:r>
              <a:rPr kumimoji="1" lang="en-US" altLang="zh-CN" sz="2600" dirty="0">
                <a:latin typeface="华文楷体" panose="02010600040101010101" pitchFamily="2" charset="-122"/>
                <a:ea typeface="华文楷体" panose="02010600040101010101" pitchFamily="2" charset="-122"/>
                <a:cs typeface="Times New Roman" panose="02020603050405020304" pitchFamily="18" charset="0"/>
              </a:rPr>
              <a:t>   </a:t>
            </a:r>
            <a:r>
              <a:rPr kumimoji="1" lang="zh-CN" altLang="en-US" sz="2600" dirty="0">
                <a:latin typeface="华文楷体" panose="02010600040101010101" pitchFamily="2" charset="-122"/>
                <a:ea typeface="华文楷体" panose="02010600040101010101" pitchFamily="2" charset="-122"/>
                <a:cs typeface="Times New Roman" panose="02020603050405020304" pitchFamily="18" charset="0"/>
              </a:rPr>
              <a:t>它</a:t>
            </a:r>
            <a:r>
              <a:rPr kumimoji="1" lang="zh-CN" altLang="en-US" sz="26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等同于对</a:t>
            </a:r>
            <a:r>
              <a:rPr kumimoji="1" lang="en-US" altLang="zh-CN" sz="26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(b)</a:t>
            </a:r>
            <a:r>
              <a:rPr kumimoji="1" lang="zh-CN" altLang="en-US" sz="26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的二叉树的后序遍历。</a:t>
            </a:r>
          </a:p>
        </p:txBody>
      </p:sp>
      <p:sp>
        <p:nvSpPr>
          <p:cNvPr id="2" name="文本框 1"/>
          <p:cNvSpPr txBox="1"/>
          <p:nvPr/>
        </p:nvSpPr>
        <p:spPr>
          <a:xfrm>
            <a:off x="0" y="6085432"/>
            <a:ext cx="8796025"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b="1" dirty="0">
                <a:latin typeface="华文楷体" panose="02010600040101010101" pitchFamily="2" charset="-122"/>
                <a:ea typeface="华文楷体" panose="02010600040101010101" pitchFamily="2" charset="-122"/>
              </a:rPr>
              <a:t>对森林的后序遍历</a:t>
            </a:r>
            <a:r>
              <a:rPr lang="zh-CN" altLang="en-US" sz="2800" b="1" dirty="0">
                <a:solidFill>
                  <a:srgbClr val="FF0000"/>
                </a:solidFill>
                <a:latin typeface="华文楷体" panose="02010600040101010101" pitchFamily="2" charset="-122"/>
                <a:ea typeface="华文楷体" panose="02010600040101010101" pitchFamily="2" charset="-122"/>
              </a:rPr>
              <a:t>不等于</a:t>
            </a:r>
            <a:r>
              <a:rPr lang="zh-CN" altLang="en-US" sz="2800" b="1" dirty="0">
                <a:latin typeface="华文楷体" panose="02010600040101010101" pitchFamily="2" charset="-122"/>
                <a:ea typeface="华文楷体" panose="02010600040101010101" pitchFamily="2" charset="-122"/>
              </a:rPr>
              <a:t>对每棵树后序遍历的简单拼接</a:t>
            </a:r>
          </a:p>
        </p:txBody>
      </p:sp>
    </p:spTree>
    <p:extLst>
      <p:ext uri="{BB962C8B-B14F-4D97-AF65-F5344CB8AC3E}">
        <p14:creationId xmlns:p14="http://schemas.microsoft.com/office/powerpoint/2010/main" val="315148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457200" y="1066802"/>
            <a:ext cx="37338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just" eaLnBrk="1" hangingPunct="1"/>
            <a:r>
              <a:rPr kumimoji="1" lang="en-US" altLang="zh-CN" sz="2800">
                <a:latin typeface="华文楷体" panose="02010600040101010101" pitchFamily="2" charset="-122"/>
                <a:ea typeface="华文楷体" panose="02010600040101010101" pitchFamily="2" charset="-122"/>
              </a:rPr>
              <a:t>2</a:t>
            </a:r>
            <a:r>
              <a:rPr kumimoji="1" lang="zh-CN" altLang="en-US" sz="2800">
                <a:latin typeface="华文楷体" panose="02010600040101010101" pitchFamily="2" charset="-122"/>
                <a:ea typeface="华文楷体" panose="02010600040101010101" pitchFamily="2" charset="-122"/>
              </a:rPr>
              <a:t>．按宽度方向遍历</a:t>
            </a:r>
          </a:p>
          <a:p>
            <a:pPr algn="just" eaLnBrk="1" hangingPunct="1"/>
            <a:endParaRPr kumimoji="1" lang="zh-CN" altLang="en-US" sz="2800">
              <a:latin typeface="华文楷体" panose="02010600040101010101" pitchFamily="2" charset="-122"/>
              <a:ea typeface="华文楷体" panose="02010600040101010101" pitchFamily="2" charset="-122"/>
            </a:endParaRPr>
          </a:p>
          <a:p>
            <a:pPr algn="just" eaLnBrk="1" hangingPunct="1"/>
            <a:r>
              <a:rPr kumimoji="1" lang="zh-CN" altLang="en-US" sz="2800">
                <a:latin typeface="华文楷体" panose="02010600040101010101" pitchFamily="2" charset="-122"/>
                <a:ea typeface="华文楷体" panose="02010600040101010101" pitchFamily="2" charset="-122"/>
              </a:rPr>
              <a:t>    首先访问处于第一层的结点，然后访问处于第二层的结点，再访问第三层，</a:t>
            </a:r>
            <a:r>
              <a:rPr kumimoji="1" lang="en-US" altLang="zh-CN" sz="2800">
                <a:latin typeface="华文楷体" panose="02010600040101010101" pitchFamily="2" charset="-122"/>
                <a:ea typeface="华文楷体" panose="02010600040101010101" pitchFamily="2" charset="-122"/>
              </a:rPr>
              <a:t>…</a:t>
            </a:r>
            <a:r>
              <a:rPr kumimoji="1" lang="zh-CN" altLang="en-US" sz="2800">
                <a:latin typeface="华文楷体" panose="02010600040101010101" pitchFamily="2" charset="-122"/>
                <a:ea typeface="华文楷体" panose="02010600040101010101" pitchFamily="2" charset="-122"/>
              </a:rPr>
              <a:t>，等，最后访问最下层的结点。</a:t>
            </a:r>
          </a:p>
        </p:txBody>
      </p:sp>
      <p:sp>
        <p:nvSpPr>
          <p:cNvPr id="104451" name="Rectangle 3"/>
          <p:cNvSpPr>
            <a:spLocks noChangeArrowheads="1"/>
          </p:cNvSpPr>
          <p:nvPr/>
        </p:nvSpPr>
        <p:spPr bwMode="auto">
          <a:xfrm>
            <a:off x="990600" y="5029200"/>
            <a:ext cx="7239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eaLnBrk="1" hangingPunct="1">
              <a:lnSpc>
                <a:spcPct val="120000"/>
              </a:lnSpc>
            </a:pPr>
            <a:r>
              <a:rPr kumimoji="1" lang="zh-CN" altLang="en-US" sz="2800">
                <a:latin typeface="华文楷体" panose="02010600040101010101" pitchFamily="2" charset="-122"/>
                <a:ea typeface="华文楷体" panose="02010600040101010101" pitchFamily="2" charset="-122"/>
              </a:rPr>
              <a:t>对上图的森林按宽度方向的遍历结果是：</a:t>
            </a:r>
          </a:p>
          <a:p>
            <a:pPr eaLnBrk="1" hangingPunct="1">
              <a:lnSpc>
                <a:spcPct val="120000"/>
              </a:lnSpc>
            </a:pPr>
            <a:r>
              <a:rPr kumimoji="1" lang="en-US" altLang="zh-CN" sz="2800">
                <a:latin typeface="华文楷体" panose="02010600040101010101" pitchFamily="2" charset="-122"/>
                <a:ea typeface="华文楷体" panose="02010600040101010101" pitchFamily="2" charset="-122"/>
              </a:rPr>
              <a:t>A D B C E F G K H J</a:t>
            </a:r>
          </a:p>
        </p:txBody>
      </p:sp>
      <p:pic>
        <p:nvPicPr>
          <p:cNvPr id="1044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295402"/>
            <a:ext cx="450215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64960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89308A-1554-4A79-A1FE-E19B0EE6A2FB}"/>
              </a:ext>
            </a:extLst>
          </p:cNvPr>
          <p:cNvSpPr txBox="1"/>
          <p:nvPr/>
        </p:nvSpPr>
        <p:spPr>
          <a:xfrm>
            <a:off x="1361090" y="1103586"/>
            <a:ext cx="5171089" cy="923330"/>
          </a:xfrm>
          <a:prstGeom prst="rect">
            <a:avLst/>
          </a:prstGeom>
          <a:noFill/>
        </p:spPr>
        <p:txBody>
          <a:bodyPr wrap="square" rtlCol="0">
            <a:spAutoFit/>
          </a:bodyPr>
          <a:lstStyle/>
          <a:p>
            <a:r>
              <a:rPr lang="zh-CN" altLang="en-US" dirty="0"/>
              <a:t>作业：</a:t>
            </a:r>
            <a:endParaRPr lang="en-US" altLang="zh-CN" dirty="0"/>
          </a:p>
          <a:p>
            <a:r>
              <a:rPr lang="zh-CN" altLang="en-US" dirty="0"/>
              <a:t>扩展题 </a:t>
            </a:r>
            <a:r>
              <a:rPr lang="en-US" altLang="zh-CN" dirty="0"/>
              <a:t>3</a:t>
            </a:r>
            <a:r>
              <a:rPr lang="zh-CN" altLang="en-US" dirty="0"/>
              <a:t>、</a:t>
            </a:r>
            <a:r>
              <a:rPr lang="en-US" altLang="zh-CN"/>
              <a:t>4</a:t>
            </a:r>
            <a:endParaRPr lang="en-US" altLang="zh-CN" dirty="0"/>
          </a:p>
          <a:p>
            <a:endParaRPr lang="zh-CN" altLang="en-US" dirty="0"/>
          </a:p>
        </p:txBody>
      </p:sp>
    </p:spTree>
    <p:extLst>
      <p:ext uri="{BB962C8B-B14F-4D97-AF65-F5344CB8AC3E}">
        <p14:creationId xmlns:p14="http://schemas.microsoft.com/office/powerpoint/2010/main" val="4096410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内容占位符 3"/>
          <p:cNvSpPr txBox="1">
            <a:spLocks/>
          </p:cNvSpPr>
          <p:nvPr/>
        </p:nvSpPr>
        <p:spPr>
          <a:xfrm>
            <a:off x="-646171" y="1760934"/>
            <a:ext cx="9652318" cy="1593252"/>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endParaRPr lang="en-US" altLang="zh-CN" sz="40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09478EF2-8222-4BEB-8E3A-1E9703FF308D}"/>
              </a:ext>
            </a:extLst>
          </p:cNvPr>
          <p:cNvSpPr txBox="1"/>
          <p:nvPr/>
        </p:nvSpPr>
        <p:spPr>
          <a:xfrm>
            <a:off x="1016598" y="909021"/>
            <a:ext cx="6615953" cy="3970318"/>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实验课</a:t>
            </a:r>
            <a:endParaRPr lang="en-US" altLang="zh-CN" sz="2800" dirty="0">
              <a:latin typeface="华文楷体" panose="02010600040101010101" pitchFamily="2" charset="-122"/>
              <a:ea typeface="华文楷体" panose="02010600040101010101" pitchFamily="2" charset="-122"/>
            </a:endParaRPr>
          </a:p>
          <a:p>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下周五</a:t>
            </a:r>
            <a:r>
              <a:rPr lang="en-US" altLang="zh-CN" sz="2800" dirty="0">
                <a:latin typeface="华文楷体" panose="02010600040101010101" pitchFamily="2" charset="-122"/>
                <a:ea typeface="华文楷体" panose="02010600040101010101" pitchFamily="2" charset="-122"/>
              </a:rPr>
              <a:t>1-2</a:t>
            </a:r>
            <a:r>
              <a:rPr lang="zh-CN" altLang="en-US" sz="2800" dirty="0">
                <a:latin typeface="华文楷体" panose="02010600040101010101" pitchFamily="2" charset="-122"/>
                <a:ea typeface="华文楷体" panose="02010600040101010101" pitchFamily="2" charset="-122"/>
              </a:rPr>
              <a:t>节</a:t>
            </a:r>
            <a:endParaRPr lang="en-US" altLang="zh-CN" sz="2800" dirty="0">
              <a:latin typeface="华文楷体" panose="02010600040101010101" pitchFamily="2" charset="-122"/>
              <a:ea typeface="华文楷体" panose="02010600040101010101" pitchFamily="2" charset="-122"/>
            </a:endParaRPr>
          </a:p>
          <a:p>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地点：计算机学科楼</a:t>
            </a:r>
            <a:r>
              <a:rPr lang="en-US" altLang="zh-CN" sz="2800" dirty="0">
                <a:latin typeface="华文楷体" panose="02010600040101010101" pitchFamily="2" charset="-122"/>
                <a:ea typeface="华文楷体" panose="02010600040101010101" pitchFamily="2" charset="-122"/>
              </a:rPr>
              <a:t>-204</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206</a:t>
            </a:r>
          </a:p>
          <a:p>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内容：实验</a:t>
            </a:r>
            <a:r>
              <a:rPr lang="en-US" altLang="zh-CN" sz="2800" dirty="0">
                <a:latin typeface="华文楷体" panose="02010600040101010101" pitchFamily="2" charset="-122"/>
                <a:ea typeface="华文楷体" panose="02010600040101010101" pitchFamily="2" charset="-122"/>
              </a:rPr>
              <a:t>2 </a:t>
            </a:r>
          </a:p>
          <a:p>
            <a:r>
              <a:rPr lang="en-US" altLang="zh-CN" sz="2800" dirty="0">
                <a:latin typeface="华文楷体" panose="02010600040101010101" pitchFamily="2" charset="-122"/>
                <a:ea typeface="华文楷体" panose="02010600040101010101" pitchFamily="2" charset="-122"/>
              </a:rPr>
              <a:t>1-2 </a:t>
            </a:r>
            <a:r>
              <a:rPr lang="zh-CN" altLang="en-US" sz="2800" dirty="0">
                <a:latin typeface="华文楷体" panose="02010600040101010101" pitchFamily="2" charset="-122"/>
                <a:ea typeface="华文楷体" panose="02010600040101010101" pitchFamily="2" charset="-122"/>
              </a:rPr>
              <a:t>必做</a:t>
            </a:r>
            <a:endParaRPr lang="en-US" altLang="zh-CN"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3 </a:t>
            </a:r>
            <a:r>
              <a:rPr lang="zh-CN" altLang="en-US" sz="2800" dirty="0">
                <a:latin typeface="华文楷体" panose="02010600040101010101" pitchFamily="2" charset="-122"/>
                <a:ea typeface="华文楷体" panose="02010600040101010101" pitchFamily="2" charset="-122"/>
              </a:rPr>
              <a:t>选做</a:t>
            </a:r>
          </a:p>
        </p:txBody>
      </p:sp>
    </p:spTree>
    <p:extLst>
      <p:ext uri="{BB962C8B-B14F-4D97-AF65-F5344CB8AC3E}">
        <p14:creationId xmlns:p14="http://schemas.microsoft.com/office/powerpoint/2010/main" val="2299707295"/>
      </p:ext>
    </p:extLst>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197248" y="151179"/>
            <a:ext cx="8749504"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just">
              <a:lnSpc>
                <a:spcPct val="150000"/>
              </a:lnSpc>
            </a:pPr>
            <a:r>
              <a:rPr kumimoji="1" lang="zh-CN" altLang="en-US" sz="28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森林</a:t>
            </a:r>
            <a:r>
              <a:rPr kumimoji="1" lang="en-US" altLang="zh-CN" sz="2800" dirty="0">
                <a:latin typeface="华文楷体" panose="02010600040101010101" pitchFamily="2" charset="-122"/>
                <a:ea typeface="华文楷体" panose="02010600040101010101" pitchFamily="2" charset="-122"/>
                <a:cs typeface="Times New Roman" panose="02020603050405020304" pitchFamily="18" charset="0"/>
              </a:rPr>
              <a:t>(Forest)</a:t>
            </a: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转换成</a:t>
            </a:r>
            <a:r>
              <a:rPr kumimoji="1" lang="zh-CN" altLang="en-US" sz="28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二叉树</a:t>
            </a:r>
            <a:r>
              <a:rPr kumimoji="1" lang="en-US" altLang="zh-CN" sz="2800"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sz="2800" dirty="0" err="1">
                <a:latin typeface="华文楷体" panose="02010600040101010101" pitchFamily="2" charset="-122"/>
                <a:ea typeface="华文楷体" panose="02010600040101010101" pitchFamily="2" charset="-122"/>
                <a:cs typeface="Times New Roman" panose="02020603050405020304" pitchFamily="18" charset="0"/>
              </a:rPr>
              <a:t>BTree</a:t>
            </a:r>
            <a:r>
              <a:rPr kumimoji="1" lang="en-US" altLang="zh-CN" sz="2800" dirty="0">
                <a:latin typeface="华文楷体" panose="02010600040101010101" pitchFamily="2" charset="-122"/>
                <a:ea typeface="华文楷体" panose="02010600040101010101" pitchFamily="2" charset="-122"/>
                <a:cs typeface="Times New Roman" panose="02020603050405020304" pitchFamily="18" charset="0"/>
              </a:rPr>
              <a:t>)</a:t>
            </a:r>
          </a:p>
          <a:p>
            <a:pPr algn="just">
              <a:lnSpc>
                <a:spcPct val="150000"/>
              </a:lnSpc>
            </a:pP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可以将任何森林</a:t>
            </a:r>
            <a:r>
              <a:rPr kumimoji="1" lang="zh-CN" altLang="en-US" sz="28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唯一</a:t>
            </a: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地表示成一棵二叉树。</a:t>
            </a:r>
          </a:p>
          <a:p>
            <a:pPr algn="just">
              <a:lnSpc>
                <a:spcPct val="150000"/>
              </a:lnSpc>
            </a:pP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方法如下：</a:t>
            </a:r>
          </a:p>
          <a:p>
            <a:pPr algn="just">
              <a:lnSpc>
                <a:spcPct val="150000"/>
              </a:lnSpc>
            </a:pPr>
            <a:r>
              <a:rPr kumimoji="1" lang="en-US" altLang="zh-CN" sz="2800" dirty="0">
                <a:latin typeface="华文楷体" panose="02010600040101010101" pitchFamily="2" charset="-122"/>
                <a:ea typeface="华文楷体" panose="02010600040101010101" pitchFamily="2" charset="-122"/>
                <a:cs typeface="Times New Roman" panose="02020603050405020304" pitchFamily="18" charset="0"/>
              </a:rPr>
              <a:t>(1)</a:t>
            </a: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若</a:t>
            </a:r>
            <a:r>
              <a:rPr kumimoji="1" lang="en-US" altLang="zh-CN" sz="2800" dirty="0">
                <a:latin typeface="华文楷体" panose="02010600040101010101" pitchFamily="2" charset="-122"/>
                <a:ea typeface="华文楷体" panose="02010600040101010101" pitchFamily="2" charset="-122"/>
                <a:cs typeface="Times New Roman" panose="02020603050405020304" pitchFamily="18" charset="0"/>
              </a:rPr>
              <a:t>F</a:t>
            </a: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为空，则</a:t>
            </a:r>
            <a:r>
              <a:rPr kumimoji="1" lang="en-US" altLang="zh-CN" sz="2800" dirty="0">
                <a:latin typeface="华文楷体" panose="02010600040101010101" pitchFamily="2" charset="-122"/>
                <a:ea typeface="华文楷体" panose="02010600040101010101" pitchFamily="2" charset="-122"/>
                <a:cs typeface="Times New Roman" panose="02020603050405020304" pitchFamily="18" charset="0"/>
              </a:rPr>
              <a:t>B</a:t>
            </a: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为空二叉树</a:t>
            </a:r>
          </a:p>
          <a:p>
            <a:pPr algn="just">
              <a:lnSpc>
                <a:spcPct val="150000"/>
              </a:lnSpc>
            </a:pPr>
            <a:r>
              <a:rPr kumimoji="1" lang="en-US" altLang="zh-CN" sz="2800" dirty="0">
                <a:latin typeface="华文楷体" panose="02010600040101010101" pitchFamily="2" charset="-122"/>
                <a:ea typeface="华文楷体" panose="02010600040101010101" pitchFamily="2" charset="-122"/>
                <a:cs typeface="Times New Roman" panose="02020603050405020304" pitchFamily="18" charset="0"/>
              </a:rPr>
              <a:t>(2)</a:t>
            </a: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若</a:t>
            </a:r>
            <a:r>
              <a:rPr kumimoji="1" lang="en-US" altLang="zh-CN" sz="2800" dirty="0">
                <a:latin typeface="华文楷体" panose="02010600040101010101" pitchFamily="2" charset="-122"/>
                <a:ea typeface="华文楷体" panose="02010600040101010101" pitchFamily="2" charset="-122"/>
                <a:cs typeface="Times New Roman" panose="02020603050405020304" pitchFamily="18" charset="0"/>
              </a:rPr>
              <a:t>F</a:t>
            </a: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非空，则</a:t>
            </a:r>
            <a:endParaRPr kumimoji="1" lang="en-US" altLang="zh-CN" sz="2800" dirty="0">
              <a:latin typeface="华文楷体" panose="02010600040101010101" pitchFamily="2" charset="-122"/>
              <a:ea typeface="华文楷体" panose="02010600040101010101" pitchFamily="2" charset="-122"/>
              <a:cs typeface="Times New Roman" panose="02020603050405020304" pitchFamily="18" charset="0"/>
            </a:endParaRPr>
          </a:p>
          <a:p>
            <a:pPr algn="just">
              <a:lnSpc>
                <a:spcPct val="150000"/>
              </a:lnSpc>
            </a:pPr>
            <a:r>
              <a:rPr kumimoji="1" lang="en-US" altLang="zh-CN" sz="28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	B</a:t>
            </a:r>
            <a:r>
              <a:rPr kumimoji="1" lang="zh-CN" altLang="en-US" sz="28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的根</a:t>
            </a: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是</a:t>
            </a:r>
            <a:r>
              <a:rPr kumimoji="1" lang="en-US" altLang="zh-CN" sz="2800" dirty="0">
                <a:latin typeface="华文楷体" panose="02010600040101010101" pitchFamily="2" charset="-122"/>
                <a:ea typeface="华文楷体" panose="02010600040101010101" pitchFamily="2" charset="-122"/>
                <a:cs typeface="Times New Roman" panose="02020603050405020304" pitchFamily="18" charset="0"/>
              </a:rPr>
              <a:t>F</a:t>
            </a: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中第一棵子树</a:t>
            </a:r>
            <a:r>
              <a:rPr kumimoji="1" lang="en-US" altLang="zh-CN" sz="28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T1</a:t>
            </a:r>
            <a:r>
              <a:rPr kumimoji="1" lang="zh-CN" altLang="en-US" sz="28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的根</a:t>
            </a:r>
            <a:r>
              <a:rPr kumimoji="1" lang="en-US" altLang="zh-CN" sz="28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R</a:t>
            </a:r>
            <a:r>
              <a:rPr kumimoji="1" lang="en-US" altLang="zh-CN" sz="2800" baseline="-250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1</a:t>
            </a:r>
          </a:p>
          <a:p>
            <a:pPr algn="just">
              <a:lnSpc>
                <a:spcPct val="150000"/>
              </a:lnSpc>
            </a:pPr>
            <a:r>
              <a:rPr kumimoji="1" lang="en-US" altLang="zh-CN" sz="2800" dirty="0">
                <a:latin typeface="华文楷体" panose="02010600040101010101" pitchFamily="2" charset="-122"/>
                <a:ea typeface="华文楷体" panose="02010600040101010101" pitchFamily="2" charset="-122"/>
                <a:cs typeface="Times New Roman" panose="02020603050405020304" pitchFamily="18" charset="0"/>
              </a:rPr>
              <a:t>	B</a:t>
            </a: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的左子树是</a:t>
            </a:r>
            <a:r>
              <a:rPr kumimoji="1" lang="en-US" altLang="zh-CN" sz="2800" dirty="0">
                <a:latin typeface="华文楷体" panose="02010600040101010101" pitchFamily="2" charset="-122"/>
                <a:ea typeface="华文楷体" panose="02010600040101010101" pitchFamily="2" charset="-122"/>
                <a:cs typeface="Times New Roman" panose="02020603050405020304" pitchFamily="18" charset="0"/>
              </a:rPr>
              <a:t>R</a:t>
            </a:r>
            <a:r>
              <a:rPr kumimoji="1" lang="en-US" altLang="zh-CN" sz="2800" baseline="-25000" dirty="0">
                <a:latin typeface="华文楷体" panose="02010600040101010101" pitchFamily="2" charset="-122"/>
                <a:ea typeface="华文楷体" panose="02010600040101010101" pitchFamily="2" charset="-122"/>
                <a:cs typeface="Times New Roman" panose="02020603050405020304" pitchFamily="18" charset="0"/>
              </a:rPr>
              <a:t>1</a:t>
            </a: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的子树森林（</a:t>
            </a:r>
            <a:r>
              <a:rPr kumimoji="1" lang="en-US" altLang="zh-CN" sz="2800" dirty="0">
                <a:latin typeface="华文楷体" panose="02010600040101010101" pitchFamily="2" charset="-122"/>
                <a:ea typeface="华文楷体" panose="02010600040101010101" pitchFamily="2" charset="-122"/>
                <a:cs typeface="Times New Roman" panose="02020603050405020304" pitchFamily="18" charset="0"/>
              </a:rPr>
              <a:t>T</a:t>
            </a:r>
            <a:r>
              <a:rPr kumimoji="1" lang="en-US" altLang="zh-CN" sz="2800" baseline="-25000" dirty="0">
                <a:latin typeface="华文楷体" panose="02010600040101010101" pitchFamily="2" charset="-122"/>
                <a:ea typeface="华文楷体" panose="02010600040101010101" pitchFamily="2" charset="-122"/>
                <a:cs typeface="Times New Roman" panose="02020603050405020304" pitchFamily="18" charset="0"/>
              </a:rPr>
              <a:t>11</a:t>
            </a: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sz="2800" dirty="0">
                <a:latin typeface="华文楷体" panose="02010600040101010101" pitchFamily="2" charset="-122"/>
                <a:ea typeface="华文楷体" panose="02010600040101010101" pitchFamily="2" charset="-122"/>
                <a:cs typeface="Times New Roman" panose="02020603050405020304" pitchFamily="18" charset="0"/>
              </a:rPr>
              <a:t>T</a:t>
            </a:r>
            <a:r>
              <a:rPr kumimoji="1" lang="en-US" altLang="zh-CN" sz="2800" baseline="-25000" dirty="0">
                <a:latin typeface="华文楷体" panose="02010600040101010101" pitchFamily="2" charset="-122"/>
                <a:ea typeface="华文楷体" panose="02010600040101010101" pitchFamily="2" charset="-122"/>
                <a:cs typeface="Times New Roman" panose="02020603050405020304" pitchFamily="18" charset="0"/>
              </a:rPr>
              <a:t>12</a:t>
            </a: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sz="2800" dirty="0">
                <a:latin typeface="华文楷体" panose="02010600040101010101" pitchFamily="2" charset="-122"/>
                <a:ea typeface="华文楷体" panose="02010600040101010101" pitchFamily="2" charset="-122"/>
                <a:cs typeface="Times New Roman" panose="02020603050405020304" pitchFamily="18" charset="0"/>
              </a:rPr>
              <a:t>…</a:t>
            </a: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sz="2800" dirty="0">
                <a:latin typeface="华文楷体" panose="02010600040101010101" pitchFamily="2" charset="-122"/>
                <a:ea typeface="华文楷体" panose="02010600040101010101" pitchFamily="2" charset="-122"/>
                <a:cs typeface="Times New Roman" panose="02020603050405020304" pitchFamily="18" charset="0"/>
              </a:rPr>
              <a:t>T</a:t>
            </a:r>
            <a:r>
              <a:rPr kumimoji="1" lang="en-US" altLang="zh-CN" sz="2800" baseline="-25000" dirty="0">
                <a:latin typeface="华文楷体" panose="02010600040101010101" pitchFamily="2" charset="-122"/>
                <a:ea typeface="华文楷体" panose="02010600040101010101" pitchFamily="2" charset="-122"/>
                <a:cs typeface="Times New Roman" panose="02020603050405020304" pitchFamily="18" charset="0"/>
              </a:rPr>
              <a:t>1m</a:t>
            </a: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）所对应的二叉树，</a:t>
            </a:r>
            <a:r>
              <a:rPr kumimoji="1" lang="en-US" altLang="zh-CN" sz="2800" dirty="0">
                <a:latin typeface="华文楷体" panose="02010600040101010101" pitchFamily="2" charset="-122"/>
                <a:ea typeface="华文楷体" panose="02010600040101010101" pitchFamily="2" charset="-122"/>
                <a:cs typeface="Times New Roman" panose="02020603050405020304" pitchFamily="18" charset="0"/>
              </a:rPr>
              <a:t>B</a:t>
            </a: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的右子树是森林（</a:t>
            </a:r>
            <a:r>
              <a:rPr kumimoji="1" lang="en-US" altLang="zh-CN" sz="2800" dirty="0">
                <a:latin typeface="华文楷体" panose="02010600040101010101" pitchFamily="2" charset="-122"/>
                <a:ea typeface="华文楷体" panose="02010600040101010101" pitchFamily="2" charset="-122"/>
                <a:cs typeface="Times New Roman" panose="02020603050405020304" pitchFamily="18" charset="0"/>
              </a:rPr>
              <a:t>T</a:t>
            </a:r>
            <a:r>
              <a:rPr kumimoji="1" lang="en-US" altLang="zh-CN" sz="2800" baseline="-25000" dirty="0">
                <a:latin typeface="华文楷体" panose="02010600040101010101" pitchFamily="2" charset="-122"/>
                <a:ea typeface="华文楷体" panose="02010600040101010101" pitchFamily="2" charset="-122"/>
                <a:cs typeface="Times New Roman" panose="02020603050405020304" pitchFamily="18" charset="0"/>
              </a:rPr>
              <a:t>2</a:t>
            </a: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sz="2800" dirty="0">
                <a:latin typeface="华文楷体" panose="02010600040101010101" pitchFamily="2" charset="-122"/>
                <a:ea typeface="华文楷体" panose="02010600040101010101" pitchFamily="2" charset="-122"/>
                <a:cs typeface="Times New Roman" panose="02020603050405020304" pitchFamily="18" charset="0"/>
              </a:rPr>
              <a:t>…</a:t>
            </a: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sz="2800" dirty="0" err="1">
                <a:latin typeface="华文楷体" panose="02010600040101010101" pitchFamily="2" charset="-122"/>
                <a:ea typeface="华文楷体" panose="02010600040101010101" pitchFamily="2" charset="-122"/>
                <a:cs typeface="Times New Roman" panose="02020603050405020304" pitchFamily="18" charset="0"/>
              </a:rPr>
              <a:t>T</a:t>
            </a:r>
            <a:r>
              <a:rPr kumimoji="1" lang="en-US" altLang="zh-CN" sz="2800" baseline="-25000" dirty="0" err="1">
                <a:latin typeface="华文楷体" panose="02010600040101010101" pitchFamily="2" charset="-122"/>
                <a:ea typeface="华文楷体" panose="02010600040101010101" pitchFamily="2" charset="-122"/>
                <a:cs typeface="Times New Roman" panose="02020603050405020304" pitchFamily="18" charset="0"/>
              </a:rPr>
              <a:t>n</a:t>
            </a: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）所对应的二叉树</a:t>
            </a:r>
          </a:p>
          <a:p>
            <a:pPr algn="just">
              <a:lnSpc>
                <a:spcPct val="150000"/>
              </a:lnSpc>
            </a:pPr>
            <a:r>
              <a:rPr kumimoji="1" lang="en-US" altLang="zh-CN" sz="2800" dirty="0">
                <a:latin typeface="华文楷体" panose="02010600040101010101" pitchFamily="2" charset="-122"/>
                <a:ea typeface="华文楷体" panose="02010600040101010101" pitchFamily="2" charset="-122"/>
                <a:cs typeface="Times New Roman" panose="02020603050405020304" pitchFamily="18" charset="0"/>
              </a:rPr>
              <a:t>	</a:t>
            </a:r>
            <a:r>
              <a:rPr kumimoji="1" lang="zh-CN" altLang="en-US" sz="2800" dirty="0">
                <a:latin typeface="华文楷体" panose="02010600040101010101" pitchFamily="2" charset="-122"/>
                <a:ea typeface="华文楷体" panose="02010600040101010101" pitchFamily="2" charset="-122"/>
                <a:cs typeface="Times New Roman" panose="02020603050405020304" pitchFamily="18" charset="0"/>
              </a:rPr>
              <a:t>最后所形成的二叉树就是森林所对应的二叉树。</a:t>
            </a:r>
          </a:p>
        </p:txBody>
      </p:sp>
      <p:sp>
        <p:nvSpPr>
          <p:cNvPr id="3" name="文本框 2"/>
          <p:cNvSpPr txBox="1"/>
          <p:nvPr/>
        </p:nvSpPr>
        <p:spPr>
          <a:xfrm>
            <a:off x="6090386" y="2951945"/>
            <a:ext cx="2485697" cy="95410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sz="2800" b="1" dirty="0"/>
              <a:t>我们讨论的是</a:t>
            </a:r>
            <a:endParaRPr lang="en-US" altLang="zh-CN" sz="2800" b="1" dirty="0"/>
          </a:p>
          <a:p>
            <a:pPr algn="ctr"/>
            <a:r>
              <a:rPr lang="zh-CN" altLang="en-US" sz="2800" b="1" dirty="0"/>
              <a:t>有序森林</a:t>
            </a:r>
          </a:p>
        </p:txBody>
      </p:sp>
    </p:spTree>
    <p:extLst>
      <p:ext uri="{BB962C8B-B14F-4D97-AF65-F5344CB8AC3E}">
        <p14:creationId xmlns:p14="http://schemas.microsoft.com/office/powerpoint/2010/main" val="22519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54159" y="2566350"/>
            <a:ext cx="9652318" cy="1593252"/>
          </a:xfrm>
        </p:spPr>
        <p:txBody>
          <a:bodyPr>
            <a:normAutofit/>
          </a:bodyPr>
          <a:lstStyle/>
          <a:p>
            <a:pPr marL="0" indent="0" algn="ctr">
              <a:buNone/>
            </a:pPr>
            <a:r>
              <a:rPr lang="zh-CN" altLang="en-US" sz="3600" dirty="0">
                <a:latin typeface="华文楷体" panose="02010600040101010101" pitchFamily="2" charset="-122"/>
                <a:ea typeface="华文楷体" panose="02010600040101010101" pitchFamily="2" charset="-122"/>
              </a:rPr>
              <a:t>我们先讨论单棵树如何转换成一棵二叉树</a:t>
            </a:r>
            <a:endParaRPr lang="en-US" altLang="zh-CN" sz="3600" dirty="0">
              <a:latin typeface="华文楷体" panose="02010600040101010101" pitchFamily="2" charset="-122"/>
              <a:ea typeface="华文楷体" panose="02010600040101010101" pitchFamily="2" charset="-122"/>
            </a:endParaRPr>
          </a:p>
          <a:p>
            <a:pPr marL="0" indent="0" algn="ctr">
              <a:buNone/>
            </a:pPr>
            <a:r>
              <a:rPr lang="zh-CN" altLang="en-US" sz="3600" dirty="0">
                <a:latin typeface="华文楷体" panose="02010600040101010101" pitchFamily="2" charset="-122"/>
                <a:ea typeface="华文楷体" panose="02010600040101010101" pitchFamily="2" charset="-122"/>
              </a:rPr>
              <a:t>再讨论多棵树如何转换成一棵二叉树</a:t>
            </a:r>
          </a:p>
        </p:txBody>
      </p:sp>
    </p:spTree>
    <p:extLst>
      <p:ext uri="{BB962C8B-B14F-4D97-AF65-F5344CB8AC3E}">
        <p14:creationId xmlns:p14="http://schemas.microsoft.com/office/powerpoint/2010/main" val="296098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2600810" y="4198609"/>
            <a:ext cx="2287819" cy="2111168"/>
            <a:chOff x="3253566" y="4246770"/>
            <a:chExt cx="2287819" cy="2111168"/>
          </a:xfrm>
        </p:grpSpPr>
        <p:cxnSp>
          <p:nvCxnSpPr>
            <p:cNvPr id="25" name="直接连接符 24"/>
            <p:cNvCxnSpPr/>
            <p:nvPr/>
          </p:nvCxnSpPr>
          <p:spPr>
            <a:xfrm flipH="1">
              <a:off x="4224729" y="4602931"/>
              <a:ext cx="365945" cy="3051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770428" y="4893830"/>
              <a:ext cx="1770957" cy="14641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6" name="文本框 35"/>
            <p:cNvSpPr txBox="1"/>
            <p:nvPr/>
          </p:nvSpPr>
          <p:spPr>
            <a:xfrm>
              <a:off x="3253566" y="4246770"/>
              <a:ext cx="1634490" cy="523220"/>
            </a:xfrm>
            <a:prstGeom prst="rect">
              <a:avLst/>
            </a:prstGeom>
            <a:noFill/>
          </p:spPr>
          <p:txBody>
            <a:bodyPr wrap="square" rtlCol="0">
              <a:spAutoFit/>
            </a:bodyPr>
            <a:lstStyle/>
            <a:p>
              <a:r>
                <a:rPr lang="zh-CN" altLang="en-US" sz="2800" b="1" dirty="0"/>
                <a:t>左子树</a:t>
              </a:r>
            </a:p>
          </p:txBody>
        </p:sp>
      </p:grpSp>
      <p:sp>
        <p:nvSpPr>
          <p:cNvPr id="88066" name="Rectangle 2"/>
          <p:cNvSpPr>
            <a:spLocks noChangeArrowheads="1"/>
          </p:cNvSpPr>
          <p:nvPr/>
        </p:nvSpPr>
        <p:spPr bwMode="auto">
          <a:xfrm>
            <a:off x="164235" y="0"/>
            <a:ext cx="880634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marL="457200" indent="-457200" algn="just">
              <a:lnSpc>
                <a:spcPct val="150000"/>
              </a:lnSpc>
              <a:buFont typeface="Wingdings" panose="05000000000000000000" pitchFamily="2" charset="2"/>
              <a:buChar char="p"/>
            </a:pPr>
            <a:r>
              <a:rPr kumimoji="1" lang="en-US" altLang="zh-CN"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B</a:t>
            </a:r>
            <a:r>
              <a:rPr kumimoji="1" lang="zh-CN" altLang="en-US"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的根</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是</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F</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中第一棵子树</a:t>
            </a:r>
            <a:r>
              <a:rPr kumimoji="1" lang="en-US" altLang="zh-CN"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T1</a:t>
            </a:r>
            <a:r>
              <a:rPr kumimoji="1" lang="zh-CN" altLang="en-US"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的根</a:t>
            </a:r>
            <a:r>
              <a:rPr kumimoji="1" lang="en-US" altLang="zh-CN"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R</a:t>
            </a:r>
            <a:r>
              <a:rPr kumimoji="1" lang="en-US" altLang="zh-CN" baseline="-250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1</a:t>
            </a:r>
          </a:p>
          <a:p>
            <a:pPr marL="457200" indent="-457200" algn="just">
              <a:lnSpc>
                <a:spcPct val="150000"/>
              </a:lnSpc>
              <a:buFont typeface="Wingdings" panose="05000000000000000000" pitchFamily="2" charset="2"/>
              <a:buChar char="p"/>
            </a:pP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B</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的左子树是</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R</a:t>
            </a:r>
            <a:r>
              <a:rPr kumimoji="1" lang="en-US" altLang="zh-CN" baseline="-25000" dirty="0">
                <a:latin typeface="华文楷体" panose="02010600040101010101" pitchFamily="2" charset="-122"/>
                <a:ea typeface="华文楷体" panose="02010600040101010101" pitchFamily="2" charset="-122"/>
                <a:cs typeface="Times New Roman" panose="02020603050405020304" pitchFamily="18" charset="0"/>
              </a:rPr>
              <a:t>1</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的子树森林（</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T</a:t>
            </a:r>
            <a:r>
              <a:rPr kumimoji="1" lang="en-US" altLang="zh-CN" baseline="-25000" dirty="0">
                <a:latin typeface="华文楷体" panose="02010600040101010101" pitchFamily="2" charset="-122"/>
                <a:ea typeface="华文楷体" panose="02010600040101010101" pitchFamily="2" charset="-122"/>
                <a:cs typeface="Times New Roman" panose="02020603050405020304" pitchFamily="18" charset="0"/>
              </a:rPr>
              <a:t>11</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T</a:t>
            </a:r>
            <a:r>
              <a:rPr kumimoji="1" lang="en-US" altLang="zh-CN" baseline="-25000" dirty="0">
                <a:latin typeface="华文楷体" panose="02010600040101010101" pitchFamily="2" charset="-122"/>
                <a:ea typeface="华文楷体" panose="02010600040101010101" pitchFamily="2" charset="-122"/>
                <a:cs typeface="Times New Roman" panose="02020603050405020304" pitchFamily="18" charset="0"/>
              </a:rPr>
              <a:t>12</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T</a:t>
            </a:r>
            <a:r>
              <a:rPr kumimoji="1" lang="en-US" altLang="zh-CN" baseline="-25000" dirty="0">
                <a:latin typeface="华文楷体" panose="02010600040101010101" pitchFamily="2" charset="-122"/>
                <a:ea typeface="华文楷体" panose="02010600040101010101" pitchFamily="2" charset="-122"/>
                <a:cs typeface="Times New Roman" panose="02020603050405020304" pitchFamily="18" charset="0"/>
              </a:rPr>
              <a:t>1m</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）所对应的二叉树，</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B</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的右子树是森林（</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T</a:t>
            </a:r>
            <a:r>
              <a:rPr kumimoji="1" lang="en-US" altLang="zh-CN" baseline="-25000" dirty="0">
                <a:latin typeface="华文楷体" panose="02010600040101010101" pitchFamily="2" charset="-122"/>
                <a:ea typeface="华文楷体" panose="02010600040101010101" pitchFamily="2" charset="-122"/>
                <a:cs typeface="Times New Roman" panose="02020603050405020304" pitchFamily="18" charset="0"/>
              </a:rPr>
              <a:t>2</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dirty="0" err="1">
                <a:latin typeface="华文楷体" panose="02010600040101010101" pitchFamily="2" charset="-122"/>
                <a:ea typeface="华文楷体" panose="02010600040101010101" pitchFamily="2" charset="-122"/>
                <a:cs typeface="Times New Roman" panose="02020603050405020304" pitchFamily="18" charset="0"/>
              </a:rPr>
              <a:t>T</a:t>
            </a:r>
            <a:r>
              <a:rPr kumimoji="1" lang="en-US" altLang="zh-CN" baseline="-25000" dirty="0" err="1">
                <a:latin typeface="华文楷体" panose="02010600040101010101" pitchFamily="2" charset="-122"/>
                <a:ea typeface="华文楷体" panose="02010600040101010101" pitchFamily="2" charset="-122"/>
                <a:cs typeface="Times New Roman" panose="02020603050405020304" pitchFamily="18" charset="0"/>
              </a:rPr>
              <a:t>n</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）所对应的二叉树</a:t>
            </a:r>
          </a:p>
          <a:p>
            <a:pPr marL="457200" indent="-457200" algn="just">
              <a:lnSpc>
                <a:spcPct val="150000"/>
              </a:lnSpc>
              <a:buFont typeface="Wingdings" panose="05000000000000000000" pitchFamily="2" charset="2"/>
              <a:buChar char="p"/>
            </a:pP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最后所形成的二叉树就是森林所对应的二叉树。</a:t>
            </a:r>
          </a:p>
        </p:txBody>
      </p:sp>
      <p:sp>
        <p:nvSpPr>
          <p:cNvPr id="4" name="Oval 12"/>
          <p:cNvSpPr>
            <a:spLocks noChangeArrowheads="1"/>
          </p:cNvSpPr>
          <p:nvPr/>
        </p:nvSpPr>
        <p:spPr bwMode="auto">
          <a:xfrm>
            <a:off x="1373421" y="4920351"/>
            <a:ext cx="360363" cy="36036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G</a:t>
            </a:r>
          </a:p>
        </p:txBody>
      </p:sp>
      <p:sp>
        <p:nvSpPr>
          <p:cNvPr id="6" name="Oval 10"/>
          <p:cNvSpPr>
            <a:spLocks noChangeArrowheads="1"/>
          </p:cNvSpPr>
          <p:nvPr/>
        </p:nvSpPr>
        <p:spPr bwMode="auto">
          <a:xfrm>
            <a:off x="232007" y="4936226"/>
            <a:ext cx="360362" cy="36036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E</a:t>
            </a:r>
          </a:p>
        </p:txBody>
      </p:sp>
      <p:sp>
        <p:nvSpPr>
          <p:cNvPr id="7" name="Oval 11"/>
          <p:cNvSpPr>
            <a:spLocks noChangeArrowheads="1"/>
          </p:cNvSpPr>
          <p:nvPr/>
        </p:nvSpPr>
        <p:spPr bwMode="auto">
          <a:xfrm>
            <a:off x="776521" y="4934640"/>
            <a:ext cx="360363"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F</a:t>
            </a:r>
          </a:p>
        </p:txBody>
      </p:sp>
      <p:sp>
        <p:nvSpPr>
          <p:cNvPr id="8" name="Oval 13"/>
          <p:cNvSpPr>
            <a:spLocks noChangeArrowheads="1"/>
          </p:cNvSpPr>
          <p:nvPr/>
        </p:nvSpPr>
        <p:spPr bwMode="auto">
          <a:xfrm>
            <a:off x="232007" y="5620440"/>
            <a:ext cx="360362"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H</a:t>
            </a:r>
          </a:p>
        </p:txBody>
      </p:sp>
      <p:sp>
        <p:nvSpPr>
          <p:cNvPr id="9" name="Oval 14"/>
          <p:cNvSpPr>
            <a:spLocks noChangeArrowheads="1"/>
          </p:cNvSpPr>
          <p:nvPr/>
        </p:nvSpPr>
        <p:spPr bwMode="auto">
          <a:xfrm>
            <a:off x="776521" y="5620440"/>
            <a:ext cx="360363"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J</a:t>
            </a:r>
          </a:p>
        </p:txBody>
      </p:sp>
      <p:grpSp>
        <p:nvGrpSpPr>
          <p:cNvPr id="18" name="组合 17"/>
          <p:cNvGrpSpPr/>
          <p:nvPr/>
        </p:nvGrpSpPr>
        <p:grpSpPr>
          <a:xfrm>
            <a:off x="539595" y="4361466"/>
            <a:ext cx="886600" cy="627534"/>
            <a:chOff x="1703725" y="4334439"/>
            <a:chExt cx="886600" cy="627534"/>
          </a:xfrm>
        </p:grpSpPr>
        <p:sp>
          <p:nvSpPr>
            <p:cNvPr id="5" name="Oval 9"/>
            <p:cNvSpPr>
              <a:spLocks noChangeArrowheads="1"/>
            </p:cNvSpPr>
            <p:nvPr/>
          </p:nvSpPr>
          <p:spPr bwMode="auto">
            <a:xfrm>
              <a:off x="1927421" y="4334439"/>
              <a:ext cx="360363"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D</a:t>
              </a:r>
            </a:p>
          </p:txBody>
        </p:sp>
        <p:cxnSp>
          <p:nvCxnSpPr>
            <p:cNvPr id="10" name="AutoShape 28"/>
            <p:cNvCxnSpPr>
              <a:cxnSpLocks noChangeShapeType="1"/>
              <a:stCxn id="5" idx="4"/>
              <a:endCxn id="7" idx="0"/>
            </p:cNvCxnSpPr>
            <p:nvPr/>
          </p:nvCxnSpPr>
          <p:spPr bwMode="auto">
            <a:xfrm>
              <a:off x="2107603" y="4694802"/>
              <a:ext cx="13230" cy="212811"/>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1" name="AutoShape 29"/>
            <p:cNvCxnSpPr>
              <a:cxnSpLocks noChangeShapeType="1"/>
              <a:stCxn id="5" idx="3"/>
              <a:endCxn id="6" idx="7"/>
            </p:cNvCxnSpPr>
            <p:nvPr/>
          </p:nvCxnSpPr>
          <p:spPr bwMode="auto">
            <a:xfrm flipH="1">
              <a:off x="1703725" y="4642028"/>
              <a:ext cx="276470" cy="31994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2" name="AutoShape 30"/>
            <p:cNvCxnSpPr>
              <a:cxnSpLocks noChangeShapeType="1"/>
              <a:stCxn id="5" idx="5"/>
              <a:endCxn id="4" idx="1"/>
            </p:cNvCxnSpPr>
            <p:nvPr/>
          </p:nvCxnSpPr>
          <p:spPr bwMode="auto">
            <a:xfrm>
              <a:off x="2235010" y="4642028"/>
              <a:ext cx="355315" cy="30407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cxnSp>
        <p:nvCxnSpPr>
          <p:cNvPr id="13" name="AutoShape 31"/>
          <p:cNvCxnSpPr>
            <a:cxnSpLocks noChangeShapeType="1"/>
          </p:cNvCxnSpPr>
          <p:nvPr/>
        </p:nvCxnSpPr>
        <p:spPr bwMode="auto">
          <a:xfrm>
            <a:off x="395519" y="5283890"/>
            <a:ext cx="0" cy="301625"/>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4" name="AutoShape 32"/>
          <p:cNvCxnSpPr>
            <a:cxnSpLocks noChangeShapeType="1"/>
            <a:stCxn id="7" idx="4"/>
            <a:endCxn id="9" idx="0"/>
          </p:cNvCxnSpPr>
          <p:nvPr/>
        </p:nvCxnSpPr>
        <p:spPr bwMode="auto">
          <a:xfrm>
            <a:off x="957494" y="5306115"/>
            <a:ext cx="0" cy="303213"/>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3" name="文本框 2"/>
          <p:cNvSpPr txBox="1"/>
          <p:nvPr/>
        </p:nvSpPr>
        <p:spPr>
          <a:xfrm>
            <a:off x="2123210" y="2860734"/>
            <a:ext cx="4125191"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800" b="1" dirty="0"/>
              <a:t>森林中只有一棵树的情况</a:t>
            </a:r>
          </a:p>
        </p:txBody>
      </p:sp>
      <p:grpSp>
        <p:nvGrpSpPr>
          <p:cNvPr id="17" name="组合 16"/>
          <p:cNvGrpSpPr/>
          <p:nvPr/>
        </p:nvGrpSpPr>
        <p:grpSpPr>
          <a:xfrm>
            <a:off x="3773709" y="3771228"/>
            <a:ext cx="1033896" cy="822028"/>
            <a:chOff x="4426466" y="3819389"/>
            <a:chExt cx="1033896" cy="822028"/>
          </a:xfrm>
        </p:grpSpPr>
        <p:sp>
          <p:nvSpPr>
            <p:cNvPr id="16" name="Oval 9"/>
            <p:cNvSpPr>
              <a:spLocks noChangeArrowheads="1"/>
            </p:cNvSpPr>
            <p:nvPr/>
          </p:nvSpPr>
          <p:spPr bwMode="auto">
            <a:xfrm>
              <a:off x="4511098" y="4281054"/>
              <a:ext cx="360363"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D</a:t>
              </a:r>
            </a:p>
          </p:txBody>
        </p:sp>
        <p:sp>
          <p:nvSpPr>
            <p:cNvPr id="15" name="文本框 14"/>
            <p:cNvSpPr txBox="1"/>
            <p:nvPr/>
          </p:nvSpPr>
          <p:spPr>
            <a:xfrm>
              <a:off x="4426466" y="3819389"/>
              <a:ext cx="103389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root</a:t>
              </a:r>
              <a:endParaRPr lang="zh-CN" altLang="en-US" sz="2400" b="1" dirty="0">
                <a:latin typeface="Times New Roman" panose="02020603050405020304" pitchFamily="18" charset="0"/>
                <a:cs typeface="Times New Roman" panose="02020603050405020304" pitchFamily="18" charset="0"/>
              </a:endParaRPr>
            </a:p>
          </p:txBody>
        </p:sp>
      </p:grpSp>
      <p:sp>
        <p:nvSpPr>
          <p:cNvPr id="19" name="右箭头 18"/>
          <p:cNvSpPr/>
          <p:nvPr/>
        </p:nvSpPr>
        <p:spPr>
          <a:xfrm>
            <a:off x="1747812" y="5100990"/>
            <a:ext cx="1097603" cy="700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151857" y="2716686"/>
            <a:ext cx="1649054" cy="1951209"/>
            <a:chOff x="1063047" y="2754813"/>
            <a:chExt cx="1649054" cy="1951209"/>
          </a:xfrm>
        </p:grpSpPr>
        <p:sp>
          <p:nvSpPr>
            <p:cNvPr id="20" name="文本框 19"/>
            <p:cNvSpPr txBox="1"/>
            <p:nvPr/>
          </p:nvSpPr>
          <p:spPr>
            <a:xfrm>
              <a:off x="1063047" y="2754813"/>
              <a:ext cx="488373" cy="1938992"/>
            </a:xfrm>
            <a:prstGeom prst="rect">
              <a:avLst/>
            </a:prstGeom>
            <a:noFill/>
          </p:spPr>
          <p:txBody>
            <a:bodyPr wrap="square" rtlCol="0">
              <a:spAutoFit/>
            </a:bodyPr>
            <a:lstStyle/>
            <a:p>
              <a:r>
                <a:rPr lang="zh-CN" altLang="en-US" sz="2400" b="1" dirty="0"/>
                <a:t>第一棵子树</a:t>
              </a:r>
            </a:p>
          </p:txBody>
        </p:sp>
        <p:sp>
          <p:nvSpPr>
            <p:cNvPr id="22" name="文本框 21"/>
            <p:cNvSpPr txBox="1"/>
            <p:nvPr/>
          </p:nvSpPr>
          <p:spPr>
            <a:xfrm>
              <a:off x="1615208" y="2767030"/>
              <a:ext cx="488373" cy="1938992"/>
            </a:xfrm>
            <a:prstGeom prst="rect">
              <a:avLst/>
            </a:prstGeom>
            <a:noFill/>
          </p:spPr>
          <p:txBody>
            <a:bodyPr wrap="square" rtlCol="0">
              <a:spAutoFit/>
            </a:bodyPr>
            <a:lstStyle/>
            <a:p>
              <a:r>
                <a:rPr lang="zh-CN" altLang="en-US" sz="2400" b="1" dirty="0"/>
                <a:t>第二棵子树</a:t>
              </a:r>
            </a:p>
          </p:txBody>
        </p:sp>
        <p:sp>
          <p:nvSpPr>
            <p:cNvPr id="23" name="文本框 22"/>
            <p:cNvSpPr txBox="1"/>
            <p:nvPr/>
          </p:nvSpPr>
          <p:spPr>
            <a:xfrm>
              <a:off x="2223728" y="2767030"/>
              <a:ext cx="488373" cy="1938992"/>
            </a:xfrm>
            <a:prstGeom prst="rect">
              <a:avLst/>
            </a:prstGeom>
            <a:noFill/>
          </p:spPr>
          <p:txBody>
            <a:bodyPr wrap="square" rtlCol="0">
              <a:spAutoFit/>
            </a:bodyPr>
            <a:lstStyle/>
            <a:p>
              <a:r>
                <a:rPr lang="zh-CN" altLang="en-US" sz="2400" b="1" dirty="0"/>
                <a:t>第三棵子树</a:t>
              </a:r>
            </a:p>
          </p:txBody>
        </p:sp>
      </p:grpSp>
      <p:grpSp>
        <p:nvGrpSpPr>
          <p:cNvPr id="38" name="组合 37"/>
          <p:cNvGrpSpPr/>
          <p:nvPr/>
        </p:nvGrpSpPr>
        <p:grpSpPr>
          <a:xfrm>
            <a:off x="3226398" y="5098083"/>
            <a:ext cx="1501776" cy="1060451"/>
            <a:chOff x="3879155" y="5146243"/>
            <a:chExt cx="1501776" cy="1060451"/>
          </a:xfrm>
        </p:grpSpPr>
        <p:sp>
          <p:nvSpPr>
            <p:cNvPr id="28" name="Oval 12"/>
            <p:cNvSpPr>
              <a:spLocks noChangeArrowheads="1"/>
            </p:cNvSpPr>
            <p:nvPr/>
          </p:nvSpPr>
          <p:spPr bwMode="auto">
            <a:xfrm>
              <a:off x="5020568" y="5146243"/>
              <a:ext cx="360363" cy="36036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G</a:t>
              </a:r>
            </a:p>
          </p:txBody>
        </p:sp>
        <p:sp>
          <p:nvSpPr>
            <p:cNvPr id="29" name="Oval 10"/>
            <p:cNvSpPr>
              <a:spLocks noChangeArrowheads="1"/>
            </p:cNvSpPr>
            <p:nvPr/>
          </p:nvSpPr>
          <p:spPr bwMode="auto">
            <a:xfrm>
              <a:off x="3879155" y="5162118"/>
              <a:ext cx="360362" cy="36036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E</a:t>
              </a:r>
            </a:p>
          </p:txBody>
        </p:sp>
        <p:sp>
          <p:nvSpPr>
            <p:cNvPr id="30" name="Oval 11"/>
            <p:cNvSpPr>
              <a:spLocks noChangeArrowheads="1"/>
            </p:cNvSpPr>
            <p:nvPr/>
          </p:nvSpPr>
          <p:spPr bwMode="auto">
            <a:xfrm>
              <a:off x="4423668" y="5160531"/>
              <a:ext cx="360363"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F</a:t>
              </a:r>
            </a:p>
          </p:txBody>
        </p:sp>
        <p:sp>
          <p:nvSpPr>
            <p:cNvPr id="31" name="Oval 13"/>
            <p:cNvSpPr>
              <a:spLocks noChangeArrowheads="1"/>
            </p:cNvSpPr>
            <p:nvPr/>
          </p:nvSpPr>
          <p:spPr bwMode="auto">
            <a:xfrm>
              <a:off x="3879155" y="5846331"/>
              <a:ext cx="360362"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H</a:t>
              </a:r>
            </a:p>
          </p:txBody>
        </p:sp>
        <p:sp>
          <p:nvSpPr>
            <p:cNvPr id="32" name="Oval 14"/>
            <p:cNvSpPr>
              <a:spLocks noChangeArrowheads="1"/>
            </p:cNvSpPr>
            <p:nvPr/>
          </p:nvSpPr>
          <p:spPr bwMode="auto">
            <a:xfrm>
              <a:off x="4423668" y="5846331"/>
              <a:ext cx="360363"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J</a:t>
              </a:r>
            </a:p>
          </p:txBody>
        </p:sp>
        <p:cxnSp>
          <p:nvCxnSpPr>
            <p:cNvPr id="33" name="AutoShape 31"/>
            <p:cNvCxnSpPr>
              <a:cxnSpLocks noChangeShapeType="1"/>
              <a:endCxn id="31" idx="0"/>
            </p:cNvCxnSpPr>
            <p:nvPr/>
          </p:nvCxnSpPr>
          <p:spPr bwMode="auto">
            <a:xfrm>
              <a:off x="4042667" y="5509781"/>
              <a:ext cx="16669" cy="336550"/>
            </a:xfrm>
            <a:prstGeom prst="straightConnector1">
              <a:avLst/>
            </a:prstGeom>
            <a:ln w="28575">
              <a:headEnd/>
              <a:tailEnd/>
            </a:ln>
          </p:spPr>
          <p:style>
            <a:lnRef idx="1">
              <a:schemeClr val="dk1"/>
            </a:lnRef>
            <a:fillRef idx="0">
              <a:schemeClr val="dk1"/>
            </a:fillRef>
            <a:effectRef idx="0">
              <a:schemeClr val="dk1"/>
            </a:effectRef>
            <a:fontRef idx="minor">
              <a:schemeClr val="tx1"/>
            </a:fontRef>
          </p:style>
        </p:cxnSp>
        <p:cxnSp>
          <p:nvCxnSpPr>
            <p:cNvPr id="34" name="AutoShape 32"/>
            <p:cNvCxnSpPr>
              <a:cxnSpLocks noChangeShapeType="1"/>
              <a:stCxn id="30" idx="4"/>
              <a:endCxn id="32" idx="0"/>
            </p:cNvCxnSpPr>
            <p:nvPr/>
          </p:nvCxnSpPr>
          <p:spPr bwMode="auto">
            <a:xfrm>
              <a:off x="4603850" y="5520894"/>
              <a:ext cx="0" cy="325437"/>
            </a:xfrm>
            <a:prstGeom prst="straightConnector1">
              <a:avLst/>
            </a:prstGeom>
            <a:ln w="28575">
              <a:headEnd/>
              <a:tailEnd/>
            </a:ln>
          </p:spPr>
          <p:style>
            <a:lnRef idx="1">
              <a:schemeClr val="dk1"/>
            </a:lnRef>
            <a:fillRef idx="0">
              <a:schemeClr val="dk1"/>
            </a:fillRef>
            <a:effectRef idx="0">
              <a:schemeClr val="dk1"/>
            </a:effectRef>
            <a:fontRef idx="minor">
              <a:schemeClr val="tx1"/>
            </a:fontRef>
          </p:style>
        </p:cxnSp>
      </p:grpSp>
      <p:sp>
        <p:nvSpPr>
          <p:cNvPr id="42" name="矩形 41"/>
          <p:cNvSpPr/>
          <p:nvPr/>
        </p:nvSpPr>
        <p:spPr>
          <a:xfrm>
            <a:off x="5859726" y="4141423"/>
            <a:ext cx="2699561" cy="2305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Oval 10"/>
          <p:cNvSpPr>
            <a:spLocks noChangeArrowheads="1"/>
          </p:cNvSpPr>
          <p:nvPr/>
        </p:nvSpPr>
        <p:spPr bwMode="auto">
          <a:xfrm>
            <a:off x="7029324" y="4350980"/>
            <a:ext cx="360362" cy="36036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E</a:t>
            </a:r>
          </a:p>
        </p:txBody>
      </p:sp>
      <p:sp>
        <p:nvSpPr>
          <p:cNvPr id="44" name="文本框 43"/>
          <p:cNvSpPr txBox="1"/>
          <p:nvPr/>
        </p:nvSpPr>
        <p:spPr>
          <a:xfrm>
            <a:off x="6221952" y="4117270"/>
            <a:ext cx="1033896"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cs typeface="Times New Roman" panose="02020603050405020304" pitchFamily="18" charset="0"/>
              </a:rPr>
              <a:t>root</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文本框 44"/>
          <p:cNvSpPr txBox="1"/>
          <p:nvPr/>
        </p:nvSpPr>
        <p:spPr>
          <a:xfrm>
            <a:off x="6341867" y="3579590"/>
            <a:ext cx="193291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D</a:t>
            </a:r>
            <a:r>
              <a:rPr lang="zh-CN" altLang="en-US" sz="2800" b="1" dirty="0">
                <a:latin typeface="Times New Roman" panose="02020603050405020304" pitchFamily="18" charset="0"/>
                <a:cs typeface="Times New Roman" panose="02020603050405020304" pitchFamily="18" charset="0"/>
              </a:rPr>
              <a:t>的左子树</a:t>
            </a:r>
          </a:p>
        </p:txBody>
      </p:sp>
      <p:sp>
        <p:nvSpPr>
          <p:cNvPr id="48" name="Oval 13"/>
          <p:cNvSpPr>
            <a:spLocks noChangeArrowheads="1"/>
          </p:cNvSpPr>
          <p:nvPr/>
        </p:nvSpPr>
        <p:spPr bwMode="auto">
          <a:xfrm>
            <a:off x="6276442" y="4860418"/>
            <a:ext cx="360362"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H</a:t>
            </a:r>
          </a:p>
        </p:txBody>
      </p:sp>
      <p:cxnSp>
        <p:nvCxnSpPr>
          <p:cNvPr id="51" name="AutoShape 31"/>
          <p:cNvCxnSpPr>
            <a:cxnSpLocks noChangeShapeType="1"/>
            <a:stCxn id="43" idx="3"/>
            <a:endCxn id="48" idx="7"/>
          </p:cNvCxnSpPr>
          <p:nvPr/>
        </p:nvCxnSpPr>
        <p:spPr bwMode="auto">
          <a:xfrm flipH="1">
            <a:off x="6584030" y="4658569"/>
            <a:ext cx="498068" cy="254623"/>
          </a:xfrm>
          <a:prstGeom prst="straightConnector1">
            <a:avLst/>
          </a:prstGeom>
          <a:ln w="28575">
            <a:headEnd/>
            <a:tailEnd/>
          </a:ln>
        </p:spPr>
        <p:style>
          <a:lnRef idx="1">
            <a:schemeClr val="dk1"/>
          </a:lnRef>
          <a:fillRef idx="0">
            <a:schemeClr val="dk1"/>
          </a:fillRef>
          <a:effectRef idx="0">
            <a:schemeClr val="dk1"/>
          </a:effectRef>
          <a:fontRef idx="minor">
            <a:schemeClr val="tx1"/>
          </a:fontRef>
        </p:style>
      </p:cxnSp>
      <p:grpSp>
        <p:nvGrpSpPr>
          <p:cNvPr id="59" name="组合 58"/>
          <p:cNvGrpSpPr/>
          <p:nvPr/>
        </p:nvGrpSpPr>
        <p:grpSpPr>
          <a:xfrm>
            <a:off x="7159659" y="4284535"/>
            <a:ext cx="1505612" cy="2000409"/>
            <a:chOff x="8918296" y="4303977"/>
            <a:chExt cx="1505612" cy="2000409"/>
          </a:xfrm>
        </p:grpSpPr>
        <p:sp>
          <p:nvSpPr>
            <p:cNvPr id="55" name="椭圆 54"/>
            <p:cNvSpPr/>
            <p:nvPr/>
          </p:nvSpPr>
          <p:spPr>
            <a:xfrm>
              <a:off x="8918296" y="4912509"/>
              <a:ext cx="1334044" cy="139187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6" name="Oval 12"/>
            <p:cNvSpPr>
              <a:spLocks noChangeArrowheads="1"/>
            </p:cNvSpPr>
            <p:nvPr/>
          </p:nvSpPr>
          <p:spPr bwMode="auto">
            <a:xfrm>
              <a:off x="9684292" y="5312023"/>
              <a:ext cx="360363" cy="36036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G</a:t>
              </a:r>
            </a:p>
          </p:txBody>
        </p:sp>
        <p:sp>
          <p:nvSpPr>
            <p:cNvPr id="47" name="Oval 11"/>
            <p:cNvSpPr>
              <a:spLocks noChangeArrowheads="1"/>
            </p:cNvSpPr>
            <p:nvPr/>
          </p:nvSpPr>
          <p:spPr bwMode="auto">
            <a:xfrm>
              <a:off x="9138932" y="5131842"/>
              <a:ext cx="360363"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F</a:t>
              </a:r>
            </a:p>
          </p:txBody>
        </p:sp>
        <p:sp>
          <p:nvSpPr>
            <p:cNvPr id="49" name="Oval 14"/>
            <p:cNvSpPr>
              <a:spLocks noChangeArrowheads="1"/>
            </p:cNvSpPr>
            <p:nvPr/>
          </p:nvSpPr>
          <p:spPr bwMode="auto">
            <a:xfrm>
              <a:off x="9103293" y="5807621"/>
              <a:ext cx="360363"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J</a:t>
              </a:r>
            </a:p>
          </p:txBody>
        </p:sp>
        <p:cxnSp>
          <p:nvCxnSpPr>
            <p:cNvPr id="50" name="AutoShape 32"/>
            <p:cNvCxnSpPr>
              <a:cxnSpLocks noChangeShapeType="1"/>
              <a:stCxn id="47" idx="4"/>
              <a:endCxn id="49" idx="0"/>
            </p:cNvCxnSpPr>
            <p:nvPr/>
          </p:nvCxnSpPr>
          <p:spPr bwMode="auto">
            <a:xfrm flipH="1">
              <a:off x="9283475" y="5492205"/>
              <a:ext cx="35639" cy="315416"/>
            </a:xfrm>
            <a:prstGeom prst="straightConnector1">
              <a:avLst/>
            </a:prstGeom>
            <a:ln w="28575">
              <a:headEnd/>
              <a:tailEnd/>
            </a:ln>
          </p:spPr>
          <p:style>
            <a:lnRef idx="1">
              <a:schemeClr val="dk1"/>
            </a:lnRef>
            <a:fillRef idx="0">
              <a:schemeClr val="dk1"/>
            </a:fillRef>
            <a:effectRef idx="0">
              <a:schemeClr val="dk1"/>
            </a:effectRef>
            <a:fontRef idx="minor">
              <a:schemeClr val="tx1"/>
            </a:fontRef>
          </p:style>
        </p:cxnSp>
        <p:cxnSp>
          <p:nvCxnSpPr>
            <p:cNvPr id="57" name="AutoShape 31"/>
            <p:cNvCxnSpPr>
              <a:cxnSpLocks noChangeShapeType="1"/>
              <a:stCxn id="43" idx="5"/>
              <a:endCxn id="55" idx="0"/>
            </p:cNvCxnSpPr>
            <p:nvPr/>
          </p:nvCxnSpPr>
          <p:spPr bwMode="auto">
            <a:xfrm>
              <a:off x="9099427" y="4629917"/>
              <a:ext cx="485891" cy="282592"/>
            </a:xfrm>
            <a:prstGeom prst="straightConnector1">
              <a:avLst/>
            </a:prstGeom>
            <a:ln w="28575">
              <a:headEnd/>
              <a:tailEnd/>
            </a:ln>
          </p:spPr>
          <p:style>
            <a:lnRef idx="1">
              <a:schemeClr val="dk1"/>
            </a:lnRef>
            <a:fillRef idx="0">
              <a:schemeClr val="dk1"/>
            </a:fillRef>
            <a:effectRef idx="0">
              <a:schemeClr val="dk1"/>
            </a:effectRef>
            <a:fontRef idx="minor">
              <a:schemeClr val="tx1"/>
            </a:fontRef>
          </p:style>
        </p:cxnSp>
        <p:sp>
          <p:nvSpPr>
            <p:cNvPr id="60" name="文本框 59"/>
            <p:cNvSpPr txBox="1"/>
            <p:nvPr/>
          </p:nvSpPr>
          <p:spPr>
            <a:xfrm>
              <a:off x="9264112" y="4303977"/>
              <a:ext cx="1159796" cy="461665"/>
            </a:xfrm>
            <a:prstGeom prst="rect">
              <a:avLst/>
            </a:prstGeom>
            <a:noFill/>
          </p:spPr>
          <p:txBody>
            <a:bodyPr wrap="square" rtlCol="0">
              <a:spAutoFit/>
            </a:bodyPr>
            <a:lstStyle/>
            <a:p>
              <a:r>
                <a:rPr lang="zh-CN" altLang="en-US" sz="2400" b="1" dirty="0">
                  <a:solidFill>
                    <a:schemeClr val="bg1"/>
                  </a:solidFill>
                </a:rPr>
                <a:t>右子树</a:t>
              </a:r>
            </a:p>
          </p:txBody>
        </p:sp>
      </p:grpSp>
      <p:sp>
        <p:nvSpPr>
          <p:cNvPr id="40" name="右箭头 39"/>
          <p:cNvSpPr/>
          <p:nvPr/>
        </p:nvSpPr>
        <p:spPr>
          <a:xfrm>
            <a:off x="4793955" y="5220975"/>
            <a:ext cx="1387606" cy="700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766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2" grpId="0" animBg="1"/>
      <p:bldP spid="43" grpId="0" animBg="1"/>
      <p:bldP spid="44" grpId="0"/>
      <p:bldP spid="45" grpId="0"/>
      <p:bldP spid="48"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110198" y="-11390"/>
            <a:ext cx="868985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marL="457200" indent="-457200" algn="just">
              <a:lnSpc>
                <a:spcPct val="150000"/>
              </a:lnSpc>
              <a:buFont typeface="Wingdings" panose="05000000000000000000" pitchFamily="2" charset="2"/>
              <a:buChar char="p"/>
            </a:pPr>
            <a:r>
              <a:rPr kumimoji="1" lang="en-US" altLang="zh-CN"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B</a:t>
            </a:r>
            <a:r>
              <a:rPr kumimoji="1" lang="zh-CN" altLang="en-US"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的根</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是</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F</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中第一棵子树</a:t>
            </a:r>
            <a:r>
              <a:rPr kumimoji="1" lang="en-US" altLang="zh-CN"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T1</a:t>
            </a:r>
            <a:r>
              <a:rPr kumimoji="1" lang="zh-CN" altLang="en-US"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的根</a:t>
            </a:r>
            <a:r>
              <a:rPr kumimoji="1" lang="en-US" altLang="zh-CN"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R</a:t>
            </a:r>
            <a:r>
              <a:rPr kumimoji="1" lang="en-US" altLang="zh-CN" baseline="-250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1</a:t>
            </a:r>
          </a:p>
          <a:p>
            <a:pPr marL="457200" indent="-457200" algn="just">
              <a:lnSpc>
                <a:spcPct val="150000"/>
              </a:lnSpc>
              <a:buFont typeface="Wingdings" panose="05000000000000000000" pitchFamily="2" charset="2"/>
              <a:buChar char="p"/>
            </a:pP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B</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的左子树是</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R</a:t>
            </a:r>
            <a:r>
              <a:rPr kumimoji="1" lang="en-US" altLang="zh-CN" baseline="-25000" dirty="0">
                <a:latin typeface="华文楷体" panose="02010600040101010101" pitchFamily="2" charset="-122"/>
                <a:ea typeface="华文楷体" panose="02010600040101010101" pitchFamily="2" charset="-122"/>
                <a:cs typeface="Times New Roman" panose="02020603050405020304" pitchFamily="18" charset="0"/>
              </a:rPr>
              <a:t>1</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的子树森林（</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T</a:t>
            </a:r>
            <a:r>
              <a:rPr kumimoji="1" lang="en-US" altLang="zh-CN" baseline="-25000" dirty="0">
                <a:latin typeface="华文楷体" panose="02010600040101010101" pitchFamily="2" charset="-122"/>
                <a:ea typeface="华文楷体" panose="02010600040101010101" pitchFamily="2" charset="-122"/>
                <a:cs typeface="Times New Roman" panose="02020603050405020304" pitchFamily="18" charset="0"/>
              </a:rPr>
              <a:t>11</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T</a:t>
            </a:r>
            <a:r>
              <a:rPr kumimoji="1" lang="en-US" altLang="zh-CN" baseline="-25000" dirty="0">
                <a:latin typeface="华文楷体" panose="02010600040101010101" pitchFamily="2" charset="-122"/>
                <a:ea typeface="华文楷体" panose="02010600040101010101" pitchFamily="2" charset="-122"/>
                <a:cs typeface="Times New Roman" panose="02020603050405020304" pitchFamily="18" charset="0"/>
              </a:rPr>
              <a:t>12</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T</a:t>
            </a:r>
            <a:r>
              <a:rPr kumimoji="1" lang="en-US" altLang="zh-CN" baseline="-25000" dirty="0">
                <a:latin typeface="华文楷体" panose="02010600040101010101" pitchFamily="2" charset="-122"/>
                <a:ea typeface="华文楷体" panose="02010600040101010101" pitchFamily="2" charset="-122"/>
                <a:cs typeface="Times New Roman" panose="02020603050405020304" pitchFamily="18" charset="0"/>
              </a:rPr>
              <a:t>1m</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）所对应的二叉树，</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B</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的右子树是森林（</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T</a:t>
            </a:r>
            <a:r>
              <a:rPr kumimoji="1" lang="en-US" altLang="zh-CN" baseline="-25000" dirty="0">
                <a:latin typeface="华文楷体" panose="02010600040101010101" pitchFamily="2" charset="-122"/>
                <a:ea typeface="华文楷体" panose="02010600040101010101" pitchFamily="2" charset="-122"/>
                <a:cs typeface="Times New Roman" panose="02020603050405020304" pitchFamily="18" charset="0"/>
              </a:rPr>
              <a:t>2</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dirty="0" err="1">
                <a:latin typeface="华文楷体" panose="02010600040101010101" pitchFamily="2" charset="-122"/>
                <a:ea typeface="华文楷体" panose="02010600040101010101" pitchFamily="2" charset="-122"/>
                <a:cs typeface="Times New Roman" panose="02020603050405020304" pitchFamily="18" charset="0"/>
              </a:rPr>
              <a:t>T</a:t>
            </a:r>
            <a:r>
              <a:rPr kumimoji="1" lang="en-US" altLang="zh-CN" baseline="-25000" dirty="0" err="1">
                <a:latin typeface="华文楷体" panose="02010600040101010101" pitchFamily="2" charset="-122"/>
                <a:ea typeface="华文楷体" panose="02010600040101010101" pitchFamily="2" charset="-122"/>
                <a:cs typeface="Times New Roman" panose="02020603050405020304" pitchFamily="18" charset="0"/>
              </a:rPr>
              <a:t>n</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）所对应的二叉树</a:t>
            </a:r>
          </a:p>
          <a:p>
            <a:pPr marL="457200" indent="-457200" algn="just">
              <a:lnSpc>
                <a:spcPct val="150000"/>
              </a:lnSpc>
              <a:buFont typeface="Wingdings" panose="05000000000000000000" pitchFamily="2" charset="2"/>
              <a:buChar char="p"/>
            </a:pP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最后所形成的二叉树就是森林所对应的二叉树。</a:t>
            </a:r>
          </a:p>
        </p:txBody>
      </p:sp>
      <p:sp>
        <p:nvSpPr>
          <p:cNvPr id="3" name="文本框 2"/>
          <p:cNvSpPr txBox="1"/>
          <p:nvPr/>
        </p:nvSpPr>
        <p:spPr>
          <a:xfrm>
            <a:off x="2123210" y="2860734"/>
            <a:ext cx="4125191"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800" b="1" dirty="0"/>
              <a:t>森林中只有一棵树的情况</a:t>
            </a:r>
          </a:p>
        </p:txBody>
      </p:sp>
      <p:sp>
        <p:nvSpPr>
          <p:cNvPr id="42" name="矩形 41"/>
          <p:cNvSpPr/>
          <p:nvPr/>
        </p:nvSpPr>
        <p:spPr>
          <a:xfrm>
            <a:off x="271979" y="4284223"/>
            <a:ext cx="2699561" cy="2305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Oval 10"/>
          <p:cNvSpPr>
            <a:spLocks noChangeArrowheads="1"/>
          </p:cNvSpPr>
          <p:nvPr/>
        </p:nvSpPr>
        <p:spPr bwMode="auto">
          <a:xfrm>
            <a:off x="1441578" y="4493780"/>
            <a:ext cx="360362" cy="36036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E</a:t>
            </a:r>
          </a:p>
        </p:txBody>
      </p:sp>
      <p:sp>
        <p:nvSpPr>
          <p:cNvPr id="44" name="文本框 43"/>
          <p:cNvSpPr txBox="1"/>
          <p:nvPr/>
        </p:nvSpPr>
        <p:spPr>
          <a:xfrm>
            <a:off x="634206" y="4260070"/>
            <a:ext cx="1033896"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cs typeface="Times New Roman" panose="02020603050405020304" pitchFamily="18" charset="0"/>
              </a:rPr>
              <a:t>root</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文本框 44"/>
          <p:cNvSpPr txBox="1"/>
          <p:nvPr/>
        </p:nvSpPr>
        <p:spPr>
          <a:xfrm>
            <a:off x="754120" y="3722390"/>
            <a:ext cx="193291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D</a:t>
            </a:r>
            <a:r>
              <a:rPr lang="zh-CN" altLang="en-US" sz="2800" b="1" dirty="0">
                <a:latin typeface="Times New Roman" panose="02020603050405020304" pitchFamily="18" charset="0"/>
                <a:cs typeface="Times New Roman" panose="02020603050405020304" pitchFamily="18" charset="0"/>
              </a:rPr>
              <a:t>的左子树</a:t>
            </a:r>
          </a:p>
        </p:txBody>
      </p:sp>
      <p:sp>
        <p:nvSpPr>
          <p:cNvPr id="48" name="Oval 13"/>
          <p:cNvSpPr>
            <a:spLocks noChangeArrowheads="1"/>
          </p:cNvSpPr>
          <p:nvPr/>
        </p:nvSpPr>
        <p:spPr bwMode="auto">
          <a:xfrm>
            <a:off x="688696" y="5003218"/>
            <a:ext cx="360362"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H</a:t>
            </a:r>
          </a:p>
        </p:txBody>
      </p:sp>
      <p:sp>
        <p:nvSpPr>
          <p:cNvPr id="55" name="椭圆 54"/>
          <p:cNvSpPr/>
          <p:nvPr/>
        </p:nvSpPr>
        <p:spPr>
          <a:xfrm>
            <a:off x="1629907" y="5050993"/>
            <a:ext cx="1334044" cy="139187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51" name="AutoShape 31"/>
          <p:cNvCxnSpPr>
            <a:cxnSpLocks noChangeShapeType="1"/>
            <a:stCxn id="43" idx="3"/>
            <a:endCxn id="48" idx="7"/>
          </p:cNvCxnSpPr>
          <p:nvPr/>
        </p:nvCxnSpPr>
        <p:spPr bwMode="auto">
          <a:xfrm flipH="1">
            <a:off x="996284" y="4801369"/>
            <a:ext cx="498068" cy="254623"/>
          </a:xfrm>
          <a:prstGeom prst="straightConnector1">
            <a:avLst/>
          </a:prstGeom>
          <a:ln w="28575">
            <a:headEnd/>
            <a:tailEnd/>
          </a:ln>
        </p:spPr>
        <p:style>
          <a:lnRef idx="1">
            <a:schemeClr val="dk1"/>
          </a:lnRef>
          <a:fillRef idx="0">
            <a:schemeClr val="dk1"/>
          </a:fillRef>
          <a:effectRef idx="0">
            <a:schemeClr val="dk1"/>
          </a:effectRef>
          <a:fontRef idx="minor">
            <a:schemeClr val="tx1"/>
          </a:fontRef>
        </p:style>
      </p:cxnSp>
      <p:sp>
        <p:nvSpPr>
          <p:cNvPr id="46" name="Oval 12"/>
          <p:cNvSpPr>
            <a:spLocks noChangeArrowheads="1"/>
          </p:cNvSpPr>
          <p:nvPr/>
        </p:nvSpPr>
        <p:spPr bwMode="auto">
          <a:xfrm>
            <a:off x="2526804" y="5303404"/>
            <a:ext cx="360363" cy="36036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G</a:t>
            </a:r>
          </a:p>
        </p:txBody>
      </p:sp>
      <p:sp>
        <p:nvSpPr>
          <p:cNvPr id="47" name="Oval 11"/>
          <p:cNvSpPr>
            <a:spLocks noChangeArrowheads="1"/>
          </p:cNvSpPr>
          <p:nvPr/>
        </p:nvSpPr>
        <p:spPr bwMode="auto">
          <a:xfrm>
            <a:off x="1929904" y="5317693"/>
            <a:ext cx="360363"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F</a:t>
            </a:r>
          </a:p>
        </p:txBody>
      </p:sp>
      <p:sp>
        <p:nvSpPr>
          <p:cNvPr id="49" name="Oval 14"/>
          <p:cNvSpPr>
            <a:spLocks noChangeArrowheads="1"/>
          </p:cNvSpPr>
          <p:nvPr/>
        </p:nvSpPr>
        <p:spPr bwMode="auto">
          <a:xfrm>
            <a:off x="1929904" y="6003493"/>
            <a:ext cx="360363"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J</a:t>
            </a:r>
          </a:p>
        </p:txBody>
      </p:sp>
      <p:cxnSp>
        <p:nvCxnSpPr>
          <p:cNvPr id="50" name="AutoShape 32"/>
          <p:cNvCxnSpPr>
            <a:cxnSpLocks noChangeShapeType="1"/>
            <a:stCxn id="47" idx="4"/>
            <a:endCxn id="49" idx="0"/>
          </p:cNvCxnSpPr>
          <p:nvPr/>
        </p:nvCxnSpPr>
        <p:spPr bwMode="auto">
          <a:xfrm>
            <a:off x="2110085" y="5678056"/>
            <a:ext cx="0" cy="325437"/>
          </a:xfrm>
          <a:prstGeom prst="straightConnector1">
            <a:avLst/>
          </a:prstGeom>
          <a:ln w="28575">
            <a:headEnd/>
            <a:tailEnd/>
          </a:ln>
        </p:spPr>
        <p:style>
          <a:lnRef idx="1">
            <a:schemeClr val="dk1"/>
          </a:lnRef>
          <a:fillRef idx="0">
            <a:schemeClr val="dk1"/>
          </a:fillRef>
          <a:effectRef idx="0">
            <a:schemeClr val="dk1"/>
          </a:effectRef>
          <a:fontRef idx="minor">
            <a:schemeClr val="tx1"/>
          </a:fontRef>
        </p:style>
      </p:cxnSp>
      <p:cxnSp>
        <p:nvCxnSpPr>
          <p:cNvPr id="57" name="AutoShape 31"/>
          <p:cNvCxnSpPr>
            <a:cxnSpLocks noChangeShapeType="1"/>
            <a:stCxn id="43" idx="5"/>
            <a:endCxn id="55" idx="0"/>
          </p:cNvCxnSpPr>
          <p:nvPr/>
        </p:nvCxnSpPr>
        <p:spPr bwMode="auto">
          <a:xfrm>
            <a:off x="1749167" y="4801368"/>
            <a:ext cx="547763" cy="249624"/>
          </a:xfrm>
          <a:prstGeom prst="straightConnector1">
            <a:avLst/>
          </a:prstGeom>
          <a:ln w="28575">
            <a:headEnd/>
            <a:tailEnd/>
          </a:ln>
        </p:spPr>
        <p:style>
          <a:lnRef idx="1">
            <a:schemeClr val="dk1"/>
          </a:lnRef>
          <a:fillRef idx="0">
            <a:schemeClr val="dk1"/>
          </a:fillRef>
          <a:effectRef idx="0">
            <a:schemeClr val="dk1"/>
          </a:effectRef>
          <a:fontRef idx="minor">
            <a:schemeClr val="tx1"/>
          </a:fontRef>
        </p:style>
      </p:cxnSp>
      <p:sp>
        <p:nvSpPr>
          <p:cNvPr id="60" name="文本框 59"/>
          <p:cNvSpPr txBox="1"/>
          <p:nvPr/>
        </p:nvSpPr>
        <p:spPr>
          <a:xfrm>
            <a:off x="1801162" y="4462477"/>
            <a:ext cx="1634490" cy="461665"/>
          </a:xfrm>
          <a:prstGeom prst="rect">
            <a:avLst/>
          </a:prstGeom>
          <a:noFill/>
        </p:spPr>
        <p:txBody>
          <a:bodyPr wrap="square" rtlCol="0">
            <a:spAutoFit/>
          </a:bodyPr>
          <a:lstStyle/>
          <a:p>
            <a:r>
              <a:rPr lang="zh-CN" altLang="en-US" sz="2400" b="1" dirty="0">
                <a:solidFill>
                  <a:schemeClr val="bg1"/>
                </a:solidFill>
              </a:rPr>
              <a:t>右子树</a:t>
            </a:r>
          </a:p>
        </p:txBody>
      </p:sp>
      <p:sp>
        <p:nvSpPr>
          <p:cNvPr id="52" name="椭圆 51"/>
          <p:cNvSpPr/>
          <p:nvPr/>
        </p:nvSpPr>
        <p:spPr>
          <a:xfrm>
            <a:off x="3292083" y="4350602"/>
            <a:ext cx="2215271" cy="190560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3" name="文本框 52"/>
          <p:cNvSpPr txBox="1"/>
          <p:nvPr/>
        </p:nvSpPr>
        <p:spPr>
          <a:xfrm>
            <a:off x="3433259" y="3672018"/>
            <a:ext cx="193291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E</a:t>
            </a:r>
            <a:r>
              <a:rPr lang="zh-CN" altLang="en-US" sz="2800" b="1" dirty="0">
                <a:latin typeface="Times New Roman" panose="02020603050405020304" pitchFamily="18" charset="0"/>
                <a:cs typeface="Times New Roman" panose="02020603050405020304" pitchFamily="18" charset="0"/>
              </a:rPr>
              <a:t>的右子树</a:t>
            </a:r>
          </a:p>
        </p:txBody>
      </p:sp>
      <p:sp>
        <p:nvSpPr>
          <p:cNvPr id="2" name="右箭头 1"/>
          <p:cNvSpPr/>
          <p:nvPr/>
        </p:nvSpPr>
        <p:spPr>
          <a:xfrm>
            <a:off x="2793262" y="6102352"/>
            <a:ext cx="918813" cy="537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Oval 11"/>
          <p:cNvSpPr>
            <a:spLocks noChangeArrowheads="1"/>
          </p:cNvSpPr>
          <p:nvPr/>
        </p:nvSpPr>
        <p:spPr bwMode="auto">
          <a:xfrm>
            <a:off x="4185805" y="4563779"/>
            <a:ext cx="360363"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F</a:t>
            </a:r>
          </a:p>
        </p:txBody>
      </p:sp>
      <p:sp>
        <p:nvSpPr>
          <p:cNvPr id="56" name="文本框 55"/>
          <p:cNvSpPr txBox="1"/>
          <p:nvPr/>
        </p:nvSpPr>
        <p:spPr>
          <a:xfrm>
            <a:off x="3527953" y="4513127"/>
            <a:ext cx="760744"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cs typeface="Times New Roman" panose="02020603050405020304" pitchFamily="18" charset="0"/>
              </a:rPr>
              <a:t>root</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58" name="Oval 12"/>
          <p:cNvSpPr>
            <a:spLocks noChangeArrowheads="1"/>
          </p:cNvSpPr>
          <p:nvPr/>
        </p:nvSpPr>
        <p:spPr bwMode="auto">
          <a:xfrm>
            <a:off x="4754442" y="5303404"/>
            <a:ext cx="360363" cy="36036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G</a:t>
            </a:r>
          </a:p>
        </p:txBody>
      </p:sp>
      <p:sp>
        <p:nvSpPr>
          <p:cNvPr id="59" name="Oval 14"/>
          <p:cNvSpPr>
            <a:spLocks noChangeArrowheads="1"/>
          </p:cNvSpPr>
          <p:nvPr/>
        </p:nvSpPr>
        <p:spPr bwMode="auto">
          <a:xfrm>
            <a:off x="3662899" y="5317693"/>
            <a:ext cx="360363"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J</a:t>
            </a:r>
          </a:p>
        </p:txBody>
      </p:sp>
      <p:cxnSp>
        <p:nvCxnSpPr>
          <p:cNvPr id="61" name="AutoShape 32"/>
          <p:cNvCxnSpPr>
            <a:cxnSpLocks noChangeShapeType="1"/>
            <a:endCxn id="59" idx="0"/>
          </p:cNvCxnSpPr>
          <p:nvPr/>
        </p:nvCxnSpPr>
        <p:spPr bwMode="auto">
          <a:xfrm flipH="1">
            <a:off x="3843080" y="4924142"/>
            <a:ext cx="416052" cy="393551"/>
          </a:xfrm>
          <a:prstGeom prst="straightConnector1">
            <a:avLst/>
          </a:prstGeom>
          <a:ln w="28575">
            <a:headEnd/>
            <a:tailEnd/>
          </a:ln>
        </p:spPr>
        <p:style>
          <a:lnRef idx="1">
            <a:schemeClr val="dk1"/>
          </a:lnRef>
          <a:fillRef idx="0">
            <a:schemeClr val="dk1"/>
          </a:fillRef>
          <a:effectRef idx="0">
            <a:schemeClr val="dk1"/>
          </a:effectRef>
          <a:fontRef idx="minor">
            <a:schemeClr val="tx1"/>
          </a:fontRef>
        </p:style>
      </p:cxnSp>
      <p:cxnSp>
        <p:nvCxnSpPr>
          <p:cNvPr id="62" name="AutoShape 32"/>
          <p:cNvCxnSpPr>
            <a:cxnSpLocks noChangeShapeType="1"/>
            <a:endCxn id="58" idx="0"/>
          </p:cNvCxnSpPr>
          <p:nvPr/>
        </p:nvCxnSpPr>
        <p:spPr bwMode="auto">
          <a:xfrm>
            <a:off x="4468879" y="4907548"/>
            <a:ext cx="465745" cy="395857"/>
          </a:xfrm>
          <a:prstGeom prst="straightConnector1">
            <a:avLst/>
          </a:prstGeom>
          <a:ln w="28575">
            <a:headEnd/>
            <a:tailEnd/>
          </a:ln>
        </p:spPr>
        <p:style>
          <a:lnRef idx="1">
            <a:schemeClr val="dk1"/>
          </a:lnRef>
          <a:fillRef idx="0">
            <a:schemeClr val="dk1"/>
          </a:fillRef>
          <a:effectRef idx="0">
            <a:schemeClr val="dk1"/>
          </a:effectRef>
          <a:fontRef idx="minor">
            <a:schemeClr val="tx1"/>
          </a:fontRef>
        </p:style>
      </p:cxnSp>
      <p:sp>
        <p:nvSpPr>
          <p:cNvPr id="65" name="右箭头 64"/>
          <p:cNvSpPr/>
          <p:nvPr/>
        </p:nvSpPr>
        <p:spPr>
          <a:xfrm>
            <a:off x="5175926" y="6020955"/>
            <a:ext cx="918813" cy="537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9" name="组合 88"/>
          <p:cNvGrpSpPr/>
          <p:nvPr/>
        </p:nvGrpSpPr>
        <p:grpSpPr>
          <a:xfrm>
            <a:off x="6169843" y="3575973"/>
            <a:ext cx="3163673" cy="2866897"/>
            <a:chOff x="8765902" y="3575972"/>
            <a:chExt cx="3163673" cy="2866897"/>
          </a:xfrm>
        </p:grpSpPr>
        <p:grpSp>
          <p:nvGrpSpPr>
            <p:cNvPr id="64" name="组合 63"/>
            <p:cNvGrpSpPr/>
            <p:nvPr/>
          </p:nvGrpSpPr>
          <p:grpSpPr>
            <a:xfrm>
              <a:off x="8765902" y="3575972"/>
              <a:ext cx="3163673" cy="2866897"/>
              <a:chOff x="8765902" y="3575972"/>
              <a:chExt cx="3163673" cy="2866897"/>
            </a:xfrm>
          </p:grpSpPr>
          <p:sp>
            <p:nvSpPr>
              <p:cNvPr id="66" name="矩形 65"/>
              <p:cNvSpPr/>
              <p:nvPr/>
            </p:nvSpPr>
            <p:spPr>
              <a:xfrm>
                <a:off x="8765902" y="4137805"/>
                <a:ext cx="2699561" cy="2305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7" name="Oval 10"/>
              <p:cNvSpPr>
                <a:spLocks noChangeArrowheads="1"/>
              </p:cNvSpPr>
              <p:nvPr/>
            </p:nvSpPr>
            <p:spPr bwMode="auto">
              <a:xfrm>
                <a:off x="9935501" y="4347362"/>
                <a:ext cx="360362" cy="36036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E</a:t>
                </a:r>
              </a:p>
            </p:txBody>
          </p:sp>
          <p:sp>
            <p:nvSpPr>
              <p:cNvPr id="68" name="文本框 67"/>
              <p:cNvSpPr txBox="1"/>
              <p:nvPr/>
            </p:nvSpPr>
            <p:spPr>
              <a:xfrm>
                <a:off x="9128129" y="4113651"/>
                <a:ext cx="1033896"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cs typeface="Times New Roman" panose="02020603050405020304" pitchFamily="18" charset="0"/>
                  </a:rPr>
                  <a:t>root</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69" name="文本框 68"/>
              <p:cNvSpPr txBox="1"/>
              <p:nvPr/>
            </p:nvSpPr>
            <p:spPr>
              <a:xfrm>
                <a:off x="9248043" y="3575972"/>
                <a:ext cx="193291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D</a:t>
                </a:r>
                <a:r>
                  <a:rPr lang="zh-CN" altLang="en-US" sz="2800" b="1" dirty="0">
                    <a:latin typeface="Times New Roman" panose="02020603050405020304" pitchFamily="18" charset="0"/>
                    <a:cs typeface="Times New Roman" panose="02020603050405020304" pitchFamily="18" charset="0"/>
                  </a:rPr>
                  <a:t>的左子树</a:t>
                </a:r>
              </a:p>
            </p:txBody>
          </p:sp>
          <p:sp>
            <p:nvSpPr>
              <p:cNvPr id="70" name="Oval 13"/>
              <p:cNvSpPr>
                <a:spLocks noChangeArrowheads="1"/>
              </p:cNvSpPr>
              <p:nvPr/>
            </p:nvSpPr>
            <p:spPr bwMode="auto">
              <a:xfrm>
                <a:off x="9182619" y="4856799"/>
                <a:ext cx="360362"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H</a:t>
                </a:r>
              </a:p>
            </p:txBody>
          </p:sp>
          <p:cxnSp>
            <p:nvCxnSpPr>
              <p:cNvPr id="71" name="AutoShape 31"/>
              <p:cNvCxnSpPr>
                <a:cxnSpLocks noChangeShapeType="1"/>
                <a:stCxn id="67" idx="3"/>
                <a:endCxn id="70" idx="7"/>
              </p:cNvCxnSpPr>
              <p:nvPr/>
            </p:nvCxnSpPr>
            <p:spPr bwMode="auto">
              <a:xfrm flipH="1">
                <a:off x="9490207" y="4654950"/>
                <a:ext cx="498068" cy="254623"/>
              </a:xfrm>
              <a:prstGeom prst="straightConnector1">
                <a:avLst/>
              </a:prstGeom>
              <a:ln w="28575">
                <a:headEnd/>
                <a:tailEnd/>
              </a:ln>
            </p:spPr>
            <p:style>
              <a:lnRef idx="1">
                <a:schemeClr val="dk1"/>
              </a:lnRef>
              <a:fillRef idx="0">
                <a:schemeClr val="dk1"/>
              </a:fillRef>
              <a:effectRef idx="0">
                <a:schemeClr val="dk1"/>
              </a:effectRef>
              <a:fontRef idx="minor">
                <a:schemeClr val="tx1"/>
              </a:fontRef>
            </p:style>
          </p:cxnSp>
          <p:sp>
            <p:nvSpPr>
              <p:cNvPr id="72" name="文本框 71"/>
              <p:cNvSpPr txBox="1"/>
              <p:nvPr/>
            </p:nvSpPr>
            <p:spPr>
              <a:xfrm>
                <a:off x="10295085" y="4316058"/>
                <a:ext cx="1634490" cy="461665"/>
              </a:xfrm>
              <a:prstGeom prst="rect">
                <a:avLst/>
              </a:prstGeom>
              <a:noFill/>
            </p:spPr>
            <p:txBody>
              <a:bodyPr wrap="square" rtlCol="0">
                <a:spAutoFit/>
              </a:bodyPr>
              <a:lstStyle/>
              <a:p>
                <a:r>
                  <a:rPr lang="zh-CN" altLang="en-US" sz="2400" b="1" dirty="0">
                    <a:solidFill>
                      <a:schemeClr val="bg1"/>
                    </a:solidFill>
                  </a:rPr>
                  <a:t>右子树</a:t>
                </a:r>
              </a:p>
            </p:txBody>
          </p:sp>
        </p:grpSp>
        <p:sp>
          <p:nvSpPr>
            <p:cNvPr id="74" name="椭圆 73"/>
            <p:cNvSpPr/>
            <p:nvPr/>
          </p:nvSpPr>
          <p:spPr>
            <a:xfrm>
              <a:off x="10035883" y="4997508"/>
              <a:ext cx="1334044" cy="139187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5" name="Oval 12"/>
            <p:cNvSpPr>
              <a:spLocks noChangeArrowheads="1"/>
            </p:cNvSpPr>
            <p:nvPr/>
          </p:nvSpPr>
          <p:spPr bwMode="auto">
            <a:xfrm>
              <a:off x="10952743" y="5664301"/>
              <a:ext cx="360363" cy="36036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G</a:t>
              </a:r>
            </a:p>
          </p:txBody>
        </p:sp>
        <p:sp>
          <p:nvSpPr>
            <p:cNvPr id="76" name="Oval 11"/>
            <p:cNvSpPr>
              <a:spLocks noChangeArrowheads="1"/>
            </p:cNvSpPr>
            <p:nvPr/>
          </p:nvSpPr>
          <p:spPr bwMode="auto">
            <a:xfrm>
              <a:off x="10452599" y="5091719"/>
              <a:ext cx="360363"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F</a:t>
              </a:r>
            </a:p>
          </p:txBody>
        </p:sp>
        <p:sp>
          <p:nvSpPr>
            <p:cNvPr id="77" name="Oval 14"/>
            <p:cNvSpPr>
              <a:spLocks noChangeArrowheads="1"/>
            </p:cNvSpPr>
            <p:nvPr/>
          </p:nvSpPr>
          <p:spPr bwMode="auto">
            <a:xfrm>
              <a:off x="10143868" y="5660591"/>
              <a:ext cx="360363"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J</a:t>
              </a:r>
            </a:p>
          </p:txBody>
        </p:sp>
        <p:cxnSp>
          <p:nvCxnSpPr>
            <p:cNvPr id="78" name="AutoShape 32"/>
            <p:cNvCxnSpPr>
              <a:cxnSpLocks noChangeShapeType="1"/>
              <a:stCxn id="76" idx="3"/>
              <a:endCxn id="77" idx="0"/>
            </p:cNvCxnSpPr>
            <p:nvPr/>
          </p:nvCxnSpPr>
          <p:spPr bwMode="auto">
            <a:xfrm flipH="1">
              <a:off x="10324050" y="5399308"/>
              <a:ext cx="181323" cy="261283"/>
            </a:xfrm>
            <a:prstGeom prst="straightConnector1">
              <a:avLst/>
            </a:prstGeom>
            <a:ln w="28575">
              <a:headEnd/>
              <a:tailEnd/>
            </a:ln>
          </p:spPr>
          <p:style>
            <a:lnRef idx="1">
              <a:schemeClr val="dk1"/>
            </a:lnRef>
            <a:fillRef idx="0">
              <a:schemeClr val="dk1"/>
            </a:fillRef>
            <a:effectRef idx="0">
              <a:schemeClr val="dk1"/>
            </a:effectRef>
            <a:fontRef idx="minor">
              <a:schemeClr val="tx1"/>
            </a:fontRef>
          </p:style>
        </p:cxnSp>
        <p:cxnSp>
          <p:nvCxnSpPr>
            <p:cNvPr id="84" name="AutoShape 32"/>
            <p:cNvCxnSpPr>
              <a:cxnSpLocks noChangeShapeType="1"/>
              <a:stCxn id="76" idx="5"/>
              <a:endCxn id="75" idx="0"/>
            </p:cNvCxnSpPr>
            <p:nvPr/>
          </p:nvCxnSpPr>
          <p:spPr bwMode="auto">
            <a:xfrm>
              <a:off x="10760188" y="5399308"/>
              <a:ext cx="372737" cy="264993"/>
            </a:xfrm>
            <a:prstGeom prst="straightConnector1">
              <a:avLst/>
            </a:prstGeom>
            <a:ln w="28575">
              <a:headEnd/>
              <a:tailEnd/>
            </a:ln>
          </p:spPr>
          <p:style>
            <a:lnRef idx="1">
              <a:schemeClr val="dk1"/>
            </a:lnRef>
            <a:fillRef idx="0">
              <a:schemeClr val="dk1"/>
            </a:fillRef>
            <a:effectRef idx="0">
              <a:schemeClr val="dk1"/>
            </a:effectRef>
            <a:fontRef idx="minor">
              <a:schemeClr val="tx1"/>
            </a:fontRef>
          </p:style>
        </p:cxnSp>
        <p:cxnSp>
          <p:nvCxnSpPr>
            <p:cNvPr id="87" name="AutoShape 32"/>
            <p:cNvCxnSpPr>
              <a:cxnSpLocks noChangeShapeType="1"/>
              <a:stCxn id="67" idx="5"/>
              <a:endCxn id="76" idx="0"/>
            </p:cNvCxnSpPr>
            <p:nvPr/>
          </p:nvCxnSpPr>
          <p:spPr bwMode="auto">
            <a:xfrm>
              <a:off x="10243089" y="4654950"/>
              <a:ext cx="389692" cy="436769"/>
            </a:xfrm>
            <a:prstGeom prst="straightConnector1">
              <a:avLst/>
            </a:prstGeom>
            <a:ln w="28575">
              <a:headEnd/>
              <a:tailEn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1288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p:bldP spid="2" grpId="0" animBg="1"/>
      <p:bldP spid="54" grpId="0" animBg="1"/>
      <p:bldP spid="56" grpId="0"/>
      <p:bldP spid="58" grpId="0" animBg="1"/>
      <p:bldP spid="59" grpId="0" animBg="1"/>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158410" y="148595"/>
            <a:ext cx="87005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marL="457200" indent="-457200" algn="just">
              <a:lnSpc>
                <a:spcPct val="150000"/>
              </a:lnSpc>
              <a:buFont typeface="Wingdings" panose="05000000000000000000" pitchFamily="2" charset="2"/>
              <a:buChar char="p"/>
            </a:pPr>
            <a:r>
              <a:rPr kumimoji="1" lang="en-US" altLang="zh-CN"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B</a:t>
            </a:r>
            <a:r>
              <a:rPr kumimoji="1" lang="zh-CN" altLang="en-US"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的根</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是</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F</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中第一棵子树</a:t>
            </a:r>
            <a:r>
              <a:rPr kumimoji="1" lang="en-US" altLang="zh-CN"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T1</a:t>
            </a:r>
            <a:r>
              <a:rPr kumimoji="1" lang="zh-CN" altLang="en-US"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的根</a:t>
            </a:r>
            <a:r>
              <a:rPr kumimoji="1" lang="en-US" altLang="zh-CN"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R</a:t>
            </a:r>
            <a:r>
              <a:rPr kumimoji="1" lang="en-US" altLang="zh-CN" baseline="-25000" dirty="0">
                <a:solidFill>
                  <a:srgbClr val="FFFF00"/>
                </a:solidFill>
                <a:latin typeface="华文楷体" panose="02010600040101010101" pitchFamily="2" charset="-122"/>
                <a:ea typeface="华文楷体" panose="02010600040101010101" pitchFamily="2" charset="-122"/>
                <a:cs typeface="Times New Roman" panose="02020603050405020304" pitchFamily="18" charset="0"/>
              </a:rPr>
              <a:t>1</a:t>
            </a:r>
          </a:p>
          <a:p>
            <a:pPr marL="457200" indent="-457200" algn="just">
              <a:lnSpc>
                <a:spcPct val="150000"/>
              </a:lnSpc>
              <a:buFont typeface="Wingdings" panose="05000000000000000000" pitchFamily="2" charset="2"/>
              <a:buChar char="p"/>
            </a:pP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B</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的左子树是</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R</a:t>
            </a:r>
            <a:r>
              <a:rPr kumimoji="1" lang="en-US" altLang="zh-CN" baseline="-25000" dirty="0">
                <a:latin typeface="华文楷体" panose="02010600040101010101" pitchFamily="2" charset="-122"/>
                <a:ea typeface="华文楷体" panose="02010600040101010101" pitchFamily="2" charset="-122"/>
                <a:cs typeface="Times New Roman" panose="02020603050405020304" pitchFamily="18" charset="0"/>
              </a:rPr>
              <a:t>1</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的子树森林（</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T</a:t>
            </a:r>
            <a:r>
              <a:rPr kumimoji="1" lang="en-US" altLang="zh-CN" baseline="-25000" dirty="0">
                <a:latin typeface="华文楷体" panose="02010600040101010101" pitchFamily="2" charset="-122"/>
                <a:ea typeface="华文楷体" panose="02010600040101010101" pitchFamily="2" charset="-122"/>
                <a:cs typeface="Times New Roman" panose="02020603050405020304" pitchFamily="18" charset="0"/>
              </a:rPr>
              <a:t>11</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T</a:t>
            </a:r>
            <a:r>
              <a:rPr kumimoji="1" lang="en-US" altLang="zh-CN" baseline="-25000" dirty="0">
                <a:latin typeface="华文楷体" panose="02010600040101010101" pitchFamily="2" charset="-122"/>
                <a:ea typeface="华文楷体" panose="02010600040101010101" pitchFamily="2" charset="-122"/>
                <a:cs typeface="Times New Roman" panose="02020603050405020304" pitchFamily="18" charset="0"/>
              </a:rPr>
              <a:t>12</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T</a:t>
            </a:r>
            <a:r>
              <a:rPr kumimoji="1" lang="en-US" altLang="zh-CN" baseline="-25000" dirty="0">
                <a:latin typeface="华文楷体" panose="02010600040101010101" pitchFamily="2" charset="-122"/>
                <a:ea typeface="华文楷体" panose="02010600040101010101" pitchFamily="2" charset="-122"/>
                <a:cs typeface="Times New Roman" panose="02020603050405020304" pitchFamily="18" charset="0"/>
              </a:rPr>
              <a:t>1m</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）所对应的二叉树，</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B</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的右子树是森林（</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T</a:t>
            </a:r>
            <a:r>
              <a:rPr kumimoji="1" lang="en-US" altLang="zh-CN" baseline="-25000" dirty="0">
                <a:latin typeface="华文楷体" panose="02010600040101010101" pitchFamily="2" charset="-122"/>
                <a:ea typeface="华文楷体" panose="02010600040101010101" pitchFamily="2" charset="-122"/>
                <a:cs typeface="Times New Roman" panose="02020603050405020304" pitchFamily="18" charset="0"/>
              </a:rPr>
              <a:t>2</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dirty="0" err="1">
                <a:latin typeface="华文楷体" panose="02010600040101010101" pitchFamily="2" charset="-122"/>
                <a:ea typeface="华文楷体" panose="02010600040101010101" pitchFamily="2" charset="-122"/>
                <a:cs typeface="Times New Roman" panose="02020603050405020304" pitchFamily="18" charset="0"/>
              </a:rPr>
              <a:t>T</a:t>
            </a:r>
            <a:r>
              <a:rPr kumimoji="1" lang="en-US" altLang="zh-CN" baseline="-25000" dirty="0" err="1">
                <a:latin typeface="华文楷体" panose="02010600040101010101" pitchFamily="2" charset="-122"/>
                <a:ea typeface="华文楷体" panose="02010600040101010101" pitchFamily="2" charset="-122"/>
                <a:cs typeface="Times New Roman" panose="02020603050405020304" pitchFamily="18" charset="0"/>
              </a:rPr>
              <a:t>n</a:t>
            </a: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）所对应的二叉树</a:t>
            </a:r>
          </a:p>
          <a:p>
            <a:pPr marL="457200" indent="-457200" algn="just">
              <a:lnSpc>
                <a:spcPct val="150000"/>
              </a:lnSpc>
              <a:buFont typeface="Wingdings" panose="05000000000000000000" pitchFamily="2" charset="2"/>
              <a:buChar char="p"/>
            </a:pPr>
            <a:r>
              <a:rPr kumimoji="1" lang="zh-CN" altLang="en-US" dirty="0">
                <a:latin typeface="华文楷体" panose="02010600040101010101" pitchFamily="2" charset="-122"/>
                <a:ea typeface="华文楷体" panose="02010600040101010101" pitchFamily="2" charset="-122"/>
                <a:cs typeface="Times New Roman" panose="02020603050405020304" pitchFamily="18" charset="0"/>
              </a:rPr>
              <a:t>最后所形成的二叉树就是森林所对应的二叉树。</a:t>
            </a:r>
          </a:p>
        </p:txBody>
      </p:sp>
      <p:sp>
        <p:nvSpPr>
          <p:cNvPr id="3" name="文本框 2"/>
          <p:cNvSpPr txBox="1"/>
          <p:nvPr/>
        </p:nvSpPr>
        <p:spPr>
          <a:xfrm>
            <a:off x="2400180" y="2555101"/>
            <a:ext cx="4125191"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800" b="1" dirty="0"/>
              <a:t>森林中只有一棵树的情况</a:t>
            </a:r>
          </a:p>
        </p:txBody>
      </p:sp>
      <p:grpSp>
        <p:nvGrpSpPr>
          <p:cNvPr id="89" name="组合 88"/>
          <p:cNvGrpSpPr/>
          <p:nvPr/>
        </p:nvGrpSpPr>
        <p:grpSpPr>
          <a:xfrm>
            <a:off x="2711467" y="3661111"/>
            <a:ext cx="3163673" cy="2866897"/>
            <a:chOff x="8765902" y="3575972"/>
            <a:chExt cx="3163673" cy="2866897"/>
          </a:xfrm>
        </p:grpSpPr>
        <p:grpSp>
          <p:nvGrpSpPr>
            <p:cNvPr id="64" name="组合 63"/>
            <p:cNvGrpSpPr/>
            <p:nvPr/>
          </p:nvGrpSpPr>
          <p:grpSpPr>
            <a:xfrm>
              <a:off x="8765902" y="3575972"/>
              <a:ext cx="3163673" cy="2866897"/>
              <a:chOff x="8765902" y="3575972"/>
              <a:chExt cx="3163673" cy="2866897"/>
            </a:xfrm>
          </p:grpSpPr>
          <p:sp>
            <p:nvSpPr>
              <p:cNvPr id="66" name="矩形 65"/>
              <p:cNvSpPr/>
              <p:nvPr/>
            </p:nvSpPr>
            <p:spPr>
              <a:xfrm>
                <a:off x="8765902" y="4137805"/>
                <a:ext cx="2699561" cy="2305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7" name="Oval 10"/>
              <p:cNvSpPr>
                <a:spLocks noChangeArrowheads="1"/>
              </p:cNvSpPr>
              <p:nvPr/>
            </p:nvSpPr>
            <p:spPr bwMode="auto">
              <a:xfrm>
                <a:off x="9935501" y="4347362"/>
                <a:ext cx="360362" cy="36036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E</a:t>
                </a:r>
              </a:p>
            </p:txBody>
          </p:sp>
          <p:sp>
            <p:nvSpPr>
              <p:cNvPr id="68" name="文本框 67"/>
              <p:cNvSpPr txBox="1"/>
              <p:nvPr/>
            </p:nvSpPr>
            <p:spPr>
              <a:xfrm>
                <a:off x="9128129" y="4113651"/>
                <a:ext cx="1033896"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cs typeface="Times New Roman" panose="02020603050405020304" pitchFamily="18" charset="0"/>
                  </a:rPr>
                  <a:t>root</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69" name="文本框 68"/>
              <p:cNvSpPr txBox="1"/>
              <p:nvPr/>
            </p:nvSpPr>
            <p:spPr>
              <a:xfrm>
                <a:off x="9248043" y="3575972"/>
                <a:ext cx="193291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D</a:t>
                </a:r>
                <a:r>
                  <a:rPr lang="zh-CN" altLang="en-US" sz="2800" b="1" dirty="0">
                    <a:latin typeface="Times New Roman" panose="02020603050405020304" pitchFamily="18" charset="0"/>
                    <a:cs typeface="Times New Roman" panose="02020603050405020304" pitchFamily="18" charset="0"/>
                  </a:rPr>
                  <a:t>的左子树</a:t>
                </a:r>
              </a:p>
            </p:txBody>
          </p:sp>
          <p:sp>
            <p:nvSpPr>
              <p:cNvPr id="70" name="Oval 13"/>
              <p:cNvSpPr>
                <a:spLocks noChangeArrowheads="1"/>
              </p:cNvSpPr>
              <p:nvPr/>
            </p:nvSpPr>
            <p:spPr bwMode="auto">
              <a:xfrm>
                <a:off x="9182619" y="4856799"/>
                <a:ext cx="360362"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H</a:t>
                </a:r>
              </a:p>
            </p:txBody>
          </p:sp>
          <p:cxnSp>
            <p:nvCxnSpPr>
              <p:cNvPr id="71" name="AutoShape 31"/>
              <p:cNvCxnSpPr>
                <a:cxnSpLocks noChangeShapeType="1"/>
                <a:stCxn id="67" idx="3"/>
                <a:endCxn id="70" idx="7"/>
              </p:cNvCxnSpPr>
              <p:nvPr/>
            </p:nvCxnSpPr>
            <p:spPr bwMode="auto">
              <a:xfrm flipH="1">
                <a:off x="9490207" y="4654950"/>
                <a:ext cx="498068" cy="254623"/>
              </a:xfrm>
              <a:prstGeom prst="straightConnector1">
                <a:avLst/>
              </a:prstGeom>
              <a:ln w="28575">
                <a:headEnd/>
                <a:tailEnd/>
              </a:ln>
            </p:spPr>
            <p:style>
              <a:lnRef idx="1">
                <a:schemeClr val="dk1"/>
              </a:lnRef>
              <a:fillRef idx="0">
                <a:schemeClr val="dk1"/>
              </a:fillRef>
              <a:effectRef idx="0">
                <a:schemeClr val="dk1"/>
              </a:effectRef>
              <a:fontRef idx="minor">
                <a:schemeClr val="tx1"/>
              </a:fontRef>
            </p:style>
          </p:cxnSp>
          <p:sp>
            <p:nvSpPr>
              <p:cNvPr id="72" name="文本框 71"/>
              <p:cNvSpPr txBox="1"/>
              <p:nvPr/>
            </p:nvSpPr>
            <p:spPr>
              <a:xfrm>
                <a:off x="10295085" y="4316058"/>
                <a:ext cx="1634490" cy="461665"/>
              </a:xfrm>
              <a:prstGeom prst="rect">
                <a:avLst/>
              </a:prstGeom>
              <a:noFill/>
            </p:spPr>
            <p:txBody>
              <a:bodyPr wrap="square" rtlCol="0">
                <a:spAutoFit/>
              </a:bodyPr>
              <a:lstStyle/>
              <a:p>
                <a:r>
                  <a:rPr lang="zh-CN" altLang="en-US" sz="2400" b="1" dirty="0">
                    <a:solidFill>
                      <a:schemeClr val="bg1"/>
                    </a:solidFill>
                  </a:rPr>
                  <a:t>右子树</a:t>
                </a:r>
              </a:p>
            </p:txBody>
          </p:sp>
        </p:grpSp>
        <p:sp>
          <p:nvSpPr>
            <p:cNvPr id="74" name="椭圆 73"/>
            <p:cNvSpPr/>
            <p:nvPr/>
          </p:nvSpPr>
          <p:spPr>
            <a:xfrm>
              <a:off x="10035883" y="4997508"/>
              <a:ext cx="1334044" cy="139187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5" name="Oval 12"/>
            <p:cNvSpPr>
              <a:spLocks noChangeArrowheads="1"/>
            </p:cNvSpPr>
            <p:nvPr/>
          </p:nvSpPr>
          <p:spPr bwMode="auto">
            <a:xfrm>
              <a:off x="10952743" y="5664301"/>
              <a:ext cx="360363" cy="36036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G</a:t>
              </a:r>
            </a:p>
          </p:txBody>
        </p:sp>
        <p:sp>
          <p:nvSpPr>
            <p:cNvPr id="76" name="Oval 11"/>
            <p:cNvSpPr>
              <a:spLocks noChangeArrowheads="1"/>
            </p:cNvSpPr>
            <p:nvPr/>
          </p:nvSpPr>
          <p:spPr bwMode="auto">
            <a:xfrm>
              <a:off x="10452599" y="5091719"/>
              <a:ext cx="360363"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F</a:t>
              </a:r>
            </a:p>
          </p:txBody>
        </p:sp>
        <p:sp>
          <p:nvSpPr>
            <p:cNvPr id="77" name="Oval 14"/>
            <p:cNvSpPr>
              <a:spLocks noChangeArrowheads="1"/>
            </p:cNvSpPr>
            <p:nvPr/>
          </p:nvSpPr>
          <p:spPr bwMode="auto">
            <a:xfrm>
              <a:off x="10143868" y="5660591"/>
              <a:ext cx="360363"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J</a:t>
              </a:r>
            </a:p>
          </p:txBody>
        </p:sp>
        <p:cxnSp>
          <p:nvCxnSpPr>
            <p:cNvPr id="78" name="AutoShape 32"/>
            <p:cNvCxnSpPr>
              <a:cxnSpLocks noChangeShapeType="1"/>
              <a:stCxn id="76" idx="3"/>
              <a:endCxn id="77" idx="0"/>
            </p:cNvCxnSpPr>
            <p:nvPr/>
          </p:nvCxnSpPr>
          <p:spPr bwMode="auto">
            <a:xfrm flipH="1">
              <a:off x="10324050" y="5399308"/>
              <a:ext cx="181323" cy="261283"/>
            </a:xfrm>
            <a:prstGeom prst="straightConnector1">
              <a:avLst/>
            </a:prstGeom>
            <a:ln w="28575">
              <a:headEnd/>
              <a:tailEnd/>
            </a:ln>
          </p:spPr>
          <p:style>
            <a:lnRef idx="1">
              <a:schemeClr val="dk1"/>
            </a:lnRef>
            <a:fillRef idx="0">
              <a:schemeClr val="dk1"/>
            </a:fillRef>
            <a:effectRef idx="0">
              <a:schemeClr val="dk1"/>
            </a:effectRef>
            <a:fontRef idx="minor">
              <a:schemeClr val="tx1"/>
            </a:fontRef>
          </p:style>
        </p:cxnSp>
        <p:cxnSp>
          <p:nvCxnSpPr>
            <p:cNvPr id="84" name="AutoShape 32"/>
            <p:cNvCxnSpPr>
              <a:cxnSpLocks noChangeShapeType="1"/>
              <a:stCxn id="76" idx="5"/>
              <a:endCxn id="75" idx="0"/>
            </p:cNvCxnSpPr>
            <p:nvPr/>
          </p:nvCxnSpPr>
          <p:spPr bwMode="auto">
            <a:xfrm>
              <a:off x="10760188" y="5399308"/>
              <a:ext cx="372737" cy="264993"/>
            </a:xfrm>
            <a:prstGeom prst="straightConnector1">
              <a:avLst/>
            </a:prstGeom>
            <a:ln w="28575">
              <a:headEnd/>
              <a:tailEnd/>
            </a:ln>
          </p:spPr>
          <p:style>
            <a:lnRef idx="1">
              <a:schemeClr val="dk1"/>
            </a:lnRef>
            <a:fillRef idx="0">
              <a:schemeClr val="dk1"/>
            </a:fillRef>
            <a:effectRef idx="0">
              <a:schemeClr val="dk1"/>
            </a:effectRef>
            <a:fontRef idx="minor">
              <a:schemeClr val="tx1"/>
            </a:fontRef>
          </p:style>
        </p:cxnSp>
        <p:cxnSp>
          <p:nvCxnSpPr>
            <p:cNvPr id="87" name="AutoShape 32"/>
            <p:cNvCxnSpPr>
              <a:cxnSpLocks noChangeShapeType="1"/>
              <a:stCxn id="67" idx="5"/>
              <a:endCxn id="76" idx="0"/>
            </p:cNvCxnSpPr>
            <p:nvPr/>
          </p:nvCxnSpPr>
          <p:spPr bwMode="auto">
            <a:xfrm>
              <a:off x="10243089" y="4654950"/>
              <a:ext cx="389692" cy="436769"/>
            </a:xfrm>
            <a:prstGeom prst="straightConnector1">
              <a:avLst/>
            </a:prstGeom>
            <a:ln w="28575">
              <a:headEnd/>
              <a:tailEnd/>
            </a:ln>
          </p:spPr>
          <p:style>
            <a:lnRef idx="1">
              <a:schemeClr val="dk1"/>
            </a:lnRef>
            <a:fillRef idx="0">
              <a:schemeClr val="dk1"/>
            </a:fillRef>
            <a:effectRef idx="0">
              <a:schemeClr val="dk1"/>
            </a:effectRef>
            <a:fontRef idx="minor">
              <a:schemeClr val="tx1"/>
            </a:fontRef>
          </p:style>
        </p:cxnSp>
      </p:grpSp>
      <p:grpSp>
        <p:nvGrpSpPr>
          <p:cNvPr id="4" name="组合 3"/>
          <p:cNvGrpSpPr/>
          <p:nvPr/>
        </p:nvGrpSpPr>
        <p:grpSpPr>
          <a:xfrm>
            <a:off x="112361" y="3593587"/>
            <a:ext cx="2287819" cy="2538549"/>
            <a:chOff x="4124809" y="3771228"/>
            <a:chExt cx="2287819" cy="2538549"/>
          </a:xfrm>
        </p:grpSpPr>
        <p:grpSp>
          <p:nvGrpSpPr>
            <p:cNvPr id="63" name="组合 62"/>
            <p:cNvGrpSpPr/>
            <p:nvPr/>
          </p:nvGrpSpPr>
          <p:grpSpPr>
            <a:xfrm>
              <a:off x="4124809" y="4198609"/>
              <a:ext cx="2287819" cy="2111168"/>
              <a:chOff x="3253566" y="4246770"/>
              <a:chExt cx="2287819" cy="2111168"/>
            </a:xfrm>
          </p:grpSpPr>
          <p:cxnSp>
            <p:nvCxnSpPr>
              <p:cNvPr id="73" name="直接连接符 72"/>
              <p:cNvCxnSpPr/>
              <p:nvPr/>
            </p:nvCxnSpPr>
            <p:spPr>
              <a:xfrm flipH="1">
                <a:off x="4224729" y="4602931"/>
                <a:ext cx="365945" cy="3051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770428" y="4893830"/>
                <a:ext cx="1770957" cy="14641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0" name="文本框 79"/>
              <p:cNvSpPr txBox="1"/>
              <p:nvPr/>
            </p:nvSpPr>
            <p:spPr>
              <a:xfrm>
                <a:off x="3253566" y="4246770"/>
                <a:ext cx="1634490" cy="523220"/>
              </a:xfrm>
              <a:prstGeom prst="rect">
                <a:avLst/>
              </a:prstGeom>
              <a:noFill/>
            </p:spPr>
            <p:txBody>
              <a:bodyPr wrap="square" rtlCol="0">
                <a:spAutoFit/>
              </a:bodyPr>
              <a:lstStyle/>
              <a:p>
                <a:r>
                  <a:rPr lang="zh-CN" altLang="en-US" sz="2800" b="1" dirty="0"/>
                  <a:t>左子树</a:t>
                </a:r>
              </a:p>
            </p:txBody>
          </p:sp>
        </p:grpSp>
        <p:grpSp>
          <p:nvGrpSpPr>
            <p:cNvPr id="81" name="组合 80"/>
            <p:cNvGrpSpPr/>
            <p:nvPr/>
          </p:nvGrpSpPr>
          <p:grpSpPr>
            <a:xfrm>
              <a:off x="5297709" y="3771228"/>
              <a:ext cx="1033896" cy="822028"/>
              <a:chOff x="4426466" y="3819389"/>
              <a:chExt cx="1033896" cy="822028"/>
            </a:xfrm>
          </p:grpSpPr>
          <p:sp>
            <p:nvSpPr>
              <p:cNvPr id="82" name="Oval 9"/>
              <p:cNvSpPr>
                <a:spLocks noChangeArrowheads="1"/>
              </p:cNvSpPr>
              <p:nvPr/>
            </p:nvSpPr>
            <p:spPr bwMode="auto">
              <a:xfrm>
                <a:off x="4511098" y="4281054"/>
                <a:ext cx="360363"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D</a:t>
                </a:r>
              </a:p>
            </p:txBody>
          </p:sp>
          <p:sp>
            <p:nvSpPr>
              <p:cNvPr id="83" name="文本框 82"/>
              <p:cNvSpPr txBox="1"/>
              <p:nvPr/>
            </p:nvSpPr>
            <p:spPr>
              <a:xfrm>
                <a:off x="4426466" y="3819389"/>
                <a:ext cx="103389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root</a:t>
                </a:r>
                <a:endParaRPr lang="zh-CN" altLang="en-US" sz="2400" b="1" dirty="0">
                  <a:latin typeface="Times New Roman" panose="02020603050405020304" pitchFamily="18" charset="0"/>
                  <a:cs typeface="Times New Roman" panose="02020603050405020304" pitchFamily="18" charset="0"/>
                </a:endParaRPr>
              </a:p>
            </p:txBody>
          </p:sp>
        </p:grpSp>
        <p:grpSp>
          <p:nvGrpSpPr>
            <p:cNvPr id="85" name="组合 84"/>
            <p:cNvGrpSpPr/>
            <p:nvPr/>
          </p:nvGrpSpPr>
          <p:grpSpPr>
            <a:xfrm>
              <a:off x="4750398" y="5098082"/>
              <a:ext cx="1501776" cy="1060451"/>
              <a:chOff x="3879155" y="5146243"/>
              <a:chExt cx="1501776" cy="1060451"/>
            </a:xfrm>
          </p:grpSpPr>
          <p:sp>
            <p:nvSpPr>
              <p:cNvPr id="86" name="Oval 12"/>
              <p:cNvSpPr>
                <a:spLocks noChangeArrowheads="1"/>
              </p:cNvSpPr>
              <p:nvPr/>
            </p:nvSpPr>
            <p:spPr bwMode="auto">
              <a:xfrm>
                <a:off x="5020568" y="5146243"/>
                <a:ext cx="360363" cy="36036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G</a:t>
                </a:r>
              </a:p>
            </p:txBody>
          </p:sp>
          <p:sp>
            <p:nvSpPr>
              <p:cNvPr id="88" name="Oval 10"/>
              <p:cNvSpPr>
                <a:spLocks noChangeArrowheads="1"/>
              </p:cNvSpPr>
              <p:nvPr/>
            </p:nvSpPr>
            <p:spPr bwMode="auto">
              <a:xfrm>
                <a:off x="3879155" y="5162118"/>
                <a:ext cx="360362" cy="36036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E</a:t>
                </a:r>
              </a:p>
            </p:txBody>
          </p:sp>
          <p:sp>
            <p:nvSpPr>
              <p:cNvPr id="90" name="Oval 11"/>
              <p:cNvSpPr>
                <a:spLocks noChangeArrowheads="1"/>
              </p:cNvSpPr>
              <p:nvPr/>
            </p:nvSpPr>
            <p:spPr bwMode="auto">
              <a:xfrm>
                <a:off x="4423668" y="5160531"/>
                <a:ext cx="360363"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F</a:t>
                </a:r>
              </a:p>
            </p:txBody>
          </p:sp>
          <p:sp>
            <p:nvSpPr>
              <p:cNvPr id="91" name="Oval 13"/>
              <p:cNvSpPr>
                <a:spLocks noChangeArrowheads="1"/>
              </p:cNvSpPr>
              <p:nvPr/>
            </p:nvSpPr>
            <p:spPr bwMode="auto">
              <a:xfrm>
                <a:off x="3879155" y="5846331"/>
                <a:ext cx="360362"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dirty="0">
                    <a:latin typeface="仿宋_GB2312" pitchFamily="49" charset="-122"/>
                  </a:rPr>
                  <a:t>H</a:t>
                </a:r>
              </a:p>
            </p:txBody>
          </p:sp>
          <p:sp>
            <p:nvSpPr>
              <p:cNvPr id="92" name="Oval 14"/>
              <p:cNvSpPr>
                <a:spLocks noChangeArrowheads="1"/>
              </p:cNvSpPr>
              <p:nvPr/>
            </p:nvSpPr>
            <p:spPr bwMode="auto">
              <a:xfrm>
                <a:off x="4423668" y="5846331"/>
                <a:ext cx="360363"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J</a:t>
                </a:r>
              </a:p>
            </p:txBody>
          </p:sp>
          <p:cxnSp>
            <p:nvCxnSpPr>
              <p:cNvPr id="93" name="AutoShape 31"/>
              <p:cNvCxnSpPr>
                <a:cxnSpLocks noChangeShapeType="1"/>
                <a:endCxn id="91" idx="0"/>
              </p:cNvCxnSpPr>
              <p:nvPr/>
            </p:nvCxnSpPr>
            <p:spPr bwMode="auto">
              <a:xfrm>
                <a:off x="4042667" y="5509781"/>
                <a:ext cx="16669" cy="336550"/>
              </a:xfrm>
              <a:prstGeom prst="straightConnector1">
                <a:avLst/>
              </a:prstGeom>
              <a:ln w="28575">
                <a:headEnd/>
                <a:tailEnd/>
              </a:ln>
            </p:spPr>
            <p:style>
              <a:lnRef idx="1">
                <a:schemeClr val="dk1"/>
              </a:lnRef>
              <a:fillRef idx="0">
                <a:schemeClr val="dk1"/>
              </a:fillRef>
              <a:effectRef idx="0">
                <a:schemeClr val="dk1"/>
              </a:effectRef>
              <a:fontRef idx="minor">
                <a:schemeClr val="tx1"/>
              </a:fontRef>
            </p:style>
          </p:cxnSp>
          <p:cxnSp>
            <p:nvCxnSpPr>
              <p:cNvPr id="94" name="AutoShape 32"/>
              <p:cNvCxnSpPr>
                <a:cxnSpLocks noChangeShapeType="1"/>
                <a:stCxn id="90" idx="4"/>
                <a:endCxn id="92" idx="0"/>
              </p:cNvCxnSpPr>
              <p:nvPr/>
            </p:nvCxnSpPr>
            <p:spPr bwMode="auto">
              <a:xfrm>
                <a:off x="4603850" y="5520894"/>
                <a:ext cx="0" cy="325437"/>
              </a:xfrm>
              <a:prstGeom prst="straightConnector1">
                <a:avLst/>
              </a:prstGeom>
              <a:ln w="28575">
                <a:headEnd/>
                <a:tailEnd/>
              </a:ln>
            </p:spPr>
            <p:style>
              <a:lnRef idx="1">
                <a:schemeClr val="dk1"/>
              </a:lnRef>
              <a:fillRef idx="0">
                <a:schemeClr val="dk1"/>
              </a:fillRef>
              <a:effectRef idx="0">
                <a:schemeClr val="dk1"/>
              </a:effectRef>
              <a:fontRef idx="minor">
                <a:schemeClr val="tx1"/>
              </a:fontRef>
            </p:style>
          </p:cxnSp>
        </p:grpSp>
      </p:grpSp>
      <p:grpSp>
        <p:nvGrpSpPr>
          <p:cNvPr id="7" name="组合 6"/>
          <p:cNvGrpSpPr/>
          <p:nvPr/>
        </p:nvGrpSpPr>
        <p:grpSpPr>
          <a:xfrm>
            <a:off x="5542055" y="3724260"/>
            <a:ext cx="3444386" cy="2420938"/>
            <a:chOff x="7659617" y="3599299"/>
            <a:chExt cx="3444386" cy="2420938"/>
          </a:xfrm>
        </p:grpSpPr>
        <p:grpSp>
          <p:nvGrpSpPr>
            <p:cNvPr id="6" name="组合 5"/>
            <p:cNvGrpSpPr/>
            <p:nvPr/>
          </p:nvGrpSpPr>
          <p:grpSpPr>
            <a:xfrm>
              <a:off x="9051366" y="3599299"/>
              <a:ext cx="2052637" cy="2420938"/>
              <a:chOff x="9051366" y="3599299"/>
              <a:chExt cx="2052637" cy="2420938"/>
            </a:xfrm>
          </p:grpSpPr>
          <p:sp>
            <p:nvSpPr>
              <p:cNvPr id="95" name="Oval 19"/>
              <p:cNvSpPr>
                <a:spLocks noChangeArrowheads="1"/>
              </p:cNvSpPr>
              <p:nvPr/>
            </p:nvSpPr>
            <p:spPr bwMode="auto">
              <a:xfrm>
                <a:off x="10200716" y="3599299"/>
                <a:ext cx="360362"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D</a:t>
                </a:r>
              </a:p>
            </p:txBody>
          </p:sp>
          <p:sp>
            <p:nvSpPr>
              <p:cNvPr id="96" name="Oval 20"/>
              <p:cNvSpPr>
                <a:spLocks noChangeArrowheads="1"/>
              </p:cNvSpPr>
              <p:nvPr/>
            </p:nvSpPr>
            <p:spPr bwMode="auto">
              <a:xfrm>
                <a:off x="9656204" y="4240649"/>
                <a:ext cx="360363"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E</a:t>
                </a:r>
              </a:p>
            </p:txBody>
          </p:sp>
          <p:sp>
            <p:nvSpPr>
              <p:cNvPr id="97" name="Oval 21"/>
              <p:cNvSpPr>
                <a:spLocks noChangeArrowheads="1"/>
              </p:cNvSpPr>
              <p:nvPr/>
            </p:nvSpPr>
            <p:spPr bwMode="auto">
              <a:xfrm>
                <a:off x="9051366" y="4994711"/>
                <a:ext cx="360362" cy="36036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H</a:t>
                </a:r>
              </a:p>
            </p:txBody>
          </p:sp>
          <p:sp>
            <p:nvSpPr>
              <p:cNvPr id="98" name="Oval 22"/>
              <p:cNvSpPr>
                <a:spLocks noChangeArrowheads="1"/>
              </p:cNvSpPr>
              <p:nvPr/>
            </p:nvSpPr>
            <p:spPr bwMode="auto">
              <a:xfrm>
                <a:off x="10200716" y="4994711"/>
                <a:ext cx="360362" cy="360362"/>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F</a:t>
                </a:r>
              </a:p>
            </p:txBody>
          </p:sp>
          <p:sp>
            <p:nvSpPr>
              <p:cNvPr id="99" name="Oval 23"/>
              <p:cNvSpPr>
                <a:spLocks noChangeArrowheads="1"/>
              </p:cNvSpPr>
              <p:nvPr/>
            </p:nvSpPr>
            <p:spPr bwMode="auto">
              <a:xfrm>
                <a:off x="9656204" y="5659874"/>
                <a:ext cx="360363"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J</a:t>
                </a:r>
              </a:p>
            </p:txBody>
          </p:sp>
          <p:sp>
            <p:nvSpPr>
              <p:cNvPr id="100" name="Oval 24"/>
              <p:cNvSpPr>
                <a:spLocks noChangeArrowheads="1"/>
              </p:cNvSpPr>
              <p:nvPr/>
            </p:nvSpPr>
            <p:spPr bwMode="auto">
              <a:xfrm>
                <a:off x="10743641" y="5659874"/>
                <a:ext cx="360362" cy="360363"/>
              </a:xfrm>
              <a:prstGeom prst="ellipse">
                <a:avLst/>
              </a:prstGeom>
              <a:solidFill>
                <a:srgbClr val="000000"/>
              </a:solidFill>
              <a:ln w="22225">
                <a:solidFill>
                  <a:schemeClr val="tx1"/>
                </a:solidFill>
                <a:round/>
                <a:headEnd/>
                <a:tailEnd/>
              </a:ln>
            </p:spPr>
            <p:txBody>
              <a:bodyPr wrap="none" anchor="ctr"/>
              <a:lstStyle>
                <a:lvl1pPr eaLnBrk="0" hangingPunct="0">
                  <a:defRPr sz="2400" b="1">
                    <a:solidFill>
                      <a:schemeClr val="tx1"/>
                    </a:solidFill>
                    <a:latin typeface="Arial" panose="020B0604020202020204" pitchFamily="34" charset="0"/>
                    <a:ea typeface="仿宋_GB2312" pitchFamily="49" charset="-122"/>
                  </a:defRPr>
                </a:lvl1pPr>
                <a:lvl2pPr marL="742950" indent="-285750" eaLnBrk="0" hangingPunct="0">
                  <a:defRPr sz="2400" b="1">
                    <a:solidFill>
                      <a:schemeClr val="tx1"/>
                    </a:solidFill>
                    <a:latin typeface="Arial" panose="020B0604020202020204" pitchFamily="34" charset="0"/>
                    <a:ea typeface="仿宋_GB2312" pitchFamily="49" charset="-122"/>
                  </a:defRPr>
                </a:lvl2pPr>
                <a:lvl3pPr marL="1143000" indent="-228600" eaLnBrk="0" hangingPunct="0">
                  <a:defRPr sz="2400" b="1">
                    <a:solidFill>
                      <a:schemeClr val="tx1"/>
                    </a:solidFill>
                    <a:latin typeface="Arial" panose="020B0604020202020204" pitchFamily="34" charset="0"/>
                    <a:ea typeface="仿宋_GB2312" pitchFamily="49" charset="-122"/>
                  </a:defRPr>
                </a:lvl3pPr>
                <a:lvl4pPr marL="1600200" indent="-228600" eaLnBrk="0" hangingPunct="0">
                  <a:defRPr sz="2400" b="1">
                    <a:solidFill>
                      <a:schemeClr val="tx1"/>
                    </a:solidFill>
                    <a:latin typeface="Arial" panose="020B0604020202020204" pitchFamily="34" charset="0"/>
                    <a:ea typeface="仿宋_GB2312" pitchFamily="49" charset="-122"/>
                  </a:defRPr>
                </a:lvl4pPr>
                <a:lvl5pPr marL="2057400" indent="-228600" eaLnBrk="0" hangingPunct="0">
                  <a:defRPr sz="2400" b="1">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仿宋_GB2312" pitchFamily="49" charset="-122"/>
                  </a:defRPr>
                </a:lvl9pPr>
              </a:lstStyle>
              <a:p>
                <a:pPr algn="ctr" eaLnBrk="1" hangingPunct="1"/>
                <a:r>
                  <a:rPr lang="en-US" altLang="zh-CN" sz="2000">
                    <a:latin typeface="仿宋_GB2312" pitchFamily="49" charset="-122"/>
                  </a:rPr>
                  <a:t>G</a:t>
                </a:r>
              </a:p>
            </p:txBody>
          </p:sp>
          <p:cxnSp>
            <p:nvCxnSpPr>
              <p:cNvPr id="101" name="AutoShape 36"/>
              <p:cNvCxnSpPr>
                <a:cxnSpLocks noChangeShapeType="1"/>
                <a:stCxn id="95" idx="3"/>
                <a:endCxn id="96" idx="7"/>
              </p:cNvCxnSpPr>
              <p:nvPr/>
            </p:nvCxnSpPr>
            <p:spPr bwMode="auto">
              <a:xfrm flipH="1">
                <a:off x="9964179" y="3918387"/>
                <a:ext cx="288925" cy="363537"/>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02" name="AutoShape 37"/>
              <p:cNvCxnSpPr>
                <a:cxnSpLocks noChangeShapeType="1"/>
                <a:stCxn id="96" idx="3"/>
                <a:endCxn id="97" idx="7"/>
              </p:cNvCxnSpPr>
              <p:nvPr/>
            </p:nvCxnSpPr>
            <p:spPr bwMode="auto">
              <a:xfrm flipH="1">
                <a:off x="9359341" y="4559736"/>
                <a:ext cx="349250" cy="47625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03" name="AutoShape 38"/>
              <p:cNvCxnSpPr>
                <a:cxnSpLocks noChangeShapeType="1"/>
                <a:stCxn id="96" idx="5"/>
                <a:endCxn id="98" idx="1"/>
              </p:cNvCxnSpPr>
              <p:nvPr/>
            </p:nvCxnSpPr>
            <p:spPr bwMode="auto">
              <a:xfrm>
                <a:off x="9964179" y="4559736"/>
                <a:ext cx="288925" cy="47625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04" name="AutoShape 39"/>
              <p:cNvCxnSpPr>
                <a:cxnSpLocks noChangeShapeType="1"/>
                <a:stCxn id="99" idx="7"/>
                <a:endCxn id="98" idx="3"/>
              </p:cNvCxnSpPr>
              <p:nvPr/>
            </p:nvCxnSpPr>
            <p:spPr bwMode="auto">
              <a:xfrm flipV="1">
                <a:off x="9964179" y="5313798"/>
                <a:ext cx="288925" cy="38735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05" name="AutoShape 40"/>
              <p:cNvCxnSpPr>
                <a:cxnSpLocks noChangeShapeType="1"/>
                <a:stCxn id="100" idx="1"/>
                <a:endCxn id="98" idx="5"/>
              </p:cNvCxnSpPr>
              <p:nvPr/>
            </p:nvCxnSpPr>
            <p:spPr bwMode="auto">
              <a:xfrm flipH="1" flipV="1">
                <a:off x="10508692" y="5313798"/>
                <a:ext cx="287337" cy="387350"/>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grpSp>
        <p:sp>
          <p:nvSpPr>
            <p:cNvPr id="5" name="右箭头 4"/>
            <p:cNvSpPr/>
            <p:nvPr/>
          </p:nvSpPr>
          <p:spPr>
            <a:xfrm>
              <a:off x="7659617" y="4897708"/>
              <a:ext cx="1205346" cy="803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041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11656</TotalTime>
  <Words>1812</Words>
  <Application>Microsoft Office PowerPoint</Application>
  <PresentationFormat>全屏显示(4:3)</PresentationFormat>
  <Paragraphs>566</Paragraphs>
  <Slides>49</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62" baseType="lpstr">
      <vt:lpstr>仿宋_GB2312</vt:lpstr>
      <vt:lpstr>华文楷体</vt:lpstr>
      <vt:lpstr>楷体_GB2312</vt:lpstr>
      <vt:lpstr>隶书</vt:lpstr>
      <vt:lpstr>宋体</vt:lpstr>
      <vt:lpstr>Arial</vt:lpstr>
      <vt:lpstr>Calibri</vt:lpstr>
      <vt:lpstr>Century Gothic</vt:lpstr>
      <vt:lpstr>Times New Roman</vt:lpstr>
      <vt:lpstr>Wingdings</vt:lpstr>
      <vt:lpstr>Wingdings 3</vt:lpstr>
      <vt:lpstr>离子</vt:lpstr>
      <vt:lpstr>Visio</vt:lpstr>
      <vt:lpstr>树</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jie zhu</dc:creator>
  <cp:lastModifiedBy>jie zhu</cp:lastModifiedBy>
  <cp:revision>843</cp:revision>
  <dcterms:created xsi:type="dcterms:W3CDTF">2015-02-03T01:14:24Z</dcterms:created>
  <dcterms:modified xsi:type="dcterms:W3CDTF">2017-10-24T04:21:27Z</dcterms:modified>
</cp:coreProperties>
</file>