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04" r:id="rId1"/>
  </p:sldMasterIdLst>
  <p:notesMasterIdLst>
    <p:notesMasterId r:id="rId34"/>
  </p:notesMasterIdLst>
  <p:sldIdLst>
    <p:sldId id="379" r:id="rId2"/>
    <p:sldId id="400" r:id="rId3"/>
    <p:sldId id="401" r:id="rId4"/>
    <p:sldId id="427" r:id="rId5"/>
    <p:sldId id="402" r:id="rId6"/>
    <p:sldId id="430" r:id="rId7"/>
    <p:sldId id="428" r:id="rId8"/>
    <p:sldId id="429" r:id="rId9"/>
    <p:sldId id="431" r:id="rId10"/>
    <p:sldId id="403" r:id="rId11"/>
    <p:sldId id="404" r:id="rId12"/>
    <p:sldId id="432" r:id="rId13"/>
    <p:sldId id="433" r:id="rId14"/>
    <p:sldId id="434" r:id="rId15"/>
    <p:sldId id="405" r:id="rId16"/>
    <p:sldId id="435" r:id="rId17"/>
    <p:sldId id="406" r:id="rId18"/>
    <p:sldId id="436" r:id="rId19"/>
    <p:sldId id="407" r:id="rId20"/>
    <p:sldId id="408" r:id="rId21"/>
    <p:sldId id="409" r:id="rId22"/>
    <p:sldId id="410" r:id="rId23"/>
    <p:sldId id="448" r:id="rId24"/>
    <p:sldId id="415" r:id="rId25"/>
    <p:sldId id="418" r:id="rId26"/>
    <p:sldId id="419" r:id="rId27"/>
    <p:sldId id="423" r:id="rId28"/>
    <p:sldId id="424" r:id="rId29"/>
    <p:sldId id="455" r:id="rId30"/>
    <p:sldId id="456" r:id="rId31"/>
    <p:sldId id="426" r:id="rId32"/>
    <p:sldId id="45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ACF28F-036D-4307-8545-CF2846661CBA}">
          <p14:sldIdLst>
            <p14:sldId id="379"/>
            <p14:sldId id="400"/>
            <p14:sldId id="401"/>
            <p14:sldId id="427"/>
            <p14:sldId id="402"/>
            <p14:sldId id="430"/>
            <p14:sldId id="428"/>
            <p14:sldId id="429"/>
            <p14:sldId id="431"/>
            <p14:sldId id="403"/>
            <p14:sldId id="404"/>
            <p14:sldId id="432"/>
            <p14:sldId id="433"/>
            <p14:sldId id="434"/>
            <p14:sldId id="405"/>
            <p14:sldId id="435"/>
            <p14:sldId id="406"/>
            <p14:sldId id="436"/>
            <p14:sldId id="407"/>
            <p14:sldId id="408"/>
            <p14:sldId id="409"/>
            <p14:sldId id="410"/>
            <p14:sldId id="448"/>
            <p14:sldId id="415"/>
            <p14:sldId id="418"/>
            <p14:sldId id="419"/>
            <p14:sldId id="423"/>
            <p14:sldId id="424"/>
            <p14:sldId id="455"/>
            <p14:sldId id="456"/>
            <p14:sldId id="426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88501" autoAdjust="0"/>
  </p:normalViewPr>
  <p:slideViewPr>
    <p:cSldViewPr snapToGrid="0">
      <p:cViewPr varScale="1">
        <p:scale>
          <a:sx n="91" d="100"/>
          <a:sy n="91" d="100"/>
        </p:scale>
        <p:origin x="73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69A8-F41B-4AB3-B1C4-4C1E89E6346C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36FC-5391-4E88-BC9C-2B9CBFA3E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9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9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6148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95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01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54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48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4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9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0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3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4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89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9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5FA1EC-9C8B-4CB7-B2A5-DD415DF7CB4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664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png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朱洁</a:t>
            </a:r>
          </a:p>
        </p:txBody>
      </p:sp>
    </p:spTree>
    <p:extLst>
      <p:ext uri="{BB962C8B-B14F-4D97-AF65-F5344CB8AC3E}">
        <p14:creationId xmlns:p14="http://schemas.microsoft.com/office/powerpoint/2010/main" val="36861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425429" y="2625329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 sz="1800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376591"/>
              </p:ext>
            </p:extLst>
          </p:nvPr>
        </p:nvGraphicFramePr>
        <p:xfrm>
          <a:off x="1520078" y="541283"/>
          <a:ext cx="6323515" cy="443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位图图像" r:id="rId3" imgW="4067743" imgH="2857899" progId="Paint.Picture">
                  <p:embed/>
                </p:oleObj>
              </mc:Choice>
              <mc:Fallback>
                <p:oleObj name="位图图像" r:id="rId3" imgW="4067743" imgH="285789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078" y="541283"/>
                        <a:ext cx="6323515" cy="44326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72910" y="5391932"/>
            <a:ext cx="7366119" cy="54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最小堆的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特点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：堆顶元素是整个堆的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最小元素</a:t>
            </a:r>
          </a:p>
        </p:txBody>
      </p:sp>
    </p:spTree>
    <p:extLst>
      <p:ext uri="{BB962C8B-B14F-4D97-AF65-F5344CB8AC3E}">
        <p14:creationId xmlns:p14="http://schemas.microsoft.com/office/powerpoint/2010/main" val="644243550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25051" y="1617250"/>
            <a:ext cx="7681480" cy="388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完全二叉树可以以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顺序方式存储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堆是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个元素的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,k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,…,k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当且仅当满足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2i+1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&lt;n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baseline="-250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kumimoji="1" lang="en-US" altLang="zh-CN" sz="2800" baseline="-25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2i+1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(2) 2i+2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&lt;n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baseline="-25000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kumimoji="1" lang="en-US" altLang="zh-CN" sz="2800" baseline="-25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2i+2</a:t>
            </a:r>
          </a:p>
          <a:p>
            <a:pPr>
              <a:lnSpc>
                <a:spcPct val="110000"/>
              </a:lnSpc>
            </a:pP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b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1"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5051" y="279886"/>
            <a:ext cx="7053542" cy="105039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最小堆</a:t>
            </a:r>
          </a:p>
        </p:txBody>
      </p:sp>
      <p:sp>
        <p:nvSpPr>
          <p:cNvPr id="2" name="矩形 1"/>
          <p:cNvSpPr/>
          <p:nvPr/>
        </p:nvSpPr>
        <p:spPr>
          <a:xfrm>
            <a:off x="4215434" y="3277967"/>
            <a:ext cx="997389" cy="4478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4694" y="4412656"/>
            <a:ext cx="47228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Typedef struct minheap{</a:t>
            </a:r>
          </a:p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Size,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MaxHeap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T Elements[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MaxSize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];</a:t>
            </a:r>
          </a:p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MinHeap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5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考查</a:t>
            </a:r>
            <a:r>
              <a:rPr lang="en-US" altLang="zh-CN" sz="33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  <a:p>
            <a:pPr marL="0" indent="0" algn="ctr">
              <a:buNone/>
            </a:pPr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给定序列，判断是否最小堆？</a:t>
            </a:r>
          </a:p>
        </p:txBody>
      </p:sp>
    </p:spTree>
    <p:extLst>
      <p:ext uri="{BB962C8B-B14F-4D97-AF65-F5344CB8AC3E}">
        <p14:creationId xmlns:p14="http://schemas.microsoft.com/office/powerpoint/2010/main" val="2749648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79319" y="1797628"/>
            <a:ext cx="7322993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判断序列（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53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65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83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74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）是最小堆吗</a:t>
            </a:r>
          </a:p>
          <a:p>
            <a:pPr>
              <a:lnSpc>
                <a:spcPct val="110000"/>
              </a:lnSpc>
            </a:pPr>
            <a:b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744129"/>
              </p:ext>
            </p:extLst>
          </p:nvPr>
        </p:nvGraphicFramePr>
        <p:xfrm>
          <a:off x="2432875" y="2914650"/>
          <a:ext cx="4152581" cy="2346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BMP 图象" r:id="rId3" imgW="1238423" imgH="790476" progId="Paint.Picture">
                  <p:embed/>
                </p:oleObj>
              </mc:Choice>
              <mc:Fallback>
                <p:oleObj name="BMP 图象" r:id="rId3" imgW="1238423" imgH="7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875" y="2914650"/>
                        <a:ext cx="4152581" cy="2346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判断方法</a:t>
            </a:r>
            <a:endParaRPr lang="en-US" altLang="zh-CN" sz="33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先将序列画成完全二叉树形式</a:t>
            </a:r>
            <a:endParaRPr lang="en-US" altLang="zh-CN" sz="33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判断最小堆条件是否成立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04310" y="4465493"/>
            <a:ext cx="1971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双亲</a:t>
            </a:r>
            <a:r>
              <a:rPr kumimoji="1" lang="en-US" altLang="zh-CN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子女</a:t>
            </a:r>
            <a:endParaRPr lang="zh-CN" altLang="en-US" sz="3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7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79319" y="1797628"/>
            <a:ext cx="7322993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判断序列（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23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98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34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65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83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74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）是最小堆吗？</a:t>
            </a:r>
          </a:p>
          <a:p>
            <a:pPr>
              <a:lnSpc>
                <a:spcPct val="110000"/>
              </a:lnSpc>
            </a:pPr>
            <a:br>
              <a:rPr kumimoji="1"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endParaRPr kumimoji="1"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70368" y="3307340"/>
            <a:ext cx="3340894" cy="1887141"/>
            <a:chOff x="3981451" y="2393950"/>
            <a:chExt cx="4454525" cy="2516188"/>
          </a:xfrm>
        </p:grpSpPr>
        <p:graphicFrame>
          <p:nvGraphicFramePr>
            <p:cNvPr id="1024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6344779"/>
                </p:ext>
              </p:extLst>
            </p:nvPr>
          </p:nvGraphicFramePr>
          <p:xfrm>
            <a:off x="3981451" y="2393950"/>
            <a:ext cx="4454525" cy="2516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7" name="BMP 图像" r:id="rId3" imgW="1238423" imgH="790476" progId="Paint.Picture">
                    <p:embed/>
                  </p:oleObj>
                </mc:Choice>
                <mc:Fallback>
                  <p:oleObj name="BMP 图像" r:id="rId3" imgW="1238423" imgH="79047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1451" y="2393950"/>
                          <a:ext cx="4454525" cy="2516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5151438" y="3384550"/>
              <a:ext cx="584200" cy="463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bg2"/>
                  </a:solidFill>
                </a:rPr>
                <a:t>98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0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考查</a:t>
            </a:r>
            <a:r>
              <a:rPr lang="en-US" altLang="zh-CN" sz="33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</a:p>
          <a:p>
            <a:pPr marL="0" indent="0" algn="ctr">
              <a:buNone/>
            </a:pPr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给定序列不是最小堆</a:t>
            </a:r>
            <a:endParaRPr lang="en-US" altLang="zh-CN" sz="33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如何改造成唯一的最小堆？</a:t>
            </a:r>
          </a:p>
        </p:txBody>
      </p:sp>
    </p:spTree>
    <p:extLst>
      <p:ext uri="{BB962C8B-B14F-4D97-AF65-F5344CB8AC3E}">
        <p14:creationId xmlns:p14="http://schemas.microsoft.com/office/powerpoint/2010/main" val="3500214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336568" y="618857"/>
            <a:ext cx="868130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将序列画成堆（完全二叉树）的形式</a:t>
            </a:r>
          </a:p>
          <a:p>
            <a:endParaRPr kumimoji="1"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将堆调整为最小堆：</a:t>
            </a:r>
            <a:endParaRPr kumimoji="1"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kumimoji="1"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从完全二叉树</a:t>
            </a:r>
            <a:r>
              <a:rPr kumimoji="1"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最后一个叶子的双亲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开始往前访问直到</a:t>
            </a:r>
            <a:r>
              <a:rPr kumimoji="1"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根结点</a:t>
            </a:r>
          </a:p>
          <a:p>
            <a:endParaRPr kumimoji="1"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每访问一个结点，判断是否满足</a:t>
            </a:r>
            <a:r>
              <a:rPr kumimoji="1"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最小堆条件</a:t>
            </a:r>
            <a:endParaRPr kumimoji="1" lang="en-US" altLang="zh-CN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kumimoji="1"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		IF 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不满足，将该结点与最小孩子交换（向下调整）</a:t>
            </a:r>
            <a:endParaRPr kumimoji="1"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			</a:t>
            </a:r>
          </a:p>
          <a:p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			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交换完后再判断该结点是否满足最小堆条件</a:t>
            </a:r>
            <a:endParaRPr kumimoji="1"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				</a:t>
            </a:r>
          </a:p>
          <a:p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				IF 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不满足，继续向下调整，直到满足</a:t>
            </a:r>
            <a:endParaRPr kumimoji="1" lang="zh-CN" altLang="en-US" dirty="0"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98558" y="1648962"/>
            <a:ext cx="159530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从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n-2)/2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15657" y="1621262"/>
            <a:ext cx="3490058" cy="4032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r>
              <a:rPr kumimoji="1"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的双亲的序号为 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i-1)/2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60686" y="3124468"/>
            <a:ext cx="1418359" cy="4154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100" b="1" dirty="0"/>
              <a:t>双亲</a:t>
            </a:r>
            <a:r>
              <a:rPr kumimoji="1"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子女</a:t>
            </a:r>
            <a:endParaRPr lang="zh-CN" altLang="en-US" sz="2100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EAD9211-8AD7-4F9A-924A-FEDEFE28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68" y="5646982"/>
            <a:ext cx="83029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将获得的最小堆中元素按照层次遍历顺序依次编号，并表示为一个序列</a:t>
            </a:r>
          </a:p>
        </p:txBody>
      </p:sp>
    </p:spTree>
    <p:extLst>
      <p:ext uri="{BB962C8B-B14F-4D97-AF65-F5344CB8AC3E}">
        <p14:creationId xmlns:p14="http://schemas.microsoft.com/office/powerpoint/2010/main" val="314586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动作分解</a:t>
            </a:r>
            <a:endParaRPr lang="en-US" altLang="zh-CN" sz="33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CN" sz="33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任给定一个不满足最小堆的结点</a:t>
            </a:r>
            <a:endParaRPr lang="en-US" altLang="zh-CN" sz="33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如何向下调整</a:t>
            </a:r>
            <a:endParaRPr lang="en-US" altLang="zh-CN" sz="33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30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225404" y="2307432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 sz="180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225404" y="2307432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 sz="180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626571"/>
              </p:ext>
            </p:extLst>
          </p:nvPr>
        </p:nvGraphicFramePr>
        <p:xfrm>
          <a:off x="1801632" y="1644794"/>
          <a:ext cx="5389959" cy="417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位图图像" r:id="rId3" imgW="4486901" imgH="3734321" progId="Paint.Picture">
                  <p:embed/>
                </p:oleObj>
              </mc:Choice>
              <mc:Fallback>
                <p:oleObj name="位图图像" r:id="rId3" imgW="4486901" imgH="373432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632" y="1644794"/>
                        <a:ext cx="5389959" cy="417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069756" y="1132502"/>
            <a:ext cx="2470291" cy="34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1800" dirty="0">
                <a:sym typeface="Symbol" panose="05050102010706020507" pitchFamily="18" charset="2"/>
              </a:rPr>
              <a:t>元素</a:t>
            </a:r>
            <a:r>
              <a:rPr kumimoji="1" lang="en-US" altLang="zh-CN" sz="1800" dirty="0">
                <a:sym typeface="Symbol" panose="05050102010706020507" pitchFamily="18" charset="2"/>
              </a:rPr>
              <a:t>92</a:t>
            </a:r>
            <a:r>
              <a:rPr kumimoji="1" lang="zh-CN" altLang="en-US" sz="1800" dirty="0">
                <a:sym typeface="Symbol" panose="05050102010706020507" pitchFamily="18" charset="2"/>
              </a:rPr>
              <a:t>向下调整的过程</a:t>
            </a:r>
          </a:p>
        </p:txBody>
      </p:sp>
    </p:spTree>
    <p:extLst>
      <p:ext uri="{BB962C8B-B14F-4D97-AF65-F5344CB8AC3E}">
        <p14:creationId xmlns:p14="http://schemas.microsoft.com/office/powerpoint/2010/main" val="2335139953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1" y="1853249"/>
            <a:ext cx="7200897" cy="35552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树的定义</a:t>
            </a:r>
            <a:endParaRPr lang="en-US" altLang="zh-CN" sz="33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二叉树</a:t>
            </a:r>
            <a:endParaRPr lang="en-US" altLang="zh-CN" sz="33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二叉树的遍历</a:t>
            </a:r>
            <a:endParaRPr lang="en-US" altLang="zh-CN" sz="33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树和森林</a:t>
            </a:r>
            <a:endParaRPr lang="en-US" altLang="zh-CN" sz="33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3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堆和优先级队列</a:t>
            </a:r>
            <a:endParaRPr lang="en-US" altLang="zh-CN" sz="33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哈夫曼编码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32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702594" y="1775222"/>
          <a:ext cx="5744766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BMP 图像" r:id="rId3" imgW="3438095" imgH="2324424" progId="Paint.Picture">
                  <p:embed/>
                </p:oleObj>
              </mc:Choice>
              <mc:Fallback>
                <p:oleObj name="BMP 图像" r:id="rId3" imgW="3438095" imgH="23244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594" y="1775222"/>
                        <a:ext cx="5744766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398985" y="857251"/>
            <a:ext cx="55322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将序列</a:t>
            </a:r>
            <a:r>
              <a:rPr kumimoji="1"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36,91,24,12,47,30,52,85</a:t>
            </a:r>
            <a:r>
              <a:rPr kumimoji="1"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）调整为最小堆</a:t>
            </a:r>
            <a:r>
              <a:rPr kumimoji="1" lang="zh-CN" altLang="en-US" sz="2100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802856" y="2295525"/>
            <a:ext cx="245323" cy="34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005262" y="2714625"/>
            <a:ext cx="367151" cy="34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６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884885" y="2874169"/>
            <a:ext cx="367151" cy="34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４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939528" y="2657475"/>
            <a:ext cx="367151" cy="34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３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809875" y="2295525"/>
            <a:ext cx="271463" cy="34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１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255169" y="1843088"/>
            <a:ext cx="367151" cy="34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０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871663" y="3332560"/>
            <a:ext cx="371475" cy="34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７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3390900" y="2883694"/>
            <a:ext cx="367151" cy="34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５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1331120" y="1335882"/>
            <a:ext cx="5836597" cy="34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从</a:t>
            </a:r>
            <a:r>
              <a:rPr kumimoji="1" lang="zh-CN" altLang="en-US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1" lang="en-US" altLang="zh-CN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n-2)/2</a:t>
            </a:r>
            <a:r>
              <a:rPr kumimoji="1" lang="en-US" altLang="zh-CN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kumimoji="1"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处的元素开始，调整</a:t>
            </a:r>
            <a:r>
              <a:rPr kumimoji="1" lang="zh-CN" altLang="en-US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1" lang="en-US" altLang="zh-CN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n-2)/2</a:t>
            </a:r>
            <a:r>
              <a:rPr kumimoji="1" lang="en-US" altLang="zh-CN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kumimoji="1"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kumimoji="1" lang="en-US" altLang="zh-CN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kumimoji="1" lang="zh-CN" altLang="en-US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每个</a:t>
            </a:r>
            <a:r>
              <a:rPr kumimoji="1"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元素。</a:t>
            </a:r>
          </a:p>
        </p:txBody>
      </p:sp>
    </p:spTree>
    <p:extLst>
      <p:ext uri="{BB962C8B-B14F-4D97-AF65-F5344CB8AC3E}">
        <p14:creationId xmlns:p14="http://schemas.microsoft.com/office/powerpoint/2010/main" val="654567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675460" y="2836070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 sz="1800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3675460" y="2836070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 sz="1800"/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5881"/>
            <a:ext cx="6858000" cy="426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4950619" y="5245894"/>
            <a:ext cx="264559" cy="34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>
                <a:solidFill>
                  <a:srgbClr val="000000"/>
                </a:solidFill>
                <a:sym typeface="Wingdings" panose="05000000000000000000" pitchFamily="2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5877710"/>
      </p:ext>
    </p:extLst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3675460" y="2836070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 sz="1800"/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3675460" y="2836070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 sz="1800"/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717" y="1168004"/>
            <a:ext cx="6278165" cy="440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5051822" y="5204223"/>
            <a:ext cx="367151" cy="34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rgbClr val="000000"/>
                </a:solidFill>
                <a:sym typeface="Wingdings" panose="05000000000000000000" pitchFamily="2" charset="2"/>
              </a:rPr>
              <a:t>０</a:t>
            </a:r>
          </a:p>
        </p:txBody>
      </p:sp>
    </p:spTree>
    <p:extLst>
      <p:ext uri="{BB962C8B-B14F-4D97-AF65-F5344CB8AC3E}">
        <p14:creationId xmlns:p14="http://schemas.microsoft.com/office/powerpoint/2010/main" val="2799162006"/>
      </p:ext>
    </p:extLst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28420" y="2921883"/>
            <a:ext cx="526297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3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优先权队列的抽象数据类型</a:t>
            </a:r>
            <a:endParaRPr lang="zh-CN" altLang="en-US" sz="33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94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262233" y="380422"/>
            <a:ext cx="8619533" cy="4334827"/>
          </a:xfr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ADT </a:t>
            </a:r>
            <a:r>
              <a:rPr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PQueue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数据：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个元素的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最小堆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运算：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CreatePQ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PQueue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*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pq,int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maxsize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：建立一个空队列。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IsEmpty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PQueue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pq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：若队列空，则返回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true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；否则返回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false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IsFull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PQueue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pq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：若队列满，则返回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true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；否则返回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false</a:t>
            </a:r>
          </a:p>
          <a:p>
            <a:pPr marL="0" indent="0">
              <a:buNone/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Append(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PQueue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*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pq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T x):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元素值为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的新元素入队列。</a:t>
            </a:r>
          </a:p>
          <a:p>
            <a:pPr>
              <a:buNone/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　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Serve(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PQueue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*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pq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T x):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中返回具有最高优先权的元素值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并从优先权队列中删除该元素。</a:t>
            </a:r>
          </a:p>
          <a:p>
            <a:pPr marL="0" indent="0">
              <a:buNone/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079110638"/>
      </p:ext>
    </p:extLst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2503" y="527215"/>
            <a:ext cx="8745373" cy="4421187"/>
          </a:xfrm>
        </p:spPr>
        <p:txBody>
          <a:bodyPr/>
          <a:lstStyle/>
          <a:p>
            <a:pPr algn="l" eaLnBrk="1" hangingPunct="1"/>
            <a:b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优先权队列中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插入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一个新元素的算法步骤：</a:t>
            </a:r>
            <a:b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b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首先将新元素插入到优先权队列的最后</a:t>
            </a:r>
            <a:b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b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检查新元素插入后，队列是否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保持优先权队列的特点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，若不能则需调整：</a:t>
            </a:r>
            <a:b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调整过程是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由下向上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，与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双亲结点比较</a:t>
            </a:r>
            <a:b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若双亲结点大则新元素上浮，双亲结点下沉。</a:t>
            </a:r>
            <a:b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b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注：这一过程中与</a:t>
            </a:r>
            <a:r>
              <a:rPr lang="en-US" altLang="zh-CN" sz="2800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AdjustDown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相反的比较路径</a:t>
            </a:r>
            <a:b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800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AdjustDown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中调整结点与其孩子比较，不断下沉</a:t>
            </a:r>
            <a:b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本算法中调整结点与双亲比较，不断上浮</a:t>
            </a:r>
            <a:b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269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18911" y="1153926"/>
            <a:ext cx="7053542" cy="1050398"/>
          </a:xfrm>
        </p:spPr>
        <p:txBody>
          <a:bodyPr/>
          <a:lstStyle/>
          <a:p>
            <a:pPr eaLnBrk="1" hangingPunct="1"/>
            <a:r>
              <a:rPr lang="zh-CN" altLang="en-US" sz="27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例１：向优先权队列中插入一个新元素</a:t>
            </a:r>
            <a:r>
              <a:rPr lang="en-US" altLang="zh-CN" sz="27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24</a:t>
            </a:r>
            <a:endParaRPr lang="zh-CN" altLang="en-US" sz="27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6739" name="Picture 4" descr="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6204" y="1843088"/>
            <a:ext cx="5334000" cy="3790950"/>
          </a:xfrm>
          <a:noFill/>
        </p:spPr>
      </p:pic>
      <p:sp>
        <p:nvSpPr>
          <p:cNvPr id="116740" name="Line 5"/>
          <p:cNvSpPr>
            <a:spLocks noChangeShapeType="1"/>
          </p:cNvSpPr>
          <p:nvPr/>
        </p:nvSpPr>
        <p:spPr bwMode="auto">
          <a:xfrm>
            <a:off x="4230984" y="5580460"/>
            <a:ext cx="675084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500" tIns="35100" rIns="67500" bIns="35100">
            <a:spAutoFit/>
          </a:bodyPr>
          <a:lstStyle/>
          <a:p>
            <a:endParaRPr lang="zh-CN" altLang="en-US" sz="135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91841" y="5213119"/>
            <a:ext cx="856211" cy="328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420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8" name="Group 2"/>
          <p:cNvGrpSpPr>
            <a:grpSpLocks/>
          </p:cNvGrpSpPr>
          <p:nvPr/>
        </p:nvGrpSpPr>
        <p:grpSpPr bwMode="auto">
          <a:xfrm>
            <a:off x="1828800" y="1427560"/>
            <a:ext cx="5657850" cy="4282679"/>
            <a:chOff x="576" y="479"/>
            <a:chExt cx="4752" cy="3597"/>
          </a:xfrm>
        </p:grpSpPr>
        <p:graphicFrame>
          <p:nvGraphicFramePr>
            <p:cNvPr id="15362" name="Object 3"/>
            <p:cNvGraphicFramePr>
              <a:graphicFrameLocks noChangeAspect="1"/>
            </p:cNvGraphicFramePr>
            <p:nvPr/>
          </p:nvGraphicFramePr>
          <p:xfrm>
            <a:off x="576" y="2880"/>
            <a:ext cx="4752" cy="1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06" name="BMP 图象" r:id="rId3" imgW="4525007" imgH="1142857" progId="Paint.Picture">
                    <p:embed/>
                  </p:oleObj>
                </mc:Choice>
                <mc:Fallback>
                  <p:oleObj name="BMP 图象" r:id="rId3" imgW="4525007" imgH="114285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880"/>
                          <a:ext cx="4752" cy="1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380862"/>
                </p:ext>
              </p:extLst>
            </p:nvPr>
          </p:nvGraphicFramePr>
          <p:xfrm>
            <a:off x="576" y="479"/>
            <a:ext cx="2352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07" name="BMP 图象" r:id="rId5" imgW="1886213" imgH="237969" progId="Paint.Picture">
                    <p:embed/>
                  </p:oleObj>
                </mc:Choice>
                <mc:Fallback>
                  <p:oleObj name="BMP 图象" r:id="rId5" imgW="1886213" imgH="23796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479"/>
                          <a:ext cx="2352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" name="Object 5"/>
            <p:cNvGraphicFramePr>
              <a:graphicFrameLocks noChangeAspect="1"/>
            </p:cNvGraphicFramePr>
            <p:nvPr/>
          </p:nvGraphicFramePr>
          <p:xfrm>
            <a:off x="2880" y="480"/>
            <a:ext cx="2448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08" name="BMP 图象" r:id="rId7" imgW="2400635" imgH="552527" progId="Paint.Picture">
                    <p:embed/>
                  </p:oleObj>
                </mc:Choice>
                <mc:Fallback>
                  <p:oleObj name="BMP 图象" r:id="rId7" imgW="2400635" imgH="55252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480"/>
                          <a:ext cx="2448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6"/>
            <p:cNvGraphicFramePr>
              <a:graphicFrameLocks noChangeAspect="1"/>
            </p:cNvGraphicFramePr>
            <p:nvPr/>
          </p:nvGraphicFramePr>
          <p:xfrm>
            <a:off x="576" y="1056"/>
            <a:ext cx="2304" cy="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09" name="BMP 图象" r:id="rId9" imgW="1828571" imgH="733333" progId="Paint.Picture">
                    <p:embed/>
                  </p:oleObj>
                </mc:Choice>
                <mc:Fallback>
                  <p:oleObj name="BMP 图象" r:id="rId9" imgW="1828571" imgH="73333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056"/>
                          <a:ext cx="2304" cy="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" name="Object 7"/>
            <p:cNvGraphicFramePr>
              <a:graphicFrameLocks noChangeAspect="1"/>
            </p:cNvGraphicFramePr>
            <p:nvPr/>
          </p:nvGraphicFramePr>
          <p:xfrm>
            <a:off x="2880" y="1056"/>
            <a:ext cx="2448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10" name="BMP 图象" r:id="rId11" imgW="1848108" imgH="809738" progId="Paint.Picture">
                    <p:embed/>
                  </p:oleObj>
                </mc:Choice>
                <mc:Fallback>
                  <p:oleObj name="BMP 图象" r:id="rId11" imgW="1848108" imgH="80973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056"/>
                          <a:ext cx="2448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8"/>
            <p:cNvGraphicFramePr>
              <a:graphicFrameLocks noChangeAspect="1"/>
            </p:cNvGraphicFramePr>
            <p:nvPr/>
          </p:nvGraphicFramePr>
          <p:xfrm>
            <a:off x="576" y="1872"/>
            <a:ext cx="4752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11" name="BMP 图象" r:id="rId13" imgW="3428571" imgH="819048" progId="Paint.Picture">
                    <p:embed/>
                  </p:oleObj>
                </mc:Choice>
                <mc:Fallback>
                  <p:oleObj name="BMP 图象" r:id="rId13" imgW="3428571" imgH="81904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872"/>
                          <a:ext cx="4752" cy="1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426075" y="925116"/>
            <a:ext cx="6291850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从空队列开始，依此向队列中插入元素的过程</a:t>
            </a:r>
          </a:p>
        </p:txBody>
      </p:sp>
    </p:spTree>
    <p:extLst>
      <p:ext uri="{BB962C8B-B14F-4D97-AF65-F5344CB8AC3E}">
        <p14:creationId xmlns:p14="http://schemas.microsoft.com/office/powerpoint/2010/main" val="3608814764"/>
      </p:ext>
    </p:extLst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3557588" y="2664620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 sz="1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3557588" y="2664620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 sz="1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957063" y="800662"/>
            <a:ext cx="68818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kumimoji="1"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设从空队列开始，依此向队列中插入元素：</a:t>
            </a:r>
            <a:r>
              <a:rPr kumimoji="1"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71</a:t>
            </a:r>
            <a:r>
              <a:rPr kumimoji="1"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74</a:t>
            </a:r>
            <a:r>
              <a:rPr kumimoji="1"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72</a:t>
            </a:r>
            <a:r>
              <a:rPr kumimoji="1"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54</a:t>
            </a:r>
            <a:r>
              <a:rPr kumimoji="1"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93</a:t>
            </a:r>
            <a:r>
              <a:rPr kumimoji="1"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52</a:t>
            </a:r>
            <a:r>
              <a:rPr kumimoji="1"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28</a:t>
            </a:r>
            <a:r>
              <a:rPr kumimoji="1"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，则每次插入后队列的状态如下表</a:t>
            </a:r>
          </a:p>
        </p:txBody>
      </p:sp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7" y="2295353"/>
            <a:ext cx="7355313" cy="332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764543"/>
      </p:ext>
    </p:extLst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716" y="753187"/>
            <a:ext cx="8745374" cy="4421187"/>
          </a:xfrm>
        </p:spPr>
        <p:txBody>
          <a:bodyPr/>
          <a:lstStyle/>
          <a:p>
            <a:pPr algn="l" eaLnBrk="1" hangingPunct="1"/>
            <a:b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优先权队列中删除堆顶元素的算法步骤：</a:t>
            </a:r>
            <a:b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b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将堆顶元素赋值给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，然后将堆底元素覆盖堆顶元素</a:t>
            </a:r>
            <a:b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b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检查堆顶元素被覆盖后，新堆顶元素是否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保持优先权队列的特点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，若不能则需调整：</a:t>
            </a:r>
            <a:b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调整过程是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由上向下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，与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孩子结点比较</a:t>
            </a:r>
            <a:b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若堆顶结点大则堆顶元素下沉，孩子中小者上浮</a:t>
            </a:r>
            <a:b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b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注：这一过程中即</a:t>
            </a:r>
            <a:r>
              <a:rPr lang="en-US" altLang="zh-CN" sz="2800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AdjustDown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过程</a:t>
            </a:r>
            <a:b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3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10906" y="555657"/>
            <a:ext cx="7053542" cy="105039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回顾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10906" y="2247186"/>
            <a:ext cx="7200897" cy="263351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堆栈：先进后出的线性结构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队列：先进先出的线性结构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75651" y="2339982"/>
            <a:ext cx="3616037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数据元素加入的次序是重要的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06378" y="4475335"/>
            <a:ext cx="6073486" cy="1384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每个数据元素都被赋予优先级，数据元素的到来顺序是不重要的，但是离开队伍的顺序以优先级决定</a:t>
            </a:r>
          </a:p>
        </p:txBody>
      </p:sp>
    </p:spTree>
    <p:extLst>
      <p:ext uri="{BB962C8B-B14F-4D97-AF65-F5344CB8AC3E}">
        <p14:creationId xmlns:p14="http://schemas.microsoft.com/office/powerpoint/2010/main" val="29354864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176783"/>
              </p:ext>
            </p:extLst>
          </p:nvPr>
        </p:nvGraphicFramePr>
        <p:xfrm>
          <a:off x="1446383" y="1625600"/>
          <a:ext cx="609600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811626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456264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845308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694826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896771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250676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37163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5794088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0378215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28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52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54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72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93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71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74</a:t>
                      </a:r>
                      <a:endParaRPr lang="zh-CN" altLang="en-US" sz="24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0216081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648628" y="3388477"/>
            <a:ext cx="58937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连续调用</a:t>
            </a:r>
            <a:r>
              <a:rPr lang="en-US" altLang="zh-CN" sz="27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Serve</a:t>
            </a:r>
            <a:r>
              <a:rPr lang="zh-CN" altLang="en-US" sz="27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，堆中元素如何变化？</a:t>
            </a:r>
          </a:p>
        </p:txBody>
      </p:sp>
    </p:spTree>
    <p:extLst>
      <p:ext uri="{BB962C8B-B14F-4D97-AF65-F5344CB8AC3E}">
        <p14:creationId xmlns:p14="http://schemas.microsoft.com/office/powerpoint/2010/main" val="1193538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3557588" y="2664620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 sz="1800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3557588" y="2664620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en-US" altLang="zh-CN" sz="1800"/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290755" y="611309"/>
            <a:ext cx="8727121" cy="585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Append </a:t>
            </a:r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en-US" altLang="zh-CN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Serve</a:t>
            </a:r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函数的时间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容易分析优先权队列的插入和删除运算的时间复杂度。</a:t>
            </a:r>
          </a:p>
          <a:p>
            <a:pPr>
              <a:lnSpc>
                <a:spcPct val="120000"/>
              </a:lnSpc>
            </a:pPr>
            <a:endParaRPr kumimoji="1" lang="zh-CN" altLang="en-US" sz="28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由于具有</a:t>
            </a:r>
            <a:r>
              <a:rPr kumimoji="1" lang="en-US" altLang="zh-CN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kumimoji="1"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个结点的完全二叉树的高度为</a:t>
            </a:r>
          </a:p>
          <a:p>
            <a:pPr algn="ctr"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</a:t>
            </a:r>
            <a:r>
              <a:rPr kumimoji="1" lang="en-US" altLang="zh-CN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log</a:t>
            </a:r>
            <a:r>
              <a:rPr kumimoji="1" lang="en-US" altLang="zh-CN" sz="2800" baseline="-25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en-US" altLang="zh-CN" sz="2800" baseline="30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(n+1)</a:t>
            </a:r>
            <a:r>
              <a:rPr kumimoji="1" lang="en-US" altLang="zh-CN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</a:t>
            </a:r>
            <a:r>
              <a:rPr kumimoji="1"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所以</a:t>
            </a:r>
            <a:r>
              <a:rPr kumimoji="1" lang="en-US" altLang="zh-CN" sz="2800" dirty="0" err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AdjustDown</a:t>
            </a:r>
            <a:r>
              <a:rPr kumimoji="1"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en-US" altLang="zh-CN" sz="2800" dirty="0" err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AdjustUp</a:t>
            </a:r>
            <a:r>
              <a:rPr kumimoji="1"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两个算法中，比较和移动元素的次数均不会超过该高度。</a:t>
            </a:r>
          </a:p>
          <a:p>
            <a:pPr>
              <a:lnSpc>
                <a:spcPct val="120000"/>
              </a:lnSpc>
            </a:pPr>
            <a:endParaRPr kumimoji="1" lang="zh-CN" altLang="en-US" sz="28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Append</a:t>
            </a:r>
            <a:r>
              <a:rPr kumimoji="1"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en-US" altLang="zh-CN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Serve</a:t>
            </a:r>
            <a:r>
              <a:rPr kumimoji="1"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运算分别用一常数阶调用上述两个运算，所以它们的时间复杂度为 </a:t>
            </a:r>
            <a:r>
              <a:rPr kumimoji="1" lang="en-US" altLang="zh-CN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O(log</a:t>
            </a:r>
            <a:r>
              <a:rPr kumimoji="1" lang="en-US" altLang="zh-CN" sz="2800" baseline="-250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en-US" altLang="zh-CN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n)</a:t>
            </a:r>
            <a:r>
              <a:rPr kumimoji="1"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21094627"/>
      </p:ext>
    </p:extLst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8065" y="1536174"/>
            <a:ext cx="80478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作业：补充题</a:t>
            </a:r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将以下数据调整成最小堆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(adjust down)</a:t>
            </a:r>
          </a:p>
          <a:p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10,20,30,40,50,60,70,80</a:t>
            </a:r>
          </a:p>
          <a:p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280,70,60,50,40,30,20,10</a:t>
            </a:r>
          </a:p>
          <a:p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80,10,70,20,60,30,50,40</a:t>
            </a:r>
          </a:p>
          <a:p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依次输入上述数据，构造最小堆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(adjust up)</a:t>
            </a:r>
          </a:p>
        </p:txBody>
      </p:sp>
    </p:spTree>
    <p:extLst>
      <p:ext uri="{BB962C8B-B14F-4D97-AF65-F5344CB8AC3E}">
        <p14:creationId xmlns:p14="http://schemas.microsoft.com/office/powerpoint/2010/main" val="78902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89660" y="518871"/>
            <a:ext cx="7053542" cy="105039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3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场景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553443" y="1977296"/>
            <a:ext cx="7200897" cy="263351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后到达的银行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VIP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客户可提前办理业务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邮件的处理顺序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17168"/>
              </p:ext>
            </p:extLst>
          </p:nvPr>
        </p:nvGraphicFramePr>
        <p:xfrm>
          <a:off x="1494557" y="3660838"/>
          <a:ext cx="609600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41178" y="3660838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关键字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0774" y="4132368"/>
            <a:ext cx="131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数据元素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9660" y="3199260"/>
            <a:ext cx="74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到达顺序     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0         1         2        3         4        5         6         7         8        9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39564457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431332" y="1755581"/>
            <a:ext cx="8307532" cy="361830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一个大小为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堆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是一棵包含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个结点的</a:t>
            </a:r>
            <a:r>
              <a:rPr kumimoji="1"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完全二叉树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，该树中每个结点的关键字值</a:t>
            </a:r>
            <a:r>
              <a:rPr kumimoji="1"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大于等于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其</a:t>
            </a:r>
            <a:r>
              <a:rPr kumimoji="1"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双亲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结点的关键字值</a:t>
            </a:r>
          </a:p>
          <a:p>
            <a:pPr eaLnBrk="1" hangingPunct="1">
              <a:defRPr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完全二叉树的根称为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堆顶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，它的关键字值是整棵树上最小的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最小堆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最大堆</a:t>
            </a:r>
            <a:endParaRPr kumimoji="1"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3815255" y="4115501"/>
            <a:ext cx="4402850" cy="2458720"/>
            <a:chOff x="2736" y="2142"/>
            <a:chExt cx="3277" cy="1625"/>
          </a:xfrm>
        </p:grpSpPr>
        <p:grpSp>
          <p:nvGrpSpPr>
            <p:cNvPr id="7174" name="Group 5"/>
            <p:cNvGrpSpPr>
              <a:grpSpLocks/>
            </p:cNvGrpSpPr>
            <p:nvPr/>
          </p:nvGrpSpPr>
          <p:grpSpPr bwMode="auto">
            <a:xfrm>
              <a:off x="2736" y="2544"/>
              <a:ext cx="2112" cy="1193"/>
              <a:chOff x="2672" y="2568"/>
              <a:chExt cx="2112" cy="1193"/>
            </a:xfrm>
          </p:grpSpPr>
          <p:graphicFrame>
            <p:nvGraphicFramePr>
              <p:cNvPr id="7170" name="Object 6"/>
              <p:cNvGraphicFramePr>
                <a:graphicFrameLocks noChangeAspect="1"/>
              </p:cNvGraphicFramePr>
              <p:nvPr/>
            </p:nvGraphicFramePr>
            <p:xfrm>
              <a:off x="2672" y="2568"/>
              <a:ext cx="2112" cy="1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25" name="BMP 图象" r:id="rId3" imgW="1238423" imgH="790476" progId="Paint.Picture">
                      <p:embed/>
                    </p:oleObj>
                  </mc:Choice>
                  <mc:Fallback>
                    <p:oleObj name="BMP 图象" r:id="rId3" imgW="1238423" imgH="790476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2" y="2568"/>
                            <a:ext cx="2112" cy="1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79" name="Text Box 7"/>
              <p:cNvSpPr txBox="1">
                <a:spLocks noChangeArrowheads="1"/>
              </p:cNvSpPr>
              <p:nvPr/>
            </p:nvSpPr>
            <p:spPr bwMode="auto">
              <a:xfrm>
                <a:off x="3602" y="2568"/>
                <a:ext cx="27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1350">
                    <a:solidFill>
                      <a:srgbClr val="FF9933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180" name="Text Box 8"/>
              <p:cNvSpPr txBox="1">
                <a:spLocks noChangeArrowheads="1"/>
              </p:cNvSpPr>
              <p:nvPr/>
            </p:nvSpPr>
            <p:spPr bwMode="auto">
              <a:xfrm>
                <a:off x="3113" y="2856"/>
                <a:ext cx="27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1350">
                    <a:solidFill>
                      <a:srgbClr val="FF9933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181" name="Text Box 9"/>
              <p:cNvSpPr txBox="1">
                <a:spLocks noChangeArrowheads="1"/>
              </p:cNvSpPr>
              <p:nvPr/>
            </p:nvSpPr>
            <p:spPr bwMode="auto">
              <a:xfrm>
                <a:off x="4304" y="2817"/>
                <a:ext cx="27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1350">
                    <a:solidFill>
                      <a:srgbClr val="FF9933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7182" name="Text Box 10"/>
              <p:cNvSpPr txBox="1">
                <a:spLocks noChangeArrowheads="1"/>
              </p:cNvSpPr>
              <p:nvPr/>
            </p:nvSpPr>
            <p:spPr bwMode="auto">
              <a:xfrm>
                <a:off x="2720" y="3192"/>
                <a:ext cx="27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1350" dirty="0">
                    <a:solidFill>
                      <a:srgbClr val="FF9933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7183" name="Text Box 11"/>
              <p:cNvSpPr txBox="1">
                <a:spLocks noChangeArrowheads="1"/>
              </p:cNvSpPr>
              <p:nvPr/>
            </p:nvSpPr>
            <p:spPr bwMode="auto">
              <a:xfrm>
                <a:off x="3593" y="3192"/>
                <a:ext cx="27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1350">
                    <a:solidFill>
                      <a:srgbClr val="FF9933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7184" name="Text Box 12"/>
              <p:cNvSpPr txBox="1">
                <a:spLocks noChangeArrowheads="1"/>
              </p:cNvSpPr>
              <p:nvPr/>
            </p:nvSpPr>
            <p:spPr bwMode="auto">
              <a:xfrm>
                <a:off x="4025" y="3192"/>
                <a:ext cx="27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1350">
                    <a:solidFill>
                      <a:srgbClr val="FF9933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sp>
          <p:nvSpPr>
            <p:cNvPr id="7175" name="Oval 13"/>
            <p:cNvSpPr>
              <a:spLocks noChangeArrowheads="1"/>
            </p:cNvSpPr>
            <p:nvPr/>
          </p:nvSpPr>
          <p:spPr bwMode="auto">
            <a:xfrm>
              <a:off x="3000" y="3368"/>
              <a:ext cx="50" cy="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  <p:sp>
          <p:nvSpPr>
            <p:cNvPr id="7176" name="Oval 14"/>
            <p:cNvSpPr>
              <a:spLocks noChangeArrowheads="1"/>
            </p:cNvSpPr>
            <p:nvPr/>
          </p:nvSpPr>
          <p:spPr bwMode="auto">
            <a:xfrm>
              <a:off x="3702" y="3384"/>
              <a:ext cx="50" cy="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  <p:sp>
          <p:nvSpPr>
            <p:cNvPr id="7177" name="AutoShape 15"/>
            <p:cNvSpPr>
              <a:spLocks noChangeArrowheads="1"/>
            </p:cNvSpPr>
            <p:nvPr/>
          </p:nvSpPr>
          <p:spPr bwMode="auto">
            <a:xfrm>
              <a:off x="5169" y="3418"/>
              <a:ext cx="844" cy="349"/>
            </a:xfrm>
            <a:prstGeom prst="wedgeRectCallout">
              <a:avLst>
                <a:gd name="adj1" fmla="val -145833"/>
                <a:gd name="adj2" fmla="val -22264"/>
              </a:avLst>
            </a:prstGeom>
            <a:solidFill>
              <a:srgbClr val="0000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1" lang="zh-CN" altLang="en-US" sz="2100" dirty="0">
                  <a:latin typeface="宋体" panose="02010600030101010101" pitchFamily="2" charset="-122"/>
                  <a:ea typeface="宋体" panose="02010600030101010101" pitchFamily="2" charset="-122"/>
                </a:rPr>
                <a:t>堆底</a:t>
              </a:r>
            </a:p>
          </p:txBody>
        </p:sp>
        <p:sp>
          <p:nvSpPr>
            <p:cNvPr id="7178" name="AutoShape 16"/>
            <p:cNvSpPr>
              <a:spLocks noChangeArrowheads="1"/>
            </p:cNvSpPr>
            <p:nvPr/>
          </p:nvSpPr>
          <p:spPr bwMode="auto">
            <a:xfrm>
              <a:off x="4287" y="2142"/>
              <a:ext cx="720" cy="349"/>
            </a:xfrm>
            <a:prstGeom prst="wedgeRectCallout">
              <a:avLst>
                <a:gd name="adj1" fmla="val -96782"/>
                <a:gd name="adj2" fmla="val 91407"/>
              </a:avLst>
            </a:prstGeom>
            <a:solidFill>
              <a:srgbClr val="0000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/>
              <a:r>
                <a:rPr kumimoji="1" lang="zh-CN" altLang="en-US" sz="2100" dirty="0">
                  <a:latin typeface="宋体" panose="02010600030101010101" pitchFamily="2" charset="-122"/>
                  <a:ea typeface="宋体" panose="02010600030101010101" pitchFamily="2" charset="-122"/>
                </a:rPr>
                <a:t>堆顶</a:t>
              </a:r>
            </a:p>
          </p:txBody>
        </p:sp>
      </p:grpSp>
      <p:sp>
        <p:nvSpPr>
          <p:cNvPr id="18" name="标题 1"/>
          <p:cNvSpPr txBox="1">
            <a:spLocks/>
          </p:cNvSpPr>
          <p:nvPr/>
        </p:nvSpPr>
        <p:spPr>
          <a:xfrm>
            <a:off x="592282" y="605360"/>
            <a:ext cx="7053542" cy="105039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堆</a:t>
            </a:r>
          </a:p>
        </p:txBody>
      </p:sp>
    </p:spTree>
    <p:extLst>
      <p:ext uri="{BB962C8B-B14F-4D97-AF65-F5344CB8AC3E}">
        <p14:creationId xmlns:p14="http://schemas.microsoft.com/office/powerpoint/2010/main" val="3361483457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370067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3216594" y="3890047"/>
                <a:ext cx="5853112" cy="1165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kumimoji="1" lang="zh-CN" altLang="en-US" sz="2100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设结点</a:t>
                </a:r>
                <a:r>
                  <a:rPr kumimoji="1" lang="en-US" altLang="zh-CN" sz="2100" b="1" i="1" dirty="0" err="1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100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的孩子编号取决于</a:t>
                </a:r>
                <a:endParaRPr kumimoji="1" lang="en-US" altLang="zh-CN" sz="21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kumimoji="1" lang="zh-CN" altLang="en-US" sz="2100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kumimoji="1" lang="en-US" altLang="zh-CN" sz="2100" b="1" i="1" dirty="0" err="1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100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同层，在</a:t>
                </a:r>
                <a:r>
                  <a:rPr kumimoji="1" lang="en-US" altLang="zh-CN" sz="2100" b="1" dirty="0" err="1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100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之后结点个数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</m:t>
                    </m:r>
                  </m:oMath>
                </a14:m>
                <a:endParaRPr kumimoji="1" lang="en-US" altLang="zh-CN" sz="21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kumimoji="1" lang="zh-CN" altLang="en-US" sz="2100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kumimoji="1" lang="en-US" altLang="zh-CN" sz="2100" b="1" i="1" dirty="0" err="1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100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同层，在</a:t>
                </a:r>
                <a:r>
                  <a:rPr kumimoji="1" lang="en-US" altLang="zh-CN" sz="2100" b="1" dirty="0" err="1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100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之前结点的孩子个数</a:t>
                </a: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594" y="3890047"/>
                <a:ext cx="5853112" cy="1165127"/>
              </a:xfrm>
              <a:prstGeom prst="rect">
                <a:avLst/>
              </a:prstGeom>
              <a:blipFill>
                <a:blip r:embed="rId2"/>
                <a:stretch>
                  <a:fillRect l="-1250" t="-2094" b="-8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74321" y="970361"/>
            <a:ext cx="8623934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1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假定对一棵有</a:t>
            </a:r>
            <a:r>
              <a:rPr kumimoji="1"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个结点的完全二叉树中的结点，按从上到下、从左到右的顺序，从</a:t>
            </a:r>
            <a:r>
              <a:rPr kumimoji="1"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kumimoji="1"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n-1</a:t>
            </a:r>
            <a:r>
              <a:rPr kumimoji="1"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编号 ，设结点序号为</a:t>
            </a:r>
            <a:r>
              <a:rPr kumimoji="1"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，则有以下关系成立：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）当</a:t>
            </a:r>
            <a:r>
              <a:rPr kumimoji="1"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时，该结点为二叉树的根。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）若</a:t>
            </a:r>
            <a:r>
              <a:rPr kumimoji="1"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&gt;0</a:t>
            </a:r>
            <a:r>
              <a:rPr kumimoji="1"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，则该结点的双亲的序号为 </a:t>
            </a:r>
            <a:r>
              <a:rPr kumimoji="1" lang="zh-CN" altLang="en-US" sz="21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1" lang="en-US" altLang="zh-CN" sz="21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1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i-1)/2</a:t>
            </a:r>
            <a:r>
              <a:rPr kumimoji="1" lang="en-US" altLang="zh-CN" sz="21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）若</a:t>
            </a:r>
            <a:r>
              <a:rPr kumimoji="1"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2i+1</a:t>
            </a:r>
            <a:r>
              <a:rPr kumimoji="1" lang="en-US" altLang="en-US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＜</a:t>
            </a:r>
            <a:r>
              <a:rPr kumimoji="1"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，则该结点左孩子的序号为</a:t>
            </a:r>
            <a:r>
              <a:rPr kumimoji="1"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2i+1</a:t>
            </a:r>
            <a:r>
              <a:rPr kumimoji="1"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，否则该结点无左孩子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）若</a:t>
            </a:r>
            <a:r>
              <a:rPr kumimoji="1"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2i+2</a:t>
            </a:r>
            <a:r>
              <a:rPr kumimoji="1" lang="en-US" altLang="en-US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＜</a:t>
            </a:r>
            <a:r>
              <a:rPr kumimoji="1"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，则该结点右孩子的序号为</a:t>
            </a:r>
            <a:r>
              <a:rPr kumimoji="1"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2i+2</a:t>
            </a:r>
            <a:r>
              <a:rPr kumimoji="1"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，否则该结点无右孩子</a:t>
            </a:r>
          </a:p>
        </p:txBody>
      </p:sp>
      <p:sp>
        <p:nvSpPr>
          <p:cNvPr id="52227" name="Oval 35"/>
          <p:cNvSpPr>
            <a:spLocks noChangeArrowheads="1"/>
          </p:cNvSpPr>
          <p:nvPr/>
        </p:nvSpPr>
        <p:spPr bwMode="auto">
          <a:xfrm>
            <a:off x="1622346" y="3577590"/>
            <a:ext cx="309563" cy="314325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80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52228" name="Oval 36"/>
          <p:cNvSpPr>
            <a:spLocks noChangeArrowheads="1"/>
          </p:cNvSpPr>
          <p:nvPr/>
        </p:nvSpPr>
        <p:spPr bwMode="auto">
          <a:xfrm>
            <a:off x="1000841" y="4071700"/>
            <a:ext cx="310753" cy="314325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80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52229" name="Oval 37"/>
          <p:cNvSpPr>
            <a:spLocks noChangeArrowheads="1"/>
          </p:cNvSpPr>
          <p:nvPr/>
        </p:nvSpPr>
        <p:spPr bwMode="auto">
          <a:xfrm>
            <a:off x="2330767" y="4026456"/>
            <a:ext cx="309563" cy="314325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8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52230" name="Oval 38"/>
          <p:cNvSpPr>
            <a:spLocks noChangeArrowheads="1"/>
          </p:cNvSpPr>
          <p:nvPr/>
        </p:nvSpPr>
        <p:spPr bwMode="auto">
          <a:xfrm>
            <a:off x="646035" y="4521756"/>
            <a:ext cx="310753" cy="314325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8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52231" name="Oval 39"/>
          <p:cNvSpPr>
            <a:spLocks noChangeArrowheads="1"/>
          </p:cNvSpPr>
          <p:nvPr/>
        </p:nvSpPr>
        <p:spPr bwMode="auto">
          <a:xfrm>
            <a:off x="1355647" y="4520565"/>
            <a:ext cx="310753" cy="314325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</a:p>
        </p:txBody>
      </p:sp>
      <p:sp>
        <p:nvSpPr>
          <p:cNvPr id="52232" name="Oval 40"/>
          <p:cNvSpPr>
            <a:spLocks noChangeArrowheads="1"/>
          </p:cNvSpPr>
          <p:nvPr/>
        </p:nvSpPr>
        <p:spPr bwMode="auto">
          <a:xfrm>
            <a:off x="1977152" y="4520565"/>
            <a:ext cx="309563" cy="314325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8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</a:p>
        </p:txBody>
      </p:sp>
      <p:sp>
        <p:nvSpPr>
          <p:cNvPr id="52233" name="Oval 41"/>
          <p:cNvSpPr>
            <a:spLocks noChangeArrowheads="1"/>
          </p:cNvSpPr>
          <p:nvPr/>
        </p:nvSpPr>
        <p:spPr bwMode="auto">
          <a:xfrm>
            <a:off x="2730817" y="4509850"/>
            <a:ext cx="309563" cy="314325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8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</a:p>
        </p:txBody>
      </p:sp>
      <p:sp>
        <p:nvSpPr>
          <p:cNvPr id="52234" name="Oval 42"/>
          <p:cNvSpPr>
            <a:spLocks noChangeArrowheads="1"/>
          </p:cNvSpPr>
          <p:nvPr/>
        </p:nvSpPr>
        <p:spPr bwMode="auto">
          <a:xfrm>
            <a:off x="468630" y="4970621"/>
            <a:ext cx="309563" cy="314325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80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</a:p>
        </p:txBody>
      </p:sp>
      <p:sp>
        <p:nvSpPr>
          <p:cNvPr id="52235" name="Oval 43"/>
          <p:cNvSpPr>
            <a:spLocks noChangeArrowheads="1"/>
          </p:cNvSpPr>
          <p:nvPr/>
        </p:nvSpPr>
        <p:spPr bwMode="auto">
          <a:xfrm>
            <a:off x="824627" y="4970621"/>
            <a:ext cx="309563" cy="314325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80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</a:p>
        </p:txBody>
      </p:sp>
      <p:sp>
        <p:nvSpPr>
          <p:cNvPr id="52236" name="Oval 44"/>
          <p:cNvSpPr>
            <a:spLocks noChangeArrowheads="1"/>
          </p:cNvSpPr>
          <p:nvPr/>
        </p:nvSpPr>
        <p:spPr bwMode="auto">
          <a:xfrm>
            <a:off x="1179433" y="4970621"/>
            <a:ext cx="309563" cy="314325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180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</a:p>
        </p:txBody>
      </p:sp>
      <p:cxnSp>
        <p:nvCxnSpPr>
          <p:cNvPr id="52237" name="AutoShape 45"/>
          <p:cNvCxnSpPr>
            <a:cxnSpLocks noChangeShapeType="1"/>
            <a:stCxn id="52227" idx="3"/>
            <a:endCxn id="52228" idx="7"/>
          </p:cNvCxnSpPr>
          <p:nvPr/>
        </p:nvCxnSpPr>
        <p:spPr bwMode="auto">
          <a:xfrm flipH="1">
            <a:off x="1266349" y="3857389"/>
            <a:ext cx="401241" cy="2488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8" name="AutoShape 46"/>
          <p:cNvCxnSpPr>
            <a:cxnSpLocks noChangeShapeType="1"/>
            <a:stCxn id="52227" idx="5"/>
            <a:endCxn id="52229" idx="1"/>
          </p:cNvCxnSpPr>
          <p:nvPr/>
        </p:nvCxnSpPr>
        <p:spPr bwMode="auto">
          <a:xfrm>
            <a:off x="1886665" y="3857387"/>
            <a:ext cx="489347" cy="203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9" name="AutoShape 47"/>
          <p:cNvCxnSpPr>
            <a:cxnSpLocks noChangeShapeType="1"/>
            <a:stCxn id="52228" idx="3"/>
            <a:endCxn id="52230" idx="7"/>
          </p:cNvCxnSpPr>
          <p:nvPr/>
        </p:nvCxnSpPr>
        <p:spPr bwMode="auto">
          <a:xfrm flipH="1">
            <a:off x="911543" y="4351496"/>
            <a:ext cx="134541" cy="204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0" name="AutoShape 48"/>
          <p:cNvCxnSpPr>
            <a:cxnSpLocks noChangeShapeType="1"/>
            <a:stCxn id="52228" idx="5"/>
            <a:endCxn id="52231" idx="1"/>
          </p:cNvCxnSpPr>
          <p:nvPr/>
        </p:nvCxnSpPr>
        <p:spPr bwMode="auto">
          <a:xfrm>
            <a:off x="1266349" y="4351498"/>
            <a:ext cx="134541" cy="2035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1" name="AutoShape 49"/>
          <p:cNvCxnSpPr>
            <a:cxnSpLocks noChangeShapeType="1"/>
            <a:stCxn id="52230" idx="3"/>
            <a:endCxn id="52234" idx="0"/>
          </p:cNvCxnSpPr>
          <p:nvPr/>
        </p:nvCxnSpPr>
        <p:spPr bwMode="auto">
          <a:xfrm flipH="1">
            <a:off x="624602" y="4801552"/>
            <a:ext cx="66675" cy="158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2" name="AutoShape 50"/>
          <p:cNvCxnSpPr>
            <a:cxnSpLocks noChangeShapeType="1"/>
            <a:stCxn id="52230" idx="5"/>
            <a:endCxn id="52235" idx="0"/>
          </p:cNvCxnSpPr>
          <p:nvPr/>
        </p:nvCxnSpPr>
        <p:spPr bwMode="auto">
          <a:xfrm>
            <a:off x="911543" y="4801552"/>
            <a:ext cx="67866" cy="158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3" name="AutoShape 51"/>
          <p:cNvCxnSpPr>
            <a:cxnSpLocks noChangeShapeType="1"/>
            <a:stCxn id="52231" idx="3"/>
            <a:endCxn id="52236" idx="0"/>
          </p:cNvCxnSpPr>
          <p:nvPr/>
        </p:nvCxnSpPr>
        <p:spPr bwMode="auto">
          <a:xfrm flipH="1">
            <a:off x="1334215" y="4800363"/>
            <a:ext cx="66675" cy="159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4" name="AutoShape 52"/>
          <p:cNvCxnSpPr>
            <a:cxnSpLocks noChangeShapeType="1"/>
            <a:stCxn id="52229" idx="3"/>
            <a:endCxn id="52232" idx="7"/>
          </p:cNvCxnSpPr>
          <p:nvPr/>
        </p:nvCxnSpPr>
        <p:spPr bwMode="auto">
          <a:xfrm flipH="1">
            <a:off x="2241472" y="4306253"/>
            <a:ext cx="134540" cy="2488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5" name="AutoShape 53"/>
          <p:cNvCxnSpPr>
            <a:cxnSpLocks noChangeShapeType="1"/>
            <a:stCxn id="52229" idx="5"/>
            <a:endCxn id="52233" idx="1"/>
          </p:cNvCxnSpPr>
          <p:nvPr/>
        </p:nvCxnSpPr>
        <p:spPr bwMode="auto">
          <a:xfrm>
            <a:off x="2595086" y="4301490"/>
            <a:ext cx="1809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矩形 4"/>
          <p:cNvSpPr/>
          <p:nvPr/>
        </p:nvSpPr>
        <p:spPr>
          <a:xfrm>
            <a:off x="3216593" y="3125578"/>
            <a:ext cx="4572000" cy="4478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kumimoji="1"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设结点</a:t>
            </a:r>
            <a:r>
              <a:rPr kumimoji="1" lang="en-US" altLang="zh-CN" sz="2100" b="1" i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的层号是</a:t>
            </a:r>
            <a:r>
              <a:rPr kumimoji="1" lang="en-US" altLang="zh-CN" sz="2100" b="1" i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100" b="1" i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层结点编号范围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251393" y="3512239"/>
                <a:ext cx="2639249" cy="328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−1≤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1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393" y="3512239"/>
                <a:ext cx="2639249" cy="328936"/>
              </a:xfrm>
              <a:prstGeom prst="rect">
                <a:avLst/>
              </a:prstGeom>
              <a:blipFill>
                <a:blip r:embed="rId3"/>
                <a:stretch>
                  <a:fillRect l="-1617" t="-3704" r="-1617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4251393" y="4998782"/>
                <a:ext cx="3116109" cy="328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𝑏𝑐</m:t>
                      </m:r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=2×(</m:t>
                      </m:r>
                      <m:r>
                        <m:rPr>
                          <m:sty m:val="p"/>
                        </m:rPr>
                        <a:rPr lang="en-US" altLang="zh-CN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zh-CN" altLang="en-US" sz="21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393" y="4998782"/>
                <a:ext cx="3116109" cy="328936"/>
              </a:xfrm>
              <a:prstGeom prst="rect">
                <a:avLst/>
              </a:prstGeom>
              <a:blipFill>
                <a:blip r:embed="rId4"/>
                <a:stretch>
                  <a:fillRect l="-1563" t="-3704" r="-2148" b="-35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3284432" y="5371828"/>
            <a:ext cx="4572000" cy="4478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kumimoji="1" lang="en-US" altLang="zh-CN" sz="2100" b="1" i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的左孩子编号</a:t>
            </a:r>
            <a:r>
              <a:rPr kumimoji="1" lang="en-US" altLang="zh-CN" sz="21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100" b="1" i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1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100" b="1" i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af</a:t>
            </a:r>
            <a:r>
              <a:rPr kumimoji="1" lang="en-US" altLang="zh-CN" sz="21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100" b="1" i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1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)+</a:t>
            </a:r>
            <a:r>
              <a:rPr kumimoji="1" lang="en-US" altLang="zh-CN" sz="2100" b="1" i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bc</a:t>
            </a:r>
            <a:r>
              <a:rPr kumimoji="1" lang="en-US" altLang="zh-CN" sz="21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100" b="1" i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1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)+1=2</a:t>
            </a:r>
            <a:r>
              <a:rPr kumimoji="1" lang="en-US" altLang="zh-CN" sz="2100" b="1" i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1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34183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6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714961" y="1319036"/>
            <a:ext cx="6801566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完全二叉树中的结点可以按层次顺序存储在一片连续的存储单元中。根结点保存在编号为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的位置上。　　　　　　　　　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590625" y="3869668"/>
            <a:ext cx="55697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注意：一般的二叉树不适合用这种存储结构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109701" y="2629647"/>
            <a:ext cx="3757612" cy="731044"/>
            <a:chOff x="2872" y="2210"/>
            <a:chExt cx="3156" cy="614"/>
          </a:xfrm>
        </p:grpSpPr>
        <p:grpSp>
          <p:nvGrpSpPr>
            <p:cNvPr id="54300" name="Group 6"/>
            <p:cNvGrpSpPr>
              <a:grpSpLocks/>
            </p:cNvGrpSpPr>
            <p:nvPr/>
          </p:nvGrpSpPr>
          <p:grpSpPr bwMode="auto">
            <a:xfrm>
              <a:off x="2928" y="2552"/>
              <a:ext cx="2722" cy="272"/>
              <a:chOff x="1156" y="2568"/>
              <a:chExt cx="2722" cy="272"/>
            </a:xfrm>
          </p:grpSpPr>
          <p:sp>
            <p:nvSpPr>
              <p:cNvPr id="54302" name="Rectangle 7"/>
              <p:cNvSpPr>
                <a:spLocks noChangeArrowheads="1"/>
              </p:cNvSpPr>
              <p:nvPr/>
            </p:nvSpPr>
            <p:spPr bwMode="auto">
              <a:xfrm>
                <a:off x="1156" y="2568"/>
                <a:ext cx="272" cy="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50</a:t>
                </a:r>
              </a:p>
            </p:txBody>
          </p:sp>
          <p:sp>
            <p:nvSpPr>
              <p:cNvPr id="54303" name="Rectangle 8"/>
              <p:cNvSpPr>
                <a:spLocks noChangeArrowheads="1"/>
              </p:cNvSpPr>
              <p:nvPr/>
            </p:nvSpPr>
            <p:spPr bwMode="auto">
              <a:xfrm>
                <a:off x="1429" y="2568"/>
                <a:ext cx="272" cy="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25</a:t>
                </a:r>
              </a:p>
            </p:txBody>
          </p:sp>
          <p:sp>
            <p:nvSpPr>
              <p:cNvPr id="54304" name="Rectangle 9"/>
              <p:cNvSpPr>
                <a:spLocks noChangeArrowheads="1"/>
              </p:cNvSpPr>
              <p:nvPr/>
            </p:nvSpPr>
            <p:spPr bwMode="auto">
              <a:xfrm>
                <a:off x="1700" y="2568"/>
                <a:ext cx="272" cy="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75</a:t>
                </a:r>
              </a:p>
            </p:txBody>
          </p:sp>
          <p:sp>
            <p:nvSpPr>
              <p:cNvPr id="54305" name="Rectangle 10"/>
              <p:cNvSpPr>
                <a:spLocks noChangeArrowheads="1"/>
              </p:cNvSpPr>
              <p:nvPr/>
            </p:nvSpPr>
            <p:spPr bwMode="auto">
              <a:xfrm>
                <a:off x="1973" y="2568"/>
                <a:ext cx="272" cy="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54306" name="Rectangle 11"/>
              <p:cNvSpPr>
                <a:spLocks noChangeArrowheads="1"/>
              </p:cNvSpPr>
              <p:nvPr/>
            </p:nvSpPr>
            <p:spPr bwMode="auto">
              <a:xfrm>
                <a:off x="2244" y="2568"/>
                <a:ext cx="272" cy="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29</a:t>
                </a:r>
              </a:p>
            </p:txBody>
          </p:sp>
          <p:sp>
            <p:nvSpPr>
              <p:cNvPr id="54307" name="Rectangle 12"/>
              <p:cNvSpPr>
                <a:spLocks noChangeArrowheads="1"/>
              </p:cNvSpPr>
              <p:nvPr/>
            </p:nvSpPr>
            <p:spPr bwMode="auto">
              <a:xfrm>
                <a:off x="2517" y="2568"/>
                <a:ext cx="272" cy="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55</a:t>
                </a:r>
              </a:p>
            </p:txBody>
          </p:sp>
          <p:sp>
            <p:nvSpPr>
              <p:cNvPr id="54308" name="Rectangle 13"/>
              <p:cNvSpPr>
                <a:spLocks noChangeArrowheads="1"/>
              </p:cNvSpPr>
              <p:nvPr/>
            </p:nvSpPr>
            <p:spPr bwMode="auto">
              <a:xfrm>
                <a:off x="2789" y="2568"/>
                <a:ext cx="272" cy="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80</a:t>
                </a:r>
              </a:p>
            </p:txBody>
          </p:sp>
          <p:sp>
            <p:nvSpPr>
              <p:cNvPr id="54309" name="Rectangle 14"/>
              <p:cNvSpPr>
                <a:spLocks noChangeArrowheads="1"/>
              </p:cNvSpPr>
              <p:nvPr/>
            </p:nvSpPr>
            <p:spPr bwMode="auto">
              <a:xfrm>
                <a:off x="3062" y="2568"/>
                <a:ext cx="272" cy="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54310" name="Rectangle 15"/>
              <p:cNvSpPr>
                <a:spLocks noChangeArrowheads="1"/>
              </p:cNvSpPr>
              <p:nvPr/>
            </p:nvSpPr>
            <p:spPr bwMode="auto">
              <a:xfrm>
                <a:off x="3333" y="2568"/>
                <a:ext cx="272" cy="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54311" name="Rectangle 16"/>
              <p:cNvSpPr>
                <a:spLocks noChangeArrowheads="1"/>
              </p:cNvSpPr>
              <p:nvPr/>
            </p:nvSpPr>
            <p:spPr bwMode="auto">
              <a:xfrm>
                <a:off x="3606" y="2568"/>
                <a:ext cx="272" cy="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27</a:t>
                </a:r>
              </a:p>
            </p:txBody>
          </p:sp>
        </p:grpSp>
        <p:sp>
          <p:nvSpPr>
            <p:cNvPr id="54301" name="Text Box 17"/>
            <p:cNvSpPr txBox="1">
              <a:spLocks noChangeArrowheads="1"/>
            </p:cNvSpPr>
            <p:nvPr/>
          </p:nvSpPr>
          <p:spPr bwMode="auto">
            <a:xfrm>
              <a:off x="2872" y="2210"/>
              <a:ext cx="3156" cy="38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0   1   2   3  4  5  6  7   8  9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34368" y="3662318"/>
            <a:ext cx="2722959" cy="1774031"/>
            <a:chOff x="2245" y="709"/>
            <a:chExt cx="2631" cy="1723"/>
          </a:xfrm>
        </p:grpSpPr>
        <p:sp>
          <p:nvSpPr>
            <p:cNvPr id="54281" name="Oval 20"/>
            <p:cNvSpPr>
              <a:spLocks noChangeArrowheads="1"/>
            </p:cNvSpPr>
            <p:nvPr/>
          </p:nvSpPr>
          <p:spPr bwMode="auto">
            <a:xfrm>
              <a:off x="3425" y="709"/>
              <a:ext cx="317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54282" name="Oval 21"/>
            <p:cNvSpPr>
              <a:spLocks noChangeArrowheads="1"/>
            </p:cNvSpPr>
            <p:nvPr/>
          </p:nvSpPr>
          <p:spPr bwMode="auto">
            <a:xfrm>
              <a:off x="2790" y="1208"/>
              <a:ext cx="317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54283" name="Oval 22"/>
            <p:cNvSpPr>
              <a:spLocks noChangeArrowheads="1"/>
            </p:cNvSpPr>
            <p:nvPr/>
          </p:nvSpPr>
          <p:spPr bwMode="auto">
            <a:xfrm>
              <a:off x="4150" y="1162"/>
              <a:ext cx="317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54284" name="Oval 23"/>
            <p:cNvSpPr>
              <a:spLocks noChangeArrowheads="1"/>
            </p:cNvSpPr>
            <p:nvPr/>
          </p:nvSpPr>
          <p:spPr bwMode="auto">
            <a:xfrm>
              <a:off x="2427" y="1662"/>
              <a:ext cx="317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5" name="Oval 24"/>
            <p:cNvSpPr>
              <a:spLocks noChangeArrowheads="1"/>
            </p:cNvSpPr>
            <p:nvPr/>
          </p:nvSpPr>
          <p:spPr bwMode="auto">
            <a:xfrm>
              <a:off x="3153" y="1661"/>
              <a:ext cx="317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54286" name="Oval 25"/>
            <p:cNvSpPr>
              <a:spLocks noChangeArrowheads="1"/>
            </p:cNvSpPr>
            <p:nvPr/>
          </p:nvSpPr>
          <p:spPr bwMode="auto">
            <a:xfrm>
              <a:off x="3788" y="1661"/>
              <a:ext cx="317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54287" name="Oval 26"/>
            <p:cNvSpPr>
              <a:spLocks noChangeArrowheads="1"/>
            </p:cNvSpPr>
            <p:nvPr/>
          </p:nvSpPr>
          <p:spPr bwMode="auto">
            <a:xfrm>
              <a:off x="4559" y="1616"/>
              <a:ext cx="317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54288" name="Oval 27"/>
            <p:cNvSpPr>
              <a:spLocks noChangeArrowheads="1"/>
            </p:cNvSpPr>
            <p:nvPr/>
          </p:nvSpPr>
          <p:spPr bwMode="auto">
            <a:xfrm>
              <a:off x="2245" y="2115"/>
              <a:ext cx="317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9" name="Oval 28"/>
            <p:cNvSpPr>
              <a:spLocks noChangeArrowheads="1"/>
            </p:cNvSpPr>
            <p:nvPr/>
          </p:nvSpPr>
          <p:spPr bwMode="auto">
            <a:xfrm>
              <a:off x="2609" y="2115"/>
              <a:ext cx="317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54290" name="Oval 29"/>
            <p:cNvSpPr>
              <a:spLocks noChangeArrowheads="1"/>
            </p:cNvSpPr>
            <p:nvPr/>
          </p:nvSpPr>
          <p:spPr bwMode="auto">
            <a:xfrm>
              <a:off x="2972" y="2115"/>
              <a:ext cx="317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27</a:t>
              </a:r>
            </a:p>
          </p:txBody>
        </p:sp>
        <p:cxnSp>
          <p:nvCxnSpPr>
            <p:cNvPr id="54291" name="AutoShape 30"/>
            <p:cNvCxnSpPr>
              <a:cxnSpLocks noChangeShapeType="1"/>
              <a:stCxn id="54281" idx="3"/>
              <a:endCxn id="54282" idx="7"/>
            </p:cNvCxnSpPr>
            <p:nvPr/>
          </p:nvCxnSpPr>
          <p:spPr bwMode="auto">
            <a:xfrm flipH="1">
              <a:off x="3061" y="991"/>
              <a:ext cx="410" cy="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2" name="AutoShape 31"/>
            <p:cNvCxnSpPr>
              <a:cxnSpLocks noChangeShapeType="1"/>
              <a:stCxn id="54281" idx="5"/>
              <a:endCxn id="54283" idx="1"/>
            </p:cNvCxnSpPr>
            <p:nvPr/>
          </p:nvCxnSpPr>
          <p:spPr bwMode="auto">
            <a:xfrm>
              <a:off x="3696" y="991"/>
              <a:ext cx="500" cy="2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3" name="AutoShape 32"/>
            <p:cNvCxnSpPr>
              <a:cxnSpLocks noChangeShapeType="1"/>
              <a:stCxn id="54282" idx="3"/>
              <a:endCxn id="54284" idx="7"/>
            </p:cNvCxnSpPr>
            <p:nvPr/>
          </p:nvCxnSpPr>
          <p:spPr bwMode="auto">
            <a:xfrm flipH="1">
              <a:off x="2698" y="1490"/>
              <a:ext cx="138" cy="20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4" name="AutoShape 33"/>
            <p:cNvCxnSpPr>
              <a:cxnSpLocks noChangeShapeType="1"/>
              <a:stCxn id="54282" idx="5"/>
              <a:endCxn id="54285" idx="1"/>
            </p:cNvCxnSpPr>
            <p:nvPr/>
          </p:nvCxnSpPr>
          <p:spPr bwMode="auto">
            <a:xfrm>
              <a:off x="3061" y="1490"/>
              <a:ext cx="138" cy="2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5" name="AutoShape 34"/>
            <p:cNvCxnSpPr>
              <a:cxnSpLocks noChangeShapeType="1"/>
              <a:stCxn id="54284" idx="3"/>
              <a:endCxn id="54288" idx="0"/>
            </p:cNvCxnSpPr>
            <p:nvPr/>
          </p:nvCxnSpPr>
          <p:spPr bwMode="auto">
            <a:xfrm flipH="1">
              <a:off x="2404" y="1944"/>
              <a:ext cx="69" cy="1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6" name="AutoShape 35"/>
            <p:cNvCxnSpPr>
              <a:cxnSpLocks noChangeShapeType="1"/>
              <a:stCxn id="54284" idx="5"/>
              <a:endCxn id="54289" idx="0"/>
            </p:cNvCxnSpPr>
            <p:nvPr/>
          </p:nvCxnSpPr>
          <p:spPr bwMode="auto">
            <a:xfrm>
              <a:off x="2698" y="1944"/>
              <a:ext cx="70" cy="1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7" name="AutoShape 36"/>
            <p:cNvCxnSpPr>
              <a:cxnSpLocks noChangeShapeType="1"/>
              <a:stCxn id="54285" idx="3"/>
              <a:endCxn id="54290" idx="0"/>
            </p:cNvCxnSpPr>
            <p:nvPr/>
          </p:nvCxnSpPr>
          <p:spPr bwMode="auto">
            <a:xfrm flipH="1">
              <a:off x="3131" y="1943"/>
              <a:ext cx="68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8" name="AutoShape 37"/>
            <p:cNvCxnSpPr>
              <a:cxnSpLocks noChangeShapeType="1"/>
              <a:stCxn id="54283" idx="3"/>
              <a:endCxn id="54286" idx="7"/>
            </p:cNvCxnSpPr>
            <p:nvPr/>
          </p:nvCxnSpPr>
          <p:spPr bwMode="auto">
            <a:xfrm flipH="1">
              <a:off x="4059" y="1444"/>
              <a:ext cx="137" cy="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9" name="AutoShape 38"/>
            <p:cNvCxnSpPr>
              <a:cxnSpLocks noChangeShapeType="1"/>
              <a:stCxn id="54283" idx="5"/>
              <a:endCxn id="54287" idx="1"/>
            </p:cNvCxnSpPr>
            <p:nvPr/>
          </p:nvCxnSpPr>
          <p:spPr bwMode="auto">
            <a:xfrm>
              <a:off x="4421" y="1444"/>
              <a:ext cx="184" cy="20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标题 1"/>
          <p:cNvSpPr txBox="1">
            <a:spLocks/>
          </p:cNvSpPr>
          <p:nvPr/>
        </p:nvSpPr>
        <p:spPr>
          <a:xfrm>
            <a:off x="363715" y="629229"/>
            <a:ext cx="7053542" cy="10503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完全二叉树的顺序表示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12343" y="3360691"/>
            <a:ext cx="40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55594" y="3862943"/>
            <a:ext cx="40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584017" y="3823502"/>
            <a:ext cx="40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3162" y="4285968"/>
            <a:ext cx="40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984890" y="4351523"/>
            <a:ext cx="40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033237" y="4342473"/>
            <a:ext cx="40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31062" y="5443351"/>
            <a:ext cx="40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25856" y="5445772"/>
            <a:ext cx="40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218571" y="5443352"/>
            <a:ext cx="40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59197" y="4306856"/>
            <a:ext cx="40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86215" y="4315439"/>
            <a:ext cx="1904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WHY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18180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451" y="2163143"/>
            <a:ext cx="6709906" cy="3146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优先级队列</a:t>
            </a:r>
            <a:r>
              <a:rPr lang="en-US" altLang="zh-CN" sz="33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————</a:t>
            </a:r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堆数据结构</a:t>
            </a:r>
            <a:endParaRPr lang="en-US" altLang="zh-CN" sz="33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sz="33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堆数据结构</a:t>
            </a:r>
            <a:r>
              <a:rPr lang="en-US" altLang="zh-CN" sz="33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————</a:t>
            </a:r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完全二叉树</a:t>
            </a:r>
            <a:endParaRPr lang="en-US" altLang="zh-CN" sz="33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sz="33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完全二叉树</a:t>
            </a:r>
            <a:r>
              <a:rPr lang="en-US" altLang="zh-CN" sz="33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————</a:t>
            </a:r>
            <a:r>
              <a:rPr lang="zh-CN" altLang="en-US" sz="33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顺序存储</a:t>
            </a:r>
          </a:p>
        </p:txBody>
      </p:sp>
      <p:sp>
        <p:nvSpPr>
          <p:cNvPr id="2" name="矩形 1"/>
          <p:cNvSpPr/>
          <p:nvPr/>
        </p:nvSpPr>
        <p:spPr>
          <a:xfrm>
            <a:off x="3445981" y="1952727"/>
            <a:ext cx="1550843" cy="42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3445981" y="3150279"/>
            <a:ext cx="1550843" cy="42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继承</a:t>
            </a:r>
          </a:p>
        </p:txBody>
      </p:sp>
      <p:sp>
        <p:nvSpPr>
          <p:cNvPr id="5" name="矩形 4"/>
          <p:cNvSpPr/>
          <p:nvPr/>
        </p:nvSpPr>
        <p:spPr>
          <a:xfrm>
            <a:off x="3677179" y="4260425"/>
            <a:ext cx="1550843" cy="42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物理存储</a:t>
            </a:r>
          </a:p>
        </p:txBody>
      </p:sp>
    </p:spTree>
    <p:extLst>
      <p:ext uri="{BB962C8B-B14F-4D97-AF65-F5344CB8AC3E}">
        <p14:creationId xmlns:p14="http://schemas.microsoft.com/office/powerpoint/2010/main" val="3546077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12281</TotalTime>
  <Words>1156</Words>
  <Application>Microsoft Office PowerPoint</Application>
  <PresentationFormat>全屏显示(4:3)</PresentationFormat>
  <Paragraphs>229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仿宋_GB2312</vt:lpstr>
      <vt:lpstr>华文楷体</vt:lpstr>
      <vt:lpstr>隶书</vt:lpstr>
      <vt:lpstr>宋体</vt:lpstr>
      <vt:lpstr>Arial</vt:lpstr>
      <vt:lpstr>Calibri</vt:lpstr>
      <vt:lpstr>Cambria Math</vt:lpstr>
      <vt:lpstr>Century Gothic</vt:lpstr>
      <vt:lpstr>Symbol</vt:lpstr>
      <vt:lpstr>Times New Roman</vt:lpstr>
      <vt:lpstr>Wingdings</vt:lpstr>
      <vt:lpstr>Wingdings 3</vt:lpstr>
      <vt:lpstr>离子</vt:lpstr>
      <vt:lpstr>BMP 图象</vt:lpstr>
      <vt:lpstr>位图图像</vt:lpstr>
      <vt:lpstr>BMP 图像</vt:lpstr>
      <vt:lpstr>树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优先权队列中插入一个新元素的算法步骤：  1.首先将新元素插入到优先权队列的最后  2.检查新元素插入后，队列是否保持优先权队列的特点，若不能则需调整：  调整过程是由下向上，与双亲结点比较  若双亲结点大则新元素上浮，双亲结点下沉。  注：这一过程中与AdjustDown相反的比较路径   AdjustDown中调整结点与其孩子比较，不断下沉   本算法中调整结点与双亲比较，不断上浮 </vt:lpstr>
      <vt:lpstr>例１：向优先权队列中插入一个新元素24</vt:lpstr>
      <vt:lpstr>PowerPoint 演示文稿</vt:lpstr>
      <vt:lpstr>PowerPoint 演示文稿</vt:lpstr>
      <vt:lpstr> 优先权队列中删除堆顶元素的算法步骤：  1. 将堆顶元素赋值给x，然后将堆底元素覆盖堆顶元素  2.检查堆顶元素被覆盖后，新堆顶元素是否保持优先权队列的特点，若不能则需调整：  调整过程是由上向下，与孩子结点比较  若堆顶结点大则堆顶元素下沉，孩子中小者上浮  注：这一过程中即AdjustDown过程 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jie zhu</cp:lastModifiedBy>
  <cp:revision>893</cp:revision>
  <dcterms:created xsi:type="dcterms:W3CDTF">2015-02-03T01:14:24Z</dcterms:created>
  <dcterms:modified xsi:type="dcterms:W3CDTF">2017-10-24T04:46:13Z</dcterms:modified>
</cp:coreProperties>
</file>