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29"/>
  </p:notesMasterIdLst>
  <p:sldIdLst>
    <p:sldId id="379" r:id="rId2"/>
    <p:sldId id="400" r:id="rId3"/>
    <p:sldId id="437" r:id="rId4"/>
    <p:sldId id="438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48" r:id="rId13"/>
    <p:sldId id="411" r:id="rId14"/>
    <p:sldId id="440" r:id="rId15"/>
    <p:sldId id="441" r:id="rId16"/>
    <p:sldId id="412" r:id="rId17"/>
    <p:sldId id="413" r:id="rId18"/>
    <p:sldId id="414" r:id="rId19"/>
    <p:sldId id="443" r:id="rId20"/>
    <p:sldId id="444" r:id="rId21"/>
    <p:sldId id="445" r:id="rId22"/>
    <p:sldId id="415" r:id="rId23"/>
    <p:sldId id="416" r:id="rId24"/>
    <p:sldId id="446" r:id="rId25"/>
    <p:sldId id="447" r:id="rId26"/>
    <p:sldId id="449" r:id="rId27"/>
    <p:sldId id="45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00"/>
            <p14:sldId id="437"/>
            <p14:sldId id="438"/>
            <p14:sldId id="404"/>
            <p14:sldId id="405"/>
            <p14:sldId id="406"/>
            <p14:sldId id="407"/>
            <p14:sldId id="408"/>
            <p14:sldId id="409"/>
            <p14:sldId id="410"/>
            <p14:sldId id="448"/>
            <p14:sldId id="411"/>
            <p14:sldId id="440"/>
            <p14:sldId id="441"/>
            <p14:sldId id="412"/>
            <p14:sldId id="413"/>
            <p14:sldId id="414"/>
            <p14:sldId id="443"/>
            <p14:sldId id="444"/>
            <p14:sldId id="445"/>
            <p14:sldId id="415"/>
            <p14:sldId id="416"/>
            <p14:sldId id="446"/>
            <p14:sldId id="447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10640" y="2565401"/>
            <a:ext cx="6728360" cy="198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邻接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无向图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中的一条边，则称顶点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相邻接，并称边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与顶点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相关联。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例如：顶点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是相邻接的。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10639" y="390808"/>
            <a:ext cx="8938161" cy="198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完全图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：如果一个图有最多的边数，称为完全图。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无向完全图有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n(n-1)/2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条边，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有向完全图有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n(n-1)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条边。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例如：左图是一个完全图。有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条边。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829800" y="2108201"/>
            <a:ext cx="22860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完全图</a:t>
            </a:r>
            <a:r>
              <a:rPr lang="zh-CN" altLang="en-US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7924800" y="1408113"/>
            <a:ext cx="1981200" cy="2043112"/>
            <a:chOff x="4032" y="969"/>
            <a:chExt cx="1248" cy="1287"/>
          </a:xfrm>
        </p:grpSpPr>
        <p:sp>
          <p:nvSpPr>
            <p:cNvPr id="15381" name="Oval 6"/>
            <p:cNvSpPr>
              <a:spLocks noChangeArrowheads="1"/>
            </p:cNvSpPr>
            <p:nvPr/>
          </p:nvSpPr>
          <p:spPr bwMode="auto">
            <a:xfrm>
              <a:off x="4512" y="969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382" name="Oval 7"/>
            <p:cNvSpPr>
              <a:spLocks noChangeArrowheads="1"/>
            </p:cNvSpPr>
            <p:nvPr/>
          </p:nvSpPr>
          <p:spPr bwMode="auto">
            <a:xfrm>
              <a:off x="4032" y="1497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383" name="Oval 8"/>
            <p:cNvSpPr>
              <a:spLocks noChangeArrowheads="1"/>
            </p:cNvSpPr>
            <p:nvPr/>
          </p:nvSpPr>
          <p:spPr bwMode="auto">
            <a:xfrm>
              <a:off x="4992" y="1497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84" name="Oval 9"/>
            <p:cNvSpPr>
              <a:spLocks noChangeArrowheads="1"/>
            </p:cNvSpPr>
            <p:nvPr/>
          </p:nvSpPr>
          <p:spPr bwMode="auto">
            <a:xfrm>
              <a:off x="4512" y="1968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85" name="Line 10"/>
            <p:cNvSpPr>
              <a:spLocks noChangeShapeType="1"/>
            </p:cNvSpPr>
            <p:nvPr/>
          </p:nvSpPr>
          <p:spPr bwMode="auto">
            <a:xfrm flipV="1">
              <a:off x="4224" y="1209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86" name="Line 11"/>
            <p:cNvSpPr>
              <a:spLocks noChangeShapeType="1"/>
            </p:cNvSpPr>
            <p:nvPr/>
          </p:nvSpPr>
          <p:spPr bwMode="auto">
            <a:xfrm>
              <a:off x="4320" y="164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87" name="Line 12"/>
            <p:cNvSpPr>
              <a:spLocks noChangeShapeType="1"/>
            </p:cNvSpPr>
            <p:nvPr/>
          </p:nvSpPr>
          <p:spPr bwMode="auto">
            <a:xfrm>
              <a:off x="4752" y="1209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88" name="Freeform 13"/>
            <p:cNvSpPr>
              <a:spLocks/>
            </p:cNvSpPr>
            <p:nvPr/>
          </p:nvSpPr>
          <p:spPr bwMode="auto">
            <a:xfrm>
              <a:off x="4752" y="1768"/>
              <a:ext cx="288" cy="248"/>
            </a:xfrm>
            <a:custGeom>
              <a:avLst/>
              <a:gdLst>
                <a:gd name="T0" fmla="*/ 0 w 288"/>
                <a:gd name="T1" fmla="*/ 248 h 248"/>
                <a:gd name="T2" fmla="*/ 288 w 288"/>
                <a:gd name="T3" fmla="*/ 0 h 248"/>
                <a:gd name="T4" fmla="*/ 0 60000 65536"/>
                <a:gd name="T5" fmla="*/ 0 60000 65536"/>
                <a:gd name="T6" fmla="*/ 0 w 288"/>
                <a:gd name="T7" fmla="*/ 0 h 248"/>
                <a:gd name="T8" fmla="*/ 288 w 288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48">
                  <a:moveTo>
                    <a:pt x="0" y="248"/>
                  </a:move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89" name="Freeform 14"/>
            <p:cNvSpPr>
              <a:spLocks/>
            </p:cNvSpPr>
            <p:nvPr/>
          </p:nvSpPr>
          <p:spPr bwMode="auto">
            <a:xfrm>
              <a:off x="4272" y="1768"/>
              <a:ext cx="288" cy="248"/>
            </a:xfrm>
            <a:custGeom>
              <a:avLst/>
              <a:gdLst>
                <a:gd name="T0" fmla="*/ 0 w 288"/>
                <a:gd name="T1" fmla="*/ 0 h 248"/>
                <a:gd name="T2" fmla="*/ 288 w 288"/>
                <a:gd name="T3" fmla="*/ 248 h 248"/>
                <a:gd name="T4" fmla="*/ 0 60000 65536"/>
                <a:gd name="T5" fmla="*/ 0 60000 65536"/>
                <a:gd name="T6" fmla="*/ 0 w 288"/>
                <a:gd name="T7" fmla="*/ 0 h 248"/>
                <a:gd name="T8" fmla="*/ 288 w 288"/>
                <a:gd name="T9" fmla="*/ 248 h 2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48">
                  <a:moveTo>
                    <a:pt x="0" y="0"/>
                  </a:moveTo>
                  <a:lnTo>
                    <a:pt x="288" y="24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90" name="Line 15"/>
            <p:cNvSpPr>
              <a:spLocks noChangeShapeType="1"/>
            </p:cNvSpPr>
            <p:nvPr/>
          </p:nvSpPr>
          <p:spPr bwMode="auto">
            <a:xfrm>
              <a:off x="4656" y="124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510639" y="4704786"/>
            <a:ext cx="6745184" cy="2160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如果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有向图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中的一条边，则称顶点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邻接到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；称顶点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邻接自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并称边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u,v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与顶点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相关联。</a:t>
            </a:r>
          </a:p>
          <a:p>
            <a:pPr algn="just">
              <a:lnSpc>
                <a:spcPct val="120000"/>
              </a:lnSpc>
            </a:pPr>
            <a:endParaRPr lang="zh-CN" altLang="en-US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5368" name="Group 45"/>
          <p:cNvGrpSpPr>
            <a:grpSpLocks/>
          </p:cNvGrpSpPr>
          <p:nvPr/>
        </p:nvGrpSpPr>
        <p:grpSpPr bwMode="auto">
          <a:xfrm>
            <a:off x="8040688" y="4278314"/>
            <a:ext cx="1930400" cy="2103437"/>
            <a:chOff x="3315" y="2193"/>
            <a:chExt cx="1216" cy="1325"/>
          </a:xfrm>
        </p:grpSpPr>
        <p:sp>
          <p:nvSpPr>
            <p:cNvPr id="15369" name="Oval 19"/>
            <p:cNvSpPr>
              <a:spLocks noChangeArrowheads="1"/>
            </p:cNvSpPr>
            <p:nvPr/>
          </p:nvSpPr>
          <p:spPr bwMode="auto">
            <a:xfrm>
              <a:off x="3783" y="2193"/>
              <a:ext cx="281" cy="25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370" name="Oval 20"/>
            <p:cNvSpPr>
              <a:spLocks noChangeArrowheads="1"/>
            </p:cNvSpPr>
            <p:nvPr/>
          </p:nvSpPr>
          <p:spPr bwMode="auto">
            <a:xfrm>
              <a:off x="3315" y="2663"/>
              <a:ext cx="281" cy="25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371" name="Oval 21"/>
            <p:cNvSpPr>
              <a:spLocks noChangeArrowheads="1"/>
            </p:cNvSpPr>
            <p:nvPr/>
          </p:nvSpPr>
          <p:spPr bwMode="auto">
            <a:xfrm>
              <a:off x="4251" y="2663"/>
              <a:ext cx="280" cy="25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72" name="Oval 22"/>
            <p:cNvSpPr>
              <a:spLocks noChangeArrowheads="1"/>
            </p:cNvSpPr>
            <p:nvPr/>
          </p:nvSpPr>
          <p:spPr bwMode="auto">
            <a:xfrm>
              <a:off x="4251" y="3262"/>
              <a:ext cx="280" cy="25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73" name="Oval 23"/>
            <p:cNvSpPr>
              <a:spLocks noChangeArrowheads="1"/>
            </p:cNvSpPr>
            <p:nvPr/>
          </p:nvSpPr>
          <p:spPr bwMode="auto">
            <a:xfrm>
              <a:off x="3315" y="3262"/>
              <a:ext cx="281" cy="25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74" name="Line 36"/>
            <p:cNvSpPr>
              <a:spLocks noChangeShapeType="1"/>
            </p:cNvSpPr>
            <p:nvPr/>
          </p:nvSpPr>
          <p:spPr bwMode="auto">
            <a:xfrm flipV="1">
              <a:off x="3502" y="2407"/>
              <a:ext cx="328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75" name="Line 37"/>
            <p:cNvSpPr>
              <a:spLocks noChangeShapeType="1"/>
            </p:cNvSpPr>
            <p:nvPr/>
          </p:nvSpPr>
          <p:spPr bwMode="auto">
            <a:xfrm>
              <a:off x="4017" y="2407"/>
              <a:ext cx="327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76" name="Line 38"/>
            <p:cNvSpPr>
              <a:spLocks noChangeShapeType="1"/>
            </p:cNvSpPr>
            <p:nvPr/>
          </p:nvSpPr>
          <p:spPr bwMode="auto">
            <a:xfrm flipH="1">
              <a:off x="3596" y="2792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77" name="Line 39"/>
            <p:cNvSpPr>
              <a:spLocks noChangeShapeType="1"/>
            </p:cNvSpPr>
            <p:nvPr/>
          </p:nvSpPr>
          <p:spPr bwMode="auto">
            <a:xfrm flipV="1">
              <a:off x="3456" y="2920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78" name="Line 40"/>
            <p:cNvSpPr>
              <a:spLocks noChangeShapeType="1"/>
            </p:cNvSpPr>
            <p:nvPr/>
          </p:nvSpPr>
          <p:spPr bwMode="auto">
            <a:xfrm>
              <a:off x="4391" y="2920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79" name="Line 41"/>
            <p:cNvSpPr>
              <a:spLocks noChangeShapeType="1"/>
            </p:cNvSpPr>
            <p:nvPr/>
          </p:nvSpPr>
          <p:spPr bwMode="auto">
            <a:xfrm>
              <a:off x="3596" y="3390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380" name="Line 42"/>
            <p:cNvSpPr>
              <a:spLocks noChangeShapeType="1"/>
            </p:cNvSpPr>
            <p:nvPr/>
          </p:nvSpPr>
          <p:spPr bwMode="auto">
            <a:xfrm flipV="1">
              <a:off x="3549" y="2877"/>
              <a:ext cx="748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96602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26275" y="333376"/>
            <a:ext cx="101296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子图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的一个子图是图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=(V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,E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V(G),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E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E(G).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93521" y="1614497"/>
            <a:ext cx="1646238" cy="2238376"/>
            <a:chOff x="1093521" y="1614497"/>
            <a:chExt cx="1646238" cy="2238376"/>
          </a:xfrm>
        </p:grpSpPr>
        <p:sp>
          <p:nvSpPr>
            <p:cNvPr id="16393" name="Oval 27"/>
            <p:cNvSpPr>
              <a:spLocks noChangeArrowheads="1"/>
            </p:cNvSpPr>
            <p:nvPr/>
          </p:nvSpPr>
          <p:spPr bwMode="auto">
            <a:xfrm>
              <a:off x="1726933" y="1614497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94" name="Oval 28"/>
            <p:cNvSpPr>
              <a:spLocks noChangeArrowheads="1"/>
            </p:cNvSpPr>
            <p:nvPr/>
          </p:nvSpPr>
          <p:spPr bwMode="auto">
            <a:xfrm>
              <a:off x="1093521" y="2257436"/>
              <a:ext cx="379413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95" name="Oval 29"/>
            <p:cNvSpPr>
              <a:spLocks noChangeArrowheads="1"/>
            </p:cNvSpPr>
            <p:nvPr/>
          </p:nvSpPr>
          <p:spPr bwMode="auto">
            <a:xfrm>
              <a:off x="2360346" y="2257436"/>
              <a:ext cx="379413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396" name="Oval 30"/>
            <p:cNvSpPr>
              <a:spLocks noChangeArrowheads="1"/>
            </p:cNvSpPr>
            <p:nvPr/>
          </p:nvSpPr>
          <p:spPr bwMode="auto">
            <a:xfrm>
              <a:off x="2360346" y="3078172"/>
              <a:ext cx="379413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397" name="Oval 31"/>
            <p:cNvSpPr>
              <a:spLocks noChangeArrowheads="1"/>
            </p:cNvSpPr>
            <p:nvPr/>
          </p:nvSpPr>
          <p:spPr bwMode="auto">
            <a:xfrm>
              <a:off x="1093521" y="3078172"/>
              <a:ext cx="379413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398" name="Line 32"/>
            <p:cNvSpPr>
              <a:spLocks noChangeShapeType="1"/>
            </p:cNvSpPr>
            <p:nvPr/>
          </p:nvSpPr>
          <p:spPr bwMode="auto">
            <a:xfrm flipV="1">
              <a:off x="1347521" y="1908185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9" name="Line 33"/>
            <p:cNvSpPr>
              <a:spLocks noChangeShapeType="1"/>
            </p:cNvSpPr>
            <p:nvPr/>
          </p:nvSpPr>
          <p:spPr bwMode="auto">
            <a:xfrm>
              <a:off x="1472933" y="2433647"/>
              <a:ext cx="887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0" name="Line 34"/>
            <p:cNvSpPr>
              <a:spLocks noChangeShapeType="1"/>
            </p:cNvSpPr>
            <p:nvPr/>
          </p:nvSpPr>
          <p:spPr bwMode="auto">
            <a:xfrm>
              <a:off x="2042846" y="1908185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1" name="Line 35"/>
            <p:cNvSpPr>
              <a:spLocks noChangeShapeType="1"/>
            </p:cNvSpPr>
            <p:nvPr/>
          </p:nvSpPr>
          <p:spPr bwMode="auto">
            <a:xfrm>
              <a:off x="1472933" y="3252797"/>
              <a:ext cx="887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2" name="Line 36"/>
            <p:cNvSpPr>
              <a:spLocks noChangeShapeType="1"/>
            </p:cNvSpPr>
            <p:nvPr/>
          </p:nvSpPr>
          <p:spPr bwMode="auto">
            <a:xfrm>
              <a:off x="2550845" y="2609860"/>
              <a:ext cx="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3" name="Line 37"/>
            <p:cNvSpPr>
              <a:spLocks noChangeShapeType="1"/>
            </p:cNvSpPr>
            <p:nvPr/>
          </p:nvSpPr>
          <p:spPr bwMode="auto">
            <a:xfrm>
              <a:off x="1284020" y="2609860"/>
              <a:ext cx="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4" name="Freeform 38"/>
            <p:cNvSpPr>
              <a:spLocks/>
            </p:cNvSpPr>
            <p:nvPr/>
          </p:nvSpPr>
          <p:spPr bwMode="auto">
            <a:xfrm>
              <a:off x="1418959" y="2552711"/>
              <a:ext cx="1004887" cy="587375"/>
            </a:xfrm>
            <a:custGeom>
              <a:avLst/>
              <a:gdLst>
                <a:gd name="T0" fmla="*/ 0 w 694"/>
                <a:gd name="T1" fmla="*/ 383 h 383"/>
                <a:gd name="T2" fmla="*/ 694 w 694"/>
                <a:gd name="T3" fmla="*/ 0 h 383"/>
                <a:gd name="T4" fmla="*/ 0 60000 65536"/>
                <a:gd name="T5" fmla="*/ 0 60000 65536"/>
                <a:gd name="T6" fmla="*/ 0 w 694"/>
                <a:gd name="T7" fmla="*/ 0 h 383"/>
                <a:gd name="T8" fmla="*/ 694 w 694"/>
                <a:gd name="T9" fmla="*/ 383 h 3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4" h="383">
                  <a:moveTo>
                    <a:pt x="0" y="383"/>
                  </a:moveTo>
                  <a:lnTo>
                    <a:pt x="69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2" name="Rectangle 46"/>
            <p:cNvSpPr>
              <a:spLocks noChangeArrowheads="1"/>
            </p:cNvSpPr>
            <p:nvPr/>
          </p:nvSpPr>
          <p:spPr bwMode="auto">
            <a:xfrm>
              <a:off x="1788846" y="3455998"/>
              <a:ext cx="627063" cy="3968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0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u="none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27171" y="1484416"/>
            <a:ext cx="1776102" cy="2137558"/>
            <a:chOff x="3627171" y="1484416"/>
            <a:chExt cx="1776102" cy="2137558"/>
          </a:xfrm>
        </p:grpSpPr>
        <p:grpSp>
          <p:nvGrpSpPr>
            <p:cNvPr id="61" name="组合 60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62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3" name="Oval 28"/>
              <p:cNvSpPr>
                <a:spLocks noChangeArrowheads="1"/>
              </p:cNvSpPr>
              <p:nvPr/>
            </p:nvSpPr>
            <p:spPr bwMode="auto">
              <a:xfrm>
                <a:off x="1093521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4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5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6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67" name="Line 32"/>
              <p:cNvSpPr>
                <a:spLocks noChangeShapeType="1"/>
              </p:cNvSpPr>
              <p:nvPr/>
            </p:nvSpPr>
            <p:spPr bwMode="auto">
              <a:xfrm flipV="1">
                <a:off x="1347521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35"/>
              <p:cNvSpPr>
                <a:spLocks noChangeShapeType="1"/>
              </p:cNvSpPr>
              <p:nvPr/>
            </p:nvSpPr>
            <p:spPr bwMode="auto">
              <a:xfrm>
                <a:off x="1472933" y="325279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>
                <a:off x="2550845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37"/>
              <p:cNvSpPr>
                <a:spLocks noChangeShapeType="1"/>
              </p:cNvSpPr>
              <p:nvPr/>
            </p:nvSpPr>
            <p:spPr bwMode="auto">
              <a:xfrm>
                <a:off x="1284020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 38"/>
              <p:cNvSpPr>
                <a:spLocks/>
              </p:cNvSpPr>
              <p:nvPr/>
            </p:nvSpPr>
            <p:spPr bwMode="auto">
              <a:xfrm>
                <a:off x="1418959" y="2552711"/>
                <a:ext cx="1004887" cy="587375"/>
              </a:xfrm>
              <a:custGeom>
                <a:avLst/>
                <a:gdLst>
                  <a:gd name="T0" fmla="*/ 0 w 694"/>
                  <a:gd name="T1" fmla="*/ 383 h 383"/>
                  <a:gd name="T2" fmla="*/ 694 w 694"/>
                  <a:gd name="T3" fmla="*/ 0 h 383"/>
                  <a:gd name="T4" fmla="*/ 0 60000 65536"/>
                  <a:gd name="T5" fmla="*/ 0 60000 65536"/>
                  <a:gd name="T6" fmla="*/ 0 w 694"/>
                  <a:gd name="T7" fmla="*/ 0 h 383"/>
                  <a:gd name="T8" fmla="*/ 694 w 694"/>
                  <a:gd name="T9" fmla="*/ 383 h 3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4" h="383">
                    <a:moveTo>
                      <a:pt x="0" y="383"/>
                    </a:moveTo>
                    <a:lnTo>
                      <a:pt x="69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403273" y="1484416"/>
            <a:ext cx="1776102" cy="2137558"/>
            <a:chOff x="3627171" y="1484416"/>
            <a:chExt cx="1776102" cy="2137558"/>
          </a:xfrm>
        </p:grpSpPr>
        <p:grpSp>
          <p:nvGrpSpPr>
            <p:cNvPr id="78" name="组合 77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80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1" name="Oval 28"/>
              <p:cNvSpPr>
                <a:spLocks noChangeArrowheads="1"/>
              </p:cNvSpPr>
              <p:nvPr/>
            </p:nvSpPr>
            <p:spPr bwMode="auto">
              <a:xfrm>
                <a:off x="1093521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2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3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4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5" name="Line 32"/>
              <p:cNvSpPr>
                <a:spLocks noChangeShapeType="1"/>
              </p:cNvSpPr>
              <p:nvPr/>
            </p:nvSpPr>
            <p:spPr bwMode="auto">
              <a:xfrm flipV="1">
                <a:off x="1347521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33"/>
              <p:cNvSpPr>
                <a:spLocks noChangeShapeType="1"/>
              </p:cNvSpPr>
              <p:nvPr/>
            </p:nvSpPr>
            <p:spPr bwMode="auto">
              <a:xfrm>
                <a:off x="1472933" y="243364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Line 34"/>
              <p:cNvSpPr>
                <a:spLocks noChangeShapeType="1"/>
              </p:cNvSpPr>
              <p:nvPr/>
            </p:nvSpPr>
            <p:spPr bwMode="auto">
              <a:xfrm>
                <a:off x="2042846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Line 35"/>
              <p:cNvSpPr>
                <a:spLocks noChangeShapeType="1"/>
              </p:cNvSpPr>
              <p:nvPr/>
            </p:nvSpPr>
            <p:spPr bwMode="auto">
              <a:xfrm>
                <a:off x="1472933" y="325279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36"/>
              <p:cNvSpPr>
                <a:spLocks noChangeShapeType="1"/>
              </p:cNvSpPr>
              <p:nvPr/>
            </p:nvSpPr>
            <p:spPr bwMode="auto">
              <a:xfrm>
                <a:off x="2550845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37"/>
              <p:cNvSpPr>
                <a:spLocks noChangeShapeType="1"/>
              </p:cNvSpPr>
              <p:nvPr/>
            </p:nvSpPr>
            <p:spPr bwMode="auto">
              <a:xfrm>
                <a:off x="1284020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Freeform 38"/>
              <p:cNvSpPr>
                <a:spLocks/>
              </p:cNvSpPr>
              <p:nvPr/>
            </p:nvSpPr>
            <p:spPr bwMode="auto">
              <a:xfrm>
                <a:off x="1418959" y="2552711"/>
                <a:ext cx="1004887" cy="587375"/>
              </a:xfrm>
              <a:custGeom>
                <a:avLst/>
                <a:gdLst>
                  <a:gd name="T0" fmla="*/ 0 w 694"/>
                  <a:gd name="T1" fmla="*/ 383 h 383"/>
                  <a:gd name="T2" fmla="*/ 694 w 694"/>
                  <a:gd name="T3" fmla="*/ 0 h 383"/>
                  <a:gd name="T4" fmla="*/ 0 60000 65536"/>
                  <a:gd name="T5" fmla="*/ 0 60000 65536"/>
                  <a:gd name="T6" fmla="*/ 0 w 694"/>
                  <a:gd name="T7" fmla="*/ 0 h 383"/>
                  <a:gd name="T8" fmla="*/ 694 w 694"/>
                  <a:gd name="T9" fmla="*/ 383 h 3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4" h="383">
                    <a:moveTo>
                      <a:pt x="0" y="383"/>
                    </a:moveTo>
                    <a:lnTo>
                      <a:pt x="69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179375" y="1484416"/>
            <a:ext cx="1776102" cy="2137558"/>
            <a:chOff x="3627171" y="1484416"/>
            <a:chExt cx="1776102" cy="2137558"/>
          </a:xfrm>
        </p:grpSpPr>
        <p:grpSp>
          <p:nvGrpSpPr>
            <p:cNvPr id="93" name="组合 92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95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6" name="Oval 28"/>
              <p:cNvSpPr>
                <a:spLocks noChangeArrowheads="1"/>
              </p:cNvSpPr>
              <p:nvPr/>
            </p:nvSpPr>
            <p:spPr bwMode="auto">
              <a:xfrm>
                <a:off x="1093521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8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9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1" name="Line 33"/>
              <p:cNvSpPr>
                <a:spLocks noChangeShapeType="1"/>
              </p:cNvSpPr>
              <p:nvPr/>
            </p:nvSpPr>
            <p:spPr bwMode="auto">
              <a:xfrm>
                <a:off x="1472933" y="243364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Line 35"/>
              <p:cNvSpPr>
                <a:spLocks noChangeShapeType="1"/>
              </p:cNvSpPr>
              <p:nvPr/>
            </p:nvSpPr>
            <p:spPr bwMode="auto">
              <a:xfrm>
                <a:off x="1472933" y="325279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Line 36"/>
              <p:cNvSpPr>
                <a:spLocks noChangeShapeType="1"/>
              </p:cNvSpPr>
              <p:nvPr/>
            </p:nvSpPr>
            <p:spPr bwMode="auto">
              <a:xfrm>
                <a:off x="2550845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37"/>
              <p:cNvSpPr>
                <a:spLocks noChangeShapeType="1"/>
              </p:cNvSpPr>
              <p:nvPr/>
            </p:nvSpPr>
            <p:spPr bwMode="auto">
              <a:xfrm>
                <a:off x="1284020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Freeform 38"/>
              <p:cNvSpPr>
                <a:spLocks/>
              </p:cNvSpPr>
              <p:nvPr/>
            </p:nvSpPr>
            <p:spPr bwMode="auto">
              <a:xfrm>
                <a:off x="1418959" y="2552711"/>
                <a:ext cx="1004887" cy="587375"/>
              </a:xfrm>
              <a:custGeom>
                <a:avLst/>
                <a:gdLst>
                  <a:gd name="T0" fmla="*/ 0 w 694"/>
                  <a:gd name="T1" fmla="*/ 383 h 383"/>
                  <a:gd name="T2" fmla="*/ 694 w 694"/>
                  <a:gd name="T3" fmla="*/ 0 h 383"/>
                  <a:gd name="T4" fmla="*/ 0 60000 65536"/>
                  <a:gd name="T5" fmla="*/ 0 60000 65536"/>
                  <a:gd name="T6" fmla="*/ 0 w 694"/>
                  <a:gd name="T7" fmla="*/ 0 h 383"/>
                  <a:gd name="T8" fmla="*/ 694 w 694"/>
                  <a:gd name="T9" fmla="*/ 383 h 3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4" h="383">
                    <a:moveTo>
                      <a:pt x="0" y="383"/>
                    </a:moveTo>
                    <a:lnTo>
                      <a:pt x="69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955477" y="1484416"/>
            <a:ext cx="1776102" cy="2137558"/>
            <a:chOff x="3627171" y="1484416"/>
            <a:chExt cx="1776102" cy="2137558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110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2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3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4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8" name="Line 35"/>
              <p:cNvSpPr>
                <a:spLocks noChangeShapeType="1"/>
              </p:cNvSpPr>
              <p:nvPr/>
            </p:nvSpPr>
            <p:spPr bwMode="auto">
              <a:xfrm>
                <a:off x="1472933" y="325279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Line 36"/>
              <p:cNvSpPr>
                <a:spLocks noChangeShapeType="1"/>
              </p:cNvSpPr>
              <p:nvPr/>
            </p:nvSpPr>
            <p:spPr bwMode="auto">
              <a:xfrm>
                <a:off x="2550845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38"/>
              <p:cNvSpPr>
                <a:spLocks/>
              </p:cNvSpPr>
              <p:nvPr/>
            </p:nvSpPr>
            <p:spPr bwMode="auto">
              <a:xfrm>
                <a:off x="1418959" y="2552711"/>
                <a:ext cx="1004887" cy="587375"/>
              </a:xfrm>
              <a:custGeom>
                <a:avLst/>
                <a:gdLst>
                  <a:gd name="T0" fmla="*/ 0 w 694"/>
                  <a:gd name="T1" fmla="*/ 383 h 383"/>
                  <a:gd name="T2" fmla="*/ 694 w 694"/>
                  <a:gd name="T3" fmla="*/ 0 h 383"/>
                  <a:gd name="T4" fmla="*/ 0 60000 65536"/>
                  <a:gd name="T5" fmla="*/ 0 60000 65536"/>
                  <a:gd name="T6" fmla="*/ 0 w 694"/>
                  <a:gd name="T7" fmla="*/ 0 h 383"/>
                  <a:gd name="T8" fmla="*/ 694 w 694"/>
                  <a:gd name="T9" fmla="*/ 383 h 3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4" h="383">
                    <a:moveTo>
                      <a:pt x="0" y="383"/>
                    </a:moveTo>
                    <a:lnTo>
                      <a:pt x="69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627171" y="3621974"/>
            <a:ext cx="1776102" cy="2137558"/>
            <a:chOff x="3627171" y="1484416"/>
            <a:chExt cx="1776102" cy="2137558"/>
          </a:xfrm>
        </p:grpSpPr>
        <p:grpSp>
          <p:nvGrpSpPr>
            <p:cNvPr id="123" name="组合 122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6" name="Oval 28"/>
              <p:cNvSpPr>
                <a:spLocks noChangeArrowheads="1"/>
              </p:cNvSpPr>
              <p:nvPr/>
            </p:nvSpPr>
            <p:spPr bwMode="auto">
              <a:xfrm>
                <a:off x="1093521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27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8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29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24" name="矩形 123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403273" y="3621490"/>
            <a:ext cx="1776102" cy="2137558"/>
            <a:chOff x="3627171" y="1484416"/>
            <a:chExt cx="1776102" cy="2137558"/>
          </a:xfrm>
        </p:grpSpPr>
        <p:grpSp>
          <p:nvGrpSpPr>
            <p:cNvPr id="138" name="组合 137"/>
            <p:cNvGrpSpPr/>
            <p:nvPr/>
          </p:nvGrpSpPr>
          <p:grpSpPr>
            <a:xfrm>
              <a:off x="3996669" y="1614497"/>
              <a:ext cx="1320800" cy="1525589"/>
              <a:chOff x="1418959" y="1614497"/>
              <a:chExt cx="1320800" cy="1525589"/>
            </a:xfrm>
          </p:grpSpPr>
          <p:sp>
            <p:nvSpPr>
              <p:cNvPr id="140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2042846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Freeform 38"/>
              <p:cNvSpPr>
                <a:spLocks/>
              </p:cNvSpPr>
              <p:nvPr/>
            </p:nvSpPr>
            <p:spPr bwMode="auto">
              <a:xfrm>
                <a:off x="1418959" y="2552711"/>
                <a:ext cx="1004887" cy="587375"/>
              </a:xfrm>
              <a:custGeom>
                <a:avLst/>
                <a:gdLst>
                  <a:gd name="T0" fmla="*/ 0 w 694"/>
                  <a:gd name="T1" fmla="*/ 383 h 383"/>
                  <a:gd name="T2" fmla="*/ 694 w 694"/>
                  <a:gd name="T3" fmla="*/ 0 h 383"/>
                  <a:gd name="T4" fmla="*/ 0 60000 65536"/>
                  <a:gd name="T5" fmla="*/ 0 60000 65536"/>
                  <a:gd name="T6" fmla="*/ 0 w 694"/>
                  <a:gd name="T7" fmla="*/ 0 h 383"/>
                  <a:gd name="T8" fmla="*/ 694 w 694"/>
                  <a:gd name="T9" fmla="*/ 383 h 38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94" h="383">
                    <a:moveTo>
                      <a:pt x="0" y="383"/>
                    </a:moveTo>
                    <a:lnTo>
                      <a:pt x="69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7179375" y="3621490"/>
            <a:ext cx="1776102" cy="2137558"/>
            <a:chOff x="3627171" y="1484416"/>
            <a:chExt cx="1776102" cy="2137558"/>
          </a:xfrm>
        </p:grpSpPr>
        <p:grpSp>
          <p:nvGrpSpPr>
            <p:cNvPr id="153" name="组合 152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155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6" name="Oval 28"/>
              <p:cNvSpPr>
                <a:spLocks noChangeArrowheads="1"/>
              </p:cNvSpPr>
              <p:nvPr/>
            </p:nvSpPr>
            <p:spPr bwMode="auto">
              <a:xfrm>
                <a:off x="1093521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7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8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9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60" name="Line 32"/>
              <p:cNvSpPr>
                <a:spLocks noChangeShapeType="1"/>
              </p:cNvSpPr>
              <p:nvPr/>
            </p:nvSpPr>
            <p:spPr bwMode="auto">
              <a:xfrm flipV="1">
                <a:off x="1347521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Line 34"/>
              <p:cNvSpPr>
                <a:spLocks noChangeShapeType="1"/>
              </p:cNvSpPr>
              <p:nvPr/>
            </p:nvSpPr>
            <p:spPr bwMode="auto">
              <a:xfrm>
                <a:off x="2042846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Line 35"/>
              <p:cNvSpPr>
                <a:spLocks noChangeShapeType="1"/>
              </p:cNvSpPr>
              <p:nvPr/>
            </p:nvSpPr>
            <p:spPr bwMode="auto">
              <a:xfrm>
                <a:off x="1472933" y="325279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Line 36"/>
              <p:cNvSpPr>
                <a:spLocks noChangeShapeType="1"/>
              </p:cNvSpPr>
              <p:nvPr/>
            </p:nvSpPr>
            <p:spPr bwMode="auto">
              <a:xfrm>
                <a:off x="2550845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Line 37"/>
              <p:cNvSpPr>
                <a:spLocks noChangeShapeType="1"/>
              </p:cNvSpPr>
              <p:nvPr/>
            </p:nvSpPr>
            <p:spPr bwMode="auto">
              <a:xfrm>
                <a:off x="1284020" y="2609860"/>
                <a:ext cx="0" cy="468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矩形 153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8954838" y="3630200"/>
            <a:ext cx="1776102" cy="2137558"/>
            <a:chOff x="3627171" y="1484416"/>
            <a:chExt cx="1776102" cy="2137558"/>
          </a:xfrm>
        </p:grpSpPr>
        <p:grpSp>
          <p:nvGrpSpPr>
            <p:cNvPr id="168" name="组合 167"/>
            <p:cNvGrpSpPr/>
            <p:nvPr/>
          </p:nvGrpSpPr>
          <p:grpSpPr>
            <a:xfrm>
              <a:off x="3671231" y="1614497"/>
              <a:ext cx="1646238" cy="1814513"/>
              <a:chOff x="1093521" y="1614497"/>
              <a:chExt cx="1646238" cy="1814513"/>
            </a:xfrm>
          </p:grpSpPr>
          <p:sp>
            <p:nvSpPr>
              <p:cNvPr id="170" name="Oval 27"/>
              <p:cNvSpPr>
                <a:spLocks noChangeArrowheads="1"/>
              </p:cNvSpPr>
              <p:nvPr/>
            </p:nvSpPr>
            <p:spPr bwMode="auto">
              <a:xfrm>
                <a:off x="1726933" y="1614497"/>
                <a:ext cx="379412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1" name="Oval 28"/>
              <p:cNvSpPr>
                <a:spLocks noChangeArrowheads="1"/>
              </p:cNvSpPr>
              <p:nvPr/>
            </p:nvSpPr>
            <p:spPr bwMode="auto">
              <a:xfrm>
                <a:off x="1093521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2" name="Oval 29"/>
              <p:cNvSpPr>
                <a:spLocks noChangeArrowheads="1"/>
              </p:cNvSpPr>
              <p:nvPr/>
            </p:nvSpPr>
            <p:spPr bwMode="auto">
              <a:xfrm>
                <a:off x="2360346" y="2257436"/>
                <a:ext cx="379413" cy="352425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3" name="Oval 30"/>
              <p:cNvSpPr>
                <a:spLocks noChangeArrowheads="1"/>
              </p:cNvSpPr>
              <p:nvPr/>
            </p:nvSpPr>
            <p:spPr bwMode="auto">
              <a:xfrm>
                <a:off x="2360346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" name="Oval 31"/>
              <p:cNvSpPr>
                <a:spLocks noChangeArrowheads="1"/>
              </p:cNvSpPr>
              <p:nvPr/>
            </p:nvSpPr>
            <p:spPr bwMode="auto">
              <a:xfrm>
                <a:off x="1093521" y="3078172"/>
                <a:ext cx="379413" cy="3508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5" name="Line 32"/>
              <p:cNvSpPr>
                <a:spLocks noChangeShapeType="1"/>
              </p:cNvSpPr>
              <p:nvPr/>
            </p:nvSpPr>
            <p:spPr bwMode="auto">
              <a:xfrm flipV="1">
                <a:off x="1347521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33"/>
              <p:cNvSpPr>
                <a:spLocks noChangeShapeType="1"/>
              </p:cNvSpPr>
              <p:nvPr/>
            </p:nvSpPr>
            <p:spPr bwMode="auto">
              <a:xfrm>
                <a:off x="1472933" y="243364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Line 34"/>
              <p:cNvSpPr>
                <a:spLocks noChangeShapeType="1"/>
              </p:cNvSpPr>
              <p:nvPr/>
            </p:nvSpPr>
            <p:spPr bwMode="auto">
              <a:xfrm>
                <a:off x="2042846" y="1908185"/>
                <a:ext cx="442913" cy="349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Line 35"/>
              <p:cNvSpPr>
                <a:spLocks noChangeShapeType="1"/>
              </p:cNvSpPr>
              <p:nvPr/>
            </p:nvSpPr>
            <p:spPr bwMode="auto">
              <a:xfrm>
                <a:off x="1472933" y="3252797"/>
                <a:ext cx="887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9" name="矩形 168"/>
            <p:cNvSpPr/>
            <p:nvPr/>
          </p:nvSpPr>
          <p:spPr>
            <a:xfrm>
              <a:off x="3627171" y="1484416"/>
              <a:ext cx="1776102" cy="213755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4272" y="3621006"/>
            <a:ext cx="1775164" cy="2138042"/>
            <a:chOff x="5414272" y="3621006"/>
            <a:chExt cx="1775164" cy="213804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446694" y="3654435"/>
              <a:ext cx="1712649" cy="2104613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5414272" y="3621006"/>
              <a:ext cx="1775164" cy="2138042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26275" y="333376"/>
            <a:ext cx="101296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子图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的一个子图是图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=(V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,E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V(G),</a:t>
            </a:r>
          </a:p>
          <a:p>
            <a:pPr algn="just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E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(G</a:t>
            </a:r>
            <a:r>
              <a:rPr lang="en-US" altLang="zh-CN" sz="2800" u="none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E(G).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44854" y="1026226"/>
            <a:ext cx="4864757" cy="5064702"/>
            <a:chOff x="3578599" y="1680482"/>
            <a:chExt cx="4146547" cy="4329114"/>
          </a:xfrm>
        </p:grpSpPr>
        <p:grpSp>
          <p:nvGrpSpPr>
            <p:cNvPr id="16387" name="Group 3"/>
            <p:cNvGrpSpPr>
              <a:grpSpLocks/>
            </p:cNvGrpSpPr>
            <p:nvPr/>
          </p:nvGrpSpPr>
          <p:grpSpPr bwMode="auto">
            <a:xfrm>
              <a:off x="3578599" y="4122058"/>
              <a:ext cx="1620838" cy="1887538"/>
              <a:chOff x="2592" y="2153"/>
              <a:chExt cx="1021" cy="1189"/>
            </a:xfrm>
          </p:grpSpPr>
          <p:sp>
            <p:nvSpPr>
              <p:cNvPr id="16435" name="Oval 13"/>
              <p:cNvSpPr>
                <a:spLocks noChangeArrowheads="1"/>
              </p:cNvSpPr>
              <p:nvPr/>
            </p:nvSpPr>
            <p:spPr bwMode="auto">
              <a:xfrm>
                <a:off x="2985" y="2153"/>
                <a:ext cx="235" cy="230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436" name="Oval 14"/>
              <p:cNvSpPr>
                <a:spLocks noChangeArrowheads="1"/>
              </p:cNvSpPr>
              <p:nvPr/>
            </p:nvSpPr>
            <p:spPr bwMode="auto">
              <a:xfrm>
                <a:off x="2592" y="2575"/>
                <a:ext cx="236" cy="230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437" name="Oval 15"/>
              <p:cNvSpPr>
                <a:spLocks noChangeArrowheads="1"/>
              </p:cNvSpPr>
              <p:nvPr/>
            </p:nvSpPr>
            <p:spPr bwMode="auto">
              <a:xfrm>
                <a:off x="3377" y="2575"/>
                <a:ext cx="236" cy="230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6438" name="Oval 16"/>
              <p:cNvSpPr>
                <a:spLocks noChangeArrowheads="1"/>
              </p:cNvSpPr>
              <p:nvPr/>
            </p:nvSpPr>
            <p:spPr bwMode="auto">
              <a:xfrm>
                <a:off x="3377" y="3112"/>
                <a:ext cx="236" cy="230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6439" name="Oval 17"/>
              <p:cNvSpPr>
                <a:spLocks noChangeArrowheads="1"/>
              </p:cNvSpPr>
              <p:nvPr/>
            </p:nvSpPr>
            <p:spPr bwMode="auto">
              <a:xfrm>
                <a:off x="2592" y="3112"/>
                <a:ext cx="236" cy="230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6440" name="Line 18"/>
              <p:cNvSpPr>
                <a:spLocks noChangeShapeType="1"/>
              </p:cNvSpPr>
              <p:nvPr/>
            </p:nvSpPr>
            <p:spPr bwMode="auto">
              <a:xfrm flipV="1">
                <a:off x="2749" y="2345"/>
                <a:ext cx="27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1" name="Line 19"/>
              <p:cNvSpPr>
                <a:spLocks noChangeShapeType="1"/>
              </p:cNvSpPr>
              <p:nvPr/>
            </p:nvSpPr>
            <p:spPr bwMode="auto">
              <a:xfrm>
                <a:off x="3181" y="2345"/>
                <a:ext cx="27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42" name="Line 20"/>
              <p:cNvSpPr>
                <a:spLocks noChangeShapeType="1"/>
              </p:cNvSpPr>
              <p:nvPr/>
            </p:nvSpPr>
            <p:spPr bwMode="auto">
              <a:xfrm flipH="1">
                <a:off x="2828" y="2690"/>
                <a:ext cx="5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88" name="Oval 22"/>
            <p:cNvSpPr>
              <a:spLocks noChangeArrowheads="1"/>
            </p:cNvSpPr>
            <p:nvPr/>
          </p:nvSpPr>
          <p:spPr bwMode="auto">
            <a:xfrm>
              <a:off x="5321672" y="1680482"/>
              <a:ext cx="379413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389" name="Oval 23"/>
            <p:cNvSpPr>
              <a:spLocks noChangeArrowheads="1"/>
            </p:cNvSpPr>
            <p:nvPr/>
          </p:nvSpPr>
          <p:spPr bwMode="auto">
            <a:xfrm>
              <a:off x="4688259" y="2323421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90" name="Oval 24"/>
            <p:cNvSpPr>
              <a:spLocks noChangeArrowheads="1"/>
            </p:cNvSpPr>
            <p:nvPr/>
          </p:nvSpPr>
          <p:spPr bwMode="auto">
            <a:xfrm>
              <a:off x="5955084" y="2323421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391" name="Oval 25"/>
            <p:cNvSpPr>
              <a:spLocks noChangeArrowheads="1"/>
            </p:cNvSpPr>
            <p:nvPr/>
          </p:nvSpPr>
          <p:spPr bwMode="auto">
            <a:xfrm>
              <a:off x="5955084" y="3144157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392" name="Oval 26"/>
            <p:cNvSpPr>
              <a:spLocks noChangeArrowheads="1"/>
            </p:cNvSpPr>
            <p:nvPr/>
          </p:nvSpPr>
          <p:spPr bwMode="auto">
            <a:xfrm>
              <a:off x="4688259" y="3144157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05" name="Line 39"/>
            <p:cNvSpPr>
              <a:spLocks noChangeShapeType="1"/>
            </p:cNvSpPr>
            <p:nvPr/>
          </p:nvSpPr>
          <p:spPr bwMode="auto">
            <a:xfrm flipV="1">
              <a:off x="4942259" y="1974170"/>
              <a:ext cx="442912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6" name="Line 40"/>
            <p:cNvSpPr>
              <a:spLocks noChangeShapeType="1"/>
            </p:cNvSpPr>
            <p:nvPr/>
          </p:nvSpPr>
          <p:spPr bwMode="auto">
            <a:xfrm>
              <a:off x="5639172" y="1974170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7" name="Line 41"/>
            <p:cNvSpPr>
              <a:spLocks noChangeShapeType="1"/>
            </p:cNvSpPr>
            <p:nvPr/>
          </p:nvSpPr>
          <p:spPr bwMode="auto">
            <a:xfrm flipH="1">
              <a:off x="5067672" y="2499632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8" name="Line 42"/>
            <p:cNvSpPr>
              <a:spLocks noChangeShapeType="1"/>
            </p:cNvSpPr>
            <p:nvPr/>
          </p:nvSpPr>
          <p:spPr bwMode="auto">
            <a:xfrm flipV="1">
              <a:off x="4845421" y="2682195"/>
              <a:ext cx="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9" name="Line 43"/>
            <p:cNvSpPr>
              <a:spLocks noChangeShapeType="1"/>
            </p:cNvSpPr>
            <p:nvPr/>
          </p:nvSpPr>
          <p:spPr bwMode="auto">
            <a:xfrm>
              <a:off x="6143996" y="2675845"/>
              <a:ext cx="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0" name="Line 44"/>
            <p:cNvSpPr>
              <a:spLocks noChangeShapeType="1"/>
            </p:cNvSpPr>
            <p:nvPr/>
          </p:nvSpPr>
          <p:spPr bwMode="auto">
            <a:xfrm>
              <a:off x="5067672" y="3318782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1" name="Freeform 45"/>
            <p:cNvSpPr>
              <a:spLocks/>
            </p:cNvSpPr>
            <p:nvPr/>
          </p:nvSpPr>
          <p:spPr bwMode="auto">
            <a:xfrm>
              <a:off x="5024810" y="2618695"/>
              <a:ext cx="993775" cy="576262"/>
            </a:xfrm>
            <a:custGeom>
              <a:avLst/>
              <a:gdLst>
                <a:gd name="T0" fmla="*/ 0 w 686"/>
                <a:gd name="T1" fmla="*/ 375 h 375"/>
                <a:gd name="T2" fmla="*/ 686 w 686"/>
                <a:gd name="T3" fmla="*/ 0 h 375"/>
                <a:gd name="T4" fmla="*/ 0 60000 65536"/>
                <a:gd name="T5" fmla="*/ 0 60000 65536"/>
                <a:gd name="T6" fmla="*/ 0 w 686"/>
                <a:gd name="T7" fmla="*/ 0 h 375"/>
                <a:gd name="T8" fmla="*/ 686 w 686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6" h="375">
                  <a:moveTo>
                    <a:pt x="0" y="375"/>
                  </a:moveTo>
                  <a:lnTo>
                    <a:pt x="68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4" name="Oval 48"/>
            <p:cNvSpPr>
              <a:spLocks noChangeArrowheads="1"/>
            </p:cNvSpPr>
            <p:nvPr/>
          </p:nvSpPr>
          <p:spPr bwMode="auto">
            <a:xfrm>
              <a:off x="6712322" y="4107771"/>
              <a:ext cx="379413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415" name="Oval 49"/>
            <p:cNvSpPr>
              <a:spLocks noChangeArrowheads="1"/>
            </p:cNvSpPr>
            <p:nvPr/>
          </p:nvSpPr>
          <p:spPr bwMode="auto">
            <a:xfrm>
              <a:off x="6078909" y="4750708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416" name="Oval 50"/>
            <p:cNvSpPr>
              <a:spLocks noChangeArrowheads="1"/>
            </p:cNvSpPr>
            <p:nvPr/>
          </p:nvSpPr>
          <p:spPr bwMode="auto">
            <a:xfrm>
              <a:off x="7345734" y="4750708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417" name="Oval 51"/>
            <p:cNvSpPr>
              <a:spLocks noChangeArrowheads="1"/>
            </p:cNvSpPr>
            <p:nvPr/>
          </p:nvSpPr>
          <p:spPr bwMode="auto">
            <a:xfrm>
              <a:off x="7345734" y="5571446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418" name="Oval 52"/>
            <p:cNvSpPr>
              <a:spLocks noChangeArrowheads="1"/>
            </p:cNvSpPr>
            <p:nvPr/>
          </p:nvSpPr>
          <p:spPr bwMode="auto">
            <a:xfrm>
              <a:off x="6078909" y="5571446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19" name="Line 53"/>
            <p:cNvSpPr>
              <a:spLocks noChangeShapeType="1"/>
            </p:cNvSpPr>
            <p:nvPr/>
          </p:nvSpPr>
          <p:spPr bwMode="auto">
            <a:xfrm flipV="1">
              <a:off x="6332909" y="4401457"/>
              <a:ext cx="442912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0" name="Line 54"/>
            <p:cNvSpPr>
              <a:spLocks noChangeShapeType="1"/>
            </p:cNvSpPr>
            <p:nvPr/>
          </p:nvSpPr>
          <p:spPr bwMode="auto">
            <a:xfrm>
              <a:off x="7029822" y="4401457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1" name="Line 55"/>
            <p:cNvSpPr>
              <a:spLocks noChangeShapeType="1"/>
            </p:cNvSpPr>
            <p:nvPr/>
          </p:nvSpPr>
          <p:spPr bwMode="auto">
            <a:xfrm flipH="1">
              <a:off x="6458322" y="4926920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2" name="Line 56"/>
            <p:cNvSpPr>
              <a:spLocks noChangeShapeType="1"/>
            </p:cNvSpPr>
            <p:nvPr/>
          </p:nvSpPr>
          <p:spPr bwMode="auto">
            <a:xfrm flipV="1">
              <a:off x="6236071" y="5109483"/>
              <a:ext cx="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3" name="Line 58"/>
            <p:cNvSpPr>
              <a:spLocks noChangeShapeType="1"/>
            </p:cNvSpPr>
            <p:nvPr/>
          </p:nvSpPr>
          <p:spPr bwMode="auto">
            <a:xfrm rot="10800000">
              <a:off x="6429747" y="5777820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24" name="Freeform 59"/>
            <p:cNvSpPr>
              <a:spLocks/>
            </p:cNvSpPr>
            <p:nvPr/>
          </p:nvSpPr>
          <p:spPr bwMode="auto">
            <a:xfrm>
              <a:off x="6415460" y="5045983"/>
              <a:ext cx="993775" cy="576263"/>
            </a:xfrm>
            <a:custGeom>
              <a:avLst/>
              <a:gdLst>
                <a:gd name="T0" fmla="*/ 0 w 686"/>
                <a:gd name="T1" fmla="*/ 375 h 375"/>
                <a:gd name="T2" fmla="*/ 686 w 686"/>
                <a:gd name="T3" fmla="*/ 0 h 375"/>
                <a:gd name="T4" fmla="*/ 0 60000 65536"/>
                <a:gd name="T5" fmla="*/ 0 60000 65536"/>
                <a:gd name="T6" fmla="*/ 0 w 686"/>
                <a:gd name="T7" fmla="*/ 0 h 375"/>
                <a:gd name="T8" fmla="*/ 686 w 686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6" h="375">
                  <a:moveTo>
                    <a:pt x="0" y="375"/>
                  </a:moveTo>
                  <a:lnTo>
                    <a:pt x="68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3586348" y="3696940"/>
            <a:ext cx="2277987" cy="25494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517037" y="3696375"/>
            <a:ext cx="2277987" cy="25494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2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79961" y="421312"/>
            <a:ext cx="110796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340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53340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53340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53340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53340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53340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53340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53340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5334000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路径：在无向图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中，一条从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的路径是存在一个顶点序列   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(s,v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，使得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(s,v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),(v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),…,(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,t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都是图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中的边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对于有向图顶点序列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,t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，应使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&lt;s,v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&gt;,&lt;v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&gt;,…,&lt;</a:t>
            </a:r>
            <a:r>
              <a:rPr lang="en-US" altLang="zh-CN" sz="2800" u="none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都是图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中的边。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7200596" y="3796698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6567183" y="4439962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7834008" y="4439962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7834008" y="525977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6567183" y="525977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1242468" y="373835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609056" y="4381623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1875881" y="4381623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1875881" y="5201440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609056" y="5201440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862711" y="4031589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988814" y="4558175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1558450" y="4031589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988814" y="5376457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2065760" y="4733192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798935" y="4733192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3" name="Freeform 24"/>
          <p:cNvSpPr>
            <a:spLocks/>
          </p:cNvSpPr>
          <p:nvPr/>
        </p:nvSpPr>
        <p:spPr bwMode="auto">
          <a:xfrm>
            <a:off x="933734" y="4676389"/>
            <a:ext cx="1005923" cy="587996"/>
          </a:xfrm>
          <a:custGeom>
            <a:avLst/>
            <a:gdLst>
              <a:gd name="T0" fmla="*/ 0 w 694"/>
              <a:gd name="T1" fmla="*/ 383 h 383"/>
              <a:gd name="T2" fmla="*/ 694 w 694"/>
              <a:gd name="T3" fmla="*/ 0 h 383"/>
              <a:gd name="T4" fmla="*/ 0 60000 65536"/>
              <a:gd name="T5" fmla="*/ 0 60000 65536"/>
              <a:gd name="T6" fmla="*/ 0 w 694"/>
              <a:gd name="T7" fmla="*/ 0 h 383"/>
              <a:gd name="T8" fmla="*/ 694 w 694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4" h="383">
                <a:moveTo>
                  <a:pt x="0" y="383"/>
                </a:moveTo>
                <a:lnTo>
                  <a:pt x="69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6820838" y="4089928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>
            <a:off x="7518027" y="4089928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H="1">
            <a:off x="6946941" y="4616514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V="1">
            <a:off x="6757062" y="4791531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>
            <a:off x="8023887" y="4791531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>
            <a:off x="6946941" y="5434796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0" name="Freeform 31"/>
          <p:cNvSpPr>
            <a:spLocks/>
          </p:cNvSpPr>
          <p:nvPr/>
        </p:nvSpPr>
        <p:spPr bwMode="auto">
          <a:xfrm>
            <a:off x="6903457" y="4734728"/>
            <a:ext cx="994327" cy="575714"/>
          </a:xfrm>
          <a:custGeom>
            <a:avLst/>
            <a:gdLst>
              <a:gd name="T0" fmla="*/ 0 w 686"/>
              <a:gd name="T1" fmla="*/ 375 h 375"/>
              <a:gd name="T2" fmla="*/ 686 w 686"/>
              <a:gd name="T3" fmla="*/ 0 h 375"/>
              <a:gd name="T4" fmla="*/ 0 60000 65536"/>
              <a:gd name="T5" fmla="*/ 0 60000 65536"/>
              <a:gd name="T6" fmla="*/ 0 w 686"/>
              <a:gd name="T7" fmla="*/ 0 h 375"/>
              <a:gd name="T8" fmla="*/ 686 w 686"/>
              <a:gd name="T9" fmla="*/ 375 h 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6" h="375">
                <a:moveTo>
                  <a:pt x="0" y="375"/>
                </a:moveTo>
                <a:lnTo>
                  <a:pt x="68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1304795" y="5579108"/>
            <a:ext cx="626165" cy="5235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7094786" y="5638982"/>
            <a:ext cx="739223" cy="5235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16" name="Text Box 34"/>
          <p:cNvSpPr txBox="1">
            <a:spLocks noChangeArrowheads="1"/>
          </p:cNvSpPr>
          <p:nvPr/>
        </p:nvSpPr>
        <p:spPr bwMode="auto">
          <a:xfrm>
            <a:off x="2699798" y="3784479"/>
            <a:ext cx="2791262" cy="2462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之间的路径：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</a:t>
            </a: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(1,0,4,3)</a:t>
            </a: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(1,2,3,4,2,3)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721075" y="4088597"/>
            <a:ext cx="2791262" cy="116955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之间的路径：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</a:t>
            </a:r>
          </a:p>
        </p:txBody>
      </p:sp>
    </p:spTree>
    <p:extLst>
      <p:ext uri="{BB962C8B-B14F-4D97-AF65-F5344CB8AC3E}">
        <p14:creationId xmlns:p14="http://schemas.microsoft.com/office/powerpoint/2010/main" val="343021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7200596" y="3796698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6567183" y="4439962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7834008" y="4439962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7834008" y="525977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6567183" y="525977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1242468" y="373835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609056" y="4381623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1875881" y="4381623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1875881" y="5201440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609056" y="5201440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862711" y="4031589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988814" y="4558175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1558450" y="4031589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988814" y="5376457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2065760" y="4733192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798935" y="4733192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3" name="Freeform 24"/>
          <p:cNvSpPr>
            <a:spLocks/>
          </p:cNvSpPr>
          <p:nvPr/>
        </p:nvSpPr>
        <p:spPr bwMode="auto">
          <a:xfrm>
            <a:off x="933734" y="4676389"/>
            <a:ext cx="1005923" cy="587996"/>
          </a:xfrm>
          <a:custGeom>
            <a:avLst/>
            <a:gdLst>
              <a:gd name="T0" fmla="*/ 0 w 694"/>
              <a:gd name="T1" fmla="*/ 383 h 383"/>
              <a:gd name="T2" fmla="*/ 694 w 694"/>
              <a:gd name="T3" fmla="*/ 0 h 383"/>
              <a:gd name="T4" fmla="*/ 0 60000 65536"/>
              <a:gd name="T5" fmla="*/ 0 60000 65536"/>
              <a:gd name="T6" fmla="*/ 0 w 694"/>
              <a:gd name="T7" fmla="*/ 0 h 383"/>
              <a:gd name="T8" fmla="*/ 694 w 694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4" h="383">
                <a:moveTo>
                  <a:pt x="0" y="383"/>
                </a:moveTo>
                <a:lnTo>
                  <a:pt x="69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6820838" y="4089928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>
            <a:off x="7518027" y="4089928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H="1">
            <a:off x="6946941" y="4616514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V="1">
            <a:off x="6757062" y="4791531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>
            <a:off x="8023887" y="4791531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>
            <a:off x="6946941" y="5434796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0" name="Freeform 31"/>
          <p:cNvSpPr>
            <a:spLocks/>
          </p:cNvSpPr>
          <p:nvPr/>
        </p:nvSpPr>
        <p:spPr bwMode="auto">
          <a:xfrm>
            <a:off x="6903457" y="4734728"/>
            <a:ext cx="994327" cy="575714"/>
          </a:xfrm>
          <a:custGeom>
            <a:avLst/>
            <a:gdLst>
              <a:gd name="T0" fmla="*/ 0 w 686"/>
              <a:gd name="T1" fmla="*/ 375 h 375"/>
              <a:gd name="T2" fmla="*/ 686 w 686"/>
              <a:gd name="T3" fmla="*/ 0 h 375"/>
              <a:gd name="T4" fmla="*/ 0 60000 65536"/>
              <a:gd name="T5" fmla="*/ 0 60000 65536"/>
              <a:gd name="T6" fmla="*/ 0 w 686"/>
              <a:gd name="T7" fmla="*/ 0 h 375"/>
              <a:gd name="T8" fmla="*/ 686 w 686"/>
              <a:gd name="T9" fmla="*/ 375 h 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6" h="375">
                <a:moveTo>
                  <a:pt x="0" y="375"/>
                </a:moveTo>
                <a:lnTo>
                  <a:pt x="68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1304795" y="5579108"/>
            <a:ext cx="626165" cy="5235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7094786" y="5638982"/>
            <a:ext cx="739223" cy="5235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16" name="Text Box 34"/>
          <p:cNvSpPr txBox="1">
            <a:spLocks noChangeArrowheads="1"/>
          </p:cNvSpPr>
          <p:nvPr/>
        </p:nvSpPr>
        <p:spPr bwMode="auto">
          <a:xfrm>
            <a:off x="2536831" y="3560424"/>
            <a:ext cx="3453469" cy="2462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之间的路径长度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(1,0,4,3):3</a:t>
            </a: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(1,2,3,4,2,3):5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721075" y="4072031"/>
            <a:ext cx="2791262" cy="116955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之间的路径：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(1,2,3):2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055" y="391249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路径长度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指路径上边的数目。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09055" y="1061852"/>
            <a:ext cx="109032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简单路径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除起点和终点可以相同外，路径上其余顶点各不相同。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8674" y="1729502"/>
            <a:ext cx="678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回路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起点和终点相同的简单路径。</a:t>
            </a:r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79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7200596" y="3796698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6567183" y="4439962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7834008" y="4439962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7834008" y="525977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6567183" y="525977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1242468" y="3738359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609056" y="4381623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1875881" y="4381623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1875881" y="5201440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609056" y="5201440"/>
            <a:ext cx="379758" cy="351569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 flipV="1">
            <a:off x="862711" y="4031589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988814" y="4558175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1558450" y="4031589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988814" y="5376457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2065760" y="4733192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798935" y="4733192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3" name="Freeform 24"/>
          <p:cNvSpPr>
            <a:spLocks/>
          </p:cNvSpPr>
          <p:nvPr/>
        </p:nvSpPr>
        <p:spPr bwMode="auto">
          <a:xfrm>
            <a:off x="933734" y="4676389"/>
            <a:ext cx="1005923" cy="587996"/>
          </a:xfrm>
          <a:custGeom>
            <a:avLst/>
            <a:gdLst>
              <a:gd name="T0" fmla="*/ 0 w 694"/>
              <a:gd name="T1" fmla="*/ 383 h 383"/>
              <a:gd name="T2" fmla="*/ 694 w 694"/>
              <a:gd name="T3" fmla="*/ 0 h 383"/>
              <a:gd name="T4" fmla="*/ 0 60000 65536"/>
              <a:gd name="T5" fmla="*/ 0 60000 65536"/>
              <a:gd name="T6" fmla="*/ 0 w 694"/>
              <a:gd name="T7" fmla="*/ 0 h 383"/>
              <a:gd name="T8" fmla="*/ 694 w 694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94" h="383">
                <a:moveTo>
                  <a:pt x="0" y="383"/>
                </a:moveTo>
                <a:lnTo>
                  <a:pt x="69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 flipV="1">
            <a:off x="6820838" y="4089928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>
            <a:off x="7518027" y="4089928"/>
            <a:ext cx="443534" cy="350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H="1">
            <a:off x="6946941" y="4616514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7" name="Line 28"/>
          <p:cNvSpPr>
            <a:spLocks noChangeShapeType="1"/>
          </p:cNvSpPr>
          <p:nvPr/>
        </p:nvSpPr>
        <p:spPr bwMode="auto">
          <a:xfrm flipV="1">
            <a:off x="6757062" y="4791531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>
            <a:off x="8023887" y="4791531"/>
            <a:ext cx="0" cy="46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>
            <a:off x="6946941" y="5434796"/>
            <a:ext cx="887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0" name="Freeform 31"/>
          <p:cNvSpPr>
            <a:spLocks/>
          </p:cNvSpPr>
          <p:nvPr/>
        </p:nvSpPr>
        <p:spPr bwMode="auto">
          <a:xfrm>
            <a:off x="6903457" y="4734728"/>
            <a:ext cx="994327" cy="575714"/>
          </a:xfrm>
          <a:custGeom>
            <a:avLst/>
            <a:gdLst>
              <a:gd name="T0" fmla="*/ 0 w 686"/>
              <a:gd name="T1" fmla="*/ 375 h 375"/>
              <a:gd name="T2" fmla="*/ 686 w 686"/>
              <a:gd name="T3" fmla="*/ 0 h 375"/>
              <a:gd name="T4" fmla="*/ 0 60000 65536"/>
              <a:gd name="T5" fmla="*/ 0 60000 65536"/>
              <a:gd name="T6" fmla="*/ 0 w 686"/>
              <a:gd name="T7" fmla="*/ 0 h 375"/>
              <a:gd name="T8" fmla="*/ 686 w 686"/>
              <a:gd name="T9" fmla="*/ 375 h 3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6" h="375">
                <a:moveTo>
                  <a:pt x="0" y="375"/>
                </a:moveTo>
                <a:lnTo>
                  <a:pt x="68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1304795" y="5579108"/>
            <a:ext cx="626165" cy="5235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7094786" y="5638982"/>
            <a:ext cx="739223" cy="5235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16" name="Text Box 34"/>
          <p:cNvSpPr txBox="1">
            <a:spLocks noChangeArrowheads="1"/>
          </p:cNvSpPr>
          <p:nvPr/>
        </p:nvSpPr>
        <p:spPr bwMode="auto">
          <a:xfrm>
            <a:off x="2493585" y="3286642"/>
            <a:ext cx="3947731" cy="28931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：简单路径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(1,0,4,3):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简单路径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(1,2,3,4,2,3):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非简单路径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回路：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(1,2,1)</a:t>
            </a:r>
          </a:p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非回路：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(1,2,3,4,2,1)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783402" y="3657835"/>
            <a:ext cx="2791262" cy="181588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之间的路径：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(1,2,3):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简单路径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无回路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09055" y="391249"/>
            <a:ext cx="800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路径长度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指路径上边的数目。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09055" y="1061852"/>
            <a:ext cx="109032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简单路径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除起点和终点可以相同外，路径上其余顶点各不相同。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08674" y="1729502"/>
            <a:ext cx="678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回路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 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起点和终点相同的</a:t>
            </a: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简单路径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2800" u="none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64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727325" y="12636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endParaRPr lang="en-US" altLang="zh-CN" sz="2800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48145" y="188914"/>
            <a:ext cx="9464243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无向图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中如果两个顶点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之间存在一条路径，则称顶点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是连通的，否则是不连通的。</a:t>
            </a: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连通图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无向图中如果任意两个顶点之间是连通的。</a:t>
            </a: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连通分量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: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无向图的极大连通子图。</a:t>
            </a:r>
          </a:p>
        </p:txBody>
      </p:sp>
      <p:grpSp>
        <p:nvGrpSpPr>
          <p:cNvPr id="18436" name="Group 19"/>
          <p:cNvGrpSpPr>
            <a:grpSpLocks/>
          </p:cNvGrpSpPr>
          <p:nvPr/>
        </p:nvGrpSpPr>
        <p:grpSpPr bwMode="auto">
          <a:xfrm>
            <a:off x="959305" y="2211192"/>
            <a:ext cx="1752600" cy="2073275"/>
            <a:chOff x="336" y="1584"/>
            <a:chExt cx="1182" cy="1306"/>
          </a:xfrm>
        </p:grpSpPr>
        <p:sp>
          <p:nvSpPr>
            <p:cNvPr id="18473" name="Oval 20"/>
            <p:cNvSpPr>
              <a:spLocks noChangeArrowheads="1"/>
            </p:cNvSpPr>
            <p:nvPr/>
          </p:nvSpPr>
          <p:spPr bwMode="auto">
            <a:xfrm>
              <a:off x="791" y="1584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474" name="Oval 21"/>
            <p:cNvSpPr>
              <a:spLocks noChangeArrowheads="1"/>
            </p:cNvSpPr>
            <p:nvPr/>
          </p:nvSpPr>
          <p:spPr bwMode="auto">
            <a:xfrm>
              <a:off x="33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475" name="Oval 22"/>
            <p:cNvSpPr>
              <a:spLocks noChangeArrowheads="1"/>
            </p:cNvSpPr>
            <p:nvPr/>
          </p:nvSpPr>
          <p:spPr bwMode="auto">
            <a:xfrm>
              <a:off x="124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476" name="Oval 23"/>
            <p:cNvSpPr>
              <a:spLocks noChangeArrowheads="1"/>
            </p:cNvSpPr>
            <p:nvPr/>
          </p:nvSpPr>
          <p:spPr bwMode="auto">
            <a:xfrm>
              <a:off x="124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477" name="Oval 24"/>
            <p:cNvSpPr>
              <a:spLocks noChangeArrowheads="1"/>
            </p:cNvSpPr>
            <p:nvPr/>
          </p:nvSpPr>
          <p:spPr bwMode="auto">
            <a:xfrm>
              <a:off x="33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478" name="Line 25"/>
            <p:cNvSpPr>
              <a:spLocks noChangeShapeType="1"/>
            </p:cNvSpPr>
            <p:nvPr/>
          </p:nvSpPr>
          <p:spPr bwMode="auto">
            <a:xfrm flipV="1">
              <a:off x="518" y="1795"/>
              <a:ext cx="31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26"/>
            <p:cNvSpPr>
              <a:spLocks noChangeShapeType="1"/>
            </p:cNvSpPr>
            <p:nvPr/>
          </p:nvSpPr>
          <p:spPr bwMode="auto">
            <a:xfrm>
              <a:off x="608" y="2174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27"/>
            <p:cNvSpPr>
              <a:spLocks/>
            </p:cNvSpPr>
            <p:nvPr/>
          </p:nvSpPr>
          <p:spPr bwMode="auto">
            <a:xfrm>
              <a:off x="1040" y="1792"/>
              <a:ext cx="29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28"/>
            <p:cNvSpPr>
              <a:spLocks noChangeShapeType="1"/>
            </p:cNvSpPr>
            <p:nvPr/>
          </p:nvSpPr>
          <p:spPr bwMode="auto">
            <a:xfrm>
              <a:off x="608" y="2763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29"/>
            <p:cNvSpPr>
              <a:spLocks noChangeShapeType="1"/>
            </p:cNvSpPr>
            <p:nvPr/>
          </p:nvSpPr>
          <p:spPr bwMode="auto">
            <a:xfrm>
              <a:off x="1382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Line 30"/>
            <p:cNvSpPr>
              <a:spLocks noChangeShapeType="1"/>
            </p:cNvSpPr>
            <p:nvPr/>
          </p:nvSpPr>
          <p:spPr bwMode="auto">
            <a:xfrm>
              <a:off x="473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31"/>
            <p:cNvSpPr>
              <a:spLocks noChangeShapeType="1"/>
            </p:cNvSpPr>
            <p:nvPr/>
          </p:nvSpPr>
          <p:spPr bwMode="auto">
            <a:xfrm flipV="1">
              <a:off x="576" y="22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7" name="Text Box 32"/>
          <p:cNvSpPr txBox="1">
            <a:spLocks noChangeArrowheads="1"/>
          </p:cNvSpPr>
          <p:nvPr/>
        </p:nvSpPr>
        <p:spPr bwMode="auto">
          <a:xfrm>
            <a:off x="3017349" y="2669970"/>
            <a:ext cx="2362173" cy="9541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是连通的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ctr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是连通图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53" name="Group 19"/>
          <p:cNvGrpSpPr>
            <a:grpSpLocks/>
          </p:cNvGrpSpPr>
          <p:nvPr/>
        </p:nvGrpSpPr>
        <p:grpSpPr bwMode="auto">
          <a:xfrm>
            <a:off x="959305" y="4640375"/>
            <a:ext cx="1752600" cy="2073275"/>
            <a:chOff x="336" y="1584"/>
            <a:chExt cx="1182" cy="1306"/>
          </a:xfrm>
        </p:grpSpPr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791" y="1584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33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124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124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33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518" y="1795"/>
              <a:ext cx="31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608" y="2174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608" y="2763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73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017349" y="5375388"/>
            <a:ext cx="2362173" cy="9541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是连通的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ctr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是连通图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81" name="Group 49"/>
          <p:cNvGrpSpPr>
            <a:grpSpLocks/>
          </p:cNvGrpSpPr>
          <p:nvPr/>
        </p:nvGrpSpPr>
        <p:grpSpPr bwMode="auto">
          <a:xfrm>
            <a:off x="6489206" y="1909567"/>
            <a:ext cx="5013325" cy="2073275"/>
            <a:chOff x="2290" y="1344"/>
            <a:chExt cx="3158" cy="1306"/>
          </a:xfrm>
        </p:grpSpPr>
        <p:grpSp>
          <p:nvGrpSpPr>
            <p:cNvPr id="82" name="Group 4"/>
            <p:cNvGrpSpPr>
              <a:grpSpLocks/>
            </p:cNvGrpSpPr>
            <p:nvPr/>
          </p:nvGrpSpPr>
          <p:grpSpPr bwMode="auto">
            <a:xfrm>
              <a:off x="2290" y="1344"/>
              <a:ext cx="1104" cy="1306"/>
              <a:chOff x="3072" y="1584"/>
              <a:chExt cx="1104" cy="1306"/>
            </a:xfrm>
          </p:grpSpPr>
          <p:sp>
            <p:nvSpPr>
              <p:cNvPr id="98" name="Oval 5"/>
              <p:cNvSpPr>
                <a:spLocks noChangeArrowheads="1"/>
              </p:cNvSpPr>
              <p:nvPr/>
            </p:nvSpPr>
            <p:spPr bwMode="auto">
              <a:xfrm>
                <a:off x="3497" y="1584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072" y="2047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00" name="Oval 7"/>
              <p:cNvSpPr>
                <a:spLocks noChangeArrowheads="1"/>
              </p:cNvSpPr>
              <p:nvPr/>
            </p:nvSpPr>
            <p:spPr bwMode="auto">
              <a:xfrm>
                <a:off x="3922" y="2047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3922" y="2637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02" name="Oval 9"/>
              <p:cNvSpPr>
                <a:spLocks noChangeArrowheads="1"/>
              </p:cNvSpPr>
              <p:nvPr/>
            </p:nvSpPr>
            <p:spPr bwMode="auto">
              <a:xfrm>
                <a:off x="3072" y="2637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03" name="Line 10"/>
              <p:cNvSpPr>
                <a:spLocks noChangeShapeType="1"/>
              </p:cNvSpPr>
              <p:nvPr/>
            </p:nvSpPr>
            <p:spPr bwMode="auto">
              <a:xfrm flipV="1">
                <a:off x="3242" y="1795"/>
                <a:ext cx="297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1"/>
              <p:cNvSpPr>
                <a:spLocks noChangeShapeType="1"/>
              </p:cNvSpPr>
              <p:nvPr/>
            </p:nvSpPr>
            <p:spPr bwMode="auto">
              <a:xfrm>
                <a:off x="3326" y="2174"/>
                <a:ext cx="5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Freeform 12"/>
              <p:cNvSpPr>
                <a:spLocks/>
              </p:cNvSpPr>
              <p:nvPr/>
            </p:nvSpPr>
            <p:spPr bwMode="auto">
              <a:xfrm>
                <a:off x="3730" y="1792"/>
                <a:ext cx="276" cy="255"/>
              </a:xfrm>
              <a:custGeom>
                <a:avLst/>
                <a:gdLst>
                  <a:gd name="T0" fmla="*/ 0 w 296"/>
                  <a:gd name="T1" fmla="*/ 0 h 255"/>
                  <a:gd name="T2" fmla="*/ 296 w 296"/>
                  <a:gd name="T3" fmla="*/ 255 h 255"/>
                  <a:gd name="T4" fmla="*/ 0 60000 65536"/>
                  <a:gd name="T5" fmla="*/ 0 60000 65536"/>
                  <a:gd name="T6" fmla="*/ 0 w 296"/>
                  <a:gd name="T7" fmla="*/ 0 h 255"/>
                  <a:gd name="T8" fmla="*/ 296 w 296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6" h="255">
                    <a:moveTo>
                      <a:pt x="0" y="0"/>
                    </a:moveTo>
                    <a:lnTo>
                      <a:pt x="296" y="25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3"/>
              <p:cNvSpPr>
                <a:spLocks noChangeShapeType="1"/>
              </p:cNvSpPr>
              <p:nvPr/>
            </p:nvSpPr>
            <p:spPr bwMode="auto">
              <a:xfrm>
                <a:off x="3326" y="2763"/>
                <a:ext cx="5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4"/>
              <p:cNvSpPr>
                <a:spLocks noChangeShapeType="1"/>
              </p:cNvSpPr>
              <p:nvPr/>
            </p:nvSpPr>
            <p:spPr bwMode="auto">
              <a:xfrm>
                <a:off x="4049" y="2300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"/>
              <p:cNvSpPr>
                <a:spLocks noChangeShapeType="1"/>
              </p:cNvSpPr>
              <p:nvPr/>
            </p:nvSpPr>
            <p:spPr bwMode="auto">
              <a:xfrm>
                <a:off x="3200" y="2300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Oval 16"/>
              <p:cNvSpPr>
                <a:spLocks noChangeArrowheads="1"/>
              </p:cNvSpPr>
              <p:nvPr/>
            </p:nvSpPr>
            <p:spPr bwMode="auto">
              <a:xfrm>
                <a:off x="3730" y="2352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10" name="Oval 17"/>
              <p:cNvSpPr>
                <a:spLocks noChangeArrowheads="1"/>
              </p:cNvSpPr>
              <p:nvPr/>
            </p:nvSpPr>
            <p:spPr bwMode="auto">
              <a:xfrm>
                <a:off x="3274" y="2352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11" name="Freeform 18"/>
              <p:cNvSpPr>
                <a:spLocks/>
              </p:cNvSpPr>
              <p:nvPr/>
            </p:nvSpPr>
            <p:spPr bwMode="auto">
              <a:xfrm>
                <a:off x="3528" y="2478"/>
                <a:ext cx="210" cy="2"/>
              </a:xfrm>
              <a:custGeom>
                <a:avLst/>
                <a:gdLst>
                  <a:gd name="T0" fmla="*/ 0 w 210"/>
                  <a:gd name="T1" fmla="*/ 0 h 2"/>
                  <a:gd name="T2" fmla="*/ 210 w 210"/>
                  <a:gd name="T3" fmla="*/ 2 h 2"/>
                  <a:gd name="T4" fmla="*/ 0 60000 65536"/>
                  <a:gd name="T5" fmla="*/ 0 60000 65536"/>
                  <a:gd name="T6" fmla="*/ 0 w 210"/>
                  <a:gd name="T7" fmla="*/ 0 h 2"/>
                  <a:gd name="T8" fmla="*/ 210 w 21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0" h="2">
                    <a:moveTo>
                      <a:pt x="0" y="0"/>
                    </a:moveTo>
                    <a:lnTo>
                      <a:pt x="210" y="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Oval 34"/>
            <p:cNvSpPr>
              <a:spLocks noChangeArrowheads="1"/>
            </p:cNvSpPr>
            <p:nvPr/>
          </p:nvSpPr>
          <p:spPr bwMode="auto">
            <a:xfrm>
              <a:off x="4011" y="1344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Oval 35"/>
            <p:cNvSpPr>
              <a:spLocks noChangeArrowheads="1"/>
            </p:cNvSpPr>
            <p:nvPr/>
          </p:nvSpPr>
          <p:spPr bwMode="auto">
            <a:xfrm>
              <a:off x="3592" y="179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5" name="Oval 36"/>
            <p:cNvSpPr>
              <a:spLocks noChangeArrowheads="1"/>
            </p:cNvSpPr>
            <p:nvPr/>
          </p:nvSpPr>
          <p:spPr bwMode="auto">
            <a:xfrm>
              <a:off x="4436" y="180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6" name="Oval 37"/>
            <p:cNvSpPr>
              <a:spLocks noChangeArrowheads="1"/>
            </p:cNvSpPr>
            <p:nvPr/>
          </p:nvSpPr>
          <p:spPr bwMode="auto">
            <a:xfrm>
              <a:off x="4436" y="239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7" name="Oval 38"/>
            <p:cNvSpPr>
              <a:spLocks noChangeArrowheads="1"/>
            </p:cNvSpPr>
            <p:nvPr/>
          </p:nvSpPr>
          <p:spPr bwMode="auto">
            <a:xfrm>
              <a:off x="3586" y="239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 flipV="1">
              <a:off x="3756" y="1555"/>
              <a:ext cx="297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40"/>
            <p:cNvSpPr>
              <a:spLocks noChangeShapeType="1"/>
            </p:cNvSpPr>
            <p:nvPr/>
          </p:nvSpPr>
          <p:spPr bwMode="auto">
            <a:xfrm>
              <a:off x="3840" y="1934"/>
              <a:ext cx="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auto">
            <a:xfrm>
              <a:off x="4244" y="1552"/>
              <a:ext cx="27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42"/>
            <p:cNvSpPr>
              <a:spLocks noChangeShapeType="1"/>
            </p:cNvSpPr>
            <p:nvPr/>
          </p:nvSpPr>
          <p:spPr bwMode="auto">
            <a:xfrm>
              <a:off x="3840" y="2523"/>
              <a:ext cx="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>
              <a:off x="4563" y="206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>
              <a:off x="3714" y="206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" name="Group 45"/>
            <p:cNvGrpSpPr>
              <a:grpSpLocks/>
            </p:cNvGrpSpPr>
            <p:nvPr/>
          </p:nvGrpSpPr>
          <p:grpSpPr bwMode="auto">
            <a:xfrm>
              <a:off x="4738" y="1440"/>
              <a:ext cx="710" cy="253"/>
              <a:chOff x="4752" y="1680"/>
              <a:chExt cx="710" cy="253"/>
            </a:xfrm>
          </p:grpSpPr>
          <p:sp>
            <p:nvSpPr>
              <p:cNvPr id="95" name="Oval 46"/>
              <p:cNvSpPr>
                <a:spLocks noChangeArrowheads="1"/>
              </p:cNvSpPr>
              <p:nvPr/>
            </p:nvSpPr>
            <p:spPr bwMode="auto">
              <a:xfrm>
                <a:off x="5208" y="1680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96" name="Oval 4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254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97" name="Freeform 48"/>
              <p:cNvSpPr>
                <a:spLocks/>
              </p:cNvSpPr>
              <p:nvPr/>
            </p:nvSpPr>
            <p:spPr bwMode="auto">
              <a:xfrm>
                <a:off x="5006" y="1806"/>
                <a:ext cx="210" cy="2"/>
              </a:xfrm>
              <a:custGeom>
                <a:avLst/>
                <a:gdLst>
                  <a:gd name="T0" fmla="*/ 0 w 210"/>
                  <a:gd name="T1" fmla="*/ 0 h 2"/>
                  <a:gd name="T2" fmla="*/ 210 w 210"/>
                  <a:gd name="T3" fmla="*/ 2 h 2"/>
                  <a:gd name="T4" fmla="*/ 0 60000 65536"/>
                  <a:gd name="T5" fmla="*/ 0 60000 65536"/>
                  <a:gd name="T6" fmla="*/ 0 w 210"/>
                  <a:gd name="T7" fmla="*/ 0 h 2"/>
                  <a:gd name="T8" fmla="*/ 210 w 21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0" h="2">
                    <a:moveTo>
                      <a:pt x="0" y="0"/>
                    </a:moveTo>
                    <a:lnTo>
                      <a:pt x="210" y="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" name="Text Box 33"/>
          <p:cNvSpPr txBox="1">
            <a:spLocks noChangeArrowheads="1"/>
          </p:cNvSpPr>
          <p:nvPr/>
        </p:nvSpPr>
        <p:spPr bwMode="auto">
          <a:xfrm>
            <a:off x="6388400" y="4198362"/>
            <a:ext cx="5327650" cy="246221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是不连通的</a:t>
            </a:r>
            <a:r>
              <a:rPr lang="zh-CN" altLang="en-US" sz="2800" u="none" baseline="-25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该图是非连通图，但它存在两个连通分量。</a:t>
            </a:r>
          </a:p>
          <a:p>
            <a:pPr algn="l">
              <a:spcBef>
                <a:spcPct val="5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注意极大的含义：如果某个连通子图再加上一个顶点后，仍是连通的，则它不是极大的连通子图。</a:t>
            </a:r>
          </a:p>
        </p:txBody>
      </p:sp>
    </p:spTree>
    <p:extLst>
      <p:ext uri="{BB962C8B-B14F-4D97-AF65-F5344CB8AC3E}">
        <p14:creationId xmlns:p14="http://schemas.microsoft.com/office/powerpoint/2010/main" val="266217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0026" y="381220"/>
            <a:ext cx="1100842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求无向图的连通分量应该注意：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图中连通分量可能有多个，不能只写顶点个数最多的那个连通分量。</a:t>
            </a:r>
            <a:b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每个连通分量必须是极大的。</a:t>
            </a:r>
            <a:b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每个连通分量必须写出该（强）连通分量顶点之间所有的边。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867293" y="3257386"/>
            <a:ext cx="1752600" cy="2073275"/>
            <a:chOff x="3072" y="1584"/>
            <a:chExt cx="1104" cy="1306"/>
          </a:xfrm>
        </p:grpSpPr>
        <p:sp>
          <p:nvSpPr>
            <p:cNvPr id="19476" name="Oval 5"/>
            <p:cNvSpPr>
              <a:spLocks noChangeArrowheads="1"/>
            </p:cNvSpPr>
            <p:nvPr/>
          </p:nvSpPr>
          <p:spPr bwMode="auto">
            <a:xfrm>
              <a:off x="3497" y="1584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7" name="Oval 6"/>
            <p:cNvSpPr>
              <a:spLocks noChangeArrowheads="1"/>
            </p:cNvSpPr>
            <p:nvPr/>
          </p:nvSpPr>
          <p:spPr bwMode="auto">
            <a:xfrm>
              <a:off x="3072" y="204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8" name="Oval 7"/>
            <p:cNvSpPr>
              <a:spLocks noChangeArrowheads="1"/>
            </p:cNvSpPr>
            <p:nvPr/>
          </p:nvSpPr>
          <p:spPr bwMode="auto">
            <a:xfrm>
              <a:off x="3922" y="204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79" name="Oval 8"/>
            <p:cNvSpPr>
              <a:spLocks noChangeArrowheads="1"/>
            </p:cNvSpPr>
            <p:nvPr/>
          </p:nvSpPr>
          <p:spPr bwMode="auto">
            <a:xfrm>
              <a:off x="3922" y="263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80" name="Oval 9"/>
            <p:cNvSpPr>
              <a:spLocks noChangeArrowheads="1"/>
            </p:cNvSpPr>
            <p:nvPr/>
          </p:nvSpPr>
          <p:spPr bwMode="auto">
            <a:xfrm>
              <a:off x="3072" y="2637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481" name="Line 10"/>
            <p:cNvSpPr>
              <a:spLocks noChangeShapeType="1"/>
            </p:cNvSpPr>
            <p:nvPr/>
          </p:nvSpPr>
          <p:spPr bwMode="auto">
            <a:xfrm flipV="1">
              <a:off x="3242" y="1795"/>
              <a:ext cx="297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2" name="Line 11"/>
            <p:cNvSpPr>
              <a:spLocks noChangeShapeType="1"/>
            </p:cNvSpPr>
            <p:nvPr/>
          </p:nvSpPr>
          <p:spPr bwMode="auto">
            <a:xfrm>
              <a:off x="3326" y="2174"/>
              <a:ext cx="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3" name="Freeform 12"/>
            <p:cNvSpPr>
              <a:spLocks/>
            </p:cNvSpPr>
            <p:nvPr/>
          </p:nvSpPr>
          <p:spPr bwMode="auto">
            <a:xfrm>
              <a:off x="3730" y="1792"/>
              <a:ext cx="27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4" name="Line 13"/>
            <p:cNvSpPr>
              <a:spLocks noChangeShapeType="1"/>
            </p:cNvSpPr>
            <p:nvPr/>
          </p:nvSpPr>
          <p:spPr bwMode="auto">
            <a:xfrm>
              <a:off x="3326" y="2763"/>
              <a:ext cx="5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5" name="Line 14"/>
            <p:cNvSpPr>
              <a:spLocks noChangeShapeType="1"/>
            </p:cNvSpPr>
            <p:nvPr/>
          </p:nvSpPr>
          <p:spPr bwMode="auto">
            <a:xfrm>
              <a:off x="4049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6" name="Line 15"/>
            <p:cNvSpPr>
              <a:spLocks noChangeShapeType="1"/>
            </p:cNvSpPr>
            <p:nvPr/>
          </p:nvSpPr>
          <p:spPr bwMode="auto">
            <a:xfrm>
              <a:off x="3200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87" name="Oval 16"/>
            <p:cNvSpPr>
              <a:spLocks noChangeArrowheads="1"/>
            </p:cNvSpPr>
            <p:nvPr/>
          </p:nvSpPr>
          <p:spPr bwMode="auto">
            <a:xfrm>
              <a:off x="3730" y="2352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488" name="Oval 17"/>
            <p:cNvSpPr>
              <a:spLocks noChangeArrowheads="1"/>
            </p:cNvSpPr>
            <p:nvPr/>
          </p:nvSpPr>
          <p:spPr bwMode="auto">
            <a:xfrm>
              <a:off x="3274" y="2352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89" name="Freeform 18"/>
            <p:cNvSpPr>
              <a:spLocks/>
            </p:cNvSpPr>
            <p:nvPr/>
          </p:nvSpPr>
          <p:spPr bwMode="auto">
            <a:xfrm>
              <a:off x="3528" y="2478"/>
              <a:ext cx="210" cy="2"/>
            </a:xfrm>
            <a:custGeom>
              <a:avLst/>
              <a:gdLst>
                <a:gd name="T0" fmla="*/ 0 w 210"/>
                <a:gd name="T1" fmla="*/ 0 h 2"/>
                <a:gd name="T2" fmla="*/ 210 w 210"/>
                <a:gd name="T3" fmla="*/ 2 h 2"/>
                <a:gd name="T4" fmla="*/ 0 60000 65536"/>
                <a:gd name="T5" fmla="*/ 0 60000 65536"/>
                <a:gd name="T6" fmla="*/ 0 w 210"/>
                <a:gd name="T7" fmla="*/ 0 h 2"/>
                <a:gd name="T8" fmla="*/ 210 w 21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">
                  <a:moveTo>
                    <a:pt x="0" y="0"/>
                  </a:moveTo>
                  <a:lnTo>
                    <a:pt x="210" y="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461" name="Oval 19"/>
          <p:cNvSpPr>
            <a:spLocks noChangeArrowheads="1"/>
          </p:cNvSpPr>
          <p:nvPr/>
        </p:nvSpPr>
        <p:spPr bwMode="auto">
          <a:xfrm>
            <a:off x="3599381" y="3257386"/>
            <a:ext cx="403225" cy="40163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62" name="Oval 20"/>
          <p:cNvSpPr>
            <a:spLocks noChangeArrowheads="1"/>
          </p:cNvSpPr>
          <p:nvPr/>
        </p:nvSpPr>
        <p:spPr bwMode="auto">
          <a:xfrm>
            <a:off x="2934218" y="3976524"/>
            <a:ext cx="403225" cy="40163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463" name="Oval 21"/>
          <p:cNvSpPr>
            <a:spLocks noChangeArrowheads="1"/>
          </p:cNvSpPr>
          <p:nvPr/>
        </p:nvSpPr>
        <p:spPr bwMode="auto">
          <a:xfrm>
            <a:off x="4274068" y="3992399"/>
            <a:ext cx="403225" cy="40163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464" name="Oval 22"/>
          <p:cNvSpPr>
            <a:spLocks noChangeArrowheads="1"/>
          </p:cNvSpPr>
          <p:nvPr/>
        </p:nvSpPr>
        <p:spPr bwMode="auto">
          <a:xfrm>
            <a:off x="4274068" y="4929024"/>
            <a:ext cx="403225" cy="40163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465" name="Oval 23"/>
          <p:cNvSpPr>
            <a:spLocks noChangeArrowheads="1"/>
          </p:cNvSpPr>
          <p:nvPr/>
        </p:nvSpPr>
        <p:spPr bwMode="auto">
          <a:xfrm>
            <a:off x="2924693" y="4929024"/>
            <a:ext cx="403225" cy="40163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466" name="Line 24"/>
          <p:cNvSpPr>
            <a:spLocks noChangeShapeType="1"/>
          </p:cNvSpPr>
          <p:nvPr/>
        </p:nvSpPr>
        <p:spPr bwMode="auto">
          <a:xfrm flipV="1">
            <a:off x="3194568" y="3592349"/>
            <a:ext cx="47148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7" name="Line 25"/>
          <p:cNvSpPr>
            <a:spLocks noChangeShapeType="1"/>
          </p:cNvSpPr>
          <p:nvPr/>
        </p:nvSpPr>
        <p:spPr bwMode="auto">
          <a:xfrm>
            <a:off x="3327918" y="4194011"/>
            <a:ext cx="94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Freeform 26"/>
          <p:cNvSpPr>
            <a:spLocks/>
          </p:cNvSpPr>
          <p:nvPr/>
        </p:nvSpPr>
        <p:spPr bwMode="auto">
          <a:xfrm>
            <a:off x="3969268" y="3587586"/>
            <a:ext cx="438150" cy="404813"/>
          </a:xfrm>
          <a:custGeom>
            <a:avLst/>
            <a:gdLst>
              <a:gd name="T0" fmla="*/ 0 w 296"/>
              <a:gd name="T1" fmla="*/ 0 h 255"/>
              <a:gd name="T2" fmla="*/ 296 w 296"/>
              <a:gd name="T3" fmla="*/ 255 h 255"/>
              <a:gd name="T4" fmla="*/ 0 60000 65536"/>
              <a:gd name="T5" fmla="*/ 0 60000 65536"/>
              <a:gd name="T6" fmla="*/ 0 w 296"/>
              <a:gd name="T7" fmla="*/ 0 h 255"/>
              <a:gd name="T8" fmla="*/ 296 w 296"/>
              <a:gd name="T9" fmla="*/ 255 h 2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6" h="255">
                <a:moveTo>
                  <a:pt x="0" y="0"/>
                </a:moveTo>
                <a:lnTo>
                  <a:pt x="296" y="25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9" name="Line 27"/>
          <p:cNvSpPr>
            <a:spLocks noChangeShapeType="1"/>
          </p:cNvSpPr>
          <p:nvPr/>
        </p:nvSpPr>
        <p:spPr bwMode="auto">
          <a:xfrm>
            <a:off x="3327918" y="5129049"/>
            <a:ext cx="94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0" name="Line 28"/>
          <p:cNvSpPr>
            <a:spLocks noChangeShapeType="1"/>
          </p:cNvSpPr>
          <p:nvPr/>
        </p:nvSpPr>
        <p:spPr bwMode="auto">
          <a:xfrm>
            <a:off x="4475681" y="4394036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1" name="Line 29"/>
          <p:cNvSpPr>
            <a:spLocks noChangeShapeType="1"/>
          </p:cNvSpPr>
          <p:nvPr/>
        </p:nvSpPr>
        <p:spPr bwMode="auto">
          <a:xfrm>
            <a:off x="3127893" y="4394036"/>
            <a:ext cx="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72" name="Group 30"/>
          <p:cNvGrpSpPr>
            <a:grpSpLocks/>
          </p:cNvGrpSpPr>
          <p:nvPr/>
        </p:nvGrpSpPr>
        <p:grpSpPr bwMode="auto">
          <a:xfrm>
            <a:off x="4753493" y="3409786"/>
            <a:ext cx="1127125" cy="401638"/>
            <a:chOff x="4752" y="1680"/>
            <a:chExt cx="710" cy="253"/>
          </a:xfrm>
        </p:grpSpPr>
        <p:sp>
          <p:nvSpPr>
            <p:cNvPr id="19473" name="Oval 31"/>
            <p:cNvSpPr>
              <a:spLocks noChangeArrowheads="1"/>
            </p:cNvSpPr>
            <p:nvPr/>
          </p:nvSpPr>
          <p:spPr bwMode="auto">
            <a:xfrm>
              <a:off x="5208" y="1680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474" name="Oval 32"/>
            <p:cNvSpPr>
              <a:spLocks noChangeArrowheads="1"/>
            </p:cNvSpPr>
            <p:nvPr/>
          </p:nvSpPr>
          <p:spPr bwMode="auto">
            <a:xfrm>
              <a:off x="4752" y="1680"/>
              <a:ext cx="254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75" name="Freeform 33"/>
            <p:cNvSpPr>
              <a:spLocks/>
            </p:cNvSpPr>
            <p:nvPr/>
          </p:nvSpPr>
          <p:spPr bwMode="auto">
            <a:xfrm>
              <a:off x="5006" y="1806"/>
              <a:ext cx="210" cy="2"/>
            </a:xfrm>
            <a:custGeom>
              <a:avLst/>
              <a:gdLst>
                <a:gd name="T0" fmla="*/ 0 w 210"/>
                <a:gd name="T1" fmla="*/ 0 h 2"/>
                <a:gd name="T2" fmla="*/ 210 w 210"/>
                <a:gd name="T3" fmla="*/ 2 h 2"/>
                <a:gd name="T4" fmla="*/ 0 60000 65536"/>
                <a:gd name="T5" fmla="*/ 0 60000 65536"/>
                <a:gd name="T6" fmla="*/ 0 w 210"/>
                <a:gd name="T7" fmla="*/ 0 h 2"/>
                <a:gd name="T8" fmla="*/ 210 w 21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">
                  <a:moveTo>
                    <a:pt x="0" y="0"/>
                  </a:moveTo>
                  <a:lnTo>
                    <a:pt x="210" y="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84971" y="3341524"/>
            <a:ext cx="2362173" cy="2957272"/>
            <a:chOff x="7284971" y="3341524"/>
            <a:chExt cx="2362173" cy="2957272"/>
          </a:xfrm>
        </p:grpSpPr>
        <p:grpSp>
          <p:nvGrpSpPr>
            <p:cNvPr id="2" name="组合 1"/>
            <p:cNvGrpSpPr/>
            <p:nvPr/>
          </p:nvGrpSpPr>
          <p:grpSpPr>
            <a:xfrm>
              <a:off x="7482839" y="3341524"/>
              <a:ext cx="1752600" cy="2073276"/>
              <a:chOff x="7494714" y="3185948"/>
              <a:chExt cx="1752600" cy="2073276"/>
            </a:xfrm>
          </p:grpSpPr>
          <p:sp>
            <p:nvSpPr>
              <p:cNvPr id="34" name="Oval 19"/>
              <p:cNvSpPr>
                <a:spLocks noChangeArrowheads="1"/>
              </p:cNvSpPr>
              <p:nvPr/>
            </p:nvSpPr>
            <p:spPr bwMode="auto">
              <a:xfrm>
                <a:off x="8169402" y="3185948"/>
                <a:ext cx="403225" cy="4016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7504239" y="3905086"/>
                <a:ext cx="403225" cy="4016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8844089" y="3920961"/>
                <a:ext cx="403225" cy="4016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7" name="Oval 22"/>
              <p:cNvSpPr>
                <a:spLocks noChangeArrowheads="1"/>
              </p:cNvSpPr>
              <p:nvPr/>
            </p:nvSpPr>
            <p:spPr bwMode="auto">
              <a:xfrm>
                <a:off x="8844089" y="4857586"/>
                <a:ext cx="403225" cy="4016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7494714" y="4857586"/>
                <a:ext cx="403225" cy="40163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9" name="Line 24"/>
              <p:cNvSpPr>
                <a:spLocks noChangeShapeType="1"/>
              </p:cNvSpPr>
              <p:nvPr/>
            </p:nvSpPr>
            <p:spPr bwMode="auto">
              <a:xfrm flipV="1">
                <a:off x="7764589" y="3520911"/>
                <a:ext cx="471488" cy="400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7897939" y="4122573"/>
                <a:ext cx="946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>
                <a:off x="7897939" y="5057611"/>
                <a:ext cx="946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28"/>
              <p:cNvSpPr>
                <a:spLocks noChangeShapeType="1"/>
              </p:cNvSpPr>
              <p:nvPr/>
            </p:nvSpPr>
            <p:spPr bwMode="auto">
              <a:xfrm>
                <a:off x="9045702" y="4322598"/>
                <a:ext cx="0" cy="5349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29"/>
              <p:cNvSpPr>
                <a:spLocks noChangeShapeType="1"/>
              </p:cNvSpPr>
              <p:nvPr/>
            </p:nvSpPr>
            <p:spPr bwMode="auto">
              <a:xfrm>
                <a:off x="7697914" y="4322598"/>
                <a:ext cx="0" cy="5349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7284971" y="5775576"/>
              <a:ext cx="2362173" cy="52322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 u="none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不是连通分量</a:t>
              </a:r>
              <a:endPara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85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86888" y="380471"/>
            <a:ext cx="1094905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强连通图：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中如果任意两个顶点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之间，存在一条从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的路径，同时存在一条从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的路径，则称该有向图为强连通图。</a:t>
            </a: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强连通分量：有向图的极大连通子图。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6888" y="2676218"/>
            <a:ext cx="2693751" cy="3071438"/>
            <a:chOff x="1118228" y="2652468"/>
            <a:chExt cx="1646237" cy="1814513"/>
          </a:xfrm>
        </p:grpSpPr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1751641" y="2652468"/>
              <a:ext cx="379413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1118228" y="3295407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2385053" y="3295407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2385053" y="4116143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1118228" y="4116143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V="1">
              <a:off x="1372228" y="2946156"/>
              <a:ext cx="442912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069141" y="2946156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>
              <a:off x="1497641" y="3471618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V="1">
              <a:off x="1307140" y="3647831"/>
              <a:ext cx="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rot="10800000">
              <a:off x="2573965" y="3647831"/>
              <a:ext cx="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497641" y="4290768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Freeform 26"/>
            <p:cNvSpPr>
              <a:spLocks/>
            </p:cNvSpPr>
            <p:nvPr/>
          </p:nvSpPr>
          <p:spPr bwMode="auto">
            <a:xfrm rot="10800000">
              <a:off x="1454779" y="3590681"/>
              <a:ext cx="993775" cy="576262"/>
            </a:xfrm>
            <a:custGeom>
              <a:avLst/>
              <a:gdLst>
                <a:gd name="T0" fmla="*/ 0 w 686"/>
                <a:gd name="T1" fmla="*/ 375 h 375"/>
                <a:gd name="T2" fmla="*/ 686 w 686"/>
                <a:gd name="T3" fmla="*/ 0 h 375"/>
                <a:gd name="T4" fmla="*/ 0 60000 65536"/>
                <a:gd name="T5" fmla="*/ 0 60000 65536"/>
                <a:gd name="T6" fmla="*/ 0 w 686"/>
                <a:gd name="T7" fmla="*/ 0 h 375"/>
                <a:gd name="T8" fmla="*/ 686 w 686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6" h="375">
                  <a:moveTo>
                    <a:pt x="0" y="375"/>
                  </a:moveTo>
                  <a:lnTo>
                    <a:pt x="68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89874"/>
              </p:ext>
            </p:extLst>
          </p:nvPr>
        </p:nvGraphicFramePr>
        <p:xfrm>
          <a:off x="3399467" y="2166517"/>
          <a:ext cx="7849590" cy="4000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6809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3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86888" y="380471"/>
            <a:ext cx="1094905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强连通图：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中如果任意两个顶点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之间，存在一条从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的路径，同时存在一条从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的路径，则称该有向图为强连通图。</a:t>
            </a: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强连通分量：有向图的极大连通子图。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26150"/>
              </p:ext>
            </p:extLst>
          </p:nvPr>
        </p:nvGraphicFramePr>
        <p:xfrm>
          <a:off x="3399467" y="2166517"/>
          <a:ext cx="7849590" cy="4000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6809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8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56961" y="2759004"/>
            <a:ext cx="2635621" cy="2953028"/>
            <a:chOff x="926976" y="3150889"/>
            <a:chExt cx="1646237" cy="1814512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560389" y="3150889"/>
              <a:ext cx="379413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60314" y="3793826"/>
              <a:ext cx="379413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2193801" y="3793826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193801" y="4614564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926976" y="4614564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180976" y="3444575"/>
              <a:ext cx="442912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877889" y="3444575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306389" y="3970038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1115888" y="4146251"/>
              <a:ext cx="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382713" y="4146251"/>
              <a:ext cx="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306389" y="4789188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263527" y="4089101"/>
              <a:ext cx="993775" cy="576263"/>
            </a:xfrm>
            <a:custGeom>
              <a:avLst/>
              <a:gdLst>
                <a:gd name="T0" fmla="*/ 0 w 686"/>
                <a:gd name="T1" fmla="*/ 375 h 375"/>
                <a:gd name="T2" fmla="*/ 686 w 686"/>
                <a:gd name="T3" fmla="*/ 0 h 375"/>
                <a:gd name="T4" fmla="*/ 0 60000 65536"/>
                <a:gd name="T5" fmla="*/ 0 60000 65536"/>
                <a:gd name="T6" fmla="*/ 0 w 686"/>
                <a:gd name="T7" fmla="*/ 0 h 375"/>
                <a:gd name="T8" fmla="*/ 686 w 686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6" h="375">
                  <a:moveTo>
                    <a:pt x="0" y="375"/>
                  </a:moveTo>
                  <a:lnTo>
                    <a:pt x="68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38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526" y="1853249"/>
            <a:ext cx="9601196" cy="4120040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图的基本概念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图的存储结构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图的遍历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拓扑排序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关键路径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最小代价生成树：普里姆算法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单源最短路径和所有顶点间的最短路径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86888" y="380471"/>
            <a:ext cx="1094905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强连通图：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中如果任意两个顶点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之间，存在一条从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的路径，同时存在一条从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的路径，则称该有向图为强连通图。</a:t>
            </a: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强连通分量：有向图的极大连通子图。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63246" y="2791634"/>
            <a:ext cx="2635621" cy="2953028"/>
            <a:chOff x="926976" y="3150889"/>
            <a:chExt cx="1646237" cy="1814512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560389" y="3150889"/>
              <a:ext cx="379413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60314" y="3793826"/>
              <a:ext cx="379413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2193801" y="3793826"/>
              <a:ext cx="379412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193801" y="4614564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926976" y="4614564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180976" y="3444575"/>
              <a:ext cx="442912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877889" y="3444575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306389" y="3970038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1115888" y="4146251"/>
              <a:ext cx="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382713" y="4146251"/>
              <a:ext cx="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306389" y="4789188"/>
              <a:ext cx="887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1263527" y="4089101"/>
              <a:ext cx="993775" cy="576263"/>
            </a:xfrm>
            <a:custGeom>
              <a:avLst/>
              <a:gdLst>
                <a:gd name="T0" fmla="*/ 0 w 686"/>
                <a:gd name="T1" fmla="*/ 375 h 375"/>
                <a:gd name="T2" fmla="*/ 686 w 686"/>
                <a:gd name="T3" fmla="*/ 0 h 375"/>
                <a:gd name="T4" fmla="*/ 0 60000 65536"/>
                <a:gd name="T5" fmla="*/ 0 60000 65536"/>
                <a:gd name="T6" fmla="*/ 0 w 686"/>
                <a:gd name="T7" fmla="*/ 0 h 375"/>
                <a:gd name="T8" fmla="*/ 686 w 686"/>
                <a:gd name="T9" fmla="*/ 375 h 3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6" h="375">
                  <a:moveTo>
                    <a:pt x="0" y="375"/>
                  </a:moveTo>
                  <a:lnTo>
                    <a:pt x="68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78812" y="2644912"/>
            <a:ext cx="2748315" cy="3099750"/>
            <a:chOff x="6122553" y="2861663"/>
            <a:chExt cx="1676401" cy="1828799"/>
          </a:xfrm>
        </p:grpSpPr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6786128" y="2861663"/>
              <a:ext cx="379412" cy="350837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6152716" y="3504600"/>
              <a:ext cx="379413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7419541" y="3504600"/>
              <a:ext cx="379413" cy="352425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7417953" y="4339624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6122553" y="4339624"/>
              <a:ext cx="379412" cy="35083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6406716" y="3155349"/>
              <a:ext cx="442913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7103628" y="3155349"/>
              <a:ext cx="442912" cy="3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6532128" y="3680812"/>
              <a:ext cx="887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79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86888" y="380471"/>
            <a:ext cx="1094905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强连通图：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中如果任意两个顶点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之间，存在一条从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的路径，同时存在一条从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的路径，则称该有向图为强连通图。</a:t>
            </a:r>
          </a:p>
          <a:p>
            <a:pPr algn="l">
              <a:lnSpc>
                <a:spcPct val="11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强连通分量：有向图的极大连通子图。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4761156" y="2735282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3825267" y="3787334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5697045" y="3787334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697045" y="5126309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3825267" y="5126309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1579135" y="2735282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643246" y="3787334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2515023" y="3787334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2515023" y="5126309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43246" y="5126309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4199623" y="3213487"/>
            <a:ext cx="655122" cy="573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5229100" y="3213487"/>
            <a:ext cx="655122" cy="573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>
            <a:off x="4386801" y="4074257"/>
            <a:ext cx="13102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977811" y="4361180"/>
            <a:ext cx="0" cy="76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V="1">
            <a:off x="1017601" y="3213487"/>
            <a:ext cx="655122" cy="573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2047079" y="3213487"/>
            <a:ext cx="561533" cy="573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>
            <a:off x="1204779" y="4074257"/>
            <a:ext cx="13102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V="1">
            <a:off x="924013" y="4361180"/>
            <a:ext cx="0" cy="76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2795790" y="4361180"/>
            <a:ext cx="0" cy="76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1111190" y="4265539"/>
            <a:ext cx="1497422" cy="95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H="1" flipV="1">
            <a:off x="1204779" y="4265539"/>
            <a:ext cx="1403833" cy="95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H="1" flipV="1">
            <a:off x="4293212" y="4265539"/>
            <a:ext cx="1497422" cy="95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8167112" y="2735282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7231223" y="3787334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9103001" y="3787334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Oval 39"/>
          <p:cNvSpPr>
            <a:spLocks noChangeArrowheads="1"/>
          </p:cNvSpPr>
          <p:nvPr/>
        </p:nvSpPr>
        <p:spPr bwMode="auto">
          <a:xfrm>
            <a:off x="9103001" y="5126309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7231223" y="5126309"/>
            <a:ext cx="561533" cy="573846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 flipV="1">
            <a:off x="7605579" y="3213487"/>
            <a:ext cx="655122" cy="573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>
            <a:off x="8635056" y="3213487"/>
            <a:ext cx="655122" cy="5738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49"/>
          <p:cNvSpPr>
            <a:spLocks noChangeShapeType="1"/>
          </p:cNvSpPr>
          <p:nvPr/>
        </p:nvSpPr>
        <p:spPr bwMode="auto">
          <a:xfrm>
            <a:off x="9383767" y="4361180"/>
            <a:ext cx="0" cy="7651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auto">
          <a:xfrm flipH="1" flipV="1">
            <a:off x="7699168" y="4265539"/>
            <a:ext cx="1497422" cy="95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4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95646" y="2924853"/>
            <a:ext cx="10154392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顶点的度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：与该顶点相关联的边的数目。</a:t>
            </a:r>
          </a:p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入度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：有向图中顶点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的入度指以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为头的弧的数目；</a:t>
            </a:r>
          </a:p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出度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：有向图中顶点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的出度指以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为尾的弧的数目。</a:t>
            </a:r>
          </a:p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有向图中，顶点的度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入度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出度。</a:t>
            </a:r>
          </a:p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例如左图中，顶点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1,2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度分别为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右图中，顶点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的入度和出度分别为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507179" y="320635"/>
            <a:ext cx="5105400" cy="2149475"/>
            <a:chOff x="1056" y="902"/>
            <a:chExt cx="3216" cy="1354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3120" y="960"/>
              <a:ext cx="1152" cy="1296"/>
              <a:chOff x="3216" y="144"/>
              <a:chExt cx="1248" cy="1488"/>
            </a:xfrm>
          </p:grpSpPr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3696" y="144"/>
                <a:ext cx="288" cy="28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23" name="Oval 6"/>
              <p:cNvSpPr>
                <a:spLocks noChangeArrowheads="1"/>
              </p:cNvSpPr>
              <p:nvPr/>
            </p:nvSpPr>
            <p:spPr bwMode="auto">
              <a:xfrm>
                <a:off x="3216" y="672"/>
                <a:ext cx="288" cy="28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524" name="Oval 7"/>
              <p:cNvSpPr>
                <a:spLocks noChangeArrowheads="1"/>
              </p:cNvSpPr>
              <p:nvPr/>
            </p:nvSpPr>
            <p:spPr bwMode="auto">
              <a:xfrm>
                <a:off x="4176" y="672"/>
                <a:ext cx="288" cy="28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1525" name="Oval 8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288" cy="28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1526" name="Oval 9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88" cy="288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1527" name="Line 10"/>
              <p:cNvSpPr>
                <a:spLocks noChangeShapeType="1"/>
              </p:cNvSpPr>
              <p:nvPr/>
            </p:nvSpPr>
            <p:spPr bwMode="auto">
              <a:xfrm flipV="1">
                <a:off x="3408" y="38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8" name="Line 11"/>
              <p:cNvSpPr>
                <a:spLocks noChangeShapeType="1"/>
              </p:cNvSpPr>
              <p:nvPr/>
            </p:nvSpPr>
            <p:spPr bwMode="auto">
              <a:xfrm>
                <a:off x="3936" y="384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9" name="Line 12"/>
              <p:cNvSpPr>
                <a:spLocks noChangeShapeType="1"/>
              </p:cNvSpPr>
              <p:nvPr/>
            </p:nvSpPr>
            <p:spPr bwMode="auto">
              <a:xfrm flipH="1">
                <a:off x="3504" y="8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0" name="Line 13"/>
              <p:cNvSpPr>
                <a:spLocks noChangeShapeType="1"/>
              </p:cNvSpPr>
              <p:nvPr/>
            </p:nvSpPr>
            <p:spPr bwMode="auto">
              <a:xfrm flipV="1">
                <a:off x="3360" y="9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1" name="Line 14"/>
              <p:cNvSpPr>
                <a:spLocks noChangeShapeType="1"/>
              </p:cNvSpPr>
              <p:nvPr/>
            </p:nvSpPr>
            <p:spPr bwMode="auto">
              <a:xfrm>
                <a:off x="4320" y="96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2" name="Line 15"/>
              <p:cNvSpPr>
                <a:spLocks noChangeShapeType="1"/>
              </p:cNvSpPr>
              <p:nvPr/>
            </p:nvSpPr>
            <p:spPr bwMode="auto">
              <a:xfrm flipV="1">
                <a:off x="3456" y="912"/>
                <a:ext cx="76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3" name="Line 16"/>
              <p:cNvSpPr>
                <a:spLocks noChangeShapeType="1"/>
              </p:cNvSpPr>
              <p:nvPr/>
            </p:nvSpPr>
            <p:spPr bwMode="auto">
              <a:xfrm flipH="1" flipV="1">
                <a:off x="3504" y="912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09" name="Group 17"/>
            <p:cNvGrpSpPr>
              <a:grpSpLocks/>
            </p:cNvGrpSpPr>
            <p:nvPr/>
          </p:nvGrpSpPr>
          <p:grpSpPr bwMode="auto">
            <a:xfrm>
              <a:off x="1056" y="902"/>
              <a:ext cx="1104" cy="1306"/>
              <a:chOff x="336" y="1584"/>
              <a:chExt cx="1182" cy="1306"/>
            </a:xfrm>
          </p:grpSpPr>
          <p:sp>
            <p:nvSpPr>
              <p:cNvPr id="21510" name="Oval 18"/>
              <p:cNvSpPr>
                <a:spLocks noChangeArrowheads="1"/>
              </p:cNvSpPr>
              <p:nvPr/>
            </p:nvSpPr>
            <p:spPr bwMode="auto">
              <a:xfrm>
                <a:off x="791" y="1584"/>
                <a:ext cx="272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11" name="Oval 19"/>
              <p:cNvSpPr>
                <a:spLocks noChangeArrowheads="1"/>
              </p:cNvSpPr>
              <p:nvPr/>
            </p:nvSpPr>
            <p:spPr bwMode="auto">
              <a:xfrm>
                <a:off x="336" y="2047"/>
                <a:ext cx="272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512" name="Oval 20"/>
              <p:cNvSpPr>
                <a:spLocks noChangeArrowheads="1"/>
              </p:cNvSpPr>
              <p:nvPr/>
            </p:nvSpPr>
            <p:spPr bwMode="auto">
              <a:xfrm>
                <a:off x="1246" y="2047"/>
                <a:ext cx="272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1513" name="Oval 21"/>
              <p:cNvSpPr>
                <a:spLocks noChangeArrowheads="1"/>
              </p:cNvSpPr>
              <p:nvPr/>
            </p:nvSpPr>
            <p:spPr bwMode="auto">
              <a:xfrm>
                <a:off x="1246" y="2637"/>
                <a:ext cx="272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1514" name="Oval 22"/>
              <p:cNvSpPr>
                <a:spLocks noChangeArrowheads="1"/>
              </p:cNvSpPr>
              <p:nvPr/>
            </p:nvSpPr>
            <p:spPr bwMode="auto">
              <a:xfrm>
                <a:off x="336" y="2637"/>
                <a:ext cx="272" cy="253"/>
              </a:xfrm>
              <a:prstGeom prst="ellipse">
                <a:avLst/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 u="sng">
                    <a:solidFill>
                      <a:schemeClr val="bg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800" u="none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1515" name="Line 23"/>
              <p:cNvSpPr>
                <a:spLocks noChangeShapeType="1"/>
              </p:cNvSpPr>
              <p:nvPr/>
            </p:nvSpPr>
            <p:spPr bwMode="auto">
              <a:xfrm flipV="1">
                <a:off x="518" y="1795"/>
                <a:ext cx="318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6" name="Line 24"/>
              <p:cNvSpPr>
                <a:spLocks noChangeShapeType="1"/>
              </p:cNvSpPr>
              <p:nvPr/>
            </p:nvSpPr>
            <p:spPr bwMode="auto">
              <a:xfrm>
                <a:off x="608" y="2174"/>
                <a:ext cx="6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7" name="Freeform 25"/>
              <p:cNvSpPr>
                <a:spLocks/>
              </p:cNvSpPr>
              <p:nvPr/>
            </p:nvSpPr>
            <p:spPr bwMode="auto">
              <a:xfrm>
                <a:off x="1040" y="1792"/>
                <a:ext cx="296" cy="255"/>
              </a:xfrm>
              <a:custGeom>
                <a:avLst/>
                <a:gdLst>
                  <a:gd name="T0" fmla="*/ 0 w 296"/>
                  <a:gd name="T1" fmla="*/ 0 h 255"/>
                  <a:gd name="T2" fmla="*/ 296 w 296"/>
                  <a:gd name="T3" fmla="*/ 255 h 255"/>
                  <a:gd name="T4" fmla="*/ 0 60000 65536"/>
                  <a:gd name="T5" fmla="*/ 0 60000 65536"/>
                  <a:gd name="T6" fmla="*/ 0 w 296"/>
                  <a:gd name="T7" fmla="*/ 0 h 255"/>
                  <a:gd name="T8" fmla="*/ 296 w 296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96" h="255">
                    <a:moveTo>
                      <a:pt x="0" y="0"/>
                    </a:moveTo>
                    <a:lnTo>
                      <a:pt x="296" y="25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8" name="Line 26"/>
              <p:cNvSpPr>
                <a:spLocks noChangeShapeType="1"/>
              </p:cNvSpPr>
              <p:nvPr/>
            </p:nvSpPr>
            <p:spPr bwMode="auto">
              <a:xfrm>
                <a:off x="608" y="2763"/>
                <a:ext cx="6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9" name="Line 27"/>
              <p:cNvSpPr>
                <a:spLocks noChangeShapeType="1"/>
              </p:cNvSpPr>
              <p:nvPr/>
            </p:nvSpPr>
            <p:spPr bwMode="auto">
              <a:xfrm>
                <a:off x="1382" y="2300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0" name="Line 28"/>
              <p:cNvSpPr>
                <a:spLocks noChangeShapeType="1"/>
              </p:cNvSpPr>
              <p:nvPr/>
            </p:nvSpPr>
            <p:spPr bwMode="auto">
              <a:xfrm>
                <a:off x="473" y="2300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21" name="Line 29"/>
              <p:cNvSpPr>
                <a:spLocks noChangeShapeType="1"/>
              </p:cNvSpPr>
              <p:nvPr/>
            </p:nvSpPr>
            <p:spPr bwMode="auto">
              <a:xfrm flipV="1">
                <a:off x="576" y="2256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81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76892" y="962410"/>
            <a:ext cx="107827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生成树：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无向图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的生成树是一个极小连通子图，它包含图中所有顶点，但只有足以构成一棵树的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(n-1)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条边。再加上一条边将构成回路。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3060033" y="2745635"/>
            <a:ext cx="2528062" cy="3532735"/>
            <a:chOff x="3168" y="912"/>
            <a:chExt cx="1176" cy="1568"/>
          </a:xfrm>
        </p:grpSpPr>
        <p:sp>
          <p:nvSpPr>
            <p:cNvPr id="22549" name="Oval 7"/>
            <p:cNvSpPr>
              <a:spLocks noChangeArrowheads="1"/>
            </p:cNvSpPr>
            <p:nvPr/>
          </p:nvSpPr>
          <p:spPr bwMode="auto">
            <a:xfrm>
              <a:off x="3562" y="912"/>
              <a:ext cx="236" cy="22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50" name="Oval 8"/>
            <p:cNvSpPr>
              <a:spLocks noChangeArrowheads="1"/>
            </p:cNvSpPr>
            <p:nvPr/>
          </p:nvSpPr>
          <p:spPr bwMode="auto">
            <a:xfrm>
              <a:off x="3168" y="1330"/>
              <a:ext cx="236" cy="229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51" name="Oval 9"/>
            <p:cNvSpPr>
              <a:spLocks noChangeArrowheads="1"/>
            </p:cNvSpPr>
            <p:nvPr/>
          </p:nvSpPr>
          <p:spPr bwMode="auto">
            <a:xfrm>
              <a:off x="3955" y="1330"/>
              <a:ext cx="237" cy="229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52" name="Oval 10"/>
            <p:cNvSpPr>
              <a:spLocks noChangeArrowheads="1"/>
            </p:cNvSpPr>
            <p:nvPr/>
          </p:nvSpPr>
          <p:spPr bwMode="auto">
            <a:xfrm>
              <a:off x="3955" y="1863"/>
              <a:ext cx="237" cy="22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53" name="Oval 11"/>
            <p:cNvSpPr>
              <a:spLocks noChangeArrowheads="1"/>
            </p:cNvSpPr>
            <p:nvPr/>
          </p:nvSpPr>
          <p:spPr bwMode="auto">
            <a:xfrm>
              <a:off x="3168" y="1863"/>
              <a:ext cx="236" cy="22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54" name="Line 12"/>
            <p:cNvSpPr>
              <a:spLocks noChangeShapeType="1"/>
            </p:cNvSpPr>
            <p:nvPr/>
          </p:nvSpPr>
          <p:spPr bwMode="auto">
            <a:xfrm flipV="1">
              <a:off x="3325" y="1102"/>
              <a:ext cx="27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5" name="Line 13"/>
            <p:cNvSpPr>
              <a:spLocks noChangeShapeType="1"/>
            </p:cNvSpPr>
            <p:nvPr/>
          </p:nvSpPr>
          <p:spPr bwMode="auto">
            <a:xfrm>
              <a:off x="3404" y="1977"/>
              <a:ext cx="5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6" name="Line 14"/>
            <p:cNvSpPr>
              <a:spLocks noChangeShapeType="1"/>
            </p:cNvSpPr>
            <p:nvPr/>
          </p:nvSpPr>
          <p:spPr bwMode="auto">
            <a:xfrm>
              <a:off x="3286" y="1559"/>
              <a:ext cx="1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7" name="Line 15"/>
            <p:cNvSpPr>
              <a:spLocks noChangeShapeType="1"/>
            </p:cNvSpPr>
            <p:nvPr/>
          </p:nvSpPr>
          <p:spPr bwMode="auto">
            <a:xfrm flipV="1">
              <a:off x="3365" y="1521"/>
              <a:ext cx="63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58" name="Rectangle 16"/>
            <p:cNvSpPr>
              <a:spLocks noChangeArrowheads="1"/>
            </p:cNvSpPr>
            <p:nvPr/>
          </p:nvSpPr>
          <p:spPr bwMode="auto">
            <a:xfrm>
              <a:off x="3192" y="2248"/>
              <a:ext cx="1152" cy="2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zh-CN" altLang="en-US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800" u="none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的生成树</a:t>
              </a:r>
              <a:endPara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535" name="Group 17"/>
          <p:cNvGrpSpPr>
            <a:grpSpLocks/>
          </p:cNvGrpSpPr>
          <p:nvPr/>
        </p:nvGrpSpPr>
        <p:grpSpPr bwMode="auto">
          <a:xfrm>
            <a:off x="273133" y="2655998"/>
            <a:ext cx="2373282" cy="2942443"/>
            <a:chOff x="336" y="1584"/>
            <a:chExt cx="1182" cy="1306"/>
          </a:xfrm>
        </p:grpSpPr>
        <p:sp>
          <p:nvSpPr>
            <p:cNvPr id="22537" name="Oval 18"/>
            <p:cNvSpPr>
              <a:spLocks noChangeArrowheads="1"/>
            </p:cNvSpPr>
            <p:nvPr/>
          </p:nvSpPr>
          <p:spPr bwMode="auto">
            <a:xfrm>
              <a:off x="791" y="1584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38" name="Oval 19"/>
            <p:cNvSpPr>
              <a:spLocks noChangeArrowheads="1"/>
            </p:cNvSpPr>
            <p:nvPr/>
          </p:nvSpPr>
          <p:spPr bwMode="auto">
            <a:xfrm>
              <a:off x="33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39" name="Oval 20"/>
            <p:cNvSpPr>
              <a:spLocks noChangeArrowheads="1"/>
            </p:cNvSpPr>
            <p:nvPr/>
          </p:nvSpPr>
          <p:spPr bwMode="auto">
            <a:xfrm>
              <a:off x="124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40" name="Oval 21"/>
            <p:cNvSpPr>
              <a:spLocks noChangeArrowheads="1"/>
            </p:cNvSpPr>
            <p:nvPr/>
          </p:nvSpPr>
          <p:spPr bwMode="auto">
            <a:xfrm>
              <a:off x="124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41" name="Oval 22"/>
            <p:cNvSpPr>
              <a:spLocks noChangeArrowheads="1"/>
            </p:cNvSpPr>
            <p:nvPr/>
          </p:nvSpPr>
          <p:spPr bwMode="auto">
            <a:xfrm>
              <a:off x="33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542" name="Line 23"/>
            <p:cNvSpPr>
              <a:spLocks noChangeShapeType="1"/>
            </p:cNvSpPr>
            <p:nvPr/>
          </p:nvSpPr>
          <p:spPr bwMode="auto">
            <a:xfrm flipV="1">
              <a:off x="518" y="1795"/>
              <a:ext cx="31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3" name="Line 24"/>
            <p:cNvSpPr>
              <a:spLocks noChangeShapeType="1"/>
            </p:cNvSpPr>
            <p:nvPr/>
          </p:nvSpPr>
          <p:spPr bwMode="auto">
            <a:xfrm>
              <a:off x="608" y="2174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4" name="Freeform 25"/>
            <p:cNvSpPr>
              <a:spLocks/>
            </p:cNvSpPr>
            <p:nvPr/>
          </p:nvSpPr>
          <p:spPr bwMode="auto">
            <a:xfrm>
              <a:off x="1040" y="1792"/>
              <a:ext cx="29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5" name="Line 26"/>
            <p:cNvSpPr>
              <a:spLocks noChangeShapeType="1"/>
            </p:cNvSpPr>
            <p:nvPr/>
          </p:nvSpPr>
          <p:spPr bwMode="auto">
            <a:xfrm>
              <a:off x="608" y="2763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6" name="Line 27"/>
            <p:cNvSpPr>
              <a:spLocks noChangeShapeType="1"/>
            </p:cNvSpPr>
            <p:nvPr/>
          </p:nvSpPr>
          <p:spPr bwMode="auto">
            <a:xfrm>
              <a:off x="1382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7" name="Line 28"/>
            <p:cNvSpPr>
              <a:spLocks noChangeShapeType="1"/>
            </p:cNvSpPr>
            <p:nvPr/>
          </p:nvSpPr>
          <p:spPr bwMode="auto">
            <a:xfrm>
              <a:off x="473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48" name="Line 29"/>
            <p:cNvSpPr>
              <a:spLocks noChangeShapeType="1"/>
            </p:cNvSpPr>
            <p:nvPr/>
          </p:nvSpPr>
          <p:spPr bwMode="auto">
            <a:xfrm flipV="1">
              <a:off x="576" y="22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536" name="Rectangle 30"/>
          <p:cNvSpPr>
            <a:spLocks noChangeArrowheads="1"/>
          </p:cNvSpPr>
          <p:nvPr/>
        </p:nvSpPr>
        <p:spPr bwMode="auto">
          <a:xfrm>
            <a:off x="968908" y="5564135"/>
            <a:ext cx="1131371" cy="67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5936349" y="2512931"/>
            <a:ext cx="2373282" cy="2942443"/>
            <a:chOff x="336" y="1584"/>
            <a:chExt cx="1182" cy="1306"/>
          </a:xfrm>
        </p:grpSpPr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791" y="1584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33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124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Oval 21"/>
            <p:cNvSpPr>
              <a:spLocks noChangeArrowheads="1"/>
            </p:cNvSpPr>
            <p:nvPr/>
          </p:nvSpPr>
          <p:spPr bwMode="auto">
            <a:xfrm>
              <a:off x="124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Oval 22"/>
            <p:cNvSpPr>
              <a:spLocks noChangeArrowheads="1"/>
            </p:cNvSpPr>
            <p:nvPr/>
          </p:nvSpPr>
          <p:spPr bwMode="auto">
            <a:xfrm>
              <a:off x="33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608" y="2174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25"/>
            <p:cNvSpPr>
              <a:spLocks/>
            </p:cNvSpPr>
            <p:nvPr/>
          </p:nvSpPr>
          <p:spPr bwMode="auto">
            <a:xfrm>
              <a:off x="1040" y="1792"/>
              <a:ext cx="29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1382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V="1">
              <a:off x="576" y="22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902826" y="5712242"/>
            <a:ext cx="2476469" cy="52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的生成树</a:t>
            </a:r>
            <a:endParaRPr lang="zh-CN" altLang="en-US" sz="32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17"/>
          <p:cNvGrpSpPr>
            <a:grpSpLocks/>
          </p:cNvGrpSpPr>
          <p:nvPr/>
        </p:nvGrpSpPr>
        <p:grpSpPr bwMode="auto">
          <a:xfrm>
            <a:off x="9086405" y="2636002"/>
            <a:ext cx="2373282" cy="2942443"/>
            <a:chOff x="336" y="1584"/>
            <a:chExt cx="1182" cy="1306"/>
          </a:xfrm>
        </p:grpSpPr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791" y="1584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3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124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124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Oval 22"/>
            <p:cNvSpPr>
              <a:spLocks noChangeArrowheads="1"/>
            </p:cNvSpPr>
            <p:nvPr/>
          </p:nvSpPr>
          <p:spPr bwMode="auto">
            <a:xfrm>
              <a:off x="33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 flipV="1">
              <a:off x="518" y="1795"/>
              <a:ext cx="31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1040" y="1792"/>
              <a:ext cx="29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608" y="2763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1382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8983218" y="5712241"/>
            <a:ext cx="2476469" cy="5227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的生成树</a:t>
            </a:r>
            <a:endParaRPr lang="zh-CN" altLang="en-US" sz="3200" u="none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0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04986" y="5501929"/>
            <a:ext cx="109894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有根有向树：是一个有向图，它恰有一个顶点的入度为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，其余顶点的入度为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。如果略去边的方向，处理成无向图后，则图是连通的。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64968" y="510640"/>
            <a:ext cx="104097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有向图的生成森林：是一个子图，由若干棵互不相交的有根有向树组成，包含图中所有的顶点。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6309" y="1942954"/>
            <a:ext cx="2433310" cy="2964873"/>
            <a:chOff x="406309" y="1942954"/>
            <a:chExt cx="2433310" cy="2964873"/>
          </a:xfrm>
        </p:grpSpPr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1342198" y="1942954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406309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" name="Oval 43"/>
            <p:cNvSpPr>
              <a:spLocks noChangeArrowheads="1"/>
            </p:cNvSpPr>
            <p:nvPr/>
          </p:nvSpPr>
          <p:spPr bwMode="auto">
            <a:xfrm>
              <a:off x="2278086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Oval 44"/>
            <p:cNvSpPr>
              <a:spLocks noChangeArrowheads="1"/>
            </p:cNvSpPr>
            <p:nvPr/>
          </p:nvSpPr>
          <p:spPr bwMode="auto">
            <a:xfrm>
              <a:off x="2278086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>
              <a:off x="406309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 flipV="1">
              <a:off x="780664" y="2421159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1810142" y="2421159"/>
              <a:ext cx="561533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 flipH="1">
              <a:off x="967842" y="3281929"/>
              <a:ext cx="1310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 flipV="1">
              <a:off x="687076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2558853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874253" y="3473211"/>
              <a:ext cx="1497422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967842" y="3473211"/>
              <a:ext cx="1403833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07563" y="1836776"/>
            <a:ext cx="2738883" cy="3320388"/>
            <a:chOff x="4600382" y="1947657"/>
            <a:chExt cx="2738883" cy="3320388"/>
          </a:xfrm>
        </p:grpSpPr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5742143" y="2038595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4806254" y="3090647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6678032" y="3090647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6678032" y="4429622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4806254" y="4429622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5180610" y="2516800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6210087" y="2516800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>
              <a:off x="6958798" y="3664493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5050265" y="3664493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600382" y="1947657"/>
              <a:ext cx="2738883" cy="332038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6040335" y="1836775"/>
            <a:ext cx="2738883" cy="33203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8773107" y="1836774"/>
            <a:ext cx="2738883" cy="33203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8928949" y="1990774"/>
            <a:ext cx="2433310" cy="2964873"/>
            <a:chOff x="406309" y="1942954"/>
            <a:chExt cx="2433310" cy="2964873"/>
          </a:xfrm>
        </p:grpSpPr>
        <p:sp>
          <p:nvSpPr>
            <p:cNvPr id="82" name="Oval 41"/>
            <p:cNvSpPr>
              <a:spLocks noChangeArrowheads="1"/>
            </p:cNvSpPr>
            <p:nvPr/>
          </p:nvSpPr>
          <p:spPr bwMode="auto">
            <a:xfrm>
              <a:off x="1342198" y="1942954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Oval 42"/>
            <p:cNvSpPr>
              <a:spLocks noChangeArrowheads="1"/>
            </p:cNvSpPr>
            <p:nvPr/>
          </p:nvSpPr>
          <p:spPr bwMode="auto">
            <a:xfrm>
              <a:off x="406309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4" name="Oval 43"/>
            <p:cNvSpPr>
              <a:spLocks noChangeArrowheads="1"/>
            </p:cNvSpPr>
            <p:nvPr/>
          </p:nvSpPr>
          <p:spPr bwMode="auto">
            <a:xfrm>
              <a:off x="2278086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278086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6" name="Oval 45"/>
            <p:cNvSpPr>
              <a:spLocks noChangeArrowheads="1"/>
            </p:cNvSpPr>
            <p:nvPr/>
          </p:nvSpPr>
          <p:spPr bwMode="auto">
            <a:xfrm>
              <a:off x="406309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>
              <a:off x="1810142" y="2421159"/>
              <a:ext cx="561533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53"/>
            <p:cNvSpPr>
              <a:spLocks noChangeShapeType="1"/>
            </p:cNvSpPr>
            <p:nvPr/>
          </p:nvSpPr>
          <p:spPr bwMode="auto">
            <a:xfrm flipV="1">
              <a:off x="687076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55"/>
            <p:cNvSpPr>
              <a:spLocks noChangeShapeType="1"/>
            </p:cNvSpPr>
            <p:nvPr/>
          </p:nvSpPr>
          <p:spPr bwMode="auto">
            <a:xfrm flipV="1">
              <a:off x="874253" y="3473211"/>
              <a:ext cx="1497422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227248" y="1960475"/>
            <a:ext cx="2433310" cy="2964873"/>
            <a:chOff x="406309" y="1942954"/>
            <a:chExt cx="2433310" cy="2964873"/>
          </a:xfrm>
        </p:grpSpPr>
        <p:sp>
          <p:nvSpPr>
            <p:cNvPr id="95" name="Oval 41"/>
            <p:cNvSpPr>
              <a:spLocks noChangeArrowheads="1"/>
            </p:cNvSpPr>
            <p:nvPr/>
          </p:nvSpPr>
          <p:spPr bwMode="auto">
            <a:xfrm>
              <a:off x="1342198" y="1942954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6" name="Oval 42"/>
            <p:cNvSpPr>
              <a:spLocks noChangeArrowheads="1"/>
            </p:cNvSpPr>
            <p:nvPr/>
          </p:nvSpPr>
          <p:spPr bwMode="auto">
            <a:xfrm>
              <a:off x="406309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" name="Oval 43"/>
            <p:cNvSpPr>
              <a:spLocks noChangeArrowheads="1"/>
            </p:cNvSpPr>
            <p:nvPr/>
          </p:nvSpPr>
          <p:spPr bwMode="auto">
            <a:xfrm>
              <a:off x="2278086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8" name="Oval 44"/>
            <p:cNvSpPr>
              <a:spLocks noChangeArrowheads="1"/>
            </p:cNvSpPr>
            <p:nvPr/>
          </p:nvSpPr>
          <p:spPr bwMode="auto">
            <a:xfrm>
              <a:off x="2278086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9" name="Oval 45"/>
            <p:cNvSpPr>
              <a:spLocks noChangeArrowheads="1"/>
            </p:cNvSpPr>
            <p:nvPr/>
          </p:nvSpPr>
          <p:spPr bwMode="auto">
            <a:xfrm>
              <a:off x="406309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0" name="Line 50"/>
            <p:cNvSpPr>
              <a:spLocks noChangeShapeType="1"/>
            </p:cNvSpPr>
            <p:nvPr/>
          </p:nvSpPr>
          <p:spPr bwMode="auto">
            <a:xfrm flipV="1">
              <a:off x="780664" y="2421159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54"/>
            <p:cNvSpPr>
              <a:spLocks noChangeShapeType="1"/>
            </p:cNvSpPr>
            <p:nvPr/>
          </p:nvSpPr>
          <p:spPr bwMode="auto">
            <a:xfrm>
              <a:off x="2558853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55"/>
            <p:cNvSpPr>
              <a:spLocks noChangeShapeType="1"/>
            </p:cNvSpPr>
            <p:nvPr/>
          </p:nvSpPr>
          <p:spPr bwMode="auto">
            <a:xfrm flipV="1">
              <a:off x="874253" y="3473211"/>
              <a:ext cx="1497422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867753" y="1922697"/>
            <a:ext cx="2403988" cy="3101027"/>
            <a:chOff x="5414272" y="3621006"/>
            <a:chExt cx="1775164" cy="2138042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5446694" y="3654435"/>
              <a:ext cx="1712649" cy="2104613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5414272" y="3621006"/>
              <a:ext cx="1775164" cy="2138042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417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5376" y="455345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有向无环图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图）：不包含回路的</a:t>
            </a:r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96833" y="1409452"/>
            <a:ext cx="11324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zh-CN" altLang="en-US" sz="2800" u="none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网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：在图的每条边上加上一个数字称为权，也称代价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带权的图称为网。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79442" y="2560471"/>
            <a:ext cx="2433310" cy="2964873"/>
            <a:chOff x="406309" y="1942954"/>
            <a:chExt cx="2433310" cy="2964873"/>
          </a:xfrm>
        </p:grpSpPr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1342198" y="1942954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406309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Oval 43"/>
            <p:cNvSpPr>
              <a:spLocks noChangeArrowheads="1"/>
            </p:cNvSpPr>
            <p:nvPr/>
          </p:nvSpPr>
          <p:spPr bwMode="auto">
            <a:xfrm>
              <a:off x="2278086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Oval 44"/>
            <p:cNvSpPr>
              <a:spLocks noChangeArrowheads="1"/>
            </p:cNvSpPr>
            <p:nvPr/>
          </p:nvSpPr>
          <p:spPr bwMode="auto">
            <a:xfrm>
              <a:off x="2278086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Oval 45"/>
            <p:cNvSpPr>
              <a:spLocks noChangeArrowheads="1"/>
            </p:cNvSpPr>
            <p:nvPr/>
          </p:nvSpPr>
          <p:spPr bwMode="auto">
            <a:xfrm>
              <a:off x="406309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 flipV="1">
              <a:off x="780664" y="2421159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1810142" y="2421159"/>
              <a:ext cx="561533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967842" y="3281929"/>
              <a:ext cx="1310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flipV="1">
              <a:off x="687076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2558853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V="1">
              <a:off x="874253" y="3473211"/>
              <a:ext cx="1497422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H="1" flipV="1">
              <a:off x="967842" y="3473211"/>
              <a:ext cx="1403833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0975" y="5635387"/>
            <a:ext cx="209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861463" y="2560471"/>
            <a:ext cx="2433310" cy="2964873"/>
            <a:chOff x="406309" y="1942954"/>
            <a:chExt cx="2433310" cy="2964873"/>
          </a:xfrm>
        </p:grpSpPr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342198" y="1942954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406309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2278086" y="2995006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Oval 44"/>
            <p:cNvSpPr>
              <a:spLocks noChangeArrowheads="1"/>
            </p:cNvSpPr>
            <p:nvPr/>
          </p:nvSpPr>
          <p:spPr bwMode="auto">
            <a:xfrm>
              <a:off x="2278086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406309" y="4333981"/>
              <a:ext cx="561533" cy="573846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780664" y="2421159"/>
              <a:ext cx="655122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1810142" y="2421159"/>
              <a:ext cx="561533" cy="573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H="1">
              <a:off x="967842" y="3281929"/>
              <a:ext cx="1310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687076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2558853" y="3568852"/>
              <a:ext cx="0" cy="76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874253" y="3473211"/>
              <a:ext cx="1497422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 flipV="1">
              <a:off x="967842" y="3473211"/>
              <a:ext cx="1403833" cy="956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任意多边形 2"/>
          <p:cNvSpPr/>
          <p:nvPr/>
        </p:nvSpPr>
        <p:spPr>
          <a:xfrm>
            <a:off x="1306286" y="3195140"/>
            <a:ext cx="1159322" cy="578661"/>
          </a:xfrm>
          <a:custGeom>
            <a:avLst/>
            <a:gdLst>
              <a:gd name="connsiteX0" fmla="*/ 0 w 1159322"/>
              <a:gd name="connsiteY0" fmla="*/ 438709 h 578661"/>
              <a:gd name="connsiteX1" fmla="*/ 439387 w 1159322"/>
              <a:gd name="connsiteY1" fmla="*/ 46824 h 578661"/>
              <a:gd name="connsiteX2" fmla="*/ 736270 w 1159322"/>
              <a:gd name="connsiteY2" fmla="*/ 58699 h 578661"/>
              <a:gd name="connsiteX3" fmla="*/ 1140031 w 1159322"/>
              <a:gd name="connsiteY3" fmla="*/ 509961 h 578661"/>
              <a:gd name="connsiteX4" fmla="*/ 71252 w 1159322"/>
              <a:gd name="connsiteY4" fmla="*/ 569338 h 57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322" h="578661">
                <a:moveTo>
                  <a:pt x="0" y="438709"/>
                </a:moveTo>
                <a:cubicBezTo>
                  <a:pt x="158337" y="274434"/>
                  <a:pt x="316675" y="110159"/>
                  <a:pt x="439387" y="46824"/>
                </a:cubicBezTo>
                <a:cubicBezTo>
                  <a:pt x="562099" y="-16511"/>
                  <a:pt x="619496" y="-18490"/>
                  <a:pt x="736270" y="58699"/>
                </a:cubicBezTo>
                <a:cubicBezTo>
                  <a:pt x="853044" y="135888"/>
                  <a:pt x="1250867" y="424854"/>
                  <a:pt x="1140031" y="509961"/>
                </a:cubicBezTo>
                <a:cubicBezTo>
                  <a:pt x="1029195" y="595068"/>
                  <a:pt x="550223" y="582203"/>
                  <a:pt x="71252" y="569338"/>
                </a:cubicBezTo>
              </a:path>
            </a:pathLst>
          </a:custGeom>
          <a:noFill/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843148" y="2856797"/>
            <a:ext cx="2372468" cy="2439750"/>
          </a:xfrm>
          <a:custGeom>
            <a:avLst/>
            <a:gdLst>
              <a:gd name="connsiteX0" fmla="*/ 0 w 2372468"/>
              <a:gd name="connsiteY0" fmla="*/ 693925 h 2439750"/>
              <a:gd name="connsiteX1" fmla="*/ 914400 w 2372468"/>
              <a:gd name="connsiteY1" fmla="*/ 5156 h 2439750"/>
              <a:gd name="connsiteX2" fmla="*/ 2113808 w 2372468"/>
              <a:gd name="connsiteY2" fmla="*/ 1014559 h 2439750"/>
              <a:gd name="connsiteX3" fmla="*/ 2185060 w 2372468"/>
              <a:gd name="connsiteY3" fmla="*/ 2439598 h 2439750"/>
              <a:gd name="connsiteX4" fmla="*/ 11875 w 2372468"/>
              <a:gd name="connsiteY4" fmla="*/ 1085811 h 24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2468" h="2439750">
                <a:moveTo>
                  <a:pt x="0" y="693925"/>
                </a:moveTo>
                <a:cubicBezTo>
                  <a:pt x="281049" y="322821"/>
                  <a:pt x="562099" y="-48283"/>
                  <a:pt x="914400" y="5156"/>
                </a:cubicBezTo>
                <a:cubicBezTo>
                  <a:pt x="1266701" y="58595"/>
                  <a:pt x="1902031" y="608819"/>
                  <a:pt x="2113808" y="1014559"/>
                </a:cubicBezTo>
                <a:cubicBezTo>
                  <a:pt x="2325585" y="1420299"/>
                  <a:pt x="2535382" y="2427723"/>
                  <a:pt x="2185060" y="2439598"/>
                </a:cubicBezTo>
                <a:cubicBezTo>
                  <a:pt x="1834738" y="2451473"/>
                  <a:pt x="923306" y="1768642"/>
                  <a:pt x="11875" y="1085811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688211" y="5564926"/>
            <a:ext cx="209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6807112" y="2619506"/>
            <a:ext cx="2373282" cy="2942443"/>
            <a:chOff x="336" y="1584"/>
            <a:chExt cx="1182" cy="1306"/>
          </a:xfrm>
        </p:grpSpPr>
        <p:sp>
          <p:nvSpPr>
            <p:cNvPr id="62" name="Oval 18"/>
            <p:cNvSpPr>
              <a:spLocks noChangeArrowheads="1"/>
            </p:cNvSpPr>
            <p:nvPr/>
          </p:nvSpPr>
          <p:spPr bwMode="auto">
            <a:xfrm>
              <a:off x="791" y="1584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33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4" name="Oval 20"/>
            <p:cNvSpPr>
              <a:spLocks noChangeArrowheads="1"/>
            </p:cNvSpPr>
            <p:nvPr/>
          </p:nvSpPr>
          <p:spPr bwMode="auto">
            <a:xfrm>
              <a:off x="1246" y="204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124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336" y="2637"/>
              <a:ext cx="272" cy="253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V="1">
              <a:off x="518" y="1795"/>
              <a:ext cx="318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608" y="2174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1040" y="1792"/>
              <a:ext cx="296" cy="255"/>
            </a:xfrm>
            <a:custGeom>
              <a:avLst/>
              <a:gdLst>
                <a:gd name="T0" fmla="*/ 0 w 296"/>
                <a:gd name="T1" fmla="*/ 0 h 255"/>
                <a:gd name="T2" fmla="*/ 296 w 296"/>
                <a:gd name="T3" fmla="*/ 255 h 255"/>
                <a:gd name="T4" fmla="*/ 0 60000 65536"/>
                <a:gd name="T5" fmla="*/ 0 60000 65536"/>
                <a:gd name="T6" fmla="*/ 0 w 296"/>
                <a:gd name="T7" fmla="*/ 0 h 255"/>
                <a:gd name="T8" fmla="*/ 296 w 296"/>
                <a:gd name="T9" fmla="*/ 255 h 2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6" h="255">
                  <a:moveTo>
                    <a:pt x="0" y="0"/>
                  </a:moveTo>
                  <a:lnTo>
                    <a:pt x="296" y="25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608" y="2763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382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473" y="2300"/>
              <a:ext cx="0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V="1">
              <a:off x="576" y="22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42354" y="2903387"/>
            <a:ext cx="2924937" cy="3193665"/>
            <a:chOff x="6642354" y="2903387"/>
            <a:chExt cx="2924937" cy="3193665"/>
          </a:xfrm>
        </p:grpSpPr>
        <p:grpSp>
          <p:nvGrpSpPr>
            <p:cNvPr id="6" name="组合 5"/>
            <p:cNvGrpSpPr/>
            <p:nvPr/>
          </p:nvGrpSpPr>
          <p:grpSpPr>
            <a:xfrm>
              <a:off x="6642354" y="2903387"/>
              <a:ext cx="2924937" cy="2405362"/>
              <a:chOff x="6642354" y="2903387"/>
              <a:chExt cx="2924937" cy="240536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7080180" y="2917422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42354" y="4272250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66716" y="3486404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8454498" y="2903387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7741985" y="4194371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7954064" y="4785529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9006986" y="4398780"/>
                <a:ext cx="5603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7726204" y="5635387"/>
              <a:ext cx="600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4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75468"/>
              </p:ext>
            </p:extLst>
          </p:nvPr>
        </p:nvGraphicFramePr>
        <p:xfrm>
          <a:off x="629390" y="185277"/>
          <a:ext cx="10640291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1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无向图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有向图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自回路、多重图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自回路、多重图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完全图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完全图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邻接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顶点</a:t>
                      </a:r>
                      <a:r>
                        <a:rPr lang="en-US" altLang="zh-CN" sz="3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altLang="en-US" sz="3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邻接到</a:t>
                      </a:r>
                      <a:r>
                        <a:rPr lang="en-US" altLang="zh-CN" sz="3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3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子图、路径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子图、路径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简单路径、回路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简单路径、回路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连通图、连通分量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强连通图、强连通分量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顶点的度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顶点的度、入度、出度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生成森林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有向无环图</a:t>
                      </a:r>
                      <a:r>
                        <a:rPr lang="en-US" altLang="zh-CN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DAG</a:t>
                      </a:r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笑脸 2"/>
          <p:cNvSpPr/>
          <p:nvPr/>
        </p:nvSpPr>
        <p:spPr>
          <a:xfrm>
            <a:off x="1092530" y="843148"/>
            <a:ext cx="605641" cy="605642"/>
          </a:xfrm>
          <a:prstGeom prst="smileyFac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092528" y="1483426"/>
            <a:ext cx="605641" cy="605642"/>
          </a:xfrm>
          <a:prstGeom prst="smileyFac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1092529" y="2776847"/>
            <a:ext cx="605641" cy="605642"/>
          </a:xfrm>
          <a:prstGeom prst="smileyFac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闪电形 6"/>
          <p:cNvSpPr/>
          <p:nvPr/>
        </p:nvSpPr>
        <p:spPr>
          <a:xfrm>
            <a:off x="1193466" y="2159825"/>
            <a:ext cx="403763" cy="5462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闪电形 8"/>
          <p:cNvSpPr/>
          <p:nvPr/>
        </p:nvSpPr>
        <p:spPr>
          <a:xfrm>
            <a:off x="1229088" y="4070268"/>
            <a:ext cx="403763" cy="5462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闪电形 9"/>
          <p:cNvSpPr/>
          <p:nvPr/>
        </p:nvSpPr>
        <p:spPr>
          <a:xfrm>
            <a:off x="1270653" y="4687290"/>
            <a:ext cx="403763" cy="5462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闪电形 10"/>
          <p:cNvSpPr/>
          <p:nvPr/>
        </p:nvSpPr>
        <p:spPr>
          <a:xfrm>
            <a:off x="1288464" y="5304312"/>
            <a:ext cx="403763" cy="5462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闪电形 11"/>
          <p:cNvSpPr/>
          <p:nvPr/>
        </p:nvSpPr>
        <p:spPr>
          <a:xfrm>
            <a:off x="1288463" y="5992091"/>
            <a:ext cx="403763" cy="5462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1068775" y="3393869"/>
            <a:ext cx="605641" cy="605642"/>
          </a:xfrm>
          <a:prstGeom prst="smileyFace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9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32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基本逻辑结构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1409279" y="1543792"/>
            <a:ext cx="2160000" cy="504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869755" y="1543792"/>
            <a:ext cx="2160000" cy="504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6319113" y="1555668"/>
            <a:ext cx="2160000" cy="5040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8698485" y="1555668"/>
            <a:ext cx="2160000" cy="504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619249" y="1762306"/>
            <a:ext cx="181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集合结构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16686" y="1762306"/>
            <a:ext cx="175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61163" y="1759980"/>
            <a:ext cx="167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树形结构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47646" y="1768307"/>
            <a:ext cx="1881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图形结构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05190" y="3163007"/>
            <a:ext cx="1589809" cy="13092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6" name="圆角矩形 15"/>
          <p:cNvSpPr/>
          <p:nvPr/>
        </p:nvSpPr>
        <p:spPr>
          <a:xfrm>
            <a:off x="4119342" y="3157811"/>
            <a:ext cx="1589809" cy="13092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圆角矩形 16"/>
          <p:cNvSpPr/>
          <p:nvPr/>
        </p:nvSpPr>
        <p:spPr>
          <a:xfrm>
            <a:off x="6533494" y="3163006"/>
            <a:ext cx="1589809" cy="13092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圆角矩形 17"/>
          <p:cNvSpPr/>
          <p:nvPr/>
        </p:nvSpPr>
        <p:spPr>
          <a:xfrm>
            <a:off x="8947646" y="3157810"/>
            <a:ext cx="1589809" cy="130925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椭圆 18"/>
          <p:cNvSpPr/>
          <p:nvPr/>
        </p:nvSpPr>
        <p:spPr>
          <a:xfrm>
            <a:off x="1932709" y="3331348"/>
            <a:ext cx="180000" cy="1807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0" name="椭圆 19"/>
          <p:cNvSpPr/>
          <p:nvPr/>
        </p:nvSpPr>
        <p:spPr>
          <a:xfrm>
            <a:off x="2199409" y="3620281"/>
            <a:ext cx="180000" cy="1807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椭圆 20"/>
          <p:cNvSpPr/>
          <p:nvPr/>
        </p:nvSpPr>
        <p:spPr>
          <a:xfrm>
            <a:off x="2551453" y="3421737"/>
            <a:ext cx="180000" cy="1807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2" name="椭圆 21"/>
          <p:cNvSpPr/>
          <p:nvPr/>
        </p:nvSpPr>
        <p:spPr>
          <a:xfrm>
            <a:off x="1932709" y="3967352"/>
            <a:ext cx="180000" cy="1807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椭圆 22"/>
          <p:cNvSpPr/>
          <p:nvPr/>
        </p:nvSpPr>
        <p:spPr>
          <a:xfrm>
            <a:off x="2523854" y="4007798"/>
            <a:ext cx="180000" cy="1807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4" name="椭圆 23"/>
          <p:cNvSpPr/>
          <p:nvPr/>
        </p:nvSpPr>
        <p:spPr>
          <a:xfrm>
            <a:off x="2873628" y="3722047"/>
            <a:ext cx="180000" cy="18077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文本框 24"/>
          <p:cNvSpPr txBox="1"/>
          <p:nvPr/>
        </p:nvSpPr>
        <p:spPr>
          <a:xfrm>
            <a:off x="1562642" y="4724764"/>
            <a:ext cx="1874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无关系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463437" y="3602516"/>
            <a:ext cx="180000" cy="1807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椭圆 26"/>
          <p:cNvSpPr/>
          <p:nvPr/>
        </p:nvSpPr>
        <p:spPr>
          <a:xfrm>
            <a:off x="4815481" y="3403972"/>
            <a:ext cx="180000" cy="1807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8" name="椭圆 27"/>
          <p:cNvSpPr/>
          <p:nvPr/>
        </p:nvSpPr>
        <p:spPr>
          <a:xfrm>
            <a:off x="4787882" y="3990033"/>
            <a:ext cx="180000" cy="1807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9" name="椭圆 28"/>
          <p:cNvSpPr/>
          <p:nvPr/>
        </p:nvSpPr>
        <p:spPr>
          <a:xfrm>
            <a:off x="5137656" y="3704282"/>
            <a:ext cx="180000" cy="18077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31" name="直接箭头连接符 30"/>
          <p:cNvCxnSpPr>
            <a:stCxn id="26" idx="7"/>
            <a:endCxn id="27" idx="2"/>
          </p:cNvCxnSpPr>
          <p:nvPr/>
        </p:nvCxnSpPr>
        <p:spPr>
          <a:xfrm flipV="1">
            <a:off x="4617077" y="3494362"/>
            <a:ext cx="198404" cy="13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7" idx="5"/>
            <a:endCxn id="29" idx="1"/>
          </p:cNvCxnSpPr>
          <p:nvPr/>
        </p:nvCxnSpPr>
        <p:spPr>
          <a:xfrm>
            <a:off x="4969121" y="3558277"/>
            <a:ext cx="194895" cy="17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9" idx="3"/>
            <a:endCxn id="28" idx="7"/>
          </p:cNvCxnSpPr>
          <p:nvPr/>
        </p:nvCxnSpPr>
        <p:spPr>
          <a:xfrm flipH="1">
            <a:off x="4941522" y="3858587"/>
            <a:ext cx="222494" cy="15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196023" y="3331348"/>
            <a:ext cx="180000" cy="1807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3" name="椭圆 42"/>
          <p:cNvSpPr/>
          <p:nvPr/>
        </p:nvSpPr>
        <p:spPr>
          <a:xfrm>
            <a:off x="6775090" y="3628990"/>
            <a:ext cx="180000" cy="1807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4" name="椭圆 43"/>
          <p:cNvSpPr/>
          <p:nvPr/>
        </p:nvSpPr>
        <p:spPr>
          <a:xfrm>
            <a:off x="7641915" y="3620281"/>
            <a:ext cx="180000" cy="1807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5" name="椭圆 44"/>
          <p:cNvSpPr/>
          <p:nvPr/>
        </p:nvSpPr>
        <p:spPr>
          <a:xfrm>
            <a:off x="6774052" y="4020229"/>
            <a:ext cx="180000" cy="1807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6" name="椭圆 45"/>
          <p:cNvSpPr/>
          <p:nvPr/>
        </p:nvSpPr>
        <p:spPr>
          <a:xfrm>
            <a:off x="7160080" y="4016507"/>
            <a:ext cx="180000" cy="1807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7" name="椭圆 46"/>
          <p:cNvSpPr/>
          <p:nvPr/>
        </p:nvSpPr>
        <p:spPr>
          <a:xfrm>
            <a:off x="7641915" y="4019105"/>
            <a:ext cx="180000" cy="1807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48" name="直接箭头连接符 47"/>
          <p:cNvCxnSpPr>
            <a:stCxn id="42" idx="3"/>
            <a:endCxn id="43" idx="7"/>
          </p:cNvCxnSpPr>
          <p:nvPr/>
        </p:nvCxnSpPr>
        <p:spPr>
          <a:xfrm flipH="1">
            <a:off x="6928730" y="3485653"/>
            <a:ext cx="293653" cy="16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2" idx="5"/>
            <a:endCxn id="44" idx="1"/>
          </p:cNvCxnSpPr>
          <p:nvPr/>
        </p:nvCxnSpPr>
        <p:spPr>
          <a:xfrm>
            <a:off x="7349663" y="3485653"/>
            <a:ext cx="318612" cy="16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3" idx="4"/>
            <a:endCxn id="45" idx="0"/>
          </p:cNvCxnSpPr>
          <p:nvPr/>
        </p:nvCxnSpPr>
        <p:spPr>
          <a:xfrm flipH="1">
            <a:off x="6864052" y="3809769"/>
            <a:ext cx="1038" cy="21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3" idx="5"/>
            <a:endCxn id="46" idx="1"/>
          </p:cNvCxnSpPr>
          <p:nvPr/>
        </p:nvCxnSpPr>
        <p:spPr>
          <a:xfrm>
            <a:off x="6928730" y="3783295"/>
            <a:ext cx="257710" cy="25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4" idx="4"/>
            <a:endCxn id="47" idx="0"/>
          </p:cNvCxnSpPr>
          <p:nvPr/>
        </p:nvCxnSpPr>
        <p:spPr>
          <a:xfrm>
            <a:off x="7731915" y="3801060"/>
            <a:ext cx="0" cy="2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9663256" y="3331348"/>
            <a:ext cx="180000" cy="18077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5" name="椭圆 64"/>
          <p:cNvSpPr/>
          <p:nvPr/>
        </p:nvSpPr>
        <p:spPr>
          <a:xfrm>
            <a:off x="9242323" y="3628990"/>
            <a:ext cx="180000" cy="18077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6" name="椭圆 65"/>
          <p:cNvSpPr/>
          <p:nvPr/>
        </p:nvSpPr>
        <p:spPr>
          <a:xfrm>
            <a:off x="10109148" y="3620281"/>
            <a:ext cx="180000" cy="18077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7" name="椭圆 66"/>
          <p:cNvSpPr/>
          <p:nvPr/>
        </p:nvSpPr>
        <p:spPr>
          <a:xfrm>
            <a:off x="9684245" y="3659059"/>
            <a:ext cx="180000" cy="18077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8" name="椭圆 67"/>
          <p:cNvSpPr/>
          <p:nvPr/>
        </p:nvSpPr>
        <p:spPr>
          <a:xfrm>
            <a:off x="9627313" y="4016507"/>
            <a:ext cx="180000" cy="18077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9" name="椭圆 68"/>
          <p:cNvSpPr/>
          <p:nvPr/>
        </p:nvSpPr>
        <p:spPr>
          <a:xfrm>
            <a:off x="10109148" y="4019105"/>
            <a:ext cx="180000" cy="18077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70" name="直接箭头连接符 69"/>
          <p:cNvCxnSpPr>
            <a:stCxn id="64" idx="3"/>
            <a:endCxn id="65" idx="7"/>
          </p:cNvCxnSpPr>
          <p:nvPr/>
        </p:nvCxnSpPr>
        <p:spPr>
          <a:xfrm flipH="1">
            <a:off x="9395963" y="3485653"/>
            <a:ext cx="293653" cy="16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8" idx="1"/>
          </p:cNvCxnSpPr>
          <p:nvPr/>
        </p:nvCxnSpPr>
        <p:spPr>
          <a:xfrm>
            <a:off x="9414967" y="3783295"/>
            <a:ext cx="238706" cy="25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8" idx="7"/>
            <a:endCxn id="66" idx="3"/>
          </p:cNvCxnSpPr>
          <p:nvPr/>
        </p:nvCxnSpPr>
        <p:spPr>
          <a:xfrm flipV="1">
            <a:off x="9780953" y="3774586"/>
            <a:ext cx="354555" cy="26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6" idx="4"/>
            <a:endCxn id="69" idx="0"/>
          </p:cNvCxnSpPr>
          <p:nvPr/>
        </p:nvCxnSpPr>
        <p:spPr>
          <a:xfrm>
            <a:off x="10199148" y="3801060"/>
            <a:ext cx="0" cy="2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2"/>
            <a:endCxn id="68" idx="6"/>
          </p:cNvCxnSpPr>
          <p:nvPr/>
        </p:nvCxnSpPr>
        <p:spPr>
          <a:xfrm flipH="1" flipV="1">
            <a:off x="9807313" y="4106897"/>
            <a:ext cx="301835" cy="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9" idx="1"/>
            <a:endCxn id="67" idx="5"/>
          </p:cNvCxnSpPr>
          <p:nvPr/>
        </p:nvCxnSpPr>
        <p:spPr>
          <a:xfrm flipH="1" flipV="1">
            <a:off x="9837885" y="3813364"/>
            <a:ext cx="297623" cy="23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7" idx="0"/>
            <a:endCxn id="64" idx="4"/>
          </p:cNvCxnSpPr>
          <p:nvPr/>
        </p:nvCxnSpPr>
        <p:spPr>
          <a:xfrm flipH="1" flipV="1">
            <a:off x="9753256" y="3512127"/>
            <a:ext cx="20989" cy="14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896586" y="4724765"/>
            <a:ext cx="203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一对一关系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186057" y="4724764"/>
            <a:ext cx="2222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一对多关系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735596" y="4724764"/>
            <a:ext cx="2035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多对多关系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6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tvcity.tvb.com/drama/the_saviour_of_the_soul/chrmap/img/map_cont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29" y="179160"/>
            <a:ext cx="8038399" cy="65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pep.com.cn/oldimages/pic_9527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59" y="103392"/>
            <a:ext cx="9836282" cy="45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66255" y="5057530"/>
            <a:ext cx="116734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世纪时，欧洲有一个风景秀丽的小城哥尼斯堡，那里有七座桥。河中的小岛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与河的左岸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、右岸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zh-CN" altLang="en-US" sz="2400" b="1" dirty="0">
                <a:latin typeface="+mn-ea"/>
              </a:rPr>
              <a:t>各有两座桥相连结，河中两支流间的陆地</a:t>
            </a:r>
            <a:r>
              <a:rPr lang="en-US" altLang="zh-CN" sz="2400" b="1" dirty="0">
                <a:latin typeface="+mn-ea"/>
              </a:rPr>
              <a:t>D</a:t>
            </a:r>
            <a:r>
              <a:rPr lang="zh-CN" altLang="en-US" sz="2400" b="1" dirty="0">
                <a:latin typeface="+mn-ea"/>
              </a:rPr>
              <a:t>与</a:t>
            </a:r>
            <a:r>
              <a:rPr lang="en-US" altLang="zh-CN" sz="2400" b="1" dirty="0">
                <a:latin typeface="+mn-ea"/>
              </a:rPr>
              <a:t>A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B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C</a:t>
            </a:r>
            <a:r>
              <a:rPr lang="zh-CN" altLang="en-US" sz="2400" b="1" dirty="0">
                <a:latin typeface="+mn-ea"/>
              </a:rPr>
              <a:t>各有一座桥相连结。当时哥尼斯堡的居民中流传着一道难题：一个人怎样才能一次走遍七座桥，每座桥只走过一次，最后回到出发点？</a:t>
            </a:r>
          </a:p>
        </p:txBody>
      </p:sp>
    </p:spTree>
    <p:extLst>
      <p:ext uri="{BB962C8B-B14F-4D97-AF65-F5344CB8AC3E}">
        <p14:creationId xmlns:p14="http://schemas.microsoft.com/office/powerpoint/2010/main" val="112662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46111" y="1196975"/>
            <a:ext cx="1002188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图中的结点又称为顶点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(vertex)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结点的偶对称为边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，例如（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是数据结构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G=(V,E)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V(G)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中结点的有限非空集合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E(G)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中边的有限集合。</a:t>
            </a:r>
          </a:p>
          <a:p>
            <a:pPr algn="l">
              <a:lnSpc>
                <a:spcPct val="120000"/>
              </a:lnSpc>
            </a:pPr>
            <a:endParaRPr lang="zh-CN" altLang="en-US" sz="2800" u="none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9" name="Oval 11"/>
          <p:cNvSpPr>
            <a:spLocks noChangeArrowheads="1"/>
          </p:cNvSpPr>
          <p:nvPr/>
        </p:nvSpPr>
        <p:spPr bwMode="auto">
          <a:xfrm>
            <a:off x="5556250" y="3644900"/>
            <a:ext cx="444500" cy="40798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270" name="Oval 12"/>
          <p:cNvSpPr>
            <a:spLocks noChangeArrowheads="1"/>
          </p:cNvSpPr>
          <p:nvPr/>
        </p:nvSpPr>
        <p:spPr bwMode="auto">
          <a:xfrm>
            <a:off x="4813300" y="4391025"/>
            <a:ext cx="446088" cy="40798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271" name="Oval 13"/>
          <p:cNvSpPr>
            <a:spLocks noChangeArrowheads="1"/>
          </p:cNvSpPr>
          <p:nvPr/>
        </p:nvSpPr>
        <p:spPr bwMode="auto">
          <a:xfrm>
            <a:off x="6297614" y="4391025"/>
            <a:ext cx="446087" cy="407988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272" name="Oval 14"/>
          <p:cNvSpPr>
            <a:spLocks noChangeArrowheads="1"/>
          </p:cNvSpPr>
          <p:nvPr/>
        </p:nvSpPr>
        <p:spPr bwMode="auto">
          <a:xfrm>
            <a:off x="6297614" y="5341938"/>
            <a:ext cx="446087" cy="4064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273" name="Oval 15"/>
          <p:cNvSpPr>
            <a:spLocks noChangeArrowheads="1"/>
          </p:cNvSpPr>
          <p:nvPr/>
        </p:nvSpPr>
        <p:spPr bwMode="auto">
          <a:xfrm>
            <a:off x="4813300" y="5341938"/>
            <a:ext cx="446088" cy="406400"/>
          </a:xfrm>
          <a:prstGeom prst="ellipse">
            <a:avLst/>
          </a:prstGeom>
          <a:solidFill>
            <a:srgbClr val="00006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800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274" name="Line 16"/>
          <p:cNvSpPr>
            <a:spLocks noChangeShapeType="1"/>
          </p:cNvSpPr>
          <p:nvPr/>
        </p:nvSpPr>
        <p:spPr bwMode="auto">
          <a:xfrm flipV="1">
            <a:off x="5110163" y="3984625"/>
            <a:ext cx="519112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7"/>
          <p:cNvSpPr>
            <a:spLocks noChangeShapeType="1"/>
          </p:cNvSpPr>
          <p:nvPr/>
        </p:nvSpPr>
        <p:spPr bwMode="auto">
          <a:xfrm>
            <a:off x="5259389" y="459581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8"/>
          <p:cNvSpPr>
            <a:spLocks noChangeShapeType="1"/>
          </p:cNvSpPr>
          <p:nvPr/>
        </p:nvSpPr>
        <p:spPr bwMode="auto">
          <a:xfrm>
            <a:off x="5927726" y="3984625"/>
            <a:ext cx="519113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9"/>
          <p:cNvSpPr>
            <a:spLocks noChangeShapeType="1"/>
          </p:cNvSpPr>
          <p:nvPr/>
        </p:nvSpPr>
        <p:spPr bwMode="auto">
          <a:xfrm>
            <a:off x="5259389" y="55451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6521450" y="4799014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5035550" y="4799014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 flipV="1">
            <a:off x="5184775" y="4730750"/>
            <a:ext cx="118745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46111" y="24673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图的定义与术语</a:t>
            </a:r>
          </a:p>
        </p:txBody>
      </p:sp>
    </p:spTree>
    <p:extLst>
      <p:ext uri="{BB962C8B-B14F-4D97-AF65-F5344CB8AC3E}">
        <p14:creationId xmlns:p14="http://schemas.microsoft.com/office/powerpoint/2010/main" val="45506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46111" y="957373"/>
            <a:ext cx="1112233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有向图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(directed graph)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：指图中代表边的偶对是有序的。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&lt;u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v&gt;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代表一条有向边（又称为弧），则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称为该边的始点（尾），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称为边的终点（头）。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无向图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(undirected graph)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：指图中代表边的偶对是无序的  </a:t>
            </a:r>
          </a:p>
          <a:p>
            <a:pPr algn="l">
              <a:lnSpc>
                <a:spcPct val="120000"/>
              </a:lnSpc>
            </a:pP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在无向图中边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(u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(v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u)</a:t>
            </a:r>
            <a:r>
              <a:rPr lang="zh-CN" altLang="en-US" sz="28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是同一条边。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952874" y="3860242"/>
            <a:ext cx="5791200" cy="2700724"/>
            <a:chOff x="912" y="96"/>
            <a:chExt cx="3744" cy="1910"/>
          </a:xfrm>
        </p:grpSpPr>
        <p:sp>
          <p:nvSpPr>
            <p:cNvPr id="12299" name="Oval 6"/>
            <p:cNvSpPr>
              <a:spLocks noChangeArrowheads="1"/>
            </p:cNvSpPr>
            <p:nvPr/>
          </p:nvSpPr>
          <p:spPr bwMode="auto">
            <a:xfrm>
              <a:off x="3840" y="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00" name="Oval 7"/>
            <p:cNvSpPr>
              <a:spLocks noChangeArrowheads="1"/>
            </p:cNvSpPr>
            <p:nvPr/>
          </p:nvSpPr>
          <p:spPr bwMode="auto">
            <a:xfrm>
              <a:off x="3360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01" name="Oval 8"/>
            <p:cNvSpPr>
              <a:spLocks noChangeArrowheads="1"/>
            </p:cNvSpPr>
            <p:nvPr/>
          </p:nvSpPr>
          <p:spPr bwMode="auto">
            <a:xfrm>
              <a:off x="4320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02" name="Oval 9"/>
            <p:cNvSpPr>
              <a:spLocks noChangeArrowheads="1"/>
            </p:cNvSpPr>
            <p:nvPr/>
          </p:nvSpPr>
          <p:spPr bwMode="auto">
            <a:xfrm>
              <a:off x="4320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303" name="Oval 10"/>
            <p:cNvSpPr>
              <a:spLocks noChangeArrowheads="1"/>
            </p:cNvSpPr>
            <p:nvPr/>
          </p:nvSpPr>
          <p:spPr bwMode="auto">
            <a:xfrm>
              <a:off x="3360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304" name="Oval 11"/>
            <p:cNvSpPr>
              <a:spLocks noChangeArrowheads="1"/>
            </p:cNvSpPr>
            <p:nvPr/>
          </p:nvSpPr>
          <p:spPr bwMode="auto">
            <a:xfrm>
              <a:off x="1392" y="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05" name="Oval 12"/>
            <p:cNvSpPr>
              <a:spLocks noChangeArrowheads="1"/>
            </p:cNvSpPr>
            <p:nvPr/>
          </p:nvSpPr>
          <p:spPr bwMode="auto">
            <a:xfrm>
              <a:off x="912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06" name="Oval 13"/>
            <p:cNvSpPr>
              <a:spLocks noChangeArrowheads="1"/>
            </p:cNvSpPr>
            <p:nvPr/>
          </p:nvSpPr>
          <p:spPr bwMode="auto">
            <a:xfrm>
              <a:off x="1872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07" name="Oval 14"/>
            <p:cNvSpPr>
              <a:spLocks noChangeArrowheads="1"/>
            </p:cNvSpPr>
            <p:nvPr/>
          </p:nvSpPr>
          <p:spPr bwMode="auto">
            <a:xfrm>
              <a:off x="1872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308" name="Oval 15"/>
            <p:cNvSpPr>
              <a:spLocks noChangeArrowheads="1"/>
            </p:cNvSpPr>
            <p:nvPr/>
          </p:nvSpPr>
          <p:spPr bwMode="auto">
            <a:xfrm>
              <a:off x="912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 flipV="1">
              <a:off x="1104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7"/>
            <p:cNvSpPr>
              <a:spLocks noChangeShapeType="1"/>
            </p:cNvSpPr>
            <p:nvPr/>
          </p:nvSpPr>
          <p:spPr bwMode="auto">
            <a:xfrm>
              <a:off x="1200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8"/>
            <p:cNvSpPr>
              <a:spLocks noChangeShapeType="1"/>
            </p:cNvSpPr>
            <p:nvPr/>
          </p:nvSpPr>
          <p:spPr bwMode="auto">
            <a:xfrm>
              <a:off x="1632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>
              <a:off x="1200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0"/>
            <p:cNvSpPr>
              <a:spLocks noChangeShapeType="1"/>
            </p:cNvSpPr>
            <p:nvPr/>
          </p:nvSpPr>
          <p:spPr bwMode="auto">
            <a:xfrm>
              <a:off x="2016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>
              <a:off x="1056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2"/>
            <p:cNvSpPr>
              <a:spLocks noChangeShapeType="1"/>
            </p:cNvSpPr>
            <p:nvPr/>
          </p:nvSpPr>
          <p:spPr bwMode="auto">
            <a:xfrm flipV="1">
              <a:off x="1152" y="864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3"/>
            <p:cNvSpPr>
              <a:spLocks noChangeShapeType="1"/>
            </p:cNvSpPr>
            <p:nvPr/>
          </p:nvSpPr>
          <p:spPr bwMode="auto">
            <a:xfrm flipV="1">
              <a:off x="3552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4"/>
            <p:cNvSpPr>
              <a:spLocks noChangeShapeType="1"/>
            </p:cNvSpPr>
            <p:nvPr/>
          </p:nvSpPr>
          <p:spPr bwMode="auto">
            <a:xfrm>
              <a:off x="4080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25"/>
            <p:cNvSpPr>
              <a:spLocks noChangeShapeType="1"/>
            </p:cNvSpPr>
            <p:nvPr/>
          </p:nvSpPr>
          <p:spPr bwMode="auto">
            <a:xfrm flipH="1">
              <a:off x="3648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Line 26"/>
            <p:cNvSpPr>
              <a:spLocks noChangeShapeType="1"/>
            </p:cNvSpPr>
            <p:nvPr/>
          </p:nvSpPr>
          <p:spPr bwMode="auto">
            <a:xfrm flipV="1">
              <a:off x="3504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Line 27"/>
            <p:cNvSpPr>
              <a:spLocks noChangeShapeType="1"/>
            </p:cNvSpPr>
            <p:nvPr/>
          </p:nvSpPr>
          <p:spPr bwMode="auto">
            <a:xfrm>
              <a:off x="4464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Line 28"/>
            <p:cNvSpPr>
              <a:spLocks noChangeShapeType="1"/>
            </p:cNvSpPr>
            <p:nvPr/>
          </p:nvSpPr>
          <p:spPr bwMode="auto">
            <a:xfrm>
              <a:off x="3648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29"/>
            <p:cNvSpPr>
              <a:spLocks noChangeShapeType="1"/>
            </p:cNvSpPr>
            <p:nvPr/>
          </p:nvSpPr>
          <p:spPr bwMode="auto">
            <a:xfrm flipV="1">
              <a:off x="3600" y="864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Rectangle 30"/>
            <p:cNvSpPr>
              <a:spLocks noChangeArrowheads="1"/>
            </p:cNvSpPr>
            <p:nvPr/>
          </p:nvSpPr>
          <p:spPr bwMode="auto">
            <a:xfrm>
              <a:off x="912" y="1680"/>
              <a:ext cx="1296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(a)</a:t>
              </a:r>
              <a:r>
                <a:rPr lang="zh-CN" altLang="en-US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无向图</a:t>
              </a:r>
              <a:r>
                <a:rPr lang="en-US" altLang="zh-CN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G</a:t>
              </a:r>
              <a:r>
                <a:rPr lang="en-US" altLang="zh-CN" u="none" baseline="-25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12324" name="Rectangle 31"/>
            <p:cNvSpPr>
              <a:spLocks noChangeArrowheads="1"/>
            </p:cNvSpPr>
            <p:nvPr/>
          </p:nvSpPr>
          <p:spPr bwMode="auto">
            <a:xfrm>
              <a:off x="3360" y="1680"/>
              <a:ext cx="1296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(b)</a:t>
              </a:r>
              <a:r>
                <a:rPr lang="zh-CN" altLang="en-US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有向图</a:t>
              </a:r>
              <a:r>
                <a:rPr lang="en-US" altLang="zh-CN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G</a:t>
              </a:r>
              <a:r>
                <a:rPr lang="en-US" altLang="zh-CN" u="none" baseline="-25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2</a:t>
              </a:r>
            </a:p>
          </p:txBody>
        </p:sp>
      </p:grpSp>
      <p:sp>
        <p:nvSpPr>
          <p:cNvPr id="472096" name="Line 32"/>
          <p:cNvSpPr>
            <a:spLocks noChangeShapeType="1"/>
          </p:cNvSpPr>
          <p:nvPr/>
        </p:nvSpPr>
        <p:spPr bwMode="auto">
          <a:xfrm flipH="1">
            <a:off x="8209088" y="4168217"/>
            <a:ext cx="287337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/>
          </a:p>
        </p:txBody>
      </p:sp>
      <p:sp>
        <p:nvSpPr>
          <p:cNvPr id="472097" name="Rectangle 33"/>
          <p:cNvSpPr>
            <a:spLocks noChangeArrowheads="1"/>
          </p:cNvSpPr>
          <p:nvPr/>
        </p:nvSpPr>
        <p:spPr bwMode="auto">
          <a:xfrm>
            <a:off x="8353550" y="3736417"/>
            <a:ext cx="111601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 dirty="0">
                <a:solidFill>
                  <a:schemeClr val="tx1"/>
                </a:solidFill>
              </a:rPr>
              <a:t>&lt;1</a:t>
            </a:r>
            <a:r>
              <a:rPr lang="zh-CN" altLang="en-US" u="none" dirty="0">
                <a:solidFill>
                  <a:schemeClr val="tx1"/>
                </a:solidFill>
              </a:rPr>
              <a:t>，</a:t>
            </a:r>
            <a:r>
              <a:rPr lang="en-US" altLang="zh-CN" u="none" dirty="0">
                <a:solidFill>
                  <a:schemeClr val="tx1"/>
                </a:solidFill>
              </a:rPr>
              <a:t>2&gt;</a:t>
            </a:r>
          </a:p>
        </p:txBody>
      </p:sp>
      <p:sp>
        <p:nvSpPr>
          <p:cNvPr id="472098" name="Line 34"/>
          <p:cNvSpPr>
            <a:spLocks noChangeShapeType="1"/>
          </p:cNvSpPr>
          <p:nvPr/>
        </p:nvSpPr>
        <p:spPr bwMode="auto">
          <a:xfrm flipH="1">
            <a:off x="4392738" y="4168217"/>
            <a:ext cx="287337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118800" bIns="118800" anchor="ctr"/>
          <a:lstStyle/>
          <a:p>
            <a:endParaRPr lang="zh-CN" altLang="en-US"/>
          </a:p>
        </p:txBody>
      </p:sp>
      <p:sp>
        <p:nvSpPr>
          <p:cNvPr id="472099" name="Rectangle 35"/>
          <p:cNvSpPr>
            <a:spLocks noChangeArrowheads="1"/>
          </p:cNvSpPr>
          <p:nvPr/>
        </p:nvSpPr>
        <p:spPr bwMode="auto">
          <a:xfrm>
            <a:off x="4767388" y="3736417"/>
            <a:ext cx="111601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 dirty="0">
                <a:solidFill>
                  <a:schemeClr val="tx1"/>
                </a:solidFill>
              </a:rPr>
              <a:t>(1</a:t>
            </a:r>
            <a:r>
              <a:rPr lang="zh-CN" altLang="en-US" u="none" dirty="0">
                <a:solidFill>
                  <a:schemeClr val="tx1"/>
                </a:solidFill>
              </a:rPr>
              <a:t>，</a:t>
            </a:r>
            <a:r>
              <a:rPr lang="en-US" altLang="zh-CN" u="none" dirty="0">
                <a:solidFill>
                  <a:schemeClr val="tx1"/>
                </a:solidFill>
              </a:rPr>
              <a:t>2)</a:t>
            </a:r>
          </a:p>
        </p:txBody>
      </p:sp>
      <p:sp>
        <p:nvSpPr>
          <p:cNvPr id="472102" name="Rectangle 38"/>
          <p:cNvSpPr>
            <a:spLocks noChangeArrowheads="1"/>
          </p:cNvSpPr>
          <p:nvPr/>
        </p:nvSpPr>
        <p:spPr bwMode="auto">
          <a:xfrm>
            <a:off x="4753100" y="4168217"/>
            <a:ext cx="1116011" cy="60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118800" bIns="118800">
            <a:spAutoFit/>
          </a:bodyPr>
          <a:lstStyle>
            <a:lvl1pPr marL="457200" indent="-4572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u="none">
                <a:solidFill>
                  <a:schemeClr val="tx1"/>
                </a:solidFill>
              </a:rPr>
              <a:t>(2</a:t>
            </a:r>
            <a:r>
              <a:rPr lang="zh-CN" altLang="en-US" u="none">
                <a:solidFill>
                  <a:schemeClr val="tx1"/>
                </a:solidFill>
              </a:rPr>
              <a:t>，</a:t>
            </a:r>
            <a:r>
              <a:rPr lang="en-US" altLang="zh-CN" u="none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646111" y="24673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图的定义与术语</a:t>
            </a:r>
          </a:p>
        </p:txBody>
      </p:sp>
    </p:spTree>
    <p:extLst>
      <p:ext uri="{BB962C8B-B14F-4D97-AF65-F5344CB8AC3E}">
        <p14:creationId xmlns:p14="http://schemas.microsoft.com/office/powerpoint/2010/main" val="18346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96" grpId="0" animBg="1"/>
      <p:bldP spid="472097" grpId="0"/>
      <p:bldP spid="472098" grpId="0" animBg="1"/>
      <p:bldP spid="472099" grpId="0"/>
      <p:bldP spid="472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000375" y="549276"/>
            <a:ext cx="5791200" cy="2700725"/>
            <a:chOff x="912" y="96"/>
            <a:chExt cx="3744" cy="1910"/>
          </a:xfrm>
        </p:grpSpPr>
        <p:sp>
          <p:nvSpPr>
            <p:cNvPr id="13317" name="Oval 4"/>
            <p:cNvSpPr>
              <a:spLocks noChangeArrowheads="1"/>
            </p:cNvSpPr>
            <p:nvPr/>
          </p:nvSpPr>
          <p:spPr bwMode="auto">
            <a:xfrm>
              <a:off x="3840" y="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3360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4320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4320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3360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1392" y="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912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1872" y="624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1872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912" y="129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 flipV="1">
              <a:off x="1104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1200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1632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1200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2016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1056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 flipV="1">
              <a:off x="1152" y="864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V="1">
              <a:off x="3552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4080" y="336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3648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 flipV="1">
              <a:off x="3504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>
              <a:off x="4464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>
              <a:off x="3648" y="14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40" name="Line 27"/>
            <p:cNvSpPr>
              <a:spLocks noChangeShapeType="1"/>
            </p:cNvSpPr>
            <p:nvPr/>
          </p:nvSpPr>
          <p:spPr bwMode="auto">
            <a:xfrm flipV="1">
              <a:off x="3600" y="864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912" y="1680"/>
              <a:ext cx="1296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(a)</a:t>
              </a:r>
              <a:r>
                <a:rPr lang="zh-CN" altLang="en-US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无向图</a:t>
              </a:r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u="none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42" name="Rectangle 29"/>
            <p:cNvSpPr>
              <a:spLocks noChangeArrowheads="1"/>
            </p:cNvSpPr>
            <p:nvPr/>
          </p:nvSpPr>
          <p:spPr bwMode="auto">
            <a:xfrm>
              <a:off x="3360" y="1680"/>
              <a:ext cx="1296" cy="3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(b)</a:t>
              </a:r>
              <a:r>
                <a:rPr lang="zh-CN" altLang="en-US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有向图</a:t>
              </a:r>
              <a:r>
                <a:rPr lang="en-US" altLang="zh-CN" u="none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u="none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3315" name="Text Box 30"/>
          <p:cNvSpPr txBox="1">
            <a:spLocks noChangeArrowheads="1"/>
          </p:cNvSpPr>
          <p:nvPr/>
        </p:nvSpPr>
        <p:spPr bwMode="auto">
          <a:xfrm>
            <a:off x="1175657" y="3956463"/>
            <a:ext cx="9065821" cy="212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lang="zh-CN" altLang="en-US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图中 </a:t>
            </a:r>
          </a:p>
          <a:p>
            <a:pPr algn="l" eaLnBrk="1" hangingPunct="1">
              <a:lnSpc>
                <a:spcPct val="105000"/>
              </a:lnSpc>
            </a:pP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V(G</a:t>
            </a:r>
            <a:r>
              <a:rPr lang="en-US" altLang="zh-CN" sz="32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)=V(G</a:t>
            </a:r>
            <a:r>
              <a:rPr lang="en-US" altLang="zh-CN" sz="32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)={0,1,2,3,4}</a:t>
            </a:r>
          </a:p>
          <a:p>
            <a:pPr algn="l" eaLnBrk="1" hangingPunct="1">
              <a:lnSpc>
                <a:spcPct val="105000"/>
              </a:lnSpc>
            </a:pP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E(G</a:t>
            </a:r>
            <a:r>
              <a:rPr lang="en-US" altLang="zh-CN" sz="32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)={(0,1),(0,2),(0,4),(1,2),(2,3),(2,4),(3,4)}</a:t>
            </a:r>
          </a:p>
          <a:p>
            <a:pPr algn="l" eaLnBrk="1" hangingPunct="1">
              <a:lnSpc>
                <a:spcPct val="105000"/>
              </a:lnSpc>
            </a:pP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E(G</a:t>
            </a:r>
            <a:r>
              <a:rPr lang="en-US" altLang="zh-CN" sz="32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u="none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)={&lt;0,1&gt;,&lt;2,0&gt;,&lt;4,0&gt;,&lt;1,2&gt;,&lt;2,3&gt;,&lt;4,2&gt;,&lt;4,3&gt;}</a:t>
            </a:r>
          </a:p>
        </p:txBody>
      </p:sp>
    </p:spTree>
    <p:extLst>
      <p:ext uri="{BB962C8B-B14F-4D97-AF65-F5344CB8AC3E}">
        <p14:creationId xmlns:p14="http://schemas.microsoft.com/office/powerpoint/2010/main" val="405411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2656073" y="39544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713473" y="39544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85652" y="673448"/>
            <a:ext cx="974964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 u="sng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自回路：如果图中存在无向边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800" u="none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u,u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或有向边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&lt;</a:t>
            </a:r>
            <a:r>
              <a:rPr lang="en-US" altLang="zh-CN" sz="2800" u="none" dirty="0" err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u,u</a:t>
            </a:r>
            <a:r>
              <a:rPr lang="en-US" altLang="zh-CN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&gt;</a:t>
            </a:r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，则称这样的边为自回路。</a:t>
            </a:r>
            <a:endParaRPr lang="en-US" altLang="zh-CN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/>
            <a:endParaRPr lang="zh-CN" altLang="en-US" sz="2800" u="none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/>
            <a:r>
              <a:rPr lang="zh-CN" altLang="en-US" sz="2800" u="none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多重图：指图中两个顶点间允许有多条相同的边。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2960873" y="3192483"/>
            <a:ext cx="6324600" cy="3124200"/>
            <a:chOff x="672" y="1248"/>
            <a:chExt cx="3984" cy="1968"/>
          </a:xfrm>
        </p:grpSpPr>
        <p:sp>
          <p:nvSpPr>
            <p:cNvPr id="14347" name="Oval 7"/>
            <p:cNvSpPr>
              <a:spLocks noChangeArrowheads="1"/>
            </p:cNvSpPr>
            <p:nvPr/>
          </p:nvSpPr>
          <p:spPr bwMode="auto">
            <a:xfrm>
              <a:off x="1152" y="1248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348" name="Oval 8"/>
            <p:cNvSpPr>
              <a:spLocks noChangeArrowheads="1"/>
            </p:cNvSpPr>
            <p:nvPr/>
          </p:nvSpPr>
          <p:spPr bwMode="auto">
            <a:xfrm>
              <a:off x="672" y="177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349" name="Oval 9"/>
            <p:cNvSpPr>
              <a:spLocks noChangeArrowheads="1"/>
            </p:cNvSpPr>
            <p:nvPr/>
          </p:nvSpPr>
          <p:spPr bwMode="auto">
            <a:xfrm>
              <a:off x="1632" y="1776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50" name="Oval 10"/>
            <p:cNvSpPr>
              <a:spLocks noChangeArrowheads="1"/>
            </p:cNvSpPr>
            <p:nvPr/>
          </p:nvSpPr>
          <p:spPr bwMode="auto">
            <a:xfrm>
              <a:off x="672" y="2448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351" name="Oval 11"/>
            <p:cNvSpPr>
              <a:spLocks noChangeArrowheads="1"/>
            </p:cNvSpPr>
            <p:nvPr/>
          </p:nvSpPr>
          <p:spPr bwMode="auto">
            <a:xfrm>
              <a:off x="3840" y="1305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352" name="Oval 12"/>
            <p:cNvSpPr>
              <a:spLocks noChangeArrowheads="1"/>
            </p:cNvSpPr>
            <p:nvPr/>
          </p:nvSpPr>
          <p:spPr bwMode="auto">
            <a:xfrm>
              <a:off x="3360" y="1833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353" name="Oval 13"/>
            <p:cNvSpPr>
              <a:spLocks noChangeArrowheads="1"/>
            </p:cNvSpPr>
            <p:nvPr/>
          </p:nvSpPr>
          <p:spPr bwMode="auto">
            <a:xfrm>
              <a:off x="4320" y="1833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54" name="Oval 14"/>
            <p:cNvSpPr>
              <a:spLocks noChangeArrowheads="1"/>
            </p:cNvSpPr>
            <p:nvPr/>
          </p:nvSpPr>
          <p:spPr bwMode="auto">
            <a:xfrm>
              <a:off x="3360" y="2505"/>
              <a:ext cx="288" cy="288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 flipV="1">
              <a:off x="3552" y="1545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>
              <a:off x="3648" y="197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57" name="Line 17"/>
            <p:cNvSpPr>
              <a:spLocks noChangeShapeType="1"/>
            </p:cNvSpPr>
            <p:nvPr/>
          </p:nvSpPr>
          <p:spPr bwMode="auto">
            <a:xfrm>
              <a:off x="4080" y="1545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58" name="Line 18"/>
            <p:cNvSpPr>
              <a:spLocks noChangeShapeType="1"/>
            </p:cNvSpPr>
            <p:nvPr/>
          </p:nvSpPr>
          <p:spPr bwMode="auto">
            <a:xfrm>
              <a:off x="3504" y="212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59" name="Line 19"/>
            <p:cNvSpPr>
              <a:spLocks noChangeShapeType="1"/>
            </p:cNvSpPr>
            <p:nvPr/>
          </p:nvSpPr>
          <p:spPr bwMode="auto">
            <a:xfrm flipV="1">
              <a:off x="3648" y="2121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0" name="Line 20"/>
            <p:cNvSpPr>
              <a:spLocks noChangeShapeType="1"/>
            </p:cNvSpPr>
            <p:nvPr/>
          </p:nvSpPr>
          <p:spPr bwMode="auto">
            <a:xfrm flipV="1">
              <a:off x="864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1" name="Line 21"/>
            <p:cNvSpPr>
              <a:spLocks noChangeShapeType="1"/>
            </p:cNvSpPr>
            <p:nvPr/>
          </p:nvSpPr>
          <p:spPr bwMode="auto">
            <a:xfrm>
              <a:off x="1392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2" name="Line 22"/>
            <p:cNvSpPr>
              <a:spLocks noChangeShapeType="1"/>
            </p:cNvSpPr>
            <p:nvPr/>
          </p:nvSpPr>
          <p:spPr bwMode="auto">
            <a:xfrm flipH="1">
              <a:off x="960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3" name="Line 23"/>
            <p:cNvSpPr>
              <a:spLocks noChangeShapeType="1"/>
            </p:cNvSpPr>
            <p:nvPr/>
          </p:nvSpPr>
          <p:spPr bwMode="auto">
            <a:xfrm flipV="1">
              <a:off x="816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4" name="Line 24"/>
            <p:cNvSpPr>
              <a:spLocks noChangeShapeType="1"/>
            </p:cNvSpPr>
            <p:nvPr/>
          </p:nvSpPr>
          <p:spPr bwMode="auto">
            <a:xfrm flipV="1">
              <a:off x="912" y="2016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5" name="Rectangle 25"/>
            <p:cNvSpPr>
              <a:spLocks noChangeArrowheads="1"/>
            </p:cNvSpPr>
            <p:nvPr/>
          </p:nvSpPr>
          <p:spPr bwMode="auto">
            <a:xfrm>
              <a:off x="3360" y="2889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(b)</a:t>
              </a:r>
              <a:r>
                <a:rPr lang="zh-CN" altLang="en-US" sz="2800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多重图</a:t>
              </a:r>
              <a:r>
                <a:rPr lang="zh-CN" altLang="en-US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366" name="Rectangle 26"/>
            <p:cNvSpPr>
              <a:spLocks noChangeArrowheads="1"/>
            </p:cNvSpPr>
            <p:nvPr/>
          </p:nvSpPr>
          <p:spPr bwMode="auto">
            <a:xfrm>
              <a:off x="672" y="2832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 u="sng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(a)</a:t>
              </a:r>
              <a:r>
                <a:rPr lang="zh-CN" altLang="en-US" sz="2800" u="none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自回路</a:t>
              </a:r>
              <a:r>
                <a:rPr lang="zh-CN" altLang="en-US" sz="2800" u="none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4367" name="Line 27"/>
            <p:cNvSpPr>
              <a:spLocks noChangeShapeType="1"/>
            </p:cNvSpPr>
            <p:nvPr/>
          </p:nvSpPr>
          <p:spPr bwMode="auto">
            <a:xfrm flipV="1">
              <a:off x="3552" y="2025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368" name="Line 28"/>
            <p:cNvSpPr>
              <a:spLocks noChangeShapeType="1"/>
            </p:cNvSpPr>
            <p:nvPr/>
          </p:nvSpPr>
          <p:spPr bwMode="auto">
            <a:xfrm flipV="1">
              <a:off x="3600" y="2073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14342" name="Line 29"/>
          <p:cNvSpPr>
            <a:spLocks noChangeShapeType="1"/>
          </p:cNvSpPr>
          <p:nvPr/>
        </p:nvSpPr>
        <p:spPr bwMode="auto">
          <a:xfrm flipV="1">
            <a:off x="4789673" y="3878283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343" name="Line 30"/>
          <p:cNvSpPr>
            <a:spLocks noChangeShapeType="1"/>
          </p:cNvSpPr>
          <p:nvPr/>
        </p:nvSpPr>
        <p:spPr bwMode="auto">
          <a:xfrm>
            <a:off x="4789673" y="403068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344" name="Line 31"/>
          <p:cNvSpPr>
            <a:spLocks noChangeShapeType="1"/>
          </p:cNvSpPr>
          <p:nvPr/>
        </p:nvSpPr>
        <p:spPr bwMode="auto">
          <a:xfrm flipH="1">
            <a:off x="2960873" y="4487883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4345" name="Line 32"/>
          <p:cNvSpPr>
            <a:spLocks noChangeShapeType="1"/>
          </p:cNvSpPr>
          <p:nvPr/>
        </p:nvSpPr>
        <p:spPr bwMode="auto">
          <a:xfrm flipH="1">
            <a:off x="2884673" y="441168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246873" y="3016332"/>
            <a:ext cx="198120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/>
              <a:t>不予考虑</a:t>
            </a:r>
          </a:p>
        </p:txBody>
      </p:sp>
    </p:spTree>
    <p:extLst>
      <p:ext uri="{BB962C8B-B14F-4D97-AF65-F5344CB8AC3E}">
        <p14:creationId xmlns:p14="http://schemas.microsoft.com/office/powerpoint/2010/main" val="17517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19133</TotalTime>
  <Words>2045</Words>
  <Application>Microsoft Office PowerPoint</Application>
  <PresentationFormat>宽屏</PresentationFormat>
  <Paragraphs>500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仿宋_GB2312</vt:lpstr>
      <vt:lpstr>华文楷体</vt:lpstr>
      <vt:lpstr>楷体_GB2312</vt:lpstr>
      <vt:lpstr>隶书</vt:lpstr>
      <vt:lpstr>宋体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离子</vt:lpstr>
      <vt:lpstr>图</vt:lpstr>
      <vt:lpstr>目录</vt:lpstr>
      <vt:lpstr>基本逻辑结构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1241</cp:revision>
  <dcterms:created xsi:type="dcterms:W3CDTF">2015-02-03T01:14:24Z</dcterms:created>
  <dcterms:modified xsi:type="dcterms:W3CDTF">2017-11-30T02:38:11Z</dcterms:modified>
</cp:coreProperties>
</file>