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22"/>
  </p:notesMasterIdLst>
  <p:sldIdLst>
    <p:sldId id="379" r:id="rId2"/>
    <p:sldId id="450" r:id="rId3"/>
    <p:sldId id="417" r:id="rId4"/>
    <p:sldId id="419" r:id="rId5"/>
    <p:sldId id="420" r:id="rId6"/>
    <p:sldId id="451" r:id="rId7"/>
    <p:sldId id="422" r:id="rId8"/>
    <p:sldId id="423" r:id="rId9"/>
    <p:sldId id="424" r:id="rId10"/>
    <p:sldId id="425" r:id="rId11"/>
    <p:sldId id="456" r:id="rId12"/>
    <p:sldId id="426" r:id="rId13"/>
    <p:sldId id="427" r:id="rId14"/>
    <p:sldId id="452" r:id="rId15"/>
    <p:sldId id="428" r:id="rId16"/>
    <p:sldId id="429" r:id="rId17"/>
    <p:sldId id="430" r:id="rId18"/>
    <p:sldId id="432" r:id="rId19"/>
    <p:sldId id="433" r:id="rId20"/>
    <p:sldId id="43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50"/>
            <p14:sldId id="417"/>
            <p14:sldId id="419"/>
            <p14:sldId id="420"/>
            <p14:sldId id="451"/>
            <p14:sldId id="422"/>
            <p14:sldId id="423"/>
            <p14:sldId id="424"/>
            <p14:sldId id="425"/>
            <p14:sldId id="456"/>
            <p14:sldId id="426"/>
            <p14:sldId id="427"/>
            <p14:sldId id="452"/>
            <p14:sldId id="428"/>
            <p14:sldId id="429"/>
            <p14:sldId id="430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如果带权有向图上有自回路，也就是存在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1200" kern="1200" dirty="0" err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u,u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E</a:t>
            </a:r>
            <a:r>
              <a:rPr lang="zh-CN" altLang="en-US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，而且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w(</a:t>
            </a:r>
            <a:r>
              <a:rPr lang="en-US" altLang="zh-CN" sz="1200" kern="1200" dirty="0" err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u,u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上权重不为</a:t>
            </a:r>
            <a:r>
              <a:rPr lang="en-US" altLang="zh-CN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12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，那么在邻接矩阵中对角线上就会出现非零值，表示自回路上的权重，这就与书上带权有向图邻接矩阵的元素定义有矛盾了</a:t>
            </a:r>
            <a:endParaRPr lang="zh-CN" altLang="en-US" sz="1200" kern="1200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8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85300" y="1736690"/>
            <a:ext cx="9972304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判断边是否存在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BOOL Exist(Graph 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v)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   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 =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g.Vertices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if(u&lt;0||v&lt;0||u&gt;n-1||v&gt;n-1||u==v||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g.A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[u][v]==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g.NoEdge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	return false;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return true; }</a:t>
            </a:r>
          </a:p>
        </p:txBody>
      </p:sp>
    </p:spTree>
    <p:extLst>
      <p:ext uri="{BB962C8B-B14F-4D97-AF65-F5344CB8AC3E}">
        <p14:creationId xmlns:p14="http://schemas.microsoft.com/office/powerpoint/2010/main" val="211237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88076" y="1542976"/>
            <a:ext cx="1025434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边的插入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Insert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(Graph *g,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v, T w)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 = g-&gt;Vertices;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if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(u&lt;0||v&lt;0||u&gt;n-1||v&gt;n-1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||u==v) return FALSE;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if(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g.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[u][v]!=g-&gt;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FALSE;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g-&gt;A[u][v]=w; 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return TRUE;</a:t>
            </a: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4890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99408" y="218704"/>
            <a:ext cx="888389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边的删除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BOOL Delete(Graph *g,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v)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 = g-&gt;Vertices;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	if(u&lt;0||v&lt;0||u&gt;n-1||v&gt;n-1||u==v) 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	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	if(g-&gt;A[u][v]==g-&gt;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	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g-&gt;A[u][v]=g-&gt;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return TRUE;</a:t>
            </a: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405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61103" y="1536138"/>
            <a:ext cx="622079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要点：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、为图中每个顶点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建立一个单链表；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、单链表中，每个结点代表一条边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&gt;,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称为边结点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、边结点的结构如下：</a:t>
            </a:r>
          </a:p>
        </p:txBody>
      </p:sp>
      <p:grpSp>
        <p:nvGrpSpPr>
          <p:cNvPr id="33797" name="Group 9"/>
          <p:cNvGrpSpPr>
            <a:grpSpLocks/>
          </p:cNvGrpSpPr>
          <p:nvPr/>
        </p:nvGrpSpPr>
        <p:grpSpPr bwMode="auto">
          <a:xfrm>
            <a:off x="952463" y="4861486"/>
            <a:ext cx="7034211" cy="1189039"/>
            <a:chOff x="841" y="2029"/>
            <a:chExt cx="4431" cy="749"/>
          </a:xfrm>
        </p:grpSpPr>
        <p:sp>
          <p:nvSpPr>
            <p:cNvPr id="33819" name="Text Box 10"/>
            <p:cNvSpPr txBox="1">
              <a:spLocks noChangeArrowheads="1"/>
            </p:cNvSpPr>
            <p:nvPr/>
          </p:nvSpPr>
          <p:spPr bwMode="auto">
            <a:xfrm>
              <a:off x="2952" y="2029"/>
              <a:ext cx="2320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AdjVex</a:t>
              </a:r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    W    </a:t>
              </a:r>
              <a:r>
                <a:rPr lang="en-US" altLang="zh-CN" sz="2800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NextArc</a:t>
              </a:r>
              <a:endPara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0" name="Line 11"/>
            <p:cNvSpPr>
              <a:spLocks noChangeShapeType="1"/>
            </p:cNvSpPr>
            <p:nvPr/>
          </p:nvSpPr>
          <p:spPr bwMode="auto">
            <a:xfrm>
              <a:off x="4311" y="2046"/>
              <a:ext cx="0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21" name="Line 12"/>
            <p:cNvSpPr>
              <a:spLocks noChangeShapeType="1"/>
            </p:cNvSpPr>
            <p:nvPr/>
          </p:nvSpPr>
          <p:spPr bwMode="auto">
            <a:xfrm>
              <a:off x="3795" y="2029"/>
              <a:ext cx="0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22" name="Text Box 13"/>
            <p:cNvSpPr txBox="1">
              <a:spLocks noChangeArrowheads="1"/>
            </p:cNvSpPr>
            <p:nvPr/>
          </p:nvSpPr>
          <p:spPr bwMode="auto">
            <a:xfrm>
              <a:off x="3268" y="2448"/>
              <a:ext cx="1814" cy="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(b) </a:t>
              </a:r>
              <a:r>
                <a:rPr lang="zh-CN" altLang="en-US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带权的边结点</a:t>
              </a:r>
            </a:p>
          </p:txBody>
        </p:sp>
        <p:sp>
          <p:nvSpPr>
            <p:cNvPr id="33823" name="Text Box 14"/>
            <p:cNvSpPr txBox="1">
              <a:spLocks noChangeArrowheads="1"/>
            </p:cNvSpPr>
            <p:nvPr/>
          </p:nvSpPr>
          <p:spPr bwMode="auto">
            <a:xfrm>
              <a:off x="841" y="2029"/>
              <a:ext cx="1725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AdjVex</a:t>
              </a:r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800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nextArc</a:t>
              </a:r>
              <a:endPara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4" name="Line 15"/>
            <p:cNvSpPr>
              <a:spLocks noChangeShapeType="1"/>
            </p:cNvSpPr>
            <p:nvPr/>
          </p:nvSpPr>
          <p:spPr bwMode="auto">
            <a:xfrm>
              <a:off x="1673" y="204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25" name="Text Box 16"/>
            <p:cNvSpPr txBox="1">
              <a:spLocks noChangeArrowheads="1"/>
            </p:cNvSpPr>
            <p:nvPr/>
          </p:nvSpPr>
          <p:spPr bwMode="auto">
            <a:xfrm>
              <a:off x="1043" y="2448"/>
              <a:ext cx="1119" cy="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(a) </a:t>
              </a:r>
              <a:r>
                <a:rPr lang="zh-CN" altLang="en-US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边结点</a:t>
              </a:r>
            </a:p>
          </p:txBody>
        </p:sp>
      </p:grpSp>
      <p:sp>
        <p:nvSpPr>
          <p:cNvPr id="37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图的邻接表表示法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2336"/>
              </p:ext>
            </p:extLst>
          </p:nvPr>
        </p:nvGraphicFramePr>
        <p:xfrm>
          <a:off x="7885136" y="1541817"/>
          <a:ext cx="827895" cy="2363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7385013" y="1346086"/>
            <a:ext cx="461962" cy="2763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90076"/>
              </p:ext>
            </p:extLst>
          </p:nvPr>
        </p:nvGraphicFramePr>
        <p:xfrm>
          <a:off x="9064541" y="2133214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87690"/>
              </p:ext>
            </p:extLst>
          </p:nvPr>
        </p:nvGraphicFramePr>
        <p:xfrm>
          <a:off x="10545705" y="2133362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8281431" y="2410690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70745" y="2420585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75146"/>
              </p:ext>
            </p:extLst>
          </p:nvPr>
        </p:nvGraphicFramePr>
        <p:xfrm>
          <a:off x="9064541" y="2764067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8281431" y="3019205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5720"/>
              </p:ext>
            </p:extLst>
          </p:nvPr>
        </p:nvGraphicFramePr>
        <p:xfrm>
          <a:off x="9064541" y="3395939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1000"/>
              </p:ext>
            </p:extLst>
          </p:nvPr>
        </p:nvGraphicFramePr>
        <p:xfrm>
          <a:off x="10554745" y="3394756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8281431" y="3624581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870745" y="3625207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9179643" y="3941887"/>
            <a:ext cx="2552701" cy="1006476"/>
            <a:chOff x="1140" y="3168"/>
            <a:chExt cx="1608" cy="634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140" y="3168"/>
              <a:ext cx="160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Element  </a:t>
              </a:r>
              <a:r>
                <a:rPr lang="en-US" altLang="zh-CN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FirstArc</a:t>
              </a:r>
              <a:endPara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27" name="Line 7"/>
            <p:cNvSpPr>
              <a:spLocks noChangeShapeType="1"/>
            </p:cNvSpPr>
            <p:nvPr/>
          </p:nvSpPr>
          <p:spPr bwMode="auto">
            <a:xfrm>
              <a:off x="1893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1556" y="3511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顶点结点</a:t>
              </a:r>
            </a:p>
          </p:txBody>
        </p:sp>
      </p:grp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525631" y="1186959"/>
            <a:ext cx="60988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的单链表中，记录了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邻接到的全部结点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、每个单链表设立一个存放顶点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相关信息的结点，称为顶点结点。可将顶点结点按顺序存储方式组织起来。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图的邻接表表示法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98117"/>
              </p:ext>
            </p:extLst>
          </p:nvPr>
        </p:nvGraphicFramePr>
        <p:xfrm>
          <a:off x="8051391" y="1047575"/>
          <a:ext cx="827895" cy="2363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46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7551268" y="851844"/>
            <a:ext cx="461962" cy="27638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5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8747"/>
              </p:ext>
            </p:extLst>
          </p:nvPr>
        </p:nvGraphicFramePr>
        <p:xfrm>
          <a:off x="9230796" y="1638972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55489"/>
              </p:ext>
            </p:extLst>
          </p:nvPr>
        </p:nvGraphicFramePr>
        <p:xfrm>
          <a:off x="10711960" y="1639120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接箭头连接符 41"/>
          <p:cNvCxnSpPr/>
          <p:nvPr/>
        </p:nvCxnSpPr>
        <p:spPr>
          <a:xfrm>
            <a:off x="8447686" y="1916448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037000" y="1926343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36952"/>
              </p:ext>
            </p:extLst>
          </p:nvPr>
        </p:nvGraphicFramePr>
        <p:xfrm>
          <a:off x="9230796" y="2269825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8447686" y="2524963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21199"/>
              </p:ext>
            </p:extLst>
          </p:nvPr>
        </p:nvGraphicFramePr>
        <p:xfrm>
          <a:off x="9230796" y="2901697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82076"/>
              </p:ext>
            </p:extLst>
          </p:nvPr>
        </p:nvGraphicFramePr>
        <p:xfrm>
          <a:off x="10721000" y="2900514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447686" y="3130339"/>
            <a:ext cx="7831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037000" y="3130965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箭头 1"/>
          <p:cNvSpPr/>
          <p:nvPr/>
        </p:nvSpPr>
        <p:spPr>
          <a:xfrm rot="13115211">
            <a:off x="8195167" y="3605681"/>
            <a:ext cx="926800" cy="605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1054941" y="4806806"/>
            <a:ext cx="2552701" cy="1006476"/>
            <a:chOff x="1140" y="3168"/>
            <a:chExt cx="1608" cy="634"/>
          </a:xfrm>
        </p:grpSpPr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1140" y="3168"/>
              <a:ext cx="160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Element  </a:t>
              </a:r>
              <a:r>
                <a:rPr lang="en-US" altLang="zh-CN" u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FirstArc</a:t>
              </a:r>
              <a:endPara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1893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1556" y="3511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顶点结点</a:t>
              </a: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55940"/>
              </p:ext>
            </p:extLst>
          </p:nvPr>
        </p:nvGraphicFramePr>
        <p:xfrm>
          <a:off x="3879271" y="4759852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5629"/>
              </p:ext>
            </p:extLst>
          </p:nvPr>
        </p:nvGraphicFramePr>
        <p:xfrm>
          <a:off x="5369475" y="4758669"/>
          <a:ext cx="1029484" cy="558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直接箭头连接符 55"/>
          <p:cNvCxnSpPr>
            <a:cxnSpLocks/>
          </p:cNvCxnSpPr>
          <p:nvPr/>
        </p:nvCxnSpPr>
        <p:spPr>
          <a:xfrm>
            <a:off x="3466353" y="4948363"/>
            <a:ext cx="412918" cy="40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685475" y="4989120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1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9631363" y="2230438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Freeform 4"/>
          <p:cNvSpPr>
            <a:spLocks/>
          </p:cNvSpPr>
          <p:nvPr/>
        </p:nvSpPr>
        <p:spPr bwMode="auto">
          <a:xfrm>
            <a:off x="9956801" y="2244725"/>
            <a:ext cx="4763" cy="363538"/>
          </a:xfrm>
          <a:custGeom>
            <a:avLst/>
            <a:gdLst>
              <a:gd name="T0" fmla="*/ 0 w 3"/>
              <a:gd name="T1" fmla="*/ 0 h 229"/>
              <a:gd name="T2" fmla="*/ 3 w 3"/>
              <a:gd name="T3" fmla="*/ 229 h 229"/>
              <a:gd name="T4" fmla="*/ 0 60000 65536"/>
              <a:gd name="T5" fmla="*/ 0 60000 65536"/>
              <a:gd name="T6" fmla="*/ 0 w 3"/>
              <a:gd name="T7" fmla="*/ 0 h 229"/>
              <a:gd name="T8" fmla="*/ 3 w 3"/>
              <a:gd name="T9" fmla="*/ 229 h 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29">
                <a:moveTo>
                  <a:pt x="0" y="0"/>
                </a:moveTo>
                <a:lnTo>
                  <a:pt x="3" y="22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9631363" y="1225550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1" name="Freeform 6"/>
          <p:cNvSpPr>
            <a:spLocks/>
          </p:cNvSpPr>
          <p:nvPr/>
        </p:nvSpPr>
        <p:spPr bwMode="auto">
          <a:xfrm>
            <a:off x="9959975" y="1239839"/>
            <a:ext cx="1588" cy="390525"/>
          </a:xfrm>
          <a:custGeom>
            <a:avLst/>
            <a:gdLst>
              <a:gd name="T0" fmla="*/ 0 w 1"/>
              <a:gd name="T1" fmla="*/ 0 h 246"/>
              <a:gd name="T2" fmla="*/ 1 w 1"/>
              <a:gd name="T3" fmla="*/ 246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1" y="2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8936039" y="24590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8936039" y="13922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8393113" y="1179513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</a:t>
            </a: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5519739" y="404814"/>
            <a:ext cx="465137" cy="23821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5808664" y="549275"/>
            <a:ext cx="928687" cy="214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5808664" y="21780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5808664" y="16446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5808664" y="1111250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0" name="Line 17"/>
          <p:cNvSpPr>
            <a:spLocks noChangeShapeType="1"/>
          </p:cNvSpPr>
          <p:nvPr/>
        </p:nvSpPr>
        <p:spPr bwMode="auto">
          <a:xfrm>
            <a:off x="8780463" y="1179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1" name="Rectangle 18"/>
          <p:cNvSpPr>
            <a:spLocks noChangeArrowheads="1"/>
          </p:cNvSpPr>
          <p:nvPr/>
        </p:nvSpPr>
        <p:spPr bwMode="auto">
          <a:xfrm>
            <a:off x="8393113" y="2233613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34832" name="Freeform 19"/>
          <p:cNvSpPr>
            <a:spLocks/>
          </p:cNvSpPr>
          <p:nvPr/>
        </p:nvSpPr>
        <p:spPr bwMode="auto">
          <a:xfrm>
            <a:off x="8702675" y="2217739"/>
            <a:ext cx="1588" cy="403225"/>
          </a:xfrm>
          <a:custGeom>
            <a:avLst/>
            <a:gdLst>
              <a:gd name="T0" fmla="*/ 1 w 1"/>
              <a:gd name="T1" fmla="*/ 0 h 254"/>
              <a:gd name="T2" fmla="*/ 0 w 1"/>
              <a:gd name="T3" fmla="*/ 254 h 254"/>
              <a:gd name="T4" fmla="*/ 0 60000 65536"/>
              <a:gd name="T5" fmla="*/ 0 60000 65536"/>
              <a:gd name="T6" fmla="*/ 0 w 1"/>
              <a:gd name="T7" fmla="*/ 0 h 254"/>
              <a:gd name="T8" fmla="*/ 1 w 1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4">
                <a:moveTo>
                  <a:pt x="1" y="0"/>
                </a:moveTo>
                <a:lnTo>
                  <a:pt x="0" y="2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3" name="Rectangle 20"/>
          <p:cNvSpPr>
            <a:spLocks noChangeArrowheads="1"/>
          </p:cNvSpPr>
          <p:nvPr/>
        </p:nvSpPr>
        <p:spPr bwMode="auto">
          <a:xfrm>
            <a:off x="8393113" y="660400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4" name="Freeform 21"/>
          <p:cNvSpPr>
            <a:spLocks/>
          </p:cNvSpPr>
          <p:nvPr/>
        </p:nvSpPr>
        <p:spPr bwMode="auto">
          <a:xfrm>
            <a:off x="8702675" y="660400"/>
            <a:ext cx="1588" cy="382588"/>
          </a:xfrm>
          <a:custGeom>
            <a:avLst/>
            <a:gdLst>
              <a:gd name="T0" fmla="*/ 0 w 1"/>
              <a:gd name="T1" fmla="*/ 0 h 241"/>
              <a:gd name="T2" fmla="*/ 0 w 1"/>
              <a:gd name="T3" fmla="*/ 241 h 241"/>
              <a:gd name="T4" fmla="*/ 0 60000 65536"/>
              <a:gd name="T5" fmla="*/ 0 60000 65536"/>
              <a:gd name="T6" fmla="*/ 0 w 1"/>
              <a:gd name="T7" fmla="*/ 0 h 241"/>
              <a:gd name="T8" fmla="*/ 1 w 1"/>
              <a:gd name="T9" fmla="*/ 241 h 2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1">
                <a:moveTo>
                  <a:pt x="0" y="0"/>
                </a:moveTo>
                <a:lnTo>
                  <a:pt x="0" y="24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5" name="Rectangle 22"/>
          <p:cNvSpPr>
            <a:spLocks noChangeArrowheads="1"/>
          </p:cNvSpPr>
          <p:nvPr/>
        </p:nvSpPr>
        <p:spPr bwMode="auto">
          <a:xfrm>
            <a:off x="8393113" y="1712913"/>
            <a:ext cx="696912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6" name="Freeform 23"/>
          <p:cNvSpPr>
            <a:spLocks/>
          </p:cNvSpPr>
          <p:nvPr/>
        </p:nvSpPr>
        <p:spPr bwMode="auto">
          <a:xfrm>
            <a:off x="8715375" y="1720851"/>
            <a:ext cx="1588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239 h 239"/>
              <a:gd name="T4" fmla="*/ 0 60000 65536"/>
              <a:gd name="T5" fmla="*/ 0 60000 65536"/>
              <a:gd name="T6" fmla="*/ 0 w 1"/>
              <a:gd name="T7" fmla="*/ 0 h 239"/>
              <a:gd name="T8" fmla="*/ 1 w 1"/>
              <a:gd name="T9" fmla="*/ 239 h 2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9">
                <a:moveTo>
                  <a:pt x="0" y="0"/>
                </a:moveTo>
                <a:lnTo>
                  <a:pt x="0" y="2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837" name="Group 24"/>
          <p:cNvGrpSpPr>
            <a:grpSpLocks/>
          </p:cNvGrpSpPr>
          <p:nvPr/>
        </p:nvGrpSpPr>
        <p:grpSpPr bwMode="auto">
          <a:xfrm>
            <a:off x="7232651" y="630239"/>
            <a:ext cx="619125" cy="1990725"/>
            <a:chOff x="1632" y="624"/>
            <a:chExt cx="384" cy="1254"/>
          </a:xfrm>
        </p:grpSpPr>
        <p:sp>
          <p:nvSpPr>
            <p:cNvPr id="34928" name="Rectangle 25"/>
            <p:cNvSpPr>
              <a:spLocks noChangeArrowheads="1"/>
            </p:cNvSpPr>
            <p:nvPr/>
          </p:nvSpPr>
          <p:spPr bwMode="auto">
            <a:xfrm>
              <a:off x="1632" y="958"/>
              <a:ext cx="38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</a:p>
          </p:txBody>
        </p:sp>
        <p:sp>
          <p:nvSpPr>
            <p:cNvPr id="34929" name="Rectangle 26"/>
            <p:cNvSpPr>
              <a:spLocks noChangeArrowheads="1"/>
            </p:cNvSpPr>
            <p:nvPr/>
          </p:nvSpPr>
          <p:spPr bwMode="auto">
            <a:xfrm>
              <a:off x="1632" y="1630"/>
              <a:ext cx="38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</a:p>
          </p:txBody>
        </p:sp>
        <p:sp>
          <p:nvSpPr>
            <p:cNvPr id="34930" name="Rectangle 27"/>
            <p:cNvSpPr>
              <a:spLocks noChangeArrowheads="1"/>
            </p:cNvSpPr>
            <p:nvPr/>
          </p:nvSpPr>
          <p:spPr bwMode="auto">
            <a:xfrm>
              <a:off x="1632" y="1294"/>
              <a:ext cx="38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34931" name="Line 28"/>
            <p:cNvSpPr>
              <a:spLocks noChangeShapeType="1"/>
            </p:cNvSpPr>
            <p:nvPr/>
          </p:nvSpPr>
          <p:spPr bwMode="auto">
            <a:xfrm>
              <a:off x="1872" y="9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32" name="Line 29"/>
            <p:cNvSpPr>
              <a:spLocks noChangeShapeType="1"/>
            </p:cNvSpPr>
            <p:nvPr/>
          </p:nvSpPr>
          <p:spPr bwMode="auto">
            <a:xfrm>
              <a:off x="1872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33" name="Line 30"/>
            <p:cNvSpPr>
              <a:spLocks noChangeShapeType="1"/>
            </p:cNvSpPr>
            <p:nvPr/>
          </p:nvSpPr>
          <p:spPr bwMode="auto">
            <a:xfrm>
              <a:off x="1872" y="12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34" name="Group 31"/>
            <p:cNvGrpSpPr>
              <a:grpSpLocks/>
            </p:cNvGrpSpPr>
            <p:nvPr/>
          </p:nvGrpSpPr>
          <p:grpSpPr bwMode="auto">
            <a:xfrm>
              <a:off x="1632" y="624"/>
              <a:ext cx="384" cy="248"/>
              <a:chOff x="1632" y="624"/>
              <a:chExt cx="384" cy="248"/>
            </a:xfrm>
          </p:grpSpPr>
          <p:sp>
            <p:nvSpPr>
              <p:cNvPr id="34935" name="Rectangle 32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38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altLang="zh-CN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</a:p>
            </p:txBody>
          </p:sp>
          <p:sp>
            <p:nvSpPr>
              <p:cNvPr id="34936" name="Line 33"/>
              <p:cNvSpPr>
                <a:spLocks noChangeShapeType="1"/>
              </p:cNvSpPr>
              <p:nvPr/>
            </p:nvSpPr>
            <p:spPr bwMode="auto">
              <a:xfrm>
                <a:off x="1872" y="6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838" name="Line 34"/>
          <p:cNvSpPr>
            <a:spLocks noChangeShapeType="1"/>
          </p:cNvSpPr>
          <p:nvPr/>
        </p:nvSpPr>
        <p:spPr bwMode="auto">
          <a:xfrm>
            <a:off x="7773989" y="24590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9" name="Line 35"/>
          <p:cNvSpPr>
            <a:spLocks noChangeShapeType="1"/>
          </p:cNvSpPr>
          <p:nvPr/>
        </p:nvSpPr>
        <p:spPr bwMode="auto">
          <a:xfrm>
            <a:off x="7773989" y="19256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0" name="Line 36"/>
          <p:cNvSpPr>
            <a:spLocks noChangeShapeType="1"/>
          </p:cNvSpPr>
          <p:nvPr/>
        </p:nvSpPr>
        <p:spPr bwMode="auto">
          <a:xfrm>
            <a:off x="7773989" y="8588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1" name="Line 37"/>
          <p:cNvSpPr>
            <a:spLocks noChangeShapeType="1"/>
          </p:cNvSpPr>
          <p:nvPr/>
        </p:nvSpPr>
        <p:spPr bwMode="auto">
          <a:xfrm>
            <a:off x="7773989" y="13922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2" name="Line 38"/>
          <p:cNvSpPr>
            <a:spLocks noChangeShapeType="1"/>
          </p:cNvSpPr>
          <p:nvPr/>
        </p:nvSpPr>
        <p:spPr bwMode="auto">
          <a:xfrm>
            <a:off x="6613526" y="24590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3" name="Line 39"/>
          <p:cNvSpPr>
            <a:spLocks noChangeShapeType="1"/>
          </p:cNvSpPr>
          <p:nvPr/>
        </p:nvSpPr>
        <p:spPr bwMode="auto">
          <a:xfrm>
            <a:off x="6613526" y="19256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4" name="Line 40"/>
          <p:cNvSpPr>
            <a:spLocks noChangeShapeType="1"/>
          </p:cNvSpPr>
          <p:nvPr/>
        </p:nvSpPr>
        <p:spPr bwMode="auto">
          <a:xfrm>
            <a:off x="6613526" y="8588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5" name="Line 41"/>
          <p:cNvSpPr>
            <a:spLocks noChangeShapeType="1"/>
          </p:cNvSpPr>
          <p:nvPr/>
        </p:nvSpPr>
        <p:spPr bwMode="auto">
          <a:xfrm>
            <a:off x="6613526" y="1392238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6" name="Text Box 42"/>
          <p:cNvSpPr txBox="1">
            <a:spLocks noChangeArrowheads="1"/>
          </p:cNvSpPr>
          <p:nvPr/>
        </p:nvSpPr>
        <p:spPr bwMode="auto">
          <a:xfrm>
            <a:off x="6381751" y="2687638"/>
            <a:ext cx="2879725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(a)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u="none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的邻接表</a:t>
            </a:r>
          </a:p>
        </p:txBody>
      </p:sp>
      <p:sp>
        <p:nvSpPr>
          <p:cNvPr id="34847" name="Rectangle 44"/>
          <p:cNvSpPr>
            <a:spLocks noChangeArrowheads="1"/>
          </p:cNvSpPr>
          <p:nvPr/>
        </p:nvSpPr>
        <p:spPr bwMode="auto">
          <a:xfrm>
            <a:off x="2063751" y="3141664"/>
            <a:ext cx="461963" cy="23821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55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algn="l">
              <a:lnSpc>
                <a:spcPct val="155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5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848" name="Rectangle 46"/>
          <p:cNvSpPr>
            <a:spLocks noChangeArrowheads="1"/>
          </p:cNvSpPr>
          <p:nvPr/>
        </p:nvSpPr>
        <p:spPr bwMode="auto">
          <a:xfrm>
            <a:off x="2351089" y="3284538"/>
            <a:ext cx="922337" cy="214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49" name="Line 47"/>
          <p:cNvSpPr>
            <a:spLocks noChangeShapeType="1"/>
          </p:cNvSpPr>
          <p:nvPr/>
        </p:nvSpPr>
        <p:spPr bwMode="auto">
          <a:xfrm>
            <a:off x="2351089" y="4913313"/>
            <a:ext cx="92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0" name="Line 48"/>
          <p:cNvSpPr>
            <a:spLocks noChangeShapeType="1"/>
          </p:cNvSpPr>
          <p:nvPr/>
        </p:nvSpPr>
        <p:spPr bwMode="auto">
          <a:xfrm>
            <a:off x="2351089" y="4379913"/>
            <a:ext cx="92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1" name="Line 49"/>
          <p:cNvSpPr>
            <a:spLocks noChangeShapeType="1"/>
          </p:cNvSpPr>
          <p:nvPr/>
        </p:nvSpPr>
        <p:spPr bwMode="auto">
          <a:xfrm>
            <a:off x="2351089" y="3846513"/>
            <a:ext cx="92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2" name="Rectangle 51"/>
          <p:cNvSpPr>
            <a:spLocks noChangeArrowheads="1"/>
          </p:cNvSpPr>
          <p:nvPr/>
        </p:nvSpPr>
        <p:spPr bwMode="auto">
          <a:xfrm>
            <a:off x="4914900" y="4970463"/>
            <a:ext cx="69215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4853" name="Freeform 52"/>
          <p:cNvSpPr>
            <a:spLocks/>
          </p:cNvSpPr>
          <p:nvPr/>
        </p:nvSpPr>
        <p:spPr bwMode="auto">
          <a:xfrm>
            <a:off x="5222876" y="4970463"/>
            <a:ext cx="4763" cy="392112"/>
          </a:xfrm>
          <a:custGeom>
            <a:avLst/>
            <a:gdLst>
              <a:gd name="T0" fmla="*/ 0 w 3"/>
              <a:gd name="T1" fmla="*/ 0 h 247"/>
              <a:gd name="T2" fmla="*/ 3 w 3"/>
              <a:gd name="T3" fmla="*/ 247 h 247"/>
              <a:gd name="T4" fmla="*/ 0 60000 65536"/>
              <a:gd name="T5" fmla="*/ 0 60000 65536"/>
              <a:gd name="T6" fmla="*/ 0 w 3"/>
              <a:gd name="T7" fmla="*/ 0 h 247"/>
              <a:gd name="T8" fmla="*/ 3 w 3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47">
                <a:moveTo>
                  <a:pt x="0" y="0"/>
                </a:moveTo>
                <a:lnTo>
                  <a:pt x="3" y="2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4" name="Rectangle 53"/>
          <p:cNvSpPr>
            <a:spLocks noChangeArrowheads="1"/>
          </p:cNvSpPr>
          <p:nvPr/>
        </p:nvSpPr>
        <p:spPr bwMode="auto">
          <a:xfrm>
            <a:off x="3762375" y="4449763"/>
            <a:ext cx="69215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55" name="Freeform 54"/>
          <p:cNvSpPr>
            <a:spLocks/>
          </p:cNvSpPr>
          <p:nvPr/>
        </p:nvSpPr>
        <p:spPr bwMode="auto">
          <a:xfrm>
            <a:off x="4128138" y="4449764"/>
            <a:ext cx="0" cy="377825"/>
          </a:xfrm>
          <a:custGeom>
            <a:avLst/>
            <a:gdLst>
              <a:gd name="T0" fmla="*/ 0 w 8"/>
              <a:gd name="T1" fmla="*/ 0 h 238"/>
              <a:gd name="T2" fmla="*/ 8 w 8"/>
              <a:gd name="T3" fmla="*/ 238 h 238"/>
              <a:gd name="T4" fmla="*/ 0 60000 65536"/>
              <a:gd name="T5" fmla="*/ 0 60000 65536"/>
              <a:gd name="T6" fmla="*/ 0 w 8"/>
              <a:gd name="T7" fmla="*/ 0 h 238"/>
              <a:gd name="T8" fmla="*/ 8 w 8"/>
              <a:gd name="T9" fmla="*/ 238 h 2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238">
                <a:moveTo>
                  <a:pt x="0" y="0"/>
                </a:moveTo>
                <a:lnTo>
                  <a:pt x="8" y="23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6" name="Rectangle 55"/>
          <p:cNvSpPr>
            <a:spLocks noChangeArrowheads="1"/>
          </p:cNvSpPr>
          <p:nvPr/>
        </p:nvSpPr>
        <p:spPr bwMode="auto">
          <a:xfrm>
            <a:off x="3762376" y="3897313"/>
            <a:ext cx="614363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34857" name="Rectangle 56"/>
          <p:cNvSpPr>
            <a:spLocks noChangeArrowheads="1"/>
          </p:cNvSpPr>
          <p:nvPr/>
        </p:nvSpPr>
        <p:spPr bwMode="auto">
          <a:xfrm>
            <a:off x="3762376" y="4964113"/>
            <a:ext cx="614363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34858" name="Line 57"/>
          <p:cNvSpPr>
            <a:spLocks noChangeShapeType="1"/>
          </p:cNvSpPr>
          <p:nvPr/>
        </p:nvSpPr>
        <p:spPr bwMode="auto">
          <a:xfrm>
            <a:off x="4146550" y="3900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59" name="Line 58"/>
          <p:cNvSpPr>
            <a:spLocks noChangeShapeType="1"/>
          </p:cNvSpPr>
          <p:nvPr/>
        </p:nvSpPr>
        <p:spPr bwMode="auto">
          <a:xfrm>
            <a:off x="4146550" y="4967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0" name="Line 59"/>
          <p:cNvSpPr>
            <a:spLocks noChangeShapeType="1"/>
          </p:cNvSpPr>
          <p:nvPr/>
        </p:nvSpPr>
        <p:spPr bwMode="auto">
          <a:xfrm>
            <a:off x="4300538" y="5195888"/>
            <a:ext cx="61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1" name="Line 60"/>
          <p:cNvSpPr>
            <a:spLocks noChangeShapeType="1"/>
          </p:cNvSpPr>
          <p:nvPr/>
        </p:nvSpPr>
        <p:spPr bwMode="auto">
          <a:xfrm>
            <a:off x="4300538" y="4129088"/>
            <a:ext cx="61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2" name="Line 61"/>
          <p:cNvSpPr>
            <a:spLocks noChangeShapeType="1"/>
          </p:cNvSpPr>
          <p:nvPr/>
        </p:nvSpPr>
        <p:spPr bwMode="auto">
          <a:xfrm>
            <a:off x="3146425" y="5195888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3" name="Line 62"/>
          <p:cNvSpPr>
            <a:spLocks noChangeShapeType="1"/>
          </p:cNvSpPr>
          <p:nvPr/>
        </p:nvSpPr>
        <p:spPr bwMode="auto">
          <a:xfrm>
            <a:off x="3146425" y="4662488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4" name="Line 63"/>
          <p:cNvSpPr>
            <a:spLocks noChangeShapeType="1"/>
          </p:cNvSpPr>
          <p:nvPr/>
        </p:nvSpPr>
        <p:spPr bwMode="auto">
          <a:xfrm>
            <a:off x="3143250" y="4149725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4914900" y="3962400"/>
            <a:ext cx="69215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66" name="Freeform 65"/>
          <p:cNvSpPr>
            <a:spLocks/>
          </p:cNvSpPr>
          <p:nvPr/>
        </p:nvSpPr>
        <p:spPr bwMode="auto">
          <a:xfrm>
            <a:off x="5224464" y="3965576"/>
            <a:ext cx="3175" cy="392113"/>
          </a:xfrm>
          <a:custGeom>
            <a:avLst/>
            <a:gdLst>
              <a:gd name="T0" fmla="*/ 2 w 2"/>
              <a:gd name="T1" fmla="*/ 0 h 247"/>
              <a:gd name="T2" fmla="*/ 0 w 2"/>
              <a:gd name="T3" fmla="*/ 247 h 247"/>
              <a:gd name="T4" fmla="*/ 0 60000 65536"/>
              <a:gd name="T5" fmla="*/ 0 60000 65536"/>
              <a:gd name="T6" fmla="*/ 0 w 2"/>
              <a:gd name="T7" fmla="*/ 0 h 247"/>
              <a:gd name="T8" fmla="*/ 2 w 2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47">
                <a:moveTo>
                  <a:pt x="2" y="0"/>
                </a:moveTo>
                <a:lnTo>
                  <a:pt x="0" y="2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5954713" y="3141664"/>
            <a:ext cx="461962" cy="23821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</a:p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5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868" name="Rectangle 68"/>
          <p:cNvSpPr>
            <a:spLocks noChangeArrowheads="1"/>
          </p:cNvSpPr>
          <p:nvPr/>
        </p:nvSpPr>
        <p:spPr bwMode="auto">
          <a:xfrm>
            <a:off x="6311900" y="3284538"/>
            <a:ext cx="922338" cy="214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endParaRPr lang="en-US" altLang="zh-CN" u="none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69" name="Line 69"/>
          <p:cNvSpPr>
            <a:spLocks noChangeShapeType="1"/>
          </p:cNvSpPr>
          <p:nvPr/>
        </p:nvSpPr>
        <p:spPr bwMode="auto">
          <a:xfrm>
            <a:off x="6311900" y="4913313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0" name="Line 70"/>
          <p:cNvSpPr>
            <a:spLocks noChangeShapeType="1"/>
          </p:cNvSpPr>
          <p:nvPr/>
        </p:nvSpPr>
        <p:spPr bwMode="auto">
          <a:xfrm>
            <a:off x="6311900" y="4379913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1" name="Line 71"/>
          <p:cNvSpPr>
            <a:spLocks noChangeShapeType="1"/>
          </p:cNvSpPr>
          <p:nvPr/>
        </p:nvSpPr>
        <p:spPr bwMode="auto">
          <a:xfrm>
            <a:off x="6311900" y="3846513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2" name="Line 73"/>
          <p:cNvSpPr>
            <a:spLocks noChangeShapeType="1"/>
          </p:cNvSpPr>
          <p:nvPr/>
        </p:nvSpPr>
        <p:spPr bwMode="auto">
          <a:xfrm>
            <a:off x="8605838" y="5195888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3" name="Line 74"/>
          <p:cNvSpPr>
            <a:spLocks noChangeShapeType="1"/>
          </p:cNvSpPr>
          <p:nvPr/>
        </p:nvSpPr>
        <p:spPr bwMode="auto">
          <a:xfrm>
            <a:off x="7069138" y="5195888"/>
            <a:ext cx="61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4" name="Line 75"/>
          <p:cNvSpPr>
            <a:spLocks noChangeShapeType="1"/>
          </p:cNvSpPr>
          <p:nvPr/>
        </p:nvSpPr>
        <p:spPr bwMode="auto">
          <a:xfrm>
            <a:off x="7069138" y="4662488"/>
            <a:ext cx="61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5" name="Line 76"/>
          <p:cNvSpPr>
            <a:spLocks noChangeShapeType="1"/>
          </p:cNvSpPr>
          <p:nvPr/>
        </p:nvSpPr>
        <p:spPr bwMode="auto">
          <a:xfrm>
            <a:off x="7069138" y="4129088"/>
            <a:ext cx="61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6" name="Rectangle 77"/>
          <p:cNvSpPr>
            <a:spLocks noChangeArrowheads="1"/>
          </p:cNvSpPr>
          <p:nvPr/>
        </p:nvSpPr>
        <p:spPr bwMode="auto">
          <a:xfrm>
            <a:off x="7683501" y="4448175"/>
            <a:ext cx="10763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3  3 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77" name="Freeform 78"/>
          <p:cNvSpPr>
            <a:spLocks/>
          </p:cNvSpPr>
          <p:nvPr/>
        </p:nvSpPr>
        <p:spPr bwMode="auto">
          <a:xfrm>
            <a:off x="8296276" y="4448176"/>
            <a:ext cx="3175" cy="392113"/>
          </a:xfrm>
          <a:custGeom>
            <a:avLst/>
            <a:gdLst>
              <a:gd name="T0" fmla="*/ 2 w 2"/>
              <a:gd name="T1" fmla="*/ 0 h 247"/>
              <a:gd name="T2" fmla="*/ 0 w 2"/>
              <a:gd name="T3" fmla="*/ 247 h 247"/>
              <a:gd name="T4" fmla="*/ 0 60000 65536"/>
              <a:gd name="T5" fmla="*/ 0 60000 65536"/>
              <a:gd name="T6" fmla="*/ 0 w 2"/>
              <a:gd name="T7" fmla="*/ 0 h 247"/>
              <a:gd name="T8" fmla="*/ 2 w 2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47">
                <a:moveTo>
                  <a:pt x="2" y="0"/>
                </a:moveTo>
                <a:lnTo>
                  <a:pt x="0" y="2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8" name="Freeform 79"/>
          <p:cNvSpPr>
            <a:spLocks/>
          </p:cNvSpPr>
          <p:nvPr/>
        </p:nvSpPr>
        <p:spPr bwMode="auto">
          <a:xfrm>
            <a:off x="7991475" y="4448176"/>
            <a:ext cx="1588" cy="392113"/>
          </a:xfrm>
          <a:custGeom>
            <a:avLst/>
            <a:gdLst>
              <a:gd name="T0" fmla="*/ 0 w 1"/>
              <a:gd name="T1" fmla="*/ 0 h 247"/>
              <a:gd name="T2" fmla="*/ 1 w 1"/>
              <a:gd name="T3" fmla="*/ 247 h 247"/>
              <a:gd name="T4" fmla="*/ 0 60000 65536"/>
              <a:gd name="T5" fmla="*/ 0 60000 65536"/>
              <a:gd name="T6" fmla="*/ 0 w 1"/>
              <a:gd name="T7" fmla="*/ 0 h 247"/>
              <a:gd name="T8" fmla="*/ 1 w 1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7">
                <a:moveTo>
                  <a:pt x="0" y="0"/>
                </a:moveTo>
                <a:lnTo>
                  <a:pt x="1" y="2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79" name="Rectangle 80"/>
          <p:cNvSpPr>
            <a:spLocks noChangeArrowheads="1"/>
          </p:cNvSpPr>
          <p:nvPr/>
        </p:nvSpPr>
        <p:spPr bwMode="auto">
          <a:xfrm>
            <a:off x="7683501" y="4981575"/>
            <a:ext cx="10763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0  1 </a:t>
            </a:r>
          </a:p>
        </p:txBody>
      </p:sp>
      <p:sp>
        <p:nvSpPr>
          <p:cNvPr id="34880" name="Freeform 81"/>
          <p:cNvSpPr>
            <a:spLocks/>
          </p:cNvSpPr>
          <p:nvPr/>
        </p:nvSpPr>
        <p:spPr bwMode="auto">
          <a:xfrm>
            <a:off x="8296276" y="4981575"/>
            <a:ext cx="3175" cy="393700"/>
          </a:xfrm>
          <a:custGeom>
            <a:avLst/>
            <a:gdLst>
              <a:gd name="T0" fmla="*/ 2 w 2"/>
              <a:gd name="T1" fmla="*/ 0 h 248"/>
              <a:gd name="T2" fmla="*/ 0 w 2"/>
              <a:gd name="T3" fmla="*/ 248 h 248"/>
              <a:gd name="T4" fmla="*/ 0 60000 65536"/>
              <a:gd name="T5" fmla="*/ 0 60000 65536"/>
              <a:gd name="T6" fmla="*/ 0 w 2"/>
              <a:gd name="T7" fmla="*/ 0 h 248"/>
              <a:gd name="T8" fmla="*/ 2 w 2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48">
                <a:moveTo>
                  <a:pt x="2" y="0"/>
                </a:moveTo>
                <a:lnTo>
                  <a:pt x="0" y="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1" name="Freeform 82"/>
          <p:cNvSpPr>
            <a:spLocks/>
          </p:cNvSpPr>
          <p:nvPr/>
        </p:nvSpPr>
        <p:spPr bwMode="auto">
          <a:xfrm>
            <a:off x="7991475" y="4981575"/>
            <a:ext cx="1588" cy="393700"/>
          </a:xfrm>
          <a:custGeom>
            <a:avLst/>
            <a:gdLst>
              <a:gd name="T0" fmla="*/ 0 w 1"/>
              <a:gd name="T1" fmla="*/ 0 h 248"/>
              <a:gd name="T2" fmla="*/ 1 w 1"/>
              <a:gd name="T3" fmla="*/ 248 h 248"/>
              <a:gd name="T4" fmla="*/ 0 60000 65536"/>
              <a:gd name="T5" fmla="*/ 0 60000 65536"/>
              <a:gd name="T6" fmla="*/ 0 w 1"/>
              <a:gd name="T7" fmla="*/ 0 h 248"/>
              <a:gd name="T8" fmla="*/ 1 w 1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8">
                <a:moveTo>
                  <a:pt x="0" y="0"/>
                </a:moveTo>
                <a:lnTo>
                  <a:pt x="1" y="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2" name="Rectangle 83"/>
          <p:cNvSpPr>
            <a:spLocks noChangeArrowheads="1"/>
          </p:cNvSpPr>
          <p:nvPr/>
        </p:nvSpPr>
        <p:spPr bwMode="auto">
          <a:xfrm>
            <a:off x="9221789" y="4981575"/>
            <a:ext cx="10763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1  1 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83" name="Freeform 84"/>
          <p:cNvSpPr>
            <a:spLocks/>
          </p:cNvSpPr>
          <p:nvPr/>
        </p:nvSpPr>
        <p:spPr bwMode="auto">
          <a:xfrm>
            <a:off x="9834564" y="4981575"/>
            <a:ext cx="1587" cy="393700"/>
          </a:xfrm>
          <a:custGeom>
            <a:avLst/>
            <a:gdLst>
              <a:gd name="T0" fmla="*/ 1 w 1"/>
              <a:gd name="T1" fmla="*/ 0 h 248"/>
              <a:gd name="T2" fmla="*/ 0 w 1"/>
              <a:gd name="T3" fmla="*/ 248 h 248"/>
              <a:gd name="T4" fmla="*/ 0 60000 65536"/>
              <a:gd name="T5" fmla="*/ 0 60000 65536"/>
              <a:gd name="T6" fmla="*/ 0 w 1"/>
              <a:gd name="T7" fmla="*/ 0 h 248"/>
              <a:gd name="T8" fmla="*/ 1 w 1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8">
                <a:moveTo>
                  <a:pt x="1" y="0"/>
                </a:moveTo>
                <a:lnTo>
                  <a:pt x="0" y="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4" name="Freeform 85"/>
          <p:cNvSpPr>
            <a:spLocks/>
          </p:cNvSpPr>
          <p:nvPr/>
        </p:nvSpPr>
        <p:spPr bwMode="auto">
          <a:xfrm>
            <a:off x="9529764" y="4981575"/>
            <a:ext cx="3175" cy="406400"/>
          </a:xfrm>
          <a:custGeom>
            <a:avLst/>
            <a:gdLst>
              <a:gd name="T0" fmla="*/ 0 w 2"/>
              <a:gd name="T1" fmla="*/ 0 h 256"/>
              <a:gd name="T2" fmla="*/ 2 w 2"/>
              <a:gd name="T3" fmla="*/ 256 h 256"/>
              <a:gd name="T4" fmla="*/ 0 60000 65536"/>
              <a:gd name="T5" fmla="*/ 0 60000 65536"/>
              <a:gd name="T6" fmla="*/ 0 w 2"/>
              <a:gd name="T7" fmla="*/ 0 h 256"/>
              <a:gd name="T8" fmla="*/ 2 w 2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56">
                <a:moveTo>
                  <a:pt x="0" y="0"/>
                </a:moveTo>
                <a:lnTo>
                  <a:pt x="2" y="2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5" name="Rectangle 86"/>
          <p:cNvSpPr>
            <a:spLocks noChangeArrowheads="1"/>
          </p:cNvSpPr>
          <p:nvPr/>
        </p:nvSpPr>
        <p:spPr bwMode="auto">
          <a:xfrm>
            <a:off x="9221789" y="3914775"/>
            <a:ext cx="10763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2  5   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86" name="Freeform 87"/>
          <p:cNvSpPr>
            <a:spLocks/>
          </p:cNvSpPr>
          <p:nvPr/>
        </p:nvSpPr>
        <p:spPr bwMode="auto">
          <a:xfrm>
            <a:off x="9834564" y="3914776"/>
            <a:ext cx="1587" cy="390525"/>
          </a:xfrm>
          <a:custGeom>
            <a:avLst/>
            <a:gdLst>
              <a:gd name="T0" fmla="*/ 1 w 1"/>
              <a:gd name="T1" fmla="*/ 0 h 246"/>
              <a:gd name="T2" fmla="*/ 0 w 1"/>
              <a:gd name="T3" fmla="*/ 246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1" y="0"/>
                </a:moveTo>
                <a:lnTo>
                  <a:pt x="0" y="2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7" name="Freeform 88"/>
          <p:cNvSpPr>
            <a:spLocks/>
          </p:cNvSpPr>
          <p:nvPr/>
        </p:nvSpPr>
        <p:spPr bwMode="auto">
          <a:xfrm>
            <a:off x="9529764" y="3914776"/>
            <a:ext cx="3175" cy="390525"/>
          </a:xfrm>
          <a:custGeom>
            <a:avLst/>
            <a:gdLst>
              <a:gd name="T0" fmla="*/ 0 w 2"/>
              <a:gd name="T1" fmla="*/ 0 h 246"/>
              <a:gd name="T2" fmla="*/ 2 w 2"/>
              <a:gd name="T3" fmla="*/ 246 h 246"/>
              <a:gd name="T4" fmla="*/ 0 60000 65536"/>
              <a:gd name="T5" fmla="*/ 0 60000 65536"/>
              <a:gd name="T6" fmla="*/ 0 w 2"/>
              <a:gd name="T7" fmla="*/ 0 h 246"/>
              <a:gd name="T8" fmla="*/ 2 w 2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46">
                <a:moveTo>
                  <a:pt x="0" y="0"/>
                </a:moveTo>
                <a:lnTo>
                  <a:pt x="2" y="2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8" name="Line 89"/>
          <p:cNvSpPr>
            <a:spLocks noChangeShapeType="1"/>
          </p:cNvSpPr>
          <p:nvPr/>
        </p:nvSpPr>
        <p:spPr bwMode="auto">
          <a:xfrm>
            <a:off x="8605838" y="4129088"/>
            <a:ext cx="61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89" name="Rectangle 90"/>
          <p:cNvSpPr>
            <a:spLocks noChangeArrowheads="1"/>
          </p:cNvSpPr>
          <p:nvPr/>
        </p:nvSpPr>
        <p:spPr bwMode="auto">
          <a:xfrm>
            <a:off x="7683501" y="3914775"/>
            <a:ext cx="10763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0  4 </a:t>
            </a:r>
          </a:p>
        </p:txBody>
      </p:sp>
      <p:sp>
        <p:nvSpPr>
          <p:cNvPr id="34890" name="Freeform 91"/>
          <p:cNvSpPr>
            <a:spLocks/>
          </p:cNvSpPr>
          <p:nvPr/>
        </p:nvSpPr>
        <p:spPr bwMode="auto">
          <a:xfrm>
            <a:off x="8299451" y="3914776"/>
            <a:ext cx="11113" cy="377825"/>
          </a:xfrm>
          <a:custGeom>
            <a:avLst/>
            <a:gdLst>
              <a:gd name="T0" fmla="*/ 0 w 7"/>
              <a:gd name="T1" fmla="*/ 0 h 238"/>
              <a:gd name="T2" fmla="*/ 7 w 7"/>
              <a:gd name="T3" fmla="*/ 238 h 238"/>
              <a:gd name="T4" fmla="*/ 0 60000 65536"/>
              <a:gd name="T5" fmla="*/ 0 60000 65536"/>
              <a:gd name="T6" fmla="*/ 0 w 7"/>
              <a:gd name="T7" fmla="*/ 0 h 238"/>
              <a:gd name="T8" fmla="*/ 7 w 7"/>
              <a:gd name="T9" fmla="*/ 238 h 23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" h="238">
                <a:moveTo>
                  <a:pt x="0" y="0"/>
                </a:moveTo>
                <a:lnTo>
                  <a:pt x="7" y="23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91" name="Freeform 92"/>
          <p:cNvSpPr>
            <a:spLocks/>
          </p:cNvSpPr>
          <p:nvPr/>
        </p:nvSpPr>
        <p:spPr bwMode="auto">
          <a:xfrm>
            <a:off x="7991475" y="3914776"/>
            <a:ext cx="1588" cy="403225"/>
          </a:xfrm>
          <a:custGeom>
            <a:avLst/>
            <a:gdLst>
              <a:gd name="T0" fmla="*/ 0 w 1"/>
              <a:gd name="T1" fmla="*/ 0 h 254"/>
              <a:gd name="T2" fmla="*/ 1 w 1"/>
              <a:gd name="T3" fmla="*/ 254 h 254"/>
              <a:gd name="T4" fmla="*/ 0 60000 65536"/>
              <a:gd name="T5" fmla="*/ 0 60000 65536"/>
              <a:gd name="T6" fmla="*/ 0 w 1"/>
              <a:gd name="T7" fmla="*/ 0 h 254"/>
              <a:gd name="T8" fmla="*/ 1 w 1"/>
              <a:gd name="T9" fmla="*/ 254 h 2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54">
                <a:moveTo>
                  <a:pt x="0" y="0"/>
                </a:moveTo>
                <a:lnTo>
                  <a:pt x="1" y="2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92" name="Text Box 93"/>
          <p:cNvSpPr txBox="1">
            <a:spLocks noChangeArrowheads="1"/>
          </p:cNvSpPr>
          <p:nvPr/>
        </p:nvSpPr>
        <p:spPr bwMode="auto">
          <a:xfrm>
            <a:off x="2608264" y="5500688"/>
            <a:ext cx="2860675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(b)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u="none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的邻接表</a:t>
            </a:r>
          </a:p>
        </p:txBody>
      </p:sp>
      <p:sp>
        <p:nvSpPr>
          <p:cNvPr id="34893" name="Text Box 94"/>
          <p:cNvSpPr txBox="1">
            <a:spLocks noChangeArrowheads="1"/>
          </p:cNvSpPr>
          <p:nvPr/>
        </p:nvSpPr>
        <p:spPr bwMode="auto">
          <a:xfrm>
            <a:off x="6915151" y="5500688"/>
            <a:ext cx="2860675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(c)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u="none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的邻接表</a:t>
            </a:r>
          </a:p>
        </p:txBody>
      </p:sp>
      <p:grpSp>
        <p:nvGrpSpPr>
          <p:cNvPr id="34895" name="Group 96"/>
          <p:cNvGrpSpPr>
            <a:grpSpLocks/>
          </p:cNvGrpSpPr>
          <p:nvPr/>
        </p:nvGrpSpPr>
        <p:grpSpPr bwMode="auto">
          <a:xfrm>
            <a:off x="1992313" y="404814"/>
            <a:ext cx="3429000" cy="2859087"/>
            <a:chOff x="288" y="253"/>
            <a:chExt cx="2160" cy="1801"/>
          </a:xfrm>
        </p:grpSpPr>
        <p:sp>
          <p:nvSpPr>
            <p:cNvPr id="34899" name="Rectangle 97"/>
            <p:cNvSpPr>
              <a:spLocks noChangeArrowheads="1"/>
            </p:cNvSpPr>
            <p:nvPr/>
          </p:nvSpPr>
          <p:spPr bwMode="auto">
            <a:xfrm>
              <a:off x="1252" y="1036"/>
              <a:ext cx="271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0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  <a:p>
              <a:pPr algn="l"/>
              <a:endParaRPr lang="en-US" altLang="zh-CN" sz="20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20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900" name="Oval 98"/>
            <p:cNvSpPr>
              <a:spLocks noChangeArrowheads="1"/>
            </p:cNvSpPr>
            <p:nvPr/>
          </p:nvSpPr>
          <p:spPr bwMode="auto">
            <a:xfrm>
              <a:off x="1440" y="253"/>
              <a:ext cx="232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901" name="Oval 99"/>
            <p:cNvSpPr>
              <a:spLocks noChangeArrowheads="1"/>
            </p:cNvSpPr>
            <p:nvPr/>
          </p:nvSpPr>
          <p:spPr bwMode="auto">
            <a:xfrm>
              <a:off x="2215" y="25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902" name="Oval 100"/>
            <p:cNvSpPr>
              <a:spLocks noChangeArrowheads="1"/>
            </p:cNvSpPr>
            <p:nvPr/>
          </p:nvSpPr>
          <p:spPr bwMode="auto">
            <a:xfrm>
              <a:off x="1440" y="773"/>
              <a:ext cx="232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903" name="Oval 101"/>
            <p:cNvSpPr>
              <a:spLocks noChangeArrowheads="1"/>
            </p:cNvSpPr>
            <p:nvPr/>
          </p:nvSpPr>
          <p:spPr bwMode="auto">
            <a:xfrm>
              <a:off x="2215" y="77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904" name="Line 102"/>
            <p:cNvSpPr>
              <a:spLocks noChangeShapeType="1"/>
            </p:cNvSpPr>
            <p:nvPr/>
          </p:nvSpPr>
          <p:spPr bwMode="auto">
            <a:xfrm flipV="1">
              <a:off x="1556" y="47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05" name="Line 103"/>
            <p:cNvSpPr>
              <a:spLocks noChangeShapeType="1"/>
            </p:cNvSpPr>
            <p:nvPr/>
          </p:nvSpPr>
          <p:spPr bwMode="auto">
            <a:xfrm flipV="1">
              <a:off x="1634" y="439"/>
              <a:ext cx="62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06" name="Line 104"/>
            <p:cNvSpPr>
              <a:spLocks noChangeShapeType="1"/>
            </p:cNvSpPr>
            <p:nvPr/>
          </p:nvSpPr>
          <p:spPr bwMode="auto">
            <a:xfrm>
              <a:off x="2331" y="47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07" name="Line 105"/>
            <p:cNvSpPr>
              <a:spLocks noChangeShapeType="1"/>
            </p:cNvSpPr>
            <p:nvPr/>
          </p:nvSpPr>
          <p:spPr bwMode="auto">
            <a:xfrm flipH="1">
              <a:off x="1672" y="885"/>
              <a:ext cx="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08" name="Line 106"/>
            <p:cNvSpPr>
              <a:spLocks noChangeShapeType="1"/>
            </p:cNvSpPr>
            <p:nvPr/>
          </p:nvSpPr>
          <p:spPr bwMode="auto">
            <a:xfrm flipH="1">
              <a:off x="1672" y="365"/>
              <a:ext cx="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09" name="Oval 107"/>
            <p:cNvSpPr>
              <a:spLocks noChangeArrowheads="1"/>
            </p:cNvSpPr>
            <p:nvPr/>
          </p:nvSpPr>
          <p:spPr bwMode="auto">
            <a:xfrm>
              <a:off x="864" y="1147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910" name="Oval 108"/>
            <p:cNvSpPr>
              <a:spLocks noChangeArrowheads="1"/>
            </p:cNvSpPr>
            <p:nvPr/>
          </p:nvSpPr>
          <p:spPr bwMode="auto">
            <a:xfrm>
              <a:off x="1639" y="1147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911" name="Oval 109"/>
            <p:cNvSpPr>
              <a:spLocks noChangeArrowheads="1"/>
            </p:cNvSpPr>
            <p:nvPr/>
          </p:nvSpPr>
          <p:spPr bwMode="auto">
            <a:xfrm>
              <a:off x="864" y="1667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912" name="Oval 110"/>
            <p:cNvSpPr>
              <a:spLocks noChangeArrowheads="1"/>
            </p:cNvSpPr>
            <p:nvPr/>
          </p:nvSpPr>
          <p:spPr bwMode="auto">
            <a:xfrm>
              <a:off x="1639" y="1667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913" name="Line 111"/>
            <p:cNvSpPr>
              <a:spLocks noChangeShapeType="1"/>
            </p:cNvSpPr>
            <p:nvPr/>
          </p:nvSpPr>
          <p:spPr bwMode="auto">
            <a:xfrm flipV="1">
              <a:off x="980" y="1370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14" name="Line 112"/>
            <p:cNvSpPr>
              <a:spLocks noChangeShapeType="1"/>
            </p:cNvSpPr>
            <p:nvPr/>
          </p:nvSpPr>
          <p:spPr bwMode="auto">
            <a:xfrm flipV="1">
              <a:off x="1058" y="1333"/>
              <a:ext cx="62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15" name="Line 113"/>
            <p:cNvSpPr>
              <a:spLocks noChangeShapeType="1"/>
            </p:cNvSpPr>
            <p:nvPr/>
          </p:nvSpPr>
          <p:spPr bwMode="auto">
            <a:xfrm>
              <a:off x="1756" y="1370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16" name="Line 114"/>
            <p:cNvSpPr>
              <a:spLocks noChangeShapeType="1"/>
            </p:cNvSpPr>
            <p:nvPr/>
          </p:nvSpPr>
          <p:spPr bwMode="auto">
            <a:xfrm flipH="1">
              <a:off x="1097" y="1779"/>
              <a:ext cx="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17" name="Line 115"/>
            <p:cNvSpPr>
              <a:spLocks noChangeShapeType="1"/>
            </p:cNvSpPr>
            <p:nvPr/>
          </p:nvSpPr>
          <p:spPr bwMode="auto">
            <a:xfrm flipH="1">
              <a:off x="1097" y="1259"/>
              <a:ext cx="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18" name="Rectangle 116"/>
            <p:cNvSpPr>
              <a:spLocks noChangeArrowheads="1"/>
            </p:cNvSpPr>
            <p:nvPr/>
          </p:nvSpPr>
          <p:spPr bwMode="auto">
            <a:xfrm>
              <a:off x="720" y="134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1       1          5</a:t>
              </a:r>
              <a:r>
                <a:rPr lang="en-US" altLang="zh-CN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</a:p>
          </p:txBody>
        </p:sp>
        <p:sp>
          <p:nvSpPr>
            <p:cNvPr id="34919" name="Oval 117"/>
            <p:cNvSpPr>
              <a:spLocks noChangeArrowheads="1"/>
            </p:cNvSpPr>
            <p:nvPr/>
          </p:nvSpPr>
          <p:spPr bwMode="auto">
            <a:xfrm>
              <a:off x="288" y="25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920" name="Oval 118"/>
            <p:cNvSpPr>
              <a:spLocks noChangeArrowheads="1"/>
            </p:cNvSpPr>
            <p:nvPr/>
          </p:nvSpPr>
          <p:spPr bwMode="auto">
            <a:xfrm>
              <a:off x="1063" y="25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921" name="Oval 119"/>
            <p:cNvSpPr>
              <a:spLocks noChangeArrowheads="1"/>
            </p:cNvSpPr>
            <p:nvPr/>
          </p:nvSpPr>
          <p:spPr bwMode="auto">
            <a:xfrm>
              <a:off x="288" y="77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922" name="Line 120"/>
            <p:cNvSpPr>
              <a:spLocks noChangeShapeType="1"/>
            </p:cNvSpPr>
            <p:nvPr/>
          </p:nvSpPr>
          <p:spPr bwMode="auto">
            <a:xfrm>
              <a:off x="521" y="885"/>
              <a:ext cx="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23" name="Line 121"/>
            <p:cNvSpPr>
              <a:spLocks noChangeShapeType="1"/>
            </p:cNvSpPr>
            <p:nvPr/>
          </p:nvSpPr>
          <p:spPr bwMode="auto">
            <a:xfrm>
              <a:off x="1180" y="47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24" name="Oval 122"/>
            <p:cNvSpPr>
              <a:spLocks noChangeArrowheads="1"/>
            </p:cNvSpPr>
            <p:nvPr/>
          </p:nvSpPr>
          <p:spPr bwMode="auto">
            <a:xfrm>
              <a:off x="1063" y="773"/>
              <a:ext cx="233" cy="22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925" name="Line 123"/>
            <p:cNvSpPr>
              <a:spLocks noChangeShapeType="1"/>
            </p:cNvSpPr>
            <p:nvPr/>
          </p:nvSpPr>
          <p:spPr bwMode="auto">
            <a:xfrm>
              <a:off x="404" y="476"/>
              <a:ext cx="0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26" name="Line 124"/>
            <p:cNvSpPr>
              <a:spLocks noChangeShapeType="1"/>
            </p:cNvSpPr>
            <p:nvPr/>
          </p:nvSpPr>
          <p:spPr bwMode="auto">
            <a:xfrm>
              <a:off x="521" y="365"/>
              <a:ext cx="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27" name="Line 125"/>
            <p:cNvSpPr>
              <a:spLocks noChangeShapeType="1"/>
            </p:cNvSpPr>
            <p:nvPr/>
          </p:nvSpPr>
          <p:spPr bwMode="auto">
            <a:xfrm flipV="1">
              <a:off x="482" y="439"/>
              <a:ext cx="62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896" name="Rectangle 126"/>
          <p:cNvSpPr>
            <a:spLocks noChangeArrowheads="1"/>
          </p:cNvSpPr>
          <p:nvPr/>
        </p:nvSpPr>
        <p:spPr bwMode="auto">
          <a:xfrm>
            <a:off x="2351088" y="0"/>
            <a:ext cx="835485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u="none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897" name="Rectangle 127"/>
          <p:cNvSpPr>
            <a:spLocks noChangeArrowheads="1"/>
          </p:cNvSpPr>
          <p:nvPr/>
        </p:nvSpPr>
        <p:spPr bwMode="auto">
          <a:xfrm>
            <a:off x="4151313" y="0"/>
            <a:ext cx="835485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u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u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u="none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898" name="Rectangle 128"/>
          <p:cNvSpPr>
            <a:spLocks noChangeArrowheads="1"/>
          </p:cNvSpPr>
          <p:nvPr/>
        </p:nvSpPr>
        <p:spPr bwMode="auto">
          <a:xfrm>
            <a:off x="1899548" y="2109168"/>
            <a:ext cx="835485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u="non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555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223158" y="890649"/>
            <a:ext cx="9392393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边结点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	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AdjVex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    //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指示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邻接到的结点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T W;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struct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图的邻接表实现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3157" y="3826837"/>
            <a:ext cx="939239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typedef struct graph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Vertices;    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** A;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619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85653" y="1573887"/>
            <a:ext cx="8867899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创建邻接表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CreateGraph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(Graph*g,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n)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g-&gt;Vertices = n;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g-&gt;A = 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**)malloc(n*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*));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=0;i&lt;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++) g-&gt;A[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 = NULL;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9653552" y="1859482"/>
            <a:ext cx="762000" cy="31085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l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algn="l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algn="l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43488"/>
              </p:ext>
            </p:extLst>
          </p:nvPr>
        </p:nvGraphicFramePr>
        <p:xfrm>
          <a:off x="10332424" y="1735059"/>
          <a:ext cx="948707" cy="335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587563" y="185948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87563" y="270065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87563" y="354182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69272" y="4382989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3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732315" y="402325"/>
            <a:ext cx="2955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判断边是否存在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60173" y="1374362"/>
            <a:ext cx="945968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Exist(Graph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v)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 =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g.Vertices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if(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u&lt;0||v&lt;0||u&gt;n-1||v&gt;n-1||u==v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	return FALSE;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p = g-&gt;A[u];   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while (p &amp;&amp; 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!=v) 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	p=p-&gt;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if (!p) return FALSE;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else return TRUE;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1801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434352" y="1061197"/>
            <a:ext cx="953844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插入边的函数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BOOL Add(Graph *g,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u,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v, T w)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插入指针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A[u]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所指示的单链表最前面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 = g-&gt;Vertices;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	 if(u&lt;0||v&lt;0||u&gt;n-1||v&gt;n-1||u==v) return FALSE; 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if(Exist(*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g,u,v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))return FALSE;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 p=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NewENode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v,w,g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-&gt;A[u]);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g-&gt;A[u]=p;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4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图的存储结构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图的遍历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拓扑排序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最小代价生成树：普里姆算法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单源最短路径和所有顶点间的最短路径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4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79718" y="376519"/>
            <a:ext cx="10673976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删除边的函数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BOOL Delete(Graph *g,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v)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 = g-&gt;Vertices;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if(u&lt;0||v&lt;0||u&gt;n-1||v&gt;n-1||u==v) return FALSE;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ENode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* p=g-&gt;A[u],*q=NULL;</a:t>
            </a:r>
          </a:p>
          <a:p>
            <a:pPr algn="l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	 while (p&amp;&amp; 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AdjVex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!=v) //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查找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是否存在</a:t>
            </a:r>
          </a:p>
          <a:p>
            <a:pPr algn="l">
              <a:lnSpc>
                <a:spcPct val="9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	q=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p;p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    }</a:t>
            </a:r>
          </a:p>
          <a:p>
            <a:pPr algn="just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	if (!p) return FALSE;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为空，边不存在</a:t>
            </a:r>
          </a:p>
          <a:p>
            <a:pPr algn="just">
              <a:lnSpc>
                <a:spcPct val="9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if (q) q-&gt;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	 else g-&gt;A[u]=p-&gt;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nextArc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	free(p);</a:t>
            </a:r>
          </a:p>
          <a:p>
            <a:pPr algn="just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return TRUE;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153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7516" y="700265"/>
            <a:ext cx="1157448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ADT Graph</a:t>
            </a: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顶点的非空集合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和边集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，每条边由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中偶对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表示。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运算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Create():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构造一个不包含任何边的有向图。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Destroy():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撤销一个有向图。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Exist(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如果图中存在边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&gt;,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则函数返回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true,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否则返回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Add(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u,v,w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):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向图中添加权为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，若插入成功，返回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Success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若已存在边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，则返回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Duplicate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；其他返回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Failure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Delete(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从图中删除边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，若图中不存在边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，则返回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NotPresent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；若图中存在边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，则从图中删除此边，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success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；其他返回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Failure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Vertices():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函数返回图中顶点数目。</a:t>
            </a: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带权有向图的抽象数据类型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4156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34683" y="0"/>
            <a:ext cx="11474824" cy="672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对于图的操作，还有其它成员函数，将在以后陆续介绍。</a:t>
            </a:r>
          </a:p>
          <a:p>
            <a:pPr algn="l">
              <a:lnSpc>
                <a:spcPct val="110000"/>
              </a:lnSpc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主要有：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 void DFS();         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深度优先搜索图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 void BFS();         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宽度优先搜索图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3. void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TopoSort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(Graph g);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拓扑排序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4. void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CriticalPath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(Graph g);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关键路经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5. void Prim(Graph 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k);   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普里姆算法求最小代价生成树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6. void Kruskal(Graph 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edges);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克鲁斯卡尔算法求最小代价生成树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7. void Dijkstra(Graph 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k, T d[],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p[]);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迪杰斯特拉算法求单源最短路经</a:t>
            </a:r>
          </a:p>
          <a:p>
            <a:pPr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8. void Floyd(Graph g, T**d,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**p);</a:t>
            </a:r>
          </a:p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//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弗洛伊德算法求所有顶点之间的最短路经</a:t>
            </a:r>
          </a:p>
        </p:txBody>
      </p:sp>
    </p:spTree>
    <p:extLst>
      <p:ext uri="{BB962C8B-B14F-4D97-AF65-F5344CB8AC3E}">
        <p14:creationId xmlns:p14="http://schemas.microsoft.com/office/powerpoint/2010/main" val="240333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362201" y="2133601"/>
            <a:ext cx="687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40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40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图的矩阵表示法及其实现</a:t>
            </a:r>
          </a:p>
          <a:p>
            <a:pPr algn="l"/>
            <a:r>
              <a:rPr lang="en-US" altLang="zh-CN" sz="40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40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图的邻接表表示法及其实现</a:t>
            </a:r>
          </a:p>
          <a:p>
            <a:pPr algn="l"/>
            <a:endParaRPr lang="zh-CN" altLang="en-US" sz="40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01199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69076" y="881417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、邻接矩阵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69076" y="1561606"/>
            <a:ext cx="111806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一个有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个顶点的图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G=(V,E)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的邻接矩阵是一个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的矩阵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的每个元素是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61103" y="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图的矩阵表示法及其实现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24949"/>
              </p:ext>
            </p:extLst>
          </p:nvPr>
        </p:nvGraphicFramePr>
        <p:xfrm>
          <a:off x="469076" y="2928476"/>
          <a:ext cx="11180620" cy="342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7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A[u][v]</a:t>
                      </a:r>
                      <a:r>
                        <a:rPr lang="zh-CN" altLang="en-US" sz="32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取值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带权有向图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不邻接</a:t>
                      </a:r>
                      <a:endParaRPr lang="en-US" altLang="zh-CN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不邻接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u=v(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对角线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3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E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或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3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v,u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E</a:t>
                      </a:r>
                      <a:endParaRPr lang="en-US" altLang="zh-CN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altLang="zh-CN" sz="3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E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u="none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不邻接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w(</a:t>
                      </a:r>
                      <a:r>
                        <a:rPr lang="en-US" altLang="zh-CN" sz="3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&lt;</a:t>
                      </a:r>
                      <a:r>
                        <a:rPr lang="en-US" altLang="zh-CN" sz="3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u,v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E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7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00600" y="54102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的邻接矩阵</a:t>
            </a:r>
            <a:endParaRPr lang="zh-CN" altLang="en-US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876800" y="3276601"/>
            <a:ext cx="2438400" cy="1938338"/>
            <a:chOff x="240" y="2304"/>
            <a:chExt cx="1536" cy="1221"/>
          </a:xfrm>
        </p:grpSpPr>
        <p:sp>
          <p:nvSpPr>
            <p:cNvPr id="28719" name="Rectangle 4"/>
            <p:cNvSpPr>
              <a:spLocks noChangeArrowheads="1"/>
            </p:cNvSpPr>
            <p:nvPr/>
          </p:nvSpPr>
          <p:spPr bwMode="auto">
            <a:xfrm>
              <a:off x="240" y="2304"/>
              <a:ext cx="153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0  1  2  3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0  0  0  0  0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1  1  0  1  0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2  0  0  0  1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3  1  1  0  0</a:t>
              </a:r>
            </a:p>
          </p:txBody>
        </p:sp>
        <p:sp>
          <p:nvSpPr>
            <p:cNvPr id="28720" name="AutoShape 5"/>
            <p:cNvSpPr>
              <a:spLocks/>
            </p:cNvSpPr>
            <p:nvPr/>
          </p:nvSpPr>
          <p:spPr bwMode="auto">
            <a:xfrm>
              <a:off x="480" y="2592"/>
              <a:ext cx="48" cy="912"/>
            </a:xfrm>
            <a:prstGeom prst="lef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721" name="AutoShape 6"/>
            <p:cNvSpPr>
              <a:spLocks/>
            </p:cNvSpPr>
            <p:nvPr/>
          </p:nvSpPr>
          <p:spPr bwMode="auto">
            <a:xfrm>
              <a:off x="1584" y="2592"/>
              <a:ext cx="48" cy="912"/>
            </a:xfrm>
            <a:prstGeom prst="righ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4953000" y="2514601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有向图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0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Oval 8"/>
          <p:cNvSpPr>
            <a:spLocks noChangeArrowheads="1"/>
          </p:cNvSpPr>
          <p:nvPr/>
        </p:nvSpPr>
        <p:spPr bwMode="auto">
          <a:xfrm>
            <a:off x="49530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78" name="Oval 9"/>
          <p:cNvSpPr>
            <a:spLocks noChangeArrowheads="1"/>
          </p:cNvSpPr>
          <p:nvPr/>
        </p:nvSpPr>
        <p:spPr bwMode="auto">
          <a:xfrm>
            <a:off x="64770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79" name="Oval 10"/>
          <p:cNvSpPr>
            <a:spLocks noChangeArrowheads="1"/>
          </p:cNvSpPr>
          <p:nvPr/>
        </p:nvSpPr>
        <p:spPr bwMode="auto">
          <a:xfrm>
            <a:off x="49530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80" name="Oval 11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 flipV="1">
            <a:off x="5181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 flipV="1">
            <a:off x="5334000" y="12192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4"/>
          <p:cNvSpPr>
            <a:spLocks noChangeShapeType="1"/>
          </p:cNvSpPr>
          <p:nvPr/>
        </p:nvSpPr>
        <p:spPr bwMode="auto">
          <a:xfrm>
            <a:off x="67056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5"/>
          <p:cNvSpPr>
            <a:spLocks noChangeShapeType="1"/>
          </p:cNvSpPr>
          <p:nvPr/>
        </p:nvSpPr>
        <p:spPr bwMode="auto">
          <a:xfrm flipH="1">
            <a:off x="54102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6"/>
          <p:cNvSpPr>
            <a:spLocks noChangeShapeType="1"/>
          </p:cNvSpPr>
          <p:nvPr/>
        </p:nvSpPr>
        <p:spPr bwMode="auto">
          <a:xfrm flipH="1">
            <a:off x="5410200" y="106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8153400" y="2514601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sz="20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87" name="Oval 18"/>
          <p:cNvSpPr>
            <a:spLocks noChangeArrowheads="1"/>
          </p:cNvSpPr>
          <p:nvPr/>
        </p:nvSpPr>
        <p:spPr bwMode="auto">
          <a:xfrm>
            <a:off x="78486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88" name="Oval 19"/>
          <p:cNvSpPr>
            <a:spLocks noChangeArrowheads="1"/>
          </p:cNvSpPr>
          <p:nvPr/>
        </p:nvSpPr>
        <p:spPr bwMode="auto">
          <a:xfrm>
            <a:off x="93726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89" name="Oval 20"/>
          <p:cNvSpPr>
            <a:spLocks noChangeArrowheads="1"/>
          </p:cNvSpPr>
          <p:nvPr/>
        </p:nvSpPr>
        <p:spPr bwMode="auto">
          <a:xfrm>
            <a:off x="78486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90" name="Oval 21"/>
          <p:cNvSpPr>
            <a:spLocks noChangeArrowheads="1"/>
          </p:cNvSpPr>
          <p:nvPr/>
        </p:nvSpPr>
        <p:spPr bwMode="auto">
          <a:xfrm>
            <a:off x="93726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91" name="Line 22"/>
          <p:cNvSpPr>
            <a:spLocks noChangeShapeType="1"/>
          </p:cNvSpPr>
          <p:nvPr/>
        </p:nvSpPr>
        <p:spPr bwMode="auto">
          <a:xfrm flipV="1">
            <a:off x="8077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3"/>
          <p:cNvSpPr>
            <a:spLocks noChangeShapeType="1"/>
          </p:cNvSpPr>
          <p:nvPr/>
        </p:nvSpPr>
        <p:spPr bwMode="auto">
          <a:xfrm flipV="1">
            <a:off x="8229600" y="12192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4"/>
          <p:cNvSpPr>
            <a:spLocks noChangeShapeType="1"/>
          </p:cNvSpPr>
          <p:nvPr/>
        </p:nvSpPr>
        <p:spPr bwMode="auto">
          <a:xfrm>
            <a:off x="96012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5"/>
          <p:cNvSpPr>
            <a:spLocks noChangeShapeType="1"/>
          </p:cNvSpPr>
          <p:nvPr/>
        </p:nvSpPr>
        <p:spPr bwMode="auto">
          <a:xfrm flipH="1">
            <a:off x="83058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6"/>
          <p:cNvSpPr>
            <a:spLocks noChangeShapeType="1"/>
          </p:cNvSpPr>
          <p:nvPr/>
        </p:nvSpPr>
        <p:spPr bwMode="auto">
          <a:xfrm flipH="1">
            <a:off x="8305800" y="106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Rectangle 27"/>
          <p:cNvSpPr>
            <a:spLocks noChangeArrowheads="1"/>
          </p:cNvSpPr>
          <p:nvPr/>
        </p:nvSpPr>
        <p:spPr bwMode="auto">
          <a:xfrm>
            <a:off x="7620000" y="1295400"/>
            <a:ext cx="2514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1   1       5       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8610600" y="609600"/>
            <a:ext cx="533400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pPr algn="l"/>
            <a:endParaRPr lang="en-US" altLang="zh-CN" u="none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u="none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98" name="Oval 29"/>
          <p:cNvSpPr>
            <a:spLocks noChangeArrowheads="1"/>
          </p:cNvSpPr>
          <p:nvPr/>
        </p:nvSpPr>
        <p:spPr bwMode="auto">
          <a:xfrm>
            <a:off x="22098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9" name="Oval 30"/>
          <p:cNvSpPr>
            <a:spLocks noChangeArrowheads="1"/>
          </p:cNvSpPr>
          <p:nvPr/>
        </p:nvSpPr>
        <p:spPr bwMode="auto">
          <a:xfrm>
            <a:off x="3733800" y="8382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700" name="Oval 31"/>
          <p:cNvSpPr>
            <a:spLocks noChangeArrowheads="1"/>
          </p:cNvSpPr>
          <p:nvPr/>
        </p:nvSpPr>
        <p:spPr bwMode="auto">
          <a:xfrm>
            <a:off x="22098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701" name="Line 32"/>
          <p:cNvSpPr>
            <a:spLocks noChangeShapeType="1"/>
          </p:cNvSpPr>
          <p:nvPr/>
        </p:nvSpPr>
        <p:spPr bwMode="auto">
          <a:xfrm>
            <a:off x="2667000" y="2133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Line 33"/>
          <p:cNvSpPr>
            <a:spLocks noChangeShapeType="1"/>
          </p:cNvSpPr>
          <p:nvPr/>
        </p:nvSpPr>
        <p:spPr bwMode="auto">
          <a:xfrm>
            <a:off x="3962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Oval 34"/>
          <p:cNvSpPr>
            <a:spLocks noChangeArrowheads="1"/>
          </p:cNvSpPr>
          <p:nvPr/>
        </p:nvSpPr>
        <p:spPr bwMode="auto">
          <a:xfrm>
            <a:off x="3733800" y="1905000"/>
            <a:ext cx="457200" cy="4572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704" name="Line 35"/>
          <p:cNvSpPr>
            <a:spLocks noChangeShapeType="1"/>
          </p:cNvSpPr>
          <p:nvPr/>
        </p:nvSpPr>
        <p:spPr bwMode="auto">
          <a:xfrm>
            <a:off x="2438400" y="129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Line 36"/>
          <p:cNvSpPr>
            <a:spLocks noChangeShapeType="1"/>
          </p:cNvSpPr>
          <p:nvPr/>
        </p:nvSpPr>
        <p:spPr bwMode="auto">
          <a:xfrm>
            <a:off x="2640013" y="10525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37"/>
          <p:cNvSpPr>
            <a:spLocks noChangeShapeType="1"/>
          </p:cNvSpPr>
          <p:nvPr/>
        </p:nvSpPr>
        <p:spPr bwMode="auto">
          <a:xfrm flipV="1">
            <a:off x="2590800" y="12192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Rectangle 38"/>
          <p:cNvSpPr>
            <a:spLocks noChangeArrowheads="1"/>
          </p:cNvSpPr>
          <p:nvPr/>
        </p:nvSpPr>
        <p:spPr bwMode="auto">
          <a:xfrm>
            <a:off x="2286000" y="2514601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无向图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0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8708" name="Group 39"/>
          <p:cNvGrpSpPr>
            <a:grpSpLocks/>
          </p:cNvGrpSpPr>
          <p:nvPr/>
        </p:nvGrpSpPr>
        <p:grpSpPr bwMode="auto">
          <a:xfrm>
            <a:off x="7772400" y="3276601"/>
            <a:ext cx="2438400" cy="1938338"/>
            <a:chOff x="240" y="2304"/>
            <a:chExt cx="1536" cy="1221"/>
          </a:xfrm>
        </p:grpSpPr>
        <p:sp>
          <p:nvSpPr>
            <p:cNvPr id="28716" name="Rectangle 40"/>
            <p:cNvSpPr>
              <a:spLocks noChangeArrowheads="1"/>
            </p:cNvSpPr>
            <p:nvPr/>
          </p:nvSpPr>
          <p:spPr bwMode="auto">
            <a:xfrm>
              <a:off x="240" y="2304"/>
              <a:ext cx="153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0  1  2  3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0  0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1  4  0  5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3  1  1  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0</a:t>
              </a:r>
            </a:p>
          </p:txBody>
        </p:sp>
        <p:sp>
          <p:nvSpPr>
            <p:cNvPr id="28717" name="AutoShape 41"/>
            <p:cNvSpPr>
              <a:spLocks/>
            </p:cNvSpPr>
            <p:nvPr/>
          </p:nvSpPr>
          <p:spPr bwMode="auto">
            <a:xfrm>
              <a:off x="480" y="2592"/>
              <a:ext cx="48" cy="912"/>
            </a:xfrm>
            <a:prstGeom prst="lef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718" name="AutoShape 42"/>
            <p:cNvSpPr>
              <a:spLocks/>
            </p:cNvSpPr>
            <p:nvPr/>
          </p:nvSpPr>
          <p:spPr bwMode="auto">
            <a:xfrm>
              <a:off x="1584" y="2592"/>
              <a:ext cx="48" cy="912"/>
            </a:xfrm>
            <a:prstGeom prst="righ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8709" name="Rectangle 43"/>
          <p:cNvSpPr>
            <a:spLocks noChangeArrowheads="1"/>
          </p:cNvSpPr>
          <p:nvPr/>
        </p:nvSpPr>
        <p:spPr bwMode="auto">
          <a:xfrm>
            <a:off x="7696200" y="5410201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的邻接矩阵</a:t>
            </a:r>
          </a:p>
        </p:txBody>
      </p:sp>
      <p:sp>
        <p:nvSpPr>
          <p:cNvPr id="28710" name="Rectangle 44"/>
          <p:cNvSpPr>
            <a:spLocks noChangeArrowheads="1"/>
          </p:cNvSpPr>
          <p:nvPr/>
        </p:nvSpPr>
        <p:spPr bwMode="auto">
          <a:xfrm>
            <a:off x="1992313" y="5373689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(d) 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的邻接矩阵</a:t>
            </a:r>
            <a:endParaRPr lang="zh-CN" altLang="en-US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8711" name="Group 45"/>
          <p:cNvGrpSpPr>
            <a:grpSpLocks/>
          </p:cNvGrpSpPr>
          <p:nvPr/>
        </p:nvGrpSpPr>
        <p:grpSpPr bwMode="auto">
          <a:xfrm>
            <a:off x="1981200" y="3276601"/>
            <a:ext cx="2438400" cy="1938338"/>
            <a:chOff x="240" y="2304"/>
            <a:chExt cx="1536" cy="1221"/>
          </a:xfrm>
        </p:grpSpPr>
        <p:sp>
          <p:nvSpPr>
            <p:cNvPr id="28713" name="Rectangle 46"/>
            <p:cNvSpPr>
              <a:spLocks noChangeArrowheads="1"/>
            </p:cNvSpPr>
            <p:nvPr/>
          </p:nvSpPr>
          <p:spPr bwMode="auto">
            <a:xfrm>
              <a:off x="240" y="2304"/>
              <a:ext cx="153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0  1  2  3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0  0  1  0  1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1  1  0  1  1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2  0  1  0  1</a:t>
              </a:r>
            </a:p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3  1  1  1  0</a:t>
              </a:r>
            </a:p>
          </p:txBody>
        </p:sp>
        <p:sp>
          <p:nvSpPr>
            <p:cNvPr id="28714" name="AutoShape 47"/>
            <p:cNvSpPr>
              <a:spLocks/>
            </p:cNvSpPr>
            <p:nvPr/>
          </p:nvSpPr>
          <p:spPr bwMode="auto">
            <a:xfrm>
              <a:off x="480" y="2592"/>
              <a:ext cx="48" cy="912"/>
            </a:xfrm>
            <a:prstGeom prst="lef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715" name="AutoShape 48"/>
            <p:cNvSpPr>
              <a:spLocks/>
            </p:cNvSpPr>
            <p:nvPr/>
          </p:nvSpPr>
          <p:spPr bwMode="auto">
            <a:xfrm>
              <a:off x="1584" y="2592"/>
              <a:ext cx="48" cy="912"/>
            </a:xfrm>
            <a:prstGeom prst="rightBracket">
              <a:avLst>
                <a:gd name="adj" fmla="val 158333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23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08629" y="2227363"/>
            <a:ext cx="560666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Typedef struct graph{</a:t>
            </a:r>
          </a:p>
          <a:p>
            <a:pPr algn="just"/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T </a:t>
            </a:r>
            <a:r>
              <a:rPr lang="en-US" altLang="zh-CN" sz="36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36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Vertices;</a:t>
            </a:r>
          </a:p>
          <a:p>
            <a:pPr algn="just"/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T**A;</a:t>
            </a:r>
          </a:p>
          <a:p>
            <a:pPr algn="just"/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}Graph;</a:t>
            </a:r>
            <a:endParaRPr lang="en-US" altLang="zh-CN" sz="36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6844" y="39444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图的矩阵实现</a:t>
            </a:r>
          </a:p>
        </p:txBody>
      </p:sp>
    </p:spTree>
    <p:extLst>
      <p:ext uri="{BB962C8B-B14F-4D97-AF65-F5344CB8AC3E}">
        <p14:creationId xmlns:p14="http://schemas.microsoft.com/office/powerpoint/2010/main" val="39725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8134" y="173182"/>
            <a:ext cx="10842171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建立邻接矩阵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GreateGraph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(Graph* g,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n, T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g-&gt;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g-&gt;Vertices = n;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g-&gt;A = (T**)malloc(n*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(T*));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=0;i&lt;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{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g-&gt;A[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 = (T*)malloc(n*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(T));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for(j=0;j&lt;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++) g-&gt;g[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][j] = 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noedge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g-&gt;A[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 = 0;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}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65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19206</TotalTime>
  <Words>1195</Words>
  <Application>Microsoft Office PowerPoint</Application>
  <PresentationFormat>宽屏</PresentationFormat>
  <Paragraphs>325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仿宋_GB2312</vt:lpstr>
      <vt:lpstr>楷体_GB2312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 3</vt:lpstr>
      <vt:lpstr>离子</vt:lpstr>
      <vt:lpstr>图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1258</cp:revision>
  <dcterms:created xsi:type="dcterms:W3CDTF">2015-02-03T01:14:24Z</dcterms:created>
  <dcterms:modified xsi:type="dcterms:W3CDTF">2017-12-05T02:30:08Z</dcterms:modified>
</cp:coreProperties>
</file>