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86" r:id="rId1"/>
  </p:sldMasterIdLst>
  <p:notesMasterIdLst>
    <p:notesMasterId r:id="rId42"/>
  </p:notesMasterIdLst>
  <p:sldIdLst>
    <p:sldId id="379" r:id="rId2"/>
    <p:sldId id="667" r:id="rId3"/>
    <p:sldId id="619" r:id="rId4"/>
    <p:sldId id="668" r:id="rId5"/>
    <p:sldId id="620" r:id="rId6"/>
    <p:sldId id="669" r:id="rId7"/>
    <p:sldId id="670" r:id="rId8"/>
    <p:sldId id="622" r:id="rId9"/>
    <p:sldId id="623" r:id="rId10"/>
    <p:sldId id="671" r:id="rId11"/>
    <p:sldId id="672" r:id="rId12"/>
    <p:sldId id="673" r:id="rId13"/>
    <p:sldId id="674" r:id="rId14"/>
    <p:sldId id="675" r:id="rId15"/>
    <p:sldId id="676" r:id="rId16"/>
    <p:sldId id="677" r:id="rId17"/>
    <p:sldId id="627" r:id="rId18"/>
    <p:sldId id="678" r:id="rId19"/>
    <p:sldId id="680" r:id="rId20"/>
    <p:sldId id="696" r:id="rId21"/>
    <p:sldId id="697" r:id="rId22"/>
    <p:sldId id="698" r:id="rId23"/>
    <p:sldId id="699" r:id="rId24"/>
    <p:sldId id="700" r:id="rId25"/>
    <p:sldId id="703" r:id="rId26"/>
    <p:sldId id="701" r:id="rId27"/>
    <p:sldId id="702" r:id="rId28"/>
    <p:sldId id="704" r:id="rId29"/>
    <p:sldId id="689" r:id="rId30"/>
    <p:sldId id="688" r:id="rId31"/>
    <p:sldId id="690" r:id="rId32"/>
    <p:sldId id="691" r:id="rId33"/>
    <p:sldId id="692" r:id="rId34"/>
    <p:sldId id="693" r:id="rId35"/>
    <p:sldId id="694" r:id="rId36"/>
    <p:sldId id="628" r:id="rId37"/>
    <p:sldId id="695" r:id="rId38"/>
    <p:sldId id="723" r:id="rId39"/>
    <p:sldId id="724" r:id="rId40"/>
    <p:sldId id="72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667"/>
            <p14:sldId id="619"/>
            <p14:sldId id="668"/>
            <p14:sldId id="620"/>
            <p14:sldId id="669"/>
            <p14:sldId id="670"/>
            <p14:sldId id="622"/>
            <p14:sldId id="623"/>
            <p14:sldId id="671"/>
            <p14:sldId id="672"/>
            <p14:sldId id="673"/>
            <p14:sldId id="674"/>
            <p14:sldId id="675"/>
            <p14:sldId id="676"/>
            <p14:sldId id="677"/>
            <p14:sldId id="627"/>
            <p14:sldId id="678"/>
            <p14:sldId id="680"/>
            <p14:sldId id="696"/>
            <p14:sldId id="697"/>
            <p14:sldId id="698"/>
            <p14:sldId id="699"/>
            <p14:sldId id="700"/>
            <p14:sldId id="703"/>
            <p14:sldId id="701"/>
            <p14:sldId id="702"/>
            <p14:sldId id="704"/>
            <p14:sldId id="689"/>
            <p14:sldId id="688"/>
            <p14:sldId id="690"/>
            <p14:sldId id="691"/>
            <p14:sldId id="692"/>
            <p14:sldId id="693"/>
            <p14:sldId id="694"/>
            <p14:sldId id="628"/>
            <p14:sldId id="695"/>
            <p14:sldId id="723"/>
            <p14:sldId id="724"/>
            <p14:sldId id="7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501" autoAdjust="0"/>
  </p:normalViewPr>
  <p:slideViewPr>
    <p:cSldViewPr snapToGrid="0">
      <p:cViewPr varScale="1">
        <p:scale>
          <a:sx n="80" d="100"/>
          <a:sy n="80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4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85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2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54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9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3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8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5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6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朱洁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75013" y="1024446"/>
            <a:ext cx="1121030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本算法的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实现中图采用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邻接表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存储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存放与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距离最近且在生成树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上的顶点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存放边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i,nearest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的权值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mark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，标记顶点是否已经在生成树上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342508" y="73277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普里姆算法实现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867345" y="3214608"/>
            <a:ext cx="2650271" cy="2548763"/>
            <a:chOff x="-199981" y="2563063"/>
            <a:chExt cx="2650271" cy="2548763"/>
          </a:xfrm>
        </p:grpSpPr>
        <p:sp>
          <p:nvSpPr>
            <p:cNvPr id="40" name="椭圆 39"/>
            <p:cNvSpPr/>
            <p:nvPr/>
          </p:nvSpPr>
          <p:spPr>
            <a:xfrm>
              <a:off x="831600" y="2563063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41" name="直接箭头连接符 40"/>
            <p:cNvCxnSpPr>
              <a:stCxn id="40" idx="5"/>
              <a:endCxn id="44" idx="1"/>
            </p:cNvCxnSpPr>
            <p:nvPr/>
          </p:nvCxnSpPr>
          <p:spPr>
            <a:xfrm>
              <a:off x="1292519" y="3023982"/>
              <a:ext cx="696852" cy="5885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793500" y="457182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99981" y="352800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1910290" y="35334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45" name="直接箭头连接符 44"/>
            <p:cNvCxnSpPr>
              <a:stCxn id="42" idx="7"/>
              <a:endCxn id="44" idx="3"/>
            </p:cNvCxnSpPr>
            <p:nvPr/>
          </p:nvCxnSpPr>
          <p:spPr>
            <a:xfrm flipV="1">
              <a:off x="1254419" y="3994346"/>
              <a:ext cx="734952" cy="656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2" idx="1"/>
              <a:endCxn id="43" idx="5"/>
            </p:cNvCxnSpPr>
            <p:nvPr/>
          </p:nvCxnSpPr>
          <p:spPr>
            <a:xfrm flipH="1" flipV="1">
              <a:off x="260938" y="3988926"/>
              <a:ext cx="611643" cy="6619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3"/>
              <a:endCxn id="43" idx="7"/>
            </p:cNvCxnSpPr>
            <p:nvPr/>
          </p:nvCxnSpPr>
          <p:spPr>
            <a:xfrm flipH="1">
              <a:off x="260938" y="3023982"/>
              <a:ext cx="649743" cy="583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4" idx="2"/>
              <a:endCxn id="43" idx="6"/>
            </p:cNvCxnSpPr>
            <p:nvPr/>
          </p:nvCxnSpPr>
          <p:spPr>
            <a:xfrm flipH="1" flipV="1">
              <a:off x="340019" y="3798007"/>
              <a:ext cx="1570271" cy="5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14579" y="306198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59127" y="3079010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22557" y="362428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81789" y="414258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27295" y="4158734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05667"/>
              </p:ext>
            </p:extLst>
          </p:nvPr>
        </p:nvGraphicFramePr>
        <p:xfrm>
          <a:off x="5531757" y="3448920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237877" y="3413917"/>
            <a:ext cx="1293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</a:t>
            </a:r>
            <a:endParaRPr lang="zh-CN" altLang="en-US" sz="2800" b="1" dirty="0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25027"/>
              </p:ext>
            </p:extLst>
          </p:nvPr>
        </p:nvGraphicFramePr>
        <p:xfrm>
          <a:off x="5531757" y="4560925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INFTY</a:t>
                      </a:r>
                      <a:endParaRPr lang="zh-CN" altLang="en-US" sz="280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INFTY</a:t>
                      </a:r>
                      <a:endParaRPr lang="zh-CN" altLang="en-US" sz="280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u="none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INFTY</a:t>
                      </a:r>
                      <a:endParaRPr lang="zh-CN" altLang="en-US" sz="280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INFTY</a:t>
                      </a:r>
                      <a:endParaRPr lang="zh-CN" altLang="en-US" sz="280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4237877" y="4525922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endParaRPr lang="zh-CN" altLang="en-US" sz="2800" b="1" dirty="0"/>
          </a:p>
        </p:txBody>
      </p:sp>
      <p:sp>
        <p:nvSpPr>
          <p:cNvPr id="58" name="矩形 57"/>
          <p:cNvSpPr/>
          <p:nvPr/>
        </p:nvSpPr>
        <p:spPr>
          <a:xfrm>
            <a:off x="6040946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endParaRPr lang="zh-CN" altLang="en-US" sz="2800" b="1" dirty="0"/>
          </a:p>
        </p:txBody>
      </p:sp>
      <p:sp>
        <p:nvSpPr>
          <p:cNvPr id="59" name="矩形 58"/>
          <p:cNvSpPr/>
          <p:nvPr/>
        </p:nvSpPr>
        <p:spPr>
          <a:xfrm>
            <a:off x="7642136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b="1" dirty="0"/>
          </a:p>
        </p:txBody>
      </p:sp>
      <p:sp>
        <p:nvSpPr>
          <p:cNvPr id="60" name="矩形 59"/>
          <p:cNvSpPr/>
          <p:nvPr/>
        </p:nvSpPr>
        <p:spPr>
          <a:xfrm>
            <a:off x="9210069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b="1" dirty="0"/>
          </a:p>
        </p:txBody>
      </p:sp>
      <p:sp>
        <p:nvSpPr>
          <p:cNvPr id="61" name="矩形 60"/>
          <p:cNvSpPr/>
          <p:nvPr/>
        </p:nvSpPr>
        <p:spPr>
          <a:xfrm>
            <a:off x="10697634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b="1" dirty="0"/>
          </a:p>
        </p:txBody>
      </p:sp>
      <p:sp>
        <p:nvSpPr>
          <p:cNvPr id="62" name="矩形 61"/>
          <p:cNvSpPr/>
          <p:nvPr/>
        </p:nvSpPr>
        <p:spPr>
          <a:xfrm>
            <a:off x="4373298" y="5763371"/>
            <a:ext cx="1023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mark</a:t>
            </a:r>
            <a:endParaRPr lang="zh-CN" altLang="en-US" sz="2800" b="1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314641"/>
              </p:ext>
            </p:extLst>
          </p:nvPr>
        </p:nvGraphicFramePr>
        <p:xfrm>
          <a:off x="5531757" y="5763371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346553" y="6008550"/>
            <a:ext cx="169185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T=({ },{ 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056697" y="5240772"/>
            <a:ext cx="1181180" cy="1045819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7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75013" y="1024446"/>
            <a:ext cx="1121030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本算法的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实现中图采用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邻接表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存储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存放与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邻接最近且在生成树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上的顶点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存放边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i,nearest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的权值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mark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，标记顶点是否已经在生成树上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342508" y="73277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普里姆算法实现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867345" y="3214608"/>
            <a:ext cx="2650271" cy="2548763"/>
            <a:chOff x="-199981" y="2563063"/>
            <a:chExt cx="2650271" cy="2548763"/>
          </a:xfrm>
        </p:grpSpPr>
        <p:sp>
          <p:nvSpPr>
            <p:cNvPr id="40" name="椭圆 39"/>
            <p:cNvSpPr/>
            <p:nvPr/>
          </p:nvSpPr>
          <p:spPr>
            <a:xfrm>
              <a:off x="831600" y="2563063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41" name="直接箭头连接符 40"/>
            <p:cNvCxnSpPr>
              <a:stCxn id="40" idx="5"/>
              <a:endCxn id="44" idx="1"/>
            </p:cNvCxnSpPr>
            <p:nvPr/>
          </p:nvCxnSpPr>
          <p:spPr>
            <a:xfrm>
              <a:off x="1292519" y="3023982"/>
              <a:ext cx="696852" cy="5885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793500" y="457182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99981" y="3528007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1910290" y="35334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45" name="直接箭头连接符 44"/>
            <p:cNvCxnSpPr>
              <a:stCxn id="42" idx="7"/>
              <a:endCxn id="44" idx="3"/>
            </p:cNvCxnSpPr>
            <p:nvPr/>
          </p:nvCxnSpPr>
          <p:spPr>
            <a:xfrm flipV="1">
              <a:off x="1254419" y="3994346"/>
              <a:ext cx="734952" cy="656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2" idx="1"/>
              <a:endCxn id="43" idx="5"/>
            </p:cNvCxnSpPr>
            <p:nvPr/>
          </p:nvCxnSpPr>
          <p:spPr>
            <a:xfrm flipH="1" flipV="1">
              <a:off x="260938" y="3988926"/>
              <a:ext cx="611643" cy="6619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3"/>
              <a:endCxn id="43" idx="7"/>
            </p:cNvCxnSpPr>
            <p:nvPr/>
          </p:nvCxnSpPr>
          <p:spPr>
            <a:xfrm flipH="1">
              <a:off x="260938" y="3023982"/>
              <a:ext cx="649743" cy="583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4" idx="2"/>
              <a:endCxn id="43" idx="6"/>
            </p:cNvCxnSpPr>
            <p:nvPr/>
          </p:nvCxnSpPr>
          <p:spPr>
            <a:xfrm flipH="1" flipV="1">
              <a:off x="340019" y="3798007"/>
              <a:ext cx="1570271" cy="5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14579" y="306198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59127" y="3079010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22557" y="362428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81789" y="414258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27295" y="4158734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67876"/>
              </p:ext>
            </p:extLst>
          </p:nvPr>
        </p:nvGraphicFramePr>
        <p:xfrm>
          <a:off x="5531757" y="3448920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237877" y="3413917"/>
            <a:ext cx="1293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</a:t>
            </a:r>
            <a:endParaRPr lang="zh-CN" altLang="en-US" sz="2800" b="1" dirty="0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27680"/>
              </p:ext>
            </p:extLst>
          </p:nvPr>
        </p:nvGraphicFramePr>
        <p:xfrm>
          <a:off x="5531757" y="4560925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INFTY</a:t>
                      </a:r>
                      <a:endParaRPr lang="zh-CN" altLang="en-US" sz="2800" b="1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b="1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b="1" u="none" kern="12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u="none" kern="12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b="1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b="1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4237877" y="4525922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endParaRPr lang="zh-CN" altLang="en-US" sz="2800" b="1" dirty="0"/>
          </a:p>
        </p:txBody>
      </p:sp>
      <p:sp>
        <p:nvSpPr>
          <p:cNvPr id="58" name="矩形 57"/>
          <p:cNvSpPr/>
          <p:nvPr/>
        </p:nvSpPr>
        <p:spPr>
          <a:xfrm>
            <a:off x="6040946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endParaRPr lang="zh-CN" altLang="en-US" sz="2800" b="1" dirty="0"/>
          </a:p>
        </p:txBody>
      </p:sp>
      <p:sp>
        <p:nvSpPr>
          <p:cNvPr id="59" name="矩形 58"/>
          <p:cNvSpPr/>
          <p:nvPr/>
        </p:nvSpPr>
        <p:spPr>
          <a:xfrm>
            <a:off x="7642136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b="1" dirty="0"/>
          </a:p>
        </p:txBody>
      </p:sp>
      <p:sp>
        <p:nvSpPr>
          <p:cNvPr id="60" name="矩形 59"/>
          <p:cNvSpPr/>
          <p:nvPr/>
        </p:nvSpPr>
        <p:spPr>
          <a:xfrm>
            <a:off x="9210069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b="1" dirty="0"/>
          </a:p>
        </p:txBody>
      </p:sp>
      <p:sp>
        <p:nvSpPr>
          <p:cNvPr id="61" name="矩形 60"/>
          <p:cNvSpPr/>
          <p:nvPr/>
        </p:nvSpPr>
        <p:spPr>
          <a:xfrm>
            <a:off x="10697634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b="1" dirty="0"/>
          </a:p>
        </p:txBody>
      </p:sp>
      <p:sp>
        <p:nvSpPr>
          <p:cNvPr id="62" name="矩形 61"/>
          <p:cNvSpPr/>
          <p:nvPr/>
        </p:nvSpPr>
        <p:spPr>
          <a:xfrm>
            <a:off x="4373298" y="5763371"/>
            <a:ext cx="1023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mark</a:t>
            </a:r>
            <a:endParaRPr lang="zh-CN" altLang="en-US" sz="2800" b="1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61656"/>
              </p:ext>
            </p:extLst>
          </p:nvPr>
        </p:nvGraphicFramePr>
        <p:xfrm>
          <a:off x="5531757" y="5763371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5013" y="6008550"/>
            <a:ext cx="256339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T=({0},{ 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056697" y="5240772"/>
            <a:ext cx="1181180" cy="1045819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653031" y="3484943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73693" y="4593543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0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75013" y="1024446"/>
            <a:ext cx="1121030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本算法的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实现中图采用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邻接表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存储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存放与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邻接最近且在生成树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上的顶点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存放边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i,nearest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的权值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mark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，标记顶点是否已经在生成树上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342508" y="73277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普里姆算法实现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867345" y="3214608"/>
            <a:ext cx="2650271" cy="2548763"/>
            <a:chOff x="-199981" y="2563063"/>
            <a:chExt cx="2650271" cy="2548763"/>
          </a:xfrm>
        </p:grpSpPr>
        <p:sp>
          <p:nvSpPr>
            <p:cNvPr id="40" name="椭圆 39"/>
            <p:cNvSpPr/>
            <p:nvPr/>
          </p:nvSpPr>
          <p:spPr>
            <a:xfrm>
              <a:off x="831600" y="2563063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41" name="直接箭头连接符 40"/>
            <p:cNvCxnSpPr>
              <a:stCxn id="40" idx="5"/>
              <a:endCxn id="44" idx="1"/>
            </p:cNvCxnSpPr>
            <p:nvPr/>
          </p:nvCxnSpPr>
          <p:spPr>
            <a:xfrm>
              <a:off x="1292519" y="3023982"/>
              <a:ext cx="696852" cy="5885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793500" y="4571826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99981" y="3528007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1910290" y="35334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45" name="直接箭头连接符 44"/>
            <p:cNvCxnSpPr>
              <a:stCxn id="42" idx="7"/>
              <a:endCxn id="44" idx="3"/>
            </p:cNvCxnSpPr>
            <p:nvPr/>
          </p:nvCxnSpPr>
          <p:spPr>
            <a:xfrm flipV="1">
              <a:off x="1254419" y="3994346"/>
              <a:ext cx="734952" cy="656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2" idx="1"/>
              <a:endCxn id="43" idx="5"/>
            </p:cNvCxnSpPr>
            <p:nvPr/>
          </p:nvCxnSpPr>
          <p:spPr>
            <a:xfrm flipH="1" flipV="1">
              <a:off x="260938" y="3988926"/>
              <a:ext cx="611643" cy="6619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3"/>
              <a:endCxn id="43" idx="7"/>
            </p:cNvCxnSpPr>
            <p:nvPr/>
          </p:nvCxnSpPr>
          <p:spPr>
            <a:xfrm flipH="1">
              <a:off x="260938" y="3023982"/>
              <a:ext cx="649743" cy="583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4" idx="2"/>
              <a:endCxn id="43" idx="6"/>
            </p:cNvCxnSpPr>
            <p:nvPr/>
          </p:nvCxnSpPr>
          <p:spPr>
            <a:xfrm flipH="1" flipV="1">
              <a:off x="340019" y="3798007"/>
              <a:ext cx="1570271" cy="5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14579" y="306198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59127" y="3079010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22557" y="362428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81789" y="414258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27295" y="4158734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15936"/>
              </p:ext>
            </p:extLst>
          </p:nvPr>
        </p:nvGraphicFramePr>
        <p:xfrm>
          <a:off x="5531757" y="3448920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237877" y="3413917"/>
            <a:ext cx="1293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</a:t>
            </a:r>
            <a:endParaRPr lang="zh-CN" altLang="en-US" sz="2800" b="1" dirty="0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46105"/>
              </p:ext>
            </p:extLst>
          </p:nvPr>
        </p:nvGraphicFramePr>
        <p:xfrm>
          <a:off x="5531757" y="4560925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INFTY</a:t>
                      </a:r>
                      <a:endParaRPr lang="zh-CN" altLang="en-US" sz="2800" b="1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b="1" u="none" kern="12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u="none" kern="12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b="1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b="1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b="1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4237877" y="4525922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endParaRPr lang="zh-CN" altLang="en-US" sz="2800" b="1" dirty="0"/>
          </a:p>
        </p:txBody>
      </p:sp>
      <p:sp>
        <p:nvSpPr>
          <p:cNvPr id="58" name="矩形 57"/>
          <p:cNvSpPr/>
          <p:nvPr/>
        </p:nvSpPr>
        <p:spPr>
          <a:xfrm>
            <a:off x="6040946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endParaRPr lang="zh-CN" altLang="en-US" sz="2800" b="1" dirty="0"/>
          </a:p>
        </p:txBody>
      </p:sp>
      <p:sp>
        <p:nvSpPr>
          <p:cNvPr id="59" name="矩形 58"/>
          <p:cNvSpPr/>
          <p:nvPr/>
        </p:nvSpPr>
        <p:spPr>
          <a:xfrm>
            <a:off x="7642136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b="1" dirty="0"/>
          </a:p>
        </p:txBody>
      </p:sp>
      <p:sp>
        <p:nvSpPr>
          <p:cNvPr id="60" name="矩形 59"/>
          <p:cNvSpPr/>
          <p:nvPr/>
        </p:nvSpPr>
        <p:spPr>
          <a:xfrm>
            <a:off x="9210069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b="1" dirty="0"/>
          </a:p>
        </p:txBody>
      </p:sp>
      <p:sp>
        <p:nvSpPr>
          <p:cNvPr id="61" name="矩形 60"/>
          <p:cNvSpPr/>
          <p:nvPr/>
        </p:nvSpPr>
        <p:spPr>
          <a:xfrm>
            <a:off x="10697634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b="1" dirty="0"/>
          </a:p>
        </p:txBody>
      </p:sp>
      <p:sp>
        <p:nvSpPr>
          <p:cNvPr id="62" name="矩形 61"/>
          <p:cNvSpPr/>
          <p:nvPr/>
        </p:nvSpPr>
        <p:spPr>
          <a:xfrm>
            <a:off x="4373298" y="5763371"/>
            <a:ext cx="1023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mark</a:t>
            </a:r>
            <a:endParaRPr lang="zh-CN" altLang="en-US" sz="2800" b="1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42425"/>
              </p:ext>
            </p:extLst>
          </p:nvPr>
        </p:nvGraphicFramePr>
        <p:xfrm>
          <a:off x="5531757" y="5763371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5013" y="6008550"/>
            <a:ext cx="256339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T=({0,2},{(0,2)})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056697" y="5240772"/>
            <a:ext cx="1181180" cy="1045819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653031" y="3484943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73693" y="4593543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714885" y="3471497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714885" y="4605418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6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75013" y="1024446"/>
            <a:ext cx="1121030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本算法的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实现中图采用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邻接表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存储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存放与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邻接最近且在生成树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上的顶点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存放边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i,nearest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的权值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mark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，标记顶点是否已经在生成树上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342508" y="73277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普里姆算法实现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867345" y="3214608"/>
            <a:ext cx="2650271" cy="2548763"/>
            <a:chOff x="-199981" y="2563063"/>
            <a:chExt cx="2650271" cy="2548763"/>
          </a:xfrm>
        </p:grpSpPr>
        <p:sp>
          <p:nvSpPr>
            <p:cNvPr id="40" name="椭圆 39"/>
            <p:cNvSpPr/>
            <p:nvPr/>
          </p:nvSpPr>
          <p:spPr>
            <a:xfrm>
              <a:off x="831600" y="2563063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41" name="直接箭头连接符 40"/>
            <p:cNvCxnSpPr>
              <a:stCxn id="40" idx="5"/>
              <a:endCxn id="44" idx="1"/>
            </p:cNvCxnSpPr>
            <p:nvPr/>
          </p:nvCxnSpPr>
          <p:spPr>
            <a:xfrm>
              <a:off x="1292519" y="3023982"/>
              <a:ext cx="696852" cy="5885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793500" y="4571826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99981" y="3528007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1910290" y="35334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45" name="直接箭头连接符 44"/>
            <p:cNvCxnSpPr>
              <a:stCxn id="42" idx="7"/>
              <a:endCxn id="44" idx="3"/>
            </p:cNvCxnSpPr>
            <p:nvPr/>
          </p:nvCxnSpPr>
          <p:spPr>
            <a:xfrm flipV="1">
              <a:off x="1254419" y="3994346"/>
              <a:ext cx="734952" cy="656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2" idx="1"/>
              <a:endCxn id="43" idx="5"/>
            </p:cNvCxnSpPr>
            <p:nvPr/>
          </p:nvCxnSpPr>
          <p:spPr>
            <a:xfrm flipH="1" flipV="1">
              <a:off x="260938" y="3988926"/>
              <a:ext cx="611643" cy="6619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3"/>
              <a:endCxn id="43" idx="7"/>
            </p:cNvCxnSpPr>
            <p:nvPr/>
          </p:nvCxnSpPr>
          <p:spPr>
            <a:xfrm flipH="1">
              <a:off x="260938" y="3023982"/>
              <a:ext cx="649743" cy="583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4" idx="2"/>
              <a:endCxn id="43" idx="6"/>
            </p:cNvCxnSpPr>
            <p:nvPr/>
          </p:nvCxnSpPr>
          <p:spPr>
            <a:xfrm flipH="1" flipV="1">
              <a:off x="340019" y="3798007"/>
              <a:ext cx="1570271" cy="5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14579" y="306198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59127" y="3079010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22557" y="362428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81789" y="414258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27295" y="4158734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58209"/>
              </p:ext>
            </p:extLst>
          </p:nvPr>
        </p:nvGraphicFramePr>
        <p:xfrm>
          <a:off x="5531757" y="3448920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237877" y="3413917"/>
            <a:ext cx="1293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</a:t>
            </a:r>
            <a:endParaRPr lang="zh-CN" altLang="en-US" sz="2800" b="1" dirty="0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20091"/>
              </p:ext>
            </p:extLst>
          </p:nvPr>
        </p:nvGraphicFramePr>
        <p:xfrm>
          <a:off x="5531757" y="4560925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INFTY</a:t>
                      </a:r>
                      <a:endParaRPr lang="zh-CN" altLang="en-US" sz="2800" b="1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b="1" u="none" kern="12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u="none" kern="12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b="1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b="1" u="none" kern="12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u="none" kern="12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4237877" y="4525922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endParaRPr lang="zh-CN" altLang="en-US" sz="2800" b="1" dirty="0"/>
          </a:p>
        </p:txBody>
      </p:sp>
      <p:sp>
        <p:nvSpPr>
          <p:cNvPr id="58" name="矩形 57"/>
          <p:cNvSpPr/>
          <p:nvPr/>
        </p:nvSpPr>
        <p:spPr>
          <a:xfrm>
            <a:off x="6040946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endParaRPr lang="zh-CN" altLang="en-US" sz="2800" b="1" dirty="0"/>
          </a:p>
        </p:txBody>
      </p:sp>
      <p:sp>
        <p:nvSpPr>
          <p:cNvPr id="59" name="矩形 58"/>
          <p:cNvSpPr/>
          <p:nvPr/>
        </p:nvSpPr>
        <p:spPr>
          <a:xfrm>
            <a:off x="7642136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b="1" dirty="0"/>
          </a:p>
        </p:txBody>
      </p:sp>
      <p:sp>
        <p:nvSpPr>
          <p:cNvPr id="60" name="矩形 59"/>
          <p:cNvSpPr/>
          <p:nvPr/>
        </p:nvSpPr>
        <p:spPr>
          <a:xfrm>
            <a:off x="9210069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b="1" dirty="0"/>
          </a:p>
        </p:txBody>
      </p:sp>
      <p:sp>
        <p:nvSpPr>
          <p:cNvPr id="61" name="矩形 60"/>
          <p:cNvSpPr/>
          <p:nvPr/>
        </p:nvSpPr>
        <p:spPr>
          <a:xfrm>
            <a:off x="10697634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b="1" dirty="0"/>
          </a:p>
        </p:txBody>
      </p:sp>
      <p:sp>
        <p:nvSpPr>
          <p:cNvPr id="62" name="矩形 61"/>
          <p:cNvSpPr/>
          <p:nvPr/>
        </p:nvSpPr>
        <p:spPr>
          <a:xfrm>
            <a:off x="4373298" y="5763371"/>
            <a:ext cx="1023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mark</a:t>
            </a:r>
            <a:endParaRPr lang="zh-CN" altLang="en-US" sz="2800" b="1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34895"/>
              </p:ext>
            </p:extLst>
          </p:nvPr>
        </p:nvGraphicFramePr>
        <p:xfrm>
          <a:off x="5531757" y="5763371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3660" y="5820367"/>
            <a:ext cx="2943404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T=({0,2,1},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{(0,2),(1,0)})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3187064" y="5037953"/>
            <a:ext cx="1113040" cy="1259468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653031" y="3484943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73693" y="4593543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714885" y="3471497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714885" y="4605418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194289" y="3471497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194289" y="4605418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5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75013" y="1024446"/>
            <a:ext cx="1121030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本算法的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实现中图采用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邻接表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存储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存放与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邻接最近且在生成树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上的顶点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存放边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i,nearest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的权值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mark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，标记顶点是否已经在生成树上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342508" y="73277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普里姆算法实现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867345" y="3214608"/>
            <a:ext cx="2650271" cy="2548763"/>
            <a:chOff x="-199981" y="2563063"/>
            <a:chExt cx="2650271" cy="2548763"/>
          </a:xfrm>
        </p:grpSpPr>
        <p:sp>
          <p:nvSpPr>
            <p:cNvPr id="40" name="椭圆 39"/>
            <p:cNvSpPr/>
            <p:nvPr/>
          </p:nvSpPr>
          <p:spPr>
            <a:xfrm>
              <a:off x="831600" y="2563063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41" name="直接箭头连接符 40"/>
            <p:cNvCxnSpPr>
              <a:stCxn id="40" idx="5"/>
              <a:endCxn id="44" idx="1"/>
            </p:cNvCxnSpPr>
            <p:nvPr/>
          </p:nvCxnSpPr>
          <p:spPr>
            <a:xfrm>
              <a:off x="1292519" y="3023982"/>
              <a:ext cx="696852" cy="58852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793500" y="4571826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99981" y="3528007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1910290" y="3533427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45" name="直接箭头连接符 44"/>
            <p:cNvCxnSpPr>
              <a:stCxn id="42" idx="7"/>
              <a:endCxn id="44" idx="3"/>
            </p:cNvCxnSpPr>
            <p:nvPr/>
          </p:nvCxnSpPr>
          <p:spPr>
            <a:xfrm flipV="1">
              <a:off x="1254419" y="3994346"/>
              <a:ext cx="734952" cy="656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2" idx="1"/>
              <a:endCxn id="43" idx="5"/>
            </p:cNvCxnSpPr>
            <p:nvPr/>
          </p:nvCxnSpPr>
          <p:spPr>
            <a:xfrm flipH="1" flipV="1">
              <a:off x="260938" y="3988926"/>
              <a:ext cx="611643" cy="66198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3"/>
              <a:endCxn id="43" idx="7"/>
            </p:cNvCxnSpPr>
            <p:nvPr/>
          </p:nvCxnSpPr>
          <p:spPr>
            <a:xfrm flipH="1">
              <a:off x="260938" y="3023982"/>
              <a:ext cx="649743" cy="58310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4" idx="2"/>
              <a:endCxn id="43" idx="6"/>
            </p:cNvCxnSpPr>
            <p:nvPr/>
          </p:nvCxnSpPr>
          <p:spPr>
            <a:xfrm flipH="1" flipV="1">
              <a:off x="340019" y="3798007"/>
              <a:ext cx="1570271" cy="5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14579" y="306198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59127" y="3079010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22557" y="362428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81789" y="414258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27295" y="4158734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531757" y="3448920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237877" y="3413917"/>
            <a:ext cx="1293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</a:t>
            </a:r>
            <a:endParaRPr lang="zh-CN" altLang="en-US" sz="2800" b="1" dirty="0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5531757" y="4560925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INFTY</a:t>
                      </a:r>
                      <a:endParaRPr lang="zh-CN" altLang="en-US" sz="2800" b="1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b="1" u="none" kern="12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u="none" kern="12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b="1" u="none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2800" b="1" u="none" kern="12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u="none" kern="12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4237877" y="4525922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endParaRPr lang="zh-CN" altLang="en-US" sz="2800" b="1" dirty="0"/>
          </a:p>
        </p:txBody>
      </p:sp>
      <p:sp>
        <p:nvSpPr>
          <p:cNvPr id="58" name="矩形 57"/>
          <p:cNvSpPr/>
          <p:nvPr/>
        </p:nvSpPr>
        <p:spPr>
          <a:xfrm>
            <a:off x="6040946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endParaRPr lang="zh-CN" altLang="en-US" sz="2800" b="1" dirty="0"/>
          </a:p>
        </p:txBody>
      </p:sp>
      <p:sp>
        <p:nvSpPr>
          <p:cNvPr id="59" name="矩形 58"/>
          <p:cNvSpPr/>
          <p:nvPr/>
        </p:nvSpPr>
        <p:spPr>
          <a:xfrm>
            <a:off x="7642136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b="1" dirty="0"/>
          </a:p>
        </p:txBody>
      </p:sp>
      <p:sp>
        <p:nvSpPr>
          <p:cNvPr id="60" name="矩形 59"/>
          <p:cNvSpPr/>
          <p:nvPr/>
        </p:nvSpPr>
        <p:spPr>
          <a:xfrm>
            <a:off x="9210069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b="1" dirty="0"/>
          </a:p>
        </p:txBody>
      </p:sp>
      <p:sp>
        <p:nvSpPr>
          <p:cNvPr id="61" name="矩形 60"/>
          <p:cNvSpPr/>
          <p:nvPr/>
        </p:nvSpPr>
        <p:spPr>
          <a:xfrm>
            <a:off x="10697634" y="28789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b="1" dirty="0"/>
          </a:p>
        </p:txBody>
      </p:sp>
      <p:sp>
        <p:nvSpPr>
          <p:cNvPr id="62" name="矩形 61"/>
          <p:cNvSpPr/>
          <p:nvPr/>
        </p:nvSpPr>
        <p:spPr>
          <a:xfrm>
            <a:off x="4373298" y="5763371"/>
            <a:ext cx="1023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mark</a:t>
            </a:r>
            <a:endParaRPr lang="zh-CN" altLang="en-US" sz="2800" b="1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37491"/>
              </p:ext>
            </p:extLst>
          </p:nvPr>
        </p:nvGraphicFramePr>
        <p:xfrm>
          <a:off x="5531757" y="5763371"/>
          <a:ext cx="607884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3660" y="5820367"/>
            <a:ext cx="2943404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T=({0,2,1,3},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{(0,2),(1,0),(3,1)})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3187064" y="5037953"/>
            <a:ext cx="1113040" cy="1259468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653031" y="3484943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73693" y="4593543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714885" y="3471497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714885" y="4605418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194289" y="3471497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194289" y="4605418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247356" y="3481538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247356" y="4615459"/>
            <a:ext cx="1187532" cy="44372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2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42508" y="747339"/>
            <a:ext cx="1121030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存放与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邻接最近且在生成树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上的顶点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存放边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i,nearest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的权值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一维数组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mark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，标记顶点是否已经在生成树上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求解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u="none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lowcost</a:t>
            </a:r>
            <a:endParaRPr lang="en-US" altLang="zh-CN" sz="2800" u="none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342508" y="73277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普里姆算法实现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867345" y="3214608"/>
            <a:ext cx="2650271" cy="2548763"/>
            <a:chOff x="-199981" y="2563063"/>
            <a:chExt cx="2650271" cy="2548763"/>
          </a:xfrm>
        </p:grpSpPr>
        <p:sp>
          <p:nvSpPr>
            <p:cNvPr id="40" name="椭圆 39"/>
            <p:cNvSpPr/>
            <p:nvPr/>
          </p:nvSpPr>
          <p:spPr>
            <a:xfrm>
              <a:off x="831600" y="2563063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41" name="直接箭头连接符 40"/>
            <p:cNvCxnSpPr>
              <a:stCxn id="40" idx="5"/>
              <a:endCxn id="44" idx="1"/>
            </p:cNvCxnSpPr>
            <p:nvPr/>
          </p:nvCxnSpPr>
          <p:spPr>
            <a:xfrm>
              <a:off x="1292519" y="3023982"/>
              <a:ext cx="696852" cy="58852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793500" y="4571826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99981" y="3528007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1910290" y="3533427"/>
              <a:ext cx="540000" cy="54000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45" name="直接箭头连接符 44"/>
            <p:cNvCxnSpPr>
              <a:stCxn id="42" idx="7"/>
              <a:endCxn id="44" idx="3"/>
            </p:cNvCxnSpPr>
            <p:nvPr/>
          </p:nvCxnSpPr>
          <p:spPr>
            <a:xfrm flipV="1">
              <a:off x="1254419" y="3994346"/>
              <a:ext cx="734952" cy="656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2" idx="1"/>
              <a:endCxn id="43" idx="5"/>
            </p:cNvCxnSpPr>
            <p:nvPr/>
          </p:nvCxnSpPr>
          <p:spPr>
            <a:xfrm flipH="1" flipV="1">
              <a:off x="260938" y="3988926"/>
              <a:ext cx="611643" cy="66198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3"/>
              <a:endCxn id="43" idx="7"/>
            </p:cNvCxnSpPr>
            <p:nvPr/>
          </p:nvCxnSpPr>
          <p:spPr>
            <a:xfrm flipH="1">
              <a:off x="260938" y="3023982"/>
              <a:ext cx="649743" cy="58310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4" idx="2"/>
              <a:endCxn id="43" idx="6"/>
            </p:cNvCxnSpPr>
            <p:nvPr/>
          </p:nvCxnSpPr>
          <p:spPr>
            <a:xfrm flipH="1" flipV="1">
              <a:off x="340019" y="3798007"/>
              <a:ext cx="1570271" cy="5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14579" y="306198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59127" y="3079010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22557" y="362428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81789" y="414258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27295" y="4158734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04783"/>
              </p:ext>
            </p:extLst>
          </p:nvPr>
        </p:nvGraphicFramePr>
        <p:xfrm>
          <a:off x="4965205" y="2546086"/>
          <a:ext cx="1024697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451103" y="2563221"/>
            <a:ext cx="118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4451103" y="3086441"/>
            <a:ext cx="118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4451103" y="3609661"/>
            <a:ext cx="118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4451103" y="4132881"/>
            <a:ext cx="118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88262"/>
              </p:ext>
            </p:extLst>
          </p:nvPr>
        </p:nvGraphicFramePr>
        <p:xfrm>
          <a:off x="6331837" y="2563221"/>
          <a:ext cx="129550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01954"/>
              </p:ext>
            </p:extLst>
          </p:nvPr>
        </p:nvGraphicFramePr>
        <p:xfrm>
          <a:off x="7947973" y="2563221"/>
          <a:ext cx="129550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7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23658"/>
              </p:ext>
            </p:extLst>
          </p:nvPr>
        </p:nvGraphicFramePr>
        <p:xfrm>
          <a:off x="9513536" y="2563221"/>
          <a:ext cx="129550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5591135" y="2803288"/>
            <a:ext cx="760021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465457" y="2803288"/>
            <a:ext cx="468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589153" y="3311945"/>
            <a:ext cx="760021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587178" y="3832479"/>
            <a:ext cx="760021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577283" y="4356974"/>
            <a:ext cx="760021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0441573" y="2442778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8535" y="4873542"/>
            <a:ext cx="870776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当顶点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加入到生成树之后，对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nearest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进行重新计算：</a:t>
            </a:r>
            <a:endParaRPr lang="en-US" altLang="zh-CN" sz="2800" b="1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找到顶点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的边结点链表，对每个边结点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，检查如果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)&lt;nearest[v]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，则令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nearest[v]=u,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[v]=w(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9059808" y="2802020"/>
            <a:ext cx="468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8155"/>
              </p:ext>
            </p:extLst>
          </p:nvPr>
        </p:nvGraphicFramePr>
        <p:xfrm>
          <a:off x="6329861" y="3083750"/>
          <a:ext cx="129550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73736"/>
              </p:ext>
            </p:extLst>
          </p:nvPr>
        </p:nvGraphicFramePr>
        <p:xfrm>
          <a:off x="7945997" y="3083750"/>
          <a:ext cx="129550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直接箭头连接符 68"/>
          <p:cNvCxnSpPr/>
          <p:nvPr/>
        </p:nvCxnSpPr>
        <p:spPr>
          <a:xfrm>
            <a:off x="7463481" y="3323817"/>
            <a:ext cx="468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859272" y="2994084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54818"/>
              </p:ext>
            </p:extLst>
          </p:nvPr>
        </p:nvGraphicFramePr>
        <p:xfrm>
          <a:off x="6327886" y="3604284"/>
          <a:ext cx="129550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21315"/>
              </p:ext>
            </p:extLst>
          </p:nvPr>
        </p:nvGraphicFramePr>
        <p:xfrm>
          <a:off x="7944022" y="3604284"/>
          <a:ext cx="129550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直接箭头连接符 72"/>
          <p:cNvCxnSpPr/>
          <p:nvPr/>
        </p:nvCxnSpPr>
        <p:spPr>
          <a:xfrm>
            <a:off x="7461506" y="3844351"/>
            <a:ext cx="468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857297" y="3514618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03843"/>
              </p:ext>
            </p:extLst>
          </p:nvPr>
        </p:nvGraphicFramePr>
        <p:xfrm>
          <a:off x="6329859" y="4128795"/>
          <a:ext cx="129550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21249"/>
              </p:ext>
            </p:extLst>
          </p:nvPr>
        </p:nvGraphicFramePr>
        <p:xfrm>
          <a:off x="7945995" y="4128795"/>
          <a:ext cx="129550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7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7179"/>
              </p:ext>
            </p:extLst>
          </p:nvPr>
        </p:nvGraphicFramePr>
        <p:xfrm>
          <a:off x="9511558" y="4128795"/>
          <a:ext cx="129550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8" name="直接箭头连接符 77"/>
          <p:cNvCxnSpPr/>
          <p:nvPr/>
        </p:nvCxnSpPr>
        <p:spPr>
          <a:xfrm>
            <a:off x="7463479" y="4368862"/>
            <a:ext cx="468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439595" y="4008352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9057830" y="4367594"/>
            <a:ext cx="468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3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构造最小代价生成树的算法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9601196" cy="412004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普里姆算法 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(Prim)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克鲁斯卡尔算法 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Kruskal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55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Box 5"/>
          <p:cNvSpPr txBox="1">
            <a:spLocks noChangeArrowheads="1"/>
          </p:cNvSpPr>
          <p:nvPr/>
        </p:nvSpPr>
        <p:spPr bwMode="auto">
          <a:xfrm>
            <a:off x="1320491" y="2459183"/>
            <a:ext cx="873034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通过找</a:t>
            </a:r>
            <a:r>
              <a:rPr lang="en-US" altLang="zh-CN" sz="36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36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条不构成回路的最小权值边，来得到最小代价生成树。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克鲁斯卡尔的思想</a:t>
            </a:r>
          </a:p>
        </p:txBody>
      </p:sp>
    </p:spTree>
    <p:extLst>
      <p:ext uri="{BB962C8B-B14F-4D97-AF65-F5344CB8AC3E}">
        <p14:creationId xmlns:p14="http://schemas.microsoft.com/office/powerpoint/2010/main" val="330384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8972" y="643512"/>
            <a:ext cx="6584823" cy="3596398"/>
            <a:chOff x="1955262" y="3042329"/>
            <a:chExt cx="6584823" cy="3596398"/>
          </a:xfrm>
        </p:grpSpPr>
        <p:sp>
          <p:nvSpPr>
            <p:cNvPr id="3" name="椭圆 2"/>
            <p:cNvSpPr/>
            <p:nvPr/>
          </p:nvSpPr>
          <p:spPr>
            <a:xfrm>
              <a:off x="5078472" y="3042329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4" name="直接箭头连接符 3"/>
            <p:cNvCxnSpPr>
              <a:stCxn id="3" idx="6"/>
              <a:endCxn id="6" idx="2"/>
            </p:cNvCxnSpPr>
            <p:nvPr/>
          </p:nvCxnSpPr>
          <p:spPr>
            <a:xfrm>
              <a:off x="5618472" y="3312329"/>
              <a:ext cx="1338281" cy="4506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3200191" y="3582329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956753" y="349293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955262" y="5061982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877086" y="4791982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8</a:t>
              </a:r>
              <a:endParaRPr lang="zh-CN" altLang="en-US" sz="2800" b="1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078472" y="4122330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6</a:t>
              </a:r>
              <a:endParaRPr lang="zh-CN" altLang="en-US" sz="2800" b="1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6264025" y="526452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7</a:t>
              </a:r>
              <a:endParaRPr lang="zh-CN" altLang="en-US" sz="2800" b="1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000085" y="5958202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139575" y="60987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13" name="直接箭头连接符 12"/>
            <p:cNvCxnSpPr>
              <a:stCxn id="9" idx="6"/>
              <a:endCxn id="6" idx="3"/>
            </p:cNvCxnSpPr>
            <p:nvPr/>
          </p:nvCxnSpPr>
          <p:spPr>
            <a:xfrm flipV="1">
              <a:off x="5618472" y="3953850"/>
              <a:ext cx="1417362" cy="4384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7"/>
              <a:endCxn id="3" idx="2"/>
            </p:cNvCxnSpPr>
            <p:nvPr/>
          </p:nvCxnSpPr>
          <p:spPr>
            <a:xfrm flipV="1">
              <a:off x="3661110" y="3312329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5"/>
              <a:endCxn id="9" idx="2"/>
            </p:cNvCxnSpPr>
            <p:nvPr/>
          </p:nvCxnSpPr>
          <p:spPr>
            <a:xfrm>
              <a:off x="3661110" y="4043248"/>
              <a:ext cx="1417362" cy="34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4"/>
              <a:endCxn id="8" idx="1"/>
            </p:cNvCxnSpPr>
            <p:nvPr/>
          </p:nvCxnSpPr>
          <p:spPr>
            <a:xfrm>
              <a:off x="3470191" y="4122329"/>
              <a:ext cx="485976" cy="748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  <a:endCxn id="7" idx="0"/>
            </p:cNvCxnSpPr>
            <p:nvPr/>
          </p:nvCxnSpPr>
          <p:spPr>
            <a:xfrm flipH="1">
              <a:off x="2225262" y="4043248"/>
              <a:ext cx="1054010" cy="1018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  <a:endCxn id="7" idx="6"/>
            </p:cNvCxnSpPr>
            <p:nvPr/>
          </p:nvCxnSpPr>
          <p:spPr>
            <a:xfrm flipH="1">
              <a:off x="2495262" y="5061982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2"/>
              <a:endCxn id="7" idx="5"/>
            </p:cNvCxnSpPr>
            <p:nvPr/>
          </p:nvCxnSpPr>
          <p:spPr>
            <a:xfrm flipH="1" flipV="1">
              <a:off x="2416181" y="5522901"/>
              <a:ext cx="2723394" cy="8458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2" idx="1"/>
              <a:endCxn id="8" idx="5"/>
            </p:cNvCxnSpPr>
            <p:nvPr/>
          </p:nvCxnSpPr>
          <p:spPr>
            <a:xfrm flipH="1" flipV="1">
              <a:off x="4338005" y="5252901"/>
              <a:ext cx="880651" cy="9249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2" idx="0"/>
              <a:endCxn id="9" idx="4"/>
            </p:cNvCxnSpPr>
            <p:nvPr/>
          </p:nvCxnSpPr>
          <p:spPr>
            <a:xfrm flipH="1" flipV="1">
              <a:off x="5348472" y="4662330"/>
              <a:ext cx="61103" cy="14363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1"/>
              <a:endCxn id="9" idx="5"/>
            </p:cNvCxnSpPr>
            <p:nvPr/>
          </p:nvCxnSpPr>
          <p:spPr>
            <a:xfrm flipH="1" flipV="1">
              <a:off x="5539391" y="4583249"/>
              <a:ext cx="803715" cy="76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1" idx="0"/>
              <a:endCxn id="6" idx="5"/>
            </p:cNvCxnSpPr>
            <p:nvPr/>
          </p:nvCxnSpPr>
          <p:spPr>
            <a:xfrm flipH="1" flipV="1">
              <a:off x="7417672" y="3953850"/>
              <a:ext cx="852413" cy="20043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2"/>
              <a:endCxn id="10" idx="5"/>
            </p:cNvCxnSpPr>
            <p:nvPr/>
          </p:nvCxnSpPr>
          <p:spPr>
            <a:xfrm flipH="1" flipV="1">
              <a:off x="6724944" y="5725443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7"/>
              <a:endCxn id="10" idx="3"/>
            </p:cNvCxnSpPr>
            <p:nvPr/>
          </p:nvCxnSpPr>
          <p:spPr>
            <a:xfrm flipV="1">
              <a:off x="5600494" y="5725443"/>
              <a:ext cx="742612" cy="452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2" idx="6"/>
              <a:endCxn id="11" idx="3"/>
            </p:cNvCxnSpPr>
            <p:nvPr/>
          </p:nvCxnSpPr>
          <p:spPr>
            <a:xfrm>
              <a:off x="5679575" y="6368727"/>
              <a:ext cx="2399591" cy="5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207791" y="3272032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80209" y="332959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11</a:t>
              </a:r>
              <a:endParaRPr lang="zh-CN" altLang="en-US" sz="24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090900" y="4008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17</a:t>
              </a:r>
              <a:endParaRPr lang="zh-CN" altLang="en-US" sz="2400" b="1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624852" y="4694802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26</a:t>
              </a:r>
              <a:endParaRPr lang="zh-CN" altLang="en-US" sz="24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74326" y="574446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32508" y="62092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808446" y="5779789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58713" y="4767212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19</a:t>
              </a:r>
              <a:endParaRPr lang="zh-CN" altLang="en-US" sz="24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182622" y="52023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24</a:t>
              </a:r>
              <a:endParaRPr lang="zh-CN" altLang="en-US" sz="24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518241" y="541731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21</a:t>
              </a:r>
              <a:endParaRPr lang="zh-CN" altLang="en-US" sz="2400" b="1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505940" y="57315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22</a:t>
              </a:r>
              <a:endParaRPr lang="zh-CN" altLang="en-US" sz="2400" b="1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87713" y="501083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646349" y="432927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18</a:t>
              </a:r>
              <a:endParaRPr lang="zh-CN" altLang="en-US" sz="2400" b="1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87985" y="435040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194940" y="404888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</p:grp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44035"/>
              </p:ext>
            </p:extLst>
          </p:nvPr>
        </p:nvGraphicFramePr>
        <p:xfrm>
          <a:off x="7668578" y="137410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877024" y="5033023"/>
            <a:ext cx="561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先将边按照权值从小到大排列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初始时最小生成树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T=(V,{ 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2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6000463" y="5563737"/>
            <a:ext cx="3087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T=(V,{(7,4)})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2743" y="282893"/>
            <a:ext cx="561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将权值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保证加入后不会造成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中有回路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71647" y="147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13" name="椭圆 12"/>
          <p:cNvSpPr/>
          <p:nvPr/>
        </p:nvSpPr>
        <p:spPr>
          <a:xfrm>
            <a:off x="4993366" y="201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4" name="椭圆 13"/>
          <p:cNvSpPr/>
          <p:nvPr/>
        </p:nvSpPr>
        <p:spPr>
          <a:xfrm>
            <a:off x="8749928" y="1925387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15" name="椭圆 14"/>
          <p:cNvSpPr/>
          <p:nvPr/>
        </p:nvSpPr>
        <p:spPr>
          <a:xfrm>
            <a:off x="3748437" y="349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6" name="椭圆 15"/>
          <p:cNvSpPr/>
          <p:nvPr/>
        </p:nvSpPr>
        <p:spPr>
          <a:xfrm>
            <a:off x="5670261" y="322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17" name="椭圆 16"/>
          <p:cNvSpPr/>
          <p:nvPr/>
        </p:nvSpPr>
        <p:spPr>
          <a:xfrm>
            <a:off x="6871647" y="255478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18" name="椭圆 17"/>
          <p:cNvSpPr/>
          <p:nvPr/>
        </p:nvSpPr>
        <p:spPr>
          <a:xfrm>
            <a:off x="8057200" y="3696980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19" name="椭圆 18"/>
          <p:cNvSpPr/>
          <p:nvPr/>
        </p:nvSpPr>
        <p:spPr>
          <a:xfrm>
            <a:off x="9793260" y="439065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0" name="椭圆 19"/>
          <p:cNvSpPr/>
          <p:nvPr/>
        </p:nvSpPr>
        <p:spPr>
          <a:xfrm>
            <a:off x="6932750" y="4531183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8518119" y="4157899"/>
            <a:ext cx="1275141" cy="502759"/>
            <a:chOff x="8518119" y="4157899"/>
            <a:chExt cx="1275141" cy="502759"/>
          </a:xfrm>
        </p:grpSpPr>
        <p:cxnSp>
          <p:nvCxnSpPr>
            <p:cNvPr id="32" name="直接箭头连接符 31"/>
            <p:cNvCxnSpPr>
              <a:stCxn id="19" idx="2"/>
              <a:endCxn id="18" idx="5"/>
            </p:cNvCxnSpPr>
            <p:nvPr/>
          </p:nvCxnSpPr>
          <p:spPr>
            <a:xfrm flipH="1" flipV="1">
              <a:off x="8518119" y="4157899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867501" y="417692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48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9601196" cy="4120040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图的基本概念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图的存储结构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图的遍历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拓扑排序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关键路径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最小代价生成树</a:t>
            </a:r>
            <a:endParaRPr lang="en-US" altLang="zh-CN" sz="3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单源最短路径和所有顶点间的最短路径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88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02626"/>
              </p:ext>
            </p:extLst>
          </p:nvPr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6000463" y="5563737"/>
            <a:ext cx="3087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T=(V,{(7,4),(2,8)})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2743" y="282893"/>
            <a:ext cx="561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将权值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保证加入后不会造成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中有回路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71647" y="147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13" name="椭圆 12"/>
          <p:cNvSpPr/>
          <p:nvPr/>
        </p:nvSpPr>
        <p:spPr>
          <a:xfrm>
            <a:off x="4993366" y="201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4" name="椭圆 13"/>
          <p:cNvSpPr/>
          <p:nvPr/>
        </p:nvSpPr>
        <p:spPr>
          <a:xfrm>
            <a:off x="8749928" y="1925387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15" name="椭圆 14"/>
          <p:cNvSpPr/>
          <p:nvPr/>
        </p:nvSpPr>
        <p:spPr>
          <a:xfrm>
            <a:off x="3748437" y="349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6" name="椭圆 15"/>
          <p:cNvSpPr/>
          <p:nvPr/>
        </p:nvSpPr>
        <p:spPr>
          <a:xfrm>
            <a:off x="5670261" y="322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17" name="椭圆 16"/>
          <p:cNvSpPr/>
          <p:nvPr/>
        </p:nvSpPr>
        <p:spPr>
          <a:xfrm>
            <a:off x="6871647" y="255478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18" name="椭圆 17"/>
          <p:cNvSpPr/>
          <p:nvPr/>
        </p:nvSpPr>
        <p:spPr>
          <a:xfrm>
            <a:off x="8057200" y="3696980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19" name="椭圆 18"/>
          <p:cNvSpPr/>
          <p:nvPr/>
        </p:nvSpPr>
        <p:spPr>
          <a:xfrm>
            <a:off x="9793260" y="439065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0" name="椭圆 19"/>
          <p:cNvSpPr/>
          <p:nvPr/>
        </p:nvSpPr>
        <p:spPr>
          <a:xfrm>
            <a:off x="6932750" y="4531183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8518119" y="4157899"/>
            <a:ext cx="1275141" cy="502759"/>
            <a:chOff x="8518119" y="4157899"/>
            <a:chExt cx="1275141" cy="502759"/>
          </a:xfrm>
        </p:grpSpPr>
        <p:cxnSp>
          <p:nvCxnSpPr>
            <p:cNvPr id="32" name="直接箭头连接符 31"/>
            <p:cNvCxnSpPr>
              <a:stCxn id="19" idx="2"/>
              <a:endCxn id="18" idx="5"/>
            </p:cNvCxnSpPr>
            <p:nvPr/>
          </p:nvCxnSpPr>
          <p:spPr>
            <a:xfrm flipH="1" flipV="1">
              <a:off x="8518119" y="4157899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867501" y="417692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88437" y="3443288"/>
            <a:ext cx="1381824" cy="369332"/>
            <a:chOff x="4288437" y="3443288"/>
            <a:chExt cx="1381824" cy="369332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4288437" y="3494438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880888" y="3443288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09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74256"/>
              </p:ext>
            </p:extLst>
          </p:nvPr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4200254" y="5554766"/>
            <a:ext cx="6665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T=(V,{(7,4),(2,8),(1,0)})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2743" y="282893"/>
            <a:ext cx="561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将权值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保证加入后不会造成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中有回路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71647" y="147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13" name="椭圆 12"/>
          <p:cNvSpPr/>
          <p:nvPr/>
        </p:nvSpPr>
        <p:spPr>
          <a:xfrm>
            <a:off x="4993366" y="201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4" name="椭圆 13"/>
          <p:cNvSpPr/>
          <p:nvPr/>
        </p:nvSpPr>
        <p:spPr>
          <a:xfrm>
            <a:off x="8749928" y="1925387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15" name="椭圆 14"/>
          <p:cNvSpPr/>
          <p:nvPr/>
        </p:nvSpPr>
        <p:spPr>
          <a:xfrm>
            <a:off x="3748437" y="349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6" name="椭圆 15"/>
          <p:cNvSpPr/>
          <p:nvPr/>
        </p:nvSpPr>
        <p:spPr>
          <a:xfrm>
            <a:off x="5670261" y="322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17" name="椭圆 16"/>
          <p:cNvSpPr/>
          <p:nvPr/>
        </p:nvSpPr>
        <p:spPr>
          <a:xfrm>
            <a:off x="6871647" y="255478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18" name="椭圆 17"/>
          <p:cNvSpPr/>
          <p:nvPr/>
        </p:nvSpPr>
        <p:spPr>
          <a:xfrm>
            <a:off x="8057200" y="3696980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19" name="椭圆 18"/>
          <p:cNvSpPr/>
          <p:nvPr/>
        </p:nvSpPr>
        <p:spPr>
          <a:xfrm>
            <a:off x="9793260" y="439065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0" name="椭圆 19"/>
          <p:cNvSpPr/>
          <p:nvPr/>
        </p:nvSpPr>
        <p:spPr>
          <a:xfrm>
            <a:off x="6932750" y="4531183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8518119" y="4157899"/>
            <a:ext cx="1275141" cy="502759"/>
            <a:chOff x="8518119" y="4157899"/>
            <a:chExt cx="1275141" cy="502759"/>
          </a:xfrm>
        </p:grpSpPr>
        <p:cxnSp>
          <p:nvCxnSpPr>
            <p:cNvPr id="32" name="直接箭头连接符 31"/>
            <p:cNvCxnSpPr>
              <a:stCxn id="19" idx="2"/>
              <a:endCxn id="18" idx="5"/>
            </p:cNvCxnSpPr>
            <p:nvPr/>
          </p:nvCxnSpPr>
          <p:spPr>
            <a:xfrm flipH="1" flipV="1">
              <a:off x="8518119" y="4157899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867501" y="417692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88437" y="3443288"/>
            <a:ext cx="1381824" cy="369332"/>
            <a:chOff x="4288437" y="3443288"/>
            <a:chExt cx="1381824" cy="369332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4288437" y="3494438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880888" y="3443288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1580" y="1821192"/>
            <a:ext cx="1417362" cy="389378"/>
            <a:chOff x="5501580" y="1821192"/>
            <a:chExt cx="1417362" cy="389378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5501580" y="1861489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048261" y="1821192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3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88027"/>
              </p:ext>
            </p:extLst>
          </p:nvPr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4200254" y="5554766"/>
            <a:ext cx="6665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T=(V,{(7,4),(2,8),(1,0),(0,5)})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2743" y="282893"/>
            <a:ext cx="561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将权值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保证加入后不会造成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中有回路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71647" y="147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13" name="椭圆 12"/>
          <p:cNvSpPr/>
          <p:nvPr/>
        </p:nvSpPr>
        <p:spPr>
          <a:xfrm>
            <a:off x="4993366" y="201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4" name="椭圆 13"/>
          <p:cNvSpPr/>
          <p:nvPr/>
        </p:nvSpPr>
        <p:spPr>
          <a:xfrm>
            <a:off x="8749928" y="1925387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15" name="椭圆 14"/>
          <p:cNvSpPr/>
          <p:nvPr/>
        </p:nvSpPr>
        <p:spPr>
          <a:xfrm>
            <a:off x="3748437" y="349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6" name="椭圆 15"/>
          <p:cNvSpPr/>
          <p:nvPr/>
        </p:nvSpPr>
        <p:spPr>
          <a:xfrm>
            <a:off x="5670261" y="322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17" name="椭圆 16"/>
          <p:cNvSpPr/>
          <p:nvPr/>
        </p:nvSpPr>
        <p:spPr>
          <a:xfrm>
            <a:off x="6871647" y="255478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18" name="椭圆 17"/>
          <p:cNvSpPr/>
          <p:nvPr/>
        </p:nvSpPr>
        <p:spPr>
          <a:xfrm>
            <a:off x="8057200" y="3696980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19" name="椭圆 18"/>
          <p:cNvSpPr/>
          <p:nvPr/>
        </p:nvSpPr>
        <p:spPr>
          <a:xfrm>
            <a:off x="9793260" y="439065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0" name="椭圆 19"/>
          <p:cNvSpPr/>
          <p:nvPr/>
        </p:nvSpPr>
        <p:spPr>
          <a:xfrm>
            <a:off x="6932750" y="4531183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8518119" y="4157899"/>
            <a:ext cx="1275141" cy="502759"/>
            <a:chOff x="8518119" y="4157899"/>
            <a:chExt cx="1275141" cy="502759"/>
          </a:xfrm>
        </p:grpSpPr>
        <p:cxnSp>
          <p:nvCxnSpPr>
            <p:cNvPr id="32" name="直接箭头连接符 31"/>
            <p:cNvCxnSpPr>
              <a:stCxn id="19" idx="2"/>
              <a:endCxn id="18" idx="5"/>
            </p:cNvCxnSpPr>
            <p:nvPr/>
          </p:nvCxnSpPr>
          <p:spPr>
            <a:xfrm flipH="1" flipV="1">
              <a:off x="8518119" y="4157899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867501" y="417692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88437" y="3443288"/>
            <a:ext cx="1381824" cy="369332"/>
            <a:chOff x="4288437" y="3443288"/>
            <a:chExt cx="1381824" cy="369332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4288437" y="3494438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880888" y="3443288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1580" y="1821192"/>
            <a:ext cx="1417362" cy="389378"/>
            <a:chOff x="5501580" y="1821192"/>
            <a:chExt cx="1417362" cy="389378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5501580" y="1861489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048261" y="1821192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33837" y="1791087"/>
            <a:ext cx="1338281" cy="450602"/>
            <a:chOff x="7433837" y="1791087"/>
            <a:chExt cx="1338281" cy="45060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7433837" y="1791087"/>
              <a:ext cx="1338281" cy="4506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895574" y="180834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11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82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22595"/>
              </p:ext>
            </p:extLst>
          </p:nvPr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4200254" y="5554766"/>
            <a:ext cx="6665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T=(V,{(7,4),(2,8),(1,0),(0,5),(1,8)})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2743" y="282893"/>
            <a:ext cx="561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将权值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保证加入后不会造成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中有回路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71647" y="147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13" name="椭圆 12"/>
          <p:cNvSpPr/>
          <p:nvPr/>
        </p:nvSpPr>
        <p:spPr>
          <a:xfrm>
            <a:off x="4993366" y="201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4" name="椭圆 13"/>
          <p:cNvSpPr/>
          <p:nvPr/>
        </p:nvSpPr>
        <p:spPr>
          <a:xfrm>
            <a:off x="8749928" y="1925387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15" name="椭圆 14"/>
          <p:cNvSpPr/>
          <p:nvPr/>
        </p:nvSpPr>
        <p:spPr>
          <a:xfrm>
            <a:off x="3748437" y="349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6" name="椭圆 15"/>
          <p:cNvSpPr/>
          <p:nvPr/>
        </p:nvSpPr>
        <p:spPr>
          <a:xfrm>
            <a:off x="5670261" y="322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17" name="椭圆 16"/>
          <p:cNvSpPr/>
          <p:nvPr/>
        </p:nvSpPr>
        <p:spPr>
          <a:xfrm>
            <a:off x="6871647" y="255478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18" name="椭圆 17"/>
          <p:cNvSpPr/>
          <p:nvPr/>
        </p:nvSpPr>
        <p:spPr>
          <a:xfrm>
            <a:off x="8057200" y="3696980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19" name="椭圆 18"/>
          <p:cNvSpPr/>
          <p:nvPr/>
        </p:nvSpPr>
        <p:spPr>
          <a:xfrm>
            <a:off x="9793260" y="439065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0" name="椭圆 19"/>
          <p:cNvSpPr/>
          <p:nvPr/>
        </p:nvSpPr>
        <p:spPr>
          <a:xfrm>
            <a:off x="6932750" y="4531183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8518119" y="4157899"/>
            <a:ext cx="1275141" cy="502759"/>
            <a:chOff x="8518119" y="4157899"/>
            <a:chExt cx="1275141" cy="502759"/>
          </a:xfrm>
        </p:grpSpPr>
        <p:cxnSp>
          <p:nvCxnSpPr>
            <p:cNvPr id="32" name="直接箭头连接符 31"/>
            <p:cNvCxnSpPr>
              <a:stCxn id="19" idx="2"/>
              <a:endCxn id="18" idx="5"/>
            </p:cNvCxnSpPr>
            <p:nvPr/>
          </p:nvCxnSpPr>
          <p:spPr>
            <a:xfrm flipH="1" flipV="1">
              <a:off x="8518119" y="4157899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867501" y="417692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88437" y="3443288"/>
            <a:ext cx="1381824" cy="369332"/>
            <a:chOff x="4288437" y="3443288"/>
            <a:chExt cx="1381824" cy="369332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4288437" y="3494438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880888" y="3443288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1580" y="1821192"/>
            <a:ext cx="1417362" cy="389378"/>
            <a:chOff x="5501580" y="1821192"/>
            <a:chExt cx="1417362" cy="389378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5501580" y="1861489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048261" y="1821192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33837" y="1791087"/>
            <a:ext cx="1338281" cy="450602"/>
            <a:chOff x="7433837" y="1791087"/>
            <a:chExt cx="1338281" cy="45060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7433837" y="1791087"/>
              <a:ext cx="1338281" cy="4506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895574" y="180834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11</a:t>
              </a:r>
              <a:endParaRPr lang="zh-CN" altLang="en-US" sz="24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56906" y="2529256"/>
            <a:ext cx="485976" cy="748734"/>
            <a:chOff x="5356906" y="2529256"/>
            <a:chExt cx="485976" cy="74873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5356906" y="2529256"/>
              <a:ext cx="485976" cy="748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374700" y="275732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3389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40052"/>
              </p:ext>
            </p:extLst>
          </p:nvPr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4078813" y="5470835"/>
            <a:ext cx="6665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T=(V,{(7,4),(2,8),(1,0),(0,5),(1,8),(1,6)})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2743" y="282893"/>
            <a:ext cx="561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将权值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保证加入后不会造成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中有回路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71647" y="147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13" name="椭圆 12"/>
          <p:cNvSpPr/>
          <p:nvPr/>
        </p:nvSpPr>
        <p:spPr>
          <a:xfrm>
            <a:off x="4993366" y="201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4" name="椭圆 13"/>
          <p:cNvSpPr/>
          <p:nvPr/>
        </p:nvSpPr>
        <p:spPr>
          <a:xfrm>
            <a:off x="8749928" y="1925387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15" name="椭圆 14"/>
          <p:cNvSpPr/>
          <p:nvPr/>
        </p:nvSpPr>
        <p:spPr>
          <a:xfrm>
            <a:off x="3748437" y="349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6" name="椭圆 15"/>
          <p:cNvSpPr/>
          <p:nvPr/>
        </p:nvSpPr>
        <p:spPr>
          <a:xfrm>
            <a:off x="5670261" y="322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17" name="椭圆 16"/>
          <p:cNvSpPr/>
          <p:nvPr/>
        </p:nvSpPr>
        <p:spPr>
          <a:xfrm>
            <a:off x="6871647" y="255478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18" name="椭圆 17"/>
          <p:cNvSpPr/>
          <p:nvPr/>
        </p:nvSpPr>
        <p:spPr>
          <a:xfrm>
            <a:off x="8057200" y="3696980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19" name="椭圆 18"/>
          <p:cNvSpPr/>
          <p:nvPr/>
        </p:nvSpPr>
        <p:spPr>
          <a:xfrm>
            <a:off x="9793260" y="439065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0" name="椭圆 19"/>
          <p:cNvSpPr/>
          <p:nvPr/>
        </p:nvSpPr>
        <p:spPr>
          <a:xfrm>
            <a:off x="6932750" y="4531183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8518119" y="4157899"/>
            <a:ext cx="1275141" cy="502759"/>
            <a:chOff x="8518119" y="4157899"/>
            <a:chExt cx="1275141" cy="502759"/>
          </a:xfrm>
        </p:grpSpPr>
        <p:cxnSp>
          <p:nvCxnSpPr>
            <p:cNvPr id="32" name="直接箭头连接符 31"/>
            <p:cNvCxnSpPr>
              <a:stCxn id="19" idx="2"/>
              <a:endCxn id="18" idx="5"/>
            </p:cNvCxnSpPr>
            <p:nvPr/>
          </p:nvCxnSpPr>
          <p:spPr>
            <a:xfrm flipH="1" flipV="1">
              <a:off x="8518119" y="4157899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867501" y="417692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88437" y="3443288"/>
            <a:ext cx="1381824" cy="369332"/>
            <a:chOff x="4288437" y="3443288"/>
            <a:chExt cx="1381824" cy="369332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4288437" y="3494438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880888" y="3443288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1580" y="1821192"/>
            <a:ext cx="1417362" cy="389378"/>
            <a:chOff x="5501580" y="1821192"/>
            <a:chExt cx="1417362" cy="389378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5501580" y="1861489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048261" y="1821192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33837" y="1791087"/>
            <a:ext cx="1338281" cy="450602"/>
            <a:chOff x="7433837" y="1791087"/>
            <a:chExt cx="1338281" cy="45060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7433837" y="1791087"/>
              <a:ext cx="1338281" cy="4506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895574" y="180834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11</a:t>
              </a:r>
              <a:endParaRPr lang="zh-CN" altLang="en-US" sz="24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56906" y="2529256"/>
            <a:ext cx="485976" cy="748734"/>
            <a:chOff x="5356906" y="2529256"/>
            <a:chExt cx="485976" cy="74873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5356906" y="2529256"/>
              <a:ext cx="485976" cy="748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374700" y="275732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97741" y="2402687"/>
            <a:ext cx="1417362" cy="374972"/>
            <a:chOff x="5497741" y="2402687"/>
            <a:chExt cx="1417362" cy="374972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5497741" y="2402687"/>
              <a:ext cx="1417362" cy="34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31571" y="2408327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4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60283"/>
              </p:ext>
            </p:extLst>
          </p:nvPr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4078813" y="5470835"/>
            <a:ext cx="6665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T=(V,{(7,4),(2,8),(1,0),(0,5),(1,8),(1,6),(3,7)})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2743" y="282893"/>
            <a:ext cx="561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将权值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保证加入后不会造成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中有回路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71647" y="147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13" name="椭圆 12"/>
          <p:cNvSpPr/>
          <p:nvPr/>
        </p:nvSpPr>
        <p:spPr>
          <a:xfrm>
            <a:off x="4993366" y="201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4" name="椭圆 13"/>
          <p:cNvSpPr/>
          <p:nvPr/>
        </p:nvSpPr>
        <p:spPr>
          <a:xfrm>
            <a:off x="8749928" y="1925387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15" name="椭圆 14"/>
          <p:cNvSpPr/>
          <p:nvPr/>
        </p:nvSpPr>
        <p:spPr>
          <a:xfrm>
            <a:off x="3748437" y="349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6" name="椭圆 15"/>
          <p:cNvSpPr/>
          <p:nvPr/>
        </p:nvSpPr>
        <p:spPr>
          <a:xfrm>
            <a:off x="5670261" y="322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17" name="椭圆 16"/>
          <p:cNvSpPr/>
          <p:nvPr/>
        </p:nvSpPr>
        <p:spPr>
          <a:xfrm>
            <a:off x="6871647" y="255478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18" name="椭圆 17"/>
          <p:cNvSpPr/>
          <p:nvPr/>
        </p:nvSpPr>
        <p:spPr>
          <a:xfrm>
            <a:off x="8057200" y="3696980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19" name="椭圆 18"/>
          <p:cNvSpPr/>
          <p:nvPr/>
        </p:nvSpPr>
        <p:spPr>
          <a:xfrm>
            <a:off x="9793260" y="439065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0" name="椭圆 19"/>
          <p:cNvSpPr/>
          <p:nvPr/>
        </p:nvSpPr>
        <p:spPr>
          <a:xfrm>
            <a:off x="6932750" y="4531183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8518119" y="4157899"/>
            <a:ext cx="1275141" cy="502759"/>
            <a:chOff x="8518119" y="4157899"/>
            <a:chExt cx="1275141" cy="502759"/>
          </a:xfrm>
        </p:grpSpPr>
        <p:cxnSp>
          <p:nvCxnSpPr>
            <p:cNvPr id="32" name="直接箭头连接符 31"/>
            <p:cNvCxnSpPr>
              <a:stCxn id="19" idx="2"/>
              <a:endCxn id="18" idx="5"/>
            </p:cNvCxnSpPr>
            <p:nvPr/>
          </p:nvCxnSpPr>
          <p:spPr>
            <a:xfrm flipH="1" flipV="1">
              <a:off x="8518119" y="4157899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867501" y="417692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88437" y="3443288"/>
            <a:ext cx="1381824" cy="369332"/>
            <a:chOff x="4288437" y="3443288"/>
            <a:chExt cx="1381824" cy="369332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4288437" y="3494438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880888" y="3443288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1580" y="1821192"/>
            <a:ext cx="1417362" cy="389378"/>
            <a:chOff x="5501580" y="1821192"/>
            <a:chExt cx="1417362" cy="389378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5501580" y="1861489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048261" y="1821192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33837" y="1791087"/>
            <a:ext cx="1338281" cy="450602"/>
            <a:chOff x="7433837" y="1791087"/>
            <a:chExt cx="1338281" cy="45060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7433837" y="1791087"/>
              <a:ext cx="1338281" cy="4506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895574" y="180834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11</a:t>
              </a:r>
              <a:endParaRPr lang="zh-CN" altLang="en-US" sz="24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56906" y="2529256"/>
            <a:ext cx="485976" cy="748734"/>
            <a:chOff x="5356906" y="2529256"/>
            <a:chExt cx="485976" cy="74873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5356906" y="2529256"/>
              <a:ext cx="485976" cy="748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374700" y="275732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97741" y="2402687"/>
            <a:ext cx="1417362" cy="374972"/>
            <a:chOff x="5497741" y="2402687"/>
            <a:chExt cx="1417362" cy="374972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5497741" y="2402687"/>
              <a:ext cx="1417362" cy="34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31571" y="2408327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371444" y="4157899"/>
            <a:ext cx="742612" cy="452365"/>
            <a:chOff x="4104204" y="3326626"/>
            <a:chExt cx="742612" cy="452365"/>
          </a:xfrm>
        </p:grpSpPr>
        <p:cxnSp>
          <p:nvCxnSpPr>
            <p:cNvPr id="33" name="直接箭头连接符 32"/>
            <p:cNvCxnSpPr/>
            <p:nvPr/>
          </p:nvCxnSpPr>
          <p:spPr>
            <a:xfrm flipV="1">
              <a:off x="4104204" y="3326626"/>
              <a:ext cx="742612" cy="452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312156" y="3380972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474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5440"/>
              </p:ext>
            </p:extLst>
          </p:nvPr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4078813" y="5470835"/>
            <a:ext cx="6665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T=(V,{(7,4),(2,8),(1,0),(0,5),(1,8),(1,6),(3,7)})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2743" y="282893"/>
            <a:ext cx="561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将权值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保证加入后不会造成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中有回路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71647" y="147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13" name="椭圆 12"/>
          <p:cNvSpPr/>
          <p:nvPr/>
        </p:nvSpPr>
        <p:spPr>
          <a:xfrm>
            <a:off x="4993366" y="201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4" name="椭圆 13"/>
          <p:cNvSpPr/>
          <p:nvPr/>
        </p:nvSpPr>
        <p:spPr>
          <a:xfrm>
            <a:off x="8749928" y="1925387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15" name="椭圆 14"/>
          <p:cNvSpPr/>
          <p:nvPr/>
        </p:nvSpPr>
        <p:spPr>
          <a:xfrm>
            <a:off x="3748437" y="349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6" name="椭圆 15"/>
          <p:cNvSpPr/>
          <p:nvPr/>
        </p:nvSpPr>
        <p:spPr>
          <a:xfrm>
            <a:off x="5670261" y="322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17" name="椭圆 16"/>
          <p:cNvSpPr/>
          <p:nvPr/>
        </p:nvSpPr>
        <p:spPr>
          <a:xfrm>
            <a:off x="6871647" y="255478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18" name="椭圆 17"/>
          <p:cNvSpPr/>
          <p:nvPr/>
        </p:nvSpPr>
        <p:spPr>
          <a:xfrm>
            <a:off x="8057200" y="3696980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19" name="椭圆 18"/>
          <p:cNvSpPr/>
          <p:nvPr/>
        </p:nvSpPr>
        <p:spPr>
          <a:xfrm>
            <a:off x="9793260" y="439065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0" name="椭圆 19"/>
          <p:cNvSpPr/>
          <p:nvPr/>
        </p:nvSpPr>
        <p:spPr>
          <a:xfrm>
            <a:off x="6932750" y="4531183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8518119" y="4157899"/>
            <a:ext cx="1275141" cy="502759"/>
            <a:chOff x="8518119" y="4157899"/>
            <a:chExt cx="1275141" cy="502759"/>
          </a:xfrm>
        </p:grpSpPr>
        <p:cxnSp>
          <p:nvCxnSpPr>
            <p:cNvPr id="32" name="直接箭头连接符 31"/>
            <p:cNvCxnSpPr>
              <a:stCxn id="19" idx="2"/>
              <a:endCxn id="18" idx="5"/>
            </p:cNvCxnSpPr>
            <p:nvPr/>
          </p:nvCxnSpPr>
          <p:spPr>
            <a:xfrm flipH="1" flipV="1">
              <a:off x="8518119" y="4157899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867501" y="417692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88437" y="3443288"/>
            <a:ext cx="1381824" cy="369332"/>
            <a:chOff x="4288437" y="3443288"/>
            <a:chExt cx="1381824" cy="369332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4288437" y="3494438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880888" y="3443288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1580" y="1821192"/>
            <a:ext cx="1417362" cy="389378"/>
            <a:chOff x="5501580" y="1821192"/>
            <a:chExt cx="1417362" cy="389378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5501580" y="1861489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048261" y="1821192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33837" y="1791087"/>
            <a:ext cx="1338281" cy="450602"/>
            <a:chOff x="7433837" y="1791087"/>
            <a:chExt cx="1338281" cy="45060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7433837" y="1791087"/>
              <a:ext cx="1338281" cy="4506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895574" y="180834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11</a:t>
              </a:r>
              <a:endParaRPr lang="zh-CN" altLang="en-US" sz="24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56906" y="2529256"/>
            <a:ext cx="485976" cy="748734"/>
            <a:chOff x="5356906" y="2529256"/>
            <a:chExt cx="485976" cy="74873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5356906" y="2529256"/>
              <a:ext cx="485976" cy="748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374700" y="275732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97741" y="2402687"/>
            <a:ext cx="1417362" cy="374972"/>
            <a:chOff x="5497741" y="2402687"/>
            <a:chExt cx="1417362" cy="374972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5497741" y="2402687"/>
              <a:ext cx="1417362" cy="34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31571" y="2408327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71444" y="4157899"/>
            <a:ext cx="742612" cy="452365"/>
            <a:chOff x="4104204" y="3326626"/>
            <a:chExt cx="742612" cy="452365"/>
          </a:xfrm>
        </p:grpSpPr>
        <p:cxnSp>
          <p:nvCxnSpPr>
            <p:cNvPr id="34" name="直接箭头连接符 33"/>
            <p:cNvCxnSpPr/>
            <p:nvPr/>
          </p:nvCxnSpPr>
          <p:spPr>
            <a:xfrm flipV="1">
              <a:off x="4104204" y="3326626"/>
              <a:ext cx="742612" cy="452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4312156" y="3380972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6387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95645"/>
              </p:ext>
            </p:extLst>
          </p:nvPr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4078813" y="5470835"/>
            <a:ext cx="7689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T=(V,{(7,4),(2,8),(1,0),(0,5),(1,8),(1,6),(3,7),(6,7)})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2743" y="282893"/>
            <a:ext cx="561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将权值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保证加入后不会造成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中有回路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71647" y="147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13" name="椭圆 12"/>
          <p:cNvSpPr/>
          <p:nvPr/>
        </p:nvSpPr>
        <p:spPr>
          <a:xfrm>
            <a:off x="4993366" y="201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4" name="椭圆 13"/>
          <p:cNvSpPr/>
          <p:nvPr/>
        </p:nvSpPr>
        <p:spPr>
          <a:xfrm>
            <a:off x="8749928" y="1925387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15" name="椭圆 14"/>
          <p:cNvSpPr/>
          <p:nvPr/>
        </p:nvSpPr>
        <p:spPr>
          <a:xfrm>
            <a:off x="3748437" y="349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6" name="椭圆 15"/>
          <p:cNvSpPr/>
          <p:nvPr/>
        </p:nvSpPr>
        <p:spPr>
          <a:xfrm>
            <a:off x="5670261" y="322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17" name="椭圆 16"/>
          <p:cNvSpPr/>
          <p:nvPr/>
        </p:nvSpPr>
        <p:spPr>
          <a:xfrm>
            <a:off x="6871647" y="255478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18" name="椭圆 17"/>
          <p:cNvSpPr/>
          <p:nvPr/>
        </p:nvSpPr>
        <p:spPr>
          <a:xfrm>
            <a:off x="8057200" y="3696980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19" name="椭圆 18"/>
          <p:cNvSpPr/>
          <p:nvPr/>
        </p:nvSpPr>
        <p:spPr>
          <a:xfrm>
            <a:off x="9793260" y="439065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0" name="椭圆 19"/>
          <p:cNvSpPr/>
          <p:nvPr/>
        </p:nvSpPr>
        <p:spPr>
          <a:xfrm>
            <a:off x="6932750" y="4531183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8518119" y="4157899"/>
            <a:ext cx="1275141" cy="502759"/>
            <a:chOff x="8518119" y="4157899"/>
            <a:chExt cx="1275141" cy="502759"/>
          </a:xfrm>
        </p:grpSpPr>
        <p:cxnSp>
          <p:nvCxnSpPr>
            <p:cNvPr id="32" name="直接箭头连接符 31"/>
            <p:cNvCxnSpPr>
              <a:stCxn id="19" idx="2"/>
              <a:endCxn id="18" idx="5"/>
            </p:cNvCxnSpPr>
            <p:nvPr/>
          </p:nvCxnSpPr>
          <p:spPr>
            <a:xfrm flipH="1" flipV="1">
              <a:off x="8518119" y="4157899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867501" y="417692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88437" y="3443288"/>
            <a:ext cx="1381824" cy="369332"/>
            <a:chOff x="4288437" y="3443288"/>
            <a:chExt cx="1381824" cy="369332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4288437" y="3494438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880888" y="3443288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1580" y="1821192"/>
            <a:ext cx="1417362" cy="389378"/>
            <a:chOff x="5501580" y="1821192"/>
            <a:chExt cx="1417362" cy="389378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5501580" y="1861489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048261" y="1821192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33837" y="1791087"/>
            <a:ext cx="1338281" cy="450602"/>
            <a:chOff x="7433837" y="1791087"/>
            <a:chExt cx="1338281" cy="45060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7433837" y="1791087"/>
              <a:ext cx="1338281" cy="4506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895574" y="180834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11</a:t>
              </a:r>
              <a:endParaRPr lang="zh-CN" altLang="en-US" sz="24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56906" y="2529256"/>
            <a:ext cx="485976" cy="748734"/>
            <a:chOff x="5356906" y="2529256"/>
            <a:chExt cx="485976" cy="74873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5356906" y="2529256"/>
              <a:ext cx="485976" cy="748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374700" y="275732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97741" y="2402687"/>
            <a:ext cx="1417362" cy="374972"/>
            <a:chOff x="5497741" y="2402687"/>
            <a:chExt cx="1417362" cy="374972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5497741" y="2402687"/>
              <a:ext cx="1417362" cy="34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31571" y="2408327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71444" y="4157899"/>
            <a:ext cx="742612" cy="452365"/>
            <a:chOff x="4104204" y="3326626"/>
            <a:chExt cx="742612" cy="452365"/>
          </a:xfrm>
        </p:grpSpPr>
        <p:cxnSp>
          <p:nvCxnSpPr>
            <p:cNvPr id="34" name="直接箭头连接符 33"/>
            <p:cNvCxnSpPr/>
            <p:nvPr/>
          </p:nvCxnSpPr>
          <p:spPr>
            <a:xfrm flipV="1">
              <a:off x="4104204" y="3326626"/>
              <a:ext cx="742612" cy="452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4312156" y="3380972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</p:grpSp>
      <p:cxnSp>
        <p:nvCxnSpPr>
          <p:cNvPr id="36" name="直接箭头连接符 35"/>
          <p:cNvCxnSpPr/>
          <p:nvPr/>
        </p:nvCxnSpPr>
        <p:spPr>
          <a:xfrm flipH="1" flipV="1">
            <a:off x="7360074" y="3017887"/>
            <a:ext cx="803715" cy="76035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579396" y="3201850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19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823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51188"/>
              </p:ext>
            </p:extLst>
          </p:nvPr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4078813" y="5470835"/>
            <a:ext cx="7689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T=(V,{(7,4),(2,8),(1,0),(0,5),(1,8),(1,6),(3,7),(6,7)})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32743" y="282893"/>
            <a:ext cx="561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将权值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保证加入后不会造成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中有回路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71647" y="147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13" name="椭圆 12"/>
          <p:cNvSpPr/>
          <p:nvPr/>
        </p:nvSpPr>
        <p:spPr>
          <a:xfrm>
            <a:off x="4993366" y="201478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4" name="椭圆 13"/>
          <p:cNvSpPr/>
          <p:nvPr/>
        </p:nvSpPr>
        <p:spPr>
          <a:xfrm>
            <a:off x="8749928" y="1925387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15" name="椭圆 14"/>
          <p:cNvSpPr/>
          <p:nvPr/>
        </p:nvSpPr>
        <p:spPr>
          <a:xfrm>
            <a:off x="3748437" y="349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6" name="椭圆 15"/>
          <p:cNvSpPr/>
          <p:nvPr/>
        </p:nvSpPr>
        <p:spPr>
          <a:xfrm>
            <a:off x="5670261" y="322443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17" name="椭圆 16"/>
          <p:cNvSpPr/>
          <p:nvPr/>
        </p:nvSpPr>
        <p:spPr>
          <a:xfrm>
            <a:off x="6871647" y="255478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18" name="椭圆 17"/>
          <p:cNvSpPr/>
          <p:nvPr/>
        </p:nvSpPr>
        <p:spPr>
          <a:xfrm>
            <a:off x="8057200" y="3696980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19" name="椭圆 18"/>
          <p:cNvSpPr/>
          <p:nvPr/>
        </p:nvSpPr>
        <p:spPr>
          <a:xfrm>
            <a:off x="9793260" y="439065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20" name="椭圆 19"/>
          <p:cNvSpPr/>
          <p:nvPr/>
        </p:nvSpPr>
        <p:spPr>
          <a:xfrm>
            <a:off x="6932750" y="4531183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8518119" y="4157899"/>
            <a:ext cx="1275141" cy="502759"/>
            <a:chOff x="8518119" y="4157899"/>
            <a:chExt cx="1275141" cy="502759"/>
          </a:xfrm>
        </p:grpSpPr>
        <p:cxnSp>
          <p:nvCxnSpPr>
            <p:cNvPr id="32" name="直接箭头连接符 31"/>
            <p:cNvCxnSpPr>
              <a:stCxn id="19" idx="2"/>
              <a:endCxn id="18" idx="5"/>
            </p:cNvCxnSpPr>
            <p:nvPr/>
          </p:nvCxnSpPr>
          <p:spPr>
            <a:xfrm flipH="1" flipV="1">
              <a:off x="8518119" y="4157899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867501" y="417692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88437" y="3443288"/>
            <a:ext cx="1381824" cy="369332"/>
            <a:chOff x="4288437" y="3443288"/>
            <a:chExt cx="1381824" cy="369332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4288437" y="3494438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880888" y="3443288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1580" y="1821192"/>
            <a:ext cx="1417362" cy="389378"/>
            <a:chOff x="5501580" y="1821192"/>
            <a:chExt cx="1417362" cy="389378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5501580" y="1861489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048261" y="1821192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33837" y="1791087"/>
            <a:ext cx="1338281" cy="450602"/>
            <a:chOff x="7433837" y="1791087"/>
            <a:chExt cx="1338281" cy="45060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7433837" y="1791087"/>
              <a:ext cx="1338281" cy="4506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7895574" y="180834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11</a:t>
              </a:r>
              <a:endParaRPr lang="zh-CN" altLang="en-US" sz="24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56906" y="2529256"/>
            <a:ext cx="485976" cy="748734"/>
            <a:chOff x="5356906" y="2529256"/>
            <a:chExt cx="485976" cy="74873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5356906" y="2529256"/>
              <a:ext cx="485976" cy="748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374700" y="275732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97741" y="2402687"/>
            <a:ext cx="1417362" cy="374972"/>
            <a:chOff x="5497741" y="2402687"/>
            <a:chExt cx="1417362" cy="374972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5497741" y="2402687"/>
              <a:ext cx="1417362" cy="34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31571" y="2408327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71444" y="4157899"/>
            <a:ext cx="742612" cy="452365"/>
            <a:chOff x="4104204" y="3326626"/>
            <a:chExt cx="742612" cy="452365"/>
          </a:xfrm>
        </p:grpSpPr>
        <p:cxnSp>
          <p:nvCxnSpPr>
            <p:cNvPr id="34" name="直接箭头连接符 33"/>
            <p:cNvCxnSpPr/>
            <p:nvPr/>
          </p:nvCxnSpPr>
          <p:spPr>
            <a:xfrm flipV="1">
              <a:off x="4104204" y="3326626"/>
              <a:ext cx="742612" cy="452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4312156" y="3380972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</p:grpSp>
      <p:cxnSp>
        <p:nvCxnSpPr>
          <p:cNvPr id="36" name="直接箭头连接符 35"/>
          <p:cNvCxnSpPr/>
          <p:nvPr/>
        </p:nvCxnSpPr>
        <p:spPr>
          <a:xfrm flipH="1" flipV="1">
            <a:off x="7360074" y="3017887"/>
            <a:ext cx="803715" cy="76035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579396" y="3201850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19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1920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7512" y="947910"/>
            <a:ext cx="112221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停止条件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中放入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个边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如果对边按照权值排序？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方法一：利用优先权队列，将权值看做优先级，每次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得到队列中权值小的边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方法二：单独建立一个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数组，存入所有边，然后选择排序算法进行排序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3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6"/>
          <p:cNvSpPr txBox="1">
            <a:spLocks noChangeArrowheads="1"/>
          </p:cNvSpPr>
          <p:nvPr/>
        </p:nvSpPr>
        <p:spPr bwMode="auto">
          <a:xfrm>
            <a:off x="646111" y="1472053"/>
            <a:ext cx="10782795" cy="159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电信实施工程师要在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个村庄之间架设通信线路。已知每两个村庄间架设线路的代价，问如何选择架设线路，使得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个村庄之间可以通信，切代价最小？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最小代价生成树的问题由来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340218" y="3066079"/>
            <a:ext cx="6584823" cy="3596398"/>
            <a:chOff x="1955262" y="3042329"/>
            <a:chExt cx="6584823" cy="3596398"/>
          </a:xfrm>
        </p:grpSpPr>
        <p:sp>
          <p:nvSpPr>
            <p:cNvPr id="8" name="椭圆 7"/>
            <p:cNvSpPr/>
            <p:nvPr/>
          </p:nvSpPr>
          <p:spPr>
            <a:xfrm>
              <a:off x="5078472" y="3042329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9" name="直接箭头连接符 8"/>
            <p:cNvCxnSpPr>
              <a:stCxn id="8" idx="6"/>
              <a:endCxn id="12" idx="2"/>
            </p:cNvCxnSpPr>
            <p:nvPr/>
          </p:nvCxnSpPr>
          <p:spPr>
            <a:xfrm>
              <a:off x="5618472" y="3312329"/>
              <a:ext cx="1338281" cy="4506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200191" y="3582329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956753" y="349293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55262" y="5061982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877086" y="4791982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8</a:t>
              </a:r>
              <a:endParaRPr lang="zh-CN" altLang="en-US" sz="28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8472" y="4122330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6</a:t>
              </a:r>
              <a:endParaRPr lang="zh-CN" altLang="en-US" sz="28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264025" y="5264524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7</a:t>
              </a:r>
              <a:endParaRPr lang="zh-CN" altLang="en-US" sz="2800" b="1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8000085" y="5958202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5139575" y="60987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21" name="直接箭头连接符 20"/>
            <p:cNvCxnSpPr>
              <a:stCxn id="15" idx="6"/>
              <a:endCxn id="12" idx="3"/>
            </p:cNvCxnSpPr>
            <p:nvPr/>
          </p:nvCxnSpPr>
          <p:spPr>
            <a:xfrm flipV="1">
              <a:off x="5618472" y="3953850"/>
              <a:ext cx="1417362" cy="4384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7"/>
              <a:endCxn id="8" idx="2"/>
            </p:cNvCxnSpPr>
            <p:nvPr/>
          </p:nvCxnSpPr>
          <p:spPr>
            <a:xfrm flipV="1">
              <a:off x="3661110" y="3312329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5"/>
              <a:endCxn id="15" idx="2"/>
            </p:cNvCxnSpPr>
            <p:nvPr/>
          </p:nvCxnSpPr>
          <p:spPr>
            <a:xfrm>
              <a:off x="3661110" y="4043248"/>
              <a:ext cx="1417362" cy="34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4"/>
              <a:endCxn id="14" idx="1"/>
            </p:cNvCxnSpPr>
            <p:nvPr/>
          </p:nvCxnSpPr>
          <p:spPr>
            <a:xfrm>
              <a:off x="3470191" y="4122329"/>
              <a:ext cx="485976" cy="748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1" idx="3"/>
              <a:endCxn id="13" idx="0"/>
            </p:cNvCxnSpPr>
            <p:nvPr/>
          </p:nvCxnSpPr>
          <p:spPr>
            <a:xfrm flipH="1">
              <a:off x="2225262" y="4043248"/>
              <a:ext cx="1054010" cy="1018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4" idx="2"/>
              <a:endCxn id="13" idx="6"/>
            </p:cNvCxnSpPr>
            <p:nvPr/>
          </p:nvCxnSpPr>
          <p:spPr>
            <a:xfrm flipH="1">
              <a:off x="2495262" y="5061982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8" idx="2"/>
              <a:endCxn id="13" idx="5"/>
            </p:cNvCxnSpPr>
            <p:nvPr/>
          </p:nvCxnSpPr>
          <p:spPr>
            <a:xfrm flipH="1" flipV="1">
              <a:off x="2416181" y="5522901"/>
              <a:ext cx="2723394" cy="8458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8" idx="1"/>
              <a:endCxn id="14" idx="5"/>
            </p:cNvCxnSpPr>
            <p:nvPr/>
          </p:nvCxnSpPr>
          <p:spPr>
            <a:xfrm flipH="1" flipV="1">
              <a:off x="4338005" y="5252901"/>
              <a:ext cx="880651" cy="9249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18" idx="0"/>
              <a:endCxn id="15" idx="4"/>
            </p:cNvCxnSpPr>
            <p:nvPr/>
          </p:nvCxnSpPr>
          <p:spPr>
            <a:xfrm flipH="1" flipV="1">
              <a:off x="5348472" y="4662330"/>
              <a:ext cx="61103" cy="14363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6" idx="1"/>
              <a:endCxn id="15" idx="5"/>
            </p:cNvCxnSpPr>
            <p:nvPr/>
          </p:nvCxnSpPr>
          <p:spPr>
            <a:xfrm flipH="1" flipV="1">
              <a:off x="5539391" y="4583249"/>
              <a:ext cx="803715" cy="76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7" idx="0"/>
              <a:endCxn id="12" idx="5"/>
            </p:cNvCxnSpPr>
            <p:nvPr/>
          </p:nvCxnSpPr>
          <p:spPr>
            <a:xfrm flipH="1" flipV="1">
              <a:off x="7417672" y="3953850"/>
              <a:ext cx="852413" cy="20043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17" idx="2"/>
              <a:endCxn id="16" idx="5"/>
            </p:cNvCxnSpPr>
            <p:nvPr/>
          </p:nvCxnSpPr>
          <p:spPr>
            <a:xfrm flipH="1" flipV="1">
              <a:off x="6724944" y="5725443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18" idx="7"/>
              <a:endCxn id="16" idx="3"/>
            </p:cNvCxnSpPr>
            <p:nvPr/>
          </p:nvCxnSpPr>
          <p:spPr>
            <a:xfrm flipV="1">
              <a:off x="5600494" y="5725443"/>
              <a:ext cx="742612" cy="452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18" idx="6"/>
              <a:endCxn id="17" idx="3"/>
            </p:cNvCxnSpPr>
            <p:nvPr/>
          </p:nvCxnSpPr>
          <p:spPr>
            <a:xfrm>
              <a:off x="5679575" y="6368727"/>
              <a:ext cx="2399591" cy="5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4207791" y="3272032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080209" y="332959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11</a:t>
              </a:r>
              <a:endParaRPr lang="zh-CN" altLang="en-US" sz="2400" b="1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090900" y="400865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17</a:t>
              </a:r>
              <a:endParaRPr lang="zh-CN" altLang="en-US" sz="2400" b="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624852" y="4694802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26</a:t>
              </a:r>
              <a:endParaRPr lang="zh-CN" altLang="en-US" sz="2400" b="1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074326" y="574446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532508" y="620925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20</a:t>
              </a:r>
              <a:endParaRPr lang="zh-CN" altLang="en-US" sz="2400" b="1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808446" y="5779789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758713" y="4767212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19</a:t>
              </a:r>
              <a:endParaRPr lang="zh-CN" altLang="en-US" sz="2400" b="1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182622" y="52023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24</a:t>
              </a:r>
              <a:endParaRPr lang="zh-CN" altLang="en-US" sz="2400" b="1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518241" y="541731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21</a:t>
              </a:r>
              <a:endParaRPr lang="zh-CN" altLang="en-US" sz="2400" b="1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505940" y="5731530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22</a:t>
              </a:r>
              <a:endParaRPr lang="zh-CN" altLang="en-US" sz="2400" b="1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087713" y="501083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646349" y="432927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18</a:t>
              </a:r>
              <a:endParaRPr lang="zh-CN" altLang="en-US" sz="2400" b="1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487985" y="4350401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194940" y="4048888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</p:grp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6948371" y="2779346"/>
            <a:ext cx="466077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解决方案应该具有以下属性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选择架设线路应该使得两两村庄都连通（连通图）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架设线路数量最少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(8)</a:t>
            </a:r>
          </a:p>
          <a:p>
            <a:pPr marL="457200" indent="-457200" algn="l" eaLnBrk="1" hangingPunct="1">
              <a:buFont typeface="Wingdings" panose="05000000000000000000" pitchFamily="2" charset="2"/>
              <a:buChar char="Ø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架设线路代价最小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-8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条边上权值之和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 eaLnBrk="1" hangingPunct="1"/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6021" name="组合 86020"/>
          <p:cNvGrpSpPr/>
          <p:nvPr/>
        </p:nvGrpSpPr>
        <p:grpSpPr>
          <a:xfrm>
            <a:off x="6925041" y="3244274"/>
            <a:ext cx="4652867" cy="1296000"/>
            <a:chOff x="6925041" y="3244274"/>
            <a:chExt cx="4652867" cy="1296000"/>
          </a:xfrm>
        </p:grpSpPr>
        <p:sp>
          <p:nvSpPr>
            <p:cNvPr id="86016" name="矩形 86015"/>
            <p:cNvSpPr/>
            <p:nvPr/>
          </p:nvSpPr>
          <p:spPr>
            <a:xfrm>
              <a:off x="6925041" y="3244274"/>
              <a:ext cx="4652867" cy="12960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17" name="文本框 86016"/>
            <p:cNvSpPr txBox="1"/>
            <p:nvPr/>
          </p:nvSpPr>
          <p:spPr>
            <a:xfrm>
              <a:off x="7828666" y="3637344"/>
              <a:ext cx="2780681" cy="523220"/>
            </a:xfrm>
            <a:prstGeom prst="rect">
              <a:avLst/>
            </a:prstGeom>
            <a:gradFill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</a:gradFill>
            <a:ln w="76200">
              <a:noFill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63500" dist="38100" dir="5400000" rotWithShape="0">
                <a:srgbClr val="000000">
                  <a:alpha val="60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连通图的生成树</a:t>
              </a: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7729607" y="5823606"/>
            <a:ext cx="2780681" cy="523220"/>
          </a:xfrm>
          <a:prstGeom prst="rect">
            <a:avLst/>
          </a:prstGeom>
          <a:gradFill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</a:gradFill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最小代价生成树</a:t>
            </a:r>
          </a:p>
        </p:txBody>
      </p:sp>
    </p:spTree>
    <p:extLst>
      <p:ext uri="{BB962C8B-B14F-4D97-AF65-F5344CB8AC3E}">
        <p14:creationId xmlns:p14="http://schemas.microsoft.com/office/powerpoint/2010/main" val="369448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6266" y="282892"/>
            <a:ext cx="11127178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如何判断向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中加入一个边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不会造成回路？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都在生成树上，可能造成回路，加入前进行如下检查：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设置顶点集合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S={u}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和边集合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P={}</a:t>
            </a: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循环：对于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中任意一条边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中，则将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中，则将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，则说明边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不能加入到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，否则产生回路，跳出循环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直到（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的边集合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）中的边的顶点与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没有交集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如果上面循环没有提前跳出，说明不会造成回路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41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5261"/>
              </p:ext>
            </p:extLst>
          </p:nvPr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466786" y="2043095"/>
            <a:ext cx="2276060" cy="1233678"/>
            <a:chOff x="6192774" y="2556949"/>
            <a:chExt cx="2276060" cy="1233678"/>
          </a:xfrm>
        </p:grpSpPr>
        <p:sp>
          <p:nvSpPr>
            <p:cNvPr id="45" name="椭圆 44"/>
            <p:cNvSpPr/>
            <p:nvPr/>
          </p:nvSpPr>
          <p:spPr>
            <a:xfrm>
              <a:off x="6192774" y="2556949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7</a:t>
              </a:r>
              <a:endParaRPr lang="zh-CN" altLang="en-US" sz="2800" b="1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7928834" y="32506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cxnSp>
          <p:nvCxnSpPr>
            <p:cNvPr id="47" name="直接箭头连接符 46"/>
            <p:cNvCxnSpPr>
              <a:stCxn id="46" idx="2"/>
              <a:endCxn id="45" idx="5"/>
            </p:cNvCxnSpPr>
            <p:nvPr/>
          </p:nvCxnSpPr>
          <p:spPr>
            <a:xfrm flipH="1" flipV="1">
              <a:off x="6653693" y="3017868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7003075" y="303689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543591" y="1896678"/>
            <a:ext cx="2461824" cy="810000"/>
            <a:chOff x="4961862" y="1593271"/>
            <a:chExt cx="2461824" cy="810000"/>
          </a:xfrm>
        </p:grpSpPr>
        <p:sp>
          <p:nvSpPr>
            <p:cNvPr id="50" name="椭圆 49"/>
            <p:cNvSpPr/>
            <p:nvPr/>
          </p:nvSpPr>
          <p:spPr>
            <a:xfrm>
              <a:off x="4961862" y="186327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6883686" y="159327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8</a:t>
              </a:r>
              <a:endParaRPr lang="zh-CN" altLang="en-US" sz="2800" b="1" dirty="0"/>
            </a:p>
          </p:txBody>
        </p:sp>
        <p:cxnSp>
          <p:nvCxnSpPr>
            <p:cNvPr id="52" name="直接箭头连接符 51"/>
            <p:cNvCxnSpPr>
              <a:stCxn id="51" idx="2"/>
              <a:endCxn id="50" idx="6"/>
            </p:cNvCxnSpPr>
            <p:nvPr/>
          </p:nvCxnSpPr>
          <p:spPr>
            <a:xfrm flipH="1">
              <a:off x="5501862" y="1863271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094313" y="1812121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913502" y="3611037"/>
            <a:ext cx="7474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{(7,4),(2,8),(1,0),(0,5),(1,8),(1,6),(3,7)})</a:t>
            </a: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是否将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(6,5)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S={5}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29459" y="147873"/>
            <a:ext cx="2418281" cy="1080000"/>
            <a:chOff x="4170262" y="1213086"/>
            <a:chExt cx="2418281" cy="1080000"/>
          </a:xfrm>
        </p:grpSpPr>
        <p:sp>
          <p:nvSpPr>
            <p:cNvPr id="14" name="椭圆 13"/>
            <p:cNvSpPr/>
            <p:nvPr/>
          </p:nvSpPr>
          <p:spPr>
            <a:xfrm>
              <a:off x="6048543" y="121308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0262" y="175308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16" name="直接箭头连接符 15"/>
            <p:cNvCxnSpPr>
              <a:stCxn id="15" idx="7"/>
              <a:endCxn id="14" idx="2"/>
            </p:cNvCxnSpPr>
            <p:nvPr/>
          </p:nvCxnSpPr>
          <p:spPr>
            <a:xfrm flipV="1">
              <a:off x="4631181" y="1483086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77862" y="1442789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cxnSp>
        <p:nvCxnSpPr>
          <p:cNvPr id="20" name="直接箭头连接符 19"/>
          <p:cNvCxnSpPr>
            <a:endCxn id="21" idx="2"/>
          </p:cNvCxnSpPr>
          <p:nvPr/>
        </p:nvCxnSpPr>
        <p:spPr>
          <a:xfrm>
            <a:off x="8154421" y="444647"/>
            <a:ext cx="1338281" cy="45060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492702" y="625249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8616158" y="461908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11</a:t>
            </a:r>
            <a:endParaRPr lang="zh-CN" altLang="en-US" sz="2400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190378" y="1159593"/>
            <a:ext cx="485976" cy="74873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08172" y="1387665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12</a:t>
            </a:r>
            <a:endParaRPr lang="zh-CN" altLang="en-US" sz="2400" b="1" dirty="0"/>
          </a:p>
        </p:txBody>
      </p:sp>
      <p:sp>
        <p:nvSpPr>
          <p:cNvPr id="25" name="椭圆 24"/>
          <p:cNvSpPr/>
          <p:nvPr/>
        </p:nvSpPr>
        <p:spPr>
          <a:xfrm>
            <a:off x="7650621" y="113014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cxnSp>
        <p:nvCxnSpPr>
          <p:cNvPr id="26" name="直接箭头连接符 25"/>
          <p:cNvCxnSpPr>
            <a:endCxn id="25" idx="2"/>
          </p:cNvCxnSpPr>
          <p:nvPr/>
        </p:nvCxnSpPr>
        <p:spPr>
          <a:xfrm>
            <a:off x="6233259" y="1051066"/>
            <a:ext cx="1417362" cy="34908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67089" y="1056706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16</a:t>
            </a:r>
            <a:endParaRPr lang="zh-CN" altLang="en-US" sz="2400" b="1" dirty="0"/>
          </a:p>
        </p:txBody>
      </p:sp>
      <p:sp>
        <p:nvSpPr>
          <p:cNvPr id="28" name="椭圆 27"/>
          <p:cNvSpPr/>
          <p:nvPr/>
        </p:nvSpPr>
        <p:spPr>
          <a:xfrm>
            <a:off x="7337740" y="287729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cxnSp>
        <p:nvCxnSpPr>
          <p:cNvPr id="29" name="直接箭头连接符 28"/>
          <p:cNvCxnSpPr>
            <a:stCxn id="28" idx="7"/>
          </p:cNvCxnSpPr>
          <p:nvPr/>
        </p:nvCxnSpPr>
        <p:spPr>
          <a:xfrm flipV="1">
            <a:off x="7798659" y="2504014"/>
            <a:ext cx="742612" cy="45236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006611" y="2558360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16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1611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466786" y="2043095"/>
            <a:ext cx="2276060" cy="1233678"/>
            <a:chOff x="6192774" y="2556949"/>
            <a:chExt cx="2276060" cy="1233678"/>
          </a:xfrm>
        </p:grpSpPr>
        <p:sp>
          <p:nvSpPr>
            <p:cNvPr id="45" name="椭圆 44"/>
            <p:cNvSpPr/>
            <p:nvPr/>
          </p:nvSpPr>
          <p:spPr>
            <a:xfrm>
              <a:off x="6192774" y="2556949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7</a:t>
              </a:r>
              <a:endParaRPr lang="zh-CN" altLang="en-US" sz="2800" b="1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7928834" y="32506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cxnSp>
          <p:nvCxnSpPr>
            <p:cNvPr id="47" name="直接箭头连接符 46"/>
            <p:cNvCxnSpPr>
              <a:stCxn id="46" idx="2"/>
              <a:endCxn id="45" idx="5"/>
            </p:cNvCxnSpPr>
            <p:nvPr/>
          </p:nvCxnSpPr>
          <p:spPr>
            <a:xfrm flipH="1" flipV="1">
              <a:off x="6653693" y="3017868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7003075" y="303689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543591" y="1896678"/>
            <a:ext cx="2461824" cy="810000"/>
            <a:chOff x="4961862" y="1593271"/>
            <a:chExt cx="2461824" cy="810000"/>
          </a:xfrm>
        </p:grpSpPr>
        <p:sp>
          <p:nvSpPr>
            <p:cNvPr id="50" name="椭圆 49"/>
            <p:cNvSpPr/>
            <p:nvPr/>
          </p:nvSpPr>
          <p:spPr>
            <a:xfrm>
              <a:off x="4961862" y="186327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6883686" y="159327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8</a:t>
              </a:r>
              <a:endParaRPr lang="zh-CN" altLang="en-US" sz="2800" b="1" dirty="0"/>
            </a:p>
          </p:txBody>
        </p:sp>
        <p:cxnSp>
          <p:nvCxnSpPr>
            <p:cNvPr id="52" name="直接箭头连接符 51"/>
            <p:cNvCxnSpPr>
              <a:stCxn id="51" idx="2"/>
              <a:endCxn id="50" idx="6"/>
            </p:cNvCxnSpPr>
            <p:nvPr/>
          </p:nvCxnSpPr>
          <p:spPr>
            <a:xfrm flipH="1">
              <a:off x="5501862" y="1863271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094313" y="1812121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913502" y="3611037"/>
            <a:ext cx="7474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{(7,4),(2,8),(1,0),(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),(1,8),(1,6),(3,7)})</a:t>
            </a: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是否将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(6,5)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S={5} </a:t>
            </a: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S={5,0}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29459" y="147873"/>
            <a:ext cx="2418281" cy="1080000"/>
            <a:chOff x="4170262" y="1213086"/>
            <a:chExt cx="2418281" cy="1080000"/>
          </a:xfrm>
        </p:grpSpPr>
        <p:sp>
          <p:nvSpPr>
            <p:cNvPr id="14" name="椭圆 13"/>
            <p:cNvSpPr/>
            <p:nvPr/>
          </p:nvSpPr>
          <p:spPr>
            <a:xfrm>
              <a:off x="6048543" y="121308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0262" y="175308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16" name="直接箭头连接符 15"/>
            <p:cNvCxnSpPr>
              <a:stCxn id="15" idx="7"/>
              <a:endCxn id="14" idx="2"/>
            </p:cNvCxnSpPr>
            <p:nvPr/>
          </p:nvCxnSpPr>
          <p:spPr>
            <a:xfrm flipV="1">
              <a:off x="4631181" y="1483086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77862" y="1442789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cxnSp>
        <p:nvCxnSpPr>
          <p:cNvPr id="20" name="直接箭头连接符 19"/>
          <p:cNvCxnSpPr>
            <a:endCxn id="21" idx="2"/>
          </p:cNvCxnSpPr>
          <p:nvPr/>
        </p:nvCxnSpPr>
        <p:spPr>
          <a:xfrm>
            <a:off x="8154421" y="444647"/>
            <a:ext cx="1338281" cy="45060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492702" y="625249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8616158" y="461908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11</a:t>
            </a:r>
            <a:endParaRPr lang="zh-CN" altLang="en-US" sz="2400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190378" y="1159593"/>
            <a:ext cx="485976" cy="74873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08172" y="1387665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12</a:t>
            </a:r>
            <a:endParaRPr lang="zh-CN" altLang="en-US" sz="2400" b="1" dirty="0"/>
          </a:p>
        </p:txBody>
      </p:sp>
      <p:sp>
        <p:nvSpPr>
          <p:cNvPr id="25" name="椭圆 24"/>
          <p:cNvSpPr/>
          <p:nvPr/>
        </p:nvSpPr>
        <p:spPr>
          <a:xfrm>
            <a:off x="7650621" y="113014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cxnSp>
        <p:nvCxnSpPr>
          <p:cNvPr id="26" name="直接箭头连接符 25"/>
          <p:cNvCxnSpPr>
            <a:endCxn id="25" idx="2"/>
          </p:cNvCxnSpPr>
          <p:nvPr/>
        </p:nvCxnSpPr>
        <p:spPr>
          <a:xfrm>
            <a:off x="6233259" y="1051066"/>
            <a:ext cx="1417362" cy="34908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67089" y="1056706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16</a:t>
            </a:r>
            <a:endParaRPr lang="zh-CN" altLang="en-US" sz="2400" b="1" dirty="0"/>
          </a:p>
        </p:txBody>
      </p:sp>
      <p:sp>
        <p:nvSpPr>
          <p:cNvPr id="28" name="椭圆 27"/>
          <p:cNvSpPr/>
          <p:nvPr/>
        </p:nvSpPr>
        <p:spPr>
          <a:xfrm>
            <a:off x="7337740" y="287729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cxnSp>
        <p:nvCxnSpPr>
          <p:cNvPr id="29" name="直接箭头连接符 28"/>
          <p:cNvCxnSpPr>
            <a:stCxn id="28" idx="7"/>
          </p:cNvCxnSpPr>
          <p:nvPr/>
        </p:nvCxnSpPr>
        <p:spPr>
          <a:xfrm flipV="1">
            <a:off x="7798659" y="2504014"/>
            <a:ext cx="742612" cy="45236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006611" y="2558360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16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0400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466786" y="2043095"/>
            <a:ext cx="2276060" cy="1233678"/>
            <a:chOff x="6192774" y="2556949"/>
            <a:chExt cx="2276060" cy="1233678"/>
          </a:xfrm>
        </p:grpSpPr>
        <p:sp>
          <p:nvSpPr>
            <p:cNvPr id="45" name="椭圆 44"/>
            <p:cNvSpPr/>
            <p:nvPr/>
          </p:nvSpPr>
          <p:spPr>
            <a:xfrm>
              <a:off x="6192774" y="2556949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7</a:t>
              </a:r>
              <a:endParaRPr lang="zh-CN" altLang="en-US" sz="2800" b="1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7928834" y="32506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cxnSp>
          <p:nvCxnSpPr>
            <p:cNvPr id="47" name="直接箭头连接符 46"/>
            <p:cNvCxnSpPr>
              <a:stCxn id="46" idx="2"/>
              <a:endCxn id="45" idx="5"/>
            </p:cNvCxnSpPr>
            <p:nvPr/>
          </p:nvCxnSpPr>
          <p:spPr>
            <a:xfrm flipH="1" flipV="1">
              <a:off x="6653693" y="3017868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7003075" y="303689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543591" y="1896678"/>
            <a:ext cx="2461824" cy="810000"/>
            <a:chOff x="4961862" y="1593271"/>
            <a:chExt cx="2461824" cy="810000"/>
          </a:xfrm>
        </p:grpSpPr>
        <p:sp>
          <p:nvSpPr>
            <p:cNvPr id="50" name="椭圆 49"/>
            <p:cNvSpPr/>
            <p:nvPr/>
          </p:nvSpPr>
          <p:spPr>
            <a:xfrm>
              <a:off x="4961862" y="186327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6883686" y="159327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8</a:t>
              </a:r>
              <a:endParaRPr lang="zh-CN" altLang="en-US" sz="2800" b="1" dirty="0"/>
            </a:p>
          </p:txBody>
        </p:sp>
        <p:cxnSp>
          <p:nvCxnSpPr>
            <p:cNvPr id="52" name="直接箭头连接符 51"/>
            <p:cNvCxnSpPr>
              <a:stCxn id="51" idx="2"/>
              <a:endCxn id="50" idx="6"/>
            </p:cNvCxnSpPr>
            <p:nvPr/>
          </p:nvCxnSpPr>
          <p:spPr>
            <a:xfrm flipH="1">
              <a:off x="5501862" y="1863271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094313" y="1812121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913502" y="3611037"/>
            <a:ext cx="7474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{(7,4),(2,8),(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),(1,8),(1,6),(3,7)})</a:t>
            </a: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是否将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(6,5)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S={5} </a:t>
            </a: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S={5,0}</a:t>
            </a: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S={5,0,1}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29459" y="147873"/>
            <a:ext cx="2418281" cy="1080000"/>
            <a:chOff x="4170262" y="1213086"/>
            <a:chExt cx="2418281" cy="1080000"/>
          </a:xfrm>
        </p:grpSpPr>
        <p:sp>
          <p:nvSpPr>
            <p:cNvPr id="14" name="椭圆 13"/>
            <p:cNvSpPr/>
            <p:nvPr/>
          </p:nvSpPr>
          <p:spPr>
            <a:xfrm>
              <a:off x="6048543" y="121308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0262" y="175308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16" name="直接箭头连接符 15"/>
            <p:cNvCxnSpPr>
              <a:stCxn id="15" idx="7"/>
              <a:endCxn id="14" idx="2"/>
            </p:cNvCxnSpPr>
            <p:nvPr/>
          </p:nvCxnSpPr>
          <p:spPr>
            <a:xfrm flipV="1">
              <a:off x="4631181" y="1483086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77862" y="1442789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cxnSp>
        <p:nvCxnSpPr>
          <p:cNvPr id="20" name="直接箭头连接符 19"/>
          <p:cNvCxnSpPr>
            <a:endCxn id="21" idx="2"/>
          </p:cNvCxnSpPr>
          <p:nvPr/>
        </p:nvCxnSpPr>
        <p:spPr>
          <a:xfrm>
            <a:off x="8154421" y="444647"/>
            <a:ext cx="1338281" cy="45060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492702" y="625249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8616158" y="461908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11</a:t>
            </a:r>
            <a:endParaRPr lang="zh-CN" altLang="en-US" sz="2400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190378" y="1159593"/>
            <a:ext cx="485976" cy="74873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08172" y="1387665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12</a:t>
            </a:r>
            <a:endParaRPr lang="zh-CN" altLang="en-US" sz="2400" b="1" dirty="0"/>
          </a:p>
        </p:txBody>
      </p:sp>
      <p:sp>
        <p:nvSpPr>
          <p:cNvPr id="25" name="椭圆 24"/>
          <p:cNvSpPr/>
          <p:nvPr/>
        </p:nvSpPr>
        <p:spPr>
          <a:xfrm>
            <a:off x="7650621" y="113014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cxnSp>
        <p:nvCxnSpPr>
          <p:cNvPr id="26" name="直接箭头连接符 25"/>
          <p:cNvCxnSpPr>
            <a:endCxn id="25" idx="2"/>
          </p:cNvCxnSpPr>
          <p:nvPr/>
        </p:nvCxnSpPr>
        <p:spPr>
          <a:xfrm>
            <a:off x="6233259" y="1051066"/>
            <a:ext cx="1417362" cy="34908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67089" y="1056706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16</a:t>
            </a:r>
            <a:endParaRPr lang="zh-CN" altLang="en-US" sz="2400" b="1" dirty="0"/>
          </a:p>
        </p:txBody>
      </p:sp>
      <p:sp>
        <p:nvSpPr>
          <p:cNvPr id="28" name="椭圆 27"/>
          <p:cNvSpPr/>
          <p:nvPr/>
        </p:nvSpPr>
        <p:spPr>
          <a:xfrm>
            <a:off x="7337740" y="287729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cxnSp>
        <p:nvCxnSpPr>
          <p:cNvPr id="29" name="直接箭头连接符 28"/>
          <p:cNvCxnSpPr>
            <a:stCxn id="28" idx="7"/>
          </p:cNvCxnSpPr>
          <p:nvPr/>
        </p:nvCxnSpPr>
        <p:spPr>
          <a:xfrm flipV="1">
            <a:off x="7798659" y="2504014"/>
            <a:ext cx="742612" cy="45236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006611" y="2558360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16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472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466786" y="2043095"/>
            <a:ext cx="2276060" cy="1233678"/>
            <a:chOff x="6192774" y="2556949"/>
            <a:chExt cx="2276060" cy="1233678"/>
          </a:xfrm>
        </p:grpSpPr>
        <p:sp>
          <p:nvSpPr>
            <p:cNvPr id="45" name="椭圆 44"/>
            <p:cNvSpPr/>
            <p:nvPr/>
          </p:nvSpPr>
          <p:spPr>
            <a:xfrm>
              <a:off x="6192774" y="2556949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7</a:t>
              </a:r>
              <a:endParaRPr lang="zh-CN" altLang="en-US" sz="2800" b="1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7928834" y="32506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cxnSp>
          <p:nvCxnSpPr>
            <p:cNvPr id="47" name="直接箭头连接符 46"/>
            <p:cNvCxnSpPr>
              <a:stCxn id="46" idx="2"/>
              <a:endCxn id="45" idx="5"/>
            </p:cNvCxnSpPr>
            <p:nvPr/>
          </p:nvCxnSpPr>
          <p:spPr>
            <a:xfrm flipH="1" flipV="1">
              <a:off x="6653693" y="3017868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7003075" y="303689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543591" y="1896678"/>
            <a:ext cx="2461824" cy="810000"/>
            <a:chOff x="4961862" y="1593271"/>
            <a:chExt cx="2461824" cy="810000"/>
          </a:xfrm>
        </p:grpSpPr>
        <p:sp>
          <p:nvSpPr>
            <p:cNvPr id="50" name="椭圆 49"/>
            <p:cNvSpPr/>
            <p:nvPr/>
          </p:nvSpPr>
          <p:spPr>
            <a:xfrm>
              <a:off x="4961862" y="186327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6883686" y="159327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8</a:t>
              </a:r>
              <a:endParaRPr lang="zh-CN" altLang="en-US" sz="2800" b="1" dirty="0"/>
            </a:p>
          </p:txBody>
        </p:sp>
        <p:cxnSp>
          <p:nvCxnSpPr>
            <p:cNvPr id="52" name="直接箭头连接符 51"/>
            <p:cNvCxnSpPr>
              <a:stCxn id="51" idx="2"/>
              <a:endCxn id="50" idx="6"/>
            </p:cNvCxnSpPr>
            <p:nvPr/>
          </p:nvCxnSpPr>
          <p:spPr>
            <a:xfrm flipH="1">
              <a:off x="5501862" y="1863271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094313" y="1812121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913502" y="3611037"/>
            <a:ext cx="74742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{(7,4),(2,8),(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1,8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),(1,6),(3,7)})</a:t>
            </a: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是否将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(6,5)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S={5} </a:t>
            </a: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S={5,0}</a:t>
            </a: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S={5,0,1}</a:t>
            </a: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S={5,0,1,8}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29459" y="147873"/>
            <a:ext cx="2418281" cy="1080000"/>
            <a:chOff x="4170262" y="1213086"/>
            <a:chExt cx="2418281" cy="1080000"/>
          </a:xfrm>
        </p:grpSpPr>
        <p:sp>
          <p:nvSpPr>
            <p:cNvPr id="14" name="椭圆 13"/>
            <p:cNvSpPr/>
            <p:nvPr/>
          </p:nvSpPr>
          <p:spPr>
            <a:xfrm>
              <a:off x="6048543" y="121308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0262" y="175308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16" name="直接箭头连接符 15"/>
            <p:cNvCxnSpPr>
              <a:stCxn id="15" idx="7"/>
              <a:endCxn id="14" idx="2"/>
            </p:cNvCxnSpPr>
            <p:nvPr/>
          </p:nvCxnSpPr>
          <p:spPr>
            <a:xfrm flipV="1">
              <a:off x="4631181" y="1483086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77862" y="1442789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cxnSp>
        <p:nvCxnSpPr>
          <p:cNvPr id="20" name="直接箭头连接符 19"/>
          <p:cNvCxnSpPr>
            <a:endCxn id="21" idx="2"/>
          </p:cNvCxnSpPr>
          <p:nvPr/>
        </p:nvCxnSpPr>
        <p:spPr>
          <a:xfrm>
            <a:off x="8154421" y="444647"/>
            <a:ext cx="1338281" cy="45060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492702" y="625249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8616158" y="461908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11</a:t>
            </a:r>
            <a:endParaRPr lang="zh-CN" altLang="en-US" sz="2400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190378" y="1159593"/>
            <a:ext cx="485976" cy="74873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08172" y="1387665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12</a:t>
            </a:r>
            <a:endParaRPr lang="zh-CN" altLang="en-US" sz="2400" b="1" dirty="0"/>
          </a:p>
        </p:txBody>
      </p:sp>
      <p:sp>
        <p:nvSpPr>
          <p:cNvPr id="25" name="椭圆 24"/>
          <p:cNvSpPr/>
          <p:nvPr/>
        </p:nvSpPr>
        <p:spPr>
          <a:xfrm>
            <a:off x="7650621" y="113014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cxnSp>
        <p:nvCxnSpPr>
          <p:cNvPr id="26" name="直接箭头连接符 25"/>
          <p:cNvCxnSpPr>
            <a:endCxn id="25" idx="2"/>
          </p:cNvCxnSpPr>
          <p:nvPr/>
        </p:nvCxnSpPr>
        <p:spPr>
          <a:xfrm>
            <a:off x="6233259" y="1051066"/>
            <a:ext cx="1417362" cy="34908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67089" y="1056706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16</a:t>
            </a:r>
            <a:endParaRPr lang="zh-CN" altLang="en-US" sz="2400" b="1" dirty="0"/>
          </a:p>
        </p:txBody>
      </p:sp>
      <p:sp>
        <p:nvSpPr>
          <p:cNvPr id="28" name="椭圆 27"/>
          <p:cNvSpPr/>
          <p:nvPr/>
        </p:nvSpPr>
        <p:spPr>
          <a:xfrm>
            <a:off x="7337740" y="287729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cxnSp>
        <p:nvCxnSpPr>
          <p:cNvPr id="29" name="直接箭头连接符 28"/>
          <p:cNvCxnSpPr>
            <a:stCxn id="28" idx="7"/>
          </p:cNvCxnSpPr>
          <p:nvPr/>
        </p:nvCxnSpPr>
        <p:spPr>
          <a:xfrm flipV="1">
            <a:off x="7798659" y="2504014"/>
            <a:ext cx="742612" cy="45236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006611" y="2558360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16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2895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77086" y="4909988"/>
            <a:ext cx="215615" cy="510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913502" y="3611037"/>
            <a:ext cx="74742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T=(V,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{(7,4),(2,8),(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1,8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1,6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),(3,7)})</a:t>
            </a: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是否将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(6,5)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S={5}                      5. S={5,0,1,8,6}</a:t>
            </a: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S={5,0}</a:t>
            </a: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S={5,0,1}</a:t>
            </a: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S={5,0,1,8}</a:t>
            </a:r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46500" y="8990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466786" y="2043095"/>
            <a:ext cx="2276060" cy="1233678"/>
            <a:chOff x="6192774" y="2556949"/>
            <a:chExt cx="2276060" cy="1233678"/>
          </a:xfrm>
        </p:grpSpPr>
        <p:sp>
          <p:nvSpPr>
            <p:cNvPr id="45" name="椭圆 44"/>
            <p:cNvSpPr/>
            <p:nvPr/>
          </p:nvSpPr>
          <p:spPr>
            <a:xfrm>
              <a:off x="6192774" y="2556949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7</a:t>
              </a:r>
              <a:endParaRPr lang="zh-CN" altLang="en-US" sz="2800" b="1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7928834" y="32506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cxnSp>
          <p:nvCxnSpPr>
            <p:cNvPr id="47" name="直接箭头连接符 46"/>
            <p:cNvCxnSpPr>
              <a:stCxn id="46" idx="2"/>
              <a:endCxn id="45" idx="5"/>
            </p:cNvCxnSpPr>
            <p:nvPr/>
          </p:nvCxnSpPr>
          <p:spPr>
            <a:xfrm flipH="1" flipV="1">
              <a:off x="6653693" y="3017868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7003075" y="303689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543591" y="1896678"/>
            <a:ext cx="2461824" cy="810000"/>
            <a:chOff x="4961862" y="1593271"/>
            <a:chExt cx="2461824" cy="810000"/>
          </a:xfrm>
        </p:grpSpPr>
        <p:sp>
          <p:nvSpPr>
            <p:cNvPr id="50" name="椭圆 49"/>
            <p:cNvSpPr/>
            <p:nvPr/>
          </p:nvSpPr>
          <p:spPr>
            <a:xfrm>
              <a:off x="4961862" y="186327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6883686" y="159327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8</a:t>
              </a:r>
              <a:endParaRPr lang="zh-CN" altLang="en-US" sz="2800" b="1" dirty="0"/>
            </a:p>
          </p:txBody>
        </p:sp>
        <p:cxnSp>
          <p:nvCxnSpPr>
            <p:cNvPr id="52" name="直接箭头连接符 51"/>
            <p:cNvCxnSpPr>
              <a:stCxn id="51" idx="2"/>
              <a:endCxn id="50" idx="6"/>
            </p:cNvCxnSpPr>
            <p:nvPr/>
          </p:nvCxnSpPr>
          <p:spPr>
            <a:xfrm flipH="1">
              <a:off x="5501862" y="1863271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094313" y="1812121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29459" y="147873"/>
            <a:ext cx="2418281" cy="1080000"/>
            <a:chOff x="4170262" y="1213086"/>
            <a:chExt cx="2418281" cy="1080000"/>
          </a:xfrm>
        </p:grpSpPr>
        <p:sp>
          <p:nvSpPr>
            <p:cNvPr id="14" name="椭圆 13"/>
            <p:cNvSpPr/>
            <p:nvPr/>
          </p:nvSpPr>
          <p:spPr>
            <a:xfrm>
              <a:off x="6048543" y="121308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0262" y="175308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16" name="直接箭头连接符 15"/>
            <p:cNvCxnSpPr>
              <a:stCxn id="15" idx="7"/>
              <a:endCxn id="14" idx="2"/>
            </p:cNvCxnSpPr>
            <p:nvPr/>
          </p:nvCxnSpPr>
          <p:spPr>
            <a:xfrm flipV="1">
              <a:off x="4631181" y="1483086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77862" y="1442789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cxnSp>
        <p:nvCxnSpPr>
          <p:cNvPr id="20" name="直接箭头连接符 19"/>
          <p:cNvCxnSpPr>
            <a:endCxn id="21" idx="2"/>
          </p:cNvCxnSpPr>
          <p:nvPr/>
        </p:nvCxnSpPr>
        <p:spPr>
          <a:xfrm>
            <a:off x="8154421" y="444647"/>
            <a:ext cx="1338281" cy="45060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492702" y="625249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8616158" y="461908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11</a:t>
            </a:r>
            <a:endParaRPr lang="zh-CN" altLang="en-US" sz="2400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190378" y="1159593"/>
            <a:ext cx="485976" cy="74873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08172" y="1387665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12</a:t>
            </a:r>
            <a:endParaRPr lang="zh-CN" altLang="en-US" sz="2400" b="1" dirty="0"/>
          </a:p>
        </p:txBody>
      </p:sp>
      <p:sp>
        <p:nvSpPr>
          <p:cNvPr id="25" name="椭圆 24"/>
          <p:cNvSpPr/>
          <p:nvPr/>
        </p:nvSpPr>
        <p:spPr>
          <a:xfrm>
            <a:off x="7650621" y="113014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cxnSp>
        <p:nvCxnSpPr>
          <p:cNvPr id="26" name="直接箭头连接符 25"/>
          <p:cNvCxnSpPr>
            <a:endCxn id="25" idx="2"/>
          </p:cNvCxnSpPr>
          <p:nvPr/>
        </p:nvCxnSpPr>
        <p:spPr>
          <a:xfrm>
            <a:off x="6233259" y="1051066"/>
            <a:ext cx="1417362" cy="34908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767089" y="1056706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16</a:t>
            </a:r>
            <a:endParaRPr lang="zh-CN" altLang="en-US" sz="2400" b="1" dirty="0"/>
          </a:p>
        </p:txBody>
      </p:sp>
      <p:sp>
        <p:nvSpPr>
          <p:cNvPr id="28" name="椭圆 27"/>
          <p:cNvSpPr/>
          <p:nvPr/>
        </p:nvSpPr>
        <p:spPr>
          <a:xfrm>
            <a:off x="7337740" y="2877298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cxnSp>
        <p:nvCxnSpPr>
          <p:cNvPr id="29" name="直接箭头连接符 28"/>
          <p:cNvCxnSpPr>
            <a:stCxn id="28" idx="7"/>
          </p:cNvCxnSpPr>
          <p:nvPr/>
        </p:nvCxnSpPr>
        <p:spPr>
          <a:xfrm flipV="1">
            <a:off x="7798659" y="2504014"/>
            <a:ext cx="742612" cy="45236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006611" y="2558360"/>
            <a:ext cx="34624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/>
              <a:t>16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986454" y="5918519"/>
            <a:ext cx="343074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造成回路，不能加入</a:t>
            </a:r>
          </a:p>
        </p:txBody>
      </p:sp>
    </p:spTree>
    <p:extLst>
      <p:ext uri="{BB962C8B-B14F-4D97-AF65-F5344CB8AC3E}">
        <p14:creationId xmlns:p14="http://schemas.microsoft.com/office/powerpoint/2010/main" val="3973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88720" y="988548"/>
            <a:ext cx="1059971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G=(V,E)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是带权的连通图，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T=(V’,E’)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是正在构造中的生成树，即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V’={ }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E’={ }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l" eaLnBrk="1" hangingPunct="1"/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从初始状态开始，重复执行下列运算：</a:t>
            </a:r>
          </a:p>
          <a:p>
            <a:pPr algn="l" eaLnBrk="1" hangingPunct="1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中选一条权值最小的边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algn="l" eaLnBrk="1" hangingPunct="1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若在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中加入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后不形成回路，则加入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中删除；否则继续选另一条边。</a:t>
            </a:r>
          </a:p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，直到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中包含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条边为止。</a:t>
            </a:r>
          </a:p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这时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T=(V’,E’)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的一棵最小代价生成树。</a:t>
            </a:r>
          </a:p>
        </p:txBody>
      </p:sp>
    </p:spTree>
    <p:extLst>
      <p:ext uri="{BB962C8B-B14F-4D97-AF65-F5344CB8AC3E}">
        <p14:creationId xmlns:p14="http://schemas.microsoft.com/office/powerpoint/2010/main" val="3064464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828704" y="146767"/>
            <a:ext cx="105997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一个简单的手工画最小生成树的方法</a:t>
            </a:r>
          </a:p>
        </p:txBody>
      </p:sp>
      <p:sp>
        <p:nvSpPr>
          <p:cNvPr id="4" name="椭圆 3"/>
          <p:cNvSpPr/>
          <p:nvPr/>
        </p:nvSpPr>
        <p:spPr>
          <a:xfrm>
            <a:off x="3509030" y="1509144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6" name="椭圆 5"/>
          <p:cNvSpPr/>
          <p:nvPr/>
        </p:nvSpPr>
        <p:spPr>
          <a:xfrm>
            <a:off x="1630749" y="2049144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7" name="椭圆 6"/>
          <p:cNvSpPr/>
          <p:nvPr/>
        </p:nvSpPr>
        <p:spPr>
          <a:xfrm>
            <a:off x="5387311" y="195974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8" name="椭圆 7"/>
          <p:cNvSpPr/>
          <p:nvPr/>
        </p:nvSpPr>
        <p:spPr>
          <a:xfrm>
            <a:off x="385820" y="3528797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9" name="椭圆 8"/>
          <p:cNvSpPr/>
          <p:nvPr/>
        </p:nvSpPr>
        <p:spPr>
          <a:xfrm>
            <a:off x="2307644" y="3258797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8</a:t>
            </a:r>
            <a:endParaRPr lang="zh-CN" altLang="en-US" sz="2800" b="1" dirty="0"/>
          </a:p>
        </p:txBody>
      </p:sp>
      <p:sp>
        <p:nvSpPr>
          <p:cNvPr id="10" name="椭圆 9"/>
          <p:cNvSpPr/>
          <p:nvPr/>
        </p:nvSpPr>
        <p:spPr>
          <a:xfrm>
            <a:off x="3509030" y="2589145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11" name="椭圆 10"/>
          <p:cNvSpPr/>
          <p:nvPr/>
        </p:nvSpPr>
        <p:spPr>
          <a:xfrm>
            <a:off x="4694583" y="3731339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7</a:t>
            </a:r>
            <a:endParaRPr lang="zh-CN" altLang="en-US" sz="2800" b="1" dirty="0"/>
          </a:p>
        </p:txBody>
      </p:sp>
      <p:sp>
        <p:nvSpPr>
          <p:cNvPr id="12" name="椭圆 11"/>
          <p:cNvSpPr/>
          <p:nvPr/>
        </p:nvSpPr>
        <p:spPr>
          <a:xfrm>
            <a:off x="6430643" y="4425017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13" name="椭圆 12"/>
          <p:cNvSpPr/>
          <p:nvPr/>
        </p:nvSpPr>
        <p:spPr>
          <a:xfrm>
            <a:off x="3570133" y="4565542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091668" y="1738847"/>
            <a:ext cx="1417362" cy="389378"/>
            <a:chOff x="2091668" y="1738847"/>
            <a:chExt cx="1417362" cy="389378"/>
          </a:xfrm>
        </p:grpSpPr>
        <p:cxnSp>
          <p:nvCxnSpPr>
            <p:cNvPr id="15" name="直接箭头连接符 14"/>
            <p:cNvCxnSpPr>
              <a:stCxn id="6" idx="7"/>
              <a:endCxn id="4" idx="2"/>
            </p:cNvCxnSpPr>
            <p:nvPr/>
          </p:nvCxnSpPr>
          <p:spPr>
            <a:xfrm flipV="1">
              <a:off x="2091668" y="1779144"/>
              <a:ext cx="1417362" cy="349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638349" y="1738847"/>
              <a:ext cx="3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10</a:t>
              </a:r>
              <a:endParaRPr lang="zh-CN" altLang="en-US" sz="2400" b="1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049030" y="1779144"/>
            <a:ext cx="1338281" cy="450602"/>
            <a:chOff x="4049030" y="1779144"/>
            <a:chExt cx="1338281" cy="450602"/>
          </a:xfrm>
        </p:grpSpPr>
        <p:cxnSp>
          <p:nvCxnSpPr>
            <p:cNvPr id="5" name="直接箭头连接符 4"/>
            <p:cNvCxnSpPr>
              <a:stCxn id="4" idx="6"/>
              <a:endCxn id="7" idx="2"/>
            </p:cNvCxnSpPr>
            <p:nvPr/>
          </p:nvCxnSpPr>
          <p:spPr>
            <a:xfrm>
              <a:off x="4049030" y="1779144"/>
              <a:ext cx="1338281" cy="4506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4510767" y="1796405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11</a:t>
              </a:r>
              <a:endParaRPr lang="zh-CN" altLang="en-US" sz="2400" b="1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155502" y="4192258"/>
            <a:ext cx="1275141" cy="502759"/>
            <a:chOff x="5155502" y="4192258"/>
            <a:chExt cx="1275141" cy="502759"/>
          </a:xfrm>
        </p:grpSpPr>
        <p:cxnSp>
          <p:nvCxnSpPr>
            <p:cNvPr id="25" name="直接箭头连接符 24"/>
            <p:cNvCxnSpPr>
              <a:stCxn id="12" idx="2"/>
              <a:endCxn id="11" idx="5"/>
            </p:cNvCxnSpPr>
            <p:nvPr/>
          </p:nvCxnSpPr>
          <p:spPr>
            <a:xfrm flipH="1" flipV="1">
              <a:off x="5155502" y="4192258"/>
              <a:ext cx="1275141" cy="502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504884" y="421128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031052" y="4192258"/>
            <a:ext cx="742612" cy="452365"/>
            <a:chOff x="4031052" y="4192258"/>
            <a:chExt cx="742612" cy="452365"/>
          </a:xfrm>
        </p:grpSpPr>
        <p:cxnSp>
          <p:nvCxnSpPr>
            <p:cNvPr id="26" name="直接箭头连接符 25"/>
            <p:cNvCxnSpPr>
              <a:stCxn id="13" idx="7"/>
              <a:endCxn id="11" idx="3"/>
            </p:cNvCxnSpPr>
            <p:nvPr/>
          </p:nvCxnSpPr>
          <p:spPr>
            <a:xfrm flipV="1">
              <a:off x="4031052" y="4192258"/>
              <a:ext cx="742612" cy="452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239004" y="4246604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969949" y="3050064"/>
            <a:ext cx="803715" cy="760356"/>
            <a:chOff x="3969949" y="3050064"/>
            <a:chExt cx="803715" cy="760356"/>
          </a:xfrm>
        </p:grpSpPr>
        <p:cxnSp>
          <p:nvCxnSpPr>
            <p:cNvPr id="23" name="直接箭头连接符 22"/>
            <p:cNvCxnSpPr>
              <a:stCxn id="11" idx="1"/>
              <a:endCxn id="10" idx="5"/>
            </p:cNvCxnSpPr>
            <p:nvPr/>
          </p:nvCxnSpPr>
          <p:spPr>
            <a:xfrm flipH="1" flipV="1">
              <a:off x="3969949" y="3050064"/>
              <a:ext cx="803715" cy="76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4189271" y="3234027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19</a:t>
              </a:r>
              <a:endParaRPr lang="zh-CN" altLang="en-US" sz="24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25820" y="3477647"/>
            <a:ext cx="1381824" cy="369332"/>
            <a:chOff x="925820" y="3477647"/>
            <a:chExt cx="1381824" cy="369332"/>
          </a:xfrm>
        </p:grpSpPr>
        <p:cxnSp>
          <p:nvCxnSpPr>
            <p:cNvPr id="19" name="直接箭头连接符 18"/>
            <p:cNvCxnSpPr>
              <a:stCxn id="9" idx="2"/>
              <a:endCxn id="8" idx="6"/>
            </p:cNvCxnSpPr>
            <p:nvPr/>
          </p:nvCxnSpPr>
          <p:spPr>
            <a:xfrm flipH="1">
              <a:off x="925820" y="3528797"/>
              <a:ext cx="1381824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518271" y="347764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8</a:t>
              </a:r>
              <a:endParaRPr lang="zh-CN" altLang="en-US" sz="2400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00749" y="2589144"/>
            <a:ext cx="485976" cy="748734"/>
            <a:chOff x="1900749" y="2589144"/>
            <a:chExt cx="485976" cy="748734"/>
          </a:xfrm>
        </p:grpSpPr>
        <p:cxnSp>
          <p:nvCxnSpPr>
            <p:cNvPr id="17" name="直接箭头连接符 16"/>
            <p:cNvCxnSpPr>
              <a:stCxn id="6" idx="4"/>
              <a:endCxn id="9" idx="1"/>
            </p:cNvCxnSpPr>
            <p:nvPr/>
          </p:nvCxnSpPr>
          <p:spPr>
            <a:xfrm>
              <a:off x="1900749" y="2589144"/>
              <a:ext cx="485976" cy="748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918543" y="2817216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12</a:t>
              </a:r>
              <a:endParaRPr lang="zh-CN" altLang="en-US" sz="2400" b="1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091668" y="2510063"/>
            <a:ext cx="1417362" cy="374972"/>
            <a:chOff x="2091668" y="2510063"/>
            <a:chExt cx="1417362" cy="374972"/>
          </a:xfrm>
        </p:grpSpPr>
        <p:cxnSp>
          <p:nvCxnSpPr>
            <p:cNvPr id="16" name="直接箭头连接符 15"/>
            <p:cNvCxnSpPr>
              <a:stCxn id="6" idx="5"/>
              <a:endCxn id="10" idx="2"/>
            </p:cNvCxnSpPr>
            <p:nvPr/>
          </p:nvCxnSpPr>
          <p:spPr>
            <a:xfrm>
              <a:off x="2091668" y="2510063"/>
              <a:ext cx="1417362" cy="34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625498" y="2515703"/>
              <a:ext cx="3462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16</a:t>
              </a:r>
              <a:endParaRPr lang="zh-CN" altLang="en-US" sz="2400" b="1" dirty="0"/>
            </a:p>
          </p:txBody>
        </p:sp>
      </p:grp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84996"/>
              </p:ext>
            </p:extLst>
          </p:nvPr>
        </p:nvGraphicFramePr>
        <p:xfrm>
          <a:off x="7584290" y="77189"/>
          <a:ext cx="3309315" cy="668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权值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7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7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683" y="778271"/>
            <a:ext cx="10418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连通图如图所示，使用普里姆算法</a:t>
            </a:r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</a:t>
            </a:r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为源点</a:t>
            </a:r>
            <a:r>
              <a:rPr lang="en-US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构建该图的最小代价生成树。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773254" y="2639508"/>
            <a:ext cx="3310212" cy="3216463"/>
            <a:chOff x="4041440" y="2485128"/>
            <a:chExt cx="3310212" cy="3216463"/>
          </a:xfrm>
        </p:grpSpPr>
        <p:sp>
          <p:nvSpPr>
            <p:cNvPr id="5" name="椭圆 4"/>
            <p:cNvSpPr/>
            <p:nvPr/>
          </p:nvSpPr>
          <p:spPr>
            <a:xfrm>
              <a:off x="5432833" y="2485128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041440" y="340293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8" name="直接箭头连接符 7"/>
            <p:cNvCxnSpPr>
              <a:stCxn id="6" idx="7"/>
              <a:endCxn id="5" idx="3"/>
            </p:cNvCxnSpPr>
            <p:nvPr/>
          </p:nvCxnSpPr>
          <p:spPr>
            <a:xfrm flipV="1">
              <a:off x="4502359" y="2946047"/>
              <a:ext cx="1009555" cy="535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930192" y="2999800"/>
              <a:ext cx="153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811652" y="3476725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19" name="直接箭头连接符 18"/>
            <p:cNvCxnSpPr>
              <a:stCxn id="5" idx="5"/>
              <a:endCxn id="18" idx="1"/>
            </p:cNvCxnSpPr>
            <p:nvPr/>
          </p:nvCxnSpPr>
          <p:spPr>
            <a:xfrm>
              <a:off x="5893752" y="2946047"/>
              <a:ext cx="996981" cy="609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5435510" y="412317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041440" y="5161591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sz="2800" b="1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6811652" y="5160265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zh-CN" altLang="en-US" sz="2800" b="1" dirty="0"/>
            </a:p>
          </p:txBody>
        </p:sp>
        <p:cxnSp>
          <p:nvCxnSpPr>
            <p:cNvPr id="26" name="直接箭头连接符 25"/>
            <p:cNvCxnSpPr>
              <a:stCxn id="23" idx="0"/>
              <a:endCxn id="5" idx="4"/>
            </p:cNvCxnSpPr>
            <p:nvPr/>
          </p:nvCxnSpPr>
          <p:spPr>
            <a:xfrm flipH="1" flipV="1">
              <a:off x="5702833" y="3025128"/>
              <a:ext cx="2677" cy="1098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3" idx="1"/>
              <a:endCxn id="6" idx="5"/>
            </p:cNvCxnSpPr>
            <p:nvPr/>
          </p:nvCxnSpPr>
          <p:spPr>
            <a:xfrm flipH="1" flipV="1">
              <a:off x="4502359" y="3863850"/>
              <a:ext cx="1012232" cy="3384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8" idx="2"/>
              <a:endCxn id="23" idx="7"/>
            </p:cNvCxnSpPr>
            <p:nvPr/>
          </p:nvCxnSpPr>
          <p:spPr>
            <a:xfrm flipH="1">
              <a:off x="5896429" y="3746725"/>
              <a:ext cx="915223" cy="4555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4" idx="0"/>
              <a:endCxn id="6" idx="4"/>
            </p:cNvCxnSpPr>
            <p:nvPr/>
          </p:nvCxnSpPr>
          <p:spPr>
            <a:xfrm flipV="1">
              <a:off x="4311440" y="3942931"/>
              <a:ext cx="0" cy="12186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4" idx="7"/>
              <a:endCxn id="23" idx="3"/>
            </p:cNvCxnSpPr>
            <p:nvPr/>
          </p:nvCxnSpPr>
          <p:spPr>
            <a:xfrm flipV="1">
              <a:off x="4502359" y="4584095"/>
              <a:ext cx="1012232" cy="656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5" idx="1"/>
              <a:endCxn id="23" idx="5"/>
            </p:cNvCxnSpPr>
            <p:nvPr/>
          </p:nvCxnSpPr>
          <p:spPr>
            <a:xfrm flipH="1" flipV="1">
              <a:off x="5896429" y="4584095"/>
              <a:ext cx="994304" cy="655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5" idx="0"/>
              <a:endCxn id="18" idx="4"/>
            </p:cNvCxnSpPr>
            <p:nvPr/>
          </p:nvCxnSpPr>
          <p:spPr>
            <a:xfrm flipV="1">
              <a:off x="7081652" y="4016725"/>
              <a:ext cx="0" cy="11435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315298" y="3025128"/>
              <a:ext cx="153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623752" y="3380462"/>
              <a:ext cx="153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76816" y="3789825"/>
              <a:ext cx="153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38354" y="3848387"/>
              <a:ext cx="153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234496" y="4375727"/>
              <a:ext cx="153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953760" y="4663176"/>
              <a:ext cx="153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283419" y="4675374"/>
              <a:ext cx="153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004708" y="4375727"/>
              <a:ext cx="153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6957448" y="3369495"/>
            <a:ext cx="2982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克鲁斯卡尔算法？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7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025A28-4637-46C8-BA5C-767DAFA9E1FE}"/>
              </a:ext>
            </a:extLst>
          </p:cNvPr>
          <p:cNvSpPr txBox="1"/>
          <p:nvPr/>
        </p:nvSpPr>
        <p:spPr>
          <a:xfrm>
            <a:off x="1828800" y="854635"/>
            <a:ext cx="4458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扩展题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15,18,19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4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456105" y="1426071"/>
            <a:ext cx="10908580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一个连通图的生成树是一个</a:t>
            </a:r>
            <a:r>
              <a:rPr lang="zh-CN" altLang="en-US" sz="2800" u="none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极小连通子图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，它包括图中全部顶点，但只有足以构成一棵树的</a:t>
            </a:r>
            <a:r>
              <a:rPr lang="en-US" altLang="zh-CN" sz="2800" u="none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n-1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条边</a:t>
            </a:r>
            <a:endParaRPr lang="en-US" altLang="zh-CN" sz="2800" u="none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800" u="none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遍历（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DFS/BFS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）一个连通图可以得到它的生成树</a:t>
            </a:r>
            <a:endParaRPr lang="en-US" altLang="zh-CN" sz="2800" u="none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800" u="none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一棵生成树的代价是各条边上的代价之和</a:t>
            </a:r>
            <a:endParaRPr lang="en-US" altLang="zh-CN" sz="2800" u="none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800" u="none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一个网络（</a:t>
            </a:r>
            <a:r>
              <a:rPr lang="zh-CN" altLang="en-US" sz="2800" u="none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带权的连通图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）的生成树中具有最小代价的生成树称为该网络的最小代价生成树</a:t>
            </a:r>
            <a:r>
              <a:rPr lang="zh-CN" altLang="en-US" sz="2800" u="none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最小代价生成树的概念</a:t>
            </a:r>
          </a:p>
        </p:txBody>
      </p:sp>
    </p:spTree>
    <p:extLst>
      <p:ext uri="{BB962C8B-B14F-4D97-AF65-F5344CB8AC3E}">
        <p14:creationId xmlns:p14="http://schemas.microsoft.com/office/powerpoint/2010/main" val="2026928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内容占位符 3"/>
          <p:cNvSpPr txBox="1">
            <a:spLocks/>
          </p:cNvSpPr>
          <p:nvPr/>
        </p:nvSpPr>
        <p:spPr>
          <a:xfrm>
            <a:off x="877829" y="1760934"/>
            <a:ext cx="9652318" cy="15932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478EF2-8222-4BEB-8E3A-1E9703FF308D}"/>
              </a:ext>
            </a:extLst>
          </p:cNvPr>
          <p:cNvSpPr txBox="1"/>
          <p:nvPr/>
        </p:nvSpPr>
        <p:spPr>
          <a:xfrm>
            <a:off x="2540599" y="909021"/>
            <a:ext cx="66159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实验课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  周五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1-2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节 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地点：计算机学科楼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-204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206</a:t>
            </a:r>
          </a:p>
          <a:p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内容：实验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1-4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5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选做</a:t>
            </a:r>
          </a:p>
        </p:txBody>
      </p:sp>
    </p:spTree>
    <p:extLst>
      <p:ext uri="{BB962C8B-B14F-4D97-AF65-F5344CB8AC3E}">
        <p14:creationId xmlns:p14="http://schemas.microsoft.com/office/powerpoint/2010/main" val="2299707295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939988" y="553325"/>
            <a:ext cx="2650271" cy="2548763"/>
            <a:chOff x="-199981" y="2563063"/>
            <a:chExt cx="2650271" cy="2548763"/>
          </a:xfrm>
        </p:grpSpPr>
        <p:sp>
          <p:nvSpPr>
            <p:cNvPr id="66" name="椭圆 65"/>
            <p:cNvSpPr/>
            <p:nvPr/>
          </p:nvSpPr>
          <p:spPr>
            <a:xfrm>
              <a:off x="831600" y="2563063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67" name="直接箭头连接符 66"/>
            <p:cNvCxnSpPr>
              <a:stCxn id="66" idx="5"/>
              <a:endCxn id="72" idx="1"/>
            </p:cNvCxnSpPr>
            <p:nvPr/>
          </p:nvCxnSpPr>
          <p:spPr>
            <a:xfrm>
              <a:off x="1292519" y="3023982"/>
              <a:ext cx="696852" cy="5885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793500" y="457182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-199981" y="352800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72" name="椭圆 71"/>
            <p:cNvSpPr/>
            <p:nvPr/>
          </p:nvSpPr>
          <p:spPr>
            <a:xfrm>
              <a:off x="1910290" y="35334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75" name="直接箭头连接符 74"/>
            <p:cNvCxnSpPr>
              <a:stCxn id="70" idx="7"/>
              <a:endCxn id="72" idx="3"/>
            </p:cNvCxnSpPr>
            <p:nvPr/>
          </p:nvCxnSpPr>
          <p:spPr>
            <a:xfrm flipV="1">
              <a:off x="1254419" y="3994346"/>
              <a:ext cx="734952" cy="656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70" idx="1"/>
              <a:endCxn id="71" idx="5"/>
            </p:cNvCxnSpPr>
            <p:nvPr/>
          </p:nvCxnSpPr>
          <p:spPr>
            <a:xfrm flipH="1" flipV="1">
              <a:off x="260938" y="3988926"/>
              <a:ext cx="611643" cy="6619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66" idx="3"/>
              <a:endCxn id="71" idx="7"/>
            </p:cNvCxnSpPr>
            <p:nvPr/>
          </p:nvCxnSpPr>
          <p:spPr>
            <a:xfrm flipH="1">
              <a:off x="260938" y="3023982"/>
              <a:ext cx="649743" cy="583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72" idx="2"/>
              <a:endCxn id="71" idx="6"/>
            </p:cNvCxnSpPr>
            <p:nvPr/>
          </p:nvCxnSpPr>
          <p:spPr>
            <a:xfrm flipH="1" flipV="1">
              <a:off x="340019" y="3798007"/>
              <a:ext cx="1570271" cy="5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514579" y="306198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559127" y="3079010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022557" y="362428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481789" y="414258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527295" y="4158734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04868" y="513887"/>
            <a:ext cx="2650271" cy="2548763"/>
            <a:chOff x="-199981" y="2563063"/>
            <a:chExt cx="2650271" cy="2548763"/>
          </a:xfrm>
        </p:grpSpPr>
        <p:sp>
          <p:nvSpPr>
            <p:cNvPr id="103" name="椭圆 102"/>
            <p:cNvSpPr/>
            <p:nvPr/>
          </p:nvSpPr>
          <p:spPr>
            <a:xfrm>
              <a:off x="831600" y="2563063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793500" y="457182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-199981" y="352800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1910290" y="35334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109" name="直接箭头连接符 108"/>
            <p:cNvCxnSpPr>
              <a:stCxn id="105" idx="1"/>
              <a:endCxn id="106" idx="5"/>
            </p:cNvCxnSpPr>
            <p:nvPr/>
          </p:nvCxnSpPr>
          <p:spPr>
            <a:xfrm flipH="1" flipV="1">
              <a:off x="260938" y="3988926"/>
              <a:ext cx="611643" cy="6619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03" idx="3"/>
              <a:endCxn id="106" idx="7"/>
            </p:cNvCxnSpPr>
            <p:nvPr/>
          </p:nvCxnSpPr>
          <p:spPr>
            <a:xfrm flipH="1">
              <a:off x="260938" y="3023982"/>
              <a:ext cx="649743" cy="583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7" idx="2"/>
              <a:endCxn id="106" idx="6"/>
            </p:cNvCxnSpPr>
            <p:nvPr/>
          </p:nvCxnSpPr>
          <p:spPr>
            <a:xfrm flipH="1" flipV="1">
              <a:off x="340019" y="3798007"/>
              <a:ext cx="1570271" cy="5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514579" y="306198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022557" y="362428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481789" y="414258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8023562" y="553325"/>
            <a:ext cx="2650271" cy="2548763"/>
            <a:chOff x="-199981" y="2563063"/>
            <a:chExt cx="2650271" cy="2548763"/>
          </a:xfrm>
        </p:grpSpPr>
        <p:sp>
          <p:nvSpPr>
            <p:cNvPr id="118" name="椭圆 117"/>
            <p:cNvSpPr/>
            <p:nvPr/>
          </p:nvSpPr>
          <p:spPr>
            <a:xfrm>
              <a:off x="831600" y="2563063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119" name="直接箭头连接符 118"/>
            <p:cNvCxnSpPr>
              <a:stCxn id="118" idx="5"/>
              <a:endCxn id="122" idx="1"/>
            </p:cNvCxnSpPr>
            <p:nvPr/>
          </p:nvCxnSpPr>
          <p:spPr>
            <a:xfrm>
              <a:off x="1292519" y="3023982"/>
              <a:ext cx="696852" cy="5885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椭圆 119"/>
            <p:cNvSpPr/>
            <p:nvPr/>
          </p:nvSpPr>
          <p:spPr>
            <a:xfrm>
              <a:off x="793500" y="457182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-199981" y="352800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1910290" y="35334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123" name="直接箭头连接符 122"/>
            <p:cNvCxnSpPr>
              <a:stCxn id="120" idx="7"/>
              <a:endCxn id="122" idx="3"/>
            </p:cNvCxnSpPr>
            <p:nvPr/>
          </p:nvCxnSpPr>
          <p:spPr>
            <a:xfrm flipV="1">
              <a:off x="1254419" y="3994346"/>
              <a:ext cx="734952" cy="656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22" idx="2"/>
              <a:endCxn id="121" idx="6"/>
            </p:cNvCxnSpPr>
            <p:nvPr/>
          </p:nvCxnSpPr>
          <p:spPr>
            <a:xfrm flipH="1" flipV="1">
              <a:off x="340019" y="3798007"/>
              <a:ext cx="1570271" cy="5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1559127" y="3079010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022557" y="362428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527295" y="4158734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837390" y="3870487"/>
            <a:ext cx="2650271" cy="2548763"/>
            <a:chOff x="-199981" y="2563063"/>
            <a:chExt cx="2650271" cy="2548763"/>
          </a:xfrm>
        </p:grpSpPr>
        <p:sp>
          <p:nvSpPr>
            <p:cNvPr id="144" name="椭圆 143"/>
            <p:cNvSpPr/>
            <p:nvPr/>
          </p:nvSpPr>
          <p:spPr>
            <a:xfrm>
              <a:off x="831600" y="2563063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145" name="直接箭头连接符 144"/>
            <p:cNvCxnSpPr>
              <a:stCxn id="144" idx="5"/>
              <a:endCxn id="148" idx="1"/>
            </p:cNvCxnSpPr>
            <p:nvPr/>
          </p:nvCxnSpPr>
          <p:spPr>
            <a:xfrm>
              <a:off x="1292519" y="3023982"/>
              <a:ext cx="696852" cy="5885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椭圆 145"/>
            <p:cNvSpPr/>
            <p:nvPr/>
          </p:nvSpPr>
          <p:spPr>
            <a:xfrm>
              <a:off x="793500" y="457182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-199981" y="352800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1910290" y="35334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149" name="直接箭头连接符 148"/>
            <p:cNvCxnSpPr>
              <a:stCxn id="146" idx="7"/>
              <a:endCxn id="148" idx="3"/>
            </p:cNvCxnSpPr>
            <p:nvPr/>
          </p:nvCxnSpPr>
          <p:spPr>
            <a:xfrm flipV="1">
              <a:off x="1254419" y="3994346"/>
              <a:ext cx="734952" cy="656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44" idx="3"/>
              <a:endCxn id="147" idx="7"/>
            </p:cNvCxnSpPr>
            <p:nvPr/>
          </p:nvCxnSpPr>
          <p:spPr>
            <a:xfrm flipH="1">
              <a:off x="260938" y="3023982"/>
              <a:ext cx="649743" cy="583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514579" y="306198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1559127" y="3079010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527295" y="4158734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4243213" y="3870487"/>
            <a:ext cx="2650271" cy="2548763"/>
            <a:chOff x="-199981" y="2563063"/>
            <a:chExt cx="2650271" cy="2548763"/>
          </a:xfrm>
        </p:grpSpPr>
        <p:sp>
          <p:nvSpPr>
            <p:cNvPr id="159" name="椭圆 158"/>
            <p:cNvSpPr/>
            <p:nvPr/>
          </p:nvSpPr>
          <p:spPr>
            <a:xfrm>
              <a:off x="831600" y="2563063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160" name="直接箭头连接符 159"/>
            <p:cNvCxnSpPr>
              <a:stCxn id="159" idx="5"/>
              <a:endCxn id="163" idx="1"/>
            </p:cNvCxnSpPr>
            <p:nvPr/>
          </p:nvCxnSpPr>
          <p:spPr>
            <a:xfrm>
              <a:off x="1292519" y="3023982"/>
              <a:ext cx="696852" cy="5885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>
              <a:off x="793500" y="457182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-199981" y="352800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1910290" y="35334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165" name="直接箭头连接符 164"/>
            <p:cNvCxnSpPr>
              <a:stCxn id="161" idx="1"/>
              <a:endCxn id="162" idx="5"/>
            </p:cNvCxnSpPr>
            <p:nvPr/>
          </p:nvCxnSpPr>
          <p:spPr>
            <a:xfrm flipH="1" flipV="1">
              <a:off x="260938" y="3988926"/>
              <a:ext cx="611643" cy="6619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59" idx="3"/>
              <a:endCxn id="162" idx="7"/>
            </p:cNvCxnSpPr>
            <p:nvPr/>
          </p:nvCxnSpPr>
          <p:spPr>
            <a:xfrm flipH="1">
              <a:off x="260938" y="3023982"/>
              <a:ext cx="649743" cy="583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/>
            <p:cNvSpPr txBox="1"/>
            <p:nvPr/>
          </p:nvSpPr>
          <p:spPr>
            <a:xfrm>
              <a:off x="514579" y="306198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559127" y="3079010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481789" y="414258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7996720" y="3870487"/>
            <a:ext cx="2650271" cy="2548763"/>
            <a:chOff x="-199981" y="2563063"/>
            <a:chExt cx="2650271" cy="2548763"/>
          </a:xfrm>
        </p:grpSpPr>
        <p:sp>
          <p:nvSpPr>
            <p:cNvPr id="174" name="椭圆 173"/>
            <p:cNvSpPr/>
            <p:nvPr/>
          </p:nvSpPr>
          <p:spPr>
            <a:xfrm>
              <a:off x="831600" y="2563063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793500" y="457182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-199981" y="352800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1910290" y="35334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179" name="直接箭头连接符 178"/>
            <p:cNvCxnSpPr>
              <a:stCxn id="176" idx="7"/>
              <a:endCxn id="178" idx="3"/>
            </p:cNvCxnSpPr>
            <p:nvPr/>
          </p:nvCxnSpPr>
          <p:spPr>
            <a:xfrm flipV="1">
              <a:off x="1254419" y="3994346"/>
              <a:ext cx="734952" cy="656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/>
            <p:cNvCxnSpPr>
              <a:stCxn id="174" idx="3"/>
              <a:endCxn id="177" idx="7"/>
            </p:cNvCxnSpPr>
            <p:nvPr/>
          </p:nvCxnSpPr>
          <p:spPr>
            <a:xfrm flipH="1">
              <a:off x="260938" y="3023982"/>
              <a:ext cx="649743" cy="583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78" idx="2"/>
              <a:endCxn id="177" idx="6"/>
            </p:cNvCxnSpPr>
            <p:nvPr/>
          </p:nvCxnSpPr>
          <p:spPr>
            <a:xfrm flipH="1" flipV="1">
              <a:off x="340019" y="3798007"/>
              <a:ext cx="1570271" cy="5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/>
            <p:cNvSpPr txBox="1"/>
            <p:nvPr/>
          </p:nvSpPr>
          <p:spPr>
            <a:xfrm>
              <a:off x="514579" y="306198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1022557" y="362428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1527295" y="4158734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244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构造最小代价生成树的算法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9601196" cy="412004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普里姆算法 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(Prim)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克鲁斯卡尔算法 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Kruskal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2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508" y="73277"/>
            <a:ext cx="9404723" cy="140053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普里姆算法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80457" y="910795"/>
            <a:ext cx="2650271" cy="2548763"/>
            <a:chOff x="-199981" y="2563063"/>
            <a:chExt cx="2650271" cy="2548763"/>
          </a:xfrm>
        </p:grpSpPr>
        <p:sp>
          <p:nvSpPr>
            <p:cNvPr id="5" name="椭圆 4"/>
            <p:cNvSpPr/>
            <p:nvPr/>
          </p:nvSpPr>
          <p:spPr>
            <a:xfrm>
              <a:off x="831600" y="2563063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6" name="直接箭头连接符 5"/>
            <p:cNvCxnSpPr>
              <a:stCxn id="5" idx="5"/>
              <a:endCxn id="9" idx="1"/>
            </p:cNvCxnSpPr>
            <p:nvPr/>
          </p:nvCxnSpPr>
          <p:spPr>
            <a:xfrm>
              <a:off x="1292519" y="3023982"/>
              <a:ext cx="696852" cy="5885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793500" y="457182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-199981" y="352800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910290" y="353342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cxnSp>
          <p:nvCxnSpPr>
            <p:cNvPr id="10" name="直接箭头连接符 9"/>
            <p:cNvCxnSpPr>
              <a:stCxn id="7" idx="7"/>
              <a:endCxn id="9" idx="3"/>
            </p:cNvCxnSpPr>
            <p:nvPr/>
          </p:nvCxnSpPr>
          <p:spPr>
            <a:xfrm flipV="1">
              <a:off x="1254419" y="3994346"/>
              <a:ext cx="734952" cy="656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1"/>
              <a:endCxn id="8" idx="5"/>
            </p:cNvCxnSpPr>
            <p:nvPr/>
          </p:nvCxnSpPr>
          <p:spPr>
            <a:xfrm flipH="1" flipV="1">
              <a:off x="260938" y="3988926"/>
              <a:ext cx="611643" cy="6619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3"/>
              <a:endCxn id="8" idx="7"/>
            </p:cNvCxnSpPr>
            <p:nvPr/>
          </p:nvCxnSpPr>
          <p:spPr>
            <a:xfrm flipH="1">
              <a:off x="260938" y="3023982"/>
              <a:ext cx="649743" cy="583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2"/>
              <a:endCxn id="8" idx="6"/>
            </p:cNvCxnSpPr>
            <p:nvPr/>
          </p:nvCxnSpPr>
          <p:spPr>
            <a:xfrm flipH="1" flipV="1">
              <a:off x="340019" y="3798007"/>
              <a:ext cx="1570271" cy="54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14579" y="306198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59127" y="3079010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557" y="3624283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7</a:t>
              </a:r>
              <a:endParaRPr lang="zh-CN" altLang="en-US" sz="24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1789" y="4142582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27295" y="4158734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22095" y="1152983"/>
            <a:ext cx="3271454" cy="2306575"/>
            <a:chOff x="4122095" y="1152983"/>
            <a:chExt cx="3271454" cy="2306575"/>
          </a:xfrm>
        </p:grpSpPr>
        <p:sp>
          <p:nvSpPr>
            <p:cNvPr id="19" name="矩形 18"/>
            <p:cNvSpPr/>
            <p:nvPr/>
          </p:nvSpPr>
          <p:spPr>
            <a:xfrm>
              <a:off x="4233616" y="1848158"/>
              <a:ext cx="3051958" cy="16114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122095" y="1152983"/>
              <a:ext cx="327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任选一个顶点作为起点</a:t>
              </a:r>
              <a:endParaRPr lang="en-US" altLang="zh-CN" sz="2400" b="1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487822" y="237631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12268" y="1140028"/>
            <a:ext cx="4096801" cy="2355155"/>
            <a:chOff x="7612268" y="1140028"/>
            <a:chExt cx="4096801" cy="2355155"/>
          </a:xfrm>
        </p:grpSpPr>
        <p:grpSp>
          <p:nvGrpSpPr>
            <p:cNvPr id="23" name="组合 22"/>
            <p:cNvGrpSpPr/>
            <p:nvPr/>
          </p:nvGrpSpPr>
          <p:grpSpPr>
            <a:xfrm>
              <a:off x="7612268" y="1140028"/>
              <a:ext cx="4096801" cy="2355155"/>
              <a:chOff x="4183242" y="1213806"/>
              <a:chExt cx="4096801" cy="235515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569459" y="1915016"/>
                <a:ext cx="3051958" cy="165394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183242" y="1213806"/>
                <a:ext cx="4096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选择一条代价最短的边</a:t>
                </a:r>
                <a:r>
                  <a:rPr lang="en-US" altLang="zh-CN" sz="2400" b="1" dirty="0"/>
                  <a:t>(3,x)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833376" y="2890579"/>
                <a:ext cx="540000" cy="5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800" b="1" dirty="0"/>
                  <a:t>3</a:t>
                </a:r>
                <a:endParaRPr lang="zh-CN" altLang="en-US" sz="2800" b="1" dirty="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8534936" y="1890617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28" name="直接箭头连接符 27"/>
            <p:cNvCxnSpPr>
              <a:stCxn id="27" idx="6"/>
              <a:endCxn id="26" idx="1"/>
            </p:cNvCxnSpPr>
            <p:nvPr/>
          </p:nvCxnSpPr>
          <p:spPr>
            <a:xfrm>
              <a:off x="9074936" y="2160617"/>
              <a:ext cx="1266547" cy="7352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9574107" y="237631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4102" y="3693068"/>
            <a:ext cx="5173252" cy="2967755"/>
            <a:chOff x="3410999" y="3753679"/>
            <a:chExt cx="5173252" cy="2967755"/>
          </a:xfrm>
        </p:grpSpPr>
        <p:grpSp>
          <p:nvGrpSpPr>
            <p:cNvPr id="33" name="组合 32"/>
            <p:cNvGrpSpPr/>
            <p:nvPr/>
          </p:nvGrpSpPr>
          <p:grpSpPr>
            <a:xfrm>
              <a:off x="3410999" y="3753679"/>
              <a:ext cx="5173252" cy="2967755"/>
              <a:chOff x="3692557" y="984859"/>
              <a:chExt cx="5173252" cy="296775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4569459" y="1915016"/>
                <a:ext cx="3051958" cy="203759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692557" y="984859"/>
                <a:ext cx="5173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选择一条代价最短的边</a:t>
                </a:r>
                <a:r>
                  <a:rPr lang="en-US" altLang="zh-CN" sz="2400" b="1" dirty="0"/>
                  <a:t>(3,x)</a:t>
                </a:r>
                <a:r>
                  <a:rPr lang="zh-CN" altLang="en-US" sz="2400" b="1" dirty="0"/>
                  <a:t>或</a:t>
                </a:r>
                <a:r>
                  <a:rPr lang="en-US" altLang="zh-CN" sz="2400" b="1" dirty="0"/>
                  <a:t>(1,x)</a:t>
                </a:r>
              </a:p>
              <a:p>
                <a:r>
                  <a:rPr lang="zh-CN" altLang="en-US" sz="2400" b="1" dirty="0"/>
                  <a:t>新添加的边不能造成回路</a:t>
                </a:r>
                <a:endParaRPr lang="en-US" altLang="zh-CN" sz="2400" b="1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833376" y="2890579"/>
                <a:ext cx="540000" cy="540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800" b="1" dirty="0"/>
                  <a:t>3</a:t>
                </a:r>
                <a:endParaRPr lang="zh-CN" altLang="en-US" sz="2800" b="1" dirty="0"/>
              </a:p>
            </p:txBody>
          </p:sp>
        </p:grpSp>
        <p:sp>
          <p:nvSpPr>
            <p:cNvPr id="37" name="椭圆 36"/>
            <p:cNvSpPr/>
            <p:nvPr/>
          </p:nvSpPr>
          <p:spPr>
            <a:xfrm>
              <a:off x="5457625" y="4795208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38" name="直接箭头连接符 37"/>
            <p:cNvCxnSpPr>
              <a:stCxn id="37" idx="5"/>
              <a:endCxn id="36" idx="1"/>
            </p:cNvCxnSpPr>
            <p:nvPr/>
          </p:nvCxnSpPr>
          <p:spPr>
            <a:xfrm>
              <a:off x="5918544" y="5256127"/>
              <a:ext cx="712355" cy="482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6135285" y="5312637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4372014" y="5659399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44" name="直接箭头连接符 43"/>
            <p:cNvCxnSpPr>
              <a:stCxn id="37" idx="3"/>
              <a:endCxn id="41" idx="7"/>
            </p:cNvCxnSpPr>
            <p:nvPr/>
          </p:nvCxnSpPr>
          <p:spPr>
            <a:xfrm flipH="1">
              <a:off x="4832933" y="5256127"/>
              <a:ext cx="703773" cy="482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5104590" y="5324721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889011" y="3693068"/>
            <a:ext cx="5173252" cy="2967755"/>
            <a:chOff x="5889011" y="3693068"/>
            <a:chExt cx="5173252" cy="2967755"/>
          </a:xfrm>
        </p:grpSpPr>
        <p:grpSp>
          <p:nvGrpSpPr>
            <p:cNvPr id="48" name="组合 47"/>
            <p:cNvGrpSpPr/>
            <p:nvPr/>
          </p:nvGrpSpPr>
          <p:grpSpPr>
            <a:xfrm>
              <a:off x="5889011" y="3693068"/>
              <a:ext cx="5173252" cy="2967755"/>
              <a:chOff x="3692557" y="984859"/>
              <a:chExt cx="5173252" cy="2967755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569459" y="1915016"/>
                <a:ext cx="3051958" cy="203759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3692557" y="984859"/>
                <a:ext cx="5173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选择一条代价最短的边</a:t>
                </a:r>
                <a:r>
                  <a:rPr lang="en-US" altLang="zh-CN" sz="2400" b="1" dirty="0"/>
                  <a:t>(3,x)</a:t>
                </a:r>
                <a:r>
                  <a:rPr lang="zh-CN" altLang="en-US" sz="2400" b="1" dirty="0"/>
                  <a:t>、</a:t>
                </a:r>
                <a:r>
                  <a:rPr lang="en-US" altLang="zh-CN" sz="2400" b="1" dirty="0"/>
                  <a:t>(1,x)</a:t>
                </a:r>
                <a:r>
                  <a:rPr lang="zh-CN" altLang="en-US" sz="2400" b="1" dirty="0"/>
                  <a:t>或</a:t>
                </a:r>
                <a:r>
                  <a:rPr lang="en-US" altLang="zh-CN" sz="2400" b="1" dirty="0"/>
                  <a:t>(0,x)</a:t>
                </a:r>
                <a:r>
                  <a:rPr lang="zh-CN" altLang="en-US" sz="2400" b="1" dirty="0"/>
                  <a:t>，新添加的边不能造成回路</a:t>
                </a:r>
                <a:endParaRPr lang="en-US" altLang="zh-CN" sz="2400" b="1" dirty="0"/>
              </a:p>
            </p:txBody>
          </p:sp>
        </p:grpSp>
        <p:sp>
          <p:nvSpPr>
            <p:cNvPr id="53" name="椭圆 52"/>
            <p:cNvSpPr/>
            <p:nvPr/>
          </p:nvSpPr>
          <p:spPr>
            <a:xfrm>
              <a:off x="9092678" y="562176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7998485" y="4757575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zh-CN" altLang="en-US" sz="2800" b="1" dirty="0"/>
            </a:p>
          </p:txBody>
        </p:sp>
        <p:cxnSp>
          <p:nvCxnSpPr>
            <p:cNvPr id="55" name="直接箭头连接符 54"/>
            <p:cNvCxnSpPr>
              <a:stCxn id="54" idx="5"/>
              <a:endCxn id="53" idx="1"/>
            </p:cNvCxnSpPr>
            <p:nvPr/>
          </p:nvCxnSpPr>
          <p:spPr>
            <a:xfrm>
              <a:off x="8459404" y="5218494"/>
              <a:ext cx="712355" cy="482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8676145" y="5275004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6912874" y="5621766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zh-CN" altLang="en-US" sz="2800" b="1" dirty="0"/>
            </a:p>
          </p:txBody>
        </p:sp>
        <p:cxnSp>
          <p:nvCxnSpPr>
            <p:cNvPr id="58" name="直接箭头连接符 57"/>
            <p:cNvCxnSpPr>
              <a:stCxn id="54" idx="3"/>
              <a:endCxn id="57" idx="7"/>
            </p:cNvCxnSpPr>
            <p:nvPr/>
          </p:nvCxnSpPr>
          <p:spPr>
            <a:xfrm flipH="1">
              <a:off x="7373793" y="5218494"/>
              <a:ext cx="703773" cy="482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7645450" y="5287088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60" name="椭圆 59"/>
            <p:cNvSpPr/>
            <p:nvPr/>
          </p:nvSpPr>
          <p:spPr>
            <a:xfrm>
              <a:off x="8021892" y="6075440"/>
              <a:ext cx="540000" cy="5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  <p:cxnSp>
          <p:nvCxnSpPr>
            <p:cNvPr id="61" name="直接箭头连接符 60"/>
            <p:cNvCxnSpPr>
              <a:stCxn id="60" idx="2"/>
              <a:endCxn id="57" idx="5"/>
            </p:cNvCxnSpPr>
            <p:nvPr/>
          </p:nvCxnSpPr>
          <p:spPr>
            <a:xfrm flipH="1" flipV="1">
              <a:off x="7373793" y="6082685"/>
              <a:ext cx="648099" cy="262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7631390" y="6029396"/>
              <a:ext cx="173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4054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42508" y="1473807"/>
            <a:ext cx="11352811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457200" indent="-457200" algn="l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G=(V,E)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是带权的连通图，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T=(V’,E’)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是正在构造中的生成树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初始状态：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T=({v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},{ })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是任意选定的起始顶点</a:t>
            </a:r>
          </a:p>
          <a:p>
            <a:pPr marL="457200" indent="-457200" algn="l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重复执行下列运算：</a:t>
            </a:r>
          </a:p>
          <a:p>
            <a:pPr marL="120015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在所有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V-V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中找一条代价最小的边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u’,v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</a:p>
          <a:p>
            <a:pPr marL="120015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u’,v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并入集合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E’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，将顶点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v’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并入集合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V’</a:t>
            </a: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120015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重复执行上述操作，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直到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V=V’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为止。</a:t>
            </a:r>
          </a:p>
          <a:p>
            <a:pPr marL="120015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这时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E’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中必有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条边，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T=(V’,E’)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是图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的一棵最小代价生成树。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42508" y="73277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普里姆算法</a:t>
            </a:r>
          </a:p>
        </p:txBody>
      </p:sp>
    </p:spTree>
    <p:extLst>
      <p:ext uri="{BB962C8B-B14F-4D97-AF65-F5344CB8AC3E}">
        <p14:creationId xmlns:p14="http://schemas.microsoft.com/office/powerpoint/2010/main" val="348861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Group 124"/>
          <p:cNvGrpSpPr>
            <a:grpSpLocks/>
          </p:cNvGrpSpPr>
          <p:nvPr/>
        </p:nvGrpSpPr>
        <p:grpSpPr bwMode="auto">
          <a:xfrm>
            <a:off x="2057400" y="1676400"/>
            <a:ext cx="2603501" cy="3124200"/>
            <a:chOff x="336" y="1056"/>
            <a:chExt cx="1640" cy="1968"/>
          </a:xfrm>
        </p:grpSpPr>
        <p:sp>
          <p:nvSpPr>
            <p:cNvPr id="90138" name="Oval 4"/>
            <p:cNvSpPr>
              <a:spLocks noChangeArrowheads="1"/>
            </p:cNvSpPr>
            <p:nvPr/>
          </p:nvSpPr>
          <p:spPr bwMode="auto">
            <a:xfrm>
              <a:off x="1056" y="1104"/>
              <a:ext cx="288" cy="2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18800" bIns="118800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39" name="Text Box 5"/>
            <p:cNvSpPr txBox="1">
              <a:spLocks noChangeArrowheads="1"/>
            </p:cNvSpPr>
            <p:nvPr/>
          </p:nvSpPr>
          <p:spPr bwMode="auto">
            <a:xfrm>
              <a:off x="1016" y="1056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</a:t>
              </a:r>
            </a:p>
          </p:txBody>
        </p:sp>
        <p:sp>
          <p:nvSpPr>
            <p:cNvPr id="90140" name="Oval 6"/>
            <p:cNvSpPr>
              <a:spLocks noChangeArrowheads="1"/>
            </p:cNvSpPr>
            <p:nvPr/>
          </p:nvSpPr>
          <p:spPr bwMode="auto">
            <a:xfrm>
              <a:off x="1632" y="1632"/>
              <a:ext cx="288" cy="2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18800" bIns="118800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41" name="Text Box 7"/>
            <p:cNvSpPr txBox="1">
              <a:spLocks noChangeArrowheads="1"/>
            </p:cNvSpPr>
            <p:nvPr/>
          </p:nvSpPr>
          <p:spPr bwMode="auto">
            <a:xfrm>
              <a:off x="1592" y="1584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3</a:t>
              </a:r>
            </a:p>
          </p:txBody>
        </p:sp>
        <p:sp>
          <p:nvSpPr>
            <p:cNvPr id="90142" name="Oval 8"/>
            <p:cNvSpPr>
              <a:spLocks noChangeArrowheads="1"/>
            </p:cNvSpPr>
            <p:nvPr/>
          </p:nvSpPr>
          <p:spPr bwMode="auto">
            <a:xfrm>
              <a:off x="480" y="1632"/>
              <a:ext cx="288" cy="2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18800" bIns="118800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43" name="Text Box 9"/>
            <p:cNvSpPr txBox="1">
              <a:spLocks noChangeArrowheads="1"/>
            </p:cNvSpPr>
            <p:nvPr/>
          </p:nvSpPr>
          <p:spPr bwMode="auto">
            <a:xfrm>
              <a:off x="440" y="1584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90144" name="Oval 10"/>
            <p:cNvSpPr>
              <a:spLocks noChangeArrowheads="1"/>
            </p:cNvSpPr>
            <p:nvPr/>
          </p:nvSpPr>
          <p:spPr bwMode="auto">
            <a:xfrm>
              <a:off x="1056" y="1968"/>
              <a:ext cx="288" cy="2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18800" bIns="118800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45" name="Text Box 11"/>
            <p:cNvSpPr txBox="1">
              <a:spLocks noChangeArrowheads="1"/>
            </p:cNvSpPr>
            <p:nvPr/>
          </p:nvSpPr>
          <p:spPr bwMode="auto">
            <a:xfrm>
              <a:off x="1016" y="1920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</p:txBody>
        </p:sp>
        <p:sp>
          <p:nvSpPr>
            <p:cNvPr id="90146" name="Oval 12"/>
            <p:cNvSpPr>
              <a:spLocks noChangeArrowheads="1"/>
            </p:cNvSpPr>
            <p:nvPr/>
          </p:nvSpPr>
          <p:spPr bwMode="auto">
            <a:xfrm>
              <a:off x="576" y="2544"/>
              <a:ext cx="288" cy="2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18800" bIns="118800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47" name="Text Box 13"/>
            <p:cNvSpPr txBox="1">
              <a:spLocks noChangeArrowheads="1"/>
            </p:cNvSpPr>
            <p:nvPr/>
          </p:nvSpPr>
          <p:spPr bwMode="auto">
            <a:xfrm>
              <a:off x="536" y="2496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4</a:t>
              </a:r>
            </a:p>
          </p:txBody>
        </p:sp>
        <p:sp>
          <p:nvSpPr>
            <p:cNvPr id="90148" name="Oval 14"/>
            <p:cNvSpPr>
              <a:spLocks noChangeArrowheads="1"/>
            </p:cNvSpPr>
            <p:nvPr/>
          </p:nvSpPr>
          <p:spPr bwMode="auto">
            <a:xfrm>
              <a:off x="1536" y="2544"/>
              <a:ext cx="288" cy="2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18800" bIns="118800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49" name="Text Box 15"/>
            <p:cNvSpPr txBox="1">
              <a:spLocks noChangeArrowheads="1"/>
            </p:cNvSpPr>
            <p:nvPr/>
          </p:nvSpPr>
          <p:spPr bwMode="auto">
            <a:xfrm>
              <a:off x="1496" y="2496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5</a:t>
              </a:r>
            </a:p>
          </p:txBody>
        </p:sp>
        <p:sp>
          <p:nvSpPr>
            <p:cNvPr id="90150" name="Line 17"/>
            <p:cNvSpPr>
              <a:spLocks noChangeShapeType="1"/>
            </p:cNvSpPr>
            <p:nvPr/>
          </p:nvSpPr>
          <p:spPr bwMode="auto">
            <a:xfrm>
              <a:off x="624" y="1920"/>
              <a:ext cx="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 bIns="118800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51" name="Line 18"/>
            <p:cNvSpPr>
              <a:spLocks noChangeShapeType="1"/>
            </p:cNvSpPr>
            <p:nvPr/>
          </p:nvSpPr>
          <p:spPr bwMode="auto">
            <a:xfrm>
              <a:off x="864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 bIns="118800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52" name="Line 19"/>
            <p:cNvSpPr>
              <a:spLocks noChangeShapeType="1"/>
            </p:cNvSpPr>
            <p:nvPr/>
          </p:nvSpPr>
          <p:spPr bwMode="auto">
            <a:xfrm flipH="1">
              <a:off x="1728" y="1968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 bIns="118800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53" name="Line 20"/>
            <p:cNvSpPr>
              <a:spLocks noChangeShapeType="1"/>
            </p:cNvSpPr>
            <p:nvPr/>
          </p:nvSpPr>
          <p:spPr bwMode="auto">
            <a:xfrm>
              <a:off x="1344" y="13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 bIns="118800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54" name="Line 21"/>
            <p:cNvSpPr>
              <a:spLocks noChangeShapeType="1"/>
            </p:cNvSpPr>
            <p:nvPr/>
          </p:nvSpPr>
          <p:spPr bwMode="auto">
            <a:xfrm flipH="1">
              <a:off x="720" y="13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 bIns="118800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55" name="Line 22"/>
            <p:cNvSpPr>
              <a:spLocks noChangeShapeType="1"/>
            </p:cNvSpPr>
            <p:nvPr/>
          </p:nvSpPr>
          <p:spPr bwMode="auto">
            <a:xfrm>
              <a:off x="768" y="187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 bIns="118800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56" name="Line 23"/>
            <p:cNvSpPr>
              <a:spLocks noChangeShapeType="1"/>
            </p:cNvSpPr>
            <p:nvPr/>
          </p:nvSpPr>
          <p:spPr bwMode="auto">
            <a:xfrm>
              <a:off x="1296" y="225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 bIns="118800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57" name="Line 24"/>
            <p:cNvSpPr>
              <a:spLocks noChangeShapeType="1"/>
            </p:cNvSpPr>
            <p:nvPr/>
          </p:nvSpPr>
          <p:spPr bwMode="auto">
            <a:xfrm flipH="1">
              <a:off x="816" y="220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 bIns="118800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58" name="Line 25"/>
            <p:cNvSpPr>
              <a:spLocks noChangeShapeType="1"/>
            </p:cNvSpPr>
            <p:nvPr/>
          </p:nvSpPr>
          <p:spPr bwMode="auto">
            <a:xfrm flipV="1">
              <a:off x="1344" y="187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 bIns="118800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59" name="Line 26"/>
            <p:cNvSpPr>
              <a:spLocks noChangeShapeType="1"/>
            </p:cNvSpPr>
            <p:nvPr/>
          </p:nvSpPr>
          <p:spPr bwMode="auto">
            <a:xfrm>
              <a:off x="120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 bIns="118800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160" name="Text Box 27"/>
            <p:cNvSpPr txBox="1">
              <a:spLocks noChangeArrowheads="1"/>
            </p:cNvSpPr>
            <p:nvPr/>
          </p:nvSpPr>
          <p:spPr bwMode="auto">
            <a:xfrm>
              <a:off x="612" y="1207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none">
                  <a:solidFill>
                    <a:srgbClr val="FFCC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0161" name="Text Box 28"/>
            <p:cNvSpPr txBox="1">
              <a:spLocks noChangeArrowheads="1"/>
            </p:cNvSpPr>
            <p:nvPr/>
          </p:nvSpPr>
          <p:spPr bwMode="auto">
            <a:xfrm>
              <a:off x="1292" y="1207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none">
                  <a:solidFill>
                    <a:srgbClr val="FFCC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0162" name="Text Box 29"/>
            <p:cNvSpPr txBox="1">
              <a:spLocks noChangeArrowheads="1"/>
            </p:cNvSpPr>
            <p:nvPr/>
          </p:nvSpPr>
          <p:spPr bwMode="auto">
            <a:xfrm>
              <a:off x="1584" y="2064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none">
                  <a:solidFill>
                    <a:srgbClr val="FFCC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163" name="Text Box 30"/>
            <p:cNvSpPr txBox="1">
              <a:spLocks noChangeArrowheads="1"/>
            </p:cNvSpPr>
            <p:nvPr/>
          </p:nvSpPr>
          <p:spPr bwMode="auto">
            <a:xfrm>
              <a:off x="1248" y="1680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none">
                  <a:solidFill>
                    <a:srgbClr val="FFCC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0164" name="Text Box 31"/>
            <p:cNvSpPr txBox="1">
              <a:spLocks noChangeArrowheads="1"/>
            </p:cNvSpPr>
            <p:nvPr/>
          </p:nvSpPr>
          <p:spPr bwMode="auto">
            <a:xfrm>
              <a:off x="1056" y="1488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none">
                  <a:solidFill>
                    <a:srgbClr val="FFCC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0165" name="Text Box 32"/>
            <p:cNvSpPr txBox="1">
              <a:spLocks noChangeArrowheads="1"/>
            </p:cNvSpPr>
            <p:nvPr/>
          </p:nvSpPr>
          <p:spPr bwMode="auto">
            <a:xfrm>
              <a:off x="748" y="1735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none">
                  <a:solidFill>
                    <a:srgbClr val="FFCC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0166" name="Text Box 33"/>
            <p:cNvSpPr txBox="1">
              <a:spLocks noChangeArrowheads="1"/>
            </p:cNvSpPr>
            <p:nvPr/>
          </p:nvSpPr>
          <p:spPr bwMode="auto">
            <a:xfrm>
              <a:off x="1247" y="2115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none">
                  <a:solidFill>
                    <a:srgbClr val="FFCC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0167" name="Text Box 34"/>
            <p:cNvSpPr txBox="1">
              <a:spLocks noChangeArrowheads="1"/>
            </p:cNvSpPr>
            <p:nvPr/>
          </p:nvSpPr>
          <p:spPr bwMode="auto">
            <a:xfrm>
              <a:off x="672" y="2112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none">
                  <a:solidFill>
                    <a:srgbClr val="FFCC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0168" name="Text Box 35"/>
            <p:cNvSpPr txBox="1">
              <a:spLocks noChangeArrowheads="1"/>
            </p:cNvSpPr>
            <p:nvPr/>
          </p:nvSpPr>
          <p:spPr bwMode="auto">
            <a:xfrm>
              <a:off x="336" y="2064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none" dirty="0">
                  <a:solidFill>
                    <a:srgbClr val="FFCC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0169" name="Text Box 36"/>
            <p:cNvSpPr txBox="1">
              <a:spLocks noChangeArrowheads="1"/>
            </p:cNvSpPr>
            <p:nvPr/>
          </p:nvSpPr>
          <p:spPr bwMode="auto">
            <a:xfrm>
              <a:off x="960" y="2640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18800" bIns="118800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u="none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u="none">
                  <a:solidFill>
                    <a:srgbClr val="FFCC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90115" name="Oval 37"/>
          <p:cNvSpPr>
            <a:spLocks noChangeArrowheads="1"/>
          </p:cNvSpPr>
          <p:nvPr/>
        </p:nvSpPr>
        <p:spPr bwMode="auto">
          <a:xfrm>
            <a:off x="8001000" y="19050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116" name="Text Box 38"/>
          <p:cNvSpPr txBox="1">
            <a:spLocks noChangeArrowheads="1"/>
          </p:cNvSpPr>
          <p:nvPr/>
        </p:nvSpPr>
        <p:spPr bwMode="auto">
          <a:xfrm>
            <a:off x="7965374" y="1820831"/>
            <a:ext cx="609600" cy="609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90117" name="Oval 39"/>
          <p:cNvSpPr>
            <a:spLocks noChangeArrowheads="1"/>
          </p:cNvSpPr>
          <p:nvPr/>
        </p:nvSpPr>
        <p:spPr bwMode="auto">
          <a:xfrm>
            <a:off x="8915400" y="27432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118" name="Text Box 40"/>
          <p:cNvSpPr txBox="1">
            <a:spLocks noChangeArrowheads="1"/>
          </p:cNvSpPr>
          <p:nvPr/>
        </p:nvSpPr>
        <p:spPr bwMode="auto">
          <a:xfrm>
            <a:off x="8893625" y="2667000"/>
            <a:ext cx="609600" cy="609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90119" name="Oval 41"/>
          <p:cNvSpPr>
            <a:spLocks noChangeArrowheads="1"/>
          </p:cNvSpPr>
          <p:nvPr/>
        </p:nvSpPr>
        <p:spPr bwMode="auto">
          <a:xfrm>
            <a:off x="7086600" y="27432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120" name="Text Box 42"/>
          <p:cNvSpPr txBox="1">
            <a:spLocks noChangeArrowheads="1"/>
          </p:cNvSpPr>
          <p:nvPr/>
        </p:nvSpPr>
        <p:spPr bwMode="auto">
          <a:xfrm>
            <a:off x="7064825" y="2667000"/>
            <a:ext cx="609600" cy="609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90121" name="Oval 43"/>
          <p:cNvSpPr>
            <a:spLocks noChangeArrowheads="1"/>
          </p:cNvSpPr>
          <p:nvPr/>
        </p:nvSpPr>
        <p:spPr bwMode="auto">
          <a:xfrm>
            <a:off x="8001000" y="32766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122" name="Text Box 44"/>
          <p:cNvSpPr txBox="1">
            <a:spLocks noChangeArrowheads="1"/>
          </p:cNvSpPr>
          <p:nvPr/>
        </p:nvSpPr>
        <p:spPr bwMode="auto">
          <a:xfrm>
            <a:off x="7979225" y="3200400"/>
            <a:ext cx="609600" cy="609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90123" name="Oval 45"/>
          <p:cNvSpPr>
            <a:spLocks noChangeArrowheads="1"/>
          </p:cNvSpPr>
          <p:nvPr/>
        </p:nvSpPr>
        <p:spPr bwMode="auto">
          <a:xfrm>
            <a:off x="7239000" y="41910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124" name="Text Box 46"/>
          <p:cNvSpPr txBox="1">
            <a:spLocks noChangeArrowheads="1"/>
          </p:cNvSpPr>
          <p:nvPr/>
        </p:nvSpPr>
        <p:spPr bwMode="auto">
          <a:xfrm>
            <a:off x="7217225" y="4114800"/>
            <a:ext cx="609600" cy="609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90125" name="Oval 47"/>
          <p:cNvSpPr>
            <a:spLocks noChangeArrowheads="1"/>
          </p:cNvSpPr>
          <p:nvPr/>
        </p:nvSpPr>
        <p:spPr bwMode="auto">
          <a:xfrm>
            <a:off x="8763000" y="41910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126" name="Text Box 48"/>
          <p:cNvSpPr txBox="1">
            <a:spLocks noChangeArrowheads="1"/>
          </p:cNvSpPr>
          <p:nvPr/>
        </p:nvSpPr>
        <p:spPr bwMode="auto">
          <a:xfrm>
            <a:off x="8741225" y="4114800"/>
            <a:ext cx="609600" cy="609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</p:txBody>
      </p:sp>
      <p:sp>
        <p:nvSpPr>
          <p:cNvPr id="466993" name="Line 49"/>
          <p:cNvSpPr>
            <a:spLocks noChangeShapeType="1"/>
          </p:cNvSpPr>
          <p:nvPr/>
        </p:nvSpPr>
        <p:spPr bwMode="auto">
          <a:xfrm>
            <a:off x="7315200" y="32004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118800" bIns="118800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995" name="Line 51"/>
          <p:cNvSpPr>
            <a:spLocks noChangeShapeType="1"/>
          </p:cNvSpPr>
          <p:nvPr/>
        </p:nvSpPr>
        <p:spPr bwMode="auto">
          <a:xfrm flipH="1">
            <a:off x="9067800" y="32766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118800" bIns="118800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998" name="Line 54"/>
          <p:cNvSpPr>
            <a:spLocks noChangeShapeType="1"/>
          </p:cNvSpPr>
          <p:nvPr/>
        </p:nvSpPr>
        <p:spPr bwMode="auto">
          <a:xfrm>
            <a:off x="7543800" y="3124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118800" bIns="118800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999" name="Line 55"/>
          <p:cNvSpPr>
            <a:spLocks noChangeShapeType="1"/>
          </p:cNvSpPr>
          <p:nvPr/>
        </p:nvSpPr>
        <p:spPr bwMode="auto">
          <a:xfrm>
            <a:off x="8382000" y="3733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118800" bIns="118800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002" name="Line 58"/>
          <p:cNvSpPr>
            <a:spLocks noChangeShapeType="1"/>
          </p:cNvSpPr>
          <p:nvPr/>
        </p:nvSpPr>
        <p:spPr bwMode="auto">
          <a:xfrm>
            <a:off x="8229600" y="2362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118800" bIns="118800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005" name="Text Box 61"/>
          <p:cNvSpPr txBox="1">
            <a:spLocks noChangeArrowheads="1"/>
          </p:cNvSpPr>
          <p:nvPr/>
        </p:nvSpPr>
        <p:spPr bwMode="auto">
          <a:xfrm>
            <a:off x="8839200" y="3429000"/>
            <a:ext cx="609600" cy="6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u="none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7007" name="Text Box 63"/>
          <p:cNvSpPr txBox="1">
            <a:spLocks noChangeArrowheads="1"/>
          </p:cNvSpPr>
          <p:nvPr/>
        </p:nvSpPr>
        <p:spPr bwMode="auto">
          <a:xfrm>
            <a:off x="8001000" y="2514600"/>
            <a:ext cx="609600" cy="6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u="none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67008" name="Text Box 64"/>
          <p:cNvSpPr txBox="1">
            <a:spLocks noChangeArrowheads="1"/>
          </p:cNvSpPr>
          <p:nvPr/>
        </p:nvSpPr>
        <p:spPr bwMode="auto">
          <a:xfrm>
            <a:off x="7467600" y="2819400"/>
            <a:ext cx="609600" cy="6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u="none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67009" name="Text Box 65"/>
          <p:cNvSpPr txBox="1">
            <a:spLocks noChangeArrowheads="1"/>
          </p:cNvSpPr>
          <p:nvPr/>
        </p:nvSpPr>
        <p:spPr bwMode="auto">
          <a:xfrm>
            <a:off x="8305800" y="3505200"/>
            <a:ext cx="609600" cy="6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u="none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67011" name="Text Box 67"/>
          <p:cNvSpPr txBox="1">
            <a:spLocks noChangeArrowheads="1"/>
          </p:cNvSpPr>
          <p:nvPr/>
        </p:nvSpPr>
        <p:spPr bwMode="auto">
          <a:xfrm>
            <a:off x="6858000" y="3429000"/>
            <a:ext cx="609600" cy="6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u="none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0137" name="Rectangle 69"/>
          <p:cNvSpPr>
            <a:spLocks noChangeArrowheads="1"/>
          </p:cNvSpPr>
          <p:nvPr/>
        </p:nvSpPr>
        <p:spPr bwMode="auto">
          <a:xfrm>
            <a:off x="1524000" y="5373688"/>
            <a:ext cx="8074646" cy="6092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为起始结点，用普里姆算法构造最小代价生成树的过程</a:t>
            </a:r>
          </a:p>
        </p:txBody>
      </p:sp>
    </p:spTree>
    <p:extLst>
      <p:ext uri="{BB962C8B-B14F-4D97-AF65-F5344CB8AC3E}">
        <p14:creationId xmlns:p14="http://schemas.microsoft.com/office/powerpoint/2010/main" val="41177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6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6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7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7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7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7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6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6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7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7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6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6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7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7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93" grpId="0" animBg="1"/>
      <p:bldP spid="466995" grpId="0" animBg="1"/>
      <p:bldP spid="466998" grpId="0" animBg="1"/>
      <p:bldP spid="466999" grpId="0" animBg="1"/>
      <p:bldP spid="467002" grpId="0" animBg="1"/>
      <p:bldP spid="467005" grpId="0" autoUpdateAnimBg="0"/>
      <p:bldP spid="467007" grpId="0" autoUpdateAnimBg="0"/>
      <p:bldP spid="467008" grpId="0" autoUpdateAnimBg="0"/>
      <p:bldP spid="467009" grpId="0" autoUpdateAnimBg="0"/>
      <p:bldP spid="467011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19530</TotalTime>
  <Words>3468</Words>
  <Application>Microsoft Office PowerPoint</Application>
  <PresentationFormat>宽屏</PresentationFormat>
  <Paragraphs>1577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仿宋_GB2312</vt:lpstr>
      <vt:lpstr>华文楷体</vt:lpstr>
      <vt:lpstr>楷体_GB2312</vt:lpstr>
      <vt:lpstr>隶书</vt:lpstr>
      <vt:lpstr>宋体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离子</vt:lpstr>
      <vt:lpstr>图</vt:lpstr>
      <vt:lpstr>目录</vt:lpstr>
      <vt:lpstr>PowerPoint 演示文稿</vt:lpstr>
      <vt:lpstr>PowerPoint 演示文稿</vt:lpstr>
      <vt:lpstr>PowerPoint 演示文稿</vt:lpstr>
      <vt:lpstr>构造最小代价生成树的算法</vt:lpstr>
      <vt:lpstr>普里姆算法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构造最小代价生成树的算法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1273</cp:revision>
  <dcterms:created xsi:type="dcterms:W3CDTF">2015-02-03T01:14:24Z</dcterms:created>
  <dcterms:modified xsi:type="dcterms:W3CDTF">2017-12-12T00:07:43Z</dcterms:modified>
</cp:coreProperties>
</file>