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792163"/>
            <a:ext cx="8540750" cy="36607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smtClean="0">
                <a:ea typeface="楷体_GB2312" pitchFamily="49" charset="-122"/>
              </a:rPr>
              <a:t>必须画出</a:t>
            </a:r>
            <a:r>
              <a:rPr lang="en-US" altLang="zh-CN" b="1" smtClean="0">
                <a:ea typeface="楷体_GB2312" pitchFamily="49" charset="-122"/>
              </a:rPr>
              <a:t>CP</a:t>
            </a:r>
            <a:r>
              <a:rPr lang="zh-CN" altLang="en-US" b="1" smtClean="0">
                <a:ea typeface="楷体_GB2312" pitchFamily="49" charset="-122"/>
              </a:rPr>
              <a:t>波形，</a:t>
            </a:r>
            <a:r>
              <a:rPr lang="en-US" altLang="zh-CN" b="1" smtClean="0">
                <a:ea typeface="楷体_GB2312" pitchFamily="49" charset="-122"/>
              </a:rPr>
              <a:t>CP</a:t>
            </a:r>
            <a:r>
              <a:rPr lang="zh-CN" altLang="en-US" b="1" smtClean="0">
                <a:ea typeface="楷体_GB2312" pitchFamily="49" charset="-122"/>
              </a:rPr>
              <a:t>波形的周期数为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输出序列模长再加</a:t>
            </a: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个</a:t>
            </a: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CP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周期（前后外延）</a:t>
            </a:r>
            <a:r>
              <a:rPr lang="zh-CN" altLang="en-US" b="1" smtClean="0"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smtClean="0">
                <a:ea typeface="楷体_GB2312" pitchFamily="49" charset="-122"/>
              </a:rPr>
              <a:t>核对输出序列与</a:t>
            </a:r>
            <a:r>
              <a:rPr lang="en-US" altLang="zh-CN" b="1" smtClean="0">
                <a:ea typeface="楷体_GB2312" pitchFamily="49" charset="-122"/>
              </a:rPr>
              <a:t>CP</a:t>
            </a:r>
            <a:r>
              <a:rPr lang="zh-CN" altLang="en-US" b="1" smtClean="0">
                <a:ea typeface="楷体_GB2312" pitchFamily="49" charset="-122"/>
              </a:rPr>
              <a:t>波形的时间关系（波形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宽度</a:t>
            </a:r>
            <a:r>
              <a:rPr lang="zh-CN" altLang="en-US" b="1" smtClean="0">
                <a:ea typeface="楷体_GB2312" pitchFamily="49" charset="-122"/>
              </a:rPr>
              <a:t>、输出翻转对应</a:t>
            </a:r>
            <a:r>
              <a:rPr lang="en-US" altLang="zh-CN" b="1" smtClean="0">
                <a:ea typeface="楷体_GB2312" pitchFamily="49" charset="-122"/>
              </a:rPr>
              <a:t>CP</a:t>
            </a:r>
            <a:r>
              <a:rPr lang="zh-CN" altLang="en-US" b="1" smtClean="0">
                <a:ea typeface="楷体_GB2312" pitchFamily="49" charset="-122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上升沿 </a:t>
            </a:r>
            <a:r>
              <a:rPr lang="zh-CN" altLang="en-US" b="1" smtClean="0">
                <a:ea typeface="楷体_GB2312" pitchFamily="49" charset="-122"/>
              </a:rPr>
              <a:t>）。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smtClean="0">
                <a:ea typeface="楷体_GB2312" pitchFamily="49" charset="-122"/>
              </a:rPr>
              <a:t>各路信号按照顺序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上下排列</a:t>
            </a:r>
            <a:r>
              <a:rPr lang="zh-CN" altLang="en-US" b="1" smtClean="0">
                <a:ea typeface="楷体_GB2312" pitchFamily="49" charset="-122"/>
              </a:rPr>
              <a:t>，并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标注名称</a:t>
            </a:r>
            <a:r>
              <a:rPr lang="zh-CN" altLang="en-US" b="1" smtClean="0">
                <a:ea typeface="楷体_GB2312" pitchFamily="49" charset="-122"/>
              </a:rPr>
              <a:t>。</a:t>
            </a:r>
            <a:endParaRPr lang="en-US" altLang="zh-CN" b="1" smtClean="0">
              <a:ea typeface="楷体_GB2312" pitchFamily="49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smtClean="0">
                <a:ea typeface="楷体_GB2312" pitchFamily="49" charset="-122"/>
              </a:rPr>
              <a:t>标示出周期的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开始状态</a:t>
            </a:r>
            <a:r>
              <a:rPr lang="zh-CN" altLang="en-US" b="1" smtClean="0">
                <a:ea typeface="楷体_GB2312" pitchFamily="49" charset="-122"/>
              </a:rPr>
              <a:t>和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结束状态</a:t>
            </a:r>
            <a:r>
              <a:rPr lang="zh-CN" altLang="en-US" b="1" smtClean="0">
                <a:ea typeface="楷体_GB2312" pitchFamily="49" charset="-122"/>
              </a:rPr>
              <a:t>。</a:t>
            </a:r>
            <a:endParaRPr lang="en-US" altLang="zh-CN" b="1" smtClean="0">
              <a:ea typeface="楷体_GB2312" pitchFamily="49" charset="-122"/>
            </a:endParaRP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57250" y="0"/>
            <a:ext cx="7488238" cy="7762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600" b="1" u="sng" smtClean="0">
                <a:solidFill>
                  <a:srgbClr val="800000"/>
                </a:solidFill>
                <a:ea typeface="楷体_GB2312" pitchFamily="49" charset="-122"/>
              </a:rPr>
              <a:t>画多路波形图的注意事项</a:t>
            </a: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3929063" y="3881438"/>
            <a:ext cx="4441825" cy="2214562"/>
            <a:chOff x="1666896" y="3286124"/>
            <a:chExt cx="5262559" cy="3214710"/>
          </a:xfrm>
        </p:grpSpPr>
        <p:grpSp>
          <p:nvGrpSpPr>
            <p:cNvPr id="3" name="组合 22"/>
            <p:cNvGrpSpPr>
              <a:grpSpLocks/>
            </p:cNvGrpSpPr>
            <p:nvPr/>
          </p:nvGrpSpPr>
          <p:grpSpPr bwMode="auto">
            <a:xfrm>
              <a:off x="1666896" y="3357566"/>
              <a:ext cx="5262559" cy="2959222"/>
              <a:chOff x="1551217" y="3214689"/>
              <a:chExt cx="3306537" cy="3092453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00233" y="3214689"/>
                <a:ext cx="2857521" cy="2786083"/>
                <a:chOff x="1928794" y="3786190"/>
                <a:chExt cx="1208049" cy="1166818"/>
              </a:xfrm>
            </p:grpSpPr>
            <p:pic>
              <p:nvPicPr>
                <p:cNvPr id="16402" name="Picture 18" descr="C:\Users\lenovo\Desktop\2.jp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r="60976"/>
                <a:stretch>
                  <a:fillRect/>
                </a:stretch>
              </p:blipFill>
              <p:spPr bwMode="auto">
                <a:xfrm>
                  <a:off x="1928794" y="4572008"/>
                  <a:ext cx="1208049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403" name="Picture 19" descr="C:\Users\lenovo\Desktop\1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r="60976"/>
                <a:stretch>
                  <a:fillRect/>
                </a:stretch>
              </p:blipFill>
              <p:spPr bwMode="auto">
                <a:xfrm>
                  <a:off x="1928794" y="3786190"/>
                  <a:ext cx="1208049" cy="7715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1551217" y="3505204"/>
                <a:ext cx="2767295" cy="2801938"/>
                <a:chOff x="879" y="2209"/>
                <a:chExt cx="1401" cy="1765"/>
              </a:xfrm>
            </p:grpSpPr>
            <p:grpSp>
              <p:nvGrpSpPr>
                <p:cNvPr id="6" name="Group 5"/>
                <p:cNvGrpSpPr>
                  <a:grpSpLocks/>
                </p:cNvGrpSpPr>
                <p:nvPr/>
              </p:nvGrpSpPr>
              <p:grpSpPr bwMode="auto">
                <a:xfrm>
                  <a:off x="879" y="2209"/>
                  <a:ext cx="269" cy="1601"/>
                  <a:chOff x="2444" y="7371"/>
                  <a:chExt cx="363" cy="1869"/>
                </a:xfrm>
              </p:grpSpPr>
              <p:sp>
                <p:nvSpPr>
                  <p:cNvPr id="1639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4" y="7371"/>
                    <a:ext cx="331" cy="4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/>
                      <a:t>CP</a:t>
                    </a:r>
                  </a:p>
                </p:txBody>
              </p:sp>
              <p:sp>
                <p:nvSpPr>
                  <p:cNvPr id="1640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9" y="8051"/>
                    <a:ext cx="331" cy="4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/>
                      <a:t>Q</a:t>
                    </a:r>
                    <a:r>
                      <a:rPr lang="en-US" altLang="zh-CN" baseline="-10000"/>
                      <a:t>0</a:t>
                    </a:r>
                  </a:p>
                </p:txBody>
              </p:sp>
              <p:sp>
                <p:nvSpPr>
                  <p:cNvPr id="1640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5" y="8772"/>
                    <a:ext cx="332" cy="4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/>
                      <a:t>Q</a:t>
                    </a:r>
                    <a:r>
                      <a:rPr lang="en-US" altLang="zh-CN" baseline="-10000"/>
                      <a:t>1</a:t>
                    </a:r>
                  </a:p>
                </p:txBody>
              </p:sp>
            </p:grpSp>
            <p:sp>
              <p:nvSpPr>
                <p:cNvPr id="1639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780" y="3742"/>
                  <a:ext cx="27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T</a:t>
                  </a:r>
                </a:p>
              </p:txBody>
            </p:sp>
            <p:sp>
              <p:nvSpPr>
                <p:cNvPr id="16397" name="Line 15"/>
                <p:cNvSpPr>
                  <a:spLocks noChangeShapeType="1"/>
                </p:cNvSpPr>
                <p:nvPr/>
              </p:nvSpPr>
              <p:spPr bwMode="auto">
                <a:xfrm>
                  <a:off x="1962" y="3974"/>
                  <a:ext cx="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373" y="3974"/>
                  <a:ext cx="3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20" name="直接连接符 19"/>
            <p:cNvCxnSpPr/>
            <p:nvPr/>
          </p:nvCxnSpPr>
          <p:spPr>
            <a:xfrm rot="5400000">
              <a:off x="1536932" y="4892538"/>
              <a:ext cx="3214710" cy="1881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4464442" y="4893479"/>
              <a:ext cx="321471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0063" y="3952875"/>
            <a:ext cx="2857500" cy="1938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u="sng">
                <a:solidFill>
                  <a:srgbClr val="FF0000"/>
                </a:solidFill>
              </a:rPr>
              <a:t>开始状态</a:t>
            </a:r>
            <a:endParaRPr lang="en-US" altLang="zh-CN" b="1" u="sng">
              <a:solidFill>
                <a:srgbClr val="FF0000"/>
              </a:solidFill>
            </a:endParaRPr>
          </a:p>
          <a:p>
            <a:r>
              <a:rPr lang="zh-CN" altLang="en-US"/>
              <a:t>置零法：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从</a:t>
            </a:r>
            <a:r>
              <a:rPr lang="en-US" altLang="zh-CN"/>
              <a:t>0000</a:t>
            </a:r>
            <a:r>
              <a:rPr lang="zh-CN" altLang="en-US"/>
              <a:t>开始</a:t>
            </a:r>
            <a:endParaRPr lang="en-US" altLang="zh-CN"/>
          </a:p>
          <a:p>
            <a:r>
              <a:rPr lang="zh-CN" altLang="en-US"/>
              <a:t>置最小数法：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从</a:t>
            </a:r>
            <a:r>
              <a:rPr lang="en-US" altLang="zh-CN"/>
              <a:t>1001</a:t>
            </a:r>
            <a:r>
              <a:rPr lang="zh-CN" altLang="en-US"/>
              <a:t>开始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南邮工作\2016下\基础A\第七课\IMG_20170601_1059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0033"/>
            <a:ext cx="8429652" cy="63222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PresentationFormat>全屏显示(4:3)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画多路波形图的注意事项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画多路波形图的注意事项</dc:title>
  <dc:creator>lenovo</dc:creator>
  <cp:lastModifiedBy>lenovo</cp:lastModifiedBy>
  <cp:revision>1</cp:revision>
  <dcterms:created xsi:type="dcterms:W3CDTF">2017-06-01T02:57:50Z</dcterms:created>
  <dcterms:modified xsi:type="dcterms:W3CDTF">2017-06-01T03:03:11Z</dcterms:modified>
</cp:coreProperties>
</file>