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75"/>
  </p:handoutMasterIdLst>
  <p:sldIdLst>
    <p:sldId id="257" r:id="rId4"/>
    <p:sldId id="933" r:id="rId5"/>
    <p:sldId id="1000" r:id="rId6"/>
    <p:sldId id="934" r:id="rId7"/>
    <p:sldId id="925" r:id="rId8"/>
    <p:sldId id="926" r:id="rId10"/>
    <p:sldId id="927" r:id="rId11"/>
    <p:sldId id="928" r:id="rId12"/>
    <p:sldId id="929" r:id="rId13"/>
    <p:sldId id="930" r:id="rId14"/>
    <p:sldId id="931" r:id="rId15"/>
    <p:sldId id="847" r:id="rId16"/>
    <p:sldId id="849" r:id="rId17"/>
    <p:sldId id="470" r:id="rId18"/>
    <p:sldId id="850" r:id="rId19"/>
    <p:sldId id="851" r:id="rId20"/>
    <p:sldId id="1001" r:id="rId21"/>
    <p:sldId id="848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859" r:id="rId30"/>
    <p:sldId id="861" r:id="rId31"/>
    <p:sldId id="862" r:id="rId32"/>
    <p:sldId id="863" r:id="rId33"/>
    <p:sldId id="864" r:id="rId34"/>
    <p:sldId id="865" r:id="rId35"/>
    <p:sldId id="866" r:id="rId36"/>
    <p:sldId id="867" r:id="rId37"/>
    <p:sldId id="868" r:id="rId38"/>
    <p:sldId id="87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92" r:id="rId58"/>
    <p:sldId id="894" r:id="rId59"/>
    <p:sldId id="909" r:id="rId60"/>
    <p:sldId id="895" r:id="rId61"/>
    <p:sldId id="896" r:id="rId62"/>
    <p:sldId id="897" r:id="rId63"/>
    <p:sldId id="898" r:id="rId64"/>
    <p:sldId id="900" r:id="rId65"/>
    <p:sldId id="899" r:id="rId66"/>
    <p:sldId id="901" r:id="rId67"/>
    <p:sldId id="902" r:id="rId68"/>
    <p:sldId id="903" r:id="rId69"/>
    <p:sldId id="904" r:id="rId70"/>
    <p:sldId id="905" r:id="rId71"/>
    <p:sldId id="906" r:id="rId72"/>
    <p:sldId id="907" r:id="rId73"/>
    <p:sldId id="908" r:id="rId74"/>
  </p:sldIdLst>
  <p:sldSz cx="9144000" cy="6858000" type="screen4x3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00"/>
    <a:srgbClr val="000000"/>
    <a:srgbClr val="0033CC"/>
    <a:srgbClr val="9900FF"/>
    <a:srgbClr val="FFCC66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57"/>
    <p:restoredTop sz="99631"/>
  </p:normalViewPr>
  <p:slideViewPr>
    <p:cSldViewPr showGuides="1">
      <p:cViewPr>
        <p:scale>
          <a:sx n="75" d="100"/>
          <a:sy n="75" d="100"/>
        </p:scale>
        <p:origin x="-46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Ro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9318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0482" name="文本占位符 9318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20483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942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2530" name="文本占位符 9421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22531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9523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4578" name="文本占位符 95234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24579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962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6626" name="文本占位符 9625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26627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972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8674" name="文本占位符 9728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28675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983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0722" name="文本占位符 9830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993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2770" name="文本占位符 9933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32771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404813"/>
            <a:ext cx="3527425" cy="877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" name="Rectangle 6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2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2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2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2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avLst/>
            <a:gdLst>
              <a:gd name="T0" fmla="*/ 0 w 179"/>
              <a:gd name="T1" fmla="*/ 132 h 132"/>
              <a:gd name="T2" fmla="*/ 29 w 179"/>
              <a:gd name="T3" fmla="*/ 132 h 132"/>
              <a:gd name="T4" fmla="*/ 77 w 179"/>
              <a:gd name="T5" fmla="*/ 108 h 132"/>
              <a:gd name="T6" fmla="*/ 119 w 179"/>
              <a:gd name="T7" fmla="*/ 78 h 132"/>
              <a:gd name="T8" fmla="*/ 155 w 179"/>
              <a:gd name="T9" fmla="*/ 48 h 132"/>
              <a:gd name="T10" fmla="*/ 179 w 179"/>
              <a:gd name="T11" fmla="*/ 12 h 132"/>
              <a:gd name="T12" fmla="*/ 173 w 179"/>
              <a:gd name="T13" fmla="*/ 6 h 132"/>
              <a:gd name="T14" fmla="*/ 167 w 179"/>
              <a:gd name="T15" fmla="*/ 0 h 132"/>
              <a:gd name="T16" fmla="*/ 137 w 179"/>
              <a:gd name="T17" fmla="*/ 42 h 132"/>
              <a:gd name="T18" fmla="*/ 101 w 179"/>
              <a:gd name="T19" fmla="*/ 78 h 132"/>
              <a:gd name="T20" fmla="*/ 53 w 179"/>
              <a:gd name="T21" fmla="*/ 108 h 132"/>
              <a:gd name="T22" fmla="*/ 0 w 179"/>
              <a:gd name="T23" fmla="*/ 132 h 132"/>
              <a:gd name="T24" fmla="*/ 0 w 179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 userDrawn="1"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28" name="Freeform 4"/>
            <p:cNvSpPr/>
            <p:nvPr/>
          </p:nvSpPr>
          <p:spPr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812" y="88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5812" y="0"/>
                </a:cxn>
                <a:cxn ang="0">
                  <a:pos x="5812" y="88"/>
                </a:cxn>
                <a:cxn ang="0">
                  <a:pos x="5812" y="88"/>
                </a:cxn>
              </a:cxnLst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9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331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1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3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4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5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6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7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41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333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8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9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40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41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" name="Freeform 30"/>
              <p:cNvSpPr/>
              <p:nvPr/>
            </p:nvSpPr>
            <p:spPr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5" name="Freeform 31"/>
              <p:cNvSpPr/>
              <p:nvPr/>
            </p:nvSpPr>
            <p:spPr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44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45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46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9" name="Freeform 35"/>
              <p:cNvSpPr/>
              <p:nvPr/>
            </p:nvSpPr>
            <p:spPr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60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334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0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1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2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3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4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5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8" name="Freeform 44"/>
              <p:cNvSpPr/>
              <p:nvPr/>
            </p:nvSpPr>
            <p:spPr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57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8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59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6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6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6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6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6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6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78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79" name="Freeform 55"/>
              <p:cNvSpPr/>
              <p:nvPr/>
            </p:nvSpPr>
            <p:spPr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13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13" y="96"/>
                  </a:cxn>
                  <a:cxn ang="0">
                    <a:pos x="267" y="90"/>
                  </a:cxn>
                  <a:cxn ang="0">
                    <a:pos x="315" y="84"/>
                  </a:cxn>
                  <a:cxn ang="0">
                    <a:pos x="356" y="66"/>
                  </a:cxn>
                  <a:cxn ang="0">
                    <a:pos x="386" y="42"/>
                  </a:cxn>
                  <a:cxn ang="0">
                    <a:pos x="380" y="42"/>
                  </a:cxn>
                  <a:cxn ang="0">
                    <a:pos x="350" y="66"/>
                  </a:cxn>
                  <a:cxn ang="0">
                    <a:pos x="309" y="78"/>
                  </a:cxn>
                  <a:cxn ang="0">
                    <a:pos x="267" y="90"/>
                  </a:cxn>
                  <a:cxn ang="0">
                    <a:pos x="213" y="96"/>
                  </a:cxn>
                  <a:cxn ang="0">
                    <a:pos x="213" y="96"/>
                  </a:cxn>
                </a:cxnLst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0" name="Freeform 56"/>
              <p:cNvSpPr/>
              <p:nvPr/>
            </p:nvSpPr>
            <p:spPr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1" name="Freeform 57"/>
              <p:cNvSpPr/>
              <p:nvPr/>
            </p:nvSpPr>
            <p:spPr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2" name="Freeform 58"/>
              <p:cNvSpPr/>
              <p:nvPr/>
            </p:nvSpPr>
            <p:spPr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3" name="Freeform 59"/>
              <p:cNvSpPr/>
              <p:nvPr/>
            </p:nvSpPr>
            <p:spPr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4" name="Freeform 60"/>
              <p:cNvSpPr/>
              <p:nvPr/>
            </p:nvSpPr>
            <p:spPr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23" y="36"/>
                  </a:cxn>
                  <a:cxn ang="0">
                    <a:pos x="159" y="72"/>
                  </a:cxn>
                  <a:cxn ang="0">
                    <a:pos x="165" y="90"/>
                  </a:cxn>
                  <a:cxn ang="0">
                    <a:pos x="171" y="114"/>
                  </a:cxn>
                  <a:cxn ang="0">
                    <a:pos x="165" y="138"/>
                  </a:cxn>
                  <a:cxn ang="0">
                    <a:pos x="153" y="162"/>
                  </a:cxn>
                  <a:cxn ang="0">
                    <a:pos x="123" y="180"/>
                  </a:cxn>
                  <a:cxn ang="0">
                    <a:pos x="90" y="198"/>
                  </a:cxn>
                  <a:cxn ang="0">
                    <a:pos x="100" y="210"/>
                  </a:cxn>
                  <a:cxn ang="0">
                    <a:pos x="135" y="192"/>
                  </a:cxn>
                  <a:cxn ang="0">
                    <a:pos x="165" y="168"/>
                  </a:cxn>
                  <a:cxn ang="0">
                    <a:pos x="183" y="144"/>
                  </a:cxn>
                  <a:cxn ang="0">
                    <a:pos x="189" y="114"/>
                  </a:cxn>
                  <a:cxn ang="0">
                    <a:pos x="183" y="90"/>
                  </a:cxn>
                  <a:cxn ang="0">
                    <a:pos x="177" y="66"/>
                  </a:cxn>
                  <a:cxn ang="0">
                    <a:pos x="159" y="48"/>
                  </a:cxn>
                  <a:cxn ang="0">
                    <a:pos x="135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5" name="Freeform 61"/>
              <p:cNvSpPr>
                <a:spLocks noEditPoints="1"/>
              </p:cNvSpPr>
              <p:nvPr/>
            </p:nvSpPr>
            <p:spPr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86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87" name="Oval 63"/>
                <p:cNvSpPr/>
                <p:nvPr userDrawn="1"/>
              </p:nvSpPr>
              <p:spPr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p>
                  <a:pPr lvl="0" indent="0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8" name="Oval 64"/>
                <p:cNvSpPr/>
                <p:nvPr userDrawn="1"/>
              </p:nvSpPr>
              <p:spPr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p>
                  <a:pPr lvl="0" indent="0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9" name="Oval 65"/>
                <p:cNvSpPr/>
                <p:nvPr userDrawn="1"/>
              </p:nvSpPr>
              <p:spPr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p>
                  <a:pPr lvl="0" indent="0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0" name="Oval 66"/>
                <p:cNvSpPr/>
                <p:nvPr userDrawn="1"/>
              </p:nvSpPr>
              <p:spPr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p>
                  <a:pPr lvl="0" indent="0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337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1338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  <p:sp>
        <p:nvSpPr>
          <p:cNvPr id="1338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8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8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mailto:sxye@njupt.edu.c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268413"/>
            <a:ext cx="5907088" cy="2468563"/>
          </a:xfrm>
        </p:spPr>
        <p:txBody>
          <a:bodyPr wrap="square" lIns="91440" tIns="45720" rIns="91440" bIns="45720" numCol="1" anchor="ctr" anchorCtr="1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</a:t>
            </a:r>
            <a:r>
              <a:rPr kumimoji="0" lang="zh-CN" altLang="en-US" sz="66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程序设计</a:t>
            </a:r>
            <a:br>
              <a:rPr kumimoji="0" lang="zh-CN" altLang="en-US" sz="66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3200" b="0" i="1" u="sng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Programming</a:t>
            </a:r>
            <a:endParaRPr kumimoji="0" lang="en-US" altLang="zh-CN" sz="3200" b="0" i="1" u="sng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076700"/>
            <a:ext cx="3600450" cy="1223963"/>
          </a:xfrm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程序设计课程组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09600" y="5899150"/>
            <a:ext cx="6626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教材：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《Java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程序设计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，北京邮电大学出版社，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年出版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-3175"/>
            <a:ext cx="2881313" cy="76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0" y="-3175"/>
            <a:ext cx="2728913" cy="239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类与对象</a:t>
            </a:r>
            <a:r>
              <a:rPr lang="en-US" altLang="zh-CN" strike="noStrike" noProof="1" dirty="0">
                <a:latin typeface="宋体" panose="02010600030101010101" pitchFamily="2" charset="-122"/>
              </a:rPr>
              <a:t>(</a:t>
            </a:r>
            <a:r>
              <a:rPr lang="zh-CN" altLang="en-US" strike="noStrike" noProof="1" dirty="0">
                <a:latin typeface="宋体" panose="02010600030101010101" pitchFamily="2" charset="-122"/>
              </a:rPr>
              <a:t>续</a:t>
            </a:r>
            <a:r>
              <a:rPr lang="en-US" altLang="zh-CN" strike="noStrike" noProof="1" dirty="0">
                <a:latin typeface="宋体" panose="02010600030101010101" pitchFamily="2" charset="-122"/>
              </a:rPr>
              <a:t>)</a:t>
            </a:r>
            <a:endParaRPr lang="en-US" altLang="zh-CN" strike="noStrike" noProof="1">
              <a:latin typeface="宋体" panose="02010600030101010101" pitchFamily="2" charset="-122"/>
            </a:endParaRPr>
          </a:p>
        </p:txBody>
      </p:sp>
      <p:sp>
        <p:nvSpPr>
          <p:cNvPr id="66563" name="文本占位符 6656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3200400"/>
          </a:xfrm>
        </p:spPr>
        <p:txBody>
          <a:bodyPr/>
          <a:p>
            <a:pPr algn="just" fontAlgn="base">
              <a:lnSpc>
                <a:spcPct val="90000"/>
              </a:lnSpc>
            </a:pPr>
            <a:r>
              <a:rPr lang="zh-CN" altLang="en-US" sz="2400" strike="noStrike" noProof="1" dirty="0">
                <a:latin typeface="宋体" panose="02010600030101010101" pitchFamily="2" charset="-122"/>
              </a:rPr>
              <a:t>在面向对象的编程语言中，</a:t>
            </a:r>
            <a:endParaRPr lang="zh-CN" altLang="en-US" sz="2400" strike="noStrike" noProof="1" dirty="0">
              <a:latin typeface="宋体" panose="02010600030101010101" pitchFamily="2" charset="-122"/>
            </a:endParaRPr>
          </a:p>
          <a:p>
            <a:pPr marL="533400" lvl="1" indent="-76200" algn="just" fontAlgn="base">
              <a:lnSpc>
                <a:spcPct val="90000"/>
              </a:lnSpc>
            </a:pPr>
            <a:r>
              <a:rPr lang="zh-CN" altLang="en-US" sz="2400" strike="noStrike" noProof="1" dirty="0">
                <a:latin typeface="宋体" panose="02010600030101010101" pitchFamily="2" charset="-122"/>
              </a:rPr>
              <a:t>类是一个数据类型</a:t>
            </a:r>
            <a:endParaRPr lang="zh-CN" altLang="en-US" sz="2400" strike="noStrike" noProof="1" dirty="0">
              <a:latin typeface="宋体" panose="02010600030101010101" pitchFamily="2" charset="-122"/>
            </a:endParaRPr>
          </a:p>
          <a:p>
            <a:pPr marL="533400" lvl="1" indent="-76200" algn="just" fontAlgn="base">
              <a:lnSpc>
                <a:spcPct val="90000"/>
              </a:lnSpc>
            </a:pPr>
            <a:r>
              <a:rPr lang="zh-CN" altLang="en-US" sz="2400" b="1" strike="noStrike" noProof="1" dirty="0">
                <a:latin typeface="宋体" panose="02010600030101010101" pitchFamily="2" charset="-122"/>
              </a:rPr>
              <a:t>对象是类的实例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(</a:t>
            </a:r>
            <a:r>
              <a:rPr lang="en-US" altLang="zh-CN" sz="2400" strike="noStrike" noProof="1">
                <a:latin typeface="宋体" panose="02010600030101010101" pitchFamily="2" charset="-122"/>
              </a:rPr>
              <a:t>instance)</a:t>
            </a:r>
            <a:r>
              <a:rPr lang="zh-CN" altLang="en-US" sz="2400" strike="noStrike" noProof="1">
                <a:latin typeface="宋体" panose="02010600030101010101" pitchFamily="2" charset="-122"/>
              </a:rPr>
              <a:t>。</a:t>
            </a:r>
            <a:endParaRPr lang="zh-CN" altLang="en-US" sz="2400" strike="noStrike" noProof="1">
              <a:latin typeface="宋体" panose="02010600030101010101" pitchFamily="2" charset="-122"/>
            </a:endParaRPr>
          </a:p>
          <a:p>
            <a:pPr marL="533400" lvl="1" indent="-76200" algn="just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chemeClr val="folHlink"/>
                </a:solidFill>
                <a:latin typeface="宋体" panose="02010600030101010101" pitchFamily="2" charset="-122"/>
              </a:rPr>
              <a:t>引用变量</a:t>
            </a:r>
            <a:r>
              <a:rPr lang="en-US" altLang="zh-CN" sz="2400" strike="noStrike" noProof="1" dirty="0">
                <a:solidFill>
                  <a:schemeClr val="folHlink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具有类类型的变量被称作</a:t>
            </a:r>
            <a:r>
              <a:rPr lang="zh-CN" altLang="en-US" sz="2400" b="1" strike="noStrike" noProof="1" dirty="0">
                <a:latin typeface="宋体" panose="02010600030101010101" pitchFamily="2" charset="-122"/>
              </a:rPr>
              <a:t>对象引用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（</a:t>
            </a:r>
            <a:r>
              <a:rPr lang="en-US" altLang="zh-CN" sz="2400" strike="noStrike" noProof="1">
                <a:latin typeface="宋体" panose="02010600030101010101" pitchFamily="2" charset="-122"/>
              </a:rPr>
              <a:t>object reference</a:t>
            </a:r>
            <a:r>
              <a:rPr lang="zh-CN" altLang="en-US" sz="2400" strike="noStrike" noProof="1">
                <a:latin typeface="宋体" panose="02010600030101010101" pitchFamily="2" charset="-122"/>
              </a:rPr>
              <a:t>）。</a:t>
            </a:r>
            <a:endParaRPr lang="zh-CN" altLang="en-US" sz="2400" strike="noStrike" noProof="1">
              <a:latin typeface="宋体" panose="02010600030101010101" pitchFamily="2" charset="-122"/>
            </a:endParaRPr>
          </a:p>
          <a:p>
            <a:pPr marL="533400" lvl="1" indent="-76200" algn="just" fontAlgn="base">
              <a:lnSpc>
                <a:spcPct val="90000"/>
              </a:lnSpc>
              <a:buNone/>
            </a:pPr>
            <a:r>
              <a:rPr lang="zh-CN" altLang="en-US" sz="2400" strike="noStrike" noProof="1" dirty="0">
                <a:latin typeface="宋体" panose="02010600030101010101" pitchFamily="2" charset="-122"/>
              </a:rPr>
              <a:t>例如，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Human p1=new Human(1,“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张三”，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20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，</a:t>
            </a:r>
            <a:r>
              <a:rPr lang="en-US" altLang="zh-CN" sz="2400" strike="noStrike" noProof="1" dirty="0">
                <a:latin typeface="Times New Roman" panose="02020603050405020304" pitchFamily="18" charset="0"/>
              </a:rPr>
              <a:t>…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)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；</a:t>
            </a:r>
            <a:endParaRPr lang="zh-CN" altLang="en-US" sz="2400" strike="noStrike" noProof="1" dirty="0">
              <a:latin typeface="宋体" panose="02010600030101010101" pitchFamily="2" charset="-122"/>
            </a:endParaRPr>
          </a:p>
          <a:p>
            <a:pPr marL="533400" lvl="1" indent="-76200" algn="just" fontAlgn="base">
              <a:lnSpc>
                <a:spcPct val="90000"/>
              </a:lnSpc>
              <a:buNone/>
            </a:pPr>
            <a:r>
              <a:rPr lang="en-US" altLang="zh-CN" sz="2400" strike="noStrike" noProof="1" dirty="0">
                <a:latin typeface="宋体" panose="02010600030101010101" pitchFamily="2" charset="-122"/>
              </a:rPr>
              <a:t>p1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被称作对象引用变量，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new Human(1,”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张三“，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20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，</a:t>
            </a:r>
            <a:r>
              <a:rPr lang="en-US" altLang="zh-CN" sz="2400" strike="noStrike" noProof="1" dirty="0">
                <a:latin typeface="Times New Roman" panose="02020603050405020304" pitchFamily="18" charset="0"/>
              </a:rPr>
              <a:t>…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) 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被称作</a:t>
            </a:r>
            <a:r>
              <a:rPr lang="en-US" altLang="zh-CN" sz="2400" strike="noStrike" noProof="1" dirty="0">
                <a:latin typeface="宋体" panose="02010600030101010101" pitchFamily="2" charset="-122"/>
              </a:rPr>
              <a:t>Human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的对象。</a:t>
            </a:r>
            <a:endParaRPr lang="zh-CN" altLang="en-US" sz="2400" strike="noStrike" noProof="1" dirty="0">
              <a:latin typeface="宋体" panose="02010600030101010101" pitchFamily="2" charset="-122"/>
            </a:endParaRPr>
          </a:p>
          <a:p>
            <a:pPr marL="533400" lvl="1" indent="-76200" algn="just" fontAlgn="base">
              <a:lnSpc>
                <a:spcPct val="90000"/>
              </a:lnSpc>
            </a:pPr>
            <a:endParaRPr lang="zh-CN" altLang="en-US" sz="2400" strike="noStrike" noProof="1"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</a:pPr>
            <a:endParaRPr lang="zh-CN" altLang="en-US" sz="2400" strike="noStrike" noProof="1">
              <a:latin typeface="宋体" panose="02010600030101010101" pitchFamily="2" charset="-122"/>
            </a:endParaRPr>
          </a:p>
        </p:txBody>
      </p:sp>
      <p:pic>
        <p:nvPicPr>
          <p:cNvPr id="66564" name="图片 665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5105400"/>
            <a:ext cx="5029200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4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charRg st="4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charRg st="4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1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charRg st="11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563">
                                            <p:txEl>
                                              <p:charRg st="11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ldLvl="3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6758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对象</a:t>
            </a:r>
            <a:endParaRPr lang="zh-CN" altLang="en-US" strike="noStrike" noProof="1">
              <a:latin typeface="宋体" panose="02010600030101010101" pitchFamily="2" charset="-122"/>
            </a:endParaRPr>
          </a:p>
        </p:txBody>
      </p:sp>
      <p:sp>
        <p:nvSpPr>
          <p:cNvPr id="67587" name="文本占位符 67586"/>
          <p:cNvSpPr>
            <a:spLocks noGrp="1"/>
          </p:cNvSpPr>
          <p:nvPr>
            <p:ph idx="1"/>
          </p:nvPr>
        </p:nvSpPr>
        <p:spPr>
          <a:xfrm>
            <a:off x="609600" y="1447800"/>
            <a:ext cx="8516620" cy="4724400"/>
          </a:xfrm>
        </p:spPr>
        <p:txBody>
          <a:bodyPr/>
          <a:p>
            <a:pPr fontAlgn="base"/>
            <a:r>
              <a:rPr lang="zh-CN" altLang="en-US" sz="2800" b="1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是用来描述现实世界中实际存在的事物的实体</a:t>
            </a:r>
            <a:r>
              <a:rPr lang="zh-CN" altLang="en-US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，它是用来构成系统的一个单位。</a:t>
            </a:r>
            <a:endParaRPr lang="zh-CN" altLang="en-US" sz="2800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fontAlgn="base"/>
            <a:r>
              <a:rPr lang="zh-CN" altLang="en-US" b="1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对象由一组属性和一组行为</a:t>
            </a:r>
            <a:r>
              <a:rPr lang="en-US" altLang="zh-CN" b="1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操作或服务</a:t>
            </a:r>
            <a:r>
              <a:rPr lang="en-US" altLang="zh-CN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构成</a:t>
            </a:r>
            <a:r>
              <a:rPr lang="zh-CN" altLang="en-US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fontAlgn="base"/>
            <a:r>
              <a:rPr lang="zh-CN" altLang="en-US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对象具有固定的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对外接口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800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fontAlgn="base"/>
            <a:r>
              <a:rPr lang="zh-CN" altLang="en-US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一组属性和操作的集合</a:t>
            </a:r>
            <a:r>
              <a:rPr lang="en-US" altLang="zh-CN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fontAlgn="base"/>
            <a:r>
              <a:rPr lang="zh-CN" altLang="en-US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对象之间通过公共接口进行通信</a:t>
            </a:r>
            <a:r>
              <a:rPr lang="en-US" altLang="zh-CN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fontAlgn="base"/>
            <a:r>
              <a:rPr lang="zh-CN" altLang="en-US" sz="2800" b="1" strike="noStrike" noProof="1" dirty="0">
                <a:solidFill>
                  <a:schemeClr val="tx1"/>
                </a:solidFill>
                <a:latin typeface="Times New Roman" panose="02020603050405020304" pitchFamily="18" charset="0"/>
              </a:rPr>
              <a:t>对象的状态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 b="1" strike="noStrike" noProof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fontAlgn="base"/>
            <a:r>
              <a:rPr lang="zh-CN" altLang="en-US" b="1" strike="noStrike" noProof="1" dirty="0">
                <a:solidFill>
                  <a:schemeClr val="tx1"/>
                </a:solidFill>
                <a:latin typeface="Times New Roman" panose="02020603050405020304" pitchFamily="18" charset="0"/>
              </a:rPr>
              <a:t>对象的属性值</a:t>
            </a:r>
            <a:r>
              <a:rPr lang="zh-CN" altLang="en-US" strike="noStrike" noProof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表示了它所处于的状态；</a:t>
            </a:r>
            <a:endParaRPr lang="zh-CN" altLang="en-US" strike="noStrike" noProof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fontAlgn="base"/>
            <a:r>
              <a:rPr lang="zh-CN" altLang="en-US" b="1" strike="noStrike" noProof="1" dirty="0">
                <a:solidFill>
                  <a:schemeClr val="tx1"/>
                </a:solidFill>
                <a:latin typeface="Times New Roman" panose="02020603050405020304" pitchFamily="18" charset="0"/>
              </a:rPr>
              <a:t>对象的操作</a:t>
            </a:r>
            <a:r>
              <a:rPr lang="zh-CN" altLang="en-US" strike="noStrike" noProof="1" dirty="0">
                <a:solidFill>
                  <a:schemeClr val="tx1"/>
                </a:solidFill>
                <a:latin typeface="Times New Roman" panose="02020603050405020304" pitchFamily="18" charset="0"/>
              </a:rPr>
              <a:t>是用来改变对象状态。</a:t>
            </a:r>
            <a:endParaRPr lang="zh-CN" altLang="en-US" sz="2400" strike="noStrike" noProof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3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charRg st="3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charRg st="3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0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charRg st="10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charRg st="10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1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587">
                                            <p:txEl>
                                              <p:charRg st="11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587">
                                            <p:txEl>
                                              <p:charRg st="11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587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587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ldLvl="3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章 </a:t>
            </a:r>
            <a:r>
              <a:rPr kumimoji="0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入门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663575" y="1557338"/>
            <a:ext cx="8229600" cy="4525962"/>
          </a:xfrm>
          <a:ln/>
        </p:spPr>
        <p:txBody>
          <a:bodyPr wrap="square" lIns="91440" tIns="45720" rIns="91440" bIns="45720" anchor="t"/>
          <a:lstStyle/>
          <a:p>
            <a:r>
              <a:rPr lang="zh-CN" altLang="zh-CN" dirty="0">
                <a:effectLst/>
              </a:rPr>
              <a:t>本章学习目标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1. </a:t>
            </a:r>
            <a:r>
              <a:rPr lang="zh-CN" altLang="zh-CN" dirty="0">
                <a:effectLst/>
              </a:rPr>
              <a:t>了解</a:t>
            </a:r>
            <a:r>
              <a:rPr lang="en-US" altLang="zh-CN" dirty="0">
                <a:effectLst/>
              </a:rPr>
              <a:t>Java</a:t>
            </a:r>
            <a:r>
              <a:rPr lang="zh-CN" altLang="zh-CN" dirty="0">
                <a:effectLst/>
              </a:rPr>
              <a:t>的发展过程和特点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2. </a:t>
            </a:r>
            <a:r>
              <a:rPr lang="zh-CN" altLang="zh-CN" dirty="0">
                <a:effectLst/>
              </a:rPr>
              <a:t>学会</a:t>
            </a:r>
            <a:r>
              <a:rPr lang="en-US" altLang="zh-CN" dirty="0">
                <a:effectLst/>
              </a:rPr>
              <a:t>JDK</a:t>
            </a:r>
            <a:r>
              <a:rPr lang="zh-CN" altLang="zh-CN" dirty="0">
                <a:effectLst/>
              </a:rPr>
              <a:t>的安装及环境配置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3. </a:t>
            </a:r>
            <a:r>
              <a:rPr lang="zh-CN" altLang="zh-CN" dirty="0">
                <a:effectLst/>
              </a:rPr>
              <a:t>掌握</a:t>
            </a:r>
            <a:r>
              <a:rPr lang="en-US" altLang="zh-CN" dirty="0">
                <a:effectLst/>
              </a:rPr>
              <a:t>Java</a:t>
            </a:r>
            <a:r>
              <a:rPr lang="zh-CN" altLang="zh-CN" dirty="0">
                <a:effectLst/>
              </a:rPr>
              <a:t>集成开发环境的安装和使用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4. </a:t>
            </a:r>
            <a:r>
              <a:rPr lang="zh-CN" altLang="zh-CN" dirty="0">
                <a:effectLst/>
              </a:rPr>
              <a:t>了解</a:t>
            </a:r>
            <a:r>
              <a:rPr lang="en-US" altLang="zh-CN" dirty="0">
                <a:effectLst/>
              </a:rPr>
              <a:t>Java</a:t>
            </a:r>
            <a:r>
              <a:rPr lang="zh-CN" altLang="zh-CN" dirty="0">
                <a:effectLst/>
              </a:rPr>
              <a:t>程序的基本结构及注释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5. </a:t>
            </a:r>
            <a:r>
              <a:rPr lang="zh-CN" altLang="zh-CN" dirty="0">
                <a:effectLst/>
              </a:rPr>
              <a:t>掌握</a:t>
            </a:r>
            <a:r>
              <a:rPr lang="en-US" altLang="zh-CN" dirty="0">
                <a:effectLst/>
              </a:rPr>
              <a:t>Java</a:t>
            </a:r>
            <a:r>
              <a:rPr lang="zh-CN" altLang="zh-CN" dirty="0">
                <a:effectLst/>
              </a:rPr>
              <a:t>程序的开发过程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章 </a:t>
            </a:r>
            <a:r>
              <a:rPr kumimoji="0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入门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663575" y="1557338"/>
            <a:ext cx="7869238" cy="4525962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       Java</a:t>
            </a:r>
            <a:r>
              <a:rPr lang="zh-CN" altLang="zh-CN" sz="2800" dirty="0">
                <a:effectLst/>
              </a:rPr>
              <a:t>语言由</a:t>
            </a:r>
            <a:r>
              <a:rPr lang="en-US" altLang="zh-CN" sz="2800" dirty="0">
                <a:effectLst/>
              </a:rPr>
              <a:t>Sun</a:t>
            </a:r>
            <a:r>
              <a:rPr lang="zh-CN" altLang="zh-CN" sz="2800" dirty="0">
                <a:effectLst/>
              </a:rPr>
              <a:t>公司于</a:t>
            </a:r>
            <a:r>
              <a:rPr lang="en-US" altLang="zh-CN" sz="2800" dirty="0">
                <a:effectLst/>
              </a:rPr>
              <a:t>1995</a:t>
            </a:r>
            <a:r>
              <a:rPr lang="zh-CN" altLang="zh-CN" sz="2800" dirty="0">
                <a:effectLst/>
              </a:rPr>
              <a:t>年</a:t>
            </a:r>
            <a:r>
              <a:rPr lang="en-US" altLang="zh-CN" sz="2800" dirty="0">
                <a:effectLst/>
              </a:rPr>
              <a:t>5</a:t>
            </a:r>
            <a:r>
              <a:rPr lang="zh-CN" altLang="zh-CN" sz="2800" dirty="0">
                <a:effectLst/>
              </a:rPr>
              <a:t>月</a:t>
            </a:r>
            <a:r>
              <a:rPr lang="en-US" altLang="zh-CN" sz="2800" dirty="0">
                <a:effectLst/>
              </a:rPr>
              <a:t>23</a:t>
            </a:r>
            <a:r>
              <a:rPr lang="zh-CN" altLang="zh-CN" sz="2800" dirty="0">
                <a:effectLst/>
              </a:rPr>
              <a:t>日正式推出，是一个面向对象、基于网络及支持多媒体的程序设计语言。</a:t>
            </a:r>
            <a:r>
              <a:rPr lang="en-US" altLang="zh-CN" sz="2800" dirty="0">
                <a:effectLst/>
              </a:rPr>
              <a:t>Java </a:t>
            </a:r>
            <a:r>
              <a:rPr lang="zh-CN" altLang="zh-CN" sz="2800" dirty="0">
                <a:effectLst/>
              </a:rPr>
              <a:t>技术具有卓越的通用性、高效性、平台移植性和安全性，它广泛应用在桌面系统、</a:t>
            </a:r>
            <a:r>
              <a:rPr lang="en-US" altLang="zh-CN" sz="2800" dirty="0">
                <a:effectLst/>
              </a:rPr>
              <a:t>Web</a:t>
            </a:r>
            <a:r>
              <a:rPr lang="zh-CN" altLang="zh-CN" sz="2800" dirty="0">
                <a:effectLst/>
              </a:rPr>
              <a:t>系统、分布式系统及嵌入式系统，同时拥有全球最大的开发者专业社群。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       Java</a:t>
            </a:r>
            <a:r>
              <a:rPr lang="zh-CN" altLang="zh-CN" sz="2800" dirty="0">
                <a:effectLst/>
              </a:rPr>
              <a:t>易学易用，功能强大，并提供了丰富的类库，开发人员可以方便地构建项目和开发大型系统。</a:t>
            </a:r>
            <a:endParaRPr lang="zh-CN" altLang="zh-CN" sz="2800" dirty="0">
              <a:effectLst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4464050" cy="5113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1.1.1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Java</a:t>
            </a: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的发展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 Microsystems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公司为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发展消费类电子产品，进行了一个名为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的项目。这个项目的负责人是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James Gosling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，项目组开发第一个版本花了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月时间，该语言最初的名为“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Oak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”。他们最初的目的只是为了开发一种独立于平台的软件技术。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7412" name="Picture 5" descr="JagWithDuke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488" y="1341438"/>
            <a:ext cx="3433762" cy="431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40425" y="5805488"/>
            <a:ext cx="26638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James Gosling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5413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064500" cy="2519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1994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小组发现他们的新型编程语言“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Oak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”比较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适合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Internet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程序，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于是他们对“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Oak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”进行改进和完善，并获得了巨大的成功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月，“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Oak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”更名为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。这个名字的产生，来自于印度尼西亚一个盛产咖啡的岛屿，中文名为爪哇，寓意是为世人送上一杯热气腾腾的咖啡。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8436" name="Group 15"/>
          <p:cNvGrpSpPr/>
          <p:nvPr/>
        </p:nvGrpSpPr>
        <p:grpSpPr>
          <a:xfrm>
            <a:off x="971550" y="3860800"/>
            <a:ext cx="5329238" cy="2589213"/>
            <a:chOff x="340" y="1639"/>
            <a:chExt cx="5262" cy="2414"/>
          </a:xfrm>
        </p:grpSpPr>
        <p:pic>
          <p:nvPicPr>
            <p:cNvPr id="36868" name="Picture 16" descr="未命名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1706"/>
              <a:ext cx="5262" cy="19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69" name="Oval 17"/>
            <p:cNvSpPr/>
            <p:nvPr/>
          </p:nvSpPr>
          <p:spPr>
            <a:xfrm>
              <a:off x="1247" y="2984"/>
              <a:ext cx="1089" cy="682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Text Box 18"/>
            <p:cNvSpPr txBox="1"/>
            <p:nvPr/>
          </p:nvSpPr>
          <p:spPr>
            <a:xfrm>
              <a:off x="1200" y="3757"/>
              <a:ext cx="1199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 algn="ctr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爪哇岛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36871" name="Picture 19" descr="未命名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1698"/>
              <a:ext cx="5262" cy="19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72" name="Oval 20"/>
            <p:cNvSpPr/>
            <p:nvPr/>
          </p:nvSpPr>
          <p:spPr>
            <a:xfrm>
              <a:off x="1247" y="2976"/>
              <a:ext cx="1089" cy="682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6873" name="Picture 21" descr="未命名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1706"/>
              <a:ext cx="5262" cy="19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74" name="Oval 22"/>
            <p:cNvSpPr/>
            <p:nvPr/>
          </p:nvSpPr>
          <p:spPr>
            <a:xfrm>
              <a:off x="1247" y="2984"/>
              <a:ext cx="1089" cy="682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6875" name="Picture 24" descr="未命名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1639"/>
              <a:ext cx="5262" cy="20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76" name="Oval 25"/>
            <p:cNvSpPr/>
            <p:nvPr/>
          </p:nvSpPr>
          <p:spPr>
            <a:xfrm>
              <a:off x="1247" y="2975"/>
              <a:ext cx="1089" cy="682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843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3" y="3860800"/>
            <a:ext cx="1751012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5413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7921625" cy="5256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1996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月发布了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语言的第一个开发包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1997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月发布了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语言的开发包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JDK1.1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，从而奠定了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语言在计算机语言中的地位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1998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公司发布了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JDK1.2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，也是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历史上最重要的一个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版本。这个版本标志着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进入了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Java2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时代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2009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公司通过收购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公司获得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版权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日，甲骨文发布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7.0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的正式版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2014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日，甲骨文公司发布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8.0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的正式版。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多年来，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语言的发展获得了巨大的成功，就像爪哇岛的咖啡一样誉满全球，已成为当今最流行的程序设计语言之一。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JAVA的三个版本，J2SE，J2EE，J2ME三个版本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8310"/>
            <a:ext cx="8229600" cy="4525963"/>
          </a:xfrm>
        </p:spPr>
        <p:txBody>
          <a:bodyPr/>
          <a:p>
            <a:r>
              <a:rPr lang="zh-CN" altLang="en-US" sz="2800"/>
              <a:t>J2SE 　标准版，一般用于用户学习JAVA语言的基础也是使用其他两个版本的基础主要用于编写C/S项目和提供标准的JAVA类库 </a:t>
            </a:r>
            <a:endParaRPr lang="zh-CN" altLang="en-US" sz="2800"/>
          </a:p>
          <a:p>
            <a:r>
              <a:rPr lang="zh-CN" altLang="en-US" sz="2800"/>
              <a:t>J2EE 　企业版，企业级平台应用说白了就是用来构建大型网站和B/S系统 </a:t>
            </a:r>
            <a:endParaRPr lang="zh-CN" altLang="en-US" sz="2800"/>
          </a:p>
          <a:p>
            <a:r>
              <a:rPr lang="zh-CN" altLang="en-US" sz="2800"/>
              <a:t>J2ME 指移动版为小型移动器械搭建使用平台主要是用来为手机编程，制作手机相关软件的 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705725" cy="3887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1.1.2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Java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特点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．简单性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语言的语法与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语言很接近，使得大多数程序员很容易学习和使用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摒弃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难以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理解的一些特性，如操作符重载、类的多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继承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特别是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语言不使用指针，并提供了自动的垃圾收集，使得程序员不必为内存管理而担忧。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827088" y="1628775"/>
            <a:ext cx="7705725" cy="3313113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zh-CN" sz="2800" dirty="0">
                <a:effectLst/>
              </a:rPr>
              <a:t>．面向对象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Java</a:t>
            </a:r>
            <a:r>
              <a:rPr lang="zh-CN" altLang="zh-CN" sz="2400" dirty="0">
                <a:effectLst/>
              </a:rPr>
              <a:t>语言是一个完全面向对象的程序设计语言。它吸收了</a:t>
            </a:r>
            <a:r>
              <a:rPr lang="en-US" altLang="zh-CN" sz="2400" dirty="0">
                <a:effectLst/>
              </a:rPr>
              <a:t>C++</a:t>
            </a:r>
            <a:r>
              <a:rPr lang="zh-CN" altLang="zh-CN" sz="2400" dirty="0">
                <a:effectLst/>
              </a:rPr>
              <a:t>面向对象的概念，将数据封装在类中，实现了程序的简洁性和便于维护性。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语言的程序设计集中在对象和接口上，并提供了简单的类机制和动态接口模型。为了简单起见，只支持类之间的单继承，但支持接口之间的多继承，并支持类与接口之间的实现机制。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665288"/>
            <a:ext cx="8939213" cy="5645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联系方式：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Tel: 13645182899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QQ: 861533626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E-mail: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rId1"/>
              </a:rPr>
              <a:t>sxye@njupt.edu.cn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答疑时间：周一中午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11:30~12:30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2-108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程序设计答疑群：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709743233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（实名加群）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2988" t="11051" r="36755" b="23237"/>
          <a:stretch>
            <a:fillRect/>
          </a:stretch>
        </p:blipFill>
        <p:spPr>
          <a:xfrm>
            <a:off x="6265545" y="452755"/>
            <a:ext cx="2592070" cy="30168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827088" y="1484313"/>
            <a:ext cx="7705725" cy="3313112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zh-CN" sz="2800" dirty="0">
                <a:effectLst/>
              </a:rPr>
              <a:t>．分布式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Java</a:t>
            </a:r>
            <a:r>
              <a:rPr lang="zh-CN" altLang="zh-CN" sz="2400" dirty="0">
                <a:effectLst/>
              </a:rPr>
              <a:t>语言支持</a:t>
            </a:r>
            <a:r>
              <a:rPr lang="en-US" altLang="zh-CN" sz="2400" dirty="0">
                <a:effectLst/>
              </a:rPr>
              <a:t>Internet</a:t>
            </a:r>
            <a:r>
              <a:rPr lang="zh-CN" altLang="zh-CN" sz="2400" dirty="0">
                <a:effectLst/>
              </a:rPr>
              <a:t>应用的开发，在基本的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应用编程接口中有一个网络应用编程接口（</a:t>
            </a:r>
            <a:r>
              <a:rPr lang="en-US" altLang="zh-CN" sz="2400" dirty="0">
                <a:effectLst/>
              </a:rPr>
              <a:t>java.net</a:t>
            </a:r>
            <a:r>
              <a:rPr lang="zh-CN" altLang="zh-CN" sz="2400" dirty="0">
                <a:effectLst/>
              </a:rPr>
              <a:t>），它提供了用于网络应用编程的类库，包括</a:t>
            </a:r>
            <a:r>
              <a:rPr lang="en-US" altLang="zh-CN" sz="2400" dirty="0">
                <a:effectLst/>
              </a:rPr>
              <a:t>URL</a:t>
            </a:r>
            <a:r>
              <a:rPr lang="zh-CN" altLang="zh-CN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URLConnection</a:t>
            </a:r>
            <a:r>
              <a:rPr lang="zh-CN" altLang="zh-CN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Socket</a:t>
            </a:r>
            <a:r>
              <a:rPr lang="zh-CN" altLang="zh-CN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 ServerSocket</a:t>
            </a:r>
            <a:r>
              <a:rPr lang="zh-CN" altLang="zh-CN" sz="2400" dirty="0">
                <a:effectLst/>
              </a:rPr>
              <a:t>等。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</a:t>
            </a:r>
            <a:r>
              <a:rPr lang="en-US" altLang="zh-CN" sz="2400" dirty="0">
                <a:effectLst/>
              </a:rPr>
              <a:t>RMI</a:t>
            </a:r>
            <a:r>
              <a:rPr lang="zh-CN" altLang="zh-CN" sz="2400" dirty="0">
                <a:effectLst/>
              </a:rPr>
              <a:t>（远程方法激活）机制也是开发分布式应用的重要手段。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827088" y="1628775"/>
            <a:ext cx="7777162" cy="3313113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4</a:t>
            </a:r>
            <a:r>
              <a:rPr lang="zh-CN" altLang="zh-CN" sz="2800" dirty="0">
                <a:effectLst/>
              </a:rPr>
              <a:t>．解释性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Java</a:t>
            </a:r>
            <a:r>
              <a:rPr lang="zh-CN" altLang="zh-CN" sz="2400" dirty="0">
                <a:effectLst/>
              </a:rPr>
              <a:t>程序在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平台上被编译为字节码格式，然后可以在安装了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平台的任何系统中运行。在运行时，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平台中的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解释器对这些字节码进行解释执行，执行过程中需要的类在联接阶段被载入到运行环境中。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827088" y="1628775"/>
            <a:ext cx="7705725" cy="3313113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5</a:t>
            </a:r>
            <a:r>
              <a:rPr lang="zh-CN" altLang="zh-CN" sz="2800" dirty="0">
                <a:effectLst/>
              </a:rPr>
              <a:t>．健壮性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</a:t>
            </a:r>
            <a:r>
              <a:rPr lang="zh-CN" altLang="zh-CN" sz="2400" dirty="0">
                <a:effectLst/>
              </a:rPr>
              <a:t>用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编写的程序有多方面的可靠性和稳定性，程序在编译和运行时要对可能出现的问题进行检查，并消除了有出错倾向的状态。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的强类型机制、异常处理、垃圾的自动收集等是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程序健壮性的重要保证。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通过集成面向对象的异常处理机制，在编译时提示可能出现但未被处理的异常，以防止系统崩溃。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的安全检查机制使得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更具健壮性。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827088" y="1628775"/>
            <a:ext cx="7705725" cy="3313113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6</a:t>
            </a:r>
            <a:r>
              <a:rPr lang="zh-CN" altLang="zh-CN" sz="2800" dirty="0">
                <a:effectLst/>
              </a:rPr>
              <a:t>．安全性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Java</a:t>
            </a:r>
            <a:r>
              <a:rPr lang="zh-CN" altLang="zh-CN" sz="2400" dirty="0">
                <a:effectLst/>
              </a:rPr>
              <a:t>不支持指针，杜绝了内存的非法访问。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7</a:t>
            </a:r>
            <a:r>
              <a:rPr lang="zh-CN" altLang="zh-CN" sz="2800" dirty="0">
                <a:effectLst/>
              </a:rPr>
              <a:t>．与平台无关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Java</a:t>
            </a:r>
            <a:r>
              <a:rPr lang="zh-CN" altLang="zh-CN" sz="2400" dirty="0">
                <a:effectLst/>
              </a:rPr>
              <a:t>是与平台无关的语言，用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编写的应用程序不用修改就可以运行在不同的软硬件平台上。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827088" y="1628775"/>
            <a:ext cx="7561262" cy="3313113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8</a:t>
            </a:r>
            <a:r>
              <a:rPr lang="zh-CN" altLang="zh-CN" sz="2800" dirty="0">
                <a:effectLst/>
              </a:rPr>
              <a:t>．可移植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Java</a:t>
            </a:r>
            <a:r>
              <a:rPr lang="zh-CN" altLang="zh-CN" sz="2400" dirty="0">
                <a:effectLst/>
              </a:rPr>
              <a:t>具有良好的可移植性，主要得益于它与平台无关的特性。另外，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的类库中也实现了与平台无关的接口，使得这些类库也能移植。</a:t>
            </a:r>
            <a:endParaRPr lang="zh-CN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Java</a:t>
            </a:r>
            <a:r>
              <a:rPr lang="zh-CN" altLang="zh-CN" sz="2400" dirty="0">
                <a:effectLst/>
              </a:rPr>
              <a:t>解释产生的目标代码是针对一种并不存在的</a:t>
            </a:r>
            <a:r>
              <a:rPr lang="en-US" altLang="zh-CN" sz="2400" dirty="0">
                <a:effectLst/>
              </a:rPr>
              <a:t>CPU</a:t>
            </a:r>
            <a:r>
              <a:rPr lang="zh-CN" altLang="zh-CN" sz="2400" dirty="0">
                <a:effectLst/>
              </a:rPr>
              <a:t>，即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虚拟机，</a:t>
            </a:r>
            <a:r>
              <a:rPr lang="en-US" altLang="zh-CN" sz="2400" dirty="0">
                <a:effectLst/>
              </a:rPr>
              <a:t>JVM</a:t>
            </a:r>
            <a:r>
              <a:rPr lang="zh-CN" altLang="zh-CN" sz="2400" dirty="0">
                <a:effectLst/>
              </a:rPr>
              <a:t>避免了不同</a:t>
            </a:r>
            <a:r>
              <a:rPr lang="en-US" altLang="zh-CN" sz="2400" dirty="0">
                <a:effectLst/>
              </a:rPr>
              <a:t>CPU</a:t>
            </a:r>
            <a:r>
              <a:rPr lang="zh-CN" altLang="zh-CN" sz="2400" dirty="0">
                <a:effectLst/>
              </a:rPr>
              <a:t>之间的差别，使编译过的字节码能运行于任何安装了</a:t>
            </a:r>
            <a:r>
              <a:rPr lang="en-US" altLang="zh-CN" sz="2400" dirty="0">
                <a:effectLst/>
              </a:rPr>
              <a:t>JVM</a:t>
            </a:r>
            <a:r>
              <a:rPr lang="zh-CN" altLang="zh-CN" sz="2400" dirty="0">
                <a:effectLst/>
              </a:rPr>
              <a:t>的机器上。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704138" cy="3311525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9</a:t>
            </a:r>
            <a:r>
              <a:rPr lang="zh-CN" altLang="zh-CN" sz="2800" dirty="0">
                <a:effectLst/>
              </a:rPr>
              <a:t>．高性能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</a:t>
            </a:r>
            <a:r>
              <a:rPr lang="zh-CN" altLang="zh-CN" sz="2400" dirty="0">
                <a:effectLst/>
              </a:rPr>
              <a:t>与那些解释型的高级脚本语言相比，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的确是高性能的。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系统提供了</a:t>
            </a:r>
            <a:r>
              <a:rPr lang="en-US" altLang="zh-CN" sz="2400" dirty="0">
                <a:effectLst/>
              </a:rPr>
              <a:t>JIT(Just  In Time)</a:t>
            </a:r>
            <a:r>
              <a:rPr lang="zh-CN" altLang="zh-CN" sz="2400" dirty="0">
                <a:effectLst/>
              </a:rPr>
              <a:t>编译器，</a:t>
            </a:r>
            <a:r>
              <a:rPr lang="en-US" altLang="zh-CN" sz="2400" dirty="0">
                <a:effectLst/>
              </a:rPr>
              <a:t>JIT</a:t>
            </a:r>
            <a:r>
              <a:rPr lang="zh-CN" altLang="zh-CN" sz="2400" dirty="0">
                <a:effectLst/>
              </a:rPr>
              <a:t>能够产生编译好的本地机器代码，以提高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代码的执行速度。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的运行速度随着</a:t>
            </a:r>
            <a:r>
              <a:rPr lang="en-US" altLang="zh-CN" sz="2400" dirty="0">
                <a:effectLst/>
              </a:rPr>
              <a:t>JIT</a:t>
            </a:r>
            <a:r>
              <a:rPr lang="zh-CN" altLang="zh-CN" sz="2400" dirty="0">
                <a:effectLst/>
              </a:rPr>
              <a:t>编译器技术的发展，已经具有与</a:t>
            </a:r>
            <a:r>
              <a:rPr lang="en-US" altLang="zh-CN" sz="2400" dirty="0">
                <a:effectLst/>
              </a:rPr>
              <a:t>C++</a:t>
            </a:r>
            <a:r>
              <a:rPr lang="zh-CN" altLang="zh-CN" sz="2400" dirty="0">
                <a:effectLst/>
              </a:rPr>
              <a:t>同样，甚至有些情况下更好的运行性能。 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704138" cy="3311525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10</a:t>
            </a:r>
            <a:r>
              <a:rPr lang="zh-CN" altLang="zh-CN" sz="2800" dirty="0">
                <a:effectLst/>
              </a:rPr>
              <a:t>．多线程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</a:t>
            </a:r>
            <a:r>
              <a:rPr lang="zh-CN" altLang="zh-CN" sz="2400" dirty="0">
                <a:effectLst/>
              </a:rPr>
              <a:t>在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语言中，多线程是非常重要的组成部分。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语言支持多个线程机制使应用程序能够并发执行，而且提供的同步机制保证了对数据的共享操作。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</a:t>
            </a:r>
            <a:r>
              <a:rPr lang="zh-CN" altLang="zh-CN" sz="2400" dirty="0">
                <a:effectLst/>
              </a:rPr>
              <a:t>通过使用多线程，程序员可以分别利用不同的线程来完成特定的行为，而不需要采用全局的事件循环机制，这样就很容易实现网络的实时交互行为，从而为解决网上大量用户的访问提供了技术基础。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 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语言概述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704138" cy="3311525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11</a:t>
            </a:r>
            <a:r>
              <a:rPr lang="zh-CN" altLang="zh-CN" sz="2800" dirty="0">
                <a:effectLst/>
              </a:rPr>
              <a:t>．动态性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 Java</a:t>
            </a:r>
            <a:r>
              <a:rPr lang="zh-CN" altLang="zh-CN" sz="2400" dirty="0">
                <a:effectLst/>
              </a:rPr>
              <a:t>语言的设计目标之一是适应动态变化的环境。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程序需要的类能够动态地被载入到运行环境中，也可以通过网络来载入所需要的类。这也有利于软件的升级。另外，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中的类有一个运行时刻的表示，能进行运行时刻的类型检查。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平台工作原理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704138" cy="3311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1.2.1  JVM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介绍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JVM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Virtual Machine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，是一种利用软件方法来实现硬件功能的虚拟计算机，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JVM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的任务是执行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JVM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是一种用于计算设备的规范，可以用软件实现，也可以用硬件实现，目前大多数用软件实现。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JVM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是一个可以执行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字节码的操作平台，只要根据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JVM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规格描述将解释器移植到特定的计算机上，就能保证经过编译的任何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字节代码能够在该系统上运行。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平台工作原理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7704138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1.2.2  Java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运行流程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高级语言类型主要有编译型和解释型两种，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程序却比较特殊，它是两种类型的结合，先经过编译，再经过解释才能执行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编写的代码为源程序，是以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为扩展名的文件，经过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编译系统编译后生成扩展名为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.class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的字节码文件，然后由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JVM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解释为可执行的字节码文件。字节码文件不能直接在操作系统上运行，而只能通过虚拟机解释执行。利用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虚拟机可以把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字节码程序跟具体的操作系统及硬件分隔开来，只要在各种平台上都实现了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虚拟机，任何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程序都可以在该系统上运行，实现了“一次编程，到处运行”的目标。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Text Box 57"/>
          <p:cNvSpPr txBox="1"/>
          <p:nvPr/>
        </p:nvSpPr>
        <p:spPr>
          <a:xfrm>
            <a:off x="959485" y="1718310"/>
            <a:ext cx="7538720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授课方式：理论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+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实践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总课时：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48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学时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其中理论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40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学时，上机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学时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考核方式 ：闭卷，教考分离</a:t>
            </a:r>
            <a:b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</a:b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综合成绩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=40%*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平时成绩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+60%*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期末成绩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平时主要看出勤，网上作业及回答问题及答疑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平台工作原理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3132138" y="1341438"/>
            <a:ext cx="944562" cy="503237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编译</a:t>
            </a:r>
            <a:endParaRPr lang="zh-CN" altLang="zh-CN" sz="2400" dirty="0">
              <a:effectLst/>
            </a:endParaRPr>
          </a:p>
        </p:txBody>
      </p:sp>
      <p:sp>
        <p:nvSpPr>
          <p:cNvPr id="51203" name="Rectangle 3"/>
          <p:cNvSpPr txBox="1"/>
          <p:nvPr/>
        </p:nvSpPr>
        <p:spPr>
          <a:xfrm>
            <a:off x="5651500" y="2565400"/>
            <a:ext cx="1512888" cy="503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解释执行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773" name="组合 5"/>
          <p:cNvGrpSpPr/>
          <p:nvPr/>
        </p:nvGrpSpPr>
        <p:grpSpPr>
          <a:xfrm>
            <a:off x="332105" y="1782128"/>
            <a:ext cx="8351838" cy="3311525"/>
            <a:chOff x="323528" y="1773238"/>
            <a:chExt cx="8351838" cy="3311525"/>
          </a:xfrm>
        </p:grpSpPr>
        <p:sp>
          <p:nvSpPr>
            <p:cNvPr id="44" name="直接连接符 43"/>
            <p:cNvSpPr/>
            <p:nvPr/>
          </p:nvSpPr>
          <p:spPr bwMode="auto">
            <a:xfrm>
              <a:off x="3131840" y="3846576"/>
              <a:ext cx="4679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3" name="椭圆 2"/>
            <p:cNvSpPr/>
            <p:nvPr/>
          </p:nvSpPr>
          <p:spPr bwMode="auto">
            <a:xfrm>
              <a:off x="323528" y="1773238"/>
              <a:ext cx="2015961" cy="791886"/>
            </a:xfrm>
            <a:prstGeom prst="ellipse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Java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源程序</a:t>
              </a:r>
              <a:endPara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（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.java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715443" y="1773238"/>
              <a:ext cx="2015961" cy="791886"/>
            </a:xfrm>
            <a:prstGeom prst="ellipse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Java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字节码</a:t>
              </a:r>
              <a:endPara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（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.class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）</a:t>
              </a:r>
              <a:endPara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直接箭头连接符 19"/>
            <p:cNvSpPr/>
            <p:nvPr/>
          </p:nvSpPr>
          <p:spPr bwMode="auto">
            <a:xfrm>
              <a:off x="2339489" y="1944624"/>
              <a:ext cx="431992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7" name="直接箭头连接符 26"/>
            <p:cNvSpPr/>
            <p:nvPr/>
          </p:nvSpPr>
          <p:spPr bwMode="auto">
            <a:xfrm>
              <a:off x="4283451" y="1944624"/>
              <a:ext cx="431992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8" name="直接箭头连接符 27"/>
            <p:cNvSpPr/>
            <p:nvPr/>
          </p:nvSpPr>
          <p:spPr bwMode="auto">
            <a:xfrm>
              <a:off x="5346192" y="2565124"/>
              <a:ext cx="0" cy="503928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47" name="矩形 46"/>
            <p:cNvSpPr/>
            <p:nvPr/>
          </p:nvSpPr>
          <p:spPr bwMode="auto">
            <a:xfrm>
              <a:off x="6947400" y="4364866"/>
              <a:ext cx="1727966" cy="647907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Mac OS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机器码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555485" y="4436856"/>
              <a:ext cx="1943962" cy="647907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Windows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机器码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859440" y="4436856"/>
              <a:ext cx="1655968" cy="647907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Linux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机器码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147434" y="3069052"/>
              <a:ext cx="1223976" cy="647907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JVM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771481" y="1845228"/>
              <a:ext cx="1511971" cy="647907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Java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编译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5624" name="直接箭头连接符 495623"/>
            <p:cNvSpPr>
              <a:stCxn id="50" idx="2"/>
            </p:cNvSpPr>
            <p:nvPr/>
          </p:nvSpPr>
          <p:spPr bwMode="auto">
            <a:xfrm>
              <a:off x="5382768" y="3716959"/>
              <a:ext cx="0" cy="719897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76" name="直接箭头连接符 75"/>
            <p:cNvSpPr/>
            <p:nvPr/>
          </p:nvSpPr>
          <p:spPr bwMode="auto">
            <a:xfrm>
              <a:off x="3112262" y="3861048"/>
              <a:ext cx="0" cy="575808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77" name="直接箭头连接符 76"/>
            <p:cNvSpPr>
              <a:endCxn id="47" idx="0"/>
            </p:cNvSpPr>
            <p:nvPr/>
          </p:nvSpPr>
          <p:spPr bwMode="auto">
            <a:xfrm flipH="1">
              <a:off x="7811383" y="3861048"/>
              <a:ext cx="977" cy="503818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51205" name="Rectangle 3"/>
          <p:cNvSpPr txBox="1"/>
          <p:nvPr/>
        </p:nvSpPr>
        <p:spPr>
          <a:xfrm>
            <a:off x="3671888" y="5445125"/>
            <a:ext cx="2916237" cy="50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1-1  Java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运行原理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zh-CN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920038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开发环境主要有两种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基础开发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工具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常用的基础开发工具是由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公司提供的</a:t>
            </a:r>
            <a:r>
              <a:rPr kumimoji="0" lang="zh-CN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免费开发工具</a:t>
            </a:r>
            <a:r>
              <a:rPr kumimoji="0" lang="en-US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Development Kits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），它是以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命令行的方式使用的。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集成开发环境（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Development Environment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，简称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程序编辑、编译、运行与调试以及项目管理等一系列的工程集成到一起，并且是基于图形用户界面的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。如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Jcreator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MyEclipse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704138" cy="417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1.3.1  JDK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的安装和使用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的下载和安装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http://www.oracle.com/technetwork/java/javase/downloads/index.html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网站，下载适合自己计算机操作系统的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按照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安装向导进行安装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1-2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所示，为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安装向导的第一个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界面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，按照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向导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进行安装。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2987675" y="5805488"/>
            <a:ext cx="3313113" cy="576262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 </a:t>
            </a:r>
            <a:r>
              <a:rPr lang="zh-CN" altLang="en-US" sz="2000" dirty="0">
                <a:effectLst/>
              </a:rPr>
              <a:t>图</a:t>
            </a:r>
            <a:r>
              <a:rPr lang="en-US" altLang="zh-CN" sz="2000" dirty="0">
                <a:effectLst/>
              </a:rPr>
              <a:t>1-2  JDK</a:t>
            </a:r>
            <a:r>
              <a:rPr lang="zh-CN" altLang="zh-CN" sz="2000" dirty="0">
                <a:effectLst/>
              </a:rPr>
              <a:t>安装向导界面</a:t>
            </a:r>
            <a:endParaRPr lang="zh-CN" altLang="zh-CN" sz="2000" dirty="0">
              <a:effectLst/>
            </a:endParaRPr>
          </a:p>
        </p:txBody>
      </p:sp>
      <p:pic>
        <p:nvPicPr>
          <p:cNvPr id="5427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412875"/>
            <a:ext cx="5759450" cy="4376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827088" y="1557338"/>
            <a:ext cx="7777162" cy="4535487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2</a:t>
            </a:r>
            <a:r>
              <a:rPr lang="zh-CN" altLang="zh-CN" sz="2800" dirty="0">
                <a:effectLst/>
              </a:rPr>
              <a:t>．设置</a:t>
            </a:r>
            <a:r>
              <a:rPr lang="en-US" altLang="zh-CN" sz="2800" dirty="0">
                <a:effectLst/>
              </a:rPr>
              <a:t>JDK</a:t>
            </a:r>
            <a:endParaRPr lang="en-US" altLang="zh-CN" sz="2800" dirty="0">
              <a:effectLst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ffectLst/>
              </a:rPr>
              <a:t>        JDK</a:t>
            </a:r>
            <a:r>
              <a:rPr lang="zh-CN" altLang="zh-CN" sz="2400" dirty="0">
                <a:effectLst/>
              </a:rPr>
              <a:t>安装完成后，需要新建一个名为“</a:t>
            </a:r>
            <a:r>
              <a:rPr lang="en-US" altLang="zh-CN" sz="2400" dirty="0">
                <a:effectLst/>
              </a:rPr>
              <a:t>JAVA_HOME</a:t>
            </a:r>
            <a:r>
              <a:rPr lang="zh-CN" altLang="zh-CN" sz="2400" dirty="0">
                <a:effectLst/>
              </a:rPr>
              <a:t>”的系统变量，用于指定</a:t>
            </a:r>
            <a:r>
              <a:rPr lang="en-US" altLang="zh-CN" sz="2400" dirty="0">
                <a:effectLst/>
              </a:rPr>
              <a:t>JDK</a:t>
            </a:r>
            <a:r>
              <a:rPr lang="zh-CN" altLang="zh-CN" sz="2400" dirty="0">
                <a:effectLst/>
              </a:rPr>
              <a:t>的安装路径。另外还必须配置操作系统中的</a:t>
            </a:r>
            <a:r>
              <a:rPr lang="en-US" altLang="zh-CN" sz="2400" dirty="0">
                <a:effectLst/>
              </a:rPr>
              <a:t>path</a:t>
            </a:r>
            <a:r>
              <a:rPr lang="zh-CN" altLang="zh-CN" sz="2400" dirty="0">
                <a:effectLst/>
              </a:rPr>
              <a:t>和</a:t>
            </a:r>
            <a:r>
              <a:rPr lang="en-US" altLang="zh-CN" sz="2400" dirty="0">
                <a:effectLst/>
              </a:rPr>
              <a:t>classpath</a:t>
            </a:r>
            <a:r>
              <a:rPr lang="zh-CN" altLang="zh-CN" sz="2400" dirty="0">
                <a:effectLst/>
              </a:rPr>
              <a:t>两个环境变量，它们分别指定了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工具包的路径和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的类路径。在</a:t>
            </a:r>
            <a:r>
              <a:rPr lang="en-US" altLang="zh-CN" sz="2400" dirty="0">
                <a:effectLst/>
              </a:rPr>
              <a:t>Windows 7</a:t>
            </a:r>
            <a:r>
              <a:rPr lang="zh-CN" altLang="zh-CN" sz="2400" dirty="0">
                <a:effectLst/>
              </a:rPr>
              <a:t>下，新建和设置环境变量的过程如下：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8938" y="1628775"/>
            <a:ext cx="4398963" cy="4464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建立“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JAVA_HOME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”系统变量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JAVA_HOME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”的系统变量，用于指定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的安装路径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右击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，选择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“属性”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                        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选择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“高级”，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1-3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所示。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6144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4167188"/>
            <a:ext cx="677863" cy="630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6" descr="~{}@6Q5YYQK75L4K8TJ939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4900613"/>
            <a:ext cx="1800225" cy="47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1628775"/>
            <a:ext cx="3816350" cy="424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092825" y="4869160"/>
            <a:ext cx="1511622" cy="5040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"/>
          <p:cNvSpPr txBox="1"/>
          <p:nvPr/>
        </p:nvSpPr>
        <p:spPr>
          <a:xfrm>
            <a:off x="5076825" y="5949950"/>
            <a:ext cx="3598863" cy="574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1-3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“系统属性”对话框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076825" y="1268413"/>
            <a:ext cx="3671888" cy="2016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先在系统变量中单击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新建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新建一个“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JAVA_HOME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”，其值就是之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安装的路径。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00113" y="5732463"/>
            <a:ext cx="3455987" cy="576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1-4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“环境变量”对话框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449388"/>
            <a:ext cx="4464050" cy="4249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3213100"/>
            <a:ext cx="3816350" cy="1871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"/>
          <p:cNvSpPr txBox="1"/>
          <p:nvPr/>
        </p:nvSpPr>
        <p:spPr>
          <a:xfrm>
            <a:off x="5292725" y="5732463"/>
            <a:ext cx="3527425" cy="576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1-5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新建系统变量对话框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9672" y="4725144"/>
            <a:ext cx="1224136" cy="43204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084167" y="4077071"/>
            <a:ext cx="2664296" cy="43204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auto">
          <a:xfrm>
            <a:off x="5148064" y="5157193"/>
            <a:ext cx="3672408" cy="541164"/>
          </a:xfrm>
          <a:prstGeom prst="wedgeRectCallout">
            <a:avLst>
              <a:gd name="adj1" fmla="val -9324"/>
              <a:gd name="adj2" fmla="val -190606"/>
            </a:avLst>
          </a:prstGeom>
          <a:noFill/>
          <a:ln w="38100">
            <a:solidFill>
              <a:srgbClr val="FFC000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根据自己机器的安装情况设置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7632700" cy="4537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设置环境变量“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path”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在系统变量中找到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path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选择“编辑”，在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path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的值的最前面加上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%JAVA_HOME%\BIN;%JAVA_HOME%\JRE\BIN;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特别注意：只添加，不要删掉里面原有值。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4076700"/>
            <a:ext cx="4608513" cy="164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"/>
          <p:cNvSpPr txBox="1"/>
          <p:nvPr/>
        </p:nvSpPr>
        <p:spPr>
          <a:xfrm>
            <a:off x="2484438" y="5732463"/>
            <a:ext cx="4319587" cy="576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1-6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“编辑系统变量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path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”对话框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779912" y="4869159"/>
            <a:ext cx="3528392" cy="36004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7848600" cy="4537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设置环境变量“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classpath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在系统变量中选择“新建”，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classpath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的值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</a:rPr>
              <a:t>.;%JAVA_HOME%\lib;%JAVA_HOME%\lib\tools.jar; %JAVA_HOME%\lib\dt.jar;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Rectangle 3"/>
          <p:cNvSpPr txBox="1"/>
          <p:nvPr/>
        </p:nvSpPr>
        <p:spPr>
          <a:xfrm>
            <a:off x="2195513" y="5445125"/>
            <a:ext cx="4968875" cy="576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1-7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“新建系统变量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classpath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”对话框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3429000"/>
            <a:ext cx="5113338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635896" y="4365104"/>
            <a:ext cx="3888432" cy="43204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7489825" cy="4537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测试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JDK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858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设置完成后，在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MS-DOS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命令窗口中输入：“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”命令，测试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安装成功，如图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1-8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419" name="Rectangle 3"/>
          <p:cNvSpPr txBox="1"/>
          <p:nvPr/>
        </p:nvSpPr>
        <p:spPr>
          <a:xfrm>
            <a:off x="2916238" y="5335588"/>
            <a:ext cx="3743325" cy="576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1-8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测试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安装成功界面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0420" name="图片 1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3432175"/>
            <a:ext cx="5500688" cy="181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5" name="Picture 2" descr="c:\users\ADMINI~1\appdata\roaming\360se6\USERDA~1\Temp\SOUTHE~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991475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工具集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的开发工具，包括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编译器、解释器、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程序浏览器和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文档生成器等。安装了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后，这些工具存放在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目录下。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javac.exe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编译器，用于将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程序编译成字节码（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Bytecode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java.exe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解释器，执行已经转换成字节码的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应用程序。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jdb.exe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调试器，用于调试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javap.exe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：反编译，将类文件还原回方法和变量。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827088" y="1557338"/>
            <a:ext cx="8137525" cy="2735262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 dirty="0">
                <a:effectLst/>
              </a:rPr>
              <a:t>jconsole</a:t>
            </a:r>
            <a:r>
              <a:rPr lang="zh-CN" altLang="zh-CN" sz="2400" dirty="0">
                <a:effectLst/>
              </a:rPr>
              <a:t>：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进行系统调试和监控的工具。</a:t>
            </a:r>
            <a:endParaRPr lang="zh-CN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javadoc.exe</a:t>
            </a:r>
            <a:r>
              <a:rPr lang="zh-CN" altLang="zh-CN" sz="2400" dirty="0">
                <a:effectLst/>
              </a:rPr>
              <a:t>：文档生成器，创建</a:t>
            </a:r>
            <a:r>
              <a:rPr lang="en-US" altLang="zh-CN" sz="2400" dirty="0">
                <a:effectLst/>
              </a:rPr>
              <a:t>HTML</a:t>
            </a:r>
            <a:r>
              <a:rPr lang="zh-CN" altLang="zh-CN" sz="2400" dirty="0">
                <a:effectLst/>
              </a:rPr>
              <a:t>文件。</a:t>
            </a:r>
            <a:endParaRPr lang="zh-CN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appletviewer.exe</a:t>
            </a:r>
            <a:r>
              <a:rPr lang="zh-CN" altLang="zh-CN" sz="2400" dirty="0">
                <a:effectLst/>
              </a:rPr>
              <a:t>：</a:t>
            </a:r>
            <a:r>
              <a:rPr lang="en-US" altLang="zh-CN" sz="2400" dirty="0">
                <a:effectLst/>
              </a:rPr>
              <a:t>applet</a:t>
            </a:r>
            <a:r>
              <a:rPr lang="zh-CN" altLang="zh-CN" sz="2400" dirty="0">
                <a:effectLst/>
              </a:rPr>
              <a:t>解释器，用于解释已经转换成</a:t>
            </a:r>
            <a:r>
              <a:rPr lang="en-US" altLang="zh-CN" sz="2400" dirty="0">
                <a:effectLst/>
              </a:rPr>
              <a:t>Bytecode</a:t>
            </a:r>
            <a:r>
              <a:rPr lang="zh-CN" altLang="zh-CN" sz="2400" dirty="0">
                <a:effectLst/>
              </a:rPr>
              <a:t>的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小应用程序。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684213" y="1557338"/>
            <a:ext cx="7775575" cy="4608512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4</a:t>
            </a:r>
            <a:r>
              <a:rPr lang="zh-CN" altLang="zh-CN" sz="2800" dirty="0">
                <a:effectLst/>
              </a:rPr>
              <a:t>．</a:t>
            </a:r>
            <a:r>
              <a:rPr lang="en-US" altLang="zh-CN" sz="2800" dirty="0">
                <a:effectLst/>
              </a:rPr>
              <a:t>Java API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 </a:t>
            </a:r>
            <a:r>
              <a:rPr lang="zh-CN" altLang="zh-CN" sz="2400" dirty="0">
                <a:effectLst/>
              </a:rPr>
              <a:t>在安装了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</a:t>
            </a:r>
            <a:r>
              <a:rPr lang="en-US" altLang="zh-CN" sz="2400" dirty="0">
                <a:effectLst/>
              </a:rPr>
              <a:t>JDK</a:t>
            </a:r>
            <a:r>
              <a:rPr lang="zh-CN" altLang="zh-CN" sz="2400" dirty="0">
                <a:effectLst/>
              </a:rPr>
              <a:t>后，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也同时安装了它所提供的标准库。所谓标准库，就是把程序设计所需要的常用的方法和接口分类封装成包，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所提供的标准类库就是</a:t>
            </a:r>
            <a:r>
              <a:rPr lang="en-US" altLang="zh-CN" sz="2400" dirty="0">
                <a:effectLst/>
              </a:rPr>
              <a:t>Java API</a:t>
            </a:r>
            <a:r>
              <a:rPr lang="zh-CN" altLang="zh-CN" sz="2400" dirty="0">
                <a:effectLst/>
              </a:rPr>
              <a:t>。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 Java API</a:t>
            </a:r>
            <a:r>
              <a:rPr lang="zh-CN" altLang="zh-CN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Java Application Interface</a:t>
            </a:r>
            <a:r>
              <a:rPr lang="zh-CN" altLang="zh-CN" sz="2400" dirty="0">
                <a:effectLst/>
              </a:rPr>
              <a:t>）是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的应用编程接口。它是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所提供的现成的类库，供编程人员使用。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提供了非常完善的</a:t>
            </a:r>
            <a:r>
              <a:rPr lang="en-US" altLang="zh-CN" sz="2400" dirty="0">
                <a:effectLst/>
              </a:rPr>
              <a:t>API</a:t>
            </a:r>
            <a:r>
              <a:rPr lang="zh-CN" altLang="zh-CN" sz="2400" dirty="0">
                <a:effectLst/>
              </a:rPr>
              <a:t>文档，它是进行程序设计的很好的工具。</a:t>
            </a:r>
            <a:r>
              <a:rPr lang="en-US" altLang="zh-CN" sz="2400" dirty="0">
                <a:effectLst/>
              </a:rPr>
              <a:t>API</a:t>
            </a:r>
            <a:r>
              <a:rPr lang="zh-CN" altLang="zh-CN" sz="2400" dirty="0">
                <a:effectLst/>
              </a:rPr>
              <a:t>在</a:t>
            </a:r>
            <a:r>
              <a:rPr lang="en-US" altLang="zh-CN" sz="2400" dirty="0">
                <a:effectLst/>
              </a:rPr>
              <a:t>Oracle</a:t>
            </a:r>
            <a:r>
              <a:rPr lang="zh-CN" altLang="zh-CN" sz="2400" dirty="0">
                <a:effectLst/>
              </a:rPr>
              <a:t>公司的网站上可以下载。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7991475" cy="4968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API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中主要包括核心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包、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Javax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扩展包和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扩展包。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）核心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java.lang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包：封装了所有应用所需的基本类。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java.awt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包：封装了提供用户图形界面功能的抽象窗口工具类。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java.applet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包：封装了执行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应用程序所需的类。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java.io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包：封装了提供输入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输出功能的类。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java.net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包：封装了提供网络通信功能的类。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java.sql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包：封装了提供管理和处理数据库功能的类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java.math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包：封装了常用数学运算功能的类。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684213" y="1484313"/>
            <a:ext cx="8064500" cy="3384550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zh-CN" altLang="zh-CN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2</a:t>
            </a:r>
            <a:r>
              <a:rPr lang="zh-CN" altLang="zh-CN" sz="2800" dirty="0">
                <a:effectLst/>
              </a:rPr>
              <a:t>）</a:t>
            </a:r>
            <a:r>
              <a:rPr lang="en-US" altLang="zh-CN" sz="2800" dirty="0">
                <a:effectLst/>
              </a:rPr>
              <a:t>Javax </a:t>
            </a:r>
            <a:r>
              <a:rPr lang="zh-CN" altLang="zh-CN" sz="2800" dirty="0">
                <a:effectLst/>
              </a:rPr>
              <a:t>扩展包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 Javax</a:t>
            </a:r>
            <a:r>
              <a:rPr lang="zh-CN" altLang="zh-CN" sz="2400" dirty="0">
                <a:effectLst/>
              </a:rPr>
              <a:t>扩展包封装了与图形、多媒体及事件处理相关的类，如</a:t>
            </a:r>
            <a:r>
              <a:rPr lang="en-US" altLang="zh-CN" sz="2400" dirty="0">
                <a:effectLst/>
              </a:rPr>
              <a:t>javax.swing</a:t>
            </a:r>
            <a:r>
              <a:rPr lang="zh-CN" altLang="zh-CN" sz="2400" dirty="0">
                <a:effectLst/>
              </a:rPr>
              <a:t>包。</a:t>
            </a:r>
            <a:endParaRPr lang="zh-CN" altLang="zh-CN" sz="2400" dirty="0">
              <a:effectLst/>
            </a:endParaRPr>
          </a:p>
          <a:p>
            <a:pPr marL="0" indent="0">
              <a:buNone/>
            </a:pPr>
            <a:r>
              <a:rPr lang="zh-CN" altLang="zh-CN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3</a:t>
            </a:r>
            <a:r>
              <a:rPr lang="zh-CN" altLang="zh-CN" sz="2800" dirty="0">
                <a:effectLst/>
              </a:rPr>
              <a:t>）</a:t>
            </a:r>
            <a:r>
              <a:rPr lang="en-US" altLang="zh-CN" sz="2800" dirty="0">
                <a:effectLst/>
              </a:rPr>
              <a:t>org</a:t>
            </a:r>
            <a:r>
              <a:rPr lang="zh-CN" altLang="zh-CN" sz="2800" dirty="0">
                <a:effectLst/>
              </a:rPr>
              <a:t>扩展包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 org</a:t>
            </a:r>
            <a:r>
              <a:rPr lang="zh-CN" altLang="zh-CN" sz="2400" dirty="0">
                <a:effectLst/>
              </a:rPr>
              <a:t>扩展包主要提供有关国家组织的标准。如</a:t>
            </a:r>
            <a:r>
              <a:rPr lang="en-US" altLang="zh-CN" sz="2400" dirty="0">
                <a:effectLst/>
              </a:rPr>
              <a:t>org.apache</a:t>
            </a:r>
            <a:r>
              <a:rPr lang="zh-CN" altLang="zh-CN" sz="2400" dirty="0">
                <a:effectLst/>
              </a:rPr>
              <a:t>包。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8064500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1.3.2  Eclipse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的安装和使用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年首次推出的免费集成开发工具，现在它由非营利软件供应商联盟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基金会（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 Foundation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）管理。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可以从其官方网站上下载，网站地址为：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http://www.eclipse.org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Eclipse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是一种基于插件式的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开放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源代码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集成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开发环境。其本身只是一个框架和一组服务，通过插件组件构建开发环境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。所以在安装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之前，要安装和配置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920038" cy="4176712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1.   Eclipse</a:t>
            </a:r>
            <a:r>
              <a:rPr lang="zh-CN" altLang="zh-CN" sz="2800" dirty="0">
                <a:effectLst/>
              </a:rPr>
              <a:t>的安装</a:t>
            </a:r>
            <a:endParaRPr lang="en-US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</a:t>
            </a:r>
            <a:r>
              <a:rPr lang="zh-CN" altLang="zh-CN" sz="2400" dirty="0">
                <a:effectLst/>
              </a:rPr>
              <a:t>将下载的</a:t>
            </a:r>
            <a:r>
              <a:rPr lang="en-US" altLang="zh-CN" sz="2400" dirty="0">
                <a:effectLst/>
              </a:rPr>
              <a:t>Eclipse</a:t>
            </a:r>
            <a:r>
              <a:rPr lang="zh-CN" altLang="zh-CN" sz="2400" dirty="0">
                <a:effectLst/>
              </a:rPr>
              <a:t>压缩包解压，解压完毕后即可使用，从</a:t>
            </a:r>
            <a:r>
              <a:rPr lang="en-US" altLang="zh-CN" sz="2400" dirty="0">
                <a:effectLst/>
              </a:rPr>
              <a:t>eclipse</a:t>
            </a:r>
            <a:r>
              <a:rPr lang="zh-CN" altLang="zh-CN" sz="2400" dirty="0">
                <a:effectLst/>
              </a:rPr>
              <a:t>文件夹中找到</a:t>
            </a:r>
            <a:r>
              <a:rPr lang="en-US" altLang="zh-CN" sz="2400" dirty="0">
                <a:effectLst/>
              </a:rPr>
              <a:t>eclipse.exe</a:t>
            </a:r>
            <a:r>
              <a:rPr lang="zh-CN" altLang="zh-CN" sz="2400" dirty="0">
                <a:effectLst/>
              </a:rPr>
              <a:t>文件，直接双击该文件即可进行安装。</a:t>
            </a:r>
            <a:endParaRPr lang="zh-CN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   </a:t>
            </a:r>
            <a:r>
              <a:rPr lang="zh-CN" altLang="zh-CN" sz="2400" dirty="0">
                <a:effectLst/>
              </a:rPr>
              <a:t>当启动安装程序后，出现提示选择工作空间的界面，用户可以通过</a:t>
            </a:r>
            <a:r>
              <a:rPr lang="en-US" altLang="zh-CN" sz="2400" dirty="0">
                <a:effectLst/>
              </a:rPr>
              <a:t>Browse</a:t>
            </a:r>
            <a:r>
              <a:rPr lang="zh-CN" altLang="zh-CN" sz="2400" dirty="0">
                <a:effectLst/>
              </a:rPr>
              <a:t>按钮选择项目所存放的路径，如图</a:t>
            </a:r>
            <a:r>
              <a:rPr lang="en-US" altLang="zh-CN" sz="2400" dirty="0">
                <a:effectLst/>
              </a:rPr>
              <a:t>1-9</a:t>
            </a:r>
            <a:r>
              <a:rPr lang="zh-CN" altLang="zh-CN" sz="2400" dirty="0">
                <a:effectLst/>
              </a:rPr>
              <a:t>所示，单击“</a:t>
            </a:r>
            <a:r>
              <a:rPr lang="en-US" altLang="zh-CN" sz="2400" dirty="0">
                <a:effectLst/>
              </a:rPr>
              <a:t>OK</a:t>
            </a:r>
            <a:r>
              <a:rPr lang="zh-CN" altLang="zh-CN" sz="2400" dirty="0">
                <a:effectLst/>
              </a:rPr>
              <a:t>”按钮，进入</a:t>
            </a:r>
            <a:r>
              <a:rPr lang="en-US" altLang="zh-CN" sz="2400" dirty="0">
                <a:effectLst/>
              </a:rPr>
              <a:t>Eclipse</a:t>
            </a:r>
            <a:r>
              <a:rPr lang="zh-CN" altLang="zh-CN" sz="2400" dirty="0">
                <a:effectLst/>
              </a:rPr>
              <a:t>的工作台，如图</a:t>
            </a:r>
            <a:r>
              <a:rPr lang="en-US" altLang="zh-CN" sz="2400" dirty="0">
                <a:effectLst/>
              </a:rPr>
              <a:t>1-10</a:t>
            </a:r>
            <a:r>
              <a:rPr lang="zh-CN" altLang="zh-CN" sz="2400" dirty="0">
                <a:effectLst/>
              </a:rPr>
              <a:t>所示。第一次启动后会出现一个欢迎界面，单击</a:t>
            </a:r>
            <a:r>
              <a:rPr lang="en-US" altLang="zh-CN" sz="2400" dirty="0">
                <a:effectLst/>
              </a:rPr>
              <a:t>Welcome</a:t>
            </a:r>
            <a:r>
              <a:rPr lang="zh-CN" altLang="zh-CN" sz="2400" dirty="0">
                <a:effectLst/>
              </a:rPr>
              <a:t>标签上的关闭图标即可关闭欢迎界面。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861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8611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1341438"/>
            <a:ext cx="7826375" cy="4535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2" name="Rectangle 3"/>
          <p:cNvSpPr txBox="1"/>
          <p:nvPr/>
        </p:nvSpPr>
        <p:spPr>
          <a:xfrm>
            <a:off x="2700338" y="5876925"/>
            <a:ext cx="4464050" cy="576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1-9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启动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Eclipse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工作空间选择界面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963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963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84313"/>
            <a:ext cx="7920038" cy="4465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Rectangle 3"/>
          <p:cNvSpPr txBox="1"/>
          <p:nvPr/>
        </p:nvSpPr>
        <p:spPr>
          <a:xfrm>
            <a:off x="3348038" y="5949950"/>
            <a:ext cx="2808287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1-10  Eclipse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工作台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>
          <a:xfrm>
            <a:off x="755650" y="1341438"/>
            <a:ext cx="7920038" cy="5183187"/>
          </a:xfrm>
          <a:ln/>
        </p:spPr>
        <p:txBody>
          <a:bodyPr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2. Eclipse</a:t>
            </a:r>
            <a:r>
              <a:rPr lang="zh-CN" altLang="zh-CN" sz="2800" dirty="0">
                <a:effectLst/>
              </a:rPr>
              <a:t>中创建</a:t>
            </a:r>
            <a:r>
              <a:rPr lang="en-US" altLang="zh-CN" sz="2800" dirty="0">
                <a:effectLst/>
              </a:rPr>
              <a:t>Java</a:t>
            </a:r>
            <a:r>
              <a:rPr lang="zh-CN" altLang="zh-CN" sz="2800" dirty="0">
                <a:effectLst/>
              </a:rPr>
              <a:t>应用程序</a:t>
            </a:r>
            <a:endParaRPr lang="en-US" altLang="zh-CN" sz="2800" dirty="0">
              <a:effectLst/>
            </a:endParaRPr>
          </a:p>
          <a:p>
            <a:pPr marL="0" indent="0">
              <a:buNone/>
            </a:pPr>
            <a:r>
              <a:rPr lang="zh-CN" altLang="zh-CN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1</a:t>
            </a:r>
            <a:r>
              <a:rPr lang="zh-CN" altLang="zh-CN" sz="2400" dirty="0">
                <a:effectLst/>
              </a:rPr>
              <a:t>）创建一个项目</a:t>
            </a:r>
            <a:endParaRPr lang="zh-CN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</a:t>
            </a:r>
            <a:r>
              <a:rPr lang="zh-CN" altLang="zh-CN" sz="2400" dirty="0">
                <a:effectLst/>
              </a:rPr>
              <a:t>① 创建一个新项目，选择</a:t>
            </a:r>
            <a:r>
              <a:rPr lang="en-US" altLang="zh-CN" sz="2400" dirty="0">
                <a:effectLst/>
              </a:rPr>
              <a:t>File    New    Project</a:t>
            </a:r>
            <a:r>
              <a:rPr lang="zh-CN" altLang="zh-CN" sz="2400" dirty="0">
                <a:effectLst/>
              </a:rPr>
              <a:t>命令，启动新项目创建向导，选择列表框中的</a:t>
            </a:r>
            <a:r>
              <a:rPr lang="en-US" altLang="zh-CN" sz="2400" dirty="0">
                <a:effectLst/>
              </a:rPr>
              <a:t>Java</a:t>
            </a:r>
            <a:r>
              <a:rPr lang="zh-CN" altLang="zh-CN" sz="2400" dirty="0">
                <a:effectLst/>
              </a:rPr>
              <a:t>目录</a:t>
            </a:r>
            <a:r>
              <a:rPr lang="en-US" altLang="zh-CN" sz="2400" dirty="0">
                <a:effectLst/>
              </a:rPr>
              <a:t>    Java Project</a:t>
            </a:r>
            <a:r>
              <a:rPr lang="zh-CN" altLang="zh-CN" sz="2400" dirty="0">
                <a:effectLst/>
              </a:rPr>
              <a:t>，单击</a:t>
            </a:r>
            <a:r>
              <a:rPr lang="en-US" altLang="zh-CN" sz="2400" dirty="0">
                <a:effectLst/>
              </a:rPr>
              <a:t>【Next】</a:t>
            </a:r>
            <a:r>
              <a:rPr lang="zh-CN" altLang="zh-CN" sz="2400" dirty="0">
                <a:effectLst/>
              </a:rPr>
              <a:t>按钮，弹出</a:t>
            </a:r>
            <a:r>
              <a:rPr lang="en-US" altLang="zh-CN" sz="2400" dirty="0">
                <a:effectLst/>
              </a:rPr>
              <a:t>New Java Project</a:t>
            </a:r>
            <a:r>
              <a:rPr lang="zh-CN" altLang="zh-CN" sz="2400" dirty="0">
                <a:effectLst/>
              </a:rPr>
              <a:t>对话框，如图</a:t>
            </a:r>
            <a:r>
              <a:rPr lang="en-US" altLang="zh-CN" sz="2400" dirty="0">
                <a:effectLst/>
              </a:rPr>
              <a:t>1-11</a:t>
            </a:r>
            <a:r>
              <a:rPr lang="zh-CN" altLang="zh-CN" sz="2400" dirty="0">
                <a:effectLst/>
              </a:rPr>
              <a:t>所示。在</a:t>
            </a:r>
            <a:r>
              <a:rPr lang="en-US" altLang="zh-CN" sz="2400" dirty="0">
                <a:effectLst/>
              </a:rPr>
              <a:t>Project name</a:t>
            </a:r>
            <a:r>
              <a:rPr lang="zh-CN" altLang="zh-CN" sz="2400" dirty="0">
                <a:effectLst/>
              </a:rPr>
              <a:t>文本框中输入项目名称“</a:t>
            </a:r>
            <a:r>
              <a:rPr lang="en-US" altLang="zh-CN" sz="2400" dirty="0">
                <a:effectLst/>
              </a:rPr>
              <a:t>myproject</a:t>
            </a:r>
            <a:r>
              <a:rPr lang="zh-CN" altLang="zh-CN" sz="2400" dirty="0">
                <a:effectLst/>
              </a:rPr>
              <a:t>”，单击</a:t>
            </a:r>
            <a:r>
              <a:rPr lang="en-US" altLang="zh-CN" sz="2400" dirty="0">
                <a:effectLst/>
              </a:rPr>
              <a:t>【Next】</a:t>
            </a:r>
            <a:r>
              <a:rPr lang="zh-CN" altLang="zh-CN" sz="2400" dirty="0">
                <a:effectLst/>
              </a:rPr>
              <a:t>按钮，再单击</a:t>
            </a:r>
            <a:r>
              <a:rPr lang="en-US" altLang="zh-CN" sz="2400" dirty="0">
                <a:effectLst/>
              </a:rPr>
              <a:t>【Finish】</a:t>
            </a:r>
            <a:r>
              <a:rPr lang="zh-CN" altLang="zh-CN" sz="2400" dirty="0">
                <a:effectLst/>
              </a:rPr>
              <a:t>按钮完成项目的创建。</a:t>
            </a:r>
            <a:endParaRPr lang="zh-CN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</a:t>
            </a:r>
            <a:r>
              <a:rPr lang="zh-CN" altLang="zh-CN" sz="2400" dirty="0">
                <a:effectLst/>
              </a:rPr>
              <a:t>② 右击项目名“</a:t>
            </a:r>
            <a:r>
              <a:rPr lang="en-US" altLang="zh-CN" sz="2400" dirty="0">
                <a:effectLst/>
              </a:rPr>
              <a:t>myproject</a:t>
            </a:r>
            <a:r>
              <a:rPr lang="zh-CN" altLang="zh-CN" sz="2400" dirty="0">
                <a:effectLst/>
              </a:rPr>
              <a:t>”，选择快捷菜单中的</a:t>
            </a:r>
            <a:r>
              <a:rPr lang="en-US" altLang="zh-CN" sz="2400" dirty="0">
                <a:effectLst/>
              </a:rPr>
              <a:t>New      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    class</a:t>
            </a:r>
            <a:r>
              <a:rPr lang="zh-CN" altLang="zh-CN" sz="2400" dirty="0">
                <a:effectLst/>
              </a:rPr>
              <a:t>命令，弹出</a:t>
            </a:r>
            <a:r>
              <a:rPr lang="en-US" altLang="zh-CN" sz="2400" dirty="0">
                <a:effectLst/>
              </a:rPr>
              <a:t>New Java Class</a:t>
            </a:r>
            <a:r>
              <a:rPr lang="zh-CN" altLang="zh-CN" sz="2400" dirty="0">
                <a:effectLst/>
              </a:rPr>
              <a:t>对话框，在</a:t>
            </a:r>
            <a:r>
              <a:rPr lang="en-US" altLang="zh-CN" sz="2400" dirty="0">
                <a:effectLst/>
              </a:rPr>
              <a:t>Package</a:t>
            </a:r>
            <a:r>
              <a:rPr lang="zh-CN" altLang="zh-CN" sz="2400" dirty="0">
                <a:effectLst/>
              </a:rPr>
              <a:t>文本框中可以输入包名，也可以采用默认的包名，在</a:t>
            </a:r>
            <a:r>
              <a:rPr lang="en-US" altLang="zh-CN" sz="2400" dirty="0">
                <a:effectLst/>
              </a:rPr>
              <a:t>Name</a:t>
            </a:r>
            <a:r>
              <a:rPr lang="zh-CN" altLang="zh-CN" sz="2400" dirty="0">
                <a:effectLst/>
              </a:rPr>
              <a:t>文本框中输入类名“</a:t>
            </a:r>
            <a:r>
              <a:rPr lang="en-US" altLang="zh-CN" sz="2400" dirty="0">
                <a:effectLst/>
              </a:rPr>
              <a:t>Example1_1</a:t>
            </a:r>
            <a:r>
              <a:rPr lang="zh-CN" altLang="zh-CN" sz="2400" dirty="0">
                <a:effectLst/>
              </a:rPr>
              <a:t>”，如图</a:t>
            </a:r>
            <a:r>
              <a:rPr lang="en-US" altLang="zh-CN" sz="2400" dirty="0">
                <a:effectLst/>
              </a:rPr>
              <a:t>1-12</a:t>
            </a:r>
            <a:r>
              <a:rPr lang="zh-CN" altLang="zh-CN" sz="2400" dirty="0">
                <a:effectLst/>
              </a:rPr>
              <a:t>所示。</a:t>
            </a:r>
            <a:endParaRPr lang="zh-CN" altLang="zh-CN" sz="2400" dirty="0">
              <a:effectLst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148263" y="2565400"/>
            <a:ext cx="28733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11863" y="2565400"/>
            <a:ext cx="36036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380288" y="2852738"/>
            <a:ext cx="36036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27088" y="5229225"/>
            <a:ext cx="36036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61441"/>
          <p:cNvSpPr>
            <a:spLocks noGrp="1"/>
          </p:cNvSpPr>
          <p:nvPr>
            <p:ph type="title"/>
          </p:nvPr>
        </p:nvSpPr>
        <p:spPr>
          <a:xfrm>
            <a:off x="231775" y="366713"/>
            <a:ext cx="8680450" cy="944563"/>
          </a:xfrm>
        </p:spPr>
        <p:txBody>
          <a:bodyPr anchor="b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面向对象与面向过程程序设计</a:t>
            </a:r>
            <a:endParaRPr lang="zh-CN" altLang="en-US" strike="noStrike" noProof="1">
              <a:latin typeface="宋体" panose="02010600030101010101" pitchFamily="2" charset="-122"/>
            </a:endParaRPr>
          </a:p>
        </p:txBody>
      </p:sp>
      <p:sp>
        <p:nvSpPr>
          <p:cNvPr id="61443" name="文本占位符 6144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4724400"/>
          </a:xfrm>
        </p:spPr>
        <p:txBody>
          <a:bodyPr/>
          <a:p>
            <a:pPr fontAlgn="base"/>
            <a:r>
              <a:rPr lang="zh-CN" altLang="en-US" sz="2800" strike="noStrike" noProof="1" dirty="0">
                <a:solidFill>
                  <a:schemeClr val="folHlink"/>
                </a:solidFill>
                <a:latin typeface="宋体" panose="02010600030101010101" pitchFamily="2" charset="-122"/>
              </a:rPr>
              <a:t>面向过程程序设计</a:t>
            </a:r>
            <a:endParaRPr lang="zh-CN" altLang="en-US" sz="2800" strike="noStrike" noProof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 fontAlgn="base"/>
            <a:r>
              <a:rPr lang="zh-CN" altLang="en-US" strike="noStrike" noProof="1" dirty="0">
                <a:latin typeface="宋体" panose="02010600030101010101" pitchFamily="2" charset="-122"/>
              </a:rPr>
              <a:t>程序由多个</a:t>
            </a:r>
            <a:r>
              <a:rPr lang="zh-CN" altLang="en-US" b="1" strike="noStrike" noProof="1" dirty="0">
                <a:latin typeface="宋体" panose="02010600030101010101" pitchFamily="2" charset="-122"/>
              </a:rPr>
              <a:t>模块</a:t>
            </a:r>
            <a:r>
              <a:rPr lang="zh-CN" altLang="en-US" strike="noStrike" noProof="1" dirty="0">
                <a:latin typeface="宋体" panose="02010600030101010101" pitchFamily="2" charset="-122"/>
              </a:rPr>
              <a:t>构成</a:t>
            </a:r>
            <a:r>
              <a:rPr lang="zh-CN" altLang="en-US" strike="noStrike" noProof="1" dirty="0"/>
              <a:t> 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>
                <a:latin typeface="宋体" panose="02010600030101010101" pitchFamily="2" charset="-122"/>
              </a:rPr>
              <a:t>程序组成单位</a:t>
            </a:r>
            <a:r>
              <a:rPr lang="en-US" altLang="zh-CN" strike="noStrike" noProof="1" dirty="0">
                <a:latin typeface="宋体" panose="02010600030101010101" pitchFamily="2" charset="-122"/>
              </a:rPr>
              <a:t>:</a:t>
            </a:r>
            <a:r>
              <a:rPr lang="zh-CN" altLang="en-US" strike="noStrike" noProof="1" dirty="0">
                <a:latin typeface="宋体" panose="02010600030101010101" pitchFamily="2" charset="-122"/>
              </a:rPr>
              <a:t>过程或函数</a:t>
            </a:r>
            <a:endParaRPr lang="zh-CN" altLang="en-US" strike="noStrike" noProof="1" dirty="0">
              <a:latin typeface="宋体" panose="02010600030101010101" pitchFamily="2" charset="-122"/>
            </a:endParaRPr>
          </a:p>
          <a:p>
            <a:pPr lvl="1" fontAlgn="base"/>
            <a:r>
              <a:rPr lang="zh-CN" altLang="en-US" strike="noStrike" noProof="1" dirty="0">
                <a:latin typeface="宋体" panose="02010600030101010101" pitchFamily="2" charset="-122"/>
              </a:rPr>
              <a:t>结构化程序设计</a:t>
            </a:r>
            <a:r>
              <a:rPr lang="en-US" altLang="zh-CN" strike="noStrike" noProof="1" dirty="0">
                <a:latin typeface="宋体" panose="02010600030101010101" pitchFamily="2" charset="-122"/>
              </a:rPr>
              <a:t>:</a:t>
            </a:r>
            <a:endParaRPr lang="en-US" altLang="zh-CN" strike="noStrike" noProof="1" dirty="0">
              <a:latin typeface="宋体" panose="02010600030101010101" pitchFamily="2" charset="-122"/>
            </a:endParaRPr>
          </a:p>
          <a:p>
            <a:pPr lvl="2" fontAlgn="base"/>
            <a:r>
              <a:rPr lang="zh-CN" altLang="en-US" strike="noStrike" noProof="1" dirty="0">
                <a:latin typeface="宋体" panose="02010600030101010101" pitchFamily="2" charset="-122"/>
              </a:rPr>
              <a:t>自顶向下、逐步求精的功能分解法</a:t>
            </a:r>
            <a:r>
              <a:rPr lang="en-US" altLang="zh-CN" strike="noStrike" noProof="1" dirty="0">
                <a:latin typeface="宋体" panose="02010600030101010101" pitchFamily="2" charset="-122"/>
              </a:rPr>
              <a:t>,</a:t>
            </a:r>
            <a:endParaRPr lang="en-US" altLang="zh-CN" strike="noStrike" noProof="1" dirty="0">
              <a:latin typeface="宋体" panose="02010600030101010101" pitchFamily="2" charset="-122"/>
            </a:endParaRPr>
          </a:p>
          <a:p>
            <a:pPr lvl="3" fontAlgn="base"/>
            <a:r>
              <a:rPr lang="zh-CN" altLang="en-US" strike="noStrike" noProof="1" dirty="0">
                <a:latin typeface="宋体" panose="02010600030101010101" pitchFamily="2" charset="-122"/>
              </a:rPr>
              <a:t>一个要解决的问题被分解成若干个子问题，每个子问题又被划分成若干个子子问题。这种自顶向下的功能分解一直持续下去，直到子问题足够简单，可以在相应的子过程中解决。 </a:t>
            </a:r>
            <a:endParaRPr lang="zh-CN" altLang="en-US" strike="noStrike" noProof="1" dirty="0">
              <a:latin typeface="宋体" panose="02010600030101010101" pitchFamily="2" charset="-122"/>
            </a:endParaRPr>
          </a:p>
          <a:p>
            <a:pPr lvl="1" fontAlgn="base"/>
            <a:r>
              <a:rPr lang="zh-CN" altLang="en-US" strike="noStrike" noProof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宋体" panose="02010600030101010101" pitchFamily="2" charset="-122"/>
              </a:rPr>
              <a:t>存在</a:t>
            </a:r>
            <a:r>
              <a:rPr lang="zh-CN" altLang="en-US" strike="noStrike" noProof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问题：把数据和处理数据的过程分离</a:t>
            </a:r>
            <a:endParaRPr lang="zh-CN" altLang="en-US" strike="noStrike" noProof="1" dirty="0">
              <a:solidFill>
                <a:schemeClr val="accent3">
                  <a:lumMod val="20000"/>
                  <a:lumOff val="80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3" fontAlgn="base"/>
            <a:r>
              <a:rPr lang="zh-CN" altLang="en-US" strike="noStrike" noProof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宋体" panose="02010600030101010101" pitchFamily="2" charset="-122"/>
              </a:rPr>
              <a:t>可复用性差</a:t>
            </a:r>
            <a:r>
              <a:rPr lang="zh-CN" altLang="en-US" strike="noStrike" noProof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、开发和维护都很困难。</a:t>
            </a:r>
            <a:endParaRPr lang="zh-CN" altLang="en-US" strike="noStrike" noProof="1" dirty="0">
              <a:solidFill>
                <a:schemeClr val="accent3">
                  <a:lumMod val="20000"/>
                  <a:lumOff val="80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3" fontAlgn="base"/>
            <a:endParaRPr lang="zh-CN" altLang="en-US" strike="noStrike" noProof="1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43">
                                            <p:txEl>
                                              <p:charRg st="5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charRg st="5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5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43">
                                            <p:txEl>
                                              <p:charRg st="15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43">
                                            <p:txEl>
                                              <p:charRg st="15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ldLvl="3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7168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12875"/>
            <a:ext cx="3816350" cy="4608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1412875"/>
            <a:ext cx="4065587" cy="4608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4" name="Rectangle 3"/>
          <p:cNvSpPr txBox="1"/>
          <p:nvPr/>
        </p:nvSpPr>
        <p:spPr>
          <a:xfrm>
            <a:off x="1116013" y="6021388"/>
            <a:ext cx="3024187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1-11  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新建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 txBox="1"/>
          <p:nvPr/>
        </p:nvSpPr>
        <p:spPr>
          <a:xfrm>
            <a:off x="5219700" y="6021388"/>
            <a:ext cx="3240088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1-12  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新建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2706" name="Rectangle 3"/>
          <p:cNvSpPr txBox="1"/>
          <p:nvPr/>
        </p:nvSpPr>
        <p:spPr>
          <a:xfrm>
            <a:off x="611188" y="1484313"/>
            <a:ext cx="8424862" cy="46085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）添加代码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在工作区中输入如例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1-1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的程序代码，并保存。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【例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1-1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】在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Eclipse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应用程序。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 Example1_1.java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Example1_1 { 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public static void main(String args[ ])  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{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System.out.println("Welcome to Eclipse World! ");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}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	     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3730" name="Rectangle 3"/>
          <p:cNvSpPr txBox="1"/>
          <p:nvPr/>
        </p:nvSpPr>
        <p:spPr>
          <a:xfrm>
            <a:off x="755650" y="1557338"/>
            <a:ext cx="7632700" cy="2016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）编译并运行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运行有多种方式，可以单击工具栏的【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Run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】按钮，（见图标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），运行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程序，也可以通过菜单栏的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Run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命令运行，运行结果如图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1-13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所示。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373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5113" y="2482850"/>
            <a:ext cx="398462" cy="298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 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开发环境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4754" name="Rectangle 3"/>
          <p:cNvSpPr txBox="1"/>
          <p:nvPr/>
        </p:nvSpPr>
        <p:spPr>
          <a:xfrm>
            <a:off x="2916238" y="6237288"/>
            <a:ext cx="3024187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1-13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程序运行结果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4755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341438"/>
            <a:ext cx="8135937" cy="489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9125" y="1628775"/>
            <a:ext cx="79851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程序主要分为应用程序（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和小应用程序（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应用程序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经过编译生成的字节码文件，由解释器执行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应用程序，需要先将它编译成字节码文件，然后将该字节码文件嵌入到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文件中，由浏览器解释执行。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4525" y="1557338"/>
            <a:ext cx="812958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1.4.1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简单的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程序，首先要创建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源代码，即编写一个符合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语法的文本文档。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程序基本的语法和组成将在第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章作详细说明。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程序时，需要使用某种具有编辑功能的软件将源程序输入，并以扩展名为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保存源文件。如果使用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Jcreator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等集成开发工具，它们自身集编辑、编译、运行和调试功能于一体，使用非常方便。如果只安装了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，还必须再选择一个文本编辑器作为编辑、修改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源程序的工具，如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TextPad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中的写字板、记事本等。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7826" name="Rectangle 3"/>
          <p:cNvSpPr txBox="1"/>
          <p:nvPr/>
        </p:nvSpPr>
        <p:spPr>
          <a:xfrm>
            <a:off x="644525" y="1557338"/>
            <a:ext cx="7815263" cy="4248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．编写源程序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在一个文本编辑器中，输入如例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的代码，并将该代码以文件名为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Example1_3.java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（注意：这里的文件名的后缀名必须为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.java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）保存，并将该文件保存在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d:\javach1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目录中。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8850" name="Rectangle 3"/>
          <p:cNvSpPr txBox="1"/>
          <p:nvPr/>
        </p:nvSpPr>
        <p:spPr>
          <a:xfrm>
            <a:off x="644525" y="1557338"/>
            <a:ext cx="8129588" cy="4824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【例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】第一个简单的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 Application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程序，并编译和运行。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// Example1_3.java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，代码中的主类名必须与文件名（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）相同，包括字母的大小写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Example1_3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public static void main(String args[ ])  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{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System.out.println("Welcome to Java World! ");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750" y="1557338"/>
            <a:ext cx="82470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程序说明：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“//”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开头，表示这是注释语句，注释是为读程序者提供程序代码的解释或描述，在编译源文件时，注释语句被完全忽略。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）用关键字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定义了一个类，类名为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Example1_3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，类定义由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}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括起来，类是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的基本封装单元，类中封装了类的变量和类的方法。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表明该类是公共类，可以被所有的类访问。虽然一个程序文件中可以有多个类，但只能有一个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类，该类为主类。主类名和程序文件名相同（包括字母的大小写），类名是由程序设计者定义的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4525" y="1341438"/>
            <a:ext cx="812958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Example1_3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中定义了一个名为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的方法，一个应用程序中可以有多个方法，但只能有一个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方法是应用程序的执行入口，如果没有该方法，程序无法运行。当一个类中有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方法，执行命令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“java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，则会启动虚拟机执行该类中的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 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方法必须用语句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“public static void main(String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[])”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定义。 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：表明该方法是一个公共方法，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方法可以被类的对象使用。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：表明该方法是一个静态方法，静态方法是类的方法，而不是对象的方法，静态方法可以通过类名直接调用，该程序中通过类名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Example1_3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：表示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方法执行后没有返回值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6246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面向过程程序设计</a:t>
            </a:r>
            <a:endParaRPr lang="zh-CN" altLang="en-US" strike="noStrike" noProof="1">
              <a:latin typeface="宋体" panose="02010600030101010101" pitchFamily="2" charset="-122"/>
            </a:endParaRPr>
          </a:p>
        </p:txBody>
      </p:sp>
      <p:sp>
        <p:nvSpPr>
          <p:cNvPr id="21506" name="矩形 62468"/>
          <p:cNvSpPr/>
          <p:nvPr/>
        </p:nvSpPr>
        <p:spPr>
          <a:xfrm>
            <a:off x="3352800" y="2438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7" name="图片 624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1295400"/>
            <a:ext cx="5005388" cy="314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73" name="文本框 62472"/>
          <p:cNvSpPr txBox="1"/>
          <p:nvPr/>
        </p:nvSpPr>
        <p:spPr>
          <a:xfrm>
            <a:off x="228600" y="4800600"/>
            <a:ext cx="5562600" cy="182880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anchor="t"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max(int num1,int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num2)  {</a:t>
            </a:r>
            <a:endParaRPr lang="en-US" altLang="zh-CN" sz="2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if (num1&gt;num2)</a:t>
            </a:r>
            <a:endParaRPr lang="en-US" altLang="zh-CN" sz="2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num1;</a:t>
            </a:r>
            <a:endParaRPr lang="en-US" altLang="zh-CN" sz="2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else</a:t>
            </a:r>
            <a:endParaRPr lang="en-US" altLang="zh-CN" sz="2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return num2;</a:t>
            </a:r>
            <a:endParaRPr lang="en-US" altLang="zh-CN" sz="2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9" name="文本框 62474"/>
          <p:cNvSpPr txBox="1"/>
          <p:nvPr/>
        </p:nvSpPr>
        <p:spPr>
          <a:xfrm>
            <a:off x="5257800" y="4495800"/>
            <a:ext cx="2411413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</a:rPr>
              <a:t>1-1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rPr>
              <a:t>：自顶向下的功能分解与程序结构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0" hangingPunct="0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750" y="1412875"/>
            <a:ext cx="8320088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：是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方法传递的参数，参数名为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，参数类型为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（注意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的第一个字母是大写）类型的数组。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方法中只包含一条语句“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("Welcome to Java World! ");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”，其功能是在命令窗口中输出字符串“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Welcome to Java World!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类库中的一个类，使用该类可以获得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运行环境的有关信息和输入、输出信息。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类中的一个对象。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对象的方法，其功能是向标准输出设备即显示器输出括号中的字符串。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2946" name="Rectangle 3"/>
          <p:cNvSpPr txBox="1"/>
          <p:nvPr/>
        </p:nvSpPr>
        <p:spPr>
          <a:xfrm>
            <a:off x="741363" y="1412875"/>
            <a:ext cx="8151812" cy="4464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．编译源程序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编译程序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javac.exe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，将源文件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Example1_3.java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编译生成类文件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Example1_3.class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编译方法：单击“开始”按钮，在开始菜单最下面的文本框中输入“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cmd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”并回车，进入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MS-DOS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命令行窗口。在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MS-DOS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命令提示符下输入下列命令，回车执行，进行编译。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d: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//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改变盘符，当前为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盘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cd  javach1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当前目录为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javach1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javac  Example1_3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编译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3970" name="Rectangle 3"/>
          <p:cNvSpPr txBox="1"/>
          <p:nvPr/>
        </p:nvSpPr>
        <p:spPr>
          <a:xfrm>
            <a:off x="684213" y="1341438"/>
            <a:ext cx="8135937" cy="4824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．运行类文件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解释程序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java.exe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，对类文件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Example1_3.class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解释运行，并输出结果。在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MS-DOS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命令提示符下输入下列命令，并回车执行。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java  Example1_3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Example1_3.class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文件的运行结果，如图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1-14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所示。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3971" name="图片 3"/>
          <p:cNvPicPr>
            <a:picLocks noChangeAspect="1"/>
          </p:cNvPicPr>
          <p:nvPr/>
        </p:nvPicPr>
        <p:blipFill>
          <a:blip r:embed="rId1"/>
          <a:srcRect l="1375" t="16621" r="55597" b="50322"/>
          <a:stretch>
            <a:fillRect/>
          </a:stretch>
        </p:blipFill>
        <p:spPr>
          <a:xfrm>
            <a:off x="1619250" y="3997325"/>
            <a:ext cx="5761038" cy="216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2" name="Rectangle 3"/>
          <p:cNvSpPr txBox="1"/>
          <p:nvPr/>
        </p:nvSpPr>
        <p:spPr>
          <a:xfrm>
            <a:off x="2268538" y="6165850"/>
            <a:ext cx="42481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1-14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应用程序编译、运行界面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3088" y="1484313"/>
            <a:ext cx="79597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1.4.2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简单的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小应用程序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小应用程序（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）是一种可嵌入到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文件中的小型程序，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程序不需要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方法，它不能独立运行，必须嵌在超文本文件中，在支持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虚拟机的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浏览器中运行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．编写源文件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在一个文本编辑器中，输入如例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1-4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的代码，并将该代码以文件名为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Example1_4.java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保存在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d:\javach1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目录中。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6018" name="Rectangle 3"/>
          <p:cNvSpPr txBox="1"/>
          <p:nvPr/>
        </p:nvSpPr>
        <p:spPr>
          <a:xfrm>
            <a:off x="644525" y="1484313"/>
            <a:ext cx="8175625" cy="48974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【例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1-4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】第一个简单的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 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，绘制字符串。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 Example1_4.java</a:t>
            </a:r>
            <a:r>
              <a:rPr lang="zh-CN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，简单的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pplet</a:t>
            </a:r>
            <a:r>
              <a:rPr lang="zh-CN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java.awt.Graphics;      //</a:t>
            </a:r>
            <a:r>
              <a:rPr lang="zh-CN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导入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包中的类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javax.swing.JApplet;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Example1_4 extends JApplet 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public void paint(Graphics g)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g.drawString("Welcome to Java World! ",30,30);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}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7042" name="Rectangle 3"/>
          <p:cNvSpPr txBox="1"/>
          <p:nvPr/>
        </p:nvSpPr>
        <p:spPr>
          <a:xfrm>
            <a:off x="644525" y="1412875"/>
            <a:ext cx="8031163" cy="4895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程序说明：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）语句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import java.awt.Graphics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，表示导入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java.awt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包中的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Graphics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类，用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Graphics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类可以绘制各种图形和字符串。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）语句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import javax.swing.JApplet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，表示导入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javax.swing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包中的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类，创建一个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类必须从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类继承。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）语句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public class Example1_4 extends JApplet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，是类的声明，定义了一个类名为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Example1_4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类，关键字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表示继承。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）语句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public void paint(Graphics g)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，是声明了一个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paint()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方法，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paint()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方法由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容器调用执行。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8066" name="Rectangle 3"/>
          <p:cNvSpPr txBox="1"/>
          <p:nvPr/>
        </p:nvSpPr>
        <p:spPr>
          <a:xfrm>
            <a:off x="644525" y="1412875"/>
            <a:ext cx="8175625" cy="5329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）语句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g.drawString("Welcome to Java World! ",30,30)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，通过引用变量调用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Graphics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对象的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drawString()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方法，在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上指定的像素位置绘制字符串。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由于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Applet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没有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main()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方法作为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解释器的入口，必须编写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HTML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文件，并把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Example1_4.java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编译生成的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Example1_4.class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文件嵌入到该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HTML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文件中。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使用文本编辑器，建立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HTML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文档文件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Example1_4.html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，代码如下：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&lt;html&gt;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&lt;applet code = "Example1_4.class" width = "300"     height = "40"&gt;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&lt;/applet&gt;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&lt;/html&gt; 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9090" name="Rectangle 3"/>
          <p:cNvSpPr txBox="1"/>
          <p:nvPr/>
        </p:nvSpPr>
        <p:spPr>
          <a:xfrm>
            <a:off x="644525" y="1412875"/>
            <a:ext cx="8175625" cy="5329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2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．运行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小应用程序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运行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小应用程序有两种方法，一种方法是在支持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的浏览器（如微软的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）上运行。另一种方法是在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MS DOS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方式下，输入命令并执行：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d: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cd  javach1 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AppletViewer Example1_4.html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屏幕将弹出一个窗口，如图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1-15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所示。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0114" name="Rectangle 3"/>
          <p:cNvSpPr txBox="1"/>
          <p:nvPr/>
        </p:nvSpPr>
        <p:spPr>
          <a:xfrm>
            <a:off x="2627313" y="4652963"/>
            <a:ext cx="3744912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1-15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小应用程序运行结果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011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763" y="1628775"/>
            <a:ext cx="5472112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113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3088" y="1341438"/>
            <a:ext cx="8247063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1.4.3  Java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的注释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中注释的方式有以下三种。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“//”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行 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”是注释的开始，行尾表示注释结束，一般用于说明变量和语句的功能等。如下所示：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sum+score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//sum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是累加器，用于累计学生成绩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/*…… */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一行或多行注释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/*……*/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注释若干行，通常用于提供文件、方法、数据结构等的意义与用途的说明，或者算法的描述。一般位于一个文件或者一个方法的前面，起到引导的作用，也可以根据需要放在合适的位置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63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面向对象程序设计</a:t>
            </a:r>
            <a:endParaRPr lang="zh-CN" altLang="en-US" strike="noStrike" noProof="1">
              <a:latin typeface="宋体" panose="02010600030101010101" pitchFamily="2" charset="-122"/>
            </a:endParaRPr>
          </a:p>
        </p:txBody>
      </p:sp>
      <p:sp>
        <p:nvSpPr>
          <p:cNvPr id="63491" name="文本占位符 63490"/>
          <p:cNvSpPr>
            <a:spLocks noGrp="1"/>
          </p:cNvSpPr>
          <p:nvPr>
            <p:ph idx="1"/>
          </p:nvPr>
        </p:nvSpPr>
        <p:spPr>
          <a:xfrm>
            <a:off x="304800" y="1524000"/>
            <a:ext cx="8153400" cy="2438400"/>
          </a:xfrm>
        </p:spPr>
        <p:txBody>
          <a:bodyPr/>
          <a:p>
            <a:pPr lvl="1" fontAlgn="base"/>
            <a:r>
              <a:rPr lang="zh-CN" altLang="en-US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面向对象其实是现实世界模型的自然延伸。</a:t>
            </a:r>
            <a:endParaRPr lang="zh-CN" altLang="en-US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fontAlgn="base"/>
            <a:r>
              <a:rPr lang="zh-CN" altLang="en-US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现实世界是由一个一个对象组成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sz="2800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fontAlgn="base"/>
            <a:r>
              <a:rPr lang="zh-CN" altLang="en-US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对象之间通过消息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请求和服务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相互协作，完成系统的功能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800" strike="noStrike" noProof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fontAlgn="base"/>
            <a:endParaRPr lang="en-US" altLang="zh-CN" strike="noStrike" noProof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/>
            <a:endParaRPr lang="en-US" altLang="zh-CN" sz="2800" strike="noStrike" noProof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3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charRg st="3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charRg st="3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3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  </a:t>
            </a:r>
            <a:r>
              <a:rPr kumimoji="0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216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 txBox="1"/>
          <p:nvPr/>
        </p:nvSpPr>
        <p:spPr>
          <a:xfrm>
            <a:off x="591503" y="1447483"/>
            <a:ext cx="7959725" cy="4248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/*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本方法用于判断是否为素数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开发者：大友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*/</a:t>
            </a:r>
            <a:endParaRPr lang="zh-CN" altLang="zh-CN" sz="2400" b="1" dirty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3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/**…… **/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文档注释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文档注释一般放在一个变量或函数定义说明之前，表示该段注释应包含在自动生成的任何文档中（即由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javadoc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生成的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html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文件）。这种注释都是对声明条目的描述。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类与对象</a:t>
            </a:r>
            <a:endParaRPr lang="zh-CN" altLang="en-US" strike="noStrike" noProof="1">
              <a:latin typeface="宋体" panose="02010600030101010101" pitchFamily="2" charset="-122"/>
            </a:endParaRP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p>
            <a:pPr fontAlgn="base">
              <a:lnSpc>
                <a:spcPct val="90000"/>
              </a:lnSpc>
            </a:pPr>
            <a:r>
              <a:rPr lang="zh-CN" altLang="en-US" sz="2400" b="1" strike="noStrike" noProof="1" dirty="0">
                <a:latin typeface="宋体" panose="02010600030101010101" pitchFamily="2" charset="-122"/>
              </a:rPr>
              <a:t>面向对象程序设计</a:t>
            </a:r>
            <a:r>
              <a:rPr lang="en-US" altLang="zh-CN" sz="2400" b="1" strike="noStrike" noProof="1" dirty="0">
                <a:latin typeface="宋体" panose="02010600030101010101" pitchFamily="2" charset="-122"/>
              </a:rPr>
              <a:t>:</a:t>
            </a:r>
            <a:endParaRPr lang="en-US" altLang="zh-CN" sz="2400" b="1" strike="noStrike" noProof="1" dirty="0">
              <a:latin typeface="宋体" panose="02010600030101010101" pitchFamily="2" charset="-122"/>
            </a:endParaRPr>
          </a:p>
          <a:p>
            <a:pPr lvl="1" indent="-209550" fontAlgn="base">
              <a:lnSpc>
                <a:spcPct val="90000"/>
              </a:lnSpc>
            </a:pPr>
            <a:r>
              <a:rPr lang="zh-CN" altLang="en-US" sz="2400" strike="noStrike" noProof="1" dirty="0">
                <a:latin typeface="宋体" panose="02010600030101010101" pitchFamily="2" charset="-122"/>
              </a:rPr>
              <a:t>将客观事物（或实体）看作具有属性和行为（或称服务）的对象（</a:t>
            </a:r>
            <a:r>
              <a:rPr lang="en-US" altLang="zh-CN" sz="2400" strike="noStrike" noProof="1"/>
              <a:t>object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），通过</a:t>
            </a:r>
            <a:r>
              <a:rPr lang="zh-CN" altLang="en-US" sz="2400" b="1" strike="noStrike" noProof="1" dirty="0">
                <a:solidFill>
                  <a:schemeClr val="hlink"/>
                </a:solidFill>
                <a:latin typeface="宋体" panose="02010600030101010101" pitchFamily="2" charset="-122"/>
              </a:rPr>
              <a:t>抽象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找出同一类对象的共同属性（静态特征）和行为（动态特征），而形成</a:t>
            </a:r>
            <a:r>
              <a:rPr lang="zh-CN" altLang="en-US" sz="2400" b="1" strike="noStrike" noProof="1" dirty="0">
                <a:latin typeface="宋体" panose="02010600030101010101" pitchFamily="2" charset="-122"/>
              </a:rPr>
              <a:t>类</a:t>
            </a:r>
            <a:r>
              <a:rPr lang="en-US" altLang="zh-CN" sz="2400" strike="noStrike" noProof="1" dirty="0"/>
              <a:t>(</a:t>
            </a:r>
            <a:r>
              <a:rPr lang="en-US" altLang="zh-CN" sz="2400" strike="noStrike" noProof="1">
                <a:solidFill>
                  <a:schemeClr val="hlink"/>
                </a:solidFill>
              </a:rPr>
              <a:t>class</a:t>
            </a:r>
            <a:r>
              <a:rPr lang="en-US" altLang="zh-CN" sz="2400" strike="noStrike" noProof="1"/>
              <a:t>)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的概念。</a:t>
            </a:r>
            <a:endParaRPr lang="zh-CN" altLang="en-US" sz="2400" strike="noStrike" noProof="1" dirty="0">
              <a:latin typeface="宋体" panose="02010600030101010101" pitchFamily="2" charset="-122"/>
            </a:endParaRPr>
          </a:p>
          <a:p>
            <a:pPr lvl="1" indent="-209550" fontAlgn="base">
              <a:lnSpc>
                <a:spcPct val="90000"/>
              </a:lnSpc>
            </a:pPr>
            <a:r>
              <a:rPr lang="zh-CN" altLang="en-US" sz="2400" strike="noStrike" noProof="1" dirty="0">
                <a:latin typeface="宋体" panose="02010600030101010101" pitchFamily="2" charset="-122"/>
              </a:rPr>
              <a:t>程序的执行，表现为一组对象之间的交互通信。对象之间通过公共接口进行通信，从而完成系统功能。</a:t>
            </a:r>
            <a:endParaRPr lang="zh-CN" altLang="en-US" sz="2400" strike="noStrike" noProof="1" dirty="0"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</a:pPr>
            <a:r>
              <a:rPr lang="zh-CN" altLang="en-US" sz="2400" b="1" strike="noStrike" noProof="1" dirty="0">
                <a:latin typeface="宋体" panose="02010600030101010101" pitchFamily="2" charset="-122"/>
              </a:rPr>
              <a:t>类是相同对象的集合的描述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。</a:t>
            </a:r>
            <a:endParaRPr lang="zh-CN" altLang="en-US" sz="2400" strike="noStrike" noProof="1" dirty="0">
              <a:latin typeface="宋体" panose="02010600030101010101" pitchFamily="2" charset="-122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zh-CN" altLang="en-US" sz="2000" strike="noStrike" noProof="1" dirty="0">
                <a:latin typeface="宋体" panose="02010600030101010101" pitchFamily="2" charset="-122"/>
              </a:rPr>
              <a:t>  例如，类</a:t>
            </a:r>
            <a:r>
              <a:rPr lang="en-US" altLang="zh-CN" sz="2000" strike="noStrike" noProof="1" dirty="0">
                <a:latin typeface="宋体" panose="02010600030101010101" pitchFamily="2" charset="-122"/>
              </a:rPr>
              <a:t>Human</a:t>
            </a:r>
            <a:r>
              <a:rPr lang="zh-CN" altLang="en-US" sz="2000" strike="noStrike" noProof="1" dirty="0">
                <a:latin typeface="宋体" panose="02010600030101010101" pitchFamily="2" charset="-122"/>
              </a:rPr>
              <a:t>就是现实世界中人（对象）的集合，我、你、他都是</a:t>
            </a:r>
            <a:r>
              <a:rPr lang="en-US" altLang="zh-CN" sz="2000" strike="noStrike" noProof="1" dirty="0">
                <a:latin typeface="宋体" panose="02010600030101010101" pitchFamily="2" charset="-122"/>
              </a:rPr>
              <a:t>Human</a:t>
            </a:r>
            <a:r>
              <a:rPr lang="zh-CN" altLang="en-US" sz="2000" strike="noStrike" noProof="1" dirty="0">
                <a:latin typeface="宋体" panose="02010600030101010101" pitchFamily="2" charset="-122"/>
              </a:rPr>
              <a:t>的对象。</a:t>
            </a:r>
            <a:endParaRPr lang="zh-CN" altLang="en-US" sz="2000" strike="noStrike" noProof="1" dirty="0">
              <a:latin typeface="宋体" panose="02010600030101010101" pitchFamily="2" charset="-122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zh-CN" altLang="en-US" sz="2000" strike="noStrike" noProof="1" dirty="0">
                <a:latin typeface="宋体" panose="02010600030101010101" pitchFamily="2" charset="-122"/>
              </a:rPr>
              <a:t>  分析类</a:t>
            </a:r>
            <a:r>
              <a:rPr lang="en-US" altLang="zh-CN" sz="2000" strike="noStrike" noProof="1" dirty="0">
                <a:latin typeface="宋体" panose="02010600030101010101" pitchFamily="2" charset="-122"/>
              </a:rPr>
              <a:t>Human</a:t>
            </a:r>
            <a:r>
              <a:rPr lang="zh-CN" altLang="en-US" sz="2000" strike="noStrike" noProof="1" dirty="0">
                <a:latin typeface="宋体" panose="02010600030101010101" pitchFamily="2" charset="-122"/>
              </a:rPr>
              <a:t>的所有对象</a:t>
            </a:r>
            <a:r>
              <a:rPr lang="en-US" altLang="zh-CN" sz="2000" strike="noStrike" noProof="1" dirty="0">
                <a:latin typeface="Times New Roman" panose="02020603050405020304" pitchFamily="18" charset="0"/>
              </a:rPr>
              <a:t>——</a:t>
            </a:r>
            <a:r>
              <a:rPr lang="zh-CN" altLang="en-US" sz="2000" strike="noStrike" noProof="1" dirty="0">
                <a:latin typeface="宋体" panose="02010600030101010101" pitchFamily="2" charset="-122"/>
              </a:rPr>
              <a:t>人，得到对象的共同的数据属性和行为，如下所示：</a:t>
            </a:r>
            <a:endParaRPr lang="zh-CN" altLang="en-US" sz="2000" strike="noStrike" noProof="1" dirty="0">
              <a:latin typeface="宋体" panose="02010600030101010101" pitchFamily="2" charset="-122"/>
            </a:endParaRPr>
          </a:p>
          <a:p>
            <a:pPr lvl="1" indent="-209550" algn="just" fontAlgn="base">
              <a:lnSpc>
                <a:spcPct val="90000"/>
              </a:lnSpc>
              <a:buNone/>
            </a:pPr>
            <a:r>
              <a:rPr lang="zh-CN" altLang="en-US" sz="2000" strike="noStrike" noProof="1" dirty="0">
                <a:latin typeface="宋体" panose="02010600030101010101" pitchFamily="2" charset="-122"/>
              </a:rPr>
              <a:t>     数据属性：编号、姓名、年龄，</a:t>
            </a:r>
            <a:r>
              <a:rPr lang="en-US" altLang="zh-CN" sz="2000" strike="noStrike" noProof="1" dirty="0">
                <a:latin typeface="Times New Roman" panose="02020603050405020304" pitchFamily="18" charset="0"/>
              </a:rPr>
              <a:t>…</a:t>
            </a:r>
            <a:endParaRPr lang="en-US" altLang="zh-CN" sz="2000" strike="noStrike" noProof="1" dirty="0">
              <a:latin typeface="宋体" panose="02010600030101010101" pitchFamily="2" charset="-122"/>
            </a:endParaRPr>
          </a:p>
          <a:p>
            <a:pPr lvl="1" indent="-209550" algn="just" fontAlgn="base">
              <a:lnSpc>
                <a:spcPct val="90000"/>
              </a:lnSpc>
              <a:buNone/>
            </a:pPr>
            <a:r>
              <a:rPr lang="en-US" altLang="zh-CN" sz="2000" strike="noStrike" noProof="1" dirty="0">
                <a:latin typeface="宋体" panose="02010600030101010101" pitchFamily="2" charset="-122"/>
              </a:rPr>
              <a:t>         </a:t>
            </a:r>
            <a:r>
              <a:rPr lang="zh-CN" altLang="en-US" sz="2000" strike="noStrike" noProof="1" dirty="0">
                <a:latin typeface="宋体" panose="02010600030101010101" pitchFamily="2" charset="-122"/>
              </a:rPr>
              <a:t>行为：吃饭、走路、跳舞</a:t>
            </a:r>
            <a:r>
              <a:rPr lang="en-US" altLang="zh-CN" sz="2000" strike="noStrike" noProof="1" dirty="0">
                <a:latin typeface="宋体" panose="02010600030101010101" pitchFamily="2" charset="-122"/>
              </a:rPr>
              <a:t>, </a:t>
            </a:r>
            <a:r>
              <a:rPr lang="en-US" altLang="zh-CN" sz="2000" strike="noStrike" noProof="1" dirty="0">
                <a:latin typeface="Times New Roman" panose="02020603050405020304" pitchFamily="18" charset="0"/>
              </a:rPr>
              <a:t>…</a:t>
            </a:r>
            <a:endParaRPr lang="en-US" altLang="zh-CN" sz="2000" strike="noStrike" noProof="1" dirty="0">
              <a:latin typeface="宋体" panose="02010600030101010101" pitchFamily="2" charset="-122"/>
            </a:endParaRPr>
          </a:p>
        </p:txBody>
      </p:sp>
      <p:sp>
        <p:nvSpPr>
          <p:cNvPr id="64516" name="椭圆形标注 64515"/>
          <p:cNvSpPr/>
          <p:nvPr/>
        </p:nvSpPr>
        <p:spPr>
          <a:xfrm>
            <a:off x="5029200" y="-152400"/>
            <a:ext cx="4267200" cy="1752600"/>
          </a:xfrm>
          <a:prstGeom prst="wedgeEllipseCallout">
            <a:avLst>
              <a:gd name="adj1" fmla="val -38505"/>
              <a:gd name="adj2" fmla="val 96287"/>
            </a:avLst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抽象是对具体对象进行概括，抽象出这一类对象的公共性质并加以描述的过程。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先注意问题的本质及描述，其次是实现过程或细节。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65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类与对象</a:t>
            </a:r>
            <a:r>
              <a:rPr lang="en-US" altLang="zh-CN" strike="noStrike" noProof="1" dirty="0">
                <a:latin typeface="宋体" panose="02010600030101010101" pitchFamily="2" charset="-122"/>
              </a:rPr>
              <a:t>(</a:t>
            </a:r>
            <a:r>
              <a:rPr lang="zh-CN" altLang="en-US" strike="noStrike" noProof="1" dirty="0">
                <a:latin typeface="宋体" panose="02010600030101010101" pitchFamily="2" charset="-122"/>
              </a:rPr>
              <a:t>续</a:t>
            </a:r>
            <a:r>
              <a:rPr lang="en-US" altLang="zh-CN" strike="noStrike" noProof="1" dirty="0">
                <a:latin typeface="宋体" panose="02010600030101010101" pitchFamily="2" charset="-122"/>
              </a:rPr>
              <a:t>)</a:t>
            </a:r>
            <a:endParaRPr lang="en-US" altLang="zh-CN" strike="noStrike" noProof="1">
              <a:latin typeface="宋体" panose="02010600030101010101" pitchFamily="2" charset="-122"/>
            </a:endParaRPr>
          </a:p>
        </p:txBody>
      </p:sp>
      <p:sp>
        <p:nvSpPr>
          <p:cNvPr id="65539" name="文本占位符 65538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724400"/>
          </a:xfrm>
        </p:spPr>
        <p:txBody>
          <a:bodyPr/>
          <a:p>
            <a:pPr algn="just" fontAlgn="base">
              <a:lnSpc>
                <a:spcPct val="90000"/>
              </a:lnSpc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</a:rPr>
              <a:t>定义</a:t>
            </a:r>
            <a:r>
              <a:rPr lang="en-US" altLang="zh-CN" sz="2400" b="1" strike="noStrike" noProof="1" dirty="0">
                <a:latin typeface="宋体" panose="02010600030101010101" pitchFamily="2" charset="-122"/>
              </a:rPr>
              <a:t>Human</a:t>
            </a:r>
            <a:r>
              <a:rPr lang="zh-CN" altLang="en-US" sz="2400" b="1" strike="noStrike" noProof="1" dirty="0">
                <a:latin typeface="宋体" panose="02010600030101010101" pitchFamily="2" charset="-122"/>
              </a:rPr>
              <a:t>类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：</a:t>
            </a:r>
            <a:endParaRPr lang="zh-CN" altLang="en-US" sz="2400" strike="noStrike" noProof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strike="noStrike" noProof="1">
                <a:latin typeface="宋体" panose="02010600030101010101" pitchFamily="2" charset="-122"/>
              </a:rPr>
              <a:t>lass Human {</a:t>
            </a:r>
            <a:endParaRPr lang="en-US" altLang="zh-CN" sz="2400" strike="noStrike" noProof="1" err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 err="1">
                <a:latin typeface="宋体" panose="02010600030101010101" pitchFamily="2" charset="-122"/>
              </a:rPr>
              <a:t>  int</a:t>
            </a:r>
            <a:r>
              <a:rPr lang="en-US" altLang="zh-CN" sz="2400" strike="noStrike" noProof="1">
                <a:latin typeface="宋体" panose="02010600030101010101" pitchFamily="2" charset="-122"/>
              </a:rPr>
              <a:t> no;</a:t>
            </a:r>
            <a:endParaRPr lang="en-US" altLang="zh-CN" sz="2400" strike="noStrike" noProof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>
                <a:latin typeface="宋体" panose="02010600030101010101" pitchFamily="2" charset="-122"/>
              </a:rPr>
              <a:t>  String name;</a:t>
            </a:r>
            <a:endParaRPr lang="en-US" altLang="zh-CN" sz="2400" strike="noStrike" noProof="1" err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 err="1">
                <a:latin typeface="宋体" panose="02010600030101010101" pitchFamily="2" charset="-122"/>
              </a:rPr>
              <a:t>  int</a:t>
            </a:r>
            <a:r>
              <a:rPr lang="en-US" altLang="zh-CN" sz="2400" strike="noStrike" noProof="1">
                <a:latin typeface="宋体" panose="02010600030101010101" pitchFamily="2" charset="-122"/>
              </a:rPr>
              <a:t> age; </a:t>
            </a:r>
            <a:r>
              <a:rPr lang="en-US" altLang="zh-CN" sz="2400" strike="noStrike" noProof="1">
                <a:latin typeface="Times New Roman" panose="02020603050405020304" pitchFamily="18" charset="0"/>
              </a:rPr>
              <a:t>…</a:t>
            </a:r>
            <a:endParaRPr lang="en-US" altLang="zh-CN" sz="2400" strike="noStrike" noProof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>
                <a:latin typeface="宋体" panose="02010600030101010101" pitchFamily="2" charset="-122"/>
              </a:rPr>
              <a:t>  void eat() {</a:t>
            </a:r>
            <a:r>
              <a:rPr lang="en-US" altLang="zh-CN" sz="2400" strike="noStrike" noProof="1">
                <a:latin typeface="Times New Roman" panose="02020603050405020304" pitchFamily="18" charset="0"/>
              </a:rPr>
              <a:t>…</a:t>
            </a:r>
            <a:r>
              <a:rPr lang="en-US" altLang="zh-CN" sz="2400" strike="noStrike" noProof="1">
                <a:latin typeface="宋体" panose="02010600030101010101" pitchFamily="2" charset="-122"/>
              </a:rPr>
              <a:t>}</a:t>
            </a:r>
            <a:endParaRPr lang="en-US" altLang="zh-CN" sz="2400" strike="noStrike" noProof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>
                <a:latin typeface="宋体" panose="02010600030101010101" pitchFamily="2" charset="-122"/>
              </a:rPr>
              <a:t>  </a:t>
            </a:r>
            <a:r>
              <a:rPr lang="en-US" altLang="zh-CN" sz="2400" strike="noStrike" noProof="1">
                <a:latin typeface="Times New Roman" panose="02020603050405020304" pitchFamily="18" charset="0"/>
              </a:rPr>
              <a:t>…</a:t>
            </a:r>
            <a:endParaRPr lang="en-US" altLang="zh-CN" sz="2400" strike="noStrike" noProof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>
                <a:latin typeface="宋体" panose="02010600030101010101" pitchFamily="2" charset="-122"/>
              </a:rPr>
              <a:t>}</a:t>
            </a:r>
            <a:endParaRPr lang="en-US" altLang="zh-CN" sz="2400" strike="noStrike" noProof="1">
              <a:latin typeface="宋体" panose="02010600030101010101" pitchFamily="2" charset="-122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Human</a:t>
            </a:r>
            <a:r>
              <a:rPr lang="zh-CN" altLang="en-US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被称作类名。</a:t>
            </a:r>
            <a:endParaRPr lang="zh-CN" altLang="en-US" sz="2400" strike="noStrike" noProof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no,name,age</a:t>
            </a:r>
            <a:r>
              <a:rPr lang="zh-CN" altLang="en-US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被称作</a:t>
            </a:r>
            <a:r>
              <a:rPr lang="zh-CN" altLang="en-US" sz="2400" b="1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域</a:t>
            </a:r>
            <a:r>
              <a:rPr lang="zh-CN" altLang="en-US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strike="noStrike" noProof="1">
                <a:latin typeface="宋体" panose="02010600030101010101" pitchFamily="2" charset="-122"/>
                <a:cs typeface="Times New Roman" panose="02020603050405020304" pitchFamily="18" charset="0"/>
              </a:rPr>
              <a:t>fields</a:t>
            </a:r>
            <a:r>
              <a:rPr lang="zh-CN" altLang="en-US" sz="2400" strike="noStrike" noProof="1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或变量</a:t>
            </a:r>
            <a:r>
              <a:rPr lang="en-US" altLang="zh-CN" sz="2400" strike="noStrike" noProof="1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400" strike="noStrike" noProof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90000"/>
              </a:lnSpc>
              <a:buNone/>
            </a:pPr>
            <a:r>
              <a:rPr lang="en-US" altLang="zh-CN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eat()</a:t>
            </a:r>
            <a:r>
              <a:rPr lang="zh-CN" altLang="en-US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被称作</a:t>
            </a:r>
            <a:r>
              <a:rPr lang="zh-CN" altLang="en-US" sz="2400" b="1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strike="noStrike" noProof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strike="noStrike" noProof="1">
                <a:latin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2400" strike="noStrike" noProof="1">
                <a:latin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strike="noStrike" noProof="1" dirty="0">
                <a:latin typeface="宋体" panose="02010600030101010101" pitchFamily="2" charset="-122"/>
              </a:rPr>
              <a:t>它们都是类的成员。 </a:t>
            </a:r>
            <a:endParaRPr lang="zh-CN" altLang="en-US" sz="2400" strike="noStrike" noProof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90000"/>
              </a:lnSpc>
              <a:buNone/>
            </a:pPr>
            <a:endParaRPr lang="zh-CN" altLang="en-US" sz="2400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charRg st="7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8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539">
                                            <p:txEl>
                                              <p:charRg st="8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539">
                                            <p:txEl>
                                              <p:charRg st="8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8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539">
                                            <p:txEl>
                                              <p:charRg st="8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539">
                                            <p:txEl>
                                              <p:charRg st="8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53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53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53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53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ldLvl="3" build="p"/>
    </p:bldLst>
  </p:timing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innerShdw blurRad="63500" dist="50800" dir="5400000">
            <a:prstClr val="black">
              <a:alpha val="50000"/>
            </a:prstClr>
          </a:innerShdw>
        </a:effectLst>
      </a:spPr>
      <a:bodyPr rtlCol="0" anchor="ctr" anchorCtr="0"/>
      <a:lstStyle>
        <a:defPPr>
          <a:defRPr b="1" dirty="0">
            <a:solidFill>
              <a:srgbClr val="C00000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12571</Words>
  <Application>WPS 演示</Application>
  <PresentationFormat>全屏显示(4:3)</PresentationFormat>
  <Paragraphs>552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4" baseType="lpstr">
      <vt:lpstr>Arial</vt:lpstr>
      <vt:lpstr>宋体</vt:lpstr>
      <vt:lpstr>Wingdings</vt:lpstr>
      <vt:lpstr>Calibri</vt:lpstr>
      <vt:lpstr>黑体</vt:lpstr>
      <vt:lpstr>Times New Roman</vt:lpstr>
      <vt:lpstr>楷体_GB2312</vt:lpstr>
      <vt:lpstr>新宋体</vt:lpstr>
      <vt:lpstr>微软雅黑</vt:lpstr>
      <vt:lpstr>Arial Unicode MS</vt:lpstr>
      <vt:lpstr>Tahoma</vt:lpstr>
      <vt:lpstr>幼圆</vt:lpstr>
      <vt:lpstr>Ripple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</dc:title>
  <dc:creator>XU Xiaolong</dc:creator>
  <cp:lastModifiedBy>Administrator</cp:lastModifiedBy>
  <cp:revision>359</cp:revision>
  <dcterms:created xsi:type="dcterms:W3CDTF">2004-07-29T02:39:48Z</dcterms:created>
  <dcterms:modified xsi:type="dcterms:W3CDTF">2019-02-17T15:16:20Z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