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1"/>
  </p:notesMasterIdLst>
  <p:sldIdLst>
    <p:sldId id="256" r:id="rId2"/>
    <p:sldId id="257" r:id="rId3"/>
    <p:sldId id="334" r:id="rId4"/>
    <p:sldId id="336" r:id="rId5"/>
    <p:sldId id="440" r:id="rId6"/>
    <p:sldId id="278" r:id="rId7"/>
    <p:sldId id="556" r:id="rId8"/>
    <p:sldId id="557" r:id="rId9"/>
    <p:sldId id="558" r:id="rId10"/>
    <p:sldId id="281" r:id="rId11"/>
    <p:sldId id="560" r:id="rId12"/>
    <p:sldId id="337" r:id="rId13"/>
    <p:sldId id="559" r:id="rId14"/>
    <p:sldId id="287" r:id="rId15"/>
    <p:sldId id="561" r:id="rId16"/>
    <p:sldId id="562" r:id="rId17"/>
    <p:sldId id="563" r:id="rId18"/>
    <p:sldId id="564" r:id="rId19"/>
    <p:sldId id="565" r:id="rId20"/>
    <p:sldId id="566" r:id="rId21"/>
    <p:sldId id="567" r:id="rId22"/>
    <p:sldId id="568" r:id="rId23"/>
    <p:sldId id="569" r:id="rId24"/>
    <p:sldId id="570" r:id="rId25"/>
    <p:sldId id="571" r:id="rId26"/>
    <p:sldId id="572" r:id="rId27"/>
    <p:sldId id="573" r:id="rId28"/>
    <p:sldId id="574" r:id="rId29"/>
    <p:sldId id="575" r:id="rId30"/>
    <p:sldId id="576" r:id="rId31"/>
    <p:sldId id="338" r:id="rId32"/>
    <p:sldId id="577" r:id="rId33"/>
    <p:sldId id="578" r:id="rId34"/>
    <p:sldId id="579" r:id="rId35"/>
    <p:sldId id="580" r:id="rId36"/>
    <p:sldId id="581" r:id="rId37"/>
    <p:sldId id="583" r:id="rId38"/>
    <p:sldId id="584" r:id="rId39"/>
    <p:sldId id="585" r:id="rId40"/>
    <p:sldId id="586" r:id="rId41"/>
    <p:sldId id="587" r:id="rId42"/>
    <p:sldId id="588" r:id="rId43"/>
    <p:sldId id="589" r:id="rId44"/>
    <p:sldId id="590" r:id="rId45"/>
    <p:sldId id="339" r:id="rId46"/>
    <p:sldId id="592" r:id="rId47"/>
    <p:sldId id="591" r:id="rId48"/>
    <p:sldId id="593" r:id="rId49"/>
    <p:sldId id="594" r:id="rId50"/>
    <p:sldId id="595" r:id="rId51"/>
    <p:sldId id="596" r:id="rId52"/>
    <p:sldId id="597" r:id="rId53"/>
    <p:sldId id="466" r:id="rId54"/>
    <p:sldId id="598" r:id="rId55"/>
    <p:sldId id="599" r:id="rId56"/>
    <p:sldId id="600" r:id="rId57"/>
    <p:sldId id="468" r:id="rId58"/>
    <p:sldId id="601" r:id="rId59"/>
    <p:sldId id="602" r:id="rId60"/>
    <p:sldId id="603" r:id="rId61"/>
    <p:sldId id="604" r:id="rId62"/>
    <p:sldId id="605" r:id="rId63"/>
    <p:sldId id="606" r:id="rId64"/>
    <p:sldId id="607" r:id="rId65"/>
    <p:sldId id="608" r:id="rId66"/>
    <p:sldId id="481" r:id="rId67"/>
    <p:sldId id="609" r:id="rId68"/>
    <p:sldId id="610" r:id="rId69"/>
    <p:sldId id="611" r:id="rId70"/>
    <p:sldId id="612" r:id="rId71"/>
    <p:sldId id="613" r:id="rId72"/>
    <p:sldId id="614" r:id="rId73"/>
    <p:sldId id="615" r:id="rId74"/>
    <p:sldId id="616" r:id="rId75"/>
    <p:sldId id="617" r:id="rId76"/>
    <p:sldId id="618" r:id="rId77"/>
    <p:sldId id="619" r:id="rId78"/>
    <p:sldId id="694" r:id="rId79"/>
    <p:sldId id="695" r:id="rId80"/>
    <p:sldId id="620" r:id="rId81"/>
    <p:sldId id="687" r:id="rId82"/>
    <p:sldId id="686" r:id="rId83"/>
    <p:sldId id="622" r:id="rId84"/>
    <p:sldId id="696" r:id="rId85"/>
    <p:sldId id="697" r:id="rId86"/>
    <p:sldId id="623" r:id="rId87"/>
    <p:sldId id="624" r:id="rId88"/>
    <p:sldId id="698" r:id="rId89"/>
    <p:sldId id="699" r:id="rId90"/>
    <p:sldId id="625" r:id="rId91"/>
    <p:sldId id="703" r:id="rId92"/>
    <p:sldId id="704" r:id="rId93"/>
    <p:sldId id="701" r:id="rId94"/>
    <p:sldId id="702" r:id="rId95"/>
    <p:sldId id="628" r:id="rId96"/>
    <p:sldId id="629" r:id="rId97"/>
    <p:sldId id="630" r:id="rId98"/>
    <p:sldId id="705" r:id="rId99"/>
    <p:sldId id="631" r:id="rId100"/>
    <p:sldId id="632" r:id="rId101"/>
    <p:sldId id="633" r:id="rId102"/>
    <p:sldId id="640" r:id="rId103"/>
    <p:sldId id="634" r:id="rId104"/>
    <p:sldId id="636" r:id="rId105"/>
    <p:sldId id="637" r:id="rId106"/>
    <p:sldId id="638" r:id="rId107"/>
    <p:sldId id="688" r:id="rId108"/>
    <p:sldId id="689" r:id="rId109"/>
    <p:sldId id="690" r:id="rId110"/>
    <p:sldId id="639" r:id="rId111"/>
    <p:sldId id="485" r:id="rId112"/>
    <p:sldId id="641" r:id="rId113"/>
    <p:sldId id="642" r:id="rId114"/>
    <p:sldId id="643" r:id="rId115"/>
    <p:sldId id="486" r:id="rId116"/>
    <p:sldId id="644" r:id="rId117"/>
    <p:sldId id="691" r:id="rId118"/>
    <p:sldId id="692" r:id="rId119"/>
    <p:sldId id="693" r:id="rId120"/>
    <p:sldId id="645" r:id="rId121"/>
    <p:sldId id="647" r:id="rId122"/>
    <p:sldId id="646" r:id="rId123"/>
    <p:sldId id="648" r:id="rId124"/>
    <p:sldId id="649" r:id="rId125"/>
    <p:sldId id="650" r:id="rId126"/>
    <p:sldId id="651" r:id="rId127"/>
    <p:sldId id="652" r:id="rId128"/>
    <p:sldId id="488" r:id="rId129"/>
    <p:sldId id="489" r:id="rId130"/>
    <p:sldId id="653" r:id="rId131"/>
    <p:sldId id="654" r:id="rId132"/>
    <p:sldId id="656" r:id="rId133"/>
    <p:sldId id="657" r:id="rId134"/>
    <p:sldId id="663" r:id="rId135"/>
    <p:sldId id="659" r:id="rId136"/>
    <p:sldId id="660" r:id="rId137"/>
    <p:sldId id="661" r:id="rId138"/>
    <p:sldId id="665" r:id="rId139"/>
    <p:sldId id="667" r:id="rId140"/>
    <p:sldId id="664" r:id="rId141"/>
    <p:sldId id="666" r:id="rId142"/>
    <p:sldId id="669" r:id="rId143"/>
    <p:sldId id="670" r:id="rId144"/>
    <p:sldId id="671" r:id="rId145"/>
    <p:sldId id="672" r:id="rId146"/>
    <p:sldId id="668" r:id="rId147"/>
    <p:sldId id="673" r:id="rId148"/>
    <p:sldId id="674" r:id="rId149"/>
    <p:sldId id="675" r:id="rId150"/>
    <p:sldId id="676" r:id="rId151"/>
    <p:sldId id="677" r:id="rId152"/>
    <p:sldId id="678" r:id="rId153"/>
    <p:sldId id="679" r:id="rId154"/>
    <p:sldId id="680" r:id="rId155"/>
    <p:sldId id="681" r:id="rId156"/>
    <p:sldId id="682" r:id="rId157"/>
    <p:sldId id="683" r:id="rId158"/>
    <p:sldId id="684" r:id="rId159"/>
    <p:sldId id="685" r:id="rId160"/>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3600" b="0" i="0" u="none" kern="1200" baseline="0">
        <a:solidFill>
          <a:schemeClr val="folHlink"/>
        </a:solidFill>
        <a:latin typeface="Tahoma" panose="020B0604030504040204" pitchFamily="34" charset="0"/>
        <a:ea typeface="楷体_GB2312" pitchFamily="49" charset="-122"/>
        <a:cs typeface="+mn-cs"/>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folHlink"/>
        </a:solidFill>
        <a:latin typeface="Tahoma" panose="020B060403050404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folHlink"/>
        </a:solidFill>
        <a:latin typeface="Tahoma" panose="020B060403050404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folHlink"/>
        </a:solidFill>
        <a:latin typeface="Tahoma" panose="020B060403050404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folHlink"/>
        </a:solidFill>
        <a:latin typeface="Tahoma" panose="020B0604030504040204" pitchFamily="34" charset="0"/>
        <a:ea typeface="楷体_GB2312" pitchFamily="49" charset="-122"/>
        <a:cs typeface="+mn-cs"/>
      </a:defRPr>
    </a:lvl5pPr>
    <a:lvl6pPr marL="2286000" lvl="5" indent="0" algn="l" defTabSz="914400" rtl="0" eaLnBrk="1" fontAlgn="base" latinLnBrk="0" hangingPunct="1">
      <a:lnSpc>
        <a:spcPct val="100000"/>
      </a:lnSpc>
      <a:spcBef>
        <a:spcPct val="0"/>
      </a:spcBef>
      <a:spcAft>
        <a:spcPct val="0"/>
      </a:spcAft>
      <a:buNone/>
      <a:defRPr sz="3600" b="0" i="0" u="none" kern="1200" baseline="0">
        <a:solidFill>
          <a:schemeClr val="folHlink"/>
        </a:solidFill>
        <a:latin typeface="Tahoma" panose="020B0604030504040204" pitchFamily="34" charset="0"/>
        <a:ea typeface="楷体_GB2312" pitchFamily="49" charset="-122"/>
        <a:cs typeface="+mn-cs"/>
      </a:defRPr>
    </a:lvl6pPr>
    <a:lvl7pPr marL="2743200" lvl="6" indent="0" algn="l" defTabSz="914400" rtl="0" eaLnBrk="1" fontAlgn="base" latinLnBrk="0" hangingPunct="1">
      <a:lnSpc>
        <a:spcPct val="100000"/>
      </a:lnSpc>
      <a:spcBef>
        <a:spcPct val="0"/>
      </a:spcBef>
      <a:spcAft>
        <a:spcPct val="0"/>
      </a:spcAft>
      <a:buNone/>
      <a:defRPr sz="3600" b="0" i="0" u="none" kern="1200" baseline="0">
        <a:solidFill>
          <a:schemeClr val="folHlink"/>
        </a:solidFill>
        <a:latin typeface="Tahoma" panose="020B0604030504040204" pitchFamily="34" charset="0"/>
        <a:ea typeface="楷体_GB2312" pitchFamily="49" charset="-122"/>
        <a:cs typeface="+mn-cs"/>
      </a:defRPr>
    </a:lvl7pPr>
    <a:lvl8pPr marL="3200400" lvl="7" indent="0" algn="l" defTabSz="914400" rtl="0" eaLnBrk="1" fontAlgn="base" latinLnBrk="0" hangingPunct="1">
      <a:lnSpc>
        <a:spcPct val="100000"/>
      </a:lnSpc>
      <a:spcBef>
        <a:spcPct val="0"/>
      </a:spcBef>
      <a:spcAft>
        <a:spcPct val="0"/>
      </a:spcAft>
      <a:buNone/>
      <a:defRPr sz="3600" b="0" i="0" u="none" kern="1200" baseline="0">
        <a:solidFill>
          <a:schemeClr val="folHlink"/>
        </a:solidFill>
        <a:latin typeface="Tahoma" panose="020B0604030504040204" pitchFamily="34" charset="0"/>
        <a:ea typeface="楷体_GB2312" pitchFamily="49" charset="-122"/>
        <a:cs typeface="+mn-cs"/>
      </a:defRPr>
    </a:lvl8pPr>
    <a:lvl9pPr marL="3657600" lvl="8" indent="0" algn="l" defTabSz="914400" rtl="0" eaLnBrk="1" fontAlgn="base" latinLnBrk="0" hangingPunct="1">
      <a:lnSpc>
        <a:spcPct val="100000"/>
      </a:lnSpc>
      <a:spcBef>
        <a:spcPct val="0"/>
      </a:spcBef>
      <a:spcAft>
        <a:spcPct val="0"/>
      </a:spcAft>
      <a:buNone/>
      <a:defRPr sz="3600" b="0" i="0" u="none" kern="1200" baseline="0">
        <a:solidFill>
          <a:schemeClr val="folHlink"/>
        </a:solidFill>
        <a:latin typeface="Tahoma" panose="020B0604030504040204" pitchFamily="34"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6699"/>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40"/>
    <p:restoredTop sz="90652"/>
  </p:normalViewPr>
  <p:slideViewPr>
    <p:cSldViewPr showGuides="1">
      <p:cViewPr varScale="1">
        <p:scale>
          <a:sx n="67" d="100"/>
          <a:sy n="67" d="100"/>
        </p:scale>
        <p:origin x="1072"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4026"/>
    </p:cViewPr>
  </p:sorterViewPr>
  <p:gridSpacing cx="45007" cy="45007"/>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页眉占位符 52225"/>
          <p:cNvSpPr>
            <a:spLocks noGrp="1"/>
          </p:cNvSpPr>
          <p:nvPr>
            <p:ph type="hdr" sz="quarter"/>
          </p:nvPr>
        </p:nvSpPr>
        <p:spPr>
          <a:xfrm>
            <a:off x="0" y="0"/>
            <a:ext cx="2971800" cy="457200"/>
          </a:xfrm>
          <a:prstGeom prst="rect">
            <a:avLst/>
          </a:prstGeom>
          <a:noFill/>
          <a:ln w="9525">
            <a:noFill/>
          </a:ln>
        </p:spPr>
        <p:txBody>
          <a:bodyPr/>
          <a:lstStyle/>
          <a:p>
            <a:pPr lvl="0"/>
            <a:endParaRPr lang="zh-CN" altLang="en-US" sz="1200" dirty="0">
              <a:latin typeface="Tahoma" panose="020B0604030504040204" pitchFamily="34" charset="0"/>
            </a:endParaRPr>
          </a:p>
        </p:txBody>
      </p:sp>
      <p:sp>
        <p:nvSpPr>
          <p:cNvPr id="52227" name="日期占位符 52226"/>
          <p:cNvSpPr>
            <a:spLocks noGrp="1"/>
          </p:cNvSpPr>
          <p:nvPr>
            <p:ph type="dt" idx="1"/>
          </p:nvPr>
        </p:nvSpPr>
        <p:spPr>
          <a:xfrm>
            <a:off x="3886200" y="0"/>
            <a:ext cx="2971800" cy="457200"/>
          </a:xfrm>
          <a:prstGeom prst="rect">
            <a:avLst/>
          </a:prstGeom>
          <a:noFill/>
          <a:ln w="9525">
            <a:noFill/>
          </a:ln>
        </p:spPr>
        <p:txBody>
          <a:bodyPr/>
          <a:lstStyle/>
          <a:p>
            <a:pPr lvl="0" algn="r"/>
            <a:endParaRPr lang="zh-CN" altLang="en-US" sz="1200" dirty="0">
              <a:latin typeface="Tahoma" panose="020B0604030504040204" pitchFamily="34" charset="0"/>
            </a:endParaRPr>
          </a:p>
        </p:txBody>
      </p:sp>
      <p:sp>
        <p:nvSpPr>
          <p:cNvPr id="52228" name="幻灯片图像占位符 52227"/>
          <p:cNvSpPr>
            <a:spLocks noGrp="1" noRot="1" noChangeAspec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52229" name="文本占位符 52228"/>
          <p:cNvSpPr>
            <a:spLocks noGrp="1"/>
          </p:cNvSpPr>
          <p:nvPr>
            <p:ph type="body" sz="quarter" idx="3"/>
          </p:nvPr>
        </p:nvSpPr>
        <p:spPr>
          <a:xfrm>
            <a:off x="914400" y="4343400"/>
            <a:ext cx="50292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2230" name="页脚占位符 52229"/>
          <p:cNvSpPr>
            <a:spLocks noGrp="1"/>
          </p:cNvSpPr>
          <p:nvPr>
            <p:ph type="ftr" sz="quarter" idx="4"/>
          </p:nvPr>
        </p:nvSpPr>
        <p:spPr>
          <a:xfrm>
            <a:off x="0" y="8686800"/>
            <a:ext cx="2971800" cy="457200"/>
          </a:xfrm>
          <a:prstGeom prst="rect">
            <a:avLst/>
          </a:prstGeom>
          <a:noFill/>
          <a:ln w="9525">
            <a:noFill/>
          </a:ln>
        </p:spPr>
        <p:txBody>
          <a:bodyPr anchor="b"/>
          <a:lstStyle/>
          <a:p>
            <a:pPr lvl="0"/>
            <a:endParaRPr lang="zh-CN" altLang="en-US" sz="1200" dirty="0">
              <a:latin typeface="Tahoma" panose="020B0604030504040204" pitchFamily="34" charset="0"/>
            </a:endParaRPr>
          </a:p>
        </p:txBody>
      </p:sp>
      <p:sp>
        <p:nvSpPr>
          <p:cNvPr id="52231" name="灯片编号占位符 52230"/>
          <p:cNvSpPr>
            <a:spLocks noGrp="1"/>
          </p:cNvSpPr>
          <p:nvPr>
            <p:ph type="sldNum" sz="quarter" idx="5"/>
          </p:nvPr>
        </p:nvSpPr>
        <p:spPr>
          <a:xfrm>
            <a:off x="3886200" y="8686800"/>
            <a:ext cx="2971800" cy="457200"/>
          </a:xfrm>
          <a:prstGeom prst="rect">
            <a:avLst/>
          </a:prstGeom>
          <a:noFill/>
          <a:ln w="9525">
            <a:noFill/>
          </a:ln>
        </p:spPr>
        <p:txBody>
          <a:bodyPr anchor="b"/>
          <a:lstStyle/>
          <a:p>
            <a:pPr lvl="0" algn="r"/>
            <a:fld id="{9A0DB2DC-4C9A-4742-B13C-FB6460FD3503}" type="slidenum">
              <a:rPr lang="zh-CN" altLang="en-US" sz="1200" dirty="0">
                <a:latin typeface="Tahoma" panose="020B0604030504040204" pitchFamily="34" charset="0"/>
              </a:rPr>
              <a:t>‹#›</a:t>
            </a:fld>
            <a:endParaRPr lang="zh-CN" altLang="en-US" sz="1200" dirty="0">
              <a:latin typeface="Tahoma" panose="020B0604030504040204" pitchFamily="34" charset="0"/>
            </a:endParaRPr>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a:t>
            </a:fld>
            <a:endParaRPr lang="zh-CN" altLang="en-US" sz="1200" dirty="0">
              <a:latin typeface="Tahoma" panose="020B0604030504040204" pitchFamily="34" charset="0"/>
            </a:endParaRPr>
          </a:p>
        </p:txBody>
      </p:sp>
      <p:sp>
        <p:nvSpPr>
          <p:cNvPr id="528386" name="幻灯片图像占位符 528385"/>
          <p:cNvSpPr>
            <a:spLocks noGrp="1" noRot="1" noChangeAspect="1" noTextEdit="1"/>
          </p:cNvSpPr>
          <p:nvPr>
            <p:ph type="sldImg"/>
          </p:nvPr>
        </p:nvSpPr>
        <p:spPr>
          <a:ln/>
        </p:spPr>
      </p:sp>
      <p:sp>
        <p:nvSpPr>
          <p:cNvPr id="528387" name="文本占位符 528386"/>
          <p:cNvSpPr>
            <a:spLocks noGrp="1"/>
          </p:cNvSpPr>
          <p:nvPr>
            <p:ph type="body" idx="1"/>
          </p:nvPr>
        </p:nvSpPr>
        <p:spPr>
          <a:ln/>
        </p:spPr>
        <p:txBody>
          <a:bodyPr/>
          <a:lstStyle/>
          <a:p>
            <a:pPr lvl="0"/>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10</a:t>
            </a:fld>
            <a:endParaRPr lang="zh-CN" altLang="en-US" sz="1200" dirty="0">
              <a:latin typeface="Tahoma" panose="020B0604030504040204" pitchFamily="34" charset="0"/>
            </a:endParaRPr>
          </a:p>
        </p:txBody>
      </p:sp>
      <p:sp>
        <p:nvSpPr>
          <p:cNvPr id="537602" name="幻灯片图像占位符 537601"/>
          <p:cNvSpPr>
            <a:spLocks noGrp="1" noRot="1" noChangeAspect="1" noTextEdit="1"/>
          </p:cNvSpPr>
          <p:nvPr>
            <p:ph type="sldImg"/>
          </p:nvPr>
        </p:nvSpPr>
        <p:spPr>
          <a:ln/>
        </p:spPr>
      </p:sp>
      <p:sp>
        <p:nvSpPr>
          <p:cNvPr id="537603" name="文本占位符 537602"/>
          <p:cNvSpPr>
            <a:spLocks noGrp="1"/>
          </p:cNvSpPr>
          <p:nvPr>
            <p:ph type="body" idx="1"/>
          </p:nvPr>
        </p:nvSpPr>
        <p:spPr>
          <a:ln/>
        </p:spPr>
        <p:txBody>
          <a:bodyPr/>
          <a:lstStyle/>
          <a:p>
            <a:pPr lvl="0"/>
            <a:endParaRPr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109</a:t>
            </a:fld>
            <a:endParaRPr lang="zh-CN" altLang="en-US" sz="1200" dirty="0">
              <a:latin typeface="Tahoma" panose="020B0604030504040204" pitchFamily="34" charset="0"/>
            </a:endParaRPr>
          </a:p>
        </p:txBody>
      </p:sp>
      <p:sp>
        <p:nvSpPr>
          <p:cNvPr id="680962" name="幻灯片图像占位符 680961"/>
          <p:cNvSpPr>
            <a:spLocks noGrp="1" noRot="1" noChangeAspect="1" noTextEdit="1"/>
          </p:cNvSpPr>
          <p:nvPr>
            <p:ph type="sldImg"/>
          </p:nvPr>
        </p:nvSpPr>
        <p:spPr>
          <a:ln/>
        </p:spPr>
      </p:sp>
      <p:sp>
        <p:nvSpPr>
          <p:cNvPr id="680963" name="文本占位符 680962"/>
          <p:cNvSpPr>
            <a:spLocks noGrp="1"/>
          </p:cNvSpPr>
          <p:nvPr>
            <p:ph type="body" idx="1"/>
          </p:nvPr>
        </p:nvSpPr>
        <p:spPr>
          <a:ln/>
        </p:spPr>
        <p:txBody>
          <a:bodyPr/>
          <a:lstStyle/>
          <a:p>
            <a:pPr lvl="0"/>
            <a:endParaRPr dirty="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110</a:t>
            </a:fld>
            <a:endParaRPr lang="zh-CN" altLang="en-US" sz="1200" dirty="0">
              <a:latin typeface="Tahoma" panose="020B0604030504040204" pitchFamily="34" charset="0"/>
            </a:endParaRPr>
          </a:p>
        </p:txBody>
      </p:sp>
      <p:sp>
        <p:nvSpPr>
          <p:cNvPr id="627714" name="幻灯片图像占位符 627713"/>
          <p:cNvSpPr>
            <a:spLocks noGrp="1" noRot="1" noChangeAspect="1" noTextEdit="1"/>
          </p:cNvSpPr>
          <p:nvPr>
            <p:ph type="sldImg"/>
          </p:nvPr>
        </p:nvSpPr>
        <p:spPr>
          <a:ln/>
        </p:spPr>
      </p:sp>
      <p:sp>
        <p:nvSpPr>
          <p:cNvPr id="627715" name="文本占位符 627714"/>
          <p:cNvSpPr>
            <a:spLocks noGrp="1"/>
          </p:cNvSpPr>
          <p:nvPr>
            <p:ph type="body" idx="1"/>
          </p:nvPr>
        </p:nvSpPr>
        <p:spPr>
          <a:ln/>
        </p:spPr>
        <p:txBody>
          <a:bodyPr/>
          <a:lstStyle/>
          <a:p>
            <a:pPr lvl="0"/>
            <a:endParaRPr dirty="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111</a:t>
            </a:fld>
            <a:endParaRPr lang="zh-CN" altLang="en-US" sz="1200" dirty="0">
              <a:latin typeface="Tahoma" panose="020B0604030504040204" pitchFamily="34" charset="0"/>
            </a:endParaRPr>
          </a:p>
        </p:txBody>
      </p:sp>
      <p:sp>
        <p:nvSpPr>
          <p:cNvPr id="628738" name="幻灯片图像占位符 628737"/>
          <p:cNvSpPr>
            <a:spLocks noGrp="1" noRot="1" noChangeAspect="1" noTextEdit="1"/>
          </p:cNvSpPr>
          <p:nvPr>
            <p:ph type="sldImg"/>
          </p:nvPr>
        </p:nvSpPr>
        <p:spPr>
          <a:ln/>
        </p:spPr>
      </p:sp>
      <p:sp>
        <p:nvSpPr>
          <p:cNvPr id="628739" name="文本占位符 628738"/>
          <p:cNvSpPr>
            <a:spLocks noGrp="1"/>
          </p:cNvSpPr>
          <p:nvPr>
            <p:ph type="body" idx="1"/>
          </p:nvPr>
        </p:nvSpPr>
        <p:spPr>
          <a:ln/>
        </p:spPr>
        <p:txBody>
          <a:bodyPr/>
          <a:lstStyle/>
          <a:p>
            <a:pPr lvl="0"/>
            <a:endParaRPr dirty="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112</a:t>
            </a:fld>
            <a:endParaRPr lang="zh-CN" altLang="en-US" sz="1200" dirty="0">
              <a:latin typeface="Tahoma" panose="020B0604030504040204" pitchFamily="34" charset="0"/>
            </a:endParaRPr>
          </a:p>
        </p:txBody>
      </p:sp>
      <p:sp>
        <p:nvSpPr>
          <p:cNvPr id="629762" name="幻灯片图像占位符 629761"/>
          <p:cNvSpPr>
            <a:spLocks noGrp="1" noRot="1" noChangeAspect="1" noTextEdit="1"/>
          </p:cNvSpPr>
          <p:nvPr>
            <p:ph type="sldImg"/>
          </p:nvPr>
        </p:nvSpPr>
        <p:spPr>
          <a:ln/>
        </p:spPr>
      </p:sp>
      <p:sp>
        <p:nvSpPr>
          <p:cNvPr id="629763" name="文本占位符 629762"/>
          <p:cNvSpPr>
            <a:spLocks noGrp="1"/>
          </p:cNvSpPr>
          <p:nvPr>
            <p:ph type="body" idx="1"/>
          </p:nvPr>
        </p:nvSpPr>
        <p:spPr>
          <a:ln/>
        </p:spPr>
        <p:txBody>
          <a:bodyPr/>
          <a:lstStyle/>
          <a:p>
            <a:pPr lvl="0"/>
            <a:endParaRPr dirty="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113</a:t>
            </a:fld>
            <a:endParaRPr lang="zh-CN" altLang="en-US" sz="1200" dirty="0">
              <a:latin typeface="Tahoma" panose="020B0604030504040204" pitchFamily="34" charset="0"/>
            </a:endParaRPr>
          </a:p>
        </p:txBody>
      </p:sp>
      <p:sp>
        <p:nvSpPr>
          <p:cNvPr id="630786" name="幻灯片图像占位符 630785"/>
          <p:cNvSpPr>
            <a:spLocks noGrp="1" noRot="1" noChangeAspect="1" noTextEdit="1"/>
          </p:cNvSpPr>
          <p:nvPr>
            <p:ph type="sldImg"/>
          </p:nvPr>
        </p:nvSpPr>
        <p:spPr>
          <a:ln/>
        </p:spPr>
      </p:sp>
      <p:sp>
        <p:nvSpPr>
          <p:cNvPr id="630787" name="文本占位符 630786"/>
          <p:cNvSpPr>
            <a:spLocks noGrp="1"/>
          </p:cNvSpPr>
          <p:nvPr>
            <p:ph type="body" idx="1"/>
          </p:nvPr>
        </p:nvSpPr>
        <p:spPr>
          <a:ln/>
        </p:spPr>
        <p:txBody>
          <a:bodyPr/>
          <a:lstStyle/>
          <a:p>
            <a:pPr lvl="0"/>
            <a:endParaRPr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114</a:t>
            </a:fld>
            <a:endParaRPr lang="zh-CN" altLang="en-US" sz="1200" dirty="0">
              <a:latin typeface="Tahoma" panose="020B0604030504040204" pitchFamily="34" charset="0"/>
            </a:endParaRPr>
          </a:p>
        </p:txBody>
      </p:sp>
      <p:sp>
        <p:nvSpPr>
          <p:cNvPr id="631810" name="幻灯片图像占位符 631809"/>
          <p:cNvSpPr>
            <a:spLocks noGrp="1" noRot="1" noChangeAspect="1" noTextEdit="1"/>
          </p:cNvSpPr>
          <p:nvPr>
            <p:ph type="sldImg"/>
          </p:nvPr>
        </p:nvSpPr>
        <p:spPr>
          <a:ln/>
        </p:spPr>
      </p:sp>
      <p:sp>
        <p:nvSpPr>
          <p:cNvPr id="631811" name="文本占位符 631810"/>
          <p:cNvSpPr>
            <a:spLocks noGrp="1"/>
          </p:cNvSpPr>
          <p:nvPr>
            <p:ph type="body" idx="1"/>
          </p:nvPr>
        </p:nvSpPr>
        <p:spPr>
          <a:ln/>
        </p:spPr>
        <p:txBody>
          <a:bodyPr/>
          <a:lstStyle/>
          <a:p>
            <a:pPr lvl="0"/>
            <a:endParaRPr dirty="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115</a:t>
            </a:fld>
            <a:endParaRPr lang="zh-CN" altLang="en-US" sz="1200" dirty="0">
              <a:latin typeface="Tahoma" panose="020B0604030504040204" pitchFamily="34" charset="0"/>
            </a:endParaRPr>
          </a:p>
        </p:txBody>
      </p:sp>
      <p:sp>
        <p:nvSpPr>
          <p:cNvPr id="632834" name="幻灯片图像占位符 632833"/>
          <p:cNvSpPr>
            <a:spLocks noGrp="1" noRot="1" noChangeAspect="1" noTextEdit="1"/>
          </p:cNvSpPr>
          <p:nvPr>
            <p:ph type="sldImg"/>
          </p:nvPr>
        </p:nvSpPr>
        <p:spPr>
          <a:ln/>
        </p:spPr>
      </p:sp>
      <p:sp>
        <p:nvSpPr>
          <p:cNvPr id="632835" name="文本占位符 632834"/>
          <p:cNvSpPr>
            <a:spLocks noGrp="1"/>
          </p:cNvSpPr>
          <p:nvPr>
            <p:ph type="body" idx="1"/>
          </p:nvPr>
        </p:nvSpPr>
        <p:spPr>
          <a:ln/>
        </p:spPr>
        <p:txBody>
          <a:bodyPr/>
          <a:lstStyle/>
          <a:p>
            <a:pPr lvl="0"/>
            <a:endParaRPr dirty="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116</a:t>
            </a:fld>
            <a:endParaRPr lang="zh-CN" altLang="en-US" sz="1200" dirty="0">
              <a:latin typeface="Tahoma" panose="020B0604030504040204" pitchFamily="34" charset="0"/>
            </a:endParaRPr>
          </a:p>
        </p:txBody>
      </p:sp>
      <p:sp>
        <p:nvSpPr>
          <p:cNvPr id="633858" name="幻灯片图像占位符 633857"/>
          <p:cNvSpPr>
            <a:spLocks noGrp="1" noRot="1" noChangeAspect="1" noTextEdit="1"/>
          </p:cNvSpPr>
          <p:nvPr>
            <p:ph type="sldImg"/>
          </p:nvPr>
        </p:nvSpPr>
        <p:spPr>
          <a:ln/>
        </p:spPr>
      </p:sp>
      <p:sp>
        <p:nvSpPr>
          <p:cNvPr id="633859" name="文本占位符 633858"/>
          <p:cNvSpPr>
            <a:spLocks noGrp="1"/>
          </p:cNvSpPr>
          <p:nvPr>
            <p:ph type="body" idx="1"/>
          </p:nvPr>
        </p:nvSpPr>
        <p:spPr>
          <a:ln/>
        </p:spPr>
        <p:txBody>
          <a:bodyPr/>
          <a:lstStyle/>
          <a:p>
            <a:pPr lvl="0"/>
            <a:endParaRPr dirty="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120</a:t>
            </a:fld>
            <a:endParaRPr lang="zh-CN" altLang="en-US" sz="1200" dirty="0">
              <a:latin typeface="Tahoma" panose="020B0604030504040204" pitchFamily="34" charset="0"/>
            </a:endParaRPr>
          </a:p>
        </p:txBody>
      </p:sp>
      <p:sp>
        <p:nvSpPr>
          <p:cNvPr id="634882" name="幻灯片图像占位符 634881"/>
          <p:cNvSpPr>
            <a:spLocks noGrp="1" noRot="1" noChangeAspect="1" noTextEdit="1"/>
          </p:cNvSpPr>
          <p:nvPr>
            <p:ph type="sldImg"/>
          </p:nvPr>
        </p:nvSpPr>
        <p:spPr>
          <a:ln/>
        </p:spPr>
      </p:sp>
      <p:sp>
        <p:nvSpPr>
          <p:cNvPr id="634883" name="文本占位符 634882"/>
          <p:cNvSpPr>
            <a:spLocks noGrp="1"/>
          </p:cNvSpPr>
          <p:nvPr>
            <p:ph type="body" idx="1"/>
          </p:nvPr>
        </p:nvSpPr>
        <p:spPr>
          <a:ln/>
        </p:spPr>
        <p:txBody>
          <a:bodyPr/>
          <a:lstStyle/>
          <a:p>
            <a:pPr lvl="0"/>
            <a:endParaRPr dirty="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121</a:t>
            </a:fld>
            <a:endParaRPr lang="zh-CN" altLang="en-US" sz="1200" dirty="0">
              <a:latin typeface="Tahoma" panose="020B0604030504040204" pitchFamily="34" charset="0"/>
            </a:endParaRPr>
          </a:p>
        </p:txBody>
      </p:sp>
      <p:sp>
        <p:nvSpPr>
          <p:cNvPr id="635906" name="幻灯片图像占位符 635905"/>
          <p:cNvSpPr>
            <a:spLocks noGrp="1" noRot="1" noChangeAspect="1" noTextEdit="1"/>
          </p:cNvSpPr>
          <p:nvPr>
            <p:ph type="sldImg"/>
          </p:nvPr>
        </p:nvSpPr>
        <p:spPr>
          <a:ln/>
        </p:spPr>
      </p:sp>
      <p:sp>
        <p:nvSpPr>
          <p:cNvPr id="635907" name="文本占位符 635906"/>
          <p:cNvSpPr>
            <a:spLocks noGrp="1"/>
          </p:cNvSpPr>
          <p:nvPr>
            <p:ph type="body" idx="1"/>
          </p:nvPr>
        </p:nvSpPr>
        <p:spPr>
          <a:ln/>
        </p:spPr>
        <p:txBody>
          <a:bodyPr/>
          <a:lstStyle/>
          <a:p>
            <a:pPr lvl="0"/>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11</a:t>
            </a:fld>
            <a:endParaRPr lang="zh-CN" altLang="en-US" sz="1200" dirty="0">
              <a:latin typeface="Tahoma" panose="020B0604030504040204" pitchFamily="34" charset="0"/>
            </a:endParaRPr>
          </a:p>
        </p:txBody>
      </p:sp>
      <p:sp>
        <p:nvSpPr>
          <p:cNvPr id="538626" name="幻灯片图像占位符 538625"/>
          <p:cNvSpPr>
            <a:spLocks noGrp="1" noRot="1" noChangeAspect="1" noTextEdit="1"/>
          </p:cNvSpPr>
          <p:nvPr>
            <p:ph type="sldImg"/>
          </p:nvPr>
        </p:nvSpPr>
        <p:spPr>
          <a:ln/>
        </p:spPr>
      </p:sp>
      <p:sp>
        <p:nvSpPr>
          <p:cNvPr id="538627" name="文本占位符 538626"/>
          <p:cNvSpPr>
            <a:spLocks noGrp="1"/>
          </p:cNvSpPr>
          <p:nvPr>
            <p:ph type="body" idx="1"/>
          </p:nvPr>
        </p:nvSpPr>
        <p:spPr>
          <a:ln/>
        </p:spPr>
        <p:txBody>
          <a:bodyPr/>
          <a:lstStyle/>
          <a:p>
            <a:pPr lvl="0"/>
            <a:endParaRPr dirty="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122</a:t>
            </a:fld>
            <a:endParaRPr lang="zh-CN" altLang="en-US" sz="1200" dirty="0">
              <a:latin typeface="Tahoma" panose="020B0604030504040204" pitchFamily="34" charset="0"/>
            </a:endParaRPr>
          </a:p>
        </p:txBody>
      </p:sp>
      <p:sp>
        <p:nvSpPr>
          <p:cNvPr id="636930" name="幻灯片图像占位符 636929"/>
          <p:cNvSpPr>
            <a:spLocks noGrp="1" noRot="1" noChangeAspect="1" noTextEdit="1"/>
          </p:cNvSpPr>
          <p:nvPr>
            <p:ph type="sldImg"/>
          </p:nvPr>
        </p:nvSpPr>
        <p:spPr>
          <a:ln/>
        </p:spPr>
      </p:sp>
      <p:sp>
        <p:nvSpPr>
          <p:cNvPr id="636931" name="文本占位符 636930"/>
          <p:cNvSpPr>
            <a:spLocks noGrp="1"/>
          </p:cNvSpPr>
          <p:nvPr>
            <p:ph type="body" idx="1"/>
          </p:nvPr>
        </p:nvSpPr>
        <p:spPr>
          <a:ln/>
        </p:spPr>
        <p:txBody>
          <a:bodyPr/>
          <a:lstStyle/>
          <a:p>
            <a:pPr lvl="0"/>
            <a:endParaRPr dirty="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123</a:t>
            </a:fld>
            <a:endParaRPr lang="zh-CN" altLang="en-US" sz="1200" dirty="0">
              <a:latin typeface="Tahoma" panose="020B0604030504040204" pitchFamily="34" charset="0"/>
            </a:endParaRPr>
          </a:p>
        </p:txBody>
      </p:sp>
      <p:sp>
        <p:nvSpPr>
          <p:cNvPr id="637954" name="幻灯片图像占位符 637953"/>
          <p:cNvSpPr>
            <a:spLocks noGrp="1" noRot="1" noChangeAspect="1" noTextEdit="1"/>
          </p:cNvSpPr>
          <p:nvPr>
            <p:ph type="sldImg"/>
          </p:nvPr>
        </p:nvSpPr>
        <p:spPr>
          <a:ln/>
        </p:spPr>
      </p:sp>
      <p:sp>
        <p:nvSpPr>
          <p:cNvPr id="637955" name="文本占位符 637954"/>
          <p:cNvSpPr>
            <a:spLocks noGrp="1"/>
          </p:cNvSpPr>
          <p:nvPr>
            <p:ph type="body" idx="1"/>
          </p:nvPr>
        </p:nvSpPr>
        <p:spPr>
          <a:ln/>
        </p:spPr>
        <p:txBody>
          <a:bodyPr/>
          <a:lstStyle/>
          <a:p>
            <a:pPr lvl="0"/>
            <a:endParaRPr dirty="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124</a:t>
            </a:fld>
            <a:endParaRPr lang="zh-CN" altLang="en-US" sz="1200" dirty="0">
              <a:latin typeface="Tahoma" panose="020B0604030504040204" pitchFamily="34" charset="0"/>
            </a:endParaRPr>
          </a:p>
        </p:txBody>
      </p:sp>
      <p:sp>
        <p:nvSpPr>
          <p:cNvPr id="638978" name="幻灯片图像占位符 638977"/>
          <p:cNvSpPr>
            <a:spLocks noGrp="1" noRot="1" noChangeAspect="1" noTextEdit="1"/>
          </p:cNvSpPr>
          <p:nvPr>
            <p:ph type="sldImg"/>
          </p:nvPr>
        </p:nvSpPr>
        <p:spPr>
          <a:ln/>
        </p:spPr>
      </p:sp>
      <p:sp>
        <p:nvSpPr>
          <p:cNvPr id="638979" name="文本占位符 638978"/>
          <p:cNvSpPr>
            <a:spLocks noGrp="1"/>
          </p:cNvSpPr>
          <p:nvPr>
            <p:ph type="body" idx="1"/>
          </p:nvPr>
        </p:nvSpPr>
        <p:spPr>
          <a:ln/>
        </p:spPr>
        <p:txBody>
          <a:bodyPr/>
          <a:lstStyle/>
          <a:p>
            <a:pPr lvl="0"/>
            <a:endParaRPr dirty="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125</a:t>
            </a:fld>
            <a:endParaRPr lang="zh-CN" altLang="en-US" sz="1200" dirty="0">
              <a:latin typeface="Tahoma" panose="020B0604030504040204" pitchFamily="34" charset="0"/>
            </a:endParaRPr>
          </a:p>
        </p:txBody>
      </p:sp>
      <p:sp>
        <p:nvSpPr>
          <p:cNvPr id="640002" name="幻灯片图像占位符 640001"/>
          <p:cNvSpPr>
            <a:spLocks noGrp="1" noRot="1" noChangeAspect="1" noTextEdit="1"/>
          </p:cNvSpPr>
          <p:nvPr>
            <p:ph type="sldImg"/>
          </p:nvPr>
        </p:nvSpPr>
        <p:spPr>
          <a:ln/>
        </p:spPr>
      </p:sp>
      <p:sp>
        <p:nvSpPr>
          <p:cNvPr id="640003" name="文本占位符 640002"/>
          <p:cNvSpPr>
            <a:spLocks noGrp="1"/>
          </p:cNvSpPr>
          <p:nvPr>
            <p:ph type="body" idx="1"/>
          </p:nvPr>
        </p:nvSpPr>
        <p:spPr>
          <a:ln/>
        </p:spPr>
        <p:txBody>
          <a:bodyPr/>
          <a:lstStyle/>
          <a:p>
            <a:pPr lvl="0"/>
            <a:endParaRPr dirty="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126</a:t>
            </a:fld>
            <a:endParaRPr lang="zh-CN" altLang="en-US" sz="1200" dirty="0">
              <a:latin typeface="Tahoma" panose="020B0604030504040204" pitchFamily="34" charset="0"/>
            </a:endParaRPr>
          </a:p>
        </p:txBody>
      </p:sp>
      <p:sp>
        <p:nvSpPr>
          <p:cNvPr id="641026" name="幻灯片图像占位符 641025"/>
          <p:cNvSpPr>
            <a:spLocks noGrp="1" noRot="1" noChangeAspect="1" noTextEdit="1"/>
          </p:cNvSpPr>
          <p:nvPr>
            <p:ph type="sldImg"/>
          </p:nvPr>
        </p:nvSpPr>
        <p:spPr>
          <a:ln/>
        </p:spPr>
      </p:sp>
      <p:sp>
        <p:nvSpPr>
          <p:cNvPr id="641027" name="文本占位符 641026"/>
          <p:cNvSpPr>
            <a:spLocks noGrp="1"/>
          </p:cNvSpPr>
          <p:nvPr>
            <p:ph type="body" idx="1"/>
          </p:nvPr>
        </p:nvSpPr>
        <p:spPr>
          <a:ln/>
        </p:spPr>
        <p:txBody>
          <a:bodyPr/>
          <a:lstStyle/>
          <a:p>
            <a:pPr lvl="0"/>
            <a:endParaRPr dirty="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127</a:t>
            </a:fld>
            <a:endParaRPr lang="zh-CN" altLang="en-US" sz="1200" dirty="0">
              <a:latin typeface="Tahoma" panose="020B0604030504040204" pitchFamily="34" charset="0"/>
            </a:endParaRPr>
          </a:p>
        </p:txBody>
      </p:sp>
      <p:sp>
        <p:nvSpPr>
          <p:cNvPr id="642050" name="幻灯片图像占位符 642049"/>
          <p:cNvSpPr>
            <a:spLocks noGrp="1" noRot="1" noChangeAspect="1" noTextEdit="1"/>
          </p:cNvSpPr>
          <p:nvPr>
            <p:ph type="sldImg"/>
          </p:nvPr>
        </p:nvSpPr>
        <p:spPr>
          <a:ln/>
        </p:spPr>
      </p:sp>
      <p:sp>
        <p:nvSpPr>
          <p:cNvPr id="642051" name="文本占位符 642050"/>
          <p:cNvSpPr>
            <a:spLocks noGrp="1"/>
          </p:cNvSpPr>
          <p:nvPr>
            <p:ph type="body" idx="1"/>
          </p:nvPr>
        </p:nvSpPr>
        <p:spPr>
          <a:ln/>
        </p:spPr>
        <p:txBody>
          <a:bodyPr/>
          <a:lstStyle/>
          <a:p>
            <a:pPr lvl="0"/>
            <a:endParaRPr dirty="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128</a:t>
            </a:fld>
            <a:endParaRPr lang="zh-CN" altLang="en-US" sz="1200" dirty="0">
              <a:latin typeface="Tahoma" panose="020B0604030504040204" pitchFamily="34" charset="0"/>
            </a:endParaRPr>
          </a:p>
        </p:txBody>
      </p:sp>
      <p:sp>
        <p:nvSpPr>
          <p:cNvPr id="643074" name="幻灯片图像占位符 643073"/>
          <p:cNvSpPr>
            <a:spLocks noGrp="1" noRot="1" noChangeAspect="1" noTextEdit="1"/>
          </p:cNvSpPr>
          <p:nvPr>
            <p:ph type="sldImg"/>
          </p:nvPr>
        </p:nvSpPr>
        <p:spPr>
          <a:ln/>
        </p:spPr>
      </p:sp>
      <p:sp>
        <p:nvSpPr>
          <p:cNvPr id="643075" name="文本占位符 643074"/>
          <p:cNvSpPr>
            <a:spLocks noGrp="1"/>
          </p:cNvSpPr>
          <p:nvPr>
            <p:ph type="body" idx="1"/>
          </p:nvPr>
        </p:nvSpPr>
        <p:spPr>
          <a:ln/>
        </p:spPr>
        <p:txBody>
          <a:bodyPr/>
          <a:lstStyle/>
          <a:p>
            <a:pPr lvl="0"/>
            <a:endParaRPr dirty="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129</a:t>
            </a:fld>
            <a:endParaRPr lang="zh-CN" altLang="en-US" sz="1200" dirty="0">
              <a:latin typeface="Tahoma" panose="020B0604030504040204" pitchFamily="34" charset="0"/>
            </a:endParaRPr>
          </a:p>
        </p:txBody>
      </p:sp>
      <p:sp>
        <p:nvSpPr>
          <p:cNvPr id="644098" name="幻灯片图像占位符 644097"/>
          <p:cNvSpPr>
            <a:spLocks noGrp="1" noRot="1" noChangeAspect="1" noTextEdit="1"/>
          </p:cNvSpPr>
          <p:nvPr>
            <p:ph type="sldImg"/>
          </p:nvPr>
        </p:nvSpPr>
        <p:spPr>
          <a:ln/>
        </p:spPr>
      </p:sp>
      <p:sp>
        <p:nvSpPr>
          <p:cNvPr id="644099" name="文本占位符 644098"/>
          <p:cNvSpPr>
            <a:spLocks noGrp="1"/>
          </p:cNvSpPr>
          <p:nvPr>
            <p:ph type="body" idx="1"/>
          </p:nvPr>
        </p:nvSpPr>
        <p:spPr>
          <a:ln/>
        </p:spPr>
        <p:txBody>
          <a:bodyPr/>
          <a:lstStyle/>
          <a:p>
            <a:pPr lvl="0"/>
            <a:endParaRPr dirty="0"/>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130</a:t>
            </a:fld>
            <a:endParaRPr lang="zh-CN" altLang="en-US" sz="1200" dirty="0">
              <a:latin typeface="Tahoma" panose="020B0604030504040204" pitchFamily="34" charset="0"/>
            </a:endParaRPr>
          </a:p>
        </p:txBody>
      </p:sp>
      <p:sp>
        <p:nvSpPr>
          <p:cNvPr id="645122" name="幻灯片图像占位符 645121"/>
          <p:cNvSpPr>
            <a:spLocks noGrp="1" noRot="1" noChangeAspect="1" noTextEdit="1"/>
          </p:cNvSpPr>
          <p:nvPr>
            <p:ph type="sldImg"/>
          </p:nvPr>
        </p:nvSpPr>
        <p:spPr>
          <a:ln/>
        </p:spPr>
      </p:sp>
      <p:sp>
        <p:nvSpPr>
          <p:cNvPr id="645123" name="文本占位符 645122"/>
          <p:cNvSpPr>
            <a:spLocks noGrp="1"/>
          </p:cNvSpPr>
          <p:nvPr>
            <p:ph type="body" idx="1"/>
          </p:nvPr>
        </p:nvSpPr>
        <p:spPr>
          <a:ln/>
        </p:spPr>
        <p:txBody>
          <a:bodyPr/>
          <a:lstStyle/>
          <a:p>
            <a:pPr lvl="0"/>
            <a:endParaRPr dirty="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131</a:t>
            </a:fld>
            <a:endParaRPr lang="zh-CN" altLang="en-US" sz="1200" dirty="0">
              <a:latin typeface="Tahoma" panose="020B0604030504040204" pitchFamily="34" charset="0"/>
            </a:endParaRPr>
          </a:p>
        </p:txBody>
      </p:sp>
      <p:sp>
        <p:nvSpPr>
          <p:cNvPr id="646146" name="幻灯片图像占位符 646145"/>
          <p:cNvSpPr>
            <a:spLocks noGrp="1" noRot="1" noChangeAspect="1" noTextEdit="1"/>
          </p:cNvSpPr>
          <p:nvPr>
            <p:ph type="sldImg"/>
          </p:nvPr>
        </p:nvSpPr>
        <p:spPr>
          <a:ln/>
        </p:spPr>
      </p:sp>
      <p:sp>
        <p:nvSpPr>
          <p:cNvPr id="646147" name="文本占位符 646146"/>
          <p:cNvSpPr>
            <a:spLocks noGrp="1"/>
          </p:cNvSpPr>
          <p:nvPr>
            <p:ph type="body" idx="1"/>
          </p:nvPr>
        </p:nvSpPr>
        <p:spPr>
          <a:ln/>
        </p:spPr>
        <p:txBody>
          <a:bodyPr/>
          <a:lstStyle/>
          <a:p>
            <a:pPr lvl="0"/>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12</a:t>
            </a:fld>
            <a:endParaRPr lang="zh-CN" altLang="en-US" sz="1200" dirty="0">
              <a:latin typeface="Tahoma" panose="020B0604030504040204" pitchFamily="34" charset="0"/>
            </a:endParaRPr>
          </a:p>
        </p:txBody>
      </p:sp>
      <p:sp>
        <p:nvSpPr>
          <p:cNvPr id="539650" name="幻灯片图像占位符 539649"/>
          <p:cNvSpPr>
            <a:spLocks noGrp="1" noRot="1" noChangeAspect="1" noTextEdit="1"/>
          </p:cNvSpPr>
          <p:nvPr>
            <p:ph type="sldImg"/>
          </p:nvPr>
        </p:nvSpPr>
        <p:spPr>
          <a:ln/>
        </p:spPr>
      </p:sp>
      <p:sp>
        <p:nvSpPr>
          <p:cNvPr id="539651" name="文本占位符 539650"/>
          <p:cNvSpPr>
            <a:spLocks noGrp="1"/>
          </p:cNvSpPr>
          <p:nvPr>
            <p:ph type="body" idx="1"/>
          </p:nvPr>
        </p:nvSpPr>
        <p:spPr>
          <a:ln/>
        </p:spPr>
        <p:txBody>
          <a:bodyPr/>
          <a:lstStyle/>
          <a:p>
            <a:pPr lvl="0"/>
            <a:endParaRPr dirty="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132</a:t>
            </a:fld>
            <a:endParaRPr lang="zh-CN" altLang="en-US" sz="1200" dirty="0">
              <a:latin typeface="Tahoma" panose="020B0604030504040204" pitchFamily="34" charset="0"/>
            </a:endParaRPr>
          </a:p>
        </p:txBody>
      </p:sp>
      <p:sp>
        <p:nvSpPr>
          <p:cNvPr id="647170" name="幻灯片图像占位符 647169"/>
          <p:cNvSpPr>
            <a:spLocks noGrp="1" noRot="1" noChangeAspect="1" noTextEdit="1"/>
          </p:cNvSpPr>
          <p:nvPr>
            <p:ph type="sldImg"/>
          </p:nvPr>
        </p:nvSpPr>
        <p:spPr>
          <a:ln/>
        </p:spPr>
      </p:sp>
      <p:sp>
        <p:nvSpPr>
          <p:cNvPr id="647171" name="文本占位符 647170"/>
          <p:cNvSpPr>
            <a:spLocks noGrp="1"/>
          </p:cNvSpPr>
          <p:nvPr>
            <p:ph type="body" idx="1"/>
          </p:nvPr>
        </p:nvSpPr>
        <p:spPr>
          <a:ln/>
        </p:spPr>
        <p:txBody>
          <a:bodyPr/>
          <a:lstStyle/>
          <a:p>
            <a:pPr lvl="0"/>
            <a:endParaRPr dirty="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133</a:t>
            </a:fld>
            <a:endParaRPr lang="zh-CN" altLang="en-US" sz="1200" dirty="0">
              <a:latin typeface="Tahoma" panose="020B0604030504040204" pitchFamily="34" charset="0"/>
            </a:endParaRPr>
          </a:p>
        </p:txBody>
      </p:sp>
      <p:sp>
        <p:nvSpPr>
          <p:cNvPr id="648194" name="幻灯片图像占位符 648193"/>
          <p:cNvSpPr>
            <a:spLocks noGrp="1" noRot="1" noChangeAspect="1" noTextEdit="1"/>
          </p:cNvSpPr>
          <p:nvPr>
            <p:ph type="sldImg"/>
          </p:nvPr>
        </p:nvSpPr>
        <p:spPr>
          <a:ln/>
        </p:spPr>
      </p:sp>
      <p:sp>
        <p:nvSpPr>
          <p:cNvPr id="648195" name="文本占位符 648194"/>
          <p:cNvSpPr>
            <a:spLocks noGrp="1"/>
          </p:cNvSpPr>
          <p:nvPr>
            <p:ph type="body" idx="1"/>
          </p:nvPr>
        </p:nvSpPr>
        <p:spPr>
          <a:ln/>
        </p:spPr>
        <p:txBody>
          <a:bodyPr/>
          <a:lstStyle/>
          <a:p>
            <a:pPr lvl="0"/>
            <a:endParaRPr dirty="0"/>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134</a:t>
            </a:fld>
            <a:endParaRPr lang="zh-CN" altLang="en-US" sz="1200" dirty="0">
              <a:latin typeface="Tahoma" panose="020B0604030504040204" pitchFamily="34" charset="0"/>
            </a:endParaRPr>
          </a:p>
        </p:txBody>
      </p:sp>
      <p:sp>
        <p:nvSpPr>
          <p:cNvPr id="649218" name="幻灯片图像占位符 649217"/>
          <p:cNvSpPr>
            <a:spLocks noGrp="1" noRot="1" noChangeAspect="1" noTextEdit="1"/>
          </p:cNvSpPr>
          <p:nvPr>
            <p:ph type="sldImg"/>
          </p:nvPr>
        </p:nvSpPr>
        <p:spPr>
          <a:ln/>
        </p:spPr>
      </p:sp>
      <p:sp>
        <p:nvSpPr>
          <p:cNvPr id="649219" name="文本占位符 649218"/>
          <p:cNvSpPr>
            <a:spLocks noGrp="1"/>
          </p:cNvSpPr>
          <p:nvPr>
            <p:ph type="body" idx="1"/>
          </p:nvPr>
        </p:nvSpPr>
        <p:spPr>
          <a:ln/>
        </p:spPr>
        <p:txBody>
          <a:bodyPr/>
          <a:lstStyle/>
          <a:p>
            <a:pPr lvl="0"/>
            <a:endParaRPr dirty="0"/>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135</a:t>
            </a:fld>
            <a:endParaRPr lang="zh-CN" altLang="en-US" sz="1200" dirty="0">
              <a:latin typeface="Tahoma" panose="020B0604030504040204" pitchFamily="34" charset="0"/>
            </a:endParaRPr>
          </a:p>
        </p:txBody>
      </p:sp>
      <p:sp>
        <p:nvSpPr>
          <p:cNvPr id="650242" name="幻灯片图像占位符 650241"/>
          <p:cNvSpPr>
            <a:spLocks noGrp="1" noRot="1" noChangeAspect="1" noTextEdit="1"/>
          </p:cNvSpPr>
          <p:nvPr>
            <p:ph type="sldImg"/>
          </p:nvPr>
        </p:nvSpPr>
        <p:spPr>
          <a:ln/>
        </p:spPr>
      </p:sp>
      <p:sp>
        <p:nvSpPr>
          <p:cNvPr id="650243" name="文本占位符 650242"/>
          <p:cNvSpPr>
            <a:spLocks noGrp="1"/>
          </p:cNvSpPr>
          <p:nvPr>
            <p:ph type="body" idx="1"/>
          </p:nvPr>
        </p:nvSpPr>
        <p:spPr>
          <a:ln/>
        </p:spPr>
        <p:txBody>
          <a:bodyPr/>
          <a:lstStyle/>
          <a:p>
            <a:pPr lvl="0"/>
            <a:endParaRPr dirty="0"/>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136</a:t>
            </a:fld>
            <a:endParaRPr lang="zh-CN" altLang="en-US" sz="1200" dirty="0">
              <a:latin typeface="Tahoma" panose="020B0604030504040204" pitchFamily="34" charset="0"/>
            </a:endParaRPr>
          </a:p>
        </p:txBody>
      </p:sp>
      <p:sp>
        <p:nvSpPr>
          <p:cNvPr id="651266" name="幻灯片图像占位符 651265"/>
          <p:cNvSpPr>
            <a:spLocks noGrp="1" noRot="1" noChangeAspect="1" noTextEdit="1"/>
          </p:cNvSpPr>
          <p:nvPr>
            <p:ph type="sldImg"/>
          </p:nvPr>
        </p:nvSpPr>
        <p:spPr>
          <a:ln/>
        </p:spPr>
      </p:sp>
      <p:sp>
        <p:nvSpPr>
          <p:cNvPr id="651267" name="文本占位符 651266"/>
          <p:cNvSpPr>
            <a:spLocks noGrp="1"/>
          </p:cNvSpPr>
          <p:nvPr>
            <p:ph type="body" idx="1"/>
          </p:nvPr>
        </p:nvSpPr>
        <p:spPr>
          <a:ln/>
        </p:spPr>
        <p:txBody>
          <a:bodyPr/>
          <a:lstStyle/>
          <a:p>
            <a:pPr lvl="0"/>
            <a:endParaRPr dirty="0"/>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137</a:t>
            </a:fld>
            <a:endParaRPr lang="zh-CN" altLang="en-US" sz="1200" dirty="0">
              <a:latin typeface="Tahoma" panose="020B0604030504040204" pitchFamily="34" charset="0"/>
            </a:endParaRPr>
          </a:p>
        </p:txBody>
      </p:sp>
      <p:sp>
        <p:nvSpPr>
          <p:cNvPr id="652290" name="幻灯片图像占位符 652289"/>
          <p:cNvSpPr>
            <a:spLocks noGrp="1" noRot="1" noChangeAspect="1" noTextEdit="1"/>
          </p:cNvSpPr>
          <p:nvPr>
            <p:ph type="sldImg"/>
          </p:nvPr>
        </p:nvSpPr>
        <p:spPr>
          <a:ln/>
        </p:spPr>
      </p:sp>
      <p:sp>
        <p:nvSpPr>
          <p:cNvPr id="652291" name="文本占位符 652290"/>
          <p:cNvSpPr>
            <a:spLocks noGrp="1"/>
          </p:cNvSpPr>
          <p:nvPr>
            <p:ph type="body" idx="1"/>
          </p:nvPr>
        </p:nvSpPr>
        <p:spPr>
          <a:ln/>
        </p:spPr>
        <p:txBody>
          <a:bodyPr/>
          <a:lstStyle/>
          <a:p>
            <a:pPr lvl="0"/>
            <a:endParaRPr dirty="0"/>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138</a:t>
            </a:fld>
            <a:endParaRPr lang="zh-CN" altLang="en-US" sz="1200" dirty="0">
              <a:latin typeface="Tahoma" panose="020B0604030504040204" pitchFamily="34" charset="0"/>
            </a:endParaRPr>
          </a:p>
        </p:txBody>
      </p:sp>
      <p:sp>
        <p:nvSpPr>
          <p:cNvPr id="653314" name="幻灯片图像占位符 653313"/>
          <p:cNvSpPr>
            <a:spLocks noGrp="1" noRot="1" noChangeAspect="1" noTextEdit="1"/>
          </p:cNvSpPr>
          <p:nvPr>
            <p:ph type="sldImg"/>
          </p:nvPr>
        </p:nvSpPr>
        <p:spPr>
          <a:ln/>
        </p:spPr>
      </p:sp>
      <p:sp>
        <p:nvSpPr>
          <p:cNvPr id="653315" name="文本占位符 653314"/>
          <p:cNvSpPr>
            <a:spLocks noGrp="1"/>
          </p:cNvSpPr>
          <p:nvPr>
            <p:ph type="body" idx="1"/>
          </p:nvPr>
        </p:nvSpPr>
        <p:spPr>
          <a:ln/>
        </p:spPr>
        <p:txBody>
          <a:bodyPr/>
          <a:lstStyle/>
          <a:p>
            <a:pPr lvl="0"/>
            <a:endParaRPr dirty="0"/>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139</a:t>
            </a:fld>
            <a:endParaRPr lang="zh-CN" altLang="en-US" sz="1200" dirty="0">
              <a:latin typeface="Tahoma" panose="020B0604030504040204" pitchFamily="34" charset="0"/>
            </a:endParaRPr>
          </a:p>
        </p:txBody>
      </p:sp>
      <p:sp>
        <p:nvSpPr>
          <p:cNvPr id="654338" name="幻灯片图像占位符 654337"/>
          <p:cNvSpPr>
            <a:spLocks noGrp="1" noRot="1" noChangeAspect="1" noTextEdit="1"/>
          </p:cNvSpPr>
          <p:nvPr>
            <p:ph type="sldImg"/>
          </p:nvPr>
        </p:nvSpPr>
        <p:spPr>
          <a:ln/>
        </p:spPr>
      </p:sp>
      <p:sp>
        <p:nvSpPr>
          <p:cNvPr id="654339" name="文本占位符 654338"/>
          <p:cNvSpPr>
            <a:spLocks noGrp="1"/>
          </p:cNvSpPr>
          <p:nvPr>
            <p:ph type="body" idx="1"/>
          </p:nvPr>
        </p:nvSpPr>
        <p:spPr>
          <a:ln/>
        </p:spPr>
        <p:txBody>
          <a:bodyPr/>
          <a:lstStyle/>
          <a:p>
            <a:pPr lvl="0"/>
            <a:endParaRPr dirty="0"/>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140</a:t>
            </a:fld>
            <a:endParaRPr lang="zh-CN" altLang="en-US" sz="1200" dirty="0">
              <a:latin typeface="Tahoma" panose="020B0604030504040204" pitchFamily="34" charset="0"/>
            </a:endParaRPr>
          </a:p>
        </p:txBody>
      </p:sp>
      <p:sp>
        <p:nvSpPr>
          <p:cNvPr id="655362" name="幻灯片图像占位符 655361"/>
          <p:cNvSpPr>
            <a:spLocks noGrp="1" noRot="1" noChangeAspect="1" noTextEdit="1"/>
          </p:cNvSpPr>
          <p:nvPr>
            <p:ph type="sldImg"/>
          </p:nvPr>
        </p:nvSpPr>
        <p:spPr>
          <a:ln/>
        </p:spPr>
      </p:sp>
      <p:sp>
        <p:nvSpPr>
          <p:cNvPr id="655363" name="文本占位符 655362"/>
          <p:cNvSpPr>
            <a:spLocks noGrp="1"/>
          </p:cNvSpPr>
          <p:nvPr>
            <p:ph type="body" idx="1"/>
          </p:nvPr>
        </p:nvSpPr>
        <p:spPr>
          <a:ln/>
        </p:spPr>
        <p:txBody>
          <a:bodyPr/>
          <a:lstStyle/>
          <a:p>
            <a:pPr lvl="0"/>
            <a:endParaRPr dirty="0"/>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141</a:t>
            </a:fld>
            <a:endParaRPr lang="zh-CN" altLang="en-US" sz="1200" dirty="0">
              <a:latin typeface="Tahoma" panose="020B0604030504040204" pitchFamily="34" charset="0"/>
            </a:endParaRPr>
          </a:p>
        </p:txBody>
      </p:sp>
      <p:sp>
        <p:nvSpPr>
          <p:cNvPr id="656386" name="幻灯片图像占位符 656385"/>
          <p:cNvSpPr>
            <a:spLocks noGrp="1" noRot="1" noChangeAspect="1" noTextEdit="1"/>
          </p:cNvSpPr>
          <p:nvPr>
            <p:ph type="sldImg"/>
          </p:nvPr>
        </p:nvSpPr>
        <p:spPr>
          <a:ln/>
        </p:spPr>
      </p:sp>
      <p:sp>
        <p:nvSpPr>
          <p:cNvPr id="656387" name="文本占位符 656386"/>
          <p:cNvSpPr>
            <a:spLocks noGrp="1"/>
          </p:cNvSpPr>
          <p:nvPr>
            <p:ph type="body" idx="1"/>
          </p:nvPr>
        </p:nvSpPr>
        <p:spPr>
          <a:ln/>
        </p:spPr>
        <p:txBody>
          <a:bodyPr/>
          <a:lstStyle/>
          <a:p>
            <a:pPr lvl="0"/>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13</a:t>
            </a:fld>
            <a:endParaRPr lang="zh-CN" altLang="en-US" sz="1200" dirty="0">
              <a:latin typeface="Tahoma" panose="020B0604030504040204" pitchFamily="34" charset="0"/>
            </a:endParaRPr>
          </a:p>
        </p:txBody>
      </p:sp>
      <p:sp>
        <p:nvSpPr>
          <p:cNvPr id="540674" name="幻灯片图像占位符 540673"/>
          <p:cNvSpPr>
            <a:spLocks noGrp="1" noRot="1" noChangeAspect="1" noTextEdit="1"/>
          </p:cNvSpPr>
          <p:nvPr>
            <p:ph type="sldImg"/>
          </p:nvPr>
        </p:nvSpPr>
        <p:spPr>
          <a:ln/>
        </p:spPr>
      </p:sp>
      <p:sp>
        <p:nvSpPr>
          <p:cNvPr id="540675" name="文本占位符 540674"/>
          <p:cNvSpPr>
            <a:spLocks noGrp="1"/>
          </p:cNvSpPr>
          <p:nvPr>
            <p:ph type="body" idx="1"/>
          </p:nvPr>
        </p:nvSpPr>
        <p:spPr>
          <a:ln/>
        </p:spPr>
        <p:txBody>
          <a:bodyPr/>
          <a:lstStyle/>
          <a:p>
            <a:pPr lvl="0"/>
            <a:endParaRPr dirty="0"/>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142</a:t>
            </a:fld>
            <a:endParaRPr lang="zh-CN" altLang="en-US" sz="1200" dirty="0">
              <a:latin typeface="Tahoma" panose="020B0604030504040204" pitchFamily="34" charset="0"/>
            </a:endParaRPr>
          </a:p>
        </p:txBody>
      </p:sp>
      <p:sp>
        <p:nvSpPr>
          <p:cNvPr id="657410" name="幻灯片图像占位符 657409"/>
          <p:cNvSpPr>
            <a:spLocks noGrp="1" noRot="1" noChangeAspect="1" noTextEdit="1"/>
          </p:cNvSpPr>
          <p:nvPr>
            <p:ph type="sldImg"/>
          </p:nvPr>
        </p:nvSpPr>
        <p:spPr>
          <a:ln/>
        </p:spPr>
      </p:sp>
      <p:sp>
        <p:nvSpPr>
          <p:cNvPr id="657411" name="文本占位符 657410"/>
          <p:cNvSpPr>
            <a:spLocks noGrp="1"/>
          </p:cNvSpPr>
          <p:nvPr>
            <p:ph type="body" idx="1"/>
          </p:nvPr>
        </p:nvSpPr>
        <p:spPr>
          <a:ln/>
        </p:spPr>
        <p:txBody>
          <a:bodyPr/>
          <a:lstStyle/>
          <a:p>
            <a:pPr lvl="0"/>
            <a:endParaRPr dirty="0"/>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143</a:t>
            </a:fld>
            <a:endParaRPr lang="zh-CN" altLang="en-US" sz="1200" dirty="0">
              <a:latin typeface="Tahoma" panose="020B0604030504040204" pitchFamily="34" charset="0"/>
            </a:endParaRPr>
          </a:p>
        </p:txBody>
      </p:sp>
      <p:sp>
        <p:nvSpPr>
          <p:cNvPr id="658434" name="幻灯片图像占位符 658433"/>
          <p:cNvSpPr>
            <a:spLocks noGrp="1" noRot="1" noChangeAspect="1" noTextEdit="1"/>
          </p:cNvSpPr>
          <p:nvPr>
            <p:ph type="sldImg"/>
          </p:nvPr>
        </p:nvSpPr>
        <p:spPr>
          <a:ln/>
        </p:spPr>
      </p:sp>
      <p:sp>
        <p:nvSpPr>
          <p:cNvPr id="658435" name="文本占位符 658434"/>
          <p:cNvSpPr>
            <a:spLocks noGrp="1"/>
          </p:cNvSpPr>
          <p:nvPr>
            <p:ph type="body" idx="1"/>
          </p:nvPr>
        </p:nvSpPr>
        <p:spPr>
          <a:ln/>
        </p:spPr>
        <p:txBody>
          <a:bodyPr/>
          <a:lstStyle/>
          <a:p>
            <a:pPr lvl="0"/>
            <a:endParaRPr dirty="0"/>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144</a:t>
            </a:fld>
            <a:endParaRPr lang="zh-CN" altLang="en-US" sz="1200" dirty="0">
              <a:latin typeface="Tahoma" panose="020B0604030504040204" pitchFamily="34" charset="0"/>
            </a:endParaRPr>
          </a:p>
        </p:txBody>
      </p:sp>
      <p:sp>
        <p:nvSpPr>
          <p:cNvPr id="659458" name="幻灯片图像占位符 659457"/>
          <p:cNvSpPr>
            <a:spLocks noGrp="1" noRot="1" noChangeAspect="1" noTextEdit="1"/>
          </p:cNvSpPr>
          <p:nvPr>
            <p:ph type="sldImg"/>
          </p:nvPr>
        </p:nvSpPr>
        <p:spPr>
          <a:ln/>
        </p:spPr>
      </p:sp>
      <p:sp>
        <p:nvSpPr>
          <p:cNvPr id="659459" name="文本占位符 659458"/>
          <p:cNvSpPr>
            <a:spLocks noGrp="1"/>
          </p:cNvSpPr>
          <p:nvPr>
            <p:ph type="body" idx="1"/>
          </p:nvPr>
        </p:nvSpPr>
        <p:spPr>
          <a:ln/>
        </p:spPr>
        <p:txBody>
          <a:bodyPr/>
          <a:lstStyle/>
          <a:p>
            <a:pPr lvl="0"/>
            <a:endParaRPr dirty="0"/>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145</a:t>
            </a:fld>
            <a:endParaRPr lang="zh-CN" altLang="en-US" sz="1200" dirty="0">
              <a:latin typeface="Tahoma" panose="020B0604030504040204" pitchFamily="34" charset="0"/>
            </a:endParaRPr>
          </a:p>
        </p:txBody>
      </p:sp>
      <p:sp>
        <p:nvSpPr>
          <p:cNvPr id="660482" name="幻灯片图像占位符 660481"/>
          <p:cNvSpPr>
            <a:spLocks noGrp="1" noRot="1" noChangeAspect="1" noTextEdit="1"/>
          </p:cNvSpPr>
          <p:nvPr>
            <p:ph type="sldImg"/>
          </p:nvPr>
        </p:nvSpPr>
        <p:spPr>
          <a:ln/>
        </p:spPr>
      </p:sp>
      <p:sp>
        <p:nvSpPr>
          <p:cNvPr id="660483" name="文本占位符 660482"/>
          <p:cNvSpPr>
            <a:spLocks noGrp="1"/>
          </p:cNvSpPr>
          <p:nvPr>
            <p:ph type="body" idx="1"/>
          </p:nvPr>
        </p:nvSpPr>
        <p:spPr>
          <a:ln/>
        </p:spPr>
        <p:txBody>
          <a:bodyPr/>
          <a:lstStyle/>
          <a:p>
            <a:pPr lvl="0"/>
            <a:endParaRPr dirty="0"/>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146</a:t>
            </a:fld>
            <a:endParaRPr lang="zh-CN" altLang="en-US" sz="1200" dirty="0">
              <a:latin typeface="Tahoma" panose="020B0604030504040204" pitchFamily="34" charset="0"/>
            </a:endParaRPr>
          </a:p>
        </p:txBody>
      </p:sp>
      <p:sp>
        <p:nvSpPr>
          <p:cNvPr id="661506" name="幻灯片图像占位符 661505"/>
          <p:cNvSpPr>
            <a:spLocks noGrp="1" noRot="1" noChangeAspect="1" noTextEdit="1"/>
          </p:cNvSpPr>
          <p:nvPr>
            <p:ph type="sldImg"/>
          </p:nvPr>
        </p:nvSpPr>
        <p:spPr>
          <a:ln/>
        </p:spPr>
      </p:sp>
      <p:sp>
        <p:nvSpPr>
          <p:cNvPr id="661507" name="文本占位符 661506"/>
          <p:cNvSpPr>
            <a:spLocks noGrp="1"/>
          </p:cNvSpPr>
          <p:nvPr>
            <p:ph type="body" idx="1"/>
          </p:nvPr>
        </p:nvSpPr>
        <p:spPr>
          <a:ln/>
        </p:spPr>
        <p:txBody>
          <a:bodyPr/>
          <a:lstStyle/>
          <a:p>
            <a:pPr lvl="0"/>
            <a:endParaRPr dirty="0"/>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147</a:t>
            </a:fld>
            <a:endParaRPr lang="zh-CN" altLang="en-US" sz="1200" dirty="0">
              <a:latin typeface="Tahoma" panose="020B0604030504040204" pitchFamily="34" charset="0"/>
            </a:endParaRPr>
          </a:p>
        </p:txBody>
      </p:sp>
      <p:sp>
        <p:nvSpPr>
          <p:cNvPr id="662530" name="幻灯片图像占位符 662529"/>
          <p:cNvSpPr>
            <a:spLocks noGrp="1" noRot="1" noChangeAspect="1" noTextEdit="1"/>
          </p:cNvSpPr>
          <p:nvPr>
            <p:ph type="sldImg"/>
          </p:nvPr>
        </p:nvSpPr>
        <p:spPr>
          <a:ln/>
        </p:spPr>
      </p:sp>
      <p:sp>
        <p:nvSpPr>
          <p:cNvPr id="662531" name="文本占位符 662530"/>
          <p:cNvSpPr>
            <a:spLocks noGrp="1"/>
          </p:cNvSpPr>
          <p:nvPr>
            <p:ph type="body" idx="1"/>
          </p:nvPr>
        </p:nvSpPr>
        <p:spPr>
          <a:ln/>
        </p:spPr>
        <p:txBody>
          <a:bodyPr/>
          <a:lstStyle/>
          <a:p>
            <a:pPr lvl="0"/>
            <a:endParaRPr dirty="0"/>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148</a:t>
            </a:fld>
            <a:endParaRPr lang="zh-CN" altLang="en-US" sz="1200" dirty="0">
              <a:latin typeface="Tahoma" panose="020B0604030504040204" pitchFamily="34" charset="0"/>
            </a:endParaRPr>
          </a:p>
        </p:txBody>
      </p:sp>
      <p:sp>
        <p:nvSpPr>
          <p:cNvPr id="663554" name="幻灯片图像占位符 663553"/>
          <p:cNvSpPr>
            <a:spLocks noGrp="1" noRot="1" noChangeAspect="1" noTextEdit="1"/>
          </p:cNvSpPr>
          <p:nvPr>
            <p:ph type="sldImg"/>
          </p:nvPr>
        </p:nvSpPr>
        <p:spPr>
          <a:ln/>
        </p:spPr>
      </p:sp>
      <p:sp>
        <p:nvSpPr>
          <p:cNvPr id="663555" name="文本占位符 663554"/>
          <p:cNvSpPr>
            <a:spLocks noGrp="1"/>
          </p:cNvSpPr>
          <p:nvPr>
            <p:ph type="body" idx="1"/>
          </p:nvPr>
        </p:nvSpPr>
        <p:spPr>
          <a:ln/>
        </p:spPr>
        <p:txBody>
          <a:bodyPr/>
          <a:lstStyle/>
          <a:p>
            <a:pPr lvl="0"/>
            <a:endParaRPr dirty="0"/>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149</a:t>
            </a:fld>
            <a:endParaRPr lang="zh-CN" altLang="en-US" sz="1200" dirty="0">
              <a:latin typeface="Tahoma" panose="020B0604030504040204" pitchFamily="34" charset="0"/>
            </a:endParaRPr>
          </a:p>
        </p:txBody>
      </p:sp>
      <p:sp>
        <p:nvSpPr>
          <p:cNvPr id="664578" name="幻灯片图像占位符 664577"/>
          <p:cNvSpPr>
            <a:spLocks noGrp="1" noRot="1" noChangeAspect="1" noTextEdit="1"/>
          </p:cNvSpPr>
          <p:nvPr>
            <p:ph type="sldImg"/>
          </p:nvPr>
        </p:nvSpPr>
        <p:spPr>
          <a:ln/>
        </p:spPr>
      </p:sp>
      <p:sp>
        <p:nvSpPr>
          <p:cNvPr id="664579" name="文本占位符 664578"/>
          <p:cNvSpPr>
            <a:spLocks noGrp="1"/>
          </p:cNvSpPr>
          <p:nvPr>
            <p:ph type="body" idx="1"/>
          </p:nvPr>
        </p:nvSpPr>
        <p:spPr>
          <a:ln/>
        </p:spPr>
        <p:txBody>
          <a:bodyPr/>
          <a:lstStyle/>
          <a:p>
            <a:pPr lvl="0"/>
            <a:endParaRPr dirty="0"/>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150</a:t>
            </a:fld>
            <a:endParaRPr lang="zh-CN" altLang="en-US" sz="1200" dirty="0">
              <a:latin typeface="Tahoma" panose="020B0604030504040204" pitchFamily="34" charset="0"/>
            </a:endParaRPr>
          </a:p>
        </p:txBody>
      </p:sp>
      <p:sp>
        <p:nvSpPr>
          <p:cNvPr id="665602" name="幻灯片图像占位符 665601"/>
          <p:cNvSpPr>
            <a:spLocks noGrp="1" noRot="1" noChangeAspect="1" noTextEdit="1"/>
          </p:cNvSpPr>
          <p:nvPr>
            <p:ph type="sldImg"/>
          </p:nvPr>
        </p:nvSpPr>
        <p:spPr>
          <a:ln/>
        </p:spPr>
      </p:sp>
      <p:sp>
        <p:nvSpPr>
          <p:cNvPr id="665603" name="文本占位符 665602"/>
          <p:cNvSpPr>
            <a:spLocks noGrp="1"/>
          </p:cNvSpPr>
          <p:nvPr>
            <p:ph type="body" idx="1"/>
          </p:nvPr>
        </p:nvSpPr>
        <p:spPr>
          <a:ln/>
        </p:spPr>
        <p:txBody>
          <a:bodyPr/>
          <a:lstStyle/>
          <a:p>
            <a:pPr lvl="0"/>
            <a:endParaRPr dirty="0"/>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151</a:t>
            </a:fld>
            <a:endParaRPr lang="zh-CN" altLang="en-US" sz="1200" dirty="0">
              <a:latin typeface="Tahoma" panose="020B0604030504040204" pitchFamily="34" charset="0"/>
            </a:endParaRPr>
          </a:p>
        </p:txBody>
      </p:sp>
      <p:sp>
        <p:nvSpPr>
          <p:cNvPr id="666626" name="幻灯片图像占位符 666625"/>
          <p:cNvSpPr>
            <a:spLocks noGrp="1" noRot="1" noChangeAspect="1" noTextEdit="1"/>
          </p:cNvSpPr>
          <p:nvPr>
            <p:ph type="sldImg"/>
          </p:nvPr>
        </p:nvSpPr>
        <p:spPr>
          <a:ln/>
        </p:spPr>
      </p:sp>
      <p:sp>
        <p:nvSpPr>
          <p:cNvPr id="666627" name="文本占位符 666626"/>
          <p:cNvSpPr>
            <a:spLocks noGrp="1"/>
          </p:cNvSpPr>
          <p:nvPr>
            <p:ph type="body" idx="1"/>
          </p:nvPr>
        </p:nvSpPr>
        <p:spPr>
          <a:ln/>
        </p:spPr>
        <p:txBody>
          <a:bodyPr/>
          <a:lstStyle/>
          <a:p>
            <a:pPr lvl="0"/>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14</a:t>
            </a:fld>
            <a:endParaRPr lang="zh-CN" altLang="en-US" sz="1200" dirty="0">
              <a:latin typeface="Tahoma" panose="020B0604030504040204" pitchFamily="34" charset="0"/>
            </a:endParaRPr>
          </a:p>
        </p:txBody>
      </p:sp>
      <p:sp>
        <p:nvSpPr>
          <p:cNvPr id="541698" name="幻灯片图像占位符 541697"/>
          <p:cNvSpPr>
            <a:spLocks noGrp="1" noRot="1" noChangeAspect="1" noTextEdit="1"/>
          </p:cNvSpPr>
          <p:nvPr>
            <p:ph type="sldImg"/>
          </p:nvPr>
        </p:nvSpPr>
        <p:spPr>
          <a:ln/>
        </p:spPr>
      </p:sp>
      <p:sp>
        <p:nvSpPr>
          <p:cNvPr id="541699" name="文本占位符 541698"/>
          <p:cNvSpPr>
            <a:spLocks noGrp="1"/>
          </p:cNvSpPr>
          <p:nvPr>
            <p:ph type="body" idx="1"/>
          </p:nvPr>
        </p:nvSpPr>
        <p:spPr>
          <a:ln/>
        </p:spPr>
        <p:txBody>
          <a:bodyPr/>
          <a:lstStyle/>
          <a:p>
            <a:pPr lvl="0"/>
            <a:endParaRPr dirty="0"/>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152</a:t>
            </a:fld>
            <a:endParaRPr lang="zh-CN" altLang="en-US" sz="1200" dirty="0">
              <a:latin typeface="Tahoma" panose="020B0604030504040204" pitchFamily="34" charset="0"/>
            </a:endParaRPr>
          </a:p>
        </p:txBody>
      </p:sp>
      <p:sp>
        <p:nvSpPr>
          <p:cNvPr id="667650" name="幻灯片图像占位符 667649"/>
          <p:cNvSpPr>
            <a:spLocks noGrp="1" noRot="1" noChangeAspect="1" noTextEdit="1"/>
          </p:cNvSpPr>
          <p:nvPr>
            <p:ph type="sldImg"/>
          </p:nvPr>
        </p:nvSpPr>
        <p:spPr>
          <a:ln/>
        </p:spPr>
      </p:sp>
      <p:sp>
        <p:nvSpPr>
          <p:cNvPr id="667651" name="文本占位符 667650"/>
          <p:cNvSpPr>
            <a:spLocks noGrp="1"/>
          </p:cNvSpPr>
          <p:nvPr>
            <p:ph type="body" idx="1"/>
          </p:nvPr>
        </p:nvSpPr>
        <p:spPr>
          <a:ln/>
        </p:spPr>
        <p:txBody>
          <a:bodyPr/>
          <a:lstStyle/>
          <a:p>
            <a:pPr lvl="0"/>
            <a:endParaRPr dirty="0"/>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153</a:t>
            </a:fld>
            <a:endParaRPr lang="zh-CN" altLang="en-US" sz="1200" dirty="0">
              <a:latin typeface="Tahoma" panose="020B0604030504040204" pitchFamily="34" charset="0"/>
            </a:endParaRPr>
          </a:p>
        </p:txBody>
      </p:sp>
      <p:sp>
        <p:nvSpPr>
          <p:cNvPr id="668674" name="幻灯片图像占位符 668673"/>
          <p:cNvSpPr>
            <a:spLocks noGrp="1" noRot="1" noChangeAspect="1" noTextEdit="1"/>
          </p:cNvSpPr>
          <p:nvPr>
            <p:ph type="sldImg"/>
          </p:nvPr>
        </p:nvSpPr>
        <p:spPr>
          <a:ln/>
        </p:spPr>
      </p:sp>
      <p:sp>
        <p:nvSpPr>
          <p:cNvPr id="668675" name="文本占位符 668674"/>
          <p:cNvSpPr>
            <a:spLocks noGrp="1"/>
          </p:cNvSpPr>
          <p:nvPr>
            <p:ph type="body" idx="1"/>
          </p:nvPr>
        </p:nvSpPr>
        <p:spPr>
          <a:ln/>
        </p:spPr>
        <p:txBody>
          <a:bodyPr/>
          <a:lstStyle/>
          <a:p>
            <a:pPr lvl="0"/>
            <a:endParaRPr dirty="0"/>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154</a:t>
            </a:fld>
            <a:endParaRPr lang="zh-CN" altLang="en-US" sz="1200" dirty="0">
              <a:latin typeface="Tahoma" panose="020B0604030504040204" pitchFamily="34" charset="0"/>
            </a:endParaRPr>
          </a:p>
        </p:txBody>
      </p:sp>
      <p:sp>
        <p:nvSpPr>
          <p:cNvPr id="669698" name="幻灯片图像占位符 669697"/>
          <p:cNvSpPr>
            <a:spLocks noGrp="1" noRot="1" noChangeAspect="1" noTextEdit="1"/>
          </p:cNvSpPr>
          <p:nvPr>
            <p:ph type="sldImg"/>
          </p:nvPr>
        </p:nvSpPr>
        <p:spPr>
          <a:ln/>
        </p:spPr>
      </p:sp>
      <p:sp>
        <p:nvSpPr>
          <p:cNvPr id="669699" name="文本占位符 669698"/>
          <p:cNvSpPr>
            <a:spLocks noGrp="1"/>
          </p:cNvSpPr>
          <p:nvPr>
            <p:ph type="body" idx="1"/>
          </p:nvPr>
        </p:nvSpPr>
        <p:spPr>
          <a:ln/>
        </p:spPr>
        <p:txBody>
          <a:bodyPr/>
          <a:lstStyle/>
          <a:p>
            <a:pPr lvl="0"/>
            <a:endParaRPr dirty="0"/>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155</a:t>
            </a:fld>
            <a:endParaRPr lang="zh-CN" altLang="en-US" sz="1200" dirty="0">
              <a:latin typeface="Tahoma" panose="020B0604030504040204" pitchFamily="34" charset="0"/>
            </a:endParaRPr>
          </a:p>
        </p:txBody>
      </p:sp>
      <p:sp>
        <p:nvSpPr>
          <p:cNvPr id="670722" name="幻灯片图像占位符 670721"/>
          <p:cNvSpPr>
            <a:spLocks noGrp="1" noRot="1" noChangeAspect="1" noTextEdit="1"/>
          </p:cNvSpPr>
          <p:nvPr>
            <p:ph type="sldImg"/>
          </p:nvPr>
        </p:nvSpPr>
        <p:spPr>
          <a:ln/>
        </p:spPr>
      </p:sp>
      <p:sp>
        <p:nvSpPr>
          <p:cNvPr id="670723" name="文本占位符 670722"/>
          <p:cNvSpPr>
            <a:spLocks noGrp="1"/>
          </p:cNvSpPr>
          <p:nvPr>
            <p:ph type="body" idx="1"/>
          </p:nvPr>
        </p:nvSpPr>
        <p:spPr>
          <a:ln/>
        </p:spPr>
        <p:txBody>
          <a:bodyPr/>
          <a:lstStyle/>
          <a:p>
            <a:pPr lvl="0"/>
            <a:endParaRPr dirty="0"/>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156</a:t>
            </a:fld>
            <a:endParaRPr lang="zh-CN" altLang="en-US" sz="1200" dirty="0">
              <a:latin typeface="Tahoma" panose="020B0604030504040204" pitchFamily="34" charset="0"/>
            </a:endParaRPr>
          </a:p>
        </p:txBody>
      </p:sp>
      <p:sp>
        <p:nvSpPr>
          <p:cNvPr id="671746" name="幻灯片图像占位符 671745"/>
          <p:cNvSpPr>
            <a:spLocks noGrp="1" noRot="1" noChangeAspect="1" noTextEdit="1"/>
          </p:cNvSpPr>
          <p:nvPr>
            <p:ph type="sldImg"/>
          </p:nvPr>
        </p:nvSpPr>
        <p:spPr>
          <a:ln/>
        </p:spPr>
      </p:sp>
      <p:sp>
        <p:nvSpPr>
          <p:cNvPr id="671747" name="文本占位符 671746"/>
          <p:cNvSpPr>
            <a:spLocks noGrp="1"/>
          </p:cNvSpPr>
          <p:nvPr>
            <p:ph type="body" idx="1"/>
          </p:nvPr>
        </p:nvSpPr>
        <p:spPr>
          <a:ln/>
        </p:spPr>
        <p:txBody>
          <a:bodyPr/>
          <a:lstStyle/>
          <a:p>
            <a:pPr lvl="0"/>
            <a:endParaRPr dirty="0"/>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157</a:t>
            </a:fld>
            <a:endParaRPr lang="zh-CN" altLang="en-US" sz="1200" dirty="0">
              <a:latin typeface="Tahoma" panose="020B0604030504040204" pitchFamily="34" charset="0"/>
            </a:endParaRPr>
          </a:p>
        </p:txBody>
      </p:sp>
      <p:sp>
        <p:nvSpPr>
          <p:cNvPr id="672770" name="幻灯片图像占位符 672769"/>
          <p:cNvSpPr>
            <a:spLocks noGrp="1" noRot="1" noChangeAspect="1" noTextEdit="1"/>
          </p:cNvSpPr>
          <p:nvPr>
            <p:ph type="sldImg"/>
          </p:nvPr>
        </p:nvSpPr>
        <p:spPr>
          <a:ln/>
        </p:spPr>
      </p:sp>
      <p:sp>
        <p:nvSpPr>
          <p:cNvPr id="672771" name="文本占位符 672770"/>
          <p:cNvSpPr>
            <a:spLocks noGrp="1"/>
          </p:cNvSpPr>
          <p:nvPr>
            <p:ph type="body" idx="1"/>
          </p:nvPr>
        </p:nvSpPr>
        <p:spPr>
          <a:ln/>
        </p:spPr>
        <p:txBody>
          <a:bodyPr/>
          <a:lstStyle/>
          <a:p>
            <a:pPr lvl="0"/>
            <a:endParaRPr dirty="0"/>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158</a:t>
            </a:fld>
            <a:endParaRPr lang="zh-CN" altLang="en-US" sz="1200" dirty="0">
              <a:latin typeface="Tahoma" panose="020B0604030504040204" pitchFamily="34" charset="0"/>
            </a:endParaRPr>
          </a:p>
        </p:txBody>
      </p:sp>
      <p:sp>
        <p:nvSpPr>
          <p:cNvPr id="673794" name="幻灯片图像占位符 673793"/>
          <p:cNvSpPr>
            <a:spLocks noGrp="1" noRot="1" noChangeAspect="1" noTextEdit="1"/>
          </p:cNvSpPr>
          <p:nvPr>
            <p:ph type="sldImg"/>
          </p:nvPr>
        </p:nvSpPr>
        <p:spPr>
          <a:ln/>
        </p:spPr>
      </p:sp>
      <p:sp>
        <p:nvSpPr>
          <p:cNvPr id="673795" name="文本占位符 673794"/>
          <p:cNvSpPr>
            <a:spLocks noGrp="1"/>
          </p:cNvSpPr>
          <p:nvPr>
            <p:ph type="body" idx="1"/>
          </p:nvPr>
        </p:nvSpPr>
        <p:spPr>
          <a:ln/>
        </p:spPr>
        <p:txBody>
          <a:bodyPr/>
          <a:lstStyle/>
          <a:p>
            <a:pPr lvl="0"/>
            <a:endParaRPr dirty="0"/>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159</a:t>
            </a:fld>
            <a:endParaRPr lang="zh-CN" altLang="en-US" sz="1200" dirty="0">
              <a:latin typeface="Tahoma" panose="020B0604030504040204" pitchFamily="34" charset="0"/>
            </a:endParaRPr>
          </a:p>
        </p:txBody>
      </p:sp>
      <p:sp>
        <p:nvSpPr>
          <p:cNvPr id="674818" name="幻灯片图像占位符 674817"/>
          <p:cNvSpPr>
            <a:spLocks noGrp="1" noRot="1" noChangeAspect="1" noTextEdit="1"/>
          </p:cNvSpPr>
          <p:nvPr>
            <p:ph type="sldImg"/>
          </p:nvPr>
        </p:nvSpPr>
        <p:spPr>
          <a:ln/>
        </p:spPr>
      </p:sp>
      <p:sp>
        <p:nvSpPr>
          <p:cNvPr id="674819" name="文本占位符 674818"/>
          <p:cNvSpPr>
            <a:spLocks noGrp="1"/>
          </p:cNvSpPr>
          <p:nvPr>
            <p:ph type="body" idx="1"/>
          </p:nvPr>
        </p:nvSpPr>
        <p:spPr>
          <a:ln/>
        </p:spPr>
        <p:txBody>
          <a:bodyPr/>
          <a:lstStyle/>
          <a:p>
            <a:pPr lvl="0"/>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15</a:t>
            </a:fld>
            <a:endParaRPr lang="zh-CN" altLang="en-US" sz="1200" dirty="0">
              <a:latin typeface="Tahoma" panose="020B0604030504040204" pitchFamily="34" charset="0"/>
            </a:endParaRPr>
          </a:p>
        </p:txBody>
      </p:sp>
      <p:sp>
        <p:nvSpPr>
          <p:cNvPr id="542722" name="幻灯片图像占位符 542721"/>
          <p:cNvSpPr>
            <a:spLocks noGrp="1" noRot="1" noChangeAspect="1" noTextEdit="1"/>
          </p:cNvSpPr>
          <p:nvPr>
            <p:ph type="sldImg"/>
          </p:nvPr>
        </p:nvSpPr>
        <p:spPr>
          <a:ln/>
        </p:spPr>
      </p:sp>
      <p:sp>
        <p:nvSpPr>
          <p:cNvPr id="542723" name="文本占位符 542722"/>
          <p:cNvSpPr>
            <a:spLocks noGrp="1"/>
          </p:cNvSpPr>
          <p:nvPr>
            <p:ph type="body" idx="1"/>
          </p:nvPr>
        </p:nvSpPr>
        <p:spPr>
          <a:ln/>
        </p:spPr>
        <p:txBody>
          <a:bodyPr/>
          <a:lstStyle/>
          <a:p>
            <a:pPr lvl="0"/>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16</a:t>
            </a:fld>
            <a:endParaRPr lang="zh-CN" altLang="en-US" sz="1200" dirty="0">
              <a:latin typeface="Tahoma" panose="020B0604030504040204" pitchFamily="34" charset="0"/>
            </a:endParaRPr>
          </a:p>
        </p:txBody>
      </p:sp>
      <p:sp>
        <p:nvSpPr>
          <p:cNvPr id="543746" name="幻灯片图像占位符 543745"/>
          <p:cNvSpPr>
            <a:spLocks noGrp="1" noRot="1" noChangeAspect="1" noTextEdit="1"/>
          </p:cNvSpPr>
          <p:nvPr>
            <p:ph type="sldImg"/>
          </p:nvPr>
        </p:nvSpPr>
        <p:spPr>
          <a:ln/>
        </p:spPr>
      </p:sp>
      <p:sp>
        <p:nvSpPr>
          <p:cNvPr id="543747" name="文本占位符 543746"/>
          <p:cNvSpPr>
            <a:spLocks noGrp="1"/>
          </p:cNvSpPr>
          <p:nvPr>
            <p:ph type="body" idx="1"/>
          </p:nvPr>
        </p:nvSpPr>
        <p:spPr>
          <a:ln/>
        </p:spPr>
        <p:txBody>
          <a:bodyPr/>
          <a:lstStyle/>
          <a:p>
            <a:pPr lvl="0"/>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17</a:t>
            </a:fld>
            <a:endParaRPr lang="zh-CN" altLang="en-US" sz="1200" dirty="0">
              <a:latin typeface="Tahoma" panose="020B0604030504040204" pitchFamily="34" charset="0"/>
            </a:endParaRPr>
          </a:p>
        </p:txBody>
      </p:sp>
      <p:sp>
        <p:nvSpPr>
          <p:cNvPr id="544770" name="幻灯片图像占位符 544769"/>
          <p:cNvSpPr>
            <a:spLocks noGrp="1" noRot="1" noChangeAspect="1" noTextEdit="1"/>
          </p:cNvSpPr>
          <p:nvPr>
            <p:ph type="sldImg"/>
          </p:nvPr>
        </p:nvSpPr>
        <p:spPr>
          <a:ln/>
        </p:spPr>
      </p:sp>
      <p:sp>
        <p:nvSpPr>
          <p:cNvPr id="544771" name="文本占位符 544770"/>
          <p:cNvSpPr>
            <a:spLocks noGrp="1"/>
          </p:cNvSpPr>
          <p:nvPr>
            <p:ph type="body" idx="1"/>
          </p:nvPr>
        </p:nvSpPr>
        <p:spPr>
          <a:ln/>
        </p:spPr>
        <p:txBody>
          <a:bodyPr/>
          <a:lstStyle/>
          <a:p>
            <a:pPr lvl="0"/>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18</a:t>
            </a:fld>
            <a:endParaRPr lang="zh-CN" altLang="en-US" sz="1200" dirty="0">
              <a:latin typeface="Tahoma" panose="020B0604030504040204" pitchFamily="34" charset="0"/>
            </a:endParaRPr>
          </a:p>
        </p:txBody>
      </p:sp>
      <p:sp>
        <p:nvSpPr>
          <p:cNvPr id="545794" name="幻灯片图像占位符 545793"/>
          <p:cNvSpPr>
            <a:spLocks noGrp="1" noRot="1" noChangeAspect="1" noTextEdit="1"/>
          </p:cNvSpPr>
          <p:nvPr>
            <p:ph type="sldImg"/>
          </p:nvPr>
        </p:nvSpPr>
        <p:spPr>
          <a:ln/>
        </p:spPr>
      </p:sp>
      <p:sp>
        <p:nvSpPr>
          <p:cNvPr id="545795" name="文本占位符 545794"/>
          <p:cNvSpPr>
            <a:spLocks noGrp="1"/>
          </p:cNvSpPr>
          <p:nvPr>
            <p:ph type="body" idx="1"/>
          </p:nvPr>
        </p:nvSpPr>
        <p:spPr>
          <a:ln/>
        </p:spPr>
        <p:txBody>
          <a:bodyPr/>
          <a:lstStyle/>
          <a:p>
            <a:pPr lvl="0"/>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19</a:t>
            </a:fld>
            <a:endParaRPr lang="zh-CN" altLang="en-US" sz="1200" dirty="0">
              <a:latin typeface="Tahoma" panose="020B0604030504040204" pitchFamily="34" charset="0"/>
            </a:endParaRPr>
          </a:p>
        </p:txBody>
      </p:sp>
      <p:sp>
        <p:nvSpPr>
          <p:cNvPr id="546818" name="幻灯片图像占位符 546817"/>
          <p:cNvSpPr>
            <a:spLocks noGrp="1" noRot="1" noChangeAspect="1" noTextEdit="1"/>
          </p:cNvSpPr>
          <p:nvPr>
            <p:ph type="sldImg"/>
          </p:nvPr>
        </p:nvSpPr>
        <p:spPr>
          <a:ln/>
        </p:spPr>
      </p:sp>
      <p:sp>
        <p:nvSpPr>
          <p:cNvPr id="546819" name="文本占位符 546818"/>
          <p:cNvSpPr>
            <a:spLocks noGrp="1"/>
          </p:cNvSpPr>
          <p:nvPr>
            <p:ph type="body" idx="1"/>
          </p:nvPr>
        </p:nvSpPr>
        <p:spPr>
          <a:ln/>
        </p:spPr>
        <p:txBody>
          <a:bodyPr/>
          <a:lstStyle/>
          <a:p>
            <a:pPr lvl="0"/>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2</a:t>
            </a:fld>
            <a:endParaRPr lang="zh-CN" altLang="en-US" sz="1200" dirty="0">
              <a:latin typeface="Tahoma" panose="020B0604030504040204" pitchFamily="34" charset="0"/>
            </a:endParaRPr>
          </a:p>
        </p:txBody>
      </p:sp>
      <p:sp>
        <p:nvSpPr>
          <p:cNvPr id="529410" name="幻灯片图像占位符 529409"/>
          <p:cNvSpPr>
            <a:spLocks noGrp="1" noRot="1" noChangeAspect="1" noTextEdit="1"/>
          </p:cNvSpPr>
          <p:nvPr>
            <p:ph type="sldImg"/>
          </p:nvPr>
        </p:nvSpPr>
        <p:spPr>
          <a:ln/>
        </p:spPr>
      </p:sp>
      <p:sp>
        <p:nvSpPr>
          <p:cNvPr id="529411" name="文本占位符 529410"/>
          <p:cNvSpPr>
            <a:spLocks noGrp="1"/>
          </p:cNvSpPr>
          <p:nvPr>
            <p:ph type="body" idx="1"/>
          </p:nvPr>
        </p:nvSpPr>
        <p:spPr>
          <a:ln/>
        </p:spPr>
        <p:txBody>
          <a:bodyPr/>
          <a:lstStyle/>
          <a:p>
            <a:pPr lvl="0"/>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20</a:t>
            </a:fld>
            <a:endParaRPr lang="zh-CN" altLang="en-US" sz="1200" dirty="0">
              <a:latin typeface="Tahoma" panose="020B0604030504040204" pitchFamily="34" charset="0"/>
            </a:endParaRPr>
          </a:p>
        </p:txBody>
      </p:sp>
      <p:sp>
        <p:nvSpPr>
          <p:cNvPr id="547842" name="幻灯片图像占位符 547841"/>
          <p:cNvSpPr>
            <a:spLocks noGrp="1" noRot="1" noChangeAspect="1" noTextEdit="1"/>
          </p:cNvSpPr>
          <p:nvPr>
            <p:ph type="sldImg"/>
          </p:nvPr>
        </p:nvSpPr>
        <p:spPr>
          <a:ln/>
        </p:spPr>
      </p:sp>
      <p:sp>
        <p:nvSpPr>
          <p:cNvPr id="547843" name="文本占位符 547842"/>
          <p:cNvSpPr>
            <a:spLocks noGrp="1"/>
          </p:cNvSpPr>
          <p:nvPr>
            <p:ph type="body" idx="1"/>
          </p:nvPr>
        </p:nvSpPr>
        <p:spPr>
          <a:ln/>
        </p:spPr>
        <p:txBody>
          <a:bodyPr/>
          <a:lstStyle/>
          <a:p>
            <a:pPr lvl="0"/>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21</a:t>
            </a:fld>
            <a:endParaRPr lang="zh-CN" altLang="en-US" sz="1200" dirty="0">
              <a:latin typeface="Tahoma" panose="020B0604030504040204" pitchFamily="34" charset="0"/>
            </a:endParaRPr>
          </a:p>
        </p:txBody>
      </p:sp>
      <p:sp>
        <p:nvSpPr>
          <p:cNvPr id="548866" name="幻灯片图像占位符 548865"/>
          <p:cNvSpPr>
            <a:spLocks noGrp="1" noRot="1" noChangeAspect="1" noTextEdit="1"/>
          </p:cNvSpPr>
          <p:nvPr>
            <p:ph type="sldImg"/>
          </p:nvPr>
        </p:nvSpPr>
        <p:spPr>
          <a:ln/>
        </p:spPr>
      </p:sp>
      <p:sp>
        <p:nvSpPr>
          <p:cNvPr id="548867" name="文本占位符 548866"/>
          <p:cNvSpPr>
            <a:spLocks noGrp="1"/>
          </p:cNvSpPr>
          <p:nvPr>
            <p:ph type="body" idx="1"/>
          </p:nvPr>
        </p:nvSpPr>
        <p:spPr>
          <a:ln/>
        </p:spPr>
        <p:txBody>
          <a:bodyPr/>
          <a:lstStyle/>
          <a:p>
            <a:pPr lvl="0"/>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22</a:t>
            </a:fld>
            <a:endParaRPr lang="zh-CN" altLang="en-US" sz="1200" dirty="0">
              <a:latin typeface="Tahoma" panose="020B0604030504040204" pitchFamily="34" charset="0"/>
            </a:endParaRPr>
          </a:p>
        </p:txBody>
      </p:sp>
      <p:sp>
        <p:nvSpPr>
          <p:cNvPr id="549890" name="幻灯片图像占位符 549889"/>
          <p:cNvSpPr>
            <a:spLocks noGrp="1" noRot="1" noChangeAspect="1" noTextEdit="1"/>
          </p:cNvSpPr>
          <p:nvPr>
            <p:ph type="sldImg"/>
          </p:nvPr>
        </p:nvSpPr>
        <p:spPr>
          <a:ln/>
        </p:spPr>
      </p:sp>
      <p:sp>
        <p:nvSpPr>
          <p:cNvPr id="549891" name="文本占位符 549890"/>
          <p:cNvSpPr>
            <a:spLocks noGrp="1"/>
          </p:cNvSpPr>
          <p:nvPr>
            <p:ph type="body" idx="1"/>
          </p:nvPr>
        </p:nvSpPr>
        <p:spPr>
          <a:ln/>
        </p:spPr>
        <p:txBody>
          <a:bodyPr/>
          <a:lstStyle/>
          <a:p>
            <a:pPr lvl="0"/>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23</a:t>
            </a:fld>
            <a:endParaRPr lang="zh-CN" altLang="en-US" sz="1200" dirty="0">
              <a:latin typeface="Tahoma" panose="020B0604030504040204" pitchFamily="34" charset="0"/>
            </a:endParaRPr>
          </a:p>
        </p:txBody>
      </p:sp>
      <p:sp>
        <p:nvSpPr>
          <p:cNvPr id="550914" name="幻灯片图像占位符 550913"/>
          <p:cNvSpPr>
            <a:spLocks noGrp="1" noRot="1" noChangeAspect="1" noTextEdit="1"/>
          </p:cNvSpPr>
          <p:nvPr>
            <p:ph type="sldImg"/>
          </p:nvPr>
        </p:nvSpPr>
        <p:spPr>
          <a:ln/>
        </p:spPr>
      </p:sp>
      <p:sp>
        <p:nvSpPr>
          <p:cNvPr id="550915" name="文本占位符 550914"/>
          <p:cNvSpPr>
            <a:spLocks noGrp="1"/>
          </p:cNvSpPr>
          <p:nvPr>
            <p:ph type="body" idx="1"/>
          </p:nvPr>
        </p:nvSpPr>
        <p:spPr>
          <a:ln/>
        </p:spPr>
        <p:txBody>
          <a:bodyPr/>
          <a:lstStyle/>
          <a:p>
            <a:pPr lvl="0"/>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24</a:t>
            </a:fld>
            <a:endParaRPr lang="zh-CN" altLang="en-US" sz="1200" dirty="0">
              <a:latin typeface="Tahoma" panose="020B0604030504040204" pitchFamily="34" charset="0"/>
            </a:endParaRPr>
          </a:p>
        </p:txBody>
      </p:sp>
      <p:sp>
        <p:nvSpPr>
          <p:cNvPr id="551938" name="幻灯片图像占位符 551937"/>
          <p:cNvSpPr>
            <a:spLocks noGrp="1" noRot="1" noChangeAspect="1" noTextEdit="1"/>
          </p:cNvSpPr>
          <p:nvPr>
            <p:ph type="sldImg"/>
          </p:nvPr>
        </p:nvSpPr>
        <p:spPr>
          <a:ln/>
        </p:spPr>
      </p:sp>
      <p:sp>
        <p:nvSpPr>
          <p:cNvPr id="551939" name="文本占位符 551938"/>
          <p:cNvSpPr>
            <a:spLocks noGrp="1"/>
          </p:cNvSpPr>
          <p:nvPr>
            <p:ph type="body" idx="1"/>
          </p:nvPr>
        </p:nvSpPr>
        <p:spPr>
          <a:ln/>
        </p:spPr>
        <p:txBody>
          <a:bodyPr/>
          <a:lstStyle/>
          <a:p>
            <a:pPr lvl="0"/>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25</a:t>
            </a:fld>
            <a:endParaRPr lang="zh-CN" altLang="en-US" sz="1200" dirty="0">
              <a:latin typeface="Tahoma" panose="020B0604030504040204" pitchFamily="34" charset="0"/>
            </a:endParaRPr>
          </a:p>
        </p:txBody>
      </p:sp>
      <p:sp>
        <p:nvSpPr>
          <p:cNvPr id="552962" name="幻灯片图像占位符 552961"/>
          <p:cNvSpPr>
            <a:spLocks noGrp="1" noRot="1" noChangeAspect="1" noTextEdit="1"/>
          </p:cNvSpPr>
          <p:nvPr>
            <p:ph type="sldImg"/>
          </p:nvPr>
        </p:nvSpPr>
        <p:spPr>
          <a:ln/>
        </p:spPr>
      </p:sp>
      <p:sp>
        <p:nvSpPr>
          <p:cNvPr id="552963" name="文本占位符 552962"/>
          <p:cNvSpPr>
            <a:spLocks noGrp="1"/>
          </p:cNvSpPr>
          <p:nvPr>
            <p:ph type="body" idx="1"/>
          </p:nvPr>
        </p:nvSpPr>
        <p:spPr>
          <a:ln/>
        </p:spPr>
        <p:txBody>
          <a:bodyPr/>
          <a:lstStyle/>
          <a:p>
            <a:pPr lvl="0"/>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26</a:t>
            </a:fld>
            <a:endParaRPr lang="zh-CN" altLang="en-US" sz="1200" dirty="0">
              <a:latin typeface="Tahoma" panose="020B0604030504040204" pitchFamily="34" charset="0"/>
            </a:endParaRPr>
          </a:p>
        </p:txBody>
      </p:sp>
      <p:sp>
        <p:nvSpPr>
          <p:cNvPr id="553986" name="幻灯片图像占位符 553985"/>
          <p:cNvSpPr>
            <a:spLocks noGrp="1" noRot="1" noChangeAspect="1" noTextEdit="1"/>
          </p:cNvSpPr>
          <p:nvPr>
            <p:ph type="sldImg"/>
          </p:nvPr>
        </p:nvSpPr>
        <p:spPr>
          <a:ln/>
        </p:spPr>
      </p:sp>
      <p:sp>
        <p:nvSpPr>
          <p:cNvPr id="553987" name="文本占位符 553986"/>
          <p:cNvSpPr>
            <a:spLocks noGrp="1"/>
          </p:cNvSpPr>
          <p:nvPr>
            <p:ph type="body" idx="1"/>
          </p:nvPr>
        </p:nvSpPr>
        <p:spPr>
          <a:ln/>
        </p:spPr>
        <p:txBody>
          <a:bodyPr/>
          <a:lstStyle/>
          <a:p>
            <a:pPr lvl="0"/>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27</a:t>
            </a:fld>
            <a:endParaRPr lang="zh-CN" altLang="en-US" sz="1200" dirty="0">
              <a:latin typeface="Tahoma" panose="020B0604030504040204" pitchFamily="34" charset="0"/>
            </a:endParaRPr>
          </a:p>
        </p:txBody>
      </p:sp>
      <p:sp>
        <p:nvSpPr>
          <p:cNvPr id="555010" name="幻灯片图像占位符 555009"/>
          <p:cNvSpPr>
            <a:spLocks noGrp="1" noRot="1" noChangeAspect="1" noTextEdit="1"/>
          </p:cNvSpPr>
          <p:nvPr>
            <p:ph type="sldImg"/>
          </p:nvPr>
        </p:nvSpPr>
        <p:spPr>
          <a:ln/>
        </p:spPr>
      </p:sp>
      <p:sp>
        <p:nvSpPr>
          <p:cNvPr id="555011" name="文本占位符 555010"/>
          <p:cNvSpPr>
            <a:spLocks noGrp="1"/>
          </p:cNvSpPr>
          <p:nvPr>
            <p:ph type="body" idx="1"/>
          </p:nvPr>
        </p:nvSpPr>
        <p:spPr>
          <a:ln/>
        </p:spPr>
        <p:txBody>
          <a:bodyPr/>
          <a:lstStyle/>
          <a:p>
            <a:pPr lvl="0"/>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28</a:t>
            </a:fld>
            <a:endParaRPr lang="zh-CN" altLang="en-US" sz="1200" dirty="0">
              <a:latin typeface="Tahoma" panose="020B0604030504040204" pitchFamily="34" charset="0"/>
            </a:endParaRPr>
          </a:p>
        </p:txBody>
      </p:sp>
      <p:sp>
        <p:nvSpPr>
          <p:cNvPr id="556034" name="幻灯片图像占位符 556033"/>
          <p:cNvSpPr>
            <a:spLocks noGrp="1" noRot="1" noChangeAspect="1" noTextEdit="1"/>
          </p:cNvSpPr>
          <p:nvPr>
            <p:ph type="sldImg"/>
          </p:nvPr>
        </p:nvSpPr>
        <p:spPr>
          <a:ln/>
        </p:spPr>
      </p:sp>
      <p:sp>
        <p:nvSpPr>
          <p:cNvPr id="556035" name="文本占位符 556034"/>
          <p:cNvSpPr>
            <a:spLocks noGrp="1"/>
          </p:cNvSpPr>
          <p:nvPr>
            <p:ph type="body" idx="1"/>
          </p:nvPr>
        </p:nvSpPr>
        <p:spPr>
          <a:ln/>
        </p:spPr>
        <p:txBody>
          <a:bodyPr/>
          <a:lstStyle/>
          <a:p>
            <a:pPr lvl="0"/>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29</a:t>
            </a:fld>
            <a:endParaRPr lang="zh-CN" altLang="en-US" sz="1200" dirty="0">
              <a:latin typeface="Tahoma" panose="020B0604030504040204" pitchFamily="34" charset="0"/>
            </a:endParaRPr>
          </a:p>
        </p:txBody>
      </p:sp>
      <p:sp>
        <p:nvSpPr>
          <p:cNvPr id="557058" name="幻灯片图像占位符 557057"/>
          <p:cNvSpPr>
            <a:spLocks noGrp="1" noRot="1" noChangeAspect="1" noTextEdit="1"/>
          </p:cNvSpPr>
          <p:nvPr>
            <p:ph type="sldImg"/>
          </p:nvPr>
        </p:nvSpPr>
        <p:spPr>
          <a:ln/>
        </p:spPr>
      </p:sp>
      <p:sp>
        <p:nvSpPr>
          <p:cNvPr id="557059" name="文本占位符 557058"/>
          <p:cNvSpPr>
            <a:spLocks noGrp="1"/>
          </p:cNvSpPr>
          <p:nvPr>
            <p:ph type="body" idx="1"/>
          </p:nvPr>
        </p:nvSpPr>
        <p:spPr>
          <a:ln/>
        </p:spPr>
        <p:txBody>
          <a:bodyPr/>
          <a:lstStyle/>
          <a:p>
            <a:pPr lvl="0"/>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3</a:t>
            </a:fld>
            <a:endParaRPr lang="zh-CN" altLang="en-US" sz="1200" dirty="0">
              <a:latin typeface="Tahoma" panose="020B0604030504040204" pitchFamily="34" charset="0"/>
            </a:endParaRPr>
          </a:p>
        </p:txBody>
      </p:sp>
      <p:sp>
        <p:nvSpPr>
          <p:cNvPr id="530434" name="幻灯片图像占位符 530433"/>
          <p:cNvSpPr>
            <a:spLocks noGrp="1" noRot="1" noChangeAspect="1" noTextEdit="1"/>
          </p:cNvSpPr>
          <p:nvPr>
            <p:ph type="sldImg"/>
          </p:nvPr>
        </p:nvSpPr>
        <p:spPr>
          <a:ln/>
        </p:spPr>
      </p:sp>
      <p:sp>
        <p:nvSpPr>
          <p:cNvPr id="530435" name="文本占位符 530434"/>
          <p:cNvSpPr>
            <a:spLocks noGrp="1"/>
          </p:cNvSpPr>
          <p:nvPr>
            <p:ph type="body" idx="1"/>
          </p:nvPr>
        </p:nvSpPr>
        <p:spPr>
          <a:ln/>
        </p:spPr>
        <p:txBody>
          <a:bodyPr/>
          <a:lstStyle/>
          <a:p>
            <a:pPr lvl="0"/>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30</a:t>
            </a:fld>
            <a:endParaRPr lang="zh-CN" altLang="en-US" sz="1200" dirty="0">
              <a:latin typeface="Tahoma" panose="020B0604030504040204" pitchFamily="34" charset="0"/>
            </a:endParaRPr>
          </a:p>
        </p:txBody>
      </p:sp>
      <p:sp>
        <p:nvSpPr>
          <p:cNvPr id="558082" name="幻灯片图像占位符 558081"/>
          <p:cNvSpPr>
            <a:spLocks noGrp="1" noRot="1" noChangeAspect="1" noTextEdit="1"/>
          </p:cNvSpPr>
          <p:nvPr>
            <p:ph type="sldImg"/>
          </p:nvPr>
        </p:nvSpPr>
        <p:spPr>
          <a:ln/>
        </p:spPr>
      </p:sp>
      <p:sp>
        <p:nvSpPr>
          <p:cNvPr id="558083" name="文本占位符 558082"/>
          <p:cNvSpPr>
            <a:spLocks noGrp="1"/>
          </p:cNvSpPr>
          <p:nvPr>
            <p:ph type="body" idx="1"/>
          </p:nvPr>
        </p:nvSpPr>
        <p:spPr>
          <a:ln/>
        </p:spPr>
        <p:txBody>
          <a:bodyPr/>
          <a:lstStyle/>
          <a:p>
            <a:pPr lvl="0"/>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31</a:t>
            </a:fld>
            <a:endParaRPr lang="zh-CN" altLang="en-US" sz="1200" dirty="0">
              <a:latin typeface="Tahoma" panose="020B0604030504040204" pitchFamily="34" charset="0"/>
            </a:endParaRPr>
          </a:p>
        </p:txBody>
      </p:sp>
      <p:sp>
        <p:nvSpPr>
          <p:cNvPr id="559106" name="幻灯片图像占位符 559105"/>
          <p:cNvSpPr>
            <a:spLocks noGrp="1" noRot="1" noChangeAspect="1" noTextEdit="1"/>
          </p:cNvSpPr>
          <p:nvPr>
            <p:ph type="sldImg"/>
          </p:nvPr>
        </p:nvSpPr>
        <p:spPr>
          <a:ln/>
        </p:spPr>
      </p:sp>
      <p:sp>
        <p:nvSpPr>
          <p:cNvPr id="559107" name="文本占位符 559106"/>
          <p:cNvSpPr>
            <a:spLocks noGrp="1"/>
          </p:cNvSpPr>
          <p:nvPr>
            <p:ph type="body" idx="1"/>
          </p:nvPr>
        </p:nvSpPr>
        <p:spPr>
          <a:ln/>
        </p:spPr>
        <p:txBody>
          <a:bodyPr/>
          <a:lstStyle/>
          <a:p>
            <a:pPr lvl="0"/>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32</a:t>
            </a:fld>
            <a:endParaRPr lang="zh-CN" altLang="en-US" sz="1200" dirty="0">
              <a:latin typeface="Tahoma" panose="020B0604030504040204" pitchFamily="34" charset="0"/>
            </a:endParaRPr>
          </a:p>
        </p:txBody>
      </p:sp>
      <p:sp>
        <p:nvSpPr>
          <p:cNvPr id="560130" name="幻灯片图像占位符 560129"/>
          <p:cNvSpPr>
            <a:spLocks noGrp="1" noRot="1" noChangeAspect="1" noTextEdit="1"/>
          </p:cNvSpPr>
          <p:nvPr>
            <p:ph type="sldImg"/>
          </p:nvPr>
        </p:nvSpPr>
        <p:spPr>
          <a:ln/>
        </p:spPr>
      </p:sp>
      <p:sp>
        <p:nvSpPr>
          <p:cNvPr id="560131" name="文本占位符 560130"/>
          <p:cNvSpPr>
            <a:spLocks noGrp="1"/>
          </p:cNvSpPr>
          <p:nvPr>
            <p:ph type="body" idx="1"/>
          </p:nvPr>
        </p:nvSpPr>
        <p:spPr>
          <a:ln/>
        </p:spPr>
        <p:txBody>
          <a:bodyPr/>
          <a:lstStyle/>
          <a:p>
            <a:pPr lvl="0"/>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33</a:t>
            </a:fld>
            <a:endParaRPr lang="zh-CN" altLang="en-US" sz="1200" dirty="0">
              <a:latin typeface="Tahoma" panose="020B0604030504040204" pitchFamily="34" charset="0"/>
            </a:endParaRPr>
          </a:p>
        </p:txBody>
      </p:sp>
      <p:sp>
        <p:nvSpPr>
          <p:cNvPr id="561154" name="幻灯片图像占位符 561153"/>
          <p:cNvSpPr>
            <a:spLocks noGrp="1" noRot="1" noChangeAspect="1" noTextEdit="1"/>
          </p:cNvSpPr>
          <p:nvPr>
            <p:ph type="sldImg"/>
          </p:nvPr>
        </p:nvSpPr>
        <p:spPr>
          <a:ln/>
        </p:spPr>
      </p:sp>
      <p:sp>
        <p:nvSpPr>
          <p:cNvPr id="561155" name="文本占位符 561154"/>
          <p:cNvSpPr>
            <a:spLocks noGrp="1"/>
          </p:cNvSpPr>
          <p:nvPr>
            <p:ph type="body" idx="1"/>
          </p:nvPr>
        </p:nvSpPr>
        <p:spPr>
          <a:ln/>
        </p:spPr>
        <p:txBody>
          <a:bodyPr/>
          <a:lstStyle/>
          <a:p>
            <a:pPr lvl="0"/>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34</a:t>
            </a:fld>
            <a:endParaRPr lang="zh-CN" altLang="en-US" sz="1200" dirty="0">
              <a:latin typeface="Tahoma" panose="020B0604030504040204" pitchFamily="34" charset="0"/>
            </a:endParaRPr>
          </a:p>
        </p:txBody>
      </p:sp>
      <p:sp>
        <p:nvSpPr>
          <p:cNvPr id="562178" name="幻灯片图像占位符 562177"/>
          <p:cNvSpPr>
            <a:spLocks noGrp="1" noRot="1" noChangeAspect="1" noTextEdit="1"/>
          </p:cNvSpPr>
          <p:nvPr>
            <p:ph type="sldImg"/>
          </p:nvPr>
        </p:nvSpPr>
        <p:spPr>
          <a:ln/>
        </p:spPr>
      </p:sp>
      <p:sp>
        <p:nvSpPr>
          <p:cNvPr id="562179" name="文本占位符 562178"/>
          <p:cNvSpPr>
            <a:spLocks noGrp="1"/>
          </p:cNvSpPr>
          <p:nvPr>
            <p:ph type="body" idx="1"/>
          </p:nvPr>
        </p:nvSpPr>
        <p:spPr>
          <a:ln/>
        </p:spPr>
        <p:txBody>
          <a:bodyPr/>
          <a:lstStyle/>
          <a:p>
            <a:pPr lvl="0"/>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35</a:t>
            </a:fld>
            <a:endParaRPr lang="zh-CN" altLang="en-US" sz="1200" dirty="0">
              <a:latin typeface="Tahoma" panose="020B0604030504040204" pitchFamily="34" charset="0"/>
            </a:endParaRPr>
          </a:p>
        </p:txBody>
      </p:sp>
      <p:sp>
        <p:nvSpPr>
          <p:cNvPr id="563202" name="幻灯片图像占位符 563201"/>
          <p:cNvSpPr>
            <a:spLocks noGrp="1" noRot="1" noChangeAspect="1" noTextEdit="1"/>
          </p:cNvSpPr>
          <p:nvPr>
            <p:ph type="sldImg"/>
          </p:nvPr>
        </p:nvSpPr>
        <p:spPr>
          <a:ln/>
        </p:spPr>
      </p:sp>
      <p:sp>
        <p:nvSpPr>
          <p:cNvPr id="563203" name="文本占位符 563202"/>
          <p:cNvSpPr>
            <a:spLocks noGrp="1"/>
          </p:cNvSpPr>
          <p:nvPr>
            <p:ph type="body" idx="1"/>
          </p:nvPr>
        </p:nvSpPr>
        <p:spPr>
          <a:ln/>
        </p:spPr>
        <p:txBody>
          <a:bodyPr/>
          <a:lstStyle/>
          <a:p>
            <a:pPr lvl="0"/>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36</a:t>
            </a:fld>
            <a:endParaRPr lang="zh-CN" altLang="en-US" sz="1200" dirty="0">
              <a:latin typeface="Tahoma" panose="020B0604030504040204" pitchFamily="34" charset="0"/>
            </a:endParaRPr>
          </a:p>
        </p:txBody>
      </p:sp>
      <p:sp>
        <p:nvSpPr>
          <p:cNvPr id="564226" name="幻灯片图像占位符 564225"/>
          <p:cNvSpPr>
            <a:spLocks noGrp="1" noRot="1" noChangeAspect="1" noTextEdit="1"/>
          </p:cNvSpPr>
          <p:nvPr>
            <p:ph type="sldImg"/>
          </p:nvPr>
        </p:nvSpPr>
        <p:spPr>
          <a:ln/>
        </p:spPr>
      </p:sp>
      <p:sp>
        <p:nvSpPr>
          <p:cNvPr id="564227" name="文本占位符 564226"/>
          <p:cNvSpPr>
            <a:spLocks noGrp="1"/>
          </p:cNvSpPr>
          <p:nvPr>
            <p:ph type="body" idx="1"/>
          </p:nvPr>
        </p:nvSpPr>
        <p:spPr>
          <a:ln/>
        </p:spPr>
        <p:txBody>
          <a:bodyPr/>
          <a:lstStyle/>
          <a:p>
            <a:pPr lvl="0"/>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37</a:t>
            </a:fld>
            <a:endParaRPr lang="zh-CN" altLang="en-US" sz="1200" dirty="0">
              <a:latin typeface="Tahoma" panose="020B0604030504040204" pitchFamily="34" charset="0"/>
            </a:endParaRPr>
          </a:p>
        </p:txBody>
      </p:sp>
      <p:sp>
        <p:nvSpPr>
          <p:cNvPr id="565250" name="幻灯片图像占位符 565249"/>
          <p:cNvSpPr>
            <a:spLocks noGrp="1" noRot="1" noChangeAspect="1" noTextEdit="1"/>
          </p:cNvSpPr>
          <p:nvPr>
            <p:ph type="sldImg"/>
          </p:nvPr>
        </p:nvSpPr>
        <p:spPr>
          <a:ln/>
        </p:spPr>
      </p:sp>
      <p:sp>
        <p:nvSpPr>
          <p:cNvPr id="565251" name="文本占位符 565250"/>
          <p:cNvSpPr>
            <a:spLocks noGrp="1"/>
          </p:cNvSpPr>
          <p:nvPr>
            <p:ph type="body" idx="1"/>
          </p:nvPr>
        </p:nvSpPr>
        <p:spPr>
          <a:ln/>
        </p:spPr>
        <p:txBody>
          <a:bodyPr/>
          <a:lstStyle/>
          <a:p>
            <a:pPr lvl="0"/>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38</a:t>
            </a:fld>
            <a:endParaRPr lang="zh-CN" altLang="en-US" sz="1200" dirty="0">
              <a:latin typeface="Tahoma" panose="020B0604030504040204" pitchFamily="34" charset="0"/>
            </a:endParaRPr>
          </a:p>
        </p:txBody>
      </p:sp>
      <p:sp>
        <p:nvSpPr>
          <p:cNvPr id="566274" name="幻灯片图像占位符 566273"/>
          <p:cNvSpPr>
            <a:spLocks noGrp="1" noRot="1" noChangeAspect="1" noTextEdit="1"/>
          </p:cNvSpPr>
          <p:nvPr>
            <p:ph type="sldImg"/>
          </p:nvPr>
        </p:nvSpPr>
        <p:spPr>
          <a:ln/>
        </p:spPr>
      </p:sp>
      <p:sp>
        <p:nvSpPr>
          <p:cNvPr id="566275" name="文本占位符 566274"/>
          <p:cNvSpPr>
            <a:spLocks noGrp="1"/>
          </p:cNvSpPr>
          <p:nvPr>
            <p:ph type="body" idx="1"/>
          </p:nvPr>
        </p:nvSpPr>
        <p:spPr>
          <a:ln/>
        </p:spPr>
        <p:txBody>
          <a:bodyPr/>
          <a:lstStyle/>
          <a:p>
            <a:pPr lvl="0"/>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39</a:t>
            </a:fld>
            <a:endParaRPr lang="zh-CN" altLang="en-US" sz="1200" dirty="0">
              <a:latin typeface="Tahoma" panose="020B0604030504040204" pitchFamily="34" charset="0"/>
            </a:endParaRPr>
          </a:p>
        </p:txBody>
      </p:sp>
      <p:sp>
        <p:nvSpPr>
          <p:cNvPr id="567298" name="幻灯片图像占位符 567297"/>
          <p:cNvSpPr>
            <a:spLocks noGrp="1" noRot="1" noChangeAspect="1" noTextEdit="1"/>
          </p:cNvSpPr>
          <p:nvPr>
            <p:ph type="sldImg"/>
          </p:nvPr>
        </p:nvSpPr>
        <p:spPr>
          <a:ln/>
        </p:spPr>
      </p:sp>
      <p:sp>
        <p:nvSpPr>
          <p:cNvPr id="567299" name="文本占位符 567298"/>
          <p:cNvSpPr>
            <a:spLocks noGrp="1"/>
          </p:cNvSpPr>
          <p:nvPr>
            <p:ph type="body" idx="1"/>
          </p:nvPr>
        </p:nvSpPr>
        <p:spPr>
          <a:ln/>
        </p:spPr>
        <p:txBody>
          <a:bodyPr/>
          <a:lstStyle/>
          <a:p>
            <a:pPr lvl="0"/>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4</a:t>
            </a:fld>
            <a:endParaRPr lang="zh-CN" altLang="en-US" sz="1200" dirty="0">
              <a:latin typeface="Tahoma" panose="020B0604030504040204" pitchFamily="34" charset="0"/>
            </a:endParaRPr>
          </a:p>
        </p:txBody>
      </p:sp>
      <p:sp>
        <p:nvSpPr>
          <p:cNvPr id="531458" name="幻灯片图像占位符 531457"/>
          <p:cNvSpPr>
            <a:spLocks noGrp="1" noRot="1" noChangeAspect="1" noTextEdit="1"/>
          </p:cNvSpPr>
          <p:nvPr>
            <p:ph type="sldImg"/>
          </p:nvPr>
        </p:nvSpPr>
        <p:spPr>
          <a:ln/>
        </p:spPr>
      </p:sp>
      <p:sp>
        <p:nvSpPr>
          <p:cNvPr id="531459" name="文本占位符 531458"/>
          <p:cNvSpPr>
            <a:spLocks noGrp="1"/>
          </p:cNvSpPr>
          <p:nvPr>
            <p:ph type="body" idx="1"/>
          </p:nvPr>
        </p:nvSpPr>
        <p:spPr>
          <a:ln/>
        </p:spPr>
        <p:txBody>
          <a:bodyPr/>
          <a:lstStyle/>
          <a:p>
            <a:pPr lvl="0"/>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40</a:t>
            </a:fld>
            <a:endParaRPr lang="zh-CN" altLang="en-US" sz="1200" dirty="0">
              <a:latin typeface="Tahoma" panose="020B0604030504040204" pitchFamily="34" charset="0"/>
            </a:endParaRPr>
          </a:p>
        </p:txBody>
      </p:sp>
      <p:sp>
        <p:nvSpPr>
          <p:cNvPr id="568322" name="幻灯片图像占位符 568321"/>
          <p:cNvSpPr>
            <a:spLocks noGrp="1" noRot="1" noChangeAspect="1" noTextEdit="1"/>
          </p:cNvSpPr>
          <p:nvPr>
            <p:ph type="sldImg"/>
          </p:nvPr>
        </p:nvSpPr>
        <p:spPr>
          <a:ln/>
        </p:spPr>
      </p:sp>
      <p:sp>
        <p:nvSpPr>
          <p:cNvPr id="568323" name="文本占位符 568322"/>
          <p:cNvSpPr>
            <a:spLocks noGrp="1"/>
          </p:cNvSpPr>
          <p:nvPr>
            <p:ph type="body" idx="1"/>
          </p:nvPr>
        </p:nvSpPr>
        <p:spPr>
          <a:ln/>
        </p:spPr>
        <p:txBody>
          <a:bodyPr/>
          <a:lstStyle/>
          <a:p>
            <a:pPr lvl="0"/>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41</a:t>
            </a:fld>
            <a:endParaRPr lang="zh-CN" altLang="en-US" sz="1200" dirty="0">
              <a:latin typeface="Tahoma" panose="020B0604030504040204" pitchFamily="34" charset="0"/>
            </a:endParaRPr>
          </a:p>
        </p:txBody>
      </p:sp>
      <p:sp>
        <p:nvSpPr>
          <p:cNvPr id="569346" name="幻灯片图像占位符 569345"/>
          <p:cNvSpPr>
            <a:spLocks noGrp="1" noRot="1" noChangeAspect="1" noTextEdit="1"/>
          </p:cNvSpPr>
          <p:nvPr>
            <p:ph type="sldImg"/>
          </p:nvPr>
        </p:nvSpPr>
        <p:spPr>
          <a:ln/>
        </p:spPr>
      </p:sp>
      <p:sp>
        <p:nvSpPr>
          <p:cNvPr id="569347" name="文本占位符 569346"/>
          <p:cNvSpPr>
            <a:spLocks noGrp="1"/>
          </p:cNvSpPr>
          <p:nvPr>
            <p:ph type="body" idx="1"/>
          </p:nvPr>
        </p:nvSpPr>
        <p:spPr>
          <a:ln/>
        </p:spPr>
        <p:txBody>
          <a:bodyPr/>
          <a:lstStyle/>
          <a:p>
            <a:pPr lvl="0"/>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42</a:t>
            </a:fld>
            <a:endParaRPr lang="zh-CN" altLang="en-US" sz="1200" dirty="0">
              <a:latin typeface="Tahoma" panose="020B0604030504040204" pitchFamily="34" charset="0"/>
            </a:endParaRPr>
          </a:p>
        </p:txBody>
      </p:sp>
      <p:sp>
        <p:nvSpPr>
          <p:cNvPr id="570370" name="幻灯片图像占位符 570369"/>
          <p:cNvSpPr>
            <a:spLocks noGrp="1" noRot="1" noChangeAspect="1" noTextEdit="1"/>
          </p:cNvSpPr>
          <p:nvPr>
            <p:ph type="sldImg"/>
          </p:nvPr>
        </p:nvSpPr>
        <p:spPr>
          <a:ln/>
        </p:spPr>
      </p:sp>
      <p:sp>
        <p:nvSpPr>
          <p:cNvPr id="570371" name="文本占位符 570370"/>
          <p:cNvSpPr>
            <a:spLocks noGrp="1"/>
          </p:cNvSpPr>
          <p:nvPr>
            <p:ph type="body" idx="1"/>
          </p:nvPr>
        </p:nvSpPr>
        <p:spPr>
          <a:ln/>
        </p:spPr>
        <p:txBody>
          <a:bodyPr/>
          <a:lstStyle/>
          <a:p>
            <a:pPr lvl="0"/>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43</a:t>
            </a:fld>
            <a:endParaRPr lang="zh-CN" altLang="en-US" sz="1200" dirty="0">
              <a:latin typeface="Tahoma" panose="020B0604030504040204" pitchFamily="34" charset="0"/>
            </a:endParaRPr>
          </a:p>
        </p:txBody>
      </p:sp>
      <p:sp>
        <p:nvSpPr>
          <p:cNvPr id="571394" name="幻灯片图像占位符 571393"/>
          <p:cNvSpPr>
            <a:spLocks noGrp="1" noRot="1" noChangeAspect="1" noTextEdit="1"/>
          </p:cNvSpPr>
          <p:nvPr>
            <p:ph type="sldImg"/>
          </p:nvPr>
        </p:nvSpPr>
        <p:spPr>
          <a:ln/>
        </p:spPr>
      </p:sp>
      <p:sp>
        <p:nvSpPr>
          <p:cNvPr id="571395" name="文本占位符 571394"/>
          <p:cNvSpPr>
            <a:spLocks noGrp="1"/>
          </p:cNvSpPr>
          <p:nvPr>
            <p:ph type="body" idx="1"/>
          </p:nvPr>
        </p:nvSpPr>
        <p:spPr>
          <a:ln/>
        </p:spPr>
        <p:txBody>
          <a:bodyPr/>
          <a:lstStyle/>
          <a:p>
            <a:pPr lvl="0"/>
            <a:endParaRP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44</a:t>
            </a:fld>
            <a:endParaRPr lang="zh-CN" altLang="en-US" sz="1200" dirty="0">
              <a:latin typeface="Tahoma" panose="020B0604030504040204" pitchFamily="34" charset="0"/>
            </a:endParaRPr>
          </a:p>
        </p:txBody>
      </p:sp>
      <p:sp>
        <p:nvSpPr>
          <p:cNvPr id="572418" name="幻灯片图像占位符 572417"/>
          <p:cNvSpPr>
            <a:spLocks noGrp="1" noRot="1" noChangeAspect="1" noTextEdit="1"/>
          </p:cNvSpPr>
          <p:nvPr>
            <p:ph type="sldImg"/>
          </p:nvPr>
        </p:nvSpPr>
        <p:spPr>
          <a:ln/>
        </p:spPr>
      </p:sp>
      <p:sp>
        <p:nvSpPr>
          <p:cNvPr id="572419" name="文本占位符 572418"/>
          <p:cNvSpPr>
            <a:spLocks noGrp="1"/>
          </p:cNvSpPr>
          <p:nvPr>
            <p:ph type="body" idx="1"/>
          </p:nvPr>
        </p:nvSpPr>
        <p:spPr>
          <a:ln/>
        </p:spPr>
        <p:txBody>
          <a:bodyPr/>
          <a:lstStyle/>
          <a:p>
            <a:pPr lvl="0"/>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45</a:t>
            </a:fld>
            <a:endParaRPr lang="zh-CN" altLang="en-US" sz="1200" dirty="0">
              <a:latin typeface="Tahoma" panose="020B0604030504040204" pitchFamily="34" charset="0"/>
            </a:endParaRPr>
          </a:p>
        </p:txBody>
      </p:sp>
      <p:sp>
        <p:nvSpPr>
          <p:cNvPr id="573442" name="幻灯片图像占位符 573441"/>
          <p:cNvSpPr>
            <a:spLocks noGrp="1" noRot="1" noChangeAspect="1" noTextEdit="1"/>
          </p:cNvSpPr>
          <p:nvPr>
            <p:ph type="sldImg"/>
          </p:nvPr>
        </p:nvSpPr>
        <p:spPr>
          <a:ln/>
        </p:spPr>
      </p:sp>
      <p:sp>
        <p:nvSpPr>
          <p:cNvPr id="573443" name="文本占位符 573442"/>
          <p:cNvSpPr>
            <a:spLocks noGrp="1"/>
          </p:cNvSpPr>
          <p:nvPr>
            <p:ph type="body" idx="1"/>
          </p:nvPr>
        </p:nvSpPr>
        <p:spPr>
          <a:ln/>
        </p:spPr>
        <p:txBody>
          <a:bodyPr/>
          <a:lstStyle/>
          <a:p>
            <a:pPr lvl="0"/>
            <a:endParaRPr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46</a:t>
            </a:fld>
            <a:endParaRPr lang="zh-CN" altLang="en-US" sz="1200" dirty="0">
              <a:latin typeface="Tahoma" panose="020B0604030504040204" pitchFamily="34" charset="0"/>
            </a:endParaRPr>
          </a:p>
        </p:txBody>
      </p:sp>
      <p:sp>
        <p:nvSpPr>
          <p:cNvPr id="574466" name="幻灯片图像占位符 574465"/>
          <p:cNvSpPr>
            <a:spLocks noGrp="1" noRot="1" noChangeAspect="1" noTextEdit="1"/>
          </p:cNvSpPr>
          <p:nvPr>
            <p:ph type="sldImg"/>
          </p:nvPr>
        </p:nvSpPr>
        <p:spPr>
          <a:ln/>
        </p:spPr>
      </p:sp>
      <p:sp>
        <p:nvSpPr>
          <p:cNvPr id="574467" name="文本占位符 574466"/>
          <p:cNvSpPr>
            <a:spLocks noGrp="1"/>
          </p:cNvSpPr>
          <p:nvPr>
            <p:ph type="body" idx="1"/>
          </p:nvPr>
        </p:nvSpPr>
        <p:spPr>
          <a:ln/>
        </p:spPr>
        <p:txBody>
          <a:bodyPr/>
          <a:lstStyle/>
          <a:p>
            <a:pPr lvl="0"/>
            <a:endParaRPr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47</a:t>
            </a:fld>
            <a:endParaRPr lang="zh-CN" altLang="en-US" sz="1200" dirty="0">
              <a:latin typeface="Tahoma" panose="020B0604030504040204" pitchFamily="34" charset="0"/>
            </a:endParaRPr>
          </a:p>
        </p:txBody>
      </p:sp>
      <p:sp>
        <p:nvSpPr>
          <p:cNvPr id="575490" name="幻灯片图像占位符 575489"/>
          <p:cNvSpPr>
            <a:spLocks noGrp="1" noRot="1" noChangeAspect="1" noTextEdit="1"/>
          </p:cNvSpPr>
          <p:nvPr>
            <p:ph type="sldImg"/>
          </p:nvPr>
        </p:nvSpPr>
        <p:spPr>
          <a:ln/>
        </p:spPr>
      </p:sp>
      <p:sp>
        <p:nvSpPr>
          <p:cNvPr id="575491" name="文本占位符 575490"/>
          <p:cNvSpPr>
            <a:spLocks noGrp="1"/>
          </p:cNvSpPr>
          <p:nvPr>
            <p:ph type="body" idx="1"/>
          </p:nvPr>
        </p:nvSpPr>
        <p:spPr>
          <a:ln/>
        </p:spPr>
        <p:txBody>
          <a:bodyPr/>
          <a:lstStyle/>
          <a:p>
            <a:pPr lvl="0"/>
            <a:endParaRPr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48</a:t>
            </a:fld>
            <a:endParaRPr lang="zh-CN" altLang="en-US" sz="1200" dirty="0">
              <a:latin typeface="Tahoma" panose="020B0604030504040204" pitchFamily="34" charset="0"/>
            </a:endParaRPr>
          </a:p>
        </p:txBody>
      </p:sp>
      <p:sp>
        <p:nvSpPr>
          <p:cNvPr id="576514" name="幻灯片图像占位符 576513"/>
          <p:cNvSpPr>
            <a:spLocks noGrp="1" noRot="1" noChangeAspect="1" noTextEdit="1"/>
          </p:cNvSpPr>
          <p:nvPr>
            <p:ph type="sldImg"/>
          </p:nvPr>
        </p:nvSpPr>
        <p:spPr>
          <a:ln/>
        </p:spPr>
      </p:sp>
      <p:sp>
        <p:nvSpPr>
          <p:cNvPr id="576515" name="文本占位符 576514"/>
          <p:cNvSpPr>
            <a:spLocks noGrp="1"/>
          </p:cNvSpPr>
          <p:nvPr>
            <p:ph type="body" idx="1"/>
          </p:nvPr>
        </p:nvSpPr>
        <p:spPr>
          <a:ln/>
        </p:spPr>
        <p:txBody>
          <a:bodyPr/>
          <a:lstStyle/>
          <a:p>
            <a:pPr lvl="0"/>
            <a:endParaRP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49</a:t>
            </a:fld>
            <a:endParaRPr lang="zh-CN" altLang="en-US" sz="1200" dirty="0">
              <a:latin typeface="Tahoma" panose="020B0604030504040204" pitchFamily="34" charset="0"/>
            </a:endParaRPr>
          </a:p>
        </p:txBody>
      </p:sp>
      <p:sp>
        <p:nvSpPr>
          <p:cNvPr id="577538" name="幻灯片图像占位符 577537"/>
          <p:cNvSpPr>
            <a:spLocks noGrp="1" noRot="1" noChangeAspect="1" noTextEdit="1"/>
          </p:cNvSpPr>
          <p:nvPr>
            <p:ph type="sldImg"/>
          </p:nvPr>
        </p:nvSpPr>
        <p:spPr>
          <a:ln/>
        </p:spPr>
      </p:sp>
      <p:sp>
        <p:nvSpPr>
          <p:cNvPr id="577539" name="文本占位符 577538"/>
          <p:cNvSpPr>
            <a:spLocks noGrp="1"/>
          </p:cNvSpPr>
          <p:nvPr>
            <p:ph type="body" idx="1"/>
          </p:nvPr>
        </p:nvSpPr>
        <p:spPr>
          <a:ln/>
        </p:spPr>
        <p:txBody>
          <a:bodyPr/>
          <a:lstStyle/>
          <a:p>
            <a:pPr lvl="0"/>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5</a:t>
            </a:fld>
            <a:endParaRPr lang="zh-CN" altLang="en-US" sz="1200" dirty="0">
              <a:latin typeface="Tahoma" panose="020B0604030504040204" pitchFamily="34" charset="0"/>
            </a:endParaRPr>
          </a:p>
        </p:txBody>
      </p:sp>
      <p:sp>
        <p:nvSpPr>
          <p:cNvPr id="532482" name="幻灯片图像占位符 532481"/>
          <p:cNvSpPr>
            <a:spLocks noGrp="1" noRot="1" noChangeAspect="1" noTextEdit="1"/>
          </p:cNvSpPr>
          <p:nvPr>
            <p:ph type="sldImg"/>
          </p:nvPr>
        </p:nvSpPr>
        <p:spPr>
          <a:ln/>
        </p:spPr>
      </p:sp>
      <p:sp>
        <p:nvSpPr>
          <p:cNvPr id="532483" name="文本占位符 532482"/>
          <p:cNvSpPr>
            <a:spLocks noGrp="1"/>
          </p:cNvSpPr>
          <p:nvPr>
            <p:ph type="body" idx="1"/>
          </p:nvPr>
        </p:nvSpPr>
        <p:spPr>
          <a:ln/>
        </p:spPr>
        <p:txBody>
          <a:bodyPr/>
          <a:lstStyle/>
          <a:p>
            <a:pPr lvl="0"/>
            <a:endParaRP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50</a:t>
            </a:fld>
            <a:endParaRPr lang="zh-CN" altLang="en-US" sz="1200" dirty="0">
              <a:latin typeface="Tahoma" panose="020B0604030504040204" pitchFamily="34" charset="0"/>
            </a:endParaRPr>
          </a:p>
        </p:txBody>
      </p:sp>
      <p:sp>
        <p:nvSpPr>
          <p:cNvPr id="578562" name="幻灯片图像占位符 578561"/>
          <p:cNvSpPr>
            <a:spLocks noGrp="1" noRot="1" noChangeAspect="1" noTextEdit="1"/>
          </p:cNvSpPr>
          <p:nvPr>
            <p:ph type="sldImg"/>
          </p:nvPr>
        </p:nvSpPr>
        <p:spPr>
          <a:ln/>
        </p:spPr>
      </p:sp>
      <p:sp>
        <p:nvSpPr>
          <p:cNvPr id="578563" name="文本占位符 578562"/>
          <p:cNvSpPr>
            <a:spLocks noGrp="1"/>
          </p:cNvSpPr>
          <p:nvPr>
            <p:ph type="body" idx="1"/>
          </p:nvPr>
        </p:nvSpPr>
        <p:spPr>
          <a:ln/>
        </p:spPr>
        <p:txBody>
          <a:bodyPr/>
          <a:lstStyle/>
          <a:p>
            <a:pPr lvl="0"/>
            <a:endParaRPr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51</a:t>
            </a:fld>
            <a:endParaRPr lang="zh-CN" altLang="en-US" sz="1200" dirty="0">
              <a:latin typeface="Tahoma" panose="020B0604030504040204" pitchFamily="34" charset="0"/>
            </a:endParaRPr>
          </a:p>
        </p:txBody>
      </p:sp>
      <p:sp>
        <p:nvSpPr>
          <p:cNvPr id="579586" name="幻灯片图像占位符 579585"/>
          <p:cNvSpPr>
            <a:spLocks noGrp="1" noRot="1" noChangeAspect="1" noTextEdit="1"/>
          </p:cNvSpPr>
          <p:nvPr>
            <p:ph type="sldImg"/>
          </p:nvPr>
        </p:nvSpPr>
        <p:spPr>
          <a:ln/>
        </p:spPr>
      </p:sp>
      <p:sp>
        <p:nvSpPr>
          <p:cNvPr id="579587" name="文本占位符 579586"/>
          <p:cNvSpPr>
            <a:spLocks noGrp="1"/>
          </p:cNvSpPr>
          <p:nvPr>
            <p:ph type="body" idx="1"/>
          </p:nvPr>
        </p:nvSpPr>
        <p:spPr>
          <a:ln/>
        </p:spPr>
        <p:txBody>
          <a:bodyPr/>
          <a:lstStyle/>
          <a:p>
            <a:pPr lvl="0"/>
            <a:endParaRPr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52</a:t>
            </a:fld>
            <a:endParaRPr lang="zh-CN" altLang="en-US" sz="1200" dirty="0">
              <a:latin typeface="Tahoma" panose="020B0604030504040204" pitchFamily="34" charset="0"/>
            </a:endParaRPr>
          </a:p>
        </p:txBody>
      </p:sp>
      <p:sp>
        <p:nvSpPr>
          <p:cNvPr id="580610" name="幻灯片图像占位符 580609"/>
          <p:cNvSpPr>
            <a:spLocks noGrp="1" noRot="1" noChangeAspect="1" noTextEdit="1"/>
          </p:cNvSpPr>
          <p:nvPr>
            <p:ph type="sldImg"/>
          </p:nvPr>
        </p:nvSpPr>
        <p:spPr>
          <a:ln/>
        </p:spPr>
      </p:sp>
      <p:sp>
        <p:nvSpPr>
          <p:cNvPr id="580611" name="文本占位符 580610"/>
          <p:cNvSpPr>
            <a:spLocks noGrp="1"/>
          </p:cNvSpPr>
          <p:nvPr>
            <p:ph type="body" idx="1"/>
          </p:nvPr>
        </p:nvSpPr>
        <p:spPr>
          <a:ln/>
        </p:spPr>
        <p:txBody>
          <a:bodyPr/>
          <a:lstStyle/>
          <a:p>
            <a:pPr lvl="0"/>
            <a:endParaRPr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53</a:t>
            </a:fld>
            <a:endParaRPr lang="zh-CN" altLang="en-US" sz="1200" dirty="0">
              <a:latin typeface="Tahoma" panose="020B0604030504040204" pitchFamily="34" charset="0"/>
            </a:endParaRPr>
          </a:p>
        </p:txBody>
      </p:sp>
      <p:sp>
        <p:nvSpPr>
          <p:cNvPr id="581634" name="幻灯片图像占位符 581633"/>
          <p:cNvSpPr>
            <a:spLocks noGrp="1" noRot="1" noChangeAspect="1" noTextEdit="1"/>
          </p:cNvSpPr>
          <p:nvPr>
            <p:ph type="sldImg"/>
          </p:nvPr>
        </p:nvSpPr>
        <p:spPr>
          <a:ln/>
        </p:spPr>
      </p:sp>
      <p:sp>
        <p:nvSpPr>
          <p:cNvPr id="581635" name="文本占位符 581634"/>
          <p:cNvSpPr>
            <a:spLocks noGrp="1"/>
          </p:cNvSpPr>
          <p:nvPr>
            <p:ph type="body" idx="1"/>
          </p:nvPr>
        </p:nvSpPr>
        <p:spPr>
          <a:ln/>
        </p:spPr>
        <p:txBody>
          <a:bodyPr/>
          <a:lstStyle/>
          <a:p>
            <a:pPr lvl="0"/>
            <a:endParaRPr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54</a:t>
            </a:fld>
            <a:endParaRPr lang="zh-CN" altLang="en-US" sz="1200" dirty="0">
              <a:latin typeface="Tahoma" panose="020B0604030504040204" pitchFamily="34" charset="0"/>
            </a:endParaRPr>
          </a:p>
        </p:txBody>
      </p:sp>
      <p:sp>
        <p:nvSpPr>
          <p:cNvPr id="582658" name="幻灯片图像占位符 582657"/>
          <p:cNvSpPr>
            <a:spLocks noGrp="1" noRot="1" noChangeAspect="1" noTextEdit="1"/>
          </p:cNvSpPr>
          <p:nvPr>
            <p:ph type="sldImg"/>
          </p:nvPr>
        </p:nvSpPr>
        <p:spPr>
          <a:ln/>
        </p:spPr>
      </p:sp>
      <p:sp>
        <p:nvSpPr>
          <p:cNvPr id="582659" name="文本占位符 582658"/>
          <p:cNvSpPr>
            <a:spLocks noGrp="1"/>
          </p:cNvSpPr>
          <p:nvPr>
            <p:ph type="body" idx="1"/>
          </p:nvPr>
        </p:nvSpPr>
        <p:spPr>
          <a:ln/>
        </p:spPr>
        <p:txBody>
          <a:bodyPr/>
          <a:lstStyle/>
          <a:p>
            <a:pPr lvl="0"/>
            <a:endParaRPr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55</a:t>
            </a:fld>
            <a:endParaRPr lang="zh-CN" altLang="en-US" sz="1200" dirty="0">
              <a:latin typeface="Tahoma" panose="020B0604030504040204" pitchFamily="34" charset="0"/>
            </a:endParaRPr>
          </a:p>
        </p:txBody>
      </p:sp>
      <p:sp>
        <p:nvSpPr>
          <p:cNvPr id="583682" name="幻灯片图像占位符 583681"/>
          <p:cNvSpPr>
            <a:spLocks noGrp="1" noRot="1" noChangeAspect="1" noTextEdit="1"/>
          </p:cNvSpPr>
          <p:nvPr>
            <p:ph type="sldImg"/>
          </p:nvPr>
        </p:nvSpPr>
        <p:spPr>
          <a:ln/>
        </p:spPr>
      </p:sp>
      <p:sp>
        <p:nvSpPr>
          <p:cNvPr id="583683" name="文本占位符 583682"/>
          <p:cNvSpPr>
            <a:spLocks noGrp="1"/>
          </p:cNvSpPr>
          <p:nvPr>
            <p:ph type="body" idx="1"/>
          </p:nvPr>
        </p:nvSpPr>
        <p:spPr>
          <a:ln/>
        </p:spPr>
        <p:txBody>
          <a:bodyPr/>
          <a:lstStyle/>
          <a:p>
            <a:pPr lvl="0"/>
            <a:endParaRPr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56</a:t>
            </a:fld>
            <a:endParaRPr lang="zh-CN" altLang="en-US" sz="1200" dirty="0">
              <a:latin typeface="Tahoma" panose="020B0604030504040204" pitchFamily="34" charset="0"/>
            </a:endParaRPr>
          </a:p>
        </p:txBody>
      </p:sp>
      <p:sp>
        <p:nvSpPr>
          <p:cNvPr id="584706" name="幻灯片图像占位符 584705"/>
          <p:cNvSpPr>
            <a:spLocks noGrp="1" noRot="1" noChangeAspect="1" noTextEdit="1"/>
          </p:cNvSpPr>
          <p:nvPr>
            <p:ph type="sldImg"/>
          </p:nvPr>
        </p:nvSpPr>
        <p:spPr>
          <a:ln/>
        </p:spPr>
      </p:sp>
      <p:sp>
        <p:nvSpPr>
          <p:cNvPr id="584707" name="文本占位符 584706"/>
          <p:cNvSpPr>
            <a:spLocks noGrp="1"/>
          </p:cNvSpPr>
          <p:nvPr>
            <p:ph type="body" idx="1"/>
          </p:nvPr>
        </p:nvSpPr>
        <p:spPr>
          <a:ln/>
        </p:spPr>
        <p:txBody>
          <a:bodyPr/>
          <a:lstStyle/>
          <a:p>
            <a:pPr lvl="0"/>
            <a:endParaRPr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57</a:t>
            </a:fld>
            <a:endParaRPr lang="zh-CN" altLang="en-US" sz="1200" dirty="0">
              <a:latin typeface="Tahoma" panose="020B0604030504040204" pitchFamily="34" charset="0"/>
            </a:endParaRPr>
          </a:p>
        </p:txBody>
      </p:sp>
      <p:sp>
        <p:nvSpPr>
          <p:cNvPr id="585730" name="幻灯片图像占位符 585729"/>
          <p:cNvSpPr>
            <a:spLocks noGrp="1" noRot="1" noChangeAspect="1" noTextEdit="1"/>
          </p:cNvSpPr>
          <p:nvPr>
            <p:ph type="sldImg"/>
          </p:nvPr>
        </p:nvSpPr>
        <p:spPr>
          <a:ln/>
        </p:spPr>
      </p:sp>
      <p:sp>
        <p:nvSpPr>
          <p:cNvPr id="585731" name="文本占位符 585730"/>
          <p:cNvSpPr>
            <a:spLocks noGrp="1"/>
          </p:cNvSpPr>
          <p:nvPr>
            <p:ph type="body" idx="1"/>
          </p:nvPr>
        </p:nvSpPr>
        <p:spPr>
          <a:ln/>
        </p:spPr>
        <p:txBody>
          <a:bodyPr/>
          <a:lstStyle/>
          <a:p>
            <a:pPr lvl="0"/>
            <a:endParaRPr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58</a:t>
            </a:fld>
            <a:endParaRPr lang="zh-CN" altLang="en-US" sz="1200" dirty="0">
              <a:latin typeface="Tahoma" panose="020B0604030504040204" pitchFamily="34" charset="0"/>
            </a:endParaRPr>
          </a:p>
        </p:txBody>
      </p:sp>
      <p:sp>
        <p:nvSpPr>
          <p:cNvPr id="586754" name="幻灯片图像占位符 586753"/>
          <p:cNvSpPr>
            <a:spLocks noGrp="1" noRot="1" noChangeAspect="1" noTextEdit="1"/>
          </p:cNvSpPr>
          <p:nvPr>
            <p:ph type="sldImg"/>
          </p:nvPr>
        </p:nvSpPr>
        <p:spPr>
          <a:ln/>
        </p:spPr>
      </p:sp>
      <p:sp>
        <p:nvSpPr>
          <p:cNvPr id="586755" name="文本占位符 586754"/>
          <p:cNvSpPr>
            <a:spLocks noGrp="1"/>
          </p:cNvSpPr>
          <p:nvPr>
            <p:ph type="body" idx="1"/>
          </p:nvPr>
        </p:nvSpPr>
        <p:spPr>
          <a:ln/>
        </p:spPr>
        <p:txBody>
          <a:bodyPr/>
          <a:lstStyle/>
          <a:p>
            <a:pPr lvl="0"/>
            <a:endParaRPr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59</a:t>
            </a:fld>
            <a:endParaRPr lang="zh-CN" altLang="en-US" sz="1200" dirty="0">
              <a:latin typeface="Tahoma" panose="020B0604030504040204" pitchFamily="34" charset="0"/>
            </a:endParaRPr>
          </a:p>
        </p:txBody>
      </p:sp>
      <p:sp>
        <p:nvSpPr>
          <p:cNvPr id="587778" name="幻灯片图像占位符 587777"/>
          <p:cNvSpPr>
            <a:spLocks noGrp="1" noRot="1" noChangeAspect="1" noTextEdit="1"/>
          </p:cNvSpPr>
          <p:nvPr>
            <p:ph type="sldImg"/>
          </p:nvPr>
        </p:nvSpPr>
        <p:spPr>
          <a:ln/>
        </p:spPr>
      </p:sp>
      <p:sp>
        <p:nvSpPr>
          <p:cNvPr id="587779" name="文本占位符 587778"/>
          <p:cNvSpPr>
            <a:spLocks noGrp="1"/>
          </p:cNvSpPr>
          <p:nvPr>
            <p:ph type="body" idx="1"/>
          </p:nvPr>
        </p:nvSpPr>
        <p:spPr>
          <a:ln/>
        </p:spPr>
        <p:txBody>
          <a:bodyPr/>
          <a:lstStyle/>
          <a:p>
            <a:pPr lvl="0"/>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6</a:t>
            </a:fld>
            <a:endParaRPr lang="zh-CN" altLang="en-US" sz="1200" dirty="0">
              <a:latin typeface="Tahoma" panose="020B0604030504040204" pitchFamily="34" charset="0"/>
            </a:endParaRPr>
          </a:p>
        </p:txBody>
      </p:sp>
      <p:sp>
        <p:nvSpPr>
          <p:cNvPr id="533506" name="幻灯片图像占位符 533505"/>
          <p:cNvSpPr>
            <a:spLocks noGrp="1" noRot="1" noChangeAspect="1" noTextEdit="1"/>
          </p:cNvSpPr>
          <p:nvPr>
            <p:ph type="sldImg"/>
          </p:nvPr>
        </p:nvSpPr>
        <p:spPr>
          <a:ln/>
        </p:spPr>
      </p:sp>
      <p:sp>
        <p:nvSpPr>
          <p:cNvPr id="533507" name="文本占位符 533506"/>
          <p:cNvSpPr>
            <a:spLocks noGrp="1"/>
          </p:cNvSpPr>
          <p:nvPr>
            <p:ph type="body" idx="1"/>
          </p:nvPr>
        </p:nvSpPr>
        <p:spPr>
          <a:ln/>
        </p:spPr>
        <p:txBody>
          <a:bodyPr/>
          <a:lstStyle/>
          <a:p>
            <a:pPr lvl="0"/>
            <a:endParaRPr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60</a:t>
            </a:fld>
            <a:endParaRPr lang="zh-CN" altLang="en-US" sz="1200" dirty="0">
              <a:latin typeface="Tahoma" panose="020B0604030504040204" pitchFamily="34" charset="0"/>
            </a:endParaRPr>
          </a:p>
        </p:txBody>
      </p:sp>
      <p:sp>
        <p:nvSpPr>
          <p:cNvPr id="588802" name="幻灯片图像占位符 588801"/>
          <p:cNvSpPr>
            <a:spLocks noGrp="1" noRot="1" noChangeAspect="1" noTextEdit="1"/>
          </p:cNvSpPr>
          <p:nvPr>
            <p:ph type="sldImg"/>
          </p:nvPr>
        </p:nvSpPr>
        <p:spPr>
          <a:ln/>
        </p:spPr>
      </p:sp>
      <p:sp>
        <p:nvSpPr>
          <p:cNvPr id="588803" name="文本占位符 588802"/>
          <p:cNvSpPr>
            <a:spLocks noGrp="1"/>
          </p:cNvSpPr>
          <p:nvPr>
            <p:ph type="body" idx="1"/>
          </p:nvPr>
        </p:nvSpPr>
        <p:spPr>
          <a:ln/>
        </p:spPr>
        <p:txBody>
          <a:bodyPr/>
          <a:lstStyle/>
          <a:p>
            <a:pPr lvl="0"/>
            <a:endParaRPr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61</a:t>
            </a:fld>
            <a:endParaRPr lang="zh-CN" altLang="en-US" sz="1200" dirty="0">
              <a:latin typeface="Tahoma" panose="020B0604030504040204" pitchFamily="34" charset="0"/>
            </a:endParaRPr>
          </a:p>
        </p:txBody>
      </p:sp>
      <p:sp>
        <p:nvSpPr>
          <p:cNvPr id="589826" name="幻灯片图像占位符 589825"/>
          <p:cNvSpPr>
            <a:spLocks noGrp="1" noRot="1" noChangeAspect="1" noTextEdit="1"/>
          </p:cNvSpPr>
          <p:nvPr>
            <p:ph type="sldImg"/>
          </p:nvPr>
        </p:nvSpPr>
        <p:spPr>
          <a:ln/>
        </p:spPr>
      </p:sp>
      <p:sp>
        <p:nvSpPr>
          <p:cNvPr id="589827" name="文本占位符 589826"/>
          <p:cNvSpPr>
            <a:spLocks noGrp="1"/>
          </p:cNvSpPr>
          <p:nvPr>
            <p:ph type="body" idx="1"/>
          </p:nvPr>
        </p:nvSpPr>
        <p:spPr>
          <a:ln/>
        </p:spPr>
        <p:txBody>
          <a:bodyPr/>
          <a:lstStyle/>
          <a:p>
            <a:pPr lvl="0"/>
            <a:endParaRPr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62</a:t>
            </a:fld>
            <a:endParaRPr lang="zh-CN" altLang="en-US" sz="1200" dirty="0">
              <a:latin typeface="Tahoma" panose="020B0604030504040204" pitchFamily="34" charset="0"/>
            </a:endParaRPr>
          </a:p>
        </p:txBody>
      </p:sp>
      <p:sp>
        <p:nvSpPr>
          <p:cNvPr id="590850" name="幻灯片图像占位符 590849"/>
          <p:cNvSpPr>
            <a:spLocks noGrp="1" noRot="1" noChangeAspect="1" noTextEdit="1"/>
          </p:cNvSpPr>
          <p:nvPr>
            <p:ph type="sldImg"/>
          </p:nvPr>
        </p:nvSpPr>
        <p:spPr>
          <a:ln/>
        </p:spPr>
      </p:sp>
      <p:sp>
        <p:nvSpPr>
          <p:cNvPr id="590851" name="文本占位符 590850"/>
          <p:cNvSpPr>
            <a:spLocks noGrp="1"/>
          </p:cNvSpPr>
          <p:nvPr>
            <p:ph type="body" idx="1"/>
          </p:nvPr>
        </p:nvSpPr>
        <p:spPr>
          <a:ln/>
        </p:spPr>
        <p:txBody>
          <a:bodyPr/>
          <a:lstStyle/>
          <a:p>
            <a:pPr lvl="0"/>
            <a:endParaRPr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63</a:t>
            </a:fld>
            <a:endParaRPr lang="zh-CN" altLang="en-US" sz="1200" dirty="0">
              <a:latin typeface="Tahoma" panose="020B0604030504040204" pitchFamily="34" charset="0"/>
            </a:endParaRPr>
          </a:p>
        </p:txBody>
      </p:sp>
      <p:sp>
        <p:nvSpPr>
          <p:cNvPr id="591874" name="幻灯片图像占位符 591873"/>
          <p:cNvSpPr>
            <a:spLocks noGrp="1" noRot="1" noChangeAspect="1" noTextEdit="1"/>
          </p:cNvSpPr>
          <p:nvPr>
            <p:ph type="sldImg"/>
          </p:nvPr>
        </p:nvSpPr>
        <p:spPr>
          <a:ln/>
        </p:spPr>
      </p:sp>
      <p:sp>
        <p:nvSpPr>
          <p:cNvPr id="591875" name="文本占位符 591874"/>
          <p:cNvSpPr>
            <a:spLocks noGrp="1"/>
          </p:cNvSpPr>
          <p:nvPr>
            <p:ph type="body" idx="1"/>
          </p:nvPr>
        </p:nvSpPr>
        <p:spPr>
          <a:ln/>
        </p:spPr>
        <p:txBody>
          <a:bodyPr/>
          <a:lstStyle/>
          <a:p>
            <a:pPr lvl="0"/>
            <a:endParaRPr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64</a:t>
            </a:fld>
            <a:endParaRPr lang="zh-CN" altLang="en-US" sz="1200" dirty="0">
              <a:latin typeface="Tahoma" panose="020B0604030504040204" pitchFamily="34" charset="0"/>
            </a:endParaRPr>
          </a:p>
        </p:txBody>
      </p:sp>
      <p:sp>
        <p:nvSpPr>
          <p:cNvPr id="592898" name="幻灯片图像占位符 592897"/>
          <p:cNvSpPr>
            <a:spLocks noGrp="1" noRot="1" noChangeAspect="1" noTextEdit="1"/>
          </p:cNvSpPr>
          <p:nvPr>
            <p:ph type="sldImg"/>
          </p:nvPr>
        </p:nvSpPr>
        <p:spPr>
          <a:ln/>
        </p:spPr>
      </p:sp>
      <p:sp>
        <p:nvSpPr>
          <p:cNvPr id="592899" name="文本占位符 592898"/>
          <p:cNvSpPr>
            <a:spLocks noGrp="1"/>
          </p:cNvSpPr>
          <p:nvPr>
            <p:ph type="body" idx="1"/>
          </p:nvPr>
        </p:nvSpPr>
        <p:spPr>
          <a:ln/>
        </p:spPr>
        <p:txBody>
          <a:bodyPr/>
          <a:lstStyle/>
          <a:p>
            <a:pPr lvl="0"/>
            <a:endParaRPr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65</a:t>
            </a:fld>
            <a:endParaRPr lang="zh-CN" altLang="en-US" sz="1200" dirty="0">
              <a:latin typeface="Tahoma" panose="020B0604030504040204" pitchFamily="34" charset="0"/>
            </a:endParaRPr>
          </a:p>
        </p:txBody>
      </p:sp>
      <p:sp>
        <p:nvSpPr>
          <p:cNvPr id="593922" name="幻灯片图像占位符 593921"/>
          <p:cNvSpPr>
            <a:spLocks noGrp="1" noRot="1" noChangeAspect="1" noTextEdit="1"/>
          </p:cNvSpPr>
          <p:nvPr>
            <p:ph type="sldImg"/>
          </p:nvPr>
        </p:nvSpPr>
        <p:spPr>
          <a:ln/>
        </p:spPr>
      </p:sp>
      <p:sp>
        <p:nvSpPr>
          <p:cNvPr id="593923" name="文本占位符 593922"/>
          <p:cNvSpPr>
            <a:spLocks noGrp="1"/>
          </p:cNvSpPr>
          <p:nvPr>
            <p:ph type="body" idx="1"/>
          </p:nvPr>
        </p:nvSpPr>
        <p:spPr>
          <a:ln/>
        </p:spPr>
        <p:txBody>
          <a:bodyPr/>
          <a:lstStyle/>
          <a:p>
            <a:pPr lvl="0"/>
            <a:endParaRPr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66</a:t>
            </a:fld>
            <a:endParaRPr lang="zh-CN" altLang="en-US" sz="1200" dirty="0">
              <a:latin typeface="Tahoma" panose="020B0604030504040204" pitchFamily="34" charset="0"/>
            </a:endParaRPr>
          </a:p>
        </p:txBody>
      </p:sp>
      <p:sp>
        <p:nvSpPr>
          <p:cNvPr id="594946" name="幻灯片图像占位符 594945"/>
          <p:cNvSpPr>
            <a:spLocks noGrp="1" noRot="1" noChangeAspect="1" noTextEdit="1"/>
          </p:cNvSpPr>
          <p:nvPr>
            <p:ph type="sldImg"/>
          </p:nvPr>
        </p:nvSpPr>
        <p:spPr>
          <a:ln/>
        </p:spPr>
      </p:sp>
      <p:sp>
        <p:nvSpPr>
          <p:cNvPr id="594947" name="文本占位符 594946"/>
          <p:cNvSpPr>
            <a:spLocks noGrp="1"/>
          </p:cNvSpPr>
          <p:nvPr>
            <p:ph type="body" idx="1"/>
          </p:nvPr>
        </p:nvSpPr>
        <p:spPr>
          <a:ln/>
        </p:spPr>
        <p:txBody>
          <a:bodyPr/>
          <a:lstStyle/>
          <a:p>
            <a:pPr lvl="0"/>
            <a:endParaRPr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67</a:t>
            </a:fld>
            <a:endParaRPr lang="zh-CN" altLang="en-US" sz="1200" dirty="0">
              <a:latin typeface="Tahoma" panose="020B0604030504040204" pitchFamily="34" charset="0"/>
            </a:endParaRPr>
          </a:p>
        </p:txBody>
      </p:sp>
      <p:sp>
        <p:nvSpPr>
          <p:cNvPr id="595970" name="幻灯片图像占位符 595969"/>
          <p:cNvSpPr>
            <a:spLocks noGrp="1" noRot="1" noChangeAspect="1" noTextEdit="1"/>
          </p:cNvSpPr>
          <p:nvPr>
            <p:ph type="sldImg"/>
          </p:nvPr>
        </p:nvSpPr>
        <p:spPr>
          <a:ln/>
        </p:spPr>
      </p:sp>
      <p:sp>
        <p:nvSpPr>
          <p:cNvPr id="595971" name="文本占位符 595970"/>
          <p:cNvSpPr>
            <a:spLocks noGrp="1"/>
          </p:cNvSpPr>
          <p:nvPr>
            <p:ph type="body" idx="1"/>
          </p:nvPr>
        </p:nvSpPr>
        <p:spPr>
          <a:ln/>
        </p:spPr>
        <p:txBody>
          <a:bodyPr/>
          <a:lstStyle/>
          <a:p>
            <a:pPr lvl="0"/>
            <a:endParaRPr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68</a:t>
            </a:fld>
            <a:endParaRPr lang="zh-CN" altLang="en-US" sz="1200" dirty="0">
              <a:latin typeface="Tahoma" panose="020B0604030504040204" pitchFamily="34" charset="0"/>
            </a:endParaRPr>
          </a:p>
        </p:txBody>
      </p:sp>
      <p:sp>
        <p:nvSpPr>
          <p:cNvPr id="596994" name="幻灯片图像占位符 596993"/>
          <p:cNvSpPr>
            <a:spLocks noGrp="1" noRot="1" noChangeAspect="1" noTextEdit="1"/>
          </p:cNvSpPr>
          <p:nvPr>
            <p:ph type="sldImg"/>
          </p:nvPr>
        </p:nvSpPr>
        <p:spPr>
          <a:ln/>
        </p:spPr>
      </p:sp>
      <p:sp>
        <p:nvSpPr>
          <p:cNvPr id="596995" name="文本占位符 596994"/>
          <p:cNvSpPr>
            <a:spLocks noGrp="1"/>
          </p:cNvSpPr>
          <p:nvPr>
            <p:ph type="body" idx="1"/>
          </p:nvPr>
        </p:nvSpPr>
        <p:spPr>
          <a:ln/>
        </p:spPr>
        <p:txBody>
          <a:bodyPr/>
          <a:lstStyle/>
          <a:p>
            <a:pPr lvl="0"/>
            <a:endParaRPr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69</a:t>
            </a:fld>
            <a:endParaRPr lang="zh-CN" altLang="en-US" sz="1200" dirty="0">
              <a:latin typeface="Tahoma" panose="020B0604030504040204" pitchFamily="34" charset="0"/>
            </a:endParaRPr>
          </a:p>
        </p:txBody>
      </p:sp>
      <p:sp>
        <p:nvSpPr>
          <p:cNvPr id="598018" name="幻灯片图像占位符 598017"/>
          <p:cNvSpPr>
            <a:spLocks noGrp="1" noRot="1" noChangeAspect="1" noTextEdit="1"/>
          </p:cNvSpPr>
          <p:nvPr>
            <p:ph type="sldImg"/>
          </p:nvPr>
        </p:nvSpPr>
        <p:spPr>
          <a:ln/>
        </p:spPr>
      </p:sp>
      <p:sp>
        <p:nvSpPr>
          <p:cNvPr id="598019" name="文本占位符 598018"/>
          <p:cNvSpPr>
            <a:spLocks noGrp="1"/>
          </p:cNvSpPr>
          <p:nvPr>
            <p:ph type="body" idx="1"/>
          </p:nvPr>
        </p:nvSpPr>
        <p:spPr>
          <a:ln/>
        </p:spPr>
        <p:txBody>
          <a:bodyPr/>
          <a:lstStyle/>
          <a:p>
            <a:pPr lvl="0"/>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7</a:t>
            </a:fld>
            <a:endParaRPr lang="zh-CN" altLang="en-US" sz="1200" dirty="0">
              <a:latin typeface="Tahoma" panose="020B0604030504040204" pitchFamily="34" charset="0"/>
            </a:endParaRPr>
          </a:p>
        </p:txBody>
      </p:sp>
      <p:sp>
        <p:nvSpPr>
          <p:cNvPr id="534530" name="幻灯片图像占位符 534529"/>
          <p:cNvSpPr>
            <a:spLocks noGrp="1" noRot="1" noChangeAspect="1" noTextEdit="1"/>
          </p:cNvSpPr>
          <p:nvPr>
            <p:ph type="sldImg"/>
          </p:nvPr>
        </p:nvSpPr>
        <p:spPr>
          <a:ln/>
        </p:spPr>
      </p:sp>
      <p:sp>
        <p:nvSpPr>
          <p:cNvPr id="534531" name="文本占位符 534530"/>
          <p:cNvSpPr>
            <a:spLocks noGrp="1"/>
          </p:cNvSpPr>
          <p:nvPr>
            <p:ph type="body" idx="1"/>
          </p:nvPr>
        </p:nvSpPr>
        <p:spPr>
          <a:ln/>
        </p:spPr>
        <p:txBody>
          <a:bodyPr/>
          <a:lstStyle/>
          <a:p>
            <a:pPr lvl="0"/>
            <a:endParaRPr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70</a:t>
            </a:fld>
            <a:endParaRPr lang="zh-CN" altLang="en-US" sz="1200" dirty="0">
              <a:latin typeface="Tahoma" panose="020B0604030504040204" pitchFamily="34" charset="0"/>
            </a:endParaRPr>
          </a:p>
        </p:txBody>
      </p:sp>
      <p:sp>
        <p:nvSpPr>
          <p:cNvPr id="599042" name="幻灯片图像占位符 599041"/>
          <p:cNvSpPr>
            <a:spLocks noGrp="1" noRot="1" noChangeAspect="1" noTextEdit="1"/>
          </p:cNvSpPr>
          <p:nvPr>
            <p:ph type="sldImg"/>
          </p:nvPr>
        </p:nvSpPr>
        <p:spPr>
          <a:ln/>
        </p:spPr>
      </p:sp>
      <p:sp>
        <p:nvSpPr>
          <p:cNvPr id="599043" name="文本占位符 599042"/>
          <p:cNvSpPr>
            <a:spLocks noGrp="1"/>
          </p:cNvSpPr>
          <p:nvPr>
            <p:ph type="body" idx="1"/>
          </p:nvPr>
        </p:nvSpPr>
        <p:spPr>
          <a:ln/>
        </p:spPr>
        <p:txBody>
          <a:bodyPr/>
          <a:lstStyle/>
          <a:p>
            <a:pPr lvl="0"/>
            <a:endParaRPr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71</a:t>
            </a:fld>
            <a:endParaRPr lang="zh-CN" altLang="en-US" sz="1200" dirty="0">
              <a:latin typeface="Tahoma" panose="020B0604030504040204" pitchFamily="34" charset="0"/>
            </a:endParaRPr>
          </a:p>
        </p:txBody>
      </p:sp>
      <p:sp>
        <p:nvSpPr>
          <p:cNvPr id="600066" name="幻灯片图像占位符 600065"/>
          <p:cNvSpPr>
            <a:spLocks noGrp="1" noRot="1" noChangeAspect="1" noTextEdit="1"/>
          </p:cNvSpPr>
          <p:nvPr>
            <p:ph type="sldImg"/>
          </p:nvPr>
        </p:nvSpPr>
        <p:spPr>
          <a:ln/>
        </p:spPr>
      </p:sp>
      <p:sp>
        <p:nvSpPr>
          <p:cNvPr id="600067" name="文本占位符 600066"/>
          <p:cNvSpPr>
            <a:spLocks noGrp="1"/>
          </p:cNvSpPr>
          <p:nvPr>
            <p:ph type="body" idx="1"/>
          </p:nvPr>
        </p:nvSpPr>
        <p:spPr>
          <a:ln/>
        </p:spPr>
        <p:txBody>
          <a:bodyPr/>
          <a:lstStyle/>
          <a:p>
            <a:pPr lvl="0"/>
            <a:endParaRPr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72</a:t>
            </a:fld>
            <a:endParaRPr lang="zh-CN" altLang="en-US" sz="1200" dirty="0">
              <a:latin typeface="Tahoma" panose="020B0604030504040204" pitchFamily="34" charset="0"/>
            </a:endParaRPr>
          </a:p>
        </p:txBody>
      </p:sp>
      <p:sp>
        <p:nvSpPr>
          <p:cNvPr id="601090" name="幻灯片图像占位符 601089"/>
          <p:cNvSpPr>
            <a:spLocks noGrp="1" noRot="1" noChangeAspect="1" noTextEdit="1"/>
          </p:cNvSpPr>
          <p:nvPr>
            <p:ph type="sldImg"/>
          </p:nvPr>
        </p:nvSpPr>
        <p:spPr>
          <a:ln/>
        </p:spPr>
      </p:sp>
      <p:sp>
        <p:nvSpPr>
          <p:cNvPr id="601091" name="文本占位符 601090"/>
          <p:cNvSpPr>
            <a:spLocks noGrp="1"/>
          </p:cNvSpPr>
          <p:nvPr>
            <p:ph type="body" idx="1"/>
          </p:nvPr>
        </p:nvSpPr>
        <p:spPr>
          <a:ln/>
        </p:spPr>
        <p:txBody>
          <a:bodyPr/>
          <a:lstStyle/>
          <a:p>
            <a:pPr lvl="0"/>
            <a:endParaRPr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73</a:t>
            </a:fld>
            <a:endParaRPr lang="zh-CN" altLang="en-US" sz="1200" dirty="0">
              <a:latin typeface="Tahoma" panose="020B0604030504040204" pitchFamily="34" charset="0"/>
            </a:endParaRPr>
          </a:p>
        </p:txBody>
      </p:sp>
      <p:sp>
        <p:nvSpPr>
          <p:cNvPr id="602114" name="幻灯片图像占位符 602113"/>
          <p:cNvSpPr>
            <a:spLocks noGrp="1" noRot="1" noChangeAspect="1" noTextEdit="1"/>
          </p:cNvSpPr>
          <p:nvPr>
            <p:ph type="sldImg"/>
          </p:nvPr>
        </p:nvSpPr>
        <p:spPr>
          <a:ln/>
        </p:spPr>
      </p:sp>
      <p:sp>
        <p:nvSpPr>
          <p:cNvPr id="602115" name="文本占位符 602114"/>
          <p:cNvSpPr>
            <a:spLocks noGrp="1"/>
          </p:cNvSpPr>
          <p:nvPr>
            <p:ph type="body" idx="1"/>
          </p:nvPr>
        </p:nvSpPr>
        <p:spPr>
          <a:ln/>
        </p:spPr>
        <p:txBody>
          <a:bodyPr/>
          <a:lstStyle/>
          <a:p>
            <a:pPr lvl="0"/>
            <a:endParaRPr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74</a:t>
            </a:fld>
            <a:endParaRPr lang="zh-CN" altLang="en-US" sz="1200" dirty="0">
              <a:latin typeface="Tahoma" panose="020B0604030504040204" pitchFamily="34" charset="0"/>
            </a:endParaRPr>
          </a:p>
        </p:txBody>
      </p:sp>
      <p:sp>
        <p:nvSpPr>
          <p:cNvPr id="603138" name="幻灯片图像占位符 603137"/>
          <p:cNvSpPr>
            <a:spLocks noGrp="1" noRot="1" noChangeAspect="1" noTextEdit="1"/>
          </p:cNvSpPr>
          <p:nvPr>
            <p:ph type="sldImg"/>
          </p:nvPr>
        </p:nvSpPr>
        <p:spPr>
          <a:ln/>
        </p:spPr>
      </p:sp>
      <p:sp>
        <p:nvSpPr>
          <p:cNvPr id="603139" name="文本占位符 603138"/>
          <p:cNvSpPr>
            <a:spLocks noGrp="1"/>
          </p:cNvSpPr>
          <p:nvPr>
            <p:ph type="body" idx="1"/>
          </p:nvPr>
        </p:nvSpPr>
        <p:spPr>
          <a:ln/>
        </p:spPr>
        <p:txBody>
          <a:bodyPr/>
          <a:lstStyle/>
          <a:p>
            <a:pPr lvl="0"/>
            <a:endParaRPr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75</a:t>
            </a:fld>
            <a:endParaRPr lang="zh-CN" altLang="en-US" sz="1200" dirty="0">
              <a:latin typeface="Tahoma" panose="020B0604030504040204" pitchFamily="34" charset="0"/>
            </a:endParaRPr>
          </a:p>
        </p:txBody>
      </p:sp>
      <p:sp>
        <p:nvSpPr>
          <p:cNvPr id="604162" name="幻灯片图像占位符 604161"/>
          <p:cNvSpPr>
            <a:spLocks noGrp="1" noRot="1" noChangeAspect="1" noTextEdit="1"/>
          </p:cNvSpPr>
          <p:nvPr>
            <p:ph type="sldImg"/>
          </p:nvPr>
        </p:nvSpPr>
        <p:spPr>
          <a:ln/>
        </p:spPr>
      </p:sp>
      <p:sp>
        <p:nvSpPr>
          <p:cNvPr id="604163" name="文本占位符 604162"/>
          <p:cNvSpPr>
            <a:spLocks noGrp="1"/>
          </p:cNvSpPr>
          <p:nvPr>
            <p:ph type="body" idx="1"/>
          </p:nvPr>
        </p:nvSpPr>
        <p:spPr>
          <a:ln/>
        </p:spPr>
        <p:txBody>
          <a:bodyPr/>
          <a:lstStyle/>
          <a:p>
            <a:pPr lvl="0"/>
            <a:endParaRPr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76</a:t>
            </a:fld>
            <a:endParaRPr lang="zh-CN" altLang="en-US" sz="1200" dirty="0">
              <a:latin typeface="Tahoma" panose="020B0604030504040204" pitchFamily="34" charset="0"/>
            </a:endParaRPr>
          </a:p>
        </p:txBody>
      </p:sp>
      <p:sp>
        <p:nvSpPr>
          <p:cNvPr id="605186" name="幻灯片图像占位符 605185"/>
          <p:cNvSpPr>
            <a:spLocks noGrp="1" noRot="1" noChangeAspect="1" noTextEdit="1"/>
          </p:cNvSpPr>
          <p:nvPr>
            <p:ph type="sldImg"/>
          </p:nvPr>
        </p:nvSpPr>
        <p:spPr>
          <a:ln/>
        </p:spPr>
      </p:sp>
      <p:sp>
        <p:nvSpPr>
          <p:cNvPr id="605187" name="文本占位符 605186"/>
          <p:cNvSpPr>
            <a:spLocks noGrp="1"/>
          </p:cNvSpPr>
          <p:nvPr>
            <p:ph type="body" idx="1"/>
          </p:nvPr>
        </p:nvSpPr>
        <p:spPr>
          <a:ln/>
        </p:spPr>
        <p:txBody>
          <a:bodyPr/>
          <a:lstStyle/>
          <a:p>
            <a:pPr lvl="0"/>
            <a:endParaRPr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77</a:t>
            </a:fld>
            <a:endParaRPr lang="zh-CN" altLang="en-US" sz="1200" dirty="0">
              <a:latin typeface="Tahoma" panose="020B0604030504040204" pitchFamily="34" charset="0"/>
            </a:endParaRPr>
          </a:p>
        </p:txBody>
      </p:sp>
      <p:sp>
        <p:nvSpPr>
          <p:cNvPr id="606210" name="幻灯片图像占位符 606209"/>
          <p:cNvSpPr>
            <a:spLocks noGrp="1" noRot="1" noChangeAspect="1" noTextEdit="1"/>
          </p:cNvSpPr>
          <p:nvPr>
            <p:ph type="sldImg"/>
          </p:nvPr>
        </p:nvSpPr>
        <p:spPr>
          <a:ln/>
        </p:spPr>
      </p:sp>
      <p:sp>
        <p:nvSpPr>
          <p:cNvPr id="606211" name="文本占位符 606210"/>
          <p:cNvSpPr>
            <a:spLocks noGrp="1"/>
          </p:cNvSpPr>
          <p:nvPr>
            <p:ph type="body" idx="1"/>
          </p:nvPr>
        </p:nvSpPr>
        <p:spPr>
          <a:ln/>
        </p:spPr>
        <p:txBody>
          <a:bodyPr/>
          <a:lstStyle/>
          <a:p>
            <a:pPr lvl="0"/>
            <a:endParaRPr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80</a:t>
            </a:fld>
            <a:endParaRPr lang="zh-CN" altLang="en-US" sz="1200" dirty="0">
              <a:latin typeface="Tahoma" panose="020B0604030504040204" pitchFamily="34" charset="0"/>
            </a:endParaRPr>
          </a:p>
        </p:txBody>
      </p:sp>
      <p:sp>
        <p:nvSpPr>
          <p:cNvPr id="607234" name="幻灯片图像占位符 607233"/>
          <p:cNvSpPr>
            <a:spLocks noGrp="1" noRot="1" noChangeAspect="1" noTextEdit="1"/>
          </p:cNvSpPr>
          <p:nvPr>
            <p:ph type="sldImg"/>
          </p:nvPr>
        </p:nvSpPr>
        <p:spPr>
          <a:ln/>
        </p:spPr>
      </p:sp>
      <p:sp>
        <p:nvSpPr>
          <p:cNvPr id="607235" name="文本占位符 607234"/>
          <p:cNvSpPr>
            <a:spLocks noGrp="1"/>
          </p:cNvSpPr>
          <p:nvPr>
            <p:ph type="body" idx="1"/>
          </p:nvPr>
        </p:nvSpPr>
        <p:spPr>
          <a:ln/>
        </p:spPr>
        <p:txBody>
          <a:bodyPr/>
          <a:lstStyle/>
          <a:p>
            <a:pPr lvl="0"/>
            <a:endParaRPr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81</a:t>
            </a:fld>
            <a:endParaRPr lang="zh-CN" altLang="en-US" sz="1200" dirty="0">
              <a:latin typeface="Tahoma" panose="020B0604030504040204" pitchFamily="34" charset="0"/>
            </a:endParaRPr>
          </a:p>
        </p:txBody>
      </p:sp>
      <p:sp>
        <p:nvSpPr>
          <p:cNvPr id="608258" name="幻灯片图像占位符 608257"/>
          <p:cNvSpPr>
            <a:spLocks noGrp="1" noRot="1" noChangeAspect="1" noTextEdit="1"/>
          </p:cNvSpPr>
          <p:nvPr>
            <p:ph type="sldImg"/>
          </p:nvPr>
        </p:nvSpPr>
        <p:spPr>
          <a:ln/>
        </p:spPr>
      </p:sp>
      <p:sp>
        <p:nvSpPr>
          <p:cNvPr id="608259" name="文本占位符 608258"/>
          <p:cNvSpPr>
            <a:spLocks noGrp="1"/>
          </p:cNvSpPr>
          <p:nvPr>
            <p:ph type="body" idx="1"/>
          </p:nvPr>
        </p:nvSpPr>
        <p:spPr>
          <a:ln/>
        </p:spPr>
        <p:txBody>
          <a:bodyPr/>
          <a:lstStyle/>
          <a:p>
            <a:pPr lvl="0"/>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8</a:t>
            </a:fld>
            <a:endParaRPr lang="zh-CN" altLang="en-US" sz="1200" dirty="0">
              <a:latin typeface="Tahoma" panose="020B0604030504040204" pitchFamily="34" charset="0"/>
            </a:endParaRPr>
          </a:p>
        </p:txBody>
      </p:sp>
      <p:sp>
        <p:nvSpPr>
          <p:cNvPr id="535554" name="幻灯片图像占位符 535553"/>
          <p:cNvSpPr>
            <a:spLocks noGrp="1" noRot="1" noChangeAspect="1" noTextEdit="1"/>
          </p:cNvSpPr>
          <p:nvPr>
            <p:ph type="sldImg"/>
          </p:nvPr>
        </p:nvSpPr>
        <p:spPr>
          <a:ln/>
        </p:spPr>
      </p:sp>
      <p:sp>
        <p:nvSpPr>
          <p:cNvPr id="535555" name="文本占位符 535554"/>
          <p:cNvSpPr>
            <a:spLocks noGrp="1"/>
          </p:cNvSpPr>
          <p:nvPr>
            <p:ph type="body" idx="1"/>
          </p:nvPr>
        </p:nvSpPr>
        <p:spPr>
          <a:ln/>
        </p:spPr>
        <p:txBody>
          <a:bodyPr/>
          <a:lstStyle/>
          <a:p>
            <a:pPr lvl="0"/>
            <a:endParaRPr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82</a:t>
            </a:fld>
            <a:endParaRPr lang="zh-CN" altLang="en-US" sz="1200" dirty="0">
              <a:latin typeface="Tahoma" panose="020B0604030504040204" pitchFamily="34" charset="0"/>
            </a:endParaRPr>
          </a:p>
        </p:txBody>
      </p:sp>
      <p:sp>
        <p:nvSpPr>
          <p:cNvPr id="609282" name="幻灯片图像占位符 609281"/>
          <p:cNvSpPr>
            <a:spLocks noGrp="1" noRot="1" noChangeAspect="1" noTextEdit="1"/>
          </p:cNvSpPr>
          <p:nvPr>
            <p:ph type="sldImg"/>
          </p:nvPr>
        </p:nvSpPr>
        <p:spPr>
          <a:ln/>
        </p:spPr>
      </p:sp>
      <p:sp>
        <p:nvSpPr>
          <p:cNvPr id="609283" name="文本占位符 609282"/>
          <p:cNvSpPr>
            <a:spLocks noGrp="1"/>
          </p:cNvSpPr>
          <p:nvPr>
            <p:ph type="body" idx="1"/>
          </p:nvPr>
        </p:nvSpPr>
        <p:spPr>
          <a:ln/>
        </p:spPr>
        <p:txBody>
          <a:bodyPr/>
          <a:lstStyle/>
          <a:p>
            <a:pPr lvl="0"/>
            <a:endParaRPr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83</a:t>
            </a:fld>
            <a:endParaRPr lang="zh-CN" altLang="en-US" sz="1200" dirty="0">
              <a:latin typeface="Tahoma" panose="020B0604030504040204" pitchFamily="34" charset="0"/>
            </a:endParaRPr>
          </a:p>
        </p:txBody>
      </p:sp>
      <p:sp>
        <p:nvSpPr>
          <p:cNvPr id="610306" name="幻灯片图像占位符 610305"/>
          <p:cNvSpPr>
            <a:spLocks noGrp="1" noRot="1" noChangeAspect="1" noTextEdit="1"/>
          </p:cNvSpPr>
          <p:nvPr>
            <p:ph type="sldImg"/>
          </p:nvPr>
        </p:nvSpPr>
        <p:spPr>
          <a:ln/>
        </p:spPr>
      </p:sp>
      <p:sp>
        <p:nvSpPr>
          <p:cNvPr id="610307" name="文本占位符 610306"/>
          <p:cNvSpPr>
            <a:spLocks noGrp="1"/>
          </p:cNvSpPr>
          <p:nvPr>
            <p:ph type="body" idx="1"/>
          </p:nvPr>
        </p:nvSpPr>
        <p:spPr>
          <a:ln/>
        </p:spPr>
        <p:txBody>
          <a:bodyPr/>
          <a:lstStyle/>
          <a:p>
            <a:pPr lvl="0"/>
            <a:endParaRPr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86</a:t>
            </a:fld>
            <a:endParaRPr lang="zh-CN" altLang="en-US" sz="1200" dirty="0">
              <a:latin typeface="Tahoma" panose="020B0604030504040204" pitchFamily="34" charset="0"/>
            </a:endParaRPr>
          </a:p>
        </p:txBody>
      </p:sp>
      <p:sp>
        <p:nvSpPr>
          <p:cNvPr id="611330" name="幻灯片图像占位符 611329"/>
          <p:cNvSpPr>
            <a:spLocks noGrp="1" noRot="1" noChangeAspect="1" noTextEdit="1"/>
          </p:cNvSpPr>
          <p:nvPr>
            <p:ph type="sldImg"/>
          </p:nvPr>
        </p:nvSpPr>
        <p:spPr>
          <a:ln/>
        </p:spPr>
      </p:sp>
      <p:sp>
        <p:nvSpPr>
          <p:cNvPr id="611331" name="文本占位符 611330"/>
          <p:cNvSpPr>
            <a:spLocks noGrp="1"/>
          </p:cNvSpPr>
          <p:nvPr>
            <p:ph type="body" idx="1"/>
          </p:nvPr>
        </p:nvSpPr>
        <p:spPr>
          <a:ln/>
        </p:spPr>
        <p:txBody>
          <a:bodyPr/>
          <a:lstStyle/>
          <a:p>
            <a:pPr lvl="0"/>
            <a:endParaRPr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87</a:t>
            </a:fld>
            <a:endParaRPr lang="zh-CN" altLang="en-US" sz="1200" dirty="0">
              <a:latin typeface="Tahoma" panose="020B0604030504040204" pitchFamily="34" charset="0"/>
            </a:endParaRPr>
          </a:p>
        </p:txBody>
      </p:sp>
      <p:sp>
        <p:nvSpPr>
          <p:cNvPr id="612354" name="幻灯片图像占位符 612353"/>
          <p:cNvSpPr>
            <a:spLocks noGrp="1" noRot="1" noChangeAspect="1" noTextEdit="1"/>
          </p:cNvSpPr>
          <p:nvPr>
            <p:ph type="sldImg"/>
          </p:nvPr>
        </p:nvSpPr>
        <p:spPr>
          <a:ln/>
        </p:spPr>
      </p:sp>
      <p:sp>
        <p:nvSpPr>
          <p:cNvPr id="612355" name="文本占位符 612354"/>
          <p:cNvSpPr>
            <a:spLocks noGrp="1"/>
          </p:cNvSpPr>
          <p:nvPr>
            <p:ph type="body" idx="1"/>
          </p:nvPr>
        </p:nvSpPr>
        <p:spPr>
          <a:ln/>
        </p:spPr>
        <p:txBody>
          <a:bodyPr/>
          <a:lstStyle/>
          <a:p>
            <a:pPr lvl="0"/>
            <a:endParaRPr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90</a:t>
            </a:fld>
            <a:endParaRPr lang="zh-CN" altLang="en-US" sz="1200" dirty="0">
              <a:latin typeface="Tahoma" panose="020B0604030504040204" pitchFamily="34" charset="0"/>
            </a:endParaRPr>
          </a:p>
        </p:txBody>
      </p:sp>
      <p:sp>
        <p:nvSpPr>
          <p:cNvPr id="613378" name="幻灯片图像占位符 613377"/>
          <p:cNvSpPr>
            <a:spLocks noGrp="1" noRot="1" noChangeAspect="1" noTextEdit="1"/>
          </p:cNvSpPr>
          <p:nvPr>
            <p:ph type="sldImg"/>
          </p:nvPr>
        </p:nvSpPr>
        <p:spPr>
          <a:ln/>
        </p:spPr>
      </p:sp>
      <p:sp>
        <p:nvSpPr>
          <p:cNvPr id="613379" name="文本占位符 613378"/>
          <p:cNvSpPr>
            <a:spLocks noGrp="1"/>
          </p:cNvSpPr>
          <p:nvPr>
            <p:ph type="body" idx="1"/>
          </p:nvPr>
        </p:nvSpPr>
        <p:spPr>
          <a:ln/>
        </p:spPr>
        <p:txBody>
          <a:bodyPr/>
          <a:lstStyle/>
          <a:p>
            <a:pPr lvl="0"/>
            <a:endParaRPr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91</a:t>
            </a:fld>
            <a:endParaRPr lang="zh-CN" altLang="en-US" sz="1200" dirty="0">
              <a:latin typeface="Tahoma" panose="020B0604030504040204" pitchFamily="34" charset="0"/>
            </a:endParaRPr>
          </a:p>
        </p:txBody>
      </p:sp>
      <p:sp>
        <p:nvSpPr>
          <p:cNvPr id="695298" name="幻灯片图像占位符 695297"/>
          <p:cNvSpPr>
            <a:spLocks noGrp="1" noRot="1" noChangeAspect="1" noTextEdit="1"/>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695299" name="文本占位符 695298"/>
          <p:cNvSpPr>
            <a:spLocks noGrp="1"/>
          </p:cNvSpPr>
          <p:nvPr>
            <p:ph type="body" idx="1"/>
          </p:nvPr>
        </p:nvSpPr>
        <p:spPr>
          <a:xfrm>
            <a:off x="914400" y="4343400"/>
            <a:ext cx="5029200" cy="4114800"/>
          </a:xfrm>
          <a:solidFill>
            <a:srgbClr val="FFFFFF"/>
          </a:solidFill>
          <a:ln w="9525" cap="flat" cmpd="sng">
            <a:solidFill>
              <a:srgbClr val="000000"/>
            </a:solidFill>
            <a:prstDash val="solid"/>
            <a:headEnd type="none" w="med" len="med"/>
            <a:tailEnd type="none" w="med" len="med"/>
          </a:ln>
        </p:spPr>
        <p:txBody>
          <a:bodyPr/>
          <a:lstStyle/>
          <a:p>
            <a:pPr lvl="0"/>
            <a:endParaRPr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92</a:t>
            </a:fld>
            <a:endParaRPr lang="zh-CN" altLang="en-US" sz="1200" dirty="0">
              <a:latin typeface="Tahoma" panose="020B0604030504040204" pitchFamily="34" charset="0"/>
            </a:endParaRPr>
          </a:p>
        </p:txBody>
      </p:sp>
      <p:sp>
        <p:nvSpPr>
          <p:cNvPr id="697346" name="幻灯片图像占位符 697345"/>
          <p:cNvSpPr>
            <a:spLocks noGrp="1" noRot="1" noChangeAspect="1" noTextEdit="1"/>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697347" name="文本占位符 697346"/>
          <p:cNvSpPr>
            <a:spLocks noGrp="1"/>
          </p:cNvSpPr>
          <p:nvPr>
            <p:ph type="body" idx="1"/>
          </p:nvPr>
        </p:nvSpPr>
        <p:spPr>
          <a:xfrm>
            <a:off x="914400" y="4343400"/>
            <a:ext cx="5029200" cy="4114800"/>
          </a:xfrm>
          <a:solidFill>
            <a:srgbClr val="FFFFFF"/>
          </a:solidFill>
          <a:ln w="9525" cap="flat" cmpd="sng">
            <a:solidFill>
              <a:srgbClr val="000000"/>
            </a:solidFill>
            <a:prstDash val="solid"/>
            <a:headEnd type="none" w="med" len="med"/>
            <a:tailEnd type="none" w="med" len="med"/>
          </a:ln>
        </p:spPr>
        <p:txBody>
          <a:bodyPr/>
          <a:lstStyle/>
          <a:p>
            <a:pPr lvl="0"/>
            <a:endParaRPr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95</a:t>
            </a:fld>
            <a:endParaRPr lang="zh-CN" altLang="en-US" sz="1200" dirty="0">
              <a:latin typeface="Tahoma" panose="020B0604030504040204" pitchFamily="34" charset="0"/>
            </a:endParaRPr>
          </a:p>
        </p:txBody>
      </p:sp>
      <p:sp>
        <p:nvSpPr>
          <p:cNvPr id="616450" name="幻灯片图像占位符 616449"/>
          <p:cNvSpPr>
            <a:spLocks noGrp="1" noRot="1" noChangeAspect="1" noTextEdit="1"/>
          </p:cNvSpPr>
          <p:nvPr>
            <p:ph type="sldImg"/>
          </p:nvPr>
        </p:nvSpPr>
        <p:spPr>
          <a:ln/>
        </p:spPr>
      </p:sp>
      <p:sp>
        <p:nvSpPr>
          <p:cNvPr id="616451" name="文本占位符 616450"/>
          <p:cNvSpPr>
            <a:spLocks noGrp="1"/>
          </p:cNvSpPr>
          <p:nvPr>
            <p:ph type="body" idx="1"/>
          </p:nvPr>
        </p:nvSpPr>
        <p:spPr>
          <a:ln/>
        </p:spPr>
        <p:txBody>
          <a:bodyPr/>
          <a:lstStyle/>
          <a:p>
            <a:pPr lvl="0"/>
            <a:endParaRPr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96</a:t>
            </a:fld>
            <a:endParaRPr lang="zh-CN" altLang="en-US" sz="1200" dirty="0">
              <a:latin typeface="Tahoma" panose="020B0604030504040204" pitchFamily="34" charset="0"/>
            </a:endParaRPr>
          </a:p>
        </p:txBody>
      </p:sp>
      <p:sp>
        <p:nvSpPr>
          <p:cNvPr id="617474" name="幻灯片图像占位符 617473"/>
          <p:cNvSpPr>
            <a:spLocks noGrp="1" noRot="1" noChangeAspect="1" noTextEdit="1"/>
          </p:cNvSpPr>
          <p:nvPr>
            <p:ph type="sldImg"/>
          </p:nvPr>
        </p:nvSpPr>
        <p:spPr>
          <a:ln/>
        </p:spPr>
      </p:sp>
      <p:sp>
        <p:nvSpPr>
          <p:cNvPr id="617475" name="文本占位符 617474"/>
          <p:cNvSpPr>
            <a:spLocks noGrp="1"/>
          </p:cNvSpPr>
          <p:nvPr>
            <p:ph type="body" idx="1"/>
          </p:nvPr>
        </p:nvSpPr>
        <p:spPr>
          <a:ln/>
        </p:spPr>
        <p:txBody>
          <a:bodyPr/>
          <a:lstStyle/>
          <a:p>
            <a:pPr lvl="0"/>
            <a:endParaRPr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97</a:t>
            </a:fld>
            <a:endParaRPr lang="zh-CN" altLang="en-US" sz="1200" dirty="0">
              <a:latin typeface="Tahoma" panose="020B0604030504040204" pitchFamily="34" charset="0"/>
            </a:endParaRPr>
          </a:p>
        </p:txBody>
      </p:sp>
      <p:sp>
        <p:nvSpPr>
          <p:cNvPr id="618498" name="幻灯片图像占位符 618497"/>
          <p:cNvSpPr>
            <a:spLocks noGrp="1" noRot="1" noChangeAspect="1" noTextEdit="1"/>
          </p:cNvSpPr>
          <p:nvPr>
            <p:ph type="sldImg"/>
          </p:nvPr>
        </p:nvSpPr>
        <p:spPr>
          <a:ln/>
        </p:spPr>
      </p:sp>
      <p:sp>
        <p:nvSpPr>
          <p:cNvPr id="618499" name="文本占位符 618498"/>
          <p:cNvSpPr>
            <a:spLocks noGrp="1"/>
          </p:cNvSpPr>
          <p:nvPr>
            <p:ph type="body" idx="1"/>
          </p:nvPr>
        </p:nvSpPr>
        <p:spPr>
          <a:ln/>
        </p:spPr>
        <p:txBody>
          <a:bodyPr/>
          <a:lstStyle/>
          <a:p>
            <a:pPr lvl="0"/>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9</a:t>
            </a:fld>
            <a:endParaRPr lang="zh-CN" altLang="en-US" sz="1200" dirty="0">
              <a:latin typeface="Tahoma" panose="020B0604030504040204" pitchFamily="34" charset="0"/>
            </a:endParaRPr>
          </a:p>
        </p:txBody>
      </p:sp>
      <p:sp>
        <p:nvSpPr>
          <p:cNvPr id="536578" name="幻灯片图像占位符 536577"/>
          <p:cNvSpPr>
            <a:spLocks noGrp="1" noRot="1" noChangeAspect="1" noTextEdit="1"/>
          </p:cNvSpPr>
          <p:nvPr>
            <p:ph type="sldImg"/>
          </p:nvPr>
        </p:nvSpPr>
        <p:spPr>
          <a:ln/>
        </p:spPr>
      </p:sp>
      <p:sp>
        <p:nvSpPr>
          <p:cNvPr id="536579" name="文本占位符 536578"/>
          <p:cNvSpPr>
            <a:spLocks noGrp="1"/>
          </p:cNvSpPr>
          <p:nvPr>
            <p:ph type="body" idx="1"/>
          </p:nvPr>
        </p:nvSpPr>
        <p:spPr>
          <a:ln/>
        </p:spPr>
        <p:txBody>
          <a:bodyPr/>
          <a:lstStyle/>
          <a:p>
            <a:pPr lvl="0"/>
            <a:endParaRPr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99</a:t>
            </a:fld>
            <a:endParaRPr lang="zh-CN" altLang="en-US" sz="1200" dirty="0">
              <a:latin typeface="Tahoma" panose="020B0604030504040204" pitchFamily="34" charset="0"/>
            </a:endParaRPr>
          </a:p>
        </p:txBody>
      </p:sp>
      <p:sp>
        <p:nvSpPr>
          <p:cNvPr id="619522" name="幻灯片图像占位符 619521"/>
          <p:cNvSpPr>
            <a:spLocks noGrp="1" noRot="1" noChangeAspect="1" noTextEdit="1"/>
          </p:cNvSpPr>
          <p:nvPr>
            <p:ph type="sldImg"/>
          </p:nvPr>
        </p:nvSpPr>
        <p:spPr>
          <a:ln/>
        </p:spPr>
      </p:sp>
      <p:sp>
        <p:nvSpPr>
          <p:cNvPr id="619523" name="文本占位符 619522"/>
          <p:cNvSpPr>
            <a:spLocks noGrp="1"/>
          </p:cNvSpPr>
          <p:nvPr>
            <p:ph type="body" idx="1"/>
          </p:nvPr>
        </p:nvSpPr>
        <p:spPr>
          <a:ln/>
        </p:spPr>
        <p:txBody>
          <a:bodyPr/>
          <a:lstStyle/>
          <a:p>
            <a:pPr lvl="0"/>
            <a:endParaRPr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100</a:t>
            </a:fld>
            <a:endParaRPr lang="zh-CN" altLang="en-US" sz="1200" dirty="0">
              <a:latin typeface="Tahoma" panose="020B0604030504040204" pitchFamily="34" charset="0"/>
            </a:endParaRPr>
          </a:p>
        </p:txBody>
      </p:sp>
      <p:sp>
        <p:nvSpPr>
          <p:cNvPr id="620546" name="幻灯片图像占位符 620545"/>
          <p:cNvSpPr>
            <a:spLocks noGrp="1" noRot="1" noChangeAspect="1" noTextEdit="1"/>
          </p:cNvSpPr>
          <p:nvPr>
            <p:ph type="sldImg"/>
          </p:nvPr>
        </p:nvSpPr>
        <p:spPr>
          <a:ln/>
        </p:spPr>
      </p:sp>
      <p:sp>
        <p:nvSpPr>
          <p:cNvPr id="620547" name="文本占位符 620546"/>
          <p:cNvSpPr>
            <a:spLocks noGrp="1"/>
          </p:cNvSpPr>
          <p:nvPr>
            <p:ph type="body" idx="1"/>
          </p:nvPr>
        </p:nvSpPr>
        <p:spPr>
          <a:ln/>
        </p:spPr>
        <p:txBody>
          <a:bodyPr/>
          <a:lstStyle/>
          <a:p>
            <a:pPr lvl="0"/>
            <a:endParaRPr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101</a:t>
            </a:fld>
            <a:endParaRPr lang="zh-CN" altLang="en-US" sz="1200" dirty="0">
              <a:latin typeface="Tahoma" panose="020B0604030504040204" pitchFamily="34" charset="0"/>
            </a:endParaRPr>
          </a:p>
        </p:txBody>
      </p:sp>
      <p:sp>
        <p:nvSpPr>
          <p:cNvPr id="621570" name="幻灯片图像占位符 621569"/>
          <p:cNvSpPr>
            <a:spLocks noGrp="1" noRot="1" noChangeAspect="1" noTextEdit="1"/>
          </p:cNvSpPr>
          <p:nvPr>
            <p:ph type="sldImg"/>
          </p:nvPr>
        </p:nvSpPr>
        <p:spPr>
          <a:ln/>
        </p:spPr>
      </p:sp>
      <p:sp>
        <p:nvSpPr>
          <p:cNvPr id="621571" name="文本占位符 621570"/>
          <p:cNvSpPr>
            <a:spLocks noGrp="1"/>
          </p:cNvSpPr>
          <p:nvPr>
            <p:ph type="body" idx="1"/>
          </p:nvPr>
        </p:nvSpPr>
        <p:spPr>
          <a:ln/>
        </p:spPr>
        <p:txBody>
          <a:bodyPr/>
          <a:lstStyle/>
          <a:p>
            <a:pPr lvl="0"/>
            <a:endParaRPr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102</a:t>
            </a:fld>
            <a:endParaRPr lang="zh-CN" altLang="en-US" sz="1200" dirty="0">
              <a:latin typeface="Tahoma" panose="020B0604030504040204" pitchFamily="34" charset="0"/>
            </a:endParaRPr>
          </a:p>
        </p:txBody>
      </p:sp>
      <p:sp>
        <p:nvSpPr>
          <p:cNvPr id="622594" name="幻灯片图像占位符 622593"/>
          <p:cNvSpPr>
            <a:spLocks noGrp="1" noRot="1" noChangeAspect="1" noTextEdit="1"/>
          </p:cNvSpPr>
          <p:nvPr>
            <p:ph type="sldImg"/>
          </p:nvPr>
        </p:nvSpPr>
        <p:spPr>
          <a:ln/>
        </p:spPr>
      </p:sp>
      <p:sp>
        <p:nvSpPr>
          <p:cNvPr id="622595" name="文本占位符 622594"/>
          <p:cNvSpPr>
            <a:spLocks noGrp="1"/>
          </p:cNvSpPr>
          <p:nvPr>
            <p:ph type="body" idx="1"/>
          </p:nvPr>
        </p:nvSpPr>
        <p:spPr>
          <a:ln/>
        </p:spPr>
        <p:txBody>
          <a:bodyPr/>
          <a:lstStyle/>
          <a:p>
            <a:pPr lvl="0"/>
            <a:endParaRPr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103</a:t>
            </a:fld>
            <a:endParaRPr lang="zh-CN" altLang="en-US" sz="1200" dirty="0">
              <a:latin typeface="Tahoma" panose="020B0604030504040204" pitchFamily="34" charset="0"/>
            </a:endParaRPr>
          </a:p>
        </p:txBody>
      </p:sp>
      <p:sp>
        <p:nvSpPr>
          <p:cNvPr id="623618" name="幻灯片图像占位符 623617"/>
          <p:cNvSpPr>
            <a:spLocks noGrp="1" noRot="1" noChangeAspect="1" noTextEdit="1"/>
          </p:cNvSpPr>
          <p:nvPr>
            <p:ph type="sldImg"/>
          </p:nvPr>
        </p:nvSpPr>
        <p:spPr>
          <a:ln/>
        </p:spPr>
      </p:sp>
      <p:sp>
        <p:nvSpPr>
          <p:cNvPr id="623619" name="文本占位符 623618"/>
          <p:cNvSpPr>
            <a:spLocks noGrp="1"/>
          </p:cNvSpPr>
          <p:nvPr>
            <p:ph type="body" idx="1"/>
          </p:nvPr>
        </p:nvSpPr>
        <p:spPr>
          <a:ln/>
        </p:spPr>
        <p:txBody>
          <a:bodyPr/>
          <a:lstStyle/>
          <a:p>
            <a:pPr lvl="0"/>
            <a:endParaRPr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104</a:t>
            </a:fld>
            <a:endParaRPr lang="zh-CN" altLang="en-US" sz="1200" dirty="0">
              <a:latin typeface="Tahoma" panose="020B0604030504040204" pitchFamily="34" charset="0"/>
            </a:endParaRPr>
          </a:p>
        </p:txBody>
      </p:sp>
      <p:sp>
        <p:nvSpPr>
          <p:cNvPr id="624642" name="幻灯片图像占位符 624641"/>
          <p:cNvSpPr>
            <a:spLocks noGrp="1" noRot="1" noChangeAspect="1" noTextEdit="1"/>
          </p:cNvSpPr>
          <p:nvPr>
            <p:ph type="sldImg"/>
          </p:nvPr>
        </p:nvSpPr>
        <p:spPr>
          <a:ln/>
        </p:spPr>
      </p:sp>
      <p:sp>
        <p:nvSpPr>
          <p:cNvPr id="624643" name="文本占位符 624642"/>
          <p:cNvSpPr>
            <a:spLocks noGrp="1"/>
          </p:cNvSpPr>
          <p:nvPr>
            <p:ph type="body" idx="1"/>
          </p:nvPr>
        </p:nvSpPr>
        <p:spPr>
          <a:ln/>
        </p:spPr>
        <p:txBody>
          <a:bodyPr/>
          <a:lstStyle/>
          <a:p>
            <a:pPr lvl="0"/>
            <a:endParaRPr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105</a:t>
            </a:fld>
            <a:endParaRPr lang="zh-CN" altLang="en-US" sz="1200" dirty="0">
              <a:latin typeface="Tahoma" panose="020B0604030504040204" pitchFamily="34" charset="0"/>
            </a:endParaRPr>
          </a:p>
        </p:txBody>
      </p:sp>
      <p:sp>
        <p:nvSpPr>
          <p:cNvPr id="625666" name="幻灯片图像占位符 625665"/>
          <p:cNvSpPr>
            <a:spLocks noGrp="1" noRot="1" noChangeAspect="1" noTextEdit="1"/>
          </p:cNvSpPr>
          <p:nvPr>
            <p:ph type="sldImg"/>
          </p:nvPr>
        </p:nvSpPr>
        <p:spPr>
          <a:ln/>
        </p:spPr>
      </p:sp>
      <p:sp>
        <p:nvSpPr>
          <p:cNvPr id="625667" name="文本占位符 625666"/>
          <p:cNvSpPr>
            <a:spLocks noGrp="1"/>
          </p:cNvSpPr>
          <p:nvPr>
            <p:ph type="body" idx="1"/>
          </p:nvPr>
        </p:nvSpPr>
        <p:spPr>
          <a:ln/>
        </p:spPr>
        <p:txBody>
          <a:bodyPr/>
          <a:lstStyle/>
          <a:p>
            <a:pPr lvl="0"/>
            <a:endParaRPr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106</a:t>
            </a:fld>
            <a:endParaRPr lang="zh-CN" altLang="en-US" sz="1200" dirty="0">
              <a:latin typeface="Tahoma" panose="020B0604030504040204" pitchFamily="34" charset="0"/>
            </a:endParaRPr>
          </a:p>
        </p:txBody>
      </p:sp>
      <p:sp>
        <p:nvSpPr>
          <p:cNvPr id="626690" name="幻灯片图像占位符 626689"/>
          <p:cNvSpPr>
            <a:spLocks noGrp="1" noRot="1" noChangeAspect="1" noTextEdit="1"/>
          </p:cNvSpPr>
          <p:nvPr>
            <p:ph type="sldImg"/>
          </p:nvPr>
        </p:nvSpPr>
        <p:spPr>
          <a:ln/>
        </p:spPr>
      </p:sp>
      <p:sp>
        <p:nvSpPr>
          <p:cNvPr id="626691" name="文本占位符 626690"/>
          <p:cNvSpPr>
            <a:spLocks noGrp="1"/>
          </p:cNvSpPr>
          <p:nvPr>
            <p:ph type="body" idx="1"/>
          </p:nvPr>
        </p:nvSpPr>
        <p:spPr>
          <a:ln/>
        </p:spPr>
        <p:txBody>
          <a:bodyPr/>
          <a:lstStyle/>
          <a:p>
            <a:pPr lvl="0"/>
            <a:endParaRPr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107</a:t>
            </a:fld>
            <a:endParaRPr lang="zh-CN" altLang="en-US" sz="1200" dirty="0">
              <a:latin typeface="Tahoma" panose="020B0604030504040204" pitchFamily="34" charset="0"/>
            </a:endParaRPr>
          </a:p>
        </p:txBody>
      </p:sp>
      <p:sp>
        <p:nvSpPr>
          <p:cNvPr id="678914" name="幻灯片图像占位符 678913"/>
          <p:cNvSpPr>
            <a:spLocks noGrp="1" noRot="1" noChangeAspect="1" noTextEdit="1"/>
          </p:cNvSpPr>
          <p:nvPr>
            <p:ph type="sldImg"/>
          </p:nvPr>
        </p:nvSpPr>
        <p:spPr>
          <a:ln/>
        </p:spPr>
      </p:sp>
      <p:sp>
        <p:nvSpPr>
          <p:cNvPr id="678915" name="文本占位符 678914"/>
          <p:cNvSpPr>
            <a:spLocks noGrp="1"/>
          </p:cNvSpPr>
          <p:nvPr>
            <p:ph type="body" idx="1"/>
          </p:nvPr>
        </p:nvSpPr>
        <p:spPr>
          <a:ln/>
        </p:spPr>
        <p:txBody>
          <a:bodyPr/>
          <a:lstStyle/>
          <a:p>
            <a:pPr lvl="0"/>
            <a:endParaRPr dirty="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108</a:t>
            </a:fld>
            <a:endParaRPr lang="zh-CN" altLang="en-US" sz="1200" dirty="0">
              <a:latin typeface="Tahoma" panose="020B0604030504040204" pitchFamily="34" charset="0"/>
            </a:endParaRPr>
          </a:p>
        </p:txBody>
      </p:sp>
      <p:sp>
        <p:nvSpPr>
          <p:cNvPr id="679938" name="幻灯片图像占位符 679937"/>
          <p:cNvSpPr>
            <a:spLocks noGrp="1" noRot="1" noChangeAspect="1" noTextEdit="1"/>
          </p:cNvSpPr>
          <p:nvPr>
            <p:ph type="sldImg"/>
          </p:nvPr>
        </p:nvSpPr>
        <p:spPr>
          <a:ln/>
        </p:spPr>
      </p:sp>
      <p:sp>
        <p:nvSpPr>
          <p:cNvPr id="679939" name="文本占位符 679938"/>
          <p:cNvSpPr>
            <a:spLocks noGrp="1"/>
          </p:cNvSpPr>
          <p:nvPr>
            <p:ph type="body" idx="1"/>
          </p:nvPr>
        </p:nvSpPr>
        <p:spPr>
          <a:ln/>
        </p:spPr>
        <p:txBody>
          <a:bodyPr/>
          <a:lstStyle/>
          <a:p>
            <a:pPr lvl="0"/>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grpSp>
        <p:nvGrpSpPr>
          <p:cNvPr id="4098" name="组合 4097"/>
          <p:cNvGrpSpPr/>
          <p:nvPr/>
        </p:nvGrpSpPr>
        <p:grpSpPr>
          <a:xfrm>
            <a:off x="0" y="2438400"/>
            <a:ext cx="9009063" cy="1052513"/>
            <a:chOff x="0" y="1536"/>
            <a:chExt cx="5675" cy="663"/>
          </a:xfrm>
        </p:grpSpPr>
        <p:grpSp>
          <p:nvGrpSpPr>
            <p:cNvPr id="4099" name="组合 4098"/>
            <p:cNvGrpSpPr/>
            <p:nvPr/>
          </p:nvGrpSpPr>
          <p:grpSpPr>
            <a:xfrm>
              <a:off x="183" y="1604"/>
              <a:ext cx="448" cy="299"/>
              <a:chOff x="720" y="336"/>
              <a:chExt cx="624" cy="432"/>
            </a:xfrm>
          </p:grpSpPr>
          <p:sp>
            <p:nvSpPr>
              <p:cNvPr id="4100" name="矩形 4099"/>
              <p:cNvSpPr/>
              <p:nvPr/>
            </p:nvSpPr>
            <p:spPr>
              <a:xfrm>
                <a:off x="720" y="336"/>
                <a:ext cx="384" cy="432"/>
              </a:xfrm>
              <a:prstGeom prst="rect">
                <a:avLst/>
              </a:prstGeom>
              <a:solidFill>
                <a:schemeClr val="folHlink"/>
              </a:solidFill>
              <a:ln w="9525">
                <a:noFill/>
              </a:ln>
            </p:spPr>
            <p:txBody>
              <a:bodyPr/>
              <a:lstStyle/>
              <a:p>
                <a:endParaRPr lang="zh-CN" altLang="en-US"/>
              </a:p>
            </p:txBody>
          </p:sp>
          <p:sp>
            <p:nvSpPr>
              <p:cNvPr id="4101" name="矩形 4100"/>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a:lstStyle/>
              <a:p>
                <a:endParaRPr lang="zh-CN" altLang="en-US"/>
              </a:p>
            </p:txBody>
          </p:sp>
        </p:grpSp>
        <p:grpSp>
          <p:nvGrpSpPr>
            <p:cNvPr id="4102" name="组合 4101"/>
            <p:cNvGrpSpPr/>
            <p:nvPr/>
          </p:nvGrpSpPr>
          <p:grpSpPr>
            <a:xfrm>
              <a:off x="261" y="1870"/>
              <a:ext cx="465" cy="299"/>
              <a:chOff x="912" y="2640"/>
              <a:chExt cx="672" cy="432"/>
            </a:xfrm>
          </p:grpSpPr>
          <p:sp>
            <p:nvSpPr>
              <p:cNvPr id="4103" name="矩形 4102"/>
              <p:cNvSpPr/>
              <p:nvPr/>
            </p:nvSpPr>
            <p:spPr>
              <a:xfrm>
                <a:off x="912" y="2640"/>
                <a:ext cx="384" cy="432"/>
              </a:xfrm>
              <a:prstGeom prst="rect">
                <a:avLst/>
              </a:prstGeom>
              <a:solidFill>
                <a:schemeClr val="accent2"/>
              </a:solidFill>
              <a:ln w="9525">
                <a:noFill/>
              </a:ln>
            </p:spPr>
            <p:txBody>
              <a:bodyPr/>
              <a:lstStyle/>
              <a:p>
                <a:endParaRPr lang="zh-CN" altLang="en-US"/>
              </a:p>
            </p:txBody>
          </p:sp>
          <p:sp>
            <p:nvSpPr>
              <p:cNvPr id="4104" name="矩形 4103"/>
              <p:cNvSpPr/>
              <p:nvPr/>
            </p:nvSpPr>
            <p:spPr>
              <a:xfrm>
                <a:off x="1248" y="2640"/>
                <a:ext cx="336" cy="432"/>
              </a:xfrm>
              <a:prstGeom prst="rect">
                <a:avLst/>
              </a:prstGeom>
              <a:gradFill rotWithShape="0">
                <a:gsLst>
                  <a:gs pos="0">
                    <a:schemeClr val="accent2"/>
                  </a:gs>
                  <a:gs pos="100000">
                    <a:schemeClr val="bg1"/>
                  </a:gs>
                </a:gsLst>
                <a:lin ang="0" scaled="1"/>
                <a:tileRect/>
              </a:gradFill>
              <a:ln w="9525">
                <a:noFill/>
              </a:ln>
            </p:spPr>
            <p:txBody>
              <a:bodyPr/>
              <a:lstStyle/>
              <a:p>
                <a:endParaRPr lang="zh-CN" altLang="en-US"/>
              </a:p>
            </p:txBody>
          </p:sp>
        </p:grpSp>
        <p:sp>
          <p:nvSpPr>
            <p:cNvPr id="4105" name="矩形 4104"/>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a:lstStyle/>
            <a:p>
              <a:endParaRPr lang="zh-CN" altLang="en-US"/>
            </a:p>
          </p:txBody>
        </p:sp>
        <p:sp>
          <p:nvSpPr>
            <p:cNvPr id="4106" name="矩形 4105"/>
            <p:cNvSpPr/>
            <p:nvPr/>
          </p:nvSpPr>
          <p:spPr>
            <a:xfrm>
              <a:off x="400" y="1536"/>
              <a:ext cx="20" cy="663"/>
            </a:xfrm>
            <a:prstGeom prst="rect">
              <a:avLst/>
            </a:prstGeom>
            <a:solidFill>
              <a:schemeClr val="bg2"/>
            </a:solidFill>
            <a:ln w="9525">
              <a:noFill/>
            </a:ln>
          </p:spPr>
          <p:txBody>
            <a:bodyPr/>
            <a:lstStyle/>
            <a:p>
              <a:endParaRPr lang="zh-CN" altLang="en-US"/>
            </a:p>
          </p:txBody>
        </p:sp>
        <p:sp>
          <p:nvSpPr>
            <p:cNvPr id="4107" name="矩形 4106"/>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a:lstStyle/>
            <a:p>
              <a:endParaRPr lang="zh-CN" altLang="en-US"/>
            </a:p>
          </p:txBody>
        </p:sp>
      </p:grpSp>
      <p:sp>
        <p:nvSpPr>
          <p:cNvPr id="4108" name="标题 4107"/>
          <p:cNvSpPr>
            <a:spLocks noGrp="1"/>
          </p:cNvSpPr>
          <p:nvPr>
            <p:ph type="ctrTitle"/>
          </p:nvPr>
        </p:nvSpPr>
        <p:spPr>
          <a:xfrm>
            <a:off x="990600" y="1828800"/>
            <a:ext cx="7772400" cy="1143000"/>
          </a:xfrm>
          <a:prstGeom prst="rect">
            <a:avLst/>
          </a:prstGeom>
          <a:noFill/>
          <a:ln w="9525">
            <a:noFill/>
          </a:ln>
        </p:spPr>
        <p:txBody>
          <a:bodyPr anchor="b"/>
          <a:lstStyle>
            <a:lvl1pPr lvl="0">
              <a:buClrTx/>
              <a:buSzTx/>
              <a:buFontTx/>
              <a:defRPr/>
            </a:lvl1pPr>
          </a:lstStyle>
          <a:p>
            <a:pPr lvl="0"/>
            <a:r>
              <a:rPr lang="zh-CN" altLang="en-US" dirty="0"/>
              <a:t>单击此处编辑母版标题样式</a:t>
            </a:r>
          </a:p>
        </p:txBody>
      </p:sp>
      <p:sp>
        <p:nvSpPr>
          <p:cNvPr id="4109" name="副标题 4108"/>
          <p:cNvSpPr>
            <a:spLocks noGrp="1"/>
          </p:cNvSpPr>
          <p:nvPr>
            <p:ph type="subTitle" idx="1"/>
          </p:nvPr>
        </p:nvSpPr>
        <p:spPr>
          <a:xfrm>
            <a:off x="1371600" y="3886200"/>
            <a:ext cx="6400800" cy="1752600"/>
          </a:xfrm>
          <a:prstGeom prst="rect">
            <a:avLst/>
          </a:prstGeom>
          <a:noFill/>
          <a:ln w="9525">
            <a:noFill/>
          </a:ln>
        </p:spPr>
        <p:txBody>
          <a:bodyPr anchor="t"/>
          <a:lstStyle>
            <a:lvl1pPr marL="0" lvl="0" indent="0" algn="ctr">
              <a:buClr>
                <a:schemeClr val="folHlink"/>
              </a:buClr>
              <a:buSzPct val="60000"/>
              <a:buFont typeface="Wingdings" panose="05000000000000000000" pitchFamily="2" charset="2"/>
              <a:buNone/>
              <a:defRPr/>
            </a:lvl1pPr>
            <a:lvl2pPr marL="457200" lvl="1" indent="0" algn="ctr">
              <a:buClr>
                <a:schemeClr val="hlink"/>
              </a:buClr>
              <a:buSzPct val="55000"/>
              <a:buFont typeface="Wingdings" panose="05000000000000000000" pitchFamily="2" charset="2"/>
              <a:buNone/>
              <a:defRPr/>
            </a:lvl2pPr>
            <a:lvl3pPr marL="914400" lvl="2" indent="0" algn="ctr">
              <a:buClr>
                <a:schemeClr val="folHlink"/>
              </a:buClr>
              <a:buSzPct val="50000"/>
              <a:buFont typeface="Wingdings" panose="05000000000000000000" pitchFamily="2" charset="2"/>
              <a:buNone/>
              <a:defRPr/>
            </a:lvl3pPr>
            <a:lvl4pPr marL="1371600" lvl="3" indent="0" algn="ctr">
              <a:buClr>
                <a:schemeClr val="accent2"/>
              </a:buClr>
              <a:buSzPct val="55000"/>
              <a:buFont typeface="Wingdings" panose="05000000000000000000" pitchFamily="2" charset="2"/>
              <a:buNone/>
              <a:defRPr/>
            </a:lvl4pPr>
            <a:lvl5pPr marL="1828800" lvl="4" indent="0" algn="ctr">
              <a:buClr>
                <a:schemeClr val="accent1"/>
              </a:buClr>
              <a:buSzPct val="50000"/>
              <a:buFont typeface="Wingdings" panose="05000000000000000000" pitchFamily="2" charset="2"/>
              <a:buNone/>
              <a:defRPr/>
            </a:lvl5pPr>
          </a:lstStyle>
          <a:p>
            <a:pPr lvl="0"/>
            <a:r>
              <a:rPr lang="zh-CN" altLang="en-US" dirty="0"/>
              <a:t>单击此处编辑母版副标题样式</a:t>
            </a:r>
          </a:p>
        </p:txBody>
      </p:sp>
      <p:sp>
        <p:nvSpPr>
          <p:cNvPr id="4110" name="日期占位符 4109"/>
          <p:cNvSpPr>
            <a:spLocks noGrp="1"/>
          </p:cNvSpPr>
          <p:nvPr>
            <p:ph type="dt" sz="half" idx="2"/>
          </p:nvPr>
        </p:nvSpPr>
        <p:spPr>
          <a:xfrm>
            <a:off x="990600" y="6248400"/>
            <a:ext cx="1905000" cy="457200"/>
          </a:xfrm>
          <a:prstGeom prst="rect">
            <a:avLst/>
          </a:prstGeom>
          <a:noFill/>
          <a:ln w="9525">
            <a:noFill/>
          </a:ln>
        </p:spPr>
        <p:txBody>
          <a:bodyPr anchor="b"/>
          <a:lstStyle>
            <a:lvl1pPr>
              <a:defRPr sz="1400">
                <a:solidFill>
                  <a:schemeClr val="bg2"/>
                </a:solidFill>
                <a:latin typeface="Tahoma" panose="020B0604030504040204" pitchFamily="34" charset="0"/>
              </a:defRPr>
            </a:lvl1pPr>
          </a:lstStyle>
          <a:p>
            <a:pPr lvl="0"/>
            <a:fld id="{BB962C8B-B14F-4D97-AF65-F5344CB8AC3E}" type="datetime1">
              <a:rPr lang="zh-CN" altLang="en-US" dirty="0">
                <a:ea typeface="宋体" panose="02010600030101010101" pitchFamily="2" charset="-122"/>
              </a:rPr>
              <a:t>2019/5/12</a:t>
            </a:fld>
            <a:endParaRPr lang="zh-CN" altLang="en-US" dirty="0">
              <a:latin typeface="Times New Roman" panose="02020603050405020304" pitchFamily="18" charset="0"/>
              <a:ea typeface="宋体" panose="02010600030101010101" pitchFamily="2" charset="-122"/>
            </a:endParaRPr>
          </a:p>
        </p:txBody>
      </p:sp>
      <p:sp>
        <p:nvSpPr>
          <p:cNvPr id="4111" name="页脚占位符 4110"/>
          <p:cNvSpPr>
            <a:spLocks noGrp="1"/>
          </p:cNvSpPr>
          <p:nvPr>
            <p:ph type="ftr" sz="quarter" idx="3"/>
          </p:nvPr>
        </p:nvSpPr>
        <p:spPr>
          <a:xfrm>
            <a:off x="3429000" y="6248400"/>
            <a:ext cx="2895600" cy="457200"/>
          </a:xfrm>
          <a:prstGeom prst="rect">
            <a:avLst/>
          </a:prstGeom>
          <a:noFill/>
          <a:ln w="9525">
            <a:noFill/>
          </a:ln>
        </p:spPr>
        <p:txBody>
          <a:bodyPr anchor="b"/>
          <a:lstStyle>
            <a:lvl1pPr algn="ctr">
              <a:defRPr sz="1400">
                <a:solidFill>
                  <a:schemeClr val="bg2"/>
                </a:solidFill>
                <a:latin typeface="Tahoma" panose="020B0604030504040204" pitchFamily="34" charset="0"/>
              </a:defRPr>
            </a:lvl1pPr>
          </a:lstStyle>
          <a:p>
            <a:pPr lvl="0"/>
            <a:endParaRPr lang="zh-CN" altLang="en-US" dirty="0">
              <a:ea typeface="宋体" panose="02010600030101010101" pitchFamily="2" charset="-122"/>
            </a:endParaRPr>
          </a:p>
        </p:txBody>
      </p:sp>
      <p:sp>
        <p:nvSpPr>
          <p:cNvPr id="4112" name="灯片编号占位符 4111"/>
          <p:cNvSpPr>
            <a:spLocks noGrp="1"/>
          </p:cNvSpPr>
          <p:nvPr>
            <p:ph type="sldNum" sz="quarter" idx="4"/>
          </p:nvPr>
        </p:nvSpPr>
        <p:spPr>
          <a:xfrm>
            <a:off x="6858000" y="6248400"/>
            <a:ext cx="1905000" cy="457200"/>
          </a:xfrm>
          <a:prstGeom prst="rect">
            <a:avLst/>
          </a:prstGeom>
          <a:noFill/>
          <a:ln w="9525">
            <a:noFill/>
          </a:ln>
        </p:spPr>
        <p:txBody>
          <a:bodyPr anchor="b"/>
          <a:lstStyle>
            <a:lvl1pPr algn="r">
              <a:defRPr sz="1400">
                <a:solidFill>
                  <a:schemeClr val="bg2"/>
                </a:solidFill>
                <a:latin typeface="Tahoma" panose="020B0604030504040204" pitchFamily="34" charset="0"/>
              </a:defRPr>
            </a:lvl1pPr>
          </a:lstStyle>
          <a:p>
            <a:pPr lvl="0"/>
            <a:fld id="{9A0DB2DC-4C9A-4742-B13C-FB6460FD3503}" type="slidenum">
              <a:rPr lang="zh-CN" altLang="en-US" dirty="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76200"/>
            <a:ext cx="2038350" cy="6096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76200"/>
            <a:ext cx="5996885" cy="6096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447800"/>
            <a:ext cx="3995166" cy="4724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67834" y="1447800"/>
            <a:ext cx="3995166" cy="4724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1" name="标题 3080"/>
          <p:cNvSpPr>
            <a:spLocks noGrp="1"/>
          </p:cNvSpPr>
          <p:nvPr>
            <p:ph type="title"/>
          </p:nvPr>
        </p:nvSpPr>
        <p:spPr>
          <a:xfrm>
            <a:off x="914400" y="76200"/>
            <a:ext cx="7848600" cy="914400"/>
          </a:xfrm>
          <a:prstGeom prst="rect">
            <a:avLst/>
          </a:prstGeom>
          <a:noFill/>
          <a:ln w="9525">
            <a:noFill/>
          </a:ln>
        </p:spPr>
        <p:txBody>
          <a:bodyPr anchor="b"/>
          <a:lstStyle/>
          <a:p>
            <a:pPr lvl="0"/>
            <a:r>
              <a:rPr lang="zh-CN" altLang="en-US" dirty="0"/>
              <a:t>单击此处编辑母版标题样式</a:t>
            </a:r>
          </a:p>
        </p:txBody>
      </p:sp>
      <p:sp>
        <p:nvSpPr>
          <p:cNvPr id="3082" name="文本占位符 3081"/>
          <p:cNvSpPr>
            <a:spLocks noGrp="1"/>
          </p:cNvSpPr>
          <p:nvPr>
            <p:ph type="body" idx="1"/>
          </p:nvPr>
        </p:nvSpPr>
        <p:spPr>
          <a:xfrm>
            <a:off x="609600" y="1447800"/>
            <a:ext cx="8153400" cy="47244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088" name="文本框 3087"/>
          <p:cNvSpPr txBox="1"/>
          <p:nvPr userDrawn="1"/>
        </p:nvSpPr>
        <p:spPr>
          <a:xfrm>
            <a:off x="7315200" y="6248400"/>
            <a:ext cx="1828800" cy="457200"/>
          </a:xfrm>
          <a:prstGeom prst="rect">
            <a:avLst/>
          </a:prstGeom>
          <a:noFill/>
          <a:ln w="9525">
            <a:noFill/>
          </a:ln>
        </p:spPr>
        <p:txBody>
          <a:bodyPr>
            <a:spAutoFit/>
          </a:bodyPr>
          <a:lstStyle/>
          <a:p>
            <a:pPr lvl="0">
              <a:spcBef>
                <a:spcPct val="50000"/>
              </a:spcBef>
            </a:pPr>
            <a:endParaRPr sz="2400">
              <a:solidFill>
                <a:schemeClr val="tx1"/>
              </a:solidFill>
              <a:latin typeface="Tahoma" panose="020B0604030504040204" pitchFamily="34" charset="0"/>
              <a:ea typeface="宋体" panose="02010600030101010101" pitchFamily="2" charset="-122"/>
            </a:endParaRPr>
          </a:p>
        </p:txBody>
      </p:sp>
      <p:sp>
        <p:nvSpPr>
          <p:cNvPr id="3089" name="文本框 3088"/>
          <p:cNvSpPr txBox="1"/>
          <p:nvPr userDrawn="1"/>
        </p:nvSpPr>
        <p:spPr>
          <a:xfrm>
            <a:off x="8305800" y="6430963"/>
            <a:ext cx="762000" cy="274637"/>
          </a:xfrm>
          <a:prstGeom prst="rect">
            <a:avLst/>
          </a:prstGeom>
          <a:noFill/>
          <a:ln w="9525">
            <a:noFill/>
          </a:ln>
        </p:spPr>
        <p:txBody>
          <a:bodyPr>
            <a:spAutoFit/>
          </a:bodyPr>
          <a:lstStyle/>
          <a:p>
            <a:pPr lvl="0">
              <a:spcBef>
                <a:spcPct val="50000"/>
              </a:spcBef>
            </a:pPr>
            <a:fld id="{9A0DB2DC-4C9A-4742-B13C-FB6460FD3503}" type="slidenum">
              <a:rPr lang="zh-CN" altLang="en-US" sz="1200" dirty="0">
                <a:solidFill>
                  <a:schemeClr val="tx1"/>
                </a:solidFill>
                <a:latin typeface="Tahoma" panose="020B0604030504040204" pitchFamily="34" charset="0"/>
                <a:ea typeface="宋体" panose="02010600030101010101" pitchFamily="2" charset="-122"/>
              </a:rPr>
              <a:t>‹#›</a:t>
            </a:fld>
            <a:endParaRPr lang="zh-CN" altLang="en-US" sz="1200" dirty="0">
              <a:solidFill>
                <a:schemeClr val="tx1"/>
              </a:solidFill>
              <a:latin typeface="Tahoma" panose="020B0604030504040204" pitchFamily="34" charset="0"/>
              <a:ea typeface="宋体" panose="02010600030101010101" pitchFamily="2" charset="-122"/>
            </a:endParaRPr>
          </a:p>
        </p:txBody>
      </p:sp>
      <p:grpSp>
        <p:nvGrpSpPr>
          <p:cNvPr id="3090" name="组合 3089"/>
          <p:cNvGrpSpPr/>
          <p:nvPr userDrawn="1"/>
        </p:nvGrpSpPr>
        <p:grpSpPr>
          <a:xfrm>
            <a:off x="0" y="381000"/>
            <a:ext cx="9009063" cy="1052513"/>
            <a:chOff x="0" y="1536"/>
            <a:chExt cx="5675" cy="663"/>
          </a:xfrm>
        </p:grpSpPr>
        <p:grpSp>
          <p:nvGrpSpPr>
            <p:cNvPr id="3091" name="组合 3090"/>
            <p:cNvGrpSpPr/>
            <p:nvPr/>
          </p:nvGrpSpPr>
          <p:grpSpPr>
            <a:xfrm>
              <a:off x="183" y="1604"/>
              <a:ext cx="448" cy="299"/>
              <a:chOff x="720" y="336"/>
              <a:chExt cx="624" cy="432"/>
            </a:xfrm>
          </p:grpSpPr>
          <p:sp>
            <p:nvSpPr>
              <p:cNvPr id="3092" name="矩形 3091"/>
              <p:cNvSpPr/>
              <p:nvPr/>
            </p:nvSpPr>
            <p:spPr>
              <a:xfrm>
                <a:off x="720" y="336"/>
                <a:ext cx="384" cy="432"/>
              </a:xfrm>
              <a:prstGeom prst="rect">
                <a:avLst/>
              </a:prstGeom>
              <a:solidFill>
                <a:schemeClr val="folHlink"/>
              </a:solidFill>
              <a:ln w="9525">
                <a:noFill/>
              </a:ln>
            </p:spPr>
            <p:txBody>
              <a:bodyPr/>
              <a:lstStyle/>
              <a:p>
                <a:endParaRPr lang="zh-CN" altLang="en-US"/>
              </a:p>
            </p:txBody>
          </p:sp>
          <p:sp>
            <p:nvSpPr>
              <p:cNvPr id="3093" name="矩形 3092"/>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a:lstStyle/>
              <a:p>
                <a:endParaRPr lang="zh-CN" altLang="en-US"/>
              </a:p>
            </p:txBody>
          </p:sp>
        </p:grpSp>
        <p:grpSp>
          <p:nvGrpSpPr>
            <p:cNvPr id="3094" name="组合 3093"/>
            <p:cNvGrpSpPr/>
            <p:nvPr/>
          </p:nvGrpSpPr>
          <p:grpSpPr>
            <a:xfrm>
              <a:off x="261" y="1870"/>
              <a:ext cx="465" cy="299"/>
              <a:chOff x="912" y="2640"/>
              <a:chExt cx="672" cy="432"/>
            </a:xfrm>
          </p:grpSpPr>
          <p:sp>
            <p:nvSpPr>
              <p:cNvPr id="3095" name="矩形 3094"/>
              <p:cNvSpPr/>
              <p:nvPr/>
            </p:nvSpPr>
            <p:spPr>
              <a:xfrm>
                <a:off x="912" y="2640"/>
                <a:ext cx="384" cy="432"/>
              </a:xfrm>
              <a:prstGeom prst="rect">
                <a:avLst/>
              </a:prstGeom>
              <a:solidFill>
                <a:schemeClr val="accent2"/>
              </a:solidFill>
              <a:ln w="9525">
                <a:noFill/>
              </a:ln>
            </p:spPr>
            <p:txBody>
              <a:bodyPr/>
              <a:lstStyle/>
              <a:p>
                <a:endParaRPr lang="zh-CN" altLang="en-US"/>
              </a:p>
            </p:txBody>
          </p:sp>
          <p:sp>
            <p:nvSpPr>
              <p:cNvPr id="3096" name="矩形 3095"/>
              <p:cNvSpPr/>
              <p:nvPr/>
            </p:nvSpPr>
            <p:spPr>
              <a:xfrm>
                <a:off x="1248" y="2640"/>
                <a:ext cx="336" cy="432"/>
              </a:xfrm>
              <a:prstGeom prst="rect">
                <a:avLst/>
              </a:prstGeom>
              <a:gradFill rotWithShape="0">
                <a:gsLst>
                  <a:gs pos="0">
                    <a:schemeClr val="accent2"/>
                  </a:gs>
                  <a:gs pos="100000">
                    <a:schemeClr val="bg1"/>
                  </a:gs>
                </a:gsLst>
                <a:lin ang="0" scaled="1"/>
                <a:tileRect/>
              </a:gradFill>
              <a:ln w="9525">
                <a:noFill/>
              </a:ln>
            </p:spPr>
            <p:txBody>
              <a:bodyPr/>
              <a:lstStyle/>
              <a:p>
                <a:endParaRPr lang="zh-CN" altLang="en-US"/>
              </a:p>
            </p:txBody>
          </p:sp>
        </p:grpSp>
        <p:sp>
          <p:nvSpPr>
            <p:cNvPr id="3097" name="矩形 3096"/>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a:lstStyle/>
            <a:p>
              <a:endParaRPr lang="zh-CN" altLang="en-US"/>
            </a:p>
          </p:txBody>
        </p:sp>
        <p:sp>
          <p:nvSpPr>
            <p:cNvPr id="3098" name="矩形 3097"/>
            <p:cNvSpPr/>
            <p:nvPr/>
          </p:nvSpPr>
          <p:spPr>
            <a:xfrm>
              <a:off x="400" y="1536"/>
              <a:ext cx="20" cy="663"/>
            </a:xfrm>
            <a:prstGeom prst="rect">
              <a:avLst/>
            </a:prstGeom>
            <a:solidFill>
              <a:schemeClr val="bg2"/>
            </a:solidFill>
            <a:ln w="9525">
              <a:noFill/>
            </a:ln>
          </p:spPr>
          <p:txBody>
            <a:bodyPr/>
            <a:lstStyle/>
            <a:p>
              <a:endParaRPr lang="zh-CN" altLang="en-US"/>
            </a:p>
          </p:txBody>
        </p:sp>
        <p:sp>
          <p:nvSpPr>
            <p:cNvPr id="3099" name="矩形 3098"/>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marL="0" lvl="0" indent="0" algn="l" defTabSz="914400" rtl="0" eaLnBrk="1" fontAlgn="base" latinLnBrk="0" hangingPunct="1">
        <a:lnSpc>
          <a:spcPct val="100000"/>
        </a:lnSpc>
        <a:spcBef>
          <a:spcPct val="0"/>
        </a:spcBef>
        <a:spcAft>
          <a:spcPct val="0"/>
        </a:spcAft>
        <a:buNone/>
        <a:defRPr sz="3600" b="1"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folHlink"/>
          </a:solidFill>
          <a:latin typeface="Tahoma" panose="020B060403050404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folHlink"/>
          </a:solidFill>
          <a:latin typeface="Tahoma" panose="020B060403050404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folHlink"/>
          </a:solidFill>
          <a:latin typeface="Tahoma" panose="020B060403050404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folHlink"/>
          </a:solidFill>
          <a:latin typeface="Tahoma" panose="020B0604030504040204" pitchFamily="34" charset="0"/>
          <a:ea typeface="楷体_GB2312" pitchFamily="49" charset="-122"/>
          <a:cs typeface="+mn-cs"/>
        </a:defRPr>
      </a:lvl5pPr>
      <a:lvl6pPr marL="2286000" lvl="5" indent="0" algn="l" defTabSz="914400" rtl="0" eaLnBrk="1" fontAlgn="base" latinLnBrk="0" hangingPunct="1">
        <a:lnSpc>
          <a:spcPct val="100000"/>
        </a:lnSpc>
        <a:spcBef>
          <a:spcPct val="0"/>
        </a:spcBef>
        <a:spcAft>
          <a:spcPct val="0"/>
        </a:spcAft>
        <a:buNone/>
        <a:defRPr sz="3600" b="0" i="0" u="none" kern="1200" baseline="0">
          <a:solidFill>
            <a:schemeClr val="folHlink"/>
          </a:solidFill>
          <a:latin typeface="Tahoma" panose="020B0604030504040204" pitchFamily="34" charset="0"/>
          <a:ea typeface="楷体_GB2312" pitchFamily="49" charset="-122"/>
          <a:cs typeface="+mn-cs"/>
        </a:defRPr>
      </a:lvl6pPr>
      <a:lvl7pPr marL="2743200" lvl="6" indent="0" algn="l" defTabSz="914400" rtl="0" eaLnBrk="1" fontAlgn="base" latinLnBrk="0" hangingPunct="1">
        <a:lnSpc>
          <a:spcPct val="100000"/>
        </a:lnSpc>
        <a:spcBef>
          <a:spcPct val="0"/>
        </a:spcBef>
        <a:spcAft>
          <a:spcPct val="0"/>
        </a:spcAft>
        <a:buNone/>
        <a:defRPr sz="3600" b="0" i="0" u="none" kern="1200" baseline="0">
          <a:solidFill>
            <a:schemeClr val="folHlink"/>
          </a:solidFill>
          <a:latin typeface="Tahoma" panose="020B0604030504040204" pitchFamily="34" charset="0"/>
          <a:ea typeface="楷体_GB2312" pitchFamily="49" charset="-122"/>
          <a:cs typeface="+mn-cs"/>
        </a:defRPr>
      </a:lvl7pPr>
      <a:lvl8pPr marL="3200400" lvl="7" indent="0" algn="l" defTabSz="914400" rtl="0" eaLnBrk="1" fontAlgn="base" latinLnBrk="0" hangingPunct="1">
        <a:lnSpc>
          <a:spcPct val="100000"/>
        </a:lnSpc>
        <a:spcBef>
          <a:spcPct val="0"/>
        </a:spcBef>
        <a:spcAft>
          <a:spcPct val="0"/>
        </a:spcAft>
        <a:buNone/>
        <a:defRPr sz="3600" b="0" i="0" u="none" kern="1200" baseline="0">
          <a:solidFill>
            <a:schemeClr val="folHlink"/>
          </a:solidFill>
          <a:latin typeface="Tahoma" panose="020B0604030504040204" pitchFamily="34" charset="0"/>
          <a:ea typeface="楷体_GB2312" pitchFamily="49" charset="-122"/>
          <a:cs typeface="+mn-cs"/>
        </a:defRPr>
      </a:lvl8pPr>
      <a:lvl9pPr marL="3657600" lvl="8" indent="0" algn="l" defTabSz="914400" rtl="0" eaLnBrk="1" fontAlgn="base" latinLnBrk="0" hangingPunct="1">
        <a:lnSpc>
          <a:spcPct val="100000"/>
        </a:lnSpc>
        <a:spcBef>
          <a:spcPct val="0"/>
        </a:spcBef>
        <a:spcAft>
          <a:spcPct val="0"/>
        </a:spcAft>
        <a:buNone/>
        <a:defRPr sz="3600" b="0" i="0" u="none" kern="1200" baseline="0">
          <a:solidFill>
            <a:schemeClr val="folHlink"/>
          </a:solidFill>
          <a:latin typeface="Tahoma" panose="020B0604030504040204" pitchFamily="34" charset="0"/>
          <a:ea typeface="楷体_GB2312" pitchFamily="49"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0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0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5.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4.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5.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1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6.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39.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127.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36.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40.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5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41.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45.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7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8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8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8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9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59393"/>
          <p:cNvSpPr>
            <a:spLocks noGrp="1"/>
          </p:cNvSpPr>
          <p:nvPr>
            <p:ph type="ctrTitle"/>
          </p:nvPr>
        </p:nvSpPr>
        <p:spPr>
          <a:xfrm>
            <a:off x="762000" y="2286000"/>
            <a:ext cx="7772400" cy="1981200"/>
          </a:xfrm>
          <a:ln/>
        </p:spPr>
        <p:txBody>
          <a:bodyPr anchor="b"/>
          <a:lstStyle/>
          <a:p>
            <a:pPr algn="ctr" defTabSz="914400">
              <a:buSzTx/>
            </a:pPr>
            <a:r>
              <a:rPr lang="zh-CN" altLang="en-US" sz="4000" kern="1200" baseline="0" dirty="0">
                <a:latin typeface="楷体_GB2312" pitchFamily="49" charset="-122"/>
                <a:ea typeface="楷体_GB2312" pitchFamily="49" charset="-122"/>
              </a:rPr>
              <a:t>第九章</a:t>
            </a:r>
            <a:br>
              <a:rPr lang="zh-CN" altLang="en-US" sz="4000" kern="1200" baseline="0" dirty="0">
                <a:latin typeface="楷体_GB2312" pitchFamily="49" charset="-122"/>
                <a:ea typeface="楷体_GB2312" pitchFamily="49" charset="-122"/>
              </a:rPr>
            </a:br>
            <a:r>
              <a:rPr lang="zh-CN" altLang="en-US" sz="4000" kern="1200" baseline="0" dirty="0">
                <a:latin typeface="楷体_GB2312" pitchFamily="49" charset="-122"/>
                <a:ea typeface="楷体_GB2312" pitchFamily="49" charset="-122"/>
              </a:rPr>
              <a:t> </a:t>
            </a:r>
            <a:br>
              <a:rPr lang="zh-CN" altLang="en-US" sz="4000" kern="1200" baseline="0" dirty="0">
                <a:latin typeface="楷体_GB2312" pitchFamily="49" charset="-122"/>
                <a:ea typeface="楷体_GB2312" pitchFamily="49" charset="-122"/>
              </a:rPr>
            </a:br>
            <a:r>
              <a:rPr lang="en-US" altLang="zh-CN" sz="4000" kern="1200" baseline="0">
                <a:latin typeface="楷体_GB2312" pitchFamily="49" charset="-122"/>
                <a:ea typeface="楷体_GB2312" pitchFamily="49" charset="-122"/>
              </a:rPr>
              <a:t>GUI</a:t>
            </a:r>
            <a:r>
              <a:rPr lang="zh-CN" altLang="en-US" sz="4000" kern="1200" baseline="0" dirty="0">
                <a:latin typeface="楷体_GB2312" pitchFamily="49" charset="-122"/>
                <a:ea typeface="楷体_GB2312" pitchFamily="49" charset="-122"/>
              </a:rPr>
              <a:t>组件和用户界面设计</a:t>
            </a:r>
            <a:r>
              <a:rPr lang="zh-CN" altLang="en-US" sz="4000" kern="1200" baseline="0" dirty="0">
                <a:latin typeface="仿宋_GB2312" pitchFamily="49" charset="-122"/>
                <a:ea typeface="仿宋_GB2312" pitchFamily="49" charset="-122"/>
              </a:rPr>
              <a:t> </a:t>
            </a:r>
            <a:endParaRPr lang="zh-CN" altLang="en-US" sz="4000" kern="1200" baseline="0">
              <a:latin typeface="仿宋_GB2312" pitchFamily="49" charset="-122"/>
              <a:ea typeface="仿宋_GB2312"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86017"/>
          <p:cNvSpPr>
            <a:spLocks noGrp="1"/>
          </p:cNvSpPr>
          <p:nvPr>
            <p:ph type="title"/>
          </p:nvPr>
        </p:nvSpPr>
        <p:spPr>
          <a:xfrm>
            <a:off x="990600" y="304800"/>
            <a:ext cx="7848600" cy="609600"/>
          </a:xfrm>
          <a:ln/>
        </p:spPr>
        <p:txBody>
          <a:bodyPr anchor="b"/>
          <a:lstStyle/>
          <a:p>
            <a:r>
              <a:rPr lang="en-US" altLang="zh-CN" sz="3200" dirty="0">
                <a:latin typeface="宋体" panose="02010600030101010101" pitchFamily="2" charset="-122"/>
                <a:ea typeface="宋体" panose="02010600030101010101" pitchFamily="2" charset="-122"/>
              </a:rPr>
              <a:t>2. Swing</a:t>
            </a:r>
            <a:r>
              <a:rPr lang="zh-CN" altLang="en-US" sz="3200" dirty="0">
                <a:latin typeface="宋体" panose="02010600030101010101" pitchFamily="2" charset="-122"/>
                <a:ea typeface="宋体" panose="02010600030101010101" pitchFamily="2" charset="-122"/>
              </a:rPr>
              <a:t>介绍</a:t>
            </a:r>
            <a:endParaRPr lang="zh-CN" altLang="en-US" sz="3200">
              <a:latin typeface="宋体" panose="02010600030101010101" pitchFamily="2" charset="-122"/>
              <a:ea typeface="宋体" panose="02010600030101010101" pitchFamily="2" charset="-122"/>
            </a:endParaRPr>
          </a:p>
        </p:txBody>
      </p:sp>
      <p:sp>
        <p:nvSpPr>
          <p:cNvPr id="86019" name="文本占位符 86018"/>
          <p:cNvSpPr>
            <a:spLocks noGrp="1"/>
          </p:cNvSpPr>
          <p:nvPr>
            <p:ph type="body" idx="1"/>
          </p:nvPr>
        </p:nvSpPr>
        <p:spPr>
          <a:xfrm>
            <a:off x="685800" y="1447800"/>
            <a:ext cx="8153400" cy="4953000"/>
          </a:xfrm>
          <a:ln/>
        </p:spPr>
        <p:txBody>
          <a:bodyPr/>
          <a:lstStyle/>
          <a:p>
            <a:pPr marL="609600" indent="-609600"/>
            <a:r>
              <a:rPr lang="en-US" altLang="zh-CN" sz="2800" dirty="0"/>
              <a:t>Swing </a:t>
            </a:r>
            <a:r>
              <a:rPr lang="zh-CN" altLang="en-US" sz="2800" dirty="0"/>
              <a:t>组件在</a:t>
            </a:r>
            <a:r>
              <a:rPr lang="en-US" altLang="zh-CN" sz="2800" err="1"/>
              <a:t>javax</a:t>
            </a:r>
            <a:r>
              <a:rPr lang="en-US" altLang="zh-CN" sz="2800" dirty="0"/>
              <a:t>.swing</a:t>
            </a:r>
            <a:r>
              <a:rPr lang="zh-CN" altLang="en-US" sz="2800" dirty="0"/>
              <a:t>包中。其特点</a:t>
            </a:r>
            <a:r>
              <a:rPr lang="en-US" altLang="zh-CN" sz="2800" dirty="0"/>
              <a:t>:</a:t>
            </a:r>
          </a:p>
          <a:p>
            <a:pPr marL="609600" indent="-609600">
              <a:buNone/>
            </a:pPr>
            <a:r>
              <a:rPr lang="en-US" altLang="zh-CN" sz="2800" dirty="0"/>
              <a:t> </a:t>
            </a:r>
            <a:r>
              <a:rPr lang="en-US" altLang="zh-CN" sz="2800"/>
              <a:t> (1)  Swing</a:t>
            </a:r>
            <a:r>
              <a:rPr lang="zh-CN" altLang="en-US" sz="2800" dirty="0">
                <a:latin typeface="宋体" panose="02010600030101010101" pitchFamily="2" charset="-122"/>
              </a:rPr>
              <a:t>组件是用</a:t>
            </a:r>
            <a:r>
              <a:rPr lang="en-US" altLang="zh-CN" sz="2800" dirty="0"/>
              <a:t>100</a:t>
            </a:r>
            <a:r>
              <a:rPr lang="zh-CN" altLang="en-US" sz="2800" dirty="0">
                <a:latin typeface="宋体" panose="02010600030101010101" pitchFamily="2" charset="-122"/>
              </a:rPr>
              <a:t>％纯</a:t>
            </a:r>
            <a:r>
              <a:rPr lang="en-US" altLang="zh-CN" sz="2800"/>
              <a:t>Java</a:t>
            </a:r>
            <a:r>
              <a:rPr lang="zh-CN" altLang="en-US" sz="2800" dirty="0">
                <a:latin typeface="宋体" panose="02010600030101010101" pitchFamily="2" charset="-122"/>
              </a:rPr>
              <a:t>代码实现的轻量级（</a:t>
            </a:r>
            <a:r>
              <a:rPr lang="en-US" altLang="zh-CN" sz="2800"/>
              <a:t>light-weight</a:t>
            </a:r>
            <a:r>
              <a:rPr lang="zh-CN" altLang="en-US" sz="2800" dirty="0">
                <a:latin typeface="宋体" panose="02010600030101010101" pitchFamily="2" charset="-122"/>
              </a:rPr>
              <a:t>）组件</a:t>
            </a:r>
            <a:r>
              <a:rPr lang="en-US" altLang="zh-CN" sz="2800" dirty="0">
                <a:latin typeface="宋体" panose="02010600030101010101" pitchFamily="2" charset="-122"/>
              </a:rPr>
              <a:t>.</a:t>
            </a:r>
          </a:p>
          <a:p>
            <a:pPr marL="990600" lvl="1" indent="-533400"/>
            <a:r>
              <a:rPr lang="zh-CN" altLang="en-US" dirty="0">
                <a:latin typeface="宋体" panose="02010600030101010101" pitchFamily="2" charset="-122"/>
              </a:rPr>
              <a:t>没有本地代码，不依赖操作系统的支持，这是它与重量级组件</a:t>
            </a:r>
            <a:r>
              <a:rPr lang="en-US" altLang="zh-CN"/>
              <a:t>AWT</a:t>
            </a:r>
            <a:r>
              <a:rPr lang="zh-CN" altLang="en-US" dirty="0">
                <a:latin typeface="宋体" panose="02010600030101010101" pitchFamily="2" charset="-122"/>
              </a:rPr>
              <a:t>的最大区别。</a:t>
            </a:r>
          </a:p>
          <a:p>
            <a:pPr marL="990600" lvl="1" indent="-533400"/>
            <a:r>
              <a:rPr lang="en-US" altLang="zh-CN"/>
              <a:t>Swing</a:t>
            </a:r>
            <a:r>
              <a:rPr lang="zh-CN" altLang="en-US">
                <a:latin typeface="宋体" panose="02010600030101010101" pitchFamily="2" charset="-122"/>
              </a:rPr>
              <a:t>比</a:t>
            </a:r>
            <a:r>
              <a:rPr lang="en-US" altLang="zh-CN"/>
              <a:t>AWT</a:t>
            </a:r>
            <a:r>
              <a:rPr lang="zh-CN" altLang="en-US" dirty="0">
                <a:latin typeface="宋体" panose="02010600030101010101" pitchFamily="2" charset="-122"/>
              </a:rPr>
              <a:t>组件具有更强的实用性和美观性。</a:t>
            </a:r>
            <a:r>
              <a:rPr lang="zh-CN" altLang="en-US" dirty="0"/>
              <a:t>  </a:t>
            </a:r>
            <a:br>
              <a:rPr lang="zh-CN" altLang="en-US" dirty="0"/>
            </a:br>
            <a:endParaRPr lang="zh-CN" alt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标题 467969"/>
          <p:cNvSpPr>
            <a:spLocks noGrp="1"/>
          </p:cNvSpPr>
          <p:nvPr>
            <p:ph type="title"/>
          </p:nvPr>
        </p:nvSpPr>
        <p:spPr>
          <a:ln/>
        </p:spPr>
        <p:txBody>
          <a:bodyPr anchor="b"/>
          <a:lstStyle/>
          <a:p>
            <a:r>
              <a:rPr lang="en-US" altLang="zh-CN" dirty="0">
                <a:latin typeface="楷体_GB2312" pitchFamily="49" charset="-122"/>
                <a:ea typeface="楷体_GB2312" pitchFamily="49" charset="-122"/>
              </a:rPr>
              <a:t>9.8.6 </a:t>
            </a:r>
            <a:r>
              <a:rPr lang="en-US" altLang="zh-CN" err="1">
                <a:latin typeface="楷体_GB2312" pitchFamily="49" charset="-122"/>
                <a:ea typeface="楷体_GB2312" pitchFamily="49" charset="-122"/>
              </a:rPr>
              <a:t>GridBagLayout</a:t>
            </a:r>
            <a:r>
              <a:rPr lang="zh-CN" altLang="en-US" dirty="0">
                <a:latin typeface="楷体_GB2312" pitchFamily="49" charset="-122"/>
                <a:ea typeface="楷体_GB2312" pitchFamily="49" charset="-122"/>
              </a:rPr>
              <a:t>布局管理器</a:t>
            </a:r>
            <a:endParaRPr lang="zh-CN" altLang="en-US">
              <a:latin typeface="楷体_GB2312" pitchFamily="49" charset="-122"/>
              <a:ea typeface="楷体_GB2312" pitchFamily="49" charset="-122"/>
            </a:endParaRPr>
          </a:p>
        </p:txBody>
      </p:sp>
      <p:sp>
        <p:nvSpPr>
          <p:cNvPr id="467971" name="文本占位符 467970"/>
          <p:cNvSpPr>
            <a:spLocks noGrp="1"/>
          </p:cNvSpPr>
          <p:nvPr>
            <p:ph type="body" idx="1"/>
          </p:nvPr>
        </p:nvSpPr>
        <p:spPr>
          <a:xfrm>
            <a:off x="533400" y="1371600"/>
            <a:ext cx="8153400" cy="4724400"/>
          </a:xfrm>
          <a:ln/>
        </p:spPr>
        <p:txBody>
          <a:bodyPr/>
          <a:lstStyle/>
          <a:p>
            <a:pPr>
              <a:lnSpc>
                <a:spcPct val="90000"/>
              </a:lnSpc>
            </a:pPr>
            <a:r>
              <a:rPr lang="en-US" altLang="zh-CN" sz="2400" b="1" err="1">
                <a:latin typeface="宋体" panose="02010600030101010101" pitchFamily="2" charset="-122"/>
              </a:rPr>
              <a:t>GridBagConstraints</a:t>
            </a:r>
            <a:r>
              <a:rPr lang="zh-CN" altLang="en-US" sz="2400" b="1" dirty="0">
                <a:latin typeface="宋体" panose="02010600030101010101" pitchFamily="2" charset="-122"/>
              </a:rPr>
              <a:t>类封装了一组</a:t>
            </a:r>
            <a:r>
              <a:rPr lang="en-US" altLang="zh-CN" sz="2400" b="1" dirty="0">
                <a:latin typeface="宋体" panose="02010600030101010101" pitchFamily="2" charset="-122"/>
              </a:rPr>
              <a:t>public</a:t>
            </a:r>
            <a:r>
              <a:rPr lang="zh-CN" altLang="en-US" sz="2400" b="1" dirty="0">
                <a:latin typeface="宋体" panose="02010600030101010101" pitchFamily="2" charset="-122"/>
              </a:rPr>
              <a:t>型的约束变量</a:t>
            </a:r>
            <a:r>
              <a:rPr lang="zh-CN" altLang="en-US" sz="2400" dirty="0">
                <a:latin typeface="宋体" panose="02010600030101010101" pitchFamily="2" charset="-122"/>
              </a:rPr>
              <a:t>：</a:t>
            </a:r>
            <a:endParaRPr lang="zh-CN" altLang="en-US" sz="2400" dirty="0"/>
          </a:p>
          <a:p>
            <a:pPr algn="just">
              <a:lnSpc>
                <a:spcPct val="90000"/>
              </a:lnSpc>
              <a:buNone/>
            </a:pPr>
            <a:r>
              <a:rPr lang="zh-CN" altLang="en-US" sz="2400" b="1" dirty="0">
                <a:latin typeface="宋体" panose="02010600030101010101" pitchFamily="2" charset="-122"/>
              </a:rPr>
              <a:t>（</a:t>
            </a:r>
            <a:r>
              <a:rPr lang="en-US" altLang="zh-CN" sz="2400" b="1" dirty="0">
                <a:latin typeface="宋体" panose="02010600030101010101" pitchFamily="2" charset="-122"/>
              </a:rPr>
              <a:t>1</a:t>
            </a:r>
            <a:r>
              <a:rPr lang="zh-CN" altLang="en-US" sz="2400" b="1" dirty="0">
                <a:latin typeface="宋体" panose="02010600030101010101" pitchFamily="2" charset="-122"/>
              </a:rPr>
              <a:t>）</a:t>
            </a:r>
            <a:r>
              <a:rPr lang="en-US" altLang="zh-CN" sz="2400" b="1" err="1">
                <a:solidFill>
                  <a:schemeClr val="tx2"/>
                </a:solidFill>
                <a:latin typeface="宋体" panose="02010600030101010101" pitchFamily="2" charset="-122"/>
              </a:rPr>
              <a:t>gridx</a:t>
            </a:r>
            <a:r>
              <a:rPr lang="zh-CN" altLang="en-US" sz="2400" b="1" err="1">
                <a:solidFill>
                  <a:schemeClr val="tx2"/>
                </a:solidFill>
                <a:latin typeface="宋体" panose="02010600030101010101" pitchFamily="2" charset="-122"/>
              </a:rPr>
              <a:t>，</a:t>
            </a:r>
            <a:r>
              <a:rPr lang="en-US" altLang="zh-CN" sz="2400" b="1" err="1">
                <a:solidFill>
                  <a:schemeClr val="tx2"/>
                </a:solidFill>
                <a:latin typeface="宋体" panose="02010600030101010101" pitchFamily="2" charset="-122"/>
              </a:rPr>
              <a:t>gridy</a:t>
            </a:r>
            <a:r>
              <a:rPr lang="en-US" altLang="zh-CN" sz="2400" b="1">
                <a:latin typeface="宋体" panose="02010600030101010101" pitchFamily="2" charset="-122"/>
              </a:rPr>
              <a:t> </a:t>
            </a:r>
            <a:r>
              <a:rPr lang="zh-CN" altLang="en-US" sz="2400" b="1">
                <a:latin typeface="宋体" panose="02010600030101010101" pitchFamily="2" charset="-122"/>
              </a:rPr>
              <a:t>：</a:t>
            </a:r>
            <a:r>
              <a:rPr lang="zh-CN" altLang="en-US" sz="2400" dirty="0">
                <a:latin typeface="宋体" panose="02010600030101010101" pitchFamily="2" charset="-122"/>
              </a:rPr>
              <a:t>放置组件的左上方单元的行号和列号。</a:t>
            </a:r>
          </a:p>
          <a:p>
            <a:pPr algn="just">
              <a:lnSpc>
                <a:spcPct val="90000"/>
              </a:lnSpc>
              <a:buNone/>
            </a:pPr>
            <a:r>
              <a:rPr lang="zh-CN" altLang="en-US" sz="2400" err="1">
                <a:latin typeface="宋体" panose="02010600030101010101" pitchFamily="2" charset="-122"/>
              </a:rPr>
              <a:t>   </a:t>
            </a:r>
            <a:r>
              <a:rPr lang="en-US" altLang="zh-CN" sz="2400" err="1">
                <a:latin typeface="宋体" panose="02010600030101010101" pitchFamily="2" charset="-122"/>
              </a:rPr>
              <a:t>GridBagLayout</a:t>
            </a:r>
            <a:r>
              <a:rPr lang="zh-CN" altLang="en-US" sz="2400" dirty="0">
                <a:latin typeface="宋体" panose="02010600030101010101" pitchFamily="2" charset="-122"/>
              </a:rPr>
              <a:t>布局中的最左上角单元地址</a:t>
            </a:r>
            <a:r>
              <a:rPr lang="en-US" altLang="zh-CN" sz="2400" dirty="0">
                <a:latin typeface="宋体" panose="02010600030101010101" pitchFamily="2" charset="-122"/>
              </a:rPr>
              <a:t>: </a:t>
            </a:r>
            <a:r>
              <a:rPr lang="en-US" altLang="zh-CN" sz="2400" err="1">
                <a:latin typeface="宋体" panose="02010600030101010101" pitchFamily="2" charset="-122"/>
              </a:rPr>
              <a:t>gridx</a:t>
            </a:r>
            <a:r>
              <a:rPr lang="zh-CN" altLang="en-US" sz="2400" dirty="0">
                <a:latin typeface="宋体" panose="02010600030101010101" pitchFamily="2" charset="-122"/>
              </a:rPr>
              <a:t>为</a:t>
            </a:r>
            <a:r>
              <a:rPr lang="en-US" altLang="zh-CN" sz="2400" dirty="0">
                <a:latin typeface="宋体" panose="02010600030101010101" pitchFamily="2" charset="-122"/>
              </a:rPr>
              <a:t>0 </a:t>
            </a:r>
            <a:r>
              <a:rPr lang="zh-CN" altLang="en-US" sz="2400" dirty="0">
                <a:latin typeface="宋体" panose="02010600030101010101" pitchFamily="2" charset="-122"/>
              </a:rPr>
              <a:t>， </a:t>
            </a:r>
            <a:r>
              <a:rPr lang="en-US" altLang="zh-CN" sz="2400" err="1">
                <a:latin typeface="宋体" panose="02010600030101010101" pitchFamily="2" charset="-122"/>
              </a:rPr>
              <a:t>gridy</a:t>
            </a:r>
            <a:r>
              <a:rPr lang="zh-CN" altLang="en-US" sz="2400" dirty="0">
                <a:latin typeface="宋体" panose="02010600030101010101" pitchFamily="2" charset="-122"/>
              </a:rPr>
              <a:t>为 </a:t>
            </a:r>
            <a:r>
              <a:rPr lang="en-US" altLang="zh-CN" sz="2400" dirty="0">
                <a:latin typeface="宋体" panose="02010600030101010101" pitchFamily="2" charset="-122"/>
              </a:rPr>
              <a:t>0 </a:t>
            </a:r>
            <a:r>
              <a:rPr lang="zh-CN" altLang="en-US" sz="2400" dirty="0">
                <a:latin typeface="宋体" panose="02010600030101010101" pitchFamily="2" charset="-122"/>
              </a:rPr>
              <a:t>。</a:t>
            </a:r>
          </a:p>
          <a:p>
            <a:pPr algn="just">
              <a:lnSpc>
                <a:spcPct val="90000"/>
              </a:lnSpc>
              <a:buNone/>
            </a:pPr>
            <a:r>
              <a:rPr lang="zh-CN" altLang="en-US" sz="2400" err="1">
                <a:latin typeface="宋体" panose="02010600030101010101" pitchFamily="2" charset="-122"/>
              </a:rPr>
              <a:t>   </a:t>
            </a:r>
            <a:r>
              <a:rPr lang="en-US" altLang="zh-CN" sz="2400" err="1">
                <a:latin typeface="宋体" panose="02010600030101010101" pitchFamily="2" charset="-122"/>
              </a:rPr>
              <a:t>gridx </a:t>
            </a:r>
            <a:r>
              <a:rPr lang="zh-CN" altLang="en-US" sz="2400" err="1">
                <a:latin typeface="宋体" panose="02010600030101010101" pitchFamily="2" charset="-122"/>
              </a:rPr>
              <a:t>和</a:t>
            </a:r>
            <a:r>
              <a:rPr lang="en-US" altLang="zh-CN" sz="2400" err="1">
                <a:latin typeface="宋体" panose="02010600030101010101" pitchFamily="2" charset="-122"/>
              </a:rPr>
              <a:t>gridy</a:t>
            </a:r>
            <a:r>
              <a:rPr lang="zh-CN" altLang="en-US" sz="2400" dirty="0">
                <a:latin typeface="宋体" panose="02010600030101010101" pitchFamily="2" charset="-122"/>
              </a:rPr>
              <a:t>的值也可设置为</a:t>
            </a:r>
            <a:r>
              <a:rPr lang="en-US" altLang="zh-CN" sz="2400" err="1">
                <a:latin typeface="宋体" panose="02010600030101010101" pitchFamily="2" charset="-122"/>
              </a:rPr>
              <a:t>GridBagConstraints</a:t>
            </a:r>
            <a:r>
              <a:rPr lang="zh-CN" altLang="en-US" sz="2400" dirty="0">
                <a:latin typeface="宋体" panose="02010600030101010101" pitchFamily="2" charset="-122"/>
              </a:rPr>
              <a:t>类的常量</a:t>
            </a:r>
            <a:r>
              <a:rPr lang="en-US" altLang="zh-CN" sz="2400" dirty="0">
                <a:solidFill>
                  <a:schemeClr val="folHlink"/>
                </a:solidFill>
                <a:latin typeface="宋体" panose="02010600030101010101" pitchFamily="2" charset="-122"/>
              </a:rPr>
              <a:t>RELATIVE (</a:t>
            </a:r>
            <a:r>
              <a:rPr lang="zh-CN" altLang="en-US" sz="2400" dirty="0">
                <a:solidFill>
                  <a:schemeClr val="folHlink"/>
                </a:solidFill>
                <a:latin typeface="宋体" panose="02010600030101010101" pitchFamily="2" charset="-122"/>
              </a:rPr>
              <a:t>缺省值</a:t>
            </a:r>
            <a:r>
              <a:rPr lang="en-US" altLang="zh-CN" sz="2400" dirty="0">
                <a:solidFill>
                  <a:schemeClr val="folHlink"/>
                </a:solidFill>
                <a:latin typeface="宋体" panose="02010600030101010101" pitchFamily="2" charset="-122"/>
              </a:rPr>
              <a:t>)</a:t>
            </a:r>
            <a:r>
              <a:rPr lang="zh-CN" altLang="en-US" sz="2400" dirty="0">
                <a:latin typeface="宋体" panose="02010600030101010101" pitchFamily="2" charset="-122"/>
              </a:rPr>
              <a:t>和</a:t>
            </a:r>
            <a:r>
              <a:rPr lang="en-US" altLang="zh-CN" sz="2400">
                <a:latin typeface="宋体" panose="02010600030101010101" pitchFamily="2" charset="-122"/>
              </a:rPr>
              <a:t>REMAINDER</a:t>
            </a:r>
            <a:r>
              <a:rPr lang="zh-CN" altLang="en-US" sz="2400">
                <a:latin typeface="宋体" panose="02010600030101010101" pitchFamily="2" charset="-122"/>
              </a:rPr>
              <a:t>。</a:t>
            </a:r>
          </a:p>
          <a:p>
            <a:pPr lvl="1" algn="just">
              <a:lnSpc>
                <a:spcPct val="90000"/>
              </a:lnSpc>
              <a:buFont typeface="Wingdings" panose="05000000000000000000" pitchFamily="2" charset="2"/>
              <a:buChar char="v"/>
            </a:pPr>
            <a:r>
              <a:rPr lang="zh-CN" altLang="en-US" sz="2000">
                <a:latin typeface="宋体" panose="02010600030101010101" pitchFamily="2" charset="-122"/>
              </a:rPr>
              <a:t> </a:t>
            </a:r>
            <a:r>
              <a:rPr lang="en-US" altLang="zh-CN" sz="2400" b="1">
                <a:latin typeface="宋体" panose="02010600030101010101" pitchFamily="2" charset="-122"/>
              </a:rPr>
              <a:t>RELATIVE: </a:t>
            </a:r>
            <a:r>
              <a:rPr lang="zh-CN" altLang="en-US" sz="2400" dirty="0">
                <a:latin typeface="宋体" panose="02010600030101010101" pitchFamily="2" charset="-122"/>
              </a:rPr>
              <a:t>定义此组件放在当前行的最后一个组件的右边（</a:t>
            </a:r>
            <a:r>
              <a:rPr lang="en-US" altLang="zh-CN" sz="2400" err="1">
                <a:latin typeface="宋体" panose="02010600030101010101" pitchFamily="2" charset="-122"/>
              </a:rPr>
              <a:t>gridx </a:t>
            </a:r>
            <a:r>
              <a:rPr lang="zh-CN" altLang="en-US" sz="2400" dirty="0">
                <a:latin typeface="宋体" panose="02010600030101010101" pitchFamily="2" charset="-122"/>
              </a:rPr>
              <a:t>为</a:t>
            </a:r>
            <a:r>
              <a:rPr lang="en-US" altLang="zh-CN" sz="2400" dirty="0">
                <a:latin typeface="宋体" panose="02010600030101010101" pitchFamily="2" charset="-122"/>
              </a:rPr>
              <a:t>RELATIVE </a:t>
            </a:r>
            <a:r>
              <a:rPr lang="zh-CN" altLang="en-US" sz="2400" dirty="0">
                <a:latin typeface="宋体" panose="02010600030101010101" pitchFamily="2" charset="-122"/>
              </a:rPr>
              <a:t>）或当前列的最后一个组件的下面（</a:t>
            </a:r>
            <a:r>
              <a:rPr lang="en-US" altLang="zh-CN" sz="2400" err="1">
                <a:latin typeface="宋体" panose="02010600030101010101" pitchFamily="2" charset="-122"/>
              </a:rPr>
              <a:t>gridy</a:t>
            </a:r>
            <a:r>
              <a:rPr lang="zh-CN" altLang="en-US" sz="2400">
                <a:latin typeface="宋体" panose="02010600030101010101" pitchFamily="2" charset="-122"/>
              </a:rPr>
              <a:t>为</a:t>
            </a:r>
            <a:r>
              <a:rPr lang="en-US" altLang="zh-CN" sz="2400">
                <a:latin typeface="宋体" panose="02010600030101010101" pitchFamily="2" charset="-122"/>
              </a:rPr>
              <a:t>RELATIVE </a:t>
            </a:r>
            <a:r>
              <a:rPr lang="zh-CN" altLang="en-US" sz="2400">
                <a:latin typeface="宋体" panose="02010600030101010101" pitchFamily="2" charset="-122"/>
              </a:rPr>
              <a:t>）。</a:t>
            </a:r>
          </a:p>
          <a:p>
            <a:pPr lvl="1" algn="just">
              <a:lnSpc>
                <a:spcPct val="90000"/>
              </a:lnSpc>
              <a:buFont typeface="Wingdings" panose="05000000000000000000" pitchFamily="2" charset="2"/>
              <a:buChar char="v"/>
            </a:pPr>
            <a:r>
              <a:rPr lang="zh-CN" altLang="en-US" sz="2400">
                <a:latin typeface="宋体" panose="02010600030101010101" pitchFamily="2" charset="-122"/>
              </a:rPr>
              <a:t> </a:t>
            </a:r>
            <a:r>
              <a:rPr lang="en-US" altLang="zh-CN" sz="2400" b="1">
                <a:latin typeface="宋体" panose="02010600030101010101" pitchFamily="2" charset="-122"/>
              </a:rPr>
              <a:t>REMAINDER: </a:t>
            </a:r>
            <a:r>
              <a:rPr lang="zh-CN" altLang="en-US" sz="2400" dirty="0">
                <a:latin typeface="宋体" panose="02010600030101010101" pitchFamily="2" charset="-122"/>
              </a:rPr>
              <a:t>定义此组件是当前行（或列）的最后一个组件。</a:t>
            </a:r>
          </a:p>
        </p:txBody>
      </p:sp>
      <p:pic>
        <p:nvPicPr>
          <p:cNvPr id="467972" name="图片 467971"/>
          <p:cNvPicPr>
            <a:picLocks noChangeAspect="1"/>
          </p:cNvPicPr>
          <p:nvPr/>
        </p:nvPicPr>
        <p:blipFill>
          <a:blip r:embed="rId3"/>
          <a:stretch>
            <a:fillRect/>
          </a:stretch>
        </p:blipFill>
        <p:spPr>
          <a:xfrm>
            <a:off x="4953000" y="5105400"/>
            <a:ext cx="3276600" cy="1600200"/>
          </a:xfrm>
          <a:prstGeom prst="rect">
            <a:avLst/>
          </a:prstGeom>
          <a:noFill/>
          <a:ln w="9525">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标题 468993"/>
          <p:cNvSpPr>
            <a:spLocks noGrp="1"/>
          </p:cNvSpPr>
          <p:nvPr>
            <p:ph type="title"/>
          </p:nvPr>
        </p:nvSpPr>
        <p:spPr>
          <a:ln/>
        </p:spPr>
        <p:txBody>
          <a:bodyPr anchor="b"/>
          <a:lstStyle/>
          <a:p>
            <a:r>
              <a:rPr lang="en-US" altLang="zh-CN" dirty="0">
                <a:latin typeface="楷体_GB2312" pitchFamily="49" charset="-122"/>
                <a:ea typeface="楷体_GB2312" pitchFamily="49" charset="-122"/>
              </a:rPr>
              <a:t>9.8.6 </a:t>
            </a:r>
            <a:r>
              <a:rPr lang="en-US" altLang="zh-CN" err="1">
                <a:latin typeface="楷体_GB2312" pitchFamily="49" charset="-122"/>
                <a:ea typeface="楷体_GB2312" pitchFamily="49" charset="-122"/>
              </a:rPr>
              <a:t>GridBagLayout</a:t>
            </a:r>
            <a:r>
              <a:rPr lang="zh-CN" altLang="en-US" dirty="0">
                <a:latin typeface="楷体_GB2312" pitchFamily="49" charset="-122"/>
                <a:ea typeface="楷体_GB2312" pitchFamily="49" charset="-122"/>
              </a:rPr>
              <a:t>布局管理器</a:t>
            </a:r>
            <a:endParaRPr lang="zh-CN" altLang="en-US">
              <a:latin typeface="楷体_GB2312" pitchFamily="49" charset="-122"/>
              <a:ea typeface="楷体_GB2312" pitchFamily="49" charset="-122"/>
            </a:endParaRPr>
          </a:p>
        </p:txBody>
      </p:sp>
      <p:sp>
        <p:nvSpPr>
          <p:cNvPr id="468996" name="文本占位符 468995"/>
          <p:cNvSpPr>
            <a:spLocks noGrp="1"/>
          </p:cNvSpPr>
          <p:nvPr>
            <p:ph type="body" idx="1"/>
          </p:nvPr>
        </p:nvSpPr>
        <p:spPr>
          <a:ln/>
        </p:spPr>
        <p:txBody>
          <a:bodyPr vert="horz" wrap="square" lIns="91440" tIns="45720" rIns="91440" bIns="45720" anchor="t"/>
          <a:lstStyle/>
          <a:p>
            <a:pPr>
              <a:buNone/>
            </a:pP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2</a:t>
            </a:r>
            <a:r>
              <a:rPr lang="zh-CN" altLang="en-US" sz="2400" b="1" dirty="0">
                <a:latin typeface="宋体" panose="02010600030101010101" pitchFamily="2" charset="-122"/>
              </a:rPr>
              <a:t>）</a:t>
            </a:r>
            <a:r>
              <a:rPr lang="en-US" altLang="zh-CN" sz="2400" b="1" err="1">
                <a:latin typeface="宋体" panose="02010600030101010101" pitchFamily="2" charset="-122"/>
              </a:rPr>
              <a:t>gridwidth</a:t>
            </a:r>
            <a:r>
              <a:rPr lang="zh-CN" altLang="en-US" sz="2400" b="1" err="1">
                <a:latin typeface="宋体" panose="02010600030101010101" pitchFamily="2" charset="-122"/>
              </a:rPr>
              <a:t>，</a:t>
            </a:r>
            <a:r>
              <a:rPr lang="en-US" altLang="zh-CN" sz="2400" b="1" err="1">
                <a:latin typeface="宋体" panose="02010600030101010101" pitchFamily="2" charset="-122"/>
              </a:rPr>
              <a:t>gridheight</a:t>
            </a:r>
            <a:r>
              <a:rPr lang="zh-CN" altLang="en-US" sz="2400" b="1">
                <a:latin typeface="宋体" panose="02010600030101010101" pitchFamily="2" charset="-122"/>
              </a:rPr>
              <a:t>：</a:t>
            </a:r>
            <a:r>
              <a:rPr lang="zh-CN" altLang="en-US" sz="2400" dirty="0">
                <a:latin typeface="宋体" panose="02010600030101010101" pitchFamily="2" charset="-122"/>
              </a:rPr>
              <a:t>指定组件占有的行单元数和列单元数 </a:t>
            </a:r>
            <a:r>
              <a:rPr lang="en-US" altLang="zh-CN" sz="2400" dirty="0">
                <a:latin typeface="宋体" panose="02010600030101010101" pitchFamily="2" charset="-122"/>
              </a:rPr>
              <a:t>(</a:t>
            </a:r>
            <a:r>
              <a:rPr lang="zh-CN" altLang="en-US" sz="2400" dirty="0">
                <a:latin typeface="宋体" panose="02010600030101010101" pitchFamily="2" charset="-122"/>
              </a:rPr>
              <a:t>缺省值</a:t>
            </a:r>
            <a:r>
              <a:rPr lang="en-US" altLang="zh-CN" sz="2400" dirty="0">
                <a:latin typeface="宋体" panose="02010600030101010101" pitchFamily="2" charset="-122"/>
              </a:rPr>
              <a:t>1) </a:t>
            </a:r>
            <a:r>
              <a:rPr lang="zh-CN" altLang="en-US" sz="2400" dirty="0">
                <a:latin typeface="宋体" panose="02010600030101010101" pitchFamily="2" charset="-122"/>
              </a:rPr>
              <a:t>。</a:t>
            </a:r>
          </a:p>
          <a:p>
            <a:pPr algn="just">
              <a:buNone/>
            </a:pPr>
            <a:r>
              <a:rPr lang="zh-CN" altLang="en-US" sz="2400" dirty="0">
                <a:latin typeface="宋体" panose="02010600030101010101" pitchFamily="2" charset="-122"/>
              </a:rPr>
              <a:t>  </a:t>
            </a:r>
            <a:r>
              <a:rPr lang="en-US" altLang="zh-CN" sz="2400" b="1" err="1">
                <a:latin typeface="宋体" panose="02010600030101010101" pitchFamily="2" charset="-122"/>
              </a:rPr>
              <a:t>gridwidth</a:t>
            </a:r>
            <a:r>
              <a:rPr lang="zh-CN" altLang="en-US" sz="2400" b="1" err="1">
                <a:latin typeface="宋体" panose="02010600030101010101" pitchFamily="2" charset="-122"/>
              </a:rPr>
              <a:t>，</a:t>
            </a:r>
            <a:r>
              <a:rPr lang="en-US" altLang="zh-CN" sz="2400" b="1" err="1">
                <a:latin typeface="宋体" panose="02010600030101010101" pitchFamily="2" charset="-122"/>
              </a:rPr>
              <a:t>gridheight</a:t>
            </a:r>
            <a:r>
              <a:rPr lang="zh-CN" altLang="en-US" sz="2400" b="1" dirty="0">
                <a:latin typeface="宋体" panose="02010600030101010101" pitchFamily="2" charset="-122"/>
              </a:rPr>
              <a:t>可</a:t>
            </a:r>
            <a:r>
              <a:rPr lang="zh-CN" altLang="en-US" sz="2400" dirty="0">
                <a:latin typeface="宋体" panose="02010600030101010101" pitchFamily="2" charset="-122"/>
              </a:rPr>
              <a:t>设定为 </a:t>
            </a:r>
            <a:r>
              <a:rPr lang="en-US" altLang="zh-CN" sz="2400" err="1">
                <a:latin typeface="宋体" panose="02010600030101010101" pitchFamily="2" charset="-122"/>
              </a:rPr>
              <a:t>GridBagConstraints</a:t>
            </a:r>
            <a:r>
              <a:rPr lang="zh-CN" altLang="en-US" sz="2400" dirty="0">
                <a:latin typeface="宋体" panose="02010600030101010101" pitchFamily="2" charset="-122"/>
              </a:rPr>
              <a:t>类中的常量</a:t>
            </a:r>
            <a:r>
              <a:rPr lang="en-US" altLang="zh-CN" sz="2400">
                <a:latin typeface="宋体" panose="02010600030101010101" pitchFamily="2" charset="-122"/>
              </a:rPr>
              <a:t>REMAINDER</a:t>
            </a:r>
            <a:r>
              <a:rPr lang="zh-CN" altLang="en-US" sz="2400">
                <a:latin typeface="宋体" panose="02010600030101010101" pitchFamily="2" charset="-122"/>
              </a:rPr>
              <a:t>和</a:t>
            </a:r>
            <a:r>
              <a:rPr lang="en-US" altLang="zh-CN" sz="2400">
                <a:latin typeface="宋体" panose="02010600030101010101" pitchFamily="2" charset="-122"/>
              </a:rPr>
              <a:t>RELATIVE</a:t>
            </a:r>
            <a:r>
              <a:rPr lang="zh-CN" altLang="en-US" sz="2400">
                <a:latin typeface="宋体" panose="02010600030101010101" pitchFamily="2" charset="-122"/>
              </a:rPr>
              <a:t>。</a:t>
            </a:r>
          </a:p>
          <a:p>
            <a:pPr lvl="1" algn="just">
              <a:buFont typeface="Wingdings" panose="05000000000000000000" pitchFamily="2" charset="2"/>
              <a:buChar char="v"/>
            </a:pPr>
            <a:r>
              <a:rPr lang="en-US" altLang="zh-CN" sz="2400" dirty="0">
                <a:latin typeface="宋体" panose="02010600030101010101" pitchFamily="2" charset="-122"/>
              </a:rPr>
              <a:t>REMAINDER</a:t>
            </a:r>
            <a:r>
              <a:rPr lang="zh-CN" altLang="en-US" sz="2400" dirty="0">
                <a:latin typeface="宋体" panose="02010600030101010101" pitchFamily="2" charset="-122"/>
              </a:rPr>
              <a:t>指定该组件是当前行（列）的最后一个</a:t>
            </a:r>
            <a:r>
              <a:rPr lang="en-US" altLang="zh-CN" sz="2400" dirty="0">
                <a:latin typeface="宋体" panose="02010600030101010101" pitchFamily="2" charset="-122"/>
              </a:rPr>
              <a:t>.</a:t>
            </a:r>
          </a:p>
          <a:p>
            <a:pPr lvl="1" algn="just">
              <a:buFont typeface="Wingdings" panose="05000000000000000000" pitchFamily="2" charset="2"/>
              <a:buChar char="v"/>
            </a:pPr>
            <a:r>
              <a:rPr lang="en-US" altLang="zh-CN" sz="2400" dirty="0">
                <a:latin typeface="宋体" panose="02010600030101010101" pitchFamily="2" charset="-122"/>
              </a:rPr>
              <a:t>RELATIVE</a:t>
            </a:r>
            <a:r>
              <a:rPr lang="zh-CN" altLang="en-US" sz="2400" dirty="0">
                <a:latin typeface="宋体" panose="02010600030101010101" pitchFamily="2" charset="-122"/>
              </a:rPr>
              <a:t>指定该组件放在当前行（列）的最后一个组件的后面。</a:t>
            </a:r>
          </a:p>
        </p:txBody>
      </p:sp>
      <p:pic>
        <p:nvPicPr>
          <p:cNvPr id="468997" name="图片 468996"/>
          <p:cNvPicPr>
            <a:picLocks noChangeAspect="1"/>
          </p:cNvPicPr>
          <p:nvPr/>
        </p:nvPicPr>
        <p:blipFill>
          <a:blip r:embed="rId3"/>
          <a:stretch>
            <a:fillRect/>
          </a:stretch>
        </p:blipFill>
        <p:spPr>
          <a:xfrm>
            <a:off x="5181600" y="4724400"/>
            <a:ext cx="3276600" cy="1600200"/>
          </a:xfrm>
          <a:prstGeom prst="rect">
            <a:avLst/>
          </a:prstGeom>
          <a:noFill/>
          <a:ln w="9525">
            <a:noFill/>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标题 476161"/>
          <p:cNvSpPr>
            <a:spLocks noGrp="1"/>
          </p:cNvSpPr>
          <p:nvPr>
            <p:ph type="title"/>
          </p:nvPr>
        </p:nvSpPr>
        <p:spPr>
          <a:ln/>
        </p:spPr>
        <p:txBody>
          <a:bodyPr anchor="b"/>
          <a:lstStyle/>
          <a:p>
            <a:r>
              <a:rPr lang="en-US" altLang="zh-CN" dirty="0">
                <a:latin typeface="楷体_GB2312" pitchFamily="49" charset="-122"/>
                <a:ea typeface="楷体_GB2312" pitchFamily="49" charset="-122"/>
              </a:rPr>
              <a:t>9.8.6 </a:t>
            </a:r>
            <a:r>
              <a:rPr lang="en-US" altLang="zh-CN" err="1">
                <a:latin typeface="楷体_GB2312" pitchFamily="49" charset="-122"/>
                <a:ea typeface="楷体_GB2312" pitchFamily="49" charset="-122"/>
              </a:rPr>
              <a:t>GridBagLayout</a:t>
            </a:r>
            <a:r>
              <a:rPr lang="zh-CN" altLang="en-US" dirty="0">
                <a:latin typeface="楷体_GB2312" pitchFamily="49" charset="-122"/>
                <a:ea typeface="楷体_GB2312" pitchFamily="49" charset="-122"/>
              </a:rPr>
              <a:t>布局管理器</a:t>
            </a:r>
            <a:endParaRPr lang="zh-CN" altLang="en-US">
              <a:latin typeface="楷体_GB2312" pitchFamily="49" charset="-122"/>
              <a:ea typeface="楷体_GB2312" pitchFamily="49" charset="-122"/>
            </a:endParaRPr>
          </a:p>
        </p:txBody>
      </p:sp>
      <p:sp>
        <p:nvSpPr>
          <p:cNvPr id="476163" name="矩形 476162"/>
          <p:cNvSpPr/>
          <p:nvPr/>
        </p:nvSpPr>
        <p:spPr>
          <a:xfrm>
            <a:off x="381000" y="1371600"/>
            <a:ext cx="8153400" cy="4724400"/>
          </a:xfrm>
          <a:prstGeom prst="rect">
            <a:avLst/>
          </a:prstGeom>
          <a:noFill/>
          <a:ln w="9525">
            <a:noFill/>
          </a:ln>
        </p:spPr>
        <p:txBody>
          <a:bodyPr/>
          <a:lstStyle/>
          <a:p>
            <a:pPr marL="342900" indent="-342900">
              <a:spcBef>
                <a:spcPct val="20000"/>
              </a:spcBef>
              <a:buClr>
                <a:schemeClr val="folHlink"/>
              </a:buClr>
              <a:buSzPct val="60000"/>
              <a:buFont typeface="Wingdings" panose="05000000000000000000" pitchFamily="2" charset="2"/>
            </a:pPr>
            <a:r>
              <a:rPr lang="en-US" altLang="zh-CN" sz="2400" b="1">
                <a:solidFill>
                  <a:schemeClr val="tx1"/>
                </a:solidFill>
                <a:latin typeface="宋体" panose="02010600030101010101" pitchFamily="2" charset="-122"/>
                <a:ea typeface="宋体" panose="02010600030101010101" pitchFamily="2" charset="-122"/>
              </a:rPr>
              <a:t>(3</a:t>
            </a:r>
            <a:r>
              <a:rPr lang="zh-CN" altLang="en-US" sz="2400" b="1">
                <a:solidFill>
                  <a:schemeClr val="tx1"/>
                </a:solidFill>
                <a:latin typeface="宋体" panose="02010600030101010101" pitchFamily="2" charset="-122"/>
                <a:ea typeface="宋体" panose="02010600030101010101" pitchFamily="2" charset="-122"/>
              </a:rPr>
              <a:t>）</a:t>
            </a:r>
            <a:r>
              <a:rPr lang="en-US" altLang="zh-CN" sz="2400" b="1">
                <a:solidFill>
                  <a:schemeClr val="tx1"/>
                </a:solidFill>
                <a:latin typeface="宋体" panose="02010600030101010101" pitchFamily="2" charset="-122"/>
                <a:ea typeface="宋体" panose="02010600030101010101" pitchFamily="2" charset="-122"/>
              </a:rPr>
              <a:t>fill </a:t>
            </a:r>
            <a:r>
              <a:rPr lang="zh-CN" altLang="en-US" sz="2400" b="1">
                <a:solidFill>
                  <a:schemeClr val="tx1"/>
                </a:solidFill>
                <a:latin typeface="宋体" panose="02010600030101010101" pitchFamily="2" charset="-122"/>
                <a:ea typeface="宋体" panose="02010600030101010101" pitchFamily="2" charset="-122"/>
              </a:rPr>
              <a:t>：</a:t>
            </a:r>
            <a:r>
              <a:rPr lang="zh-CN" altLang="en-US" sz="2400" dirty="0">
                <a:solidFill>
                  <a:schemeClr val="tx1"/>
                </a:solidFill>
                <a:latin typeface="宋体" panose="02010600030101010101" pitchFamily="2" charset="-122"/>
                <a:ea typeface="宋体" panose="02010600030101010101" pitchFamily="2" charset="-122"/>
              </a:rPr>
              <a:t>当组件的显示区域大于组件尺寸时，如何将组件变大。值为</a:t>
            </a:r>
            <a:r>
              <a:rPr lang="en-US" altLang="zh-CN" sz="2400" err="1">
                <a:solidFill>
                  <a:schemeClr val="tx1"/>
                </a:solidFill>
                <a:latin typeface="宋体" panose="02010600030101010101" pitchFamily="2" charset="-122"/>
                <a:ea typeface="宋体" panose="02010600030101010101" pitchFamily="2" charset="-122"/>
              </a:rPr>
              <a:t>GridBagConstraints</a:t>
            </a:r>
            <a:r>
              <a:rPr lang="zh-CN" altLang="en-US" sz="2400" dirty="0">
                <a:solidFill>
                  <a:schemeClr val="tx1"/>
                </a:solidFill>
                <a:latin typeface="宋体" panose="02010600030101010101" pitchFamily="2" charset="-122"/>
                <a:ea typeface="宋体" panose="02010600030101010101" pitchFamily="2" charset="-122"/>
              </a:rPr>
              <a:t>类的常量：</a:t>
            </a:r>
            <a:r>
              <a:rPr lang="en-US" altLang="zh-CN" sz="2400">
                <a:solidFill>
                  <a:schemeClr val="tx1"/>
                </a:solidFill>
                <a:latin typeface="宋体" panose="02010600030101010101" pitchFamily="2" charset="-122"/>
                <a:ea typeface="宋体" panose="02010600030101010101" pitchFamily="2" charset="-122"/>
              </a:rPr>
              <a:t>NONE</a:t>
            </a:r>
            <a:r>
              <a:rPr lang="zh-CN" altLang="en-US" sz="2400">
                <a:solidFill>
                  <a:schemeClr val="tx1"/>
                </a:solidFill>
                <a:latin typeface="宋体" panose="02010600030101010101" pitchFamily="2" charset="-122"/>
                <a:ea typeface="宋体" panose="02010600030101010101" pitchFamily="2" charset="-122"/>
              </a:rPr>
              <a:t>、</a:t>
            </a:r>
            <a:r>
              <a:rPr lang="en-US" altLang="zh-CN" sz="2400">
                <a:solidFill>
                  <a:schemeClr val="tx1"/>
                </a:solidFill>
                <a:latin typeface="宋体" panose="02010600030101010101" pitchFamily="2" charset="-122"/>
                <a:ea typeface="宋体" panose="02010600030101010101" pitchFamily="2" charset="-122"/>
              </a:rPr>
              <a:t>HORIZONTAL</a:t>
            </a:r>
            <a:r>
              <a:rPr lang="zh-CN" altLang="en-US" sz="2400">
                <a:solidFill>
                  <a:schemeClr val="tx1"/>
                </a:solidFill>
                <a:latin typeface="宋体" panose="02010600030101010101" pitchFamily="2" charset="-122"/>
                <a:ea typeface="宋体" panose="02010600030101010101" pitchFamily="2" charset="-122"/>
              </a:rPr>
              <a:t>、</a:t>
            </a:r>
            <a:r>
              <a:rPr lang="en-US" altLang="zh-CN" sz="2400">
                <a:solidFill>
                  <a:schemeClr val="tx1"/>
                </a:solidFill>
                <a:latin typeface="宋体" panose="02010600030101010101" pitchFamily="2" charset="-122"/>
                <a:ea typeface="宋体" panose="02010600030101010101" pitchFamily="2" charset="-122"/>
              </a:rPr>
              <a:t>VERTICAL</a:t>
            </a:r>
            <a:r>
              <a:rPr lang="zh-CN" altLang="en-US" sz="2400">
                <a:solidFill>
                  <a:schemeClr val="tx1"/>
                </a:solidFill>
                <a:latin typeface="宋体" panose="02010600030101010101" pitchFamily="2" charset="-122"/>
                <a:ea typeface="宋体" panose="02010600030101010101" pitchFamily="2" charset="-122"/>
              </a:rPr>
              <a:t>和</a:t>
            </a:r>
            <a:r>
              <a:rPr lang="en-US" altLang="zh-CN" sz="2400">
                <a:solidFill>
                  <a:schemeClr val="tx1"/>
                </a:solidFill>
                <a:latin typeface="宋体" panose="02010600030101010101" pitchFamily="2" charset="-122"/>
                <a:ea typeface="宋体" panose="02010600030101010101" pitchFamily="2" charset="-122"/>
              </a:rPr>
              <a:t>BOTH</a:t>
            </a:r>
            <a:r>
              <a:rPr lang="zh-CN" altLang="en-US" sz="2400">
                <a:solidFill>
                  <a:schemeClr val="tx1"/>
                </a:solidFill>
                <a:latin typeface="宋体" panose="02010600030101010101" pitchFamily="2" charset="-122"/>
                <a:ea typeface="宋体" panose="02010600030101010101" pitchFamily="2" charset="-122"/>
              </a:rPr>
              <a:t>。</a:t>
            </a:r>
          </a:p>
          <a:p>
            <a:pPr marL="742950" lvl="1" indent="-285750" algn="just">
              <a:spcBef>
                <a:spcPct val="20000"/>
              </a:spcBef>
              <a:buClr>
                <a:schemeClr val="folHlink"/>
              </a:buClr>
              <a:buSzPct val="60000"/>
              <a:buFont typeface="Wingdings" panose="05000000000000000000" pitchFamily="2" charset="2"/>
              <a:buChar char="v"/>
            </a:pPr>
            <a:r>
              <a:rPr lang="en-US" altLang="zh-CN" sz="2400" b="1">
                <a:solidFill>
                  <a:schemeClr val="tx1"/>
                </a:solidFill>
                <a:latin typeface="宋体" panose="02010600030101010101" pitchFamily="2" charset="-122"/>
                <a:ea typeface="宋体" panose="02010600030101010101" pitchFamily="2" charset="-122"/>
              </a:rPr>
              <a:t>NONE</a:t>
            </a:r>
            <a:r>
              <a:rPr lang="en-US" altLang="zh-CN" sz="2400" dirty="0">
                <a:solidFill>
                  <a:schemeClr val="tx1"/>
                </a:solidFill>
                <a:latin typeface="宋体" panose="02010600030101010101" pitchFamily="2" charset="-122"/>
                <a:ea typeface="宋体" panose="02010600030101010101" pitchFamily="2" charset="-122"/>
              </a:rPr>
              <a:t> </a:t>
            </a:r>
            <a:r>
              <a:rPr lang="zh-CN" altLang="en-US" sz="2400" dirty="0">
                <a:solidFill>
                  <a:schemeClr val="tx1"/>
                </a:solidFill>
                <a:latin typeface="宋体" panose="02010600030101010101" pitchFamily="2" charset="-122"/>
                <a:ea typeface="宋体" panose="02010600030101010101" pitchFamily="2" charset="-122"/>
              </a:rPr>
              <a:t>（缺省值）：表示不改变组件的尺寸。</a:t>
            </a:r>
          </a:p>
          <a:p>
            <a:pPr marL="742950" lvl="1" indent="-285750" algn="just">
              <a:spcBef>
                <a:spcPct val="20000"/>
              </a:spcBef>
              <a:buClr>
                <a:schemeClr val="folHlink"/>
              </a:buClr>
              <a:buSzPct val="60000"/>
              <a:buFont typeface="Wingdings" panose="05000000000000000000" pitchFamily="2" charset="2"/>
              <a:buChar char="v"/>
            </a:pPr>
            <a:r>
              <a:rPr lang="en-US" altLang="zh-CN" sz="2400" b="1">
                <a:solidFill>
                  <a:schemeClr val="tx1"/>
                </a:solidFill>
                <a:latin typeface="宋体" panose="02010600030101010101" pitchFamily="2" charset="-122"/>
                <a:ea typeface="宋体" panose="02010600030101010101" pitchFamily="2" charset="-122"/>
              </a:rPr>
              <a:t>HORIZONTAL</a:t>
            </a:r>
            <a:r>
              <a:rPr lang="en-US" altLang="zh-CN" sz="2400" dirty="0">
                <a:solidFill>
                  <a:schemeClr val="tx1"/>
                </a:solidFill>
                <a:latin typeface="宋体" panose="02010600030101010101" pitchFamily="2" charset="-122"/>
                <a:ea typeface="宋体" panose="02010600030101010101" pitchFamily="2" charset="-122"/>
              </a:rPr>
              <a:t> </a:t>
            </a:r>
            <a:r>
              <a:rPr lang="zh-CN" altLang="en-US" sz="2400" dirty="0">
                <a:solidFill>
                  <a:schemeClr val="tx1"/>
                </a:solidFill>
                <a:latin typeface="宋体" panose="02010600030101010101" pitchFamily="2" charset="-122"/>
                <a:ea typeface="宋体" panose="02010600030101010101" pitchFamily="2" charset="-122"/>
              </a:rPr>
              <a:t>：使组件的宽度在水平方向上变大以填充它的显示区域，但不改变它的高度。 </a:t>
            </a:r>
          </a:p>
          <a:p>
            <a:pPr marL="742950" lvl="1" indent="-285750" algn="just">
              <a:spcBef>
                <a:spcPct val="20000"/>
              </a:spcBef>
              <a:buClr>
                <a:schemeClr val="folHlink"/>
              </a:buClr>
              <a:buSzPct val="60000"/>
              <a:buFont typeface="Wingdings" panose="05000000000000000000" pitchFamily="2" charset="2"/>
              <a:buChar char="v"/>
            </a:pPr>
            <a:r>
              <a:rPr lang="en-US" altLang="zh-CN" sz="2400" b="1">
                <a:solidFill>
                  <a:schemeClr val="tx1"/>
                </a:solidFill>
                <a:latin typeface="宋体" panose="02010600030101010101" pitchFamily="2" charset="-122"/>
                <a:ea typeface="宋体" panose="02010600030101010101" pitchFamily="2" charset="-122"/>
              </a:rPr>
              <a:t>VERTICAL</a:t>
            </a:r>
            <a:r>
              <a:rPr lang="zh-CN" altLang="en-US" sz="2400" dirty="0">
                <a:solidFill>
                  <a:schemeClr val="tx1"/>
                </a:solidFill>
                <a:latin typeface="宋体" panose="02010600030101010101" pitchFamily="2" charset="-122"/>
                <a:ea typeface="宋体" panose="02010600030101010101" pitchFamily="2" charset="-122"/>
              </a:rPr>
              <a:t>：使组件的高度在垂直方向上足够大来填充它的显示区域，但不改变它的宽度。 </a:t>
            </a:r>
          </a:p>
          <a:p>
            <a:pPr marL="742950" lvl="1" indent="-285750" algn="just">
              <a:spcBef>
                <a:spcPct val="20000"/>
              </a:spcBef>
              <a:buClr>
                <a:schemeClr val="folHlink"/>
              </a:buClr>
              <a:buSzPct val="60000"/>
              <a:buFont typeface="Wingdings" panose="05000000000000000000" pitchFamily="2" charset="2"/>
              <a:buChar char="v"/>
            </a:pPr>
            <a:r>
              <a:rPr lang="en-US" altLang="zh-CN" sz="2400" b="1">
                <a:solidFill>
                  <a:schemeClr val="tx1"/>
                </a:solidFill>
                <a:latin typeface="宋体" panose="02010600030101010101" pitchFamily="2" charset="-122"/>
                <a:ea typeface="宋体" panose="02010600030101010101" pitchFamily="2" charset="-122"/>
              </a:rPr>
              <a:t>BOTH</a:t>
            </a:r>
            <a:r>
              <a:rPr lang="en-US" altLang="zh-CN" sz="2400" dirty="0">
                <a:solidFill>
                  <a:schemeClr val="tx1"/>
                </a:solidFill>
                <a:latin typeface="宋体" panose="02010600030101010101" pitchFamily="2" charset="-122"/>
                <a:ea typeface="宋体" panose="02010600030101010101" pitchFamily="2" charset="-122"/>
              </a:rPr>
              <a:t> </a:t>
            </a:r>
            <a:r>
              <a:rPr lang="zh-CN" altLang="en-US" sz="2400" dirty="0">
                <a:solidFill>
                  <a:schemeClr val="tx1"/>
                </a:solidFill>
                <a:latin typeface="宋体" panose="02010600030101010101" pitchFamily="2" charset="-122"/>
                <a:ea typeface="宋体" panose="02010600030101010101" pitchFamily="2" charset="-122"/>
              </a:rPr>
              <a:t>：使组件在水平和垂直方向变大，以填满它的显示区域。 </a:t>
            </a:r>
          </a:p>
          <a:p>
            <a:pPr marL="342900" indent="-342900" algn="just">
              <a:spcBef>
                <a:spcPct val="20000"/>
              </a:spcBef>
              <a:buClr>
                <a:schemeClr val="folHlink"/>
              </a:buClr>
              <a:buSzPct val="60000"/>
              <a:buFont typeface="Wingdings" panose="05000000000000000000" pitchFamily="2" charset="2"/>
            </a:pPr>
            <a:endParaRPr lang="zh-CN" altLang="en-US" sz="2400" dirty="0">
              <a:solidFill>
                <a:schemeClr val="tx1"/>
              </a:solidFill>
              <a:latin typeface="宋体" panose="02010600030101010101" pitchFamily="2" charset="-122"/>
              <a:ea typeface="宋体" panose="02010600030101010101" pitchFamily="2" charset="-122"/>
            </a:endParaRPr>
          </a:p>
        </p:txBody>
      </p:sp>
      <p:pic>
        <p:nvPicPr>
          <p:cNvPr id="476164" name="图片 476163"/>
          <p:cNvPicPr>
            <a:picLocks noChangeAspect="1"/>
          </p:cNvPicPr>
          <p:nvPr/>
        </p:nvPicPr>
        <p:blipFill>
          <a:blip r:embed="rId3"/>
          <a:stretch>
            <a:fillRect/>
          </a:stretch>
        </p:blipFill>
        <p:spPr>
          <a:xfrm>
            <a:off x="6096000" y="5105400"/>
            <a:ext cx="2590800" cy="1600200"/>
          </a:xfrm>
          <a:prstGeom prst="rect">
            <a:avLst/>
          </a:prstGeom>
          <a:noFill/>
          <a:ln w="9525">
            <a:noFill/>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标题 470017"/>
          <p:cNvSpPr>
            <a:spLocks noGrp="1"/>
          </p:cNvSpPr>
          <p:nvPr>
            <p:ph type="title"/>
          </p:nvPr>
        </p:nvSpPr>
        <p:spPr>
          <a:ln/>
        </p:spPr>
        <p:txBody>
          <a:bodyPr anchor="b"/>
          <a:lstStyle/>
          <a:p>
            <a:r>
              <a:rPr lang="en-US" altLang="zh-CN" dirty="0">
                <a:latin typeface="楷体_GB2312" pitchFamily="49" charset="-122"/>
                <a:ea typeface="楷体_GB2312" pitchFamily="49" charset="-122"/>
              </a:rPr>
              <a:t>9.8.6 </a:t>
            </a:r>
            <a:r>
              <a:rPr lang="en-US" altLang="zh-CN" err="1">
                <a:latin typeface="楷体_GB2312" pitchFamily="49" charset="-122"/>
                <a:ea typeface="楷体_GB2312" pitchFamily="49" charset="-122"/>
              </a:rPr>
              <a:t>GridBagLayout</a:t>
            </a:r>
            <a:r>
              <a:rPr lang="zh-CN" altLang="en-US" dirty="0">
                <a:latin typeface="楷体_GB2312" pitchFamily="49" charset="-122"/>
                <a:ea typeface="楷体_GB2312" pitchFamily="49" charset="-122"/>
              </a:rPr>
              <a:t>布局管理器</a:t>
            </a:r>
            <a:endParaRPr lang="zh-CN" altLang="en-US">
              <a:latin typeface="楷体_GB2312" pitchFamily="49" charset="-122"/>
              <a:ea typeface="楷体_GB2312" pitchFamily="49" charset="-122"/>
            </a:endParaRPr>
          </a:p>
        </p:txBody>
      </p:sp>
      <p:sp>
        <p:nvSpPr>
          <p:cNvPr id="470020" name="矩形 470019"/>
          <p:cNvSpPr/>
          <p:nvPr/>
        </p:nvSpPr>
        <p:spPr>
          <a:xfrm>
            <a:off x="381000" y="1295400"/>
            <a:ext cx="8153400" cy="5181600"/>
          </a:xfrm>
          <a:prstGeom prst="rect">
            <a:avLst/>
          </a:prstGeom>
          <a:noFill/>
          <a:ln w="9525">
            <a:noFill/>
          </a:ln>
        </p:spPr>
        <p:txBody>
          <a:bodyPr/>
          <a:lstStyle/>
          <a:p>
            <a:pPr marL="342900" indent="-342900">
              <a:spcBef>
                <a:spcPct val="20000"/>
              </a:spcBef>
              <a:buClr>
                <a:schemeClr val="folHlink"/>
              </a:buClr>
              <a:buSzPct val="60000"/>
              <a:buFont typeface="Wingdings" panose="05000000000000000000" pitchFamily="2" charset="2"/>
            </a:pPr>
            <a:r>
              <a:rPr lang="zh-CN" altLang="en-US" sz="2400" b="1" err="1">
                <a:solidFill>
                  <a:schemeClr val="tx1"/>
                </a:solidFill>
                <a:latin typeface="宋体" panose="02010600030101010101" pitchFamily="2" charset="-122"/>
                <a:ea typeface="宋体" panose="02010600030101010101" pitchFamily="2" charset="-122"/>
              </a:rPr>
              <a:t>（</a:t>
            </a:r>
            <a:r>
              <a:rPr lang="en-US" altLang="zh-CN" sz="2400" b="1" err="1">
                <a:solidFill>
                  <a:schemeClr val="tx1"/>
                </a:solidFill>
                <a:latin typeface="宋体" panose="02010600030101010101" pitchFamily="2" charset="-122"/>
                <a:ea typeface="宋体" panose="02010600030101010101" pitchFamily="2" charset="-122"/>
              </a:rPr>
              <a:t>4</a:t>
            </a:r>
            <a:r>
              <a:rPr lang="zh-CN" altLang="en-US" sz="2400" b="1" err="1">
                <a:solidFill>
                  <a:schemeClr val="tx1"/>
                </a:solidFill>
                <a:latin typeface="宋体" panose="02010600030101010101" pitchFamily="2" charset="-122"/>
                <a:ea typeface="宋体" panose="02010600030101010101" pitchFamily="2" charset="-122"/>
              </a:rPr>
              <a:t>）</a:t>
            </a:r>
            <a:r>
              <a:rPr lang="en-US" altLang="zh-CN" sz="2400" b="1" err="1">
                <a:solidFill>
                  <a:schemeClr val="tx1"/>
                </a:solidFill>
                <a:latin typeface="宋体" panose="02010600030101010101" pitchFamily="2" charset="-122"/>
                <a:ea typeface="宋体" panose="02010600030101010101" pitchFamily="2" charset="-122"/>
              </a:rPr>
              <a:t>weightx</a:t>
            </a:r>
            <a:r>
              <a:rPr lang="zh-CN" altLang="en-US" sz="2400" b="1">
                <a:solidFill>
                  <a:schemeClr val="tx1"/>
                </a:solidFill>
                <a:latin typeface="宋体" panose="02010600030101010101" pitchFamily="2" charset="-122"/>
                <a:ea typeface="宋体" panose="02010600030101010101" pitchFamily="2" charset="-122"/>
              </a:rPr>
              <a:t>，</a:t>
            </a:r>
            <a:r>
              <a:rPr lang="en-US" altLang="zh-CN" sz="2400" b="1">
                <a:solidFill>
                  <a:schemeClr val="tx1"/>
                </a:solidFill>
                <a:latin typeface="宋体" panose="02010600030101010101" pitchFamily="2" charset="-122"/>
                <a:ea typeface="宋体" panose="02010600030101010101" pitchFamily="2" charset="-122"/>
              </a:rPr>
              <a:t>weighty </a:t>
            </a:r>
            <a:r>
              <a:rPr lang="zh-CN" altLang="en-US" sz="2400" b="1">
                <a:solidFill>
                  <a:schemeClr val="tx1"/>
                </a:solidFill>
                <a:latin typeface="宋体" panose="02010600030101010101" pitchFamily="2" charset="-122"/>
                <a:ea typeface="宋体" panose="02010600030101010101" pitchFamily="2" charset="-122"/>
              </a:rPr>
              <a:t>：</a:t>
            </a:r>
            <a:r>
              <a:rPr lang="zh-CN" altLang="en-US" sz="2400" dirty="0">
                <a:solidFill>
                  <a:schemeClr val="tx1"/>
                </a:solidFill>
                <a:latin typeface="宋体" panose="02010600030101010101" pitchFamily="2" charset="-122"/>
                <a:ea typeface="宋体" panose="02010600030101010101" pitchFamily="2" charset="-122"/>
              </a:rPr>
              <a:t>给组件指定一个行权值（</a:t>
            </a:r>
            <a:r>
              <a:rPr lang="en-US" altLang="zh-CN" sz="2400" err="1">
                <a:solidFill>
                  <a:schemeClr val="tx1"/>
                </a:solidFill>
                <a:latin typeface="宋体" panose="02010600030101010101" pitchFamily="2" charset="-122"/>
                <a:ea typeface="宋体" panose="02010600030101010101" pitchFamily="2" charset="-122"/>
              </a:rPr>
              <a:t>weightx</a:t>
            </a:r>
            <a:r>
              <a:rPr lang="zh-CN" altLang="en-US" sz="2400" dirty="0">
                <a:solidFill>
                  <a:schemeClr val="tx1"/>
                </a:solidFill>
                <a:latin typeface="宋体" panose="02010600030101010101" pitchFamily="2" charset="-122"/>
                <a:ea typeface="宋体" panose="02010600030101010101" pitchFamily="2" charset="-122"/>
              </a:rPr>
              <a:t>）和列（</a:t>
            </a:r>
            <a:r>
              <a:rPr lang="en-US" altLang="zh-CN" sz="2400" dirty="0">
                <a:solidFill>
                  <a:schemeClr val="tx1"/>
                </a:solidFill>
                <a:latin typeface="宋体" panose="02010600030101010101" pitchFamily="2" charset="-122"/>
                <a:ea typeface="宋体" panose="02010600030101010101" pitchFamily="2" charset="-122"/>
              </a:rPr>
              <a:t>weighty</a:t>
            </a:r>
            <a:r>
              <a:rPr lang="zh-CN" altLang="en-US" sz="2400" dirty="0">
                <a:solidFill>
                  <a:schemeClr val="tx1"/>
                </a:solidFill>
                <a:latin typeface="宋体" panose="02010600030101010101" pitchFamily="2" charset="-122"/>
                <a:ea typeface="宋体" panose="02010600030101010101" pitchFamily="2" charset="-122"/>
              </a:rPr>
              <a:t>）权值，以确定当容器调整变大时如何将多余空白空间分配给网格单元。</a:t>
            </a:r>
          </a:p>
          <a:p>
            <a:pPr marL="342900" indent="-342900" algn="just">
              <a:spcBef>
                <a:spcPct val="20000"/>
              </a:spcBef>
              <a:buClr>
                <a:schemeClr val="folHlink"/>
              </a:buClr>
              <a:buSzPct val="60000"/>
              <a:buFont typeface="Wingdings" panose="05000000000000000000" pitchFamily="2" charset="2"/>
            </a:pPr>
            <a:r>
              <a:rPr lang="zh-CN" altLang="en-US" sz="2400" dirty="0">
                <a:solidFill>
                  <a:schemeClr val="tx1"/>
                </a:solidFill>
                <a:latin typeface="宋体" panose="02010600030101010101" pitchFamily="2" charset="-122"/>
                <a:ea typeface="宋体" panose="02010600030101010101" pitchFamily="2" charset="-122"/>
              </a:rPr>
              <a:t>  </a:t>
            </a:r>
            <a:r>
              <a:rPr lang="zh-CN" altLang="en-US" sz="2400" b="1" dirty="0">
                <a:solidFill>
                  <a:schemeClr val="tx1"/>
                </a:solidFill>
                <a:latin typeface="宋体" panose="02010600030101010101" pitchFamily="2" charset="-122"/>
                <a:ea typeface="宋体" panose="02010600030101010101" pitchFamily="2" charset="-122"/>
              </a:rPr>
              <a:t>当容器调整变大时</a:t>
            </a:r>
            <a:r>
              <a:rPr lang="zh-CN" altLang="en-US" sz="2400" dirty="0">
                <a:solidFill>
                  <a:schemeClr val="tx1"/>
                </a:solidFill>
                <a:latin typeface="宋体" panose="02010600030101010101" pitchFamily="2" charset="-122"/>
                <a:ea typeface="宋体" panose="02010600030101010101" pitchFamily="2" charset="-122"/>
              </a:rPr>
              <a:t>，</a:t>
            </a:r>
          </a:p>
          <a:p>
            <a:pPr marL="742950" lvl="1" indent="-285750" algn="just">
              <a:spcBef>
                <a:spcPct val="20000"/>
              </a:spcBef>
              <a:buClr>
                <a:schemeClr val="folHlink"/>
              </a:buClr>
              <a:buSzPct val="60000"/>
              <a:buFont typeface="Wingdings" panose="05000000000000000000" pitchFamily="2" charset="2"/>
              <a:buChar char="n"/>
            </a:pPr>
            <a:r>
              <a:rPr lang="zh-CN" altLang="en-US" sz="2400" dirty="0">
                <a:solidFill>
                  <a:schemeClr val="tx1"/>
                </a:solidFill>
                <a:latin typeface="宋体" panose="02010600030101010101" pitchFamily="2" charset="-122"/>
                <a:ea typeface="宋体" panose="02010600030101010101" pitchFamily="2" charset="-122"/>
              </a:rPr>
              <a:t>网格单元会水平（</a:t>
            </a:r>
            <a:r>
              <a:rPr lang="en-US" altLang="zh-CN" sz="2400" err="1">
                <a:solidFill>
                  <a:schemeClr val="tx1"/>
                </a:solidFill>
                <a:latin typeface="宋体" panose="02010600030101010101" pitchFamily="2" charset="-122"/>
                <a:ea typeface="宋体" panose="02010600030101010101" pitchFamily="2" charset="-122"/>
              </a:rPr>
              <a:t>weightx</a:t>
            </a:r>
            <a:r>
              <a:rPr lang="zh-CN" altLang="en-US" sz="2400" dirty="0">
                <a:solidFill>
                  <a:schemeClr val="tx1"/>
                </a:solidFill>
                <a:latin typeface="宋体" panose="02010600030101010101" pitchFamily="2" charset="-122"/>
                <a:ea typeface="宋体" panose="02010600030101010101" pitchFamily="2" charset="-122"/>
              </a:rPr>
              <a:t>非</a:t>
            </a:r>
            <a:r>
              <a:rPr lang="en-US" altLang="zh-CN" sz="2400" dirty="0">
                <a:solidFill>
                  <a:schemeClr val="tx1"/>
                </a:solidFill>
                <a:latin typeface="宋体" panose="02010600030101010101" pitchFamily="2" charset="-122"/>
                <a:ea typeface="宋体" panose="02010600030101010101" pitchFamily="2" charset="-122"/>
              </a:rPr>
              <a:t>0</a:t>
            </a:r>
            <a:r>
              <a:rPr lang="zh-CN" altLang="en-US" sz="2400" dirty="0">
                <a:solidFill>
                  <a:schemeClr val="tx1"/>
                </a:solidFill>
                <a:latin typeface="宋体" panose="02010600030101010101" pitchFamily="2" charset="-122"/>
                <a:ea typeface="宋体" panose="02010600030101010101" pitchFamily="2" charset="-122"/>
              </a:rPr>
              <a:t>时）或垂直（</a:t>
            </a:r>
            <a:r>
              <a:rPr lang="en-US" altLang="zh-CN" sz="2400" dirty="0">
                <a:solidFill>
                  <a:schemeClr val="tx1"/>
                </a:solidFill>
                <a:latin typeface="宋体" panose="02010600030101010101" pitchFamily="2" charset="-122"/>
                <a:ea typeface="宋体" panose="02010600030101010101" pitchFamily="2" charset="-122"/>
              </a:rPr>
              <a:t>weighty</a:t>
            </a:r>
            <a:r>
              <a:rPr lang="zh-CN" altLang="en-US" sz="2400" dirty="0">
                <a:solidFill>
                  <a:schemeClr val="tx1"/>
                </a:solidFill>
                <a:latin typeface="宋体" panose="02010600030101010101" pitchFamily="2" charset="-122"/>
                <a:ea typeface="宋体" panose="02010600030101010101" pitchFamily="2" charset="-122"/>
              </a:rPr>
              <a:t>非</a:t>
            </a:r>
            <a:r>
              <a:rPr lang="en-US" altLang="zh-CN" sz="2400" dirty="0">
                <a:solidFill>
                  <a:schemeClr val="tx1"/>
                </a:solidFill>
                <a:latin typeface="宋体" panose="02010600030101010101" pitchFamily="2" charset="-122"/>
                <a:ea typeface="宋体" panose="02010600030101010101" pitchFamily="2" charset="-122"/>
              </a:rPr>
              <a:t>0</a:t>
            </a:r>
            <a:r>
              <a:rPr lang="zh-CN" altLang="en-US" sz="2400" dirty="0">
                <a:solidFill>
                  <a:schemeClr val="tx1"/>
                </a:solidFill>
                <a:latin typeface="宋体" panose="02010600030101010101" pitchFamily="2" charset="-122"/>
                <a:ea typeface="宋体" panose="02010600030101010101" pitchFamily="2" charset="-122"/>
              </a:rPr>
              <a:t>时）地变大。</a:t>
            </a:r>
          </a:p>
          <a:p>
            <a:pPr marL="742950" lvl="1" indent="-285750" algn="just">
              <a:spcBef>
                <a:spcPct val="20000"/>
              </a:spcBef>
              <a:buClr>
                <a:schemeClr val="folHlink"/>
              </a:buClr>
              <a:buSzPct val="60000"/>
              <a:buFont typeface="Wingdings" panose="05000000000000000000" pitchFamily="2" charset="2"/>
              <a:buChar char="n"/>
            </a:pPr>
            <a:r>
              <a:rPr lang="zh-CN" altLang="en-US" sz="2400" dirty="0">
                <a:solidFill>
                  <a:schemeClr val="tx1"/>
                </a:solidFill>
                <a:latin typeface="宋体" panose="02010600030101010101" pitchFamily="2" charset="-122"/>
                <a:ea typeface="宋体" panose="02010600030101010101" pitchFamily="2" charset="-122"/>
              </a:rPr>
              <a:t>当</a:t>
            </a:r>
            <a:r>
              <a:rPr lang="en-US" altLang="zh-CN" sz="2400" err="1">
                <a:solidFill>
                  <a:schemeClr val="tx1"/>
                </a:solidFill>
                <a:latin typeface="宋体" panose="02010600030101010101" pitchFamily="2" charset="-122"/>
                <a:ea typeface="宋体" panose="02010600030101010101" pitchFamily="2" charset="-122"/>
              </a:rPr>
              <a:t>weightx </a:t>
            </a:r>
            <a:r>
              <a:rPr lang="zh-CN" altLang="en-US" sz="2400" dirty="0">
                <a:solidFill>
                  <a:schemeClr val="tx1"/>
                </a:solidFill>
                <a:latin typeface="宋体" panose="02010600030101010101" pitchFamily="2" charset="-122"/>
                <a:ea typeface="宋体" panose="02010600030101010101" pitchFamily="2" charset="-122"/>
              </a:rPr>
              <a:t>和</a:t>
            </a:r>
            <a:r>
              <a:rPr lang="en-US" altLang="zh-CN" sz="2400" dirty="0">
                <a:solidFill>
                  <a:schemeClr val="tx1"/>
                </a:solidFill>
                <a:latin typeface="宋体" panose="02010600030101010101" pitchFamily="2" charset="-122"/>
                <a:ea typeface="宋体" panose="02010600030101010101" pitchFamily="2" charset="-122"/>
              </a:rPr>
              <a:t>weighty</a:t>
            </a:r>
            <a:r>
              <a:rPr lang="zh-CN" altLang="en-US" sz="2400" dirty="0">
                <a:solidFill>
                  <a:schemeClr val="tx1"/>
                </a:solidFill>
                <a:latin typeface="宋体" panose="02010600030101010101" pitchFamily="2" charset="-122"/>
                <a:ea typeface="宋体" panose="02010600030101010101" pitchFamily="2" charset="-122"/>
              </a:rPr>
              <a:t>权值为</a:t>
            </a:r>
            <a:r>
              <a:rPr lang="en-US" altLang="zh-CN" sz="2400" dirty="0">
                <a:solidFill>
                  <a:schemeClr val="tx1"/>
                </a:solidFill>
                <a:latin typeface="宋体" panose="02010600030101010101" pitchFamily="2" charset="-122"/>
                <a:ea typeface="宋体" panose="02010600030101010101" pitchFamily="2" charset="-122"/>
              </a:rPr>
              <a:t>0</a:t>
            </a:r>
            <a:r>
              <a:rPr lang="zh-CN" altLang="en-US" sz="2400" dirty="0">
                <a:solidFill>
                  <a:schemeClr val="tx1"/>
                </a:solidFill>
                <a:latin typeface="宋体" panose="02010600030101010101" pitchFamily="2" charset="-122"/>
                <a:ea typeface="宋体" panose="02010600030101010101" pitchFamily="2" charset="-122"/>
              </a:rPr>
              <a:t>（缺省值）时，容器调整变大时，则网格单元不会水平地或垂直地变大。</a:t>
            </a:r>
          </a:p>
          <a:p>
            <a:pPr marL="742950" lvl="1" indent="-285750" algn="just">
              <a:spcBef>
                <a:spcPct val="20000"/>
              </a:spcBef>
              <a:buClr>
                <a:schemeClr val="folHlink"/>
              </a:buClr>
              <a:buSzPct val="60000"/>
              <a:buFont typeface="Wingdings" panose="05000000000000000000" pitchFamily="2" charset="2"/>
            </a:pPr>
            <a:r>
              <a:rPr lang="zh-CN" altLang="en-US" sz="2400" dirty="0">
                <a:solidFill>
                  <a:schemeClr val="tx1"/>
                </a:solidFill>
                <a:latin typeface="宋体" panose="02010600030101010101" pitchFamily="2" charset="-122"/>
                <a:ea typeface="宋体" panose="02010600030101010101" pitchFamily="2" charset="-122"/>
              </a:rPr>
              <a:t>  然而，如果组件横跨一列（行），而此列（行）包含一个</a:t>
            </a:r>
            <a:r>
              <a:rPr lang="en-US" altLang="zh-CN" sz="2400" err="1">
                <a:solidFill>
                  <a:schemeClr val="tx1"/>
                </a:solidFill>
                <a:latin typeface="宋体" panose="02010600030101010101" pitchFamily="2" charset="-122"/>
                <a:ea typeface="宋体" panose="02010600030101010101" pitchFamily="2" charset="-122"/>
              </a:rPr>
              <a:t>weightx</a:t>
            </a:r>
            <a:r>
              <a:rPr lang="zh-CN" altLang="en-US" sz="2400" dirty="0">
                <a:solidFill>
                  <a:schemeClr val="tx1"/>
                </a:solidFill>
                <a:latin typeface="宋体" panose="02010600030101010101" pitchFamily="2" charset="-122"/>
                <a:ea typeface="宋体" panose="02010600030101010101" pitchFamily="2" charset="-122"/>
              </a:rPr>
              <a:t>（</a:t>
            </a:r>
            <a:r>
              <a:rPr lang="en-US" altLang="zh-CN" sz="2400" dirty="0">
                <a:solidFill>
                  <a:schemeClr val="tx1"/>
                </a:solidFill>
                <a:latin typeface="宋体" panose="02010600030101010101" pitchFamily="2" charset="-122"/>
                <a:ea typeface="宋体" panose="02010600030101010101" pitchFamily="2" charset="-122"/>
              </a:rPr>
              <a:t>weighty</a:t>
            </a:r>
            <a:r>
              <a:rPr lang="zh-CN" altLang="en-US" sz="2400" dirty="0">
                <a:solidFill>
                  <a:schemeClr val="tx1"/>
                </a:solidFill>
                <a:latin typeface="宋体" panose="02010600030101010101" pitchFamily="2" charset="-122"/>
                <a:ea typeface="宋体" panose="02010600030101010101" pitchFamily="2" charset="-122"/>
              </a:rPr>
              <a:t>）非</a:t>
            </a:r>
            <a:r>
              <a:rPr lang="en-US" altLang="zh-CN" sz="2400" dirty="0">
                <a:solidFill>
                  <a:schemeClr val="tx1"/>
                </a:solidFill>
                <a:latin typeface="宋体" panose="02010600030101010101" pitchFamily="2" charset="-122"/>
                <a:ea typeface="宋体" panose="02010600030101010101" pitchFamily="2" charset="-122"/>
              </a:rPr>
              <a:t>0</a:t>
            </a:r>
            <a:r>
              <a:rPr lang="zh-CN" altLang="en-US" sz="2400" dirty="0">
                <a:solidFill>
                  <a:schemeClr val="tx1"/>
                </a:solidFill>
                <a:latin typeface="宋体" panose="02010600030101010101" pitchFamily="2" charset="-122"/>
                <a:ea typeface="宋体" panose="02010600030101010101" pitchFamily="2" charset="-122"/>
              </a:rPr>
              <a:t>的组件，则</a:t>
            </a:r>
            <a:r>
              <a:rPr lang="en-US" altLang="zh-CN" sz="2400" err="1">
                <a:solidFill>
                  <a:schemeClr val="tx1"/>
                </a:solidFill>
                <a:latin typeface="宋体" panose="02010600030101010101" pitchFamily="2" charset="-122"/>
                <a:ea typeface="宋体" panose="02010600030101010101" pitchFamily="2" charset="-122"/>
              </a:rPr>
              <a:t>weightx</a:t>
            </a:r>
            <a:r>
              <a:rPr lang="zh-CN" altLang="en-US" sz="2400" dirty="0">
                <a:solidFill>
                  <a:schemeClr val="tx1"/>
                </a:solidFill>
                <a:latin typeface="宋体" panose="02010600030101010101" pitchFamily="2" charset="-122"/>
                <a:ea typeface="宋体" panose="02010600030101010101" pitchFamily="2" charset="-122"/>
              </a:rPr>
              <a:t>（</a:t>
            </a:r>
            <a:r>
              <a:rPr lang="en-US" altLang="zh-CN" sz="2400" dirty="0">
                <a:solidFill>
                  <a:schemeClr val="tx1"/>
                </a:solidFill>
                <a:latin typeface="宋体" panose="02010600030101010101" pitchFamily="2" charset="-122"/>
                <a:ea typeface="宋体" panose="02010600030101010101" pitchFamily="2" charset="-122"/>
              </a:rPr>
              <a:t>weighty</a:t>
            </a:r>
            <a:r>
              <a:rPr lang="zh-CN" altLang="en-US" sz="2400" dirty="0">
                <a:solidFill>
                  <a:schemeClr val="tx1"/>
                </a:solidFill>
                <a:latin typeface="宋体" panose="02010600030101010101" pitchFamily="2" charset="-122"/>
                <a:ea typeface="宋体" panose="02010600030101010101" pitchFamily="2" charset="-122"/>
              </a:rPr>
              <a:t>）为</a:t>
            </a:r>
            <a:r>
              <a:rPr lang="en-US" altLang="zh-CN" sz="2400" dirty="0">
                <a:solidFill>
                  <a:schemeClr val="tx1"/>
                </a:solidFill>
                <a:latin typeface="宋体" panose="02010600030101010101" pitchFamily="2" charset="-122"/>
                <a:ea typeface="宋体" panose="02010600030101010101" pitchFamily="2" charset="-122"/>
              </a:rPr>
              <a:t>0</a:t>
            </a:r>
            <a:r>
              <a:rPr lang="zh-CN" altLang="en-US" sz="2400" dirty="0">
                <a:solidFill>
                  <a:schemeClr val="tx1"/>
                </a:solidFill>
                <a:latin typeface="宋体" panose="02010600030101010101" pitchFamily="2" charset="-122"/>
                <a:ea typeface="宋体" panose="02010600030101010101" pitchFamily="2" charset="-122"/>
              </a:rPr>
              <a:t>的组件与同一列（行）中其它的组件按相同地比例水平（垂直）地变大。</a:t>
            </a:r>
          </a:p>
        </p:txBody>
      </p:sp>
      <p:pic>
        <p:nvPicPr>
          <p:cNvPr id="470021" name="图片 470020"/>
          <p:cNvPicPr>
            <a:picLocks noChangeAspect="1"/>
          </p:cNvPicPr>
          <p:nvPr/>
        </p:nvPicPr>
        <p:blipFill>
          <a:blip r:embed="rId3"/>
          <a:stretch>
            <a:fillRect/>
          </a:stretch>
        </p:blipFill>
        <p:spPr>
          <a:xfrm>
            <a:off x="4800600" y="0"/>
            <a:ext cx="3352800" cy="1295400"/>
          </a:xfrm>
          <a:prstGeom prst="rect">
            <a:avLst/>
          </a:prstGeom>
          <a:noFill/>
          <a:ln w="9525">
            <a:noFill/>
          </a:ln>
        </p:spPr>
      </p:pic>
      <p:pic>
        <p:nvPicPr>
          <p:cNvPr id="470022" name="图片 470021"/>
          <p:cNvPicPr>
            <a:picLocks noChangeAspect="1"/>
          </p:cNvPicPr>
          <p:nvPr/>
        </p:nvPicPr>
        <p:blipFill>
          <a:blip r:embed="rId4"/>
          <a:stretch>
            <a:fillRect/>
          </a:stretch>
        </p:blipFill>
        <p:spPr>
          <a:xfrm>
            <a:off x="1600200" y="0"/>
            <a:ext cx="2819400" cy="1143000"/>
          </a:xfrm>
          <a:prstGeom prst="rect">
            <a:avLst/>
          </a:prstGeom>
          <a:noFill/>
          <a:ln w="9525">
            <a:noFill/>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标题 472065"/>
          <p:cNvSpPr>
            <a:spLocks noGrp="1"/>
          </p:cNvSpPr>
          <p:nvPr>
            <p:ph type="title"/>
          </p:nvPr>
        </p:nvSpPr>
        <p:spPr>
          <a:ln/>
        </p:spPr>
        <p:txBody>
          <a:bodyPr anchor="b"/>
          <a:lstStyle/>
          <a:p>
            <a:r>
              <a:rPr lang="en-US" altLang="zh-CN" dirty="0">
                <a:latin typeface="楷体_GB2312" pitchFamily="49" charset="-122"/>
                <a:ea typeface="楷体_GB2312" pitchFamily="49" charset="-122"/>
              </a:rPr>
              <a:t>9.8.6 </a:t>
            </a:r>
            <a:r>
              <a:rPr lang="en-US" altLang="zh-CN" err="1">
                <a:latin typeface="楷体_GB2312" pitchFamily="49" charset="-122"/>
                <a:ea typeface="楷体_GB2312" pitchFamily="49" charset="-122"/>
              </a:rPr>
              <a:t>GridBagLayout</a:t>
            </a:r>
            <a:r>
              <a:rPr lang="zh-CN" altLang="en-US" dirty="0">
                <a:latin typeface="楷体_GB2312" pitchFamily="49" charset="-122"/>
                <a:ea typeface="楷体_GB2312" pitchFamily="49" charset="-122"/>
              </a:rPr>
              <a:t>布局管理器</a:t>
            </a:r>
            <a:endParaRPr lang="zh-CN" altLang="en-US">
              <a:latin typeface="楷体_GB2312" pitchFamily="49" charset="-122"/>
              <a:ea typeface="楷体_GB2312" pitchFamily="49" charset="-122"/>
            </a:endParaRPr>
          </a:p>
        </p:txBody>
      </p:sp>
      <p:sp>
        <p:nvSpPr>
          <p:cNvPr id="472068" name="矩形 472067"/>
          <p:cNvSpPr/>
          <p:nvPr/>
        </p:nvSpPr>
        <p:spPr>
          <a:xfrm>
            <a:off x="381000" y="1371600"/>
            <a:ext cx="8153400" cy="4724400"/>
          </a:xfrm>
          <a:prstGeom prst="rect">
            <a:avLst/>
          </a:prstGeom>
          <a:noFill/>
          <a:ln w="9525">
            <a:noFill/>
          </a:ln>
        </p:spPr>
        <p:txBody>
          <a:bodyPr/>
          <a:lstStyle/>
          <a:p>
            <a:pPr marL="342900" indent="-342900">
              <a:spcBef>
                <a:spcPct val="20000"/>
              </a:spcBef>
              <a:buClr>
                <a:schemeClr val="folHlink"/>
              </a:buClr>
              <a:buSzPct val="60000"/>
              <a:buFont typeface="Wingdings" panose="05000000000000000000" pitchFamily="2" charset="2"/>
            </a:pPr>
            <a:r>
              <a:rPr lang="zh-CN" altLang="en-US" sz="2400" b="1"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en-US" altLang="zh-CN" sz="2400" b="1" dirty="0">
                <a:solidFill>
                  <a:schemeClr val="tx1"/>
                </a:solidFill>
                <a:latin typeface="宋体" panose="02010600030101010101" pitchFamily="2" charset="-122"/>
                <a:ea typeface="宋体" panose="02010600030101010101" pitchFamily="2" charset="-122"/>
                <a:cs typeface="Times New Roman" panose="02020603050405020304" pitchFamily="18" charset="0"/>
              </a:rPr>
              <a:t>5</a:t>
            </a:r>
            <a:r>
              <a:rPr lang="zh-CN" altLang="en-US" sz="2400" b="1"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en-US" altLang="zh-CN" sz="2400" b="1">
                <a:solidFill>
                  <a:schemeClr val="tx1"/>
                </a:solidFill>
                <a:latin typeface="宋体" panose="02010600030101010101" pitchFamily="2" charset="-122"/>
                <a:ea typeface="宋体" panose="02010600030101010101" pitchFamily="2" charset="-122"/>
                <a:cs typeface="Times New Roman" panose="02020603050405020304" pitchFamily="18" charset="0"/>
              </a:rPr>
              <a:t>anchor: </a:t>
            </a:r>
            <a:r>
              <a:rPr lang="zh-CN" altLang="en-US" sz="2400" dirty="0">
                <a:solidFill>
                  <a:schemeClr val="tx1"/>
                </a:solidFill>
                <a:latin typeface="宋体" panose="02010600030101010101" pitchFamily="2" charset="-122"/>
                <a:ea typeface="宋体" panose="02010600030101010101" pitchFamily="2" charset="-122"/>
                <a:cs typeface="Times New Roman" panose="02020603050405020304" pitchFamily="18" charset="0"/>
              </a:rPr>
              <a:t>当组件没有填满显示区域时，确定如何将组件置于显示区域的何处。</a:t>
            </a:r>
          </a:p>
          <a:p>
            <a:pPr marL="342900" indent="-342900" algn="just">
              <a:spcBef>
                <a:spcPct val="20000"/>
              </a:spcBef>
              <a:buClr>
                <a:schemeClr val="folHlink"/>
              </a:buClr>
              <a:buSzPct val="60000"/>
              <a:buFont typeface="Wingdings" panose="05000000000000000000" pitchFamily="2" charset="2"/>
            </a:pPr>
            <a:r>
              <a:rPr lang="zh-CN" altLang="en-US" sz="2400" dirty="0">
                <a:solidFill>
                  <a:schemeClr val="tx1"/>
                </a:solidFill>
                <a:latin typeface="宋体" panose="02010600030101010101" pitchFamily="2" charset="-122"/>
                <a:ea typeface="宋体" panose="02010600030101010101" pitchFamily="2" charset="-122"/>
                <a:cs typeface="Times New Roman" panose="02020603050405020304" pitchFamily="18" charset="0"/>
              </a:rPr>
              <a:t>  可赋予下列</a:t>
            </a:r>
            <a:r>
              <a:rPr lang="en-US" altLang="zh-CN" sz="2400" err="1">
                <a:solidFill>
                  <a:schemeClr val="tx1"/>
                </a:solidFill>
                <a:latin typeface="宋体" panose="02010600030101010101" pitchFamily="2" charset="-122"/>
                <a:ea typeface="宋体" panose="02010600030101010101" pitchFamily="2" charset="-122"/>
                <a:cs typeface="Times New Roman" panose="02020603050405020304" pitchFamily="18" charset="0"/>
              </a:rPr>
              <a:t>GridBagConstraints</a:t>
            </a:r>
            <a:r>
              <a:rPr lang="zh-CN" altLang="en-US" sz="2400" dirty="0">
                <a:solidFill>
                  <a:schemeClr val="tx1"/>
                </a:solidFill>
                <a:latin typeface="宋体" panose="02010600030101010101" pitchFamily="2" charset="-122"/>
                <a:ea typeface="宋体" panose="02010600030101010101" pitchFamily="2" charset="-122"/>
                <a:cs typeface="Times New Roman" panose="02020603050405020304" pitchFamily="18" charset="0"/>
              </a:rPr>
              <a:t>类的常量之一：</a:t>
            </a:r>
          </a:p>
          <a:p>
            <a:pPr marL="742950" lvl="1" indent="-285750" algn="just">
              <a:spcBef>
                <a:spcPct val="20000"/>
              </a:spcBef>
              <a:buClr>
                <a:schemeClr val="folHlink"/>
              </a:buClr>
              <a:buSzPct val="60000"/>
              <a:buFont typeface="Wingdings" panose="05000000000000000000" pitchFamily="2" charset="2"/>
              <a:buChar char="v"/>
            </a:pPr>
            <a:r>
              <a:rPr lang="en-US" altLang="zh-CN" sz="2400">
                <a:solidFill>
                  <a:schemeClr val="tx1"/>
                </a:solidFill>
                <a:latin typeface="宋体" panose="02010600030101010101" pitchFamily="2" charset="-122"/>
                <a:ea typeface="宋体" panose="02010600030101010101" pitchFamily="2" charset="-122"/>
                <a:cs typeface="Times New Roman" panose="02020603050405020304" pitchFamily="18" charset="0"/>
              </a:rPr>
              <a:t>NORTH</a:t>
            </a:r>
            <a:r>
              <a:rPr lang="zh-CN" altLang="en-US" sz="240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en-US" altLang="zh-CN" sz="2400">
                <a:solidFill>
                  <a:schemeClr val="tx1"/>
                </a:solidFill>
                <a:latin typeface="宋体" panose="02010600030101010101" pitchFamily="2" charset="-122"/>
                <a:ea typeface="宋体" panose="02010600030101010101" pitchFamily="2" charset="-122"/>
                <a:cs typeface="Times New Roman" panose="02020603050405020304" pitchFamily="18" charset="0"/>
              </a:rPr>
              <a:t>SOUTH</a:t>
            </a:r>
            <a:r>
              <a:rPr lang="zh-CN" altLang="en-US" sz="240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en-US" altLang="zh-CN" sz="2400">
                <a:solidFill>
                  <a:schemeClr val="tx1"/>
                </a:solidFill>
                <a:latin typeface="宋体" panose="02010600030101010101" pitchFamily="2" charset="-122"/>
                <a:ea typeface="宋体" panose="02010600030101010101" pitchFamily="2" charset="-122"/>
                <a:cs typeface="Times New Roman" panose="02020603050405020304" pitchFamily="18" charset="0"/>
              </a:rPr>
              <a:t>WEST </a:t>
            </a:r>
            <a:r>
              <a:rPr lang="zh-CN" altLang="en-US" sz="240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en-US" altLang="zh-CN" sz="2400">
                <a:solidFill>
                  <a:schemeClr val="tx1"/>
                </a:solidFill>
                <a:latin typeface="宋体" panose="02010600030101010101" pitchFamily="2" charset="-122"/>
                <a:ea typeface="宋体" panose="02010600030101010101" pitchFamily="2" charset="-122"/>
                <a:cs typeface="Times New Roman" panose="02020603050405020304" pitchFamily="18" charset="0"/>
              </a:rPr>
              <a:t>EAST</a:t>
            </a:r>
            <a:r>
              <a:rPr lang="zh-CN" altLang="en-US" sz="240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en-US" altLang="zh-CN" sz="2400">
                <a:solidFill>
                  <a:schemeClr val="tx1"/>
                </a:solidFill>
                <a:latin typeface="宋体" panose="02010600030101010101" pitchFamily="2" charset="-122"/>
                <a:ea typeface="宋体" panose="02010600030101010101" pitchFamily="2" charset="-122"/>
                <a:cs typeface="Times New Roman" panose="02020603050405020304" pitchFamily="18" charset="0"/>
              </a:rPr>
              <a:t>NORTHWEST</a:t>
            </a:r>
            <a:r>
              <a:rPr lang="zh-CN" altLang="en-US" sz="2400">
                <a:solidFill>
                  <a:schemeClr val="tx1"/>
                </a:solidFill>
                <a:latin typeface="宋体" panose="02010600030101010101" pitchFamily="2" charset="-122"/>
                <a:ea typeface="宋体" panose="02010600030101010101" pitchFamily="2" charset="-122"/>
                <a:cs typeface="Times New Roman" panose="02020603050405020304" pitchFamily="18" charset="0"/>
              </a:rPr>
              <a:t>、</a:t>
            </a:r>
          </a:p>
          <a:p>
            <a:pPr marL="742950" lvl="1" indent="-285750" algn="just">
              <a:spcBef>
                <a:spcPct val="20000"/>
              </a:spcBef>
              <a:buClr>
                <a:schemeClr val="folHlink"/>
              </a:buClr>
              <a:buSzPct val="60000"/>
              <a:buFont typeface="Wingdings" panose="05000000000000000000" pitchFamily="2" charset="2"/>
            </a:pPr>
            <a:r>
              <a:rPr lang="zh-CN" altLang="en-US" sz="2400">
                <a:solidFill>
                  <a:schemeClr val="tx1"/>
                </a:solidFill>
                <a:latin typeface="宋体" panose="02010600030101010101" pitchFamily="2" charset="-122"/>
                <a:ea typeface="宋体" panose="02010600030101010101" pitchFamily="2" charset="-122"/>
                <a:cs typeface="Times New Roman" panose="02020603050405020304" pitchFamily="18" charset="0"/>
              </a:rPr>
              <a:t>  </a:t>
            </a:r>
            <a:r>
              <a:rPr lang="en-US" altLang="zh-CN" sz="2400">
                <a:solidFill>
                  <a:schemeClr val="tx1"/>
                </a:solidFill>
                <a:latin typeface="宋体" panose="02010600030101010101" pitchFamily="2" charset="-122"/>
                <a:ea typeface="宋体" panose="02010600030101010101" pitchFamily="2" charset="-122"/>
                <a:cs typeface="Times New Roman" panose="02020603050405020304" pitchFamily="18" charset="0"/>
              </a:rPr>
              <a:t>NORTHEAST </a:t>
            </a:r>
            <a:r>
              <a:rPr lang="zh-CN" altLang="en-US" sz="240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en-US" altLang="zh-CN" sz="2400">
                <a:solidFill>
                  <a:schemeClr val="tx1"/>
                </a:solidFill>
                <a:latin typeface="宋体" panose="02010600030101010101" pitchFamily="2" charset="-122"/>
                <a:ea typeface="宋体" panose="02010600030101010101" pitchFamily="2" charset="-122"/>
                <a:cs typeface="Times New Roman" panose="02020603050405020304" pitchFamily="18" charset="0"/>
              </a:rPr>
              <a:t>SOUTHWEST</a:t>
            </a:r>
            <a:r>
              <a:rPr lang="zh-CN" altLang="en-US" sz="240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en-US" altLang="zh-CN" sz="2400">
                <a:solidFill>
                  <a:schemeClr val="tx1"/>
                </a:solidFill>
                <a:latin typeface="宋体" panose="02010600030101010101" pitchFamily="2" charset="-122"/>
                <a:ea typeface="宋体" panose="02010600030101010101" pitchFamily="2" charset="-122"/>
                <a:cs typeface="Times New Roman" panose="02020603050405020304" pitchFamily="18" charset="0"/>
              </a:rPr>
              <a:t>SOUTHEAST</a:t>
            </a:r>
          </a:p>
          <a:p>
            <a:pPr marL="742950" lvl="1" indent="-285750" algn="just">
              <a:spcBef>
                <a:spcPct val="20000"/>
              </a:spcBef>
              <a:buClr>
                <a:schemeClr val="folHlink"/>
              </a:buClr>
              <a:buSzPct val="60000"/>
              <a:buFont typeface="Wingdings" panose="05000000000000000000" pitchFamily="2" charset="2"/>
            </a:pPr>
            <a:r>
              <a:rPr lang="en-US" altLang="zh-CN" sz="2400" dirty="0">
                <a:solidFill>
                  <a:schemeClr val="tx1"/>
                </a:solidFill>
                <a:latin typeface="宋体" panose="02010600030101010101" pitchFamily="2" charset="-122"/>
                <a:ea typeface="宋体" panose="02010600030101010101" pitchFamily="2" charset="-122"/>
                <a:cs typeface="Times New Roman" panose="02020603050405020304" pitchFamily="18" charset="0"/>
              </a:rPr>
              <a:t>  </a:t>
            </a:r>
            <a:r>
              <a:rPr lang="zh-CN" altLang="en-US" sz="2400" dirty="0">
                <a:solidFill>
                  <a:schemeClr val="tx1"/>
                </a:solidFill>
                <a:latin typeface="宋体" panose="02010600030101010101" pitchFamily="2" charset="-122"/>
                <a:ea typeface="宋体" panose="02010600030101010101" pitchFamily="2" charset="-122"/>
                <a:cs typeface="Times New Roman" panose="02020603050405020304" pitchFamily="18" charset="0"/>
              </a:rPr>
              <a:t>和</a:t>
            </a:r>
            <a:r>
              <a:rPr lang="en-US" altLang="zh-CN" sz="2400" dirty="0">
                <a:solidFill>
                  <a:schemeClr val="tx1"/>
                </a:solidFill>
                <a:latin typeface="宋体" panose="02010600030101010101" pitchFamily="2" charset="-122"/>
                <a:ea typeface="宋体" panose="02010600030101010101" pitchFamily="2" charset="-122"/>
                <a:cs typeface="Times New Roman" panose="02020603050405020304" pitchFamily="18" charset="0"/>
              </a:rPr>
              <a:t>CENTER (</a:t>
            </a:r>
            <a:r>
              <a:rPr lang="zh-CN" altLang="en-US" sz="2400" dirty="0">
                <a:solidFill>
                  <a:schemeClr val="tx1"/>
                </a:solidFill>
                <a:latin typeface="宋体" panose="02010600030101010101" pitchFamily="2" charset="-122"/>
                <a:ea typeface="宋体" panose="02010600030101010101" pitchFamily="2" charset="-122"/>
                <a:cs typeface="Times New Roman" panose="02020603050405020304" pitchFamily="18" charset="0"/>
              </a:rPr>
              <a:t>缺省值</a:t>
            </a:r>
            <a:r>
              <a:rPr lang="en-US" altLang="zh-CN" sz="240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zh-CN" altLang="en-US" sz="240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zh-CN" altLang="en-US" sz="2400" dirty="0">
                <a:solidFill>
                  <a:schemeClr val="tx1"/>
                </a:solidFill>
                <a:latin typeface="宋体" panose="02010600030101010101" pitchFamily="2" charset="-122"/>
                <a:ea typeface="宋体" panose="02010600030101010101" pitchFamily="2" charset="-122"/>
              </a:rPr>
              <a:t> </a:t>
            </a:r>
          </a:p>
        </p:txBody>
      </p:sp>
      <p:pic>
        <p:nvPicPr>
          <p:cNvPr id="472069" name="图片 472068"/>
          <p:cNvPicPr>
            <a:picLocks noChangeAspect="1"/>
          </p:cNvPicPr>
          <p:nvPr/>
        </p:nvPicPr>
        <p:blipFill>
          <a:blip r:embed="rId3"/>
          <a:stretch>
            <a:fillRect/>
          </a:stretch>
        </p:blipFill>
        <p:spPr>
          <a:xfrm>
            <a:off x="2819400" y="4343400"/>
            <a:ext cx="2819400" cy="1143000"/>
          </a:xfrm>
          <a:prstGeom prst="rect">
            <a:avLst/>
          </a:prstGeom>
          <a:noFill/>
          <a:ln w="9525">
            <a:noFill/>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标题 473089"/>
          <p:cNvSpPr>
            <a:spLocks noGrp="1"/>
          </p:cNvSpPr>
          <p:nvPr>
            <p:ph type="title"/>
          </p:nvPr>
        </p:nvSpPr>
        <p:spPr>
          <a:ln/>
        </p:spPr>
        <p:txBody>
          <a:bodyPr anchor="b"/>
          <a:lstStyle/>
          <a:p>
            <a:r>
              <a:rPr lang="en-US" altLang="zh-CN" dirty="0">
                <a:latin typeface="楷体_GB2312" pitchFamily="49" charset="-122"/>
                <a:ea typeface="楷体_GB2312" pitchFamily="49" charset="-122"/>
              </a:rPr>
              <a:t>9.8.6 </a:t>
            </a:r>
            <a:r>
              <a:rPr lang="en-US" altLang="zh-CN" err="1">
                <a:latin typeface="楷体_GB2312" pitchFamily="49" charset="-122"/>
                <a:ea typeface="楷体_GB2312" pitchFamily="49" charset="-122"/>
              </a:rPr>
              <a:t>GridBagLayout</a:t>
            </a:r>
            <a:r>
              <a:rPr lang="zh-CN" altLang="en-US" dirty="0">
                <a:latin typeface="楷体_GB2312" pitchFamily="49" charset="-122"/>
                <a:ea typeface="楷体_GB2312" pitchFamily="49" charset="-122"/>
              </a:rPr>
              <a:t>布局管理器</a:t>
            </a:r>
            <a:endParaRPr lang="zh-CN" altLang="en-US">
              <a:latin typeface="楷体_GB2312" pitchFamily="49" charset="-122"/>
              <a:ea typeface="楷体_GB2312" pitchFamily="49" charset="-122"/>
            </a:endParaRPr>
          </a:p>
        </p:txBody>
      </p:sp>
      <p:sp>
        <p:nvSpPr>
          <p:cNvPr id="473091" name="文本占位符 473090"/>
          <p:cNvSpPr>
            <a:spLocks noGrp="1"/>
          </p:cNvSpPr>
          <p:nvPr>
            <p:ph type="body" idx="1"/>
          </p:nvPr>
        </p:nvSpPr>
        <p:spPr>
          <a:xfrm>
            <a:off x="609600" y="1219200"/>
            <a:ext cx="8534400" cy="4724400"/>
          </a:xfrm>
          <a:ln/>
        </p:spPr>
        <p:txBody>
          <a:bodyPr/>
          <a:lstStyle/>
          <a:p>
            <a:pPr>
              <a:lnSpc>
                <a:spcPct val="90000"/>
              </a:lnSpc>
              <a:buNone/>
            </a:pPr>
            <a:r>
              <a:rPr lang="zh-CN" altLang="en-US" sz="2400" b="1" dirty="0">
                <a:solidFill>
                  <a:schemeClr val="hlink"/>
                </a:solidFill>
                <a:latin typeface="Times New Roman" panose="02020603050405020304" pitchFamily="18" charset="0"/>
              </a:rPr>
              <a:t>应用</a:t>
            </a:r>
            <a:r>
              <a:rPr lang="en-US" altLang="zh-CN" sz="2400" b="1" err="1">
                <a:solidFill>
                  <a:schemeClr val="hlink"/>
                </a:solidFill>
              </a:rPr>
              <a:t>GridBagLayout</a:t>
            </a:r>
            <a:r>
              <a:rPr lang="zh-CN" altLang="en-US" sz="2400" b="1" dirty="0">
                <a:solidFill>
                  <a:schemeClr val="hlink"/>
                </a:solidFill>
                <a:latin typeface="Times New Roman" panose="02020603050405020304" pitchFamily="18" charset="0"/>
              </a:rPr>
              <a:t>布局方式的基本步骤</a:t>
            </a:r>
            <a:r>
              <a:rPr lang="zh-CN" altLang="en-US" sz="2400" dirty="0">
                <a:solidFill>
                  <a:schemeClr val="hlink"/>
                </a:solidFill>
                <a:latin typeface="Times New Roman" panose="02020603050405020304" pitchFamily="18" charset="0"/>
              </a:rPr>
              <a:t>：</a:t>
            </a:r>
          </a:p>
          <a:p>
            <a:pPr>
              <a:lnSpc>
                <a:spcPct val="90000"/>
              </a:lnSpc>
              <a:buNone/>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(1)  </a:t>
            </a:r>
            <a:r>
              <a:rPr lang="zh-CN" altLang="en-US" sz="2400" dirty="0">
                <a:latin typeface="Times New Roman" panose="02020603050405020304" pitchFamily="18" charset="0"/>
              </a:rPr>
              <a:t>设置容器的布局方式是</a:t>
            </a:r>
            <a:r>
              <a:rPr lang="en-US" altLang="zh-CN" sz="2400" err="1">
                <a:latin typeface="Times New Roman" panose="02020603050405020304" pitchFamily="18" charset="0"/>
              </a:rPr>
              <a:t>GridBagLayout</a:t>
            </a:r>
            <a:r>
              <a:rPr lang="en-US" altLang="zh-CN" sz="2400" dirty="0">
                <a:latin typeface="Times New Roman" panose="02020603050405020304" pitchFamily="18" charset="0"/>
              </a:rPr>
              <a:t> </a:t>
            </a:r>
            <a:r>
              <a:rPr lang="zh-CN" altLang="en-US" sz="2400" dirty="0">
                <a:latin typeface="Times New Roman" panose="02020603050405020304" pitchFamily="18" charset="0"/>
              </a:rPr>
              <a:t>。例如：</a:t>
            </a:r>
          </a:p>
          <a:p>
            <a:pPr algn="just">
              <a:lnSpc>
                <a:spcPct val="90000"/>
              </a:lnSpc>
              <a:buNone/>
            </a:pPr>
            <a:r>
              <a:rPr lang="zh-CN" altLang="en-US" sz="1800" b="1">
                <a:solidFill>
                  <a:schemeClr val="folHlink"/>
                </a:solidFill>
                <a:latin typeface="宋体" panose="02010600030101010101" pitchFamily="2" charset="-122"/>
              </a:rPr>
              <a:t>  </a:t>
            </a:r>
            <a:r>
              <a:rPr lang="en-US" altLang="zh-CN" sz="2400" b="1" err="1">
                <a:solidFill>
                  <a:schemeClr val="folHlink"/>
                </a:solidFill>
                <a:latin typeface="宋体" panose="02010600030101010101" pitchFamily="2" charset="-122"/>
              </a:rPr>
              <a:t>layout = new GridBagLayout</a:t>
            </a:r>
            <a:r>
              <a:rPr lang="en-US" altLang="zh-CN" sz="2400" b="1" dirty="0">
                <a:solidFill>
                  <a:schemeClr val="folHlink"/>
                </a:solidFill>
                <a:latin typeface="宋体" panose="02010600030101010101" pitchFamily="2" charset="-122"/>
              </a:rPr>
              <a:t>();    </a:t>
            </a:r>
          </a:p>
          <a:p>
            <a:pPr algn="just">
              <a:lnSpc>
                <a:spcPct val="90000"/>
              </a:lnSpc>
              <a:buNone/>
            </a:pPr>
            <a:r>
              <a:rPr lang="en-US" altLang="zh-CN" sz="2400" b="1" dirty="0">
                <a:solidFill>
                  <a:schemeClr val="folHlink"/>
                </a:solidFill>
                <a:latin typeface="宋体" panose="02010600030101010101" pitchFamily="2" charset="-122"/>
              </a:rPr>
              <a:t> </a:t>
            </a:r>
            <a:r>
              <a:rPr lang="en-US" altLang="zh-CN" sz="2400" b="1" err="1">
                <a:solidFill>
                  <a:schemeClr val="folHlink"/>
                </a:solidFill>
                <a:latin typeface="宋体" panose="02010600030101010101" pitchFamily="2" charset="-122"/>
              </a:rPr>
              <a:t> container.setLayout</a:t>
            </a:r>
            <a:r>
              <a:rPr lang="en-US" altLang="zh-CN" sz="2400" b="1">
                <a:solidFill>
                  <a:schemeClr val="folHlink"/>
                </a:solidFill>
                <a:latin typeface="宋体" panose="02010600030101010101" pitchFamily="2" charset="-122"/>
              </a:rPr>
              <a:t>( layout );</a:t>
            </a:r>
            <a:endParaRPr lang="en-US" altLang="zh-CN" sz="2400">
              <a:solidFill>
                <a:schemeClr val="folHlink"/>
              </a:solidFill>
              <a:latin typeface="Times New Roman" panose="02020603050405020304" pitchFamily="18" charset="0"/>
              <a:cs typeface="Times New Roman" panose="02020603050405020304" pitchFamily="18" charset="0"/>
            </a:endParaRPr>
          </a:p>
          <a:p>
            <a:pPr>
              <a:lnSpc>
                <a:spcPct val="90000"/>
              </a:lnSpc>
              <a:buNone/>
            </a:pPr>
            <a:r>
              <a:rPr lang="en-US" altLang="zh-CN" sz="2400">
                <a:latin typeface="Times New Roman" panose="02020603050405020304" pitchFamily="18" charset="0"/>
                <a:cs typeface="Times New Roman" panose="02020603050405020304" pitchFamily="18" charset="0"/>
              </a:rPr>
              <a:t> (2) </a:t>
            </a:r>
            <a:r>
              <a:rPr lang="zh-CN" altLang="en-US" sz="2400">
                <a:latin typeface="Times New Roman" panose="02020603050405020304" pitchFamily="18" charset="0"/>
              </a:rPr>
              <a:t>用</a:t>
            </a:r>
            <a:r>
              <a:rPr lang="en-US" altLang="zh-CN" sz="2400" err="1"/>
              <a:t>GridBagConstraints</a:t>
            </a:r>
            <a:r>
              <a:rPr lang="zh-CN" altLang="en-US" sz="2400" dirty="0">
                <a:latin typeface="Times New Roman" panose="02020603050405020304" pitchFamily="18" charset="0"/>
              </a:rPr>
              <a:t>类创建一个约束对象。例如：</a:t>
            </a:r>
            <a:r>
              <a:rPr lang="zh-CN" altLang="en-US" sz="2000" dirty="0">
                <a:latin typeface="Times New Roman" panose="02020603050405020304" pitchFamily="18" charset="0"/>
              </a:rPr>
              <a:t> </a:t>
            </a:r>
          </a:p>
          <a:p>
            <a:pPr>
              <a:lnSpc>
                <a:spcPct val="90000"/>
              </a:lnSpc>
              <a:buNone/>
            </a:pPr>
            <a:r>
              <a:rPr lang="zh-CN" altLang="en-US" sz="2000" dirty="0">
                <a:latin typeface="Times New Roman" panose="02020603050405020304" pitchFamily="18" charset="0"/>
              </a:rPr>
              <a:t>            </a:t>
            </a:r>
            <a:r>
              <a:rPr lang="en-US" altLang="zh-CN" sz="2000" err="1">
                <a:solidFill>
                  <a:schemeClr val="folHlink"/>
                </a:solidFill>
              </a:rPr>
              <a:t>GridBagConstraints contarints= new GridBagConstraints</a:t>
            </a:r>
            <a:r>
              <a:rPr lang="en-US" altLang="zh-CN" sz="2000">
                <a:solidFill>
                  <a:schemeClr val="folHlink"/>
                </a:solidFill>
              </a:rPr>
              <a:t>()</a:t>
            </a:r>
          </a:p>
          <a:p>
            <a:pPr algn="just">
              <a:lnSpc>
                <a:spcPct val="90000"/>
              </a:lnSpc>
              <a:buNone/>
            </a:pPr>
            <a:r>
              <a:rPr lang="en-US" altLang="zh-CN" sz="2400">
                <a:latin typeface="Times New Roman" panose="02020603050405020304" pitchFamily="18" charset="0"/>
                <a:cs typeface="Times New Roman" panose="02020603050405020304" pitchFamily="18" charset="0"/>
              </a:rPr>
              <a:t> (3) </a:t>
            </a:r>
            <a:r>
              <a:rPr lang="zh-CN" altLang="en-US" sz="2400">
                <a:latin typeface="Times New Roman" panose="02020603050405020304" pitchFamily="18" charset="0"/>
              </a:rPr>
              <a:t>用</a:t>
            </a:r>
            <a:r>
              <a:rPr lang="en-US" altLang="zh-CN" sz="2400" err="1"/>
              <a:t>GridBagConstraints</a:t>
            </a:r>
            <a:r>
              <a:rPr lang="zh-CN" altLang="en-US" sz="2400" dirty="0">
                <a:latin typeface="Times New Roman" panose="02020603050405020304" pitchFamily="18" charset="0"/>
              </a:rPr>
              <a:t>对象的方法设置约束。例如：</a:t>
            </a:r>
            <a:endParaRPr lang="zh-CN" altLang="en-US" sz="2800" dirty="0">
              <a:latin typeface="Times New Roman" panose="02020603050405020304" pitchFamily="18" charset="0"/>
            </a:endParaRPr>
          </a:p>
          <a:p>
            <a:pPr algn="just">
              <a:lnSpc>
                <a:spcPct val="90000"/>
              </a:lnSpc>
              <a:buNone/>
            </a:pPr>
            <a:r>
              <a:rPr lang="zh-CN" altLang="en-US" sz="2000" err="1">
                <a:solidFill>
                  <a:schemeClr val="folHlink"/>
                </a:solidFill>
              </a:rPr>
              <a:t>         </a:t>
            </a:r>
            <a:r>
              <a:rPr lang="en-US" altLang="zh-CN" sz="2000" err="1">
                <a:solidFill>
                  <a:schemeClr val="folHlink"/>
                </a:solidFill>
              </a:rPr>
              <a:t>constraints.gridx</a:t>
            </a:r>
            <a:r>
              <a:rPr lang="en-US" altLang="zh-CN" sz="2000">
                <a:solidFill>
                  <a:schemeClr val="folHlink"/>
                </a:solidFill>
              </a:rPr>
              <a:t> = row;    </a:t>
            </a:r>
          </a:p>
          <a:p>
            <a:pPr algn="just">
              <a:lnSpc>
                <a:spcPct val="90000"/>
              </a:lnSpc>
              <a:buNone/>
            </a:pPr>
            <a:r>
              <a:rPr lang="en-US" altLang="zh-CN" sz="2000" err="1">
                <a:solidFill>
                  <a:schemeClr val="folHlink"/>
                </a:solidFill>
              </a:rPr>
              <a:t>         contarints.fill = GridBagConstraints</a:t>
            </a:r>
            <a:r>
              <a:rPr lang="en-US" altLang="zh-CN" sz="2000">
                <a:solidFill>
                  <a:schemeClr val="folHlink"/>
                </a:solidFill>
              </a:rPr>
              <a:t>.BOTH;</a:t>
            </a:r>
            <a:r>
              <a:rPr lang="en-US" altLang="zh-CN" sz="2400"/>
              <a:t> </a:t>
            </a:r>
          </a:p>
          <a:p>
            <a:pPr algn="just">
              <a:lnSpc>
                <a:spcPct val="90000"/>
              </a:lnSpc>
              <a:buNone/>
            </a:pPr>
            <a:r>
              <a:rPr lang="en-US" altLang="zh-CN" sz="2400" b="1">
                <a:latin typeface="宋体" panose="02010600030101010101" pitchFamily="2" charset="-122"/>
              </a:rPr>
              <a:t>(4)</a:t>
            </a:r>
            <a:r>
              <a:rPr lang="zh-CN" altLang="en-US" sz="2400" dirty="0">
                <a:latin typeface="Times New Roman" panose="02020603050405020304" pitchFamily="18" charset="0"/>
              </a:rPr>
              <a:t>将组件与</a:t>
            </a:r>
            <a:r>
              <a:rPr lang="en-US" altLang="zh-CN" sz="2400" err="1"/>
              <a:t>GridBagConstraints</a:t>
            </a:r>
            <a:r>
              <a:rPr lang="zh-CN" altLang="en-US" sz="2400" dirty="0">
                <a:latin typeface="Times New Roman" panose="02020603050405020304" pitchFamily="18" charset="0"/>
              </a:rPr>
              <a:t>对象相关联</a:t>
            </a:r>
            <a:r>
              <a:rPr lang="en-US" altLang="zh-CN" sz="2400" dirty="0">
                <a:latin typeface="Times New Roman" panose="02020603050405020304" pitchFamily="18" charset="0"/>
              </a:rPr>
              <a:t>;</a:t>
            </a:r>
          </a:p>
          <a:p>
            <a:pPr algn="just">
              <a:lnSpc>
                <a:spcPct val="90000"/>
              </a:lnSpc>
              <a:buNone/>
            </a:pPr>
            <a:r>
              <a:rPr lang="en-US" altLang="zh-CN" sz="2000" dirty="0"/>
              <a:t>         </a:t>
            </a:r>
            <a:r>
              <a:rPr lang="en-US" altLang="zh-CN" sz="2000" err="1">
                <a:solidFill>
                  <a:schemeClr val="folHlink"/>
                </a:solidFill>
              </a:rPr>
              <a:t>GridBagLayout</a:t>
            </a:r>
            <a:r>
              <a:rPr lang="zh-CN" altLang="en-US" sz="2000" dirty="0">
                <a:solidFill>
                  <a:schemeClr val="folHlink"/>
                </a:solidFill>
                <a:latin typeface="Times New Roman" panose="02020603050405020304" pitchFamily="18" charset="0"/>
              </a:rPr>
              <a:t>对象</a:t>
            </a:r>
            <a:r>
              <a:rPr lang="en-US" altLang="zh-CN" sz="2000" dirty="0">
                <a:solidFill>
                  <a:schemeClr val="folHlink"/>
                </a:solidFill>
                <a:latin typeface="Times New Roman" panose="02020603050405020304" pitchFamily="18" charset="0"/>
              </a:rPr>
              <a:t>.</a:t>
            </a:r>
            <a:r>
              <a:rPr lang="en-US" altLang="zh-CN" sz="2000" err="1">
                <a:solidFill>
                  <a:schemeClr val="folHlink"/>
                </a:solidFill>
              </a:rPr>
              <a:t>setConstraints</a:t>
            </a:r>
            <a:r>
              <a:rPr lang="en-US" altLang="zh-CN" sz="2000">
                <a:solidFill>
                  <a:schemeClr val="folHlink"/>
                </a:solidFill>
              </a:rPr>
              <a:t>(</a:t>
            </a:r>
          </a:p>
          <a:p>
            <a:pPr algn="just">
              <a:lnSpc>
                <a:spcPct val="90000"/>
              </a:lnSpc>
              <a:buNone/>
            </a:pPr>
            <a:r>
              <a:rPr lang="en-US" altLang="zh-CN" sz="2000" err="1">
                <a:solidFill>
                  <a:schemeClr val="folHlink"/>
                </a:solidFill>
              </a:rPr>
              <a:t>             Component comp,GridBagConstraints  </a:t>
            </a:r>
            <a:r>
              <a:rPr lang="en-US" altLang="zh-CN" sz="2000">
                <a:solidFill>
                  <a:schemeClr val="folHlink"/>
                </a:solidFill>
              </a:rPr>
              <a:t>constraints)</a:t>
            </a:r>
            <a:r>
              <a:rPr lang="zh-CN" altLang="en-US" sz="2400">
                <a:solidFill>
                  <a:schemeClr val="folHlink"/>
                </a:solidFill>
                <a:latin typeface="Times New Roman" panose="02020603050405020304" pitchFamily="18" charset="0"/>
              </a:rPr>
              <a:t>，</a:t>
            </a:r>
          </a:p>
          <a:p>
            <a:pPr algn="just">
              <a:lnSpc>
                <a:spcPct val="90000"/>
              </a:lnSpc>
              <a:buNone/>
            </a:pPr>
            <a:r>
              <a:rPr lang="en-US" altLang="zh-CN" sz="2400" b="1">
                <a:latin typeface="宋体" panose="02010600030101010101" pitchFamily="2" charset="-122"/>
              </a:rPr>
              <a:t>(5)</a:t>
            </a:r>
            <a:r>
              <a:rPr lang="zh-CN" altLang="en-US" sz="2400" dirty="0">
                <a:latin typeface="宋体" panose="02010600030101010101" pitchFamily="2" charset="-122"/>
              </a:rPr>
              <a:t>将组件加入设置了</a:t>
            </a:r>
            <a:r>
              <a:rPr lang="en-US" altLang="zh-CN" sz="2400" err="1"/>
              <a:t>GridBagLayout</a:t>
            </a:r>
            <a:r>
              <a:rPr lang="zh-CN" altLang="en-US" sz="2400" dirty="0">
                <a:latin typeface="宋体" panose="02010600030101010101" pitchFamily="2" charset="-122"/>
              </a:rPr>
              <a:t>的容器中</a:t>
            </a:r>
          </a:p>
          <a:p>
            <a:pPr algn="just">
              <a:lnSpc>
                <a:spcPct val="90000"/>
              </a:lnSpc>
              <a:buNone/>
            </a:pPr>
            <a:r>
              <a:rPr lang="zh-CN" altLang="en-US" sz="2400" dirty="0">
                <a:latin typeface="宋体" panose="02010600030101010101" pitchFamily="2" charset="-122"/>
              </a:rPr>
              <a:t>    </a:t>
            </a:r>
            <a:r>
              <a:rPr lang="en-US" altLang="zh-CN" sz="2400" b="1">
                <a:solidFill>
                  <a:schemeClr val="folHlink"/>
                </a:solidFill>
                <a:latin typeface="宋体" panose="02010600030101010101" pitchFamily="2" charset="-122"/>
              </a:rPr>
              <a:t>container.add((Component comp)</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标题 474113"/>
          <p:cNvSpPr>
            <a:spLocks noGrp="1"/>
          </p:cNvSpPr>
          <p:nvPr>
            <p:ph type="title"/>
          </p:nvPr>
        </p:nvSpPr>
        <p:spPr>
          <a:ln/>
        </p:spPr>
        <p:txBody>
          <a:bodyPr anchor="b"/>
          <a:lstStyle/>
          <a:p>
            <a:r>
              <a:rPr lang="en-US" altLang="zh-CN" dirty="0">
                <a:latin typeface="楷体_GB2312" pitchFamily="49" charset="-122"/>
                <a:ea typeface="楷体_GB2312" pitchFamily="49" charset="-122"/>
              </a:rPr>
              <a:t>9.8.6 </a:t>
            </a:r>
            <a:r>
              <a:rPr lang="en-US" altLang="zh-CN" err="1">
                <a:latin typeface="楷体_GB2312" pitchFamily="49" charset="-122"/>
                <a:ea typeface="楷体_GB2312" pitchFamily="49" charset="-122"/>
              </a:rPr>
              <a:t>GridBagLayout</a:t>
            </a:r>
            <a:r>
              <a:rPr lang="zh-CN" altLang="en-US" dirty="0">
                <a:latin typeface="楷体_GB2312" pitchFamily="49" charset="-122"/>
                <a:ea typeface="楷体_GB2312" pitchFamily="49" charset="-122"/>
              </a:rPr>
              <a:t>布局管理器</a:t>
            </a:r>
            <a:endParaRPr lang="zh-CN" altLang="en-US">
              <a:latin typeface="楷体_GB2312" pitchFamily="49" charset="-122"/>
              <a:ea typeface="楷体_GB2312" pitchFamily="49" charset="-122"/>
            </a:endParaRPr>
          </a:p>
        </p:txBody>
      </p:sp>
      <p:sp>
        <p:nvSpPr>
          <p:cNvPr id="474115" name="文本占位符 474114"/>
          <p:cNvSpPr>
            <a:spLocks noGrp="1"/>
          </p:cNvSpPr>
          <p:nvPr>
            <p:ph type="body" idx="1"/>
          </p:nvPr>
        </p:nvSpPr>
        <p:spPr>
          <a:xfrm>
            <a:off x="609600" y="1447800"/>
            <a:ext cx="8153400" cy="1905000"/>
          </a:xfrm>
          <a:ln/>
        </p:spPr>
        <p:txBody>
          <a:bodyPr/>
          <a:lstStyle/>
          <a:p>
            <a:r>
              <a:rPr lang="zh-CN" altLang="en-US" sz="2800" b="1" dirty="0">
                <a:latin typeface="宋体" panose="02010600030101010101" pitchFamily="2" charset="-122"/>
              </a:rPr>
              <a:t>例</a:t>
            </a:r>
            <a:r>
              <a:rPr lang="en-US" altLang="zh-CN" sz="2800" b="1" dirty="0">
                <a:latin typeface="宋体" panose="02010600030101010101" pitchFamily="2" charset="-122"/>
              </a:rPr>
              <a:t>9-12 </a:t>
            </a:r>
            <a:r>
              <a:rPr lang="zh-CN" altLang="en-US" sz="2800" b="1" dirty="0">
                <a:latin typeface="Times New Roman" panose="02020603050405020304" pitchFamily="18" charset="0"/>
              </a:rPr>
              <a:t>使用</a:t>
            </a:r>
            <a:r>
              <a:rPr lang="en-US" altLang="zh-CN" sz="2800" b="1" err="1"/>
              <a:t>BorderLayout</a:t>
            </a:r>
            <a:r>
              <a:rPr lang="zh-CN" altLang="en-US" sz="2800" b="1" dirty="0">
                <a:latin typeface="Times New Roman" panose="02020603050405020304" pitchFamily="18" charset="0"/>
              </a:rPr>
              <a:t>布局</a:t>
            </a:r>
            <a:r>
              <a:rPr lang="en-US" altLang="zh-CN" sz="2800" b="1"/>
              <a:t>Frame</a:t>
            </a:r>
            <a:r>
              <a:rPr lang="zh-CN" altLang="en-US" sz="2800" b="1" dirty="0">
                <a:latin typeface="Times New Roman" panose="02020603050405020304" pitchFamily="18" charset="0"/>
              </a:rPr>
              <a:t>组件中的</a:t>
            </a:r>
            <a:r>
              <a:rPr lang="en-US" altLang="zh-CN" sz="2800" b="1" dirty="0"/>
              <a:t>9</a:t>
            </a:r>
            <a:r>
              <a:rPr lang="zh-CN" altLang="en-US" sz="2800" b="1" dirty="0">
                <a:latin typeface="Times New Roman" panose="02020603050405020304" pitchFamily="18" charset="0"/>
              </a:rPr>
              <a:t>个按钮</a:t>
            </a:r>
            <a:r>
              <a:rPr lang="zh-CN" altLang="en-US" sz="2800" b="1" dirty="0">
                <a:latin typeface="宋体" panose="02010600030101010101" pitchFamily="2" charset="-122"/>
              </a:rPr>
              <a:t>。</a:t>
            </a:r>
            <a:endParaRPr lang="zh-CN" altLang="en-US" sz="2800" dirty="0"/>
          </a:p>
          <a:p>
            <a:pPr>
              <a:buNone/>
            </a:pPr>
            <a:r>
              <a:rPr lang="zh-CN" altLang="en-US" sz="2800" dirty="0">
                <a:latin typeface="宋体" panose="02010600030101010101" pitchFamily="2" charset="-122"/>
              </a:rPr>
              <a:t>  程序运行结果如图</a:t>
            </a:r>
            <a:r>
              <a:rPr lang="en-US" altLang="zh-CN" sz="2800" dirty="0">
                <a:latin typeface="宋体" panose="02010600030101010101" pitchFamily="2" charset="-122"/>
              </a:rPr>
              <a:t>9-17</a:t>
            </a:r>
            <a:r>
              <a:rPr lang="zh-CN" altLang="en-US" sz="2800" dirty="0">
                <a:latin typeface="宋体" panose="02010600030101010101" pitchFamily="2" charset="-122"/>
              </a:rPr>
              <a:t>。当</a:t>
            </a:r>
            <a:r>
              <a:rPr lang="en-US" altLang="zh-CN" sz="2800" dirty="0">
                <a:latin typeface="宋体" panose="02010600030101010101" pitchFamily="2" charset="-122"/>
              </a:rPr>
              <a:t>Frame</a:t>
            </a:r>
            <a:r>
              <a:rPr lang="zh-CN" altLang="en-US" sz="2800" dirty="0">
                <a:latin typeface="宋体" panose="02010600030101010101" pitchFamily="2" charset="-122"/>
              </a:rPr>
              <a:t>容器尺寸变大时的结果</a:t>
            </a:r>
            <a:r>
              <a:rPr lang="en-US" altLang="zh-CN" sz="2800" dirty="0">
                <a:latin typeface="宋体" panose="02010600030101010101" pitchFamily="2" charset="-122"/>
              </a:rPr>
              <a:t>,</a:t>
            </a:r>
            <a:r>
              <a:rPr lang="zh-CN" altLang="en-US" sz="2800" dirty="0">
                <a:latin typeface="宋体" panose="02010600030101010101" pitchFamily="2" charset="-122"/>
              </a:rPr>
              <a:t>请注意观察结果</a:t>
            </a:r>
            <a:r>
              <a:rPr lang="zh-CN" altLang="en-US" sz="2800" dirty="0"/>
              <a:t> </a:t>
            </a:r>
            <a:r>
              <a:rPr lang="en-US" altLang="zh-CN" sz="2800" dirty="0"/>
              <a:t>.</a:t>
            </a:r>
            <a:endParaRPr lang="en-US" altLang="zh-CN" sz="2800"/>
          </a:p>
        </p:txBody>
      </p:sp>
      <p:sp>
        <p:nvSpPr>
          <p:cNvPr id="474118" name="矩形 474117"/>
          <p:cNvSpPr/>
          <p:nvPr/>
        </p:nvSpPr>
        <p:spPr>
          <a:xfrm>
            <a:off x="0" y="2992438"/>
            <a:ext cx="9144000" cy="641350"/>
          </a:xfrm>
          <a:prstGeom prst="rect">
            <a:avLst/>
          </a:prstGeom>
          <a:noFill/>
          <a:ln w="9525">
            <a:noFill/>
          </a:ln>
        </p:spPr>
        <p:txBody>
          <a:bodyPr>
            <a:spAutoFit/>
          </a:bodyPr>
          <a:lstStyle/>
          <a:p>
            <a:endParaRPr>
              <a:latin typeface="Tahoma" panose="020B0604030504040204" pitchFamily="34" charset="0"/>
              <a:ea typeface="仿宋_GB2312" pitchFamily="49" charset="-122"/>
            </a:endParaRPr>
          </a:p>
        </p:txBody>
      </p:sp>
      <p:pic>
        <p:nvPicPr>
          <p:cNvPr id="474117" name="图片 474116"/>
          <p:cNvPicPr>
            <a:picLocks noChangeAspect="1"/>
          </p:cNvPicPr>
          <p:nvPr/>
        </p:nvPicPr>
        <p:blipFill>
          <a:blip r:embed="rId3"/>
          <a:stretch>
            <a:fillRect/>
          </a:stretch>
        </p:blipFill>
        <p:spPr>
          <a:xfrm>
            <a:off x="1219200" y="3429000"/>
            <a:ext cx="3276600" cy="1600200"/>
          </a:xfrm>
          <a:prstGeom prst="rect">
            <a:avLst/>
          </a:prstGeom>
          <a:noFill/>
          <a:ln w="9525">
            <a:noFill/>
          </a:ln>
        </p:spPr>
      </p:pic>
      <p:sp>
        <p:nvSpPr>
          <p:cNvPr id="474119" name="矩形 474118"/>
          <p:cNvSpPr/>
          <p:nvPr/>
        </p:nvSpPr>
        <p:spPr>
          <a:xfrm>
            <a:off x="0" y="3038475"/>
            <a:ext cx="9144000" cy="244475"/>
          </a:xfrm>
          <a:prstGeom prst="rect">
            <a:avLst/>
          </a:prstGeom>
          <a:noFill/>
          <a:ln w="9525">
            <a:noFill/>
          </a:ln>
        </p:spPr>
        <p:txBody>
          <a:bodyPr>
            <a:spAutoFit/>
          </a:bodyPr>
          <a:lstStyle/>
          <a:p>
            <a:pPr algn="ctr"/>
            <a:r>
              <a:rPr lang="en-US" altLang="zh-CN" sz="1000" dirty="0">
                <a:solidFill>
                  <a:schemeClr val="tx1"/>
                </a:solidFill>
                <a:latin typeface="Times New Roman" panose="02020603050405020304" pitchFamily="18" charset="0"/>
                <a:ea typeface="宋体" panose="02010600030101010101" pitchFamily="2" charset="-122"/>
              </a:rPr>
              <a:t>  </a:t>
            </a:r>
            <a:endParaRPr lang="en-US" altLang="zh-CN" sz="2400" dirty="0">
              <a:solidFill>
                <a:schemeClr val="tx1"/>
              </a:solidFill>
              <a:latin typeface="Times New Roman" panose="02020603050405020304" pitchFamily="18" charset="0"/>
              <a:ea typeface="宋体" panose="02010600030101010101" pitchFamily="2" charset="-122"/>
            </a:endParaRPr>
          </a:p>
        </p:txBody>
      </p:sp>
      <p:pic>
        <p:nvPicPr>
          <p:cNvPr id="474116" name="图片 474115"/>
          <p:cNvPicPr>
            <a:picLocks noChangeAspect="1"/>
          </p:cNvPicPr>
          <p:nvPr/>
        </p:nvPicPr>
        <p:blipFill>
          <a:blip r:embed="rId4"/>
          <a:stretch>
            <a:fillRect/>
          </a:stretch>
        </p:blipFill>
        <p:spPr>
          <a:xfrm>
            <a:off x="5029200" y="3352800"/>
            <a:ext cx="3429000" cy="1676400"/>
          </a:xfrm>
          <a:prstGeom prst="rect">
            <a:avLst/>
          </a:prstGeom>
          <a:noFill/>
          <a:ln w="9525">
            <a:noFill/>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3" name="文本占位符 675842"/>
          <p:cNvSpPr>
            <a:spLocks noGrp="1"/>
          </p:cNvSpPr>
          <p:nvPr>
            <p:ph type="body" idx="1"/>
          </p:nvPr>
        </p:nvSpPr>
        <p:spPr>
          <a:xfrm>
            <a:off x="228600" y="0"/>
            <a:ext cx="8610600" cy="6248400"/>
          </a:xfrm>
          <a:solidFill>
            <a:srgbClr val="00CCFF"/>
          </a:solidFill>
          <a:ln/>
        </p:spPr>
        <p:txBody>
          <a:bodyPr/>
          <a:lstStyle/>
          <a:p>
            <a:pPr>
              <a:lnSpc>
                <a:spcPct val="80000"/>
              </a:lnSpc>
              <a:buNone/>
            </a:pPr>
            <a:r>
              <a:rPr lang="en-US" altLang="zh-CN" sz="2400" b="1" err="1">
                <a:solidFill>
                  <a:srgbClr val="000000"/>
                </a:solidFill>
                <a:latin typeface="宋体" panose="02010600030101010101" pitchFamily="2" charset="-122"/>
              </a:rPr>
              <a:t>import java.awt</a:t>
            </a:r>
            <a:r>
              <a:rPr lang="en-US" altLang="zh-CN" sz="2400" b="1">
                <a:solidFill>
                  <a:srgbClr val="000000"/>
                </a:solidFill>
                <a:latin typeface="宋体" panose="02010600030101010101" pitchFamily="2" charset="-122"/>
              </a:rPr>
              <a:t>.*;</a:t>
            </a:r>
          </a:p>
          <a:p>
            <a:pPr>
              <a:lnSpc>
                <a:spcPct val="80000"/>
              </a:lnSpc>
              <a:buNone/>
            </a:pPr>
            <a:r>
              <a:rPr lang="en-US" altLang="zh-CN" sz="2400" b="1" err="1">
                <a:solidFill>
                  <a:srgbClr val="000000"/>
                </a:solidFill>
                <a:latin typeface="宋体" panose="02010600030101010101" pitchFamily="2" charset="-122"/>
              </a:rPr>
              <a:t>import java.awt</a:t>
            </a:r>
            <a:r>
              <a:rPr lang="en-US" altLang="zh-CN" sz="2400" b="1">
                <a:solidFill>
                  <a:srgbClr val="000000"/>
                </a:solidFill>
                <a:latin typeface="宋体" panose="02010600030101010101" pitchFamily="2" charset="-122"/>
              </a:rPr>
              <a:t>.event.*;</a:t>
            </a:r>
          </a:p>
          <a:p>
            <a:pPr>
              <a:lnSpc>
                <a:spcPct val="80000"/>
              </a:lnSpc>
              <a:buNone/>
            </a:pPr>
            <a:r>
              <a:rPr lang="en-US" altLang="zh-CN" sz="2400" b="1" err="1">
                <a:solidFill>
                  <a:srgbClr val="000000"/>
                </a:solidFill>
                <a:latin typeface="宋体" panose="02010600030101010101" pitchFamily="2" charset="-122"/>
              </a:rPr>
              <a:t>import javax</a:t>
            </a:r>
            <a:r>
              <a:rPr lang="en-US" altLang="zh-CN" sz="2400" b="1">
                <a:solidFill>
                  <a:srgbClr val="000000"/>
                </a:solidFill>
                <a:latin typeface="宋体" panose="02010600030101010101" pitchFamily="2" charset="-122"/>
              </a:rPr>
              <a:t>.swing.*;</a:t>
            </a:r>
          </a:p>
          <a:p>
            <a:pPr>
              <a:lnSpc>
                <a:spcPct val="80000"/>
              </a:lnSpc>
              <a:buNone/>
            </a:pPr>
            <a:r>
              <a:rPr lang="en-US" altLang="zh-CN" sz="2400" b="1" err="1">
                <a:solidFill>
                  <a:srgbClr val="000000"/>
                </a:solidFill>
                <a:latin typeface="宋体" panose="02010600030101010101" pitchFamily="2" charset="-122"/>
              </a:rPr>
              <a:t>public class GridBagDemo extends JFrame</a:t>
            </a:r>
            <a:r>
              <a:rPr lang="en-US" altLang="zh-CN" sz="2400" b="1">
                <a:solidFill>
                  <a:srgbClr val="000000"/>
                </a:solidFill>
                <a:latin typeface="宋体" panose="02010600030101010101" pitchFamily="2" charset="-122"/>
              </a:rPr>
              <a:t> { </a:t>
            </a:r>
          </a:p>
          <a:p>
            <a:pPr>
              <a:lnSpc>
                <a:spcPct val="80000"/>
              </a:lnSpc>
              <a:buNone/>
            </a:pPr>
            <a:r>
              <a:rPr lang="en-US" altLang="zh-CN" sz="2400" b="1" err="1">
                <a:solidFill>
                  <a:srgbClr val="000000"/>
                </a:solidFill>
                <a:latin typeface="宋体" panose="02010600030101010101" pitchFamily="2" charset="-122"/>
              </a:rPr>
              <a:t>   private GridBagLayout</a:t>
            </a:r>
            <a:r>
              <a:rPr lang="en-US" altLang="zh-CN" sz="2400" b="1">
                <a:solidFill>
                  <a:srgbClr val="000000"/>
                </a:solidFill>
                <a:latin typeface="宋体" panose="02010600030101010101" pitchFamily="2" charset="-122"/>
              </a:rPr>
              <a:t> layout;</a:t>
            </a:r>
          </a:p>
          <a:p>
            <a:pPr>
              <a:lnSpc>
                <a:spcPct val="80000"/>
              </a:lnSpc>
              <a:buNone/>
            </a:pPr>
            <a:r>
              <a:rPr lang="en-US" altLang="zh-CN" sz="2400" b="1" err="1">
                <a:solidFill>
                  <a:srgbClr val="000000"/>
                </a:solidFill>
                <a:latin typeface="宋体" panose="02010600030101010101" pitchFamily="2" charset="-122"/>
              </a:rPr>
              <a:t>   private GridBagConstraints</a:t>
            </a:r>
            <a:r>
              <a:rPr lang="en-US" altLang="zh-CN" sz="2400" b="1">
                <a:solidFill>
                  <a:srgbClr val="000000"/>
                </a:solidFill>
                <a:latin typeface="宋体" panose="02010600030101010101" pitchFamily="2" charset="-122"/>
              </a:rPr>
              <a:t> constraints;</a:t>
            </a:r>
          </a:p>
          <a:p>
            <a:pPr>
              <a:lnSpc>
                <a:spcPct val="80000"/>
              </a:lnSpc>
              <a:buNone/>
            </a:pPr>
            <a:r>
              <a:rPr lang="en-US" altLang="zh-CN" sz="2400" b="1">
                <a:solidFill>
                  <a:srgbClr val="000000"/>
                </a:solidFill>
                <a:latin typeface="宋体" panose="02010600030101010101" pitchFamily="2" charset="-122"/>
              </a:rPr>
              <a:t>   private Container container;   </a:t>
            </a:r>
          </a:p>
          <a:p>
            <a:pPr>
              <a:lnSpc>
                <a:spcPct val="80000"/>
              </a:lnSpc>
              <a:buNone/>
            </a:pPr>
            <a:r>
              <a:rPr lang="en-US" altLang="zh-CN" sz="2400" b="1" err="1">
                <a:solidFill>
                  <a:srgbClr val="000000"/>
                </a:solidFill>
                <a:latin typeface="宋体" panose="02010600030101010101" pitchFamily="2" charset="-122"/>
              </a:rPr>
              <a:t>   public GridBagDemo</a:t>
            </a:r>
            <a:r>
              <a:rPr lang="en-US" altLang="zh-CN" sz="2400" b="1">
                <a:solidFill>
                  <a:srgbClr val="000000"/>
                </a:solidFill>
                <a:latin typeface="宋体" panose="02010600030101010101" pitchFamily="2" charset="-122"/>
              </a:rPr>
              <a:t>()</a:t>
            </a:r>
          </a:p>
          <a:p>
            <a:pPr>
              <a:lnSpc>
                <a:spcPct val="80000"/>
              </a:lnSpc>
              <a:buNone/>
            </a:pPr>
            <a:r>
              <a:rPr lang="en-US" altLang="zh-CN" sz="2400" b="1" err="1">
                <a:solidFill>
                  <a:srgbClr val="000000"/>
                </a:solidFill>
                <a:latin typeface="宋体" panose="02010600030101010101" pitchFamily="2" charset="-122"/>
              </a:rPr>
              <a:t>   {super( "GridBag</a:t>
            </a:r>
            <a:r>
              <a:rPr lang="zh-CN" altLang="en-US" sz="2400" b="1" dirty="0">
                <a:solidFill>
                  <a:srgbClr val="000000"/>
                </a:solidFill>
                <a:latin typeface="宋体" panose="02010600030101010101" pitchFamily="2" charset="-122"/>
              </a:rPr>
              <a:t>布局应用</a:t>
            </a:r>
            <a:r>
              <a:rPr lang="en-US" altLang="zh-CN" sz="2400" b="1" dirty="0">
                <a:solidFill>
                  <a:srgbClr val="000000"/>
                </a:solidFill>
                <a:latin typeface="宋体" panose="02010600030101010101" pitchFamily="2" charset="-122"/>
              </a:rPr>
              <a:t>" );</a:t>
            </a:r>
          </a:p>
          <a:p>
            <a:pPr>
              <a:lnSpc>
                <a:spcPct val="80000"/>
              </a:lnSpc>
              <a:buNone/>
            </a:pPr>
            <a:r>
              <a:rPr lang="en-US" altLang="zh-CN" sz="2400" b="1" dirty="0">
                <a:solidFill>
                  <a:srgbClr val="000000"/>
                </a:solidFill>
                <a:latin typeface="宋体" panose="02010600030101010101" pitchFamily="2" charset="-122"/>
              </a:rPr>
              <a:t>   </a:t>
            </a:r>
            <a:r>
              <a:rPr lang="en-US" altLang="zh-CN" sz="2400" b="1" err="1">
                <a:solidFill>
                  <a:srgbClr val="000000"/>
                </a:solidFill>
                <a:latin typeface="宋体" panose="02010600030101010101" pitchFamily="2" charset="-122"/>
              </a:rPr>
              <a:t>container = getContentPane</a:t>
            </a:r>
            <a:r>
              <a:rPr lang="en-US" altLang="zh-CN" sz="2400" b="1">
                <a:solidFill>
                  <a:srgbClr val="000000"/>
                </a:solidFill>
                <a:latin typeface="宋体" panose="02010600030101010101" pitchFamily="2" charset="-122"/>
              </a:rPr>
              <a:t>()</a:t>
            </a:r>
            <a:r>
              <a:rPr lang="en-US" altLang="zh-CN" sz="2000"/>
              <a:t>;</a:t>
            </a:r>
          </a:p>
          <a:p>
            <a:pPr>
              <a:lnSpc>
                <a:spcPct val="80000"/>
              </a:lnSpc>
              <a:buNone/>
            </a:pPr>
            <a:r>
              <a:rPr lang="en-US" altLang="zh-CN" sz="2000" err="1"/>
              <a:t>      layout = new GridBagLayout</a:t>
            </a:r>
            <a:r>
              <a:rPr lang="en-US" altLang="zh-CN" sz="2000"/>
              <a:t>();</a:t>
            </a:r>
          </a:p>
          <a:p>
            <a:pPr>
              <a:lnSpc>
                <a:spcPct val="80000"/>
              </a:lnSpc>
              <a:buNone/>
            </a:pPr>
            <a:r>
              <a:rPr lang="en-US" altLang="zh-CN" sz="2000" err="1"/>
              <a:t>      container.setLayout</a:t>
            </a:r>
            <a:r>
              <a:rPr lang="en-US" altLang="zh-CN" sz="2000"/>
              <a:t>( layout ); </a:t>
            </a:r>
          </a:p>
          <a:p>
            <a:pPr>
              <a:lnSpc>
                <a:spcPct val="80000"/>
              </a:lnSpc>
              <a:buNone/>
            </a:pPr>
            <a:r>
              <a:rPr lang="en-US" altLang="zh-CN" sz="2000" err="1"/>
              <a:t>      constraints = new GridBagConstraints</a:t>
            </a:r>
            <a:r>
              <a:rPr lang="en-US" altLang="zh-CN" sz="2000"/>
              <a:t>();   </a:t>
            </a:r>
            <a:r>
              <a:rPr lang="en-US" altLang="zh-CN" sz="1600">
                <a:solidFill>
                  <a:srgbClr val="FF9900"/>
                </a:solidFill>
              </a:rPr>
              <a:t>// instantiate container. constraints</a:t>
            </a:r>
          </a:p>
          <a:p>
            <a:pPr>
              <a:lnSpc>
                <a:spcPct val="80000"/>
              </a:lnSpc>
              <a:buNone/>
            </a:pPr>
            <a:r>
              <a:rPr lang="en-US" altLang="zh-CN" sz="2000" err="1"/>
              <a:t>      constraints.fill = GridBagConstraints</a:t>
            </a:r>
            <a:r>
              <a:rPr lang="en-US" altLang="zh-CN" sz="2000"/>
              <a:t>.BOTH;</a:t>
            </a:r>
          </a:p>
          <a:p>
            <a:pPr>
              <a:lnSpc>
                <a:spcPct val="80000"/>
              </a:lnSpc>
              <a:buNone/>
            </a:pPr>
            <a:r>
              <a:rPr lang="en-US" altLang="zh-CN" sz="2000" err="1"/>
              <a:t>      constraints.weightx</a:t>
            </a:r>
            <a:r>
              <a:rPr lang="en-US" altLang="zh-CN" sz="2000"/>
              <a:t> = 1.0;    </a:t>
            </a:r>
            <a:r>
              <a:rPr lang="en-US" altLang="zh-CN" sz="2000" err="1">
                <a:solidFill>
                  <a:srgbClr val="FF9900"/>
                </a:solidFill>
              </a:rPr>
              <a:t>// can grow wider</a:t>
            </a:r>
          </a:p>
          <a:p>
            <a:pPr>
              <a:lnSpc>
                <a:spcPct val="80000"/>
              </a:lnSpc>
              <a:buNone/>
            </a:pPr>
            <a:r>
              <a:rPr lang="en-US" altLang="zh-CN" sz="2000" err="1"/>
              <a:t>      makebutton</a:t>
            </a:r>
            <a:r>
              <a:rPr lang="en-US" altLang="zh-CN" sz="2000"/>
              <a:t>(“Button1”);      </a:t>
            </a:r>
            <a:r>
              <a:rPr lang="en-US" altLang="zh-CN" sz="1600">
                <a:solidFill>
                  <a:srgbClr val="FF9900"/>
                </a:solidFill>
              </a:rPr>
              <a:t>// </a:t>
            </a:r>
            <a:r>
              <a:rPr lang="en-US" altLang="zh-CN" sz="1800" err="1">
                <a:solidFill>
                  <a:srgbClr val="FF9900"/>
                </a:solidFill>
              </a:rPr>
              <a:t>gridx</a:t>
            </a:r>
            <a:r>
              <a:rPr lang="en-US" altLang="zh-CN" sz="1600" err="1">
                <a:solidFill>
                  <a:srgbClr val="FF9900"/>
                </a:solidFill>
              </a:rPr>
              <a:t> </a:t>
            </a:r>
            <a:r>
              <a:rPr lang="zh-CN" altLang="en-US" sz="1600" err="1">
                <a:solidFill>
                  <a:srgbClr val="FF9900"/>
                </a:solidFill>
              </a:rPr>
              <a:t>，</a:t>
            </a:r>
            <a:r>
              <a:rPr lang="en-US" altLang="zh-CN" sz="1600" err="1">
                <a:solidFill>
                  <a:srgbClr val="FF9900"/>
                </a:solidFill>
              </a:rPr>
              <a:t>gridy</a:t>
            </a:r>
            <a:r>
              <a:rPr lang="zh-CN" altLang="en-US" sz="1600" dirty="0">
                <a:solidFill>
                  <a:srgbClr val="FF9900"/>
                </a:solidFill>
              </a:rPr>
              <a:t>的</a:t>
            </a:r>
            <a:r>
              <a:rPr lang="zh-CN" altLang="en-US" sz="1800" dirty="0">
                <a:solidFill>
                  <a:srgbClr val="FF9900"/>
                </a:solidFill>
                <a:latin typeface="宋体" panose="02010600030101010101" pitchFamily="2" charset="-122"/>
              </a:rPr>
              <a:t>缺省值</a:t>
            </a:r>
            <a:r>
              <a:rPr lang="en-US" altLang="zh-CN" sz="1800">
                <a:solidFill>
                  <a:srgbClr val="FF9900"/>
                </a:solidFill>
                <a:latin typeface="宋体" panose="02010600030101010101" pitchFamily="2" charset="-122"/>
              </a:rPr>
              <a:t>RELATIVE</a:t>
            </a:r>
            <a:endParaRPr lang="en-US" altLang="zh-CN" sz="1600">
              <a:solidFill>
                <a:srgbClr val="FF9900"/>
              </a:solidFill>
            </a:endParaRPr>
          </a:p>
          <a:p>
            <a:pPr>
              <a:lnSpc>
                <a:spcPct val="80000"/>
              </a:lnSpc>
              <a:buNone/>
            </a:pPr>
            <a:r>
              <a:rPr lang="en-US" altLang="zh-CN" sz="2000" err="1"/>
              <a:t>      makebutton("Button2");</a:t>
            </a:r>
          </a:p>
          <a:p>
            <a:pPr>
              <a:lnSpc>
                <a:spcPct val="80000"/>
              </a:lnSpc>
              <a:buNone/>
            </a:pPr>
            <a:r>
              <a:rPr lang="en-US" altLang="zh-CN" sz="2000" err="1"/>
              <a:t>      makebutton</a:t>
            </a:r>
            <a:r>
              <a:rPr lang="en-US" altLang="zh-CN" sz="2000"/>
              <a:t>("Button3");</a:t>
            </a:r>
          </a:p>
        </p:txBody>
      </p:sp>
      <p:pic>
        <p:nvPicPr>
          <p:cNvPr id="675844" name="图片 675843"/>
          <p:cNvPicPr>
            <a:picLocks noChangeAspect="1"/>
          </p:cNvPicPr>
          <p:nvPr/>
        </p:nvPicPr>
        <p:blipFill>
          <a:blip r:embed="rId3"/>
          <a:stretch>
            <a:fillRect/>
          </a:stretch>
        </p:blipFill>
        <p:spPr>
          <a:xfrm>
            <a:off x="5715000" y="2286000"/>
            <a:ext cx="3429000" cy="1676400"/>
          </a:xfrm>
          <a:prstGeom prst="rect">
            <a:avLst/>
          </a:prstGeom>
          <a:noFill/>
          <a:ln w="9525">
            <a:noFill/>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7" name="矩形 676866"/>
          <p:cNvSpPr/>
          <p:nvPr/>
        </p:nvSpPr>
        <p:spPr>
          <a:xfrm>
            <a:off x="228600" y="0"/>
            <a:ext cx="8610600" cy="6248400"/>
          </a:xfrm>
          <a:prstGeom prst="rect">
            <a:avLst/>
          </a:prstGeom>
          <a:solidFill>
            <a:srgbClr val="00CCFF"/>
          </a:solidFill>
          <a:ln w="9525">
            <a:noFill/>
          </a:ln>
        </p:spPr>
        <p:txBody>
          <a:bodyPr/>
          <a:lstStyle/>
          <a:p>
            <a:pPr marL="342900" indent="-342900">
              <a:lnSpc>
                <a:spcPct val="80000"/>
              </a:lnSpc>
              <a:spcBef>
                <a:spcPct val="20000"/>
              </a:spcBef>
              <a:buClr>
                <a:schemeClr val="folHlink"/>
              </a:buClr>
              <a:buSzPct val="60000"/>
              <a:buFont typeface="Wingdings" panose="05000000000000000000" pitchFamily="2" charset="2"/>
            </a:pPr>
            <a:r>
              <a:rPr lang="en-US" altLang="zh-CN" sz="2000" b="1" err="1">
                <a:solidFill>
                  <a:srgbClr val="000000"/>
                </a:solidFill>
                <a:latin typeface="宋体" panose="02010600030101010101" pitchFamily="2" charset="-122"/>
                <a:ea typeface="宋体" panose="02010600030101010101" pitchFamily="2" charset="-122"/>
              </a:rPr>
              <a:t>constraints.gridwidth = GridBagConstraints</a:t>
            </a:r>
            <a:r>
              <a:rPr lang="en-US" altLang="zh-CN" sz="2000" b="1">
                <a:solidFill>
                  <a:srgbClr val="000000"/>
                </a:solidFill>
                <a:latin typeface="宋体" panose="02010600030101010101" pitchFamily="2" charset="-122"/>
                <a:ea typeface="宋体" panose="02010600030101010101" pitchFamily="2" charset="-122"/>
              </a:rPr>
              <a:t>.REMAINDER;</a:t>
            </a:r>
            <a:r>
              <a:rPr lang="en-US" altLang="zh-CN" sz="1600" b="1" dirty="0">
                <a:solidFill>
                  <a:srgbClr val="000000"/>
                </a:solidFill>
                <a:latin typeface="宋体" panose="02010600030101010101" pitchFamily="2" charset="-122"/>
                <a:ea typeface="宋体" panose="02010600030101010101" pitchFamily="2" charset="-122"/>
              </a:rPr>
              <a:t>     </a:t>
            </a:r>
            <a:r>
              <a:rPr lang="en-US" altLang="zh-CN" sz="1600" b="1" err="1">
                <a:solidFill>
                  <a:srgbClr val="FF9900"/>
                </a:solidFill>
                <a:latin typeface="宋体" panose="02010600030101010101" pitchFamily="2" charset="-122"/>
                <a:ea typeface="宋体" panose="02010600030101010101" pitchFamily="2" charset="-122"/>
              </a:rPr>
              <a:t>//end row</a:t>
            </a:r>
          </a:p>
          <a:p>
            <a:pPr marL="342900" indent="-342900">
              <a:lnSpc>
                <a:spcPct val="80000"/>
              </a:lnSpc>
              <a:spcBef>
                <a:spcPct val="20000"/>
              </a:spcBef>
              <a:buClr>
                <a:schemeClr val="folHlink"/>
              </a:buClr>
              <a:buSzPct val="60000"/>
              <a:buFont typeface="Wingdings" panose="05000000000000000000" pitchFamily="2" charset="2"/>
            </a:pPr>
            <a:r>
              <a:rPr lang="en-US" altLang="zh-CN" sz="2000" b="1" err="1">
                <a:solidFill>
                  <a:srgbClr val="000000"/>
                </a:solidFill>
                <a:latin typeface="宋体" panose="02010600030101010101" pitchFamily="2" charset="-122"/>
                <a:ea typeface="宋体" panose="02010600030101010101" pitchFamily="2" charset="-122"/>
              </a:rPr>
              <a:t>makebutton</a:t>
            </a:r>
            <a:r>
              <a:rPr lang="en-US" altLang="zh-CN" sz="2000" b="1">
                <a:solidFill>
                  <a:srgbClr val="000000"/>
                </a:solidFill>
                <a:latin typeface="宋体" panose="02010600030101010101" pitchFamily="2" charset="-122"/>
                <a:ea typeface="宋体" panose="02010600030101010101" pitchFamily="2" charset="-122"/>
              </a:rPr>
              <a:t>("Button4");</a:t>
            </a:r>
          </a:p>
          <a:p>
            <a:pPr marL="342900" indent="-342900">
              <a:lnSpc>
                <a:spcPct val="80000"/>
              </a:lnSpc>
              <a:spcBef>
                <a:spcPct val="20000"/>
              </a:spcBef>
              <a:buClr>
                <a:schemeClr val="folHlink"/>
              </a:buClr>
              <a:buSzPct val="60000"/>
              <a:buFont typeface="Wingdings" panose="05000000000000000000" pitchFamily="2" charset="2"/>
            </a:pPr>
            <a:r>
              <a:rPr lang="en-US" altLang="zh-CN" sz="2000" b="1" err="1">
                <a:solidFill>
                  <a:srgbClr val="000000"/>
                </a:solidFill>
                <a:latin typeface="宋体" panose="02010600030101010101" pitchFamily="2" charset="-122"/>
                <a:ea typeface="宋体" panose="02010600030101010101" pitchFamily="2" charset="-122"/>
              </a:rPr>
              <a:t>constraints.weightx</a:t>
            </a:r>
            <a:r>
              <a:rPr lang="en-US" altLang="zh-CN" sz="2000" b="1">
                <a:solidFill>
                  <a:srgbClr val="000000"/>
                </a:solidFill>
                <a:latin typeface="宋体" panose="02010600030101010101" pitchFamily="2" charset="-122"/>
                <a:ea typeface="宋体" panose="02010600030101010101" pitchFamily="2" charset="-122"/>
              </a:rPr>
              <a:t> = 0.0;</a:t>
            </a:r>
            <a:r>
              <a:rPr lang="en-US" altLang="zh-CN" sz="1600" b="1" dirty="0">
                <a:solidFill>
                  <a:srgbClr val="000000"/>
                </a:solidFill>
                <a:latin typeface="宋体" panose="02010600030101010101" pitchFamily="2" charset="-122"/>
                <a:ea typeface="宋体" panose="02010600030101010101" pitchFamily="2" charset="-122"/>
              </a:rPr>
              <a:t>    </a:t>
            </a:r>
            <a:r>
              <a:rPr lang="en-US" altLang="zh-CN" sz="1400" b="1" err="1">
                <a:solidFill>
                  <a:srgbClr val="FF9900"/>
                </a:solidFill>
                <a:latin typeface="宋体" panose="02010600030101010101" pitchFamily="2" charset="-122"/>
                <a:ea typeface="宋体" panose="02010600030101010101" pitchFamily="2" charset="-122"/>
              </a:rPr>
              <a:t>//reset to the default,and gridwidth</a:t>
            </a:r>
            <a:r>
              <a:rPr lang="en-US" altLang="zh-CN" sz="1400" b="1">
                <a:solidFill>
                  <a:srgbClr val="FF9900"/>
                </a:solidFill>
                <a:latin typeface="宋体" panose="02010600030101010101" pitchFamily="2" charset="-122"/>
                <a:ea typeface="宋体" panose="02010600030101010101" pitchFamily="2" charset="-122"/>
              </a:rPr>
              <a:t> is  REMAINDER</a:t>
            </a:r>
            <a:r>
              <a:rPr lang="en-US" altLang="zh-CN" sz="1400" b="1" err="1">
                <a:solidFill>
                  <a:srgbClr val="000000"/>
                </a:solidFill>
                <a:latin typeface="宋体" panose="02010600030101010101" pitchFamily="2" charset="-122"/>
                <a:ea typeface="宋体" panose="02010600030101010101" pitchFamily="2" charset="-122"/>
              </a:rPr>
              <a:t> </a:t>
            </a:r>
          </a:p>
          <a:p>
            <a:pPr marL="342900" indent="-342900">
              <a:lnSpc>
                <a:spcPct val="80000"/>
              </a:lnSpc>
              <a:spcBef>
                <a:spcPct val="20000"/>
              </a:spcBef>
              <a:buClr>
                <a:schemeClr val="folHlink"/>
              </a:buClr>
              <a:buSzPct val="60000"/>
              <a:buFont typeface="Wingdings" panose="05000000000000000000" pitchFamily="2" charset="2"/>
            </a:pPr>
            <a:r>
              <a:rPr lang="en-US" altLang="zh-CN" sz="2000" b="1" err="1">
                <a:solidFill>
                  <a:srgbClr val="000000"/>
                </a:solidFill>
                <a:latin typeface="宋体" panose="02010600030101010101" pitchFamily="2" charset="-122"/>
                <a:ea typeface="宋体" panose="02010600030101010101" pitchFamily="2" charset="-122"/>
              </a:rPr>
              <a:t>makebutton</a:t>
            </a:r>
            <a:r>
              <a:rPr lang="en-US" altLang="zh-CN" sz="2000" b="1">
                <a:solidFill>
                  <a:srgbClr val="000000"/>
                </a:solidFill>
                <a:latin typeface="宋体" panose="02010600030101010101" pitchFamily="2" charset="-122"/>
                <a:ea typeface="宋体" panose="02010600030101010101" pitchFamily="2" charset="-122"/>
              </a:rPr>
              <a:t>("Button5");</a:t>
            </a:r>
            <a:r>
              <a:rPr lang="en-US" altLang="zh-CN" sz="1600" b="1" dirty="0">
                <a:solidFill>
                  <a:srgbClr val="000000"/>
                </a:solidFill>
                <a:latin typeface="宋体" panose="02010600030101010101" pitchFamily="2" charset="-122"/>
                <a:ea typeface="宋体" panose="02010600030101010101" pitchFamily="2" charset="-122"/>
              </a:rPr>
              <a:t>       </a:t>
            </a:r>
            <a:r>
              <a:rPr lang="en-US" altLang="zh-CN" sz="1600" b="1">
                <a:solidFill>
                  <a:srgbClr val="FF9900"/>
                </a:solidFill>
                <a:latin typeface="宋体" panose="02010600030101010101" pitchFamily="2" charset="-122"/>
                <a:ea typeface="宋体" panose="02010600030101010101" pitchFamily="2" charset="-122"/>
              </a:rPr>
              <a:t>//another row</a:t>
            </a:r>
            <a:r>
              <a:rPr lang="en-US" altLang="zh-CN" sz="1600" b="1" dirty="0">
                <a:solidFill>
                  <a:srgbClr val="000000"/>
                </a:solidFill>
                <a:latin typeface="宋体" panose="02010600030101010101" pitchFamily="2" charset="-122"/>
                <a:ea typeface="宋体" panose="02010600030101010101" pitchFamily="2" charset="-122"/>
              </a:rPr>
              <a:t> 	  </a:t>
            </a:r>
          </a:p>
          <a:p>
            <a:pPr marL="342900" indent="-342900">
              <a:lnSpc>
                <a:spcPct val="80000"/>
              </a:lnSpc>
              <a:spcBef>
                <a:spcPct val="20000"/>
              </a:spcBef>
              <a:buClr>
                <a:schemeClr val="folHlink"/>
              </a:buClr>
              <a:buSzPct val="60000"/>
              <a:buFont typeface="Wingdings" panose="05000000000000000000" pitchFamily="2" charset="2"/>
            </a:pPr>
            <a:r>
              <a:rPr lang="en-US" altLang="zh-CN" sz="2000" b="1" err="1">
                <a:solidFill>
                  <a:srgbClr val="000000"/>
                </a:solidFill>
                <a:latin typeface="宋体" panose="02010600030101010101" pitchFamily="2" charset="-122"/>
                <a:ea typeface="宋体" panose="02010600030101010101" pitchFamily="2" charset="-122"/>
              </a:rPr>
              <a:t>constraints.gridwidth = GridBagConstraints</a:t>
            </a:r>
            <a:r>
              <a:rPr lang="en-US" altLang="zh-CN" sz="2000" b="1">
                <a:solidFill>
                  <a:srgbClr val="000000"/>
                </a:solidFill>
                <a:latin typeface="宋体" panose="02010600030101010101" pitchFamily="2" charset="-122"/>
                <a:ea typeface="宋体" panose="02010600030101010101" pitchFamily="2" charset="-122"/>
              </a:rPr>
              <a:t>.RELATIVE;</a:t>
            </a:r>
            <a:r>
              <a:rPr lang="en-US" altLang="zh-CN" sz="1600" b="1">
                <a:solidFill>
                  <a:srgbClr val="000000"/>
                </a:solidFill>
                <a:latin typeface="宋体" panose="02010600030101010101" pitchFamily="2" charset="-122"/>
                <a:ea typeface="宋体" panose="02010600030101010101" pitchFamily="2" charset="-122"/>
              </a:rPr>
              <a:t>  </a:t>
            </a:r>
            <a:r>
              <a:rPr lang="en-US" altLang="zh-CN" sz="1000" b="1" err="1">
                <a:solidFill>
                  <a:srgbClr val="FF9900"/>
                </a:solidFill>
                <a:latin typeface="宋体" panose="02010600030101010101" pitchFamily="2" charset="-122"/>
                <a:ea typeface="宋体" panose="02010600030101010101" pitchFamily="2" charset="-122"/>
              </a:rPr>
              <a:t>//next-to-last in row</a:t>
            </a:r>
          </a:p>
          <a:p>
            <a:pPr marL="342900" indent="-342900">
              <a:lnSpc>
                <a:spcPct val="80000"/>
              </a:lnSpc>
              <a:spcBef>
                <a:spcPct val="20000"/>
              </a:spcBef>
              <a:buClr>
                <a:schemeClr val="folHlink"/>
              </a:buClr>
              <a:buSzPct val="60000"/>
              <a:buFont typeface="Wingdings" panose="05000000000000000000" pitchFamily="2" charset="2"/>
            </a:pPr>
            <a:r>
              <a:rPr lang="en-US" altLang="zh-CN" sz="2000" b="1" err="1">
                <a:solidFill>
                  <a:srgbClr val="000000"/>
                </a:solidFill>
                <a:latin typeface="宋体" panose="02010600030101010101" pitchFamily="2" charset="-122"/>
                <a:ea typeface="宋体" panose="02010600030101010101" pitchFamily="2" charset="-122"/>
              </a:rPr>
              <a:t>makebutton</a:t>
            </a:r>
            <a:r>
              <a:rPr lang="en-US" altLang="zh-CN" sz="2000" b="1">
                <a:solidFill>
                  <a:srgbClr val="000000"/>
                </a:solidFill>
                <a:latin typeface="宋体" panose="02010600030101010101" pitchFamily="2" charset="-122"/>
                <a:ea typeface="宋体" panose="02010600030101010101" pitchFamily="2" charset="-122"/>
              </a:rPr>
              <a:t>("Button6");</a:t>
            </a:r>
          </a:p>
          <a:p>
            <a:pPr marL="342900" indent="-342900">
              <a:lnSpc>
                <a:spcPct val="80000"/>
              </a:lnSpc>
              <a:spcBef>
                <a:spcPct val="20000"/>
              </a:spcBef>
              <a:buClr>
                <a:schemeClr val="folHlink"/>
              </a:buClr>
              <a:buSzPct val="60000"/>
              <a:buFont typeface="Wingdings" panose="05000000000000000000" pitchFamily="2" charset="2"/>
            </a:pPr>
            <a:r>
              <a:rPr lang="en-US" altLang="zh-CN" sz="2000" b="1" err="1">
                <a:solidFill>
                  <a:srgbClr val="000000"/>
                </a:solidFill>
                <a:latin typeface="宋体" panose="02010600030101010101" pitchFamily="2" charset="-122"/>
                <a:ea typeface="宋体" panose="02010600030101010101" pitchFamily="2" charset="-122"/>
              </a:rPr>
              <a:t>constraints.gridwidth = GridBagConstraints</a:t>
            </a:r>
            <a:r>
              <a:rPr lang="en-US" altLang="zh-CN" sz="2000" b="1">
                <a:solidFill>
                  <a:srgbClr val="000000"/>
                </a:solidFill>
                <a:latin typeface="宋体" panose="02010600030101010101" pitchFamily="2" charset="-122"/>
                <a:ea typeface="宋体" panose="02010600030101010101" pitchFamily="2" charset="-122"/>
              </a:rPr>
              <a:t>.REMAINDER;</a:t>
            </a:r>
            <a:r>
              <a:rPr lang="en-US" altLang="zh-CN" sz="1600" b="1" dirty="0">
                <a:solidFill>
                  <a:srgbClr val="000000"/>
                </a:solidFill>
                <a:latin typeface="宋体" panose="02010600030101010101" pitchFamily="2" charset="-122"/>
                <a:ea typeface="宋体" panose="02010600030101010101" pitchFamily="2" charset="-122"/>
              </a:rPr>
              <a:t>  </a:t>
            </a:r>
            <a:r>
              <a:rPr lang="en-US" altLang="zh-CN" sz="1600" b="1">
                <a:solidFill>
                  <a:srgbClr val="000000"/>
                </a:solidFill>
                <a:latin typeface="宋体" panose="02010600030101010101" pitchFamily="2" charset="-122"/>
                <a:ea typeface="宋体" panose="02010600030101010101" pitchFamily="2" charset="-122"/>
              </a:rPr>
              <a:t> </a:t>
            </a:r>
            <a:r>
              <a:rPr lang="en-US" altLang="zh-CN" sz="1600" b="1">
                <a:solidFill>
                  <a:srgbClr val="FF9900"/>
                </a:solidFill>
                <a:latin typeface="宋体" panose="02010600030101010101" pitchFamily="2" charset="-122"/>
                <a:ea typeface="宋体" panose="02010600030101010101" pitchFamily="2" charset="-122"/>
              </a:rPr>
              <a:t>//end row</a:t>
            </a:r>
          </a:p>
          <a:p>
            <a:pPr marL="342900" indent="-342900">
              <a:lnSpc>
                <a:spcPct val="80000"/>
              </a:lnSpc>
              <a:spcBef>
                <a:spcPct val="20000"/>
              </a:spcBef>
              <a:buClr>
                <a:schemeClr val="folHlink"/>
              </a:buClr>
              <a:buSzPct val="60000"/>
              <a:buFont typeface="Wingdings" panose="05000000000000000000" pitchFamily="2" charset="2"/>
            </a:pPr>
            <a:r>
              <a:rPr lang="en-US" altLang="zh-CN" sz="2400" b="1" err="1">
                <a:solidFill>
                  <a:srgbClr val="000000"/>
                </a:solidFill>
                <a:latin typeface="宋体" panose="02010600030101010101" pitchFamily="2" charset="-122"/>
                <a:ea typeface="宋体" panose="02010600030101010101" pitchFamily="2" charset="-122"/>
              </a:rPr>
              <a:t>makebutton</a:t>
            </a:r>
            <a:r>
              <a:rPr lang="en-US" altLang="zh-CN" sz="2400" b="1">
                <a:solidFill>
                  <a:srgbClr val="000000"/>
                </a:solidFill>
                <a:latin typeface="宋体" panose="02010600030101010101" pitchFamily="2" charset="-122"/>
                <a:ea typeface="宋体" panose="02010600030101010101" pitchFamily="2" charset="-122"/>
              </a:rPr>
              <a:t>("Button7");</a:t>
            </a:r>
          </a:p>
          <a:p>
            <a:pPr marL="342900" indent="-342900">
              <a:lnSpc>
                <a:spcPct val="80000"/>
              </a:lnSpc>
              <a:spcBef>
                <a:spcPct val="20000"/>
              </a:spcBef>
              <a:buClr>
                <a:schemeClr val="folHlink"/>
              </a:buClr>
              <a:buSzPct val="60000"/>
              <a:buFont typeface="Wingdings" panose="05000000000000000000" pitchFamily="2" charset="2"/>
            </a:pPr>
            <a:r>
              <a:rPr lang="en-US" altLang="zh-CN" sz="2000" b="1" err="1">
                <a:solidFill>
                  <a:srgbClr val="000000"/>
                </a:solidFill>
                <a:latin typeface="宋体" panose="02010600030101010101" pitchFamily="2" charset="-122"/>
                <a:ea typeface="宋体" panose="02010600030101010101" pitchFamily="2" charset="-122"/>
              </a:rPr>
              <a:t>constraints.gridwidth</a:t>
            </a:r>
            <a:r>
              <a:rPr lang="en-US" altLang="zh-CN" sz="2000" b="1">
                <a:solidFill>
                  <a:srgbClr val="000000"/>
                </a:solidFill>
                <a:latin typeface="宋体" panose="02010600030101010101" pitchFamily="2" charset="-122"/>
                <a:ea typeface="宋体" panose="02010600030101010101" pitchFamily="2" charset="-122"/>
              </a:rPr>
              <a:t> = 1;</a:t>
            </a:r>
            <a:r>
              <a:rPr lang="en-US" altLang="zh-CN" sz="1800" b="1">
                <a:solidFill>
                  <a:srgbClr val="000000"/>
                </a:solidFill>
                <a:latin typeface="宋体" panose="02010600030101010101" pitchFamily="2" charset="-122"/>
                <a:ea typeface="宋体" panose="02010600030101010101" pitchFamily="2" charset="-122"/>
              </a:rPr>
              <a:t>	</a:t>
            </a:r>
            <a:r>
              <a:rPr lang="en-US" altLang="zh-CN" sz="1600" b="1">
                <a:solidFill>
                  <a:srgbClr val="000000"/>
                </a:solidFill>
                <a:latin typeface="宋体" panose="02010600030101010101" pitchFamily="2" charset="-122"/>
                <a:ea typeface="宋体" panose="02010600030101010101" pitchFamily="2" charset="-122"/>
              </a:rPr>
              <a:t>   	   </a:t>
            </a:r>
            <a:r>
              <a:rPr lang="en-US" altLang="zh-CN" sz="1600" b="1">
                <a:solidFill>
                  <a:srgbClr val="FF9900"/>
                </a:solidFill>
                <a:latin typeface="宋体" panose="02010600030101010101" pitchFamily="2" charset="-122"/>
                <a:ea typeface="宋体" panose="02010600030101010101" pitchFamily="2" charset="-122"/>
              </a:rPr>
              <a:t>//reset to the default</a:t>
            </a:r>
          </a:p>
          <a:p>
            <a:pPr marL="342900" indent="-342900">
              <a:lnSpc>
                <a:spcPct val="80000"/>
              </a:lnSpc>
              <a:spcBef>
                <a:spcPct val="20000"/>
              </a:spcBef>
              <a:buClr>
                <a:schemeClr val="folHlink"/>
              </a:buClr>
              <a:buSzPct val="60000"/>
              <a:buFont typeface="Wingdings" panose="05000000000000000000" pitchFamily="2" charset="2"/>
            </a:pPr>
            <a:r>
              <a:rPr lang="en-US" altLang="zh-CN" sz="2000" b="1" err="1">
                <a:solidFill>
                  <a:srgbClr val="000000"/>
                </a:solidFill>
                <a:latin typeface="宋体" panose="02010600030101010101" pitchFamily="2" charset="-122"/>
                <a:ea typeface="宋体" panose="02010600030101010101" pitchFamily="2" charset="-122"/>
              </a:rPr>
              <a:t>constraints.gridheight</a:t>
            </a:r>
            <a:r>
              <a:rPr lang="en-US" altLang="zh-CN" sz="2000" b="1">
                <a:solidFill>
                  <a:srgbClr val="000000"/>
                </a:solidFill>
                <a:latin typeface="宋体" panose="02010600030101010101" pitchFamily="2" charset="-122"/>
                <a:ea typeface="宋体" panose="02010600030101010101" pitchFamily="2" charset="-122"/>
              </a:rPr>
              <a:t> = 2;</a:t>
            </a:r>
          </a:p>
          <a:p>
            <a:pPr marL="342900" indent="-342900">
              <a:lnSpc>
                <a:spcPct val="80000"/>
              </a:lnSpc>
              <a:spcBef>
                <a:spcPct val="20000"/>
              </a:spcBef>
              <a:buClr>
                <a:schemeClr val="folHlink"/>
              </a:buClr>
              <a:buSzPct val="60000"/>
              <a:buFont typeface="Wingdings" panose="05000000000000000000" pitchFamily="2" charset="2"/>
            </a:pPr>
            <a:r>
              <a:rPr lang="en-US" altLang="zh-CN" sz="2000" b="1">
                <a:solidFill>
                  <a:srgbClr val="000000"/>
                </a:solidFill>
                <a:latin typeface="宋体" panose="02010600030101010101" pitchFamily="2" charset="-122"/>
                <a:ea typeface="宋体" panose="02010600030101010101" pitchFamily="2" charset="-122"/>
              </a:rPr>
              <a:t>constraints.weighty = 1.0;</a:t>
            </a:r>
            <a:r>
              <a:rPr lang="en-US" altLang="zh-CN" sz="1600" b="1" dirty="0">
                <a:solidFill>
                  <a:srgbClr val="000000"/>
                </a:solidFill>
                <a:latin typeface="宋体" panose="02010600030101010101" pitchFamily="2" charset="-122"/>
                <a:ea typeface="宋体" panose="02010600030101010101" pitchFamily="2" charset="-122"/>
              </a:rPr>
              <a:t>                 </a:t>
            </a:r>
            <a:r>
              <a:rPr lang="en-US" altLang="zh-CN" sz="1600" b="1">
                <a:solidFill>
                  <a:srgbClr val="000000"/>
                </a:solidFill>
                <a:latin typeface="宋体" panose="02010600030101010101" pitchFamily="2" charset="-122"/>
                <a:ea typeface="宋体" panose="02010600030101010101" pitchFamily="2" charset="-122"/>
              </a:rPr>
              <a:t> </a:t>
            </a:r>
            <a:r>
              <a:rPr lang="en-US" altLang="zh-CN" sz="1600" b="1">
                <a:solidFill>
                  <a:srgbClr val="FF9900"/>
                </a:solidFill>
                <a:latin typeface="宋体" panose="02010600030101010101" pitchFamily="2" charset="-122"/>
                <a:ea typeface="宋体" panose="02010600030101010101" pitchFamily="2" charset="-122"/>
              </a:rPr>
              <a:t>//  can grow taller</a:t>
            </a:r>
          </a:p>
          <a:p>
            <a:pPr marL="342900" indent="-342900">
              <a:lnSpc>
                <a:spcPct val="80000"/>
              </a:lnSpc>
              <a:spcBef>
                <a:spcPct val="20000"/>
              </a:spcBef>
              <a:buClr>
                <a:schemeClr val="folHlink"/>
              </a:buClr>
              <a:buSzPct val="60000"/>
              <a:buFont typeface="Wingdings" panose="05000000000000000000" pitchFamily="2" charset="2"/>
            </a:pPr>
            <a:r>
              <a:rPr lang="en-US" altLang="zh-CN" sz="2400" b="1" err="1">
                <a:solidFill>
                  <a:srgbClr val="000000"/>
                </a:solidFill>
                <a:latin typeface="宋体" panose="02010600030101010101" pitchFamily="2" charset="-122"/>
                <a:ea typeface="宋体" panose="02010600030101010101" pitchFamily="2" charset="-122"/>
              </a:rPr>
              <a:t>makebutton</a:t>
            </a:r>
            <a:r>
              <a:rPr lang="en-US" altLang="zh-CN" sz="2400" b="1">
                <a:solidFill>
                  <a:srgbClr val="000000"/>
                </a:solidFill>
                <a:latin typeface="宋体" panose="02010600030101010101" pitchFamily="2" charset="-122"/>
                <a:ea typeface="宋体" panose="02010600030101010101" pitchFamily="2" charset="-122"/>
              </a:rPr>
              <a:t>("Button8");</a:t>
            </a:r>
          </a:p>
          <a:p>
            <a:pPr marL="342900" indent="-342900">
              <a:lnSpc>
                <a:spcPct val="80000"/>
              </a:lnSpc>
              <a:spcBef>
                <a:spcPct val="20000"/>
              </a:spcBef>
              <a:buClr>
                <a:schemeClr val="folHlink"/>
              </a:buClr>
              <a:buSzPct val="60000"/>
              <a:buFont typeface="Wingdings" panose="05000000000000000000" pitchFamily="2" charset="2"/>
            </a:pPr>
            <a:r>
              <a:rPr lang="en-US" altLang="zh-CN" sz="2000" b="1">
                <a:solidFill>
                  <a:srgbClr val="000000"/>
                </a:solidFill>
                <a:latin typeface="宋体" panose="02010600030101010101" pitchFamily="2" charset="-122"/>
                <a:ea typeface="宋体" panose="02010600030101010101" pitchFamily="2" charset="-122"/>
              </a:rPr>
              <a:t>constraints.weighty = 0.0;</a:t>
            </a:r>
            <a:r>
              <a:rPr lang="en-US" altLang="zh-CN" sz="1800" b="1">
                <a:solidFill>
                  <a:srgbClr val="000000"/>
                </a:solidFill>
                <a:latin typeface="宋体" panose="02010600030101010101" pitchFamily="2" charset="-122"/>
                <a:ea typeface="宋体" panose="02010600030101010101" pitchFamily="2" charset="-122"/>
              </a:rPr>
              <a:t>	</a:t>
            </a:r>
            <a:r>
              <a:rPr lang="en-US" altLang="zh-CN" sz="1600" b="1">
                <a:solidFill>
                  <a:srgbClr val="000000"/>
                </a:solidFill>
                <a:latin typeface="宋体" panose="02010600030101010101" pitchFamily="2" charset="-122"/>
                <a:ea typeface="宋体" panose="02010600030101010101" pitchFamily="2" charset="-122"/>
              </a:rPr>
              <a:t>	   </a:t>
            </a:r>
            <a:r>
              <a:rPr lang="en-US" altLang="zh-CN" sz="1600" b="1">
                <a:solidFill>
                  <a:srgbClr val="FF9900"/>
                </a:solidFill>
                <a:latin typeface="宋体" panose="02010600030101010101" pitchFamily="2" charset="-122"/>
                <a:ea typeface="宋体" panose="02010600030101010101" pitchFamily="2" charset="-122"/>
              </a:rPr>
              <a:t>//reset to the default</a:t>
            </a:r>
          </a:p>
          <a:p>
            <a:pPr marL="342900" indent="-342900">
              <a:lnSpc>
                <a:spcPct val="80000"/>
              </a:lnSpc>
              <a:spcBef>
                <a:spcPct val="20000"/>
              </a:spcBef>
              <a:buClr>
                <a:schemeClr val="folHlink"/>
              </a:buClr>
              <a:buSzPct val="60000"/>
              <a:buFont typeface="Wingdings" panose="05000000000000000000" pitchFamily="2" charset="2"/>
            </a:pPr>
            <a:r>
              <a:rPr lang="en-US" altLang="zh-CN" sz="2000" b="1" err="1">
                <a:solidFill>
                  <a:srgbClr val="000000"/>
                </a:solidFill>
                <a:latin typeface="宋体" panose="02010600030101010101" pitchFamily="2" charset="-122"/>
                <a:ea typeface="宋体" panose="02010600030101010101" pitchFamily="2" charset="-122"/>
              </a:rPr>
              <a:t>constraints.gridwidth = GridBagConstraints</a:t>
            </a:r>
            <a:r>
              <a:rPr lang="en-US" altLang="zh-CN" sz="2000" b="1">
                <a:solidFill>
                  <a:srgbClr val="000000"/>
                </a:solidFill>
                <a:latin typeface="宋体" panose="02010600030101010101" pitchFamily="2" charset="-122"/>
                <a:ea typeface="宋体" panose="02010600030101010101" pitchFamily="2" charset="-122"/>
              </a:rPr>
              <a:t>.REMAINDER;</a:t>
            </a:r>
            <a:r>
              <a:rPr lang="en-US" altLang="zh-CN" sz="1600" b="1">
                <a:solidFill>
                  <a:srgbClr val="000000"/>
                </a:solidFill>
                <a:latin typeface="宋体" panose="02010600030101010101" pitchFamily="2" charset="-122"/>
                <a:ea typeface="宋体" panose="02010600030101010101" pitchFamily="2" charset="-122"/>
              </a:rPr>
              <a:t>     </a:t>
            </a:r>
            <a:r>
              <a:rPr lang="en-US" altLang="zh-CN" sz="1600" b="1">
                <a:solidFill>
                  <a:srgbClr val="FF9900"/>
                </a:solidFill>
                <a:latin typeface="宋体" panose="02010600030101010101" pitchFamily="2" charset="-122"/>
                <a:ea typeface="宋体" panose="02010600030101010101" pitchFamily="2" charset="-122"/>
              </a:rPr>
              <a:t>//end row</a:t>
            </a:r>
          </a:p>
          <a:p>
            <a:pPr marL="342900" indent="-342900">
              <a:lnSpc>
                <a:spcPct val="80000"/>
              </a:lnSpc>
              <a:spcBef>
                <a:spcPct val="20000"/>
              </a:spcBef>
              <a:buClr>
                <a:schemeClr val="folHlink"/>
              </a:buClr>
              <a:buSzPct val="60000"/>
              <a:buFont typeface="Wingdings" panose="05000000000000000000" pitchFamily="2" charset="2"/>
            </a:pPr>
            <a:r>
              <a:rPr lang="en-US" altLang="zh-CN" sz="2000" b="1" err="1">
                <a:solidFill>
                  <a:srgbClr val="000000"/>
                </a:solidFill>
                <a:latin typeface="宋体" panose="02010600030101010101" pitchFamily="2" charset="-122"/>
                <a:ea typeface="宋体" panose="02010600030101010101" pitchFamily="2" charset="-122"/>
              </a:rPr>
              <a:t>constraints.gridheight </a:t>
            </a:r>
            <a:r>
              <a:rPr lang="en-US" altLang="zh-CN" sz="2000" b="1">
                <a:solidFill>
                  <a:srgbClr val="000000"/>
                </a:solidFill>
                <a:latin typeface="宋体" panose="02010600030101010101" pitchFamily="2" charset="-122"/>
                <a:ea typeface="宋体" panose="02010600030101010101" pitchFamily="2" charset="-122"/>
              </a:rPr>
              <a:t>= 1;</a:t>
            </a:r>
            <a:r>
              <a:rPr lang="en-US" altLang="zh-CN" sz="1600" b="1">
                <a:solidFill>
                  <a:srgbClr val="000000"/>
                </a:solidFill>
                <a:latin typeface="宋体" panose="02010600030101010101" pitchFamily="2" charset="-122"/>
                <a:ea typeface="宋体" panose="02010600030101010101" pitchFamily="2" charset="-122"/>
              </a:rPr>
              <a:t>		  </a:t>
            </a:r>
            <a:r>
              <a:rPr lang="en-US" altLang="zh-CN" sz="1600" b="1">
                <a:solidFill>
                  <a:srgbClr val="FF9900"/>
                </a:solidFill>
                <a:latin typeface="宋体" panose="02010600030101010101" pitchFamily="2" charset="-122"/>
                <a:ea typeface="宋体" panose="02010600030101010101" pitchFamily="2" charset="-122"/>
              </a:rPr>
              <a:t>//reset to the default</a:t>
            </a:r>
          </a:p>
          <a:p>
            <a:pPr marL="342900" indent="-342900">
              <a:lnSpc>
                <a:spcPct val="80000"/>
              </a:lnSpc>
              <a:spcBef>
                <a:spcPct val="20000"/>
              </a:spcBef>
              <a:buClr>
                <a:schemeClr val="folHlink"/>
              </a:buClr>
              <a:buSzPct val="60000"/>
              <a:buFont typeface="Wingdings" panose="05000000000000000000" pitchFamily="2" charset="2"/>
            </a:pPr>
            <a:r>
              <a:rPr lang="en-US" altLang="zh-CN" sz="2000" b="1" err="1">
                <a:solidFill>
                  <a:srgbClr val="000000"/>
                </a:solidFill>
                <a:latin typeface="宋体" panose="02010600030101010101" pitchFamily="2" charset="-122"/>
                <a:ea typeface="宋体" panose="02010600030101010101" pitchFamily="2" charset="-122"/>
              </a:rPr>
              <a:t>makebutton</a:t>
            </a:r>
            <a:r>
              <a:rPr lang="en-US" altLang="zh-CN" sz="2000" b="1">
                <a:solidFill>
                  <a:srgbClr val="000000"/>
                </a:solidFill>
                <a:latin typeface="宋体" panose="02010600030101010101" pitchFamily="2" charset="-122"/>
                <a:ea typeface="宋体" panose="02010600030101010101" pitchFamily="2" charset="-122"/>
              </a:rPr>
              <a:t>("Button9");</a:t>
            </a:r>
          </a:p>
          <a:p>
            <a:pPr marL="342900" indent="-342900">
              <a:lnSpc>
                <a:spcPct val="80000"/>
              </a:lnSpc>
              <a:spcBef>
                <a:spcPct val="20000"/>
              </a:spcBef>
              <a:buClr>
                <a:schemeClr val="folHlink"/>
              </a:buClr>
              <a:buSzPct val="60000"/>
              <a:buFont typeface="Wingdings" panose="05000000000000000000" pitchFamily="2" charset="2"/>
            </a:pPr>
            <a:r>
              <a:rPr lang="en-US" altLang="zh-CN" sz="2000" b="1" err="1">
                <a:solidFill>
                  <a:srgbClr val="000000"/>
                </a:solidFill>
                <a:latin typeface="宋体" panose="02010600030101010101" pitchFamily="2" charset="-122"/>
                <a:ea typeface="宋体" panose="02010600030101010101" pitchFamily="2" charset="-122"/>
              </a:rPr>
              <a:t>makebutton</a:t>
            </a:r>
            <a:r>
              <a:rPr lang="en-US" altLang="zh-CN" sz="2000" b="1">
                <a:solidFill>
                  <a:srgbClr val="000000"/>
                </a:solidFill>
                <a:latin typeface="宋体" panose="02010600030101010101" pitchFamily="2" charset="-122"/>
                <a:ea typeface="宋体" panose="02010600030101010101" pitchFamily="2" charset="-122"/>
              </a:rPr>
              <a:t>("Button10"); </a:t>
            </a:r>
          </a:p>
          <a:p>
            <a:pPr marL="342900" indent="-342900">
              <a:lnSpc>
                <a:spcPct val="80000"/>
              </a:lnSpc>
              <a:spcBef>
                <a:spcPct val="20000"/>
              </a:spcBef>
              <a:buClr>
                <a:schemeClr val="folHlink"/>
              </a:buClr>
              <a:buSzPct val="60000"/>
              <a:buFont typeface="Wingdings" panose="05000000000000000000" pitchFamily="2" charset="2"/>
            </a:pPr>
            <a:r>
              <a:rPr lang="en-US" altLang="zh-CN" sz="2000" b="1" err="1">
                <a:solidFill>
                  <a:srgbClr val="000000"/>
                </a:solidFill>
                <a:latin typeface="宋体" panose="02010600030101010101" pitchFamily="2" charset="-122"/>
                <a:ea typeface="宋体" panose="02010600030101010101" pitchFamily="2" charset="-122"/>
              </a:rPr>
              <a:t>setSize</a:t>
            </a:r>
            <a:r>
              <a:rPr lang="en-US" altLang="zh-CN" sz="2000" b="1">
                <a:solidFill>
                  <a:srgbClr val="000000"/>
                </a:solidFill>
                <a:latin typeface="宋体" panose="02010600030101010101" pitchFamily="2" charset="-122"/>
                <a:ea typeface="宋体" panose="02010600030101010101" pitchFamily="2" charset="-122"/>
              </a:rPr>
              <a:t>( 400, 200 );</a:t>
            </a:r>
          </a:p>
          <a:p>
            <a:pPr marL="342900" indent="-342900">
              <a:lnSpc>
                <a:spcPct val="80000"/>
              </a:lnSpc>
              <a:spcBef>
                <a:spcPct val="20000"/>
              </a:spcBef>
              <a:buClr>
                <a:schemeClr val="folHlink"/>
              </a:buClr>
              <a:buSzPct val="60000"/>
              <a:buFont typeface="Wingdings" panose="05000000000000000000" pitchFamily="2" charset="2"/>
            </a:pPr>
            <a:r>
              <a:rPr lang="en-US" altLang="zh-CN" sz="2000" b="1" err="1">
                <a:solidFill>
                  <a:srgbClr val="000000"/>
                </a:solidFill>
                <a:latin typeface="宋体" panose="02010600030101010101" pitchFamily="2" charset="-122"/>
                <a:ea typeface="宋体" panose="02010600030101010101" pitchFamily="2" charset="-122"/>
              </a:rPr>
              <a:t>setVisible</a:t>
            </a:r>
            <a:r>
              <a:rPr lang="en-US" altLang="zh-CN" sz="2000" b="1">
                <a:solidFill>
                  <a:srgbClr val="000000"/>
                </a:solidFill>
                <a:latin typeface="宋体" panose="02010600030101010101" pitchFamily="2" charset="-122"/>
                <a:ea typeface="宋体" panose="02010600030101010101" pitchFamily="2" charset="-122"/>
              </a:rPr>
              <a:t>( true );</a:t>
            </a:r>
          </a:p>
          <a:p>
            <a:pPr marL="342900" indent="-342900">
              <a:lnSpc>
                <a:spcPct val="80000"/>
              </a:lnSpc>
              <a:spcBef>
                <a:spcPct val="20000"/>
              </a:spcBef>
              <a:buClr>
                <a:schemeClr val="folHlink"/>
              </a:buClr>
              <a:buSzPct val="60000"/>
              <a:buFont typeface="Wingdings" panose="05000000000000000000" pitchFamily="2" charset="2"/>
            </a:pPr>
            <a:r>
              <a:rPr lang="en-US" altLang="zh-CN" sz="1800" b="1">
                <a:solidFill>
                  <a:srgbClr val="000000"/>
                </a:solidFill>
                <a:latin typeface="宋体" panose="02010600030101010101" pitchFamily="2" charset="-122"/>
                <a:ea typeface="宋体" panose="02010600030101010101" pitchFamily="2" charset="-122"/>
              </a:rPr>
              <a:t>}  // end constructor</a:t>
            </a:r>
          </a:p>
        </p:txBody>
      </p:sp>
      <p:pic>
        <p:nvPicPr>
          <p:cNvPr id="676868" name="图片 676867"/>
          <p:cNvPicPr>
            <a:picLocks noChangeAspect="1"/>
          </p:cNvPicPr>
          <p:nvPr/>
        </p:nvPicPr>
        <p:blipFill>
          <a:blip r:embed="rId3"/>
          <a:stretch>
            <a:fillRect/>
          </a:stretch>
        </p:blipFill>
        <p:spPr>
          <a:xfrm>
            <a:off x="3962400" y="4876800"/>
            <a:ext cx="3429000" cy="1676400"/>
          </a:xfrm>
          <a:prstGeom prst="rect">
            <a:avLst/>
          </a:prstGeom>
          <a:noFill/>
          <a:ln w="9525">
            <a:noFill/>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1" name="文本占位符 677890"/>
          <p:cNvSpPr>
            <a:spLocks noGrp="1"/>
          </p:cNvSpPr>
          <p:nvPr>
            <p:ph type="body" idx="1"/>
          </p:nvPr>
        </p:nvSpPr>
        <p:spPr>
          <a:xfrm>
            <a:off x="228600" y="228600"/>
            <a:ext cx="8915400" cy="5410200"/>
          </a:xfrm>
          <a:solidFill>
            <a:srgbClr val="00FFFF"/>
          </a:solidFill>
          <a:ln/>
        </p:spPr>
        <p:txBody>
          <a:bodyPr/>
          <a:lstStyle/>
          <a:p>
            <a:pPr>
              <a:lnSpc>
                <a:spcPct val="90000"/>
              </a:lnSpc>
              <a:buNone/>
            </a:pPr>
            <a:r>
              <a:rPr lang="en-US" altLang="zh-CN" sz="2000" dirty="0"/>
              <a:t>// </a:t>
            </a:r>
            <a:r>
              <a:rPr lang="en-US" altLang="zh-CN" sz="2000"/>
              <a:t>add a component to the container</a:t>
            </a:r>
          </a:p>
          <a:p>
            <a:pPr>
              <a:lnSpc>
                <a:spcPct val="90000"/>
              </a:lnSpc>
              <a:buNone/>
            </a:pPr>
            <a:r>
              <a:rPr lang="en-US" altLang="zh-CN" sz="2000" err="1"/>
              <a:t>   private void makebutton(String name) {</a:t>
            </a:r>
          </a:p>
          <a:p>
            <a:pPr>
              <a:lnSpc>
                <a:spcPct val="90000"/>
              </a:lnSpc>
              <a:buNone/>
            </a:pPr>
            <a:r>
              <a:rPr lang="en-US" altLang="zh-CN" sz="2000" err="1"/>
              <a:t>         JButton button = new JButton</a:t>
            </a:r>
            <a:r>
              <a:rPr lang="en-US" altLang="zh-CN" sz="2000"/>
              <a:t>(name);</a:t>
            </a:r>
          </a:p>
          <a:p>
            <a:pPr>
              <a:lnSpc>
                <a:spcPct val="90000"/>
              </a:lnSpc>
              <a:buNone/>
            </a:pPr>
            <a:r>
              <a:rPr lang="en-US" altLang="zh-CN" sz="2000" err="1"/>
              <a:t>         button.setFont</a:t>
            </a:r>
            <a:r>
              <a:rPr lang="en-US" altLang="zh-CN" sz="2000"/>
              <a:t>(new Font("Helvetica", Font.PLAIN, 18));</a:t>
            </a:r>
          </a:p>
          <a:p>
            <a:pPr>
              <a:lnSpc>
                <a:spcPct val="90000"/>
              </a:lnSpc>
              <a:buNone/>
            </a:pPr>
            <a:r>
              <a:rPr lang="en-US" altLang="zh-CN" sz="2000" err="1"/>
              <a:t>         layout.setConstraints</a:t>
            </a:r>
            <a:r>
              <a:rPr lang="en-US" altLang="zh-CN" sz="2000"/>
              <a:t>(button, constraints);</a:t>
            </a:r>
          </a:p>
          <a:p>
            <a:pPr>
              <a:lnSpc>
                <a:spcPct val="90000"/>
              </a:lnSpc>
              <a:buNone/>
            </a:pPr>
            <a:r>
              <a:rPr lang="en-US" altLang="zh-CN" sz="2000"/>
              <a:t>         container.add(button);</a:t>
            </a:r>
          </a:p>
          <a:p>
            <a:pPr>
              <a:lnSpc>
                <a:spcPct val="90000"/>
              </a:lnSpc>
              <a:buNone/>
            </a:pPr>
            <a:r>
              <a:rPr lang="en-US" altLang="zh-CN" sz="2000"/>
              <a:t>   }   </a:t>
            </a:r>
          </a:p>
          <a:p>
            <a:pPr>
              <a:lnSpc>
                <a:spcPct val="90000"/>
              </a:lnSpc>
              <a:buNone/>
            </a:pPr>
            <a:endParaRPr lang="en-US" altLang="zh-CN" sz="2000"/>
          </a:p>
          <a:p>
            <a:pPr>
              <a:lnSpc>
                <a:spcPct val="90000"/>
              </a:lnSpc>
              <a:buNone/>
            </a:pPr>
            <a:r>
              <a:rPr lang="en-US" altLang="zh-CN" sz="2000" err="1"/>
              <a:t>   public static void main( String args</a:t>
            </a:r>
            <a:r>
              <a:rPr lang="en-US" altLang="zh-CN" sz="2000"/>
              <a:t>[] )</a:t>
            </a:r>
          </a:p>
          <a:p>
            <a:pPr>
              <a:lnSpc>
                <a:spcPct val="90000"/>
              </a:lnSpc>
              <a:buNone/>
            </a:pPr>
            <a:r>
              <a:rPr lang="en-US" altLang="zh-CN" sz="2000" err="1"/>
              <a:t>   {</a:t>
            </a:r>
          </a:p>
          <a:p>
            <a:pPr>
              <a:lnSpc>
                <a:spcPct val="90000"/>
              </a:lnSpc>
              <a:buNone/>
            </a:pPr>
            <a:r>
              <a:rPr lang="en-US" altLang="zh-CN" sz="2000" err="1"/>
              <a:t>      GridBagDemo application = new GridBagDemo</a:t>
            </a:r>
            <a:r>
              <a:rPr lang="en-US" altLang="zh-CN" sz="2000"/>
              <a:t>();</a:t>
            </a:r>
          </a:p>
          <a:p>
            <a:pPr>
              <a:lnSpc>
                <a:spcPct val="90000"/>
              </a:lnSpc>
              <a:buNone/>
            </a:pPr>
            <a:r>
              <a:rPr lang="en-US" altLang="zh-CN" sz="2000" err="1"/>
              <a:t>      application.setDefaultCloseOperation( JFrame</a:t>
            </a:r>
            <a:r>
              <a:rPr lang="en-US" altLang="zh-CN" sz="2000"/>
              <a:t>.EXIT_ON_CLOSE );</a:t>
            </a:r>
          </a:p>
          <a:p>
            <a:pPr>
              <a:lnSpc>
                <a:spcPct val="90000"/>
              </a:lnSpc>
              <a:buNone/>
            </a:pPr>
            <a:r>
              <a:rPr lang="en-US" altLang="zh-CN" sz="2000"/>
              <a:t>   }</a:t>
            </a:r>
          </a:p>
          <a:p>
            <a:pPr>
              <a:lnSpc>
                <a:spcPct val="90000"/>
              </a:lnSpc>
              <a:buNone/>
            </a:pPr>
            <a:endParaRPr lang="en-US" altLang="zh-CN" sz="2000"/>
          </a:p>
          <a:p>
            <a:pPr>
              <a:lnSpc>
                <a:spcPct val="90000"/>
              </a:lnSpc>
              <a:buNone/>
            </a:pPr>
            <a:r>
              <a:rPr lang="en-US" altLang="zh-CN" sz="2000"/>
              <a:t>} </a:t>
            </a:r>
          </a:p>
        </p:txBody>
      </p:sp>
      <p:pic>
        <p:nvPicPr>
          <p:cNvPr id="677892" name="图片 677891"/>
          <p:cNvPicPr>
            <a:picLocks noChangeAspect="1"/>
          </p:cNvPicPr>
          <p:nvPr/>
        </p:nvPicPr>
        <p:blipFill>
          <a:blip r:embed="rId3"/>
          <a:stretch>
            <a:fillRect/>
          </a:stretch>
        </p:blipFill>
        <p:spPr>
          <a:xfrm>
            <a:off x="5715000" y="4572000"/>
            <a:ext cx="3429000" cy="167640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标题 394241"/>
          <p:cNvSpPr>
            <a:spLocks noGrp="1"/>
          </p:cNvSpPr>
          <p:nvPr>
            <p:ph type="title"/>
          </p:nvPr>
        </p:nvSpPr>
        <p:spPr>
          <a:xfrm>
            <a:off x="990600" y="304800"/>
            <a:ext cx="7848600" cy="609600"/>
          </a:xfrm>
          <a:ln/>
        </p:spPr>
        <p:txBody>
          <a:bodyPr anchor="b"/>
          <a:lstStyle/>
          <a:p>
            <a:r>
              <a:rPr lang="en-US" altLang="zh-CN" sz="3200" dirty="0">
                <a:latin typeface="宋体" panose="02010600030101010101" pitchFamily="2" charset="-122"/>
                <a:ea typeface="宋体" panose="02010600030101010101" pitchFamily="2" charset="-122"/>
              </a:rPr>
              <a:t>2. Swing</a:t>
            </a:r>
            <a:r>
              <a:rPr lang="zh-CN" altLang="en-US" sz="3200" dirty="0">
                <a:latin typeface="宋体" panose="02010600030101010101" pitchFamily="2" charset="-122"/>
                <a:ea typeface="宋体" panose="02010600030101010101" pitchFamily="2" charset="-122"/>
              </a:rPr>
              <a:t>介绍</a:t>
            </a:r>
            <a:endParaRPr lang="zh-CN" altLang="en-US" sz="3200">
              <a:latin typeface="宋体" panose="02010600030101010101" pitchFamily="2" charset="-122"/>
              <a:ea typeface="宋体" panose="02010600030101010101" pitchFamily="2" charset="-122"/>
            </a:endParaRPr>
          </a:p>
        </p:txBody>
      </p:sp>
      <p:sp>
        <p:nvSpPr>
          <p:cNvPr id="394243" name="文本占位符 394242"/>
          <p:cNvSpPr>
            <a:spLocks noGrp="1"/>
          </p:cNvSpPr>
          <p:nvPr>
            <p:ph type="body" idx="1"/>
          </p:nvPr>
        </p:nvSpPr>
        <p:spPr>
          <a:xfrm>
            <a:off x="457200" y="1295400"/>
            <a:ext cx="8153400" cy="4953000"/>
          </a:xfrm>
          <a:ln/>
        </p:spPr>
        <p:txBody>
          <a:bodyPr/>
          <a:lstStyle/>
          <a:p>
            <a:pPr>
              <a:lnSpc>
                <a:spcPct val="90000"/>
              </a:lnSpc>
              <a:buNone/>
            </a:pPr>
            <a:r>
              <a:rPr lang="zh-CN" altLang="en-US" sz="2000" b="1" dirty="0"/>
              <a:t>（</a:t>
            </a:r>
            <a:r>
              <a:rPr lang="en-US" altLang="zh-CN" sz="2000" b="1" dirty="0"/>
              <a:t>2</a:t>
            </a:r>
            <a:r>
              <a:rPr lang="zh-CN" altLang="en-US" sz="2000" b="1" dirty="0"/>
              <a:t>） </a:t>
            </a:r>
            <a:r>
              <a:rPr lang="en-US" altLang="zh-CN" sz="2400" b="1" dirty="0"/>
              <a:t>Swing</a:t>
            </a:r>
            <a:r>
              <a:rPr lang="zh-CN" altLang="en-US" sz="2400" b="1" dirty="0"/>
              <a:t>组件的多样化</a:t>
            </a:r>
          </a:p>
          <a:p>
            <a:pPr>
              <a:lnSpc>
                <a:spcPct val="90000"/>
              </a:lnSpc>
              <a:buNone/>
            </a:pPr>
            <a:r>
              <a:rPr lang="zh-CN" altLang="en-US" sz="2400" dirty="0"/>
              <a:t>      </a:t>
            </a:r>
            <a:r>
              <a:rPr lang="en-US" altLang="zh-CN" sz="2400" dirty="0"/>
              <a:t>Swing</a:t>
            </a:r>
            <a:r>
              <a:rPr lang="zh-CN" altLang="en-US" sz="2400" dirty="0"/>
              <a:t>是</a:t>
            </a:r>
            <a:r>
              <a:rPr lang="en-US" altLang="zh-CN" sz="2400" dirty="0"/>
              <a:t>AWT</a:t>
            </a:r>
            <a:r>
              <a:rPr lang="zh-CN" altLang="en-US" sz="2400" dirty="0"/>
              <a:t>的扩展， </a:t>
            </a:r>
            <a:r>
              <a:rPr lang="en-US" altLang="zh-CN" sz="2400" dirty="0">
                <a:solidFill>
                  <a:schemeClr val="folHlink"/>
                </a:solidFill>
              </a:rPr>
              <a:t>Swing</a:t>
            </a:r>
            <a:r>
              <a:rPr lang="zh-CN" altLang="en-US" sz="2400" dirty="0">
                <a:solidFill>
                  <a:schemeClr val="folHlink"/>
                </a:solidFill>
              </a:rPr>
              <a:t>组件以“</a:t>
            </a:r>
            <a:r>
              <a:rPr lang="en-US" altLang="zh-CN" sz="2400" dirty="0">
                <a:solidFill>
                  <a:schemeClr val="folHlink"/>
                </a:solidFill>
              </a:rPr>
              <a:t>J”</a:t>
            </a:r>
            <a:r>
              <a:rPr lang="zh-CN" altLang="en-US" sz="2400" dirty="0">
                <a:solidFill>
                  <a:schemeClr val="folHlink"/>
                </a:solidFill>
              </a:rPr>
              <a:t>开头</a:t>
            </a:r>
            <a:r>
              <a:rPr lang="en-US" altLang="zh-CN" sz="2400" dirty="0"/>
              <a:t>.</a:t>
            </a:r>
          </a:p>
          <a:p>
            <a:pPr lvl="1">
              <a:lnSpc>
                <a:spcPct val="90000"/>
              </a:lnSpc>
            </a:pPr>
            <a:r>
              <a:rPr lang="zh-CN" altLang="en-US" sz="2400" dirty="0"/>
              <a:t>有与</a:t>
            </a:r>
            <a:r>
              <a:rPr lang="en-US" altLang="zh-CN" sz="2400" dirty="0"/>
              <a:t>AWT</a:t>
            </a:r>
            <a:r>
              <a:rPr lang="zh-CN" altLang="en-US" sz="2400" dirty="0"/>
              <a:t>类似的按钮（</a:t>
            </a:r>
            <a:r>
              <a:rPr lang="en-US" altLang="zh-CN" sz="2400" dirty="0" err="1"/>
              <a:t>JButton</a:t>
            </a:r>
            <a:r>
              <a:rPr lang="en-US" altLang="zh-CN" sz="2400" dirty="0"/>
              <a:t>)</a:t>
            </a:r>
            <a:r>
              <a:rPr lang="zh-CN" altLang="en-US" sz="2400" dirty="0"/>
              <a:t>、标签（</a:t>
            </a:r>
            <a:r>
              <a:rPr lang="en-US" altLang="zh-CN" sz="2400" dirty="0" err="1"/>
              <a:t>JLabel</a:t>
            </a:r>
            <a:r>
              <a:rPr lang="en-US" altLang="zh-CN" sz="2400" dirty="0"/>
              <a:t>)</a:t>
            </a:r>
            <a:r>
              <a:rPr lang="zh-CN" altLang="en-US" sz="2400" dirty="0"/>
              <a:t>、复选框（</a:t>
            </a:r>
            <a:r>
              <a:rPr lang="en-US" altLang="zh-CN" sz="2400" dirty="0" err="1"/>
              <a:t>JCheckBox</a:t>
            </a:r>
            <a:r>
              <a:rPr lang="en-US" altLang="zh-CN" sz="2400" dirty="0"/>
              <a:t>)</a:t>
            </a:r>
            <a:r>
              <a:rPr lang="zh-CN" altLang="en-US" sz="2400" dirty="0"/>
              <a:t>、菜单（</a:t>
            </a:r>
            <a:r>
              <a:rPr lang="en-US" altLang="zh-CN" sz="2400" dirty="0" err="1"/>
              <a:t>JMenu</a:t>
            </a:r>
            <a:r>
              <a:rPr lang="zh-CN" altLang="en-US" sz="2400" dirty="0"/>
              <a:t>）等基本组件外，</a:t>
            </a:r>
          </a:p>
          <a:p>
            <a:pPr lvl="1">
              <a:lnSpc>
                <a:spcPct val="90000"/>
              </a:lnSpc>
            </a:pPr>
            <a:r>
              <a:rPr lang="zh-CN" altLang="en-US" sz="2400" dirty="0"/>
              <a:t>增加了一个丰富的高层组件集合，如表格（</a:t>
            </a:r>
            <a:r>
              <a:rPr lang="en-US" altLang="zh-CN" sz="2400" dirty="0" err="1"/>
              <a:t>JTable</a:t>
            </a:r>
            <a:r>
              <a:rPr lang="zh-CN" altLang="en-US" sz="2400" dirty="0"/>
              <a:t>）、树（</a:t>
            </a:r>
            <a:r>
              <a:rPr lang="en-US" altLang="zh-CN" sz="2400" dirty="0" err="1"/>
              <a:t>JTree</a:t>
            </a:r>
            <a:r>
              <a:rPr lang="en-US" altLang="zh-CN" sz="2400" dirty="0"/>
              <a:t>)</a:t>
            </a:r>
            <a:r>
              <a:rPr lang="zh-CN" altLang="en-US" sz="2400" dirty="0"/>
              <a:t>。</a:t>
            </a:r>
          </a:p>
          <a:p>
            <a:pPr lvl="1">
              <a:lnSpc>
                <a:spcPct val="90000"/>
              </a:lnSpc>
            </a:pPr>
            <a:r>
              <a:rPr lang="zh-CN" altLang="en-US" sz="2400" dirty="0">
                <a:latin typeface="宋体" panose="02010600030101010101" pitchFamily="2" charset="-122"/>
              </a:rPr>
              <a:t>大多数</a:t>
            </a:r>
            <a:r>
              <a:rPr lang="en-US" altLang="zh-CN" sz="2400" dirty="0"/>
              <a:t>Swing</a:t>
            </a:r>
            <a:r>
              <a:rPr lang="zh-CN" altLang="en-US" sz="2400" dirty="0">
                <a:latin typeface="宋体" panose="02010600030101010101" pitchFamily="2" charset="-122"/>
              </a:rPr>
              <a:t>组件从</a:t>
            </a:r>
            <a:r>
              <a:rPr lang="en-US" altLang="zh-CN" sz="2400" dirty="0" err="1"/>
              <a:t>JComponent</a:t>
            </a:r>
            <a:r>
              <a:rPr lang="zh-CN" altLang="en-US" sz="2400" dirty="0">
                <a:latin typeface="宋体" panose="02010600030101010101" pitchFamily="2" charset="-122"/>
              </a:rPr>
              <a:t>类继承</a:t>
            </a:r>
          </a:p>
          <a:p>
            <a:pPr lvl="2">
              <a:lnSpc>
                <a:spcPct val="90000"/>
              </a:lnSpc>
            </a:pPr>
            <a:r>
              <a:rPr lang="en-US" altLang="zh-CN" dirty="0" err="1"/>
              <a:t>JComponent</a:t>
            </a:r>
            <a:r>
              <a:rPr lang="zh-CN" altLang="en-US" dirty="0">
                <a:latin typeface="宋体" panose="02010600030101010101" pitchFamily="2" charset="-122"/>
              </a:rPr>
              <a:t>是一个抽象类，，它定义所有子类组件的一般方法，如：</a:t>
            </a:r>
          </a:p>
          <a:p>
            <a:pPr lvl="3">
              <a:lnSpc>
                <a:spcPct val="90000"/>
              </a:lnSpc>
            </a:pPr>
            <a:r>
              <a:rPr lang="zh-CN" altLang="en-US" sz="2400" dirty="0">
                <a:latin typeface="宋体" panose="02010600030101010101" pitchFamily="2" charset="-122"/>
              </a:rPr>
              <a:t>使用</a:t>
            </a:r>
            <a:r>
              <a:rPr lang="en-US" altLang="zh-CN" sz="2400" dirty="0" err="1"/>
              <a:t>setBorder</a:t>
            </a:r>
            <a:r>
              <a:rPr lang="en-US" altLang="zh-CN" sz="2400" dirty="0"/>
              <a:t>()</a:t>
            </a:r>
            <a:r>
              <a:rPr lang="zh-CN" altLang="en-US" sz="2400" dirty="0">
                <a:latin typeface="宋体" panose="02010600030101010101" pitchFamily="2" charset="-122"/>
              </a:rPr>
              <a:t>方法</a:t>
            </a:r>
            <a:r>
              <a:rPr lang="en-US" altLang="zh-CN" sz="2400" dirty="0">
                <a:latin typeface="宋体" panose="02010600030101010101" pitchFamily="2" charset="-122"/>
              </a:rPr>
              <a:t>:</a:t>
            </a:r>
            <a:r>
              <a:rPr lang="zh-CN" altLang="en-US" sz="2400" dirty="0">
                <a:latin typeface="宋体" panose="02010600030101010101" pitchFamily="2" charset="-122"/>
              </a:rPr>
              <a:t>设置组件外围的边框；</a:t>
            </a:r>
          </a:p>
          <a:p>
            <a:pPr lvl="3">
              <a:lnSpc>
                <a:spcPct val="90000"/>
              </a:lnSpc>
            </a:pPr>
            <a:r>
              <a:rPr lang="zh-CN" altLang="en-US" sz="2400" dirty="0">
                <a:latin typeface="宋体" panose="02010600030101010101" pitchFamily="2" charset="-122"/>
              </a:rPr>
              <a:t>使用</a:t>
            </a:r>
            <a:r>
              <a:rPr lang="en-US" altLang="zh-CN" sz="2400" dirty="0" err="1"/>
              <a:t>setTooltipText</a:t>
            </a:r>
            <a:r>
              <a:rPr lang="en-US" altLang="zh-CN" sz="2400" dirty="0"/>
              <a:t>()</a:t>
            </a:r>
            <a:r>
              <a:rPr lang="zh-CN" altLang="en-US" sz="2400" dirty="0">
                <a:latin typeface="宋体" panose="02010600030101010101" pitchFamily="2" charset="-122"/>
              </a:rPr>
              <a:t>方法</a:t>
            </a:r>
            <a:r>
              <a:rPr lang="en-US" altLang="zh-CN" sz="2400" dirty="0">
                <a:latin typeface="宋体" panose="02010600030101010101" pitchFamily="2" charset="-122"/>
              </a:rPr>
              <a:t>:</a:t>
            </a:r>
            <a:r>
              <a:rPr lang="zh-CN" altLang="en-US" sz="2400" dirty="0">
                <a:latin typeface="宋体" panose="02010600030101010101" pitchFamily="2" charset="-122"/>
              </a:rPr>
              <a:t>为组件设置对用户有帮助的提示信息。</a:t>
            </a:r>
            <a:r>
              <a:rPr lang="zh-CN" altLang="en-US" dirty="0"/>
              <a:t> </a:t>
            </a:r>
          </a:p>
          <a:p>
            <a:pPr>
              <a:lnSpc>
                <a:spcPct val="90000"/>
              </a:lnSpc>
              <a:buNone/>
            </a:pPr>
            <a:r>
              <a:rPr lang="zh-CN" altLang="en-US" sz="2000" dirty="0"/>
              <a:t> </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标题 475137"/>
          <p:cNvSpPr>
            <a:spLocks noGrp="1"/>
          </p:cNvSpPr>
          <p:nvPr>
            <p:ph type="title"/>
          </p:nvPr>
        </p:nvSpPr>
        <p:spPr>
          <a:ln/>
        </p:spPr>
        <p:txBody>
          <a:bodyPr anchor="b"/>
          <a:lstStyle/>
          <a:p>
            <a:r>
              <a:rPr lang="en-US" altLang="zh-CN" dirty="0">
                <a:latin typeface="楷体_GB2312" pitchFamily="49" charset="-122"/>
                <a:ea typeface="楷体_GB2312" pitchFamily="49" charset="-122"/>
              </a:rPr>
              <a:t>9.9 </a:t>
            </a:r>
            <a:r>
              <a:rPr lang="zh-CN" altLang="en-US" dirty="0">
                <a:latin typeface="楷体_GB2312" pitchFamily="49" charset="-122"/>
                <a:ea typeface="楷体_GB2312" pitchFamily="49" charset="-122"/>
              </a:rPr>
              <a:t>面板</a:t>
            </a:r>
            <a:r>
              <a:rPr lang="en-US" altLang="zh-CN" err="1">
                <a:latin typeface="楷体_GB2312" pitchFamily="49" charset="-122"/>
                <a:ea typeface="楷体_GB2312" pitchFamily="49" charset="-122"/>
              </a:rPr>
              <a:t>JPanel</a:t>
            </a:r>
            <a:r>
              <a:rPr lang="zh-CN" altLang="en-US" dirty="0">
                <a:latin typeface="楷体_GB2312" pitchFamily="49" charset="-122"/>
                <a:ea typeface="楷体_GB2312" pitchFamily="49" charset="-122"/>
              </a:rPr>
              <a:t>和窗口 </a:t>
            </a:r>
            <a:endParaRPr lang="zh-CN" altLang="en-US">
              <a:latin typeface="楷体_GB2312" pitchFamily="49" charset="-122"/>
              <a:ea typeface="楷体_GB2312" pitchFamily="49" charset="-122"/>
            </a:endParaRPr>
          </a:p>
        </p:txBody>
      </p:sp>
      <p:sp>
        <p:nvSpPr>
          <p:cNvPr id="475139" name="文本占位符 475138"/>
          <p:cNvSpPr>
            <a:spLocks noGrp="1"/>
          </p:cNvSpPr>
          <p:nvPr>
            <p:ph type="body" idx="1"/>
          </p:nvPr>
        </p:nvSpPr>
        <p:spPr>
          <a:xfrm>
            <a:off x="1143000" y="1524000"/>
            <a:ext cx="8153400" cy="4724400"/>
          </a:xfrm>
          <a:ln/>
        </p:spPr>
        <p:txBody>
          <a:bodyPr/>
          <a:lstStyle/>
          <a:p>
            <a:pPr algn="just">
              <a:buNone/>
            </a:pPr>
            <a:r>
              <a:rPr lang="en-US" altLang="zh-CN" dirty="0">
                <a:latin typeface="宋体" panose="02010600030101010101" pitchFamily="2" charset="-122"/>
              </a:rPr>
              <a:t>9.9.1 </a:t>
            </a:r>
            <a:r>
              <a:rPr lang="zh-CN" altLang="en-US" dirty="0">
                <a:latin typeface="宋体" panose="02010600030101010101" pitchFamily="2" charset="-122"/>
              </a:rPr>
              <a:t>面板</a:t>
            </a:r>
            <a:r>
              <a:rPr lang="en-US" altLang="zh-CN" err="1">
                <a:latin typeface="宋体" panose="02010600030101010101" pitchFamily="2" charset="-122"/>
              </a:rPr>
              <a:t>JPanel</a:t>
            </a:r>
            <a:endParaRPr lang="en-US" altLang="zh-CN">
              <a:latin typeface="宋体" panose="02010600030101010101" pitchFamily="2" charset="-122"/>
            </a:endParaRPr>
          </a:p>
          <a:p>
            <a:pPr algn="just">
              <a:buNone/>
            </a:pPr>
            <a:r>
              <a:rPr lang="en-US" altLang="zh-CN" dirty="0">
                <a:latin typeface="宋体" panose="02010600030101010101" pitchFamily="2" charset="-122"/>
              </a:rPr>
              <a:t>9.9.2 </a:t>
            </a:r>
            <a:r>
              <a:rPr lang="zh-CN" altLang="en-US" dirty="0">
                <a:latin typeface="宋体" panose="02010600030101010101" pitchFamily="2" charset="-122"/>
              </a:rPr>
              <a:t>窗口</a:t>
            </a:r>
            <a:endParaRPr lang="zh-CN" altLang="en-US">
              <a:latin typeface="宋体" panose="02010600030101010101" pitchFamily="2" charset="-122"/>
            </a:endParaRPr>
          </a:p>
          <a:p>
            <a:pPr>
              <a:buNone/>
            </a:pPr>
            <a:endParaRPr lang="zh-CN" altLang="en-US">
              <a:latin typeface="宋体" panose="02010600030101010101" pitchFamily="2" charset="-12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标题 316417"/>
          <p:cNvSpPr>
            <a:spLocks noGrp="1"/>
          </p:cNvSpPr>
          <p:nvPr>
            <p:ph type="title"/>
          </p:nvPr>
        </p:nvSpPr>
        <p:spPr>
          <a:ln/>
        </p:spPr>
        <p:txBody>
          <a:bodyPr anchor="b"/>
          <a:lstStyle/>
          <a:p>
            <a:r>
              <a:rPr lang="en-US" altLang="zh-CN" b="0" dirty="0">
                <a:latin typeface="楷体_GB2312" pitchFamily="49" charset="-122"/>
                <a:ea typeface="楷体_GB2312" pitchFamily="49" charset="-122"/>
              </a:rPr>
              <a:t>9.9.1 </a:t>
            </a:r>
            <a:r>
              <a:rPr lang="zh-CN" altLang="en-US" b="0" dirty="0">
                <a:latin typeface="楷体_GB2312" pitchFamily="49" charset="-122"/>
                <a:ea typeface="楷体_GB2312" pitchFamily="49" charset="-122"/>
              </a:rPr>
              <a:t>面板</a:t>
            </a:r>
            <a:r>
              <a:rPr lang="en-US" altLang="zh-CN" b="0" err="1">
                <a:latin typeface="楷体_GB2312" pitchFamily="49" charset="-122"/>
                <a:ea typeface="楷体_GB2312" pitchFamily="49" charset="-122"/>
              </a:rPr>
              <a:t>JPanel</a:t>
            </a:r>
            <a:endParaRPr lang="en-US" altLang="zh-CN" b="0">
              <a:latin typeface="楷体_GB2312" pitchFamily="49" charset="-122"/>
              <a:ea typeface="楷体_GB2312" pitchFamily="49" charset="-122"/>
            </a:endParaRPr>
          </a:p>
        </p:txBody>
      </p:sp>
      <p:sp>
        <p:nvSpPr>
          <p:cNvPr id="316419" name="文本占位符 316418"/>
          <p:cNvSpPr>
            <a:spLocks noGrp="1"/>
          </p:cNvSpPr>
          <p:nvPr>
            <p:ph type="body" idx="1"/>
          </p:nvPr>
        </p:nvSpPr>
        <p:spPr>
          <a:xfrm>
            <a:off x="533400" y="1524000"/>
            <a:ext cx="8153400" cy="3733800"/>
          </a:xfrm>
          <a:ln/>
        </p:spPr>
        <p:txBody>
          <a:bodyPr/>
          <a:lstStyle/>
          <a:p>
            <a:pPr algn="just"/>
            <a:r>
              <a:rPr lang="zh-CN" altLang="en-US" sz="2800" dirty="0">
                <a:solidFill>
                  <a:srgbClr val="000000"/>
                </a:solidFill>
                <a:latin typeface="Times New Roman" panose="02020603050405020304" pitchFamily="18" charset="0"/>
              </a:rPr>
              <a:t>面板（</a:t>
            </a:r>
            <a:r>
              <a:rPr lang="en-US" altLang="zh-CN" sz="2800" err="1">
                <a:solidFill>
                  <a:srgbClr val="000000"/>
                </a:solidFill>
                <a:latin typeface="宋体" panose="02010600030101010101" pitchFamily="2" charset="-122"/>
              </a:rPr>
              <a:t>JPanel</a:t>
            </a:r>
            <a:r>
              <a:rPr lang="zh-CN" altLang="en-US" sz="2800" dirty="0">
                <a:solidFill>
                  <a:srgbClr val="000000"/>
                </a:solidFill>
                <a:latin typeface="Times New Roman" panose="02020603050405020304" pitchFamily="18" charset="0"/>
              </a:rPr>
              <a:t>）</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是一个容器组件，用于容纳界面元素，以便在布局管理器的设</a:t>
            </a:r>
            <a:r>
              <a:rPr lang="zh-CN" altLang="en-US" sz="2800" dirty="0">
                <a:latin typeface="Times New Roman" panose="02020603050405020304" pitchFamily="18" charset="0"/>
              </a:rPr>
              <a:t>定</a:t>
            </a:r>
            <a:r>
              <a:rPr lang="zh-CN" altLang="en-US" sz="2800" dirty="0">
                <a:solidFill>
                  <a:srgbClr val="000000"/>
                </a:solidFill>
                <a:latin typeface="Times New Roman" panose="02020603050405020304" pitchFamily="18" charset="0"/>
              </a:rPr>
              <a:t>下容纳更多的组件，以实现容器的嵌套。</a:t>
            </a:r>
          </a:p>
          <a:p>
            <a:pPr algn="just"/>
            <a:r>
              <a:rPr lang="en-US" altLang="zh-CN" sz="2400" err="1">
                <a:solidFill>
                  <a:srgbClr val="000000"/>
                </a:solidFill>
                <a:latin typeface="宋体" panose="02010600030101010101" pitchFamily="2" charset="-122"/>
              </a:rPr>
              <a:t>JPanel</a:t>
            </a:r>
            <a:r>
              <a:rPr lang="zh-CN" altLang="en-US" sz="2400">
                <a:solidFill>
                  <a:srgbClr val="000000"/>
                </a:solidFill>
                <a:latin typeface="Times New Roman" panose="02020603050405020304" pitchFamily="18" charset="0"/>
              </a:rPr>
              <a:t>、</a:t>
            </a:r>
            <a:r>
              <a:rPr lang="en-US" altLang="zh-CN" sz="2400" err="1">
                <a:solidFill>
                  <a:srgbClr val="000000"/>
                </a:solidFill>
                <a:latin typeface="宋体" panose="02010600030101010101" pitchFamily="2" charset="-122"/>
              </a:rPr>
              <a:t>JScrollPane</a:t>
            </a:r>
            <a:r>
              <a:rPr lang="zh-CN" altLang="en-US" sz="2400">
                <a:solidFill>
                  <a:srgbClr val="000000"/>
                </a:solidFill>
                <a:latin typeface="Times New Roman" panose="02020603050405020304" pitchFamily="18" charset="0"/>
              </a:rPr>
              <a:t>、</a:t>
            </a:r>
            <a:r>
              <a:rPr lang="en-US" altLang="zh-CN" sz="2400" err="1">
                <a:solidFill>
                  <a:srgbClr val="000000"/>
                </a:solidFill>
                <a:latin typeface="宋体" panose="02010600030101010101" pitchFamily="2" charset="-122"/>
              </a:rPr>
              <a:t>JSplitPane</a:t>
            </a:r>
            <a:r>
              <a:rPr lang="zh-CN" altLang="en-US" sz="2400">
                <a:solidFill>
                  <a:srgbClr val="000000"/>
                </a:solidFill>
                <a:latin typeface="Times New Roman" panose="02020603050405020304" pitchFamily="18" charset="0"/>
              </a:rPr>
              <a:t>和</a:t>
            </a:r>
            <a:r>
              <a:rPr lang="en-US" altLang="zh-CN" sz="2400" err="1">
                <a:solidFill>
                  <a:srgbClr val="000000"/>
                </a:solidFill>
                <a:latin typeface="宋体" panose="02010600030101010101" pitchFamily="2" charset="-122"/>
              </a:rPr>
              <a:t>JInteralFrame</a:t>
            </a:r>
            <a:r>
              <a:rPr lang="zh-CN" altLang="en-US" sz="2800" dirty="0">
                <a:solidFill>
                  <a:srgbClr val="000000"/>
                </a:solidFill>
                <a:latin typeface="Times New Roman" panose="02020603050405020304" pitchFamily="18" charset="0"/>
              </a:rPr>
              <a:t>都属于常用的中间容器，是轻量</a:t>
            </a:r>
            <a:r>
              <a:rPr lang="zh-CN" altLang="en-US" sz="2800" dirty="0">
                <a:latin typeface="Times New Roman" panose="02020603050405020304" pitchFamily="18" charset="0"/>
              </a:rPr>
              <a:t>级</a:t>
            </a:r>
            <a:r>
              <a:rPr lang="zh-CN" altLang="en-US" sz="2800" dirty="0">
                <a:solidFill>
                  <a:srgbClr val="000000"/>
                </a:solidFill>
                <a:latin typeface="Times New Roman" panose="02020603050405020304" pitchFamily="18" charset="0"/>
              </a:rPr>
              <a:t>组件。</a:t>
            </a:r>
          </a:p>
          <a:p>
            <a:pPr algn="just"/>
            <a:r>
              <a:rPr lang="en-US" altLang="zh-CN" sz="2800" err="1">
                <a:solidFill>
                  <a:srgbClr val="000000"/>
                </a:solidFill>
                <a:latin typeface="宋体" panose="02010600030101010101" pitchFamily="2" charset="-122"/>
              </a:rPr>
              <a:t>JPanel</a:t>
            </a:r>
            <a:r>
              <a:rPr lang="zh-CN" altLang="en-US" sz="2800" dirty="0">
                <a:solidFill>
                  <a:srgbClr val="000000"/>
                </a:solidFill>
                <a:latin typeface="Times New Roman" panose="02020603050405020304" pitchFamily="18" charset="0"/>
              </a:rPr>
              <a:t>类从</a:t>
            </a:r>
            <a:r>
              <a:rPr lang="en-US" altLang="zh-CN" sz="2800" err="1">
                <a:solidFill>
                  <a:srgbClr val="000000"/>
                </a:solidFill>
                <a:latin typeface="宋体" panose="02010600030101010101" pitchFamily="2" charset="-122"/>
              </a:rPr>
              <a:t>JComponet</a:t>
            </a:r>
            <a:r>
              <a:rPr lang="zh-CN" altLang="en-US" sz="2800" dirty="0">
                <a:solidFill>
                  <a:srgbClr val="000000"/>
                </a:solidFill>
                <a:latin typeface="Times New Roman" panose="02020603050405020304" pitchFamily="18" charset="0"/>
              </a:rPr>
              <a:t>类继承，其缺省布局管理器是</a:t>
            </a:r>
            <a:r>
              <a:rPr lang="en-US" altLang="zh-CN" sz="2800" err="1">
                <a:solidFill>
                  <a:srgbClr val="000000"/>
                </a:solidFill>
                <a:latin typeface="宋体" panose="02010600030101010101" pitchFamily="2" charset="-122"/>
              </a:rPr>
              <a:t>FlowLayout</a:t>
            </a:r>
            <a:r>
              <a:rPr lang="zh-CN" altLang="en-US" sz="2800">
                <a:solidFill>
                  <a:srgbClr val="000000"/>
                </a:solidFill>
                <a:latin typeface="Times New Roman" panose="02020603050405020304" pitchFamily="18" charset="0"/>
              </a:rPr>
              <a:t>。</a:t>
            </a:r>
            <a:endParaRPr lang="zh-CN" altLang="en-US" sz="2800">
              <a:solidFill>
                <a:srgbClr val="000000"/>
              </a:solidFill>
              <a:latin typeface="宋体" panose="02010600030101010101" pitchFamily="2" charset="-122"/>
            </a:endParaRPr>
          </a:p>
          <a:p>
            <a:pPr algn="just"/>
            <a:endParaRPr lang="zh-CN" altLang="en-US" sz="2800">
              <a:solidFill>
                <a:srgbClr val="000000"/>
              </a:solidFill>
              <a:latin typeface="宋体" panose="02010600030101010101" pitchFamily="2" charset="-122"/>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标题 477185"/>
          <p:cNvSpPr>
            <a:spLocks noGrp="1"/>
          </p:cNvSpPr>
          <p:nvPr>
            <p:ph type="title"/>
          </p:nvPr>
        </p:nvSpPr>
        <p:spPr>
          <a:ln/>
        </p:spPr>
        <p:txBody>
          <a:bodyPr anchor="b"/>
          <a:lstStyle/>
          <a:p>
            <a:r>
              <a:rPr lang="en-US" altLang="zh-CN" b="0" dirty="0">
                <a:latin typeface="楷体_GB2312" pitchFamily="49" charset="-122"/>
                <a:ea typeface="楷体_GB2312" pitchFamily="49" charset="-122"/>
              </a:rPr>
              <a:t>9.9.1 </a:t>
            </a:r>
            <a:r>
              <a:rPr lang="zh-CN" altLang="en-US" b="0" dirty="0">
                <a:latin typeface="楷体_GB2312" pitchFamily="49" charset="-122"/>
                <a:ea typeface="楷体_GB2312" pitchFamily="49" charset="-122"/>
              </a:rPr>
              <a:t>面板</a:t>
            </a:r>
            <a:r>
              <a:rPr lang="en-US" altLang="zh-CN" b="0" err="1">
                <a:latin typeface="楷体_GB2312" pitchFamily="49" charset="-122"/>
                <a:ea typeface="楷体_GB2312" pitchFamily="49" charset="-122"/>
              </a:rPr>
              <a:t>JPanel</a:t>
            </a:r>
            <a:endParaRPr lang="en-US" altLang="zh-CN" b="0">
              <a:latin typeface="楷体_GB2312" pitchFamily="49" charset="-122"/>
              <a:ea typeface="楷体_GB2312" pitchFamily="49" charset="-122"/>
            </a:endParaRPr>
          </a:p>
        </p:txBody>
      </p:sp>
      <p:sp>
        <p:nvSpPr>
          <p:cNvPr id="477187" name="文本占位符 477186"/>
          <p:cNvSpPr>
            <a:spLocks noGrp="1"/>
          </p:cNvSpPr>
          <p:nvPr>
            <p:ph type="body" idx="1"/>
          </p:nvPr>
        </p:nvSpPr>
        <p:spPr>
          <a:ln/>
        </p:spPr>
        <p:txBody>
          <a:bodyPr/>
          <a:lstStyle/>
          <a:p>
            <a:r>
              <a:rPr lang="en-US" altLang="zh-CN" sz="2800" err="1"/>
              <a:t>JPanel</a:t>
            </a:r>
            <a:r>
              <a:rPr lang="zh-CN" altLang="en-US" sz="2800" dirty="0">
                <a:latin typeface="Times New Roman" panose="02020603050405020304" pitchFamily="18" charset="0"/>
              </a:rPr>
              <a:t>类的常用构造方法：</a:t>
            </a:r>
          </a:p>
          <a:p>
            <a:pPr>
              <a:buNone/>
            </a:pPr>
            <a:r>
              <a:rPr lang="en-US" altLang="zh-CN" sz="2800" dirty="0"/>
              <a:t>(1)</a:t>
            </a:r>
            <a:r>
              <a:rPr lang="en-US" altLang="zh-CN" sz="2800" dirty="0">
                <a:latin typeface="Times New Roman" panose="02020603050405020304" pitchFamily="18" charset="0"/>
                <a:cs typeface="Times New Roman" panose="02020603050405020304" pitchFamily="18" charset="0"/>
              </a:rPr>
              <a:t> </a:t>
            </a:r>
            <a:r>
              <a:rPr lang="en-US" altLang="zh-CN" sz="2800" err="1">
                <a:solidFill>
                  <a:schemeClr val="folHlink"/>
                </a:solidFill>
              </a:rPr>
              <a:t>JPanel</a:t>
            </a:r>
            <a:r>
              <a:rPr lang="en-US" altLang="zh-CN" sz="2800">
                <a:solidFill>
                  <a:schemeClr val="folHlink"/>
                </a:solidFill>
              </a:rPr>
              <a:t>()</a:t>
            </a:r>
            <a:r>
              <a:rPr lang="zh-CN" altLang="en-US" sz="2800">
                <a:latin typeface="Times New Roman" panose="02020603050405020304" pitchFamily="18" charset="0"/>
              </a:rPr>
              <a:t>：</a:t>
            </a:r>
            <a:r>
              <a:rPr lang="zh-CN" altLang="en-US" sz="2400" dirty="0">
                <a:latin typeface="Times New Roman" panose="02020603050405020304" pitchFamily="18" charset="0"/>
              </a:rPr>
              <a:t>创建具有双缓冲和流布局的新</a:t>
            </a:r>
            <a:r>
              <a:rPr lang="zh-CN" altLang="en-US" sz="2400" dirty="0"/>
              <a:t> </a:t>
            </a:r>
            <a:r>
              <a:rPr lang="en-US" altLang="zh-CN" sz="2400" err="1"/>
              <a:t>JPanel</a:t>
            </a:r>
            <a:r>
              <a:rPr lang="zh-CN" altLang="en-US" sz="2400" dirty="0">
                <a:latin typeface="Times New Roman" panose="02020603050405020304" pitchFamily="18" charset="0"/>
              </a:rPr>
              <a:t>对象。</a:t>
            </a:r>
          </a:p>
          <a:p>
            <a:pPr>
              <a:buNone/>
            </a:pPr>
            <a:r>
              <a:rPr lang="en-US" altLang="zh-CN" sz="2800">
                <a:latin typeface="Times New Roman" panose="02020603050405020304" pitchFamily="18" charset="0"/>
              </a:rPr>
              <a:t>(2) </a:t>
            </a:r>
            <a:r>
              <a:rPr lang="en-US" altLang="zh-CN" sz="2800" err="1">
                <a:solidFill>
                  <a:schemeClr val="folHlink"/>
                </a:solidFill>
              </a:rPr>
              <a:t>JPanel(LayoutManager</a:t>
            </a:r>
            <a:r>
              <a:rPr lang="en-US" altLang="zh-CN" sz="2800">
                <a:solidFill>
                  <a:schemeClr val="folHlink"/>
                </a:solidFill>
              </a:rPr>
              <a:t> layout)</a:t>
            </a:r>
            <a:r>
              <a:rPr lang="en-US" altLang="zh-CN" sz="2800" dirty="0"/>
              <a:t> </a:t>
            </a:r>
          </a:p>
          <a:p>
            <a:pPr>
              <a:buNone/>
            </a:pPr>
            <a:r>
              <a:rPr lang="en-US" altLang="zh-CN" sz="2800" dirty="0"/>
              <a:t>     </a:t>
            </a:r>
            <a:r>
              <a:rPr lang="zh-CN" altLang="en-US" sz="2400" dirty="0">
                <a:latin typeface="宋体" panose="02010600030101010101" pitchFamily="2" charset="-122"/>
              </a:rPr>
              <a:t>创建具有双缓冲和指定布局的新</a:t>
            </a:r>
            <a:r>
              <a:rPr lang="zh-CN" altLang="en-US" sz="2400" dirty="0"/>
              <a:t> </a:t>
            </a:r>
            <a:r>
              <a:rPr lang="en-US" altLang="zh-CN" sz="2400" err="1"/>
              <a:t>JPanel</a:t>
            </a:r>
            <a:r>
              <a:rPr lang="zh-CN" altLang="en-US" sz="2400" dirty="0">
                <a:latin typeface="宋体" panose="02010600030101010101" pitchFamily="2" charset="-122"/>
              </a:rPr>
              <a:t>对象。</a:t>
            </a:r>
            <a:endParaRPr lang="zh-CN" altLang="en-US" sz="240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标题 478209"/>
          <p:cNvSpPr>
            <a:spLocks noGrp="1"/>
          </p:cNvSpPr>
          <p:nvPr>
            <p:ph type="title"/>
          </p:nvPr>
        </p:nvSpPr>
        <p:spPr>
          <a:ln/>
        </p:spPr>
        <p:txBody>
          <a:bodyPr anchor="b"/>
          <a:lstStyle/>
          <a:p>
            <a:r>
              <a:rPr lang="en-US" altLang="zh-CN" b="0" dirty="0">
                <a:latin typeface="楷体_GB2312" pitchFamily="49" charset="-122"/>
                <a:ea typeface="楷体_GB2312" pitchFamily="49" charset="-122"/>
              </a:rPr>
              <a:t>9.9.1 </a:t>
            </a:r>
            <a:r>
              <a:rPr lang="zh-CN" altLang="en-US" b="0" dirty="0">
                <a:latin typeface="楷体_GB2312" pitchFamily="49" charset="-122"/>
                <a:ea typeface="楷体_GB2312" pitchFamily="49" charset="-122"/>
              </a:rPr>
              <a:t>面板</a:t>
            </a:r>
            <a:r>
              <a:rPr lang="en-US" altLang="zh-CN" b="0" err="1">
                <a:latin typeface="楷体_GB2312" pitchFamily="49" charset="-122"/>
                <a:ea typeface="楷体_GB2312" pitchFamily="49" charset="-122"/>
              </a:rPr>
              <a:t>JPanel</a:t>
            </a:r>
            <a:endParaRPr lang="en-US" altLang="zh-CN" b="0">
              <a:latin typeface="楷体_GB2312" pitchFamily="49" charset="-122"/>
              <a:ea typeface="楷体_GB2312" pitchFamily="49" charset="-122"/>
            </a:endParaRPr>
          </a:p>
        </p:txBody>
      </p:sp>
      <p:sp>
        <p:nvSpPr>
          <p:cNvPr id="478211" name="文本占位符 478210"/>
          <p:cNvSpPr>
            <a:spLocks noGrp="1"/>
          </p:cNvSpPr>
          <p:nvPr>
            <p:ph type="body" idx="1"/>
          </p:nvPr>
        </p:nvSpPr>
        <p:spPr>
          <a:ln/>
        </p:spPr>
        <p:txBody>
          <a:bodyPr/>
          <a:lstStyle/>
          <a:p>
            <a:pPr>
              <a:lnSpc>
                <a:spcPct val="90000"/>
              </a:lnSpc>
            </a:pPr>
            <a:r>
              <a:rPr lang="en-US" altLang="zh-CN" sz="2400" err="1">
                <a:latin typeface="宋体" panose="02010600030101010101" pitchFamily="2" charset="-122"/>
              </a:rPr>
              <a:t>JPanel</a:t>
            </a:r>
            <a:r>
              <a:rPr lang="zh-CN" altLang="en-US" sz="2400" dirty="0">
                <a:latin typeface="宋体" panose="02010600030101010101" pitchFamily="2" charset="-122"/>
              </a:rPr>
              <a:t>类属于</a:t>
            </a:r>
            <a:r>
              <a:rPr lang="en-US" altLang="zh-CN" sz="2400" err="1">
                <a:latin typeface="宋体" panose="02010600030101010101" pitchFamily="2" charset="-122"/>
              </a:rPr>
              <a:t>JComponet</a:t>
            </a:r>
            <a:r>
              <a:rPr lang="zh-CN" altLang="en-US" sz="2400" dirty="0">
                <a:latin typeface="宋体" panose="02010600030101010101" pitchFamily="2" charset="-122"/>
              </a:rPr>
              <a:t>的子类，一些常用的</a:t>
            </a:r>
            <a:r>
              <a:rPr lang="en-US" altLang="zh-CN" sz="2400" err="1">
                <a:latin typeface="宋体" panose="02010600030101010101" pitchFamily="2" charset="-122"/>
              </a:rPr>
              <a:t>JComponet</a:t>
            </a:r>
            <a:r>
              <a:rPr lang="zh-CN" altLang="en-US" sz="2400" dirty="0">
                <a:latin typeface="宋体" panose="02010600030101010101" pitchFamily="2" charset="-122"/>
              </a:rPr>
              <a:t>类的方法有：</a:t>
            </a:r>
            <a:endParaRPr lang="zh-CN" altLang="en-US" sz="2400" dirty="0"/>
          </a:p>
          <a:p>
            <a:pPr algn="just">
              <a:lnSpc>
                <a:spcPct val="90000"/>
              </a:lnSpc>
              <a:buNone/>
            </a:pPr>
            <a:r>
              <a:rPr lang="en-US" altLang="zh-CN" sz="2400" dirty="0"/>
              <a:t>①</a:t>
            </a:r>
            <a:r>
              <a:rPr lang="en-US" altLang="zh-CN" sz="2400" dirty="0">
                <a:latin typeface="Times New Roman" panose="02020603050405020304" pitchFamily="18" charset="0"/>
                <a:cs typeface="Times New Roman" panose="02020603050405020304" pitchFamily="18" charset="0"/>
              </a:rPr>
              <a:t>   </a:t>
            </a:r>
            <a:r>
              <a:rPr lang="en-US" altLang="zh-CN" sz="2400" err="1">
                <a:solidFill>
                  <a:schemeClr val="folHlink"/>
                </a:solidFill>
              </a:rPr>
              <a:t>void setBorder</a:t>
            </a:r>
            <a:r>
              <a:rPr lang="en-US" altLang="zh-CN" sz="2400">
                <a:solidFill>
                  <a:schemeClr val="folHlink"/>
                </a:solidFill>
              </a:rPr>
              <a:t>(Border border)</a:t>
            </a:r>
            <a:r>
              <a:rPr lang="zh-CN" altLang="en-US" sz="2400" dirty="0">
                <a:latin typeface="Times New Roman" panose="02020603050405020304" pitchFamily="18" charset="0"/>
              </a:rPr>
              <a:t>：设置组件外围的边框。</a:t>
            </a:r>
            <a:endParaRPr lang="zh-CN" altLang="en-US" sz="2400" dirty="0"/>
          </a:p>
          <a:p>
            <a:pPr algn="just">
              <a:lnSpc>
                <a:spcPct val="90000"/>
              </a:lnSpc>
              <a:buNone/>
            </a:pPr>
            <a:r>
              <a:rPr lang="en-US" altLang="zh-CN" sz="2400" dirty="0"/>
              <a:t>②</a:t>
            </a:r>
            <a:r>
              <a:rPr lang="en-US" altLang="zh-CN" sz="2400" dirty="0">
                <a:latin typeface="Times New Roman" panose="02020603050405020304" pitchFamily="18" charset="0"/>
                <a:cs typeface="Times New Roman" panose="02020603050405020304" pitchFamily="18" charset="0"/>
              </a:rPr>
              <a:t>  </a:t>
            </a:r>
            <a:r>
              <a:rPr lang="en-US" altLang="zh-CN" sz="2400" err="1">
                <a:solidFill>
                  <a:schemeClr val="folHlink"/>
                </a:solidFill>
              </a:rPr>
              <a:t>void setTooltipText</a:t>
            </a:r>
            <a:r>
              <a:rPr lang="en-US" altLang="zh-CN" sz="2400">
                <a:solidFill>
                  <a:schemeClr val="folHlink"/>
                </a:solidFill>
              </a:rPr>
              <a:t>(String text)</a:t>
            </a:r>
            <a:r>
              <a:rPr lang="zh-CN" altLang="en-US" sz="2400" dirty="0">
                <a:latin typeface="Times New Roman" panose="02020603050405020304" pitchFamily="18" charset="0"/>
              </a:rPr>
              <a:t>：为组件设置对用户有帮助的提示信息。</a:t>
            </a:r>
            <a:endParaRPr lang="zh-CN" altLang="en-US" sz="2400" dirty="0"/>
          </a:p>
          <a:p>
            <a:pPr algn="just">
              <a:lnSpc>
                <a:spcPct val="90000"/>
              </a:lnSpc>
              <a:buNone/>
            </a:pPr>
            <a:r>
              <a:rPr lang="en-US" altLang="zh-CN" sz="2400" dirty="0"/>
              <a:t>③</a:t>
            </a:r>
            <a:r>
              <a:rPr lang="en-US" altLang="zh-CN" sz="2400" dirty="0">
                <a:latin typeface="Times New Roman" panose="02020603050405020304" pitchFamily="18" charset="0"/>
                <a:cs typeface="Times New Roman" panose="02020603050405020304" pitchFamily="18" charset="0"/>
              </a:rPr>
              <a:t>  </a:t>
            </a:r>
            <a:r>
              <a:rPr lang="en-US" altLang="zh-CN" sz="2400" err="1">
                <a:solidFill>
                  <a:schemeClr val="folHlink"/>
                </a:solidFill>
              </a:rPr>
              <a:t>protected void paintComponent</a:t>
            </a:r>
            <a:r>
              <a:rPr lang="en-US" altLang="zh-CN" sz="2400">
                <a:solidFill>
                  <a:schemeClr val="folHlink"/>
                </a:solidFill>
              </a:rPr>
              <a:t>(Graphics g)</a:t>
            </a:r>
            <a:r>
              <a:rPr lang="zh-CN" altLang="en-US" sz="2400" dirty="0">
                <a:latin typeface="Times New Roman" panose="02020603050405020304" pitchFamily="18" charset="0"/>
              </a:rPr>
              <a:t>：在轻量级</a:t>
            </a:r>
            <a:r>
              <a:rPr lang="en-US" altLang="zh-CN" sz="2400" err="1"/>
              <a:t>SwingGUI </a:t>
            </a:r>
            <a:r>
              <a:rPr lang="zh-CN" altLang="en-US" sz="2400" dirty="0">
                <a:latin typeface="Times New Roman" panose="02020603050405020304" pitchFamily="18" charset="0"/>
              </a:rPr>
              <a:t>的环境中进行绘图。调用</a:t>
            </a:r>
            <a:r>
              <a:rPr lang="en-US" altLang="zh-CN" sz="2400"/>
              <a:t>repaint()</a:t>
            </a:r>
            <a:r>
              <a:rPr lang="zh-CN" altLang="en-US" sz="2400" dirty="0">
                <a:latin typeface="Times New Roman" panose="02020603050405020304" pitchFamily="18" charset="0"/>
              </a:rPr>
              <a:t>方法可间接调用</a:t>
            </a:r>
            <a:r>
              <a:rPr lang="en-US" altLang="zh-CN" sz="2400" err="1"/>
              <a:t>paintComponent</a:t>
            </a:r>
            <a:r>
              <a:rPr lang="zh-CN" altLang="en-US" sz="2400" dirty="0">
                <a:latin typeface="Times New Roman" panose="02020603050405020304" pitchFamily="18" charset="0"/>
              </a:rPr>
              <a:t>方法以达到重新绘图的目的。</a:t>
            </a:r>
            <a:endParaRPr lang="zh-CN" altLang="en-US" sz="2400" dirty="0"/>
          </a:p>
          <a:p>
            <a:pPr algn="just">
              <a:lnSpc>
                <a:spcPct val="90000"/>
              </a:lnSpc>
              <a:buNone/>
            </a:pPr>
            <a:r>
              <a:rPr lang="en-US" altLang="zh-CN" sz="2400" dirty="0"/>
              <a:t>④</a:t>
            </a:r>
            <a:r>
              <a:rPr lang="en-US" altLang="zh-CN" sz="2400" err="1">
                <a:solidFill>
                  <a:schemeClr val="folHlink"/>
                </a:solidFill>
              </a:rPr>
              <a:t>void setOpaque(boolean isOpaque</a:t>
            </a:r>
            <a:r>
              <a:rPr lang="en-US" altLang="zh-CN" sz="2400">
                <a:solidFill>
                  <a:schemeClr val="folHlink"/>
                </a:solidFill>
              </a:rPr>
              <a:t>)</a:t>
            </a:r>
            <a:r>
              <a:rPr lang="zh-CN" altLang="en-US" sz="2400">
                <a:latin typeface="Times New Roman" panose="02020603050405020304" pitchFamily="18" charset="0"/>
              </a:rPr>
              <a:t>：</a:t>
            </a:r>
            <a:r>
              <a:rPr lang="en-US" altLang="zh-CN" sz="2400" err="1">
                <a:latin typeface="宋体" panose="02010600030101010101" pitchFamily="2" charset="-122"/>
              </a:rPr>
              <a:t>isOpaque</a:t>
            </a:r>
            <a:r>
              <a:rPr lang="zh-CN" altLang="en-US" sz="2400" dirty="0">
                <a:latin typeface="宋体" panose="02010600030101010101" pitchFamily="2" charset="-122"/>
              </a:rPr>
              <a:t>为 </a:t>
            </a:r>
            <a:r>
              <a:rPr lang="en-US" altLang="zh-CN" sz="2400" dirty="0">
                <a:latin typeface="宋体" panose="02010600030101010101" pitchFamily="2" charset="-122"/>
              </a:rPr>
              <a:t>true </a:t>
            </a:r>
            <a:r>
              <a:rPr lang="zh-CN" altLang="en-US" sz="2400" dirty="0">
                <a:latin typeface="宋体" panose="02010600030101010101" pitchFamily="2" charset="-122"/>
              </a:rPr>
              <a:t>时</a:t>
            </a:r>
            <a:r>
              <a:rPr lang="en-US" altLang="zh-CN" sz="2400" dirty="0">
                <a:latin typeface="宋体" panose="02010600030101010101" pitchFamily="2" charset="-122"/>
              </a:rPr>
              <a:t>,</a:t>
            </a:r>
            <a:r>
              <a:rPr lang="zh-CN" altLang="en-US" sz="2400" dirty="0">
                <a:latin typeface="宋体" panose="02010600030101010101" pitchFamily="2" charset="-122"/>
              </a:rPr>
              <a:t>表示组件为不</a:t>
            </a:r>
            <a:r>
              <a:rPr lang="zh-CN" altLang="en-US" sz="2400" dirty="0">
                <a:solidFill>
                  <a:srgbClr val="000000"/>
                </a:solidFill>
                <a:latin typeface="宋体" panose="02010600030101010101" pitchFamily="2" charset="-122"/>
              </a:rPr>
              <a:t>透明</a:t>
            </a:r>
            <a:r>
              <a:rPr lang="zh-CN" altLang="en-US" sz="2400" dirty="0">
                <a:latin typeface="宋体" panose="02010600030101010101" pitchFamily="2" charset="-122"/>
              </a:rPr>
              <a:t> </a:t>
            </a:r>
            <a:r>
              <a:rPr lang="en-US" altLang="zh-CN" sz="2400" dirty="0">
                <a:latin typeface="宋体" panose="02010600030101010101" pitchFamily="2" charset="-122"/>
              </a:rPr>
              <a:t>(</a:t>
            </a:r>
            <a:r>
              <a:rPr lang="zh-CN" altLang="en-US" sz="2400" dirty="0">
                <a:latin typeface="宋体" panose="02010600030101010101" pitchFamily="2" charset="-122"/>
              </a:rPr>
              <a:t>绘制组件时将清除组件的背景</a:t>
            </a:r>
            <a:r>
              <a:rPr lang="en-US" altLang="zh-CN" sz="2400" dirty="0">
                <a:latin typeface="宋体" panose="02010600030101010101" pitchFamily="2" charset="-122"/>
              </a:rPr>
              <a:t>);</a:t>
            </a:r>
            <a:r>
              <a:rPr lang="zh-CN" altLang="en-US" sz="2400" dirty="0">
                <a:latin typeface="宋体" panose="02010600030101010101" pitchFamily="2" charset="-122"/>
              </a:rPr>
              <a:t>否则该组件为</a:t>
            </a:r>
            <a:r>
              <a:rPr lang="zh-CN" altLang="en-US" sz="2400" dirty="0">
                <a:solidFill>
                  <a:srgbClr val="000000"/>
                </a:solidFill>
                <a:latin typeface="宋体" panose="02010600030101010101" pitchFamily="2" charset="-122"/>
              </a:rPr>
              <a:t>透明</a:t>
            </a:r>
            <a:r>
              <a:rPr lang="en-US" altLang="zh-CN" sz="2400" dirty="0">
                <a:solidFill>
                  <a:srgbClr val="000000"/>
                </a:solidFill>
                <a:latin typeface="宋体" panose="02010600030101010101" pitchFamily="2" charset="-122"/>
              </a:rPr>
              <a:t>(</a:t>
            </a:r>
            <a:r>
              <a:rPr lang="zh-CN" altLang="en-US" sz="2400" dirty="0">
                <a:solidFill>
                  <a:srgbClr val="000000"/>
                </a:solidFill>
                <a:latin typeface="宋体" panose="02010600030101010101" pitchFamily="2" charset="-122"/>
              </a:rPr>
              <a:t>绘制组件时不清除组件的背景</a:t>
            </a:r>
            <a:r>
              <a:rPr lang="en-US" altLang="zh-CN" sz="2400" dirty="0">
                <a:solidFill>
                  <a:srgbClr val="000000"/>
                </a:solidFill>
                <a:latin typeface="宋体" panose="02010600030101010101" pitchFamily="2" charset="-122"/>
              </a:rPr>
              <a:t>).</a:t>
            </a:r>
            <a:r>
              <a:rPr lang="zh-CN" altLang="en-US" sz="2400" dirty="0">
                <a:solidFill>
                  <a:srgbClr val="000000"/>
                </a:solidFill>
                <a:latin typeface="宋体" panose="02010600030101010101" pitchFamily="2" charset="-122"/>
              </a:rPr>
              <a:t>默认值为 </a:t>
            </a:r>
            <a:r>
              <a:rPr lang="en-US" altLang="zh-CN" sz="2400">
                <a:solidFill>
                  <a:srgbClr val="000000"/>
                </a:solidFill>
                <a:latin typeface="宋体" panose="02010600030101010101" pitchFamily="2" charset="-122"/>
              </a:rPr>
              <a:t>false</a:t>
            </a:r>
            <a:r>
              <a:rPr lang="zh-CN" altLang="en-US" sz="2400">
                <a:solidFill>
                  <a:srgbClr val="000000"/>
                </a:solidFill>
                <a:latin typeface="宋体" panose="02010600030101010101" pitchFamily="2" charset="-122"/>
              </a:rPr>
              <a:t>。 </a:t>
            </a:r>
            <a:endParaRPr lang="zh-CN" altLang="en-US" sz="2400">
              <a:latin typeface="宋体" panose="02010600030101010101" pitchFamily="2" charset="-122"/>
            </a:endParaRPr>
          </a:p>
          <a:p>
            <a:pPr algn="just">
              <a:lnSpc>
                <a:spcPct val="90000"/>
              </a:lnSpc>
            </a:pPr>
            <a:endParaRPr lang="zh-CN" altLang="en-US" sz="2400">
              <a:latin typeface="宋体" panose="02010600030101010101" pitchFamily="2" charset="-122"/>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标题 479233"/>
          <p:cNvSpPr>
            <a:spLocks noGrp="1"/>
          </p:cNvSpPr>
          <p:nvPr>
            <p:ph type="title"/>
          </p:nvPr>
        </p:nvSpPr>
        <p:spPr>
          <a:ln/>
        </p:spPr>
        <p:txBody>
          <a:bodyPr anchor="b"/>
          <a:lstStyle/>
          <a:p>
            <a:r>
              <a:rPr lang="en-US" altLang="zh-CN" b="0" dirty="0">
                <a:latin typeface="楷体_GB2312" pitchFamily="49" charset="-122"/>
                <a:ea typeface="楷体_GB2312" pitchFamily="49" charset="-122"/>
              </a:rPr>
              <a:t>9.9.1 </a:t>
            </a:r>
            <a:r>
              <a:rPr lang="zh-CN" altLang="en-US" b="0" dirty="0">
                <a:latin typeface="楷体_GB2312" pitchFamily="49" charset="-122"/>
                <a:ea typeface="楷体_GB2312" pitchFamily="49" charset="-122"/>
              </a:rPr>
              <a:t>面板</a:t>
            </a:r>
            <a:r>
              <a:rPr lang="en-US" altLang="zh-CN" b="0" err="1">
                <a:latin typeface="楷体_GB2312" pitchFamily="49" charset="-122"/>
                <a:ea typeface="楷体_GB2312" pitchFamily="49" charset="-122"/>
              </a:rPr>
              <a:t>JPanel</a:t>
            </a:r>
            <a:endParaRPr lang="en-US" altLang="zh-CN" b="0">
              <a:latin typeface="楷体_GB2312" pitchFamily="49" charset="-122"/>
              <a:ea typeface="楷体_GB2312" pitchFamily="49" charset="-122"/>
            </a:endParaRPr>
          </a:p>
        </p:txBody>
      </p:sp>
      <p:sp>
        <p:nvSpPr>
          <p:cNvPr id="479235" name="文本占位符 479234"/>
          <p:cNvSpPr>
            <a:spLocks noGrp="1"/>
          </p:cNvSpPr>
          <p:nvPr>
            <p:ph type="body" idx="1"/>
          </p:nvPr>
        </p:nvSpPr>
        <p:spPr>
          <a:xfrm>
            <a:off x="533400" y="1371600"/>
            <a:ext cx="8153400" cy="4724400"/>
          </a:xfrm>
          <a:ln/>
        </p:spPr>
        <p:txBody>
          <a:bodyPr/>
          <a:lstStyle/>
          <a:p>
            <a:r>
              <a:rPr lang="en-US" altLang="zh-CN" sz="2800" err="1"/>
              <a:t>JPanel</a:t>
            </a:r>
            <a:r>
              <a:rPr lang="zh-CN" altLang="en-US" sz="2800" dirty="0">
                <a:latin typeface="Times New Roman" panose="02020603050405020304" pitchFamily="18" charset="0"/>
              </a:rPr>
              <a:t>的应用：</a:t>
            </a:r>
          </a:p>
          <a:p>
            <a:pPr lvl="1"/>
            <a:r>
              <a:rPr lang="zh-CN" altLang="en-US" sz="2400" dirty="0">
                <a:latin typeface="Times New Roman" panose="02020603050405020304" pitchFamily="18" charset="0"/>
              </a:rPr>
              <a:t>复杂</a:t>
            </a:r>
            <a:r>
              <a:rPr lang="en-US" altLang="zh-CN" sz="2400"/>
              <a:t>GUI</a:t>
            </a:r>
            <a:r>
              <a:rPr lang="zh-CN" altLang="en-US" sz="2400" dirty="0">
                <a:latin typeface="Times New Roman" panose="02020603050405020304" pitchFamily="18" charset="0"/>
              </a:rPr>
              <a:t>需要将每个组件放置在精确的位置上。它们需要有多个面板组成，而每个面板以特定的布局来排列组件。</a:t>
            </a:r>
          </a:p>
          <a:p>
            <a:pPr lvl="1"/>
            <a:r>
              <a:rPr lang="zh-CN" altLang="en-US" sz="2400" dirty="0">
                <a:latin typeface="Times New Roman" panose="02020603050405020304" pitchFamily="18" charset="0"/>
              </a:rPr>
              <a:t>通过扩展</a:t>
            </a:r>
            <a:r>
              <a:rPr lang="zh-CN" altLang="en-US" sz="2400" dirty="0"/>
              <a:t> </a:t>
            </a:r>
            <a:r>
              <a:rPr lang="en-US" altLang="zh-CN" sz="2400" err="1"/>
              <a:t>JPanel</a:t>
            </a:r>
            <a:r>
              <a:rPr lang="zh-CN" altLang="en-US" sz="2400" dirty="0">
                <a:latin typeface="Times New Roman" panose="02020603050405020304" pitchFamily="18" charset="0"/>
              </a:rPr>
              <a:t>类以创建定制</a:t>
            </a:r>
            <a:r>
              <a:rPr lang="en-US" altLang="zh-CN" sz="2400" err="1"/>
              <a:t>JPanel</a:t>
            </a:r>
            <a:r>
              <a:rPr lang="zh-CN" altLang="en-US" sz="2400" dirty="0">
                <a:latin typeface="Times New Roman" panose="02020603050405020304" pitchFamily="18" charset="0"/>
              </a:rPr>
              <a:t>类，以完成创建专用的绘图区域和创建接收鼠标事件的区域。</a:t>
            </a:r>
            <a:endParaRPr lang="zh-CN" altLang="en-US" sz="2400" dirty="0"/>
          </a:p>
          <a:p>
            <a:endParaRPr lang="zh-CN" altLang="en-US" sz="280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文本框 317441"/>
          <p:cNvSpPr txBox="1"/>
          <p:nvPr/>
        </p:nvSpPr>
        <p:spPr>
          <a:xfrm>
            <a:off x="381000" y="1676400"/>
            <a:ext cx="8763000" cy="3841750"/>
          </a:xfrm>
          <a:prstGeom prst="rect">
            <a:avLst/>
          </a:prstGeom>
          <a:solidFill>
            <a:srgbClr val="00FFFF"/>
          </a:solidFill>
          <a:ln w="9525">
            <a:noFill/>
          </a:ln>
        </p:spPr>
        <p:txBody>
          <a:bodyPr>
            <a:spAutoFit/>
          </a:bodyPr>
          <a:lstStyle/>
          <a:p>
            <a:pPr>
              <a:spcBef>
                <a:spcPct val="20000"/>
              </a:spcBef>
            </a:pPr>
            <a:r>
              <a:rPr lang="en-US" altLang="zh-CN" sz="1900">
                <a:solidFill>
                  <a:srgbClr val="008000"/>
                </a:solidFill>
                <a:latin typeface="Lucida Console" panose="020B0609040504020204" pitchFamily="49" charset="0"/>
                <a:ea typeface="宋体" panose="02010600030101010101" pitchFamily="2" charset="-122"/>
              </a:rPr>
              <a:t>// create buttons array</a:t>
            </a:r>
            <a:endParaRPr lang="en-US" altLang="zh-CN" sz="1900">
              <a:solidFill>
                <a:srgbClr val="000000"/>
              </a:solidFill>
              <a:latin typeface="Lucida Console" panose="020B0609040504020204" pitchFamily="49" charset="0"/>
              <a:ea typeface="宋体" panose="02010600030101010101" pitchFamily="2" charset="-122"/>
            </a:endParaRPr>
          </a:p>
          <a:p>
            <a:pPr>
              <a:spcBef>
                <a:spcPct val="20000"/>
              </a:spcBef>
            </a:pPr>
            <a:r>
              <a:rPr lang="en-US" altLang="zh-CN" sz="1900">
                <a:solidFill>
                  <a:srgbClr val="000000"/>
                </a:solidFill>
                <a:latin typeface="Lucida Console" panose="020B0609040504020204" pitchFamily="49" charset="0"/>
                <a:ea typeface="宋体" panose="02010600030101010101" pitchFamily="2" charset="-122"/>
              </a:rPr>
              <a:t>buttons = </a:t>
            </a:r>
            <a:r>
              <a:rPr lang="en-US" altLang="zh-CN" sz="1900">
                <a:solidFill>
                  <a:srgbClr val="0000FF"/>
                </a:solidFill>
                <a:latin typeface="Lucida Console" panose="020B0609040504020204" pitchFamily="49" charset="0"/>
                <a:ea typeface="宋体" panose="02010600030101010101" pitchFamily="2" charset="-122"/>
              </a:rPr>
              <a:t>new</a:t>
            </a:r>
            <a:r>
              <a:rPr lang="en-US" altLang="zh-CN" sz="1900" err="1">
                <a:solidFill>
                  <a:srgbClr val="000000"/>
                </a:solidFill>
                <a:latin typeface="Lucida Console" panose="020B0609040504020204" pitchFamily="49" charset="0"/>
                <a:ea typeface="宋体" panose="02010600030101010101" pitchFamily="2" charset="-122"/>
              </a:rPr>
              <a:t> JButton</a:t>
            </a:r>
            <a:r>
              <a:rPr lang="en-US" altLang="zh-CN" sz="1900">
                <a:solidFill>
                  <a:srgbClr val="000000"/>
                </a:solidFill>
                <a:latin typeface="Lucida Console" panose="020B0609040504020204" pitchFamily="49" charset="0"/>
                <a:ea typeface="宋体" panose="02010600030101010101" pitchFamily="2" charset="-122"/>
              </a:rPr>
              <a:t>[ </a:t>
            </a:r>
            <a:r>
              <a:rPr lang="en-US" altLang="zh-CN" sz="1900">
                <a:solidFill>
                  <a:schemeClr val="tx2"/>
                </a:solidFill>
                <a:latin typeface="Lucida Console" panose="020B0609040504020204" pitchFamily="49" charset="0"/>
                <a:ea typeface="宋体" panose="02010600030101010101" pitchFamily="2" charset="-122"/>
              </a:rPr>
              <a:t>5</a:t>
            </a:r>
            <a:r>
              <a:rPr lang="en-US" altLang="zh-CN" sz="1900">
                <a:solidFill>
                  <a:srgbClr val="000000"/>
                </a:solidFill>
                <a:latin typeface="Lucida Console" panose="020B0609040504020204" pitchFamily="49" charset="0"/>
                <a:ea typeface="宋体" panose="02010600030101010101" pitchFamily="2" charset="-122"/>
              </a:rPr>
              <a:t> ];</a:t>
            </a:r>
          </a:p>
          <a:p>
            <a:pPr>
              <a:spcBef>
                <a:spcPct val="20000"/>
              </a:spcBef>
            </a:pPr>
            <a:r>
              <a:rPr lang="en-US" altLang="zh-CN" sz="1900">
                <a:solidFill>
                  <a:srgbClr val="008000"/>
                </a:solidFill>
                <a:latin typeface="Lucida Console" panose="020B0609040504020204" pitchFamily="49" charset="0"/>
                <a:ea typeface="宋体" panose="02010600030101010101" pitchFamily="2" charset="-122"/>
              </a:rPr>
              <a:t>// set up panel and set its layout                           </a:t>
            </a:r>
            <a:endParaRPr lang="en-US" altLang="zh-CN" sz="1900">
              <a:solidFill>
                <a:srgbClr val="000000"/>
              </a:solidFill>
              <a:latin typeface="Lucida Console" panose="020B0609040504020204" pitchFamily="49" charset="0"/>
              <a:ea typeface="宋体" panose="02010600030101010101" pitchFamily="2" charset="-122"/>
            </a:endParaRPr>
          </a:p>
          <a:p>
            <a:pPr>
              <a:spcBef>
                <a:spcPct val="20000"/>
              </a:spcBef>
            </a:pPr>
            <a:r>
              <a:rPr lang="en-US" altLang="zh-CN" sz="1900" err="1">
                <a:solidFill>
                  <a:srgbClr val="000000"/>
                </a:solidFill>
                <a:latin typeface="Lucida Console" panose="020B0609040504020204" pitchFamily="49" charset="0"/>
                <a:ea typeface="宋体" panose="02010600030101010101" pitchFamily="2" charset="-122"/>
              </a:rPr>
              <a:t>buttonPanel</a:t>
            </a:r>
            <a:r>
              <a:rPr lang="en-US" altLang="zh-CN" sz="1900">
                <a:solidFill>
                  <a:srgbClr val="000000"/>
                </a:solidFill>
                <a:latin typeface="Lucida Console" panose="020B0609040504020204" pitchFamily="49" charset="0"/>
                <a:ea typeface="宋体" panose="02010600030101010101" pitchFamily="2" charset="-122"/>
              </a:rPr>
              <a:t> = </a:t>
            </a:r>
            <a:r>
              <a:rPr lang="en-US" altLang="zh-CN" sz="1900">
                <a:solidFill>
                  <a:srgbClr val="0000FF"/>
                </a:solidFill>
                <a:latin typeface="Lucida Console" panose="020B0609040504020204" pitchFamily="49" charset="0"/>
                <a:ea typeface="宋体" panose="02010600030101010101" pitchFamily="2" charset="-122"/>
              </a:rPr>
              <a:t>new</a:t>
            </a:r>
            <a:r>
              <a:rPr lang="en-US" altLang="zh-CN" sz="1900" err="1">
                <a:solidFill>
                  <a:srgbClr val="000000"/>
                </a:solidFill>
                <a:latin typeface="Lucida Console" panose="020B0609040504020204" pitchFamily="49" charset="0"/>
                <a:ea typeface="宋体" panose="02010600030101010101" pitchFamily="2" charset="-122"/>
              </a:rPr>
              <a:t> JPanel</a:t>
            </a:r>
            <a:r>
              <a:rPr lang="en-US" altLang="zh-CN" sz="1900">
                <a:solidFill>
                  <a:srgbClr val="000000"/>
                </a:solidFill>
                <a:latin typeface="Lucida Console" panose="020B0609040504020204" pitchFamily="49" charset="0"/>
                <a:ea typeface="宋体" panose="02010600030101010101" pitchFamily="2" charset="-122"/>
              </a:rPr>
              <a:t>();                                  </a:t>
            </a:r>
          </a:p>
          <a:p>
            <a:pPr>
              <a:spcBef>
                <a:spcPct val="20000"/>
              </a:spcBef>
            </a:pPr>
            <a:r>
              <a:rPr lang="en-US" altLang="zh-CN" sz="1900" err="1">
                <a:solidFill>
                  <a:srgbClr val="000000"/>
                </a:solidFill>
                <a:latin typeface="Lucida Console" panose="020B0609040504020204" pitchFamily="49" charset="0"/>
                <a:ea typeface="宋体" panose="02010600030101010101" pitchFamily="2" charset="-122"/>
              </a:rPr>
              <a:t>buttonPanel.setLayout</a:t>
            </a:r>
            <a:r>
              <a:rPr lang="en-US" altLang="zh-CN" sz="1700">
                <a:solidFill>
                  <a:srgbClr val="000000"/>
                </a:solidFill>
                <a:latin typeface="Lucida Console" panose="020B0609040504020204" pitchFamily="49" charset="0"/>
                <a:ea typeface="宋体" panose="02010600030101010101" pitchFamily="2" charset="-122"/>
              </a:rPr>
              <a:t>( </a:t>
            </a:r>
            <a:r>
              <a:rPr lang="en-US" altLang="zh-CN" sz="1700">
                <a:solidFill>
                  <a:srgbClr val="0000FF"/>
                </a:solidFill>
                <a:latin typeface="Lucida Console" panose="020B0609040504020204" pitchFamily="49" charset="0"/>
                <a:ea typeface="宋体" panose="02010600030101010101" pitchFamily="2" charset="-122"/>
              </a:rPr>
              <a:t>new</a:t>
            </a:r>
            <a:r>
              <a:rPr lang="en-US" altLang="zh-CN" sz="1700" err="1">
                <a:solidFill>
                  <a:srgbClr val="000000"/>
                </a:solidFill>
                <a:latin typeface="Lucida Console" panose="020B0609040504020204" pitchFamily="49" charset="0"/>
                <a:ea typeface="宋体" panose="02010600030101010101" pitchFamily="2" charset="-122"/>
              </a:rPr>
              <a:t> GridLayout</a:t>
            </a:r>
            <a:r>
              <a:rPr lang="en-US" altLang="zh-CN" sz="1700">
                <a:solidFill>
                  <a:srgbClr val="000000"/>
                </a:solidFill>
                <a:latin typeface="Lucida Console" panose="020B0609040504020204" pitchFamily="49" charset="0"/>
                <a:ea typeface="宋体" panose="02010600030101010101" pitchFamily="2" charset="-122"/>
              </a:rPr>
              <a:t>( </a:t>
            </a:r>
            <a:r>
              <a:rPr lang="en-US" altLang="zh-CN" sz="1700">
                <a:solidFill>
                  <a:schemeClr val="tx2"/>
                </a:solidFill>
                <a:latin typeface="Lucida Console" panose="020B0609040504020204" pitchFamily="49" charset="0"/>
                <a:ea typeface="宋体" panose="02010600030101010101" pitchFamily="2" charset="-122"/>
              </a:rPr>
              <a:t>1</a:t>
            </a:r>
            <a:r>
              <a:rPr lang="en-US" altLang="zh-CN" sz="1700">
                <a:solidFill>
                  <a:srgbClr val="000000"/>
                </a:solidFill>
                <a:latin typeface="Lucida Console" panose="020B0609040504020204" pitchFamily="49" charset="0"/>
                <a:ea typeface="宋体" panose="02010600030101010101" pitchFamily="2" charset="-122"/>
              </a:rPr>
              <a:t>, buttons.length ) );</a:t>
            </a:r>
          </a:p>
          <a:p>
            <a:pPr>
              <a:spcBef>
                <a:spcPct val="20000"/>
              </a:spcBef>
            </a:pPr>
            <a:r>
              <a:rPr lang="en-US" altLang="zh-CN" sz="1900">
                <a:solidFill>
                  <a:srgbClr val="0000FF"/>
                </a:solidFill>
                <a:latin typeface="Lucida Console" panose="020B0609040504020204" pitchFamily="49" charset="0"/>
                <a:ea typeface="宋体" panose="02010600030101010101" pitchFamily="2" charset="-122"/>
              </a:rPr>
              <a:t>for</a:t>
            </a:r>
            <a:r>
              <a:rPr lang="en-US" altLang="zh-CN" sz="1900">
                <a:solidFill>
                  <a:srgbClr val="000000"/>
                </a:solidFill>
                <a:latin typeface="Lucida Console" panose="020B0609040504020204" pitchFamily="49" charset="0"/>
                <a:ea typeface="宋体" panose="02010600030101010101" pitchFamily="2" charset="-122"/>
              </a:rPr>
              <a:t> ( </a:t>
            </a:r>
            <a:r>
              <a:rPr lang="en-US" altLang="zh-CN" sz="1900" err="1">
                <a:solidFill>
                  <a:srgbClr val="0000FF"/>
                </a:solidFill>
                <a:latin typeface="Lucida Console" panose="020B0609040504020204" pitchFamily="49" charset="0"/>
                <a:ea typeface="宋体" panose="02010600030101010101" pitchFamily="2" charset="-122"/>
              </a:rPr>
              <a:t>int</a:t>
            </a:r>
            <a:r>
              <a:rPr lang="en-US" altLang="zh-CN" sz="1900">
                <a:solidFill>
                  <a:srgbClr val="000000"/>
                </a:solidFill>
                <a:latin typeface="Lucida Console" panose="020B0609040504020204" pitchFamily="49" charset="0"/>
                <a:ea typeface="宋体" panose="02010600030101010101" pitchFamily="2" charset="-122"/>
              </a:rPr>
              <a:t> count = </a:t>
            </a:r>
            <a:r>
              <a:rPr lang="en-US" altLang="zh-CN" sz="1900">
                <a:solidFill>
                  <a:schemeClr val="tx2"/>
                </a:solidFill>
                <a:latin typeface="Lucida Console" panose="020B0609040504020204" pitchFamily="49" charset="0"/>
                <a:ea typeface="宋体" panose="02010600030101010101" pitchFamily="2" charset="-122"/>
              </a:rPr>
              <a:t>0</a:t>
            </a:r>
            <a:r>
              <a:rPr lang="en-US" altLang="zh-CN" sz="1900">
                <a:solidFill>
                  <a:srgbClr val="000000"/>
                </a:solidFill>
                <a:latin typeface="Lucida Console" panose="020B0609040504020204" pitchFamily="49" charset="0"/>
                <a:ea typeface="宋体" panose="02010600030101010101" pitchFamily="2" charset="-122"/>
              </a:rPr>
              <a:t>; count &lt; buttons.length; count++ ) {</a:t>
            </a:r>
          </a:p>
          <a:p>
            <a:pPr>
              <a:spcBef>
                <a:spcPct val="20000"/>
              </a:spcBef>
            </a:pPr>
            <a:r>
              <a:rPr lang="en-US" altLang="zh-CN" sz="1900">
                <a:solidFill>
                  <a:srgbClr val="000000"/>
                </a:solidFill>
                <a:latin typeface="Lucida Console" panose="020B0609040504020204" pitchFamily="49" charset="0"/>
                <a:ea typeface="宋体" panose="02010600030101010101" pitchFamily="2" charset="-122"/>
              </a:rPr>
              <a:t>   </a:t>
            </a:r>
            <a:r>
              <a:rPr lang="en-US" altLang="zh-CN" sz="1700">
                <a:solidFill>
                  <a:srgbClr val="000000"/>
                </a:solidFill>
                <a:latin typeface="Lucida Console" panose="020B0609040504020204" pitchFamily="49" charset="0"/>
                <a:ea typeface="宋体" panose="02010600030101010101" pitchFamily="2" charset="-122"/>
              </a:rPr>
              <a:t>buttons[ count ] = </a:t>
            </a:r>
            <a:r>
              <a:rPr lang="en-US" altLang="zh-CN" sz="1700">
                <a:solidFill>
                  <a:srgbClr val="0000FF"/>
                </a:solidFill>
                <a:latin typeface="Lucida Console" panose="020B0609040504020204" pitchFamily="49" charset="0"/>
                <a:ea typeface="宋体" panose="02010600030101010101" pitchFamily="2" charset="-122"/>
              </a:rPr>
              <a:t>new</a:t>
            </a:r>
            <a:r>
              <a:rPr lang="en-US" altLang="zh-CN" sz="1700" err="1">
                <a:solidFill>
                  <a:srgbClr val="000000"/>
                </a:solidFill>
                <a:latin typeface="Lucida Console" panose="020B0609040504020204" pitchFamily="49" charset="0"/>
                <a:ea typeface="宋体" panose="02010600030101010101" pitchFamily="2" charset="-122"/>
              </a:rPr>
              <a:t> JButton</a:t>
            </a:r>
            <a:r>
              <a:rPr lang="en-US" altLang="zh-CN" sz="1700">
                <a:solidFill>
                  <a:srgbClr val="000000"/>
                </a:solidFill>
                <a:latin typeface="Lucida Console" panose="020B0609040504020204" pitchFamily="49" charset="0"/>
                <a:ea typeface="宋体" panose="02010600030101010101" pitchFamily="2" charset="-122"/>
              </a:rPr>
              <a:t>( </a:t>
            </a:r>
            <a:r>
              <a:rPr lang="en-US" altLang="zh-CN" sz="1700">
                <a:solidFill>
                  <a:srgbClr val="0099FF"/>
                </a:solidFill>
                <a:latin typeface="Lucida Console" panose="020B0609040504020204" pitchFamily="49" charset="0"/>
                <a:ea typeface="宋体" panose="02010600030101010101" pitchFamily="2" charset="-122"/>
              </a:rPr>
              <a:t>"</a:t>
            </a:r>
            <a:r>
              <a:rPr lang="en-US" altLang="zh-CN" sz="1700">
                <a:solidFill>
                  <a:schemeClr val="tx2"/>
                </a:solidFill>
                <a:latin typeface="Lucida Console" panose="020B0609040504020204" pitchFamily="49" charset="0"/>
                <a:ea typeface="宋体" panose="02010600030101010101" pitchFamily="2" charset="-122"/>
              </a:rPr>
              <a:t>Button</a:t>
            </a:r>
            <a:r>
              <a:rPr lang="en-US" altLang="zh-CN" sz="1700">
                <a:solidFill>
                  <a:srgbClr val="0099FF"/>
                </a:solidFill>
                <a:latin typeface="Lucida Console" panose="020B0609040504020204" pitchFamily="49" charset="0"/>
                <a:ea typeface="宋体" panose="02010600030101010101" pitchFamily="2" charset="-122"/>
              </a:rPr>
              <a:t> "</a:t>
            </a:r>
            <a:r>
              <a:rPr lang="en-US" altLang="zh-CN" sz="1700">
                <a:solidFill>
                  <a:srgbClr val="000000"/>
                </a:solidFill>
                <a:latin typeface="Lucida Console" panose="020B0609040504020204" pitchFamily="49" charset="0"/>
                <a:ea typeface="宋体" panose="02010600030101010101" pitchFamily="2" charset="-122"/>
              </a:rPr>
              <a:t> + ( count + </a:t>
            </a:r>
            <a:r>
              <a:rPr lang="en-US" altLang="zh-CN" sz="1700">
                <a:solidFill>
                  <a:srgbClr val="0099FF"/>
                </a:solidFill>
                <a:latin typeface="Lucida Console" panose="020B0609040504020204" pitchFamily="49" charset="0"/>
                <a:ea typeface="宋体" panose="02010600030101010101" pitchFamily="2" charset="-122"/>
              </a:rPr>
              <a:t>1</a:t>
            </a:r>
            <a:r>
              <a:rPr lang="en-US" altLang="zh-CN" sz="1700">
                <a:solidFill>
                  <a:srgbClr val="000000"/>
                </a:solidFill>
                <a:latin typeface="Lucida Console" panose="020B0609040504020204" pitchFamily="49" charset="0"/>
                <a:ea typeface="宋体" panose="02010600030101010101" pitchFamily="2" charset="-122"/>
              </a:rPr>
              <a:t> ) );</a:t>
            </a:r>
          </a:p>
          <a:p>
            <a:pPr>
              <a:spcBef>
                <a:spcPct val="20000"/>
              </a:spcBef>
            </a:pPr>
            <a:r>
              <a:rPr lang="en-US" altLang="zh-CN" sz="1900">
                <a:solidFill>
                  <a:srgbClr val="000000"/>
                </a:solidFill>
                <a:latin typeface="Lucida Console" panose="020B0609040504020204" pitchFamily="49" charset="0"/>
                <a:ea typeface="宋体" panose="02010600030101010101" pitchFamily="2" charset="-122"/>
              </a:rPr>
              <a:t>   </a:t>
            </a:r>
            <a:r>
              <a:rPr lang="en-US" altLang="zh-CN" sz="1900" b="1" err="1">
                <a:solidFill>
                  <a:srgbClr val="000000"/>
                </a:solidFill>
                <a:latin typeface="Lucida Console" panose="020B0609040504020204" pitchFamily="49" charset="0"/>
                <a:ea typeface="宋体" panose="02010600030101010101" pitchFamily="2" charset="-122"/>
              </a:rPr>
              <a:t>buttonPanel</a:t>
            </a:r>
            <a:r>
              <a:rPr lang="en-US" altLang="zh-CN" sz="1900" b="1">
                <a:solidFill>
                  <a:srgbClr val="000000"/>
                </a:solidFill>
                <a:latin typeface="Lucida Console" panose="020B0609040504020204" pitchFamily="49" charset="0"/>
                <a:ea typeface="宋体" panose="02010600030101010101" pitchFamily="2" charset="-122"/>
              </a:rPr>
              <a:t>.add( buttons[ count ] );</a:t>
            </a:r>
          </a:p>
          <a:p>
            <a:pPr>
              <a:spcBef>
                <a:spcPct val="20000"/>
              </a:spcBef>
            </a:pPr>
            <a:r>
              <a:rPr lang="en-US" altLang="zh-CN" sz="1900">
                <a:solidFill>
                  <a:srgbClr val="000000"/>
                </a:solidFill>
                <a:latin typeface="Lucida Console" panose="020B0609040504020204" pitchFamily="49" charset="0"/>
                <a:ea typeface="宋体" panose="02010600030101010101" pitchFamily="2" charset="-122"/>
              </a:rPr>
              <a:t>}</a:t>
            </a:r>
          </a:p>
          <a:p>
            <a:pPr>
              <a:spcBef>
                <a:spcPct val="20000"/>
              </a:spcBef>
            </a:pPr>
            <a:r>
              <a:rPr lang="en-US" altLang="zh-CN" sz="1900" err="1">
                <a:solidFill>
                  <a:srgbClr val="000000"/>
                </a:solidFill>
                <a:latin typeface="Lucida Console" panose="020B0609040504020204" pitchFamily="49" charset="0"/>
                <a:ea typeface="宋体" panose="02010600030101010101" pitchFamily="2" charset="-122"/>
              </a:rPr>
              <a:t>Container container = getContentPane</a:t>
            </a:r>
            <a:r>
              <a:rPr lang="en-US" altLang="zh-CN" sz="1900">
                <a:solidFill>
                  <a:srgbClr val="000000"/>
                </a:solidFill>
                <a:latin typeface="Lucida Console" panose="020B0609040504020204" pitchFamily="49" charset="0"/>
                <a:ea typeface="宋体" panose="02010600030101010101" pitchFamily="2" charset="-122"/>
              </a:rPr>
              <a:t>();</a:t>
            </a:r>
          </a:p>
          <a:p>
            <a:pPr>
              <a:spcBef>
                <a:spcPct val="20000"/>
              </a:spcBef>
            </a:pPr>
            <a:r>
              <a:rPr lang="en-US" altLang="zh-CN" sz="1900">
                <a:solidFill>
                  <a:srgbClr val="000000"/>
                </a:solidFill>
                <a:latin typeface="Lucida Console" panose="020B0609040504020204" pitchFamily="49" charset="0"/>
                <a:ea typeface="宋体" panose="02010600030101010101" pitchFamily="2" charset="-122"/>
              </a:rPr>
              <a:t>container.add( </a:t>
            </a:r>
            <a:r>
              <a:rPr lang="en-US" altLang="zh-CN" sz="1900" b="1" err="1">
                <a:solidFill>
                  <a:srgbClr val="000099"/>
                </a:solidFill>
                <a:latin typeface="Lucida Console" panose="020B0609040504020204" pitchFamily="49" charset="0"/>
                <a:ea typeface="宋体" panose="02010600030101010101" pitchFamily="2" charset="-122"/>
              </a:rPr>
              <a:t>buttonPanel</a:t>
            </a:r>
            <a:r>
              <a:rPr lang="en-US" altLang="zh-CN" sz="1900">
                <a:solidFill>
                  <a:srgbClr val="000000"/>
                </a:solidFill>
                <a:latin typeface="Lucida Console" panose="020B0609040504020204" pitchFamily="49" charset="0"/>
                <a:ea typeface="宋体" panose="02010600030101010101" pitchFamily="2" charset="-122"/>
              </a:rPr>
              <a:t>, </a:t>
            </a:r>
            <a:r>
              <a:rPr lang="en-US" altLang="zh-CN" sz="1900" err="1">
                <a:solidFill>
                  <a:schemeClr val="tx2"/>
                </a:solidFill>
                <a:latin typeface="Lucida Console" panose="020B0609040504020204" pitchFamily="49" charset="0"/>
                <a:ea typeface="宋体" panose="02010600030101010101" pitchFamily="2" charset="-122"/>
              </a:rPr>
              <a:t>BorderLayout</a:t>
            </a:r>
            <a:r>
              <a:rPr lang="en-US" altLang="zh-CN" sz="1900">
                <a:solidFill>
                  <a:schemeClr val="tx2"/>
                </a:solidFill>
                <a:latin typeface="Lucida Console" panose="020B0609040504020204" pitchFamily="49" charset="0"/>
                <a:ea typeface="宋体" panose="02010600030101010101" pitchFamily="2" charset="-122"/>
              </a:rPr>
              <a:t>.SOUTH</a:t>
            </a:r>
            <a:r>
              <a:rPr lang="en-US" altLang="zh-CN" sz="1900">
                <a:solidFill>
                  <a:srgbClr val="0099FF"/>
                </a:solidFill>
                <a:latin typeface="Lucida Console" panose="020B0609040504020204" pitchFamily="49" charset="0"/>
                <a:ea typeface="宋体" panose="02010600030101010101" pitchFamily="2" charset="-122"/>
              </a:rPr>
              <a:t> );</a:t>
            </a:r>
          </a:p>
        </p:txBody>
      </p:sp>
      <p:pic>
        <p:nvPicPr>
          <p:cNvPr id="317443" name="图片 317442" descr="13_27"/>
          <p:cNvPicPr>
            <a:picLocks noChangeAspect="1"/>
          </p:cNvPicPr>
          <p:nvPr/>
        </p:nvPicPr>
        <p:blipFill>
          <a:blip r:embed="rId3"/>
          <a:stretch>
            <a:fillRect/>
          </a:stretch>
        </p:blipFill>
        <p:spPr>
          <a:xfrm>
            <a:off x="5410200" y="0"/>
            <a:ext cx="3581400" cy="1447800"/>
          </a:xfrm>
          <a:prstGeom prst="rect">
            <a:avLst/>
          </a:prstGeom>
          <a:noFill/>
          <a:ln w="9525">
            <a:noFill/>
          </a:ln>
        </p:spPr>
      </p:pic>
      <p:sp>
        <p:nvSpPr>
          <p:cNvPr id="317444" name="文本框 317443"/>
          <p:cNvSpPr txBox="1"/>
          <p:nvPr/>
        </p:nvSpPr>
        <p:spPr>
          <a:xfrm>
            <a:off x="228600" y="1219200"/>
            <a:ext cx="7924800" cy="396875"/>
          </a:xfrm>
          <a:prstGeom prst="rect">
            <a:avLst/>
          </a:prstGeom>
          <a:noFill/>
          <a:ln w="9525">
            <a:noFill/>
          </a:ln>
        </p:spPr>
        <p:txBody>
          <a:bodyPr anchor="b">
            <a:spAutoFit/>
          </a:bodyPr>
          <a:lstStyle/>
          <a:p>
            <a:pPr>
              <a:spcBef>
                <a:spcPct val="50000"/>
              </a:spcBef>
              <a:buChar char="•"/>
            </a:pPr>
            <a:r>
              <a:rPr lang="en-US" altLang="zh-CN" sz="2000" b="1" dirty="0">
                <a:solidFill>
                  <a:schemeClr val="tx1"/>
                </a:solidFill>
                <a:latin typeface="宋体" panose="02010600030101010101" pitchFamily="2" charset="-122"/>
                <a:ea typeface="宋体" panose="02010600030101010101" pitchFamily="2" charset="-122"/>
              </a:rPr>
              <a:t> </a:t>
            </a:r>
            <a:r>
              <a:rPr lang="zh-CN" altLang="en-US" sz="2000" b="1" dirty="0">
                <a:solidFill>
                  <a:schemeClr val="tx1"/>
                </a:solidFill>
                <a:latin typeface="宋体" panose="02010600030101010101" pitchFamily="2" charset="-122"/>
                <a:ea typeface="宋体" panose="02010600030101010101" pitchFamily="2" charset="-122"/>
              </a:rPr>
              <a:t>例</a:t>
            </a:r>
            <a:r>
              <a:rPr lang="en-US" altLang="zh-CN" sz="2000" b="1" dirty="0">
                <a:solidFill>
                  <a:schemeClr val="tx1"/>
                </a:solidFill>
                <a:latin typeface="宋体" panose="02010600030101010101" pitchFamily="2" charset="-122"/>
                <a:ea typeface="宋体" panose="02010600030101010101" pitchFamily="2" charset="-122"/>
              </a:rPr>
              <a:t>: </a:t>
            </a:r>
            <a:r>
              <a:rPr lang="en-US" altLang="zh-CN" sz="2000" b="1" err="1">
                <a:solidFill>
                  <a:schemeClr val="tx1"/>
                </a:solidFill>
                <a:latin typeface="宋体" panose="02010600030101010101" pitchFamily="2" charset="-122"/>
                <a:ea typeface="宋体" panose="02010600030101010101" pitchFamily="2" charset="-122"/>
              </a:rPr>
              <a:t>JPanel</a:t>
            </a:r>
            <a:r>
              <a:rPr lang="zh-CN" altLang="en-US" sz="2000" b="1" dirty="0">
                <a:solidFill>
                  <a:schemeClr val="tx1"/>
                </a:solidFill>
                <a:latin typeface="宋体" panose="02010600030101010101" pitchFamily="2" charset="-122"/>
                <a:ea typeface="宋体" panose="02010600030101010101" pitchFamily="2" charset="-122"/>
              </a:rPr>
              <a:t>用于定位和布局</a:t>
            </a:r>
            <a:r>
              <a:rPr lang="en-US" altLang="zh-CN" sz="2000" b="1" dirty="0">
                <a:solidFill>
                  <a:schemeClr val="tx1"/>
                </a:solidFill>
                <a:latin typeface="宋体" panose="02010600030101010101" pitchFamily="2" charset="-122"/>
                <a:ea typeface="宋体" panose="02010600030101010101" pitchFamily="2" charset="-122"/>
              </a:rPr>
              <a:t>GUI</a:t>
            </a:r>
            <a:r>
              <a:rPr lang="zh-CN" altLang="en-US" sz="2000" b="1" dirty="0">
                <a:solidFill>
                  <a:schemeClr val="tx1"/>
                </a:solidFill>
                <a:latin typeface="宋体" panose="02010600030101010101" pitchFamily="2" charset="-122"/>
                <a:ea typeface="宋体" panose="02010600030101010101" pitchFamily="2" charset="-122"/>
              </a:rPr>
              <a:t>多个组件。</a:t>
            </a:r>
            <a:endParaRPr lang="zh-CN" altLang="en-US" sz="2000" b="1">
              <a:solidFill>
                <a:schemeClr val="tx1"/>
              </a:solidFill>
              <a:latin typeface="宋体" panose="02010600030101010101" pitchFamily="2" charset="-122"/>
              <a:ea typeface="宋体" panose="02010600030101010101" pitchFamily="2" charset="-122"/>
            </a:endParaRPr>
          </a:p>
        </p:txBody>
      </p:sp>
      <p:sp>
        <p:nvSpPr>
          <p:cNvPr id="317445" name="矩形 317444"/>
          <p:cNvSpPr/>
          <p:nvPr/>
        </p:nvSpPr>
        <p:spPr>
          <a:xfrm>
            <a:off x="914400" y="381000"/>
            <a:ext cx="3841750" cy="641350"/>
          </a:xfrm>
          <a:prstGeom prst="rect">
            <a:avLst/>
          </a:prstGeom>
          <a:noFill/>
          <a:ln w="9525">
            <a:noFill/>
          </a:ln>
        </p:spPr>
        <p:txBody>
          <a:bodyPr wrap="none" anchor="b">
            <a:spAutoFit/>
          </a:bodyPr>
          <a:lstStyle/>
          <a:p>
            <a:r>
              <a:rPr lang="en-US" altLang="zh-CN" dirty="0">
                <a:solidFill>
                  <a:schemeClr val="tx2"/>
                </a:solidFill>
                <a:latin typeface="楷体_GB2312" pitchFamily="49" charset="-122"/>
                <a:ea typeface="楷体_GB2312" pitchFamily="49" charset="-122"/>
              </a:rPr>
              <a:t>9.9.1 </a:t>
            </a:r>
            <a:r>
              <a:rPr lang="zh-CN" altLang="en-US" dirty="0">
                <a:solidFill>
                  <a:schemeClr val="tx2"/>
                </a:solidFill>
                <a:latin typeface="楷体_GB2312" pitchFamily="49" charset="-122"/>
                <a:ea typeface="楷体_GB2312" pitchFamily="49" charset="-122"/>
              </a:rPr>
              <a:t>面板</a:t>
            </a:r>
            <a:r>
              <a:rPr lang="en-US" altLang="zh-CN" err="1">
                <a:solidFill>
                  <a:schemeClr val="tx2"/>
                </a:solidFill>
                <a:latin typeface="楷体_GB2312" pitchFamily="49" charset="-122"/>
                <a:ea typeface="楷体_GB2312" pitchFamily="49" charset="-122"/>
              </a:rPr>
              <a:t>JPanel</a:t>
            </a:r>
            <a:endParaRPr lang="en-US" altLang="zh-CN">
              <a:solidFill>
                <a:schemeClr val="tx2"/>
              </a:solidFill>
              <a:latin typeface="楷体_GB2312" pitchFamily="49" charset="-122"/>
              <a:ea typeface="楷体_GB2312" pitchFamily="49" charset="-122"/>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标题 480257"/>
          <p:cNvSpPr>
            <a:spLocks noGrp="1"/>
          </p:cNvSpPr>
          <p:nvPr>
            <p:ph type="title"/>
          </p:nvPr>
        </p:nvSpPr>
        <p:spPr>
          <a:ln/>
        </p:spPr>
        <p:txBody>
          <a:bodyPr anchor="b"/>
          <a:lstStyle/>
          <a:p>
            <a:r>
              <a:rPr lang="en-US" altLang="zh-CN" b="0" dirty="0">
                <a:latin typeface="楷体_GB2312" pitchFamily="49" charset="-122"/>
                <a:ea typeface="楷体_GB2312" pitchFamily="49" charset="-122"/>
              </a:rPr>
              <a:t>9.9.1 </a:t>
            </a:r>
            <a:r>
              <a:rPr lang="zh-CN" altLang="en-US" b="0" dirty="0">
                <a:latin typeface="楷体_GB2312" pitchFamily="49" charset="-122"/>
                <a:ea typeface="楷体_GB2312" pitchFamily="49" charset="-122"/>
              </a:rPr>
              <a:t>面板</a:t>
            </a:r>
            <a:r>
              <a:rPr lang="en-US" altLang="zh-CN" b="0" err="1">
                <a:latin typeface="楷体_GB2312" pitchFamily="49" charset="-122"/>
                <a:ea typeface="楷体_GB2312" pitchFamily="49" charset="-122"/>
              </a:rPr>
              <a:t>JPanel</a:t>
            </a:r>
            <a:endParaRPr lang="en-US" altLang="zh-CN" b="0">
              <a:latin typeface="楷体_GB2312" pitchFamily="49" charset="-122"/>
              <a:ea typeface="楷体_GB2312" pitchFamily="49" charset="-122"/>
            </a:endParaRPr>
          </a:p>
        </p:txBody>
      </p:sp>
      <p:sp>
        <p:nvSpPr>
          <p:cNvPr id="480259" name="文本占位符 480258"/>
          <p:cNvSpPr>
            <a:spLocks noGrp="1"/>
          </p:cNvSpPr>
          <p:nvPr>
            <p:ph type="body" idx="1"/>
          </p:nvPr>
        </p:nvSpPr>
        <p:spPr>
          <a:xfrm>
            <a:off x="609600" y="1447800"/>
            <a:ext cx="8229600" cy="1600200"/>
          </a:xfrm>
          <a:ln/>
        </p:spPr>
        <p:txBody>
          <a:bodyPr/>
          <a:lstStyle/>
          <a:p>
            <a:pPr>
              <a:lnSpc>
                <a:spcPct val="90000"/>
              </a:lnSpc>
            </a:pPr>
            <a:r>
              <a:rPr lang="zh-CN" altLang="en-US" sz="2400" b="1" dirty="0">
                <a:latin typeface="宋体" panose="02010600030101010101" pitchFamily="2" charset="-122"/>
              </a:rPr>
              <a:t>例</a:t>
            </a:r>
            <a:r>
              <a:rPr lang="en-US" altLang="zh-CN" sz="2400" b="1" dirty="0"/>
              <a:t>9-13 </a:t>
            </a:r>
            <a:r>
              <a:rPr lang="zh-CN" altLang="en-US" sz="2400" b="1" dirty="0">
                <a:latin typeface="宋体" panose="02010600030101010101" pitchFamily="2" charset="-122"/>
              </a:rPr>
              <a:t>利用</a:t>
            </a:r>
            <a:r>
              <a:rPr lang="en-US" altLang="zh-CN" sz="2400" b="1" err="1"/>
              <a:t>JPanel</a:t>
            </a:r>
            <a:r>
              <a:rPr lang="zh-CN" altLang="en-US" sz="2400" b="1" dirty="0">
                <a:latin typeface="宋体" panose="02010600030101010101" pitchFamily="2" charset="-122"/>
              </a:rPr>
              <a:t>创建一个专用的绘图区域。</a:t>
            </a:r>
          </a:p>
          <a:p>
            <a:pPr>
              <a:lnSpc>
                <a:spcPct val="90000"/>
              </a:lnSpc>
              <a:buNone/>
            </a:pPr>
            <a:r>
              <a:rPr lang="zh-CN" altLang="en-US" sz="2400" dirty="0">
                <a:latin typeface="宋体" panose="02010600030101010101" pitchFamily="2" charset="-122"/>
              </a:rPr>
              <a:t>  程序将图形用户界面的其他部分与绘图区域分开，这有利于</a:t>
            </a:r>
            <a:r>
              <a:rPr lang="en-US" altLang="zh-CN" sz="2400"/>
              <a:t>Swing</a:t>
            </a:r>
            <a:r>
              <a:rPr lang="zh-CN" altLang="en-US" sz="2400" dirty="0">
                <a:latin typeface="宋体" panose="02010600030101010101" pitchFamily="2" charset="-122"/>
              </a:rPr>
              <a:t>图形用户界面，否则可能会导致不能正确显示</a:t>
            </a:r>
            <a:r>
              <a:rPr lang="en-US" altLang="zh-CN" sz="2400"/>
              <a:t>GUI</a:t>
            </a:r>
            <a:r>
              <a:rPr lang="zh-CN" altLang="en-US" sz="2400" dirty="0">
                <a:latin typeface="宋体" panose="02010600030101010101" pitchFamily="2" charset="-122"/>
              </a:rPr>
              <a:t>组件。程序运行结果</a:t>
            </a:r>
            <a:r>
              <a:rPr lang="en-US" altLang="zh-CN" sz="2400" dirty="0">
                <a:latin typeface="宋体" panose="02010600030101010101" pitchFamily="2" charset="-122"/>
              </a:rPr>
              <a:t>:</a:t>
            </a:r>
            <a:endParaRPr lang="en-US" altLang="zh-CN" sz="2400"/>
          </a:p>
        </p:txBody>
      </p:sp>
      <p:sp>
        <p:nvSpPr>
          <p:cNvPr id="480262" name="矩形 480261"/>
          <p:cNvSpPr/>
          <p:nvPr/>
        </p:nvSpPr>
        <p:spPr>
          <a:xfrm>
            <a:off x="0" y="3081338"/>
            <a:ext cx="9144000" cy="0"/>
          </a:xfrm>
          <a:prstGeom prst="rect">
            <a:avLst/>
          </a:prstGeom>
          <a:noFill/>
          <a:ln w="9525">
            <a:noFill/>
          </a:ln>
        </p:spPr>
        <p:txBody>
          <a:bodyPr/>
          <a:lstStyle/>
          <a:p>
            <a:endParaRPr lang="zh-CN" altLang="en-US"/>
          </a:p>
        </p:txBody>
      </p:sp>
      <p:pic>
        <p:nvPicPr>
          <p:cNvPr id="480261" name="图片 480260"/>
          <p:cNvPicPr>
            <a:picLocks noChangeAspect="1"/>
          </p:cNvPicPr>
          <p:nvPr/>
        </p:nvPicPr>
        <p:blipFill>
          <a:blip r:embed="rId3"/>
          <a:stretch>
            <a:fillRect/>
          </a:stretch>
        </p:blipFill>
        <p:spPr>
          <a:xfrm>
            <a:off x="1447800" y="3048000"/>
            <a:ext cx="3048000" cy="1371600"/>
          </a:xfrm>
          <a:prstGeom prst="rect">
            <a:avLst/>
          </a:prstGeom>
          <a:noFill/>
          <a:ln w="9525">
            <a:noFill/>
          </a:ln>
        </p:spPr>
      </p:pic>
      <p:sp>
        <p:nvSpPr>
          <p:cNvPr id="480263" name="矩形 480262"/>
          <p:cNvSpPr/>
          <p:nvPr/>
        </p:nvSpPr>
        <p:spPr>
          <a:xfrm>
            <a:off x="0" y="3081338"/>
            <a:ext cx="9144000" cy="244475"/>
          </a:xfrm>
          <a:prstGeom prst="rect">
            <a:avLst/>
          </a:prstGeom>
          <a:noFill/>
          <a:ln w="9525">
            <a:noFill/>
          </a:ln>
        </p:spPr>
        <p:txBody>
          <a:bodyPr>
            <a:spAutoFit/>
          </a:bodyPr>
          <a:lstStyle/>
          <a:p>
            <a:pPr algn="ctr"/>
            <a:r>
              <a:rPr lang="en-US" altLang="zh-CN" sz="1000" dirty="0">
                <a:solidFill>
                  <a:schemeClr val="tx1"/>
                </a:solidFill>
                <a:latin typeface="Times New Roman" panose="02020603050405020304" pitchFamily="18" charset="0"/>
                <a:ea typeface="宋体" panose="02010600030101010101" pitchFamily="2" charset="-122"/>
              </a:rPr>
              <a:t>   </a:t>
            </a:r>
            <a:endParaRPr lang="en-US" altLang="zh-CN" sz="2400" dirty="0">
              <a:solidFill>
                <a:schemeClr val="tx1"/>
              </a:solidFill>
              <a:latin typeface="Times New Roman" panose="02020603050405020304" pitchFamily="18" charset="0"/>
              <a:ea typeface="宋体" panose="02010600030101010101" pitchFamily="2" charset="-122"/>
            </a:endParaRPr>
          </a:p>
        </p:txBody>
      </p:sp>
      <p:pic>
        <p:nvPicPr>
          <p:cNvPr id="480260" name="图片 480259"/>
          <p:cNvPicPr>
            <a:picLocks noChangeAspect="1"/>
          </p:cNvPicPr>
          <p:nvPr/>
        </p:nvPicPr>
        <p:blipFill>
          <a:blip r:embed="rId4"/>
          <a:stretch>
            <a:fillRect/>
          </a:stretch>
        </p:blipFill>
        <p:spPr>
          <a:xfrm>
            <a:off x="5334000" y="3048000"/>
            <a:ext cx="2667000" cy="1276350"/>
          </a:xfrm>
          <a:prstGeom prst="rect">
            <a:avLst/>
          </a:prstGeom>
          <a:noFill/>
          <a:ln w="9525">
            <a:noFill/>
          </a:ln>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标题 681985"/>
          <p:cNvSpPr>
            <a:spLocks noGrp="1"/>
          </p:cNvSpPr>
          <p:nvPr>
            <p:ph type="title"/>
          </p:nvPr>
        </p:nvSpPr>
        <p:spPr>
          <a:ln/>
        </p:spPr>
        <p:txBody>
          <a:bodyPr anchor="b"/>
          <a:lstStyle/>
          <a:p>
            <a:endParaRPr/>
          </a:p>
        </p:txBody>
      </p:sp>
      <p:sp>
        <p:nvSpPr>
          <p:cNvPr id="681987" name="文本占位符 681986"/>
          <p:cNvSpPr>
            <a:spLocks noGrp="1"/>
          </p:cNvSpPr>
          <p:nvPr>
            <p:ph type="body" idx="1"/>
          </p:nvPr>
        </p:nvSpPr>
        <p:spPr>
          <a:xfrm>
            <a:off x="228600" y="152400"/>
            <a:ext cx="8686800" cy="6553200"/>
          </a:xfrm>
          <a:solidFill>
            <a:srgbClr val="CCFFFF"/>
          </a:solidFill>
          <a:ln/>
        </p:spPr>
        <p:txBody>
          <a:bodyPr/>
          <a:lstStyle/>
          <a:p>
            <a:pPr>
              <a:lnSpc>
                <a:spcPct val="80000"/>
              </a:lnSpc>
              <a:buNone/>
            </a:pPr>
            <a:r>
              <a:rPr lang="en-US" altLang="zh-CN" sz="1800" dirty="0"/>
              <a:t>// </a:t>
            </a:r>
            <a:r>
              <a:rPr lang="en-US" altLang="zh-CN" sz="1800"/>
              <a:t>Using a customized Panel object.</a:t>
            </a:r>
          </a:p>
          <a:p>
            <a:pPr>
              <a:lnSpc>
                <a:spcPct val="80000"/>
              </a:lnSpc>
              <a:buNone/>
            </a:pPr>
            <a:r>
              <a:rPr lang="en-US" altLang="zh-CN" sz="1800" err="1"/>
              <a:t>import java.awt</a:t>
            </a:r>
            <a:r>
              <a:rPr lang="en-US" altLang="zh-CN" sz="1800"/>
              <a:t>.*;</a:t>
            </a:r>
          </a:p>
          <a:p>
            <a:pPr>
              <a:lnSpc>
                <a:spcPct val="80000"/>
              </a:lnSpc>
              <a:buNone/>
            </a:pPr>
            <a:r>
              <a:rPr lang="en-US" altLang="zh-CN" sz="1800" err="1"/>
              <a:t>import java.awt</a:t>
            </a:r>
            <a:r>
              <a:rPr lang="en-US" altLang="zh-CN" sz="1800"/>
              <a:t>.event.*;</a:t>
            </a:r>
          </a:p>
          <a:p>
            <a:pPr>
              <a:lnSpc>
                <a:spcPct val="80000"/>
              </a:lnSpc>
              <a:buNone/>
            </a:pPr>
            <a:r>
              <a:rPr lang="en-US" altLang="zh-CN" sz="1800" err="1"/>
              <a:t>import javax</a:t>
            </a:r>
            <a:r>
              <a:rPr lang="en-US" altLang="zh-CN" sz="1800"/>
              <a:t>.swing.*;</a:t>
            </a:r>
          </a:p>
          <a:p>
            <a:pPr>
              <a:lnSpc>
                <a:spcPct val="80000"/>
              </a:lnSpc>
              <a:buNone/>
            </a:pPr>
            <a:r>
              <a:rPr lang="en-US" altLang="zh-CN" sz="1800" err="1">
                <a:solidFill>
                  <a:srgbClr val="FF9900"/>
                </a:solidFill>
              </a:rPr>
              <a:t>// A customized JPanel</a:t>
            </a:r>
            <a:r>
              <a:rPr lang="en-US" altLang="zh-CN" sz="1800">
                <a:solidFill>
                  <a:srgbClr val="FF9900"/>
                </a:solidFill>
              </a:rPr>
              <a:t> class</a:t>
            </a:r>
          </a:p>
          <a:p>
            <a:pPr>
              <a:lnSpc>
                <a:spcPct val="80000"/>
              </a:lnSpc>
              <a:buNone/>
            </a:pPr>
            <a:r>
              <a:rPr lang="en-US" altLang="zh-CN" sz="1800" err="1"/>
              <a:t>class CustomPanel extends JPanel</a:t>
            </a:r>
            <a:r>
              <a:rPr lang="en-US" altLang="zh-CN" sz="1800"/>
              <a:t> {   </a:t>
            </a:r>
          </a:p>
          <a:p>
            <a:pPr>
              <a:lnSpc>
                <a:spcPct val="80000"/>
              </a:lnSpc>
              <a:buNone/>
            </a:pPr>
            <a:r>
              <a:rPr lang="en-US" altLang="zh-CN" sz="1800" err="1"/>
              <a:t>   private int</a:t>
            </a:r>
            <a:r>
              <a:rPr lang="en-US" altLang="zh-CN" sz="1800"/>
              <a:t> shape;</a:t>
            </a:r>
          </a:p>
          <a:p>
            <a:pPr>
              <a:lnSpc>
                <a:spcPct val="80000"/>
              </a:lnSpc>
              <a:buNone/>
            </a:pPr>
            <a:r>
              <a:rPr lang="en-US" altLang="zh-CN" sz="1800"/>
              <a:t>   </a:t>
            </a:r>
            <a:r>
              <a:rPr lang="en-US" altLang="zh-CN" sz="1800">
                <a:solidFill>
                  <a:srgbClr val="FF9900"/>
                </a:solidFill>
              </a:rPr>
              <a:t>// use shape to draw an oval or rectangle</a:t>
            </a:r>
          </a:p>
          <a:p>
            <a:pPr>
              <a:lnSpc>
                <a:spcPct val="80000"/>
              </a:lnSpc>
              <a:buNone/>
            </a:pPr>
            <a:r>
              <a:rPr lang="en-US" altLang="zh-CN" sz="1800" err="1"/>
              <a:t>   public void paintComponent</a:t>
            </a:r>
            <a:r>
              <a:rPr lang="en-US" altLang="zh-CN" sz="1800"/>
              <a:t>( Graphics g )</a:t>
            </a:r>
          </a:p>
          <a:p>
            <a:pPr>
              <a:lnSpc>
                <a:spcPct val="80000"/>
              </a:lnSpc>
              <a:buNone/>
            </a:pPr>
            <a:r>
              <a:rPr lang="en-US" altLang="zh-CN" sz="1800" err="1"/>
              <a:t>   {  super.paintComponent</a:t>
            </a:r>
            <a:r>
              <a:rPr lang="en-US" altLang="zh-CN" sz="1800"/>
              <a:t>( g );</a:t>
            </a:r>
          </a:p>
          <a:p>
            <a:pPr>
              <a:lnSpc>
                <a:spcPct val="80000"/>
              </a:lnSpc>
              <a:buNone/>
            </a:pPr>
            <a:r>
              <a:rPr lang="en-US" altLang="zh-CN" sz="1800" err="1"/>
              <a:t>      g.setColor</a:t>
            </a:r>
            <a:r>
              <a:rPr lang="en-US" altLang="zh-CN" sz="1800"/>
              <a:t>(Color.red);</a:t>
            </a:r>
          </a:p>
          <a:p>
            <a:pPr>
              <a:lnSpc>
                <a:spcPct val="80000"/>
              </a:lnSpc>
              <a:buNone/>
            </a:pPr>
            <a:r>
              <a:rPr lang="en-US" altLang="zh-CN" sz="1800"/>
              <a:t>      if ( shape == 1 )</a:t>
            </a:r>
          </a:p>
          <a:p>
            <a:pPr>
              <a:lnSpc>
                <a:spcPct val="80000"/>
              </a:lnSpc>
              <a:buNone/>
            </a:pPr>
            <a:r>
              <a:rPr lang="en-US" altLang="zh-CN" sz="1800" err="1"/>
              <a:t>         g.fillOval</a:t>
            </a:r>
            <a:r>
              <a:rPr lang="en-US" altLang="zh-CN" sz="1800"/>
              <a:t>( 50, 10, 60, 60 );</a:t>
            </a:r>
          </a:p>
          <a:p>
            <a:pPr>
              <a:lnSpc>
                <a:spcPct val="80000"/>
              </a:lnSpc>
              <a:buNone/>
            </a:pPr>
            <a:r>
              <a:rPr lang="en-US" altLang="zh-CN" sz="1800"/>
              <a:t>      else if ( shape == 2 )</a:t>
            </a:r>
          </a:p>
          <a:p>
            <a:pPr>
              <a:lnSpc>
                <a:spcPct val="80000"/>
              </a:lnSpc>
              <a:buNone/>
            </a:pPr>
            <a:r>
              <a:rPr lang="en-US" altLang="zh-CN" sz="1800" err="1"/>
              <a:t>         g.fillRect</a:t>
            </a:r>
            <a:r>
              <a:rPr lang="en-US" altLang="zh-CN" sz="1800"/>
              <a:t>( 190, 10, 60, 60 );</a:t>
            </a:r>
          </a:p>
          <a:p>
            <a:pPr>
              <a:lnSpc>
                <a:spcPct val="80000"/>
              </a:lnSpc>
              <a:buNone/>
            </a:pPr>
            <a:r>
              <a:rPr lang="en-US" altLang="zh-CN" sz="1800"/>
              <a:t>   }</a:t>
            </a:r>
          </a:p>
          <a:p>
            <a:pPr>
              <a:lnSpc>
                <a:spcPct val="80000"/>
              </a:lnSpc>
              <a:buNone/>
            </a:pPr>
            <a:r>
              <a:rPr lang="en-US" altLang="zh-CN" sz="1800"/>
              <a:t>   </a:t>
            </a:r>
            <a:r>
              <a:rPr lang="en-US" altLang="zh-CN" sz="1800" err="1">
                <a:solidFill>
                  <a:srgbClr val="FF9900"/>
                </a:solidFill>
              </a:rPr>
              <a:t>// set shape value and repaint CustomPanel</a:t>
            </a:r>
          </a:p>
          <a:p>
            <a:pPr>
              <a:lnSpc>
                <a:spcPct val="80000"/>
              </a:lnSpc>
              <a:buNone/>
            </a:pPr>
            <a:r>
              <a:rPr lang="en-US" altLang="zh-CN" sz="1800" err="1"/>
              <a:t>   public void draw( </a:t>
            </a:r>
            <a:r>
              <a:rPr lang="en-US" altLang="zh-CN" sz="1800" err="1">
                <a:solidFill>
                  <a:srgbClr val="FF6699"/>
                </a:solidFill>
              </a:rPr>
              <a:t>int shapeToDraw</a:t>
            </a:r>
            <a:r>
              <a:rPr lang="en-US" altLang="zh-CN" sz="1800"/>
              <a:t> )</a:t>
            </a:r>
          </a:p>
          <a:p>
            <a:pPr>
              <a:lnSpc>
                <a:spcPct val="80000"/>
              </a:lnSpc>
              <a:buNone/>
            </a:pPr>
            <a:r>
              <a:rPr lang="en-US" altLang="zh-CN" sz="1800" err="1"/>
              <a:t>   {  shape = shapeToDraw</a:t>
            </a:r>
            <a:r>
              <a:rPr lang="en-US" altLang="zh-CN" sz="1800"/>
              <a:t>;</a:t>
            </a:r>
          </a:p>
          <a:p>
            <a:pPr>
              <a:lnSpc>
                <a:spcPct val="80000"/>
              </a:lnSpc>
              <a:buNone/>
            </a:pPr>
            <a:r>
              <a:rPr lang="en-US" altLang="zh-CN" sz="1800"/>
              <a:t>      repaint();</a:t>
            </a:r>
          </a:p>
          <a:p>
            <a:pPr>
              <a:lnSpc>
                <a:spcPct val="80000"/>
              </a:lnSpc>
              <a:buNone/>
            </a:pPr>
            <a:r>
              <a:rPr lang="en-US" altLang="zh-CN" sz="1800"/>
              <a:t>   }</a:t>
            </a:r>
          </a:p>
          <a:p>
            <a:pPr>
              <a:lnSpc>
                <a:spcPct val="80000"/>
              </a:lnSpc>
              <a:buNone/>
            </a:pPr>
            <a:r>
              <a:rPr lang="en-US" altLang="zh-CN" sz="1800"/>
              <a:t>} </a:t>
            </a:r>
            <a:r>
              <a:rPr lang="en-US" altLang="zh-CN" sz="1800" err="1">
                <a:solidFill>
                  <a:srgbClr val="FF9900"/>
                </a:solidFill>
              </a:rPr>
              <a:t>// end class CustomPanel</a:t>
            </a:r>
          </a:p>
          <a:p>
            <a:pPr>
              <a:lnSpc>
                <a:spcPct val="80000"/>
              </a:lnSpc>
              <a:buNone/>
            </a:pPr>
            <a:endParaRPr lang="en-US" altLang="zh-CN" sz="1800">
              <a:solidFill>
                <a:srgbClr val="FF9900"/>
              </a:solidFill>
            </a:endParaRPr>
          </a:p>
        </p:txBody>
      </p:sp>
      <p:pic>
        <p:nvPicPr>
          <p:cNvPr id="681988" name="图片 681987"/>
          <p:cNvPicPr>
            <a:picLocks noChangeAspect="1"/>
          </p:cNvPicPr>
          <p:nvPr/>
        </p:nvPicPr>
        <p:blipFill>
          <a:blip r:embed="rId2"/>
          <a:stretch>
            <a:fillRect/>
          </a:stretch>
        </p:blipFill>
        <p:spPr>
          <a:xfrm>
            <a:off x="5257800" y="304800"/>
            <a:ext cx="3048000" cy="1371600"/>
          </a:xfrm>
          <a:prstGeom prst="rect">
            <a:avLst/>
          </a:prstGeom>
          <a:noFill/>
          <a:ln w="9525">
            <a:noFill/>
          </a:ln>
        </p:spPr>
      </p:pic>
      <p:pic>
        <p:nvPicPr>
          <p:cNvPr id="681989" name="图片 681988"/>
          <p:cNvPicPr>
            <a:picLocks noChangeAspect="1"/>
          </p:cNvPicPr>
          <p:nvPr/>
        </p:nvPicPr>
        <p:blipFill>
          <a:blip r:embed="rId3"/>
          <a:stretch>
            <a:fillRect/>
          </a:stretch>
        </p:blipFill>
        <p:spPr>
          <a:xfrm>
            <a:off x="5562600" y="2362200"/>
            <a:ext cx="2667000" cy="1276350"/>
          </a:xfrm>
          <a:prstGeom prst="rect">
            <a:avLst/>
          </a:prstGeom>
          <a:noFill/>
          <a:ln w="9525">
            <a:noFill/>
          </a:ln>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2" name="文本占位符 683011"/>
          <p:cNvSpPr>
            <a:spLocks noGrp="1"/>
          </p:cNvSpPr>
          <p:nvPr>
            <p:ph type="body" idx="1"/>
          </p:nvPr>
        </p:nvSpPr>
        <p:spPr>
          <a:xfrm>
            <a:off x="228600" y="0"/>
            <a:ext cx="8686800" cy="6553200"/>
          </a:xfrm>
          <a:solidFill>
            <a:srgbClr val="CCFFFF"/>
          </a:solidFill>
          <a:ln/>
        </p:spPr>
        <p:txBody>
          <a:bodyPr/>
          <a:lstStyle/>
          <a:p>
            <a:pPr>
              <a:lnSpc>
                <a:spcPct val="80000"/>
              </a:lnSpc>
              <a:buNone/>
            </a:pPr>
            <a:r>
              <a:rPr lang="en-US" altLang="zh-CN" sz="1800" err="1"/>
              <a:t>public class CustomPanelTest extends JFrame</a:t>
            </a:r>
            <a:r>
              <a:rPr lang="en-US" altLang="zh-CN" sz="1800"/>
              <a:t> {</a:t>
            </a:r>
          </a:p>
          <a:p>
            <a:pPr>
              <a:lnSpc>
                <a:spcPct val="80000"/>
              </a:lnSpc>
              <a:buNone/>
            </a:pPr>
            <a:r>
              <a:rPr lang="en-US" altLang="zh-CN" sz="1800" err="1"/>
              <a:t>   private JPanel buttonPanel</a:t>
            </a:r>
            <a:r>
              <a:rPr lang="en-US" altLang="zh-CN" sz="1800"/>
              <a:t>;</a:t>
            </a:r>
          </a:p>
          <a:p>
            <a:pPr>
              <a:lnSpc>
                <a:spcPct val="80000"/>
              </a:lnSpc>
              <a:buNone/>
            </a:pPr>
            <a:r>
              <a:rPr lang="en-US" altLang="zh-CN" sz="1800" err="1"/>
              <a:t>   private CustomPanel myPanel</a:t>
            </a:r>
            <a:r>
              <a:rPr lang="en-US" altLang="zh-CN" sz="1800"/>
              <a:t>;</a:t>
            </a:r>
          </a:p>
          <a:p>
            <a:pPr>
              <a:lnSpc>
                <a:spcPct val="80000"/>
              </a:lnSpc>
              <a:buNone/>
            </a:pPr>
            <a:r>
              <a:rPr lang="en-US" altLang="zh-CN" sz="1800" err="1"/>
              <a:t>   private JButton circleButton, squareButton</a:t>
            </a:r>
            <a:r>
              <a:rPr lang="en-US" altLang="zh-CN" sz="1800"/>
              <a:t>;</a:t>
            </a:r>
          </a:p>
          <a:p>
            <a:pPr>
              <a:lnSpc>
                <a:spcPct val="80000"/>
              </a:lnSpc>
              <a:buNone/>
            </a:pPr>
            <a:r>
              <a:rPr lang="en-US" altLang="zh-CN" sz="1800" err="1"/>
              <a:t>   public CustomPanelTest</a:t>
            </a:r>
            <a:r>
              <a:rPr lang="en-US" altLang="zh-CN" sz="1800"/>
              <a:t>()   {</a:t>
            </a:r>
          </a:p>
          <a:p>
            <a:pPr>
              <a:lnSpc>
                <a:spcPct val="80000"/>
              </a:lnSpc>
              <a:buNone/>
            </a:pPr>
            <a:r>
              <a:rPr lang="en-US" altLang="zh-CN" sz="1800" dirty="0"/>
              <a:t>      super( "</a:t>
            </a:r>
            <a:r>
              <a:rPr lang="zh-CN" altLang="en-US" sz="1800" dirty="0"/>
              <a:t>创建定制</a:t>
            </a:r>
            <a:r>
              <a:rPr lang="en-US" altLang="zh-CN" sz="1800" err="1"/>
              <a:t>JPanel</a:t>
            </a:r>
            <a:r>
              <a:rPr lang="zh-CN" altLang="en-US" sz="1800" dirty="0"/>
              <a:t>类</a:t>
            </a:r>
            <a:r>
              <a:rPr lang="en-US" altLang="zh-CN" sz="1800" dirty="0"/>
              <a:t>" );</a:t>
            </a:r>
          </a:p>
          <a:p>
            <a:pPr>
              <a:lnSpc>
                <a:spcPct val="80000"/>
              </a:lnSpc>
              <a:buNone/>
            </a:pPr>
            <a:r>
              <a:rPr lang="en-US" altLang="zh-CN" sz="1800" dirty="0"/>
              <a:t>     </a:t>
            </a:r>
            <a:r>
              <a:rPr lang="en-US" altLang="zh-CN" sz="1800" err="1"/>
              <a:t> myPanel = new CustomPanel</a:t>
            </a:r>
            <a:r>
              <a:rPr lang="en-US" altLang="zh-CN" sz="1800"/>
              <a:t>(); </a:t>
            </a:r>
            <a:r>
              <a:rPr lang="en-US" altLang="zh-CN" sz="1800">
                <a:solidFill>
                  <a:srgbClr val="FF9900"/>
                </a:solidFill>
              </a:rPr>
              <a:t>// create custom drawing area</a:t>
            </a:r>
            <a:endParaRPr lang="en-US" altLang="zh-CN" sz="1800"/>
          </a:p>
          <a:p>
            <a:pPr>
              <a:lnSpc>
                <a:spcPct val="80000"/>
              </a:lnSpc>
              <a:buNone/>
            </a:pPr>
            <a:r>
              <a:rPr lang="en-US" altLang="zh-CN" sz="1800" err="1"/>
              <a:t>      myPanel.setBackground</a:t>
            </a:r>
            <a:r>
              <a:rPr lang="en-US" altLang="zh-CN" sz="1800"/>
              <a:t>( Color.GREEN );      </a:t>
            </a:r>
            <a:endParaRPr lang="en-US" altLang="zh-CN" sz="1800">
              <a:solidFill>
                <a:srgbClr val="FF9900"/>
              </a:solidFill>
            </a:endParaRPr>
          </a:p>
          <a:p>
            <a:pPr>
              <a:lnSpc>
                <a:spcPct val="80000"/>
              </a:lnSpc>
              <a:buNone/>
            </a:pPr>
            <a:r>
              <a:rPr lang="en-US" altLang="zh-CN" sz="1800" err="1"/>
              <a:t>      squareButton = new JButton</a:t>
            </a:r>
            <a:r>
              <a:rPr lang="en-US" altLang="zh-CN" sz="1800" dirty="0"/>
              <a:t>( “</a:t>
            </a:r>
            <a:r>
              <a:rPr lang="zh-CN" altLang="en-US" sz="1800" dirty="0"/>
              <a:t>画正方型” </a:t>
            </a:r>
            <a:r>
              <a:rPr lang="en-US" altLang="zh-CN" sz="1800" dirty="0"/>
              <a:t>);   </a:t>
            </a:r>
            <a:r>
              <a:rPr lang="en-US" altLang="zh-CN" sz="1800" err="1">
                <a:solidFill>
                  <a:srgbClr val="FF9900"/>
                </a:solidFill>
              </a:rPr>
              <a:t>// set up squareButton</a:t>
            </a:r>
            <a:endParaRPr lang="en-US" altLang="zh-CN" sz="1800" err="1"/>
          </a:p>
          <a:p>
            <a:pPr>
              <a:lnSpc>
                <a:spcPct val="80000"/>
              </a:lnSpc>
              <a:buNone/>
            </a:pPr>
            <a:r>
              <a:rPr lang="en-US" altLang="zh-CN" sz="1800" err="1"/>
              <a:t>      squareButton.addActionListener</a:t>
            </a:r>
            <a:r>
              <a:rPr lang="en-US" altLang="zh-CN" sz="1800"/>
              <a:t>(</a:t>
            </a:r>
          </a:p>
          <a:p>
            <a:pPr>
              <a:lnSpc>
                <a:spcPct val="80000"/>
              </a:lnSpc>
              <a:buNone/>
            </a:pPr>
            <a:r>
              <a:rPr lang="en-US" altLang="zh-CN" sz="1800" err="1"/>
              <a:t>         new ActionListener</a:t>
            </a:r>
            <a:r>
              <a:rPr lang="en-US" altLang="zh-CN" sz="1800"/>
              <a:t>() {  </a:t>
            </a:r>
            <a:r>
              <a:rPr lang="en-US" altLang="zh-CN" sz="1800">
                <a:solidFill>
                  <a:srgbClr val="FF9900"/>
                </a:solidFill>
              </a:rPr>
              <a:t>// anonymous inner class</a:t>
            </a:r>
            <a:r>
              <a:rPr lang="en-US" altLang="zh-CN" sz="1800"/>
              <a:t>             </a:t>
            </a:r>
            <a:endParaRPr lang="en-US" altLang="zh-CN" sz="1800">
              <a:solidFill>
                <a:srgbClr val="FF9900"/>
              </a:solidFill>
            </a:endParaRPr>
          </a:p>
          <a:p>
            <a:pPr>
              <a:lnSpc>
                <a:spcPct val="80000"/>
              </a:lnSpc>
              <a:buNone/>
            </a:pPr>
            <a:r>
              <a:rPr lang="en-US" altLang="zh-CN" sz="1800" err="1"/>
              <a:t>            public void actionPerformed( ActionEvent</a:t>
            </a:r>
            <a:r>
              <a:rPr lang="en-US" altLang="zh-CN" sz="1800"/>
              <a:t> event )  </a:t>
            </a:r>
            <a:r>
              <a:rPr lang="en-US" altLang="zh-CN" sz="1800">
                <a:solidFill>
                  <a:srgbClr val="FF9900"/>
                </a:solidFill>
              </a:rPr>
              <a:t>// draw a square</a:t>
            </a:r>
            <a:endParaRPr lang="en-US" altLang="zh-CN" sz="1800"/>
          </a:p>
          <a:p>
            <a:pPr>
              <a:lnSpc>
                <a:spcPct val="80000"/>
              </a:lnSpc>
              <a:buNone/>
            </a:pPr>
            <a:r>
              <a:rPr lang="en-US" altLang="zh-CN" sz="1800" err="1"/>
              <a:t>            {</a:t>
            </a:r>
          </a:p>
          <a:p>
            <a:pPr>
              <a:lnSpc>
                <a:spcPct val="80000"/>
              </a:lnSpc>
              <a:buNone/>
            </a:pPr>
            <a:r>
              <a:rPr lang="en-US" altLang="zh-CN" sz="1800" err="1"/>
              <a:t>               myPanel</a:t>
            </a:r>
            <a:r>
              <a:rPr lang="en-US" altLang="zh-CN" sz="1800"/>
              <a:t>.draw(2);</a:t>
            </a:r>
          </a:p>
          <a:p>
            <a:pPr>
              <a:lnSpc>
                <a:spcPct val="80000"/>
              </a:lnSpc>
              <a:buNone/>
            </a:pPr>
            <a:r>
              <a:rPr lang="en-US" altLang="zh-CN" sz="1800"/>
              <a:t>            }</a:t>
            </a:r>
          </a:p>
          <a:p>
            <a:pPr>
              <a:lnSpc>
                <a:spcPct val="80000"/>
              </a:lnSpc>
              <a:buNone/>
            </a:pPr>
            <a:r>
              <a:rPr lang="en-US" altLang="zh-CN" sz="1800"/>
              <a:t>         } );            </a:t>
            </a:r>
            <a:endParaRPr lang="en-US" altLang="zh-CN" sz="1800" err="1">
              <a:solidFill>
                <a:srgbClr val="FF9900"/>
              </a:solidFill>
            </a:endParaRPr>
          </a:p>
          <a:p>
            <a:pPr>
              <a:lnSpc>
                <a:spcPct val="80000"/>
              </a:lnSpc>
              <a:buNone/>
            </a:pPr>
            <a:r>
              <a:rPr lang="en-US" altLang="zh-CN" sz="1800" err="1"/>
              <a:t>      circleButton = new JButton</a:t>
            </a:r>
            <a:r>
              <a:rPr lang="en-US" altLang="zh-CN" sz="1800" dirty="0"/>
              <a:t>( “</a:t>
            </a:r>
            <a:r>
              <a:rPr lang="zh-CN" altLang="en-US" sz="1800" dirty="0"/>
              <a:t>画圆型” </a:t>
            </a:r>
            <a:r>
              <a:rPr lang="en-US" altLang="zh-CN" sz="1800" dirty="0"/>
              <a:t>);</a:t>
            </a:r>
          </a:p>
          <a:p>
            <a:pPr>
              <a:lnSpc>
                <a:spcPct val="80000"/>
              </a:lnSpc>
              <a:buNone/>
            </a:pPr>
            <a:r>
              <a:rPr lang="en-US" altLang="zh-CN" sz="1800" dirty="0"/>
              <a:t>      </a:t>
            </a:r>
            <a:r>
              <a:rPr lang="en-US" altLang="zh-CN" sz="1800" err="1"/>
              <a:t>circleButton.addActionListener</a:t>
            </a:r>
            <a:r>
              <a:rPr lang="en-US" altLang="zh-CN" sz="1800"/>
              <a:t>(</a:t>
            </a:r>
          </a:p>
          <a:p>
            <a:pPr>
              <a:lnSpc>
                <a:spcPct val="80000"/>
              </a:lnSpc>
              <a:buNone/>
            </a:pPr>
            <a:r>
              <a:rPr lang="en-US" altLang="zh-CN" sz="1800" err="1"/>
              <a:t>         new ActionListener</a:t>
            </a:r>
            <a:r>
              <a:rPr lang="en-US" altLang="zh-CN" sz="1800"/>
              <a:t>() {  </a:t>
            </a:r>
            <a:r>
              <a:rPr lang="en-US" altLang="zh-CN" sz="1800">
                <a:solidFill>
                  <a:srgbClr val="FF9900"/>
                </a:solidFill>
              </a:rPr>
              <a:t>// anonymous inner class</a:t>
            </a:r>
            <a:r>
              <a:rPr lang="en-US" altLang="zh-CN" sz="1800"/>
              <a:t>             </a:t>
            </a:r>
          </a:p>
          <a:p>
            <a:pPr>
              <a:lnSpc>
                <a:spcPct val="80000"/>
              </a:lnSpc>
              <a:buNone/>
            </a:pPr>
            <a:r>
              <a:rPr lang="en-US" altLang="zh-CN" sz="1800" err="1"/>
              <a:t>            public void actionPerformed( ActionEvent</a:t>
            </a:r>
            <a:r>
              <a:rPr lang="en-US" altLang="zh-CN" sz="1800"/>
              <a:t> event ) // draw a circle</a:t>
            </a:r>
          </a:p>
          <a:p>
            <a:pPr>
              <a:lnSpc>
                <a:spcPct val="80000"/>
              </a:lnSpc>
              <a:buNone/>
            </a:pPr>
            <a:r>
              <a:rPr lang="en-US" altLang="zh-CN" sz="1800" err="1"/>
              <a:t>            {    myPanel</a:t>
            </a:r>
            <a:r>
              <a:rPr lang="en-US" altLang="zh-CN" sz="1800"/>
              <a:t>.draw( 1 );</a:t>
            </a:r>
          </a:p>
          <a:p>
            <a:pPr>
              <a:lnSpc>
                <a:spcPct val="80000"/>
              </a:lnSpc>
              <a:buNone/>
            </a:pPr>
            <a:r>
              <a:rPr lang="en-US" altLang="zh-CN" sz="1800"/>
              <a:t>            }</a:t>
            </a:r>
          </a:p>
          <a:p>
            <a:pPr>
              <a:lnSpc>
                <a:spcPct val="80000"/>
              </a:lnSpc>
              <a:buNone/>
            </a:pPr>
            <a:r>
              <a:rPr lang="en-US" altLang="zh-CN" sz="1800"/>
              <a:t>         } // end anonymous inner class</a:t>
            </a:r>
          </a:p>
          <a:p>
            <a:pPr>
              <a:lnSpc>
                <a:spcPct val="80000"/>
              </a:lnSpc>
              <a:buNone/>
            </a:pPr>
            <a:r>
              <a:rPr lang="en-US" altLang="zh-CN" sz="1800" err="1"/>
              <a:t>      ); // end call to addActionListener</a:t>
            </a:r>
            <a:endParaRPr lang="en-US" altLang="zh-CN" sz="1800"/>
          </a:p>
        </p:txBody>
      </p:sp>
      <p:pic>
        <p:nvPicPr>
          <p:cNvPr id="683013" name="图片 683012"/>
          <p:cNvPicPr>
            <a:picLocks noChangeAspect="1"/>
          </p:cNvPicPr>
          <p:nvPr/>
        </p:nvPicPr>
        <p:blipFill>
          <a:blip r:embed="rId2"/>
          <a:stretch>
            <a:fillRect/>
          </a:stretch>
        </p:blipFill>
        <p:spPr>
          <a:xfrm>
            <a:off x="6096000" y="228600"/>
            <a:ext cx="3048000" cy="1371600"/>
          </a:xfrm>
          <a:prstGeom prst="rect">
            <a:avLst/>
          </a:prstGeom>
          <a:noFill/>
          <a:ln w="9525">
            <a:noFill/>
          </a:ln>
        </p:spPr>
      </p:pic>
      <p:pic>
        <p:nvPicPr>
          <p:cNvPr id="683014" name="图片 683013"/>
          <p:cNvPicPr>
            <a:picLocks noChangeAspect="1"/>
          </p:cNvPicPr>
          <p:nvPr/>
        </p:nvPicPr>
        <p:blipFill>
          <a:blip r:embed="rId3"/>
          <a:stretch>
            <a:fillRect/>
          </a:stretch>
        </p:blipFill>
        <p:spPr>
          <a:xfrm>
            <a:off x="6324600" y="3124200"/>
            <a:ext cx="2667000" cy="1276350"/>
          </a:xfrm>
          <a:prstGeom prst="rect">
            <a:avLst/>
          </a:prstGeom>
          <a:noFill/>
          <a:ln w="9525">
            <a:noFill/>
          </a:ln>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6" name="文本占位符 684035"/>
          <p:cNvSpPr>
            <a:spLocks noGrp="1"/>
          </p:cNvSpPr>
          <p:nvPr>
            <p:ph type="body" idx="1"/>
          </p:nvPr>
        </p:nvSpPr>
        <p:spPr>
          <a:xfrm>
            <a:off x="228600" y="0"/>
            <a:ext cx="8686800" cy="6553200"/>
          </a:xfrm>
          <a:solidFill>
            <a:srgbClr val="CCFFFF"/>
          </a:solidFill>
          <a:ln/>
        </p:spPr>
        <p:txBody>
          <a:bodyPr/>
          <a:lstStyle/>
          <a:p>
            <a:pPr>
              <a:lnSpc>
                <a:spcPct val="80000"/>
              </a:lnSpc>
              <a:buNone/>
            </a:pPr>
            <a:r>
              <a:rPr lang="en-US" altLang="zh-CN" sz="1800" err="1">
                <a:solidFill>
                  <a:srgbClr val="FF9900"/>
                </a:solidFill>
              </a:rPr>
              <a:t>// set up panel containing buttons</a:t>
            </a:r>
          </a:p>
          <a:p>
            <a:pPr>
              <a:lnSpc>
                <a:spcPct val="80000"/>
              </a:lnSpc>
              <a:buNone/>
            </a:pPr>
            <a:r>
              <a:rPr lang="en-US" altLang="zh-CN" sz="1800" err="1"/>
              <a:t>      buttonPanel = new JPanel();</a:t>
            </a:r>
          </a:p>
          <a:p>
            <a:pPr>
              <a:lnSpc>
                <a:spcPct val="80000"/>
              </a:lnSpc>
              <a:buNone/>
            </a:pPr>
            <a:r>
              <a:rPr lang="en-US" altLang="zh-CN" sz="1800" err="1"/>
              <a:t>      buttonPanel.setLayout( new GridLayout( 1, 2 ) );</a:t>
            </a:r>
          </a:p>
          <a:p>
            <a:pPr>
              <a:lnSpc>
                <a:spcPct val="80000"/>
              </a:lnSpc>
              <a:buNone/>
            </a:pPr>
            <a:r>
              <a:rPr lang="en-US" altLang="zh-CN" sz="1800" err="1"/>
              <a:t>      buttonPanel.add( circleButton );</a:t>
            </a:r>
          </a:p>
          <a:p>
            <a:pPr>
              <a:lnSpc>
                <a:spcPct val="80000"/>
              </a:lnSpc>
              <a:buNone/>
            </a:pPr>
            <a:r>
              <a:rPr lang="en-US" altLang="zh-CN" sz="1800" err="1"/>
              <a:t>      buttonPanel.add( squareButton</a:t>
            </a:r>
            <a:r>
              <a:rPr lang="en-US" altLang="zh-CN" sz="1800"/>
              <a:t> );</a:t>
            </a:r>
          </a:p>
          <a:p>
            <a:pPr>
              <a:lnSpc>
                <a:spcPct val="80000"/>
              </a:lnSpc>
              <a:buNone/>
            </a:pPr>
            <a:endParaRPr lang="en-US" altLang="zh-CN" sz="1800"/>
          </a:p>
          <a:p>
            <a:pPr>
              <a:lnSpc>
                <a:spcPct val="80000"/>
              </a:lnSpc>
              <a:buNone/>
            </a:pPr>
            <a:r>
              <a:rPr lang="en-US" altLang="zh-CN" sz="1800"/>
              <a:t>      </a:t>
            </a:r>
            <a:r>
              <a:rPr lang="en-US" altLang="zh-CN" sz="1800">
                <a:solidFill>
                  <a:srgbClr val="FF9900"/>
                </a:solidFill>
              </a:rPr>
              <a:t>// attach button panel &amp; custom drawing area to content pane</a:t>
            </a:r>
          </a:p>
          <a:p>
            <a:pPr>
              <a:lnSpc>
                <a:spcPct val="80000"/>
              </a:lnSpc>
              <a:buNone/>
            </a:pPr>
            <a:r>
              <a:rPr lang="en-US" altLang="zh-CN" sz="1800" err="1"/>
              <a:t>      Container container = getContentPane</a:t>
            </a:r>
            <a:r>
              <a:rPr lang="en-US" altLang="zh-CN" sz="1800"/>
              <a:t>();</a:t>
            </a:r>
          </a:p>
          <a:p>
            <a:pPr>
              <a:lnSpc>
                <a:spcPct val="80000"/>
              </a:lnSpc>
              <a:buNone/>
            </a:pPr>
            <a:r>
              <a:rPr lang="en-US" altLang="zh-CN" sz="1800" err="1"/>
              <a:t>      container.add( myPanel, BorderLayout</a:t>
            </a:r>
            <a:r>
              <a:rPr lang="en-US" altLang="zh-CN" sz="1800"/>
              <a:t>.CENTER );  </a:t>
            </a:r>
          </a:p>
          <a:p>
            <a:pPr>
              <a:lnSpc>
                <a:spcPct val="80000"/>
              </a:lnSpc>
              <a:buNone/>
            </a:pPr>
            <a:r>
              <a:rPr lang="en-US" altLang="zh-CN" sz="1800" err="1"/>
              <a:t>      container.add( buttonPanel, BorderLayout.SOUTH );</a:t>
            </a:r>
          </a:p>
          <a:p>
            <a:pPr>
              <a:lnSpc>
                <a:spcPct val="80000"/>
              </a:lnSpc>
              <a:buNone/>
            </a:pPr>
            <a:endParaRPr lang="en-US" altLang="zh-CN" sz="1800" err="1"/>
          </a:p>
          <a:p>
            <a:pPr>
              <a:lnSpc>
                <a:spcPct val="80000"/>
              </a:lnSpc>
              <a:buNone/>
            </a:pPr>
            <a:r>
              <a:rPr lang="en-US" altLang="zh-CN" sz="1800" err="1"/>
              <a:t>      setSize( 300, 150 );</a:t>
            </a:r>
          </a:p>
          <a:p>
            <a:pPr>
              <a:lnSpc>
                <a:spcPct val="80000"/>
              </a:lnSpc>
              <a:buNone/>
            </a:pPr>
            <a:r>
              <a:rPr lang="en-US" altLang="zh-CN" sz="1800" err="1"/>
              <a:t>      setVisible</a:t>
            </a:r>
            <a:r>
              <a:rPr lang="en-US" altLang="zh-CN" sz="1800"/>
              <a:t>( true );</a:t>
            </a:r>
          </a:p>
          <a:p>
            <a:pPr>
              <a:lnSpc>
                <a:spcPct val="80000"/>
              </a:lnSpc>
              <a:buNone/>
            </a:pPr>
            <a:endParaRPr lang="en-US" altLang="zh-CN" sz="1800"/>
          </a:p>
          <a:p>
            <a:pPr>
              <a:lnSpc>
                <a:spcPct val="80000"/>
              </a:lnSpc>
              <a:buNone/>
            </a:pPr>
            <a:r>
              <a:rPr lang="en-US" altLang="zh-CN" sz="1800"/>
              <a:t>   } </a:t>
            </a:r>
            <a:r>
              <a:rPr lang="en-US" altLang="zh-CN" sz="1800" err="1">
                <a:solidFill>
                  <a:srgbClr val="FF9900"/>
                </a:solidFill>
              </a:rPr>
              <a:t>// end constructor CustomPanelTest</a:t>
            </a:r>
          </a:p>
          <a:p>
            <a:pPr>
              <a:lnSpc>
                <a:spcPct val="80000"/>
              </a:lnSpc>
              <a:buNone/>
            </a:pPr>
            <a:endParaRPr lang="en-US" altLang="zh-CN" sz="1800" err="1"/>
          </a:p>
          <a:p>
            <a:pPr>
              <a:lnSpc>
                <a:spcPct val="80000"/>
              </a:lnSpc>
              <a:buNone/>
            </a:pPr>
            <a:r>
              <a:rPr lang="en-US" altLang="zh-CN" sz="1800" err="1"/>
              <a:t>   public static void main( String args</a:t>
            </a:r>
            <a:r>
              <a:rPr lang="en-US" altLang="zh-CN" sz="1800"/>
              <a:t>[] )</a:t>
            </a:r>
          </a:p>
          <a:p>
            <a:pPr>
              <a:lnSpc>
                <a:spcPct val="80000"/>
              </a:lnSpc>
              <a:buNone/>
            </a:pPr>
            <a:r>
              <a:rPr lang="en-US" altLang="zh-CN" sz="1800" err="1"/>
              <a:t>   {</a:t>
            </a:r>
          </a:p>
          <a:p>
            <a:pPr>
              <a:lnSpc>
                <a:spcPct val="80000"/>
              </a:lnSpc>
              <a:buNone/>
            </a:pPr>
            <a:r>
              <a:rPr lang="en-US" altLang="zh-CN" sz="1800" err="1"/>
              <a:t>      CustomPanelTest application = new CustomPanelTest</a:t>
            </a:r>
            <a:r>
              <a:rPr lang="en-US" altLang="zh-CN" sz="1800"/>
              <a:t>();</a:t>
            </a:r>
          </a:p>
          <a:p>
            <a:pPr>
              <a:lnSpc>
                <a:spcPct val="80000"/>
              </a:lnSpc>
              <a:buNone/>
            </a:pPr>
            <a:r>
              <a:rPr lang="en-US" altLang="zh-CN" sz="1800" err="1"/>
              <a:t>      application.setDefaultCloseOperation( JFrame</a:t>
            </a:r>
            <a:r>
              <a:rPr lang="en-US" altLang="zh-CN" sz="1800"/>
              <a:t>.EXIT_ON_CLOSE );</a:t>
            </a:r>
          </a:p>
          <a:p>
            <a:pPr>
              <a:lnSpc>
                <a:spcPct val="80000"/>
              </a:lnSpc>
              <a:buNone/>
            </a:pPr>
            <a:r>
              <a:rPr lang="en-US" altLang="zh-CN" sz="1800"/>
              <a:t>   }</a:t>
            </a:r>
          </a:p>
          <a:p>
            <a:pPr>
              <a:lnSpc>
                <a:spcPct val="80000"/>
              </a:lnSpc>
              <a:buNone/>
            </a:pPr>
            <a:endParaRPr lang="en-US" altLang="zh-CN" sz="1800"/>
          </a:p>
          <a:p>
            <a:pPr>
              <a:lnSpc>
                <a:spcPct val="80000"/>
              </a:lnSpc>
              <a:buNone/>
            </a:pPr>
            <a:r>
              <a:rPr lang="en-US" altLang="zh-CN" sz="1800"/>
              <a:t>} </a:t>
            </a:r>
            <a:r>
              <a:rPr lang="en-US" altLang="zh-CN" sz="1800" err="1">
                <a:solidFill>
                  <a:srgbClr val="FF9900"/>
                </a:solidFill>
              </a:rPr>
              <a:t>// end class CustomPanelTest</a:t>
            </a:r>
            <a:endParaRPr lang="en-US" altLang="zh-CN" sz="1800">
              <a:solidFill>
                <a:srgbClr val="FF9900"/>
              </a:solidFill>
            </a:endParaRPr>
          </a:p>
        </p:txBody>
      </p:sp>
      <p:pic>
        <p:nvPicPr>
          <p:cNvPr id="684037" name="图片 684036"/>
          <p:cNvPicPr>
            <a:picLocks noChangeAspect="1"/>
          </p:cNvPicPr>
          <p:nvPr/>
        </p:nvPicPr>
        <p:blipFill>
          <a:blip r:embed="rId2"/>
          <a:stretch>
            <a:fillRect/>
          </a:stretch>
        </p:blipFill>
        <p:spPr>
          <a:xfrm>
            <a:off x="6096000" y="152400"/>
            <a:ext cx="3048000" cy="1371600"/>
          </a:xfrm>
          <a:prstGeom prst="rect">
            <a:avLst/>
          </a:prstGeom>
          <a:noFill/>
          <a:ln w="9525">
            <a:noFill/>
          </a:ln>
        </p:spPr>
      </p:pic>
      <p:pic>
        <p:nvPicPr>
          <p:cNvPr id="684038" name="图片 684037"/>
          <p:cNvPicPr>
            <a:picLocks noChangeAspect="1"/>
          </p:cNvPicPr>
          <p:nvPr/>
        </p:nvPicPr>
        <p:blipFill>
          <a:blip r:embed="rId3"/>
          <a:stretch>
            <a:fillRect/>
          </a:stretch>
        </p:blipFill>
        <p:spPr>
          <a:xfrm>
            <a:off x="6477000" y="2895600"/>
            <a:ext cx="2667000" cy="127635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标题 154625"/>
          <p:cNvSpPr>
            <a:spLocks noGrp="1"/>
          </p:cNvSpPr>
          <p:nvPr>
            <p:ph type="title"/>
          </p:nvPr>
        </p:nvSpPr>
        <p:spPr>
          <a:xfrm>
            <a:off x="381000" y="5257800"/>
            <a:ext cx="7848600" cy="914400"/>
          </a:xfrm>
          <a:ln/>
        </p:spPr>
        <p:txBody>
          <a:bodyPr anchor="b"/>
          <a:lstStyle/>
          <a:p>
            <a:pPr algn="ctr"/>
            <a:r>
              <a:rPr lang="en-US" altLang="zh-CN" b="0" dirty="0">
                <a:solidFill>
                  <a:schemeClr val="tx1"/>
                </a:solidFill>
                <a:latin typeface="仿宋_GB2312" pitchFamily="49" charset="-122"/>
              </a:rPr>
              <a:t>Swing </a:t>
            </a:r>
            <a:r>
              <a:rPr lang="zh-CN" altLang="en-US" b="0" dirty="0">
                <a:solidFill>
                  <a:schemeClr val="tx1"/>
                </a:solidFill>
                <a:latin typeface="仿宋_GB2312" pitchFamily="49" charset="-122"/>
              </a:rPr>
              <a:t>组件的继承的超类</a:t>
            </a:r>
          </a:p>
        </p:txBody>
      </p:sp>
      <p:sp>
        <p:nvSpPr>
          <p:cNvPr id="154627" name="矩形 154626"/>
          <p:cNvSpPr/>
          <p:nvPr/>
        </p:nvSpPr>
        <p:spPr>
          <a:xfrm>
            <a:off x="1219200" y="1981200"/>
            <a:ext cx="6248400" cy="2971800"/>
          </a:xfrm>
          <a:prstGeom prst="rect">
            <a:avLst/>
          </a:prstGeom>
          <a:solidFill>
            <a:srgbClr val="FFE699"/>
          </a:solidFill>
          <a:ln w="0">
            <a:noFill/>
          </a:ln>
        </p:spPr>
        <p:txBody>
          <a:bodyPr/>
          <a:lstStyle/>
          <a:p>
            <a:endParaRPr lang="zh-CN" altLang="en-US"/>
          </a:p>
        </p:txBody>
      </p:sp>
      <p:grpSp>
        <p:nvGrpSpPr>
          <p:cNvPr id="154628" name="组合 154627"/>
          <p:cNvGrpSpPr/>
          <p:nvPr/>
        </p:nvGrpSpPr>
        <p:grpSpPr>
          <a:xfrm>
            <a:off x="1638300" y="2254250"/>
            <a:ext cx="1562100" cy="417513"/>
            <a:chOff x="0" y="-5"/>
            <a:chExt cx="20000" cy="20005"/>
          </a:xfrm>
        </p:grpSpPr>
        <p:sp>
          <p:nvSpPr>
            <p:cNvPr id="154629" name="矩形 154628"/>
            <p:cNvSpPr/>
            <p:nvPr/>
          </p:nvSpPr>
          <p:spPr>
            <a:xfrm>
              <a:off x="643" y="5621"/>
              <a:ext cx="18557" cy="11748"/>
            </a:xfrm>
            <a:prstGeom prst="rect">
              <a:avLst/>
            </a:prstGeom>
            <a:noFill/>
            <a:ln w="0">
              <a:noFill/>
            </a:ln>
          </p:spPr>
          <p:txBody>
            <a:bodyPr lIns="0" tIns="0" rIns="0" bIns="0"/>
            <a:lstStyle/>
            <a:p>
              <a:pPr algn="ctr" eaLnBrk="0" hangingPunct="0">
                <a:lnSpc>
                  <a:spcPct val="80000"/>
                </a:lnSpc>
              </a:pPr>
              <a:r>
                <a:rPr lang="" altLang="zh-CN" sz="800" dirty="0">
                  <a:solidFill>
                    <a:srgbClr val="000000"/>
                  </a:solidFill>
                  <a:latin typeface="LucidaSansTypewriter" pitchFamily="49" charset="0"/>
                  <a:ea typeface="宋体" panose="02010600030101010101" pitchFamily="2" charset="-122"/>
                </a:rPr>
                <a:t>Object</a:t>
              </a:r>
            </a:p>
          </p:txBody>
        </p:sp>
        <p:grpSp>
          <p:nvGrpSpPr>
            <p:cNvPr id="154630" name="组合 154629"/>
            <p:cNvGrpSpPr/>
            <p:nvPr/>
          </p:nvGrpSpPr>
          <p:grpSpPr>
            <a:xfrm>
              <a:off x="0" y="-5"/>
              <a:ext cx="20000" cy="20005"/>
              <a:chOff x="0" y="0"/>
              <a:chExt cx="20000" cy="20000"/>
            </a:xfrm>
          </p:grpSpPr>
          <p:sp>
            <p:nvSpPr>
              <p:cNvPr id="154631" name="任意多边形 154630"/>
              <p:cNvSpPr/>
              <p:nvPr/>
            </p:nvSpPr>
            <p:spPr>
              <a:xfrm>
                <a:off x="0" y="0"/>
                <a:ext cx="20000" cy="20000"/>
              </a:xfrm>
              <a:custGeom>
                <a:avLst/>
                <a:gdLst/>
                <a:ahLst/>
                <a:cxnLst/>
                <a:rect l="0" t="0" r="0" b="0"/>
                <a:pathLst>
                  <a:path w="20000" h="20000">
                    <a:moveTo>
                      <a:pt x="19989" y="0"/>
                    </a:moveTo>
                    <a:lnTo>
                      <a:pt x="19989" y="19927"/>
                    </a:lnTo>
                    <a:lnTo>
                      <a:pt x="0" y="19927"/>
                    </a:lnTo>
                    <a:lnTo>
                      <a:pt x="0" y="0"/>
                    </a:lnTo>
                    <a:lnTo>
                      <a:pt x="19989" y="0"/>
                    </a:lnTo>
                    <a:close/>
                  </a:path>
                </a:pathLst>
              </a:custGeom>
              <a:solidFill>
                <a:srgbClr val="4DB3E6"/>
              </a:solidFill>
              <a:ln w="3175" cap="flat" cmpd="sng">
                <a:solidFill>
                  <a:srgbClr val="4DB3E6"/>
                </a:solidFill>
                <a:prstDash val="solid"/>
                <a:headEnd type="none" w="med" len="med"/>
                <a:tailEnd type="none" w="med" len="med"/>
              </a:ln>
            </p:spPr>
            <p:txBody>
              <a:bodyPr/>
              <a:lstStyle/>
              <a:p>
                <a:endParaRPr lang="zh-CN" altLang="en-US"/>
              </a:p>
            </p:txBody>
          </p:sp>
          <p:sp>
            <p:nvSpPr>
              <p:cNvPr id="154632" name="任意多边形 154631"/>
              <p:cNvSpPr/>
              <p:nvPr/>
            </p:nvSpPr>
            <p:spPr>
              <a:xfrm>
                <a:off x="0" y="0"/>
                <a:ext cx="20000" cy="20000"/>
              </a:xfrm>
              <a:custGeom>
                <a:avLst/>
                <a:gdLst/>
                <a:ahLst/>
                <a:cxnLst/>
                <a:rect l="0" t="0" r="0" b="0"/>
                <a:pathLst>
                  <a:path w="20000" h="20000">
                    <a:moveTo>
                      <a:pt x="19989" y="0"/>
                    </a:moveTo>
                    <a:lnTo>
                      <a:pt x="19989" y="19927"/>
                    </a:lnTo>
                    <a:lnTo>
                      <a:pt x="0" y="19927"/>
                    </a:lnTo>
                    <a:lnTo>
                      <a:pt x="0" y="0"/>
                    </a:lnTo>
                    <a:lnTo>
                      <a:pt x="19989" y="0"/>
                    </a:lnTo>
                    <a:close/>
                  </a:path>
                </a:pathLst>
              </a:custGeom>
              <a:noFill/>
              <a:ln w="3175" cap="flat" cmpd="sng">
                <a:solidFill>
                  <a:srgbClr val="000000"/>
                </a:solidFill>
                <a:prstDash val="solid"/>
                <a:headEnd type="none" w="med" len="med"/>
                <a:tailEnd type="none" w="med" len="med"/>
              </a:ln>
            </p:spPr>
            <p:txBody>
              <a:bodyPr/>
              <a:lstStyle/>
              <a:p>
                <a:endParaRPr lang="zh-CN" altLang="en-US"/>
              </a:p>
            </p:txBody>
          </p:sp>
        </p:grpSp>
      </p:grpSp>
      <p:grpSp>
        <p:nvGrpSpPr>
          <p:cNvPr id="154633" name="组合 154632"/>
          <p:cNvGrpSpPr/>
          <p:nvPr/>
        </p:nvGrpSpPr>
        <p:grpSpPr>
          <a:xfrm>
            <a:off x="2933700" y="2976563"/>
            <a:ext cx="1562100" cy="412750"/>
            <a:chOff x="0" y="0"/>
            <a:chExt cx="20000" cy="20000"/>
          </a:xfrm>
        </p:grpSpPr>
        <p:sp>
          <p:nvSpPr>
            <p:cNvPr id="154634" name="矩形 154633"/>
            <p:cNvSpPr/>
            <p:nvPr/>
          </p:nvSpPr>
          <p:spPr>
            <a:xfrm>
              <a:off x="643" y="5619"/>
              <a:ext cx="18557" cy="11751"/>
            </a:xfrm>
            <a:prstGeom prst="rect">
              <a:avLst/>
            </a:prstGeom>
            <a:noFill/>
            <a:ln w="0">
              <a:noFill/>
            </a:ln>
          </p:spPr>
          <p:txBody>
            <a:bodyPr lIns="0" tIns="0" rIns="0" bIns="0"/>
            <a:lstStyle/>
            <a:p>
              <a:pPr algn="ctr" eaLnBrk="0" hangingPunct="0">
                <a:lnSpc>
                  <a:spcPct val="80000"/>
                </a:lnSpc>
              </a:pPr>
              <a:r>
                <a:rPr lang="" altLang="zh-CN" sz="800" dirty="0">
                  <a:solidFill>
                    <a:srgbClr val="000000"/>
                  </a:solidFill>
                  <a:latin typeface="LucidaSansTypewriter" pitchFamily="49" charset="0"/>
                  <a:ea typeface="宋体" panose="02010600030101010101" pitchFamily="2" charset="-122"/>
                </a:rPr>
                <a:t>Component</a:t>
              </a:r>
            </a:p>
          </p:txBody>
        </p:sp>
        <p:grpSp>
          <p:nvGrpSpPr>
            <p:cNvPr id="154635" name="组合 154634"/>
            <p:cNvGrpSpPr/>
            <p:nvPr/>
          </p:nvGrpSpPr>
          <p:grpSpPr>
            <a:xfrm>
              <a:off x="0" y="0"/>
              <a:ext cx="20000" cy="20000"/>
              <a:chOff x="0" y="0"/>
              <a:chExt cx="20000" cy="20000"/>
            </a:xfrm>
          </p:grpSpPr>
          <p:sp>
            <p:nvSpPr>
              <p:cNvPr id="154636" name="任意多边形 154635"/>
              <p:cNvSpPr/>
              <p:nvPr/>
            </p:nvSpPr>
            <p:spPr>
              <a:xfrm>
                <a:off x="0" y="0"/>
                <a:ext cx="20000" cy="20000"/>
              </a:xfrm>
              <a:custGeom>
                <a:avLst/>
                <a:gdLst/>
                <a:ahLst/>
                <a:cxnLst/>
                <a:rect l="0" t="0" r="0" b="0"/>
                <a:pathLst>
                  <a:path w="20000" h="20000">
                    <a:moveTo>
                      <a:pt x="19989" y="0"/>
                    </a:moveTo>
                    <a:lnTo>
                      <a:pt x="19989" y="19927"/>
                    </a:lnTo>
                    <a:lnTo>
                      <a:pt x="0" y="19927"/>
                    </a:lnTo>
                    <a:lnTo>
                      <a:pt x="0" y="0"/>
                    </a:lnTo>
                    <a:lnTo>
                      <a:pt x="19989" y="0"/>
                    </a:lnTo>
                    <a:close/>
                  </a:path>
                </a:pathLst>
              </a:custGeom>
              <a:solidFill>
                <a:srgbClr val="4DB3E6"/>
              </a:solidFill>
              <a:ln w="3175" cap="flat" cmpd="sng">
                <a:solidFill>
                  <a:srgbClr val="4DB3E6"/>
                </a:solidFill>
                <a:prstDash val="solid"/>
                <a:headEnd type="none" w="med" len="med"/>
                <a:tailEnd type="none" w="med" len="med"/>
              </a:ln>
            </p:spPr>
            <p:txBody>
              <a:bodyPr/>
              <a:lstStyle/>
              <a:p>
                <a:endParaRPr lang="zh-CN" altLang="en-US"/>
              </a:p>
            </p:txBody>
          </p:sp>
          <p:sp>
            <p:nvSpPr>
              <p:cNvPr id="154637" name="任意多边形 154636"/>
              <p:cNvSpPr/>
              <p:nvPr/>
            </p:nvSpPr>
            <p:spPr>
              <a:xfrm>
                <a:off x="0" y="0"/>
                <a:ext cx="20000" cy="20000"/>
              </a:xfrm>
              <a:custGeom>
                <a:avLst/>
                <a:gdLst/>
                <a:ahLst/>
                <a:cxnLst/>
                <a:rect l="0" t="0" r="0" b="0"/>
                <a:pathLst>
                  <a:path w="20000" h="20000">
                    <a:moveTo>
                      <a:pt x="19989" y="0"/>
                    </a:moveTo>
                    <a:lnTo>
                      <a:pt x="19989" y="19927"/>
                    </a:lnTo>
                    <a:lnTo>
                      <a:pt x="0" y="19927"/>
                    </a:lnTo>
                    <a:lnTo>
                      <a:pt x="0" y="0"/>
                    </a:lnTo>
                    <a:lnTo>
                      <a:pt x="19989" y="0"/>
                    </a:lnTo>
                    <a:close/>
                  </a:path>
                </a:pathLst>
              </a:custGeom>
              <a:noFill/>
              <a:ln w="3175" cap="flat" cmpd="sng">
                <a:solidFill>
                  <a:srgbClr val="000000"/>
                </a:solidFill>
                <a:prstDash val="solid"/>
                <a:headEnd type="none" w="med" len="med"/>
                <a:tailEnd type="none" w="med" len="med"/>
              </a:ln>
            </p:spPr>
            <p:txBody>
              <a:bodyPr/>
              <a:lstStyle/>
              <a:p>
                <a:endParaRPr lang="zh-CN" altLang="en-US"/>
              </a:p>
            </p:txBody>
          </p:sp>
        </p:grpSp>
      </p:grpSp>
      <p:grpSp>
        <p:nvGrpSpPr>
          <p:cNvPr id="154638" name="组合 154637"/>
          <p:cNvGrpSpPr/>
          <p:nvPr/>
        </p:nvGrpSpPr>
        <p:grpSpPr>
          <a:xfrm>
            <a:off x="4191000" y="3697288"/>
            <a:ext cx="1562100" cy="412750"/>
            <a:chOff x="0" y="0"/>
            <a:chExt cx="20000" cy="20000"/>
          </a:xfrm>
        </p:grpSpPr>
        <p:sp>
          <p:nvSpPr>
            <p:cNvPr id="154639" name="矩形 154638"/>
            <p:cNvSpPr/>
            <p:nvPr/>
          </p:nvSpPr>
          <p:spPr>
            <a:xfrm>
              <a:off x="643" y="5625"/>
              <a:ext cx="18557" cy="11751"/>
            </a:xfrm>
            <a:prstGeom prst="rect">
              <a:avLst/>
            </a:prstGeom>
            <a:noFill/>
            <a:ln w="0">
              <a:noFill/>
            </a:ln>
          </p:spPr>
          <p:txBody>
            <a:bodyPr lIns="0" tIns="0" rIns="0" bIns="0"/>
            <a:lstStyle/>
            <a:p>
              <a:pPr algn="ctr" eaLnBrk="0" hangingPunct="0">
                <a:lnSpc>
                  <a:spcPct val="80000"/>
                </a:lnSpc>
              </a:pPr>
              <a:r>
                <a:rPr lang="" altLang="zh-CN" sz="800" dirty="0">
                  <a:solidFill>
                    <a:srgbClr val="000000"/>
                  </a:solidFill>
                  <a:latin typeface="LucidaSansTypewriter" pitchFamily="49" charset="0"/>
                  <a:ea typeface="宋体" panose="02010600030101010101" pitchFamily="2" charset="-122"/>
                </a:rPr>
                <a:t>Container</a:t>
              </a:r>
            </a:p>
          </p:txBody>
        </p:sp>
        <p:grpSp>
          <p:nvGrpSpPr>
            <p:cNvPr id="154640" name="组合 154639"/>
            <p:cNvGrpSpPr/>
            <p:nvPr/>
          </p:nvGrpSpPr>
          <p:grpSpPr>
            <a:xfrm>
              <a:off x="0" y="0"/>
              <a:ext cx="20000" cy="20000"/>
              <a:chOff x="0" y="0"/>
              <a:chExt cx="20000" cy="20000"/>
            </a:xfrm>
          </p:grpSpPr>
          <p:sp>
            <p:nvSpPr>
              <p:cNvPr id="154641" name="任意多边形 154640"/>
              <p:cNvSpPr/>
              <p:nvPr/>
            </p:nvSpPr>
            <p:spPr>
              <a:xfrm>
                <a:off x="0" y="0"/>
                <a:ext cx="20000" cy="20000"/>
              </a:xfrm>
              <a:custGeom>
                <a:avLst/>
                <a:gdLst/>
                <a:ahLst/>
                <a:cxnLst/>
                <a:rect l="0" t="0" r="0" b="0"/>
                <a:pathLst>
                  <a:path w="20000" h="20000">
                    <a:moveTo>
                      <a:pt x="19989" y="0"/>
                    </a:moveTo>
                    <a:lnTo>
                      <a:pt x="19989" y="19927"/>
                    </a:lnTo>
                    <a:lnTo>
                      <a:pt x="0" y="19927"/>
                    </a:lnTo>
                    <a:lnTo>
                      <a:pt x="0" y="0"/>
                    </a:lnTo>
                    <a:lnTo>
                      <a:pt x="19989" y="0"/>
                    </a:lnTo>
                    <a:close/>
                  </a:path>
                </a:pathLst>
              </a:custGeom>
              <a:solidFill>
                <a:srgbClr val="4DB3E6"/>
              </a:solidFill>
              <a:ln w="3175" cap="flat" cmpd="sng">
                <a:solidFill>
                  <a:srgbClr val="4DB3E6"/>
                </a:solidFill>
                <a:prstDash val="solid"/>
                <a:headEnd type="none" w="med" len="med"/>
                <a:tailEnd type="none" w="med" len="med"/>
              </a:ln>
            </p:spPr>
            <p:txBody>
              <a:bodyPr/>
              <a:lstStyle/>
              <a:p>
                <a:endParaRPr lang="zh-CN" altLang="en-US"/>
              </a:p>
            </p:txBody>
          </p:sp>
          <p:sp>
            <p:nvSpPr>
              <p:cNvPr id="154642" name="任意多边形 154641"/>
              <p:cNvSpPr/>
              <p:nvPr/>
            </p:nvSpPr>
            <p:spPr>
              <a:xfrm>
                <a:off x="0" y="0"/>
                <a:ext cx="20000" cy="20000"/>
              </a:xfrm>
              <a:custGeom>
                <a:avLst/>
                <a:gdLst/>
                <a:ahLst/>
                <a:cxnLst/>
                <a:rect l="0" t="0" r="0" b="0"/>
                <a:pathLst>
                  <a:path w="20000" h="20000">
                    <a:moveTo>
                      <a:pt x="19989" y="0"/>
                    </a:moveTo>
                    <a:lnTo>
                      <a:pt x="19989" y="19927"/>
                    </a:lnTo>
                    <a:lnTo>
                      <a:pt x="0" y="19927"/>
                    </a:lnTo>
                    <a:lnTo>
                      <a:pt x="0" y="0"/>
                    </a:lnTo>
                    <a:lnTo>
                      <a:pt x="19989" y="0"/>
                    </a:lnTo>
                    <a:close/>
                  </a:path>
                </a:pathLst>
              </a:custGeom>
              <a:noFill/>
              <a:ln w="3175" cap="flat" cmpd="sng">
                <a:solidFill>
                  <a:srgbClr val="000000"/>
                </a:solidFill>
                <a:prstDash val="solid"/>
                <a:headEnd type="none" w="med" len="med"/>
                <a:tailEnd type="none" w="med" len="med"/>
              </a:ln>
            </p:spPr>
            <p:txBody>
              <a:bodyPr/>
              <a:lstStyle/>
              <a:p>
                <a:endParaRPr lang="zh-CN" altLang="en-US"/>
              </a:p>
            </p:txBody>
          </p:sp>
        </p:grpSp>
      </p:grpSp>
      <p:grpSp>
        <p:nvGrpSpPr>
          <p:cNvPr id="154643" name="组合 154642"/>
          <p:cNvGrpSpPr/>
          <p:nvPr/>
        </p:nvGrpSpPr>
        <p:grpSpPr>
          <a:xfrm>
            <a:off x="5451475" y="4414838"/>
            <a:ext cx="1562100" cy="417512"/>
            <a:chOff x="0" y="0"/>
            <a:chExt cx="20000" cy="20000"/>
          </a:xfrm>
        </p:grpSpPr>
        <p:sp>
          <p:nvSpPr>
            <p:cNvPr id="154644" name="矩形 154643"/>
            <p:cNvSpPr/>
            <p:nvPr/>
          </p:nvSpPr>
          <p:spPr>
            <a:xfrm>
              <a:off x="643" y="5625"/>
              <a:ext cx="18557" cy="11745"/>
            </a:xfrm>
            <a:prstGeom prst="rect">
              <a:avLst/>
            </a:prstGeom>
            <a:noFill/>
            <a:ln w="0">
              <a:noFill/>
            </a:ln>
          </p:spPr>
          <p:txBody>
            <a:bodyPr lIns="0" tIns="0" rIns="0" bIns="0"/>
            <a:lstStyle/>
            <a:p>
              <a:pPr algn="ctr" eaLnBrk="0" hangingPunct="0">
                <a:lnSpc>
                  <a:spcPct val="80000"/>
                </a:lnSpc>
              </a:pPr>
              <a:r>
                <a:rPr lang="" altLang="zh-CN" sz="800" dirty="0">
                  <a:solidFill>
                    <a:srgbClr val="000000"/>
                  </a:solidFill>
                  <a:latin typeface="LucidaSansTypewriter" pitchFamily="49" charset="0"/>
                  <a:ea typeface="宋体" panose="02010600030101010101" pitchFamily="2" charset="-122"/>
                </a:rPr>
                <a:t>JComponent</a:t>
              </a:r>
            </a:p>
          </p:txBody>
        </p:sp>
        <p:grpSp>
          <p:nvGrpSpPr>
            <p:cNvPr id="154645" name="组合 154644"/>
            <p:cNvGrpSpPr/>
            <p:nvPr/>
          </p:nvGrpSpPr>
          <p:grpSpPr>
            <a:xfrm>
              <a:off x="0" y="0"/>
              <a:ext cx="20000" cy="20000"/>
              <a:chOff x="0" y="0"/>
              <a:chExt cx="20000" cy="20000"/>
            </a:xfrm>
          </p:grpSpPr>
          <p:sp>
            <p:nvSpPr>
              <p:cNvPr id="154646" name="任意多边形 154645"/>
              <p:cNvSpPr/>
              <p:nvPr/>
            </p:nvSpPr>
            <p:spPr>
              <a:xfrm>
                <a:off x="0" y="0"/>
                <a:ext cx="20000" cy="20000"/>
              </a:xfrm>
              <a:custGeom>
                <a:avLst/>
                <a:gdLst/>
                <a:ahLst/>
                <a:cxnLst/>
                <a:rect l="0" t="0" r="0" b="0"/>
                <a:pathLst>
                  <a:path w="20000" h="20000">
                    <a:moveTo>
                      <a:pt x="19989" y="0"/>
                    </a:moveTo>
                    <a:lnTo>
                      <a:pt x="19989" y="19927"/>
                    </a:lnTo>
                    <a:lnTo>
                      <a:pt x="0" y="19927"/>
                    </a:lnTo>
                    <a:lnTo>
                      <a:pt x="0" y="0"/>
                    </a:lnTo>
                    <a:lnTo>
                      <a:pt x="19989" y="0"/>
                    </a:lnTo>
                    <a:close/>
                  </a:path>
                </a:pathLst>
              </a:custGeom>
              <a:solidFill>
                <a:srgbClr val="4DB3E6"/>
              </a:solidFill>
              <a:ln w="3175" cap="flat" cmpd="sng">
                <a:solidFill>
                  <a:srgbClr val="4DB3E6"/>
                </a:solidFill>
                <a:prstDash val="solid"/>
                <a:headEnd type="none" w="med" len="med"/>
                <a:tailEnd type="none" w="med" len="med"/>
              </a:ln>
            </p:spPr>
            <p:txBody>
              <a:bodyPr/>
              <a:lstStyle/>
              <a:p>
                <a:endParaRPr lang="zh-CN" altLang="en-US"/>
              </a:p>
            </p:txBody>
          </p:sp>
          <p:sp>
            <p:nvSpPr>
              <p:cNvPr id="154647" name="任意多边形 154646"/>
              <p:cNvSpPr/>
              <p:nvPr/>
            </p:nvSpPr>
            <p:spPr>
              <a:xfrm>
                <a:off x="0" y="0"/>
                <a:ext cx="20000" cy="20000"/>
              </a:xfrm>
              <a:custGeom>
                <a:avLst/>
                <a:gdLst/>
                <a:ahLst/>
                <a:cxnLst/>
                <a:rect l="0" t="0" r="0" b="0"/>
                <a:pathLst>
                  <a:path w="20000" h="20000">
                    <a:moveTo>
                      <a:pt x="19989" y="0"/>
                    </a:moveTo>
                    <a:lnTo>
                      <a:pt x="19989" y="19927"/>
                    </a:lnTo>
                    <a:lnTo>
                      <a:pt x="0" y="19927"/>
                    </a:lnTo>
                    <a:lnTo>
                      <a:pt x="0" y="0"/>
                    </a:lnTo>
                    <a:lnTo>
                      <a:pt x="19989" y="0"/>
                    </a:lnTo>
                    <a:close/>
                  </a:path>
                </a:pathLst>
              </a:custGeom>
              <a:noFill/>
              <a:ln w="3175" cap="flat" cmpd="sng">
                <a:solidFill>
                  <a:srgbClr val="000000"/>
                </a:solidFill>
                <a:prstDash val="solid"/>
                <a:headEnd type="none" w="med" len="med"/>
                <a:tailEnd type="none" w="med" len="med"/>
              </a:ln>
            </p:spPr>
            <p:txBody>
              <a:bodyPr/>
              <a:lstStyle/>
              <a:p>
                <a:endParaRPr lang="zh-CN" altLang="en-US"/>
              </a:p>
            </p:txBody>
          </p:sp>
        </p:grpSp>
      </p:grpSp>
      <p:sp>
        <p:nvSpPr>
          <p:cNvPr id="154648" name="任意多边形 154647"/>
          <p:cNvSpPr/>
          <p:nvPr/>
        </p:nvSpPr>
        <p:spPr>
          <a:xfrm>
            <a:off x="5018088" y="4110038"/>
            <a:ext cx="431800" cy="498475"/>
          </a:xfrm>
          <a:custGeom>
            <a:avLst/>
            <a:gdLst/>
            <a:ahLst/>
            <a:cxnLst/>
            <a:rect l="0" t="0" r="0" b="0"/>
            <a:pathLst>
              <a:path w="20000" h="20000">
                <a:moveTo>
                  <a:pt x="0" y="0"/>
                </a:moveTo>
                <a:lnTo>
                  <a:pt x="0" y="19939"/>
                </a:lnTo>
                <a:lnTo>
                  <a:pt x="19960" y="19939"/>
                </a:lnTo>
              </a:path>
            </a:pathLst>
          </a:custGeom>
          <a:noFill/>
          <a:ln w="3175" cap="flat" cmpd="sng">
            <a:solidFill>
              <a:srgbClr val="000000"/>
            </a:solidFill>
            <a:prstDash val="solid"/>
            <a:headEnd type="triangle" w="med" len="med"/>
            <a:tailEnd type="none" w="med" len="med"/>
          </a:ln>
        </p:spPr>
        <p:txBody>
          <a:bodyPr/>
          <a:lstStyle/>
          <a:p>
            <a:endParaRPr lang="zh-CN" altLang="en-US"/>
          </a:p>
        </p:txBody>
      </p:sp>
      <p:sp>
        <p:nvSpPr>
          <p:cNvPr id="154649" name="任意多边形 154648"/>
          <p:cNvSpPr/>
          <p:nvPr/>
        </p:nvSpPr>
        <p:spPr>
          <a:xfrm>
            <a:off x="2501900" y="2671763"/>
            <a:ext cx="431800" cy="493712"/>
          </a:xfrm>
          <a:custGeom>
            <a:avLst/>
            <a:gdLst/>
            <a:ahLst/>
            <a:cxnLst/>
            <a:rect l="0" t="0" r="0" b="0"/>
            <a:pathLst>
              <a:path w="20000" h="20000">
                <a:moveTo>
                  <a:pt x="0" y="0"/>
                </a:moveTo>
                <a:lnTo>
                  <a:pt x="0" y="19939"/>
                </a:lnTo>
                <a:lnTo>
                  <a:pt x="19960" y="19939"/>
                </a:lnTo>
              </a:path>
            </a:pathLst>
          </a:custGeom>
          <a:noFill/>
          <a:ln w="3175" cap="flat" cmpd="sng">
            <a:solidFill>
              <a:srgbClr val="000000"/>
            </a:solidFill>
            <a:prstDash val="solid"/>
            <a:headEnd type="triangle" w="med" len="med"/>
            <a:tailEnd type="none" w="med" len="med"/>
          </a:ln>
        </p:spPr>
        <p:txBody>
          <a:bodyPr/>
          <a:lstStyle/>
          <a:p>
            <a:endParaRPr lang="zh-CN" altLang="en-US"/>
          </a:p>
        </p:txBody>
      </p:sp>
      <p:sp>
        <p:nvSpPr>
          <p:cNvPr id="154650" name="任意多边形 154649"/>
          <p:cNvSpPr/>
          <p:nvPr/>
        </p:nvSpPr>
        <p:spPr>
          <a:xfrm>
            <a:off x="3757613" y="3389313"/>
            <a:ext cx="430212" cy="496887"/>
          </a:xfrm>
          <a:custGeom>
            <a:avLst/>
            <a:gdLst/>
            <a:ahLst/>
            <a:cxnLst/>
            <a:rect l="0" t="0" r="0" b="0"/>
            <a:pathLst>
              <a:path w="20000" h="20000">
                <a:moveTo>
                  <a:pt x="0" y="0"/>
                </a:moveTo>
                <a:lnTo>
                  <a:pt x="0" y="19939"/>
                </a:lnTo>
                <a:lnTo>
                  <a:pt x="19960" y="19939"/>
                </a:lnTo>
              </a:path>
            </a:pathLst>
          </a:custGeom>
          <a:noFill/>
          <a:ln w="3175" cap="flat" cmpd="sng">
            <a:solidFill>
              <a:srgbClr val="000000"/>
            </a:solidFill>
            <a:prstDash val="solid"/>
            <a:headEnd type="triangle" w="med" len="med"/>
            <a:tailEnd type="none" w="med" len="med"/>
          </a:ln>
        </p:spPr>
        <p:txBody>
          <a:bodyPr/>
          <a:lstStyle/>
          <a:p>
            <a:endParaRPr lang="zh-CN" altLang="en-US"/>
          </a:p>
        </p:txBody>
      </p:sp>
      <p:sp>
        <p:nvSpPr>
          <p:cNvPr id="154651" name="矩形 154650"/>
          <p:cNvSpPr/>
          <p:nvPr/>
        </p:nvSpPr>
        <p:spPr>
          <a:xfrm>
            <a:off x="1981200" y="2330450"/>
            <a:ext cx="917575" cy="336550"/>
          </a:xfrm>
          <a:prstGeom prst="rect">
            <a:avLst/>
          </a:prstGeom>
          <a:noFill/>
          <a:ln w="9525">
            <a:noFill/>
          </a:ln>
        </p:spPr>
        <p:txBody>
          <a:bodyPr wrap="none" anchor="t">
            <a:spAutoFit/>
          </a:bodyPr>
          <a:lstStyle/>
          <a:p>
            <a:pPr eaLnBrk="0" hangingPunct="0">
              <a:spcBef>
                <a:spcPct val="50000"/>
              </a:spcBef>
            </a:pPr>
            <a:r>
              <a:rPr lang="en-US" altLang="zh-CN" sz="1600">
                <a:solidFill>
                  <a:schemeClr val="tx1"/>
                </a:solidFill>
                <a:latin typeface="Lucida Console" panose="020B0609040504020204" pitchFamily="49" charset="0"/>
                <a:ea typeface="宋体" panose="02010600030101010101" pitchFamily="2" charset="-122"/>
                <a:cs typeface="Times New Roman" panose="02020603050405020304" pitchFamily="18" charset="0"/>
              </a:rPr>
              <a:t>Object</a:t>
            </a:r>
            <a:endParaRPr lang="en-US" altLang="zh-CN" sz="1600">
              <a:solidFill>
                <a:schemeClr val="tx1"/>
              </a:solidFill>
              <a:latin typeface="Lucida Console" panose="020B0609040504020204" pitchFamily="49" charset="0"/>
              <a:ea typeface="Times New Roman" panose="02020603050405020304" pitchFamily="18" charset="0"/>
            </a:endParaRPr>
          </a:p>
        </p:txBody>
      </p:sp>
      <p:sp>
        <p:nvSpPr>
          <p:cNvPr id="154652" name="矩形 154651"/>
          <p:cNvSpPr/>
          <p:nvPr/>
        </p:nvSpPr>
        <p:spPr>
          <a:xfrm>
            <a:off x="3094038" y="3016250"/>
            <a:ext cx="1284287" cy="336550"/>
          </a:xfrm>
          <a:prstGeom prst="rect">
            <a:avLst/>
          </a:prstGeom>
          <a:noFill/>
          <a:ln w="9525">
            <a:noFill/>
          </a:ln>
        </p:spPr>
        <p:txBody>
          <a:bodyPr wrap="none" anchor="t">
            <a:spAutoFit/>
          </a:bodyPr>
          <a:lstStyle/>
          <a:p>
            <a:pPr eaLnBrk="0" hangingPunct="0">
              <a:spcBef>
                <a:spcPct val="50000"/>
              </a:spcBef>
            </a:pPr>
            <a:r>
              <a:rPr lang="en-US" altLang="zh-CN" sz="1600">
                <a:solidFill>
                  <a:schemeClr val="tx1"/>
                </a:solidFill>
                <a:latin typeface="Lucida Console" panose="020B0609040504020204" pitchFamily="49" charset="0"/>
                <a:ea typeface="宋体" panose="02010600030101010101" pitchFamily="2" charset="-122"/>
                <a:cs typeface="Times New Roman" panose="02020603050405020304" pitchFamily="18" charset="0"/>
              </a:rPr>
              <a:t>Component</a:t>
            </a:r>
            <a:endParaRPr lang="en-US" altLang="zh-CN" sz="1600">
              <a:solidFill>
                <a:schemeClr val="tx1"/>
              </a:solidFill>
              <a:latin typeface="Lucida Console" panose="020B0609040504020204" pitchFamily="49" charset="0"/>
              <a:ea typeface="Times New Roman" panose="02020603050405020304" pitchFamily="18" charset="0"/>
            </a:endParaRPr>
          </a:p>
        </p:txBody>
      </p:sp>
      <p:sp>
        <p:nvSpPr>
          <p:cNvPr id="154653" name="矩形 154652"/>
          <p:cNvSpPr/>
          <p:nvPr/>
        </p:nvSpPr>
        <p:spPr>
          <a:xfrm>
            <a:off x="5562600" y="4464050"/>
            <a:ext cx="1406525" cy="336550"/>
          </a:xfrm>
          <a:prstGeom prst="rect">
            <a:avLst/>
          </a:prstGeom>
          <a:noFill/>
          <a:ln w="9525">
            <a:noFill/>
          </a:ln>
        </p:spPr>
        <p:txBody>
          <a:bodyPr wrap="none" anchor="t">
            <a:spAutoFit/>
          </a:bodyPr>
          <a:lstStyle/>
          <a:p>
            <a:pPr eaLnBrk="0" hangingPunct="0">
              <a:spcBef>
                <a:spcPct val="50000"/>
              </a:spcBef>
            </a:pPr>
            <a:r>
              <a:rPr lang="en-US" altLang="zh-CN" sz="1600" err="1">
                <a:solidFill>
                  <a:schemeClr val="tx1"/>
                </a:solidFill>
                <a:latin typeface="Lucida Console" panose="020B0609040504020204" pitchFamily="49" charset="0"/>
                <a:ea typeface="宋体" panose="02010600030101010101" pitchFamily="2" charset="-122"/>
                <a:cs typeface="Times New Roman" panose="02020603050405020304" pitchFamily="18" charset="0"/>
              </a:rPr>
              <a:t>JComponent</a:t>
            </a:r>
            <a:endParaRPr lang="en-US" altLang="zh-CN" sz="1600" err="1">
              <a:solidFill>
                <a:schemeClr val="tx1"/>
              </a:solidFill>
              <a:latin typeface="Lucida Console" panose="020B0609040504020204" pitchFamily="49" charset="0"/>
              <a:ea typeface="Times New Roman" panose="02020603050405020304" pitchFamily="18" charset="0"/>
            </a:endParaRPr>
          </a:p>
        </p:txBody>
      </p:sp>
      <p:sp>
        <p:nvSpPr>
          <p:cNvPr id="154654" name="矩形 154653"/>
          <p:cNvSpPr/>
          <p:nvPr/>
        </p:nvSpPr>
        <p:spPr>
          <a:xfrm>
            <a:off x="4343400" y="3778250"/>
            <a:ext cx="1284288" cy="336550"/>
          </a:xfrm>
          <a:prstGeom prst="rect">
            <a:avLst/>
          </a:prstGeom>
          <a:noFill/>
          <a:ln w="9525">
            <a:noFill/>
          </a:ln>
        </p:spPr>
        <p:txBody>
          <a:bodyPr wrap="none" anchor="t">
            <a:spAutoFit/>
          </a:bodyPr>
          <a:lstStyle/>
          <a:p>
            <a:pPr eaLnBrk="0" hangingPunct="0">
              <a:spcBef>
                <a:spcPct val="50000"/>
              </a:spcBef>
            </a:pPr>
            <a:r>
              <a:rPr lang="en-US" altLang="zh-CN" sz="1600">
                <a:solidFill>
                  <a:schemeClr val="tx1"/>
                </a:solidFill>
                <a:latin typeface="Lucida Console" panose="020B0609040504020204" pitchFamily="49" charset="0"/>
                <a:ea typeface="宋体" panose="02010600030101010101" pitchFamily="2" charset="-122"/>
                <a:cs typeface="Times New Roman" panose="02020603050405020304" pitchFamily="18" charset="0"/>
              </a:rPr>
              <a:t>Container</a:t>
            </a:r>
            <a:endParaRPr lang="en-US" altLang="zh-CN" sz="1600">
              <a:solidFill>
                <a:schemeClr val="tx1"/>
              </a:solidFill>
              <a:latin typeface="Lucida Console" panose="020B0609040504020204" pitchFamily="49" charset="0"/>
              <a:ea typeface="Times New Roman" panose="02020603050405020304" pitchFamily="18"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标题 481281"/>
          <p:cNvSpPr>
            <a:spLocks noGrp="1"/>
          </p:cNvSpPr>
          <p:nvPr>
            <p:ph type="title"/>
          </p:nvPr>
        </p:nvSpPr>
        <p:spPr>
          <a:ln/>
        </p:spPr>
        <p:txBody>
          <a:bodyPr anchor="b"/>
          <a:lstStyle/>
          <a:p>
            <a:r>
              <a:rPr lang="en-US" altLang="zh-CN" dirty="0">
                <a:latin typeface="楷体_GB2312" pitchFamily="49" charset="-122"/>
                <a:ea typeface="楷体_GB2312" pitchFamily="49" charset="-122"/>
              </a:rPr>
              <a:t>9.9.2 </a:t>
            </a:r>
            <a:r>
              <a:rPr lang="zh-CN" altLang="en-US" dirty="0">
                <a:latin typeface="楷体_GB2312" pitchFamily="49" charset="-122"/>
                <a:ea typeface="楷体_GB2312" pitchFamily="49" charset="-122"/>
              </a:rPr>
              <a:t>窗口</a:t>
            </a:r>
            <a:r>
              <a:rPr lang="zh-CN" altLang="en-US" dirty="0"/>
              <a:t> </a:t>
            </a:r>
            <a:endParaRPr lang="zh-CN" altLang="en-US"/>
          </a:p>
        </p:txBody>
      </p:sp>
      <p:sp>
        <p:nvSpPr>
          <p:cNvPr id="481283" name="文本占位符 481282"/>
          <p:cNvSpPr>
            <a:spLocks noGrp="1"/>
          </p:cNvSpPr>
          <p:nvPr>
            <p:ph type="body" idx="1"/>
          </p:nvPr>
        </p:nvSpPr>
        <p:spPr>
          <a:xfrm>
            <a:off x="609600" y="1447800"/>
            <a:ext cx="8153400" cy="1981200"/>
          </a:xfrm>
          <a:ln/>
        </p:spPr>
        <p:txBody>
          <a:bodyPr/>
          <a:lstStyle/>
          <a:p>
            <a:r>
              <a:rPr lang="zh-CN" altLang="en-US" sz="2800" dirty="0">
                <a:latin typeface="Times New Roman" panose="02020603050405020304" pitchFamily="18" charset="0"/>
              </a:rPr>
              <a:t>设计程序的用户界面，往往使用</a:t>
            </a:r>
            <a:r>
              <a:rPr lang="en-US" altLang="zh-CN" sz="2800" err="1"/>
              <a:t>JFrame</a:t>
            </a:r>
            <a:r>
              <a:rPr lang="zh-CN" altLang="en-US" sz="2800" dirty="0">
                <a:latin typeface="Times New Roman" panose="02020603050405020304" pitchFamily="18" charset="0"/>
              </a:rPr>
              <a:t>子类的实例作为应用程序的窗口。</a:t>
            </a:r>
          </a:p>
          <a:p>
            <a:r>
              <a:rPr lang="en-US" altLang="zh-CN" sz="2800" err="1"/>
              <a:t>JFrame</a:t>
            </a:r>
            <a:r>
              <a:rPr lang="en-US" altLang="zh-CN" sz="2800"/>
              <a:t>(</a:t>
            </a:r>
            <a:r>
              <a:rPr lang="zh-CN" altLang="en-US" sz="2800" dirty="0">
                <a:latin typeface="Times New Roman" panose="02020603050405020304" pitchFamily="18" charset="0"/>
              </a:rPr>
              <a:t>框架</a:t>
            </a:r>
            <a:r>
              <a:rPr lang="en-US" altLang="zh-CN" sz="2800" dirty="0"/>
              <a:t>)</a:t>
            </a:r>
            <a:r>
              <a:rPr lang="zh-CN" altLang="en-US" sz="2800" dirty="0">
                <a:latin typeface="Times New Roman" panose="02020603050405020304" pitchFamily="18" charset="0"/>
              </a:rPr>
              <a:t>是一个带有标题栏和边框的窗口。</a:t>
            </a:r>
          </a:p>
          <a:p>
            <a:r>
              <a:rPr lang="en-US" altLang="zh-CN" sz="2800" err="1"/>
              <a:t>JFrame</a:t>
            </a:r>
            <a:r>
              <a:rPr lang="zh-CN" altLang="en-US" sz="2800" dirty="0">
                <a:latin typeface="Times New Roman" panose="02020603050405020304" pitchFamily="18" charset="0"/>
              </a:rPr>
              <a:t>类的继承</a:t>
            </a:r>
            <a:r>
              <a:rPr lang="zh-CN" altLang="en-US" sz="2800" dirty="0">
                <a:latin typeface="宋体" panose="02010600030101010101" pitchFamily="2" charset="-122"/>
              </a:rPr>
              <a:t>结构</a:t>
            </a:r>
            <a:r>
              <a:rPr lang="en-US" altLang="zh-CN" sz="2800" dirty="0">
                <a:latin typeface="Times New Roman" panose="02020603050405020304" pitchFamily="18" charset="0"/>
              </a:rPr>
              <a:t>:</a:t>
            </a:r>
            <a:endParaRPr lang="en-US" altLang="zh-CN" sz="2800" dirty="0"/>
          </a:p>
          <a:p>
            <a:endParaRPr lang="en-US" altLang="zh-CN" sz="2800"/>
          </a:p>
        </p:txBody>
      </p:sp>
      <p:sp>
        <p:nvSpPr>
          <p:cNvPr id="481284" name="文本框 481283"/>
          <p:cNvSpPr txBox="1"/>
          <p:nvPr/>
        </p:nvSpPr>
        <p:spPr>
          <a:xfrm>
            <a:off x="838200" y="3810000"/>
            <a:ext cx="7848600" cy="577850"/>
          </a:xfrm>
          <a:prstGeom prst="rect">
            <a:avLst/>
          </a:prstGeom>
          <a:solidFill>
            <a:srgbClr val="FFFFFF"/>
          </a:solidFill>
          <a:ln w="9525">
            <a:noFill/>
          </a:ln>
        </p:spPr>
        <p:txBody>
          <a:bodyPr tIns="0" bIns="0"/>
          <a:lstStyle/>
          <a:p>
            <a:pPr algn="ctr" eaLnBrk="0" hangingPunct="0"/>
            <a:r>
              <a:rPr lang="en-US" altLang="zh-CN" sz="2400" b="1">
                <a:solidFill>
                  <a:schemeClr val="tx1"/>
                </a:solidFill>
                <a:latin typeface="Times New Roman" panose="02020603050405020304" pitchFamily="18" charset="0"/>
                <a:ea typeface="宋体" panose="02010600030101010101" pitchFamily="2" charset="-122"/>
              </a:rPr>
              <a:t>Component</a:t>
            </a:r>
            <a:r>
              <a:rPr lang="en-US" altLang="zh-CN" sz="2400" b="1">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a:solidFill>
                  <a:schemeClr val="tx1"/>
                </a:solidFill>
                <a:latin typeface="Times New Roman" panose="02020603050405020304" pitchFamily="18" charset="0"/>
                <a:ea typeface="宋体" panose="02010600030101010101" pitchFamily="2" charset="-122"/>
              </a:rPr>
              <a:t>Container</a:t>
            </a:r>
            <a:r>
              <a:rPr lang="en-US" altLang="zh-CN" sz="2400" b="1">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a:solidFill>
                  <a:schemeClr val="tx1"/>
                </a:solidFill>
                <a:latin typeface="Times New Roman" panose="02020603050405020304" pitchFamily="18" charset="0"/>
                <a:ea typeface="宋体" panose="02010600030101010101" pitchFamily="2" charset="-122"/>
              </a:rPr>
              <a:t> Window</a:t>
            </a:r>
            <a:r>
              <a:rPr lang="en-US" altLang="zh-CN" sz="2400" b="1">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a:solidFill>
                  <a:schemeClr val="tx1"/>
                </a:solidFill>
                <a:latin typeface="Times New Roman" panose="02020603050405020304" pitchFamily="18" charset="0"/>
                <a:ea typeface="宋体" panose="02010600030101010101" pitchFamily="2" charset="-122"/>
              </a:rPr>
              <a:t> Frame</a:t>
            </a:r>
            <a:r>
              <a:rPr lang="en-US" altLang="zh-CN" sz="2400" b="1">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err="1">
                <a:solidFill>
                  <a:schemeClr val="tx1"/>
                </a:solidFill>
                <a:latin typeface="Times New Roman" panose="02020603050405020304" pitchFamily="18" charset="0"/>
                <a:ea typeface="宋体" panose="02010600030101010101" pitchFamily="2" charset="-122"/>
              </a:rPr>
              <a:t>JFrame</a:t>
            </a:r>
            <a:endParaRPr lang="en-US" altLang="zh-CN" sz="2400" b="1">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标题 483329"/>
          <p:cNvSpPr>
            <a:spLocks noGrp="1"/>
          </p:cNvSpPr>
          <p:nvPr>
            <p:ph type="title"/>
          </p:nvPr>
        </p:nvSpPr>
        <p:spPr>
          <a:ln/>
        </p:spPr>
        <p:txBody>
          <a:bodyPr anchor="b"/>
          <a:lstStyle/>
          <a:p>
            <a:r>
              <a:rPr lang="en-US" altLang="zh-CN" dirty="0">
                <a:latin typeface="楷体_GB2312" pitchFamily="49" charset="-122"/>
                <a:ea typeface="楷体_GB2312" pitchFamily="49" charset="-122"/>
              </a:rPr>
              <a:t>9.9.2 </a:t>
            </a:r>
            <a:r>
              <a:rPr lang="zh-CN" altLang="en-US" dirty="0">
                <a:latin typeface="楷体_GB2312" pitchFamily="49" charset="-122"/>
                <a:ea typeface="楷体_GB2312" pitchFamily="49" charset="-122"/>
              </a:rPr>
              <a:t>窗口</a:t>
            </a:r>
            <a:endParaRPr lang="zh-CN" altLang="en-US">
              <a:latin typeface="楷体_GB2312" pitchFamily="49" charset="-122"/>
              <a:ea typeface="楷体_GB2312" pitchFamily="49" charset="-122"/>
            </a:endParaRPr>
          </a:p>
        </p:txBody>
      </p:sp>
      <p:sp>
        <p:nvSpPr>
          <p:cNvPr id="483331" name="文本占位符 483330"/>
          <p:cNvSpPr>
            <a:spLocks noGrp="1"/>
          </p:cNvSpPr>
          <p:nvPr>
            <p:ph type="body" idx="1"/>
          </p:nvPr>
        </p:nvSpPr>
        <p:spPr>
          <a:xfrm>
            <a:off x="609600" y="1447800"/>
            <a:ext cx="8305800" cy="5105400"/>
          </a:xfrm>
          <a:ln/>
        </p:spPr>
        <p:txBody>
          <a:bodyPr/>
          <a:lstStyle/>
          <a:p>
            <a:pPr>
              <a:buNone/>
            </a:pPr>
            <a:r>
              <a:rPr lang="en-US" altLang="zh-CN" sz="2800" b="1" err="1">
                <a:latin typeface="宋体" panose="02010600030101010101" pitchFamily="2" charset="-122"/>
              </a:rPr>
              <a:t>JFrame</a:t>
            </a:r>
            <a:r>
              <a:rPr lang="zh-CN" altLang="en-US" sz="2800" b="1" dirty="0">
                <a:latin typeface="宋体" panose="02010600030101010101" pitchFamily="2" charset="-122"/>
              </a:rPr>
              <a:t>对象常用的方法</a:t>
            </a:r>
            <a:r>
              <a:rPr lang="en-US" altLang="zh-CN" sz="2800" dirty="0">
                <a:latin typeface="宋体" panose="02010600030101010101" pitchFamily="2" charset="-122"/>
              </a:rPr>
              <a:t>(</a:t>
            </a:r>
            <a:r>
              <a:rPr lang="zh-CN" altLang="en-US" sz="2800" dirty="0">
                <a:latin typeface="宋体" panose="02010600030101010101" pitchFamily="2" charset="-122"/>
              </a:rPr>
              <a:t>注：有些是超类的方法）：</a:t>
            </a:r>
          </a:p>
          <a:p>
            <a:pPr>
              <a:buNone/>
            </a:pPr>
            <a:r>
              <a:rPr lang="en-US" altLang="zh-CN" sz="2400" dirty="0">
                <a:latin typeface="宋体" panose="02010600030101010101" pitchFamily="2" charset="-122"/>
              </a:rPr>
              <a:t>(1)</a:t>
            </a:r>
            <a:r>
              <a:rPr lang="en-US" altLang="zh-CN" sz="2400" dirty="0">
                <a:latin typeface="Times New Roman" panose="02020603050405020304" pitchFamily="18" charset="0"/>
                <a:cs typeface="Times New Roman" panose="02020603050405020304" pitchFamily="18" charset="0"/>
              </a:rPr>
              <a:t>   </a:t>
            </a:r>
            <a:r>
              <a:rPr lang="en-US" altLang="zh-CN" sz="2400" err="1">
                <a:latin typeface="宋体" panose="02010600030101010101" pitchFamily="2" charset="-122"/>
              </a:rPr>
              <a:t>Container getContentPane</a:t>
            </a:r>
            <a:r>
              <a:rPr lang="en-US" altLang="zh-CN" sz="2400" dirty="0">
                <a:latin typeface="宋体" panose="02010600030101010101" pitchFamily="2" charset="-122"/>
              </a:rPr>
              <a:t>()</a:t>
            </a:r>
            <a:r>
              <a:rPr lang="zh-CN" altLang="en-US" sz="2400" dirty="0">
                <a:latin typeface="宋体" panose="02010600030101010101" pitchFamily="2" charset="-122"/>
              </a:rPr>
              <a:t>：</a:t>
            </a:r>
            <a:r>
              <a:rPr lang="en-US" altLang="zh-CN" sz="2400" dirty="0">
                <a:latin typeface="宋体" panose="02010600030101010101" pitchFamily="2" charset="-122"/>
              </a:rPr>
              <a:t>:</a:t>
            </a:r>
            <a:r>
              <a:rPr lang="zh-CN" altLang="en-US" sz="2400" dirty="0">
                <a:latin typeface="宋体" panose="02010600030101010101" pitchFamily="2" charset="-122"/>
              </a:rPr>
              <a:t>获得内容面板。</a:t>
            </a:r>
          </a:p>
          <a:p>
            <a:pPr>
              <a:buNone/>
            </a:pPr>
            <a:r>
              <a:rPr lang="en-US" altLang="zh-CN" sz="2400" dirty="0">
                <a:latin typeface="宋体" panose="02010600030101010101" pitchFamily="2" charset="-122"/>
              </a:rPr>
              <a:t>(2)</a:t>
            </a:r>
            <a:r>
              <a:rPr lang="en-US" altLang="zh-CN" sz="2400" dirty="0">
                <a:latin typeface="Times New Roman" panose="02020603050405020304" pitchFamily="18" charset="0"/>
                <a:cs typeface="Times New Roman" panose="02020603050405020304" pitchFamily="18" charset="0"/>
              </a:rPr>
              <a:t>   </a:t>
            </a:r>
            <a:r>
              <a:rPr lang="en-US" altLang="zh-CN" sz="2400" err="1">
                <a:latin typeface="宋体" panose="02010600030101010101" pitchFamily="2" charset="-122"/>
              </a:rPr>
              <a:t>void setContentPane</a:t>
            </a:r>
            <a:r>
              <a:rPr lang="en-US" altLang="zh-CN" sz="2400" dirty="0">
                <a:latin typeface="宋体" panose="02010600030101010101" pitchFamily="2" charset="-122"/>
              </a:rPr>
              <a:t>(Container)</a:t>
            </a:r>
            <a:r>
              <a:rPr lang="zh-CN" altLang="en-US" sz="2400" dirty="0">
                <a:latin typeface="宋体" panose="02010600030101010101" pitchFamily="2" charset="-122"/>
              </a:rPr>
              <a:t>：设置内容面板。</a:t>
            </a:r>
          </a:p>
          <a:p>
            <a:pPr>
              <a:buNone/>
            </a:pPr>
            <a:r>
              <a:rPr lang="en-US" altLang="zh-CN" sz="2400" dirty="0">
                <a:latin typeface="宋体" panose="02010600030101010101" pitchFamily="2" charset="-122"/>
              </a:rPr>
              <a:t>(3)</a:t>
            </a:r>
            <a:r>
              <a:rPr lang="en-US" altLang="zh-CN" sz="2400" dirty="0">
                <a:latin typeface="Times New Roman" panose="02020603050405020304" pitchFamily="18" charset="0"/>
                <a:cs typeface="Times New Roman" panose="02020603050405020304" pitchFamily="18" charset="0"/>
              </a:rPr>
              <a:t>   </a:t>
            </a:r>
            <a:r>
              <a:rPr lang="en-US" altLang="zh-CN" sz="2400" err="1">
                <a:latin typeface="宋体" panose="02010600030101010101" pitchFamily="2" charset="-122"/>
              </a:rPr>
              <a:t>void setMenuBar(JMenuBar</a:t>
            </a:r>
            <a:r>
              <a:rPr lang="en-US" altLang="zh-CN" sz="2400" dirty="0">
                <a:latin typeface="宋体" panose="02010600030101010101" pitchFamily="2" charset="-122"/>
              </a:rPr>
              <a:t>)</a:t>
            </a:r>
            <a:r>
              <a:rPr lang="zh-CN" altLang="en-US" sz="2400" dirty="0">
                <a:latin typeface="宋体" panose="02010600030101010101" pitchFamily="2" charset="-122"/>
              </a:rPr>
              <a:t>：设置菜单条。</a:t>
            </a:r>
          </a:p>
          <a:p>
            <a:pPr>
              <a:buNone/>
            </a:pPr>
            <a:r>
              <a:rPr lang="en-US" altLang="zh-CN" sz="2400" dirty="0">
                <a:latin typeface="宋体" panose="02010600030101010101" pitchFamily="2" charset="-122"/>
              </a:rPr>
              <a:t>(4)</a:t>
            </a:r>
            <a:r>
              <a:rPr lang="en-US" altLang="zh-CN" sz="2400" dirty="0">
                <a:latin typeface="Times New Roman" panose="02020603050405020304" pitchFamily="18" charset="0"/>
                <a:cs typeface="Times New Roman" panose="02020603050405020304" pitchFamily="18" charset="0"/>
              </a:rPr>
              <a:t>   </a:t>
            </a:r>
            <a:r>
              <a:rPr lang="en-US" altLang="zh-CN" sz="2400" err="1">
                <a:latin typeface="宋体" panose="02010600030101010101" pitchFamily="2" charset="-122"/>
              </a:rPr>
              <a:t>void setTitle</a:t>
            </a:r>
            <a:r>
              <a:rPr lang="en-US" altLang="zh-CN" sz="2400" dirty="0">
                <a:latin typeface="宋体" panose="02010600030101010101" pitchFamily="2" charset="-122"/>
              </a:rPr>
              <a:t>(String title)</a:t>
            </a:r>
            <a:r>
              <a:rPr lang="zh-CN" altLang="en-US" sz="2400" dirty="0">
                <a:latin typeface="宋体" panose="02010600030101010101" pitchFamily="2" charset="-122"/>
              </a:rPr>
              <a:t>：将窗口标题设置为指定的字符串。</a:t>
            </a:r>
          </a:p>
          <a:p>
            <a:pPr>
              <a:buNone/>
            </a:pPr>
            <a:r>
              <a:rPr lang="en-US" altLang="zh-CN" sz="2400" dirty="0">
                <a:latin typeface="宋体" panose="02010600030101010101" pitchFamily="2" charset="-122"/>
              </a:rPr>
              <a:t>(5)</a:t>
            </a:r>
            <a:r>
              <a:rPr lang="en-US" altLang="zh-CN" sz="2400" dirty="0">
                <a:latin typeface="Times New Roman" panose="02020603050405020304" pitchFamily="18" charset="0"/>
                <a:cs typeface="Times New Roman" panose="02020603050405020304" pitchFamily="18" charset="0"/>
              </a:rPr>
              <a:t>  </a:t>
            </a:r>
            <a:r>
              <a:rPr lang="en-US" altLang="zh-CN" sz="2400" err="1">
                <a:latin typeface="宋体" panose="02010600030101010101" pitchFamily="2" charset="-122"/>
              </a:rPr>
              <a:t>void setVisible(boolean</a:t>
            </a:r>
            <a:r>
              <a:rPr lang="en-US" altLang="zh-CN" sz="2400" dirty="0">
                <a:latin typeface="宋体" panose="02010600030101010101" pitchFamily="2" charset="-122"/>
              </a:rPr>
              <a:t> b)</a:t>
            </a:r>
            <a:r>
              <a:rPr lang="zh-CN" altLang="en-US" sz="2400" dirty="0">
                <a:latin typeface="宋体" panose="02010600030101010101" pitchFamily="2" charset="-122"/>
              </a:rPr>
              <a:t>：根据参数</a:t>
            </a:r>
            <a:r>
              <a:rPr lang="en-US" altLang="zh-CN" sz="2400" dirty="0">
                <a:latin typeface="宋体" panose="02010600030101010101" pitchFamily="2" charset="-122"/>
              </a:rPr>
              <a:t>b </a:t>
            </a:r>
            <a:r>
              <a:rPr lang="zh-CN" altLang="en-US" sz="2400" dirty="0">
                <a:latin typeface="宋体" panose="02010600030101010101" pitchFamily="2" charset="-122"/>
              </a:rPr>
              <a:t>的值显示或隐藏此组件。</a:t>
            </a:r>
          </a:p>
          <a:p>
            <a:pPr>
              <a:buNone/>
            </a:pPr>
            <a:r>
              <a:rPr lang="en-US" altLang="zh-CN" sz="2400" dirty="0">
                <a:latin typeface="宋体" panose="02010600030101010101" pitchFamily="2" charset="-122"/>
              </a:rPr>
              <a:t>(6)</a:t>
            </a:r>
            <a:r>
              <a:rPr lang="en-US" altLang="zh-CN" sz="2400" dirty="0">
                <a:latin typeface="Times New Roman" panose="02020603050405020304" pitchFamily="18" charset="0"/>
                <a:cs typeface="Times New Roman" panose="02020603050405020304" pitchFamily="18" charset="0"/>
              </a:rPr>
              <a:t>  </a:t>
            </a:r>
            <a:r>
              <a:rPr lang="en-US" altLang="zh-CN" sz="2400" err="1">
                <a:latin typeface="宋体" panose="02010600030101010101" pitchFamily="2" charset="-122"/>
              </a:rPr>
              <a:t>void setSize</a:t>
            </a:r>
            <a:r>
              <a:rPr lang="en-US" altLang="zh-CN" sz="2400" dirty="0">
                <a:latin typeface="宋体" panose="02010600030101010101" pitchFamily="2" charset="-122"/>
              </a:rPr>
              <a:t>(Dimension d)</a:t>
            </a:r>
            <a:r>
              <a:rPr lang="zh-CN" altLang="en-US" sz="2400" dirty="0">
                <a:latin typeface="宋体" panose="02010600030101010101" pitchFamily="2" charset="-122"/>
              </a:rPr>
              <a:t>：设置窗口的大小，宽度</a:t>
            </a:r>
            <a:r>
              <a:rPr lang="en-US" altLang="zh-CN" sz="2400" dirty="0">
                <a:latin typeface="宋体" panose="02010600030101010101" pitchFamily="2" charset="-122"/>
              </a:rPr>
              <a:t>d.width</a:t>
            </a:r>
            <a:r>
              <a:rPr lang="zh-CN" altLang="en-US" sz="2400" dirty="0">
                <a:latin typeface="宋体" panose="02010600030101010101" pitchFamily="2" charset="-122"/>
              </a:rPr>
              <a:t>，高度 </a:t>
            </a:r>
            <a:r>
              <a:rPr lang="en-US" altLang="zh-CN" sz="2400">
                <a:latin typeface="宋体" panose="02010600030101010101" pitchFamily="2" charset="-122"/>
              </a:rPr>
              <a:t>d.height</a:t>
            </a:r>
            <a:r>
              <a:rPr lang="zh-CN" altLang="en-US" sz="2400">
                <a:latin typeface="宋体" panose="02010600030101010101" pitchFamily="2" charset="-122"/>
              </a:rPr>
              <a:t>。</a:t>
            </a:r>
            <a:r>
              <a:rPr lang="zh-CN" altLang="en-US" sz="2400"/>
              <a:t> </a:t>
            </a:r>
          </a:p>
          <a:p>
            <a:pPr>
              <a:buNone/>
            </a:pPr>
            <a:r>
              <a:rPr lang="en-US" altLang="zh-CN" sz="2400" dirty="0">
                <a:latin typeface="宋体" panose="02010600030101010101" pitchFamily="2" charset="-122"/>
              </a:rPr>
              <a:t>(7)void pack()</a:t>
            </a:r>
            <a:r>
              <a:rPr lang="zh-CN" altLang="en-US" sz="2400" dirty="0">
                <a:latin typeface="宋体" panose="02010600030101010101" pitchFamily="2" charset="-122"/>
              </a:rPr>
              <a:t>：窗体调整到足够显示所有组件</a:t>
            </a:r>
            <a:r>
              <a:rPr lang="zh-CN" altLang="en-US" sz="2400" dirty="0"/>
              <a:t> </a:t>
            </a:r>
            <a:endParaRPr lang="zh-CN" altLang="en-US" sz="240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标题 482305"/>
          <p:cNvSpPr>
            <a:spLocks noGrp="1"/>
          </p:cNvSpPr>
          <p:nvPr>
            <p:ph type="title"/>
          </p:nvPr>
        </p:nvSpPr>
        <p:spPr>
          <a:ln/>
        </p:spPr>
        <p:txBody>
          <a:bodyPr anchor="b"/>
          <a:lstStyle/>
          <a:p>
            <a:r>
              <a:rPr lang="en-US" altLang="zh-CN" dirty="0">
                <a:latin typeface="楷体_GB2312" pitchFamily="49" charset="-122"/>
                <a:ea typeface="楷体_GB2312" pitchFamily="49" charset="-122"/>
              </a:rPr>
              <a:t>9.9.2 </a:t>
            </a:r>
            <a:r>
              <a:rPr lang="zh-CN" altLang="en-US" dirty="0">
                <a:latin typeface="楷体_GB2312" pitchFamily="49" charset="-122"/>
                <a:ea typeface="楷体_GB2312" pitchFamily="49" charset="-122"/>
              </a:rPr>
              <a:t>窗口</a:t>
            </a:r>
            <a:endParaRPr lang="zh-CN" altLang="en-US">
              <a:latin typeface="楷体_GB2312" pitchFamily="49" charset="-122"/>
              <a:ea typeface="楷体_GB2312" pitchFamily="49" charset="-122"/>
            </a:endParaRPr>
          </a:p>
        </p:txBody>
      </p:sp>
      <p:sp>
        <p:nvSpPr>
          <p:cNvPr id="482309" name="文本占位符 482308"/>
          <p:cNvSpPr>
            <a:spLocks noGrp="1"/>
          </p:cNvSpPr>
          <p:nvPr>
            <p:ph type="body" idx="1"/>
          </p:nvPr>
        </p:nvSpPr>
        <p:spPr>
          <a:xfrm>
            <a:off x="381000" y="1447800"/>
            <a:ext cx="8153400" cy="4724400"/>
          </a:xfrm>
          <a:ln/>
        </p:spPr>
        <p:txBody>
          <a:bodyPr/>
          <a:lstStyle/>
          <a:p>
            <a:pPr>
              <a:buNone/>
            </a:pPr>
            <a:r>
              <a:rPr lang="en-US" altLang="zh-CN" sz="2400" dirty="0">
                <a:latin typeface="宋体" panose="02010600030101010101" pitchFamily="2" charset="-122"/>
              </a:rPr>
              <a:t>(8)void validate()</a:t>
            </a:r>
            <a:r>
              <a:rPr lang="zh-CN" altLang="en-US" sz="2400" dirty="0">
                <a:latin typeface="宋体" panose="02010600030101010101" pitchFamily="2" charset="-122"/>
              </a:rPr>
              <a:t>：验证此容器及其所有子组件。</a:t>
            </a:r>
          </a:p>
          <a:p>
            <a:pPr>
              <a:buNone/>
            </a:pPr>
            <a:r>
              <a:rPr lang="en-US" altLang="zh-CN" sz="2400" dirty="0">
                <a:latin typeface="宋体" panose="02010600030101010101" pitchFamily="2" charset="-122"/>
              </a:rPr>
              <a:t>(9) </a:t>
            </a:r>
            <a:r>
              <a:rPr lang="en-US" altLang="zh-CN" sz="2400" err="1">
                <a:latin typeface="宋体" panose="02010600030101010101" pitchFamily="2" charset="-122"/>
              </a:rPr>
              <a:t>void setLocation(int x, int</a:t>
            </a:r>
            <a:r>
              <a:rPr lang="en-US" altLang="zh-CN" sz="2400" dirty="0">
                <a:latin typeface="宋体" panose="02010600030101010101" pitchFamily="2" charset="-122"/>
              </a:rPr>
              <a:t> y)</a:t>
            </a:r>
            <a:r>
              <a:rPr lang="zh-CN" altLang="en-US" sz="2400" dirty="0">
                <a:latin typeface="宋体" panose="02010600030101010101" pitchFamily="2" charset="-122"/>
              </a:rPr>
              <a:t>：将窗体移到新位置。</a:t>
            </a:r>
          </a:p>
          <a:p>
            <a:pPr>
              <a:buNone/>
            </a:pPr>
            <a:r>
              <a:rPr lang="en-US" altLang="zh-CN" sz="2400" dirty="0">
                <a:latin typeface="宋体" panose="02010600030101010101" pitchFamily="2" charset="-122"/>
              </a:rPr>
              <a:t>(10)</a:t>
            </a:r>
            <a:r>
              <a:rPr lang="en-US" altLang="zh-CN" sz="2400" err="1">
                <a:latin typeface="宋体" panose="02010600030101010101" pitchFamily="2" charset="-122"/>
              </a:rPr>
              <a:t>void setResizable(boolean</a:t>
            </a:r>
            <a:r>
              <a:rPr lang="en-US" altLang="zh-CN" sz="2400" dirty="0">
                <a:latin typeface="宋体" panose="02010600030101010101" pitchFamily="2" charset="-122"/>
              </a:rPr>
              <a:t>)</a:t>
            </a:r>
            <a:r>
              <a:rPr lang="zh-CN" altLang="en-US" sz="2400" dirty="0">
                <a:latin typeface="宋体" panose="02010600030101010101" pitchFamily="2" charset="-122"/>
              </a:rPr>
              <a:t>：设置窗体是否允许拖动以调整大小</a:t>
            </a:r>
          </a:p>
          <a:p>
            <a:pPr>
              <a:buNone/>
            </a:pPr>
            <a:r>
              <a:rPr lang="en-US" altLang="zh-CN" sz="2400" dirty="0">
                <a:latin typeface="宋体" panose="02010600030101010101" pitchFamily="2" charset="-122"/>
              </a:rPr>
              <a:t>(11)</a:t>
            </a:r>
            <a:r>
              <a:rPr lang="en-US" altLang="zh-CN" sz="2400" err="1">
                <a:latin typeface="宋体" panose="02010600030101010101" pitchFamily="2" charset="-122"/>
              </a:rPr>
              <a:t>void setDefaultCloseOperation(int</a:t>
            </a:r>
            <a:r>
              <a:rPr lang="en-US" altLang="zh-CN" sz="2400">
                <a:latin typeface="宋体" panose="02010600030101010101" pitchFamily="2" charset="-122"/>
              </a:rPr>
              <a:t> operation</a:t>
            </a:r>
            <a:r>
              <a:rPr lang="en-US" altLang="zh-CN" sz="2400">
                <a:solidFill>
                  <a:srgbClr val="FF0000"/>
                </a:solidFill>
                <a:latin typeface="宋体" panose="02010600030101010101" pitchFamily="2" charset="-122"/>
              </a:rPr>
              <a:t>)</a:t>
            </a:r>
            <a:r>
              <a:rPr lang="zh-CN" altLang="en-US" sz="2400">
                <a:solidFill>
                  <a:srgbClr val="FF0000"/>
                </a:solidFill>
                <a:latin typeface="宋体" panose="02010600030101010101" pitchFamily="2" charset="-122"/>
              </a:rPr>
              <a:t>：</a:t>
            </a:r>
            <a:r>
              <a:rPr lang="zh-CN" altLang="en-US" sz="2400" dirty="0">
                <a:latin typeface="宋体" panose="02010600030101010101" pitchFamily="2" charset="-122"/>
              </a:rPr>
              <a:t>设置用户在此窗体上发起 “</a:t>
            </a:r>
            <a:r>
              <a:rPr lang="en-US" altLang="zh-CN" sz="2400" dirty="0">
                <a:latin typeface="宋体" panose="02010600030101010101" pitchFamily="2" charset="-122"/>
              </a:rPr>
              <a:t>close” </a:t>
            </a:r>
            <a:r>
              <a:rPr lang="zh-CN" altLang="en-US" sz="2400" dirty="0">
                <a:latin typeface="宋体" panose="02010600030101010101" pitchFamily="2" charset="-122"/>
              </a:rPr>
              <a:t>时默认执行的操作。</a:t>
            </a:r>
            <a:r>
              <a:rPr lang="en-US" altLang="zh-CN" sz="2400" dirty="0">
                <a:latin typeface="宋体" panose="02010600030101010101" pitchFamily="2" charset="-122"/>
              </a:rPr>
              <a:t>Operation</a:t>
            </a:r>
            <a:r>
              <a:rPr lang="zh-CN" altLang="en-US" sz="2400" dirty="0">
                <a:latin typeface="宋体" panose="02010600030101010101" pitchFamily="2" charset="-122"/>
              </a:rPr>
              <a:t>的值必须指定</a:t>
            </a:r>
            <a:r>
              <a:rPr lang="en-US" altLang="zh-CN" sz="2400">
                <a:latin typeface="宋体" panose="02010600030101010101" pitchFamily="2" charset="-122"/>
              </a:rPr>
              <a:t>:</a:t>
            </a:r>
            <a:r>
              <a:rPr lang="en-US" altLang="zh-CN" sz="2800" dirty="0">
                <a:latin typeface="宋体" panose="02010600030101010101" pitchFamily="2" charset="-122"/>
              </a:rPr>
              <a:t> </a:t>
            </a:r>
          </a:p>
          <a:p>
            <a:pPr>
              <a:buNone/>
            </a:pPr>
            <a:r>
              <a:rPr lang="en-US" altLang="zh-CN" sz="2400" dirty="0">
                <a:latin typeface="宋体" panose="02010600030101010101" pitchFamily="2" charset="-122"/>
              </a:rPr>
              <a:t> </a:t>
            </a:r>
            <a:r>
              <a:rPr lang="en-US" altLang="zh-CN" sz="2400" err="1">
                <a:latin typeface="宋体" panose="02010600030101010101" pitchFamily="2" charset="-122"/>
              </a:rPr>
              <a:t>    WindowConstants</a:t>
            </a:r>
            <a:r>
              <a:rPr lang="en-US" altLang="zh-CN" sz="2400">
                <a:latin typeface="宋体" panose="02010600030101010101" pitchFamily="2" charset="-122"/>
              </a:rPr>
              <a:t>.DO_NOTHING_ON_CLOSE</a:t>
            </a:r>
          </a:p>
          <a:p>
            <a:pPr>
              <a:buNone/>
            </a:pPr>
            <a:r>
              <a:rPr lang="en-US" altLang="zh-CN" sz="2400" err="1">
                <a:latin typeface="宋体" panose="02010600030101010101" pitchFamily="2" charset="-122"/>
              </a:rPr>
              <a:t>     WindowConstants</a:t>
            </a:r>
            <a:r>
              <a:rPr lang="en-US" altLang="zh-CN" sz="2400" dirty="0">
                <a:latin typeface="宋体" panose="02010600030101010101" pitchFamily="2" charset="-122"/>
              </a:rPr>
              <a:t>.HIDE_ON_CLOSE(</a:t>
            </a:r>
            <a:r>
              <a:rPr lang="zh-CN" altLang="en-US" sz="2400" dirty="0">
                <a:latin typeface="宋体" panose="02010600030101010101" pitchFamily="2" charset="-122"/>
              </a:rPr>
              <a:t>默认值</a:t>
            </a:r>
            <a:r>
              <a:rPr lang="en-US" altLang="zh-CN" sz="2400" dirty="0">
                <a:latin typeface="宋体" panose="02010600030101010101" pitchFamily="2" charset="-122"/>
              </a:rPr>
              <a:t>)</a:t>
            </a:r>
            <a:r>
              <a:rPr lang="zh-CN" altLang="en-US" sz="2400" dirty="0">
                <a:latin typeface="宋体" panose="02010600030101010101" pitchFamily="2" charset="-122"/>
              </a:rPr>
              <a:t>：</a:t>
            </a:r>
          </a:p>
          <a:p>
            <a:pPr>
              <a:buNone/>
            </a:pPr>
            <a:r>
              <a:rPr lang="en-US" altLang="zh-CN" sz="2400" err="1">
                <a:latin typeface="宋体" panose="02010600030101010101" pitchFamily="2" charset="-122"/>
              </a:rPr>
              <a:t>     WindowConstants</a:t>
            </a:r>
            <a:r>
              <a:rPr lang="en-US" altLang="zh-CN" sz="2400">
                <a:latin typeface="宋体" panose="02010600030101010101" pitchFamily="2" charset="-122"/>
              </a:rPr>
              <a:t>.DISPOSE_ON_CLOSE</a:t>
            </a:r>
          </a:p>
          <a:p>
            <a:pPr>
              <a:buNone/>
            </a:pPr>
            <a:r>
              <a:rPr lang="en-US" altLang="zh-CN" sz="2400" err="1">
                <a:latin typeface="宋体" panose="02010600030101010101" pitchFamily="2" charset="-122"/>
              </a:rPr>
              <a:t>     JFrame</a:t>
            </a:r>
            <a:r>
              <a:rPr lang="en-US" altLang="zh-CN" sz="2400">
                <a:latin typeface="宋体" panose="02010600030101010101" pitchFamily="2" charset="-122"/>
              </a:rPr>
              <a:t> .EXIT_ON_CLOSE</a:t>
            </a:r>
          </a:p>
        </p:txBody>
      </p:sp>
      <p:grpSp>
        <p:nvGrpSpPr>
          <p:cNvPr id="482312" name="组合 482311"/>
          <p:cNvGrpSpPr/>
          <p:nvPr/>
        </p:nvGrpSpPr>
        <p:grpSpPr>
          <a:xfrm>
            <a:off x="5562600" y="152400"/>
            <a:ext cx="3581400" cy="1447800"/>
            <a:chOff x="3504" y="96"/>
            <a:chExt cx="2256" cy="912"/>
          </a:xfrm>
        </p:grpSpPr>
        <p:sp>
          <p:nvSpPr>
            <p:cNvPr id="482310" name="文本框 482309"/>
            <p:cNvSpPr txBox="1"/>
            <p:nvPr/>
          </p:nvSpPr>
          <p:spPr>
            <a:xfrm>
              <a:off x="3936" y="96"/>
              <a:ext cx="1824" cy="828"/>
            </a:xfrm>
            <a:prstGeom prst="rect">
              <a:avLst/>
            </a:prstGeom>
            <a:solidFill>
              <a:srgbClr val="FFCC00"/>
            </a:solidFill>
            <a:ln w="9525">
              <a:noFill/>
            </a:ln>
          </p:spPr>
          <p:txBody>
            <a:bodyPr anchor="b">
              <a:spAutoFit/>
            </a:bodyPr>
            <a:lstStyle/>
            <a:p>
              <a:pPr>
                <a:spcBef>
                  <a:spcPct val="50000"/>
                </a:spcBef>
              </a:pPr>
              <a:r>
                <a:rPr lang="en-US" altLang="zh-CN" sz="1600">
                  <a:solidFill>
                    <a:schemeClr val="tx1"/>
                  </a:solidFill>
                  <a:latin typeface="Times New Roman" panose="02020603050405020304" pitchFamily="18" charset="0"/>
                  <a:ea typeface="宋体" panose="02010600030101010101" pitchFamily="2" charset="-122"/>
                </a:rPr>
                <a:t>AWT uses validate to cause a container to lay out its subcomponents again after the components it contains have been added to or modified.</a:t>
              </a:r>
            </a:p>
          </p:txBody>
        </p:sp>
        <p:sp>
          <p:nvSpPr>
            <p:cNvPr id="482311" name="直接连接符 482310"/>
            <p:cNvSpPr/>
            <p:nvPr/>
          </p:nvSpPr>
          <p:spPr>
            <a:xfrm flipH="1">
              <a:off x="3504" y="528"/>
              <a:ext cx="432" cy="480"/>
            </a:xfrm>
            <a:prstGeom prst="line">
              <a:avLst/>
            </a:prstGeom>
            <a:ln w="9525" cap="flat" cmpd="sng">
              <a:solidFill>
                <a:schemeClr val="tx1"/>
              </a:solidFill>
              <a:prstDash val="solid"/>
              <a:headEnd type="none" w="med" len="med"/>
              <a:tailEnd type="triangle" w="med" len="med"/>
            </a:ln>
          </p:spPr>
        </p:sp>
      </p:gr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标题 484353"/>
          <p:cNvSpPr>
            <a:spLocks noGrp="1"/>
          </p:cNvSpPr>
          <p:nvPr>
            <p:ph type="title"/>
          </p:nvPr>
        </p:nvSpPr>
        <p:spPr>
          <a:ln/>
        </p:spPr>
        <p:txBody>
          <a:bodyPr anchor="b"/>
          <a:lstStyle/>
          <a:p>
            <a:r>
              <a:rPr lang="en-US" altLang="zh-CN" dirty="0">
                <a:latin typeface="楷体_GB2312" pitchFamily="49" charset="-122"/>
                <a:ea typeface="楷体_GB2312" pitchFamily="49" charset="-122"/>
              </a:rPr>
              <a:t>9.9.2 </a:t>
            </a:r>
            <a:r>
              <a:rPr lang="zh-CN" altLang="en-US" dirty="0">
                <a:latin typeface="楷体_GB2312" pitchFamily="49" charset="-122"/>
                <a:ea typeface="楷体_GB2312" pitchFamily="49" charset="-122"/>
              </a:rPr>
              <a:t>窗口</a:t>
            </a:r>
            <a:endParaRPr lang="zh-CN" altLang="en-US">
              <a:latin typeface="楷体_GB2312" pitchFamily="49" charset="-122"/>
              <a:ea typeface="楷体_GB2312" pitchFamily="49" charset="-122"/>
            </a:endParaRPr>
          </a:p>
        </p:txBody>
      </p:sp>
      <p:sp>
        <p:nvSpPr>
          <p:cNvPr id="484355" name="文本占位符 484354"/>
          <p:cNvSpPr>
            <a:spLocks noGrp="1"/>
          </p:cNvSpPr>
          <p:nvPr>
            <p:ph type="body" idx="1"/>
          </p:nvPr>
        </p:nvSpPr>
        <p:spPr>
          <a:xfrm>
            <a:off x="533400" y="1295400"/>
            <a:ext cx="8153400" cy="4724400"/>
          </a:xfrm>
          <a:ln/>
        </p:spPr>
        <p:txBody>
          <a:bodyPr/>
          <a:lstStyle/>
          <a:p>
            <a:r>
              <a:rPr lang="zh-CN" altLang="en-US" sz="2400" dirty="0">
                <a:latin typeface="Times New Roman" panose="02020603050405020304" pitchFamily="18" charset="0"/>
              </a:rPr>
              <a:t>在用户操作窗口时，窗口组件将产生</a:t>
            </a:r>
            <a:r>
              <a:rPr lang="en-US" altLang="zh-CN" sz="2400" err="1"/>
              <a:t>WindowEvent</a:t>
            </a:r>
            <a:r>
              <a:rPr lang="zh-CN" altLang="en-US" sz="2400" dirty="0">
                <a:latin typeface="Times New Roman" panose="02020603050405020304" pitchFamily="18" charset="0"/>
              </a:rPr>
              <a:t>窗口事件。调用</a:t>
            </a:r>
            <a:r>
              <a:rPr lang="en-US" altLang="zh-CN" sz="2400"/>
              <a:t>Window</a:t>
            </a:r>
            <a:r>
              <a:rPr lang="zh-CN" altLang="en-US" sz="2400" dirty="0">
                <a:latin typeface="Times New Roman" panose="02020603050405020304" pitchFamily="18" charset="0"/>
              </a:rPr>
              <a:t>类的方法</a:t>
            </a:r>
            <a:r>
              <a:rPr lang="en-US" altLang="zh-CN" sz="2400" err="1"/>
              <a:t>add WindowListener</a:t>
            </a:r>
            <a:r>
              <a:rPr lang="zh-CN" altLang="en-US" sz="2400" dirty="0">
                <a:latin typeface="Times New Roman" panose="02020603050405020304" pitchFamily="18" charset="0"/>
              </a:rPr>
              <a:t>（）给窗口组件注册实现</a:t>
            </a:r>
            <a:r>
              <a:rPr lang="en-US" altLang="zh-CN" sz="2400" err="1"/>
              <a:t>WindowListener</a:t>
            </a:r>
            <a:r>
              <a:rPr lang="zh-CN" altLang="en-US" sz="2400" dirty="0">
                <a:latin typeface="Times New Roman" panose="02020603050405020304" pitchFamily="18" charset="0"/>
              </a:rPr>
              <a:t>接口的事件监听器。</a:t>
            </a:r>
            <a:endParaRPr lang="zh-CN" altLang="en-US" sz="2400" dirty="0"/>
          </a:p>
          <a:p>
            <a:pPr>
              <a:buNone/>
            </a:pPr>
            <a:r>
              <a:rPr lang="zh-CN" altLang="en-US" sz="2000" err="1"/>
              <a:t>  </a:t>
            </a:r>
            <a:r>
              <a:rPr lang="en-US" altLang="zh-CN" sz="2000" err="1"/>
              <a:t>WindowListener</a:t>
            </a:r>
            <a:r>
              <a:rPr lang="zh-CN" altLang="en-US" sz="2400" dirty="0">
                <a:latin typeface="Times New Roman" panose="02020603050405020304" pitchFamily="18" charset="0"/>
              </a:rPr>
              <a:t>接口中提供</a:t>
            </a:r>
            <a:r>
              <a:rPr lang="en-US" altLang="zh-CN" sz="2400" dirty="0"/>
              <a:t>7</a:t>
            </a:r>
            <a:r>
              <a:rPr lang="zh-CN" altLang="en-US" sz="2400" dirty="0">
                <a:latin typeface="Times New Roman" panose="02020603050405020304" pitchFamily="18" charset="0"/>
              </a:rPr>
              <a:t>个用于处理窗口事件的抽象方法：</a:t>
            </a:r>
            <a:endParaRPr lang="zh-CN" altLang="en-US" sz="2400" dirty="0"/>
          </a:p>
          <a:p>
            <a:pPr>
              <a:buNone/>
            </a:pPr>
            <a:r>
              <a:rPr lang="en-US" altLang="zh-CN" sz="2400" dirty="0">
                <a:latin typeface="宋体" panose="02010600030101010101" pitchFamily="2" charset="-122"/>
              </a:rPr>
              <a:t>①</a:t>
            </a:r>
            <a:r>
              <a:rPr lang="en-US" altLang="zh-CN" sz="2400" dirty="0">
                <a:latin typeface="Times New Roman" panose="02020603050405020304" pitchFamily="18" charset="0"/>
                <a:cs typeface="Times New Roman" panose="02020603050405020304" pitchFamily="18" charset="0"/>
              </a:rPr>
              <a:t>     </a:t>
            </a:r>
            <a:r>
              <a:rPr lang="en-US" altLang="zh-CN" sz="2400" err="1">
                <a:latin typeface="宋体" panose="02010600030101010101" pitchFamily="2" charset="-122"/>
              </a:rPr>
              <a:t>void windowActivated(WindowEvent</a:t>
            </a:r>
            <a:r>
              <a:rPr lang="en-US" altLang="zh-CN" sz="2400">
                <a:latin typeface="宋体" panose="02010600030101010101" pitchFamily="2" charset="-122"/>
              </a:rPr>
              <a:t> e) </a:t>
            </a:r>
          </a:p>
          <a:p>
            <a:pPr>
              <a:buNone/>
            </a:pPr>
            <a:r>
              <a:rPr lang="en-US" altLang="zh-CN" sz="2400">
                <a:latin typeface="宋体" panose="02010600030101010101" pitchFamily="2" charset="-122"/>
              </a:rPr>
              <a:t>②</a:t>
            </a:r>
            <a:r>
              <a:rPr lang="en-US" altLang="zh-CN" sz="2400">
                <a:latin typeface="Times New Roman" panose="02020603050405020304" pitchFamily="18" charset="0"/>
                <a:cs typeface="Times New Roman" panose="02020603050405020304" pitchFamily="18" charset="0"/>
              </a:rPr>
              <a:t>     </a:t>
            </a:r>
            <a:r>
              <a:rPr lang="en-US" altLang="zh-CN" sz="2400" err="1">
                <a:latin typeface="宋体" panose="02010600030101010101" pitchFamily="2" charset="-122"/>
              </a:rPr>
              <a:t>void windowClosed(WindowEvent</a:t>
            </a:r>
            <a:r>
              <a:rPr lang="en-US" altLang="zh-CN" sz="2400">
                <a:latin typeface="宋体" panose="02010600030101010101" pitchFamily="2" charset="-122"/>
              </a:rPr>
              <a:t> e) </a:t>
            </a:r>
          </a:p>
          <a:p>
            <a:pPr>
              <a:buNone/>
            </a:pPr>
            <a:r>
              <a:rPr lang="en-US" altLang="zh-CN" sz="2400">
                <a:latin typeface="宋体" panose="02010600030101010101" pitchFamily="2" charset="-122"/>
              </a:rPr>
              <a:t>③</a:t>
            </a:r>
            <a:r>
              <a:rPr lang="en-US" altLang="zh-CN" sz="2400">
                <a:latin typeface="Times New Roman" panose="02020603050405020304" pitchFamily="18" charset="0"/>
                <a:cs typeface="Times New Roman" panose="02020603050405020304" pitchFamily="18" charset="0"/>
              </a:rPr>
              <a:t>     </a:t>
            </a:r>
            <a:r>
              <a:rPr lang="en-US" altLang="zh-CN" sz="2400" err="1">
                <a:latin typeface="宋体" panose="02010600030101010101" pitchFamily="2" charset="-122"/>
              </a:rPr>
              <a:t>void windowClosing(WindowEvent</a:t>
            </a:r>
            <a:r>
              <a:rPr lang="en-US" altLang="zh-CN" sz="2400">
                <a:latin typeface="宋体" panose="02010600030101010101" pitchFamily="2" charset="-122"/>
              </a:rPr>
              <a:t> e) </a:t>
            </a:r>
          </a:p>
          <a:p>
            <a:pPr>
              <a:buNone/>
            </a:pPr>
            <a:r>
              <a:rPr lang="en-US" altLang="zh-CN" sz="2400">
                <a:latin typeface="宋体" panose="02010600030101010101" pitchFamily="2" charset="-122"/>
              </a:rPr>
              <a:t>④</a:t>
            </a:r>
            <a:r>
              <a:rPr lang="en-US" altLang="zh-CN" sz="2400">
                <a:latin typeface="Times New Roman" panose="02020603050405020304" pitchFamily="18" charset="0"/>
                <a:cs typeface="Times New Roman" panose="02020603050405020304" pitchFamily="18" charset="0"/>
              </a:rPr>
              <a:t>     </a:t>
            </a:r>
            <a:r>
              <a:rPr lang="en-US" altLang="zh-CN" sz="2400" err="1">
                <a:latin typeface="宋体" panose="02010600030101010101" pitchFamily="2" charset="-122"/>
              </a:rPr>
              <a:t>void windowDeactivated(WindowEvent</a:t>
            </a:r>
            <a:r>
              <a:rPr lang="en-US" altLang="zh-CN" sz="2400">
                <a:latin typeface="宋体" panose="02010600030101010101" pitchFamily="2" charset="-122"/>
              </a:rPr>
              <a:t> e)</a:t>
            </a:r>
          </a:p>
          <a:p>
            <a:pPr>
              <a:buNone/>
            </a:pPr>
            <a:r>
              <a:rPr lang="en-US" altLang="zh-CN" sz="2400">
                <a:latin typeface="宋体" panose="02010600030101010101" pitchFamily="2" charset="-122"/>
              </a:rPr>
              <a:t>⑤</a:t>
            </a:r>
            <a:r>
              <a:rPr lang="en-US" altLang="zh-CN" sz="2400">
                <a:latin typeface="Times New Roman" panose="02020603050405020304" pitchFamily="18" charset="0"/>
                <a:cs typeface="Times New Roman" panose="02020603050405020304" pitchFamily="18" charset="0"/>
              </a:rPr>
              <a:t>     </a:t>
            </a:r>
            <a:r>
              <a:rPr lang="en-US" altLang="zh-CN" sz="2400" err="1">
                <a:latin typeface="宋体" panose="02010600030101010101" pitchFamily="2" charset="-122"/>
              </a:rPr>
              <a:t>void windowDeiconified(WindowEvent</a:t>
            </a:r>
            <a:r>
              <a:rPr lang="en-US" altLang="zh-CN" sz="2400">
                <a:latin typeface="宋体" panose="02010600030101010101" pitchFamily="2" charset="-122"/>
              </a:rPr>
              <a:t> e)</a:t>
            </a:r>
            <a:r>
              <a:rPr lang="zh-CN" altLang="en-US" sz="900" dirty="0">
                <a:latin typeface="Times New Roman" panose="02020603050405020304" pitchFamily="18" charset="0"/>
              </a:rPr>
              <a:t>窗口由最小化状态变为正常态</a:t>
            </a:r>
            <a:endParaRPr lang="zh-CN" altLang="en-US" sz="900">
              <a:latin typeface="宋体" panose="02010600030101010101" pitchFamily="2" charset="-122"/>
            </a:endParaRPr>
          </a:p>
          <a:p>
            <a:pPr>
              <a:buNone/>
            </a:pPr>
            <a:r>
              <a:rPr lang="en-US" altLang="zh-CN" sz="2400">
                <a:latin typeface="宋体" panose="02010600030101010101" pitchFamily="2" charset="-122"/>
              </a:rPr>
              <a:t>⑥</a:t>
            </a:r>
            <a:r>
              <a:rPr lang="en-US" altLang="zh-CN" sz="2400">
                <a:latin typeface="Times New Roman" panose="02020603050405020304" pitchFamily="18" charset="0"/>
                <a:cs typeface="Times New Roman" panose="02020603050405020304" pitchFamily="18" charset="0"/>
              </a:rPr>
              <a:t>     </a:t>
            </a:r>
            <a:r>
              <a:rPr lang="en-US" altLang="zh-CN" sz="2400" err="1">
                <a:latin typeface="宋体" panose="02010600030101010101" pitchFamily="2" charset="-122"/>
              </a:rPr>
              <a:t>void windowIconified(WindowEvent</a:t>
            </a:r>
            <a:r>
              <a:rPr lang="en-US" altLang="zh-CN" sz="2400" dirty="0">
                <a:latin typeface="宋体" panose="02010600030101010101" pitchFamily="2" charset="-122"/>
              </a:rPr>
              <a:t> e)  </a:t>
            </a:r>
            <a:r>
              <a:rPr lang="zh-CN" altLang="en-US" sz="900" dirty="0">
                <a:latin typeface="Times New Roman" panose="02020603050405020304" pitchFamily="18" charset="0"/>
              </a:rPr>
              <a:t>窗口由正常态变为最小化状态</a:t>
            </a:r>
            <a:r>
              <a:rPr lang="en-US" altLang="zh-CN" sz="2400"/>
              <a:t>⑦</a:t>
            </a:r>
            <a:r>
              <a:rPr lang="en-US" altLang="zh-CN" sz="2400">
                <a:latin typeface="Times New Roman" panose="02020603050405020304" pitchFamily="18" charset="0"/>
                <a:cs typeface="Times New Roman" panose="02020603050405020304" pitchFamily="18" charset="0"/>
              </a:rPr>
              <a:t>     </a:t>
            </a:r>
            <a:r>
              <a:rPr lang="en-US" altLang="zh-CN" sz="2400" err="1">
                <a:latin typeface="宋体" panose="02010600030101010101" pitchFamily="2" charset="-122"/>
              </a:rPr>
              <a:t>void windowOpened(WindowEvent</a:t>
            </a:r>
            <a:r>
              <a:rPr lang="en-US" altLang="zh-CN" sz="2400">
                <a:latin typeface="宋体" panose="02010600030101010101" pitchFamily="2" charset="-122"/>
              </a:rPr>
              <a:t> e)</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标题 485377"/>
          <p:cNvSpPr>
            <a:spLocks noGrp="1"/>
          </p:cNvSpPr>
          <p:nvPr>
            <p:ph type="title"/>
          </p:nvPr>
        </p:nvSpPr>
        <p:spPr>
          <a:ln/>
        </p:spPr>
        <p:txBody>
          <a:bodyPr anchor="b"/>
          <a:lstStyle/>
          <a:p>
            <a:r>
              <a:rPr lang="en-US" altLang="zh-CN" dirty="0">
                <a:latin typeface="楷体_GB2312" pitchFamily="49" charset="-122"/>
                <a:ea typeface="楷体_GB2312" pitchFamily="49" charset="-122"/>
              </a:rPr>
              <a:t>9.10 </a:t>
            </a:r>
            <a:r>
              <a:rPr lang="zh-CN" altLang="en-US" dirty="0">
                <a:latin typeface="楷体_GB2312" pitchFamily="49" charset="-122"/>
                <a:ea typeface="楷体_GB2312" pitchFamily="49" charset="-122"/>
              </a:rPr>
              <a:t>鼠标事件处理</a:t>
            </a:r>
            <a:r>
              <a:rPr lang="zh-CN" altLang="en-US" dirty="0"/>
              <a:t> </a:t>
            </a:r>
            <a:endParaRPr lang="zh-CN" altLang="en-US"/>
          </a:p>
        </p:txBody>
      </p:sp>
      <p:sp>
        <p:nvSpPr>
          <p:cNvPr id="485379" name="文本占位符 485378"/>
          <p:cNvSpPr>
            <a:spLocks noGrp="1"/>
          </p:cNvSpPr>
          <p:nvPr>
            <p:ph type="body" idx="1"/>
          </p:nvPr>
        </p:nvSpPr>
        <p:spPr>
          <a:ln/>
        </p:spPr>
        <p:txBody>
          <a:bodyPr/>
          <a:lstStyle/>
          <a:p>
            <a:r>
              <a:rPr lang="zh-CN" altLang="en-US" sz="2800" dirty="0">
                <a:latin typeface="宋体" panose="02010600030101010101" pitchFamily="2" charset="-122"/>
              </a:rPr>
              <a:t>触发鼠标事件的事件源通常是一个</a:t>
            </a:r>
            <a:r>
              <a:rPr lang="en-US" altLang="zh-CN" sz="2800"/>
              <a:t>GUI</a:t>
            </a:r>
            <a:r>
              <a:rPr lang="zh-CN" altLang="en-US" sz="2800" dirty="0">
                <a:latin typeface="宋体" panose="02010600030101010101" pitchFamily="2" charset="-122"/>
              </a:rPr>
              <a:t>容器，当鼠标进入、离开容器或者在容器中单击鼠标、拖动鼠标等操作时，都会发生鼠标事件。</a:t>
            </a:r>
          </a:p>
          <a:p>
            <a:r>
              <a:rPr lang="zh-CN" altLang="en-US" sz="2800" dirty="0">
                <a:latin typeface="宋体" panose="02010600030101010101" pitchFamily="2" charset="-122"/>
              </a:rPr>
              <a:t>鼠标事件对应的类</a:t>
            </a:r>
            <a:r>
              <a:rPr lang="en-US" altLang="zh-CN" sz="2800" dirty="0">
                <a:latin typeface="宋体" panose="02010600030101010101" pitchFamily="2" charset="-122"/>
              </a:rPr>
              <a:t>:</a:t>
            </a:r>
            <a:r>
              <a:rPr lang="en-US" altLang="zh-CN" sz="2800" err="1"/>
              <a:t>MouseEvent</a:t>
            </a:r>
            <a:r>
              <a:rPr lang="zh-CN" altLang="en-US" sz="2800">
                <a:latin typeface="宋体" panose="02010600030101010101" pitchFamily="2" charset="-122"/>
              </a:rPr>
              <a:t>。</a:t>
            </a:r>
          </a:p>
          <a:p>
            <a:r>
              <a:rPr lang="zh-CN" altLang="en-US" sz="2800" dirty="0">
                <a:latin typeface="宋体" panose="02010600030101010101" pitchFamily="2" charset="-122"/>
              </a:rPr>
              <a:t>鼠标事件处理由两个事件监听接口</a:t>
            </a:r>
            <a:r>
              <a:rPr lang="en-US" altLang="zh-CN" sz="2800" dirty="0">
                <a:latin typeface="宋体" panose="02010600030101010101" pitchFamily="2" charset="-122"/>
              </a:rPr>
              <a:t>:</a:t>
            </a:r>
          </a:p>
          <a:p>
            <a:pPr lvl="1"/>
            <a:r>
              <a:rPr lang="en-US" altLang="zh-CN" sz="2400" err="1">
                <a:solidFill>
                  <a:schemeClr val="folHlink"/>
                </a:solidFill>
                <a:latin typeface="宋体" panose="02010600030101010101" pitchFamily="2" charset="-122"/>
              </a:rPr>
              <a:t>MouseListener</a:t>
            </a:r>
            <a:r>
              <a:rPr lang="zh-CN" altLang="en-US" sz="2400" dirty="0">
                <a:solidFill>
                  <a:schemeClr val="folHlink"/>
                </a:solidFill>
                <a:latin typeface="宋体" panose="02010600030101010101" pitchFamily="2" charset="-122"/>
              </a:rPr>
              <a:t>接口</a:t>
            </a:r>
            <a:r>
              <a:rPr lang="en-US" altLang="zh-CN" sz="2400" dirty="0">
                <a:latin typeface="宋体" panose="02010600030101010101" pitchFamily="2" charset="-122"/>
              </a:rPr>
              <a:t>:</a:t>
            </a:r>
            <a:r>
              <a:rPr lang="zh-CN" altLang="en-US" sz="2400" dirty="0">
                <a:latin typeface="宋体" panose="02010600030101010101" pitchFamily="2" charset="-122"/>
              </a:rPr>
              <a:t>负责接受和处理鼠标的</a:t>
            </a:r>
            <a:r>
              <a:rPr lang="en-US" altLang="zh-CN" sz="2400" dirty="0">
                <a:latin typeface="宋体" panose="02010600030101010101" pitchFamily="2" charset="-122"/>
              </a:rPr>
              <a:t>press(</a:t>
            </a:r>
            <a:r>
              <a:rPr lang="zh-CN" altLang="en-US" sz="2400" dirty="0">
                <a:latin typeface="宋体" panose="02010600030101010101" pitchFamily="2" charset="-122"/>
              </a:rPr>
              <a:t>按下</a:t>
            </a:r>
            <a:r>
              <a:rPr lang="en-US" altLang="zh-CN" sz="2400" dirty="0">
                <a:latin typeface="宋体" panose="02010600030101010101" pitchFamily="2" charset="-122"/>
              </a:rPr>
              <a:t>)</a:t>
            </a:r>
            <a:r>
              <a:rPr lang="zh-CN" altLang="en-US" sz="2400" dirty="0">
                <a:latin typeface="宋体" panose="02010600030101010101" pitchFamily="2" charset="-122"/>
              </a:rPr>
              <a:t>、</a:t>
            </a:r>
            <a:r>
              <a:rPr lang="en-US" altLang="zh-CN" sz="2400" dirty="0">
                <a:latin typeface="宋体" panose="02010600030101010101" pitchFamily="2" charset="-122"/>
              </a:rPr>
              <a:t>release(</a:t>
            </a:r>
            <a:r>
              <a:rPr lang="zh-CN" altLang="en-US" sz="2400" dirty="0">
                <a:latin typeface="宋体" panose="02010600030101010101" pitchFamily="2" charset="-122"/>
              </a:rPr>
              <a:t>释放</a:t>
            </a:r>
            <a:r>
              <a:rPr lang="en-US" altLang="zh-CN" sz="2400" dirty="0">
                <a:latin typeface="宋体" panose="02010600030101010101" pitchFamily="2" charset="-122"/>
              </a:rPr>
              <a:t>)</a:t>
            </a:r>
            <a:r>
              <a:rPr lang="zh-CN" altLang="en-US" sz="2400" dirty="0">
                <a:latin typeface="宋体" panose="02010600030101010101" pitchFamily="2" charset="-122"/>
              </a:rPr>
              <a:t>、 </a:t>
            </a:r>
            <a:r>
              <a:rPr lang="en-US" altLang="zh-CN" sz="2400" dirty="0">
                <a:latin typeface="宋体" panose="02010600030101010101" pitchFamily="2" charset="-122"/>
              </a:rPr>
              <a:t>click(</a:t>
            </a:r>
            <a:r>
              <a:rPr lang="zh-CN" altLang="en-US" sz="2400" dirty="0">
                <a:latin typeface="宋体" panose="02010600030101010101" pitchFamily="2" charset="-122"/>
              </a:rPr>
              <a:t>单击</a:t>
            </a:r>
            <a:r>
              <a:rPr lang="en-US" altLang="zh-CN" sz="2400" dirty="0">
                <a:latin typeface="宋体" panose="02010600030101010101" pitchFamily="2" charset="-122"/>
              </a:rPr>
              <a:t>)</a:t>
            </a:r>
            <a:r>
              <a:rPr lang="zh-CN" altLang="en-US" sz="2400" dirty="0">
                <a:latin typeface="宋体" panose="02010600030101010101" pitchFamily="2" charset="-122"/>
              </a:rPr>
              <a:t>、 </a:t>
            </a:r>
            <a:r>
              <a:rPr lang="en-US" altLang="zh-CN" sz="2400" dirty="0">
                <a:latin typeface="宋体" panose="02010600030101010101" pitchFamily="2" charset="-122"/>
              </a:rPr>
              <a:t>enter(</a:t>
            </a:r>
            <a:r>
              <a:rPr lang="zh-CN" altLang="en-US" sz="2400" dirty="0">
                <a:latin typeface="宋体" panose="02010600030101010101" pitchFamily="2" charset="-122"/>
              </a:rPr>
              <a:t>进入</a:t>
            </a:r>
            <a:r>
              <a:rPr lang="en-US" altLang="zh-CN" sz="2400" dirty="0">
                <a:latin typeface="宋体" panose="02010600030101010101" pitchFamily="2" charset="-122"/>
              </a:rPr>
              <a:t>)</a:t>
            </a:r>
            <a:r>
              <a:rPr lang="zh-CN" altLang="en-US" sz="2400" dirty="0">
                <a:latin typeface="宋体" panose="02010600030101010101" pitchFamily="2" charset="-122"/>
              </a:rPr>
              <a:t>、</a:t>
            </a:r>
            <a:r>
              <a:rPr lang="en-US" altLang="zh-CN" sz="2400" dirty="0">
                <a:latin typeface="宋体" panose="02010600030101010101" pitchFamily="2" charset="-122"/>
              </a:rPr>
              <a:t>exit(</a:t>
            </a:r>
            <a:r>
              <a:rPr lang="zh-CN" altLang="en-US" sz="2400" dirty="0">
                <a:latin typeface="宋体" panose="02010600030101010101" pitchFamily="2" charset="-122"/>
              </a:rPr>
              <a:t>移出</a:t>
            </a:r>
            <a:r>
              <a:rPr lang="en-US" altLang="zh-CN" sz="2400" dirty="0">
                <a:latin typeface="宋体" panose="02010600030101010101" pitchFamily="2" charset="-122"/>
              </a:rPr>
              <a:t>)</a:t>
            </a:r>
            <a:r>
              <a:rPr lang="zh-CN" altLang="en-US" sz="2400" dirty="0">
                <a:latin typeface="宋体" panose="02010600030101010101" pitchFamily="2" charset="-122"/>
              </a:rPr>
              <a:t>动作触发的事件</a:t>
            </a:r>
            <a:endParaRPr lang="zh-CN" altLang="en-US" sz="2400">
              <a:latin typeface="宋体" panose="02010600030101010101" pitchFamily="2" charset="-122"/>
            </a:endParaRPr>
          </a:p>
          <a:p>
            <a:pPr lvl="1"/>
            <a:r>
              <a:rPr lang="en-US" altLang="zh-CN" sz="2400" err="1">
                <a:solidFill>
                  <a:schemeClr val="folHlink"/>
                </a:solidFill>
                <a:latin typeface="宋体" panose="02010600030101010101" pitchFamily="2" charset="-122"/>
              </a:rPr>
              <a:t>MouseMotionListener</a:t>
            </a:r>
            <a:r>
              <a:rPr lang="zh-CN" altLang="en-US" sz="2400" dirty="0">
                <a:solidFill>
                  <a:schemeClr val="folHlink"/>
                </a:solidFill>
                <a:latin typeface="宋体" panose="02010600030101010101" pitchFamily="2" charset="-122"/>
              </a:rPr>
              <a:t>接口</a:t>
            </a:r>
            <a:r>
              <a:rPr lang="en-US" altLang="zh-CN" sz="2400" dirty="0">
                <a:latin typeface="宋体" panose="02010600030101010101" pitchFamily="2" charset="-122"/>
              </a:rPr>
              <a:t>:</a:t>
            </a:r>
            <a:r>
              <a:rPr lang="zh-CN" altLang="en-US" sz="2400" dirty="0">
                <a:latin typeface="宋体" panose="02010600030101010101" pitchFamily="2" charset="-122"/>
              </a:rPr>
              <a:t>负责接受和处理鼠标的</a:t>
            </a:r>
            <a:r>
              <a:rPr lang="en-US" altLang="zh-CN" sz="2400" dirty="0">
                <a:latin typeface="宋体" panose="02010600030101010101" pitchFamily="2" charset="-122"/>
              </a:rPr>
              <a:t>move(</a:t>
            </a:r>
            <a:r>
              <a:rPr lang="zh-CN" altLang="en-US" sz="2400" dirty="0">
                <a:latin typeface="宋体" panose="02010600030101010101" pitchFamily="2" charset="-122"/>
              </a:rPr>
              <a:t>移动</a:t>
            </a:r>
            <a:r>
              <a:rPr lang="en-US" altLang="zh-CN" sz="2400" dirty="0">
                <a:latin typeface="宋体" panose="02010600030101010101" pitchFamily="2" charset="-122"/>
              </a:rPr>
              <a:t>)</a:t>
            </a:r>
            <a:r>
              <a:rPr lang="zh-CN" altLang="en-US" sz="2400" dirty="0">
                <a:latin typeface="宋体" panose="02010600030101010101" pitchFamily="2" charset="-122"/>
              </a:rPr>
              <a:t>和</a:t>
            </a:r>
            <a:r>
              <a:rPr lang="en-US" altLang="zh-CN" sz="2400" dirty="0">
                <a:latin typeface="宋体" panose="02010600030101010101" pitchFamily="2" charset="-122"/>
              </a:rPr>
              <a:t>drag(</a:t>
            </a:r>
            <a:r>
              <a:rPr lang="zh-CN" altLang="en-US" sz="2400" dirty="0">
                <a:latin typeface="宋体" panose="02010600030101010101" pitchFamily="2" charset="-122"/>
              </a:rPr>
              <a:t>拖动</a:t>
            </a:r>
            <a:r>
              <a:rPr lang="en-US" altLang="zh-CN" sz="2400" dirty="0">
                <a:latin typeface="宋体" panose="02010600030101010101" pitchFamily="2" charset="-122"/>
              </a:rPr>
              <a:t>) </a:t>
            </a:r>
            <a:r>
              <a:rPr lang="zh-CN" altLang="en-US" sz="2400" dirty="0">
                <a:latin typeface="宋体" panose="02010600030101010101" pitchFamily="2" charset="-122"/>
              </a:rPr>
              <a:t>动作触发的事件。</a:t>
            </a:r>
            <a:r>
              <a:rPr lang="zh-CN" altLang="en-US" sz="2400" dirty="0"/>
              <a:t> </a:t>
            </a:r>
            <a:endParaRPr lang="zh-CN" altLang="en-US" sz="240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标题 486401"/>
          <p:cNvSpPr>
            <a:spLocks noGrp="1"/>
          </p:cNvSpPr>
          <p:nvPr>
            <p:ph type="title"/>
          </p:nvPr>
        </p:nvSpPr>
        <p:spPr>
          <a:ln/>
        </p:spPr>
        <p:txBody>
          <a:bodyPr anchor="b"/>
          <a:lstStyle/>
          <a:p>
            <a:r>
              <a:rPr lang="zh-CN" altLang="en-US" sz="2400" dirty="0">
                <a:solidFill>
                  <a:schemeClr val="tx1"/>
                </a:solidFill>
                <a:latin typeface="宋体" panose="02010600030101010101" pitchFamily="2" charset="-122"/>
                <a:ea typeface="宋体" panose="02010600030101010101" pitchFamily="2" charset="-122"/>
              </a:rPr>
              <a:t>表</a:t>
            </a:r>
            <a:r>
              <a:rPr lang="en-US" altLang="zh-CN" sz="2400" dirty="0">
                <a:solidFill>
                  <a:schemeClr val="tx1"/>
                </a:solidFill>
                <a:latin typeface="宋体" panose="02010600030101010101" pitchFamily="2" charset="-122"/>
                <a:ea typeface="宋体" panose="02010600030101010101" pitchFamily="2" charset="-122"/>
              </a:rPr>
              <a:t>9-1</a:t>
            </a:r>
            <a:r>
              <a:rPr lang="zh-CN" altLang="en-US" sz="2400" dirty="0">
                <a:solidFill>
                  <a:schemeClr val="tx1"/>
                </a:solidFill>
                <a:latin typeface="宋体" panose="02010600030101010101" pitchFamily="2" charset="-122"/>
                <a:ea typeface="宋体" panose="02010600030101010101" pitchFamily="2" charset="-122"/>
              </a:rPr>
              <a:t>鼠标事件对应的监听器接口中的方法</a:t>
            </a:r>
            <a:r>
              <a:rPr lang="zh-CN" altLang="en-US" sz="2400" dirty="0">
                <a:solidFill>
                  <a:schemeClr val="tx1"/>
                </a:solidFill>
                <a:latin typeface="Times New Roman" panose="02020603050405020304" pitchFamily="18" charset="0"/>
                <a:ea typeface="宋体" panose="02010600030101010101" pitchFamily="2" charset="-122"/>
              </a:rPr>
              <a:t>描述</a:t>
            </a:r>
            <a:endParaRPr lang="zh-CN" altLang="en-US" sz="2800" b="0">
              <a:solidFill>
                <a:schemeClr val="tx1"/>
              </a:solidFill>
              <a:ea typeface="宋体" panose="02010600030101010101" pitchFamily="2" charset="-122"/>
            </a:endParaRPr>
          </a:p>
        </p:txBody>
      </p:sp>
      <p:grpSp>
        <p:nvGrpSpPr>
          <p:cNvPr id="486482" name="组合 486481"/>
          <p:cNvGrpSpPr/>
          <p:nvPr/>
        </p:nvGrpSpPr>
        <p:grpSpPr>
          <a:xfrm>
            <a:off x="0" y="1752600"/>
            <a:ext cx="9144000" cy="4800600"/>
            <a:chOff x="-3" y="371"/>
            <a:chExt cx="3217" cy="2160"/>
          </a:xfrm>
        </p:grpSpPr>
        <p:grpSp>
          <p:nvGrpSpPr>
            <p:cNvPr id="486480" name="组合 486479"/>
            <p:cNvGrpSpPr/>
            <p:nvPr/>
          </p:nvGrpSpPr>
          <p:grpSpPr>
            <a:xfrm>
              <a:off x="0" y="374"/>
              <a:ext cx="3211" cy="2154"/>
              <a:chOff x="0" y="374"/>
              <a:chExt cx="3211" cy="2154"/>
            </a:xfrm>
          </p:grpSpPr>
          <p:grpSp>
            <p:nvGrpSpPr>
              <p:cNvPr id="486459" name="组合 486458"/>
              <p:cNvGrpSpPr/>
              <p:nvPr/>
            </p:nvGrpSpPr>
            <p:grpSpPr>
              <a:xfrm>
                <a:off x="0" y="374"/>
                <a:ext cx="711" cy="374"/>
                <a:chOff x="0" y="374"/>
                <a:chExt cx="711" cy="374"/>
              </a:xfrm>
            </p:grpSpPr>
            <p:sp>
              <p:nvSpPr>
                <p:cNvPr id="486458" name="矩形 486457"/>
                <p:cNvSpPr/>
                <p:nvPr/>
              </p:nvSpPr>
              <p:spPr>
                <a:xfrm>
                  <a:off x="0" y="374"/>
                  <a:ext cx="711" cy="374"/>
                </a:xfrm>
                <a:prstGeom prst="rect">
                  <a:avLst/>
                </a:prstGeom>
                <a:solidFill>
                  <a:srgbClr val="C0C0C0"/>
                </a:solidFill>
                <a:ln w="9525">
                  <a:noFill/>
                </a:ln>
              </p:spPr>
              <p:txBody>
                <a:bodyPr/>
                <a:lstStyle/>
                <a:p>
                  <a:endParaRPr lang="zh-CN" altLang="en-US"/>
                </a:p>
              </p:txBody>
            </p:sp>
            <p:grpSp>
              <p:nvGrpSpPr>
                <p:cNvPr id="486457" name="组合 486456"/>
                <p:cNvGrpSpPr/>
                <p:nvPr/>
              </p:nvGrpSpPr>
              <p:grpSpPr>
                <a:xfrm>
                  <a:off x="0" y="374"/>
                  <a:ext cx="711" cy="374"/>
                  <a:chOff x="0" y="374"/>
                  <a:chExt cx="711" cy="374"/>
                </a:xfrm>
              </p:grpSpPr>
              <p:sp>
                <p:nvSpPr>
                  <p:cNvPr id="486447" name="矩形 486446"/>
                  <p:cNvSpPr/>
                  <p:nvPr/>
                </p:nvSpPr>
                <p:spPr>
                  <a:xfrm>
                    <a:off x="43" y="374"/>
                    <a:ext cx="625" cy="374"/>
                  </a:xfrm>
                  <a:prstGeom prst="rect">
                    <a:avLst/>
                  </a:prstGeom>
                  <a:solidFill>
                    <a:srgbClr val="C0C0C0"/>
                  </a:solidFill>
                  <a:ln w="9525">
                    <a:noFill/>
                  </a:ln>
                </p:spPr>
                <p:txBody>
                  <a:bodyPr/>
                  <a:lstStyle/>
                  <a:p>
                    <a:pPr algn="ctr"/>
                    <a:r>
                      <a:rPr lang="zh-CN" altLang="en-US" sz="1400" dirty="0">
                        <a:solidFill>
                          <a:schemeClr val="tx1"/>
                        </a:solidFill>
                        <a:latin typeface="宋体" panose="02010600030101010101" pitchFamily="2" charset="-122"/>
                        <a:ea typeface="宋体" panose="02010600030101010101" pitchFamily="2" charset="-122"/>
                      </a:rPr>
                      <a:t>接口名</a:t>
                    </a:r>
                    <a:endParaRPr lang="zh-CN" altLang="en-US" sz="1600" dirty="0">
                      <a:solidFill>
                        <a:schemeClr val="tx1"/>
                      </a:solidFill>
                      <a:latin typeface="Tahoma" panose="020B0604030504040204" pitchFamily="34" charset="0"/>
                      <a:ea typeface="宋体" panose="02010600030101010101" pitchFamily="2" charset="-122"/>
                    </a:endParaRPr>
                  </a:p>
                  <a:p>
                    <a:pPr algn="ctr" eaLnBrk="0" hangingPunct="0"/>
                    <a:endParaRPr lang="zh-CN" altLang="en-US" dirty="0">
                      <a:solidFill>
                        <a:schemeClr val="tx1"/>
                      </a:solidFill>
                      <a:latin typeface="Times New Roman" panose="02020603050405020304" pitchFamily="18" charset="0"/>
                      <a:ea typeface="宋体" panose="02010600030101010101" pitchFamily="2" charset="-122"/>
                    </a:endParaRPr>
                  </a:p>
                </p:txBody>
              </p:sp>
              <p:sp>
                <p:nvSpPr>
                  <p:cNvPr id="486456" name="矩形 486455"/>
                  <p:cNvSpPr/>
                  <p:nvPr/>
                </p:nvSpPr>
                <p:spPr>
                  <a:xfrm>
                    <a:off x="0" y="374"/>
                    <a:ext cx="711" cy="374"/>
                  </a:xfrm>
                  <a:prstGeom prst="rect">
                    <a:avLst/>
                  </a:prstGeom>
                  <a:noFill/>
                  <a:ln w="7" cap="flat" cmpd="sng">
                    <a:solidFill>
                      <a:srgbClr val="A0A0A0"/>
                    </a:solidFill>
                    <a:prstDash val="solid"/>
                    <a:miter/>
                    <a:headEnd type="none" w="med" len="med"/>
                    <a:tailEnd type="none" w="med" len="med"/>
                  </a:ln>
                </p:spPr>
                <p:txBody>
                  <a:bodyPr/>
                  <a:lstStyle/>
                  <a:p>
                    <a:endParaRPr lang="zh-CN" altLang="en-US"/>
                  </a:p>
                </p:txBody>
              </p:sp>
            </p:grpSp>
          </p:grpSp>
          <p:grpSp>
            <p:nvGrpSpPr>
              <p:cNvPr id="486463" name="组合 486462"/>
              <p:cNvGrpSpPr/>
              <p:nvPr/>
            </p:nvGrpSpPr>
            <p:grpSpPr>
              <a:xfrm>
                <a:off x="711" y="374"/>
                <a:ext cx="977" cy="374"/>
                <a:chOff x="711" y="374"/>
                <a:chExt cx="977" cy="374"/>
              </a:xfrm>
            </p:grpSpPr>
            <p:sp>
              <p:nvSpPr>
                <p:cNvPr id="486462" name="矩形 486461"/>
                <p:cNvSpPr/>
                <p:nvPr/>
              </p:nvSpPr>
              <p:spPr>
                <a:xfrm>
                  <a:off x="711" y="374"/>
                  <a:ext cx="977" cy="374"/>
                </a:xfrm>
                <a:prstGeom prst="rect">
                  <a:avLst/>
                </a:prstGeom>
                <a:solidFill>
                  <a:srgbClr val="C0C0C0"/>
                </a:solidFill>
                <a:ln w="9525">
                  <a:noFill/>
                </a:ln>
              </p:spPr>
              <p:txBody>
                <a:bodyPr/>
                <a:lstStyle/>
                <a:p>
                  <a:endParaRPr lang="zh-CN" altLang="en-US"/>
                </a:p>
              </p:txBody>
            </p:sp>
            <p:grpSp>
              <p:nvGrpSpPr>
                <p:cNvPr id="486461" name="组合 486460"/>
                <p:cNvGrpSpPr/>
                <p:nvPr/>
              </p:nvGrpSpPr>
              <p:grpSpPr>
                <a:xfrm>
                  <a:off x="711" y="374"/>
                  <a:ext cx="977" cy="374"/>
                  <a:chOff x="711" y="374"/>
                  <a:chExt cx="977" cy="374"/>
                </a:xfrm>
              </p:grpSpPr>
              <p:sp>
                <p:nvSpPr>
                  <p:cNvPr id="486448" name="矩形 486447"/>
                  <p:cNvSpPr/>
                  <p:nvPr/>
                </p:nvSpPr>
                <p:spPr>
                  <a:xfrm>
                    <a:off x="754" y="374"/>
                    <a:ext cx="891" cy="374"/>
                  </a:xfrm>
                  <a:prstGeom prst="rect">
                    <a:avLst/>
                  </a:prstGeom>
                  <a:solidFill>
                    <a:srgbClr val="C0C0C0"/>
                  </a:solidFill>
                  <a:ln w="9525">
                    <a:noFill/>
                  </a:ln>
                </p:spPr>
                <p:txBody>
                  <a:bodyPr anchor="ctr"/>
                  <a:lstStyle/>
                  <a:p>
                    <a:pPr algn="ctr"/>
                    <a:r>
                      <a:rPr lang="zh-CN" altLang="en-US" sz="1400" dirty="0">
                        <a:solidFill>
                          <a:schemeClr val="tx1"/>
                        </a:solidFill>
                        <a:latin typeface="宋体" panose="02010600030101010101" pitchFamily="2" charset="-122"/>
                        <a:ea typeface="宋体" panose="02010600030101010101" pitchFamily="2" charset="-122"/>
                      </a:rPr>
                      <a:t>接口中的方法</a:t>
                    </a:r>
                    <a:endParaRPr lang="zh-CN" altLang="en-US" sz="1600" dirty="0">
                      <a:solidFill>
                        <a:schemeClr val="tx1"/>
                      </a:solidFill>
                      <a:latin typeface="Tahoma" panose="020B0604030504040204" pitchFamily="34" charset="0"/>
                      <a:ea typeface="宋体" panose="02010600030101010101" pitchFamily="2" charset="-122"/>
                    </a:endParaRPr>
                  </a:p>
                  <a:p>
                    <a:pPr algn="ctr" eaLnBrk="0" hangingPunct="0"/>
                    <a:endParaRPr lang="zh-CN" altLang="en-US" dirty="0">
                      <a:solidFill>
                        <a:schemeClr val="tx1"/>
                      </a:solidFill>
                      <a:latin typeface="Times New Roman" panose="02020603050405020304" pitchFamily="18" charset="0"/>
                      <a:ea typeface="宋体" panose="02010600030101010101" pitchFamily="2" charset="-122"/>
                    </a:endParaRPr>
                  </a:p>
                </p:txBody>
              </p:sp>
              <p:sp>
                <p:nvSpPr>
                  <p:cNvPr id="486460" name="矩形 486459"/>
                  <p:cNvSpPr/>
                  <p:nvPr/>
                </p:nvSpPr>
                <p:spPr>
                  <a:xfrm>
                    <a:off x="711" y="374"/>
                    <a:ext cx="977" cy="374"/>
                  </a:xfrm>
                  <a:prstGeom prst="rect">
                    <a:avLst/>
                  </a:prstGeom>
                  <a:noFill/>
                  <a:ln w="7" cap="flat" cmpd="sng">
                    <a:solidFill>
                      <a:srgbClr val="A0A0A0"/>
                    </a:solidFill>
                    <a:prstDash val="solid"/>
                    <a:miter/>
                    <a:headEnd type="none" w="med" len="med"/>
                    <a:tailEnd type="none" w="med" len="med"/>
                  </a:ln>
                </p:spPr>
                <p:txBody>
                  <a:bodyPr/>
                  <a:lstStyle/>
                  <a:p>
                    <a:endParaRPr lang="zh-CN" altLang="en-US"/>
                  </a:p>
                </p:txBody>
              </p:sp>
            </p:grpSp>
          </p:grpSp>
          <p:grpSp>
            <p:nvGrpSpPr>
              <p:cNvPr id="486467" name="组合 486466"/>
              <p:cNvGrpSpPr/>
              <p:nvPr/>
            </p:nvGrpSpPr>
            <p:grpSpPr>
              <a:xfrm>
                <a:off x="1688" y="374"/>
                <a:ext cx="1523" cy="374"/>
                <a:chOff x="1688" y="374"/>
                <a:chExt cx="1523" cy="374"/>
              </a:xfrm>
            </p:grpSpPr>
            <p:sp>
              <p:nvSpPr>
                <p:cNvPr id="486466" name="矩形 486465"/>
                <p:cNvSpPr/>
                <p:nvPr/>
              </p:nvSpPr>
              <p:spPr>
                <a:xfrm>
                  <a:off x="1688" y="374"/>
                  <a:ext cx="1523" cy="374"/>
                </a:xfrm>
                <a:prstGeom prst="rect">
                  <a:avLst/>
                </a:prstGeom>
                <a:solidFill>
                  <a:srgbClr val="C0C0C0"/>
                </a:solidFill>
                <a:ln w="9525">
                  <a:noFill/>
                </a:ln>
              </p:spPr>
              <p:txBody>
                <a:bodyPr/>
                <a:lstStyle/>
                <a:p>
                  <a:endParaRPr lang="zh-CN" altLang="en-US"/>
                </a:p>
              </p:txBody>
            </p:sp>
            <p:grpSp>
              <p:nvGrpSpPr>
                <p:cNvPr id="486465" name="组合 486464"/>
                <p:cNvGrpSpPr/>
                <p:nvPr/>
              </p:nvGrpSpPr>
              <p:grpSpPr>
                <a:xfrm>
                  <a:off x="1688" y="374"/>
                  <a:ext cx="1523" cy="374"/>
                  <a:chOff x="1688" y="374"/>
                  <a:chExt cx="1523" cy="374"/>
                </a:xfrm>
              </p:grpSpPr>
              <p:sp>
                <p:nvSpPr>
                  <p:cNvPr id="486449" name="矩形 486448"/>
                  <p:cNvSpPr/>
                  <p:nvPr/>
                </p:nvSpPr>
                <p:spPr>
                  <a:xfrm>
                    <a:off x="1731" y="374"/>
                    <a:ext cx="1437" cy="374"/>
                  </a:xfrm>
                  <a:prstGeom prst="rect">
                    <a:avLst/>
                  </a:prstGeom>
                  <a:solidFill>
                    <a:srgbClr val="C0C0C0"/>
                  </a:solidFill>
                  <a:ln w="9525">
                    <a:noFill/>
                  </a:ln>
                </p:spPr>
                <p:txBody>
                  <a:bodyPr anchor="ctr"/>
                  <a:lstStyle/>
                  <a:p>
                    <a:pPr algn="ctr"/>
                    <a:r>
                      <a:rPr lang="zh-CN" altLang="en-US" sz="1400" dirty="0">
                        <a:solidFill>
                          <a:schemeClr val="tx1"/>
                        </a:solidFill>
                        <a:latin typeface="宋体" panose="02010600030101010101" pitchFamily="2" charset="-122"/>
                        <a:ea typeface="宋体" panose="02010600030101010101" pitchFamily="2" charset="-122"/>
                      </a:rPr>
                      <a:t>方法调用描述信息</a:t>
                    </a:r>
                    <a:endParaRPr lang="zh-CN" altLang="en-US" sz="1600" dirty="0">
                      <a:solidFill>
                        <a:schemeClr val="tx1"/>
                      </a:solidFill>
                      <a:latin typeface="Tahoma" panose="020B0604030504040204" pitchFamily="34" charset="0"/>
                      <a:ea typeface="宋体" panose="02010600030101010101" pitchFamily="2" charset="-122"/>
                    </a:endParaRPr>
                  </a:p>
                  <a:p>
                    <a:pPr algn="ctr" eaLnBrk="0" hangingPunct="0"/>
                    <a:endParaRPr lang="zh-CN" altLang="en-US" dirty="0">
                      <a:solidFill>
                        <a:schemeClr val="tx1"/>
                      </a:solidFill>
                      <a:latin typeface="Times New Roman" panose="02020603050405020304" pitchFamily="18" charset="0"/>
                      <a:ea typeface="宋体" panose="02010600030101010101" pitchFamily="2" charset="-122"/>
                    </a:endParaRPr>
                  </a:p>
                </p:txBody>
              </p:sp>
              <p:sp>
                <p:nvSpPr>
                  <p:cNvPr id="486464" name="矩形 486463"/>
                  <p:cNvSpPr/>
                  <p:nvPr/>
                </p:nvSpPr>
                <p:spPr>
                  <a:xfrm>
                    <a:off x="1688" y="374"/>
                    <a:ext cx="1523" cy="374"/>
                  </a:xfrm>
                  <a:prstGeom prst="rect">
                    <a:avLst/>
                  </a:prstGeom>
                  <a:noFill/>
                  <a:ln w="7" cap="flat" cmpd="sng">
                    <a:solidFill>
                      <a:srgbClr val="A0A0A0"/>
                    </a:solidFill>
                    <a:prstDash val="solid"/>
                    <a:miter/>
                    <a:headEnd type="none" w="med" len="med"/>
                    <a:tailEnd type="none" w="med" len="med"/>
                  </a:ln>
                </p:spPr>
                <p:txBody>
                  <a:bodyPr/>
                  <a:lstStyle/>
                  <a:p>
                    <a:endParaRPr lang="zh-CN" altLang="en-US"/>
                  </a:p>
                </p:txBody>
              </p:sp>
            </p:grpSp>
          </p:grpSp>
          <p:grpSp>
            <p:nvGrpSpPr>
              <p:cNvPr id="486469" name="组合 486468"/>
              <p:cNvGrpSpPr/>
              <p:nvPr/>
            </p:nvGrpSpPr>
            <p:grpSpPr>
              <a:xfrm>
                <a:off x="0" y="748"/>
                <a:ext cx="711" cy="1148"/>
                <a:chOff x="0" y="748"/>
                <a:chExt cx="711" cy="1148"/>
              </a:xfrm>
            </p:grpSpPr>
            <p:sp>
              <p:nvSpPr>
                <p:cNvPr id="486450" name="矩形 486449"/>
                <p:cNvSpPr/>
                <p:nvPr/>
              </p:nvSpPr>
              <p:spPr>
                <a:xfrm>
                  <a:off x="43" y="748"/>
                  <a:ext cx="625" cy="1148"/>
                </a:xfrm>
                <a:prstGeom prst="rect">
                  <a:avLst/>
                </a:prstGeom>
                <a:noFill/>
                <a:ln w="9525">
                  <a:noFill/>
                </a:ln>
              </p:spPr>
              <p:txBody>
                <a:bodyPr anchor="ctr"/>
                <a:lstStyle/>
                <a:p>
                  <a:pPr indent="228600" algn="just"/>
                  <a:r>
                    <a:rPr lang="en-US" altLang="zh-CN" sz="1600" err="1">
                      <a:solidFill>
                        <a:schemeClr val="tx1"/>
                      </a:solidFill>
                      <a:latin typeface="宋体" panose="02010600030101010101" pitchFamily="2" charset="-122"/>
                      <a:ea typeface="宋体" panose="02010600030101010101" pitchFamily="2" charset="-122"/>
                    </a:rPr>
                    <a:t>MouseListener</a:t>
                  </a:r>
                </a:p>
                <a:p>
                  <a:pPr indent="228600" algn="just" eaLnBrk="0" hangingPunct="0"/>
                  <a:r>
                    <a:rPr lang="zh-CN" altLang="en-US" sz="1400" dirty="0">
                      <a:solidFill>
                        <a:schemeClr val="tx1"/>
                      </a:solidFill>
                      <a:latin typeface="宋体" panose="02010600030101010101" pitchFamily="2" charset="-122"/>
                      <a:ea typeface="宋体" panose="02010600030101010101" pitchFamily="2" charset="-122"/>
                    </a:rPr>
                    <a:t>鼠标不移动</a:t>
                  </a:r>
                  <a:endParaRPr lang="zh-CN" altLang="en-US" sz="1600" dirty="0">
                    <a:solidFill>
                      <a:schemeClr val="tx1"/>
                    </a:solidFill>
                    <a:latin typeface="Tahoma" panose="020B0604030504040204" pitchFamily="34" charset="0"/>
                    <a:ea typeface="宋体" panose="02010600030101010101" pitchFamily="2" charset="-122"/>
                  </a:endParaRPr>
                </a:p>
                <a:p>
                  <a:pPr indent="228600" algn="just" eaLnBrk="0" hangingPunct="0"/>
                  <a:r>
                    <a:rPr lang="en-US" altLang="zh-CN" sz="1600" dirty="0">
                      <a:solidFill>
                        <a:schemeClr val="tx1"/>
                      </a:solidFill>
                      <a:latin typeface="宋体" panose="02010600030101010101" pitchFamily="2" charset="-122"/>
                      <a:ea typeface="宋体" panose="02010600030101010101" pitchFamily="2" charset="-122"/>
                    </a:rPr>
                    <a:t> </a:t>
                  </a:r>
                </a:p>
                <a:p>
                  <a:pPr indent="228600" algn="just" eaLnBrk="0" hangingPunct="0"/>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486468" name="矩形 486467"/>
                <p:cNvSpPr/>
                <p:nvPr/>
              </p:nvSpPr>
              <p:spPr>
                <a:xfrm>
                  <a:off x="0" y="748"/>
                  <a:ext cx="711" cy="1148"/>
                </a:xfrm>
                <a:prstGeom prst="rect">
                  <a:avLst/>
                </a:prstGeom>
                <a:noFill/>
                <a:ln w="7" cap="flat" cmpd="sng">
                  <a:solidFill>
                    <a:srgbClr val="A0A0A0"/>
                  </a:solidFill>
                  <a:prstDash val="solid"/>
                  <a:miter/>
                  <a:headEnd type="none" w="med" len="med"/>
                  <a:tailEnd type="none" w="med" len="med"/>
                </a:ln>
              </p:spPr>
              <p:txBody>
                <a:bodyPr/>
                <a:lstStyle/>
                <a:p>
                  <a:endParaRPr lang="zh-CN" altLang="en-US"/>
                </a:p>
              </p:txBody>
            </p:sp>
          </p:grpSp>
          <p:grpSp>
            <p:nvGrpSpPr>
              <p:cNvPr id="486471" name="组合 486470"/>
              <p:cNvGrpSpPr/>
              <p:nvPr/>
            </p:nvGrpSpPr>
            <p:grpSpPr>
              <a:xfrm>
                <a:off x="711" y="748"/>
                <a:ext cx="977" cy="1148"/>
                <a:chOff x="711" y="748"/>
                <a:chExt cx="977" cy="1148"/>
              </a:xfrm>
            </p:grpSpPr>
            <p:sp>
              <p:nvSpPr>
                <p:cNvPr id="486451" name="矩形 486450"/>
                <p:cNvSpPr/>
                <p:nvPr/>
              </p:nvSpPr>
              <p:spPr>
                <a:xfrm>
                  <a:off x="754" y="748"/>
                  <a:ext cx="891" cy="1148"/>
                </a:xfrm>
                <a:prstGeom prst="rect">
                  <a:avLst/>
                </a:prstGeom>
                <a:noFill/>
                <a:ln w="9525">
                  <a:noFill/>
                </a:ln>
              </p:spPr>
              <p:txBody>
                <a:bodyPr anchor="ctr"/>
                <a:lstStyle/>
                <a:p>
                  <a:r>
                    <a:rPr lang="en-US" altLang="zh-CN" sz="1400" err="1">
                      <a:solidFill>
                        <a:schemeClr val="tx1"/>
                      </a:solidFill>
                      <a:latin typeface="宋体" panose="02010600030101010101" pitchFamily="2" charset="-122"/>
                      <a:ea typeface="宋体" panose="02010600030101010101" pitchFamily="2" charset="-122"/>
                    </a:rPr>
                    <a:t>mousePressed(MouseEvent</a:t>
                  </a:r>
                  <a:r>
                    <a:rPr lang="en-US" altLang="zh-CN" sz="1400">
                      <a:solidFill>
                        <a:schemeClr val="tx1"/>
                      </a:solidFill>
                      <a:latin typeface="宋体" panose="02010600030101010101" pitchFamily="2" charset="-122"/>
                      <a:ea typeface="宋体" panose="02010600030101010101" pitchFamily="2" charset="-122"/>
                    </a:rPr>
                    <a:t>)</a:t>
                  </a:r>
                  <a:endParaRPr lang="en-US" altLang="zh-CN" sz="1600" err="1">
                    <a:solidFill>
                      <a:schemeClr val="tx1"/>
                    </a:solidFill>
                    <a:latin typeface="Tahoma" panose="020B0604030504040204" pitchFamily="34" charset="0"/>
                    <a:ea typeface="宋体" panose="02010600030101010101" pitchFamily="2" charset="-122"/>
                  </a:endParaRPr>
                </a:p>
                <a:p>
                  <a:pPr eaLnBrk="0" hangingPunct="0"/>
                  <a:r>
                    <a:rPr lang="en-US" altLang="zh-CN" sz="1400" err="1">
                      <a:solidFill>
                        <a:schemeClr val="tx1"/>
                      </a:solidFill>
                      <a:latin typeface="宋体" panose="02010600030101010101" pitchFamily="2" charset="-122"/>
                      <a:ea typeface="宋体" panose="02010600030101010101" pitchFamily="2" charset="-122"/>
                    </a:rPr>
                    <a:t> </a:t>
                  </a:r>
                  <a:endParaRPr lang="en-US" altLang="zh-CN" sz="1600" err="1">
                    <a:solidFill>
                      <a:schemeClr val="tx1"/>
                    </a:solidFill>
                    <a:latin typeface="Tahoma" panose="020B0604030504040204" pitchFamily="34" charset="0"/>
                    <a:ea typeface="宋体" panose="02010600030101010101" pitchFamily="2" charset="-122"/>
                  </a:endParaRPr>
                </a:p>
                <a:p>
                  <a:pPr eaLnBrk="0" hangingPunct="0"/>
                  <a:r>
                    <a:rPr lang="en-US" altLang="zh-CN" sz="1400" err="1">
                      <a:solidFill>
                        <a:schemeClr val="tx1"/>
                      </a:solidFill>
                      <a:latin typeface="宋体" panose="02010600030101010101" pitchFamily="2" charset="-122"/>
                      <a:ea typeface="宋体" panose="02010600030101010101" pitchFamily="2" charset="-122"/>
                    </a:rPr>
                    <a:t>mouseReleased(MouseEvent</a:t>
                  </a:r>
                  <a:r>
                    <a:rPr lang="en-US" altLang="zh-CN" sz="1400">
                      <a:solidFill>
                        <a:schemeClr val="tx1"/>
                      </a:solidFill>
                      <a:latin typeface="宋体" panose="02010600030101010101" pitchFamily="2" charset="-122"/>
                      <a:ea typeface="宋体" panose="02010600030101010101" pitchFamily="2" charset="-122"/>
                    </a:rPr>
                    <a:t>)</a:t>
                  </a:r>
                  <a:endParaRPr lang="en-US" altLang="zh-CN" sz="1600" err="1">
                    <a:solidFill>
                      <a:schemeClr val="tx1"/>
                    </a:solidFill>
                    <a:latin typeface="Tahoma" panose="020B0604030504040204" pitchFamily="34" charset="0"/>
                    <a:ea typeface="宋体" panose="02010600030101010101" pitchFamily="2" charset="-122"/>
                  </a:endParaRPr>
                </a:p>
                <a:p>
                  <a:pPr eaLnBrk="0" hangingPunct="0"/>
                  <a:r>
                    <a:rPr lang="en-US" altLang="zh-CN" sz="1400" err="1">
                      <a:solidFill>
                        <a:schemeClr val="tx1"/>
                      </a:solidFill>
                      <a:latin typeface="宋体" panose="02010600030101010101" pitchFamily="2" charset="-122"/>
                      <a:ea typeface="宋体" panose="02010600030101010101" pitchFamily="2" charset="-122"/>
                    </a:rPr>
                    <a:t> </a:t>
                  </a:r>
                  <a:endParaRPr lang="en-US" altLang="zh-CN" sz="1600" err="1">
                    <a:solidFill>
                      <a:schemeClr val="tx1"/>
                    </a:solidFill>
                    <a:latin typeface="Tahoma" panose="020B0604030504040204" pitchFamily="34" charset="0"/>
                    <a:ea typeface="宋体" panose="02010600030101010101" pitchFamily="2" charset="-122"/>
                  </a:endParaRPr>
                </a:p>
                <a:p>
                  <a:pPr eaLnBrk="0" hangingPunct="0"/>
                  <a:r>
                    <a:rPr lang="en-US" altLang="zh-CN" sz="1400" err="1">
                      <a:solidFill>
                        <a:schemeClr val="tx1"/>
                      </a:solidFill>
                      <a:latin typeface="宋体" panose="02010600030101010101" pitchFamily="2" charset="-122"/>
                      <a:ea typeface="宋体" panose="02010600030101010101" pitchFamily="2" charset="-122"/>
                    </a:rPr>
                    <a:t>mouseClicked(MouseEvent</a:t>
                  </a:r>
                  <a:r>
                    <a:rPr lang="en-US" altLang="zh-CN" sz="1400">
                      <a:solidFill>
                        <a:schemeClr val="tx1"/>
                      </a:solidFill>
                      <a:latin typeface="宋体" panose="02010600030101010101" pitchFamily="2" charset="-122"/>
                      <a:ea typeface="宋体" panose="02010600030101010101" pitchFamily="2" charset="-122"/>
                    </a:rPr>
                    <a:t> )</a:t>
                  </a:r>
                  <a:endParaRPr lang="en-US" altLang="zh-CN" sz="1600">
                    <a:solidFill>
                      <a:schemeClr val="tx1"/>
                    </a:solidFill>
                    <a:latin typeface="Tahoma" panose="020B0604030504040204" pitchFamily="34" charset="0"/>
                    <a:ea typeface="宋体" panose="02010600030101010101" pitchFamily="2" charset="-122"/>
                  </a:endParaRPr>
                </a:p>
                <a:p>
                  <a:pPr eaLnBrk="0" hangingPunct="0"/>
                  <a:endParaRPr lang="en-US" altLang="zh-CN" sz="1400">
                    <a:solidFill>
                      <a:schemeClr val="tx1"/>
                    </a:solidFill>
                    <a:latin typeface="宋体" panose="02010600030101010101" pitchFamily="2" charset="-122"/>
                    <a:ea typeface="宋体" panose="02010600030101010101" pitchFamily="2" charset="-122"/>
                  </a:endParaRPr>
                </a:p>
                <a:p>
                  <a:pPr eaLnBrk="0" hangingPunct="0"/>
                  <a:r>
                    <a:rPr lang="en-US" altLang="zh-CN" sz="1400" err="1">
                      <a:solidFill>
                        <a:schemeClr val="tx1"/>
                      </a:solidFill>
                      <a:latin typeface="宋体" panose="02010600030101010101" pitchFamily="2" charset="-122"/>
                      <a:ea typeface="宋体" panose="02010600030101010101" pitchFamily="2" charset="-122"/>
                    </a:rPr>
                    <a:t>mouseEntered(MouseEvent</a:t>
                  </a:r>
                  <a:r>
                    <a:rPr lang="en-US" altLang="zh-CN" sz="1400">
                      <a:solidFill>
                        <a:schemeClr val="tx1"/>
                      </a:solidFill>
                      <a:latin typeface="宋体" panose="02010600030101010101" pitchFamily="2" charset="-122"/>
                      <a:ea typeface="宋体" panose="02010600030101010101" pitchFamily="2" charset="-122"/>
                    </a:rPr>
                    <a:t>)</a:t>
                  </a:r>
                  <a:endParaRPr lang="en-US" altLang="zh-CN" sz="1600" err="1">
                    <a:solidFill>
                      <a:schemeClr val="tx1"/>
                    </a:solidFill>
                    <a:latin typeface="Tahoma" panose="020B0604030504040204" pitchFamily="34" charset="0"/>
                    <a:ea typeface="宋体" panose="02010600030101010101" pitchFamily="2" charset="-122"/>
                  </a:endParaRPr>
                </a:p>
                <a:p>
                  <a:pPr eaLnBrk="0" hangingPunct="0"/>
                  <a:r>
                    <a:rPr lang="en-US" altLang="zh-CN" sz="1400" err="1">
                      <a:solidFill>
                        <a:schemeClr val="tx1"/>
                      </a:solidFill>
                      <a:latin typeface="宋体" panose="02010600030101010101" pitchFamily="2" charset="-122"/>
                      <a:ea typeface="宋体" panose="02010600030101010101" pitchFamily="2" charset="-122"/>
                    </a:rPr>
                    <a:t>mouseExited(MouseEvent</a:t>
                  </a:r>
                  <a:r>
                    <a:rPr lang="en-US" altLang="zh-CN" sz="1400">
                      <a:solidFill>
                        <a:schemeClr val="tx1"/>
                      </a:solidFill>
                      <a:latin typeface="宋体" panose="02010600030101010101" pitchFamily="2" charset="-122"/>
                      <a:ea typeface="宋体" panose="02010600030101010101" pitchFamily="2" charset="-122"/>
                    </a:rPr>
                    <a:t>)</a:t>
                  </a:r>
                  <a:endParaRPr lang="en-US" altLang="zh-CN" sz="1600">
                    <a:solidFill>
                      <a:schemeClr val="tx1"/>
                    </a:solidFill>
                    <a:latin typeface="Tahoma" panose="020B0604030504040204" pitchFamily="34" charset="0"/>
                    <a:ea typeface="宋体" panose="02010600030101010101" pitchFamily="2" charset="-122"/>
                  </a:endParaRPr>
                </a:p>
                <a:p>
                  <a:pPr eaLnBrk="0" hangingPunct="0"/>
                  <a:endParaRPr lang="en-US" altLang="zh-CN">
                    <a:solidFill>
                      <a:schemeClr val="tx1"/>
                    </a:solidFill>
                    <a:latin typeface="Times New Roman" panose="02020603050405020304" pitchFamily="18" charset="0"/>
                    <a:ea typeface="宋体" panose="02010600030101010101" pitchFamily="2" charset="-122"/>
                  </a:endParaRPr>
                </a:p>
              </p:txBody>
            </p:sp>
            <p:sp>
              <p:nvSpPr>
                <p:cNvPr id="486470" name="矩形 486469"/>
                <p:cNvSpPr/>
                <p:nvPr/>
              </p:nvSpPr>
              <p:spPr>
                <a:xfrm>
                  <a:off x="711" y="748"/>
                  <a:ext cx="977" cy="1148"/>
                </a:xfrm>
                <a:prstGeom prst="rect">
                  <a:avLst/>
                </a:prstGeom>
                <a:noFill/>
                <a:ln w="7" cap="flat" cmpd="sng">
                  <a:solidFill>
                    <a:srgbClr val="A0A0A0"/>
                  </a:solidFill>
                  <a:prstDash val="solid"/>
                  <a:miter/>
                  <a:headEnd type="none" w="med" len="med"/>
                  <a:tailEnd type="none" w="med" len="med"/>
                </a:ln>
              </p:spPr>
              <p:txBody>
                <a:bodyPr/>
                <a:lstStyle/>
                <a:p>
                  <a:endParaRPr lang="zh-CN" altLang="en-US"/>
                </a:p>
              </p:txBody>
            </p:sp>
          </p:grpSp>
          <p:grpSp>
            <p:nvGrpSpPr>
              <p:cNvPr id="486473" name="组合 486472"/>
              <p:cNvGrpSpPr/>
              <p:nvPr/>
            </p:nvGrpSpPr>
            <p:grpSpPr>
              <a:xfrm>
                <a:off x="1688" y="748"/>
                <a:ext cx="1523" cy="1148"/>
                <a:chOff x="1688" y="748"/>
                <a:chExt cx="1523" cy="1148"/>
              </a:xfrm>
            </p:grpSpPr>
            <p:sp>
              <p:nvSpPr>
                <p:cNvPr id="486452" name="矩形 486451"/>
                <p:cNvSpPr/>
                <p:nvPr/>
              </p:nvSpPr>
              <p:spPr>
                <a:xfrm>
                  <a:off x="1731" y="748"/>
                  <a:ext cx="1437" cy="1148"/>
                </a:xfrm>
                <a:prstGeom prst="rect">
                  <a:avLst/>
                </a:prstGeom>
                <a:noFill/>
                <a:ln w="9525">
                  <a:noFill/>
                </a:ln>
              </p:spPr>
              <p:txBody>
                <a:bodyPr anchor="ctr"/>
                <a:lstStyle/>
                <a:p>
                  <a:pPr algn="just"/>
                  <a:r>
                    <a:rPr lang="zh-CN" altLang="en-US" sz="1400" dirty="0">
                      <a:solidFill>
                        <a:schemeClr val="tx1"/>
                      </a:solidFill>
                      <a:latin typeface="宋体" panose="02010600030101010101" pitchFamily="2" charset="-122"/>
                      <a:ea typeface="宋体" panose="02010600030101010101" pitchFamily="2" charset="-122"/>
                    </a:rPr>
                    <a:t>鼠标光标位于组件上方时，按下鼠标按钮时将调用该方法</a:t>
                  </a:r>
                  <a:endParaRPr lang="zh-CN" altLang="en-US" sz="1600" dirty="0">
                    <a:solidFill>
                      <a:schemeClr val="tx1"/>
                    </a:solidFill>
                    <a:latin typeface="Tahoma" panose="020B0604030504040204" pitchFamily="34" charset="0"/>
                    <a:ea typeface="宋体" panose="02010600030101010101" pitchFamily="2" charset="-122"/>
                  </a:endParaRPr>
                </a:p>
                <a:p>
                  <a:pPr algn="just" eaLnBrk="0" hangingPunct="0"/>
                  <a:r>
                    <a:rPr lang="zh-CN" altLang="en-US" sz="1400" dirty="0">
                      <a:solidFill>
                        <a:schemeClr val="tx1"/>
                      </a:solidFill>
                      <a:latin typeface="宋体" panose="02010600030101010101" pitchFamily="2" charset="-122"/>
                      <a:ea typeface="宋体" panose="02010600030101010101" pitchFamily="2" charset="-122"/>
                    </a:rPr>
                    <a:t>鼠标释放时调用该方法。发生在</a:t>
                  </a:r>
                  <a:r>
                    <a:rPr lang="en-US" altLang="zh-CN" sz="1400" err="1">
                      <a:solidFill>
                        <a:schemeClr val="tx1"/>
                      </a:solidFill>
                      <a:latin typeface="宋体" panose="02010600030101010101" pitchFamily="2" charset="-122"/>
                      <a:ea typeface="宋体" panose="02010600030101010101" pitchFamily="2" charset="-122"/>
                    </a:rPr>
                    <a:t>mousePressed</a:t>
                  </a:r>
                  <a:r>
                    <a:rPr lang="zh-CN" altLang="en-US" sz="1400" dirty="0">
                      <a:solidFill>
                        <a:schemeClr val="tx1"/>
                      </a:solidFill>
                      <a:latin typeface="宋体" panose="02010600030101010101" pitchFamily="2" charset="-122"/>
                      <a:ea typeface="宋体" panose="02010600030101010101" pitchFamily="2" charset="-122"/>
                    </a:rPr>
                    <a:t>方法调用之后。</a:t>
                  </a:r>
                  <a:endParaRPr lang="zh-CN" altLang="en-US" sz="1600" dirty="0">
                    <a:solidFill>
                      <a:schemeClr val="tx1"/>
                    </a:solidFill>
                    <a:latin typeface="Tahoma" panose="020B0604030504040204" pitchFamily="34" charset="0"/>
                    <a:ea typeface="宋体" panose="02010600030101010101" pitchFamily="2" charset="-122"/>
                  </a:endParaRPr>
                </a:p>
                <a:p>
                  <a:pPr algn="just" eaLnBrk="0" hangingPunct="0"/>
                  <a:r>
                    <a:rPr lang="zh-CN" altLang="en-US" sz="1400" dirty="0">
                      <a:solidFill>
                        <a:schemeClr val="tx1"/>
                      </a:solidFill>
                      <a:latin typeface="宋体" panose="02010600030101010101" pitchFamily="2" charset="-122"/>
                      <a:ea typeface="宋体" panose="02010600030101010101" pitchFamily="2" charset="-122"/>
                    </a:rPr>
                    <a:t>鼠标光标在组件单击时（按下再释放）调用该方法。</a:t>
                  </a:r>
                  <a:endParaRPr lang="zh-CN" altLang="en-US" sz="1600" dirty="0">
                    <a:solidFill>
                      <a:schemeClr val="tx1"/>
                    </a:solidFill>
                    <a:latin typeface="Tahoma" panose="020B0604030504040204" pitchFamily="34" charset="0"/>
                    <a:ea typeface="宋体" panose="02010600030101010101" pitchFamily="2" charset="-122"/>
                  </a:endParaRPr>
                </a:p>
                <a:p>
                  <a:pPr algn="just" eaLnBrk="0" hangingPunct="0"/>
                  <a:r>
                    <a:rPr lang="zh-CN" altLang="en-US" sz="1400" dirty="0">
                      <a:solidFill>
                        <a:schemeClr val="tx1"/>
                      </a:solidFill>
                      <a:latin typeface="宋体" panose="02010600030101010101" pitchFamily="2" charset="-122"/>
                      <a:ea typeface="宋体" panose="02010600030101010101" pitchFamily="2" charset="-122"/>
                    </a:rPr>
                    <a:t>鼠标进入组件边界时将调用该方法</a:t>
                  </a:r>
                  <a:endParaRPr lang="zh-CN" altLang="en-US" sz="1400" dirty="0">
                    <a:solidFill>
                      <a:schemeClr val="tx1"/>
                    </a:solidFill>
                    <a:latin typeface="Tahoma" panose="020B0604030504040204" pitchFamily="34" charset="0"/>
                    <a:ea typeface="黑体" panose="02010609060101010101" pitchFamily="2" charset="-122"/>
                  </a:endParaRPr>
                </a:p>
                <a:p>
                  <a:pPr algn="just" eaLnBrk="0" hangingPunct="0"/>
                  <a:r>
                    <a:rPr lang="zh-CN" altLang="en-US" sz="1400" dirty="0">
                      <a:solidFill>
                        <a:schemeClr val="tx1"/>
                      </a:solidFill>
                      <a:latin typeface="Times New Roman" panose="02020603050405020304" pitchFamily="18" charset="0"/>
                      <a:ea typeface="宋体" panose="02010600030101010101" pitchFamily="2" charset="-122"/>
                    </a:rPr>
                    <a:t>鼠标离开组件边界时将调用该方法</a:t>
                  </a:r>
                  <a:endParaRPr lang="zh-CN" altLang="en-US" sz="1600" dirty="0">
                    <a:solidFill>
                      <a:schemeClr val="tx1"/>
                    </a:solidFill>
                    <a:latin typeface="Tahoma" panose="020B0604030504040204" pitchFamily="34" charset="0"/>
                    <a:ea typeface="宋体" panose="02010600030101010101" pitchFamily="2" charset="-122"/>
                  </a:endParaRPr>
                </a:p>
                <a:p>
                  <a:pPr algn="just" eaLnBrk="0" hangingPunct="0"/>
                  <a:endParaRPr lang="zh-CN" altLang="en-US" dirty="0">
                    <a:solidFill>
                      <a:schemeClr val="tx1"/>
                    </a:solidFill>
                    <a:latin typeface="Times New Roman" panose="02020603050405020304" pitchFamily="18" charset="0"/>
                    <a:ea typeface="宋体" panose="02010600030101010101" pitchFamily="2" charset="-122"/>
                  </a:endParaRPr>
                </a:p>
              </p:txBody>
            </p:sp>
            <p:sp>
              <p:nvSpPr>
                <p:cNvPr id="486472" name="矩形 486471"/>
                <p:cNvSpPr/>
                <p:nvPr/>
              </p:nvSpPr>
              <p:spPr>
                <a:xfrm>
                  <a:off x="1688" y="748"/>
                  <a:ext cx="1523" cy="1148"/>
                </a:xfrm>
                <a:prstGeom prst="rect">
                  <a:avLst/>
                </a:prstGeom>
                <a:noFill/>
                <a:ln w="7" cap="flat" cmpd="sng">
                  <a:solidFill>
                    <a:srgbClr val="A0A0A0"/>
                  </a:solidFill>
                  <a:prstDash val="solid"/>
                  <a:miter/>
                  <a:headEnd type="none" w="med" len="med"/>
                  <a:tailEnd type="none" w="med" len="med"/>
                </a:ln>
              </p:spPr>
              <p:txBody>
                <a:bodyPr/>
                <a:lstStyle/>
                <a:p>
                  <a:endParaRPr lang="zh-CN" altLang="en-US"/>
                </a:p>
              </p:txBody>
            </p:sp>
          </p:grpSp>
          <p:grpSp>
            <p:nvGrpSpPr>
              <p:cNvPr id="486475" name="组合 486474"/>
              <p:cNvGrpSpPr/>
              <p:nvPr/>
            </p:nvGrpSpPr>
            <p:grpSpPr>
              <a:xfrm>
                <a:off x="0" y="1896"/>
                <a:ext cx="711" cy="632"/>
                <a:chOff x="0" y="1896"/>
                <a:chExt cx="711" cy="632"/>
              </a:xfrm>
            </p:grpSpPr>
            <p:sp>
              <p:nvSpPr>
                <p:cNvPr id="486453" name="矩形 486452"/>
                <p:cNvSpPr/>
                <p:nvPr/>
              </p:nvSpPr>
              <p:spPr>
                <a:xfrm>
                  <a:off x="43" y="1896"/>
                  <a:ext cx="625" cy="632"/>
                </a:xfrm>
                <a:prstGeom prst="rect">
                  <a:avLst/>
                </a:prstGeom>
                <a:noFill/>
                <a:ln w="9525">
                  <a:noFill/>
                </a:ln>
              </p:spPr>
              <p:txBody>
                <a:bodyPr/>
                <a:lstStyle/>
                <a:p>
                  <a:pPr algn="ctr"/>
                  <a:r>
                    <a:rPr lang="en-US" altLang="zh-CN" sz="1200" err="1">
                      <a:solidFill>
                        <a:schemeClr val="tx1"/>
                      </a:solidFill>
                      <a:latin typeface="宋体" panose="02010600030101010101" pitchFamily="2" charset="-122"/>
                      <a:ea typeface="宋体" panose="02010600030101010101" pitchFamily="2" charset="-122"/>
                    </a:rPr>
                    <a:t>MouseMotionListener</a:t>
                  </a:r>
                  <a:endParaRPr lang="en-US" altLang="zh-CN" sz="1400" err="1">
                    <a:solidFill>
                      <a:schemeClr val="tx1"/>
                    </a:solidFill>
                    <a:latin typeface="Tahoma" panose="020B0604030504040204" pitchFamily="34" charset="0"/>
                    <a:ea typeface="宋体" panose="02010600030101010101" pitchFamily="2" charset="-122"/>
                  </a:endParaRPr>
                </a:p>
                <a:p>
                  <a:pPr algn="ctr" eaLnBrk="0" hangingPunct="0"/>
                  <a:r>
                    <a:rPr lang="zh-CN" altLang="en-US" sz="1200" dirty="0">
                      <a:solidFill>
                        <a:schemeClr val="tx1"/>
                      </a:solidFill>
                      <a:latin typeface="宋体" panose="02010600030101010101" pitchFamily="2" charset="-122"/>
                      <a:ea typeface="宋体" panose="02010600030101010101" pitchFamily="2" charset="-122"/>
                    </a:rPr>
                    <a:t>鼠标移动</a:t>
                  </a:r>
                  <a:endParaRPr lang="zh-CN" altLang="en-US" sz="1400" dirty="0">
                    <a:solidFill>
                      <a:schemeClr val="tx1"/>
                    </a:solidFill>
                    <a:latin typeface="Tahoma" panose="020B0604030504040204" pitchFamily="34" charset="0"/>
                    <a:ea typeface="宋体" panose="02010600030101010101" pitchFamily="2" charset="-122"/>
                  </a:endParaRPr>
                </a:p>
                <a:p>
                  <a:pPr algn="ctr" eaLnBrk="0" hangingPunct="0"/>
                  <a:endParaRPr lang="zh-CN" altLang="en-US" sz="3200" dirty="0">
                    <a:solidFill>
                      <a:schemeClr val="tx1"/>
                    </a:solidFill>
                    <a:latin typeface="Times New Roman" panose="02020603050405020304" pitchFamily="18" charset="0"/>
                    <a:ea typeface="宋体" panose="02010600030101010101" pitchFamily="2" charset="-122"/>
                  </a:endParaRPr>
                </a:p>
              </p:txBody>
            </p:sp>
            <p:sp>
              <p:nvSpPr>
                <p:cNvPr id="486474" name="矩形 486473"/>
                <p:cNvSpPr/>
                <p:nvPr/>
              </p:nvSpPr>
              <p:spPr>
                <a:xfrm>
                  <a:off x="0" y="1896"/>
                  <a:ext cx="711" cy="632"/>
                </a:xfrm>
                <a:prstGeom prst="rect">
                  <a:avLst/>
                </a:prstGeom>
                <a:noFill/>
                <a:ln w="7" cap="flat" cmpd="sng">
                  <a:solidFill>
                    <a:srgbClr val="A0A0A0"/>
                  </a:solidFill>
                  <a:prstDash val="solid"/>
                  <a:miter/>
                  <a:headEnd type="none" w="med" len="med"/>
                  <a:tailEnd type="none" w="med" len="med"/>
                </a:ln>
              </p:spPr>
              <p:txBody>
                <a:bodyPr/>
                <a:lstStyle/>
                <a:p>
                  <a:endParaRPr lang="zh-CN" altLang="en-US"/>
                </a:p>
              </p:txBody>
            </p:sp>
          </p:grpSp>
          <p:grpSp>
            <p:nvGrpSpPr>
              <p:cNvPr id="486477" name="组合 486476"/>
              <p:cNvGrpSpPr/>
              <p:nvPr/>
            </p:nvGrpSpPr>
            <p:grpSpPr>
              <a:xfrm>
                <a:off x="711" y="1896"/>
                <a:ext cx="977" cy="632"/>
                <a:chOff x="711" y="1896"/>
                <a:chExt cx="977" cy="632"/>
              </a:xfrm>
            </p:grpSpPr>
            <p:sp>
              <p:nvSpPr>
                <p:cNvPr id="486454" name="矩形 486453"/>
                <p:cNvSpPr/>
                <p:nvPr/>
              </p:nvSpPr>
              <p:spPr>
                <a:xfrm>
                  <a:off x="754" y="1896"/>
                  <a:ext cx="891" cy="632"/>
                </a:xfrm>
                <a:prstGeom prst="rect">
                  <a:avLst/>
                </a:prstGeom>
                <a:noFill/>
                <a:ln w="9525">
                  <a:noFill/>
                </a:ln>
              </p:spPr>
              <p:txBody>
                <a:bodyPr anchor="ctr"/>
                <a:lstStyle/>
                <a:p>
                  <a:pPr algn="just"/>
                  <a:r>
                    <a:rPr lang="en-US" altLang="zh-CN" sz="1400" err="1">
                      <a:solidFill>
                        <a:schemeClr val="tx1"/>
                      </a:solidFill>
                      <a:latin typeface="宋体" panose="02010600030101010101" pitchFamily="2" charset="-122"/>
                      <a:ea typeface="宋体" panose="02010600030101010101" pitchFamily="2" charset="-122"/>
                    </a:rPr>
                    <a:t>mouseDragged(MouseEvent</a:t>
                  </a:r>
                  <a:r>
                    <a:rPr lang="en-US" altLang="zh-CN" sz="1400">
                      <a:solidFill>
                        <a:schemeClr val="tx1"/>
                      </a:solidFill>
                      <a:latin typeface="宋体" panose="02010600030101010101" pitchFamily="2" charset="-122"/>
                      <a:ea typeface="宋体" panose="02010600030101010101" pitchFamily="2" charset="-122"/>
                    </a:rPr>
                    <a:t>)</a:t>
                  </a:r>
                  <a:endParaRPr lang="en-US" altLang="zh-CN" sz="1400" err="1">
                    <a:solidFill>
                      <a:schemeClr val="tx1"/>
                    </a:solidFill>
                    <a:latin typeface="Tahoma" panose="020B0604030504040204" pitchFamily="34" charset="0"/>
                    <a:ea typeface="宋体" panose="02010600030101010101" pitchFamily="2" charset="-122"/>
                  </a:endParaRPr>
                </a:p>
                <a:p>
                  <a:pPr algn="just" eaLnBrk="0" hangingPunct="0"/>
                  <a:r>
                    <a:rPr lang="en-US" altLang="zh-CN" sz="1400" err="1">
                      <a:solidFill>
                        <a:schemeClr val="tx1"/>
                      </a:solidFill>
                      <a:latin typeface="宋体" panose="02010600030101010101" pitchFamily="2" charset="-122"/>
                      <a:ea typeface="宋体" panose="02010600030101010101" pitchFamily="2" charset="-122"/>
                    </a:rPr>
                    <a:t> </a:t>
                  </a:r>
                  <a:endParaRPr lang="en-US" altLang="zh-CN" sz="1400" err="1">
                    <a:solidFill>
                      <a:schemeClr val="tx1"/>
                    </a:solidFill>
                    <a:latin typeface="Tahoma" panose="020B0604030504040204" pitchFamily="34" charset="0"/>
                    <a:ea typeface="宋体" panose="02010600030101010101" pitchFamily="2" charset="-122"/>
                  </a:endParaRPr>
                </a:p>
                <a:p>
                  <a:pPr algn="just" eaLnBrk="0" hangingPunct="0"/>
                  <a:r>
                    <a:rPr lang="en-US" altLang="zh-CN" sz="1400" err="1">
                      <a:solidFill>
                        <a:schemeClr val="tx1"/>
                      </a:solidFill>
                      <a:latin typeface="宋体" panose="02010600030101010101" pitchFamily="2" charset="-122"/>
                      <a:ea typeface="宋体" panose="02010600030101010101" pitchFamily="2" charset="-122"/>
                    </a:rPr>
                    <a:t>mouseMoved(MouseEvent</a:t>
                  </a:r>
                  <a:r>
                    <a:rPr lang="en-US" altLang="zh-CN" sz="1400">
                      <a:solidFill>
                        <a:schemeClr val="tx1"/>
                      </a:solidFill>
                      <a:latin typeface="宋体" panose="02010600030101010101" pitchFamily="2" charset="-122"/>
                      <a:ea typeface="宋体" panose="02010600030101010101" pitchFamily="2" charset="-122"/>
                    </a:rPr>
                    <a:t>)</a:t>
                  </a:r>
                  <a:endParaRPr lang="en-US" altLang="zh-CN" sz="1400">
                    <a:solidFill>
                      <a:schemeClr val="tx1"/>
                    </a:solidFill>
                    <a:latin typeface="Tahoma" panose="020B0604030504040204" pitchFamily="34" charset="0"/>
                    <a:ea typeface="宋体" panose="02010600030101010101" pitchFamily="2" charset="-122"/>
                  </a:endParaRPr>
                </a:p>
                <a:p>
                  <a:pPr algn="just" eaLnBrk="0" hangingPunct="0"/>
                  <a:r>
                    <a:rPr lang="en-US" altLang="zh-CN" sz="1400">
                      <a:solidFill>
                        <a:schemeClr val="tx1"/>
                      </a:solidFill>
                      <a:latin typeface="Times New Roman" panose="02020603050405020304" pitchFamily="18" charset="0"/>
                      <a:ea typeface="宋体" panose="02010600030101010101" pitchFamily="2" charset="-122"/>
                    </a:rPr>
                    <a:t> </a:t>
                  </a:r>
                </a:p>
                <a:p>
                  <a:pPr algn="just" eaLnBrk="0" hangingPunct="0"/>
                  <a:endParaRPr lang="en-US" altLang="zh-CN">
                    <a:solidFill>
                      <a:schemeClr val="tx1"/>
                    </a:solidFill>
                    <a:latin typeface="Times New Roman" panose="02020603050405020304" pitchFamily="18" charset="0"/>
                    <a:ea typeface="宋体" panose="02010600030101010101" pitchFamily="2" charset="-122"/>
                  </a:endParaRPr>
                </a:p>
              </p:txBody>
            </p:sp>
            <p:sp>
              <p:nvSpPr>
                <p:cNvPr id="486476" name="矩形 486475"/>
                <p:cNvSpPr/>
                <p:nvPr/>
              </p:nvSpPr>
              <p:spPr>
                <a:xfrm>
                  <a:off x="711" y="1896"/>
                  <a:ext cx="977" cy="632"/>
                </a:xfrm>
                <a:prstGeom prst="rect">
                  <a:avLst/>
                </a:prstGeom>
                <a:noFill/>
                <a:ln w="7" cap="flat" cmpd="sng">
                  <a:solidFill>
                    <a:srgbClr val="A0A0A0"/>
                  </a:solidFill>
                  <a:prstDash val="solid"/>
                  <a:miter/>
                  <a:headEnd type="none" w="med" len="med"/>
                  <a:tailEnd type="none" w="med" len="med"/>
                </a:ln>
              </p:spPr>
              <p:txBody>
                <a:bodyPr/>
                <a:lstStyle/>
                <a:p>
                  <a:endParaRPr lang="zh-CN" altLang="en-US"/>
                </a:p>
              </p:txBody>
            </p:sp>
          </p:grpSp>
          <p:grpSp>
            <p:nvGrpSpPr>
              <p:cNvPr id="486479" name="组合 486478"/>
              <p:cNvGrpSpPr/>
              <p:nvPr/>
            </p:nvGrpSpPr>
            <p:grpSpPr>
              <a:xfrm>
                <a:off x="1688" y="1896"/>
                <a:ext cx="1523" cy="632"/>
                <a:chOff x="1688" y="1896"/>
                <a:chExt cx="1523" cy="632"/>
              </a:xfrm>
            </p:grpSpPr>
            <p:sp>
              <p:nvSpPr>
                <p:cNvPr id="486455" name="矩形 486454"/>
                <p:cNvSpPr/>
                <p:nvPr/>
              </p:nvSpPr>
              <p:spPr>
                <a:xfrm>
                  <a:off x="1731" y="1896"/>
                  <a:ext cx="1437" cy="632"/>
                </a:xfrm>
                <a:prstGeom prst="rect">
                  <a:avLst/>
                </a:prstGeom>
                <a:noFill/>
                <a:ln w="9525">
                  <a:noFill/>
                </a:ln>
              </p:spPr>
              <p:txBody>
                <a:bodyPr anchor="ctr"/>
                <a:lstStyle/>
                <a:p>
                  <a:pPr algn="just" defTabSz="914400">
                    <a:tabLst>
                      <a:tab pos="266700" algn="r"/>
                      <a:tab pos="2637155" algn="ctr"/>
                      <a:tab pos="5273675" algn="r"/>
                    </a:tabLst>
                  </a:pPr>
                  <a:r>
                    <a:rPr lang="zh-CN" altLang="en-US" sz="1400" dirty="0">
                      <a:solidFill>
                        <a:schemeClr val="tx1"/>
                      </a:solidFill>
                      <a:latin typeface="宋体" panose="02010600030101010101" pitchFamily="2" charset="-122"/>
                      <a:ea typeface="宋体" panose="02010600030101010101" pitchFamily="2" charset="-122"/>
                    </a:rPr>
                    <a:t>鼠标光标位于组件上方时，拖动时将调用该方法。发生在</a:t>
                  </a:r>
                  <a:r>
                    <a:rPr lang="en-US" altLang="zh-CN" sz="1400" err="1">
                      <a:solidFill>
                        <a:schemeClr val="tx1"/>
                      </a:solidFill>
                      <a:latin typeface="宋体" panose="02010600030101010101" pitchFamily="2" charset="-122"/>
                      <a:ea typeface="宋体" panose="02010600030101010101" pitchFamily="2" charset="-122"/>
                    </a:rPr>
                    <a:t>mousePressed</a:t>
                  </a:r>
                  <a:r>
                    <a:rPr lang="zh-CN" altLang="en-US" sz="1400" dirty="0">
                      <a:solidFill>
                        <a:schemeClr val="tx1"/>
                      </a:solidFill>
                      <a:latin typeface="宋体" panose="02010600030101010101" pitchFamily="2" charset="-122"/>
                      <a:ea typeface="宋体" panose="02010600030101010101" pitchFamily="2" charset="-122"/>
                    </a:rPr>
                    <a:t>方法调用之后。</a:t>
                  </a:r>
                  <a:endParaRPr lang="zh-CN" altLang="en-US" sz="1400" dirty="0">
                    <a:solidFill>
                      <a:schemeClr val="tx1"/>
                    </a:solidFill>
                    <a:latin typeface="Tahoma" panose="020B0604030504040204" pitchFamily="34" charset="0"/>
                    <a:ea typeface="宋体" panose="02010600030101010101" pitchFamily="2" charset="-122"/>
                  </a:endParaRPr>
                </a:p>
                <a:p>
                  <a:pPr algn="just" defTabSz="914400" eaLnBrk="0" hangingPunct="0">
                    <a:tabLst>
                      <a:tab pos="266700" algn="r"/>
                      <a:tab pos="2637155" algn="ctr"/>
                      <a:tab pos="5273675" algn="r"/>
                    </a:tabLst>
                  </a:pPr>
                  <a:r>
                    <a:rPr lang="zh-CN" altLang="en-US" sz="1400" dirty="0">
                      <a:solidFill>
                        <a:schemeClr val="tx1"/>
                      </a:solidFill>
                      <a:latin typeface="宋体" panose="02010600030101010101" pitchFamily="2" charset="-122"/>
                      <a:ea typeface="宋体" panose="02010600030101010101" pitchFamily="2" charset="-122"/>
                    </a:rPr>
                    <a:t>鼠标光标位于组件上方时，并移动鼠标时将调用该方法</a:t>
                  </a:r>
                  <a:endParaRPr lang="zh-CN" altLang="en-US" sz="1400" dirty="0">
                    <a:solidFill>
                      <a:schemeClr val="tx1"/>
                    </a:solidFill>
                    <a:latin typeface="Tahoma" panose="020B0604030504040204" pitchFamily="34" charset="0"/>
                    <a:ea typeface="宋体" panose="02010600030101010101" pitchFamily="2" charset="-122"/>
                  </a:endParaRPr>
                </a:p>
                <a:p>
                  <a:pPr algn="just" defTabSz="914400" eaLnBrk="0" hangingPunct="0">
                    <a:tabLst>
                      <a:tab pos="266700" algn="r"/>
                      <a:tab pos="2637155" algn="ctr"/>
                      <a:tab pos="5273675" algn="r"/>
                    </a:tabLst>
                  </a:pPr>
                  <a:endParaRPr lang="zh-CN" altLang="en-US" dirty="0">
                    <a:solidFill>
                      <a:schemeClr val="tx1"/>
                    </a:solidFill>
                    <a:latin typeface="Times New Roman" panose="02020603050405020304" pitchFamily="18" charset="0"/>
                    <a:ea typeface="宋体" panose="02010600030101010101" pitchFamily="2" charset="-122"/>
                  </a:endParaRPr>
                </a:p>
              </p:txBody>
            </p:sp>
            <p:sp>
              <p:nvSpPr>
                <p:cNvPr id="486478" name="矩形 486477"/>
                <p:cNvSpPr/>
                <p:nvPr/>
              </p:nvSpPr>
              <p:spPr>
                <a:xfrm>
                  <a:off x="1688" y="1896"/>
                  <a:ext cx="1523" cy="632"/>
                </a:xfrm>
                <a:prstGeom prst="rect">
                  <a:avLst/>
                </a:prstGeom>
                <a:noFill/>
                <a:ln w="7" cap="flat" cmpd="sng">
                  <a:solidFill>
                    <a:srgbClr val="A0A0A0"/>
                  </a:solidFill>
                  <a:prstDash val="solid"/>
                  <a:miter/>
                  <a:headEnd type="none" w="med" len="med"/>
                  <a:tailEnd type="none" w="med" len="med"/>
                </a:ln>
              </p:spPr>
              <p:txBody>
                <a:bodyPr/>
                <a:lstStyle/>
                <a:p>
                  <a:endParaRPr lang="zh-CN" altLang="en-US"/>
                </a:p>
              </p:txBody>
            </p:sp>
          </p:grpSp>
        </p:grpSp>
        <p:sp>
          <p:nvSpPr>
            <p:cNvPr id="486481" name="矩形 486480"/>
            <p:cNvSpPr/>
            <p:nvPr/>
          </p:nvSpPr>
          <p:spPr>
            <a:xfrm>
              <a:off x="-3" y="371"/>
              <a:ext cx="3217" cy="2160"/>
            </a:xfrm>
            <a:prstGeom prst="rect">
              <a:avLst/>
            </a:prstGeom>
            <a:noFill/>
            <a:ln w="9525" cap="flat" cmpd="sng">
              <a:solidFill>
                <a:srgbClr val="A0A0A0"/>
              </a:solidFill>
              <a:prstDash val="solid"/>
              <a:miter/>
              <a:headEnd type="none" w="med" len="med"/>
              <a:tailEnd type="none" w="med" len="med"/>
            </a:ln>
          </p:spPr>
          <p:txBody>
            <a:bodyPr/>
            <a:lstStyle/>
            <a:p>
              <a:endParaRPr lang="zh-CN" altLang="en-US"/>
            </a:p>
          </p:txBody>
        </p:sp>
      </p:gr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标题 487425"/>
          <p:cNvSpPr>
            <a:spLocks noGrp="1"/>
          </p:cNvSpPr>
          <p:nvPr>
            <p:ph type="title"/>
          </p:nvPr>
        </p:nvSpPr>
        <p:spPr>
          <a:ln/>
        </p:spPr>
        <p:txBody>
          <a:bodyPr anchor="b"/>
          <a:lstStyle/>
          <a:p>
            <a:r>
              <a:rPr lang="en-US" altLang="zh-CN" dirty="0">
                <a:latin typeface="楷体_GB2312" pitchFamily="49" charset="-122"/>
                <a:ea typeface="楷体_GB2312" pitchFamily="49" charset="-122"/>
              </a:rPr>
              <a:t>9.10 </a:t>
            </a:r>
            <a:r>
              <a:rPr lang="zh-CN" altLang="en-US" dirty="0">
                <a:latin typeface="楷体_GB2312" pitchFamily="49" charset="-122"/>
                <a:ea typeface="楷体_GB2312" pitchFamily="49" charset="-122"/>
              </a:rPr>
              <a:t>鼠标事件处理</a:t>
            </a:r>
            <a:endParaRPr lang="zh-CN" altLang="en-US">
              <a:latin typeface="楷体_GB2312" pitchFamily="49" charset="-122"/>
              <a:ea typeface="楷体_GB2312" pitchFamily="49" charset="-122"/>
            </a:endParaRPr>
          </a:p>
        </p:txBody>
      </p:sp>
      <p:sp>
        <p:nvSpPr>
          <p:cNvPr id="487427" name="文本占位符 487426"/>
          <p:cNvSpPr>
            <a:spLocks noGrp="1"/>
          </p:cNvSpPr>
          <p:nvPr>
            <p:ph type="body" idx="1"/>
          </p:nvPr>
        </p:nvSpPr>
        <p:spPr>
          <a:ln/>
        </p:spPr>
        <p:txBody>
          <a:bodyPr/>
          <a:lstStyle/>
          <a:p>
            <a:r>
              <a:rPr lang="en-US" altLang="zh-CN" sz="2400" err="1"/>
              <a:t>MouseEvent</a:t>
            </a:r>
            <a:r>
              <a:rPr lang="zh-CN" altLang="en-US" sz="2400" dirty="0">
                <a:latin typeface="Times New Roman" panose="02020603050405020304" pitchFamily="18" charset="0"/>
              </a:rPr>
              <a:t>事件对象包含了鼠标事件发生时的信息。</a:t>
            </a:r>
          </a:p>
          <a:p>
            <a:r>
              <a:rPr lang="en-US" altLang="zh-CN" sz="2400" err="1">
                <a:latin typeface="Times New Roman" panose="02020603050405020304" pitchFamily="18" charset="0"/>
              </a:rPr>
              <a:t>MouseEvent</a:t>
            </a:r>
            <a:r>
              <a:rPr lang="zh-CN" altLang="en-US" sz="2400" dirty="0">
                <a:latin typeface="Times New Roman" panose="02020603050405020304" pitchFamily="18" charset="0"/>
              </a:rPr>
              <a:t>对象的常用方法：</a:t>
            </a:r>
          </a:p>
          <a:p>
            <a:pPr>
              <a:buNone/>
            </a:pPr>
            <a:r>
              <a:rPr lang="en-US" altLang="zh-CN" sz="2400" dirty="0">
                <a:latin typeface="Times New Roman" panose="02020603050405020304" pitchFamily="18" charset="0"/>
              </a:rPr>
              <a:t>①</a:t>
            </a:r>
            <a:r>
              <a:rPr lang="en-US" altLang="zh-CN" sz="2400" dirty="0">
                <a:latin typeface="Times New Roman" panose="02020603050405020304" pitchFamily="18" charset="0"/>
                <a:cs typeface="Times New Roman" panose="02020603050405020304" pitchFamily="18" charset="0"/>
              </a:rPr>
              <a:t>     </a:t>
            </a:r>
            <a:r>
              <a:rPr lang="en-US" altLang="zh-CN" sz="2400" err="1">
                <a:latin typeface="Times New Roman" panose="02020603050405020304" pitchFamily="18" charset="0"/>
              </a:rPr>
              <a:t>int GetX()</a:t>
            </a:r>
            <a:r>
              <a:rPr lang="zh-CN" altLang="en-US" sz="2400" err="1">
                <a:latin typeface="Times New Roman" panose="02020603050405020304" pitchFamily="18" charset="0"/>
              </a:rPr>
              <a:t>和</a:t>
            </a:r>
            <a:r>
              <a:rPr lang="en-US" altLang="zh-CN" sz="2400" err="1">
                <a:latin typeface="Times New Roman" panose="02020603050405020304" pitchFamily="18" charset="0"/>
              </a:rPr>
              <a:t>int getY</a:t>
            </a:r>
            <a:r>
              <a:rPr lang="en-US" altLang="zh-CN" sz="2400" dirty="0">
                <a:latin typeface="Times New Roman" panose="02020603050405020304" pitchFamily="18" charset="0"/>
              </a:rPr>
              <a:t>()</a:t>
            </a:r>
            <a:r>
              <a:rPr lang="zh-CN" altLang="en-US" sz="2400" dirty="0">
                <a:latin typeface="Times New Roman" panose="02020603050405020304" pitchFamily="18" charset="0"/>
              </a:rPr>
              <a:t>：获取鼠标的</a:t>
            </a:r>
            <a:r>
              <a:rPr lang="en-US" altLang="zh-CN" sz="2400" dirty="0">
                <a:latin typeface="Times New Roman" panose="02020603050405020304" pitchFamily="18" charset="0"/>
              </a:rPr>
              <a:t>X</a:t>
            </a:r>
            <a:r>
              <a:rPr lang="zh-CN" altLang="en-US" sz="2400" dirty="0">
                <a:latin typeface="Times New Roman" panose="02020603050405020304" pitchFamily="18" charset="0"/>
              </a:rPr>
              <a:t>坐标和</a:t>
            </a:r>
            <a:r>
              <a:rPr lang="en-US" altLang="zh-CN" sz="2400" dirty="0">
                <a:latin typeface="Times New Roman" panose="02020603050405020304" pitchFamily="18" charset="0"/>
              </a:rPr>
              <a:t>Y</a:t>
            </a:r>
            <a:r>
              <a:rPr lang="zh-CN" altLang="en-US" sz="2400" dirty="0">
                <a:latin typeface="Times New Roman" panose="02020603050405020304" pitchFamily="18" charset="0"/>
              </a:rPr>
              <a:t>坐标。</a:t>
            </a:r>
          </a:p>
          <a:p>
            <a:pPr>
              <a:buNone/>
            </a:pPr>
            <a:r>
              <a:rPr lang="en-US" altLang="zh-CN" sz="2400" dirty="0">
                <a:latin typeface="Times New Roman" panose="02020603050405020304" pitchFamily="18" charset="0"/>
              </a:rPr>
              <a:t>②</a:t>
            </a:r>
            <a:r>
              <a:rPr lang="en-US" altLang="zh-CN" sz="2400" dirty="0">
                <a:latin typeface="Times New Roman" panose="02020603050405020304" pitchFamily="18" charset="0"/>
                <a:cs typeface="Times New Roman" panose="02020603050405020304" pitchFamily="18" charset="0"/>
              </a:rPr>
              <a:t>     </a:t>
            </a:r>
            <a:r>
              <a:rPr lang="en-US" altLang="zh-CN" sz="2400" err="1">
                <a:latin typeface="Times New Roman" panose="02020603050405020304" pitchFamily="18" charset="0"/>
              </a:rPr>
              <a:t>Point getPoint</a:t>
            </a:r>
            <a:r>
              <a:rPr lang="en-US" altLang="zh-CN" sz="2400" dirty="0">
                <a:latin typeface="Times New Roman" panose="02020603050405020304" pitchFamily="18" charset="0"/>
              </a:rPr>
              <a:t>()</a:t>
            </a:r>
            <a:r>
              <a:rPr lang="zh-CN" altLang="en-US" sz="2400" dirty="0">
                <a:latin typeface="Times New Roman" panose="02020603050405020304" pitchFamily="18" charset="0"/>
              </a:rPr>
              <a:t>：获取鼠标的位置。</a:t>
            </a:r>
          </a:p>
          <a:p>
            <a:pPr>
              <a:buNone/>
            </a:pPr>
            <a:r>
              <a:rPr lang="en-US" altLang="zh-CN" sz="2400" dirty="0">
                <a:latin typeface="Times New Roman" panose="02020603050405020304" pitchFamily="18" charset="0"/>
              </a:rPr>
              <a:t>③</a:t>
            </a:r>
            <a:r>
              <a:rPr lang="en-US" altLang="zh-CN" sz="2400" dirty="0">
                <a:latin typeface="Times New Roman" panose="02020603050405020304" pitchFamily="18" charset="0"/>
                <a:cs typeface="Times New Roman" panose="02020603050405020304" pitchFamily="18" charset="0"/>
              </a:rPr>
              <a:t>     </a:t>
            </a:r>
            <a:r>
              <a:rPr lang="en-US" altLang="zh-CN" sz="2400" err="1">
                <a:latin typeface="Times New Roman" panose="02020603050405020304" pitchFamily="18" charset="0"/>
              </a:rPr>
              <a:t>int getClickout</a:t>
            </a:r>
            <a:r>
              <a:rPr lang="en-US" altLang="zh-CN" sz="2400" dirty="0">
                <a:latin typeface="Times New Roman" panose="02020603050405020304" pitchFamily="18" charset="0"/>
              </a:rPr>
              <a:t>()</a:t>
            </a:r>
            <a:r>
              <a:rPr lang="zh-CN" altLang="en-US" sz="2400" dirty="0">
                <a:latin typeface="Times New Roman" panose="02020603050405020304" pitchFamily="18" charset="0"/>
              </a:rPr>
              <a:t>：获取鼠标单击次数。</a:t>
            </a:r>
          </a:p>
          <a:p>
            <a:pPr>
              <a:buNone/>
            </a:pPr>
            <a:endParaRPr lang="zh-CN" altLang="en-US" sz="2400" dirty="0">
              <a:latin typeface="Times New Roman" panose="02020603050405020304" pitchFamily="18" charset="0"/>
            </a:endParaRPr>
          </a:p>
          <a:p>
            <a:r>
              <a:rPr lang="zh-CN" altLang="en-US" sz="2400" dirty="0">
                <a:latin typeface="宋体" panose="02010600030101010101" pitchFamily="2" charset="-122"/>
              </a:rPr>
              <a:t>为</a:t>
            </a:r>
            <a:r>
              <a:rPr lang="en-US" altLang="zh-CN" sz="2400" dirty="0">
                <a:latin typeface="宋体" panose="02010600030101010101" pitchFamily="2" charset="-122"/>
              </a:rPr>
              <a:t>Component</a:t>
            </a:r>
            <a:r>
              <a:rPr lang="zh-CN" altLang="en-US" sz="2400" dirty="0">
                <a:latin typeface="宋体" panose="02010600030101010101" pitchFamily="2" charset="-122"/>
              </a:rPr>
              <a:t>组件注册合适的事件监听器对象</a:t>
            </a:r>
            <a:r>
              <a:rPr lang="en-US" altLang="zh-CN" sz="2400" dirty="0">
                <a:latin typeface="宋体" panose="02010600030101010101" pitchFamily="2" charset="-122"/>
              </a:rPr>
              <a:t>,</a:t>
            </a:r>
            <a:r>
              <a:rPr lang="zh-CN" altLang="en-US" sz="2400" dirty="0">
                <a:solidFill>
                  <a:schemeClr val="folHlink"/>
                </a:solidFill>
                <a:latin typeface="宋体" panose="02010600030101010101" pitchFamily="2" charset="-122"/>
              </a:rPr>
              <a:t>调用方法</a:t>
            </a:r>
            <a:r>
              <a:rPr lang="en-US" altLang="zh-CN" sz="2400" err="1">
                <a:solidFill>
                  <a:schemeClr val="folHlink"/>
                </a:solidFill>
                <a:latin typeface="宋体" panose="02010600030101010101" pitchFamily="2" charset="-122"/>
              </a:rPr>
              <a:t>addMouseListener</a:t>
            </a:r>
            <a:r>
              <a:rPr lang="en-US" altLang="zh-CN" sz="2400" dirty="0">
                <a:solidFill>
                  <a:schemeClr val="folHlink"/>
                </a:solidFill>
                <a:latin typeface="宋体" panose="02010600030101010101" pitchFamily="2" charset="-122"/>
              </a:rPr>
              <a:t>()</a:t>
            </a:r>
            <a:r>
              <a:rPr lang="zh-CN" altLang="en-US" sz="2400" dirty="0">
                <a:solidFill>
                  <a:schemeClr val="folHlink"/>
                </a:solidFill>
                <a:latin typeface="宋体" panose="02010600030101010101" pitchFamily="2" charset="-122"/>
              </a:rPr>
              <a:t>与 </a:t>
            </a:r>
            <a:r>
              <a:rPr lang="en-US" altLang="zh-CN" sz="2400" err="1">
                <a:solidFill>
                  <a:schemeClr val="folHlink"/>
                </a:solidFill>
                <a:latin typeface="宋体" panose="02010600030101010101" pitchFamily="2" charset="-122"/>
              </a:rPr>
              <a:t>addMouseMotionListener</a:t>
            </a:r>
            <a:r>
              <a:rPr lang="en-US" altLang="zh-CN" sz="2400">
                <a:solidFill>
                  <a:schemeClr val="folHlink"/>
                </a:solidFill>
                <a:latin typeface="宋体" panose="02010600030101010101" pitchFamily="2" charset="-122"/>
              </a:rPr>
              <a:t>().</a:t>
            </a:r>
          </a:p>
          <a:p>
            <a:pPr lvl="1"/>
            <a:r>
              <a:rPr lang="zh-CN" altLang="en-US" sz="2000" dirty="0">
                <a:latin typeface="宋体" panose="02010600030101010101" pitchFamily="2" charset="-122"/>
              </a:rPr>
              <a:t>则在鼠标与</a:t>
            </a:r>
            <a:r>
              <a:rPr lang="en-US" altLang="zh-CN" sz="2000" dirty="0">
                <a:latin typeface="宋体" panose="02010600030101010101" pitchFamily="2" charset="-122"/>
              </a:rPr>
              <a:t>Component</a:t>
            </a:r>
            <a:r>
              <a:rPr lang="zh-CN" altLang="en-US" sz="2000" dirty="0">
                <a:latin typeface="宋体" panose="02010600030101010101" pitchFamily="2" charset="-122"/>
              </a:rPr>
              <a:t>进行交互时，将调用</a:t>
            </a:r>
            <a:r>
              <a:rPr lang="en-US" altLang="zh-CN" sz="2000" err="1">
                <a:latin typeface="宋体" panose="02010600030101010101" pitchFamily="2" charset="-122"/>
              </a:rPr>
              <a:t>MouseListener</a:t>
            </a:r>
            <a:r>
              <a:rPr lang="zh-CN" altLang="en-US" sz="2000" err="1">
                <a:latin typeface="宋体" panose="02010600030101010101" pitchFamily="2" charset="-122"/>
              </a:rPr>
              <a:t>和</a:t>
            </a:r>
            <a:r>
              <a:rPr lang="en-US" altLang="zh-CN" sz="2000" err="1">
                <a:latin typeface="宋体" panose="02010600030101010101" pitchFamily="2" charset="-122"/>
              </a:rPr>
              <a:t>MouseMotionListener</a:t>
            </a:r>
            <a:r>
              <a:rPr lang="zh-CN" altLang="en-US" sz="2000" dirty="0">
                <a:latin typeface="宋体" panose="02010600030101010101" pitchFamily="2" charset="-122"/>
              </a:rPr>
              <a:t>接口中实现的方法。</a:t>
            </a:r>
          </a:p>
          <a:p>
            <a:pPr lvl="1"/>
            <a:r>
              <a:rPr lang="zh-CN" altLang="en-US" sz="2000" dirty="0">
                <a:latin typeface="宋体" panose="02010600030101010101" pitchFamily="2" charset="-122"/>
              </a:rPr>
              <a:t>程序员在实现</a:t>
            </a:r>
            <a:r>
              <a:rPr lang="zh-CN" altLang="en-US" sz="2000" dirty="0">
                <a:latin typeface="Times New Roman" panose="02020603050405020304" pitchFamily="18" charset="0"/>
              </a:rPr>
              <a:t>鼠标事件接口时，</a:t>
            </a:r>
            <a:r>
              <a:rPr lang="zh-CN" altLang="en-US" sz="2000" dirty="0">
                <a:latin typeface="宋体" panose="02010600030101010101" pitchFamily="2" charset="-122"/>
              </a:rPr>
              <a:t>必须实现接口中的所有方法。</a:t>
            </a:r>
            <a:endParaRPr lang="zh-CN" altLang="en-US" sz="2000">
              <a:latin typeface="Times New Roman" panose="02020603050405020304" pitchFamily="18" charset="0"/>
            </a:endParaRPr>
          </a:p>
          <a:p>
            <a:endParaRPr lang="zh-CN" altLang="en-US" sz="2400">
              <a:latin typeface="Times New Roman" panose="02020603050405020304" pitchFamily="18" charset="0"/>
            </a:endParaRPr>
          </a:p>
          <a:p>
            <a:endParaRPr lang="zh-CN" altLang="en-US" sz="2400">
              <a:latin typeface="Times New Roman" panose="02020603050405020304" pitchFamily="18" charset="0"/>
            </a:endParaRPr>
          </a:p>
          <a:p>
            <a:pPr algn="just"/>
            <a:endParaRPr lang="zh-CN" altLang="en-US" sz="2400">
              <a:latin typeface="Times New Roman" panose="02020603050405020304" pitchFamily="18" charset="0"/>
            </a:endParaRPr>
          </a:p>
          <a:p>
            <a:pPr algn="just"/>
            <a:endParaRPr lang="zh-CN" altLang="en-US" sz="2400"/>
          </a:p>
          <a:p>
            <a:endParaRPr lang="zh-CN" altLang="en-US" sz="360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标题 488449"/>
          <p:cNvSpPr>
            <a:spLocks noGrp="1"/>
          </p:cNvSpPr>
          <p:nvPr>
            <p:ph type="title"/>
          </p:nvPr>
        </p:nvSpPr>
        <p:spPr>
          <a:ln/>
        </p:spPr>
        <p:txBody>
          <a:bodyPr anchor="b"/>
          <a:lstStyle/>
          <a:p>
            <a:r>
              <a:rPr lang="en-US" altLang="zh-CN" dirty="0">
                <a:latin typeface="楷体_GB2312" pitchFamily="49" charset="-122"/>
                <a:ea typeface="楷体_GB2312" pitchFamily="49" charset="-122"/>
              </a:rPr>
              <a:t>9.10 </a:t>
            </a:r>
            <a:r>
              <a:rPr lang="zh-CN" altLang="en-US" dirty="0">
                <a:latin typeface="楷体_GB2312" pitchFamily="49" charset="-122"/>
                <a:ea typeface="楷体_GB2312" pitchFamily="49" charset="-122"/>
              </a:rPr>
              <a:t>鼠标事件处理</a:t>
            </a:r>
            <a:endParaRPr lang="zh-CN" altLang="en-US">
              <a:latin typeface="楷体_GB2312" pitchFamily="49" charset="-122"/>
              <a:ea typeface="楷体_GB2312" pitchFamily="49" charset="-122"/>
            </a:endParaRPr>
          </a:p>
        </p:txBody>
      </p:sp>
      <p:sp>
        <p:nvSpPr>
          <p:cNvPr id="488451" name="文本占位符 488450"/>
          <p:cNvSpPr>
            <a:spLocks noGrp="1"/>
          </p:cNvSpPr>
          <p:nvPr>
            <p:ph type="body" idx="1"/>
          </p:nvPr>
        </p:nvSpPr>
        <p:spPr>
          <a:xfrm>
            <a:off x="609600" y="1447800"/>
            <a:ext cx="8153400" cy="2971800"/>
          </a:xfrm>
          <a:ln/>
        </p:spPr>
        <p:txBody>
          <a:bodyPr/>
          <a:lstStyle/>
          <a:p>
            <a:r>
              <a:rPr lang="zh-CN" altLang="en-US" sz="2400" b="1" dirty="0">
                <a:latin typeface="宋体" panose="02010600030101010101" pitchFamily="2" charset="-122"/>
              </a:rPr>
              <a:t>例</a:t>
            </a:r>
            <a:r>
              <a:rPr lang="en-US" altLang="zh-CN" sz="2400" b="1" dirty="0">
                <a:latin typeface="宋体" panose="02010600030101010101" pitchFamily="2" charset="-122"/>
              </a:rPr>
              <a:t>9-14 </a:t>
            </a:r>
            <a:r>
              <a:rPr lang="zh-CN" altLang="en-US" sz="2400" b="1" dirty="0">
                <a:latin typeface="宋体" panose="02010600030101010101" pitchFamily="2" charset="-122"/>
              </a:rPr>
              <a:t>鼠标事件处理举例。</a:t>
            </a:r>
          </a:p>
          <a:p>
            <a:pPr>
              <a:buNone/>
            </a:pPr>
            <a:r>
              <a:rPr lang="zh-CN" altLang="en-US" sz="2400" dirty="0">
                <a:latin typeface="宋体" panose="02010600030101010101" pitchFamily="2" charset="-122"/>
              </a:rPr>
              <a:t>  该程序</a:t>
            </a:r>
            <a:r>
              <a:rPr lang="zh-CN" altLang="en-US" sz="2400" err="1">
                <a:latin typeface="宋体" panose="02010600030101010101" pitchFamily="2" charset="-122"/>
              </a:rPr>
              <a:t>在</a:t>
            </a:r>
            <a:r>
              <a:rPr lang="en-US" altLang="zh-CN" sz="2400" err="1">
                <a:latin typeface="宋体" panose="02010600030101010101" pitchFamily="2" charset="-122"/>
              </a:rPr>
              <a:t>JFrame</a:t>
            </a:r>
            <a:r>
              <a:rPr lang="zh-CN" altLang="en-US" sz="2400" dirty="0">
                <a:latin typeface="宋体" panose="02010600030101010101" pitchFamily="2" charset="-122"/>
              </a:rPr>
              <a:t>组件上监听鼠标事件。程序给</a:t>
            </a:r>
            <a:r>
              <a:rPr lang="en-US" altLang="zh-CN" sz="2400" err="1">
                <a:latin typeface="宋体" panose="02010600030101010101" pitchFamily="2" charset="-122"/>
              </a:rPr>
              <a:t>JFrame</a:t>
            </a:r>
            <a:r>
              <a:rPr lang="zh-CN" altLang="en-US" sz="2400" dirty="0">
                <a:latin typeface="宋体" panose="02010600030101010101" pitchFamily="2" charset="-122"/>
              </a:rPr>
              <a:t>组件分别注册了实现接口</a:t>
            </a:r>
            <a:r>
              <a:rPr lang="en-US" altLang="zh-CN" sz="2400" err="1">
                <a:latin typeface="宋体" panose="02010600030101010101" pitchFamily="2" charset="-122"/>
              </a:rPr>
              <a:t>MouseListener</a:t>
            </a:r>
            <a:r>
              <a:rPr lang="zh-CN" altLang="en-US" sz="2400" dirty="0">
                <a:latin typeface="宋体" panose="02010600030101010101" pitchFamily="2" charset="-122"/>
              </a:rPr>
              <a:t>和实现接口</a:t>
            </a:r>
            <a:r>
              <a:rPr lang="en-US" altLang="zh-CN" sz="2400" err="1">
                <a:latin typeface="宋体" panose="02010600030101010101" pitchFamily="2" charset="-122"/>
              </a:rPr>
              <a:t>MouseMotionListener</a:t>
            </a:r>
            <a:r>
              <a:rPr lang="zh-CN" altLang="en-US" sz="2400" dirty="0">
                <a:latin typeface="宋体" panose="02010600030101010101" pitchFamily="2" charset="-122"/>
              </a:rPr>
              <a:t>的事件监听对象</a:t>
            </a:r>
            <a:r>
              <a:rPr lang="en-US" altLang="zh-CN" sz="2400" dirty="0">
                <a:latin typeface="宋体" panose="02010600030101010101" pitchFamily="2" charset="-122"/>
              </a:rPr>
              <a:t>this(this</a:t>
            </a:r>
            <a:r>
              <a:rPr lang="zh-CN" altLang="en-US" sz="2400" dirty="0">
                <a:latin typeface="宋体" panose="02010600030101010101" pitchFamily="2" charset="-122"/>
              </a:rPr>
              <a:t>指向当前的</a:t>
            </a:r>
            <a:r>
              <a:rPr lang="en-US" altLang="zh-CN" sz="2400" err="1">
                <a:latin typeface="宋体" panose="02010600030101010101" pitchFamily="2" charset="-122"/>
              </a:rPr>
              <a:t>JFrame</a:t>
            </a:r>
            <a:r>
              <a:rPr lang="zh-CN" altLang="en-US" sz="2400" dirty="0">
                <a:latin typeface="宋体" panose="02010600030101010101" pitchFamily="2" charset="-122"/>
              </a:rPr>
              <a:t>对象</a:t>
            </a:r>
            <a:r>
              <a:rPr lang="en-US" altLang="zh-CN" sz="2400" dirty="0">
                <a:latin typeface="宋体" panose="02010600030101010101" pitchFamily="2" charset="-122"/>
              </a:rPr>
              <a:t>)</a:t>
            </a:r>
            <a:r>
              <a:rPr lang="zh-CN" altLang="en-US" sz="2400" dirty="0">
                <a:latin typeface="宋体" panose="02010600030101010101" pitchFamily="2" charset="-122"/>
              </a:rPr>
              <a:t>。每个鼠标事件的动作处理，都会在窗口底部的</a:t>
            </a:r>
            <a:r>
              <a:rPr lang="en-US" altLang="zh-CN" sz="2400" err="1">
                <a:latin typeface="宋体" panose="02010600030101010101" pitchFamily="2" charset="-122"/>
              </a:rPr>
              <a:t>JLabel</a:t>
            </a:r>
            <a:r>
              <a:rPr lang="zh-CN" altLang="en-US" sz="2400" dirty="0">
                <a:latin typeface="宋体" panose="02010600030101010101" pitchFamily="2" charset="-122"/>
              </a:rPr>
              <a:t>对象中显示一个字符串，以指明当前用户鼠标操作类型和鼠标光标位置。程序运行结果如图</a:t>
            </a:r>
            <a:r>
              <a:rPr lang="en-US" altLang="zh-CN" sz="2400" dirty="0">
                <a:latin typeface="宋体" panose="02010600030101010101" pitchFamily="2" charset="-122"/>
              </a:rPr>
              <a:t>9-20</a:t>
            </a:r>
            <a:r>
              <a:rPr lang="zh-CN" altLang="en-US" sz="2400" dirty="0">
                <a:latin typeface="宋体" panose="02010600030101010101" pitchFamily="2" charset="-122"/>
              </a:rPr>
              <a:t>。 </a:t>
            </a:r>
            <a:endParaRPr lang="zh-CN" altLang="en-US" sz="2400">
              <a:latin typeface="宋体" panose="02010600030101010101" pitchFamily="2" charset="-122"/>
            </a:endParaRPr>
          </a:p>
        </p:txBody>
      </p:sp>
      <p:sp>
        <p:nvSpPr>
          <p:cNvPr id="488456" name="矩形 488455"/>
          <p:cNvSpPr/>
          <p:nvPr/>
        </p:nvSpPr>
        <p:spPr>
          <a:xfrm>
            <a:off x="0" y="3062288"/>
            <a:ext cx="9144000" cy="0"/>
          </a:xfrm>
          <a:prstGeom prst="rect">
            <a:avLst/>
          </a:prstGeom>
          <a:noFill/>
          <a:ln w="9525">
            <a:noFill/>
          </a:ln>
        </p:spPr>
        <p:txBody>
          <a:bodyPr/>
          <a:lstStyle/>
          <a:p>
            <a:endParaRPr lang="zh-CN" altLang="en-US"/>
          </a:p>
        </p:txBody>
      </p:sp>
      <p:pic>
        <p:nvPicPr>
          <p:cNvPr id="488455" name="图片 488454"/>
          <p:cNvPicPr>
            <a:picLocks noChangeAspect="1"/>
          </p:cNvPicPr>
          <p:nvPr/>
        </p:nvPicPr>
        <p:blipFill>
          <a:blip r:embed="rId3"/>
          <a:stretch>
            <a:fillRect/>
          </a:stretch>
        </p:blipFill>
        <p:spPr>
          <a:xfrm>
            <a:off x="1143000" y="4343400"/>
            <a:ext cx="1676400" cy="1371600"/>
          </a:xfrm>
          <a:prstGeom prst="rect">
            <a:avLst/>
          </a:prstGeom>
          <a:noFill/>
          <a:ln w="9525">
            <a:noFill/>
          </a:ln>
        </p:spPr>
      </p:pic>
      <p:sp>
        <p:nvSpPr>
          <p:cNvPr id="488457" name="矩形 488456"/>
          <p:cNvSpPr/>
          <p:nvPr/>
        </p:nvSpPr>
        <p:spPr>
          <a:xfrm>
            <a:off x="0" y="3062288"/>
            <a:ext cx="9144000" cy="244475"/>
          </a:xfrm>
          <a:prstGeom prst="rect">
            <a:avLst/>
          </a:prstGeom>
          <a:noFill/>
          <a:ln w="9525">
            <a:noFill/>
          </a:ln>
        </p:spPr>
        <p:txBody>
          <a:bodyPr>
            <a:spAutoFit/>
          </a:bodyPr>
          <a:lstStyle/>
          <a:p>
            <a:pPr algn="just"/>
            <a:r>
              <a:rPr lang="en-US" altLang="zh-CN" sz="1000" dirty="0">
                <a:solidFill>
                  <a:schemeClr val="tx1"/>
                </a:solidFill>
                <a:latin typeface="Times New Roman" panose="02020603050405020304" pitchFamily="18" charset="0"/>
                <a:ea typeface="宋体" panose="02010600030101010101" pitchFamily="2" charset="-122"/>
              </a:rPr>
              <a:t> </a:t>
            </a:r>
            <a:endParaRPr lang="en-US" altLang="zh-CN" sz="2400" dirty="0">
              <a:solidFill>
                <a:schemeClr val="tx1"/>
              </a:solidFill>
              <a:latin typeface="Times New Roman" panose="02020603050405020304" pitchFamily="18" charset="0"/>
              <a:ea typeface="宋体" panose="02010600030101010101" pitchFamily="2" charset="-122"/>
            </a:endParaRPr>
          </a:p>
        </p:txBody>
      </p:sp>
      <p:pic>
        <p:nvPicPr>
          <p:cNvPr id="488454" name="图片 488453"/>
          <p:cNvPicPr>
            <a:picLocks noChangeAspect="1"/>
          </p:cNvPicPr>
          <p:nvPr/>
        </p:nvPicPr>
        <p:blipFill>
          <a:blip r:embed="rId4"/>
          <a:stretch>
            <a:fillRect/>
          </a:stretch>
        </p:blipFill>
        <p:spPr>
          <a:xfrm>
            <a:off x="3276600" y="4343400"/>
            <a:ext cx="1600200" cy="1295400"/>
          </a:xfrm>
          <a:prstGeom prst="rect">
            <a:avLst/>
          </a:prstGeom>
          <a:noFill/>
          <a:ln w="9525">
            <a:noFill/>
          </a:ln>
        </p:spPr>
      </p:pic>
      <p:sp>
        <p:nvSpPr>
          <p:cNvPr id="488458" name="矩形 488457"/>
          <p:cNvSpPr/>
          <p:nvPr/>
        </p:nvSpPr>
        <p:spPr>
          <a:xfrm>
            <a:off x="0" y="3306763"/>
            <a:ext cx="9144000" cy="244475"/>
          </a:xfrm>
          <a:prstGeom prst="rect">
            <a:avLst/>
          </a:prstGeom>
          <a:noFill/>
          <a:ln w="9525">
            <a:noFill/>
          </a:ln>
        </p:spPr>
        <p:txBody>
          <a:bodyPr>
            <a:spAutoFit/>
          </a:bodyPr>
          <a:lstStyle/>
          <a:p>
            <a:pPr algn="just"/>
            <a:r>
              <a:rPr lang="en-US" altLang="zh-CN" sz="1000" dirty="0">
                <a:solidFill>
                  <a:schemeClr val="tx1"/>
                </a:solidFill>
                <a:latin typeface="Times New Roman" panose="02020603050405020304" pitchFamily="18" charset="0"/>
                <a:ea typeface="宋体" panose="02010600030101010101" pitchFamily="2" charset="-122"/>
              </a:rPr>
              <a:t> </a:t>
            </a:r>
            <a:endParaRPr lang="en-US" altLang="zh-CN" sz="2400" dirty="0">
              <a:solidFill>
                <a:schemeClr val="tx1"/>
              </a:solidFill>
              <a:latin typeface="Times New Roman" panose="02020603050405020304" pitchFamily="18" charset="0"/>
              <a:ea typeface="宋体" panose="02010600030101010101" pitchFamily="2" charset="-122"/>
            </a:endParaRPr>
          </a:p>
        </p:txBody>
      </p:sp>
      <p:pic>
        <p:nvPicPr>
          <p:cNvPr id="488453" name="图片 488452"/>
          <p:cNvPicPr>
            <a:picLocks noChangeAspect="1"/>
          </p:cNvPicPr>
          <p:nvPr/>
        </p:nvPicPr>
        <p:blipFill>
          <a:blip r:embed="rId5"/>
          <a:stretch>
            <a:fillRect/>
          </a:stretch>
        </p:blipFill>
        <p:spPr>
          <a:xfrm>
            <a:off x="5181600" y="4343400"/>
            <a:ext cx="1495425" cy="1295400"/>
          </a:xfrm>
          <a:prstGeom prst="rect">
            <a:avLst/>
          </a:prstGeom>
          <a:noFill/>
          <a:ln w="9525">
            <a:noFill/>
          </a:ln>
        </p:spPr>
      </p:pic>
      <p:sp>
        <p:nvSpPr>
          <p:cNvPr id="488459" name="矩形 488458"/>
          <p:cNvSpPr/>
          <p:nvPr/>
        </p:nvSpPr>
        <p:spPr>
          <a:xfrm>
            <a:off x="0" y="3551238"/>
            <a:ext cx="9144000" cy="244475"/>
          </a:xfrm>
          <a:prstGeom prst="rect">
            <a:avLst/>
          </a:prstGeom>
          <a:noFill/>
          <a:ln w="9525">
            <a:noFill/>
          </a:ln>
        </p:spPr>
        <p:txBody>
          <a:bodyPr>
            <a:spAutoFit/>
          </a:bodyPr>
          <a:lstStyle/>
          <a:p>
            <a:pPr algn="just"/>
            <a:r>
              <a:rPr lang="en-US" altLang="zh-CN" sz="1000" dirty="0">
                <a:solidFill>
                  <a:schemeClr val="tx1"/>
                </a:solidFill>
                <a:latin typeface="Times New Roman" panose="02020603050405020304" pitchFamily="18" charset="0"/>
                <a:ea typeface="宋体" panose="02010600030101010101" pitchFamily="2" charset="-122"/>
              </a:rPr>
              <a:t> </a:t>
            </a:r>
            <a:endParaRPr lang="en-US" altLang="zh-CN" sz="2400" dirty="0">
              <a:solidFill>
                <a:schemeClr val="tx1"/>
              </a:solidFill>
              <a:latin typeface="Times New Roman" panose="02020603050405020304" pitchFamily="18" charset="0"/>
              <a:ea typeface="宋体" panose="02010600030101010101" pitchFamily="2" charset="-122"/>
            </a:endParaRPr>
          </a:p>
        </p:txBody>
      </p:sp>
      <p:pic>
        <p:nvPicPr>
          <p:cNvPr id="488452" name="图片 488451"/>
          <p:cNvPicPr>
            <a:picLocks noChangeAspect="1"/>
          </p:cNvPicPr>
          <p:nvPr/>
        </p:nvPicPr>
        <p:blipFill>
          <a:blip r:embed="rId6"/>
          <a:stretch>
            <a:fillRect/>
          </a:stretch>
        </p:blipFill>
        <p:spPr>
          <a:xfrm>
            <a:off x="7162800" y="4419600"/>
            <a:ext cx="1485900" cy="1219200"/>
          </a:xfrm>
          <a:prstGeom prst="rect">
            <a:avLst/>
          </a:prstGeom>
          <a:noFill/>
          <a:ln w="9525">
            <a:noFill/>
          </a:ln>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标题 319489"/>
          <p:cNvSpPr>
            <a:spLocks noGrp="1"/>
          </p:cNvSpPr>
          <p:nvPr>
            <p:ph type="title"/>
          </p:nvPr>
        </p:nvSpPr>
        <p:spPr>
          <a:xfrm>
            <a:off x="838200" y="304800"/>
            <a:ext cx="7848600" cy="533400"/>
          </a:xfrm>
          <a:ln/>
        </p:spPr>
        <p:txBody>
          <a:bodyPr anchor="b"/>
          <a:lstStyle/>
          <a:p>
            <a:r>
              <a:rPr lang="en-US" altLang="zh-CN" dirty="0">
                <a:latin typeface="楷体_GB2312" pitchFamily="49" charset="-122"/>
                <a:ea typeface="楷体_GB2312" pitchFamily="49" charset="-122"/>
              </a:rPr>
              <a:t>9.11 </a:t>
            </a:r>
            <a:r>
              <a:rPr lang="zh-CN" altLang="en-US" dirty="0">
                <a:latin typeface="楷体_GB2312" pitchFamily="49" charset="-122"/>
                <a:ea typeface="楷体_GB2312" pitchFamily="49" charset="-122"/>
              </a:rPr>
              <a:t>适配器类</a:t>
            </a:r>
            <a:endParaRPr lang="zh-CN" altLang="en-US">
              <a:latin typeface="楷体_GB2312" pitchFamily="49" charset="-122"/>
              <a:ea typeface="楷体_GB2312" pitchFamily="49" charset="-122"/>
            </a:endParaRPr>
          </a:p>
        </p:txBody>
      </p:sp>
      <p:sp>
        <p:nvSpPr>
          <p:cNvPr id="319491" name="文本占位符 319490"/>
          <p:cNvSpPr>
            <a:spLocks noGrp="1"/>
          </p:cNvSpPr>
          <p:nvPr>
            <p:ph type="body" idx="1"/>
          </p:nvPr>
        </p:nvSpPr>
        <p:spPr>
          <a:xfrm>
            <a:off x="457200" y="1447800"/>
            <a:ext cx="8686800" cy="4724400"/>
          </a:xfrm>
          <a:ln/>
        </p:spPr>
        <p:txBody>
          <a:bodyPr/>
          <a:lstStyle/>
          <a:p>
            <a:pPr algn="just">
              <a:lnSpc>
                <a:spcPct val="90000"/>
              </a:lnSpc>
            </a:pPr>
            <a:r>
              <a:rPr lang="zh-CN" altLang="en-US" sz="2400" dirty="0">
                <a:solidFill>
                  <a:srgbClr val="000000"/>
                </a:solidFill>
                <a:latin typeface="Times New Roman" panose="02020603050405020304" pitchFamily="18" charset="0"/>
              </a:rPr>
              <a:t>对于包含多个方法的一些监听接口，</a:t>
            </a:r>
            <a:r>
              <a:rPr lang="en-US" altLang="zh-CN" sz="2400">
                <a:solidFill>
                  <a:srgbClr val="000000"/>
                </a:solidFill>
                <a:latin typeface="宋体" panose="02010600030101010101" pitchFamily="2" charset="-122"/>
              </a:rPr>
              <a:t>java</a:t>
            </a:r>
            <a:r>
              <a:rPr lang="zh-CN" altLang="en-US" sz="2400" dirty="0">
                <a:solidFill>
                  <a:srgbClr val="000000"/>
                </a:solidFill>
                <a:latin typeface="Times New Roman" panose="02020603050405020304" pitchFamily="18" charset="0"/>
              </a:rPr>
              <a:t>提供了事件适配器类。</a:t>
            </a:r>
          </a:p>
          <a:p>
            <a:pPr algn="just">
              <a:lnSpc>
                <a:spcPct val="90000"/>
              </a:lnSpc>
            </a:pPr>
            <a:r>
              <a:rPr lang="zh-CN" altLang="en-US" sz="2400" dirty="0">
                <a:solidFill>
                  <a:schemeClr val="folHlink"/>
                </a:solidFill>
                <a:latin typeface="Times New Roman" panose="02020603050405020304" pitchFamily="18" charset="0"/>
              </a:rPr>
              <a:t>一个适配器类实现了一个事件监听接口，它为该接口的所有方法提供了默认实现（空方法体）</a:t>
            </a:r>
            <a:r>
              <a:rPr lang="zh-CN" altLang="en-US" sz="2400" dirty="0">
                <a:solidFill>
                  <a:srgbClr val="000000"/>
                </a:solidFill>
                <a:latin typeface="Times New Roman" panose="02020603050405020304" pitchFamily="18" charset="0"/>
              </a:rPr>
              <a:t>。</a:t>
            </a:r>
          </a:p>
          <a:p>
            <a:pPr algn="just">
              <a:lnSpc>
                <a:spcPct val="90000"/>
              </a:lnSpc>
            </a:pPr>
            <a:r>
              <a:rPr lang="en-US" altLang="zh-CN" sz="2400" err="1">
                <a:solidFill>
                  <a:srgbClr val="000000"/>
                </a:solidFill>
                <a:latin typeface="宋体" panose="02010600030101010101" pitchFamily="2" charset="-122"/>
              </a:rPr>
              <a:t>java.awt</a:t>
            </a:r>
            <a:r>
              <a:rPr lang="en-US" altLang="zh-CN" sz="2400">
                <a:solidFill>
                  <a:srgbClr val="000000"/>
                </a:solidFill>
                <a:latin typeface="宋体" panose="02010600030101010101" pitchFamily="2" charset="-122"/>
              </a:rPr>
              <a:t>.event</a:t>
            </a:r>
            <a:r>
              <a:rPr lang="zh-CN" altLang="en-US" sz="2400" dirty="0">
                <a:solidFill>
                  <a:srgbClr val="000000"/>
                </a:solidFill>
                <a:latin typeface="Times New Roman" panose="02020603050405020304" pitchFamily="18" charset="0"/>
              </a:rPr>
              <a:t>包中定义的事件适配器类有以下几个：</a:t>
            </a:r>
            <a:endParaRPr lang="zh-CN" altLang="en-US" sz="2400" dirty="0">
              <a:solidFill>
                <a:srgbClr val="000000"/>
              </a:solidFill>
              <a:latin typeface="宋体" panose="02010600030101010101" pitchFamily="2" charset="-122"/>
            </a:endParaRPr>
          </a:p>
          <a:p>
            <a:pPr lvl="1" algn="just">
              <a:lnSpc>
                <a:spcPct val="90000"/>
              </a:lnSpc>
              <a:buNone/>
            </a:pPr>
            <a:r>
              <a:rPr lang="en-US" altLang="zh-CN" sz="2000" err="1">
                <a:solidFill>
                  <a:schemeClr val="folHlink"/>
                </a:solidFill>
                <a:latin typeface="宋体" panose="02010600030101010101" pitchFamily="2" charset="-122"/>
              </a:rPr>
              <a:t>ComponentAdapter</a:t>
            </a:r>
            <a:r>
              <a:rPr lang="zh-CN" altLang="en-US" sz="2000" dirty="0">
                <a:solidFill>
                  <a:schemeClr val="folHlink"/>
                </a:solidFill>
                <a:latin typeface="Times New Roman" panose="02020603050405020304" pitchFamily="18" charset="0"/>
              </a:rPr>
              <a:t>组件适配器（实现</a:t>
            </a:r>
            <a:r>
              <a:rPr lang="en-US" altLang="zh-CN" sz="2000" err="1">
                <a:solidFill>
                  <a:schemeClr val="folHlink"/>
                </a:solidFill>
                <a:latin typeface="宋体" panose="02010600030101010101" pitchFamily="2" charset="-122"/>
              </a:rPr>
              <a:t>ComponentListener</a:t>
            </a:r>
            <a:r>
              <a:rPr lang="zh-CN" altLang="en-US" sz="2000" dirty="0">
                <a:solidFill>
                  <a:schemeClr val="folHlink"/>
                </a:solidFill>
                <a:latin typeface="Times New Roman" panose="02020603050405020304" pitchFamily="18" charset="0"/>
              </a:rPr>
              <a:t>接口）</a:t>
            </a:r>
          </a:p>
          <a:p>
            <a:pPr lvl="1" algn="just">
              <a:lnSpc>
                <a:spcPct val="90000"/>
              </a:lnSpc>
              <a:buNone/>
            </a:pPr>
            <a:r>
              <a:rPr lang="en-US" altLang="zh-CN" sz="2000" err="1">
                <a:solidFill>
                  <a:schemeClr val="folHlink"/>
                </a:solidFill>
                <a:latin typeface="宋体" panose="02010600030101010101" pitchFamily="2" charset="-122"/>
              </a:rPr>
              <a:t>ContainerAdapter</a:t>
            </a:r>
            <a:r>
              <a:rPr lang="zh-CN" altLang="en-US" sz="2000" dirty="0">
                <a:solidFill>
                  <a:schemeClr val="folHlink"/>
                </a:solidFill>
                <a:latin typeface="Times New Roman" panose="02020603050405020304" pitchFamily="18" charset="0"/>
              </a:rPr>
              <a:t>容器适配器（实现</a:t>
            </a:r>
            <a:r>
              <a:rPr lang="en-US" altLang="zh-CN" sz="2000" err="1">
                <a:solidFill>
                  <a:schemeClr val="folHlink"/>
                </a:solidFill>
                <a:latin typeface="宋体" panose="02010600030101010101" pitchFamily="2" charset="-122"/>
              </a:rPr>
              <a:t>ContainerListener</a:t>
            </a:r>
            <a:r>
              <a:rPr lang="zh-CN" altLang="en-US" sz="2000" dirty="0">
                <a:solidFill>
                  <a:schemeClr val="folHlink"/>
                </a:solidFill>
                <a:latin typeface="Times New Roman" panose="02020603050405020304" pitchFamily="18" charset="0"/>
              </a:rPr>
              <a:t>接口）</a:t>
            </a:r>
          </a:p>
          <a:p>
            <a:pPr lvl="1" algn="just">
              <a:lnSpc>
                <a:spcPct val="90000"/>
              </a:lnSpc>
              <a:buNone/>
            </a:pPr>
            <a:r>
              <a:rPr lang="en-US" altLang="zh-CN" sz="2000" err="1">
                <a:solidFill>
                  <a:schemeClr val="folHlink"/>
                </a:solidFill>
                <a:latin typeface="宋体" panose="02010600030101010101" pitchFamily="2" charset="-122"/>
              </a:rPr>
              <a:t>FocusAdapter</a:t>
            </a:r>
            <a:r>
              <a:rPr lang="zh-CN" altLang="en-US" sz="2000" dirty="0">
                <a:solidFill>
                  <a:schemeClr val="folHlink"/>
                </a:solidFill>
                <a:latin typeface="Times New Roman" panose="02020603050405020304" pitchFamily="18" charset="0"/>
              </a:rPr>
              <a:t>焦点适配器（实现</a:t>
            </a:r>
            <a:r>
              <a:rPr lang="en-US" altLang="zh-CN" sz="2000" err="1">
                <a:solidFill>
                  <a:schemeClr val="folHlink"/>
                </a:solidFill>
                <a:latin typeface="宋体" panose="02010600030101010101" pitchFamily="2" charset="-122"/>
              </a:rPr>
              <a:t>FocusListener</a:t>
            </a:r>
            <a:r>
              <a:rPr lang="zh-CN" altLang="en-US" sz="2000" dirty="0">
                <a:solidFill>
                  <a:schemeClr val="folHlink"/>
                </a:solidFill>
                <a:latin typeface="Times New Roman" panose="02020603050405020304" pitchFamily="18" charset="0"/>
              </a:rPr>
              <a:t>接口）</a:t>
            </a:r>
          </a:p>
          <a:p>
            <a:pPr lvl="1" algn="just">
              <a:lnSpc>
                <a:spcPct val="90000"/>
              </a:lnSpc>
              <a:buNone/>
            </a:pPr>
            <a:r>
              <a:rPr lang="en-US" altLang="zh-CN" sz="2000" err="1">
                <a:solidFill>
                  <a:schemeClr val="folHlink"/>
                </a:solidFill>
                <a:latin typeface="宋体" panose="02010600030101010101" pitchFamily="2" charset="-122"/>
              </a:rPr>
              <a:t>KeyAdapter</a:t>
            </a:r>
            <a:r>
              <a:rPr lang="en-US" altLang="zh-CN" sz="2000">
                <a:solidFill>
                  <a:schemeClr val="folHlink"/>
                </a:solidFill>
                <a:latin typeface="宋体" panose="02010600030101010101" pitchFamily="2" charset="-122"/>
              </a:rPr>
              <a:t> </a:t>
            </a:r>
            <a:r>
              <a:rPr lang="zh-CN" altLang="en-US" sz="2000" dirty="0">
                <a:solidFill>
                  <a:schemeClr val="folHlink"/>
                </a:solidFill>
                <a:latin typeface="Times New Roman" panose="02020603050405020304" pitchFamily="18" charset="0"/>
              </a:rPr>
              <a:t>键盘适配器（实现</a:t>
            </a:r>
            <a:r>
              <a:rPr lang="en-US" altLang="zh-CN" sz="2000" err="1">
                <a:solidFill>
                  <a:schemeClr val="folHlink"/>
                </a:solidFill>
                <a:latin typeface="宋体" panose="02010600030101010101" pitchFamily="2" charset="-122"/>
              </a:rPr>
              <a:t>KeyListener</a:t>
            </a:r>
            <a:r>
              <a:rPr lang="zh-CN" altLang="en-US" sz="2000" dirty="0">
                <a:solidFill>
                  <a:schemeClr val="folHlink"/>
                </a:solidFill>
                <a:latin typeface="Times New Roman" panose="02020603050405020304" pitchFamily="18" charset="0"/>
              </a:rPr>
              <a:t>接口）</a:t>
            </a:r>
          </a:p>
          <a:p>
            <a:pPr lvl="1" algn="just">
              <a:lnSpc>
                <a:spcPct val="90000"/>
              </a:lnSpc>
              <a:buNone/>
            </a:pPr>
            <a:r>
              <a:rPr lang="en-US" altLang="zh-CN" sz="2000" err="1">
                <a:solidFill>
                  <a:schemeClr val="folHlink"/>
                </a:solidFill>
                <a:latin typeface="宋体" panose="02010600030101010101" pitchFamily="2" charset="-122"/>
              </a:rPr>
              <a:t>MouseAdapter</a:t>
            </a:r>
            <a:r>
              <a:rPr lang="en-US" altLang="zh-CN" sz="2000">
                <a:solidFill>
                  <a:schemeClr val="folHlink"/>
                </a:solidFill>
                <a:latin typeface="宋体" panose="02010600030101010101" pitchFamily="2" charset="-122"/>
              </a:rPr>
              <a:t> </a:t>
            </a:r>
            <a:r>
              <a:rPr lang="zh-CN" altLang="en-US" sz="2000" dirty="0">
                <a:solidFill>
                  <a:schemeClr val="folHlink"/>
                </a:solidFill>
                <a:latin typeface="Times New Roman" panose="02020603050405020304" pitchFamily="18" charset="0"/>
              </a:rPr>
              <a:t>鼠标适配器（实现</a:t>
            </a:r>
            <a:r>
              <a:rPr lang="en-US" altLang="zh-CN" sz="2000" err="1">
                <a:solidFill>
                  <a:schemeClr val="folHlink"/>
                </a:solidFill>
                <a:latin typeface="宋体" panose="02010600030101010101" pitchFamily="2" charset="-122"/>
              </a:rPr>
              <a:t>MouseListener</a:t>
            </a:r>
            <a:r>
              <a:rPr lang="zh-CN" altLang="en-US" sz="2000" dirty="0">
                <a:solidFill>
                  <a:schemeClr val="folHlink"/>
                </a:solidFill>
                <a:latin typeface="Times New Roman" panose="02020603050405020304" pitchFamily="18" charset="0"/>
              </a:rPr>
              <a:t>接口）</a:t>
            </a:r>
          </a:p>
          <a:p>
            <a:pPr lvl="1" algn="just">
              <a:lnSpc>
                <a:spcPct val="90000"/>
              </a:lnSpc>
              <a:buNone/>
            </a:pPr>
            <a:r>
              <a:rPr lang="en-US" altLang="zh-CN" sz="2000" err="1">
                <a:solidFill>
                  <a:schemeClr val="folHlink"/>
                </a:solidFill>
                <a:latin typeface="宋体" panose="02010600030101010101" pitchFamily="2" charset="-122"/>
              </a:rPr>
              <a:t>MouseMotionAdapter</a:t>
            </a:r>
            <a:r>
              <a:rPr lang="en-US" altLang="zh-CN" sz="2000">
                <a:solidFill>
                  <a:schemeClr val="folHlink"/>
                </a:solidFill>
                <a:latin typeface="宋体" panose="02010600030101010101" pitchFamily="2" charset="-122"/>
              </a:rPr>
              <a:t> </a:t>
            </a:r>
            <a:r>
              <a:rPr lang="zh-CN" altLang="en-US" sz="2000" dirty="0">
                <a:solidFill>
                  <a:schemeClr val="folHlink"/>
                </a:solidFill>
                <a:latin typeface="Times New Roman" panose="02020603050405020304" pitchFamily="18" charset="0"/>
              </a:rPr>
              <a:t>鼠标运动适配器（实现</a:t>
            </a:r>
            <a:r>
              <a:rPr lang="en-US" altLang="zh-CN" sz="2000" err="1">
                <a:solidFill>
                  <a:schemeClr val="folHlink"/>
                </a:solidFill>
                <a:latin typeface="宋体" panose="02010600030101010101" pitchFamily="2" charset="-122"/>
              </a:rPr>
              <a:t>MouseMotionListener</a:t>
            </a:r>
            <a:r>
              <a:rPr lang="zh-CN" altLang="en-US" sz="2000" dirty="0">
                <a:solidFill>
                  <a:schemeClr val="folHlink"/>
                </a:solidFill>
                <a:latin typeface="Times New Roman" panose="02020603050405020304" pitchFamily="18" charset="0"/>
              </a:rPr>
              <a:t>接口）</a:t>
            </a:r>
            <a:endParaRPr lang="zh-CN" altLang="en-US" sz="2000" dirty="0">
              <a:solidFill>
                <a:schemeClr val="folHlink"/>
              </a:solidFill>
              <a:latin typeface="宋体" panose="02010600030101010101" pitchFamily="2" charset="-122"/>
            </a:endParaRPr>
          </a:p>
          <a:p>
            <a:pPr lvl="1" algn="just">
              <a:lnSpc>
                <a:spcPct val="90000"/>
              </a:lnSpc>
              <a:buNone/>
            </a:pPr>
            <a:r>
              <a:rPr lang="en-US" altLang="zh-CN" sz="2000" err="1">
                <a:solidFill>
                  <a:schemeClr val="folHlink"/>
                </a:solidFill>
                <a:latin typeface="宋体" panose="02010600030101010101" pitchFamily="2" charset="-122"/>
              </a:rPr>
              <a:t>WindowAdapter</a:t>
            </a:r>
            <a:r>
              <a:rPr lang="zh-CN" altLang="en-US" sz="2000" dirty="0">
                <a:solidFill>
                  <a:schemeClr val="folHlink"/>
                </a:solidFill>
                <a:latin typeface="宋体" panose="02010600030101010101" pitchFamily="2" charset="-122"/>
              </a:rPr>
              <a:t>窗口适配器（实现</a:t>
            </a:r>
            <a:r>
              <a:rPr lang="en-US" altLang="zh-CN" sz="2000" err="1">
                <a:solidFill>
                  <a:schemeClr val="folHlink"/>
                </a:solidFill>
                <a:latin typeface="宋体" panose="02010600030101010101" pitchFamily="2" charset="-122"/>
              </a:rPr>
              <a:t>WindowListener</a:t>
            </a:r>
            <a:r>
              <a:rPr lang="zh-CN" altLang="en-US" sz="2000" dirty="0">
                <a:solidFill>
                  <a:schemeClr val="folHlink"/>
                </a:solidFill>
                <a:latin typeface="宋体" panose="02010600030101010101" pitchFamily="2" charset="-122"/>
              </a:rPr>
              <a:t>接口）</a:t>
            </a:r>
          </a:p>
          <a:p>
            <a:pPr lvl="1" algn="just">
              <a:lnSpc>
                <a:spcPct val="90000"/>
              </a:lnSpc>
              <a:buNone/>
            </a:pPr>
            <a:r>
              <a:rPr lang="zh-CN" altLang="en-US" sz="2400" dirty="0">
                <a:latin typeface="宋体" panose="02010600030101010101" pitchFamily="2" charset="-122"/>
              </a:rPr>
              <a:t> </a:t>
            </a:r>
            <a:endParaRPr lang="zh-CN" altLang="en-US" sz="2400">
              <a:latin typeface="宋体" panose="02010600030101010101" pitchFamily="2" charset="-122"/>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文本占位符 320513"/>
          <p:cNvSpPr>
            <a:spLocks noGrp="1"/>
          </p:cNvSpPr>
          <p:nvPr>
            <p:ph type="body" idx="1"/>
          </p:nvPr>
        </p:nvSpPr>
        <p:spPr>
          <a:xfrm>
            <a:off x="685800" y="1447800"/>
            <a:ext cx="7162800" cy="2514600"/>
          </a:xfrm>
          <a:ln/>
        </p:spPr>
        <p:txBody>
          <a:bodyPr/>
          <a:lstStyle/>
          <a:p>
            <a:pPr algn="just"/>
            <a:r>
              <a:rPr lang="zh-CN" altLang="en-US" sz="2800" dirty="0">
                <a:solidFill>
                  <a:srgbClr val="000000"/>
                </a:solidFill>
                <a:latin typeface="宋体" panose="02010600030101010101" pitchFamily="2" charset="-122"/>
              </a:rPr>
              <a:t>在处理事件时</a:t>
            </a:r>
            <a:r>
              <a:rPr lang="en-US" altLang="zh-CN" sz="2800" dirty="0">
                <a:solidFill>
                  <a:srgbClr val="000000"/>
                </a:solidFill>
                <a:latin typeface="宋体" panose="02010600030101010101" pitchFamily="2" charset="-122"/>
              </a:rPr>
              <a:t>,</a:t>
            </a:r>
            <a:r>
              <a:rPr lang="zh-CN" altLang="en-US" sz="2800" dirty="0">
                <a:solidFill>
                  <a:srgbClr val="000000"/>
                </a:solidFill>
                <a:latin typeface="宋体" panose="02010600030101010101" pitchFamily="2" charset="-122"/>
              </a:rPr>
              <a:t>程序通过扩展适配器类</a:t>
            </a:r>
            <a:r>
              <a:rPr lang="en-US" altLang="zh-CN" sz="2800" dirty="0">
                <a:solidFill>
                  <a:srgbClr val="000000"/>
                </a:solidFill>
                <a:latin typeface="宋体" panose="02010600030101010101" pitchFamily="2" charset="-122"/>
              </a:rPr>
              <a:t>:</a:t>
            </a:r>
          </a:p>
          <a:p>
            <a:pPr lvl="1" algn="just"/>
            <a:r>
              <a:rPr lang="zh-CN" altLang="en-US" dirty="0">
                <a:solidFill>
                  <a:srgbClr val="000000"/>
                </a:solidFill>
                <a:latin typeface="宋体" panose="02010600030101010101" pitchFamily="2" charset="-122"/>
              </a:rPr>
              <a:t>只须重写需要的事件处理方法，而不是对应的原先事件监听接口中的所有方法，</a:t>
            </a:r>
          </a:p>
          <a:p>
            <a:pPr lvl="1" algn="just"/>
            <a:r>
              <a:rPr lang="zh-CN" altLang="en-US" dirty="0">
                <a:solidFill>
                  <a:srgbClr val="000000"/>
                </a:solidFill>
                <a:latin typeface="宋体" panose="02010600030101010101" pitchFamily="2" charset="-122"/>
              </a:rPr>
              <a:t>这样缩短了程序代码。 </a:t>
            </a:r>
            <a:endParaRPr lang="zh-CN" altLang="en-US" dirty="0">
              <a:solidFill>
                <a:srgbClr val="000000"/>
              </a:solidFill>
              <a:latin typeface="宋体" panose="02010600030101010101" pitchFamily="2" charset="-122"/>
              <a:cs typeface="Times New Roman" panose="02020603050405020304" pitchFamily="18" charset="0"/>
            </a:endParaRPr>
          </a:p>
          <a:p>
            <a:endParaRPr lang="zh-CN" altLang="en-US" sz="2800"/>
          </a:p>
        </p:txBody>
      </p:sp>
      <p:sp>
        <p:nvSpPr>
          <p:cNvPr id="320515" name="矩形 320514"/>
          <p:cNvSpPr/>
          <p:nvPr/>
        </p:nvSpPr>
        <p:spPr>
          <a:xfrm>
            <a:off x="1143000" y="304800"/>
            <a:ext cx="3170238" cy="641350"/>
          </a:xfrm>
          <a:prstGeom prst="rect">
            <a:avLst/>
          </a:prstGeom>
          <a:noFill/>
          <a:ln w="9525">
            <a:noFill/>
          </a:ln>
        </p:spPr>
        <p:txBody>
          <a:bodyPr wrap="none" anchor="b">
            <a:spAutoFit/>
          </a:bodyPr>
          <a:lstStyle/>
          <a:p>
            <a:r>
              <a:rPr lang="en-US" altLang="zh-CN" b="1" dirty="0">
                <a:solidFill>
                  <a:schemeClr val="tx2"/>
                </a:solidFill>
                <a:latin typeface="楷体_GB2312" pitchFamily="49" charset="-122"/>
                <a:ea typeface="楷体_GB2312" pitchFamily="49" charset="-122"/>
              </a:rPr>
              <a:t>9.11 </a:t>
            </a:r>
            <a:r>
              <a:rPr lang="zh-CN" altLang="en-US" b="1" dirty="0">
                <a:solidFill>
                  <a:schemeClr val="tx2"/>
                </a:solidFill>
                <a:latin typeface="楷体_GB2312" pitchFamily="49" charset="-122"/>
                <a:ea typeface="楷体_GB2312" pitchFamily="49" charset="-122"/>
              </a:rPr>
              <a:t>适配器类</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标题 393217"/>
          <p:cNvSpPr>
            <a:spLocks noGrp="1"/>
          </p:cNvSpPr>
          <p:nvPr>
            <p:ph type="title"/>
          </p:nvPr>
        </p:nvSpPr>
        <p:spPr>
          <a:ln/>
        </p:spPr>
        <p:txBody>
          <a:bodyPr anchor="b"/>
          <a:lstStyle/>
          <a:p>
            <a:r>
              <a:rPr lang="en-US" altLang="zh-CN" sz="3200" dirty="0">
                <a:latin typeface="宋体" panose="02010600030101010101" pitchFamily="2" charset="-122"/>
                <a:ea typeface="宋体" panose="02010600030101010101" pitchFamily="2" charset="-122"/>
              </a:rPr>
              <a:t>2. Swing</a:t>
            </a:r>
            <a:r>
              <a:rPr lang="zh-CN" altLang="en-US" sz="3200" dirty="0">
                <a:latin typeface="宋体" panose="02010600030101010101" pitchFamily="2" charset="-122"/>
                <a:ea typeface="宋体" panose="02010600030101010101" pitchFamily="2" charset="-122"/>
              </a:rPr>
              <a:t>介绍</a:t>
            </a:r>
            <a:endParaRPr lang="zh-CN" altLang="en-US" sz="3200">
              <a:latin typeface="宋体" panose="02010600030101010101" pitchFamily="2" charset="-122"/>
              <a:ea typeface="宋体" panose="02010600030101010101" pitchFamily="2" charset="-122"/>
            </a:endParaRPr>
          </a:p>
        </p:txBody>
      </p:sp>
      <p:sp>
        <p:nvSpPr>
          <p:cNvPr id="393219" name="文本占位符 393218"/>
          <p:cNvSpPr>
            <a:spLocks noGrp="1"/>
          </p:cNvSpPr>
          <p:nvPr>
            <p:ph type="body" idx="1"/>
          </p:nvPr>
        </p:nvSpPr>
        <p:spPr>
          <a:ln/>
        </p:spPr>
        <p:txBody>
          <a:bodyPr/>
          <a:lstStyle/>
          <a:p>
            <a:pPr>
              <a:buNone/>
            </a:pPr>
            <a:r>
              <a:rPr lang="zh-CN" altLang="en-US" sz="2800" dirty="0"/>
              <a:t>（</a:t>
            </a:r>
            <a:r>
              <a:rPr lang="en-US" altLang="zh-CN" sz="2800" dirty="0"/>
              <a:t>3</a:t>
            </a:r>
            <a:r>
              <a:rPr lang="zh-CN" altLang="en-US" sz="2800" dirty="0"/>
              <a:t>）可插入的外观感觉</a:t>
            </a:r>
          </a:p>
          <a:p>
            <a:pPr>
              <a:buNone/>
            </a:pPr>
            <a:r>
              <a:rPr lang="zh-CN" altLang="en-US" sz="2800" dirty="0"/>
              <a:t>    </a:t>
            </a:r>
            <a:r>
              <a:rPr lang="en-US" altLang="zh-CN" sz="2800" dirty="0"/>
              <a:t>Swing</a:t>
            </a:r>
            <a:r>
              <a:rPr lang="zh-CN" altLang="en-US" sz="2800" dirty="0"/>
              <a:t>使得程序在一个平台上运行时能够有不同的外观。</a:t>
            </a:r>
            <a:endParaRPr lang="zh-CN" altLang="en-US" sz="280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标题 490497"/>
          <p:cNvSpPr>
            <a:spLocks noGrp="1"/>
          </p:cNvSpPr>
          <p:nvPr>
            <p:ph type="title"/>
          </p:nvPr>
        </p:nvSpPr>
        <p:spPr>
          <a:ln/>
        </p:spPr>
        <p:txBody>
          <a:bodyPr anchor="b"/>
          <a:lstStyle/>
          <a:p>
            <a:r>
              <a:rPr lang="en-US" altLang="zh-CN" dirty="0">
                <a:latin typeface="楷体_GB2312" pitchFamily="49" charset="-122"/>
                <a:ea typeface="楷体_GB2312" pitchFamily="49" charset="-122"/>
              </a:rPr>
              <a:t>9.11 </a:t>
            </a:r>
            <a:r>
              <a:rPr lang="zh-CN" altLang="en-US" dirty="0">
                <a:latin typeface="楷体_GB2312" pitchFamily="49" charset="-122"/>
                <a:ea typeface="楷体_GB2312" pitchFamily="49" charset="-122"/>
              </a:rPr>
              <a:t>适配器类</a:t>
            </a:r>
            <a:endParaRPr lang="zh-CN" altLang="en-US">
              <a:latin typeface="楷体_GB2312" pitchFamily="49" charset="-122"/>
              <a:ea typeface="楷体_GB2312" pitchFamily="49" charset="-122"/>
            </a:endParaRPr>
          </a:p>
        </p:txBody>
      </p:sp>
      <p:sp>
        <p:nvSpPr>
          <p:cNvPr id="490499" name="文本占位符 490498"/>
          <p:cNvSpPr>
            <a:spLocks noGrp="1"/>
          </p:cNvSpPr>
          <p:nvPr>
            <p:ph type="body" idx="1"/>
          </p:nvPr>
        </p:nvSpPr>
        <p:spPr>
          <a:xfrm>
            <a:off x="533400" y="1219200"/>
            <a:ext cx="8305800" cy="4419600"/>
          </a:xfrm>
          <a:ln/>
        </p:spPr>
        <p:txBody>
          <a:bodyPr/>
          <a:lstStyle/>
          <a:p>
            <a:pPr algn="just"/>
            <a:r>
              <a:rPr lang="zh-CN" altLang="en-US" sz="2400" b="1" dirty="0">
                <a:latin typeface="宋体" panose="02010600030101010101" pitchFamily="2" charset="-122"/>
              </a:rPr>
              <a:t>例</a:t>
            </a:r>
            <a:r>
              <a:rPr lang="en-US" altLang="zh-CN" sz="2400" b="1" dirty="0">
                <a:latin typeface="宋体" panose="02010600030101010101" pitchFamily="2" charset="-122"/>
              </a:rPr>
              <a:t>9-15  </a:t>
            </a:r>
            <a:r>
              <a:rPr lang="zh-CN" altLang="en-US" sz="2400" b="1" dirty="0">
                <a:latin typeface="宋体" panose="02010600030101010101" pitchFamily="2" charset="-122"/>
              </a:rPr>
              <a:t>鼠标适配器类</a:t>
            </a:r>
            <a:r>
              <a:rPr lang="en-US" altLang="zh-CN" sz="2400" b="1" err="1">
                <a:latin typeface="宋体" panose="02010600030101010101" pitchFamily="2" charset="-122"/>
              </a:rPr>
              <a:t>MouseMotionListener</a:t>
            </a:r>
            <a:r>
              <a:rPr lang="zh-CN" altLang="en-US" sz="2400" b="1" dirty="0">
                <a:latin typeface="宋体" panose="02010600030101010101" pitchFamily="2" charset="-122"/>
              </a:rPr>
              <a:t>的应用举例。</a:t>
            </a:r>
            <a:endParaRPr lang="zh-CN" altLang="en-US" sz="2400" dirty="0">
              <a:latin typeface="宋体" panose="02010600030101010101" pitchFamily="2" charset="-122"/>
            </a:endParaRPr>
          </a:p>
          <a:p>
            <a:pPr>
              <a:buNone/>
            </a:pPr>
            <a:r>
              <a:rPr lang="zh-CN" altLang="en-US" sz="2400" dirty="0">
                <a:latin typeface="宋体" panose="02010600030101010101" pitchFamily="2" charset="-122"/>
              </a:rPr>
              <a:t>  </a:t>
            </a:r>
            <a:r>
              <a:rPr lang="zh-CN" altLang="en-US" sz="2000" dirty="0">
                <a:latin typeface="宋体" panose="02010600030101010101" pitchFamily="2" charset="-122"/>
              </a:rPr>
              <a:t>通过拖动鼠标在窗口组件上绘制任意图形。应用程序在响应鼠标事件时，给</a:t>
            </a:r>
            <a:r>
              <a:rPr lang="en-US" altLang="zh-CN" sz="2000" dirty="0">
                <a:latin typeface="宋体" panose="02010600030101010101" pitchFamily="2" charset="-122"/>
              </a:rPr>
              <a:t>Frame</a:t>
            </a:r>
            <a:r>
              <a:rPr lang="zh-CN" altLang="en-US" sz="2000" dirty="0">
                <a:latin typeface="宋体" panose="02010600030101010101" pitchFamily="2" charset="-122"/>
              </a:rPr>
              <a:t>组件注册的事件监听器，是一个扩展适配器</a:t>
            </a:r>
            <a:r>
              <a:rPr lang="zh-CN" altLang="en-US" sz="2000" err="1">
                <a:latin typeface="宋体" panose="02010600030101010101" pitchFamily="2" charset="-122"/>
              </a:rPr>
              <a:t>类</a:t>
            </a:r>
            <a:r>
              <a:rPr lang="en-US" altLang="zh-CN" sz="2000" err="1">
                <a:latin typeface="宋体" panose="02010600030101010101" pitchFamily="2" charset="-122"/>
              </a:rPr>
              <a:t>MouseMotionAdapter</a:t>
            </a:r>
            <a:r>
              <a:rPr lang="zh-CN" altLang="en-US" sz="2000" dirty="0">
                <a:latin typeface="宋体" panose="02010600030101010101" pitchFamily="2" charset="-122"/>
              </a:rPr>
              <a:t>的子类</a:t>
            </a:r>
            <a:r>
              <a:rPr lang="en-US" altLang="zh-CN" sz="2000" dirty="0">
                <a:latin typeface="Times New Roman" panose="02020603050405020304" pitchFamily="18" charset="0"/>
              </a:rPr>
              <a:t>——</a:t>
            </a:r>
            <a:r>
              <a:rPr lang="zh-CN" altLang="en-US" sz="2000" dirty="0">
                <a:latin typeface="宋体" panose="02010600030101010101" pitchFamily="2" charset="-122"/>
              </a:rPr>
              <a:t>匿名内部类的对象。</a:t>
            </a:r>
          </a:p>
          <a:p>
            <a:pPr lvl="1"/>
            <a:r>
              <a:rPr lang="zh-CN" altLang="en-US" sz="2000" dirty="0">
                <a:latin typeface="宋体" panose="02010600030101010101" pitchFamily="2" charset="-122"/>
              </a:rPr>
              <a:t>在子类中重写了</a:t>
            </a:r>
            <a:r>
              <a:rPr lang="en-US" altLang="zh-CN" sz="2000" err="1">
                <a:latin typeface="宋体" panose="02010600030101010101" pitchFamily="2" charset="-122"/>
              </a:rPr>
              <a:t>mouseDragged</a:t>
            </a:r>
            <a:r>
              <a:rPr lang="zh-CN" altLang="en-US" sz="2000" dirty="0">
                <a:latin typeface="宋体" panose="02010600030101010101" pitchFamily="2" charset="-122"/>
              </a:rPr>
              <a:t>方法</a:t>
            </a:r>
            <a:r>
              <a:rPr lang="en-US" altLang="zh-CN" sz="2000" dirty="0">
                <a:latin typeface="宋体" panose="02010600030101010101" pitchFamily="2" charset="-122"/>
              </a:rPr>
              <a:t>,</a:t>
            </a:r>
            <a:r>
              <a:rPr lang="zh-CN" altLang="en-US" sz="2000" dirty="0">
                <a:latin typeface="宋体" panose="02010600030101010101" pitchFamily="2" charset="-122"/>
              </a:rPr>
              <a:t>在方法体中获取鼠标拖动坐标，存放到</a:t>
            </a:r>
            <a:r>
              <a:rPr lang="en-US" altLang="zh-CN" sz="2000" err="1">
                <a:latin typeface="宋体" panose="02010600030101010101" pitchFamily="2" charset="-122"/>
              </a:rPr>
              <a:t>pointCount</a:t>
            </a:r>
            <a:r>
              <a:rPr lang="zh-CN" altLang="en-US" sz="2000" dirty="0">
                <a:latin typeface="宋体" panose="02010600030101010101" pitchFamily="2" charset="-122"/>
              </a:rPr>
              <a:t>数组中，并调用</a:t>
            </a:r>
            <a:r>
              <a:rPr lang="en-US" altLang="zh-CN" sz="2000" dirty="0">
                <a:latin typeface="宋体" panose="02010600030101010101" pitchFamily="2" charset="-122"/>
              </a:rPr>
              <a:t>repaint</a:t>
            </a:r>
            <a:r>
              <a:rPr lang="zh-CN" altLang="en-US" sz="2000" dirty="0">
                <a:latin typeface="宋体" panose="02010600030101010101" pitchFamily="2" charset="-122"/>
              </a:rPr>
              <a:t>方法，以间接地调用</a:t>
            </a:r>
            <a:r>
              <a:rPr lang="en-US" altLang="zh-CN" sz="2000" dirty="0">
                <a:latin typeface="宋体" panose="02010600030101010101" pitchFamily="2" charset="-122"/>
              </a:rPr>
              <a:t>paint</a:t>
            </a:r>
            <a:r>
              <a:rPr lang="zh-CN" altLang="en-US" sz="2000" dirty="0">
                <a:latin typeface="宋体" panose="02010600030101010101" pitchFamily="2" charset="-122"/>
              </a:rPr>
              <a:t>方法。</a:t>
            </a:r>
          </a:p>
          <a:p>
            <a:pPr>
              <a:buNone/>
            </a:pPr>
            <a:r>
              <a:rPr lang="zh-CN" altLang="en-US" sz="2000" dirty="0">
                <a:latin typeface="宋体" panose="02010600030101010101" pitchFamily="2" charset="-122"/>
              </a:rPr>
              <a:t>  在</a:t>
            </a:r>
            <a:r>
              <a:rPr lang="en-US" altLang="zh-CN" sz="2000" dirty="0">
                <a:latin typeface="宋体" panose="02010600030101010101" pitchFamily="2" charset="-122"/>
              </a:rPr>
              <a:t>paint</a:t>
            </a:r>
            <a:r>
              <a:rPr lang="zh-CN" altLang="en-US" sz="2000" dirty="0">
                <a:latin typeface="宋体" panose="02010600030101010101" pitchFamily="2" charset="-122"/>
              </a:rPr>
              <a:t>方法中，遍历</a:t>
            </a:r>
            <a:r>
              <a:rPr lang="en-US" altLang="zh-CN" sz="2000" err="1">
                <a:latin typeface="宋体" panose="02010600030101010101" pitchFamily="2" charset="-122"/>
              </a:rPr>
              <a:t>pointCount</a:t>
            </a:r>
            <a:r>
              <a:rPr lang="zh-CN" altLang="en-US" sz="2000" dirty="0">
                <a:latin typeface="宋体" panose="02010600030101010101" pitchFamily="2" charset="-122"/>
              </a:rPr>
              <a:t>的每一个数组元素，在每一个拖动坐标处绘制一个小椭园，多个小椭园组成了用鼠标在窗口上绘制图形的功能。程序运行结果如图</a:t>
            </a:r>
            <a:r>
              <a:rPr lang="en-US" altLang="zh-CN" sz="2000" dirty="0">
                <a:latin typeface="宋体" panose="02010600030101010101" pitchFamily="2" charset="-122"/>
              </a:rPr>
              <a:t>9-21</a:t>
            </a:r>
            <a:r>
              <a:rPr lang="zh-CN" altLang="en-US" sz="2000" dirty="0">
                <a:latin typeface="宋体" panose="02010600030101010101" pitchFamily="2" charset="-122"/>
              </a:rPr>
              <a:t>。</a:t>
            </a:r>
            <a:r>
              <a:rPr lang="zh-CN" altLang="en-US" sz="2400" dirty="0">
                <a:latin typeface="宋体" panose="02010600030101010101" pitchFamily="2" charset="-122"/>
              </a:rPr>
              <a:t> </a:t>
            </a:r>
            <a:endParaRPr lang="zh-CN" altLang="en-US" sz="2400">
              <a:latin typeface="宋体" panose="02010600030101010101" pitchFamily="2" charset="-122"/>
            </a:endParaRPr>
          </a:p>
        </p:txBody>
      </p:sp>
      <p:sp>
        <p:nvSpPr>
          <p:cNvPr id="490501" name="矩形 490500"/>
          <p:cNvSpPr/>
          <p:nvPr/>
        </p:nvSpPr>
        <p:spPr>
          <a:xfrm>
            <a:off x="3433763" y="2990850"/>
            <a:ext cx="9144000" cy="0"/>
          </a:xfrm>
          <a:prstGeom prst="rect">
            <a:avLst/>
          </a:prstGeom>
          <a:noFill/>
          <a:ln w="9525">
            <a:noFill/>
          </a:ln>
        </p:spPr>
        <p:txBody>
          <a:bodyPr/>
          <a:lstStyle/>
          <a:p>
            <a:endParaRPr lang="zh-CN" altLang="en-US"/>
          </a:p>
        </p:txBody>
      </p:sp>
      <p:pic>
        <p:nvPicPr>
          <p:cNvPr id="490500" name="图片 490499"/>
          <p:cNvPicPr>
            <a:picLocks noChangeAspect="1"/>
          </p:cNvPicPr>
          <p:nvPr/>
        </p:nvPicPr>
        <p:blipFill>
          <a:blip r:embed="rId3"/>
          <a:stretch>
            <a:fillRect/>
          </a:stretch>
        </p:blipFill>
        <p:spPr>
          <a:xfrm>
            <a:off x="990600" y="4800600"/>
            <a:ext cx="3657600" cy="1600200"/>
          </a:xfrm>
          <a:prstGeom prst="rect">
            <a:avLst/>
          </a:prstGeom>
          <a:noFill/>
          <a:ln w="9525">
            <a:noFill/>
          </a:ln>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标题 493569"/>
          <p:cNvSpPr>
            <a:spLocks noGrp="1"/>
          </p:cNvSpPr>
          <p:nvPr>
            <p:ph type="title"/>
          </p:nvPr>
        </p:nvSpPr>
        <p:spPr>
          <a:ln/>
        </p:spPr>
        <p:txBody>
          <a:bodyPr anchor="b"/>
          <a:lstStyle/>
          <a:p>
            <a:r>
              <a:rPr lang="en-US" altLang="zh-CN" dirty="0">
                <a:latin typeface="仿宋_GB2312" pitchFamily="49" charset="-122"/>
              </a:rPr>
              <a:t>9.12 </a:t>
            </a:r>
            <a:r>
              <a:rPr lang="zh-CN" altLang="en-US" dirty="0">
                <a:latin typeface="仿宋_GB2312" pitchFamily="49" charset="-122"/>
              </a:rPr>
              <a:t>键盘事件</a:t>
            </a:r>
            <a:endParaRPr lang="zh-CN" altLang="en-US">
              <a:latin typeface="仿宋_GB2312" pitchFamily="49" charset="-122"/>
            </a:endParaRPr>
          </a:p>
        </p:txBody>
      </p:sp>
      <p:sp>
        <p:nvSpPr>
          <p:cNvPr id="493571" name="文本占位符 493570"/>
          <p:cNvSpPr>
            <a:spLocks noGrp="1"/>
          </p:cNvSpPr>
          <p:nvPr>
            <p:ph type="body" idx="1"/>
          </p:nvPr>
        </p:nvSpPr>
        <p:spPr>
          <a:ln/>
        </p:spPr>
        <p:txBody>
          <a:bodyPr/>
          <a:lstStyle/>
          <a:p>
            <a:r>
              <a:rPr lang="zh-CN" altLang="en-US" sz="2400" dirty="0">
                <a:latin typeface="宋体" panose="02010600030101010101" pitchFamily="2" charset="-122"/>
              </a:rPr>
              <a:t>在用户按下或松开键盘上的某键时，会产生键盘事件</a:t>
            </a:r>
            <a:r>
              <a:rPr lang="en-US" altLang="zh-CN" sz="2400" err="1">
                <a:solidFill>
                  <a:schemeClr val="folHlink"/>
                </a:solidFill>
              </a:rPr>
              <a:t>KeyEvent</a:t>
            </a:r>
            <a:r>
              <a:rPr lang="zh-CN" altLang="en-US" sz="2400">
                <a:latin typeface="宋体" panose="02010600030101010101" pitchFamily="2" charset="-122"/>
              </a:rPr>
              <a:t>。</a:t>
            </a:r>
          </a:p>
          <a:p>
            <a:endParaRPr lang="zh-CN" altLang="en-US" sz="2400">
              <a:latin typeface="宋体" panose="02010600030101010101" pitchFamily="2" charset="-122"/>
            </a:endParaRPr>
          </a:p>
          <a:p>
            <a:r>
              <a:rPr lang="en-US" altLang="zh-CN" sz="2400"/>
              <a:t>Java</a:t>
            </a:r>
            <a:r>
              <a:rPr lang="zh-CN" altLang="en-US" sz="2400" dirty="0">
                <a:latin typeface="宋体" panose="02010600030101010101" pitchFamily="2" charset="-122"/>
              </a:rPr>
              <a:t>中的键盘事件处理由事件监听接口</a:t>
            </a:r>
            <a:r>
              <a:rPr lang="en-US" altLang="zh-CN" sz="2400" err="1">
                <a:solidFill>
                  <a:schemeClr val="folHlink"/>
                </a:solidFill>
              </a:rPr>
              <a:t>KeyListener</a:t>
            </a:r>
            <a:r>
              <a:rPr lang="zh-CN" altLang="en-US" sz="2400" dirty="0">
                <a:latin typeface="宋体" panose="02010600030101010101" pitchFamily="2" charset="-122"/>
              </a:rPr>
              <a:t>描述。</a:t>
            </a:r>
          </a:p>
          <a:p>
            <a:pPr algn="just">
              <a:buNone/>
            </a:pPr>
            <a:r>
              <a:rPr lang="zh-CN" altLang="en-US" sz="2400"/>
              <a:t> </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标题 495617"/>
          <p:cNvSpPr>
            <a:spLocks noGrp="1"/>
          </p:cNvSpPr>
          <p:nvPr>
            <p:ph type="title"/>
          </p:nvPr>
        </p:nvSpPr>
        <p:spPr>
          <a:ln/>
        </p:spPr>
        <p:txBody>
          <a:bodyPr anchor="b"/>
          <a:lstStyle/>
          <a:p>
            <a:r>
              <a:rPr lang="en-US" altLang="zh-CN" dirty="0">
                <a:latin typeface="仿宋_GB2312" pitchFamily="49" charset="-122"/>
              </a:rPr>
              <a:t>9.12 </a:t>
            </a:r>
            <a:r>
              <a:rPr lang="zh-CN" altLang="en-US" dirty="0">
                <a:latin typeface="仿宋_GB2312" pitchFamily="49" charset="-122"/>
              </a:rPr>
              <a:t>键盘事件</a:t>
            </a:r>
            <a:endParaRPr lang="zh-CN" altLang="en-US">
              <a:latin typeface="仿宋_GB2312" pitchFamily="49" charset="-122"/>
            </a:endParaRPr>
          </a:p>
        </p:txBody>
      </p:sp>
      <p:sp>
        <p:nvSpPr>
          <p:cNvPr id="495619" name="文本占位符 495618"/>
          <p:cNvSpPr>
            <a:spLocks noGrp="1"/>
          </p:cNvSpPr>
          <p:nvPr>
            <p:ph type="body" idx="1"/>
          </p:nvPr>
        </p:nvSpPr>
        <p:spPr>
          <a:xfrm>
            <a:off x="609600" y="1295400"/>
            <a:ext cx="8153400" cy="5105400"/>
          </a:xfrm>
          <a:ln/>
        </p:spPr>
        <p:txBody>
          <a:bodyPr/>
          <a:lstStyle/>
          <a:p>
            <a:pPr>
              <a:lnSpc>
                <a:spcPct val="90000"/>
              </a:lnSpc>
              <a:buNone/>
            </a:pPr>
            <a:r>
              <a:rPr lang="en-US" altLang="zh-CN" sz="2400" b="1" err="1">
                <a:latin typeface="宋体" panose="02010600030101010101" pitchFamily="2" charset="-122"/>
                <a:ea typeface="楷体_GB2312" pitchFamily="49" charset="-122"/>
              </a:rPr>
              <a:t>1. KeyListener</a:t>
            </a:r>
            <a:r>
              <a:rPr lang="zh-CN" altLang="en-US" sz="2400" b="1" dirty="0">
                <a:latin typeface="Times New Roman" panose="02020603050405020304" pitchFamily="18" charset="0"/>
                <a:ea typeface="楷体_GB2312" pitchFamily="49" charset="-122"/>
              </a:rPr>
              <a:t>接口中声明了</a:t>
            </a:r>
            <a:r>
              <a:rPr lang="en-US" altLang="zh-CN" sz="2400" b="1" dirty="0">
                <a:latin typeface="宋体" panose="02010600030101010101" pitchFamily="2" charset="-122"/>
                <a:ea typeface="楷体_GB2312" pitchFamily="49" charset="-122"/>
              </a:rPr>
              <a:t>3</a:t>
            </a:r>
            <a:r>
              <a:rPr lang="zh-CN" altLang="en-US" sz="2400" b="1" dirty="0">
                <a:latin typeface="Times New Roman" panose="02020603050405020304" pitchFamily="18" charset="0"/>
                <a:ea typeface="楷体_GB2312" pitchFamily="49" charset="-122"/>
              </a:rPr>
              <a:t>个抽象方法</a:t>
            </a:r>
            <a:r>
              <a:rPr lang="en-US" altLang="zh-CN" sz="2400" b="1" dirty="0">
                <a:latin typeface="Times New Roman" panose="02020603050405020304" pitchFamily="18" charset="0"/>
                <a:ea typeface="楷体_GB2312" pitchFamily="49" charset="-122"/>
              </a:rPr>
              <a:t>:</a:t>
            </a:r>
          </a:p>
          <a:p>
            <a:pPr>
              <a:lnSpc>
                <a:spcPct val="90000"/>
              </a:lnSpc>
              <a:buNone/>
            </a:pPr>
            <a:r>
              <a:rPr lang="en-US" altLang="zh-CN" sz="2400" dirty="0">
                <a:latin typeface="宋体" panose="02010600030101010101" pitchFamily="2" charset="-122"/>
              </a:rPr>
              <a:t>①</a:t>
            </a:r>
            <a:r>
              <a:rPr lang="en-US" altLang="zh-CN" sz="2400" dirty="0">
                <a:latin typeface="Times New Roman" panose="02020603050405020304" pitchFamily="18" charset="0"/>
                <a:cs typeface="Times New Roman" panose="02020603050405020304" pitchFamily="18" charset="0"/>
              </a:rPr>
              <a:t>  </a:t>
            </a:r>
            <a:r>
              <a:rPr lang="en-US" altLang="zh-CN" sz="2400" err="1">
                <a:latin typeface="宋体" panose="02010600030101010101" pitchFamily="2" charset="-122"/>
              </a:rPr>
              <a:t>void keyPressed</a:t>
            </a:r>
            <a:r>
              <a:rPr lang="zh-CN" altLang="en-US" sz="2400">
                <a:latin typeface="Times New Roman" panose="02020603050405020304" pitchFamily="18" charset="0"/>
              </a:rPr>
              <a:t>（</a:t>
            </a:r>
            <a:r>
              <a:rPr lang="en-US" altLang="zh-CN" sz="2400" err="1">
                <a:latin typeface="宋体" panose="02010600030101010101" pitchFamily="2" charset="-122"/>
              </a:rPr>
              <a:t>KeyEvent</a:t>
            </a:r>
            <a:r>
              <a:rPr lang="en-US" altLang="zh-CN" sz="2400">
                <a:latin typeface="宋体" panose="02010600030101010101" pitchFamily="2" charset="-122"/>
              </a:rPr>
              <a:t> e</a:t>
            </a:r>
            <a:r>
              <a:rPr lang="zh-CN" altLang="en-US" sz="2400" dirty="0">
                <a:latin typeface="Times New Roman" panose="02020603050405020304" pitchFamily="18" charset="0"/>
              </a:rPr>
              <a:t>）：为响应某键按下时，即响应“</a:t>
            </a:r>
            <a:r>
              <a:rPr lang="zh-CN" altLang="en-US" sz="2400" dirty="0">
                <a:solidFill>
                  <a:schemeClr val="folHlink"/>
                </a:solidFill>
                <a:latin typeface="Times New Roman" panose="02020603050405020304" pitchFamily="18" charset="0"/>
              </a:rPr>
              <a:t>按下键</a:t>
            </a:r>
            <a:r>
              <a:rPr lang="zh-CN" altLang="en-US" sz="2400" dirty="0">
                <a:latin typeface="Times New Roman" panose="02020603050405020304" pitchFamily="18" charset="0"/>
              </a:rPr>
              <a:t>”</a:t>
            </a:r>
            <a:r>
              <a:rPr lang="zh-CN" altLang="en-US" sz="2400" dirty="0">
                <a:latin typeface="宋体" panose="02010600030101010101" pitchFamily="2" charset="-122"/>
              </a:rPr>
              <a:t> </a:t>
            </a:r>
            <a:r>
              <a:rPr lang="zh-CN" altLang="en-US" sz="2400" dirty="0">
                <a:latin typeface="Times New Roman" panose="02020603050405020304" pitchFamily="18" charset="0"/>
              </a:rPr>
              <a:t>（</a:t>
            </a:r>
            <a:r>
              <a:rPr lang="en-US" altLang="zh-CN" sz="2400">
                <a:solidFill>
                  <a:schemeClr val="folHlink"/>
                </a:solidFill>
                <a:latin typeface="宋体" panose="02010600030101010101" pitchFamily="2" charset="-122"/>
              </a:rPr>
              <a:t>KEY_PRESSED</a:t>
            </a:r>
            <a:r>
              <a:rPr lang="zh-CN" altLang="en-US" sz="2400" dirty="0">
                <a:latin typeface="Times New Roman" panose="02020603050405020304" pitchFamily="18" charset="0"/>
              </a:rPr>
              <a:t>）事件将调用此方法。</a:t>
            </a:r>
          </a:p>
          <a:p>
            <a:pPr>
              <a:lnSpc>
                <a:spcPct val="90000"/>
              </a:lnSpc>
              <a:buNone/>
            </a:pPr>
            <a:r>
              <a:rPr lang="en-US" altLang="zh-CN" sz="2400" dirty="0">
                <a:latin typeface="宋体" panose="02010600030101010101" pitchFamily="2" charset="-122"/>
              </a:rPr>
              <a:t>②</a:t>
            </a:r>
            <a:r>
              <a:rPr lang="en-US" altLang="zh-CN" sz="2400" dirty="0">
                <a:latin typeface="Times New Roman" panose="02020603050405020304" pitchFamily="18" charset="0"/>
                <a:cs typeface="Times New Roman" panose="02020603050405020304" pitchFamily="18" charset="0"/>
              </a:rPr>
              <a:t>  </a:t>
            </a:r>
            <a:r>
              <a:rPr lang="en-US" altLang="zh-CN" sz="2400" err="1">
                <a:latin typeface="宋体" panose="02010600030101010101" pitchFamily="2" charset="-122"/>
              </a:rPr>
              <a:t>void keyReleased</a:t>
            </a:r>
            <a:r>
              <a:rPr lang="zh-CN" altLang="en-US" sz="2400">
                <a:latin typeface="Times New Roman" panose="02020603050405020304" pitchFamily="18" charset="0"/>
              </a:rPr>
              <a:t>（</a:t>
            </a:r>
            <a:r>
              <a:rPr lang="en-US" altLang="zh-CN" sz="2400" err="1">
                <a:latin typeface="宋体" panose="02010600030101010101" pitchFamily="2" charset="-122"/>
              </a:rPr>
              <a:t>KeyEvent</a:t>
            </a:r>
            <a:r>
              <a:rPr lang="en-US" altLang="zh-CN" sz="2400">
                <a:latin typeface="宋体" panose="02010600030101010101" pitchFamily="2" charset="-122"/>
              </a:rPr>
              <a:t> e</a:t>
            </a:r>
            <a:r>
              <a:rPr lang="zh-CN" altLang="en-US" sz="2400" dirty="0">
                <a:latin typeface="Times New Roman" panose="02020603050405020304" pitchFamily="18" charset="0"/>
              </a:rPr>
              <a:t>）：为响应某键被释放时，即响应“</a:t>
            </a:r>
            <a:r>
              <a:rPr lang="zh-CN" altLang="en-US" sz="2400" dirty="0">
                <a:solidFill>
                  <a:schemeClr val="folHlink"/>
                </a:solidFill>
                <a:latin typeface="Times New Roman" panose="02020603050405020304" pitchFamily="18" charset="0"/>
              </a:rPr>
              <a:t>释放键</a:t>
            </a:r>
            <a:r>
              <a:rPr lang="zh-CN" altLang="en-US" sz="2400" dirty="0">
                <a:latin typeface="Times New Roman" panose="02020603050405020304" pitchFamily="18" charset="0"/>
              </a:rPr>
              <a:t>”</a:t>
            </a:r>
            <a:r>
              <a:rPr lang="zh-CN" altLang="en-US" sz="2400" dirty="0">
                <a:latin typeface="宋体" panose="02010600030101010101" pitchFamily="2" charset="-122"/>
              </a:rPr>
              <a:t> </a:t>
            </a:r>
            <a:r>
              <a:rPr lang="en-US" altLang="zh-CN" sz="2400" dirty="0">
                <a:latin typeface="宋体" panose="02010600030101010101" pitchFamily="2" charset="-122"/>
              </a:rPr>
              <a:t>(</a:t>
            </a:r>
            <a:r>
              <a:rPr lang="en-US" altLang="zh-CN" sz="2400">
                <a:solidFill>
                  <a:schemeClr val="folHlink"/>
                </a:solidFill>
                <a:latin typeface="宋体" panose="02010600030101010101" pitchFamily="2" charset="-122"/>
              </a:rPr>
              <a:t>KEY_RELEASED</a:t>
            </a:r>
            <a:r>
              <a:rPr lang="en-US" altLang="zh-CN" sz="2400">
                <a:latin typeface="宋体" panose="02010600030101010101" pitchFamily="2" charset="-122"/>
              </a:rPr>
              <a:t>)</a:t>
            </a:r>
            <a:r>
              <a:rPr lang="zh-CN" altLang="en-US" sz="2400" dirty="0">
                <a:latin typeface="Times New Roman" panose="02020603050405020304" pitchFamily="18" charset="0"/>
              </a:rPr>
              <a:t>事件将调用此方法。</a:t>
            </a:r>
          </a:p>
          <a:p>
            <a:pPr>
              <a:lnSpc>
                <a:spcPct val="90000"/>
              </a:lnSpc>
              <a:buNone/>
            </a:pPr>
            <a:r>
              <a:rPr lang="en-US" altLang="zh-CN" sz="2400" dirty="0">
                <a:latin typeface="宋体" panose="02010600030101010101" pitchFamily="2" charset="-122"/>
              </a:rPr>
              <a:t>③</a:t>
            </a:r>
            <a:r>
              <a:rPr lang="en-US" altLang="zh-CN" sz="2400" dirty="0">
                <a:latin typeface="Times New Roman" panose="02020603050405020304" pitchFamily="18" charset="0"/>
                <a:cs typeface="Times New Roman" panose="02020603050405020304" pitchFamily="18" charset="0"/>
              </a:rPr>
              <a:t>  </a:t>
            </a:r>
            <a:r>
              <a:rPr lang="en-US" altLang="zh-CN" sz="2400" err="1">
                <a:latin typeface="宋体" panose="02010600030101010101" pitchFamily="2" charset="-122"/>
              </a:rPr>
              <a:t>void keyTyped</a:t>
            </a:r>
            <a:r>
              <a:rPr lang="zh-CN" altLang="en-US" sz="2400">
                <a:latin typeface="Times New Roman" panose="02020603050405020304" pitchFamily="18" charset="0"/>
              </a:rPr>
              <a:t>（</a:t>
            </a:r>
            <a:r>
              <a:rPr lang="en-US" altLang="zh-CN" sz="2400" err="1">
                <a:latin typeface="宋体" panose="02010600030101010101" pitchFamily="2" charset="-122"/>
              </a:rPr>
              <a:t>KeyEvent</a:t>
            </a:r>
            <a:r>
              <a:rPr lang="en-US" altLang="zh-CN" sz="2400">
                <a:latin typeface="宋体" panose="02010600030101010101" pitchFamily="2" charset="-122"/>
              </a:rPr>
              <a:t> e</a:t>
            </a:r>
            <a:r>
              <a:rPr lang="zh-CN" altLang="en-US" sz="2400" dirty="0">
                <a:latin typeface="Times New Roman" panose="02020603050405020304" pitchFamily="18" charset="0"/>
              </a:rPr>
              <a:t>）：为响应某键被键入时，即响应“</a:t>
            </a:r>
            <a:r>
              <a:rPr lang="zh-CN" altLang="en-US" sz="2400" dirty="0">
                <a:solidFill>
                  <a:schemeClr val="folHlink"/>
                </a:solidFill>
                <a:latin typeface="Times New Roman" panose="02020603050405020304" pitchFamily="18" charset="0"/>
              </a:rPr>
              <a:t>键入键</a:t>
            </a:r>
            <a:r>
              <a:rPr lang="zh-CN" altLang="en-US" sz="2400" dirty="0">
                <a:latin typeface="Times New Roman" panose="02020603050405020304" pitchFamily="18" charset="0"/>
              </a:rPr>
              <a:t>”</a:t>
            </a:r>
            <a:r>
              <a:rPr lang="zh-CN" altLang="en-US" sz="2400" dirty="0">
                <a:latin typeface="宋体" panose="02010600030101010101" pitchFamily="2" charset="-122"/>
              </a:rPr>
              <a:t> </a:t>
            </a:r>
            <a:r>
              <a:rPr lang="en-US" altLang="zh-CN" sz="2400" dirty="0">
                <a:latin typeface="宋体" panose="02010600030101010101" pitchFamily="2" charset="-122"/>
              </a:rPr>
              <a:t>(</a:t>
            </a:r>
            <a:r>
              <a:rPr lang="en-US" altLang="zh-CN" sz="2400">
                <a:solidFill>
                  <a:schemeClr val="folHlink"/>
                </a:solidFill>
                <a:latin typeface="宋体" panose="02010600030101010101" pitchFamily="2" charset="-122"/>
              </a:rPr>
              <a:t>KEY_TYPED</a:t>
            </a:r>
            <a:r>
              <a:rPr lang="en-US" altLang="zh-CN" sz="2400">
                <a:latin typeface="宋体" panose="02010600030101010101" pitchFamily="2" charset="-122"/>
              </a:rPr>
              <a:t>) </a:t>
            </a:r>
            <a:r>
              <a:rPr lang="zh-CN" altLang="en-US" sz="2400" dirty="0">
                <a:latin typeface="Times New Roman" panose="02020603050405020304" pitchFamily="18" charset="0"/>
              </a:rPr>
              <a:t>事件将调用此方法。</a:t>
            </a:r>
          </a:p>
          <a:p>
            <a:pPr>
              <a:lnSpc>
                <a:spcPct val="90000"/>
              </a:lnSpc>
            </a:pPr>
            <a:r>
              <a:rPr lang="zh-CN" altLang="en-US" sz="2400" dirty="0">
                <a:latin typeface="宋体" panose="02010600030101010101" pitchFamily="2" charset="-122"/>
              </a:rPr>
              <a:t>对于不生成 </a:t>
            </a:r>
            <a:r>
              <a:rPr lang="en-US" altLang="zh-CN" sz="2400" dirty="0">
                <a:latin typeface="宋体" panose="02010600030101010101" pitchFamily="2" charset="-122"/>
              </a:rPr>
              <a:t>Unicode </a:t>
            </a:r>
            <a:r>
              <a:rPr lang="zh-CN" altLang="en-US" sz="2400" dirty="0">
                <a:latin typeface="宋体" panose="02010600030101010101" pitchFamily="2" charset="-122"/>
              </a:rPr>
              <a:t>字符的键是不会生成键入键事件的（如动作键、组合键等）。</a:t>
            </a:r>
          </a:p>
          <a:p>
            <a:pPr>
              <a:lnSpc>
                <a:spcPct val="90000"/>
              </a:lnSpc>
            </a:pPr>
            <a:r>
              <a:rPr lang="zh-CN" altLang="en-US" sz="2400" dirty="0">
                <a:latin typeface="宋体" panose="02010600030101010101" pitchFamily="2" charset="-122"/>
              </a:rPr>
              <a:t>只有按下任何非动作键（动作键包括箭头键、</a:t>
            </a:r>
            <a:r>
              <a:rPr lang="en-US" altLang="zh-CN" sz="2400" dirty="0">
                <a:latin typeface="宋体" panose="02010600030101010101" pitchFamily="2" charset="-122"/>
              </a:rPr>
              <a:t>Home</a:t>
            </a:r>
            <a:r>
              <a:rPr lang="zh-CN" altLang="en-US" sz="2400" dirty="0">
                <a:latin typeface="宋体" panose="02010600030101010101" pitchFamily="2" charset="-122"/>
              </a:rPr>
              <a:t>键、</a:t>
            </a:r>
            <a:r>
              <a:rPr lang="en-US" altLang="zh-CN" sz="2400" dirty="0">
                <a:latin typeface="宋体" panose="02010600030101010101" pitchFamily="2" charset="-122"/>
              </a:rPr>
              <a:t>End</a:t>
            </a:r>
            <a:r>
              <a:rPr lang="zh-CN" altLang="en-US" sz="2400" dirty="0">
                <a:latin typeface="宋体" panose="02010600030101010101" pitchFamily="2" charset="-122"/>
              </a:rPr>
              <a:t>键、</a:t>
            </a:r>
            <a:r>
              <a:rPr lang="en-US" altLang="zh-CN" sz="2400" err="1">
                <a:latin typeface="宋体" panose="02010600030101010101" pitchFamily="2" charset="-122"/>
              </a:rPr>
              <a:t>PageDown</a:t>
            </a:r>
            <a:r>
              <a:rPr lang="zh-CN" altLang="en-US" sz="2400" dirty="0">
                <a:latin typeface="宋体" panose="02010600030101010101" pitchFamily="2" charset="-122"/>
              </a:rPr>
              <a:t>键和</a:t>
            </a:r>
            <a:r>
              <a:rPr lang="en-US" altLang="zh-CN" sz="2400" dirty="0">
                <a:latin typeface="宋体" panose="02010600030101010101" pitchFamily="2" charset="-122"/>
              </a:rPr>
              <a:t>Pause</a:t>
            </a:r>
            <a:r>
              <a:rPr lang="zh-CN" altLang="en-US" sz="2400" dirty="0">
                <a:latin typeface="宋体" panose="02010600030101010101" pitchFamily="2" charset="-122"/>
              </a:rPr>
              <a:t>键等）时，才生成键入键事件，将调用</a:t>
            </a:r>
            <a:r>
              <a:rPr lang="en-US" altLang="zh-CN" sz="2400" err="1">
                <a:latin typeface="宋体" panose="02010600030101010101" pitchFamily="2" charset="-122"/>
              </a:rPr>
              <a:t>keyTyped</a:t>
            </a:r>
            <a:r>
              <a:rPr lang="zh-CN" altLang="en-US" sz="2400" dirty="0">
                <a:latin typeface="宋体" panose="02010600030101010101" pitchFamily="2" charset="-122"/>
              </a:rPr>
              <a:t>方法。</a:t>
            </a:r>
          </a:p>
          <a:p>
            <a:pPr>
              <a:lnSpc>
                <a:spcPct val="90000"/>
              </a:lnSpc>
            </a:pPr>
            <a:r>
              <a:rPr lang="zh-CN" altLang="en-US" sz="2400" dirty="0">
                <a:latin typeface="宋体" panose="02010600030101010101" pitchFamily="2" charset="-122"/>
              </a:rPr>
              <a:t>在</a:t>
            </a:r>
            <a:r>
              <a:rPr lang="en-US" altLang="zh-CN" sz="2400" err="1">
                <a:latin typeface="宋体" panose="02010600030101010101" pitchFamily="2" charset="-122"/>
              </a:rPr>
              <a:t>keyPressed</a:t>
            </a:r>
            <a:r>
              <a:rPr lang="zh-CN" altLang="en-US" sz="2400" err="1">
                <a:latin typeface="宋体" panose="02010600030101010101" pitchFamily="2" charset="-122"/>
              </a:rPr>
              <a:t>或</a:t>
            </a:r>
            <a:r>
              <a:rPr lang="en-US" altLang="zh-CN" sz="2400" err="1">
                <a:latin typeface="宋体" panose="02010600030101010101" pitchFamily="2" charset="-122"/>
              </a:rPr>
              <a:t>keyTyped</a:t>
            </a:r>
            <a:r>
              <a:rPr lang="zh-CN" altLang="en-US" sz="2400" dirty="0">
                <a:latin typeface="宋体" panose="02010600030101010101" pitchFamily="2" charset="-122"/>
              </a:rPr>
              <a:t>事件之后释放键时，将调用</a:t>
            </a:r>
            <a:r>
              <a:rPr lang="en-US" altLang="zh-CN" sz="2400" err="1">
                <a:latin typeface="宋体" panose="02010600030101010101" pitchFamily="2" charset="-122"/>
              </a:rPr>
              <a:t>keyReleased</a:t>
            </a:r>
            <a:r>
              <a:rPr lang="zh-CN" altLang="en-US" sz="2400" dirty="0">
                <a:latin typeface="宋体" panose="02010600030101010101" pitchFamily="2" charset="-122"/>
              </a:rPr>
              <a:t>方法。 </a:t>
            </a:r>
            <a:endParaRPr lang="zh-CN" altLang="en-US" sz="2400">
              <a:latin typeface="宋体" panose="02010600030101010101" pitchFamily="2" charset="-122"/>
            </a:endParaRPr>
          </a:p>
          <a:p>
            <a:pPr algn="just">
              <a:lnSpc>
                <a:spcPct val="90000"/>
              </a:lnSpc>
              <a:buNone/>
            </a:pPr>
            <a:r>
              <a:rPr lang="zh-CN" altLang="en-US" sz="2400"/>
              <a:t> </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标题 496641"/>
          <p:cNvSpPr>
            <a:spLocks noGrp="1"/>
          </p:cNvSpPr>
          <p:nvPr>
            <p:ph type="title"/>
          </p:nvPr>
        </p:nvSpPr>
        <p:spPr>
          <a:ln/>
        </p:spPr>
        <p:txBody>
          <a:bodyPr anchor="b"/>
          <a:lstStyle/>
          <a:p>
            <a:r>
              <a:rPr lang="en-US" altLang="zh-CN" dirty="0">
                <a:latin typeface="仿宋_GB2312" pitchFamily="49" charset="-122"/>
              </a:rPr>
              <a:t>9.12 </a:t>
            </a:r>
            <a:r>
              <a:rPr lang="zh-CN" altLang="en-US" dirty="0">
                <a:latin typeface="仿宋_GB2312" pitchFamily="49" charset="-122"/>
              </a:rPr>
              <a:t>键盘事件</a:t>
            </a:r>
            <a:endParaRPr lang="zh-CN" altLang="en-US">
              <a:latin typeface="仿宋_GB2312" pitchFamily="49" charset="-122"/>
            </a:endParaRPr>
          </a:p>
        </p:txBody>
      </p:sp>
      <p:sp>
        <p:nvSpPr>
          <p:cNvPr id="496643" name="文本占位符 496642"/>
          <p:cNvSpPr>
            <a:spLocks noGrp="1"/>
          </p:cNvSpPr>
          <p:nvPr>
            <p:ph type="body" idx="1"/>
          </p:nvPr>
        </p:nvSpPr>
        <p:spPr>
          <a:xfrm>
            <a:off x="152400" y="1371600"/>
            <a:ext cx="8153400" cy="4724400"/>
          </a:xfrm>
          <a:ln/>
        </p:spPr>
        <p:txBody>
          <a:bodyPr/>
          <a:lstStyle/>
          <a:p>
            <a:pPr>
              <a:lnSpc>
                <a:spcPct val="90000"/>
              </a:lnSpc>
              <a:buNone/>
            </a:pPr>
            <a:r>
              <a:rPr lang="en-US" altLang="zh-CN" sz="2400" b="1" dirty="0">
                <a:ea typeface="楷体_GB2312" pitchFamily="49" charset="-122"/>
              </a:rPr>
              <a:t>    </a:t>
            </a:r>
            <a:r>
              <a:rPr lang="en-US" altLang="zh-CN" sz="2400" b="1">
                <a:ea typeface="楷体_GB2312" pitchFamily="49" charset="-122"/>
              </a:rPr>
              <a:t>2</a:t>
            </a:r>
            <a:r>
              <a:rPr lang="zh-CN" altLang="en-US" sz="2400" b="1">
                <a:latin typeface="Times New Roman" panose="02020603050405020304" pitchFamily="18" charset="0"/>
                <a:ea typeface="楷体_GB2312" pitchFamily="49" charset="-122"/>
              </a:rPr>
              <a:t>．</a:t>
            </a:r>
            <a:r>
              <a:rPr lang="en-US" altLang="zh-CN" sz="2400" b="1" err="1">
                <a:ea typeface="楷体_GB2312" pitchFamily="49" charset="-122"/>
              </a:rPr>
              <a:t>KeyEvent </a:t>
            </a:r>
            <a:r>
              <a:rPr lang="zh-CN" altLang="en-US" sz="2400" b="1" dirty="0">
                <a:latin typeface="Times New Roman" panose="02020603050405020304" pitchFamily="18" charset="0"/>
                <a:ea typeface="楷体_GB2312" pitchFamily="49" charset="-122"/>
              </a:rPr>
              <a:t>键盘事件对象的常用方法</a:t>
            </a:r>
            <a:endParaRPr lang="zh-CN" altLang="en-US" sz="2400" b="1" dirty="0">
              <a:ea typeface="楷体_GB2312" pitchFamily="49" charset="-122"/>
            </a:endParaRPr>
          </a:p>
          <a:p>
            <a:pPr algn="just">
              <a:lnSpc>
                <a:spcPct val="90000"/>
              </a:lnSpc>
              <a:buNone/>
            </a:pPr>
            <a:r>
              <a:rPr lang="en-US" altLang="zh-CN" sz="2400" dirty="0">
                <a:latin typeface="宋体" panose="02010600030101010101" pitchFamily="2" charset="-122"/>
              </a:rPr>
              <a:t>(1) </a:t>
            </a:r>
            <a:r>
              <a:rPr lang="en-US" altLang="zh-CN" sz="2400" err="1">
                <a:latin typeface="宋体" panose="02010600030101010101" pitchFamily="2" charset="-122"/>
              </a:rPr>
              <a:t>char getKeyChar</a:t>
            </a:r>
            <a:r>
              <a:rPr lang="en-US" altLang="zh-CN" sz="2400" dirty="0">
                <a:latin typeface="宋体" panose="02010600030101010101" pitchFamily="2" charset="-122"/>
              </a:rPr>
              <a:t>() </a:t>
            </a:r>
            <a:r>
              <a:rPr lang="zh-CN" altLang="en-US" sz="2400" dirty="0">
                <a:latin typeface="宋体" panose="02010600030101010101" pitchFamily="2" charset="-122"/>
              </a:rPr>
              <a:t>：返回与此事件中的键相关联的</a:t>
            </a:r>
            <a:r>
              <a:rPr lang="en-US" altLang="zh-CN" sz="2400" dirty="0">
                <a:latin typeface="宋体" panose="02010600030101010101" pitchFamily="2" charset="-122"/>
              </a:rPr>
              <a:t>Unicode </a:t>
            </a:r>
            <a:r>
              <a:rPr lang="zh-CN" altLang="en-US" sz="2400" dirty="0">
                <a:latin typeface="宋体" panose="02010600030101010101" pitchFamily="2" charset="-122"/>
              </a:rPr>
              <a:t>字符字符或 </a:t>
            </a:r>
            <a:r>
              <a:rPr lang="en-US" altLang="zh-CN" sz="2400" dirty="0">
                <a:latin typeface="宋体" panose="02010600030101010101" pitchFamily="2" charset="-122"/>
              </a:rPr>
              <a:t>CHAR_UNDEFINED</a:t>
            </a:r>
            <a:r>
              <a:rPr lang="zh-CN" altLang="en-US" sz="2400" dirty="0">
                <a:latin typeface="宋体" panose="02010600030101010101" pitchFamily="2" charset="-122"/>
              </a:rPr>
              <a:t>（仅对</a:t>
            </a:r>
            <a:r>
              <a:rPr lang="en-US" altLang="zh-CN" sz="2400" dirty="0">
                <a:latin typeface="宋体" panose="02010600030101010101" pitchFamily="2" charset="-122"/>
              </a:rPr>
              <a:t>KEY_TYPED </a:t>
            </a:r>
            <a:r>
              <a:rPr lang="zh-CN" altLang="en-US" sz="2400" dirty="0">
                <a:latin typeface="宋体" panose="02010600030101010101" pitchFamily="2" charset="-122"/>
              </a:rPr>
              <a:t>事件有意义）。</a:t>
            </a:r>
            <a:endParaRPr lang="zh-CN" altLang="en-US" sz="2400" dirty="0"/>
          </a:p>
          <a:p>
            <a:pPr algn="just">
              <a:lnSpc>
                <a:spcPct val="90000"/>
              </a:lnSpc>
              <a:buNone/>
            </a:pPr>
            <a:r>
              <a:rPr lang="en-US" altLang="zh-CN" sz="2400" dirty="0">
                <a:latin typeface="宋体" panose="02010600030101010101" pitchFamily="2" charset="-122"/>
              </a:rPr>
              <a:t>(2)</a:t>
            </a:r>
            <a:r>
              <a:rPr lang="en-US" altLang="zh-CN" sz="2400" err="1">
                <a:latin typeface="宋体" panose="02010600030101010101" pitchFamily="2" charset="-122"/>
              </a:rPr>
              <a:t>int getKeyCode</a:t>
            </a:r>
            <a:r>
              <a:rPr lang="en-US" altLang="zh-CN" sz="2400" dirty="0">
                <a:latin typeface="宋体" panose="02010600030101010101" pitchFamily="2" charset="-122"/>
              </a:rPr>
              <a:t>() </a:t>
            </a:r>
            <a:r>
              <a:rPr lang="zh-CN" altLang="en-US" sz="2400" dirty="0">
                <a:latin typeface="宋体" panose="02010600030101010101" pitchFamily="2" charset="-122"/>
              </a:rPr>
              <a:t>：返回与此事件中的键相关联的虚拟键码</a:t>
            </a:r>
            <a:r>
              <a:rPr lang="en-US" altLang="zh-CN" sz="2400" err="1">
                <a:latin typeface="宋体" panose="02010600030101010101" pitchFamily="2" charset="-122"/>
              </a:rPr>
              <a:t>keyCode</a:t>
            </a:r>
            <a:r>
              <a:rPr lang="zh-CN" altLang="en-US" sz="2400" dirty="0">
                <a:latin typeface="宋体" panose="02010600030101010101" pitchFamily="2" charset="-122"/>
              </a:rPr>
              <a:t>（仅对按下键和释放键事件有意义）。</a:t>
            </a:r>
          </a:p>
          <a:p>
            <a:pPr algn="just">
              <a:lnSpc>
                <a:spcPct val="90000"/>
              </a:lnSpc>
              <a:buNone/>
            </a:pPr>
            <a:r>
              <a:rPr lang="zh-CN" altLang="en-US" sz="2400" dirty="0">
                <a:latin typeface="宋体" panose="02010600030101010101" pitchFamily="2" charset="-122"/>
              </a:rPr>
              <a:t>  对于按下键和释放键事件，</a:t>
            </a:r>
            <a:r>
              <a:rPr lang="en-US" altLang="zh-CN" sz="2400" err="1">
                <a:latin typeface="宋体" panose="02010600030101010101" pitchFamily="2" charset="-122"/>
              </a:rPr>
              <a:t>getKeyCode </a:t>
            </a:r>
            <a:r>
              <a:rPr lang="zh-CN" altLang="en-US" sz="2400" dirty="0">
                <a:latin typeface="宋体" panose="02010600030101010101" pitchFamily="2" charset="-122"/>
              </a:rPr>
              <a:t>方法返回该事件的 </a:t>
            </a:r>
            <a:r>
              <a:rPr lang="en-US" altLang="zh-CN" sz="2400" err="1">
                <a:latin typeface="宋体" panose="02010600030101010101" pitchFamily="2" charset="-122"/>
              </a:rPr>
              <a:t>keyCode</a:t>
            </a:r>
            <a:r>
              <a:rPr lang="zh-CN" altLang="en-US" sz="2400">
                <a:latin typeface="宋体" panose="02010600030101010101" pitchFamily="2" charset="-122"/>
              </a:rPr>
              <a:t>。</a:t>
            </a:r>
          </a:p>
          <a:p>
            <a:pPr algn="just">
              <a:lnSpc>
                <a:spcPct val="90000"/>
              </a:lnSpc>
              <a:buNone/>
            </a:pPr>
            <a:r>
              <a:rPr lang="zh-CN" altLang="en-US" sz="2400" dirty="0">
                <a:latin typeface="宋体" panose="02010600030101010101" pitchFamily="2" charset="-122"/>
              </a:rPr>
              <a:t>  对于键入键事件，</a:t>
            </a:r>
            <a:r>
              <a:rPr lang="en-US" altLang="zh-CN" sz="2400" err="1">
                <a:latin typeface="宋体" panose="02010600030101010101" pitchFamily="2" charset="-122"/>
              </a:rPr>
              <a:t>getKeyCode </a:t>
            </a:r>
            <a:r>
              <a:rPr lang="zh-CN" altLang="en-US" sz="2400" dirty="0">
                <a:latin typeface="宋体" panose="02010600030101010101" pitchFamily="2" charset="-122"/>
              </a:rPr>
              <a:t>方法总是返回 </a:t>
            </a:r>
            <a:r>
              <a:rPr lang="en-US" altLang="zh-CN" sz="2400">
                <a:latin typeface="宋体" panose="02010600030101010101" pitchFamily="2" charset="-122"/>
              </a:rPr>
              <a:t>VK_UNDEFINED</a:t>
            </a:r>
            <a:r>
              <a:rPr lang="zh-CN" altLang="en-US" sz="2400">
                <a:latin typeface="宋体" panose="02010600030101010101" pitchFamily="2" charset="-122"/>
              </a:rPr>
              <a:t>。</a:t>
            </a:r>
          </a:p>
          <a:p>
            <a:pPr algn="just">
              <a:lnSpc>
                <a:spcPct val="90000"/>
              </a:lnSpc>
              <a:buNone/>
            </a:pPr>
            <a:r>
              <a:rPr lang="zh-CN" altLang="en-US" sz="2400" dirty="0">
                <a:latin typeface="宋体" panose="02010600030101010101" pitchFamily="2" charset="-122"/>
              </a:rPr>
              <a:t>  虚拟键码用于报告按下了键盘上的哪个键，而不是通过一个或多个击键组合所生成的字符（如“</a:t>
            </a:r>
            <a:r>
              <a:rPr lang="en-US" altLang="zh-CN" sz="2400" dirty="0">
                <a:latin typeface="宋体" panose="02010600030101010101" pitchFamily="2" charset="-122"/>
              </a:rPr>
              <a:t>A”</a:t>
            </a:r>
            <a:r>
              <a:rPr lang="zh-CN" altLang="en-US" sz="2400" dirty="0">
                <a:latin typeface="宋体" panose="02010600030101010101" pitchFamily="2" charset="-122"/>
              </a:rPr>
              <a:t>是由 </a:t>
            </a:r>
            <a:r>
              <a:rPr lang="en-US" altLang="zh-CN" sz="2400" dirty="0">
                <a:latin typeface="宋体" panose="02010600030101010101" pitchFamily="2" charset="-122"/>
              </a:rPr>
              <a:t>shift</a:t>
            </a:r>
            <a:r>
              <a:rPr lang="zh-CN" altLang="en-US" sz="2400" dirty="0">
                <a:latin typeface="宋体" panose="02010600030101010101" pitchFamily="2" charset="-122"/>
              </a:rPr>
              <a:t>＋“</a:t>
            </a:r>
            <a:r>
              <a:rPr lang="en-US" altLang="zh-CN" sz="2400" dirty="0">
                <a:latin typeface="宋体" panose="02010600030101010101" pitchFamily="2" charset="-122"/>
              </a:rPr>
              <a:t>a”</a:t>
            </a:r>
            <a:r>
              <a:rPr lang="zh-CN" altLang="en-US" sz="2400" dirty="0">
                <a:latin typeface="宋体" panose="02010600030101010101" pitchFamily="2" charset="-122"/>
              </a:rPr>
              <a:t>生成的）。 </a:t>
            </a:r>
            <a:endParaRPr lang="zh-CN" altLang="en-US" sz="2400" dirty="0"/>
          </a:p>
          <a:p>
            <a:pPr algn="just">
              <a:lnSpc>
                <a:spcPct val="90000"/>
              </a:lnSpc>
              <a:buNone/>
            </a:pPr>
            <a:endParaRPr lang="zh-CN" altLang="en-US" sz="2400" dirty="0"/>
          </a:p>
          <a:p>
            <a:pPr algn="just">
              <a:lnSpc>
                <a:spcPct val="90000"/>
              </a:lnSpc>
              <a:buNone/>
            </a:pPr>
            <a:endParaRPr lang="zh-CN" altLang="en-US" sz="2400"/>
          </a:p>
        </p:txBody>
      </p:sp>
      <p:sp>
        <p:nvSpPr>
          <p:cNvPr id="496644" name="矩形 496643"/>
          <p:cNvSpPr/>
          <p:nvPr/>
        </p:nvSpPr>
        <p:spPr>
          <a:xfrm>
            <a:off x="1828800" y="123825"/>
            <a:ext cx="7315200" cy="1552575"/>
          </a:xfrm>
          <a:prstGeom prst="rect">
            <a:avLst/>
          </a:prstGeom>
          <a:solidFill>
            <a:srgbClr val="CCFFFF"/>
          </a:solidFill>
          <a:ln w="9525">
            <a:noFill/>
          </a:ln>
        </p:spPr>
        <p:txBody>
          <a:bodyPr anchor="b">
            <a:spAutoFit/>
          </a:bodyPr>
          <a:lstStyle/>
          <a:p>
            <a:pPr>
              <a:lnSpc>
                <a:spcPct val="90000"/>
              </a:lnSpc>
              <a:spcBef>
                <a:spcPct val="20000"/>
              </a:spcBef>
              <a:buClr>
                <a:schemeClr val="folHlink"/>
              </a:buClr>
              <a:buSzPct val="60000"/>
              <a:buFont typeface="Wingdings" panose="05000000000000000000" pitchFamily="2" charset="2"/>
            </a:pPr>
            <a:r>
              <a:rPr lang="zh-CN" altLang="en-US" sz="1800" dirty="0">
                <a:solidFill>
                  <a:schemeClr val="tx1"/>
                </a:solidFill>
                <a:latin typeface="宋体" panose="02010600030101010101" pitchFamily="2" charset="-122"/>
                <a:ea typeface="宋体" panose="02010600030101010101" pitchFamily="2" charset="-122"/>
              </a:rPr>
              <a:t>例如，按下 </a:t>
            </a:r>
            <a:r>
              <a:rPr lang="en-US" altLang="zh-CN" sz="1800" dirty="0">
                <a:solidFill>
                  <a:schemeClr val="tx1"/>
                </a:solidFill>
                <a:latin typeface="宋体" panose="02010600030101010101" pitchFamily="2" charset="-122"/>
                <a:ea typeface="宋体" panose="02010600030101010101" pitchFamily="2" charset="-122"/>
              </a:rPr>
              <a:t>Shift </a:t>
            </a:r>
            <a:r>
              <a:rPr lang="zh-CN" altLang="en-US" sz="1800" dirty="0">
                <a:solidFill>
                  <a:schemeClr val="tx1"/>
                </a:solidFill>
                <a:latin typeface="宋体" panose="02010600030101010101" pitchFamily="2" charset="-122"/>
                <a:ea typeface="宋体" panose="02010600030101010101" pitchFamily="2" charset="-122"/>
              </a:rPr>
              <a:t>键</a:t>
            </a:r>
            <a:r>
              <a:rPr lang="en-US" altLang="zh-CN" sz="1800" dirty="0">
                <a:solidFill>
                  <a:schemeClr val="tx1"/>
                </a:solidFill>
                <a:latin typeface="宋体" panose="02010600030101010101" pitchFamily="2" charset="-122"/>
                <a:ea typeface="宋体" panose="02010600030101010101" pitchFamily="2" charset="-122"/>
              </a:rPr>
              <a:t>+ “a”</a:t>
            </a:r>
            <a:r>
              <a:rPr lang="zh-CN" altLang="en-US" sz="1800" dirty="0">
                <a:solidFill>
                  <a:schemeClr val="tx1"/>
                </a:solidFill>
                <a:latin typeface="宋体" panose="02010600030101010101" pitchFamily="2" charset="-122"/>
                <a:ea typeface="宋体" panose="02010600030101010101" pitchFamily="2" charset="-122"/>
              </a:rPr>
              <a:t>键</a:t>
            </a:r>
            <a:r>
              <a:rPr lang="en-US" altLang="zh-CN" sz="1800" dirty="0">
                <a:solidFill>
                  <a:schemeClr val="tx1"/>
                </a:solidFill>
                <a:latin typeface="宋体" panose="02010600030101010101" pitchFamily="2" charset="-122"/>
                <a:ea typeface="宋体" panose="02010600030101010101" pitchFamily="2" charset="-122"/>
              </a:rPr>
              <a:t>:</a:t>
            </a:r>
          </a:p>
          <a:p>
            <a:pPr>
              <a:lnSpc>
                <a:spcPct val="90000"/>
              </a:lnSpc>
              <a:spcBef>
                <a:spcPct val="20000"/>
              </a:spcBef>
              <a:buClr>
                <a:schemeClr val="folHlink"/>
              </a:buClr>
              <a:buSzPct val="60000"/>
              <a:buFont typeface="Wingdings" panose="05000000000000000000" pitchFamily="2" charset="2"/>
            </a:pPr>
            <a:r>
              <a:rPr lang="zh-CN" altLang="en-US" sz="1800" dirty="0">
                <a:solidFill>
                  <a:schemeClr val="tx1"/>
                </a:solidFill>
                <a:latin typeface="宋体" panose="02010600030101010101" pitchFamily="2" charset="-122"/>
                <a:ea typeface="宋体" panose="02010600030101010101" pitchFamily="2" charset="-122"/>
              </a:rPr>
              <a:t>按下 </a:t>
            </a:r>
            <a:r>
              <a:rPr lang="en-US" altLang="zh-CN" sz="1800" dirty="0">
                <a:solidFill>
                  <a:schemeClr val="tx1"/>
                </a:solidFill>
                <a:latin typeface="宋体" panose="02010600030101010101" pitchFamily="2" charset="-122"/>
                <a:ea typeface="宋体" panose="02010600030101010101" pitchFamily="2" charset="-122"/>
              </a:rPr>
              <a:t>Shift </a:t>
            </a:r>
            <a:r>
              <a:rPr lang="zh-CN" altLang="en-US" sz="1800" dirty="0">
                <a:solidFill>
                  <a:schemeClr val="tx1"/>
                </a:solidFill>
                <a:latin typeface="宋体" panose="02010600030101010101" pitchFamily="2" charset="-122"/>
                <a:ea typeface="宋体" panose="02010600030101010101" pitchFamily="2" charset="-122"/>
              </a:rPr>
              <a:t>键会生成 </a:t>
            </a:r>
            <a:r>
              <a:rPr lang="en-US" altLang="zh-CN" sz="1800" err="1">
                <a:solidFill>
                  <a:schemeClr val="tx1"/>
                </a:solidFill>
                <a:latin typeface="宋体" panose="02010600030101010101" pitchFamily="2" charset="-122"/>
                <a:ea typeface="宋体" panose="02010600030101010101" pitchFamily="2" charset="-122"/>
              </a:rPr>
              <a:t>keyCode </a:t>
            </a:r>
            <a:r>
              <a:rPr lang="zh-CN" altLang="en-US" sz="1800" dirty="0">
                <a:solidFill>
                  <a:schemeClr val="tx1"/>
                </a:solidFill>
                <a:latin typeface="宋体" panose="02010600030101010101" pitchFamily="2" charset="-122"/>
                <a:ea typeface="宋体" panose="02010600030101010101" pitchFamily="2" charset="-122"/>
              </a:rPr>
              <a:t>为 </a:t>
            </a:r>
            <a:r>
              <a:rPr lang="en-US" altLang="zh-CN" sz="1800" dirty="0">
                <a:solidFill>
                  <a:schemeClr val="tx1"/>
                </a:solidFill>
                <a:latin typeface="宋体" panose="02010600030101010101" pitchFamily="2" charset="-122"/>
                <a:ea typeface="宋体" panose="02010600030101010101" pitchFamily="2" charset="-122"/>
              </a:rPr>
              <a:t>VK_SHIFT </a:t>
            </a:r>
            <a:r>
              <a:rPr lang="zh-CN" altLang="en-US" sz="1800" dirty="0">
                <a:solidFill>
                  <a:schemeClr val="tx1"/>
                </a:solidFill>
                <a:latin typeface="宋体" panose="02010600030101010101" pitchFamily="2" charset="-122"/>
                <a:ea typeface="宋体" panose="02010600030101010101" pitchFamily="2" charset="-122"/>
              </a:rPr>
              <a:t>的 </a:t>
            </a:r>
            <a:r>
              <a:rPr lang="en-US" altLang="zh-CN" sz="1800" dirty="0">
                <a:solidFill>
                  <a:schemeClr val="tx1"/>
                </a:solidFill>
                <a:latin typeface="宋体" panose="02010600030101010101" pitchFamily="2" charset="-122"/>
                <a:ea typeface="宋体" panose="02010600030101010101" pitchFamily="2" charset="-122"/>
              </a:rPr>
              <a:t>KEY_PRESSED </a:t>
            </a:r>
            <a:r>
              <a:rPr lang="zh-CN" altLang="en-US" sz="1800" dirty="0">
                <a:solidFill>
                  <a:schemeClr val="tx1"/>
                </a:solidFill>
                <a:latin typeface="宋体" panose="02010600030101010101" pitchFamily="2" charset="-122"/>
                <a:ea typeface="宋体" panose="02010600030101010101" pitchFamily="2" charset="-122"/>
              </a:rPr>
              <a:t>事件，</a:t>
            </a:r>
          </a:p>
          <a:p>
            <a:pPr>
              <a:lnSpc>
                <a:spcPct val="90000"/>
              </a:lnSpc>
              <a:spcBef>
                <a:spcPct val="20000"/>
              </a:spcBef>
              <a:buClr>
                <a:schemeClr val="folHlink"/>
              </a:buClr>
              <a:buSzPct val="60000"/>
              <a:buFont typeface="Wingdings" panose="05000000000000000000" pitchFamily="2" charset="2"/>
            </a:pPr>
            <a:r>
              <a:rPr lang="zh-CN" altLang="en-US" sz="1800" dirty="0">
                <a:solidFill>
                  <a:schemeClr val="tx1"/>
                </a:solidFill>
                <a:latin typeface="宋体" panose="02010600030101010101" pitchFamily="2" charset="-122"/>
                <a:ea typeface="宋体" panose="02010600030101010101" pitchFamily="2" charset="-122"/>
              </a:rPr>
              <a:t>而按下“</a:t>
            </a:r>
            <a:r>
              <a:rPr lang="en-US" altLang="zh-CN" sz="1800" dirty="0">
                <a:solidFill>
                  <a:schemeClr val="tx1"/>
                </a:solidFill>
                <a:latin typeface="宋体" panose="02010600030101010101" pitchFamily="2" charset="-122"/>
                <a:ea typeface="宋体" panose="02010600030101010101" pitchFamily="2" charset="-122"/>
              </a:rPr>
              <a:t>a”</a:t>
            </a:r>
            <a:r>
              <a:rPr lang="zh-CN" altLang="en-US" sz="1800" dirty="0">
                <a:solidFill>
                  <a:schemeClr val="tx1"/>
                </a:solidFill>
                <a:latin typeface="宋体" panose="02010600030101010101" pitchFamily="2" charset="-122"/>
                <a:ea typeface="宋体" panose="02010600030101010101" pitchFamily="2" charset="-122"/>
              </a:rPr>
              <a:t>键将生成 </a:t>
            </a:r>
            <a:r>
              <a:rPr lang="en-US" altLang="zh-CN" sz="1800" err="1">
                <a:solidFill>
                  <a:schemeClr val="tx1"/>
                </a:solidFill>
                <a:latin typeface="宋体" panose="02010600030101010101" pitchFamily="2" charset="-122"/>
                <a:ea typeface="宋体" panose="02010600030101010101" pitchFamily="2" charset="-122"/>
              </a:rPr>
              <a:t>keyCode </a:t>
            </a:r>
            <a:r>
              <a:rPr lang="zh-CN" altLang="en-US" sz="1800" dirty="0">
                <a:solidFill>
                  <a:schemeClr val="tx1"/>
                </a:solidFill>
                <a:latin typeface="宋体" panose="02010600030101010101" pitchFamily="2" charset="-122"/>
                <a:ea typeface="宋体" panose="02010600030101010101" pitchFamily="2" charset="-122"/>
              </a:rPr>
              <a:t>为 </a:t>
            </a:r>
            <a:r>
              <a:rPr lang="en-US" altLang="zh-CN" sz="1800" dirty="0">
                <a:solidFill>
                  <a:schemeClr val="tx1"/>
                </a:solidFill>
                <a:latin typeface="宋体" panose="02010600030101010101" pitchFamily="2" charset="-122"/>
                <a:ea typeface="宋体" panose="02010600030101010101" pitchFamily="2" charset="-122"/>
              </a:rPr>
              <a:t>VK_A </a:t>
            </a:r>
            <a:r>
              <a:rPr lang="zh-CN" altLang="en-US" sz="1800" dirty="0">
                <a:solidFill>
                  <a:schemeClr val="tx1"/>
                </a:solidFill>
                <a:latin typeface="宋体" panose="02010600030101010101" pitchFamily="2" charset="-122"/>
                <a:ea typeface="宋体" panose="02010600030101010101" pitchFamily="2" charset="-122"/>
              </a:rPr>
              <a:t>的 </a:t>
            </a:r>
            <a:r>
              <a:rPr lang="en-US" altLang="zh-CN" sz="1800" dirty="0">
                <a:solidFill>
                  <a:schemeClr val="tx1"/>
                </a:solidFill>
                <a:latin typeface="宋体" panose="02010600030101010101" pitchFamily="2" charset="-122"/>
                <a:ea typeface="宋体" panose="02010600030101010101" pitchFamily="2" charset="-122"/>
              </a:rPr>
              <a:t>KEY_PRESSED </a:t>
            </a:r>
            <a:r>
              <a:rPr lang="zh-CN" altLang="en-US" sz="1800" dirty="0">
                <a:solidFill>
                  <a:schemeClr val="tx1"/>
                </a:solidFill>
                <a:latin typeface="宋体" panose="02010600030101010101" pitchFamily="2" charset="-122"/>
                <a:ea typeface="宋体" panose="02010600030101010101" pitchFamily="2" charset="-122"/>
              </a:rPr>
              <a:t>事件。</a:t>
            </a:r>
          </a:p>
          <a:p>
            <a:pPr>
              <a:lnSpc>
                <a:spcPct val="90000"/>
              </a:lnSpc>
              <a:spcBef>
                <a:spcPct val="20000"/>
              </a:spcBef>
              <a:buClr>
                <a:schemeClr val="folHlink"/>
              </a:buClr>
              <a:buSzPct val="60000"/>
              <a:buFont typeface="Wingdings" panose="05000000000000000000" pitchFamily="2" charset="2"/>
            </a:pPr>
            <a:r>
              <a:rPr lang="zh-CN" altLang="en-US" sz="1800" dirty="0">
                <a:solidFill>
                  <a:schemeClr val="tx1"/>
                </a:solidFill>
                <a:latin typeface="宋体" panose="02010600030101010101" pitchFamily="2" charset="-122"/>
                <a:ea typeface="宋体" panose="02010600030101010101" pitchFamily="2" charset="-122"/>
              </a:rPr>
              <a:t>释放“</a:t>
            </a:r>
            <a:r>
              <a:rPr lang="en-US" altLang="zh-CN" sz="1800" dirty="0">
                <a:solidFill>
                  <a:schemeClr val="tx1"/>
                </a:solidFill>
                <a:latin typeface="宋体" panose="02010600030101010101" pitchFamily="2" charset="-122"/>
                <a:ea typeface="宋体" panose="02010600030101010101" pitchFamily="2" charset="-122"/>
              </a:rPr>
              <a:t>a”</a:t>
            </a:r>
            <a:r>
              <a:rPr lang="zh-CN" altLang="en-US" sz="1800" dirty="0">
                <a:solidFill>
                  <a:schemeClr val="tx1"/>
                </a:solidFill>
                <a:latin typeface="宋体" panose="02010600030101010101" pitchFamily="2" charset="-122"/>
                <a:ea typeface="宋体" panose="02010600030101010101" pitchFamily="2" charset="-122"/>
              </a:rPr>
              <a:t>键后，会激发 </a:t>
            </a:r>
            <a:r>
              <a:rPr lang="en-US" altLang="zh-CN" sz="1800" err="1">
                <a:solidFill>
                  <a:schemeClr val="tx1"/>
                </a:solidFill>
                <a:latin typeface="宋体" panose="02010600030101010101" pitchFamily="2" charset="-122"/>
                <a:ea typeface="宋体" panose="02010600030101010101" pitchFamily="2" charset="-122"/>
              </a:rPr>
              <a:t>keyCode </a:t>
            </a:r>
            <a:r>
              <a:rPr lang="zh-CN" altLang="en-US" sz="1800" dirty="0">
                <a:solidFill>
                  <a:schemeClr val="tx1"/>
                </a:solidFill>
                <a:latin typeface="宋体" panose="02010600030101010101" pitchFamily="2" charset="-122"/>
                <a:ea typeface="宋体" panose="02010600030101010101" pitchFamily="2" charset="-122"/>
              </a:rPr>
              <a:t>为 </a:t>
            </a:r>
            <a:r>
              <a:rPr lang="en-US" altLang="zh-CN" sz="1800" dirty="0">
                <a:solidFill>
                  <a:schemeClr val="tx1"/>
                </a:solidFill>
                <a:latin typeface="宋体" panose="02010600030101010101" pitchFamily="2" charset="-122"/>
                <a:ea typeface="宋体" panose="02010600030101010101" pitchFamily="2" charset="-122"/>
              </a:rPr>
              <a:t>VK_A </a:t>
            </a:r>
            <a:r>
              <a:rPr lang="zh-CN" altLang="en-US" sz="1800" dirty="0">
                <a:solidFill>
                  <a:schemeClr val="tx1"/>
                </a:solidFill>
                <a:latin typeface="宋体" panose="02010600030101010101" pitchFamily="2" charset="-122"/>
                <a:ea typeface="宋体" panose="02010600030101010101" pitchFamily="2" charset="-122"/>
              </a:rPr>
              <a:t>的 </a:t>
            </a:r>
            <a:r>
              <a:rPr lang="en-US" altLang="zh-CN" sz="1800" dirty="0">
                <a:solidFill>
                  <a:schemeClr val="tx1"/>
                </a:solidFill>
                <a:latin typeface="宋体" panose="02010600030101010101" pitchFamily="2" charset="-122"/>
                <a:ea typeface="宋体" panose="02010600030101010101" pitchFamily="2" charset="-122"/>
              </a:rPr>
              <a:t>KEY_RELEASED </a:t>
            </a:r>
            <a:r>
              <a:rPr lang="zh-CN" altLang="en-US" sz="1800" dirty="0">
                <a:solidFill>
                  <a:schemeClr val="tx1"/>
                </a:solidFill>
                <a:latin typeface="宋体" panose="02010600030101010101" pitchFamily="2" charset="-122"/>
                <a:ea typeface="宋体" panose="02010600030101010101" pitchFamily="2" charset="-122"/>
              </a:rPr>
              <a:t>事件。</a:t>
            </a:r>
          </a:p>
          <a:p>
            <a:pPr>
              <a:lnSpc>
                <a:spcPct val="90000"/>
              </a:lnSpc>
              <a:spcBef>
                <a:spcPct val="20000"/>
              </a:spcBef>
              <a:buClr>
                <a:schemeClr val="folHlink"/>
              </a:buClr>
              <a:buSzPct val="60000"/>
              <a:buFont typeface="Wingdings" panose="05000000000000000000" pitchFamily="2" charset="2"/>
            </a:pPr>
            <a:r>
              <a:rPr lang="zh-CN" altLang="en-US" sz="1800" dirty="0">
                <a:solidFill>
                  <a:schemeClr val="tx1"/>
                </a:solidFill>
                <a:latin typeface="宋体" panose="02010600030101010101" pitchFamily="2" charset="-122"/>
                <a:ea typeface="宋体" panose="02010600030101010101" pitchFamily="2" charset="-122"/>
              </a:rPr>
              <a:t>另外，还会生成一个 </a:t>
            </a:r>
            <a:r>
              <a:rPr lang="en-US" altLang="zh-CN" sz="1800" err="1">
                <a:solidFill>
                  <a:schemeClr val="tx1"/>
                </a:solidFill>
                <a:latin typeface="宋体" panose="02010600030101010101" pitchFamily="2" charset="-122"/>
                <a:ea typeface="宋体" panose="02010600030101010101" pitchFamily="2" charset="-122"/>
              </a:rPr>
              <a:t>keyChar </a:t>
            </a:r>
            <a:r>
              <a:rPr lang="zh-CN" altLang="en-US" sz="1800" dirty="0">
                <a:solidFill>
                  <a:schemeClr val="tx1"/>
                </a:solidFill>
                <a:latin typeface="宋体" panose="02010600030101010101" pitchFamily="2" charset="-122"/>
                <a:ea typeface="宋体" panose="02010600030101010101" pitchFamily="2" charset="-122"/>
              </a:rPr>
              <a:t>值为 </a:t>
            </a:r>
            <a:r>
              <a:rPr lang="en-US" altLang="zh-CN" sz="1800" dirty="0">
                <a:solidFill>
                  <a:schemeClr val="tx1"/>
                </a:solidFill>
                <a:latin typeface="宋体" panose="02010600030101010101" pitchFamily="2" charset="-122"/>
                <a:ea typeface="宋体" panose="02010600030101010101" pitchFamily="2" charset="-122"/>
              </a:rPr>
              <a:t>"A" </a:t>
            </a:r>
            <a:r>
              <a:rPr lang="zh-CN" altLang="en-US" sz="1800" dirty="0">
                <a:solidFill>
                  <a:schemeClr val="tx1"/>
                </a:solidFill>
                <a:latin typeface="宋体" panose="02010600030101010101" pitchFamily="2" charset="-122"/>
                <a:ea typeface="宋体" panose="02010600030101010101" pitchFamily="2" charset="-122"/>
              </a:rPr>
              <a:t>的 </a:t>
            </a:r>
            <a:r>
              <a:rPr lang="en-US" altLang="zh-CN" sz="1800" dirty="0">
                <a:solidFill>
                  <a:schemeClr val="tx1"/>
                </a:solidFill>
                <a:latin typeface="宋体" panose="02010600030101010101" pitchFamily="2" charset="-122"/>
                <a:ea typeface="宋体" panose="02010600030101010101" pitchFamily="2" charset="-122"/>
              </a:rPr>
              <a:t>KEY_TYPED </a:t>
            </a:r>
            <a:r>
              <a:rPr lang="zh-CN" altLang="en-US" sz="1800" dirty="0">
                <a:solidFill>
                  <a:schemeClr val="tx1"/>
                </a:solidFill>
                <a:latin typeface="宋体" panose="02010600030101010101" pitchFamily="2" charset="-122"/>
                <a:ea typeface="宋体" panose="02010600030101010101" pitchFamily="2" charset="-122"/>
              </a:rPr>
              <a:t>事件。</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标题 502785"/>
          <p:cNvSpPr>
            <a:spLocks noGrp="1"/>
          </p:cNvSpPr>
          <p:nvPr>
            <p:ph type="title"/>
          </p:nvPr>
        </p:nvSpPr>
        <p:spPr>
          <a:ln/>
        </p:spPr>
        <p:txBody>
          <a:bodyPr anchor="b"/>
          <a:lstStyle/>
          <a:p>
            <a:r>
              <a:rPr lang="en-US" altLang="zh-CN" dirty="0">
                <a:latin typeface="仿宋_GB2312" pitchFamily="49" charset="-122"/>
              </a:rPr>
              <a:t>9.12 </a:t>
            </a:r>
            <a:r>
              <a:rPr lang="zh-CN" altLang="en-US" dirty="0">
                <a:latin typeface="仿宋_GB2312" pitchFamily="49" charset="-122"/>
              </a:rPr>
              <a:t>键盘事件</a:t>
            </a:r>
            <a:endParaRPr lang="zh-CN" altLang="en-US">
              <a:latin typeface="仿宋_GB2312" pitchFamily="49" charset="-122"/>
            </a:endParaRPr>
          </a:p>
        </p:txBody>
      </p:sp>
      <p:sp>
        <p:nvSpPr>
          <p:cNvPr id="502787" name="文本占位符 502786"/>
          <p:cNvSpPr>
            <a:spLocks noGrp="1"/>
          </p:cNvSpPr>
          <p:nvPr>
            <p:ph type="body" idx="1"/>
          </p:nvPr>
        </p:nvSpPr>
        <p:spPr>
          <a:xfrm>
            <a:off x="304800" y="1447800"/>
            <a:ext cx="8153400" cy="4724400"/>
          </a:xfrm>
          <a:ln/>
        </p:spPr>
        <p:txBody>
          <a:bodyPr/>
          <a:lstStyle/>
          <a:p>
            <a:pPr>
              <a:buNone/>
            </a:pPr>
            <a:r>
              <a:rPr lang="en-US" altLang="zh-CN" sz="2400" b="1">
                <a:ea typeface="楷体_GB2312" pitchFamily="49" charset="-122"/>
              </a:rPr>
              <a:t> 2</a:t>
            </a:r>
            <a:r>
              <a:rPr lang="zh-CN" altLang="en-US" sz="2400" b="1">
                <a:latin typeface="Times New Roman" panose="02020603050405020304" pitchFamily="18" charset="0"/>
                <a:ea typeface="楷体_GB2312" pitchFamily="49" charset="-122"/>
              </a:rPr>
              <a:t>．</a:t>
            </a:r>
            <a:r>
              <a:rPr lang="en-US" altLang="zh-CN" sz="2400" b="1" err="1">
                <a:ea typeface="楷体_GB2312" pitchFamily="49" charset="-122"/>
              </a:rPr>
              <a:t>KeyEvent </a:t>
            </a:r>
            <a:r>
              <a:rPr lang="zh-CN" altLang="en-US" sz="2400" b="1" dirty="0">
                <a:latin typeface="Times New Roman" panose="02020603050405020304" pitchFamily="18" charset="0"/>
                <a:ea typeface="楷体_GB2312" pitchFamily="49" charset="-122"/>
              </a:rPr>
              <a:t>键盘事件对象的常用方法</a:t>
            </a:r>
          </a:p>
          <a:p>
            <a:pPr>
              <a:buNone/>
            </a:pPr>
            <a:r>
              <a:rPr lang="en-US" altLang="zh-CN" sz="2400" dirty="0">
                <a:latin typeface="宋体" panose="02010600030101010101" pitchFamily="2" charset="-122"/>
              </a:rPr>
              <a:t>(3) </a:t>
            </a:r>
            <a:r>
              <a:rPr lang="en-US" altLang="zh-CN" sz="2400" err="1">
                <a:latin typeface="宋体" panose="02010600030101010101" pitchFamily="2" charset="-122"/>
              </a:rPr>
              <a:t>static String getKeyText(int keyCode</a:t>
            </a:r>
            <a:r>
              <a:rPr lang="en-US" altLang="zh-CN" sz="2400">
                <a:latin typeface="宋体" panose="02010600030101010101" pitchFamily="2" charset="-122"/>
              </a:rPr>
              <a:t>)</a:t>
            </a:r>
          </a:p>
          <a:p>
            <a:pPr>
              <a:buNone/>
            </a:pPr>
            <a:r>
              <a:rPr lang="en-US" altLang="zh-CN" sz="2400" dirty="0">
                <a:latin typeface="宋体" panose="02010600030101010101" pitchFamily="2" charset="-122"/>
              </a:rPr>
              <a:t>   </a:t>
            </a:r>
            <a:r>
              <a:rPr lang="zh-CN" altLang="en-US" sz="2400" dirty="0">
                <a:latin typeface="宋体" panose="02010600030101010101" pitchFamily="2" charset="-122"/>
              </a:rPr>
              <a:t>返回描述 </a:t>
            </a:r>
            <a:r>
              <a:rPr lang="en-US" altLang="zh-CN" sz="2400" err="1">
                <a:latin typeface="宋体" panose="02010600030101010101" pitchFamily="2" charset="-122"/>
              </a:rPr>
              <a:t>keyCode </a:t>
            </a:r>
            <a:r>
              <a:rPr lang="zh-CN" altLang="en-US" sz="2400" dirty="0">
                <a:latin typeface="宋体" panose="02010600030101010101" pitchFamily="2" charset="-122"/>
              </a:rPr>
              <a:t>的 </a:t>
            </a:r>
            <a:r>
              <a:rPr lang="en-US" altLang="zh-CN" sz="2400" dirty="0">
                <a:latin typeface="宋体" panose="02010600030101010101" pitchFamily="2" charset="-122"/>
              </a:rPr>
              <a:t>String</a:t>
            </a:r>
            <a:r>
              <a:rPr lang="zh-CN" altLang="en-US" sz="2400" dirty="0">
                <a:latin typeface="宋体" panose="02010600030101010101" pitchFamily="2" charset="-122"/>
              </a:rPr>
              <a:t>，如“</a:t>
            </a:r>
            <a:r>
              <a:rPr lang="en-US" altLang="zh-CN" sz="2400" dirty="0">
                <a:latin typeface="宋体" panose="02010600030101010101" pitchFamily="2" charset="-122"/>
              </a:rPr>
              <a:t>HOME”</a:t>
            </a:r>
            <a:r>
              <a:rPr lang="zh-CN" altLang="en-US" sz="2400" dirty="0">
                <a:latin typeface="宋体" panose="02010600030101010101" pitchFamily="2" charset="-122"/>
              </a:rPr>
              <a:t>、“</a:t>
            </a:r>
            <a:r>
              <a:rPr lang="en-US" altLang="zh-CN" sz="2400" dirty="0">
                <a:latin typeface="宋体" panose="02010600030101010101" pitchFamily="2" charset="-122"/>
              </a:rPr>
              <a:t>F1”</a:t>
            </a:r>
            <a:r>
              <a:rPr lang="zh-CN" altLang="en-US" sz="2400" dirty="0">
                <a:latin typeface="宋体" panose="02010600030101010101" pitchFamily="2" charset="-122"/>
              </a:rPr>
              <a:t>或“</a:t>
            </a:r>
            <a:r>
              <a:rPr lang="en-US" altLang="zh-CN" sz="2400">
                <a:latin typeface="宋体" panose="02010600030101010101" pitchFamily="2" charset="-122"/>
              </a:rPr>
              <a:t>A”</a:t>
            </a:r>
            <a:r>
              <a:rPr lang="zh-CN" altLang="en-US" sz="2400">
                <a:latin typeface="宋体" panose="02010600030101010101" pitchFamily="2" charset="-122"/>
              </a:rPr>
              <a:t>。</a:t>
            </a:r>
            <a:endParaRPr lang="zh-CN" altLang="en-US" sz="2400"/>
          </a:p>
          <a:p>
            <a:pPr algn="just">
              <a:buNone/>
            </a:pPr>
            <a:r>
              <a:rPr lang="en-US" altLang="zh-CN" sz="2400" err="1">
                <a:latin typeface="宋体" panose="02010600030101010101" pitchFamily="2" charset="-122"/>
              </a:rPr>
              <a:t>(4) boolean isActionKey</a:t>
            </a:r>
            <a:r>
              <a:rPr lang="en-US" altLang="zh-CN" sz="2400">
                <a:latin typeface="宋体" panose="02010600030101010101" pitchFamily="2" charset="-122"/>
              </a:rPr>
              <a:t>()</a:t>
            </a:r>
          </a:p>
          <a:p>
            <a:pPr algn="just">
              <a:buNone/>
            </a:pPr>
            <a:r>
              <a:rPr lang="en-US" altLang="zh-CN" sz="2400" dirty="0">
                <a:latin typeface="宋体" panose="02010600030101010101" pitchFamily="2" charset="-122"/>
              </a:rPr>
              <a:t>   </a:t>
            </a:r>
            <a:r>
              <a:rPr lang="zh-CN" altLang="en-US" sz="2400" dirty="0">
                <a:latin typeface="宋体" panose="02010600030101010101" pitchFamily="2" charset="-122"/>
              </a:rPr>
              <a:t>返回此事件中的键是否为“动作”键。</a:t>
            </a:r>
            <a:endParaRPr lang="zh-CN" altLang="en-US" sz="2400" dirty="0"/>
          </a:p>
          <a:p>
            <a:pPr algn="just">
              <a:buNone/>
            </a:pPr>
            <a:endParaRPr lang="zh-CN" altLang="en-US" sz="240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标题 498689"/>
          <p:cNvSpPr>
            <a:spLocks noGrp="1"/>
          </p:cNvSpPr>
          <p:nvPr>
            <p:ph type="title"/>
          </p:nvPr>
        </p:nvSpPr>
        <p:spPr>
          <a:ln/>
        </p:spPr>
        <p:txBody>
          <a:bodyPr anchor="b"/>
          <a:lstStyle/>
          <a:p>
            <a:r>
              <a:rPr lang="en-US" altLang="zh-CN" dirty="0">
                <a:latin typeface="仿宋_GB2312" pitchFamily="49" charset="-122"/>
              </a:rPr>
              <a:t>9.12 </a:t>
            </a:r>
            <a:r>
              <a:rPr lang="zh-CN" altLang="en-US" dirty="0">
                <a:latin typeface="仿宋_GB2312" pitchFamily="49" charset="-122"/>
              </a:rPr>
              <a:t>键盘事件</a:t>
            </a:r>
            <a:endParaRPr lang="zh-CN" altLang="en-US">
              <a:latin typeface="仿宋_GB2312" pitchFamily="49" charset="-122"/>
            </a:endParaRPr>
          </a:p>
        </p:txBody>
      </p:sp>
      <p:sp>
        <p:nvSpPr>
          <p:cNvPr id="498691" name="文本占位符 498690"/>
          <p:cNvSpPr>
            <a:spLocks noGrp="1"/>
          </p:cNvSpPr>
          <p:nvPr>
            <p:ph type="body" idx="1"/>
          </p:nvPr>
        </p:nvSpPr>
        <p:spPr>
          <a:xfrm>
            <a:off x="609600" y="1447800"/>
            <a:ext cx="8534400" cy="4724400"/>
          </a:xfrm>
          <a:ln/>
        </p:spPr>
        <p:txBody>
          <a:bodyPr/>
          <a:lstStyle/>
          <a:p>
            <a:pPr>
              <a:buNone/>
            </a:pPr>
            <a:r>
              <a:rPr lang="en-US" altLang="zh-CN" sz="2800" b="1">
                <a:ea typeface="楷体_GB2312" pitchFamily="49" charset="-122"/>
              </a:rPr>
              <a:t>3</a:t>
            </a:r>
            <a:r>
              <a:rPr lang="zh-CN" altLang="en-US" sz="2800" b="1" dirty="0">
                <a:latin typeface="Times New Roman" panose="02020603050405020304" pitchFamily="18" charset="0"/>
                <a:ea typeface="楷体_GB2312" pitchFamily="49" charset="-122"/>
              </a:rPr>
              <a:t>．给组件注册</a:t>
            </a:r>
            <a:r>
              <a:rPr lang="en-US" altLang="zh-CN" sz="2800" b="1" err="1">
                <a:ea typeface="楷体_GB2312" pitchFamily="49" charset="-122"/>
              </a:rPr>
              <a:t>KeyListener</a:t>
            </a:r>
            <a:r>
              <a:rPr lang="zh-CN" altLang="en-US" sz="2800" b="1" dirty="0">
                <a:latin typeface="Times New Roman" panose="02020603050405020304" pitchFamily="18" charset="0"/>
                <a:ea typeface="楷体_GB2312" pitchFamily="49" charset="-122"/>
              </a:rPr>
              <a:t>接口实现的事件监听器</a:t>
            </a:r>
            <a:endParaRPr lang="zh-CN" altLang="en-US" sz="2800" b="1" dirty="0">
              <a:ea typeface="楷体_GB2312" pitchFamily="49" charset="-122"/>
            </a:endParaRPr>
          </a:p>
          <a:p>
            <a:pPr algn="just"/>
            <a:r>
              <a:rPr lang="zh-CN" altLang="en-US" sz="2800" dirty="0">
                <a:latin typeface="宋体" panose="02010600030101010101" pitchFamily="2" charset="-122"/>
              </a:rPr>
              <a:t> 调用组件方法</a:t>
            </a:r>
            <a:r>
              <a:rPr lang="en-US" altLang="zh-CN" sz="2800" err="1">
                <a:latin typeface="宋体" panose="02010600030101010101" pitchFamily="2" charset="-122"/>
              </a:rPr>
              <a:t>addKeyListener</a:t>
            </a:r>
            <a:r>
              <a:rPr lang="en-US" altLang="zh-CN" sz="2800" dirty="0">
                <a:latin typeface="宋体" panose="02010600030101010101" pitchFamily="2" charset="-122"/>
              </a:rPr>
              <a:t> </a:t>
            </a:r>
            <a:r>
              <a:rPr lang="zh-CN" altLang="en-US" sz="2800" dirty="0">
                <a:latin typeface="宋体" panose="02010600030101010101" pitchFamily="2" charset="-122"/>
              </a:rPr>
              <a:t>，注册实现</a:t>
            </a:r>
            <a:r>
              <a:rPr lang="en-US" altLang="zh-CN" sz="2800" err="1">
                <a:latin typeface="宋体" panose="02010600030101010101" pitchFamily="2" charset="-122"/>
              </a:rPr>
              <a:t>KeyListener</a:t>
            </a:r>
            <a:r>
              <a:rPr lang="zh-CN" altLang="en-US" sz="2800" dirty="0">
                <a:latin typeface="宋体" panose="02010600030101010101" pitchFamily="2" charset="-122"/>
              </a:rPr>
              <a:t>接口的事件监听器。</a:t>
            </a:r>
          </a:p>
          <a:p>
            <a:pPr algn="just"/>
            <a:r>
              <a:rPr lang="zh-CN" altLang="en-US" sz="2800" err="1">
                <a:latin typeface="宋体" panose="02010600030101010101" pitchFamily="2" charset="-122"/>
              </a:rPr>
              <a:t> </a:t>
            </a:r>
            <a:r>
              <a:rPr lang="en-US" altLang="zh-CN" sz="2800" err="1">
                <a:latin typeface="宋体" panose="02010600030101010101" pitchFamily="2" charset="-122"/>
              </a:rPr>
              <a:t>KeyListener</a:t>
            </a:r>
            <a:r>
              <a:rPr lang="zh-CN" altLang="en-US" sz="2800" dirty="0">
                <a:latin typeface="宋体" panose="02010600030101010101" pitchFamily="2" charset="-122"/>
              </a:rPr>
              <a:t>接口对应的键盘适配器是</a:t>
            </a:r>
            <a:r>
              <a:rPr lang="en-US" altLang="zh-CN" sz="2800" err="1">
                <a:latin typeface="宋体" panose="02010600030101010101" pitchFamily="2" charset="-122"/>
              </a:rPr>
              <a:t>KeyAdapter</a:t>
            </a:r>
            <a:r>
              <a:rPr lang="zh-CN" altLang="en-US" sz="2800">
                <a:latin typeface="宋体" panose="02010600030101010101" pitchFamily="2" charset="-122"/>
              </a:rPr>
              <a:t>。</a:t>
            </a:r>
            <a:endParaRPr lang="zh-CN" altLang="en-US" sz="2800"/>
          </a:p>
          <a:p>
            <a:pPr algn="just">
              <a:buNone/>
            </a:pPr>
            <a:endParaRPr lang="zh-CN" altLang="en-US" sz="280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标题 499713"/>
          <p:cNvSpPr>
            <a:spLocks noGrp="1"/>
          </p:cNvSpPr>
          <p:nvPr>
            <p:ph type="title"/>
          </p:nvPr>
        </p:nvSpPr>
        <p:spPr>
          <a:ln/>
        </p:spPr>
        <p:txBody>
          <a:bodyPr anchor="b"/>
          <a:lstStyle/>
          <a:p>
            <a:r>
              <a:rPr lang="en-US" altLang="zh-CN" dirty="0">
                <a:latin typeface="仿宋_GB2312" pitchFamily="49" charset="-122"/>
              </a:rPr>
              <a:t>9.12 </a:t>
            </a:r>
            <a:r>
              <a:rPr lang="zh-CN" altLang="en-US" dirty="0">
                <a:latin typeface="仿宋_GB2312" pitchFamily="49" charset="-122"/>
              </a:rPr>
              <a:t>键盘事件</a:t>
            </a:r>
            <a:endParaRPr lang="zh-CN" altLang="en-US">
              <a:latin typeface="仿宋_GB2312" pitchFamily="49" charset="-122"/>
            </a:endParaRPr>
          </a:p>
        </p:txBody>
      </p:sp>
      <p:sp>
        <p:nvSpPr>
          <p:cNvPr id="499715" name="文本占位符 499714"/>
          <p:cNvSpPr>
            <a:spLocks noGrp="1"/>
          </p:cNvSpPr>
          <p:nvPr>
            <p:ph type="body" idx="1"/>
          </p:nvPr>
        </p:nvSpPr>
        <p:spPr>
          <a:xfrm>
            <a:off x="609600" y="1447800"/>
            <a:ext cx="8153400" cy="2133600"/>
          </a:xfrm>
          <a:ln/>
        </p:spPr>
        <p:txBody>
          <a:bodyPr/>
          <a:lstStyle/>
          <a:p>
            <a:r>
              <a:rPr lang="zh-CN" altLang="en-US" sz="2400" b="1" dirty="0">
                <a:latin typeface="Times New Roman" panose="02020603050405020304" pitchFamily="18" charset="0"/>
              </a:rPr>
              <a:t>例</a:t>
            </a:r>
            <a:r>
              <a:rPr lang="en-US" altLang="zh-CN" sz="2400" b="1" dirty="0"/>
              <a:t>9-16 </a:t>
            </a:r>
            <a:r>
              <a:rPr lang="zh-CN" altLang="en-US" sz="2400" b="1" dirty="0">
                <a:latin typeface="Times New Roman" panose="02020603050405020304" pitchFamily="18" charset="0"/>
              </a:rPr>
              <a:t>键盘事件处理举例。</a:t>
            </a:r>
            <a:endParaRPr lang="zh-CN" altLang="en-US" sz="2400" dirty="0"/>
          </a:p>
          <a:p>
            <a:pPr algn="just">
              <a:buNone/>
            </a:pPr>
            <a:r>
              <a:rPr lang="zh-CN" altLang="en-US" sz="2400" dirty="0">
                <a:latin typeface="宋体" panose="02010600030101010101" pitchFamily="2" charset="-122"/>
              </a:rPr>
              <a:t> 程序完成：在一个</a:t>
            </a:r>
            <a:r>
              <a:rPr lang="en-US" altLang="zh-CN" sz="2400" dirty="0">
                <a:latin typeface="宋体" panose="02010600030101010101" pitchFamily="2" charset="-122"/>
              </a:rPr>
              <a:t>Applet</a:t>
            </a:r>
            <a:r>
              <a:rPr lang="zh-CN" altLang="en-US" sz="2400" dirty="0">
                <a:latin typeface="宋体" panose="02010600030101010101" pitchFamily="2" charset="-122"/>
              </a:rPr>
              <a:t>容器中显示一小方块，用户可通过键盘的上、下、左、右四的移动键控制小方块的移动，并且通过键入字母键</a:t>
            </a:r>
            <a:r>
              <a:rPr lang="en-US" altLang="zh-CN" sz="2400" dirty="0">
                <a:latin typeface="宋体" panose="02010600030101010101" pitchFamily="2" charset="-122"/>
              </a:rPr>
              <a:t>Y</a:t>
            </a:r>
            <a:r>
              <a:rPr lang="zh-CN" altLang="en-US" sz="2400" dirty="0">
                <a:latin typeface="宋体" panose="02010600030101010101" pitchFamily="2" charset="-122"/>
              </a:rPr>
              <a:t>和</a:t>
            </a:r>
            <a:r>
              <a:rPr lang="en-US" altLang="zh-CN" sz="2400" dirty="0">
                <a:latin typeface="宋体" panose="02010600030101010101" pitchFamily="2" charset="-122"/>
              </a:rPr>
              <a:t>R</a:t>
            </a:r>
            <a:r>
              <a:rPr lang="zh-CN" altLang="en-US" sz="2400" dirty="0">
                <a:latin typeface="宋体" panose="02010600030101010101" pitchFamily="2" charset="-122"/>
              </a:rPr>
              <a:t>能改变小方块的填充色。程序运行结果如图</a:t>
            </a:r>
            <a:r>
              <a:rPr lang="en-US" altLang="zh-CN" sz="2400" dirty="0">
                <a:latin typeface="宋体" panose="02010600030101010101" pitchFamily="2" charset="-122"/>
              </a:rPr>
              <a:t>9-22</a:t>
            </a:r>
            <a:r>
              <a:rPr lang="zh-CN" altLang="en-US" sz="2400" dirty="0">
                <a:latin typeface="宋体" panose="02010600030101010101" pitchFamily="2" charset="-122"/>
              </a:rPr>
              <a:t>。</a:t>
            </a:r>
            <a:endParaRPr lang="zh-CN" altLang="en-US" sz="2400" dirty="0"/>
          </a:p>
          <a:p>
            <a:pPr algn="just"/>
            <a:endParaRPr lang="zh-CN" altLang="en-US" sz="2400"/>
          </a:p>
        </p:txBody>
      </p:sp>
      <p:sp>
        <p:nvSpPr>
          <p:cNvPr id="499718" name="矩形 499717"/>
          <p:cNvSpPr/>
          <p:nvPr/>
        </p:nvSpPr>
        <p:spPr>
          <a:xfrm>
            <a:off x="0" y="2924175"/>
            <a:ext cx="9144000" cy="0"/>
          </a:xfrm>
          <a:prstGeom prst="rect">
            <a:avLst/>
          </a:prstGeom>
          <a:noFill/>
          <a:ln w="9525">
            <a:noFill/>
          </a:ln>
        </p:spPr>
        <p:txBody>
          <a:bodyPr/>
          <a:lstStyle/>
          <a:p>
            <a:endParaRPr lang="zh-CN" altLang="en-US"/>
          </a:p>
        </p:txBody>
      </p:sp>
      <p:pic>
        <p:nvPicPr>
          <p:cNvPr id="499717" name="图片 499716"/>
          <p:cNvPicPr>
            <a:picLocks noChangeAspect="1"/>
          </p:cNvPicPr>
          <p:nvPr/>
        </p:nvPicPr>
        <p:blipFill>
          <a:blip r:embed="rId3"/>
          <a:stretch>
            <a:fillRect/>
          </a:stretch>
        </p:blipFill>
        <p:spPr>
          <a:xfrm>
            <a:off x="1219200" y="3505200"/>
            <a:ext cx="3124200" cy="1828800"/>
          </a:xfrm>
          <a:prstGeom prst="rect">
            <a:avLst/>
          </a:prstGeom>
          <a:noFill/>
          <a:ln w="9525">
            <a:noFill/>
          </a:ln>
        </p:spPr>
      </p:pic>
      <p:sp>
        <p:nvSpPr>
          <p:cNvPr id="499719" name="矩形 499718"/>
          <p:cNvSpPr/>
          <p:nvPr/>
        </p:nvSpPr>
        <p:spPr>
          <a:xfrm>
            <a:off x="0" y="2924175"/>
            <a:ext cx="9144000" cy="244475"/>
          </a:xfrm>
          <a:prstGeom prst="rect">
            <a:avLst/>
          </a:prstGeom>
          <a:noFill/>
          <a:ln w="9525">
            <a:noFill/>
          </a:ln>
        </p:spPr>
        <p:txBody>
          <a:bodyPr>
            <a:spAutoFit/>
          </a:bodyPr>
          <a:lstStyle/>
          <a:p>
            <a:pPr algn="ctr"/>
            <a:r>
              <a:rPr lang="en-US" altLang="zh-CN" sz="1000" dirty="0">
                <a:solidFill>
                  <a:schemeClr val="tx1"/>
                </a:solidFill>
                <a:latin typeface="宋体" panose="02010600030101010101" pitchFamily="2" charset="-122"/>
                <a:ea typeface="宋体" panose="02010600030101010101" pitchFamily="2" charset="-122"/>
              </a:rPr>
              <a:t>  </a:t>
            </a:r>
            <a:endParaRPr lang="en-US" altLang="zh-CN" sz="2400" dirty="0">
              <a:solidFill>
                <a:schemeClr val="tx1"/>
              </a:solidFill>
              <a:latin typeface="Times New Roman" panose="02020603050405020304" pitchFamily="18" charset="0"/>
              <a:ea typeface="宋体" panose="02010600030101010101" pitchFamily="2" charset="-122"/>
            </a:endParaRPr>
          </a:p>
        </p:txBody>
      </p:sp>
      <p:pic>
        <p:nvPicPr>
          <p:cNvPr id="499716" name="图片 499715"/>
          <p:cNvPicPr>
            <a:picLocks noChangeAspect="1"/>
          </p:cNvPicPr>
          <p:nvPr/>
        </p:nvPicPr>
        <p:blipFill>
          <a:blip r:embed="rId4"/>
          <a:stretch>
            <a:fillRect/>
          </a:stretch>
        </p:blipFill>
        <p:spPr>
          <a:xfrm>
            <a:off x="4876800" y="3505200"/>
            <a:ext cx="2819400" cy="1905000"/>
          </a:xfrm>
          <a:prstGeom prst="rect">
            <a:avLst/>
          </a:prstGeom>
          <a:noFill/>
          <a:ln w="9525">
            <a:noFill/>
          </a:ln>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标题 500737"/>
          <p:cNvSpPr>
            <a:spLocks noGrp="1"/>
          </p:cNvSpPr>
          <p:nvPr>
            <p:ph type="title"/>
          </p:nvPr>
        </p:nvSpPr>
        <p:spPr>
          <a:ln/>
        </p:spPr>
        <p:txBody>
          <a:bodyPr anchor="b"/>
          <a:lstStyle/>
          <a:p>
            <a:r>
              <a:rPr lang="en-US" altLang="zh-CN" dirty="0">
                <a:latin typeface="楷体_GB2312" pitchFamily="49" charset="-122"/>
                <a:ea typeface="楷体_GB2312" pitchFamily="49" charset="-122"/>
              </a:rPr>
              <a:t>9.13 </a:t>
            </a:r>
            <a:r>
              <a:rPr lang="zh-CN" altLang="en-US" dirty="0">
                <a:latin typeface="楷体_GB2312" pitchFamily="49" charset="-122"/>
                <a:ea typeface="楷体_GB2312" pitchFamily="49" charset="-122"/>
              </a:rPr>
              <a:t>菜单</a:t>
            </a:r>
            <a:r>
              <a:rPr lang="zh-CN" altLang="en-US" dirty="0"/>
              <a:t> </a:t>
            </a:r>
            <a:endParaRPr lang="zh-CN" altLang="en-US"/>
          </a:p>
        </p:txBody>
      </p:sp>
      <p:sp>
        <p:nvSpPr>
          <p:cNvPr id="500739" name="文本占位符 500738"/>
          <p:cNvSpPr>
            <a:spLocks noGrp="1"/>
          </p:cNvSpPr>
          <p:nvPr>
            <p:ph type="body" idx="1"/>
          </p:nvPr>
        </p:nvSpPr>
        <p:spPr>
          <a:xfrm>
            <a:off x="609600" y="1447800"/>
            <a:ext cx="8153400" cy="2667000"/>
          </a:xfrm>
          <a:ln/>
        </p:spPr>
        <p:txBody>
          <a:bodyPr/>
          <a:lstStyle/>
          <a:p>
            <a:r>
              <a:rPr lang="en-US" altLang="zh-CN" sz="2400"/>
              <a:t>Swing</a:t>
            </a:r>
            <a:r>
              <a:rPr lang="zh-CN" altLang="en-US" sz="2400" dirty="0">
                <a:latin typeface="Times New Roman" panose="02020603050405020304" pitchFamily="18" charset="0"/>
              </a:rPr>
              <a:t>菜单控件具有的显著特性：</a:t>
            </a:r>
          </a:p>
          <a:p>
            <a:pPr lvl="1"/>
            <a:r>
              <a:rPr lang="zh-CN" altLang="en-US" sz="2400" dirty="0">
                <a:latin typeface="Times New Roman" panose="02020603050405020304" pitchFamily="18" charset="0"/>
              </a:rPr>
              <a:t>能在菜单中使用图标；</a:t>
            </a:r>
          </a:p>
          <a:p>
            <a:pPr lvl="1"/>
            <a:r>
              <a:rPr lang="zh-CN" altLang="en-US" sz="2400" dirty="0">
                <a:latin typeface="Times New Roman" panose="02020603050405020304" pitchFamily="18" charset="0"/>
              </a:rPr>
              <a:t>菜单项可以为单选按钮或者复选框；</a:t>
            </a:r>
          </a:p>
          <a:p>
            <a:pPr lvl="1"/>
            <a:r>
              <a:rPr lang="zh-CN" altLang="en-US" sz="2400" dirty="0">
                <a:latin typeface="Times New Roman" panose="02020603050405020304" pitchFamily="18" charset="0"/>
              </a:rPr>
              <a:t>可以为菜单项指定加速键和快捷键，</a:t>
            </a:r>
          </a:p>
          <a:p>
            <a:pPr lvl="1"/>
            <a:r>
              <a:rPr lang="zh-CN" altLang="en-US" sz="2400" dirty="0">
                <a:latin typeface="Times New Roman" panose="02020603050405020304" pitchFamily="18" charset="0"/>
              </a:rPr>
              <a:t>能提供菜单分隔线、弹出式菜单和子菜单等。</a:t>
            </a:r>
          </a:p>
          <a:p>
            <a:endParaRPr lang="zh-CN" altLang="en-US" sz="2400" dirty="0"/>
          </a:p>
          <a:p>
            <a:endParaRPr lang="zh-CN" altLang="en-US" sz="2400"/>
          </a:p>
        </p:txBody>
      </p:sp>
      <p:sp>
        <p:nvSpPr>
          <p:cNvPr id="500743" name="矩形 500742"/>
          <p:cNvSpPr/>
          <p:nvPr/>
        </p:nvSpPr>
        <p:spPr>
          <a:xfrm>
            <a:off x="0" y="3028950"/>
            <a:ext cx="9144000" cy="0"/>
          </a:xfrm>
          <a:prstGeom prst="rect">
            <a:avLst/>
          </a:prstGeom>
          <a:noFill/>
          <a:ln w="9525">
            <a:noFill/>
          </a:ln>
        </p:spPr>
        <p:txBody>
          <a:bodyPr/>
          <a:lstStyle/>
          <a:p>
            <a:endParaRPr lang="zh-CN" altLang="en-US"/>
          </a:p>
        </p:txBody>
      </p:sp>
      <p:pic>
        <p:nvPicPr>
          <p:cNvPr id="500742" name="图片 500741"/>
          <p:cNvPicPr>
            <a:picLocks noChangeAspect="1"/>
          </p:cNvPicPr>
          <p:nvPr/>
        </p:nvPicPr>
        <p:blipFill>
          <a:blip r:embed="rId3"/>
          <a:stretch>
            <a:fillRect/>
          </a:stretch>
        </p:blipFill>
        <p:spPr>
          <a:xfrm>
            <a:off x="457200" y="3886200"/>
            <a:ext cx="2514600" cy="1676400"/>
          </a:xfrm>
          <a:prstGeom prst="rect">
            <a:avLst/>
          </a:prstGeom>
          <a:noFill/>
          <a:ln w="9525">
            <a:noFill/>
          </a:ln>
        </p:spPr>
      </p:pic>
      <p:sp>
        <p:nvSpPr>
          <p:cNvPr id="500744" name="矩形 500743"/>
          <p:cNvSpPr/>
          <p:nvPr/>
        </p:nvSpPr>
        <p:spPr>
          <a:xfrm>
            <a:off x="0" y="3028950"/>
            <a:ext cx="9144000" cy="228600"/>
          </a:xfrm>
          <a:prstGeom prst="rect">
            <a:avLst/>
          </a:prstGeom>
          <a:noFill/>
          <a:ln w="9525">
            <a:noFill/>
          </a:ln>
        </p:spPr>
        <p:txBody>
          <a:bodyPr>
            <a:spAutoFit/>
          </a:bodyPr>
          <a:lstStyle/>
          <a:p>
            <a:pPr algn="just"/>
            <a:r>
              <a:rPr lang="en-US" altLang="zh-CN" sz="900" dirty="0">
                <a:solidFill>
                  <a:schemeClr val="tx1"/>
                </a:solidFill>
                <a:latin typeface="宋体" panose="02010600030101010101" pitchFamily="2" charset="-122"/>
                <a:ea typeface="宋体" panose="02010600030101010101" pitchFamily="2" charset="-122"/>
              </a:rPr>
              <a:t>  </a:t>
            </a:r>
            <a:endParaRPr lang="en-US" altLang="zh-CN" sz="2400" dirty="0">
              <a:solidFill>
                <a:schemeClr val="tx1"/>
              </a:solidFill>
              <a:latin typeface="Times New Roman" panose="02020603050405020304" pitchFamily="18" charset="0"/>
              <a:ea typeface="宋体" panose="02010600030101010101" pitchFamily="2" charset="-122"/>
            </a:endParaRPr>
          </a:p>
        </p:txBody>
      </p:sp>
      <p:pic>
        <p:nvPicPr>
          <p:cNvPr id="500741" name="图片 500740"/>
          <p:cNvPicPr>
            <a:picLocks noChangeAspect="1"/>
          </p:cNvPicPr>
          <p:nvPr/>
        </p:nvPicPr>
        <p:blipFill>
          <a:blip r:embed="rId4"/>
          <a:stretch>
            <a:fillRect/>
          </a:stretch>
        </p:blipFill>
        <p:spPr>
          <a:xfrm>
            <a:off x="3429000" y="3886200"/>
            <a:ext cx="2667000" cy="1676400"/>
          </a:xfrm>
          <a:prstGeom prst="rect">
            <a:avLst/>
          </a:prstGeom>
          <a:noFill/>
          <a:ln w="9525">
            <a:noFill/>
          </a:ln>
        </p:spPr>
      </p:pic>
      <p:sp>
        <p:nvSpPr>
          <p:cNvPr id="500745" name="矩形 500744"/>
          <p:cNvSpPr/>
          <p:nvPr/>
        </p:nvSpPr>
        <p:spPr>
          <a:xfrm>
            <a:off x="0" y="3257550"/>
            <a:ext cx="9144000" cy="228600"/>
          </a:xfrm>
          <a:prstGeom prst="rect">
            <a:avLst/>
          </a:prstGeom>
          <a:noFill/>
          <a:ln w="9525">
            <a:noFill/>
          </a:ln>
        </p:spPr>
        <p:txBody>
          <a:bodyPr>
            <a:spAutoFit/>
          </a:bodyPr>
          <a:lstStyle/>
          <a:p>
            <a:pPr algn="just"/>
            <a:r>
              <a:rPr lang="en-US" altLang="zh-CN" sz="900" dirty="0">
                <a:solidFill>
                  <a:schemeClr val="tx1"/>
                </a:solidFill>
                <a:latin typeface="宋体" panose="02010600030101010101" pitchFamily="2" charset="-122"/>
                <a:ea typeface="宋体" panose="02010600030101010101" pitchFamily="2" charset="-122"/>
              </a:rPr>
              <a:t> </a:t>
            </a:r>
            <a:endParaRPr lang="en-US" altLang="zh-CN" sz="2400" dirty="0">
              <a:solidFill>
                <a:schemeClr val="tx1"/>
              </a:solidFill>
              <a:latin typeface="Times New Roman" panose="02020603050405020304" pitchFamily="18" charset="0"/>
              <a:ea typeface="宋体" panose="02010600030101010101" pitchFamily="2" charset="-122"/>
            </a:endParaRPr>
          </a:p>
        </p:txBody>
      </p:sp>
      <p:pic>
        <p:nvPicPr>
          <p:cNvPr id="500740" name="图片 500739"/>
          <p:cNvPicPr>
            <a:picLocks noChangeAspect="1"/>
          </p:cNvPicPr>
          <p:nvPr/>
        </p:nvPicPr>
        <p:blipFill>
          <a:blip r:embed="rId5"/>
          <a:stretch>
            <a:fillRect/>
          </a:stretch>
        </p:blipFill>
        <p:spPr>
          <a:xfrm>
            <a:off x="6477000" y="3886200"/>
            <a:ext cx="2514600" cy="2286000"/>
          </a:xfrm>
          <a:prstGeom prst="rect">
            <a:avLst/>
          </a:prstGeom>
          <a:noFill/>
          <a:ln w="9525">
            <a:noFill/>
          </a:ln>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标题 504833"/>
          <p:cNvSpPr>
            <a:spLocks noGrp="1"/>
          </p:cNvSpPr>
          <p:nvPr>
            <p:ph type="title"/>
          </p:nvPr>
        </p:nvSpPr>
        <p:spPr>
          <a:xfrm>
            <a:off x="1066800" y="304800"/>
            <a:ext cx="7848600" cy="533400"/>
          </a:xfrm>
          <a:ln/>
        </p:spPr>
        <p:txBody>
          <a:bodyPr anchor="b"/>
          <a:lstStyle/>
          <a:p>
            <a:r>
              <a:rPr lang="en-US" altLang="zh-CN" dirty="0">
                <a:latin typeface="楷体_GB2312" pitchFamily="49" charset="-122"/>
                <a:ea typeface="楷体_GB2312" pitchFamily="49" charset="-122"/>
              </a:rPr>
              <a:t>9.13 </a:t>
            </a:r>
            <a:r>
              <a:rPr lang="zh-CN" altLang="en-US" dirty="0">
                <a:latin typeface="楷体_GB2312" pitchFamily="49" charset="-122"/>
                <a:ea typeface="楷体_GB2312" pitchFamily="49" charset="-122"/>
              </a:rPr>
              <a:t>菜单</a:t>
            </a:r>
            <a:endParaRPr lang="zh-CN" altLang="en-US">
              <a:latin typeface="楷体_GB2312" pitchFamily="49" charset="-122"/>
              <a:ea typeface="楷体_GB2312" pitchFamily="49" charset="-122"/>
            </a:endParaRPr>
          </a:p>
        </p:txBody>
      </p:sp>
      <p:sp>
        <p:nvSpPr>
          <p:cNvPr id="504835" name="文本框 504834"/>
          <p:cNvSpPr txBox="1"/>
          <p:nvPr/>
        </p:nvSpPr>
        <p:spPr>
          <a:xfrm>
            <a:off x="457200" y="1447800"/>
            <a:ext cx="8534400" cy="2284413"/>
          </a:xfrm>
          <a:prstGeom prst="rect">
            <a:avLst/>
          </a:prstGeom>
          <a:solidFill>
            <a:schemeClr val="bg1"/>
          </a:solidFill>
          <a:ln w="9525">
            <a:noFill/>
          </a:ln>
        </p:spPr>
        <p:txBody>
          <a:bodyPr>
            <a:spAutoFit/>
          </a:bodyPr>
          <a:lstStyle/>
          <a:p>
            <a:pPr algn="just">
              <a:buClr>
                <a:schemeClr val="folHlink"/>
              </a:buClr>
              <a:buSzPct val="120000"/>
              <a:buFont typeface="Wingdings" panose="05000000000000000000" pitchFamily="2" charset="2"/>
              <a:buChar char="§"/>
            </a:pPr>
            <a:r>
              <a:rPr lang="zh-CN" altLang="en-US" sz="3200" dirty="0">
                <a:solidFill>
                  <a:schemeClr val="tx1"/>
                </a:solidFill>
                <a:latin typeface="宋体" panose="02010600030101010101" pitchFamily="2" charset="-122"/>
                <a:ea typeface="宋体" panose="02010600030101010101" pitchFamily="2" charset="-122"/>
              </a:rPr>
              <a:t>菜单支撑：</a:t>
            </a:r>
            <a:endParaRPr lang="zh-CN" altLang="en-US" sz="3200">
              <a:solidFill>
                <a:schemeClr val="tx1"/>
              </a:solidFill>
              <a:latin typeface="宋体" panose="02010600030101010101" pitchFamily="2" charset="-122"/>
              <a:ea typeface="宋体" panose="02010600030101010101" pitchFamily="2" charset="-122"/>
            </a:endParaRPr>
          </a:p>
          <a:p>
            <a:pPr lvl="1">
              <a:buClr>
                <a:schemeClr val="folHlink"/>
              </a:buClr>
              <a:buFont typeface="Wingdings" panose="05000000000000000000" pitchFamily="2" charset="2"/>
              <a:buChar char="ü"/>
            </a:pPr>
            <a:r>
              <a:rPr lang="zh-CN" altLang="en-US" sz="3200" dirty="0">
                <a:solidFill>
                  <a:schemeClr val="tx1"/>
                </a:solidFill>
                <a:latin typeface="宋体" panose="02010600030101010101" pitchFamily="2" charset="-122"/>
                <a:ea typeface="宋体" panose="02010600030101010101" pitchFamily="2" charset="-122"/>
              </a:rPr>
              <a:t>主</a:t>
            </a:r>
            <a:r>
              <a:rPr lang="zh-CN" altLang="en-US" sz="3200" dirty="0">
                <a:solidFill>
                  <a:schemeClr val="folHlink"/>
                </a:solidFill>
                <a:latin typeface="宋体" panose="02010600030101010101" pitchFamily="2" charset="-122"/>
                <a:ea typeface="宋体" panose="02010600030101010101" pitchFamily="2" charset="-122"/>
              </a:rPr>
              <a:t>菜单栏</a:t>
            </a:r>
            <a:r>
              <a:rPr lang="en-US" altLang="zh-CN" sz="3200" dirty="0">
                <a:solidFill>
                  <a:schemeClr val="folHlink"/>
                </a:solidFill>
                <a:latin typeface="宋体" panose="02010600030101010101" pitchFamily="2" charset="-122"/>
                <a:ea typeface="宋体" panose="02010600030101010101" pitchFamily="2" charset="-122"/>
              </a:rPr>
              <a:t>(</a:t>
            </a:r>
            <a:r>
              <a:rPr lang="en-US" altLang="zh-CN" sz="3200" err="1">
                <a:solidFill>
                  <a:schemeClr val="folHlink"/>
                </a:solidFill>
                <a:latin typeface="宋体" panose="02010600030101010101" pitchFamily="2" charset="-122"/>
                <a:ea typeface="宋体" panose="02010600030101010101" pitchFamily="2" charset="-122"/>
              </a:rPr>
              <a:t>JMenuBar</a:t>
            </a:r>
            <a:r>
              <a:rPr lang="en-US" altLang="zh-CN" sz="3200">
                <a:solidFill>
                  <a:schemeClr val="folHlink"/>
                </a:solidFill>
                <a:latin typeface="宋体" panose="02010600030101010101" pitchFamily="2" charset="-122"/>
                <a:ea typeface="宋体" panose="02010600030101010101" pitchFamily="2" charset="-122"/>
              </a:rPr>
              <a:t>):</a:t>
            </a:r>
            <a:r>
              <a:rPr lang="zh-CN" altLang="en-US" sz="2400">
                <a:solidFill>
                  <a:schemeClr val="tx1"/>
                </a:solidFill>
                <a:latin typeface="宋体" panose="02010600030101010101" pitchFamily="2" charset="-122"/>
                <a:ea typeface="宋体" panose="02010600030101010101" pitchFamily="2" charset="-122"/>
              </a:rPr>
              <a:t>类</a:t>
            </a:r>
            <a:r>
              <a:rPr lang="en-US" altLang="zh-CN" sz="2400" err="1">
                <a:solidFill>
                  <a:schemeClr val="tx1"/>
                </a:solidFill>
                <a:latin typeface="宋体" panose="02010600030101010101" pitchFamily="2" charset="-122"/>
                <a:ea typeface="宋体" panose="02010600030101010101" pitchFamily="2" charset="-122"/>
                <a:cs typeface="Times New Roman" panose="02020603050405020304" pitchFamily="18" charset="0"/>
              </a:rPr>
              <a:t>JApplet</a:t>
            </a:r>
            <a:r>
              <a:rPr lang="zh-CN" altLang="en-US" sz="2400">
                <a:solidFill>
                  <a:schemeClr val="tx1"/>
                </a:solidFill>
                <a:latin typeface="宋体" panose="02010600030101010101" pitchFamily="2" charset="-122"/>
                <a:ea typeface="宋体" panose="02010600030101010101" pitchFamily="2" charset="-122"/>
              </a:rPr>
              <a:t>、</a:t>
            </a:r>
            <a:r>
              <a:rPr lang="en-US" altLang="zh-CN" sz="2400" err="1">
                <a:solidFill>
                  <a:schemeClr val="tx1"/>
                </a:solidFill>
                <a:latin typeface="宋体" panose="02010600030101010101" pitchFamily="2" charset="-122"/>
                <a:ea typeface="宋体" panose="02010600030101010101" pitchFamily="2" charset="-122"/>
                <a:cs typeface="Times New Roman" panose="02020603050405020304" pitchFamily="18" charset="0"/>
              </a:rPr>
              <a:t>JFrame</a:t>
            </a:r>
            <a:r>
              <a:rPr lang="zh-CN" altLang="en-US" sz="2400" dirty="0">
                <a:solidFill>
                  <a:schemeClr val="tx1"/>
                </a:solidFill>
                <a:latin typeface="宋体" panose="02010600030101010101" pitchFamily="2" charset="-122"/>
                <a:ea typeface="宋体" panose="02010600030101010101" pitchFamily="2" charset="-122"/>
              </a:rPr>
              <a:t>构件均有一个</a:t>
            </a:r>
            <a:r>
              <a:rPr lang="en-US" altLang="zh-CN" sz="2400" err="1">
                <a:solidFill>
                  <a:schemeClr val="tx1"/>
                </a:solidFill>
                <a:latin typeface="宋体" panose="02010600030101010101" pitchFamily="2" charset="-122"/>
                <a:ea typeface="宋体" panose="02010600030101010101" pitchFamily="2" charset="-122"/>
                <a:cs typeface="Times New Roman" panose="02020603050405020304" pitchFamily="18" charset="0"/>
              </a:rPr>
              <a:t>setJMenuBar</a:t>
            </a:r>
            <a:r>
              <a:rPr lang="en-US" altLang="zh-CN" sz="240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zh-CN" altLang="en-US" sz="2400" dirty="0">
                <a:solidFill>
                  <a:schemeClr val="tx1"/>
                </a:solidFill>
                <a:latin typeface="宋体" panose="02010600030101010101" pitchFamily="2" charset="-122"/>
                <a:ea typeface="宋体" panose="02010600030101010101" pitchFamily="2" charset="-122"/>
              </a:rPr>
              <a:t>方法能够容纳一个菜单栏。</a:t>
            </a:r>
            <a:endParaRPr lang="zh-CN" altLang="en-US" sz="2400">
              <a:solidFill>
                <a:schemeClr val="tx1"/>
              </a:solidFill>
              <a:latin typeface="宋体" panose="02010600030101010101" pitchFamily="2" charset="-122"/>
              <a:ea typeface="宋体" panose="02010600030101010101" pitchFamily="2" charset="-122"/>
            </a:endParaRPr>
          </a:p>
          <a:p>
            <a:pPr lvl="1">
              <a:buClr>
                <a:schemeClr val="folHlink"/>
              </a:buClr>
              <a:buFont typeface="Wingdings" panose="05000000000000000000" pitchFamily="2" charset="2"/>
              <a:buChar char="ü"/>
            </a:pPr>
            <a:r>
              <a:rPr lang="zh-CN" altLang="en-US" sz="3200" dirty="0">
                <a:solidFill>
                  <a:schemeClr val="folHlink"/>
                </a:solidFill>
                <a:latin typeface="宋体" panose="02010600030101010101" pitchFamily="2" charset="-122"/>
                <a:ea typeface="宋体" panose="02010600030101010101" pitchFamily="2" charset="-122"/>
              </a:rPr>
              <a:t>弹出式菜单</a:t>
            </a:r>
            <a:r>
              <a:rPr lang="en-US" altLang="zh-CN" sz="3200" dirty="0">
                <a:solidFill>
                  <a:schemeClr val="folHlink"/>
                </a:solidFill>
                <a:latin typeface="宋体" panose="02010600030101010101" pitchFamily="2" charset="-122"/>
                <a:ea typeface="宋体" panose="02010600030101010101" pitchFamily="2" charset="-122"/>
              </a:rPr>
              <a:t>(</a:t>
            </a:r>
            <a:r>
              <a:rPr lang="en-US" altLang="zh-CN" sz="3200" err="1">
                <a:solidFill>
                  <a:schemeClr val="folHlink"/>
                </a:solidFill>
                <a:latin typeface="宋体" panose="02010600030101010101" pitchFamily="2" charset="-122"/>
                <a:ea typeface="宋体" panose="02010600030101010101" pitchFamily="2" charset="-122"/>
              </a:rPr>
              <a:t>JPopupMenu</a:t>
            </a:r>
            <a:r>
              <a:rPr lang="en-US" altLang="zh-CN" sz="3200">
                <a:solidFill>
                  <a:schemeClr val="folHlink"/>
                </a:solidFill>
                <a:latin typeface="宋体" panose="02010600030101010101" pitchFamily="2" charset="-122"/>
                <a:ea typeface="宋体" panose="02010600030101010101" pitchFamily="2" charset="-122"/>
              </a:rPr>
              <a:t>)</a:t>
            </a:r>
            <a:r>
              <a:rPr lang="zh-CN" altLang="en-US" sz="3200">
                <a:solidFill>
                  <a:schemeClr val="folHlink"/>
                </a:solidFill>
                <a:latin typeface="宋体" panose="02010600030101010101" pitchFamily="2" charset="-122"/>
                <a:ea typeface="宋体" panose="02010600030101010101" pitchFamily="2" charset="-122"/>
              </a:rPr>
              <a:t>：</a:t>
            </a:r>
            <a:r>
              <a:rPr lang="zh-CN" altLang="en-US" sz="2400" dirty="0">
                <a:solidFill>
                  <a:schemeClr val="tx1"/>
                </a:solidFill>
                <a:latin typeface="宋体" panose="02010600030101010101" pitchFamily="2" charset="-122"/>
                <a:ea typeface="宋体" panose="02010600030101010101" pitchFamily="2" charset="-122"/>
              </a:rPr>
              <a:t>用户在支持弹出式菜单的控件上，单击鼠标右标时显示弹出式菜单。 </a:t>
            </a:r>
            <a:endParaRPr lang="zh-CN" altLang="en-US" sz="2400">
              <a:solidFill>
                <a:schemeClr val="tx1"/>
              </a:solidFill>
              <a:latin typeface="宋体" panose="02010600030101010101" pitchFamily="2" charset="-122"/>
              <a:ea typeface="宋体" panose="02010600030101010101" pitchFamily="2" charset="-122"/>
            </a:endParaRPr>
          </a:p>
        </p:txBody>
      </p:sp>
      <p:pic>
        <p:nvPicPr>
          <p:cNvPr id="504836" name="图片 504835"/>
          <p:cNvPicPr>
            <a:picLocks noChangeAspect="1"/>
          </p:cNvPicPr>
          <p:nvPr/>
        </p:nvPicPr>
        <p:blipFill>
          <a:blip r:embed="rId3"/>
          <a:stretch>
            <a:fillRect/>
          </a:stretch>
        </p:blipFill>
        <p:spPr>
          <a:xfrm>
            <a:off x="990600" y="4114800"/>
            <a:ext cx="2743200" cy="1828800"/>
          </a:xfrm>
          <a:prstGeom prst="rect">
            <a:avLst/>
          </a:prstGeom>
          <a:noFill/>
          <a:ln w="9525">
            <a:noFill/>
          </a:ln>
        </p:spPr>
      </p:pic>
      <p:sp>
        <p:nvSpPr>
          <p:cNvPr id="504838" name="矩形 504837"/>
          <p:cNvSpPr/>
          <p:nvPr/>
        </p:nvSpPr>
        <p:spPr>
          <a:xfrm>
            <a:off x="3567113" y="3086100"/>
            <a:ext cx="9144000" cy="0"/>
          </a:xfrm>
          <a:prstGeom prst="rect">
            <a:avLst/>
          </a:prstGeom>
          <a:noFill/>
          <a:ln w="9525">
            <a:noFill/>
          </a:ln>
        </p:spPr>
        <p:txBody>
          <a:bodyPr/>
          <a:lstStyle/>
          <a:p>
            <a:endParaRPr lang="zh-CN" altLang="en-US"/>
          </a:p>
        </p:txBody>
      </p:sp>
      <p:pic>
        <p:nvPicPr>
          <p:cNvPr id="504837" name="图片 504836"/>
          <p:cNvPicPr>
            <a:picLocks noChangeAspect="1"/>
          </p:cNvPicPr>
          <p:nvPr/>
        </p:nvPicPr>
        <p:blipFill>
          <a:blip r:embed="rId4"/>
          <a:stretch>
            <a:fillRect/>
          </a:stretch>
        </p:blipFill>
        <p:spPr>
          <a:xfrm>
            <a:off x="4876800" y="4038600"/>
            <a:ext cx="3352800" cy="1905000"/>
          </a:xfrm>
          <a:prstGeom prst="rect">
            <a:avLst/>
          </a:prstGeom>
          <a:noFill/>
          <a:ln w="9525">
            <a:noFill/>
          </a:ln>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标题 506881"/>
          <p:cNvSpPr>
            <a:spLocks noGrp="1"/>
          </p:cNvSpPr>
          <p:nvPr>
            <p:ph type="title"/>
          </p:nvPr>
        </p:nvSpPr>
        <p:spPr>
          <a:ln/>
        </p:spPr>
        <p:txBody>
          <a:bodyPr anchor="b"/>
          <a:lstStyle/>
          <a:p>
            <a:r>
              <a:rPr lang="en-US" altLang="zh-CN" dirty="0">
                <a:latin typeface="楷体_GB2312" pitchFamily="49" charset="-122"/>
                <a:ea typeface="楷体_GB2312" pitchFamily="49" charset="-122"/>
              </a:rPr>
              <a:t>9.13 </a:t>
            </a:r>
            <a:r>
              <a:rPr lang="zh-CN" altLang="en-US" dirty="0">
                <a:latin typeface="楷体_GB2312" pitchFamily="49" charset="-122"/>
                <a:ea typeface="楷体_GB2312" pitchFamily="49" charset="-122"/>
              </a:rPr>
              <a:t>菜单</a:t>
            </a:r>
            <a:endParaRPr lang="zh-CN" altLang="en-US">
              <a:latin typeface="楷体_GB2312" pitchFamily="49" charset="-122"/>
              <a:ea typeface="楷体_GB2312" pitchFamily="49" charset="-122"/>
            </a:endParaRPr>
          </a:p>
        </p:txBody>
      </p:sp>
      <p:sp>
        <p:nvSpPr>
          <p:cNvPr id="506883" name="矩形 506882"/>
          <p:cNvSpPr/>
          <p:nvPr/>
        </p:nvSpPr>
        <p:spPr>
          <a:xfrm>
            <a:off x="3367088" y="2824163"/>
            <a:ext cx="9144000" cy="0"/>
          </a:xfrm>
          <a:prstGeom prst="rect">
            <a:avLst/>
          </a:prstGeom>
          <a:noFill/>
          <a:ln w="9525">
            <a:noFill/>
          </a:ln>
        </p:spPr>
        <p:txBody>
          <a:bodyPr/>
          <a:lstStyle/>
          <a:p>
            <a:endParaRPr lang="zh-CN" altLang="en-US"/>
          </a:p>
        </p:txBody>
      </p:sp>
      <p:pic>
        <p:nvPicPr>
          <p:cNvPr id="506884" name="图片 506883" descr="image007"/>
          <p:cNvPicPr>
            <a:picLocks noChangeAspect="1"/>
          </p:cNvPicPr>
          <p:nvPr/>
        </p:nvPicPr>
        <p:blipFill>
          <a:blip r:embed="rId3"/>
          <a:stretch>
            <a:fillRect/>
          </a:stretch>
        </p:blipFill>
        <p:spPr>
          <a:xfrm>
            <a:off x="457200" y="1524000"/>
            <a:ext cx="5715000" cy="3810000"/>
          </a:xfrm>
          <a:prstGeom prst="rect">
            <a:avLst/>
          </a:prstGeom>
          <a:noFill/>
          <a:ln w="9525">
            <a:noFill/>
          </a:ln>
        </p:spPr>
      </p:pic>
      <p:sp>
        <p:nvSpPr>
          <p:cNvPr id="506885" name="矩形 506884"/>
          <p:cNvSpPr/>
          <p:nvPr/>
        </p:nvSpPr>
        <p:spPr>
          <a:xfrm>
            <a:off x="457200" y="5486400"/>
            <a:ext cx="5062538" cy="457200"/>
          </a:xfrm>
          <a:prstGeom prst="rect">
            <a:avLst/>
          </a:prstGeom>
          <a:noFill/>
          <a:ln w="9525">
            <a:noFill/>
          </a:ln>
        </p:spPr>
        <p:txBody>
          <a:bodyPr wrap="none" anchor="b">
            <a:spAutoFit/>
          </a:bodyPr>
          <a:lstStyle/>
          <a:p>
            <a:r>
              <a:rPr lang="zh-CN" altLang="en-US" sz="2400" dirty="0">
                <a:solidFill>
                  <a:schemeClr val="tx1"/>
                </a:solidFill>
                <a:latin typeface="Times New Roman" panose="02020603050405020304" pitchFamily="18" charset="0"/>
                <a:ea typeface="宋体" panose="02010600030101010101" pitchFamily="2" charset="-122"/>
              </a:rPr>
              <a:t>与菜单相关的类继承关系如图</a:t>
            </a:r>
            <a:r>
              <a:rPr lang="en-US" altLang="zh-CN" sz="2400" dirty="0">
                <a:solidFill>
                  <a:schemeClr val="tx1"/>
                </a:solidFill>
                <a:latin typeface="Tahoma" panose="020B0604030504040204" pitchFamily="34" charset="0"/>
                <a:ea typeface="宋体" panose="02010600030101010101" pitchFamily="2" charset="-122"/>
              </a:rPr>
              <a:t>9-20</a:t>
            </a:r>
            <a:r>
              <a:rPr lang="zh-CN" altLang="en-US" sz="2400" dirty="0">
                <a:solidFill>
                  <a:schemeClr val="tx1"/>
                </a:solidFill>
                <a:latin typeface="Times New Roman" panose="02020603050405020304" pitchFamily="18" charset="0"/>
                <a:ea typeface="宋体" panose="02010600030101010101" pitchFamily="2" charset="-122"/>
              </a:rPr>
              <a:t>。</a:t>
            </a:r>
          </a:p>
        </p:txBody>
      </p:sp>
      <p:pic>
        <p:nvPicPr>
          <p:cNvPr id="506886" name="图片 506885"/>
          <p:cNvPicPr>
            <a:picLocks noChangeAspect="1"/>
          </p:cNvPicPr>
          <p:nvPr/>
        </p:nvPicPr>
        <p:blipFill>
          <a:blip r:embed="rId4"/>
          <a:stretch>
            <a:fillRect/>
          </a:stretch>
        </p:blipFill>
        <p:spPr>
          <a:xfrm>
            <a:off x="4648200" y="0"/>
            <a:ext cx="4495800" cy="198120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92161"/>
          <p:cNvSpPr>
            <a:spLocks noGrp="1"/>
          </p:cNvSpPr>
          <p:nvPr>
            <p:ph type="title"/>
          </p:nvPr>
        </p:nvSpPr>
        <p:spPr>
          <a:xfrm>
            <a:off x="914400" y="609600"/>
            <a:ext cx="7848600" cy="533400"/>
          </a:xfrm>
          <a:ln/>
        </p:spPr>
        <p:txBody>
          <a:bodyPr anchor="b"/>
          <a:lstStyle/>
          <a:p>
            <a:r>
              <a:rPr lang="en-US" altLang="zh-CN" sz="3200" dirty="0">
                <a:latin typeface="宋体" panose="02010600030101010101" pitchFamily="2" charset="-122"/>
                <a:ea typeface="宋体" panose="02010600030101010101" pitchFamily="2" charset="-122"/>
              </a:rPr>
              <a:t>3. Swing</a:t>
            </a:r>
            <a:r>
              <a:rPr lang="zh-CN" altLang="en-US" sz="3200" dirty="0">
                <a:latin typeface="宋体" panose="02010600030101010101" pitchFamily="2" charset="-122"/>
                <a:ea typeface="宋体" panose="02010600030101010101" pitchFamily="2" charset="-122"/>
              </a:rPr>
              <a:t>组件的分类</a:t>
            </a:r>
            <a:endParaRPr lang="zh-CN" altLang="en-US" sz="3200">
              <a:latin typeface="宋体" panose="02010600030101010101" pitchFamily="2" charset="-122"/>
              <a:ea typeface="宋体" panose="02010600030101010101" pitchFamily="2" charset="-122"/>
            </a:endParaRPr>
          </a:p>
        </p:txBody>
      </p:sp>
      <p:sp>
        <p:nvSpPr>
          <p:cNvPr id="92163" name="文本占位符 92162"/>
          <p:cNvSpPr>
            <a:spLocks noGrp="1"/>
          </p:cNvSpPr>
          <p:nvPr>
            <p:ph type="body" idx="1"/>
          </p:nvPr>
        </p:nvSpPr>
        <p:spPr>
          <a:xfrm>
            <a:off x="609600" y="1447800"/>
            <a:ext cx="7924800" cy="4495800"/>
          </a:xfrm>
          <a:ln/>
        </p:spPr>
        <p:txBody>
          <a:bodyPr/>
          <a:lstStyle/>
          <a:p>
            <a:pPr>
              <a:lnSpc>
                <a:spcPct val="90000"/>
              </a:lnSpc>
              <a:buNone/>
            </a:pPr>
            <a:r>
              <a:rPr lang="zh-CN" altLang="en-US" sz="2400" b="1" dirty="0">
                <a:latin typeface="宋体" panose="02010600030101010101" pitchFamily="2" charset="-122"/>
              </a:rPr>
              <a:t>从功能上分：</a:t>
            </a:r>
          </a:p>
          <a:p>
            <a:pPr>
              <a:lnSpc>
                <a:spcPct val="90000"/>
              </a:lnSpc>
              <a:buNone/>
            </a:pPr>
            <a:r>
              <a:rPr lang="zh-CN" altLang="en-US" sz="2400" dirty="0">
                <a:latin typeface="宋体" panose="02010600030101010101" pitchFamily="2" charset="-122"/>
              </a:rPr>
              <a:t>（</a:t>
            </a:r>
            <a:r>
              <a:rPr lang="en-US" altLang="zh-CN" sz="2400" dirty="0">
                <a:latin typeface="宋体" panose="02010600030101010101" pitchFamily="2" charset="-122"/>
              </a:rPr>
              <a:t>1</a:t>
            </a:r>
            <a:r>
              <a:rPr lang="zh-CN" altLang="en-US" sz="2400" dirty="0">
                <a:latin typeface="宋体" panose="02010600030101010101" pitchFamily="2" charset="-122"/>
              </a:rPr>
              <a:t>）顶层容器：</a:t>
            </a:r>
            <a:r>
              <a:rPr lang="en-US" altLang="zh-CN" sz="2400" dirty="0" err="1">
                <a:latin typeface="宋体" panose="02010600030101010101" pitchFamily="2" charset="-122"/>
              </a:rPr>
              <a:t>JFrame,JApplet,JDialog,JWindow</a:t>
            </a:r>
            <a:r>
              <a:rPr lang="zh-CN" altLang="en-US" sz="2400" dirty="0">
                <a:latin typeface="宋体" panose="02010600030101010101" pitchFamily="2" charset="-122"/>
              </a:rPr>
              <a:t>共</a:t>
            </a:r>
            <a:r>
              <a:rPr lang="en-US" altLang="zh-CN" sz="2400" dirty="0">
                <a:latin typeface="宋体" panose="02010600030101010101" pitchFamily="2" charset="-122"/>
              </a:rPr>
              <a:t>4</a:t>
            </a:r>
            <a:r>
              <a:rPr lang="zh-CN" altLang="en-US" sz="2400" dirty="0">
                <a:latin typeface="宋体" panose="02010600030101010101" pitchFamily="2" charset="-122"/>
              </a:rPr>
              <a:t>个</a:t>
            </a:r>
          </a:p>
          <a:p>
            <a:pPr>
              <a:lnSpc>
                <a:spcPct val="90000"/>
              </a:lnSpc>
              <a:buNone/>
            </a:pPr>
            <a:r>
              <a:rPr lang="zh-CN" altLang="en-US" sz="2400" dirty="0">
                <a:latin typeface="宋体" panose="02010600030101010101" pitchFamily="2" charset="-122"/>
              </a:rPr>
              <a:t>（</a:t>
            </a:r>
            <a:r>
              <a:rPr lang="en-US" altLang="zh-CN" sz="2400" dirty="0">
                <a:latin typeface="宋体" panose="02010600030101010101" pitchFamily="2" charset="-122"/>
              </a:rPr>
              <a:t>2</a:t>
            </a:r>
            <a:r>
              <a:rPr lang="zh-CN" altLang="en-US" sz="2400" dirty="0">
                <a:latin typeface="宋体" panose="02010600030101010101" pitchFamily="2" charset="-122"/>
              </a:rPr>
              <a:t>）普通容器：</a:t>
            </a:r>
            <a:r>
              <a:rPr lang="en-US" altLang="zh-CN" sz="2400" dirty="0" err="1">
                <a:latin typeface="宋体" panose="02010600030101010101" pitchFamily="2" charset="-122"/>
              </a:rPr>
              <a:t>JPanel,JScrollPane,JSplitPane,JToolBar</a:t>
            </a:r>
            <a:endParaRPr lang="en-US" altLang="zh-CN" sz="2400" dirty="0">
              <a:latin typeface="宋体" panose="02010600030101010101" pitchFamily="2" charset="-122"/>
            </a:endParaRPr>
          </a:p>
          <a:p>
            <a:pPr>
              <a:lnSpc>
                <a:spcPct val="90000"/>
              </a:lnSpc>
              <a:buNone/>
            </a:pPr>
            <a:r>
              <a:rPr lang="zh-CN" altLang="en-US" sz="2400" dirty="0">
                <a:latin typeface="宋体" panose="02010600030101010101" pitchFamily="2" charset="-122"/>
              </a:rPr>
              <a:t>（</a:t>
            </a:r>
            <a:r>
              <a:rPr lang="en-US" altLang="zh-CN" sz="2400" dirty="0">
                <a:latin typeface="宋体" panose="02010600030101010101" pitchFamily="2" charset="-122"/>
              </a:rPr>
              <a:t>3</a:t>
            </a:r>
            <a:r>
              <a:rPr lang="zh-CN" altLang="en-US" sz="2400" dirty="0">
                <a:latin typeface="宋体" panose="02010600030101010101" pitchFamily="2" charset="-122"/>
              </a:rPr>
              <a:t>）特殊容器：在</a:t>
            </a:r>
            <a:r>
              <a:rPr lang="en-US" altLang="zh-CN" sz="2400" dirty="0">
                <a:latin typeface="宋体" panose="02010600030101010101" pitchFamily="2" charset="-122"/>
              </a:rPr>
              <a:t>GUI</a:t>
            </a:r>
            <a:r>
              <a:rPr lang="zh-CN" altLang="en-US" sz="2400" dirty="0">
                <a:latin typeface="宋体" panose="02010600030101010101" pitchFamily="2" charset="-122"/>
              </a:rPr>
              <a:t>上起特殊作用的中间层</a:t>
            </a:r>
            <a:r>
              <a:rPr lang="en-US" altLang="zh-CN" sz="2400" dirty="0" err="1">
                <a:latin typeface="宋体" panose="02010600030101010101" pitchFamily="2" charset="-122"/>
              </a:rPr>
              <a:t>JInternalFrame,JLayeredPane,JRootPane</a:t>
            </a:r>
            <a:r>
              <a:rPr lang="en-US" altLang="zh-CN" sz="2400" dirty="0">
                <a:latin typeface="宋体" panose="02010600030101010101" pitchFamily="2" charset="-122"/>
              </a:rPr>
              <a:t>.</a:t>
            </a:r>
          </a:p>
          <a:p>
            <a:pPr>
              <a:lnSpc>
                <a:spcPct val="90000"/>
              </a:lnSpc>
              <a:buNone/>
            </a:pPr>
            <a:r>
              <a:rPr lang="zh-CN" altLang="en-US" sz="2400" dirty="0">
                <a:latin typeface="宋体" panose="02010600030101010101" pitchFamily="2" charset="-122"/>
              </a:rPr>
              <a:t>（</a:t>
            </a:r>
            <a:r>
              <a:rPr lang="en-US" altLang="zh-CN" sz="2400" dirty="0">
                <a:latin typeface="宋体" panose="02010600030101010101" pitchFamily="2" charset="-122"/>
              </a:rPr>
              <a:t>4</a:t>
            </a:r>
            <a:r>
              <a:rPr lang="zh-CN" altLang="en-US" sz="2400" dirty="0">
                <a:latin typeface="宋体" panose="02010600030101010101" pitchFamily="2" charset="-122"/>
              </a:rPr>
              <a:t>）基本控件：实现人际交互的组件，如</a:t>
            </a:r>
            <a:r>
              <a:rPr lang="en-US" altLang="zh-CN" sz="2400" dirty="0" err="1">
                <a:latin typeface="宋体" panose="02010600030101010101" pitchFamily="2" charset="-122"/>
              </a:rPr>
              <a:t>JButton,JComboBox,JList,JMenu,JSlider,JTextField</a:t>
            </a:r>
            <a:endParaRPr lang="en-US" altLang="zh-CN" sz="2400" dirty="0">
              <a:latin typeface="宋体" panose="02010600030101010101" pitchFamily="2" charset="-122"/>
            </a:endParaRPr>
          </a:p>
          <a:p>
            <a:pPr>
              <a:lnSpc>
                <a:spcPct val="90000"/>
              </a:lnSpc>
              <a:buNone/>
            </a:pPr>
            <a:r>
              <a:rPr lang="zh-CN" altLang="en-US" sz="2400" dirty="0">
                <a:latin typeface="宋体" panose="02010600030101010101" pitchFamily="2" charset="-122"/>
              </a:rPr>
              <a:t>（</a:t>
            </a:r>
            <a:r>
              <a:rPr lang="en-US" altLang="zh-CN" sz="2400" dirty="0">
                <a:latin typeface="宋体" panose="02010600030101010101" pitchFamily="2" charset="-122"/>
              </a:rPr>
              <a:t>5</a:t>
            </a:r>
            <a:r>
              <a:rPr lang="zh-CN" altLang="en-US" sz="2400" dirty="0">
                <a:latin typeface="宋体" panose="02010600030101010101" pitchFamily="2" charset="-122"/>
              </a:rPr>
              <a:t>）向用户显示不可编辑信息的组件</a:t>
            </a:r>
            <a:r>
              <a:rPr lang="en-US" altLang="zh-CN" sz="2400" dirty="0">
                <a:latin typeface="宋体" panose="02010600030101010101" pitchFamily="2" charset="-122"/>
              </a:rPr>
              <a:t>.</a:t>
            </a:r>
            <a:r>
              <a:rPr lang="zh-CN" altLang="en-US" sz="2400" dirty="0">
                <a:latin typeface="宋体" panose="02010600030101010101" pitchFamily="2" charset="-122"/>
              </a:rPr>
              <a:t>例如</a:t>
            </a:r>
            <a:r>
              <a:rPr lang="en-US" altLang="zh-CN" sz="2400" dirty="0" err="1">
                <a:latin typeface="宋体" panose="02010600030101010101" pitchFamily="2" charset="-122"/>
              </a:rPr>
              <a:t>JLabel,JProgressBar,ToolTip</a:t>
            </a:r>
            <a:endParaRPr lang="en-US" altLang="zh-CN" sz="2400" dirty="0">
              <a:latin typeface="宋体" panose="02010600030101010101" pitchFamily="2" charset="-122"/>
            </a:endParaRPr>
          </a:p>
          <a:p>
            <a:pPr>
              <a:lnSpc>
                <a:spcPct val="90000"/>
              </a:lnSpc>
              <a:buNone/>
            </a:pPr>
            <a:r>
              <a:rPr lang="zh-CN" altLang="en-US" sz="2400" dirty="0">
                <a:latin typeface="宋体" panose="02010600030101010101" pitchFamily="2" charset="-122"/>
              </a:rPr>
              <a:t>（</a:t>
            </a:r>
            <a:r>
              <a:rPr lang="en-US" altLang="zh-CN" sz="2400" dirty="0">
                <a:latin typeface="宋体" panose="02010600030101010101" pitchFamily="2" charset="-122"/>
              </a:rPr>
              <a:t>6</a:t>
            </a:r>
            <a:r>
              <a:rPr lang="zh-CN" altLang="en-US" sz="2400" dirty="0">
                <a:latin typeface="宋体" panose="02010600030101010101" pitchFamily="2" charset="-122"/>
              </a:rPr>
              <a:t>）向用户显示能被编辑的格式化信息的组件</a:t>
            </a:r>
            <a:r>
              <a:rPr lang="en-US" altLang="zh-CN" sz="2400" dirty="0">
                <a:latin typeface="宋体" panose="02010600030101010101" pitchFamily="2" charset="-122"/>
              </a:rPr>
              <a:t>.</a:t>
            </a:r>
            <a:r>
              <a:rPr lang="zh-CN" altLang="en-US" sz="2400" dirty="0">
                <a:latin typeface="宋体" panose="02010600030101010101" pitchFamily="2" charset="-122"/>
              </a:rPr>
              <a:t>如</a:t>
            </a:r>
            <a:r>
              <a:rPr lang="en-US" altLang="zh-CN" sz="2400" dirty="0" err="1">
                <a:latin typeface="宋体" panose="02010600030101010101" pitchFamily="2" charset="-122"/>
              </a:rPr>
              <a:t>JColorChooser</a:t>
            </a:r>
            <a:r>
              <a:rPr lang="en-US" altLang="zh-CN" sz="2400" dirty="0">
                <a:latin typeface="宋体" panose="02010600030101010101" pitchFamily="2" charset="-122"/>
              </a:rPr>
              <a:t>, </a:t>
            </a:r>
            <a:r>
              <a:rPr lang="en-US" altLang="zh-CN" sz="2400" dirty="0" err="1">
                <a:latin typeface="宋体" panose="02010600030101010101" pitchFamily="2" charset="-122"/>
              </a:rPr>
              <a:t>JFileChooser,JTable,JTextArea</a:t>
            </a:r>
            <a:endParaRPr lang="en-US" altLang="zh-CN" sz="2400" dirty="0">
              <a:latin typeface="宋体" panose="02010600030101010101" pitchFamily="2" charset="-122"/>
            </a:endParaRPr>
          </a:p>
          <a:p>
            <a:pPr>
              <a:lnSpc>
                <a:spcPct val="90000"/>
              </a:lnSpc>
              <a:buNone/>
            </a:pPr>
            <a:endParaRPr lang="en-US" altLang="zh-CN" sz="2400" dirty="0">
              <a:latin typeface="宋体" panose="02010600030101010101" pitchFamily="2" charset="-122"/>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3812" name="文本占位符 503811"/>
          <p:cNvPicPr>
            <a:picLocks noGrp="1" noChangeAspect="1"/>
          </p:cNvPicPr>
          <p:nvPr>
            <p:ph type="body" idx="1"/>
          </p:nvPr>
        </p:nvPicPr>
        <p:blipFill>
          <a:blip r:embed="rId3"/>
          <a:stretch>
            <a:fillRect/>
          </a:stretch>
        </p:blipFill>
        <p:spPr>
          <a:xfrm>
            <a:off x="1943100" y="3733800"/>
            <a:ext cx="6248400" cy="2667000"/>
          </a:xfrm>
          <a:ln/>
        </p:spPr>
      </p:pic>
      <p:grpSp>
        <p:nvGrpSpPr>
          <p:cNvPr id="503828" name="组合 503827"/>
          <p:cNvGrpSpPr/>
          <p:nvPr/>
        </p:nvGrpSpPr>
        <p:grpSpPr>
          <a:xfrm>
            <a:off x="5410200" y="1219200"/>
            <a:ext cx="3352800" cy="1219200"/>
            <a:chOff x="3408" y="768"/>
            <a:chExt cx="2112" cy="768"/>
          </a:xfrm>
        </p:grpSpPr>
        <p:sp>
          <p:nvSpPr>
            <p:cNvPr id="503818" name="文本框 503817"/>
            <p:cNvSpPr txBox="1"/>
            <p:nvPr/>
          </p:nvSpPr>
          <p:spPr>
            <a:xfrm>
              <a:off x="3408" y="768"/>
              <a:ext cx="2112" cy="597"/>
            </a:xfrm>
            <a:prstGeom prst="rect">
              <a:avLst/>
            </a:prstGeom>
            <a:solidFill>
              <a:srgbClr val="00FF00"/>
            </a:solidFill>
            <a:ln w="9525">
              <a:noFill/>
            </a:ln>
          </p:spPr>
          <p:txBody>
            <a:bodyPr>
              <a:spAutoFit/>
            </a:bodyPr>
            <a:lstStyle/>
            <a:p>
              <a:pPr eaLnBrk="0" hangingPunct="0">
                <a:spcBef>
                  <a:spcPct val="50000"/>
                </a:spcBef>
              </a:pPr>
              <a:r>
                <a:rPr lang="en-US" altLang="zh-CN" sz="1600">
                  <a:solidFill>
                    <a:schemeClr val="tx1"/>
                  </a:solidFill>
                  <a:latin typeface="Helvetica" pitchFamily="34" charset="0"/>
                  <a:ea typeface="宋体" panose="02010600030101010101" pitchFamily="2" charset="-122"/>
                  <a:cs typeface="Times New Roman" panose="02020603050405020304" pitchFamily="18" charset="0"/>
                </a:rPr>
                <a:t>Classes provide method </a:t>
              </a:r>
              <a:r>
                <a:rPr lang="en-US" altLang="zh-CN" sz="1600" b="1" err="1">
                  <a:solidFill>
                    <a:schemeClr val="tx1"/>
                  </a:solidFill>
                  <a:latin typeface="Helvetica" pitchFamily="34" charset="0"/>
                  <a:ea typeface="宋体" panose="02010600030101010101" pitchFamily="2" charset="-122"/>
                  <a:cs typeface="Times New Roman" panose="02020603050405020304" pitchFamily="18" charset="0"/>
                </a:rPr>
                <a:t>setJMenuBar(JMunuBar</a:t>
              </a:r>
              <a:r>
                <a:rPr lang="en-US" altLang="zh-CN" sz="1600" b="1">
                  <a:solidFill>
                    <a:schemeClr val="tx1"/>
                  </a:solidFill>
                  <a:latin typeface="Helvetica" pitchFamily="34" charset="0"/>
                  <a:ea typeface="宋体" panose="02010600030101010101" pitchFamily="2" charset="-122"/>
                  <a:cs typeface="Times New Roman" panose="02020603050405020304" pitchFamily="18" charset="0"/>
                </a:rPr>
                <a:t> bar)</a:t>
              </a:r>
            </a:p>
            <a:p>
              <a:pPr eaLnBrk="0" hangingPunct="0">
                <a:spcBef>
                  <a:spcPct val="50000"/>
                </a:spcBef>
              </a:pPr>
              <a:endParaRPr lang="en-US" altLang="zh-CN" sz="1600" b="1">
                <a:solidFill>
                  <a:schemeClr val="tx1"/>
                </a:solidFill>
                <a:latin typeface="Helvetica" pitchFamily="34" charset="0"/>
                <a:ea typeface="Times New Roman" panose="02020603050405020304" pitchFamily="18" charset="0"/>
              </a:endParaRPr>
            </a:p>
          </p:txBody>
        </p:sp>
        <p:sp>
          <p:nvSpPr>
            <p:cNvPr id="503819" name="直接连接符 503818"/>
            <p:cNvSpPr/>
            <p:nvPr/>
          </p:nvSpPr>
          <p:spPr>
            <a:xfrm flipH="1">
              <a:off x="4704" y="1392"/>
              <a:ext cx="48" cy="144"/>
            </a:xfrm>
            <a:prstGeom prst="line">
              <a:avLst/>
            </a:prstGeom>
            <a:ln w="9525" cap="flat" cmpd="sng">
              <a:solidFill>
                <a:schemeClr val="tx1"/>
              </a:solidFill>
              <a:prstDash val="solid"/>
              <a:headEnd type="none" w="med" len="med"/>
              <a:tailEnd type="triangle" w="med" len="med"/>
            </a:ln>
          </p:spPr>
        </p:sp>
      </p:grpSp>
      <p:grpSp>
        <p:nvGrpSpPr>
          <p:cNvPr id="503825" name="组合 503824"/>
          <p:cNvGrpSpPr/>
          <p:nvPr/>
        </p:nvGrpSpPr>
        <p:grpSpPr>
          <a:xfrm>
            <a:off x="6096000" y="2514600"/>
            <a:ext cx="2667000" cy="1524000"/>
            <a:chOff x="3840" y="1584"/>
            <a:chExt cx="1680" cy="960"/>
          </a:xfrm>
        </p:grpSpPr>
        <p:sp>
          <p:nvSpPr>
            <p:cNvPr id="503816" name="直接连接符 503815"/>
            <p:cNvSpPr/>
            <p:nvPr/>
          </p:nvSpPr>
          <p:spPr>
            <a:xfrm flipH="1">
              <a:off x="4272" y="1584"/>
              <a:ext cx="384" cy="960"/>
            </a:xfrm>
            <a:prstGeom prst="line">
              <a:avLst/>
            </a:prstGeom>
            <a:ln w="9525" cap="flat" cmpd="sng">
              <a:solidFill>
                <a:schemeClr val="tx1"/>
              </a:solidFill>
              <a:prstDash val="solid"/>
              <a:headEnd type="none" w="med" len="med"/>
              <a:tailEnd type="triangle" w="med" len="med"/>
            </a:ln>
          </p:spPr>
        </p:sp>
        <p:sp>
          <p:nvSpPr>
            <p:cNvPr id="503820" name="文本框 503819"/>
            <p:cNvSpPr txBox="1"/>
            <p:nvPr/>
          </p:nvSpPr>
          <p:spPr>
            <a:xfrm>
              <a:off x="3840" y="1584"/>
              <a:ext cx="1680" cy="212"/>
            </a:xfrm>
            <a:prstGeom prst="rect">
              <a:avLst/>
            </a:prstGeom>
            <a:noFill/>
            <a:ln w="9525">
              <a:noFill/>
            </a:ln>
          </p:spPr>
          <p:txBody>
            <a:bodyPr>
              <a:spAutoFit/>
            </a:bodyPr>
            <a:lstStyle/>
            <a:p>
              <a:pPr eaLnBrk="0" hangingPunct="0">
                <a:spcBef>
                  <a:spcPct val="50000"/>
                </a:spcBef>
              </a:pPr>
              <a:r>
                <a:rPr lang="en-US" altLang="zh-CN" sz="1600" b="1" err="1">
                  <a:solidFill>
                    <a:schemeClr val="tx1"/>
                  </a:solidFill>
                  <a:latin typeface="Helvetica" pitchFamily="34" charset="0"/>
                  <a:ea typeface="宋体" panose="02010600030101010101" pitchFamily="2" charset="-122"/>
                  <a:cs typeface="Times New Roman" panose="02020603050405020304" pitchFamily="18" charset="0"/>
                </a:rPr>
                <a:t>JFrame or JApplet</a:t>
              </a:r>
              <a:endParaRPr lang="en-US" altLang="zh-CN" sz="1600" b="1">
                <a:solidFill>
                  <a:schemeClr val="tx1"/>
                </a:solidFill>
                <a:latin typeface="Helvetica" pitchFamily="34" charset="0"/>
                <a:ea typeface="Times New Roman" panose="02020603050405020304" pitchFamily="18" charset="0"/>
              </a:endParaRPr>
            </a:p>
          </p:txBody>
        </p:sp>
      </p:grpSp>
      <p:grpSp>
        <p:nvGrpSpPr>
          <p:cNvPr id="503826" name="组合 503825"/>
          <p:cNvGrpSpPr/>
          <p:nvPr/>
        </p:nvGrpSpPr>
        <p:grpSpPr>
          <a:xfrm>
            <a:off x="3505200" y="3124200"/>
            <a:ext cx="3200400" cy="1371600"/>
            <a:chOff x="2208" y="1968"/>
            <a:chExt cx="2016" cy="864"/>
          </a:xfrm>
        </p:grpSpPr>
        <p:sp>
          <p:nvSpPr>
            <p:cNvPr id="503814" name="文本框 503813"/>
            <p:cNvSpPr txBox="1"/>
            <p:nvPr/>
          </p:nvSpPr>
          <p:spPr>
            <a:xfrm>
              <a:off x="3168" y="1968"/>
              <a:ext cx="1056" cy="212"/>
            </a:xfrm>
            <a:prstGeom prst="rect">
              <a:avLst/>
            </a:prstGeom>
            <a:noFill/>
            <a:ln w="9525">
              <a:noFill/>
            </a:ln>
          </p:spPr>
          <p:txBody>
            <a:bodyPr>
              <a:spAutoFit/>
            </a:bodyPr>
            <a:lstStyle/>
            <a:p>
              <a:pPr eaLnBrk="0" hangingPunct="0">
                <a:spcBef>
                  <a:spcPct val="50000"/>
                </a:spcBef>
              </a:pPr>
              <a:r>
                <a:rPr lang="en-US" altLang="zh-CN" sz="1600" b="1" err="1">
                  <a:solidFill>
                    <a:schemeClr val="tx1"/>
                  </a:solidFill>
                  <a:latin typeface="Helvetica" pitchFamily="34" charset="0"/>
                  <a:ea typeface="宋体" panose="02010600030101010101" pitchFamily="2" charset="-122"/>
                  <a:cs typeface="Times New Roman" panose="02020603050405020304" pitchFamily="18" charset="0"/>
                </a:rPr>
                <a:t>JMenuBar</a:t>
              </a:r>
              <a:endParaRPr lang="en-US" altLang="zh-CN" sz="1600" b="1" err="1">
                <a:solidFill>
                  <a:schemeClr val="tx1"/>
                </a:solidFill>
                <a:latin typeface="Helvetica" pitchFamily="34" charset="0"/>
                <a:ea typeface="Times New Roman" panose="02020603050405020304" pitchFamily="18" charset="0"/>
              </a:endParaRPr>
            </a:p>
          </p:txBody>
        </p:sp>
        <p:sp>
          <p:nvSpPr>
            <p:cNvPr id="503821" name="直接连接符 503820"/>
            <p:cNvSpPr/>
            <p:nvPr/>
          </p:nvSpPr>
          <p:spPr>
            <a:xfrm flipH="1">
              <a:off x="2208" y="2208"/>
              <a:ext cx="1680" cy="624"/>
            </a:xfrm>
            <a:prstGeom prst="line">
              <a:avLst/>
            </a:prstGeom>
            <a:ln w="9525" cap="flat" cmpd="sng">
              <a:solidFill>
                <a:schemeClr val="tx1"/>
              </a:solidFill>
              <a:prstDash val="solid"/>
              <a:headEnd type="none" w="med" len="med"/>
              <a:tailEnd type="triangle" w="med" len="med"/>
            </a:ln>
          </p:spPr>
        </p:sp>
      </p:grpSp>
      <p:grpSp>
        <p:nvGrpSpPr>
          <p:cNvPr id="503830" name="组合 503829"/>
          <p:cNvGrpSpPr/>
          <p:nvPr/>
        </p:nvGrpSpPr>
        <p:grpSpPr>
          <a:xfrm>
            <a:off x="838200" y="3810000"/>
            <a:ext cx="1219200" cy="609600"/>
            <a:chOff x="528" y="2400"/>
            <a:chExt cx="768" cy="384"/>
          </a:xfrm>
        </p:grpSpPr>
        <p:sp>
          <p:nvSpPr>
            <p:cNvPr id="503813" name="文本框 503812"/>
            <p:cNvSpPr txBox="1"/>
            <p:nvPr/>
          </p:nvSpPr>
          <p:spPr>
            <a:xfrm>
              <a:off x="528" y="2400"/>
              <a:ext cx="576" cy="212"/>
            </a:xfrm>
            <a:prstGeom prst="rect">
              <a:avLst/>
            </a:prstGeom>
            <a:noFill/>
            <a:ln w="9525">
              <a:noFill/>
            </a:ln>
          </p:spPr>
          <p:txBody>
            <a:bodyPr>
              <a:spAutoFit/>
            </a:bodyPr>
            <a:lstStyle/>
            <a:p>
              <a:pPr eaLnBrk="0" hangingPunct="0">
                <a:spcBef>
                  <a:spcPct val="50000"/>
                </a:spcBef>
              </a:pPr>
              <a:r>
                <a:rPr lang="en-US" altLang="zh-CN" sz="1600" b="1" err="1">
                  <a:solidFill>
                    <a:schemeClr val="tx1"/>
                  </a:solidFill>
                  <a:latin typeface="Helvetica" pitchFamily="34" charset="0"/>
                  <a:ea typeface="宋体" panose="02010600030101010101" pitchFamily="2" charset="-122"/>
                  <a:cs typeface="Times New Roman" panose="02020603050405020304" pitchFamily="18" charset="0"/>
                </a:rPr>
                <a:t>JMunu</a:t>
              </a:r>
              <a:endParaRPr lang="en-US" altLang="zh-CN" sz="1600" b="1" err="1">
                <a:solidFill>
                  <a:schemeClr val="tx1"/>
                </a:solidFill>
                <a:latin typeface="Helvetica" pitchFamily="34" charset="0"/>
                <a:ea typeface="Times New Roman" panose="02020603050405020304" pitchFamily="18" charset="0"/>
              </a:endParaRPr>
            </a:p>
          </p:txBody>
        </p:sp>
        <p:sp>
          <p:nvSpPr>
            <p:cNvPr id="503822" name="直接连接符 503821"/>
            <p:cNvSpPr/>
            <p:nvPr/>
          </p:nvSpPr>
          <p:spPr>
            <a:xfrm>
              <a:off x="816" y="2544"/>
              <a:ext cx="480" cy="240"/>
            </a:xfrm>
            <a:prstGeom prst="line">
              <a:avLst/>
            </a:prstGeom>
            <a:ln w="9525" cap="flat" cmpd="sng">
              <a:solidFill>
                <a:schemeClr val="tx1"/>
              </a:solidFill>
              <a:prstDash val="solid"/>
              <a:headEnd type="none" w="med" len="med"/>
              <a:tailEnd type="triangle" w="med" len="med"/>
            </a:ln>
          </p:spPr>
        </p:sp>
      </p:grpSp>
      <p:grpSp>
        <p:nvGrpSpPr>
          <p:cNvPr id="503827" name="组合 503826"/>
          <p:cNvGrpSpPr/>
          <p:nvPr/>
        </p:nvGrpSpPr>
        <p:grpSpPr>
          <a:xfrm>
            <a:off x="381000" y="4724400"/>
            <a:ext cx="1752600" cy="1192213"/>
            <a:chOff x="240" y="2976"/>
            <a:chExt cx="1104" cy="751"/>
          </a:xfrm>
        </p:grpSpPr>
        <p:sp>
          <p:nvSpPr>
            <p:cNvPr id="503815" name="文本框 503814"/>
            <p:cNvSpPr txBox="1"/>
            <p:nvPr/>
          </p:nvSpPr>
          <p:spPr>
            <a:xfrm>
              <a:off x="240" y="2976"/>
              <a:ext cx="864" cy="751"/>
            </a:xfrm>
            <a:prstGeom prst="rect">
              <a:avLst/>
            </a:prstGeom>
            <a:noFill/>
            <a:ln w="9525">
              <a:noFill/>
            </a:ln>
          </p:spPr>
          <p:txBody>
            <a:bodyPr>
              <a:spAutoFit/>
            </a:bodyPr>
            <a:lstStyle/>
            <a:p>
              <a:pPr eaLnBrk="0" hangingPunct="0">
                <a:spcBef>
                  <a:spcPct val="50000"/>
                </a:spcBef>
              </a:pPr>
              <a:r>
                <a:rPr lang="en-US" altLang="zh-CN" sz="1600" b="1" err="1">
                  <a:solidFill>
                    <a:schemeClr val="tx1"/>
                  </a:solidFill>
                  <a:latin typeface="Lucida Console" panose="020B0609040504020204" pitchFamily="49" charset="0"/>
                  <a:ea typeface="宋体" panose="02010600030101010101" pitchFamily="2" charset="-122"/>
                </a:rPr>
                <a:t>JMenuItem</a:t>
              </a:r>
              <a:endParaRPr lang="en-US" altLang="zh-CN" sz="1600" b="1">
                <a:solidFill>
                  <a:schemeClr val="tx1"/>
                </a:solidFill>
                <a:latin typeface="Lucida Console" panose="020B0609040504020204" pitchFamily="49" charset="0"/>
                <a:ea typeface="宋体" panose="02010600030101010101" pitchFamily="2" charset="-122"/>
              </a:endParaRPr>
            </a:p>
            <a:p>
              <a:pPr eaLnBrk="0" hangingPunct="0">
                <a:spcBef>
                  <a:spcPct val="50000"/>
                </a:spcBef>
              </a:pPr>
              <a:r>
                <a:rPr lang="en-US" altLang="zh-CN" sz="1600">
                  <a:solidFill>
                    <a:schemeClr val="tx1"/>
                  </a:solidFill>
                  <a:latin typeface="Lucida Console" panose="020B0609040504020204" pitchFamily="49" charset="0"/>
                  <a:ea typeface="宋体" panose="02010600030101010101" pitchFamily="2" charset="-122"/>
                </a:rPr>
                <a:t>(Add event handle)</a:t>
              </a:r>
            </a:p>
          </p:txBody>
        </p:sp>
        <p:sp>
          <p:nvSpPr>
            <p:cNvPr id="503823" name="直接连接符 503822"/>
            <p:cNvSpPr/>
            <p:nvPr/>
          </p:nvSpPr>
          <p:spPr>
            <a:xfrm>
              <a:off x="864" y="3168"/>
              <a:ext cx="480" cy="0"/>
            </a:xfrm>
            <a:prstGeom prst="line">
              <a:avLst/>
            </a:prstGeom>
            <a:ln w="9525" cap="flat" cmpd="sng">
              <a:solidFill>
                <a:schemeClr val="tx1"/>
              </a:solidFill>
              <a:prstDash val="solid"/>
              <a:headEnd type="none" w="med" len="med"/>
              <a:tailEnd type="triangle" w="med" len="med"/>
            </a:ln>
          </p:spPr>
        </p:sp>
        <p:sp>
          <p:nvSpPr>
            <p:cNvPr id="503824" name="直接连接符 503823"/>
            <p:cNvSpPr/>
            <p:nvPr/>
          </p:nvSpPr>
          <p:spPr>
            <a:xfrm>
              <a:off x="864" y="3168"/>
              <a:ext cx="432" cy="192"/>
            </a:xfrm>
            <a:prstGeom prst="line">
              <a:avLst/>
            </a:prstGeom>
            <a:ln w="9525" cap="flat" cmpd="sng">
              <a:solidFill>
                <a:schemeClr val="tx1"/>
              </a:solidFill>
              <a:prstDash val="solid"/>
              <a:headEnd type="none" w="med" len="med"/>
              <a:tailEnd type="triangle" w="med" len="med"/>
            </a:ln>
          </p:spPr>
        </p:sp>
      </p:grpSp>
      <p:sp>
        <p:nvSpPr>
          <p:cNvPr id="503829" name="标题 503828"/>
          <p:cNvSpPr>
            <a:spLocks noGrp="1"/>
          </p:cNvSpPr>
          <p:nvPr>
            <p:ph type="title"/>
          </p:nvPr>
        </p:nvSpPr>
        <p:spPr>
          <a:xfrm>
            <a:off x="990600" y="457200"/>
            <a:ext cx="7848600" cy="533400"/>
          </a:xfrm>
          <a:ln/>
        </p:spPr>
        <p:txBody>
          <a:bodyPr anchor="b"/>
          <a:lstStyle/>
          <a:p>
            <a:r>
              <a:rPr lang="en-US" altLang="zh-CN" dirty="0">
                <a:latin typeface="楷体_GB2312" pitchFamily="49" charset="-122"/>
                <a:ea typeface="楷体_GB2312" pitchFamily="49" charset="-122"/>
              </a:rPr>
              <a:t>9.13.1 </a:t>
            </a:r>
            <a:r>
              <a:rPr lang="zh-CN" altLang="en-US" dirty="0">
                <a:latin typeface="楷体_GB2312" pitchFamily="49" charset="-122"/>
                <a:ea typeface="楷体_GB2312" pitchFamily="49" charset="-122"/>
              </a:rPr>
              <a:t>主菜单</a:t>
            </a:r>
            <a:endParaRPr lang="zh-CN" altLang="en-US">
              <a:latin typeface="楷体_GB2312" pitchFamily="49" charset="-122"/>
              <a:ea typeface="楷体_GB2312" pitchFamily="49" charset="-122"/>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标题 505857"/>
          <p:cNvSpPr>
            <a:spLocks noGrp="1"/>
          </p:cNvSpPr>
          <p:nvPr>
            <p:ph type="title"/>
          </p:nvPr>
        </p:nvSpPr>
        <p:spPr>
          <a:ln/>
        </p:spPr>
        <p:txBody>
          <a:bodyPr anchor="b"/>
          <a:lstStyle/>
          <a:p>
            <a:r>
              <a:rPr lang="en-US" altLang="zh-CN" dirty="0">
                <a:latin typeface="楷体_GB2312" pitchFamily="49" charset="-122"/>
                <a:ea typeface="楷体_GB2312" pitchFamily="49" charset="-122"/>
              </a:rPr>
              <a:t>9.13.1 </a:t>
            </a:r>
            <a:r>
              <a:rPr lang="zh-CN" altLang="en-US" dirty="0">
                <a:latin typeface="楷体_GB2312" pitchFamily="49" charset="-122"/>
                <a:ea typeface="楷体_GB2312" pitchFamily="49" charset="-122"/>
              </a:rPr>
              <a:t>主菜单</a:t>
            </a:r>
            <a:endParaRPr lang="zh-CN" altLang="en-US">
              <a:latin typeface="楷体_GB2312" pitchFamily="49" charset="-122"/>
              <a:ea typeface="楷体_GB2312" pitchFamily="49" charset="-122"/>
            </a:endParaRPr>
          </a:p>
        </p:txBody>
      </p:sp>
      <p:sp>
        <p:nvSpPr>
          <p:cNvPr id="505859" name="文本占位符 505858"/>
          <p:cNvSpPr>
            <a:spLocks noGrp="1"/>
          </p:cNvSpPr>
          <p:nvPr>
            <p:ph type="body" idx="1"/>
          </p:nvPr>
        </p:nvSpPr>
        <p:spPr>
          <a:xfrm>
            <a:off x="609600" y="1295400"/>
            <a:ext cx="8534400" cy="4724400"/>
          </a:xfrm>
          <a:ln/>
        </p:spPr>
        <p:txBody>
          <a:bodyPr/>
          <a:lstStyle/>
          <a:p>
            <a:pPr>
              <a:buNone/>
            </a:pPr>
            <a:r>
              <a:rPr lang="en-US" altLang="zh-CN" sz="2800" b="1" dirty="0">
                <a:latin typeface="宋体" panose="02010600030101010101" pitchFamily="2" charset="-122"/>
              </a:rPr>
              <a:t>1</a:t>
            </a:r>
            <a:r>
              <a:rPr lang="zh-CN" altLang="en-US" sz="2800" b="1" dirty="0">
                <a:latin typeface="宋体" panose="02010600030101010101" pitchFamily="2" charset="-122"/>
              </a:rPr>
              <a:t>．设计菜单的编程步骤</a:t>
            </a:r>
          </a:p>
          <a:p>
            <a:pPr>
              <a:buNone/>
            </a:pPr>
            <a:r>
              <a:rPr lang="en-US" altLang="zh-CN" sz="2400" b="1" dirty="0">
                <a:latin typeface="宋体" panose="02010600030101010101" pitchFamily="2" charset="-122"/>
              </a:rPr>
              <a:t>(1) </a:t>
            </a:r>
            <a:r>
              <a:rPr lang="zh-CN" altLang="en-US" sz="2400" b="1" dirty="0">
                <a:latin typeface="宋体" panose="02010600030101010101" pitchFamily="2" charset="-122"/>
              </a:rPr>
              <a:t>创建菜单栏</a:t>
            </a:r>
            <a:r>
              <a:rPr lang="en-US" altLang="zh-CN" sz="2400" b="1" err="1">
                <a:latin typeface="宋体" panose="02010600030101010101" pitchFamily="2" charset="-122"/>
              </a:rPr>
              <a:t>JMenuBar</a:t>
            </a:r>
            <a:r>
              <a:rPr lang="zh-CN" altLang="en-US" sz="2400">
                <a:latin typeface="宋体" panose="02010600030101010101" pitchFamily="2" charset="-122"/>
              </a:rPr>
              <a:t>。</a:t>
            </a:r>
          </a:p>
          <a:p>
            <a:pPr algn="just">
              <a:buNone/>
            </a:pPr>
            <a:r>
              <a:rPr lang="zh-CN" altLang="en-US" sz="2400" err="1">
                <a:latin typeface="宋体" panose="02010600030101010101" pitchFamily="2" charset="-122"/>
              </a:rPr>
              <a:t>     </a:t>
            </a:r>
            <a:r>
              <a:rPr lang="en-US" altLang="zh-CN" sz="2400" err="1">
                <a:latin typeface="宋体" panose="02010600030101010101" pitchFamily="2" charset="-122"/>
              </a:rPr>
              <a:t>JMenuBar bar = new JMenuBar</a:t>
            </a:r>
            <a:r>
              <a:rPr lang="en-US" altLang="zh-CN" sz="2400">
                <a:latin typeface="宋体" panose="02010600030101010101" pitchFamily="2" charset="-122"/>
              </a:rPr>
              <a:t>();     </a:t>
            </a:r>
            <a:r>
              <a:rPr lang="en-US" altLang="zh-CN" sz="1800" dirty="0">
                <a:solidFill>
                  <a:srgbClr val="FF9900"/>
                </a:solidFill>
                <a:latin typeface="宋体" panose="02010600030101010101" pitchFamily="2" charset="-122"/>
              </a:rPr>
              <a:t>//</a:t>
            </a:r>
            <a:r>
              <a:rPr lang="zh-CN" altLang="en-US" sz="1800" dirty="0">
                <a:solidFill>
                  <a:srgbClr val="FF9900"/>
                </a:solidFill>
                <a:latin typeface="宋体" panose="02010600030101010101" pitchFamily="2" charset="-122"/>
              </a:rPr>
              <a:t>创建空的菜单栏</a:t>
            </a:r>
            <a:endParaRPr lang="zh-CN" altLang="en-US" sz="1800" dirty="0">
              <a:latin typeface="宋体" panose="02010600030101010101" pitchFamily="2" charset="-122"/>
            </a:endParaRPr>
          </a:p>
          <a:p>
            <a:pPr algn="just">
              <a:buNone/>
            </a:pPr>
            <a:r>
              <a:rPr lang="zh-CN" altLang="en-US" sz="2000" dirty="0">
                <a:latin typeface="宋体" panose="02010600030101010101" pitchFamily="2" charset="-122"/>
              </a:rPr>
              <a:t>     </a:t>
            </a:r>
            <a:r>
              <a:rPr lang="zh-CN" altLang="en-US" sz="2000" err="1">
                <a:latin typeface="宋体" panose="02010600030101010101" pitchFamily="2" charset="-122"/>
              </a:rPr>
              <a:t> </a:t>
            </a:r>
            <a:r>
              <a:rPr lang="en-US" altLang="zh-CN" sz="2000" err="1">
                <a:latin typeface="宋体" panose="02010600030101010101" pitchFamily="2" charset="-122"/>
              </a:rPr>
              <a:t>JMenuBar meunBar=new JMenuBar(new JMenu</a:t>
            </a:r>
            <a:r>
              <a:rPr lang="en-US" altLang="zh-CN" sz="2000">
                <a:latin typeface="宋体" panose="02010600030101010101" pitchFamily="2" charset="-122"/>
              </a:rPr>
              <a:t>("File")); </a:t>
            </a:r>
          </a:p>
          <a:p>
            <a:pPr algn="just">
              <a:buNone/>
            </a:pPr>
            <a:r>
              <a:rPr lang="en-US" altLang="zh-CN" sz="2400">
                <a:solidFill>
                  <a:srgbClr val="FF9900"/>
                </a:solidFill>
                <a:latin typeface="宋体" panose="02010600030101010101" pitchFamily="2" charset="-122"/>
              </a:rPr>
              <a:t>                              </a:t>
            </a:r>
            <a:r>
              <a:rPr lang="en-US" altLang="zh-CN" sz="1800" dirty="0">
                <a:solidFill>
                  <a:srgbClr val="FF9900"/>
                </a:solidFill>
                <a:latin typeface="宋体" panose="02010600030101010101" pitchFamily="2" charset="-122"/>
              </a:rPr>
              <a:t>//</a:t>
            </a:r>
            <a:r>
              <a:rPr lang="zh-CN" altLang="en-US" sz="1800" dirty="0">
                <a:solidFill>
                  <a:srgbClr val="FF9900"/>
                </a:solidFill>
                <a:latin typeface="宋体" panose="02010600030101010101" pitchFamily="2" charset="-122"/>
              </a:rPr>
              <a:t>创建一个带有菜单的菜单栏语句</a:t>
            </a:r>
          </a:p>
          <a:p>
            <a:pPr>
              <a:buNone/>
            </a:pPr>
            <a:r>
              <a:rPr lang="zh-CN" altLang="en-US" sz="2400" b="1" dirty="0">
                <a:latin typeface="宋体" panose="02010600030101010101" pitchFamily="2" charset="-122"/>
              </a:rPr>
              <a:t>  创建完菜单栏</a:t>
            </a:r>
            <a:r>
              <a:rPr lang="en-US" altLang="zh-CN" sz="2400" b="1" dirty="0">
                <a:latin typeface="宋体" panose="02010600030101010101" pitchFamily="2" charset="-122"/>
              </a:rPr>
              <a:t>,</a:t>
            </a:r>
            <a:r>
              <a:rPr lang="zh-CN" altLang="en-US" sz="2400" b="1" dirty="0">
                <a:latin typeface="宋体" panose="02010600030101010101" pitchFamily="2" charset="-122"/>
              </a:rPr>
              <a:t>使用</a:t>
            </a:r>
            <a:r>
              <a:rPr lang="en-US" altLang="zh-CN" sz="2400" b="1" err="1">
                <a:latin typeface="宋体" panose="02010600030101010101" pitchFamily="2" charset="-122"/>
              </a:rPr>
              <a:t>JApplet</a:t>
            </a:r>
            <a:r>
              <a:rPr lang="zh-CN" altLang="en-US" sz="2400" b="1" err="1">
                <a:latin typeface="宋体" panose="02010600030101010101" pitchFamily="2" charset="-122"/>
              </a:rPr>
              <a:t>或</a:t>
            </a:r>
            <a:r>
              <a:rPr lang="en-US" altLang="zh-CN" sz="2400" b="1" err="1">
                <a:latin typeface="宋体" panose="02010600030101010101" pitchFamily="2" charset="-122"/>
              </a:rPr>
              <a:t>JFrame</a:t>
            </a:r>
            <a:r>
              <a:rPr lang="zh-CN" altLang="en-US" sz="2400" b="1" dirty="0">
                <a:latin typeface="宋体" panose="02010600030101010101" pitchFamily="2" charset="-122"/>
              </a:rPr>
              <a:t>类的</a:t>
            </a:r>
            <a:r>
              <a:rPr lang="en-US" altLang="zh-CN" sz="2400" b="1" err="1">
                <a:latin typeface="宋体" panose="02010600030101010101" pitchFamily="2" charset="-122"/>
              </a:rPr>
              <a:t>setJMenuBar</a:t>
            </a:r>
            <a:r>
              <a:rPr lang="zh-CN" altLang="en-US" sz="2400" b="1" dirty="0">
                <a:latin typeface="宋体" panose="02010600030101010101" pitchFamily="2" charset="-122"/>
              </a:rPr>
              <a:t>方法将菜单栏添加到窗体中</a:t>
            </a:r>
            <a:r>
              <a:rPr lang="zh-CN" altLang="en-US" sz="2400" dirty="0">
                <a:latin typeface="宋体" panose="02010600030101010101" pitchFamily="2" charset="-122"/>
              </a:rPr>
              <a:t>。</a:t>
            </a:r>
          </a:p>
          <a:p>
            <a:pPr algn="just">
              <a:buNone/>
            </a:pPr>
            <a:r>
              <a:rPr lang="zh-CN" altLang="en-US" sz="2400" dirty="0">
                <a:latin typeface="宋体" panose="02010600030101010101" pitchFamily="2" charset="-122"/>
              </a:rPr>
              <a:t>  例如：将前面创建的</a:t>
            </a:r>
            <a:r>
              <a:rPr lang="en-US" altLang="zh-CN" sz="2400" dirty="0">
                <a:latin typeface="宋体" panose="02010600030101010101" pitchFamily="2" charset="-122"/>
              </a:rPr>
              <a:t>bar</a:t>
            </a:r>
            <a:r>
              <a:rPr lang="zh-CN" altLang="en-US" sz="2400" dirty="0">
                <a:latin typeface="宋体" panose="02010600030101010101" pitchFamily="2" charset="-122"/>
              </a:rPr>
              <a:t>添加到</a:t>
            </a:r>
            <a:r>
              <a:rPr lang="en-US" altLang="zh-CN" sz="2400" err="1">
                <a:latin typeface="宋体" panose="02010600030101010101" pitchFamily="2" charset="-122"/>
              </a:rPr>
              <a:t>JFrame</a:t>
            </a:r>
            <a:r>
              <a:rPr lang="zh-CN" altLang="en-US" sz="2400" dirty="0">
                <a:latin typeface="宋体" panose="02010600030101010101" pitchFamily="2" charset="-122"/>
              </a:rPr>
              <a:t>中：</a:t>
            </a:r>
          </a:p>
          <a:p>
            <a:pPr algn="just">
              <a:buNone/>
            </a:pPr>
            <a:r>
              <a:rPr lang="zh-CN" altLang="en-US" sz="2400" dirty="0">
                <a:latin typeface="宋体" panose="02010600030101010101" pitchFamily="2" charset="-122"/>
              </a:rPr>
              <a:t>       </a:t>
            </a:r>
            <a:r>
              <a:rPr lang="zh-CN" altLang="en-US" sz="2400" err="1">
                <a:latin typeface="宋体" panose="02010600030101010101" pitchFamily="2" charset="-122"/>
              </a:rPr>
              <a:t> </a:t>
            </a:r>
            <a:r>
              <a:rPr lang="en-US" altLang="zh-CN" sz="2400" err="1">
                <a:latin typeface="宋体" panose="02010600030101010101" pitchFamily="2" charset="-122"/>
              </a:rPr>
              <a:t>JFrame  myJFrame=new JFrame</a:t>
            </a:r>
            <a:r>
              <a:rPr lang="en-US" altLang="zh-CN" sz="2400">
                <a:latin typeface="宋体" panose="02010600030101010101" pitchFamily="2" charset="-122"/>
              </a:rPr>
              <a:t>();</a:t>
            </a:r>
          </a:p>
          <a:p>
            <a:pPr algn="just">
              <a:buNone/>
            </a:pPr>
            <a:r>
              <a:rPr lang="en-US" altLang="zh-CN" sz="2400" dirty="0">
                <a:latin typeface="宋体" panose="02010600030101010101" pitchFamily="2" charset="-122"/>
              </a:rPr>
              <a:t>       </a:t>
            </a:r>
            <a:r>
              <a:rPr lang="en-US" altLang="zh-CN" sz="2400">
                <a:latin typeface="宋体" panose="02010600030101010101" pitchFamily="2" charset="-122"/>
              </a:rPr>
              <a:t> </a:t>
            </a:r>
            <a:r>
              <a:rPr lang="en-US" altLang="zh-CN" sz="2400" b="1" err="1">
                <a:solidFill>
                  <a:schemeClr val="folHlink"/>
                </a:solidFill>
                <a:latin typeface="宋体" panose="02010600030101010101" pitchFamily="2" charset="-122"/>
              </a:rPr>
              <a:t>myJFrame.setJMenuBar</a:t>
            </a:r>
            <a:r>
              <a:rPr lang="en-US" altLang="zh-CN" sz="2400" b="1">
                <a:solidFill>
                  <a:schemeClr val="folHlink"/>
                </a:solidFill>
                <a:latin typeface="宋体" panose="02010600030101010101" pitchFamily="2" charset="-122"/>
              </a:rPr>
              <a:t>(bar);</a:t>
            </a:r>
          </a:p>
        </p:txBody>
      </p:sp>
      <p:pic>
        <p:nvPicPr>
          <p:cNvPr id="505860" name="图片 505859"/>
          <p:cNvPicPr>
            <a:picLocks noChangeAspect="1"/>
          </p:cNvPicPr>
          <p:nvPr/>
        </p:nvPicPr>
        <p:blipFill>
          <a:blip r:embed="rId3"/>
          <a:stretch>
            <a:fillRect/>
          </a:stretch>
        </p:blipFill>
        <p:spPr>
          <a:xfrm>
            <a:off x="5638800" y="152400"/>
            <a:ext cx="2743200" cy="1828800"/>
          </a:xfrm>
          <a:prstGeom prst="rect">
            <a:avLst/>
          </a:prstGeom>
          <a:noFill/>
          <a:ln w="9525">
            <a:noFill/>
          </a:ln>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标题 508929"/>
          <p:cNvSpPr>
            <a:spLocks noGrp="1"/>
          </p:cNvSpPr>
          <p:nvPr>
            <p:ph type="title"/>
          </p:nvPr>
        </p:nvSpPr>
        <p:spPr>
          <a:ln/>
        </p:spPr>
        <p:txBody>
          <a:bodyPr anchor="b"/>
          <a:lstStyle/>
          <a:p>
            <a:r>
              <a:rPr lang="en-US" altLang="zh-CN" dirty="0">
                <a:latin typeface="楷体_GB2312" pitchFamily="49" charset="-122"/>
                <a:ea typeface="楷体_GB2312" pitchFamily="49" charset="-122"/>
              </a:rPr>
              <a:t>9.13.1 </a:t>
            </a:r>
            <a:r>
              <a:rPr lang="zh-CN" altLang="en-US" dirty="0">
                <a:latin typeface="楷体_GB2312" pitchFamily="49" charset="-122"/>
                <a:ea typeface="楷体_GB2312" pitchFamily="49" charset="-122"/>
              </a:rPr>
              <a:t>主菜单</a:t>
            </a:r>
            <a:endParaRPr lang="zh-CN" altLang="en-US">
              <a:latin typeface="楷体_GB2312" pitchFamily="49" charset="-122"/>
              <a:ea typeface="楷体_GB2312" pitchFamily="49" charset="-122"/>
            </a:endParaRPr>
          </a:p>
        </p:txBody>
      </p:sp>
      <p:sp>
        <p:nvSpPr>
          <p:cNvPr id="508931" name="文本占位符 508930"/>
          <p:cNvSpPr>
            <a:spLocks noGrp="1"/>
          </p:cNvSpPr>
          <p:nvPr>
            <p:ph type="body" idx="1"/>
          </p:nvPr>
        </p:nvSpPr>
        <p:spPr>
          <a:xfrm>
            <a:off x="609600" y="1447800"/>
            <a:ext cx="8534400" cy="4724400"/>
          </a:xfrm>
          <a:ln/>
        </p:spPr>
        <p:txBody>
          <a:bodyPr/>
          <a:lstStyle/>
          <a:p>
            <a:pPr>
              <a:buNone/>
            </a:pPr>
            <a:r>
              <a:rPr lang="zh-CN" altLang="en-US" sz="2800" b="1" dirty="0">
                <a:latin typeface="Times New Roman" panose="02020603050405020304" pitchFamily="18" charset="0"/>
              </a:rPr>
              <a:t>（</a:t>
            </a:r>
            <a:r>
              <a:rPr lang="en-US" altLang="zh-CN" sz="2800" b="1" dirty="0">
                <a:latin typeface="Times New Roman" panose="02020603050405020304" pitchFamily="18" charset="0"/>
              </a:rPr>
              <a:t>2</a:t>
            </a:r>
            <a:r>
              <a:rPr lang="zh-CN" altLang="en-US" sz="2800" b="1" dirty="0">
                <a:latin typeface="Times New Roman" panose="02020603050405020304" pitchFamily="18" charset="0"/>
              </a:rPr>
              <a:t>）创建多个</a:t>
            </a:r>
            <a:r>
              <a:rPr lang="en-US" altLang="zh-CN" sz="2800" b="1" err="1">
                <a:latin typeface="Times New Roman" panose="02020603050405020304" pitchFamily="18" charset="0"/>
              </a:rPr>
              <a:t>JMenu</a:t>
            </a:r>
            <a:r>
              <a:rPr lang="zh-CN" altLang="en-US" sz="2800" b="1" dirty="0">
                <a:latin typeface="Times New Roman" panose="02020603050405020304" pitchFamily="18" charset="0"/>
              </a:rPr>
              <a:t>菜单并加入到菜单栏中。</a:t>
            </a:r>
          </a:p>
          <a:p>
            <a:pPr>
              <a:buNone/>
            </a:pPr>
            <a:r>
              <a:rPr lang="zh-CN" altLang="en-US" sz="2800" b="1" dirty="0">
                <a:latin typeface="Times New Roman" panose="02020603050405020304" pitchFamily="18" charset="0"/>
              </a:rPr>
              <a:t>   </a:t>
            </a:r>
            <a:r>
              <a:rPr lang="zh-CN" altLang="en-US" sz="2800" dirty="0">
                <a:latin typeface="Times New Roman" panose="02020603050405020304" pitchFamily="18" charset="0"/>
              </a:rPr>
              <a:t>例如：</a:t>
            </a:r>
          </a:p>
          <a:p>
            <a:pPr algn="just">
              <a:buNone/>
            </a:pPr>
            <a:r>
              <a:rPr lang="zh-CN" altLang="en-US" sz="2800" dirty="0">
                <a:latin typeface="Times New Roman" panose="02020603050405020304" pitchFamily="18" charset="0"/>
              </a:rPr>
              <a:t>	</a:t>
            </a:r>
            <a:r>
              <a:rPr lang="zh-CN" altLang="en-US" sz="2800" err="1">
                <a:latin typeface="Times New Roman" panose="02020603050405020304" pitchFamily="18" charset="0"/>
              </a:rPr>
              <a:t> </a:t>
            </a:r>
            <a:r>
              <a:rPr lang="en-US" altLang="zh-CN" sz="2800" err="1">
                <a:latin typeface="Times New Roman" panose="02020603050405020304" pitchFamily="18" charset="0"/>
              </a:rPr>
              <a:t>JMenu fileMenu = new JMenu</a:t>
            </a:r>
            <a:r>
              <a:rPr lang="en-US" altLang="zh-CN" sz="2800">
                <a:latin typeface="Times New Roman" panose="02020603050405020304" pitchFamily="18" charset="0"/>
              </a:rPr>
              <a:t>( "File" );</a:t>
            </a:r>
          </a:p>
          <a:p>
            <a:pPr algn="just">
              <a:buNone/>
            </a:pPr>
            <a:r>
              <a:rPr lang="en-US" altLang="zh-CN" sz="2800" err="1">
                <a:latin typeface="Times New Roman" panose="02020603050405020304" pitchFamily="18" charset="0"/>
              </a:rPr>
              <a:t>	 bar.add(fileMenu</a:t>
            </a:r>
            <a:r>
              <a:rPr lang="en-US" altLang="zh-CN" sz="2800">
                <a:latin typeface="Times New Roman" panose="02020603050405020304" pitchFamily="18" charset="0"/>
              </a:rPr>
              <a:t>);</a:t>
            </a:r>
          </a:p>
        </p:txBody>
      </p:sp>
      <p:pic>
        <p:nvPicPr>
          <p:cNvPr id="508932" name="图片 508931"/>
          <p:cNvPicPr>
            <a:picLocks noChangeAspect="1"/>
          </p:cNvPicPr>
          <p:nvPr/>
        </p:nvPicPr>
        <p:blipFill>
          <a:blip r:embed="rId3"/>
          <a:stretch>
            <a:fillRect/>
          </a:stretch>
        </p:blipFill>
        <p:spPr>
          <a:xfrm>
            <a:off x="5715000" y="3505200"/>
            <a:ext cx="2743200" cy="1828800"/>
          </a:xfrm>
          <a:prstGeom prst="rect">
            <a:avLst/>
          </a:prstGeom>
          <a:noFill/>
          <a:ln w="9525">
            <a:noFill/>
          </a:ln>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标题 509953"/>
          <p:cNvSpPr>
            <a:spLocks noGrp="1"/>
          </p:cNvSpPr>
          <p:nvPr>
            <p:ph type="title"/>
          </p:nvPr>
        </p:nvSpPr>
        <p:spPr>
          <a:ln/>
        </p:spPr>
        <p:txBody>
          <a:bodyPr anchor="b"/>
          <a:lstStyle/>
          <a:p>
            <a:r>
              <a:rPr lang="en-US" altLang="zh-CN" dirty="0">
                <a:latin typeface="楷体_GB2312" pitchFamily="49" charset="-122"/>
                <a:ea typeface="楷体_GB2312" pitchFamily="49" charset="-122"/>
              </a:rPr>
              <a:t>9.13.1 </a:t>
            </a:r>
            <a:r>
              <a:rPr lang="zh-CN" altLang="en-US" dirty="0">
                <a:latin typeface="楷体_GB2312" pitchFamily="49" charset="-122"/>
                <a:ea typeface="楷体_GB2312" pitchFamily="49" charset="-122"/>
              </a:rPr>
              <a:t>主菜单</a:t>
            </a:r>
            <a:endParaRPr lang="zh-CN" altLang="en-US">
              <a:latin typeface="楷体_GB2312" pitchFamily="49" charset="-122"/>
              <a:ea typeface="楷体_GB2312" pitchFamily="49" charset="-122"/>
            </a:endParaRPr>
          </a:p>
        </p:txBody>
      </p:sp>
      <p:sp>
        <p:nvSpPr>
          <p:cNvPr id="509955" name="文本占位符 509954"/>
          <p:cNvSpPr>
            <a:spLocks noGrp="1"/>
          </p:cNvSpPr>
          <p:nvPr>
            <p:ph type="body" idx="1"/>
          </p:nvPr>
        </p:nvSpPr>
        <p:spPr>
          <a:xfrm>
            <a:off x="533400" y="1447800"/>
            <a:ext cx="8001000" cy="4724400"/>
          </a:xfrm>
          <a:ln/>
        </p:spPr>
        <p:txBody>
          <a:bodyPr/>
          <a:lstStyle/>
          <a:p>
            <a:pPr>
              <a:buNone/>
            </a:pPr>
            <a:r>
              <a:rPr lang="en-US" altLang="zh-CN" sz="2400" b="1" dirty="0"/>
              <a:t>  (3)</a:t>
            </a:r>
            <a:r>
              <a:rPr lang="zh-CN" altLang="en-US" sz="2400" b="1" dirty="0">
                <a:latin typeface="Times New Roman" panose="02020603050405020304" pitchFamily="18" charset="0"/>
              </a:rPr>
              <a:t>为每个菜单（</a:t>
            </a:r>
            <a:r>
              <a:rPr lang="en-US" altLang="zh-CN" sz="2400" b="1" err="1">
                <a:latin typeface="Times New Roman" panose="02020603050405020304" pitchFamily="18" charset="0"/>
              </a:rPr>
              <a:t>JMenu</a:t>
            </a:r>
            <a:r>
              <a:rPr lang="zh-CN" altLang="en-US" sz="2400" b="1" dirty="0">
                <a:latin typeface="Times New Roman" panose="02020603050405020304" pitchFamily="18" charset="0"/>
              </a:rPr>
              <a:t>）创建其所包含的子菜单或菜单项，并把子菜单或菜单项加入到菜单中。</a:t>
            </a:r>
          </a:p>
          <a:p>
            <a:pPr>
              <a:buNone/>
            </a:pPr>
            <a:r>
              <a:rPr lang="zh-CN" altLang="en-US" sz="2400" b="1" dirty="0">
                <a:latin typeface="Times New Roman" panose="02020603050405020304" pitchFamily="18" charset="0"/>
              </a:rPr>
              <a:t>    </a:t>
            </a:r>
            <a:r>
              <a:rPr lang="zh-CN" altLang="en-US" sz="2400" dirty="0">
                <a:latin typeface="Times New Roman" panose="02020603050405020304" pitchFamily="18" charset="0"/>
              </a:rPr>
              <a:t>例如，创建</a:t>
            </a:r>
            <a:r>
              <a:rPr lang="en-US" altLang="zh-CN" sz="2400" dirty="0">
                <a:latin typeface="Times New Roman" panose="02020603050405020304" pitchFamily="18" charset="0"/>
              </a:rPr>
              <a:t>2</a:t>
            </a:r>
            <a:r>
              <a:rPr lang="zh-CN" altLang="en-US" sz="2400" dirty="0">
                <a:latin typeface="Times New Roman" panose="02020603050405020304" pitchFamily="18" charset="0"/>
              </a:rPr>
              <a:t>个</a:t>
            </a:r>
            <a:r>
              <a:rPr lang="en-US" altLang="zh-CN" sz="2400" err="1">
                <a:latin typeface="Times New Roman" panose="02020603050405020304" pitchFamily="18" charset="0"/>
              </a:rPr>
              <a:t>JMenuItem</a:t>
            </a:r>
            <a:r>
              <a:rPr lang="zh-CN" altLang="en-US" sz="2400" dirty="0">
                <a:latin typeface="Times New Roman" panose="02020603050405020304" pitchFamily="18" charset="0"/>
              </a:rPr>
              <a:t>对象并加入菜单</a:t>
            </a:r>
            <a:r>
              <a:rPr lang="en-US" altLang="zh-CN" sz="2400" err="1">
                <a:latin typeface="Times New Roman" panose="02020603050405020304" pitchFamily="18" charset="0"/>
              </a:rPr>
              <a:t>fileMenu</a:t>
            </a:r>
            <a:r>
              <a:rPr lang="zh-CN" altLang="en-US" sz="2400" dirty="0">
                <a:latin typeface="Times New Roman" panose="02020603050405020304" pitchFamily="18" charset="0"/>
              </a:rPr>
              <a:t>中。</a:t>
            </a:r>
          </a:p>
          <a:p>
            <a:pPr algn="just">
              <a:buNone/>
            </a:pPr>
            <a:r>
              <a:rPr lang="zh-CN" altLang="en-US" sz="2400" dirty="0">
                <a:latin typeface="Times New Roman" panose="02020603050405020304" pitchFamily="18" charset="0"/>
              </a:rPr>
              <a:t>        </a:t>
            </a:r>
            <a:r>
              <a:rPr lang="en-US" altLang="zh-CN" sz="2400" err="1">
                <a:latin typeface="Times New Roman" panose="02020603050405020304" pitchFamily="18" charset="0"/>
              </a:rPr>
              <a:t>JMenuItem aboutItem = new JMenuItem</a:t>
            </a:r>
            <a:r>
              <a:rPr lang="en-US" altLang="zh-CN" sz="2400">
                <a:latin typeface="Times New Roman" panose="02020603050405020304" pitchFamily="18" charset="0"/>
              </a:rPr>
              <a:t>( "About..." );</a:t>
            </a:r>
          </a:p>
          <a:p>
            <a:pPr algn="just">
              <a:buNone/>
            </a:pPr>
            <a:r>
              <a:rPr lang="en-US" altLang="zh-CN" sz="2400" err="1">
                <a:latin typeface="Times New Roman" panose="02020603050405020304" pitchFamily="18" charset="0"/>
              </a:rPr>
              <a:t>        JMenuItem exitItem = new JMenuItem</a:t>
            </a:r>
            <a:r>
              <a:rPr lang="en-US" altLang="zh-CN" sz="2400">
                <a:latin typeface="Times New Roman" panose="02020603050405020304" pitchFamily="18" charset="0"/>
              </a:rPr>
              <a:t>( "Exit" );</a:t>
            </a:r>
          </a:p>
          <a:p>
            <a:pPr algn="just">
              <a:buNone/>
            </a:pPr>
            <a:r>
              <a:rPr lang="en-US" altLang="zh-CN" sz="2400" err="1">
                <a:latin typeface="Times New Roman" panose="02020603050405020304" pitchFamily="18" charset="0"/>
              </a:rPr>
              <a:t>        fileMenu.add( exitItem );	 </a:t>
            </a:r>
          </a:p>
          <a:p>
            <a:pPr algn="just">
              <a:buNone/>
            </a:pPr>
            <a:r>
              <a:rPr lang="en-US" altLang="zh-CN" sz="2400" err="1">
                <a:latin typeface="Times New Roman" panose="02020603050405020304" pitchFamily="18" charset="0"/>
              </a:rPr>
              <a:t>        fileMenu.add( aboutItem</a:t>
            </a:r>
            <a:r>
              <a:rPr lang="en-US" altLang="zh-CN" sz="2400">
                <a:latin typeface="Times New Roman" panose="02020603050405020304" pitchFamily="18" charset="0"/>
              </a:rPr>
              <a:t> );</a:t>
            </a:r>
          </a:p>
          <a:p>
            <a:pPr algn="just">
              <a:buNone/>
            </a:pPr>
            <a:endParaRPr lang="en-US" altLang="zh-CN" sz="2400">
              <a:latin typeface="Times New Roman" panose="02020603050405020304" pitchFamily="18" charset="0"/>
            </a:endParaRPr>
          </a:p>
          <a:p>
            <a:pPr algn="just">
              <a:buNone/>
            </a:pPr>
            <a:endParaRPr lang="en-US" altLang="zh-CN" sz="2400">
              <a:latin typeface="Times New Roman" panose="02020603050405020304" pitchFamily="18" charset="0"/>
            </a:endParaRPr>
          </a:p>
        </p:txBody>
      </p:sp>
      <p:pic>
        <p:nvPicPr>
          <p:cNvPr id="509956" name="图片 509955"/>
          <p:cNvPicPr>
            <a:picLocks noChangeAspect="1"/>
          </p:cNvPicPr>
          <p:nvPr/>
        </p:nvPicPr>
        <p:blipFill>
          <a:blip r:embed="rId3"/>
          <a:stretch>
            <a:fillRect/>
          </a:stretch>
        </p:blipFill>
        <p:spPr>
          <a:xfrm>
            <a:off x="5486400" y="4038600"/>
            <a:ext cx="2743200" cy="1828800"/>
          </a:xfrm>
          <a:prstGeom prst="rect">
            <a:avLst/>
          </a:prstGeom>
          <a:noFill/>
          <a:ln w="9525">
            <a:noFill/>
          </a:ln>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标题 510977"/>
          <p:cNvSpPr>
            <a:spLocks noGrp="1"/>
          </p:cNvSpPr>
          <p:nvPr>
            <p:ph type="title"/>
          </p:nvPr>
        </p:nvSpPr>
        <p:spPr>
          <a:ln/>
        </p:spPr>
        <p:txBody>
          <a:bodyPr anchor="b"/>
          <a:lstStyle/>
          <a:p>
            <a:r>
              <a:rPr lang="en-US" altLang="zh-CN" dirty="0">
                <a:latin typeface="楷体_GB2312" pitchFamily="49" charset="-122"/>
                <a:ea typeface="楷体_GB2312" pitchFamily="49" charset="-122"/>
              </a:rPr>
              <a:t>9.13.1 </a:t>
            </a:r>
            <a:r>
              <a:rPr lang="zh-CN" altLang="en-US" dirty="0">
                <a:latin typeface="楷体_GB2312" pitchFamily="49" charset="-122"/>
                <a:ea typeface="楷体_GB2312" pitchFamily="49" charset="-122"/>
              </a:rPr>
              <a:t>主菜单</a:t>
            </a:r>
            <a:endParaRPr lang="zh-CN" altLang="en-US">
              <a:latin typeface="楷体_GB2312" pitchFamily="49" charset="-122"/>
              <a:ea typeface="楷体_GB2312" pitchFamily="49" charset="-122"/>
            </a:endParaRPr>
          </a:p>
        </p:txBody>
      </p:sp>
      <p:sp>
        <p:nvSpPr>
          <p:cNvPr id="510979" name="文本占位符 510978"/>
          <p:cNvSpPr>
            <a:spLocks noGrp="1"/>
          </p:cNvSpPr>
          <p:nvPr>
            <p:ph type="body" idx="1"/>
          </p:nvPr>
        </p:nvSpPr>
        <p:spPr>
          <a:ln/>
        </p:spPr>
        <p:txBody>
          <a:bodyPr/>
          <a:lstStyle/>
          <a:p>
            <a:pPr algn="just"/>
            <a:r>
              <a:rPr lang="en-US" altLang="zh-CN" sz="2800" dirty="0">
                <a:latin typeface="Times New Roman" panose="02020603050405020304" pitchFamily="18" charset="0"/>
              </a:rPr>
              <a:t>Swing</a:t>
            </a:r>
            <a:r>
              <a:rPr lang="zh-CN" altLang="en-US" sz="2800" dirty="0">
                <a:latin typeface="Times New Roman" panose="02020603050405020304" pitchFamily="18" charset="0"/>
              </a:rPr>
              <a:t>的菜单项：</a:t>
            </a:r>
          </a:p>
          <a:p>
            <a:pPr lvl="1" algn="just"/>
            <a:r>
              <a:rPr lang="en-US" altLang="zh-CN" sz="2400" err="1">
                <a:latin typeface="Times New Roman" panose="02020603050405020304" pitchFamily="18" charset="0"/>
              </a:rPr>
              <a:t>JMenuItem                              </a:t>
            </a:r>
          </a:p>
          <a:p>
            <a:pPr lvl="1" algn="just"/>
            <a:r>
              <a:rPr lang="en-US" altLang="zh-CN" sz="2400" err="1">
                <a:latin typeface="Times New Roman" panose="02020603050405020304" pitchFamily="18" charset="0"/>
              </a:rPr>
              <a:t>JCheckBoxMenuItem</a:t>
            </a:r>
            <a:r>
              <a:rPr lang="zh-CN" altLang="en-US" sz="2400" dirty="0">
                <a:latin typeface="Times New Roman" panose="02020603050405020304" pitchFamily="18" charset="0"/>
              </a:rPr>
              <a:t>（复选菜单项）</a:t>
            </a:r>
          </a:p>
          <a:p>
            <a:pPr lvl="1" algn="just"/>
            <a:r>
              <a:rPr lang="en-US" altLang="zh-CN" sz="2400" err="1">
                <a:latin typeface="Times New Roman" panose="02020603050405020304" pitchFamily="18" charset="0"/>
              </a:rPr>
              <a:t>JRadioButtonMenuItem</a:t>
            </a:r>
            <a:r>
              <a:rPr lang="zh-CN" altLang="en-US" sz="2400" dirty="0">
                <a:latin typeface="Times New Roman" panose="02020603050405020304" pitchFamily="18" charset="0"/>
              </a:rPr>
              <a:t>（单选菜单项）</a:t>
            </a:r>
            <a:endParaRPr lang="zh-CN" altLang="en-US" sz="2400">
              <a:latin typeface="Times New Roman" panose="02020603050405020304" pitchFamily="18" charset="0"/>
            </a:endParaRPr>
          </a:p>
        </p:txBody>
      </p:sp>
      <p:pic>
        <p:nvPicPr>
          <p:cNvPr id="510982" name="图片 510981"/>
          <p:cNvPicPr>
            <a:picLocks noChangeAspect="1"/>
          </p:cNvPicPr>
          <p:nvPr/>
        </p:nvPicPr>
        <p:blipFill>
          <a:blip r:embed="rId3"/>
          <a:stretch>
            <a:fillRect/>
          </a:stretch>
        </p:blipFill>
        <p:spPr>
          <a:xfrm>
            <a:off x="1295400" y="3505200"/>
            <a:ext cx="5562600" cy="2743200"/>
          </a:xfrm>
          <a:prstGeom prst="rect">
            <a:avLst/>
          </a:prstGeom>
          <a:noFill/>
          <a:ln w="9525">
            <a:noFill/>
          </a:ln>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标题 512001"/>
          <p:cNvSpPr>
            <a:spLocks noGrp="1"/>
          </p:cNvSpPr>
          <p:nvPr>
            <p:ph type="title"/>
          </p:nvPr>
        </p:nvSpPr>
        <p:spPr>
          <a:ln/>
        </p:spPr>
        <p:txBody>
          <a:bodyPr anchor="b"/>
          <a:lstStyle/>
          <a:p>
            <a:r>
              <a:rPr lang="en-US" altLang="zh-CN" dirty="0">
                <a:latin typeface="楷体_GB2312" pitchFamily="49" charset="-122"/>
                <a:ea typeface="楷体_GB2312" pitchFamily="49" charset="-122"/>
              </a:rPr>
              <a:t>9.13.1 </a:t>
            </a:r>
            <a:r>
              <a:rPr lang="zh-CN" altLang="en-US" dirty="0">
                <a:latin typeface="楷体_GB2312" pitchFamily="49" charset="-122"/>
                <a:ea typeface="楷体_GB2312" pitchFamily="49" charset="-122"/>
              </a:rPr>
              <a:t>主菜单</a:t>
            </a:r>
            <a:endParaRPr lang="zh-CN" altLang="en-US">
              <a:latin typeface="楷体_GB2312" pitchFamily="49" charset="-122"/>
              <a:ea typeface="楷体_GB2312" pitchFamily="49" charset="-122"/>
            </a:endParaRPr>
          </a:p>
        </p:txBody>
      </p:sp>
      <p:sp>
        <p:nvSpPr>
          <p:cNvPr id="512003" name="文本占位符 512002"/>
          <p:cNvSpPr>
            <a:spLocks noGrp="1"/>
          </p:cNvSpPr>
          <p:nvPr>
            <p:ph type="body" idx="1"/>
          </p:nvPr>
        </p:nvSpPr>
        <p:spPr>
          <a:xfrm>
            <a:off x="533400" y="1447800"/>
            <a:ext cx="8001000" cy="4724400"/>
          </a:xfrm>
          <a:ln/>
        </p:spPr>
        <p:txBody>
          <a:bodyPr/>
          <a:lstStyle/>
          <a:p>
            <a:pPr>
              <a:lnSpc>
                <a:spcPct val="90000"/>
              </a:lnSpc>
              <a:buNone/>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4</a:t>
            </a:r>
            <a:r>
              <a:rPr lang="zh-CN" altLang="en-US" sz="2400" b="1" dirty="0">
                <a:latin typeface="Times New Roman" panose="02020603050405020304" pitchFamily="18" charset="0"/>
              </a:rPr>
              <a:t>）给每一个菜单项注册事件处理监听器 </a:t>
            </a:r>
          </a:p>
          <a:p>
            <a:pPr>
              <a:lnSpc>
                <a:spcPct val="90000"/>
              </a:lnSpc>
              <a:buNone/>
            </a:pPr>
            <a:r>
              <a:rPr lang="zh-CN" altLang="en-US" sz="2400" b="1" dirty="0">
                <a:latin typeface="Times New Roman" panose="02020603050405020304" pitchFamily="18" charset="0"/>
              </a:rPr>
              <a:t>    菜单项触发的主要事件有</a:t>
            </a:r>
            <a:r>
              <a:rPr lang="en-US" altLang="zh-CN" sz="2400" b="1" err="1">
                <a:latin typeface="Times New Roman" panose="02020603050405020304" pitchFamily="18" charset="0"/>
              </a:rPr>
              <a:t>ActionEvet</a:t>
            </a:r>
            <a:r>
              <a:rPr lang="zh-CN" altLang="en-US" sz="2400" b="1" dirty="0">
                <a:latin typeface="Times New Roman" panose="02020603050405020304" pitchFamily="18" charset="0"/>
              </a:rPr>
              <a:t>，其在菜单项被选中时触发。通过调用</a:t>
            </a:r>
            <a:r>
              <a:rPr lang="en-US" altLang="zh-CN" sz="2400" b="1" err="1">
                <a:latin typeface="Times New Roman" panose="02020603050405020304" pitchFamily="18" charset="0"/>
              </a:rPr>
              <a:t>addActionListener</a:t>
            </a:r>
            <a:r>
              <a:rPr lang="zh-CN" altLang="en-US" sz="2400" b="1" dirty="0">
                <a:latin typeface="Times New Roman" panose="02020603050405020304" pitchFamily="18" charset="0"/>
              </a:rPr>
              <a:t>给菜单项注册实现</a:t>
            </a:r>
            <a:r>
              <a:rPr lang="en-US" altLang="zh-CN" sz="2400" b="1" err="1">
                <a:latin typeface="Times New Roman" panose="02020603050405020304" pitchFamily="18" charset="0"/>
              </a:rPr>
              <a:t>ActionListener</a:t>
            </a:r>
            <a:r>
              <a:rPr lang="zh-CN" altLang="en-US" sz="2400" b="1" dirty="0">
                <a:latin typeface="Times New Roman" panose="02020603050405020304" pitchFamily="18" charset="0"/>
              </a:rPr>
              <a:t>接口的事件监听器。</a:t>
            </a:r>
          </a:p>
          <a:p>
            <a:pPr>
              <a:lnSpc>
                <a:spcPct val="90000"/>
              </a:lnSpc>
              <a:buNone/>
            </a:pPr>
            <a:r>
              <a:rPr lang="zh-CN" altLang="en-US" sz="2400" b="1" dirty="0">
                <a:latin typeface="Times New Roman" panose="02020603050405020304" pitchFamily="18" charset="0"/>
              </a:rPr>
              <a:t>    例如</a:t>
            </a:r>
            <a:r>
              <a:rPr lang="en-US" altLang="zh-CN" sz="2400" b="1" dirty="0">
                <a:latin typeface="Times New Roman" panose="02020603050405020304" pitchFamily="18" charset="0"/>
              </a:rPr>
              <a:t>,</a:t>
            </a:r>
          </a:p>
          <a:p>
            <a:pPr>
              <a:lnSpc>
                <a:spcPct val="90000"/>
              </a:lnSpc>
              <a:buNone/>
            </a:pPr>
            <a:r>
              <a:rPr lang="en-US" altLang="zh-CN" sz="2000" b="1" dirty="0">
                <a:latin typeface="Times New Roman" panose="02020603050405020304" pitchFamily="18" charset="0"/>
              </a:rPr>
              <a:t>        </a:t>
            </a:r>
            <a:r>
              <a:rPr lang="en-US" altLang="zh-CN" sz="2400" b="1" err="1">
                <a:latin typeface="Times New Roman" panose="02020603050405020304" pitchFamily="18" charset="0"/>
              </a:rPr>
              <a:t>aboutItem</a:t>
            </a:r>
            <a:r>
              <a:rPr lang="en-US" altLang="zh-CN" sz="2400" b="1">
                <a:latin typeface="Times New Roman" panose="02020603050405020304" pitchFamily="18" charset="0"/>
              </a:rPr>
              <a:t>.</a:t>
            </a:r>
            <a:r>
              <a:rPr lang="en-US" altLang="zh-CN" sz="2400" b="1" err="1">
                <a:solidFill>
                  <a:schemeClr val="folHlink"/>
                </a:solidFill>
                <a:latin typeface="Times New Roman" panose="02020603050405020304" pitchFamily="18" charset="0"/>
              </a:rPr>
              <a:t>addActionListener(new ActionListener</a:t>
            </a:r>
            <a:r>
              <a:rPr lang="en-US" altLang="zh-CN" sz="2400" b="1">
                <a:solidFill>
                  <a:schemeClr val="folHlink"/>
                </a:solidFill>
                <a:latin typeface="Times New Roman" panose="02020603050405020304" pitchFamily="18" charset="0"/>
              </a:rPr>
              <a:t>() {</a:t>
            </a:r>
          </a:p>
          <a:p>
            <a:pPr algn="just">
              <a:lnSpc>
                <a:spcPct val="90000"/>
              </a:lnSpc>
              <a:buNone/>
            </a:pPr>
            <a:r>
              <a:rPr lang="en-US" altLang="zh-CN" sz="2400" b="1" err="1">
                <a:solidFill>
                  <a:schemeClr val="folHlink"/>
                </a:solidFill>
                <a:latin typeface="Times New Roman" panose="02020603050405020304" pitchFamily="18" charset="0"/>
              </a:rPr>
              <a:t>        public void actionPerformed( ActionEvent</a:t>
            </a:r>
            <a:r>
              <a:rPr lang="en-US" altLang="zh-CN" sz="2400" b="1">
                <a:solidFill>
                  <a:schemeClr val="folHlink"/>
                </a:solidFill>
                <a:latin typeface="Times New Roman" panose="02020603050405020304" pitchFamily="18" charset="0"/>
              </a:rPr>
              <a:t> event )</a:t>
            </a:r>
          </a:p>
          <a:p>
            <a:pPr algn="just">
              <a:lnSpc>
                <a:spcPct val="90000"/>
              </a:lnSpc>
              <a:buNone/>
            </a:pPr>
            <a:r>
              <a:rPr lang="en-US" altLang="zh-CN" sz="2400" b="1">
                <a:solidFill>
                  <a:schemeClr val="folHlink"/>
                </a:solidFill>
                <a:latin typeface="Times New Roman" panose="02020603050405020304" pitchFamily="18" charset="0"/>
              </a:rPr>
              <a:t>            {</a:t>
            </a:r>
          </a:p>
          <a:p>
            <a:pPr algn="just">
              <a:lnSpc>
                <a:spcPct val="90000"/>
              </a:lnSpc>
              <a:buNone/>
            </a:pPr>
            <a:r>
              <a:rPr lang="en-US" altLang="zh-CN" sz="2400" b="1">
                <a:latin typeface="Times New Roman" panose="02020603050405020304" pitchFamily="18" charset="0"/>
              </a:rPr>
              <a:t>            </a:t>
            </a:r>
            <a:r>
              <a:rPr lang="en-US" altLang="zh-CN" sz="2400" b="1" dirty="0">
                <a:solidFill>
                  <a:srgbClr val="FF9900"/>
                </a:solidFill>
                <a:latin typeface="Times New Roman" panose="02020603050405020304" pitchFamily="18" charset="0"/>
              </a:rPr>
              <a:t>//</a:t>
            </a:r>
            <a:r>
              <a:rPr lang="zh-CN" altLang="en-US" sz="2400" b="1" dirty="0">
                <a:solidFill>
                  <a:srgbClr val="FF9900"/>
                </a:solidFill>
                <a:latin typeface="Times New Roman" panose="02020603050405020304" pitchFamily="18" charset="0"/>
              </a:rPr>
              <a:t>事件处理代码</a:t>
            </a:r>
          </a:p>
          <a:p>
            <a:pPr algn="just">
              <a:lnSpc>
                <a:spcPct val="90000"/>
              </a:lnSpc>
              <a:buNone/>
            </a:pPr>
            <a:r>
              <a:rPr lang="zh-CN" altLang="en-US" sz="2400" b="1">
                <a:latin typeface="Times New Roman" panose="02020603050405020304" pitchFamily="18" charset="0"/>
              </a:rPr>
              <a:t>            </a:t>
            </a:r>
            <a:r>
              <a:rPr lang="en-US" altLang="zh-CN" sz="2400" b="1">
                <a:solidFill>
                  <a:schemeClr val="folHlink"/>
                </a:solidFill>
                <a:latin typeface="Times New Roman" panose="02020603050405020304" pitchFamily="18" charset="0"/>
              </a:rPr>
              <a:t>}</a:t>
            </a:r>
          </a:p>
          <a:p>
            <a:pPr algn="just">
              <a:lnSpc>
                <a:spcPct val="90000"/>
              </a:lnSpc>
              <a:buNone/>
            </a:pPr>
            <a:r>
              <a:rPr lang="en-US" altLang="zh-CN" sz="2400" b="1">
                <a:solidFill>
                  <a:schemeClr val="folHlink"/>
                </a:solidFill>
                <a:latin typeface="Times New Roman" panose="02020603050405020304" pitchFamily="18" charset="0"/>
              </a:rPr>
              <a:t>      } );</a:t>
            </a:r>
            <a:r>
              <a:rPr lang="en-US" altLang="zh-CN" sz="2400" b="1">
                <a:latin typeface="Times New Roman" panose="02020603050405020304" pitchFamily="18" charset="0"/>
              </a:rPr>
              <a:t>  </a:t>
            </a:r>
          </a:p>
          <a:p>
            <a:pPr algn="just">
              <a:lnSpc>
                <a:spcPct val="90000"/>
              </a:lnSpc>
              <a:buNone/>
            </a:pPr>
            <a:endParaRPr lang="en-US" altLang="zh-CN" sz="2400" b="1">
              <a:latin typeface="Times New Roman" panose="02020603050405020304" pitchFamily="18" charset="0"/>
            </a:endParaRPr>
          </a:p>
          <a:p>
            <a:pPr>
              <a:lnSpc>
                <a:spcPct val="90000"/>
              </a:lnSpc>
              <a:buNone/>
            </a:pPr>
            <a:r>
              <a:rPr lang="en-US" altLang="zh-CN" sz="2000" b="1">
                <a:latin typeface="Times New Roman" panose="02020603050405020304" pitchFamily="18" charset="0"/>
              </a:rPr>
              <a:t> </a:t>
            </a:r>
            <a:endParaRPr lang="en-US" altLang="zh-CN" sz="2000">
              <a:latin typeface="Times New Roman" panose="02020603050405020304" pitchFamily="18" charset="0"/>
            </a:endParaRPr>
          </a:p>
          <a:p>
            <a:pPr algn="just">
              <a:lnSpc>
                <a:spcPct val="90000"/>
              </a:lnSpc>
              <a:buNone/>
            </a:pPr>
            <a:endParaRPr lang="en-US" altLang="zh-CN" sz="2000">
              <a:latin typeface="Times New Roman" panose="02020603050405020304" pitchFamily="18" charset="0"/>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标题 507905"/>
          <p:cNvSpPr>
            <a:spLocks noGrp="1"/>
          </p:cNvSpPr>
          <p:nvPr>
            <p:ph type="title"/>
          </p:nvPr>
        </p:nvSpPr>
        <p:spPr>
          <a:ln/>
        </p:spPr>
        <p:txBody>
          <a:bodyPr anchor="b"/>
          <a:lstStyle/>
          <a:p>
            <a:r>
              <a:rPr lang="en-US" altLang="zh-CN" dirty="0">
                <a:latin typeface="楷体_GB2312" pitchFamily="49" charset="-122"/>
                <a:ea typeface="楷体_GB2312" pitchFamily="49" charset="-122"/>
              </a:rPr>
              <a:t>9.13.1 </a:t>
            </a:r>
            <a:r>
              <a:rPr lang="zh-CN" altLang="en-US" dirty="0">
                <a:latin typeface="楷体_GB2312" pitchFamily="49" charset="-122"/>
                <a:ea typeface="楷体_GB2312" pitchFamily="49" charset="-122"/>
              </a:rPr>
              <a:t>主菜单</a:t>
            </a:r>
            <a:endParaRPr lang="zh-CN" altLang="en-US">
              <a:latin typeface="楷体_GB2312" pitchFamily="49" charset="-122"/>
              <a:ea typeface="楷体_GB2312" pitchFamily="49" charset="-122"/>
            </a:endParaRPr>
          </a:p>
        </p:txBody>
      </p:sp>
      <p:sp>
        <p:nvSpPr>
          <p:cNvPr id="507907" name="文本占位符 507906"/>
          <p:cNvSpPr>
            <a:spLocks noGrp="1"/>
          </p:cNvSpPr>
          <p:nvPr>
            <p:ph type="body" idx="1"/>
          </p:nvPr>
        </p:nvSpPr>
        <p:spPr>
          <a:xfrm>
            <a:off x="381000" y="1447800"/>
            <a:ext cx="8763000" cy="4724400"/>
          </a:xfrm>
          <a:ln/>
        </p:spPr>
        <p:txBody>
          <a:bodyPr/>
          <a:lstStyle/>
          <a:p>
            <a:pPr>
              <a:lnSpc>
                <a:spcPct val="90000"/>
              </a:lnSpc>
              <a:buNone/>
            </a:pPr>
            <a:r>
              <a:rPr lang="zh-CN" altLang="en-US" sz="2400" b="1" dirty="0">
                <a:latin typeface="Times New Roman" panose="02020603050405020304" pitchFamily="18" charset="0"/>
                <a:ea typeface="楷体_GB2312" pitchFamily="49" charset="-122"/>
              </a:rPr>
              <a:t>２．添加快捷键和加速键</a:t>
            </a:r>
            <a:endParaRPr lang="zh-CN" altLang="en-US" sz="2400" b="1" dirty="0">
              <a:ea typeface="楷体_GB2312" pitchFamily="49" charset="-122"/>
            </a:endParaRPr>
          </a:p>
          <a:p>
            <a:pPr algn="just">
              <a:lnSpc>
                <a:spcPct val="90000"/>
              </a:lnSpc>
            </a:pPr>
            <a:r>
              <a:rPr lang="zh-CN" altLang="en-US" sz="2400" err="1"/>
              <a:t> </a:t>
            </a:r>
            <a:r>
              <a:rPr lang="en-US" altLang="zh-CN" sz="2400" err="1"/>
              <a:t>AbstractButton</a:t>
            </a:r>
            <a:r>
              <a:rPr lang="zh-CN" altLang="en-US" sz="2400" dirty="0">
                <a:latin typeface="Times New Roman" panose="02020603050405020304" pitchFamily="18" charset="0"/>
              </a:rPr>
              <a:t>的所有子类都可以使用快捷键。添加快捷键的方法有两种：</a:t>
            </a:r>
          </a:p>
          <a:p>
            <a:pPr algn="just">
              <a:lnSpc>
                <a:spcPct val="90000"/>
              </a:lnSpc>
              <a:buNone/>
            </a:pPr>
            <a:r>
              <a:rPr lang="zh-CN" altLang="en-US" sz="2400" dirty="0"/>
              <a:t>   </a:t>
            </a:r>
            <a:r>
              <a:rPr lang="en-US" altLang="zh-CN" sz="2400" dirty="0"/>
              <a:t>①</a:t>
            </a:r>
            <a:r>
              <a:rPr lang="en-US" altLang="zh-CN" sz="2400" dirty="0">
                <a:latin typeface="Times New Roman" panose="02020603050405020304" pitchFamily="18" charset="0"/>
              </a:rPr>
              <a:t>  </a:t>
            </a:r>
            <a:r>
              <a:rPr lang="zh-CN" altLang="en-US" sz="2400" dirty="0">
                <a:latin typeface="Times New Roman" panose="02020603050405020304" pitchFamily="18" charset="0"/>
              </a:rPr>
              <a:t>在创建菜单项的同时定义快捷键。例如：</a:t>
            </a:r>
            <a:endParaRPr lang="zh-CN" altLang="en-US" sz="2400" dirty="0"/>
          </a:p>
          <a:p>
            <a:pPr algn="just">
              <a:lnSpc>
                <a:spcPct val="90000"/>
              </a:lnSpc>
              <a:buNone/>
            </a:pPr>
            <a:r>
              <a:rPr lang="zh-CN" altLang="en-US" sz="2400" err="1">
                <a:solidFill>
                  <a:schemeClr val="folHlink"/>
                </a:solidFill>
              </a:rPr>
              <a:t>   </a:t>
            </a:r>
            <a:r>
              <a:rPr lang="en-US" altLang="zh-CN" sz="2400" err="1">
                <a:solidFill>
                  <a:schemeClr val="folHlink"/>
                </a:solidFill>
              </a:rPr>
              <a:t>JMenuItem exitItem = new JMenuItem( "Exit", (int</a:t>
            </a:r>
            <a:r>
              <a:rPr lang="en-US" altLang="zh-CN" sz="2400">
                <a:solidFill>
                  <a:schemeClr val="folHlink"/>
                </a:solidFill>
              </a:rPr>
              <a:t>)'x');</a:t>
            </a:r>
            <a:r>
              <a:rPr lang="en-US" altLang="zh-CN" sz="2400"/>
              <a:t> ②</a:t>
            </a:r>
            <a:r>
              <a:rPr lang="en-US" altLang="zh-CN" sz="2400" dirty="0">
                <a:latin typeface="Times New Roman" panose="02020603050405020304" pitchFamily="18" charset="0"/>
              </a:rPr>
              <a:t>  </a:t>
            </a:r>
            <a:r>
              <a:rPr lang="zh-CN" altLang="en-US" sz="2400" dirty="0">
                <a:latin typeface="Times New Roman" panose="02020603050405020304" pitchFamily="18" charset="0"/>
              </a:rPr>
              <a:t>为已经存在的菜单项定义快捷键。例如：</a:t>
            </a:r>
            <a:endParaRPr lang="zh-CN" altLang="en-US" sz="2400" dirty="0"/>
          </a:p>
          <a:p>
            <a:pPr algn="just">
              <a:lnSpc>
                <a:spcPct val="90000"/>
              </a:lnSpc>
              <a:buNone/>
            </a:pPr>
            <a:r>
              <a:rPr lang="zh-CN" altLang="en-US" sz="2400" err="1">
                <a:solidFill>
                  <a:schemeClr val="folHlink"/>
                </a:solidFill>
              </a:rPr>
              <a:t>   </a:t>
            </a:r>
            <a:r>
              <a:rPr lang="en-US" altLang="zh-CN" sz="2400" err="1">
                <a:solidFill>
                  <a:schemeClr val="folHlink"/>
                </a:solidFill>
              </a:rPr>
              <a:t>JMenu fileMenu = new JMenu</a:t>
            </a:r>
            <a:r>
              <a:rPr lang="en-US" altLang="zh-CN" sz="2400">
                <a:solidFill>
                  <a:schemeClr val="folHlink"/>
                </a:solidFill>
              </a:rPr>
              <a:t>( "File" );</a:t>
            </a:r>
          </a:p>
          <a:p>
            <a:pPr algn="just">
              <a:lnSpc>
                <a:spcPct val="90000"/>
              </a:lnSpc>
              <a:buNone/>
            </a:pPr>
            <a:r>
              <a:rPr lang="en-US" altLang="zh-CN" sz="2400" err="1">
                <a:solidFill>
                  <a:schemeClr val="folHlink"/>
                </a:solidFill>
              </a:rPr>
              <a:t>   fileMenu.setMnemonic</a:t>
            </a:r>
            <a:r>
              <a:rPr lang="en-US" altLang="zh-CN" sz="2400">
                <a:solidFill>
                  <a:schemeClr val="folHlink"/>
                </a:solidFill>
              </a:rPr>
              <a:t>( 'F' );</a:t>
            </a:r>
            <a:r>
              <a:rPr lang="en-US" altLang="zh-CN" sz="2400" dirty="0"/>
              <a:t> </a:t>
            </a:r>
          </a:p>
          <a:p>
            <a:pPr algn="just">
              <a:lnSpc>
                <a:spcPct val="90000"/>
              </a:lnSpc>
            </a:pPr>
            <a:r>
              <a:rPr lang="en-US" altLang="zh-CN" sz="2400" dirty="0">
                <a:latin typeface="Times New Roman" panose="02020603050405020304" pitchFamily="18" charset="0"/>
              </a:rPr>
              <a:t> </a:t>
            </a:r>
            <a:r>
              <a:rPr lang="zh-CN" altLang="en-US" sz="2400" dirty="0">
                <a:latin typeface="Times New Roman" panose="02020603050405020304" pitchFamily="18" charset="0"/>
              </a:rPr>
              <a:t>使用</a:t>
            </a:r>
            <a:r>
              <a:rPr lang="en-US" altLang="zh-CN" sz="2400" err="1"/>
              <a:t>setAccelerator</a:t>
            </a:r>
            <a:r>
              <a:rPr lang="zh-CN" altLang="en-US" sz="2400" dirty="0">
                <a:latin typeface="Times New Roman" panose="02020603050405020304" pitchFamily="18" charset="0"/>
              </a:rPr>
              <a:t>方法为菜单项指定一个加速器。</a:t>
            </a:r>
          </a:p>
          <a:p>
            <a:pPr algn="just">
              <a:lnSpc>
                <a:spcPct val="90000"/>
              </a:lnSpc>
            </a:pPr>
            <a:r>
              <a:rPr lang="zh-CN" altLang="en-US" sz="2400" dirty="0">
                <a:latin typeface="Times New Roman" panose="02020603050405020304" pitchFamily="18" charset="0"/>
              </a:rPr>
              <a:t> 加速器和快捷键的区别是：快捷键用来从当前打开的菜单中选择一个子菜单或者菜单项，而加速器可以在不打开菜单的情况下选择菜单项。。</a:t>
            </a:r>
            <a:endParaRPr lang="zh-CN" altLang="en-US" sz="2400" dirty="0"/>
          </a:p>
          <a:p>
            <a:pPr algn="just">
              <a:lnSpc>
                <a:spcPct val="90000"/>
              </a:lnSpc>
              <a:buNone/>
            </a:pPr>
            <a:endParaRPr lang="zh-CN" altLang="en-US" sz="2400"/>
          </a:p>
        </p:txBody>
      </p:sp>
      <p:pic>
        <p:nvPicPr>
          <p:cNvPr id="507908" name="图片 507907"/>
          <p:cNvPicPr>
            <a:picLocks noChangeAspect="1"/>
          </p:cNvPicPr>
          <p:nvPr/>
        </p:nvPicPr>
        <p:blipFill>
          <a:blip r:embed="rId3"/>
          <a:stretch>
            <a:fillRect/>
          </a:stretch>
        </p:blipFill>
        <p:spPr>
          <a:xfrm>
            <a:off x="4114800" y="0"/>
            <a:ext cx="5029200" cy="1524000"/>
          </a:xfrm>
          <a:prstGeom prst="rect">
            <a:avLst/>
          </a:prstGeom>
          <a:noFill/>
          <a:ln w="9525">
            <a:noFill/>
          </a:ln>
        </p:spPr>
      </p:pic>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标题 513025"/>
          <p:cNvSpPr>
            <a:spLocks noGrp="1"/>
          </p:cNvSpPr>
          <p:nvPr>
            <p:ph type="title"/>
          </p:nvPr>
        </p:nvSpPr>
        <p:spPr>
          <a:ln/>
        </p:spPr>
        <p:txBody>
          <a:bodyPr anchor="b"/>
          <a:lstStyle/>
          <a:p>
            <a:r>
              <a:rPr lang="en-US" altLang="zh-CN" dirty="0">
                <a:latin typeface="楷体_GB2312" pitchFamily="49" charset="-122"/>
                <a:ea typeface="楷体_GB2312" pitchFamily="49" charset="-122"/>
              </a:rPr>
              <a:t>9.13.1 </a:t>
            </a:r>
            <a:r>
              <a:rPr lang="zh-CN" altLang="en-US" dirty="0">
                <a:latin typeface="楷体_GB2312" pitchFamily="49" charset="-122"/>
                <a:ea typeface="楷体_GB2312" pitchFamily="49" charset="-122"/>
              </a:rPr>
              <a:t>主菜单</a:t>
            </a:r>
            <a:endParaRPr lang="zh-CN" altLang="en-US">
              <a:latin typeface="楷体_GB2312" pitchFamily="49" charset="-122"/>
              <a:ea typeface="楷体_GB2312" pitchFamily="49" charset="-122"/>
            </a:endParaRPr>
          </a:p>
        </p:txBody>
      </p:sp>
      <p:sp>
        <p:nvSpPr>
          <p:cNvPr id="513027" name="文本占位符 513026"/>
          <p:cNvSpPr>
            <a:spLocks noGrp="1"/>
          </p:cNvSpPr>
          <p:nvPr>
            <p:ph type="body" idx="1"/>
          </p:nvPr>
        </p:nvSpPr>
        <p:spPr>
          <a:ln/>
        </p:spPr>
        <p:txBody>
          <a:bodyPr/>
          <a:lstStyle/>
          <a:p>
            <a:pPr>
              <a:buNone/>
            </a:pPr>
            <a:r>
              <a:rPr lang="en-US" altLang="zh-CN" sz="2400" b="1">
                <a:ea typeface="楷体_GB2312" pitchFamily="49" charset="-122"/>
              </a:rPr>
              <a:t>3. </a:t>
            </a:r>
            <a:r>
              <a:rPr lang="zh-CN" altLang="en-US" sz="2400" b="1" dirty="0">
                <a:latin typeface="Times New Roman" panose="02020603050405020304" pitchFamily="18" charset="0"/>
                <a:ea typeface="楷体_GB2312" pitchFamily="49" charset="-122"/>
              </a:rPr>
              <a:t>使用分隔线</a:t>
            </a:r>
          </a:p>
          <a:p>
            <a:pPr>
              <a:buNone/>
            </a:pPr>
            <a:r>
              <a:rPr lang="zh-CN" altLang="en-US" sz="2400" dirty="0">
                <a:latin typeface="Times New Roman" panose="02020603050405020304" pitchFamily="18" charset="0"/>
              </a:rPr>
              <a:t>   加入分隔线的方法是</a:t>
            </a:r>
            <a:r>
              <a:rPr lang="en-US" altLang="zh-CN" sz="2400" err="1"/>
              <a:t>JMenu</a:t>
            </a:r>
            <a:r>
              <a:rPr lang="zh-CN" altLang="en-US" sz="2400" dirty="0">
                <a:latin typeface="Times New Roman" panose="02020603050405020304" pitchFamily="18" charset="0"/>
              </a:rPr>
              <a:t>的方法</a:t>
            </a:r>
            <a:r>
              <a:rPr lang="en-US" altLang="zh-CN" sz="2400" err="1"/>
              <a:t>addSeparator</a:t>
            </a:r>
            <a:r>
              <a:rPr lang="en-US" altLang="zh-CN" sz="2400"/>
              <a:t>( )</a:t>
            </a:r>
            <a:r>
              <a:rPr lang="en-US" altLang="zh-CN" sz="2400" dirty="0">
                <a:latin typeface="Times New Roman" panose="02020603050405020304" pitchFamily="18" charset="0"/>
              </a:rPr>
              <a:t> </a:t>
            </a:r>
          </a:p>
          <a:p>
            <a:pPr>
              <a:buNone/>
            </a:pPr>
            <a:r>
              <a:rPr lang="en-US" altLang="zh-CN" sz="2400" dirty="0">
                <a:latin typeface="Times New Roman" panose="02020603050405020304" pitchFamily="18" charset="0"/>
              </a:rPr>
              <a:t>   </a:t>
            </a:r>
            <a:r>
              <a:rPr lang="zh-CN" altLang="en-US" sz="2400" dirty="0">
                <a:latin typeface="Times New Roman" panose="02020603050405020304" pitchFamily="18" charset="0"/>
              </a:rPr>
              <a:t>例如，在“</a:t>
            </a:r>
            <a:r>
              <a:rPr lang="en-US" altLang="zh-CN" sz="2400"/>
              <a:t>Font</a:t>
            </a:r>
            <a:r>
              <a:rPr lang="en-US" altLang="zh-CN" sz="2400" dirty="0">
                <a:latin typeface="Times New Roman" panose="02020603050405020304" pitchFamily="18" charset="0"/>
              </a:rPr>
              <a:t>”</a:t>
            </a:r>
            <a:r>
              <a:rPr lang="zh-CN" altLang="en-US" sz="2400" dirty="0">
                <a:latin typeface="Times New Roman" panose="02020603050405020304" pitchFamily="18" charset="0"/>
              </a:rPr>
              <a:t>菜单中的子菜单项１后加入一条分隔线：</a:t>
            </a:r>
            <a:endParaRPr lang="zh-CN" altLang="en-US" sz="2400" dirty="0"/>
          </a:p>
          <a:p>
            <a:pPr algn="just">
              <a:buNone/>
            </a:pPr>
            <a:r>
              <a:rPr lang="zh-CN" altLang="en-US" sz="2400" err="1">
                <a:solidFill>
                  <a:schemeClr val="folHlink"/>
                </a:solidFill>
              </a:rPr>
              <a:t>   </a:t>
            </a:r>
            <a:r>
              <a:rPr lang="en-US" altLang="zh-CN" sz="2400" err="1">
                <a:solidFill>
                  <a:schemeClr val="folHlink"/>
                </a:solidFill>
              </a:rPr>
              <a:t>JMenu formatMenu = new JMenu</a:t>
            </a:r>
            <a:r>
              <a:rPr lang="en-US" altLang="zh-CN" sz="2400">
                <a:solidFill>
                  <a:schemeClr val="folHlink"/>
                </a:solidFill>
              </a:rPr>
              <a:t>( “Format" );</a:t>
            </a:r>
          </a:p>
          <a:p>
            <a:pPr algn="just">
              <a:buNone/>
            </a:pPr>
            <a:r>
              <a:rPr lang="en-US" altLang="zh-CN" sz="2400" err="1">
                <a:solidFill>
                  <a:schemeClr val="folHlink"/>
                </a:solidFill>
              </a:rPr>
              <a:t>   formatMenu</a:t>
            </a:r>
            <a:r>
              <a:rPr lang="en-US" altLang="zh-CN" sz="2400">
                <a:solidFill>
                  <a:schemeClr val="folHlink"/>
                </a:solidFill>
              </a:rPr>
              <a:t>.add (</a:t>
            </a:r>
            <a:r>
              <a:rPr lang="en-US" altLang="zh-CN" sz="2400" err="1">
                <a:solidFill>
                  <a:schemeClr val="folHlink"/>
                </a:solidFill>
                <a:latin typeface="Times New Roman" panose="02020603050405020304" pitchFamily="18" charset="0"/>
              </a:rPr>
              <a:t>colorMenu</a:t>
            </a:r>
            <a:r>
              <a:rPr lang="en-US" altLang="zh-CN" sz="2400">
                <a:solidFill>
                  <a:schemeClr val="folHlink"/>
                </a:solidFill>
              </a:rPr>
              <a:t>);  </a:t>
            </a:r>
          </a:p>
          <a:p>
            <a:pPr algn="just">
              <a:buNone/>
            </a:pPr>
            <a:r>
              <a:rPr lang="en-US" altLang="zh-CN" sz="2400" err="1">
                <a:solidFill>
                  <a:schemeClr val="folHlink"/>
                </a:solidFill>
              </a:rPr>
              <a:t>   formatMenu.addSeparator</a:t>
            </a:r>
            <a:r>
              <a:rPr lang="en-US" altLang="zh-CN" sz="2400">
                <a:solidFill>
                  <a:schemeClr val="folHlink"/>
                </a:solidFill>
              </a:rPr>
              <a:t>();   //</a:t>
            </a:r>
            <a:r>
              <a:rPr lang="zh-CN" altLang="en-US" sz="2400" dirty="0">
                <a:solidFill>
                  <a:schemeClr val="folHlink"/>
                </a:solidFill>
                <a:latin typeface="Times New Roman" panose="02020603050405020304" pitchFamily="18" charset="0"/>
              </a:rPr>
              <a:t>加一条横向分隔线</a:t>
            </a:r>
          </a:p>
          <a:p>
            <a:pPr algn="just">
              <a:buNone/>
            </a:pPr>
            <a:r>
              <a:rPr lang="zh-CN" altLang="en-US" sz="2400" err="1">
                <a:solidFill>
                  <a:schemeClr val="folHlink"/>
                </a:solidFill>
              </a:rPr>
              <a:t>   </a:t>
            </a:r>
            <a:r>
              <a:rPr lang="en-US" altLang="zh-CN" sz="2400" err="1">
                <a:solidFill>
                  <a:schemeClr val="folHlink"/>
                </a:solidFill>
              </a:rPr>
              <a:t>formatMenu.add(fontMenu</a:t>
            </a:r>
            <a:r>
              <a:rPr lang="en-US" altLang="zh-CN" sz="2400">
                <a:solidFill>
                  <a:schemeClr val="folHlink"/>
                </a:solidFill>
              </a:rPr>
              <a:t>);   </a:t>
            </a:r>
            <a:endParaRPr lang="en-US" altLang="zh-CN" sz="2400"/>
          </a:p>
        </p:txBody>
      </p:sp>
      <p:pic>
        <p:nvPicPr>
          <p:cNvPr id="513028" name="图片 513027"/>
          <p:cNvPicPr>
            <a:picLocks noChangeAspect="1"/>
          </p:cNvPicPr>
          <p:nvPr/>
        </p:nvPicPr>
        <p:blipFill>
          <a:blip r:embed="rId3"/>
          <a:stretch>
            <a:fillRect/>
          </a:stretch>
        </p:blipFill>
        <p:spPr>
          <a:xfrm>
            <a:off x="3505200" y="4800600"/>
            <a:ext cx="4752975" cy="1628775"/>
          </a:xfrm>
          <a:prstGeom prst="rect">
            <a:avLst/>
          </a:prstGeom>
          <a:noFill/>
          <a:ln w="9525">
            <a:noFill/>
          </a:ln>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标题 514049"/>
          <p:cNvSpPr>
            <a:spLocks noGrp="1"/>
          </p:cNvSpPr>
          <p:nvPr>
            <p:ph type="title"/>
          </p:nvPr>
        </p:nvSpPr>
        <p:spPr>
          <a:ln/>
        </p:spPr>
        <p:txBody>
          <a:bodyPr anchor="b"/>
          <a:lstStyle/>
          <a:p>
            <a:r>
              <a:rPr lang="en-US" altLang="zh-CN" dirty="0">
                <a:latin typeface="楷体_GB2312" pitchFamily="49" charset="-122"/>
                <a:ea typeface="楷体_GB2312" pitchFamily="49" charset="-122"/>
              </a:rPr>
              <a:t>9.13.1 </a:t>
            </a:r>
            <a:r>
              <a:rPr lang="zh-CN" altLang="en-US" dirty="0">
                <a:latin typeface="楷体_GB2312" pitchFamily="49" charset="-122"/>
                <a:ea typeface="楷体_GB2312" pitchFamily="49" charset="-122"/>
              </a:rPr>
              <a:t>主菜单</a:t>
            </a:r>
            <a:endParaRPr lang="zh-CN" altLang="en-US">
              <a:latin typeface="楷体_GB2312" pitchFamily="49" charset="-122"/>
              <a:ea typeface="楷体_GB2312" pitchFamily="49" charset="-122"/>
            </a:endParaRPr>
          </a:p>
        </p:txBody>
      </p:sp>
      <p:sp>
        <p:nvSpPr>
          <p:cNvPr id="514051" name="文本占位符 514050"/>
          <p:cNvSpPr>
            <a:spLocks noGrp="1"/>
          </p:cNvSpPr>
          <p:nvPr>
            <p:ph type="body" idx="1"/>
          </p:nvPr>
        </p:nvSpPr>
        <p:spPr>
          <a:xfrm>
            <a:off x="609600" y="1447800"/>
            <a:ext cx="8153400" cy="2514600"/>
          </a:xfrm>
          <a:ln/>
        </p:spPr>
        <p:txBody>
          <a:bodyPr/>
          <a:lstStyle/>
          <a:p>
            <a:pPr>
              <a:lnSpc>
                <a:spcPct val="90000"/>
              </a:lnSpc>
            </a:pPr>
            <a:r>
              <a:rPr lang="zh-CN" altLang="en-US" sz="2400" b="1" dirty="0">
                <a:latin typeface="宋体" panose="02010600030101010101" pitchFamily="2" charset="-122"/>
              </a:rPr>
              <a:t>例</a:t>
            </a:r>
            <a:r>
              <a:rPr lang="en-US" altLang="zh-CN" sz="2400" b="1" dirty="0">
                <a:latin typeface="宋体" panose="02010600030101010101" pitchFamily="2" charset="-122"/>
              </a:rPr>
              <a:t>9-17 </a:t>
            </a:r>
            <a:r>
              <a:rPr lang="zh-CN" altLang="en-US" sz="2400" b="1" dirty="0">
                <a:latin typeface="宋体" panose="02010600030101010101" pitchFamily="2" charset="-122"/>
              </a:rPr>
              <a:t>菜单应用举例。</a:t>
            </a:r>
            <a:endParaRPr lang="zh-CN" altLang="en-US" sz="2400" dirty="0"/>
          </a:p>
          <a:p>
            <a:pPr>
              <a:lnSpc>
                <a:spcPct val="90000"/>
              </a:lnSpc>
              <a:buNone/>
            </a:pPr>
            <a:r>
              <a:rPr lang="zh-CN" altLang="en-US" sz="2400" dirty="0">
                <a:latin typeface="宋体" panose="02010600030101010101" pitchFamily="2" charset="-122"/>
              </a:rPr>
              <a:t>  应用程序完成：在菜单栏加入两个菜单：</a:t>
            </a:r>
            <a:r>
              <a:rPr lang="en-US" altLang="zh-CN" sz="2400"/>
              <a:t>File</a:t>
            </a:r>
            <a:r>
              <a:rPr lang="zh-CN" altLang="en-US" sz="2400">
                <a:latin typeface="宋体" panose="02010600030101010101" pitchFamily="2" charset="-122"/>
              </a:rPr>
              <a:t>和</a:t>
            </a:r>
            <a:r>
              <a:rPr lang="en-US" altLang="zh-CN" sz="2400"/>
              <a:t>Format</a:t>
            </a:r>
            <a:r>
              <a:rPr lang="zh-CN" altLang="en-US" sz="2400">
                <a:latin typeface="宋体" panose="02010600030101010101" pitchFamily="2" charset="-122"/>
              </a:rPr>
              <a:t>。</a:t>
            </a:r>
          </a:p>
          <a:p>
            <a:pPr>
              <a:lnSpc>
                <a:spcPct val="90000"/>
              </a:lnSpc>
              <a:buNone/>
            </a:pPr>
            <a:r>
              <a:rPr lang="zh-CN" altLang="en-US" sz="2400"/>
              <a:t>    </a:t>
            </a:r>
            <a:r>
              <a:rPr lang="en-US" altLang="zh-CN" sz="2400"/>
              <a:t>File</a:t>
            </a:r>
            <a:r>
              <a:rPr lang="zh-CN" altLang="en-US" sz="2400" dirty="0">
                <a:latin typeface="宋体" panose="02010600030101010101" pitchFamily="2" charset="-122"/>
              </a:rPr>
              <a:t>菜单中加入两个菜单项用于显示对话框信息和中断程序运行。</a:t>
            </a:r>
          </a:p>
          <a:p>
            <a:pPr>
              <a:lnSpc>
                <a:spcPct val="90000"/>
              </a:lnSpc>
              <a:buNone/>
            </a:pPr>
            <a:r>
              <a:rPr lang="zh-CN" altLang="en-US" sz="2400"/>
              <a:t>    </a:t>
            </a:r>
            <a:r>
              <a:rPr lang="en-US" altLang="zh-CN" sz="2400"/>
              <a:t>Format</a:t>
            </a:r>
            <a:r>
              <a:rPr lang="zh-CN" altLang="en-US" sz="2400" dirty="0">
                <a:latin typeface="宋体" panose="02010600030101010101" pitchFamily="2" charset="-122"/>
              </a:rPr>
              <a:t>菜单加入一组单选菜单项与一组复选菜单项用于控制</a:t>
            </a:r>
            <a:r>
              <a:rPr lang="en-US" altLang="zh-CN" sz="2400" err="1"/>
              <a:t>JFame</a:t>
            </a:r>
            <a:r>
              <a:rPr lang="zh-CN" altLang="en-US" sz="2400" dirty="0">
                <a:latin typeface="宋体" panose="02010600030101010101" pitchFamily="2" charset="-122"/>
              </a:rPr>
              <a:t>的内容面板上</a:t>
            </a:r>
            <a:r>
              <a:rPr lang="en-US" altLang="zh-CN" sz="2400"/>
              <a:t>label</a:t>
            </a:r>
            <a:r>
              <a:rPr lang="zh-CN" altLang="en-US" sz="2400" dirty="0">
                <a:latin typeface="宋体" panose="02010600030101010101" pitchFamily="2" charset="-122"/>
              </a:rPr>
              <a:t>内容的颜色和字体。</a:t>
            </a:r>
          </a:p>
          <a:p>
            <a:pPr>
              <a:lnSpc>
                <a:spcPct val="90000"/>
              </a:lnSpc>
              <a:buNone/>
            </a:pPr>
            <a:r>
              <a:rPr lang="zh-CN" altLang="en-US" sz="2400" dirty="0">
                <a:latin typeface="宋体" panose="02010600030101010101" pitchFamily="2" charset="-122"/>
              </a:rPr>
              <a:t>  程序运行的部分输出结果如下：</a:t>
            </a:r>
            <a:r>
              <a:rPr lang="zh-CN" altLang="en-US" sz="2400" dirty="0"/>
              <a:t> </a:t>
            </a:r>
            <a:endParaRPr lang="zh-CN" altLang="en-US" sz="2400"/>
          </a:p>
        </p:txBody>
      </p:sp>
      <p:sp>
        <p:nvSpPr>
          <p:cNvPr id="514055" name="矩形 514054"/>
          <p:cNvSpPr/>
          <p:nvPr/>
        </p:nvSpPr>
        <p:spPr>
          <a:xfrm>
            <a:off x="0" y="3028950"/>
            <a:ext cx="9144000" cy="260350"/>
          </a:xfrm>
          <a:prstGeom prst="rect">
            <a:avLst/>
          </a:prstGeom>
          <a:noFill/>
          <a:ln w="9525">
            <a:noFill/>
          </a:ln>
        </p:spPr>
        <p:txBody>
          <a:bodyPr>
            <a:spAutoFit/>
          </a:bodyPr>
          <a:lstStyle/>
          <a:p>
            <a:r>
              <a:rPr lang="en-US" altLang="zh-CN" sz="1100" dirty="0">
                <a:solidFill>
                  <a:schemeClr val="tx1"/>
                </a:solidFill>
                <a:latin typeface="Tahoma" panose="020B0604030504040204" pitchFamily="34" charset="0"/>
                <a:ea typeface="仿宋_GB2312" pitchFamily="49" charset="-122"/>
              </a:rPr>
              <a:t> </a:t>
            </a:r>
            <a:endParaRPr lang="en-US" altLang="zh-CN" sz="2400" dirty="0">
              <a:solidFill>
                <a:schemeClr val="tx1"/>
              </a:solidFill>
              <a:latin typeface="Times New Roman" panose="02020603050405020304" pitchFamily="18" charset="0"/>
              <a:ea typeface="宋体" panose="02010600030101010101" pitchFamily="2" charset="-122"/>
            </a:endParaRPr>
          </a:p>
        </p:txBody>
      </p:sp>
      <p:pic>
        <p:nvPicPr>
          <p:cNvPr id="514054" name="图片 514053"/>
          <p:cNvPicPr>
            <a:picLocks noChangeAspect="1"/>
          </p:cNvPicPr>
          <p:nvPr/>
        </p:nvPicPr>
        <p:blipFill>
          <a:blip r:embed="rId3"/>
          <a:stretch>
            <a:fillRect/>
          </a:stretch>
        </p:blipFill>
        <p:spPr>
          <a:xfrm>
            <a:off x="838200" y="4419600"/>
            <a:ext cx="2209800" cy="1295400"/>
          </a:xfrm>
          <a:prstGeom prst="rect">
            <a:avLst/>
          </a:prstGeom>
          <a:noFill/>
          <a:ln w="9525">
            <a:noFill/>
          </a:ln>
        </p:spPr>
      </p:pic>
      <p:sp>
        <p:nvSpPr>
          <p:cNvPr id="514056" name="矩形 514055"/>
          <p:cNvSpPr/>
          <p:nvPr/>
        </p:nvSpPr>
        <p:spPr>
          <a:xfrm>
            <a:off x="0" y="3028950"/>
            <a:ext cx="9144000" cy="228600"/>
          </a:xfrm>
          <a:prstGeom prst="rect">
            <a:avLst/>
          </a:prstGeom>
          <a:noFill/>
          <a:ln w="9525">
            <a:noFill/>
          </a:ln>
        </p:spPr>
        <p:txBody>
          <a:bodyPr>
            <a:spAutoFit/>
          </a:bodyPr>
          <a:lstStyle/>
          <a:p>
            <a:r>
              <a:rPr lang="en-US" altLang="zh-CN" sz="900" dirty="0">
                <a:solidFill>
                  <a:schemeClr val="tx1"/>
                </a:solidFill>
                <a:latin typeface="宋体" panose="02010600030101010101" pitchFamily="2" charset="-122"/>
                <a:ea typeface="宋体" panose="02010600030101010101" pitchFamily="2" charset="-122"/>
              </a:rPr>
              <a:t>  </a:t>
            </a:r>
            <a:endParaRPr lang="en-US" altLang="zh-CN" sz="2400" dirty="0">
              <a:solidFill>
                <a:schemeClr val="tx1"/>
              </a:solidFill>
              <a:latin typeface="Times New Roman" panose="02020603050405020304" pitchFamily="18" charset="0"/>
              <a:ea typeface="宋体" panose="02010600030101010101" pitchFamily="2" charset="-122"/>
            </a:endParaRPr>
          </a:p>
        </p:txBody>
      </p:sp>
      <p:pic>
        <p:nvPicPr>
          <p:cNvPr id="514053" name="图片 514052"/>
          <p:cNvPicPr>
            <a:picLocks noChangeAspect="1"/>
          </p:cNvPicPr>
          <p:nvPr/>
        </p:nvPicPr>
        <p:blipFill>
          <a:blip r:embed="rId4"/>
          <a:stretch>
            <a:fillRect/>
          </a:stretch>
        </p:blipFill>
        <p:spPr>
          <a:xfrm>
            <a:off x="3810000" y="4419600"/>
            <a:ext cx="2076450" cy="1295400"/>
          </a:xfrm>
          <a:prstGeom prst="rect">
            <a:avLst/>
          </a:prstGeom>
          <a:noFill/>
          <a:ln w="9525">
            <a:noFill/>
          </a:ln>
        </p:spPr>
      </p:pic>
      <p:sp>
        <p:nvSpPr>
          <p:cNvPr id="514057" name="矩形 514056"/>
          <p:cNvSpPr/>
          <p:nvPr/>
        </p:nvSpPr>
        <p:spPr>
          <a:xfrm>
            <a:off x="0" y="3257550"/>
            <a:ext cx="9144000" cy="228600"/>
          </a:xfrm>
          <a:prstGeom prst="rect">
            <a:avLst/>
          </a:prstGeom>
          <a:noFill/>
          <a:ln w="9525">
            <a:noFill/>
          </a:ln>
        </p:spPr>
        <p:txBody>
          <a:bodyPr>
            <a:spAutoFit/>
          </a:bodyPr>
          <a:lstStyle/>
          <a:p>
            <a:r>
              <a:rPr lang="en-US" altLang="zh-CN" sz="900" dirty="0">
                <a:solidFill>
                  <a:schemeClr val="tx1"/>
                </a:solidFill>
                <a:latin typeface="宋体" panose="02010600030101010101" pitchFamily="2" charset="-122"/>
                <a:ea typeface="宋体" panose="02010600030101010101" pitchFamily="2" charset="-122"/>
              </a:rPr>
              <a:t> </a:t>
            </a:r>
            <a:endParaRPr lang="en-US" altLang="zh-CN" sz="2400" dirty="0">
              <a:solidFill>
                <a:schemeClr val="tx1"/>
              </a:solidFill>
              <a:latin typeface="Times New Roman" panose="02020603050405020304" pitchFamily="18" charset="0"/>
              <a:ea typeface="宋体" panose="02010600030101010101" pitchFamily="2" charset="-122"/>
            </a:endParaRPr>
          </a:p>
        </p:txBody>
      </p:sp>
      <p:pic>
        <p:nvPicPr>
          <p:cNvPr id="514052" name="图片 514051"/>
          <p:cNvPicPr>
            <a:picLocks noChangeAspect="1"/>
          </p:cNvPicPr>
          <p:nvPr/>
        </p:nvPicPr>
        <p:blipFill>
          <a:blip r:embed="rId5"/>
          <a:stretch>
            <a:fillRect/>
          </a:stretch>
        </p:blipFill>
        <p:spPr>
          <a:xfrm>
            <a:off x="6553200" y="4343400"/>
            <a:ext cx="2057400" cy="1600200"/>
          </a:xfrm>
          <a:prstGeom prst="rect">
            <a:avLst/>
          </a:prstGeom>
          <a:noFill/>
          <a:ln w="9525">
            <a:noFill/>
          </a:ln>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标题 515073"/>
          <p:cNvSpPr>
            <a:spLocks noGrp="1"/>
          </p:cNvSpPr>
          <p:nvPr>
            <p:ph type="title"/>
          </p:nvPr>
        </p:nvSpPr>
        <p:spPr>
          <a:xfrm>
            <a:off x="838200" y="0"/>
            <a:ext cx="7848600" cy="914400"/>
          </a:xfrm>
          <a:ln/>
        </p:spPr>
        <p:txBody>
          <a:bodyPr anchor="b"/>
          <a:lstStyle/>
          <a:p>
            <a:r>
              <a:rPr lang="en-US" altLang="zh-CN" dirty="0">
                <a:latin typeface="楷体_GB2312" pitchFamily="49" charset="-122"/>
                <a:ea typeface="楷体_GB2312" pitchFamily="49" charset="-122"/>
              </a:rPr>
              <a:t>9.13.2 </a:t>
            </a:r>
            <a:r>
              <a:rPr lang="zh-CN" altLang="en-US" dirty="0">
                <a:latin typeface="楷体_GB2312" pitchFamily="49" charset="-122"/>
                <a:ea typeface="楷体_GB2312" pitchFamily="49" charset="-122"/>
              </a:rPr>
              <a:t>弹出式菜单</a:t>
            </a:r>
            <a:endParaRPr lang="zh-CN" altLang="en-US">
              <a:latin typeface="楷体_GB2312" pitchFamily="49" charset="-122"/>
              <a:ea typeface="楷体_GB2312" pitchFamily="49" charset="-122"/>
            </a:endParaRPr>
          </a:p>
        </p:txBody>
      </p:sp>
      <p:sp>
        <p:nvSpPr>
          <p:cNvPr id="515075" name="文本占位符 515074"/>
          <p:cNvSpPr>
            <a:spLocks noGrp="1"/>
          </p:cNvSpPr>
          <p:nvPr>
            <p:ph type="body" idx="1"/>
          </p:nvPr>
        </p:nvSpPr>
        <p:spPr>
          <a:ln/>
        </p:spPr>
        <p:txBody>
          <a:bodyPr/>
          <a:lstStyle/>
          <a:p>
            <a:pPr>
              <a:lnSpc>
                <a:spcPct val="90000"/>
              </a:lnSpc>
            </a:pPr>
            <a:r>
              <a:rPr lang="en-US" altLang="zh-CN" sz="2400" err="1"/>
              <a:t>JPopupMenu</a:t>
            </a:r>
            <a:r>
              <a:rPr lang="zh-CN" altLang="en-US" sz="2400" dirty="0">
                <a:latin typeface="Times New Roman" panose="02020603050405020304" pitchFamily="18" charset="0"/>
              </a:rPr>
              <a:t>是一个可弹出并显示一系列选项的小窗口，它并不固定在菜单栏中，而是能够自由浮动。</a:t>
            </a:r>
            <a:r>
              <a:rPr lang="en-US" altLang="zh-CN" sz="2400" err="1"/>
              <a:t>JPopupMenu</a:t>
            </a:r>
            <a:r>
              <a:rPr lang="zh-CN" altLang="en-US" sz="2400" dirty="0">
                <a:latin typeface="Times New Roman" panose="02020603050405020304" pitchFamily="18" charset="0"/>
              </a:rPr>
              <a:t>具有很好的环境相关（</a:t>
            </a:r>
            <a:r>
              <a:rPr lang="en-US" altLang="zh-CN" sz="2400"/>
              <a:t>context-sensitive</a:t>
            </a:r>
            <a:r>
              <a:rPr lang="zh-CN" altLang="en-US" sz="2400" dirty="0">
                <a:latin typeface="Times New Roman" panose="02020603050405020304" pitchFamily="18" charset="0"/>
              </a:rPr>
              <a:t>）特性，每一个</a:t>
            </a:r>
            <a:r>
              <a:rPr lang="en-US" altLang="zh-CN" sz="2400" err="1"/>
              <a:t>JPopupMenu</a:t>
            </a:r>
            <a:r>
              <a:rPr lang="zh-CN" altLang="en-US" sz="2400" dirty="0">
                <a:latin typeface="Times New Roman" panose="02020603050405020304" pitchFamily="18" charset="0"/>
              </a:rPr>
              <a:t>都与相应的控件相关联，该控件被称做调用者（</a:t>
            </a:r>
            <a:r>
              <a:rPr lang="en-US" altLang="zh-CN" sz="2400"/>
              <a:t>invoker</a:t>
            </a:r>
            <a:r>
              <a:rPr lang="zh-CN" altLang="en-US" sz="2400">
                <a:latin typeface="Times New Roman" panose="02020603050405020304" pitchFamily="18" charset="0"/>
              </a:rPr>
              <a:t>）。</a:t>
            </a:r>
            <a:endParaRPr lang="zh-CN" altLang="en-US" sz="2400"/>
          </a:p>
          <a:p>
            <a:pPr algn="just">
              <a:lnSpc>
                <a:spcPct val="90000"/>
              </a:lnSpc>
              <a:buNone/>
            </a:pPr>
            <a:r>
              <a:rPr lang="zh-CN" altLang="en-US" sz="2400" b="1">
                <a:ea typeface="楷体_GB2312" pitchFamily="49" charset="-122"/>
              </a:rPr>
              <a:t>   </a:t>
            </a:r>
            <a:r>
              <a:rPr lang="en-US" altLang="zh-CN" sz="2400" b="1">
                <a:ea typeface="楷体_GB2312" pitchFamily="49" charset="-122"/>
              </a:rPr>
              <a:t>1.</a:t>
            </a:r>
            <a:r>
              <a:rPr lang="zh-CN" altLang="en-US" sz="2400" b="1" dirty="0">
                <a:latin typeface="Times New Roman" panose="02020603050405020304" pitchFamily="18" charset="0"/>
                <a:ea typeface="楷体_GB2312" pitchFamily="49" charset="-122"/>
              </a:rPr>
              <a:t>创建弹出式菜单</a:t>
            </a:r>
            <a:endParaRPr lang="zh-CN" altLang="en-US" sz="2400" b="1" dirty="0">
              <a:ea typeface="楷体_GB2312" pitchFamily="49" charset="-122"/>
            </a:endParaRPr>
          </a:p>
          <a:p>
            <a:pPr algn="just">
              <a:lnSpc>
                <a:spcPct val="90000"/>
              </a:lnSpc>
            </a:pPr>
            <a:r>
              <a:rPr lang="zh-CN" altLang="en-US" sz="2400" dirty="0">
                <a:latin typeface="Times New Roman" panose="02020603050405020304" pitchFamily="18" charset="0"/>
              </a:rPr>
              <a:t> 创建</a:t>
            </a:r>
            <a:r>
              <a:rPr lang="en-US" altLang="zh-CN" sz="2400" err="1"/>
              <a:t>JPopupMenu</a:t>
            </a:r>
            <a:r>
              <a:rPr lang="zh-CN" altLang="en-US" sz="2400" dirty="0">
                <a:latin typeface="Times New Roman" panose="02020603050405020304" pitchFamily="18" charset="0"/>
              </a:rPr>
              <a:t>对象的常用构造方法：</a:t>
            </a:r>
          </a:p>
          <a:p>
            <a:pPr algn="just">
              <a:lnSpc>
                <a:spcPct val="90000"/>
              </a:lnSpc>
              <a:buNone/>
            </a:pPr>
            <a:r>
              <a:rPr lang="zh-CN" altLang="en-US" sz="2400" dirty="0"/>
              <a:t>   </a:t>
            </a:r>
            <a:r>
              <a:rPr lang="en-US" altLang="zh-CN" sz="2400" dirty="0"/>
              <a:t>①</a:t>
            </a:r>
            <a:r>
              <a:rPr lang="en-US" altLang="zh-CN" sz="2400" err="1"/>
              <a:t>JPopupMenu</a:t>
            </a:r>
            <a:r>
              <a:rPr lang="en-US" altLang="zh-CN" sz="2400" dirty="0"/>
              <a:t>() </a:t>
            </a:r>
          </a:p>
          <a:p>
            <a:pPr algn="just">
              <a:lnSpc>
                <a:spcPct val="90000"/>
              </a:lnSpc>
              <a:buNone/>
            </a:pPr>
            <a:r>
              <a:rPr lang="en-US" altLang="zh-CN" sz="2400" dirty="0">
                <a:latin typeface="Times New Roman" panose="02020603050405020304" pitchFamily="18" charset="0"/>
              </a:rPr>
              <a:t>    </a:t>
            </a:r>
            <a:r>
              <a:rPr lang="zh-CN" altLang="en-US" sz="2400" dirty="0">
                <a:latin typeface="Times New Roman" panose="02020603050405020304" pitchFamily="18" charset="0"/>
              </a:rPr>
              <a:t>构造一个不带“调用者”的</a:t>
            </a:r>
            <a:r>
              <a:rPr lang="zh-CN" altLang="en-US" sz="2400" dirty="0"/>
              <a:t> </a:t>
            </a:r>
            <a:r>
              <a:rPr lang="en-US" altLang="zh-CN" sz="2400" err="1"/>
              <a:t>JPopupMenu</a:t>
            </a:r>
            <a:r>
              <a:rPr lang="zh-CN" altLang="en-US" sz="2400">
                <a:latin typeface="Times New Roman" panose="02020603050405020304" pitchFamily="18" charset="0"/>
              </a:rPr>
              <a:t>。</a:t>
            </a:r>
            <a:r>
              <a:rPr lang="zh-CN" altLang="en-US" sz="2400"/>
              <a:t> </a:t>
            </a:r>
          </a:p>
          <a:p>
            <a:pPr algn="just">
              <a:lnSpc>
                <a:spcPct val="90000"/>
              </a:lnSpc>
            </a:pPr>
            <a:r>
              <a:rPr lang="zh-CN" altLang="en-US" sz="2400" dirty="0">
                <a:latin typeface="Times New Roman" panose="02020603050405020304" pitchFamily="18" charset="0"/>
              </a:rPr>
              <a:t> 在弹出式菜单创建后，程序员可使用</a:t>
            </a:r>
            <a:r>
              <a:rPr lang="en-US" altLang="zh-CN" sz="2400"/>
              <a:t>add</a:t>
            </a:r>
            <a:r>
              <a:rPr lang="zh-CN" altLang="en-US" sz="2400" dirty="0">
                <a:latin typeface="Times New Roman" panose="02020603050405020304" pitchFamily="18" charset="0"/>
              </a:rPr>
              <a:t>方法和</a:t>
            </a:r>
            <a:r>
              <a:rPr lang="en-US" altLang="zh-CN" sz="2400"/>
              <a:t>insert</a:t>
            </a:r>
            <a:r>
              <a:rPr lang="zh-CN" altLang="en-US" sz="2400" dirty="0">
                <a:latin typeface="Times New Roman" panose="02020603050405020304" pitchFamily="18" charset="0"/>
              </a:rPr>
              <a:t>方法向</a:t>
            </a:r>
            <a:r>
              <a:rPr lang="en-US" altLang="zh-CN" sz="2400" err="1"/>
              <a:t>JPopupMenu</a:t>
            </a:r>
            <a:r>
              <a:rPr lang="zh-CN" altLang="en-US" sz="2400" dirty="0">
                <a:latin typeface="Times New Roman" panose="02020603050405020304" pitchFamily="18" charset="0"/>
              </a:rPr>
              <a:t>中添加或者插入</a:t>
            </a:r>
            <a:r>
              <a:rPr lang="en-US" altLang="zh-CN" sz="2400" err="1"/>
              <a:t>JMenuItem</a:t>
            </a:r>
            <a:r>
              <a:rPr lang="zh-CN" altLang="en-US" sz="2400">
                <a:latin typeface="Times New Roman" panose="02020603050405020304" pitchFamily="18" charset="0"/>
              </a:rPr>
              <a:t>与</a:t>
            </a:r>
            <a:r>
              <a:rPr lang="en-US" altLang="zh-CN" sz="2400" err="1"/>
              <a:t>JComponent</a:t>
            </a:r>
            <a:r>
              <a:rPr lang="zh-CN" altLang="en-US" sz="2400">
                <a:latin typeface="Times New Roman" panose="02020603050405020304" pitchFamily="18" charset="0"/>
              </a:rPr>
              <a:t>。</a:t>
            </a:r>
            <a:endParaRPr lang="zh-CN" altLang="en-US" sz="2400"/>
          </a:p>
          <a:p>
            <a:pPr algn="just">
              <a:lnSpc>
                <a:spcPct val="90000"/>
              </a:lnSpc>
            </a:pPr>
            <a:endParaRPr lang="zh-CN" alt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标题 395265"/>
          <p:cNvSpPr>
            <a:spLocks noGrp="1"/>
          </p:cNvSpPr>
          <p:nvPr>
            <p:ph type="title"/>
          </p:nvPr>
        </p:nvSpPr>
        <p:spPr>
          <a:ln/>
        </p:spPr>
        <p:txBody>
          <a:bodyPr anchor="b"/>
          <a:lstStyle/>
          <a:p>
            <a:r>
              <a:rPr lang="en-US" altLang="zh-CN" dirty="0">
                <a:solidFill>
                  <a:schemeClr val="folHlink"/>
                </a:solidFill>
                <a:latin typeface="宋体" panose="02010600030101010101" pitchFamily="2" charset="-122"/>
                <a:ea typeface="楷体_GB2312" pitchFamily="49" charset="-122"/>
              </a:rPr>
              <a:t>4</a:t>
            </a:r>
            <a:r>
              <a:rPr lang="zh-CN" altLang="en-US" dirty="0">
                <a:solidFill>
                  <a:schemeClr val="folHlink"/>
                </a:solidFill>
                <a:latin typeface="Times New Roman" panose="02020603050405020304" pitchFamily="18" charset="0"/>
                <a:ea typeface="楷体_GB2312" pitchFamily="49" charset="-122"/>
              </a:rPr>
              <a:t>．使用</a:t>
            </a:r>
            <a:r>
              <a:rPr lang="en-US" altLang="zh-CN">
                <a:solidFill>
                  <a:schemeClr val="folHlink"/>
                </a:solidFill>
                <a:latin typeface="宋体" panose="02010600030101010101" pitchFamily="2" charset="-122"/>
                <a:ea typeface="楷体_GB2312" pitchFamily="49" charset="-122"/>
              </a:rPr>
              <a:t>Swing</a:t>
            </a:r>
            <a:r>
              <a:rPr lang="zh-CN" altLang="en-US" dirty="0">
                <a:solidFill>
                  <a:schemeClr val="folHlink"/>
                </a:solidFill>
                <a:latin typeface="Times New Roman" panose="02020603050405020304" pitchFamily="18" charset="0"/>
                <a:ea typeface="楷体_GB2312" pitchFamily="49" charset="-122"/>
              </a:rPr>
              <a:t>的基本规则</a:t>
            </a:r>
            <a:endParaRPr lang="zh-CN" altLang="en-US">
              <a:solidFill>
                <a:schemeClr val="folHlink"/>
              </a:solidFill>
              <a:latin typeface="宋体" panose="02010600030101010101" pitchFamily="2" charset="-122"/>
              <a:ea typeface="楷体_GB2312" pitchFamily="49" charset="-122"/>
            </a:endParaRPr>
          </a:p>
        </p:txBody>
      </p:sp>
      <p:sp>
        <p:nvSpPr>
          <p:cNvPr id="395267" name="文本占位符 395266"/>
          <p:cNvSpPr>
            <a:spLocks noGrp="1"/>
          </p:cNvSpPr>
          <p:nvPr>
            <p:ph type="body" idx="1"/>
          </p:nvPr>
        </p:nvSpPr>
        <p:spPr>
          <a:xfrm>
            <a:off x="609600" y="1295400"/>
            <a:ext cx="8153400" cy="5029200"/>
          </a:xfrm>
          <a:ln/>
        </p:spPr>
        <p:txBody>
          <a:bodyPr/>
          <a:lstStyle/>
          <a:p>
            <a:pPr>
              <a:lnSpc>
                <a:spcPct val="90000"/>
              </a:lnSpc>
            </a:pPr>
            <a:r>
              <a:rPr lang="zh-CN" altLang="en-US" sz="2800">
                <a:latin typeface="宋体" panose="02010600030101010101" pitchFamily="2" charset="-122"/>
              </a:rPr>
              <a:t>与</a:t>
            </a:r>
            <a:r>
              <a:rPr lang="en-US" altLang="zh-CN" sz="2800"/>
              <a:t>AWT</a:t>
            </a:r>
            <a:r>
              <a:rPr lang="zh-CN" altLang="en-US" sz="2800" dirty="0">
                <a:latin typeface="宋体" panose="02010600030101010101" pitchFamily="2" charset="-122"/>
              </a:rPr>
              <a:t>组件不同，</a:t>
            </a:r>
            <a:r>
              <a:rPr lang="en-US" altLang="zh-CN" sz="2800"/>
              <a:t>Swing</a:t>
            </a:r>
            <a:r>
              <a:rPr lang="zh-CN" altLang="en-US" sz="2800" dirty="0">
                <a:latin typeface="宋体" panose="02010600030101010101" pitchFamily="2" charset="-122"/>
              </a:rPr>
              <a:t>组件不能直接添加到顶层容器中，它必须添加到一个与</a:t>
            </a:r>
            <a:r>
              <a:rPr lang="en-US" altLang="zh-CN" sz="2800"/>
              <a:t>Swing</a:t>
            </a:r>
            <a:r>
              <a:rPr lang="zh-CN" altLang="en-US" sz="2800" dirty="0">
                <a:latin typeface="宋体" panose="02010600030101010101" pitchFamily="2" charset="-122"/>
              </a:rPr>
              <a:t>顶层容器相关联的内容面板（</a:t>
            </a:r>
            <a:r>
              <a:rPr lang="en-US" altLang="zh-CN" sz="2800"/>
              <a:t>content pane</a:t>
            </a:r>
            <a:r>
              <a:rPr lang="zh-CN" altLang="en-US" sz="2800" dirty="0">
                <a:latin typeface="宋体" panose="02010600030101010101" pitchFamily="2" charset="-122"/>
              </a:rPr>
              <a:t>）上。</a:t>
            </a:r>
          </a:p>
          <a:p>
            <a:pPr algn="just">
              <a:lnSpc>
                <a:spcPct val="90000"/>
              </a:lnSpc>
            </a:pPr>
            <a:r>
              <a:rPr lang="zh-CN" altLang="en-US" sz="2400" dirty="0">
                <a:solidFill>
                  <a:srgbClr val="000000"/>
                </a:solidFill>
                <a:latin typeface="宋体" panose="02010600030101010101" pitchFamily="2" charset="-122"/>
              </a:rPr>
              <a:t>例如，对</a:t>
            </a:r>
            <a:r>
              <a:rPr lang="en-US" altLang="zh-CN" sz="2400" err="1">
                <a:solidFill>
                  <a:srgbClr val="000000"/>
                </a:solidFill>
                <a:latin typeface="宋体" panose="02010600030101010101" pitchFamily="2" charset="-122"/>
                <a:cs typeface="Times New Roman" panose="02020603050405020304" pitchFamily="18" charset="0"/>
              </a:rPr>
              <a:t>JFrame</a:t>
            </a:r>
            <a:r>
              <a:rPr lang="zh-CN" altLang="en-US" sz="2400" dirty="0">
                <a:solidFill>
                  <a:srgbClr val="000000"/>
                </a:solidFill>
                <a:latin typeface="宋体" panose="02010600030101010101" pitchFamily="2" charset="-122"/>
              </a:rPr>
              <a:t>顶层容器而言，添加组件有两种方式：</a:t>
            </a:r>
          </a:p>
          <a:p>
            <a:pPr lvl="1" algn="just">
              <a:lnSpc>
                <a:spcPct val="90000"/>
              </a:lnSpc>
            </a:pPr>
            <a:r>
              <a:rPr lang="zh-CN" altLang="en-US" sz="2000" b="1" dirty="0">
                <a:solidFill>
                  <a:srgbClr val="000000"/>
                </a:solidFill>
                <a:latin typeface="宋体" panose="02010600030101010101" pitchFamily="2" charset="-122"/>
              </a:rPr>
              <a:t>方式</a:t>
            </a:r>
            <a:r>
              <a:rPr lang="en-US" altLang="zh-CN" sz="2000" b="1" dirty="0">
                <a:solidFill>
                  <a:srgbClr val="000000"/>
                </a:solidFill>
                <a:latin typeface="宋体" panose="02010600030101010101" pitchFamily="2" charset="-122"/>
                <a:cs typeface="Times New Roman" panose="02020603050405020304" pitchFamily="18" charset="0"/>
              </a:rPr>
              <a:t>1</a:t>
            </a:r>
            <a:r>
              <a:rPr lang="zh-CN" altLang="en-US" sz="2000" b="1" dirty="0">
                <a:solidFill>
                  <a:srgbClr val="000000"/>
                </a:solidFill>
                <a:latin typeface="宋体" panose="02010600030101010101" pitchFamily="2" charset="-122"/>
              </a:rPr>
              <a:t>：用</a:t>
            </a:r>
            <a:r>
              <a:rPr lang="en-US" altLang="zh-CN" sz="2000" b="1" err="1">
                <a:solidFill>
                  <a:srgbClr val="000000"/>
                </a:solidFill>
                <a:latin typeface="宋体" panose="02010600030101010101" pitchFamily="2" charset="-122"/>
                <a:cs typeface="Times New Roman" panose="02020603050405020304" pitchFamily="18" charset="0"/>
              </a:rPr>
              <a:t>getContentPane</a:t>
            </a:r>
            <a:r>
              <a:rPr lang="en-US" altLang="zh-CN" sz="2000" b="1">
                <a:solidFill>
                  <a:srgbClr val="000000"/>
                </a:solidFill>
                <a:latin typeface="宋体" panose="02010600030101010101" pitchFamily="2" charset="-122"/>
                <a:cs typeface="Times New Roman" panose="02020603050405020304" pitchFamily="18" charset="0"/>
              </a:rPr>
              <a:t>( )</a:t>
            </a:r>
            <a:r>
              <a:rPr lang="zh-CN" altLang="en-US" sz="2000" b="1" dirty="0">
                <a:solidFill>
                  <a:srgbClr val="000000"/>
                </a:solidFill>
                <a:latin typeface="宋体" panose="02010600030101010101" pitchFamily="2" charset="-122"/>
              </a:rPr>
              <a:t>方法获得</a:t>
            </a:r>
            <a:r>
              <a:rPr lang="en-US" altLang="zh-CN" sz="2000" b="1" err="1">
                <a:solidFill>
                  <a:srgbClr val="000000"/>
                </a:solidFill>
                <a:latin typeface="宋体" panose="02010600030101010101" pitchFamily="2" charset="-122"/>
                <a:cs typeface="Times New Roman" panose="02020603050405020304" pitchFamily="18" charset="0"/>
              </a:rPr>
              <a:t>JFrame</a:t>
            </a:r>
            <a:r>
              <a:rPr lang="zh-CN" altLang="en-US" sz="2000" b="1" dirty="0">
                <a:solidFill>
                  <a:srgbClr val="000000"/>
                </a:solidFill>
                <a:latin typeface="宋体" panose="02010600030101010101" pitchFamily="2" charset="-122"/>
              </a:rPr>
              <a:t>的内容面板，再对其加入组件：</a:t>
            </a:r>
          </a:p>
          <a:p>
            <a:pPr lvl="1" algn="just">
              <a:lnSpc>
                <a:spcPct val="90000"/>
              </a:lnSpc>
              <a:buNone/>
            </a:pPr>
            <a:r>
              <a:rPr lang="zh-CN" altLang="en-US" sz="2000" b="1">
                <a:solidFill>
                  <a:srgbClr val="000000"/>
                </a:solidFill>
                <a:latin typeface="宋体" panose="02010600030101010101" pitchFamily="2" charset="-122"/>
                <a:cs typeface="Times New Roman" panose="02020603050405020304" pitchFamily="18" charset="0"/>
              </a:rPr>
              <a:t>    </a:t>
            </a:r>
            <a:r>
              <a:rPr lang="en-US" altLang="zh-CN" sz="2400" b="1" err="1">
                <a:solidFill>
                  <a:schemeClr val="tx2"/>
                </a:solidFill>
                <a:latin typeface="宋体" panose="02010600030101010101" pitchFamily="2" charset="-122"/>
                <a:cs typeface="Times New Roman" panose="02020603050405020304" pitchFamily="18" charset="0"/>
              </a:rPr>
              <a:t>frame.getContentPane().add(childComponent</a:t>
            </a:r>
            <a:r>
              <a:rPr lang="en-US" altLang="zh-CN" sz="2400" b="1">
                <a:solidFill>
                  <a:schemeClr val="tx2"/>
                </a:solidFill>
                <a:latin typeface="宋体" panose="02010600030101010101" pitchFamily="2" charset="-122"/>
                <a:cs typeface="Times New Roman" panose="02020603050405020304" pitchFamily="18" charset="0"/>
              </a:rPr>
              <a:t>)</a:t>
            </a:r>
            <a:r>
              <a:rPr lang="zh-CN" altLang="en-US" sz="2400" b="1">
                <a:solidFill>
                  <a:schemeClr val="tx2"/>
                </a:solidFill>
                <a:latin typeface="宋体" panose="02010600030101010101" pitchFamily="2" charset="-122"/>
              </a:rPr>
              <a:t>；</a:t>
            </a:r>
          </a:p>
          <a:p>
            <a:pPr lvl="1" algn="just">
              <a:lnSpc>
                <a:spcPct val="90000"/>
              </a:lnSpc>
            </a:pPr>
            <a:r>
              <a:rPr lang="zh-CN" altLang="en-US" sz="2000" b="1" dirty="0">
                <a:solidFill>
                  <a:srgbClr val="000000"/>
                </a:solidFill>
                <a:latin typeface="宋体" panose="02010600030101010101" pitchFamily="2" charset="-122"/>
              </a:rPr>
              <a:t>方式</a:t>
            </a:r>
            <a:r>
              <a:rPr lang="en-US" altLang="zh-CN" sz="2000" b="1" dirty="0">
                <a:solidFill>
                  <a:srgbClr val="000000"/>
                </a:solidFill>
                <a:latin typeface="宋体" panose="02010600030101010101" pitchFamily="2" charset="-122"/>
                <a:cs typeface="Times New Roman" panose="02020603050405020304" pitchFamily="18" charset="0"/>
              </a:rPr>
              <a:t>2</a:t>
            </a:r>
            <a:r>
              <a:rPr lang="zh-CN" altLang="en-US" sz="2000" b="1" dirty="0">
                <a:solidFill>
                  <a:srgbClr val="000000"/>
                </a:solidFill>
                <a:latin typeface="宋体" panose="02010600030101010101" pitchFamily="2" charset="-122"/>
              </a:rPr>
              <a:t>：建立一个</a:t>
            </a:r>
            <a:r>
              <a:rPr lang="en-US" altLang="zh-CN" sz="2000" b="1" err="1">
                <a:solidFill>
                  <a:srgbClr val="000000"/>
                </a:solidFill>
                <a:latin typeface="宋体" panose="02010600030101010101" pitchFamily="2" charset="-122"/>
                <a:cs typeface="Times New Roman" panose="02020603050405020304" pitchFamily="18" charset="0"/>
              </a:rPr>
              <a:t>JPanel</a:t>
            </a:r>
            <a:r>
              <a:rPr lang="zh-CN" altLang="en-US" sz="2000" b="1" dirty="0">
                <a:solidFill>
                  <a:srgbClr val="000000"/>
                </a:solidFill>
                <a:latin typeface="宋体" panose="02010600030101010101" pitchFamily="2" charset="-122"/>
              </a:rPr>
              <a:t>或</a:t>
            </a:r>
            <a:r>
              <a:rPr lang="zh-CN" altLang="en-US" sz="2000" b="1" dirty="0">
                <a:solidFill>
                  <a:srgbClr val="000000"/>
                </a:solidFill>
                <a:latin typeface="宋体" panose="02010600030101010101" pitchFamily="2" charset="-122"/>
                <a:cs typeface="Times New Roman" panose="02020603050405020304" pitchFamily="18" charset="0"/>
              </a:rPr>
              <a:t> </a:t>
            </a:r>
            <a:r>
              <a:rPr lang="en-US" altLang="zh-CN" sz="2000" b="1" err="1">
                <a:solidFill>
                  <a:srgbClr val="000000"/>
                </a:solidFill>
                <a:latin typeface="宋体" panose="02010600030101010101" pitchFamily="2" charset="-122"/>
                <a:cs typeface="Times New Roman" panose="02020603050405020304" pitchFamily="18" charset="0"/>
              </a:rPr>
              <a:t>JDesktopPane</a:t>
            </a:r>
            <a:r>
              <a:rPr lang="zh-CN" altLang="en-US" sz="2000" b="1" dirty="0">
                <a:solidFill>
                  <a:srgbClr val="000000"/>
                </a:solidFill>
                <a:latin typeface="宋体" panose="02010600030101010101" pitchFamily="2" charset="-122"/>
              </a:rPr>
              <a:t>之类的中间容器，把组件添加到容器中，用</a:t>
            </a:r>
            <a:r>
              <a:rPr lang="en-US" altLang="zh-CN" sz="2000" b="1" err="1">
                <a:solidFill>
                  <a:srgbClr val="000000"/>
                </a:solidFill>
                <a:latin typeface="宋体" panose="02010600030101010101" pitchFamily="2" charset="-122"/>
                <a:cs typeface="Times New Roman" panose="02020603050405020304" pitchFamily="18" charset="0"/>
              </a:rPr>
              <a:t>setContentPane</a:t>
            </a:r>
            <a:r>
              <a:rPr lang="en-US" altLang="zh-CN" sz="2000" b="1">
                <a:solidFill>
                  <a:srgbClr val="000000"/>
                </a:solidFill>
                <a:latin typeface="宋体" panose="02010600030101010101" pitchFamily="2" charset="-122"/>
                <a:cs typeface="Times New Roman" panose="02020603050405020304" pitchFamily="18" charset="0"/>
              </a:rPr>
              <a:t>()</a:t>
            </a:r>
            <a:r>
              <a:rPr lang="zh-CN" altLang="en-US" sz="2000" b="1" dirty="0">
                <a:solidFill>
                  <a:srgbClr val="000000"/>
                </a:solidFill>
                <a:latin typeface="宋体" panose="02010600030101010101" pitchFamily="2" charset="-122"/>
              </a:rPr>
              <a:t>方法把该容器置为</a:t>
            </a:r>
            <a:r>
              <a:rPr lang="en-US" altLang="zh-CN" sz="2000" b="1" err="1">
                <a:solidFill>
                  <a:srgbClr val="000000"/>
                </a:solidFill>
                <a:latin typeface="宋体" panose="02010600030101010101" pitchFamily="2" charset="-122"/>
                <a:cs typeface="Times New Roman" panose="02020603050405020304" pitchFamily="18" charset="0"/>
              </a:rPr>
              <a:t>JFrame</a:t>
            </a:r>
            <a:r>
              <a:rPr lang="zh-CN" altLang="en-US" sz="2000" b="1" dirty="0">
                <a:solidFill>
                  <a:srgbClr val="000000"/>
                </a:solidFill>
                <a:latin typeface="宋体" panose="02010600030101010101" pitchFamily="2" charset="-122"/>
              </a:rPr>
              <a:t>的内容面板：</a:t>
            </a:r>
          </a:p>
          <a:p>
            <a:pPr algn="just">
              <a:lnSpc>
                <a:spcPct val="90000"/>
              </a:lnSpc>
              <a:buNone/>
            </a:pPr>
            <a:r>
              <a:rPr lang="zh-CN" altLang="en-US" sz="2400" b="1" dirty="0">
                <a:solidFill>
                  <a:srgbClr val="000000"/>
                </a:solidFill>
                <a:latin typeface="宋体" panose="02010600030101010101" pitchFamily="2" charset="-122"/>
              </a:rPr>
              <a:t>　　  </a:t>
            </a:r>
            <a:r>
              <a:rPr lang="en-US" altLang="zh-CN" sz="2400" b="1" err="1">
                <a:solidFill>
                  <a:schemeClr val="tx2"/>
                </a:solidFill>
                <a:latin typeface="宋体" panose="02010600030101010101" pitchFamily="2" charset="-122"/>
                <a:cs typeface="Times New Roman" panose="02020603050405020304" pitchFamily="18" charset="0"/>
              </a:rPr>
              <a:t>JPanel </a:t>
            </a:r>
            <a:r>
              <a:rPr lang="en-US" altLang="zh-CN" sz="2400" b="1" err="1">
                <a:solidFill>
                  <a:schemeClr val="folHlink"/>
                </a:solidFill>
                <a:latin typeface="宋体" panose="02010600030101010101" pitchFamily="2" charset="-122"/>
                <a:cs typeface="Times New Roman" panose="02020603050405020304" pitchFamily="18" charset="0"/>
              </a:rPr>
              <a:t>contentPane</a:t>
            </a:r>
            <a:r>
              <a:rPr lang="en-US" altLang="zh-CN" sz="2400" b="1" err="1">
                <a:solidFill>
                  <a:schemeClr val="tx2"/>
                </a:solidFill>
                <a:latin typeface="宋体" panose="02010600030101010101" pitchFamily="2" charset="-122"/>
                <a:cs typeface="Times New Roman" panose="02020603050405020304" pitchFamily="18" charset="0"/>
              </a:rPr>
              <a:t>=new JPanel</a:t>
            </a:r>
            <a:r>
              <a:rPr lang="en-US" altLang="zh-CN" sz="2400" b="1">
                <a:solidFill>
                  <a:schemeClr val="tx2"/>
                </a:solidFill>
                <a:latin typeface="宋体" panose="02010600030101010101" pitchFamily="2" charset="-122"/>
                <a:cs typeface="Times New Roman" panose="02020603050405020304" pitchFamily="18" charset="0"/>
              </a:rPr>
              <a:t>( );</a:t>
            </a:r>
          </a:p>
          <a:p>
            <a:pPr algn="just">
              <a:lnSpc>
                <a:spcPct val="90000"/>
              </a:lnSpc>
              <a:buNone/>
            </a:pPr>
            <a:r>
              <a:rPr lang="zh-CN" altLang="en-US" sz="2400" b="1">
                <a:solidFill>
                  <a:schemeClr val="tx2"/>
                </a:solidFill>
                <a:latin typeface="宋体" panose="02010600030101010101" pitchFamily="2" charset="-122"/>
              </a:rPr>
              <a:t>　　  </a:t>
            </a:r>
            <a:r>
              <a:rPr lang="en-US" altLang="zh-CN" sz="2400" b="1">
                <a:solidFill>
                  <a:schemeClr val="tx2"/>
                </a:solidFill>
                <a:latin typeface="Times New Roman" panose="02020603050405020304" pitchFamily="18" charset="0"/>
              </a:rPr>
              <a:t>……</a:t>
            </a:r>
            <a:r>
              <a:rPr lang="en-US" altLang="zh-CN" sz="2400" b="1">
                <a:solidFill>
                  <a:schemeClr val="tx2"/>
                </a:solidFill>
                <a:latin typeface="宋体" panose="02010600030101010101" pitchFamily="2" charset="-122"/>
                <a:cs typeface="Times New Roman" panose="02020603050405020304" pitchFamily="18" charset="0"/>
              </a:rPr>
              <a:t>//</a:t>
            </a:r>
            <a:r>
              <a:rPr lang="zh-CN" altLang="en-US" sz="2400" b="1" dirty="0">
                <a:solidFill>
                  <a:schemeClr val="tx2"/>
                </a:solidFill>
                <a:latin typeface="宋体" panose="02010600030101010101" pitchFamily="2" charset="-122"/>
              </a:rPr>
              <a:t>把其它组件添加到</a:t>
            </a:r>
            <a:r>
              <a:rPr lang="en-US" altLang="zh-CN" sz="2400" b="1" err="1">
                <a:solidFill>
                  <a:schemeClr val="tx2"/>
                </a:solidFill>
                <a:latin typeface="宋体" panose="02010600030101010101" pitchFamily="2" charset="-122"/>
                <a:cs typeface="Times New Roman" panose="02020603050405020304" pitchFamily="18" charset="0"/>
              </a:rPr>
              <a:t>JPanel</a:t>
            </a:r>
            <a:r>
              <a:rPr lang="zh-CN" altLang="en-US" sz="2400" b="1" dirty="0">
                <a:solidFill>
                  <a:schemeClr val="tx2"/>
                </a:solidFill>
                <a:latin typeface="宋体" panose="02010600030101010101" pitchFamily="2" charset="-122"/>
              </a:rPr>
              <a:t>中</a:t>
            </a:r>
            <a:r>
              <a:rPr lang="en-US" altLang="zh-CN" sz="2400" b="1" dirty="0">
                <a:solidFill>
                  <a:schemeClr val="tx2"/>
                </a:solidFill>
                <a:latin typeface="宋体" panose="02010600030101010101" pitchFamily="2" charset="-122"/>
                <a:cs typeface="Times New Roman" panose="02020603050405020304" pitchFamily="18" charset="0"/>
              </a:rPr>
              <a:t>; </a:t>
            </a:r>
          </a:p>
          <a:p>
            <a:pPr algn="just">
              <a:lnSpc>
                <a:spcPct val="90000"/>
              </a:lnSpc>
              <a:buNone/>
            </a:pPr>
            <a:r>
              <a:rPr lang="zh-CN" altLang="en-US" sz="2400" b="1" dirty="0">
                <a:solidFill>
                  <a:srgbClr val="000000"/>
                </a:solidFill>
                <a:latin typeface="宋体" panose="02010600030101010101" pitchFamily="2" charset="-122"/>
              </a:rPr>
              <a:t>　    </a:t>
            </a:r>
            <a:r>
              <a:rPr lang="en-US" altLang="zh-CN" sz="2400" b="1" err="1">
                <a:solidFill>
                  <a:schemeClr val="tx2"/>
                </a:solidFill>
                <a:latin typeface="宋体" panose="02010600030101010101" pitchFamily="2" charset="-122"/>
              </a:rPr>
              <a:t>frame.setContentPane</a:t>
            </a:r>
            <a:r>
              <a:rPr lang="en-US" altLang="zh-CN" sz="2400" b="1">
                <a:solidFill>
                  <a:schemeClr val="tx2"/>
                </a:solidFill>
                <a:latin typeface="宋体" panose="02010600030101010101" pitchFamily="2" charset="-122"/>
              </a:rPr>
              <a:t>(</a:t>
            </a:r>
            <a:r>
              <a:rPr lang="en-US" altLang="zh-CN" sz="2400" b="1" err="1">
                <a:solidFill>
                  <a:schemeClr val="folHlink"/>
                </a:solidFill>
                <a:latin typeface="宋体" panose="02010600030101010101" pitchFamily="2" charset="-122"/>
              </a:rPr>
              <a:t>contentPane</a:t>
            </a:r>
            <a:r>
              <a:rPr lang="en-US" altLang="zh-CN" sz="2400" b="1">
                <a:solidFill>
                  <a:schemeClr val="tx2"/>
                </a:solidFill>
                <a:latin typeface="宋体" panose="02010600030101010101" pitchFamily="2" charset="-122"/>
              </a:rPr>
              <a:t>);</a:t>
            </a:r>
            <a:r>
              <a:rPr lang="en-US" altLang="zh-CN" sz="2400">
                <a:solidFill>
                  <a:srgbClr val="000000"/>
                </a:solidFill>
                <a:latin typeface="宋体" panose="02010600030101010101" pitchFamily="2" charset="-122"/>
                <a:cs typeface="Times New Roman" panose="02020603050405020304" pitchFamily="18" charset="0"/>
              </a:rPr>
              <a:t> </a:t>
            </a:r>
            <a:endParaRPr lang="en-US" altLang="zh-CN" sz="2400">
              <a:solidFill>
                <a:srgbClr val="000000"/>
              </a:solidFill>
              <a:latin typeface="宋体" panose="02010600030101010101" pitchFamily="2" charset="-122"/>
              <a:ea typeface="Times New Roman" panose="02020603050405020304" pitchFamily="18" charset="0"/>
            </a:endParaRPr>
          </a:p>
        </p:txBody>
      </p:sp>
      <p:grpSp>
        <p:nvGrpSpPr>
          <p:cNvPr id="395270" name="组合 395269"/>
          <p:cNvGrpSpPr/>
          <p:nvPr/>
        </p:nvGrpSpPr>
        <p:grpSpPr>
          <a:xfrm>
            <a:off x="6858000" y="5441950"/>
            <a:ext cx="2286000" cy="958850"/>
            <a:chOff x="4320" y="3216"/>
            <a:chExt cx="1440" cy="604"/>
          </a:xfrm>
        </p:grpSpPr>
        <p:sp>
          <p:nvSpPr>
            <p:cNvPr id="395268" name="文本框 395267"/>
            <p:cNvSpPr txBox="1"/>
            <p:nvPr/>
          </p:nvSpPr>
          <p:spPr>
            <a:xfrm>
              <a:off x="4656" y="3216"/>
              <a:ext cx="1104" cy="604"/>
            </a:xfrm>
            <a:prstGeom prst="rect">
              <a:avLst/>
            </a:prstGeom>
            <a:solidFill>
              <a:srgbClr val="FFCC00"/>
            </a:solidFill>
            <a:ln w="9525">
              <a:noFill/>
            </a:ln>
          </p:spPr>
          <p:txBody>
            <a:bodyPr anchor="b">
              <a:spAutoFit/>
            </a:bodyPr>
            <a:lstStyle/>
            <a:p>
              <a:pPr algn="just">
                <a:lnSpc>
                  <a:spcPct val="90000"/>
                </a:lnSpc>
                <a:spcBef>
                  <a:spcPct val="20000"/>
                </a:spcBef>
                <a:buClr>
                  <a:schemeClr val="folHlink"/>
                </a:buClr>
                <a:buSzPct val="60000"/>
                <a:buFont typeface="Wingdings" panose="05000000000000000000" pitchFamily="2" charset="2"/>
              </a:pPr>
              <a:r>
                <a:rPr lang="zh-CN" altLang="en-US" sz="1600">
                  <a:solidFill>
                    <a:srgbClr val="000000"/>
                  </a:solidFill>
                  <a:latin typeface="宋体" panose="02010600030101010101" pitchFamily="2" charset="-122"/>
                  <a:ea typeface="宋体" panose="02010600030101010101" pitchFamily="2" charset="-122"/>
                </a:rPr>
                <a:t>把</a:t>
              </a:r>
              <a:r>
                <a:rPr lang="en-US" altLang="zh-CN" sz="1600" err="1">
                  <a:solidFill>
                    <a:srgbClr val="000000"/>
                  </a:solidFill>
                  <a:latin typeface="宋体" panose="02010600030101010101" pitchFamily="2" charset="-122"/>
                  <a:ea typeface="宋体" panose="02010600030101010101" pitchFamily="2" charset="-122"/>
                  <a:cs typeface="Times New Roman" panose="02020603050405020304" pitchFamily="18" charset="0"/>
                </a:rPr>
                <a:t>contentPane</a:t>
              </a:r>
              <a:r>
                <a:rPr lang="zh-CN" altLang="en-US" sz="1600" dirty="0">
                  <a:solidFill>
                    <a:srgbClr val="000000"/>
                  </a:solidFill>
                  <a:latin typeface="宋体" panose="02010600030101010101" pitchFamily="2" charset="-122"/>
                  <a:ea typeface="宋体" panose="02010600030101010101" pitchFamily="2" charset="-122"/>
                </a:rPr>
                <a:t>对象设置为</a:t>
              </a:r>
              <a:r>
                <a:rPr lang="en-US" altLang="zh-CN" sz="1600">
                  <a:solidFill>
                    <a:srgbClr val="000000"/>
                  </a:solidFill>
                  <a:latin typeface="宋体" panose="02010600030101010101" pitchFamily="2" charset="-122"/>
                  <a:ea typeface="宋体" panose="02010600030101010101" pitchFamily="2" charset="-122"/>
                  <a:cs typeface="Times New Roman" panose="02020603050405020304" pitchFamily="18" charset="0"/>
                </a:rPr>
                <a:t>frame</a:t>
              </a:r>
              <a:r>
                <a:rPr lang="zh-CN" altLang="en-US" sz="1600" dirty="0">
                  <a:solidFill>
                    <a:srgbClr val="000000"/>
                  </a:solidFill>
                  <a:latin typeface="宋体" panose="02010600030101010101" pitchFamily="2" charset="-122"/>
                  <a:ea typeface="宋体" panose="02010600030101010101" pitchFamily="2" charset="-122"/>
                </a:rPr>
                <a:t>的内容面板</a:t>
              </a:r>
            </a:p>
            <a:p>
              <a:pPr>
                <a:spcBef>
                  <a:spcPct val="50000"/>
                </a:spcBef>
              </a:pPr>
              <a:endParaRPr lang="zh-CN" altLang="en-US" sz="900" b="1">
                <a:latin typeface="Tahoma" panose="020B0604030504040204" pitchFamily="34" charset="0"/>
                <a:ea typeface="仿宋_GB2312" pitchFamily="49" charset="-122"/>
              </a:endParaRPr>
            </a:p>
          </p:txBody>
        </p:sp>
        <p:sp>
          <p:nvSpPr>
            <p:cNvPr id="395269" name="直接连接符 395268"/>
            <p:cNvSpPr/>
            <p:nvPr/>
          </p:nvSpPr>
          <p:spPr>
            <a:xfrm flipH="1" flipV="1">
              <a:off x="4320" y="3456"/>
              <a:ext cx="288" cy="0"/>
            </a:xfrm>
            <a:prstGeom prst="line">
              <a:avLst/>
            </a:prstGeom>
            <a:ln w="9525" cap="flat" cmpd="sng">
              <a:solidFill>
                <a:schemeClr val="tx1"/>
              </a:solidFill>
              <a:prstDash val="solid"/>
              <a:headEnd type="none" w="med" len="med"/>
              <a:tailEnd type="triangle" w="med" len="med"/>
            </a:ln>
          </p:spPr>
        </p:sp>
      </p:gr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标题 516097"/>
          <p:cNvSpPr>
            <a:spLocks noGrp="1"/>
          </p:cNvSpPr>
          <p:nvPr>
            <p:ph type="title"/>
          </p:nvPr>
        </p:nvSpPr>
        <p:spPr>
          <a:ln/>
        </p:spPr>
        <p:txBody>
          <a:bodyPr anchor="b"/>
          <a:lstStyle/>
          <a:p>
            <a:r>
              <a:rPr lang="en-US" altLang="zh-CN" dirty="0">
                <a:latin typeface="楷体_GB2312" pitchFamily="49" charset="-122"/>
                <a:ea typeface="楷体_GB2312" pitchFamily="49" charset="-122"/>
              </a:rPr>
              <a:t>9.13.2 </a:t>
            </a:r>
            <a:r>
              <a:rPr lang="zh-CN" altLang="en-US" dirty="0">
                <a:latin typeface="楷体_GB2312" pitchFamily="49" charset="-122"/>
                <a:ea typeface="楷体_GB2312" pitchFamily="49" charset="-122"/>
              </a:rPr>
              <a:t>弹出式菜单</a:t>
            </a:r>
            <a:endParaRPr lang="zh-CN" altLang="en-US">
              <a:latin typeface="楷体_GB2312" pitchFamily="49" charset="-122"/>
              <a:ea typeface="楷体_GB2312" pitchFamily="49" charset="-122"/>
            </a:endParaRPr>
          </a:p>
        </p:txBody>
      </p:sp>
      <p:sp>
        <p:nvSpPr>
          <p:cNvPr id="516099" name="文本占位符 516098"/>
          <p:cNvSpPr>
            <a:spLocks noGrp="1"/>
          </p:cNvSpPr>
          <p:nvPr>
            <p:ph type="body" idx="1"/>
          </p:nvPr>
        </p:nvSpPr>
        <p:spPr>
          <a:ln/>
        </p:spPr>
        <p:txBody>
          <a:bodyPr/>
          <a:lstStyle/>
          <a:p>
            <a:pPr>
              <a:buNone/>
            </a:pPr>
            <a:r>
              <a:rPr lang="en-US" altLang="zh-CN" sz="2400" b="1">
                <a:ea typeface="楷体_GB2312" pitchFamily="49" charset="-122"/>
              </a:rPr>
              <a:t>   2</a:t>
            </a:r>
            <a:r>
              <a:rPr lang="zh-CN" altLang="en-US" sz="2400" b="1" dirty="0">
                <a:latin typeface="Times New Roman" panose="02020603050405020304" pitchFamily="18" charset="0"/>
                <a:ea typeface="楷体_GB2312" pitchFamily="49" charset="-122"/>
              </a:rPr>
              <a:t>．弹出式菜单对象常用的方法：</a:t>
            </a:r>
          </a:p>
          <a:p>
            <a:pPr>
              <a:buNone/>
            </a:pPr>
            <a:r>
              <a:rPr lang="zh-CN" altLang="en-US" sz="2400" dirty="0"/>
              <a:t>  </a:t>
            </a:r>
            <a:r>
              <a:rPr lang="en-US" altLang="zh-CN" sz="2400" dirty="0"/>
              <a:t>①</a:t>
            </a:r>
            <a:r>
              <a:rPr lang="en-US" altLang="zh-CN" sz="2400" dirty="0">
                <a:latin typeface="Times New Roman" panose="02020603050405020304" pitchFamily="18" charset="0"/>
                <a:cs typeface="Times New Roman" panose="02020603050405020304" pitchFamily="18" charset="0"/>
              </a:rPr>
              <a:t> </a:t>
            </a:r>
            <a:r>
              <a:rPr lang="en-US" altLang="zh-CN" sz="2400" err="1"/>
              <a:t>void add(JMenuItem menuItem</a:t>
            </a:r>
            <a:r>
              <a:rPr lang="en-US" altLang="zh-CN" sz="2400"/>
              <a:t>)</a:t>
            </a:r>
            <a:r>
              <a:rPr lang="en-US" altLang="zh-CN" sz="2400" dirty="0">
                <a:latin typeface="Times New Roman" panose="02020603050405020304" pitchFamily="18" charset="0"/>
              </a:rPr>
              <a:t> </a:t>
            </a:r>
          </a:p>
          <a:p>
            <a:pPr>
              <a:buNone/>
            </a:pPr>
            <a:r>
              <a:rPr lang="en-US" altLang="zh-CN" sz="2400" dirty="0">
                <a:latin typeface="Times New Roman" panose="02020603050405020304" pitchFamily="18" charset="0"/>
              </a:rPr>
              <a:t>      </a:t>
            </a:r>
            <a:r>
              <a:rPr lang="zh-CN" altLang="en-US" sz="2400" dirty="0">
                <a:latin typeface="Times New Roman" panose="02020603050405020304" pitchFamily="18" charset="0"/>
              </a:rPr>
              <a:t>将指定菜单项追加到此菜单的末尾。</a:t>
            </a:r>
          </a:p>
          <a:p>
            <a:pPr>
              <a:buNone/>
            </a:pPr>
            <a:r>
              <a:rPr lang="zh-CN" altLang="en-US" sz="2400" dirty="0"/>
              <a:t>  </a:t>
            </a:r>
            <a:r>
              <a:rPr lang="en-US" altLang="zh-CN" sz="2400" dirty="0"/>
              <a:t>②</a:t>
            </a:r>
            <a:r>
              <a:rPr lang="en-US" altLang="zh-CN" sz="2400" dirty="0">
                <a:latin typeface="Times New Roman" panose="02020603050405020304" pitchFamily="18" charset="0"/>
                <a:cs typeface="Times New Roman" panose="02020603050405020304" pitchFamily="18" charset="0"/>
              </a:rPr>
              <a:t>  </a:t>
            </a:r>
            <a:r>
              <a:rPr lang="en-US" altLang="zh-CN" sz="2400" err="1"/>
              <a:t>void addSeparator</a:t>
            </a:r>
            <a:r>
              <a:rPr lang="en-US" altLang="zh-CN" sz="2400"/>
              <a:t>()</a:t>
            </a:r>
            <a:r>
              <a:rPr lang="en-US" altLang="zh-CN" sz="2400" dirty="0">
                <a:latin typeface="Times New Roman" panose="02020603050405020304" pitchFamily="18" charset="0"/>
              </a:rPr>
              <a:t> </a:t>
            </a:r>
          </a:p>
          <a:p>
            <a:pPr>
              <a:buNone/>
            </a:pPr>
            <a:r>
              <a:rPr lang="en-US" altLang="zh-CN" sz="2400" dirty="0">
                <a:latin typeface="Times New Roman" panose="02020603050405020304" pitchFamily="18" charset="0"/>
              </a:rPr>
              <a:t>       </a:t>
            </a:r>
            <a:r>
              <a:rPr lang="zh-CN" altLang="en-US" sz="2400" dirty="0">
                <a:latin typeface="Times New Roman" panose="02020603050405020304" pitchFamily="18" charset="0"/>
              </a:rPr>
              <a:t>将新分隔符追加到菜单的末尾。</a:t>
            </a:r>
          </a:p>
          <a:p>
            <a:pPr>
              <a:buNone/>
            </a:pPr>
            <a:r>
              <a:rPr lang="zh-CN" altLang="en-US" sz="2400" dirty="0"/>
              <a:t>  </a:t>
            </a:r>
            <a:r>
              <a:rPr lang="en-US" altLang="zh-CN" sz="2400" dirty="0"/>
              <a:t>③</a:t>
            </a:r>
            <a:r>
              <a:rPr lang="en-US" altLang="zh-CN" sz="2400" dirty="0">
                <a:latin typeface="Times New Roman" panose="02020603050405020304" pitchFamily="18" charset="0"/>
                <a:cs typeface="Times New Roman" panose="02020603050405020304" pitchFamily="18" charset="0"/>
              </a:rPr>
              <a:t>     </a:t>
            </a:r>
            <a:r>
              <a:rPr lang="en-US" altLang="zh-CN" sz="2400" err="1"/>
              <a:t>void show(Component invoker, int x, int</a:t>
            </a:r>
            <a:r>
              <a:rPr lang="en-US" altLang="zh-CN" sz="2400" dirty="0"/>
              <a:t> y) </a:t>
            </a:r>
          </a:p>
          <a:p>
            <a:pPr>
              <a:buNone/>
            </a:pPr>
            <a:r>
              <a:rPr lang="en-US" altLang="zh-CN" sz="2400" dirty="0"/>
              <a:t>         </a:t>
            </a:r>
            <a:r>
              <a:rPr lang="zh-CN" altLang="en-US" sz="2400" dirty="0">
                <a:latin typeface="Times New Roman" panose="02020603050405020304" pitchFamily="18" charset="0"/>
              </a:rPr>
              <a:t>在控件调用者的坐标空间中的位置</a:t>
            </a:r>
            <a:r>
              <a:rPr lang="en-US" altLang="zh-CN" sz="2400" dirty="0"/>
              <a:t>(</a:t>
            </a:r>
            <a:r>
              <a:rPr lang="en-US" altLang="zh-CN" sz="2400"/>
              <a:t>x,y ) </a:t>
            </a:r>
            <a:r>
              <a:rPr lang="zh-CN" altLang="en-US" sz="2400" dirty="0">
                <a:latin typeface="Times New Roman" panose="02020603050405020304" pitchFamily="18" charset="0"/>
              </a:rPr>
              <a:t>处，显示弹出菜单。</a:t>
            </a:r>
            <a:endParaRPr lang="zh-CN" altLang="en-US" sz="2400" dirty="0"/>
          </a:p>
          <a:p>
            <a:pPr algn="just">
              <a:buNone/>
            </a:pPr>
            <a:r>
              <a:rPr lang="zh-CN" altLang="en-US" sz="2400" b="1" dirty="0">
                <a:ea typeface="楷体_GB2312" pitchFamily="49" charset="-122"/>
              </a:rPr>
              <a:t>  </a:t>
            </a:r>
            <a:endParaRPr lang="zh-CN" altLang="en-US" sz="240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标题 517121"/>
          <p:cNvSpPr>
            <a:spLocks noGrp="1"/>
          </p:cNvSpPr>
          <p:nvPr>
            <p:ph type="title"/>
          </p:nvPr>
        </p:nvSpPr>
        <p:spPr>
          <a:ln/>
        </p:spPr>
        <p:txBody>
          <a:bodyPr anchor="b"/>
          <a:lstStyle/>
          <a:p>
            <a:r>
              <a:rPr lang="en-US" altLang="zh-CN" dirty="0">
                <a:latin typeface="楷体_GB2312" pitchFamily="49" charset="-122"/>
                <a:ea typeface="楷体_GB2312" pitchFamily="49" charset="-122"/>
              </a:rPr>
              <a:t>9.13.2 </a:t>
            </a:r>
            <a:r>
              <a:rPr lang="zh-CN" altLang="en-US" dirty="0">
                <a:latin typeface="楷体_GB2312" pitchFamily="49" charset="-122"/>
                <a:ea typeface="楷体_GB2312" pitchFamily="49" charset="-122"/>
              </a:rPr>
              <a:t>弹出式菜单</a:t>
            </a:r>
            <a:endParaRPr lang="zh-CN" altLang="en-US">
              <a:latin typeface="楷体_GB2312" pitchFamily="49" charset="-122"/>
              <a:ea typeface="楷体_GB2312" pitchFamily="49" charset="-122"/>
            </a:endParaRPr>
          </a:p>
        </p:txBody>
      </p:sp>
      <p:sp>
        <p:nvSpPr>
          <p:cNvPr id="517123" name="文本占位符 517122"/>
          <p:cNvSpPr>
            <a:spLocks noGrp="1"/>
          </p:cNvSpPr>
          <p:nvPr>
            <p:ph type="body" idx="1"/>
          </p:nvPr>
        </p:nvSpPr>
        <p:spPr>
          <a:xfrm>
            <a:off x="609600" y="1447800"/>
            <a:ext cx="8305800" cy="4724400"/>
          </a:xfrm>
          <a:ln/>
        </p:spPr>
        <p:txBody>
          <a:bodyPr/>
          <a:lstStyle/>
          <a:p>
            <a:pPr algn="just">
              <a:lnSpc>
                <a:spcPct val="90000"/>
              </a:lnSpc>
              <a:buNone/>
            </a:pPr>
            <a:r>
              <a:rPr lang="en-US" altLang="zh-CN" sz="2400" b="1" dirty="0">
                <a:ea typeface="楷体_GB2312" pitchFamily="49" charset="-122"/>
              </a:rPr>
              <a:t>  3</a:t>
            </a:r>
            <a:r>
              <a:rPr lang="zh-CN" altLang="en-US" sz="2400" b="1" dirty="0">
                <a:latin typeface="Times New Roman" panose="02020603050405020304" pitchFamily="18" charset="0"/>
                <a:ea typeface="楷体_GB2312" pitchFamily="49" charset="-122"/>
              </a:rPr>
              <a:t>．弹出式菜单触发事件</a:t>
            </a:r>
            <a:endParaRPr lang="zh-CN" altLang="en-US" sz="2400" b="1" dirty="0">
              <a:ea typeface="楷体_GB2312" pitchFamily="49" charset="-122"/>
            </a:endParaRPr>
          </a:p>
          <a:p>
            <a:pPr algn="just">
              <a:lnSpc>
                <a:spcPct val="90000"/>
              </a:lnSpc>
            </a:pPr>
            <a:r>
              <a:rPr lang="zh-CN" altLang="en-US" sz="2400" dirty="0">
                <a:latin typeface="Times New Roman" panose="02020603050405020304" pitchFamily="18" charset="0"/>
              </a:rPr>
              <a:t>用户在支持弹出式菜单的控件上，单击鼠标右标时产生弹出式触发事件（</a:t>
            </a:r>
            <a:r>
              <a:rPr lang="en-US" altLang="zh-CN" sz="2400"/>
              <a:t>popup trigger event</a:t>
            </a:r>
            <a:r>
              <a:rPr lang="zh-CN" altLang="en-US" sz="2400" dirty="0">
                <a:latin typeface="Times New Roman" panose="02020603050405020304" pitchFamily="18" charset="0"/>
              </a:rPr>
              <a:t>）。程序员应该检查所有的</a:t>
            </a:r>
            <a:r>
              <a:rPr lang="en-US" altLang="zh-CN" sz="2400" err="1"/>
              <a:t>MouseEvent</a:t>
            </a:r>
            <a:r>
              <a:rPr lang="zh-CN" altLang="en-US" sz="2400" dirty="0">
                <a:latin typeface="Times New Roman" panose="02020603050405020304" pitchFamily="18" charset="0"/>
              </a:rPr>
              <a:t>事件，看其是否是弹出式菜单触发器，然后显示弹出式菜单。</a:t>
            </a:r>
          </a:p>
          <a:p>
            <a:pPr algn="just">
              <a:lnSpc>
                <a:spcPct val="90000"/>
              </a:lnSpc>
              <a:buNone/>
            </a:pPr>
            <a:r>
              <a:rPr lang="zh-CN" altLang="en-US" sz="2400" dirty="0">
                <a:latin typeface="Times New Roman" panose="02020603050405020304" pitchFamily="18" charset="0"/>
              </a:rPr>
              <a:t>例如，</a:t>
            </a:r>
            <a:endParaRPr lang="zh-CN" altLang="en-US" sz="2400" dirty="0"/>
          </a:p>
          <a:p>
            <a:pPr lvl="2" algn="just">
              <a:lnSpc>
                <a:spcPct val="90000"/>
              </a:lnSpc>
              <a:buNone/>
            </a:pPr>
            <a:r>
              <a:rPr lang="en-US" altLang="zh-CN" b="1" err="1">
                <a:solidFill>
                  <a:schemeClr val="folHlink"/>
                </a:solidFill>
                <a:latin typeface="宋体" panose="02010600030101010101" pitchFamily="2" charset="-122"/>
              </a:rPr>
              <a:t>void checkForTriggerEvent( MouseEvent</a:t>
            </a:r>
            <a:r>
              <a:rPr lang="en-US" altLang="zh-CN" b="1">
                <a:solidFill>
                  <a:schemeClr val="folHlink"/>
                </a:solidFill>
                <a:latin typeface="宋体" panose="02010600030101010101" pitchFamily="2" charset="-122"/>
              </a:rPr>
              <a:t> event )</a:t>
            </a:r>
            <a:endParaRPr lang="en-US" altLang="zh-CN" b="1">
              <a:solidFill>
                <a:schemeClr val="folHlink"/>
              </a:solidFill>
            </a:endParaRPr>
          </a:p>
          <a:p>
            <a:pPr lvl="2" algn="just">
              <a:lnSpc>
                <a:spcPct val="90000"/>
              </a:lnSpc>
              <a:buNone/>
            </a:pPr>
            <a:r>
              <a:rPr lang="en-US" altLang="zh-CN" b="1" err="1">
                <a:solidFill>
                  <a:schemeClr val="folHlink"/>
                </a:solidFill>
                <a:latin typeface="宋体" panose="02010600030101010101" pitchFamily="2" charset="-122"/>
              </a:rPr>
              <a:t>{    if ( event.isPopupTrigger() ) </a:t>
            </a:r>
            <a:endParaRPr lang="en-US" altLang="zh-CN" b="1" err="1">
              <a:solidFill>
                <a:schemeClr val="folHlink"/>
              </a:solidFill>
              <a:ea typeface="仿宋_GB2312" pitchFamily="49" charset="-122"/>
            </a:endParaRPr>
          </a:p>
          <a:p>
            <a:pPr lvl="2" algn="just">
              <a:lnSpc>
                <a:spcPct val="90000"/>
              </a:lnSpc>
              <a:buNone/>
            </a:pPr>
            <a:r>
              <a:rPr lang="en-US" altLang="zh-CN" b="1" err="1">
                <a:solidFill>
                  <a:schemeClr val="folHlink"/>
                </a:solidFill>
                <a:latin typeface="宋体" panose="02010600030101010101" pitchFamily="2" charset="-122"/>
              </a:rPr>
              <a:t>       popupMenu.show(event.getComponent(),event.getX(), event.getY</a:t>
            </a:r>
            <a:r>
              <a:rPr lang="en-US" altLang="zh-CN" b="1">
                <a:solidFill>
                  <a:schemeClr val="folHlink"/>
                </a:solidFill>
                <a:latin typeface="宋体" panose="02010600030101010101" pitchFamily="2" charset="-122"/>
              </a:rPr>
              <a:t>() );</a:t>
            </a:r>
            <a:endParaRPr lang="en-US" altLang="zh-CN" b="1">
              <a:solidFill>
                <a:schemeClr val="folHlink"/>
              </a:solidFill>
            </a:endParaRPr>
          </a:p>
          <a:p>
            <a:pPr lvl="2" algn="just">
              <a:lnSpc>
                <a:spcPct val="90000"/>
              </a:lnSpc>
              <a:buNone/>
            </a:pPr>
            <a:r>
              <a:rPr lang="en-US" altLang="zh-CN" b="1">
                <a:solidFill>
                  <a:schemeClr val="folHlink"/>
                </a:solidFill>
                <a:latin typeface="宋体" panose="02010600030101010101" pitchFamily="2" charset="-122"/>
              </a:rPr>
              <a:t>}</a:t>
            </a:r>
            <a:endParaRPr lang="en-US" altLang="zh-CN" b="1">
              <a:solidFill>
                <a:schemeClr val="folHlink"/>
              </a:solidFill>
            </a:endParaRPr>
          </a:p>
          <a:p>
            <a:pPr>
              <a:lnSpc>
                <a:spcPct val="90000"/>
              </a:lnSpc>
              <a:buNone/>
            </a:pPr>
            <a:endParaRPr lang="en-US" altLang="zh-CN" b="1">
              <a:solidFill>
                <a:schemeClr val="folHlink"/>
              </a:solidFill>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标题 518145"/>
          <p:cNvSpPr>
            <a:spLocks noGrp="1"/>
          </p:cNvSpPr>
          <p:nvPr>
            <p:ph type="title"/>
          </p:nvPr>
        </p:nvSpPr>
        <p:spPr>
          <a:ln/>
        </p:spPr>
        <p:txBody>
          <a:bodyPr anchor="b"/>
          <a:lstStyle/>
          <a:p>
            <a:r>
              <a:rPr lang="en-US" altLang="zh-CN" dirty="0">
                <a:latin typeface="楷体_GB2312" pitchFamily="49" charset="-122"/>
                <a:ea typeface="楷体_GB2312" pitchFamily="49" charset="-122"/>
              </a:rPr>
              <a:t>9.13.2 </a:t>
            </a:r>
            <a:r>
              <a:rPr lang="zh-CN" altLang="en-US" dirty="0">
                <a:latin typeface="楷体_GB2312" pitchFamily="49" charset="-122"/>
                <a:ea typeface="楷体_GB2312" pitchFamily="49" charset="-122"/>
              </a:rPr>
              <a:t>弹出式菜单</a:t>
            </a:r>
            <a:endParaRPr lang="zh-CN" altLang="en-US">
              <a:latin typeface="楷体_GB2312" pitchFamily="49" charset="-122"/>
              <a:ea typeface="楷体_GB2312" pitchFamily="49" charset="-122"/>
            </a:endParaRPr>
          </a:p>
        </p:txBody>
      </p:sp>
      <p:sp>
        <p:nvSpPr>
          <p:cNvPr id="518147" name="文本占位符 518146"/>
          <p:cNvSpPr>
            <a:spLocks noGrp="1"/>
          </p:cNvSpPr>
          <p:nvPr>
            <p:ph type="body" idx="1"/>
          </p:nvPr>
        </p:nvSpPr>
        <p:spPr>
          <a:xfrm>
            <a:off x="609600" y="1447800"/>
            <a:ext cx="8153400" cy="1447800"/>
          </a:xfrm>
          <a:ln/>
        </p:spPr>
        <p:txBody>
          <a:bodyPr/>
          <a:lstStyle/>
          <a:p>
            <a:r>
              <a:rPr lang="zh-CN" altLang="en-US" sz="2400" b="1" dirty="0">
                <a:latin typeface="宋体" panose="02010600030101010101" pitchFamily="2" charset="-122"/>
              </a:rPr>
              <a:t>例</a:t>
            </a:r>
            <a:r>
              <a:rPr lang="en-US" altLang="zh-CN" sz="2400" b="1" dirty="0">
                <a:latin typeface="宋体" panose="02010600030101010101" pitchFamily="2" charset="-122"/>
              </a:rPr>
              <a:t>9-18 </a:t>
            </a:r>
            <a:r>
              <a:rPr lang="zh-CN" altLang="en-US" sz="2400" b="1" dirty="0">
                <a:latin typeface="宋体" panose="02010600030101010101" pitchFamily="2" charset="-122"/>
              </a:rPr>
              <a:t>利用弹出式菜单中的选项控制</a:t>
            </a:r>
            <a:r>
              <a:rPr lang="en-US" altLang="zh-CN" sz="2400" b="1" err="1">
                <a:latin typeface="宋体" panose="02010600030101010101" pitchFamily="2" charset="-122"/>
              </a:rPr>
              <a:t>JFrame</a:t>
            </a:r>
            <a:r>
              <a:rPr lang="zh-CN" altLang="en-US" sz="2400" b="1" dirty="0">
                <a:latin typeface="宋体" panose="02010600030101010101" pitchFamily="2" charset="-122"/>
              </a:rPr>
              <a:t>主窗口的背景颜色。</a:t>
            </a:r>
            <a:endParaRPr lang="zh-CN" altLang="en-US" sz="2400" dirty="0"/>
          </a:p>
          <a:p>
            <a:pPr algn="just">
              <a:buNone/>
            </a:pPr>
            <a:r>
              <a:rPr lang="zh-CN" altLang="en-US" sz="2400" dirty="0">
                <a:latin typeface="宋体" panose="02010600030101010101" pitchFamily="2" charset="-122"/>
              </a:rPr>
              <a:t>程序运行结果如图</a:t>
            </a:r>
            <a:r>
              <a:rPr lang="en-US" altLang="zh-CN" sz="2400" dirty="0">
                <a:latin typeface="宋体" panose="02010600030101010101" pitchFamily="2" charset="-122"/>
              </a:rPr>
              <a:t>9-25</a:t>
            </a:r>
            <a:r>
              <a:rPr lang="zh-CN" altLang="en-US" sz="2400" dirty="0">
                <a:latin typeface="宋体" panose="02010600030101010101" pitchFamily="2" charset="-122"/>
              </a:rPr>
              <a:t>。</a:t>
            </a:r>
            <a:endParaRPr lang="zh-CN" altLang="en-US" sz="2400" dirty="0"/>
          </a:p>
          <a:p>
            <a:pPr algn="just"/>
            <a:endParaRPr lang="zh-CN" altLang="en-US" sz="2400"/>
          </a:p>
        </p:txBody>
      </p:sp>
      <p:sp>
        <p:nvSpPr>
          <p:cNvPr id="518150" name="矩形 518149"/>
          <p:cNvSpPr/>
          <p:nvPr/>
        </p:nvSpPr>
        <p:spPr>
          <a:xfrm>
            <a:off x="0" y="3086100"/>
            <a:ext cx="9144000" cy="0"/>
          </a:xfrm>
          <a:prstGeom prst="rect">
            <a:avLst/>
          </a:prstGeom>
          <a:noFill/>
          <a:ln w="9525">
            <a:noFill/>
          </a:ln>
        </p:spPr>
        <p:txBody>
          <a:bodyPr/>
          <a:lstStyle/>
          <a:p>
            <a:endParaRPr lang="zh-CN" altLang="en-US"/>
          </a:p>
        </p:txBody>
      </p:sp>
      <p:pic>
        <p:nvPicPr>
          <p:cNvPr id="518149" name="图片 518148"/>
          <p:cNvPicPr>
            <a:picLocks noChangeAspect="1"/>
          </p:cNvPicPr>
          <p:nvPr/>
        </p:nvPicPr>
        <p:blipFill>
          <a:blip r:embed="rId3"/>
          <a:stretch>
            <a:fillRect/>
          </a:stretch>
        </p:blipFill>
        <p:spPr>
          <a:xfrm>
            <a:off x="1143000" y="2971800"/>
            <a:ext cx="3048000" cy="2362200"/>
          </a:xfrm>
          <a:prstGeom prst="rect">
            <a:avLst/>
          </a:prstGeom>
          <a:noFill/>
          <a:ln w="9525">
            <a:noFill/>
          </a:ln>
        </p:spPr>
      </p:pic>
      <p:pic>
        <p:nvPicPr>
          <p:cNvPr id="518148" name="图片 518147"/>
          <p:cNvPicPr>
            <a:picLocks noChangeAspect="1"/>
          </p:cNvPicPr>
          <p:nvPr/>
        </p:nvPicPr>
        <p:blipFill>
          <a:blip r:embed="rId4"/>
          <a:stretch>
            <a:fillRect/>
          </a:stretch>
        </p:blipFill>
        <p:spPr>
          <a:xfrm>
            <a:off x="4800600" y="2895600"/>
            <a:ext cx="2667000" cy="2362200"/>
          </a:xfrm>
          <a:prstGeom prst="rect">
            <a:avLst/>
          </a:prstGeom>
          <a:noFill/>
          <a:ln w="9525">
            <a:noFill/>
          </a:ln>
        </p:spPr>
      </p:pic>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标题 519169"/>
          <p:cNvSpPr>
            <a:spLocks noGrp="1"/>
          </p:cNvSpPr>
          <p:nvPr>
            <p:ph type="title"/>
          </p:nvPr>
        </p:nvSpPr>
        <p:spPr>
          <a:ln/>
        </p:spPr>
        <p:txBody>
          <a:bodyPr anchor="b"/>
          <a:lstStyle/>
          <a:p>
            <a:r>
              <a:rPr lang="en-US" altLang="zh-CN" sz="3200" dirty="0">
                <a:latin typeface="楷体_GB2312" pitchFamily="49" charset="-122"/>
                <a:ea typeface="楷体_GB2312" pitchFamily="49" charset="-122"/>
              </a:rPr>
              <a:t>9.14  </a:t>
            </a:r>
            <a:r>
              <a:rPr lang="zh-CN" altLang="en-US" sz="3200" dirty="0">
                <a:latin typeface="楷体_GB2312" pitchFamily="49" charset="-122"/>
                <a:ea typeface="楷体_GB2312" pitchFamily="49" charset="-122"/>
              </a:rPr>
              <a:t>选项卡面板</a:t>
            </a:r>
            <a:endParaRPr lang="zh-CN" altLang="en-US" sz="3200"/>
          </a:p>
        </p:txBody>
      </p:sp>
      <p:sp>
        <p:nvSpPr>
          <p:cNvPr id="519171" name="文本占位符 519170"/>
          <p:cNvSpPr>
            <a:spLocks noGrp="1"/>
          </p:cNvSpPr>
          <p:nvPr>
            <p:ph type="body" idx="1"/>
          </p:nvPr>
        </p:nvSpPr>
        <p:spPr>
          <a:ln/>
        </p:spPr>
        <p:txBody>
          <a:bodyPr/>
          <a:lstStyle/>
          <a:p>
            <a:r>
              <a:rPr lang="en-US" altLang="zh-CN" sz="2400" err="1">
                <a:latin typeface="宋体" panose="02010600030101010101" pitchFamily="2" charset="-122"/>
              </a:rPr>
              <a:t>TabbedPane</a:t>
            </a:r>
            <a:r>
              <a:rPr lang="zh-CN" altLang="en-US" sz="2400" dirty="0">
                <a:latin typeface="宋体" panose="02010600030101010101" pitchFamily="2" charset="-122"/>
              </a:rPr>
              <a:t>控件是一个容器，它允许用户通过单击给定标题或图标的选项卡，在一组组件之间进行切换。</a:t>
            </a:r>
            <a:r>
              <a:rPr lang="en-US" altLang="zh-CN" sz="2400" err="1">
                <a:latin typeface="宋体" panose="02010600030101010101" pitchFamily="2" charset="-122"/>
              </a:rPr>
              <a:t>JTabbedPane</a:t>
            </a:r>
            <a:r>
              <a:rPr lang="zh-CN" altLang="en-US" sz="2400" dirty="0">
                <a:latin typeface="宋体" panose="02010600030101010101" pitchFamily="2" charset="-122"/>
              </a:rPr>
              <a:t>类是</a:t>
            </a:r>
            <a:r>
              <a:rPr lang="en-US" altLang="zh-CN" sz="2400" err="1">
                <a:latin typeface="宋体" panose="02010600030101010101" pitchFamily="2" charset="-122"/>
              </a:rPr>
              <a:t>JComponent</a:t>
            </a:r>
            <a:r>
              <a:rPr lang="zh-CN" altLang="en-US" sz="2400" dirty="0">
                <a:latin typeface="宋体" panose="02010600030101010101" pitchFamily="2" charset="-122"/>
              </a:rPr>
              <a:t>的子类。</a:t>
            </a:r>
            <a:endParaRPr lang="zh-CN" altLang="en-US" sz="2400" dirty="0"/>
          </a:p>
          <a:p>
            <a:pPr algn="just">
              <a:buNone/>
            </a:pPr>
            <a:r>
              <a:rPr lang="zh-CN" altLang="en-US" sz="2400" b="1" dirty="0">
                <a:ea typeface="楷体_GB2312" pitchFamily="49" charset="-122"/>
              </a:rPr>
              <a:t>    </a:t>
            </a:r>
            <a:r>
              <a:rPr lang="en-US" altLang="zh-CN" sz="2400" b="1" dirty="0">
                <a:ea typeface="楷体_GB2312" pitchFamily="49" charset="-122"/>
              </a:rPr>
              <a:t>1</a:t>
            </a:r>
            <a:r>
              <a:rPr lang="zh-CN" altLang="en-US" sz="2400" b="1" dirty="0">
                <a:latin typeface="Times New Roman" panose="02020603050405020304" pitchFamily="18" charset="0"/>
                <a:ea typeface="楷体_GB2312" pitchFamily="49" charset="-122"/>
              </a:rPr>
              <a:t>．</a:t>
            </a:r>
            <a:r>
              <a:rPr lang="en-US" altLang="zh-CN" sz="2400" b="1" err="1">
                <a:ea typeface="楷体_GB2312" pitchFamily="49" charset="-122"/>
              </a:rPr>
              <a:t>JTabbedPane </a:t>
            </a:r>
            <a:r>
              <a:rPr lang="zh-CN" altLang="en-US" sz="2400" b="1" dirty="0">
                <a:latin typeface="Times New Roman" panose="02020603050405020304" pitchFamily="18" charset="0"/>
                <a:ea typeface="楷体_GB2312" pitchFamily="49" charset="-122"/>
              </a:rPr>
              <a:t>常用的构造方法</a:t>
            </a:r>
            <a:endParaRPr lang="zh-CN" altLang="en-US" sz="2400" b="1" dirty="0">
              <a:ea typeface="楷体_GB2312" pitchFamily="49" charset="-122"/>
            </a:endParaRPr>
          </a:p>
          <a:p>
            <a:pPr algn="just">
              <a:buNone/>
            </a:pPr>
            <a:r>
              <a:rPr lang="zh-CN" altLang="en-US" sz="2400" b="1" dirty="0">
                <a:latin typeface="宋体" panose="02010600030101010101" pitchFamily="2" charset="-122"/>
              </a:rPr>
              <a:t>  </a:t>
            </a:r>
            <a:r>
              <a:rPr lang="en-US" altLang="zh-CN" sz="2400" b="1" dirty="0">
                <a:latin typeface="宋体" panose="02010600030101010101" pitchFamily="2" charset="-122"/>
              </a:rPr>
              <a:t>(1)</a:t>
            </a:r>
            <a:r>
              <a:rPr lang="en-US" altLang="zh-CN" sz="2400" b="1" err="1">
                <a:latin typeface="宋体" panose="02010600030101010101" pitchFamily="2" charset="-122"/>
              </a:rPr>
              <a:t>JTabbedPane</a:t>
            </a:r>
            <a:r>
              <a:rPr lang="en-US" altLang="zh-CN" sz="2400" b="1" dirty="0">
                <a:latin typeface="宋体" panose="02010600030101010101" pitchFamily="2" charset="-122"/>
              </a:rPr>
              <a:t>() </a:t>
            </a:r>
          </a:p>
          <a:p>
            <a:pPr algn="just">
              <a:buNone/>
            </a:pPr>
            <a:r>
              <a:rPr lang="en-US" altLang="zh-CN" sz="2400" dirty="0">
                <a:latin typeface="宋体" panose="02010600030101010101" pitchFamily="2" charset="-122"/>
              </a:rPr>
              <a:t>    </a:t>
            </a:r>
            <a:r>
              <a:rPr lang="zh-CN" altLang="en-US" sz="2400" dirty="0">
                <a:latin typeface="宋体" panose="02010600030101010101" pitchFamily="2" charset="-122"/>
              </a:rPr>
              <a:t>创建一个的空 </a:t>
            </a:r>
            <a:r>
              <a:rPr lang="en-US" altLang="zh-CN" sz="2400" err="1">
                <a:latin typeface="宋体" panose="02010600030101010101" pitchFamily="2" charset="-122"/>
              </a:rPr>
              <a:t>TabbedPane</a:t>
            </a:r>
            <a:r>
              <a:rPr lang="zh-CN" altLang="en-US" sz="2400" dirty="0">
                <a:latin typeface="宋体" panose="02010600030101010101" pitchFamily="2" charset="-122"/>
              </a:rPr>
              <a:t>对象。</a:t>
            </a:r>
            <a:endParaRPr lang="zh-CN" altLang="en-US" sz="2400" dirty="0"/>
          </a:p>
          <a:p>
            <a:pPr algn="just">
              <a:buNone/>
            </a:pPr>
            <a:r>
              <a:rPr lang="zh-CN" altLang="en-US" sz="2400" b="1" dirty="0">
                <a:latin typeface="宋体" panose="02010600030101010101" pitchFamily="2" charset="-122"/>
              </a:rPr>
              <a:t>  </a:t>
            </a:r>
            <a:r>
              <a:rPr lang="en-US" altLang="zh-CN" sz="2400" b="1" dirty="0">
                <a:latin typeface="宋体" panose="02010600030101010101" pitchFamily="2" charset="-122"/>
              </a:rPr>
              <a:t>(</a:t>
            </a:r>
            <a:r>
              <a:rPr lang="en-US" altLang="zh-CN" sz="2400" b="1" err="1">
                <a:latin typeface="宋体" panose="02010600030101010101" pitchFamily="2" charset="-122"/>
              </a:rPr>
              <a:t>2) JTabbedPane(int tabPlacement</a:t>
            </a:r>
            <a:r>
              <a:rPr lang="en-US" altLang="zh-CN" sz="2400" b="1">
                <a:latin typeface="宋体" panose="02010600030101010101" pitchFamily="2" charset="-122"/>
              </a:rPr>
              <a:t>)</a:t>
            </a:r>
            <a:r>
              <a:rPr lang="en-US" altLang="zh-CN" sz="2400" dirty="0">
                <a:latin typeface="宋体" panose="02010600030101010101" pitchFamily="2" charset="-122"/>
              </a:rPr>
              <a:t> </a:t>
            </a:r>
          </a:p>
          <a:p>
            <a:pPr algn="just">
              <a:buNone/>
            </a:pPr>
            <a:r>
              <a:rPr lang="en-US" altLang="zh-CN" sz="2400" dirty="0">
                <a:latin typeface="宋体" panose="02010600030101010101" pitchFamily="2" charset="-122"/>
              </a:rPr>
              <a:t>   </a:t>
            </a:r>
            <a:r>
              <a:rPr lang="zh-CN" altLang="en-US" sz="2400" dirty="0">
                <a:latin typeface="宋体" panose="02010600030101010101" pitchFamily="2" charset="-122"/>
              </a:rPr>
              <a:t>建立一个空的</a:t>
            </a:r>
            <a:r>
              <a:rPr lang="en-US" altLang="zh-CN" sz="2400" err="1">
                <a:latin typeface="宋体" panose="02010600030101010101" pitchFamily="2" charset="-122"/>
              </a:rPr>
              <a:t>JTabbedPane</a:t>
            </a:r>
            <a:r>
              <a:rPr lang="zh-CN" altLang="en-US" sz="2400" dirty="0">
                <a:latin typeface="宋体" panose="02010600030101010101" pitchFamily="2" charset="-122"/>
              </a:rPr>
              <a:t>对象</a:t>
            </a:r>
            <a:r>
              <a:rPr lang="en-US" altLang="zh-CN" sz="2400" dirty="0">
                <a:latin typeface="宋体" panose="02010600030101010101" pitchFamily="2" charset="-122"/>
              </a:rPr>
              <a:t>,</a:t>
            </a:r>
            <a:r>
              <a:rPr lang="zh-CN" altLang="en-US" sz="2400" dirty="0">
                <a:latin typeface="宋体" panose="02010600030101010101" pitchFamily="2" charset="-122"/>
              </a:rPr>
              <a:t>并指定选项卡布局（摆放位置）。</a:t>
            </a:r>
          </a:p>
          <a:p>
            <a:pPr algn="just">
              <a:buNone/>
            </a:pPr>
            <a:r>
              <a:rPr lang="zh-CN" altLang="en-US" sz="2400" err="1">
                <a:latin typeface="宋体" panose="02010600030101010101" pitchFamily="2" charset="-122"/>
              </a:rPr>
              <a:t>  </a:t>
            </a:r>
            <a:r>
              <a:rPr lang="en-US" altLang="zh-CN" sz="2400" err="1">
                <a:latin typeface="宋体" panose="02010600030101010101" pitchFamily="2" charset="-122"/>
              </a:rPr>
              <a:t>TabPlacement</a:t>
            </a:r>
            <a:r>
              <a:rPr lang="zh-CN" altLang="en-US" sz="2400" dirty="0">
                <a:latin typeface="宋体" panose="02010600030101010101" pitchFamily="2" charset="-122"/>
              </a:rPr>
              <a:t>可为</a:t>
            </a:r>
            <a:r>
              <a:rPr lang="en-US" altLang="zh-CN" sz="2400" err="1">
                <a:latin typeface="宋体" panose="02010600030101010101" pitchFamily="2" charset="-122"/>
              </a:rPr>
              <a:t>JTabbedPane</a:t>
            </a:r>
            <a:r>
              <a:rPr lang="zh-CN" altLang="en-US" sz="2400" dirty="0">
                <a:latin typeface="宋体" panose="02010600030101010101" pitchFamily="2" charset="-122"/>
              </a:rPr>
              <a:t>类中的四个静态常量</a:t>
            </a:r>
            <a:r>
              <a:rPr lang="en-US" altLang="zh-CN" sz="2400" dirty="0">
                <a:latin typeface="宋体" panose="02010600030101010101" pitchFamily="2" charset="-122"/>
              </a:rPr>
              <a:t>:</a:t>
            </a:r>
          </a:p>
          <a:p>
            <a:pPr algn="just">
              <a:buNone/>
            </a:pPr>
            <a:r>
              <a:rPr lang="en-US" altLang="zh-CN" sz="2400" dirty="0">
                <a:latin typeface="宋体" panose="02010600030101010101" pitchFamily="2" charset="-122"/>
              </a:rPr>
              <a:t>   TOP</a:t>
            </a:r>
            <a:r>
              <a:rPr lang="zh-CN" altLang="en-US" sz="2400" dirty="0">
                <a:latin typeface="宋体" panose="02010600030101010101" pitchFamily="2" charset="-122"/>
              </a:rPr>
              <a:t>（缺省值）、</a:t>
            </a:r>
            <a:r>
              <a:rPr lang="en-US" altLang="zh-CN" sz="2400">
                <a:latin typeface="宋体" panose="02010600030101010101" pitchFamily="2" charset="-122"/>
              </a:rPr>
              <a:t>BOTTOM</a:t>
            </a:r>
            <a:r>
              <a:rPr lang="zh-CN" altLang="en-US" sz="2400">
                <a:latin typeface="宋体" panose="02010600030101010101" pitchFamily="2" charset="-122"/>
              </a:rPr>
              <a:t>、</a:t>
            </a:r>
            <a:r>
              <a:rPr lang="en-US" altLang="zh-CN" sz="2400">
                <a:latin typeface="宋体" panose="02010600030101010101" pitchFamily="2" charset="-122"/>
              </a:rPr>
              <a:t>LEFT</a:t>
            </a:r>
            <a:r>
              <a:rPr lang="zh-CN" altLang="en-US" sz="2400">
                <a:latin typeface="宋体" panose="02010600030101010101" pitchFamily="2" charset="-122"/>
              </a:rPr>
              <a:t>、</a:t>
            </a:r>
            <a:r>
              <a:rPr lang="en-US" altLang="zh-CN" sz="2400">
                <a:latin typeface="宋体" panose="02010600030101010101" pitchFamily="2" charset="-122"/>
              </a:rPr>
              <a:t>RIGHT</a:t>
            </a:r>
            <a:r>
              <a:rPr lang="zh-CN" altLang="en-US" sz="2400">
                <a:latin typeface="宋体" panose="02010600030101010101" pitchFamily="2" charset="-122"/>
              </a:rPr>
              <a:t>。</a:t>
            </a:r>
            <a:endParaRPr lang="zh-CN" altLang="en-US" sz="2400"/>
          </a:p>
          <a:p>
            <a:pPr algn="just"/>
            <a:endParaRPr lang="zh-CN" altLang="en-US" sz="2400"/>
          </a:p>
        </p:txBody>
      </p:sp>
      <p:pic>
        <p:nvPicPr>
          <p:cNvPr id="519172" name="图片 519171"/>
          <p:cNvPicPr>
            <a:picLocks noChangeAspect="1"/>
          </p:cNvPicPr>
          <p:nvPr/>
        </p:nvPicPr>
        <p:blipFill>
          <a:blip r:embed="rId3"/>
          <a:stretch>
            <a:fillRect/>
          </a:stretch>
        </p:blipFill>
        <p:spPr>
          <a:xfrm>
            <a:off x="4267200" y="0"/>
            <a:ext cx="2209800" cy="1295400"/>
          </a:xfrm>
          <a:prstGeom prst="rect">
            <a:avLst/>
          </a:prstGeom>
          <a:noFill/>
          <a:ln w="9525">
            <a:noFill/>
          </a:ln>
        </p:spPr>
      </p:pic>
      <p:pic>
        <p:nvPicPr>
          <p:cNvPr id="519173" name="图片 519172"/>
          <p:cNvPicPr>
            <a:picLocks noChangeAspect="1"/>
          </p:cNvPicPr>
          <p:nvPr/>
        </p:nvPicPr>
        <p:blipFill>
          <a:blip r:embed="rId4"/>
          <a:stretch>
            <a:fillRect/>
          </a:stretch>
        </p:blipFill>
        <p:spPr>
          <a:xfrm>
            <a:off x="6477000" y="0"/>
            <a:ext cx="2667000" cy="1295400"/>
          </a:xfrm>
          <a:prstGeom prst="rect">
            <a:avLst/>
          </a:prstGeom>
          <a:noFill/>
          <a:ln w="9525">
            <a:noFill/>
          </a:ln>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标题 520193"/>
          <p:cNvSpPr>
            <a:spLocks noGrp="1"/>
          </p:cNvSpPr>
          <p:nvPr>
            <p:ph type="title"/>
          </p:nvPr>
        </p:nvSpPr>
        <p:spPr>
          <a:ln/>
        </p:spPr>
        <p:txBody>
          <a:bodyPr anchor="b"/>
          <a:lstStyle/>
          <a:p>
            <a:r>
              <a:rPr lang="en-US" altLang="zh-CN" sz="3200" dirty="0">
                <a:latin typeface="楷体_GB2312" pitchFamily="49" charset="-122"/>
                <a:ea typeface="楷体_GB2312" pitchFamily="49" charset="-122"/>
              </a:rPr>
              <a:t>9.14  </a:t>
            </a:r>
            <a:r>
              <a:rPr lang="zh-CN" altLang="en-US" sz="3200" dirty="0">
                <a:latin typeface="楷体_GB2312" pitchFamily="49" charset="-122"/>
                <a:ea typeface="楷体_GB2312" pitchFamily="49" charset="-122"/>
              </a:rPr>
              <a:t>选项卡面板</a:t>
            </a:r>
            <a:endParaRPr lang="zh-CN" altLang="en-US" sz="3200">
              <a:latin typeface="楷体_GB2312" pitchFamily="49" charset="-122"/>
              <a:ea typeface="楷体_GB2312" pitchFamily="49" charset="-122"/>
            </a:endParaRPr>
          </a:p>
        </p:txBody>
      </p:sp>
      <p:sp>
        <p:nvSpPr>
          <p:cNvPr id="520195" name="文本占位符 520194"/>
          <p:cNvSpPr>
            <a:spLocks noGrp="1"/>
          </p:cNvSpPr>
          <p:nvPr>
            <p:ph type="body" idx="1"/>
          </p:nvPr>
        </p:nvSpPr>
        <p:spPr>
          <a:xfrm>
            <a:off x="228600" y="1295400"/>
            <a:ext cx="8915400" cy="3657600"/>
          </a:xfrm>
          <a:ln/>
        </p:spPr>
        <p:txBody>
          <a:bodyPr/>
          <a:lstStyle/>
          <a:p>
            <a:pPr>
              <a:buNone/>
            </a:pPr>
            <a:r>
              <a:rPr lang="zh-CN" altLang="en-US" sz="2400" b="1">
                <a:latin typeface="宋体" panose="02010600030101010101" pitchFamily="2" charset="-122"/>
              </a:rPr>
              <a:t>（</a:t>
            </a:r>
            <a:r>
              <a:rPr lang="en-US" altLang="zh-CN" sz="2400" b="1">
                <a:latin typeface="宋体" panose="02010600030101010101" pitchFamily="2" charset="-122"/>
              </a:rPr>
              <a:t>3</a:t>
            </a:r>
            <a:r>
              <a:rPr lang="zh-CN" altLang="en-US" sz="2400" b="1">
                <a:latin typeface="宋体" panose="02010600030101010101" pitchFamily="2" charset="-122"/>
              </a:rPr>
              <a:t>）</a:t>
            </a:r>
            <a:r>
              <a:rPr lang="en-US" altLang="zh-CN" sz="2000" b="1" err="1">
                <a:latin typeface="宋体" panose="02010600030101010101" pitchFamily="2" charset="-122"/>
              </a:rPr>
              <a:t>JTabbedPane(int tabPlacement, int tabLayoutPolicy</a:t>
            </a:r>
            <a:r>
              <a:rPr lang="en-US" altLang="zh-CN" sz="2000" b="1">
                <a:latin typeface="宋体" panose="02010600030101010101" pitchFamily="2" charset="-122"/>
              </a:rPr>
              <a:t>)</a:t>
            </a:r>
            <a:r>
              <a:rPr lang="en-US" altLang="zh-CN" sz="2000" dirty="0">
                <a:latin typeface="宋体" panose="02010600030101010101" pitchFamily="2" charset="-122"/>
              </a:rPr>
              <a:t> </a:t>
            </a:r>
          </a:p>
          <a:p>
            <a:pPr>
              <a:buNone/>
            </a:pPr>
            <a:r>
              <a:rPr lang="en-US" altLang="zh-CN" sz="2400" dirty="0">
                <a:latin typeface="宋体" panose="02010600030101010101" pitchFamily="2" charset="-122"/>
              </a:rPr>
              <a:t>  </a:t>
            </a:r>
            <a:r>
              <a:rPr lang="zh-CN" altLang="en-US" sz="2400" dirty="0">
                <a:latin typeface="宋体" panose="02010600030101010101" pitchFamily="2" charset="-122"/>
              </a:rPr>
              <a:t>创建一个空的 </a:t>
            </a:r>
            <a:r>
              <a:rPr lang="en-US" altLang="zh-CN" sz="2400" err="1">
                <a:latin typeface="宋体" panose="02010600030101010101" pitchFamily="2" charset="-122"/>
              </a:rPr>
              <a:t>TabbedPane</a:t>
            </a:r>
            <a:r>
              <a:rPr lang="zh-CN" altLang="en-US" sz="2400" dirty="0">
                <a:latin typeface="宋体" panose="02010600030101010101" pitchFamily="2" charset="-122"/>
              </a:rPr>
              <a:t>，使其具有指定的选项卡布局和选项卡布局策略。布局策略定义了当在一次运行中不能放入所有的选项卡时，放置选项卡的策略。 </a:t>
            </a:r>
            <a:r>
              <a:rPr lang="en-US" altLang="zh-CN" sz="2400" err="1">
                <a:latin typeface="宋体" panose="02010600030101010101" pitchFamily="2" charset="-122"/>
              </a:rPr>
              <a:t>TabLayoutPolicy</a:t>
            </a:r>
            <a:r>
              <a:rPr lang="zh-CN" altLang="en-US" sz="2400" dirty="0">
                <a:latin typeface="宋体" panose="02010600030101010101" pitchFamily="2" charset="-122"/>
              </a:rPr>
              <a:t>可为</a:t>
            </a:r>
            <a:r>
              <a:rPr lang="en-US" altLang="zh-CN" sz="2400" err="1">
                <a:latin typeface="宋体" panose="02010600030101010101" pitchFamily="2" charset="-122"/>
              </a:rPr>
              <a:t>JTabbedPane</a:t>
            </a:r>
            <a:r>
              <a:rPr lang="zh-CN" altLang="en-US" sz="2400" dirty="0">
                <a:latin typeface="宋体" panose="02010600030101010101" pitchFamily="2" charset="-122"/>
              </a:rPr>
              <a:t>类中的</a:t>
            </a:r>
            <a:r>
              <a:rPr lang="en-US" altLang="zh-CN" sz="2400" dirty="0">
                <a:latin typeface="宋体" panose="02010600030101010101" pitchFamily="2" charset="-122"/>
              </a:rPr>
              <a:t>2</a:t>
            </a:r>
            <a:r>
              <a:rPr lang="zh-CN" altLang="en-US" sz="2400" dirty="0">
                <a:latin typeface="宋体" panose="02010600030101010101" pitchFamily="2" charset="-122"/>
              </a:rPr>
              <a:t>个静态常量</a:t>
            </a:r>
            <a:r>
              <a:rPr lang="en-US" altLang="zh-CN" sz="2400" dirty="0">
                <a:latin typeface="宋体" panose="02010600030101010101" pitchFamily="2" charset="-122"/>
              </a:rPr>
              <a:t>:</a:t>
            </a:r>
          </a:p>
          <a:p>
            <a:pPr>
              <a:buNone/>
            </a:pPr>
            <a:r>
              <a:rPr lang="en-US" altLang="zh-CN" sz="2400" dirty="0">
                <a:latin typeface="宋体" panose="02010600030101010101" pitchFamily="2" charset="-122"/>
              </a:rPr>
              <a:t>   ①</a:t>
            </a:r>
            <a:r>
              <a:rPr lang="en-US" altLang="zh-CN" sz="2400" dirty="0">
                <a:latin typeface="Times New Roman" panose="02020603050405020304" pitchFamily="18" charset="0"/>
                <a:cs typeface="Times New Roman" panose="02020603050405020304" pitchFamily="18" charset="0"/>
              </a:rPr>
              <a:t>     </a:t>
            </a:r>
            <a:r>
              <a:rPr lang="en-US" altLang="zh-CN" sz="2400" dirty="0">
                <a:latin typeface="宋体" panose="02010600030101010101" pitchFamily="2" charset="-122"/>
              </a:rPr>
              <a:t>WRAP_TAB_LAYOUT</a:t>
            </a:r>
            <a:r>
              <a:rPr lang="zh-CN" altLang="en-US" sz="2400" dirty="0">
                <a:latin typeface="宋体" panose="02010600030101010101" pitchFamily="2" charset="-122"/>
              </a:rPr>
              <a:t>（缺省值）：选项卡一行放不下时，将换行。</a:t>
            </a:r>
          </a:p>
          <a:p>
            <a:pPr>
              <a:buNone/>
            </a:pPr>
            <a:r>
              <a:rPr lang="zh-CN" altLang="en-US" sz="2400" dirty="0">
                <a:latin typeface="宋体" panose="02010600030101010101" pitchFamily="2" charset="-122"/>
              </a:rPr>
              <a:t>   </a:t>
            </a:r>
            <a:r>
              <a:rPr lang="en-US" altLang="zh-CN" sz="2400" dirty="0">
                <a:latin typeface="宋体" panose="02010600030101010101" pitchFamily="2" charset="-122"/>
              </a:rPr>
              <a:t>②</a:t>
            </a:r>
            <a:r>
              <a:rPr lang="en-US" altLang="zh-CN" sz="2400" dirty="0">
                <a:latin typeface="Times New Roman" panose="02020603050405020304" pitchFamily="18" charset="0"/>
                <a:cs typeface="Times New Roman" panose="02020603050405020304" pitchFamily="18" charset="0"/>
              </a:rPr>
              <a:t>     </a:t>
            </a:r>
            <a:r>
              <a:rPr lang="en-US" altLang="zh-CN" sz="2400" dirty="0">
                <a:latin typeface="宋体" panose="02010600030101010101" pitchFamily="2" charset="-122"/>
              </a:rPr>
              <a:t>SCROLL_TAB_LAYOUT</a:t>
            </a:r>
            <a:r>
              <a:rPr lang="zh-CN" altLang="en-US" sz="2400" dirty="0">
                <a:latin typeface="宋体" panose="02010600030101010101" pitchFamily="2" charset="-122"/>
              </a:rPr>
              <a:t>：选项卡将不再换行，而是停留在一行，并将箭头被添加到尾部。</a:t>
            </a:r>
            <a:endParaRPr lang="zh-CN" altLang="en-US" sz="2400" dirty="0"/>
          </a:p>
          <a:p>
            <a:pPr algn="just">
              <a:buNone/>
            </a:pPr>
            <a:endParaRPr lang="zh-CN" altLang="en-US" sz="240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标题 521217"/>
          <p:cNvSpPr>
            <a:spLocks noGrp="1"/>
          </p:cNvSpPr>
          <p:nvPr>
            <p:ph type="title"/>
          </p:nvPr>
        </p:nvSpPr>
        <p:spPr>
          <a:ln/>
        </p:spPr>
        <p:txBody>
          <a:bodyPr anchor="b"/>
          <a:lstStyle/>
          <a:p>
            <a:r>
              <a:rPr lang="en-US" altLang="zh-CN" sz="3200" dirty="0">
                <a:latin typeface="楷体_GB2312" pitchFamily="49" charset="-122"/>
                <a:ea typeface="楷体_GB2312" pitchFamily="49" charset="-122"/>
              </a:rPr>
              <a:t>9.14  </a:t>
            </a:r>
            <a:r>
              <a:rPr lang="zh-CN" altLang="en-US" sz="3200" dirty="0">
                <a:latin typeface="楷体_GB2312" pitchFamily="49" charset="-122"/>
                <a:ea typeface="楷体_GB2312" pitchFamily="49" charset="-122"/>
              </a:rPr>
              <a:t>选项卡面板</a:t>
            </a:r>
            <a:endParaRPr lang="zh-CN" altLang="en-US" sz="3200">
              <a:latin typeface="楷体_GB2312" pitchFamily="49" charset="-122"/>
              <a:ea typeface="楷体_GB2312" pitchFamily="49" charset="-122"/>
            </a:endParaRPr>
          </a:p>
        </p:txBody>
      </p:sp>
      <p:sp>
        <p:nvSpPr>
          <p:cNvPr id="521219" name="文本占位符 521218"/>
          <p:cNvSpPr>
            <a:spLocks noGrp="1"/>
          </p:cNvSpPr>
          <p:nvPr>
            <p:ph type="body" idx="1"/>
          </p:nvPr>
        </p:nvSpPr>
        <p:spPr>
          <a:ln/>
        </p:spPr>
        <p:txBody>
          <a:bodyPr/>
          <a:lstStyle/>
          <a:p>
            <a:pPr>
              <a:lnSpc>
                <a:spcPct val="90000"/>
              </a:lnSpc>
              <a:buNone/>
            </a:pPr>
            <a:r>
              <a:rPr lang="en-US" altLang="zh-CN" sz="2400" b="1">
                <a:ea typeface="楷体_GB2312" pitchFamily="49" charset="-122"/>
              </a:rPr>
              <a:t>   2</a:t>
            </a:r>
            <a:r>
              <a:rPr lang="zh-CN" altLang="en-US" sz="2400" b="1">
                <a:latin typeface="Times New Roman" panose="02020603050405020304" pitchFamily="18" charset="0"/>
                <a:ea typeface="楷体_GB2312" pitchFamily="49" charset="-122"/>
              </a:rPr>
              <a:t>．</a:t>
            </a:r>
            <a:r>
              <a:rPr lang="zh-CN" altLang="en-US" sz="2400" b="1" err="1">
                <a:ea typeface="楷体_GB2312" pitchFamily="49" charset="-122"/>
              </a:rPr>
              <a:t> </a:t>
            </a:r>
            <a:r>
              <a:rPr lang="en-US" altLang="zh-CN" sz="2400" b="1" err="1">
                <a:ea typeface="楷体_GB2312" pitchFamily="49" charset="-122"/>
              </a:rPr>
              <a:t>JTabbedPane</a:t>
            </a:r>
            <a:r>
              <a:rPr lang="zh-CN" altLang="en-US" sz="2400" b="1" dirty="0">
                <a:latin typeface="Times New Roman" panose="02020603050405020304" pitchFamily="18" charset="0"/>
                <a:ea typeface="楷体_GB2312" pitchFamily="49" charset="-122"/>
              </a:rPr>
              <a:t>对象常用的方法</a:t>
            </a:r>
          </a:p>
          <a:p>
            <a:pPr>
              <a:lnSpc>
                <a:spcPct val="90000"/>
              </a:lnSpc>
              <a:buNone/>
            </a:pPr>
            <a:r>
              <a:rPr lang="en-US" altLang="zh-CN" sz="2400" dirty="0">
                <a:latin typeface="宋体" panose="02010600030101010101" pitchFamily="2" charset="-122"/>
              </a:rPr>
              <a:t>①</a:t>
            </a:r>
            <a:r>
              <a:rPr lang="en-US" altLang="zh-CN" sz="2400" dirty="0">
                <a:latin typeface="Times New Roman" panose="02020603050405020304" pitchFamily="18" charset="0"/>
                <a:cs typeface="Times New Roman" panose="02020603050405020304" pitchFamily="18" charset="0"/>
              </a:rPr>
              <a:t> </a:t>
            </a:r>
            <a:r>
              <a:rPr lang="en-US" altLang="zh-CN" sz="2400" err="1">
                <a:solidFill>
                  <a:schemeClr val="folHlink"/>
                </a:solidFill>
                <a:latin typeface="宋体" panose="02010600030101010101" pitchFamily="2" charset="-122"/>
              </a:rPr>
              <a:t>void addTab</a:t>
            </a:r>
            <a:r>
              <a:rPr lang="en-US" altLang="zh-CN" sz="2400">
                <a:solidFill>
                  <a:schemeClr val="folHlink"/>
                </a:solidFill>
                <a:latin typeface="宋体" panose="02010600030101010101" pitchFamily="2" charset="-122"/>
              </a:rPr>
              <a:t>(String title, Component component)</a:t>
            </a:r>
            <a:r>
              <a:rPr lang="zh-CN" altLang="en-US" sz="2400" dirty="0">
                <a:latin typeface="宋体" panose="02010600030101010101" pitchFamily="2" charset="-122"/>
              </a:rPr>
              <a:t>：添加一个具有指定选项卡标题且没有图标的组件。</a:t>
            </a:r>
          </a:p>
          <a:p>
            <a:pPr>
              <a:lnSpc>
                <a:spcPct val="90000"/>
              </a:lnSpc>
              <a:buNone/>
            </a:pPr>
            <a:r>
              <a:rPr lang="en-US" altLang="zh-CN" sz="2400">
                <a:latin typeface="宋体" panose="02010600030101010101" pitchFamily="2" charset="-122"/>
              </a:rPr>
              <a:t>②</a:t>
            </a:r>
            <a:r>
              <a:rPr lang="en-US" altLang="zh-CN" sz="2400">
                <a:latin typeface="Times New Roman" panose="02020603050405020304" pitchFamily="18" charset="0"/>
                <a:cs typeface="Times New Roman" panose="02020603050405020304" pitchFamily="18" charset="0"/>
              </a:rPr>
              <a:t> </a:t>
            </a:r>
            <a:r>
              <a:rPr lang="en-US" altLang="zh-CN" sz="2400" err="1">
                <a:solidFill>
                  <a:schemeClr val="folHlink"/>
                </a:solidFill>
                <a:latin typeface="宋体" panose="02010600030101010101" pitchFamily="2" charset="-122"/>
              </a:rPr>
              <a:t>void addTab</a:t>
            </a:r>
            <a:r>
              <a:rPr lang="en-US" altLang="zh-CN" sz="2400">
                <a:solidFill>
                  <a:schemeClr val="folHlink"/>
                </a:solidFill>
                <a:latin typeface="宋体" panose="02010600030101010101" pitchFamily="2" charset="-122"/>
              </a:rPr>
              <a:t>(String title, Icon icon, Component component)</a:t>
            </a:r>
            <a:r>
              <a:rPr lang="zh-CN" altLang="en-US" sz="2400" dirty="0">
                <a:latin typeface="宋体" panose="02010600030101010101" pitchFamily="2" charset="-122"/>
              </a:rPr>
              <a:t>：添加一个具有指定选项卡标题 </a:t>
            </a:r>
            <a:r>
              <a:rPr lang="en-US" altLang="zh-CN" sz="2400" dirty="0">
                <a:latin typeface="宋体" panose="02010600030101010101" pitchFamily="2" charset="-122"/>
              </a:rPr>
              <a:t>title </a:t>
            </a:r>
            <a:r>
              <a:rPr lang="zh-CN" altLang="en-US" sz="2400" dirty="0">
                <a:latin typeface="宋体" panose="02010600030101010101" pitchFamily="2" charset="-122"/>
              </a:rPr>
              <a:t>和</a:t>
            </a:r>
            <a:r>
              <a:rPr lang="en-US" altLang="zh-CN" sz="2400" dirty="0">
                <a:latin typeface="宋体" panose="02010600030101010101" pitchFamily="2" charset="-122"/>
              </a:rPr>
              <a:t>/</a:t>
            </a:r>
            <a:r>
              <a:rPr lang="zh-CN" altLang="en-US" sz="2400" dirty="0">
                <a:latin typeface="宋体" panose="02010600030101010101" pitchFamily="2" charset="-122"/>
              </a:rPr>
              <a:t>或 </a:t>
            </a:r>
            <a:r>
              <a:rPr lang="en-US" altLang="zh-CN" sz="2400" dirty="0">
                <a:latin typeface="宋体" panose="02010600030101010101" pitchFamily="2" charset="-122"/>
              </a:rPr>
              <a:t>icon </a:t>
            </a:r>
            <a:r>
              <a:rPr lang="zh-CN" altLang="en-US" sz="2400" dirty="0">
                <a:latin typeface="宋体" panose="02010600030101010101" pitchFamily="2" charset="-122"/>
              </a:rPr>
              <a:t>表示的组件，其任意一个都可以为 </a:t>
            </a:r>
            <a:r>
              <a:rPr lang="en-US" altLang="zh-CN" sz="2400">
                <a:latin typeface="宋体" panose="02010600030101010101" pitchFamily="2" charset="-122"/>
              </a:rPr>
              <a:t>null</a:t>
            </a:r>
            <a:r>
              <a:rPr lang="zh-CN" altLang="en-US" sz="2400">
                <a:latin typeface="宋体" panose="02010600030101010101" pitchFamily="2" charset="-122"/>
              </a:rPr>
              <a:t>。</a:t>
            </a:r>
          </a:p>
          <a:p>
            <a:pPr>
              <a:lnSpc>
                <a:spcPct val="90000"/>
              </a:lnSpc>
              <a:buNone/>
            </a:pPr>
            <a:r>
              <a:rPr lang="en-US" altLang="zh-CN" sz="2400">
                <a:latin typeface="宋体" panose="02010600030101010101" pitchFamily="2" charset="-122"/>
              </a:rPr>
              <a:t>③</a:t>
            </a:r>
            <a:r>
              <a:rPr lang="en-US" altLang="zh-CN" sz="2400">
                <a:latin typeface="Times New Roman" panose="02020603050405020304" pitchFamily="18" charset="0"/>
                <a:cs typeface="Times New Roman" panose="02020603050405020304" pitchFamily="18" charset="0"/>
              </a:rPr>
              <a:t>  </a:t>
            </a:r>
            <a:r>
              <a:rPr lang="en-US" altLang="zh-CN" sz="2400" err="1">
                <a:solidFill>
                  <a:schemeClr val="folHlink"/>
                </a:solidFill>
                <a:latin typeface="宋体" panose="02010600030101010101" pitchFamily="2" charset="-122"/>
              </a:rPr>
              <a:t>void addTab</a:t>
            </a:r>
            <a:r>
              <a:rPr lang="en-US" altLang="zh-CN" sz="2400">
                <a:solidFill>
                  <a:schemeClr val="folHlink"/>
                </a:solidFill>
                <a:latin typeface="宋体" panose="02010600030101010101" pitchFamily="2" charset="-122"/>
              </a:rPr>
              <a:t>(String title, Icon icon, Component component, String tip)</a:t>
            </a:r>
            <a:r>
              <a:rPr lang="zh-CN" altLang="en-US" sz="2400" dirty="0">
                <a:latin typeface="宋体" panose="02010600030101010101" pitchFamily="2" charset="-122"/>
              </a:rPr>
              <a:t>：添加由 </a:t>
            </a:r>
            <a:r>
              <a:rPr lang="en-US" altLang="zh-CN" sz="2400" dirty="0">
                <a:latin typeface="宋体" panose="02010600030101010101" pitchFamily="2" charset="-122"/>
              </a:rPr>
              <a:t>title </a:t>
            </a:r>
            <a:r>
              <a:rPr lang="zh-CN" altLang="en-US" sz="2400" dirty="0">
                <a:latin typeface="宋体" panose="02010600030101010101" pitchFamily="2" charset="-122"/>
              </a:rPr>
              <a:t>和</a:t>
            </a:r>
            <a:r>
              <a:rPr lang="en-US" altLang="zh-CN" sz="2400" dirty="0">
                <a:latin typeface="宋体" panose="02010600030101010101" pitchFamily="2" charset="-122"/>
              </a:rPr>
              <a:t>/</a:t>
            </a:r>
            <a:r>
              <a:rPr lang="zh-CN" altLang="en-US" sz="2400" dirty="0">
                <a:latin typeface="宋体" panose="02010600030101010101" pitchFamily="2" charset="-122"/>
              </a:rPr>
              <a:t>或 </a:t>
            </a:r>
            <a:r>
              <a:rPr lang="en-US" altLang="zh-CN" sz="2400" dirty="0">
                <a:latin typeface="宋体" panose="02010600030101010101" pitchFamily="2" charset="-122"/>
              </a:rPr>
              <a:t>icon </a:t>
            </a:r>
            <a:r>
              <a:rPr lang="zh-CN" altLang="en-US" sz="2400" dirty="0">
                <a:latin typeface="宋体" panose="02010600030101010101" pitchFamily="2" charset="-122"/>
              </a:rPr>
              <a:t>表示的 </a:t>
            </a:r>
            <a:r>
              <a:rPr lang="en-US" altLang="zh-CN" sz="2400" dirty="0">
                <a:latin typeface="宋体" panose="02010600030101010101" pitchFamily="2" charset="-122"/>
              </a:rPr>
              <a:t>component </a:t>
            </a:r>
            <a:r>
              <a:rPr lang="zh-CN" altLang="en-US" sz="2400" dirty="0">
                <a:latin typeface="宋体" panose="02010600030101010101" pitchFamily="2" charset="-122"/>
              </a:rPr>
              <a:t>和 </a:t>
            </a:r>
            <a:r>
              <a:rPr lang="en-US" altLang="zh-CN" sz="2400" dirty="0">
                <a:latin typeface="宋体" panose="02010600030101010101" pitchFamily="2" charset="-122"/>
              </a:rPr>
              <a:t>tip</a:t>
            </a:r>
            <a:r>
              <a:rPr lang="zh-CN" altLang="en-US" sz="2400" dirty="0">
                <a:latin typeface="宋体" panose="02010600030101010101" pitchFamily="2" charset="-122"/>
              </a:rPr>
              <a:t>，其中任意一个都可以为 </a:t>
            </a:r>
            <a:r>
              <a:rPr lang="en-US" altLang="zh-CN" sz="2400">
                <a:latin typeface="宋体" panose="02010600030101010101" pitchFamily="2" charset="-122"/>
              </a:rPr>
              <a:t>null</a:t>
            </a:r>
            <a:r>
              <a:rPr lang="zh-CN" altLang="en-US" sz="2400">
                <a:latin typeface="宋体" panose="02010600030101010101" pitchFamily="2" charset="-122"/>
              </a:rPr>
              <a:t>。</a:t>
            </a:r>
          </a:p>
          <a:p>
            <a:pPr>
              <a:lnSpc>
                <a:spcPct val="90000"/>
              </a:lnSpc>
              <a:buNone/>
            </a:pPr>
            <a:r>
              <a:rPr lang="en-US" altLang="zh-CN" sz="2400">
                <a:latin typeface="宋体" panose="02010600030101010101" pitchFamily="2" charset="-122"/>
              </a:rPr>
              <a:t>④</a:t>
            </a:r>
            <a:r>
              <a:rPr lang="en-US" altLang="zh-CN" sz="2400">
                <a:latin typeface="Times New Roman" panose="02020603050405020304" pitchFamily="18" charset="0"/>
                <a:cs typeface="Times New Roman" panose="02020603050405020304" pitchFamily="18" charset="0"/>
              </a:rPr>
              <a:t>  </a:t>
            </a:r>
            <a:r>
              <a:rPr lang="en-US" altLang="zh-CN" sz="2400" err="1">
                <a:solidFill>
                  <a:schemeClr val="folHlink"/>
                </a:solidFill>
                <a:latin typeface="宋体" panose="02010600030101010101" pitchFamily="2" charset="-122"/>
              </a:rPr>
              <a:t>int getSelectedIndex</a:t>
            </a:r>
            <a:r>
              <a:rPr lang="en-US" altLang="zh-CN" sz="2400">
                <a:solidFill>
                  <a:schemeClr val="folHlink"/>
                </a:solidFill>
                <a:latin typeface="宋体" panose="02010600030101010101" pitchFamily="2" charset="-122"/>
              </a:rPr>
              <a:t>()</a:t>
            </a:r>
            <a:r>
              <a:rPr lang="en-US" altLang="zh-CN" sz="2400" dirty="0">
                <a:latin typeface="宋体" panose="02010600030101010101" pitchFamily="2" charset="-122"/>
              </a:rPr>
              <a:t> </a:t>
            </a:r>
            <a:r>
              <a:rPr lang="zh-CN" altLang="en-US" sz="2400" dirty="0">
                <a:latin typeface="宋体" panose="02010600030101010101" pitchFamily="2" charset="-122"/>
              </a:rPr>
              <a:t>：返回当前选择的此选项卡标签的索引。</a:t>
            </a:r>
            <a:r>
              <a:rPr lang="en-US" altLang="zh-CN" sz="2400" err="1">
                <a:latin typeface="宋体" panose="02010600030101010101" pitchFamily="2" charset="-122"/>
              </a:rPr>
              <a:t>JTabbedPane</a:t>
            </a:r>
            <a:r>
              <a:rPr lang="zh-CN" altLang="en-US" sz="2400" dirty="0">
                <a:latin typeface="宋体" panose="02010600030101010101" pitchFamily="2" charset="-122"/>
              </a:rPr>
              <a:t>上的每个标签都有索引值（</a:t>
            </a:r>
            <a:r>
              <a:rPr lang="en-US" altLang="zh-CN" sz="2400" dirty="0">
                <a:latin typeface="宋体" panose="02010600030101010101" pitchFamily="2" charset="-122"/>
              </a:rPr>
              <a:t>index</a:t>
            </a:r>
            <a:r>
              <a:rPr lang="zh-CN" altLang="en-US" sz="2400" dirty="0">
                <a:latin typeface="宋体" panose="02010600030101010101" pitchFamily="2" charset="-122"/>
              </a:rPr>
              <a:t>）</a:t>
            </a:r>
            <a:r>
              <a:rPr lang="en-US" altLang="zh-CN" sz="2400" dirty="0">
                <a:latin typeface="宋体" panose="02010600030101010101" pitchFamily="2" charset="-122"/>
              </a:rPr>
              <a:t>,</a:t>
            </a:r>
            <a:r>
              <a:rPr lang="zh-CN" altLang="en-US" sz="2400" dirty="0">
                <a:latin typeface="宋体" panose="02010600030101010101" pitchFamily="2" charset="-122"/>
              </a:rPr>
              <a:t>从左到右依次是</a:t>
            </a:r>
            <a:r>
              <a:rPr lang="en-US" altLang="zh-CN" sz="2400" dirty="0">
                <a:latin typeface="宋体" panose="02010600030101010101" pitchFamily="2" charset="-122"/>
              </a:rPr>
              <a:t>0,1,2.....</a:t>
            </a:r>
            <a:r>
              <a:rPr lang="zh-CN" altLang="en-US" sz="2400" dirty="0">
                <a:latin typeface="宋体" panose="02010600030101010101" pitchFamily="2" charset="-122"/>
              </a:rPr>
              <a:t>。</a:t>
            </a:r>
            <a:endParaRPr lang="zh-CN" altLang="en-US" sz="2400" dirty="0"/>
          </a:p>
          <a:p>
            <a:pPr algn="just">
              <a:lnSpc>
                <a:spcPct val="90000"/>
              </a:lnSpc>
            </a:pPr>
            <a:endParaRPr lang="zh-CN" altLang="en-US" sz="240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标题 522241"/>
          <p:cNvSpPr>
            <a:spLocks noGrp="1"/>
          </p:cNvSpPr>
          <p:nvPr>
            <p:ph type="title"/>
          </p:nvPr>
        </p:nvSpPr>
        <p:spPr>
          <a:ln/>
        </p:spPr>
        <p:txBody>
          <a:bodyPr anchor="b"/>
          <a:lstStyle/>
          <a:p>
            <a:r>
              <a:rPr lang="en-US" altLang="zh-CN" sz="3200" dirty="0">
                <a:latin typeface="楷体_GB2312" pitchFamily="49" charset="-122"/>
                <a:ea typeface="楷体_GB2312" pitchFamily="49" charset="-122"/>
              </a:rPr>
              <a:t>9.14  </a:t>
            </a:r>
            <a:r>
              <a:rPr lang="zh-CN" altLang="en-US" sz="3200" dirty="0">
                <a:latin typeface="楷体_GB2312" pitchFamily="49" charset="-122"/>
                <a:ea typeface="楷体_GB2312" pitchFamily="49" charset="-122"/>
              </a:rPr>
              <a:t>选项卡面板</a:t>
            </a:r>
            <a:endParaRPr lang="zh-CN" altLang="en-US" sz="3200">
              <a:latin typeface="楷体_GB2312" pitchFamily="49" charset="-122"/>
              <a:ea typeface="楷体_GB2312" pitchFamily="49" charset="-122"/>
            </a:endParaRPr>
          </a:p>
        </p:txBody>
      </p:sp>
      <p:sp>
        <p:nvSpPr>
          <p:cNvPr id="522243" name="文本占位符 522242"/>
          <p:cNvSpPr>
            <a:spLocks noGrp="1"/>
          </p:cNvSpPr>
          <p:nvPr>
            <p:ph type="body" idx="1"/>
          </p:nvPr>
        </p:nvSpPr>
        <p:spPr>
          <a:ln/>
        </p:spPr>
        <p:txBody>
          <a:bodyPr/>
          <a:lstStyle/>
          <a:p>
            <a:pPr>
              <a:buNone/>
            </a:pPr>
            <a:r>
              <a:rPr lang="en-US" altLang="zh-CN" sz="2400" b="1">
                <a:ea typeface="楷体_GB2312" pitchFamily="49" charset="-122"/>
              </a:rPr>
              <a:t>   3</a:t>
            </a:r>
            <a:r>
              <a:rPr lang="zh-CN" altLang="en-US" sz="2400" b="1">
                <a:latin typeface="Times New Roman" panose="02020603050405020304" pitchFamily="18" charset="0"/>
                <a:ea typeface="楷体_GB2312" pitchFamily="49" charset="-122"/>
              </a:rPr>
              <a:t>．</a:t>
            </a:r>
            <a:r>
              <a:rPr lang="en-US" altLang="zh-CN" sz="2400" b="1" err="1">
                <a:ea typeface="楷体_GB2312" pitchFamily="49" charset="-122"/>
              </a:rPr>
              <a:t>ChangeEvent</a:t>
            </a:r>
            <a:r>
              <a:rPr lang="zh-CN" altLang="en-US" sz="2400" b="1" dirty="0">
                <a:latin typeface="Times New Roman" panose="02020603050405020304" pitchFamily="18" charset="0"/>
                <a:ea typeface="楷体_GB2312" pitchFamily="49" charset="-122"/>
              </a:rPr>
              <a:t>事件响应</a:t>
            </a:r>
            <a:endParaRPr lang="zh-CN" altLang="en-US" sz="2400" b="1" dirty="0">
              <a:ea typeface="楷体_GB2312" pitchFamily="49" charset="-122"/>
            </a:endParaRPr>
          </a:p>
          <a:p>
            <a:pPr algn="just"/>
            <a:r>
              <a:rPr lang="zh-CN" altLang="en-US" sz="2400" err="1">
                <a:latin typeface="宋体" panose="02010600030101010101" pitchFamily="2" charset="-122"/>
              </a:rPr>
              <a:t> </a:t>
            </a:r>
            <a:r>
              <a:rPr lang="en-US" altLang="zh-CN" sz="2400" err="1">
                <a:latin typeface="宋体" panose="02010600030101010101" pitchFamily="2" charset="-122"/>
              </a:rPr>
              <a:t>JTabbedPane</a:t>
            </a:r>
            <a:r>
              <a:rPr lang="zh-CN" altLang="en-US" sz="2400" dirty="0">
                <a:latin typeface="宋体" panose="02010600030101010101" pitchFamily="2" charset="-122"/>
              </a:rPr>
              <a:t>以处理</a:t>
            </a:r>
            <a:r>
              <a:rPr lang="en-US" altLang="zh-CN" sz="2400" err="1">
                <a:latin typeface="宋体" panose="02010600030101010101" pitchFamily="2" charset="-122"/>
              </a:rPr>
              <a:t>javax</a:t>
            </a:r>
            <a:r>
              <a:rPr lang="en-US" altLang="zh-CN" sz="2400" dirty="0">
                <a:latin typeface="宋体" panose="02010600030101010101" pitchFamily="2" charset="-122"/>
              </a:rPr>
              <a:t>,swing.event</a:t>
            </a:r>
            <a:r>
              <a:rPr lang="zh-CN" altLang="en-US" sz="2400" dirty="0">
                <a:latin typeface="宋体" panose="02010600030101010101" pitchFamily="2" charset="-122"/>
              </a:rPr>
              <a:t>事件为主。 每当用户在</a:t>
            </a:r>
            <a:r>
              <a:rPr lang="en-US" altLang="zh-CN" sz="2400" err="1">
                <a:latin typeface="宋体" panose="02010600030101010101" pitchFamily="2" charset="-122"/>
              </a:rPr>
              <a:t>JTabbedpane</a:t>
            </a:r>
            <a:r>
              <a:rPr lang="zh-CN" altLang="en-US" sz="2400" dirty="0">
                <a:latin typeface="宋体" panose="02010600030101010101" pitchFamily="2" charset="-122"/>
              </a:rPr>
              <a:t>上选换标签时，都会产生</a:t>
            </a:r>
            <a:r>
              <a:rPr lang="en-US" altLang="zh-CN" sz="2400" err="1">
                <a:latin typeface="宋体" panose="02010600030101010101" pitchFamily="2" charset="-122"/>
              </a:rPr>
              <a:t>ChangeEvent</a:t>
            </a:r>
            <a:r>
              <a:rPr lang="zh-CN" altLang="en-US" sz="2400" dirty="0">
                <a:latin typeface="宋体" panose="02010600030101010101" pitchFamily="2" charset="-122"/>
              </a:rPr>
              <a:t>事件。</a:t>
            </a:r>
          </a:p>
          <a:p>
            <a:pPr algn="just"/>
            <a:r>
              <a:rPr lang="zh-CN" altLang="en-US" sz="2400" dirty="0">
                <a:latin typeface="宋体" panose="02010600030101010101" pitchFamily="2" charset="-122"/>
              </a:rPr>
              <a:t> 调用</a:t>
            </a:r>
            <a:r>
              <a:rPr lang="en-US" altLang="zh-CN" sz="2400" err="1">
                <a:latin typeface="宋体" panose="02010600030101010101" pitchFamily="2" charset="-122"/>
              </a:rPr>
              <a:t>addChangeListener(ChangeListener</a:t>
            </a:r>
            <a:r>
              <a:rPr lang="en-US" altLang="zh-CN" sz="2400" dirty="0">
                <a:latin typeface="宋体" panose="02010600030101010101" pitchFamily="2" charset="-122"/>
              </a:rPr>
              <a:t> e)</a:t>
            </a:r>
            <a:r>
              <a:rPr lang="zh-CN" altLang="en-US" sz="2400" dirty="0">
                <a:latin typeface="宋体" panose="02010600030101010101" pitchFamily="2" charset="-122"/>
              </a:rPr>
              <a:t>方法</a:t>
            </a:r>
            <a:r>
              <a:rPr lang="en-US" altLang="zh-CN" sz="2400" dirty="0">
                <a:latin typeface="宋体" panose="02010600030101010101" pitchFamily="2" charset="-122"/>
              </a:rPr>
              <a:t>:</a:t>
            </a:r>
          </a:p>
          <a:p>
            <a:pPr lvl="1" algn="just">
              <a:buFont typeface="Wingdings" panose="05000000000000000000" pitchFamily="2" charset="2"/>
              <a:buChar char="v"/>
            </a:pPr>
            <a:r>
              <a:rPr lang="zh-CN" altLang="en-US" sz="2400" dirty="0">
                <a:latin typeface="宋体" panose="02010600030101010101" pitchFamily="2" charset="-122"/>
              </a:rPr>
              <a:t>给选项卡面板组件注册实现</a:t>
            </a:r>
            <a:r>
              <a:rPr lang="en-US" altLang="zh-CN" sz="2400" err="1">
                <a:latin typeface="宋体" panose="02010600030101010101" pitchFamily="2" charset="-122"/>
              </a:rPr>
              <a:t>ChangeListener</a:t>
            </a:r>
            <a:r>
              <a:rPr lang="zh-CN" altLang="en-US" sz="2400" dirty="0">
                <a:latin typeface="宋体" panose="02010600030101010101" pitchFamily="2" charset="-122"/>
              </a:rPr>
              <a:t>接口的监听器</a:t>
            </a:r>
          </a:p>
          <a:p>
            <a:pPr lvl="1" algn="just">
              <a:buFont typeface="Wingdings" panose="05000000000000000000" pitchFamily="2" charset="2"/>
              <a:buChar char="v"/>
            </a:pPr>
            <a:r>
              <a:rPr lang="zh-CN" altLang="en-US" sz="2400" dirty="0">
                <a:latin typeface="宋体" panose="02010600030101010101" pitchFamily="2" charset="-122"/>
              </a:rPr>
              <a:t>实现接口中的</a:t>
            </a:r>
            <a:r>
              <a:rPr lang="en-US" altLang="zh-CN" sz="2400" err="1">
                <a:latin typeface="宋体" panose="02010600030101010101" pitchFamily="2" charset="-122"/>
              </a:rPr>
              <a:t>stateChanged(ChangeEvent</a:t>
            </a:r>
            <a:r>
              <a:rPr lang="en-US" altLang="zh-CN" sz="2400" dirty="0">
                <a:latin typeface="宋体" panose="02010600030101010101" pitchFamily="2" charset="-122"/>
              </a:rPr>
              <a:t> e)</a:t>
            </a:r>
            <a:r>
              <a:rPr lang="zh-CN" altLang="en-US" sz="2400" dirty="0">
                <a:latin typeface="宋体" panose="02010600030101010101" pitchFamily="2" charset="-122"/>
              </a:rPr>
              <a:t>方法。 </a:t>
            </a:r>
            <a:endParaRPr lang="zh-CN" altLang="en-US" sz="2400" dirty="0"/>
          </a:p>
          <a:p>
            <a:pPr algn="just"/>
            <a:endParaRPr lang="zh-CN" altLang="en-US" sz="280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标题 523265"/>
          <p:cNvSpPr>
            <a:spLocks noGrp="1"/>
          </p:cNvSpPr>
          <p:nvPr>
            <p:ph type="title"/>
          </p:nvPr>
        </p:nvSpPr>
        <p:spPr>
          <a:ln/>
        </p:spPr>
        <p:txBody>
          <a:bodyPr anchor="b"/>
          <a:lstStyle/>
          <a:p>
            <a:r>
              <a:rPr lang="en-US" altLang="zh-CN" sz="3200" dirty="0">
                <a:latin typeface="楷体_GB2312" pitchFamily="49" charset="-122"/>
                <a:ea typeface="楷体_GB2312" pitchFamily="49" charset="-122"/>
              </a:rPr>
              <a:t>9.14  </a:t>
            </a:r>
            <a:r>
              <a:rPr lang="zh-CN" altLang="en-US" sz="3200" dirty="0">
                <a:latin typeface="楷体_GB2312" pitchFamily="49" charset="-122"/>
                <a:ea typeface="楷体_GB2312" pitchFamily="49" charset="-122"/>
              </a:rPr>
              <a:t>选项卡面板</a:t>
            </a:r>
            <a:endParaRPr lang="zh-CN" altLang="en-US" sz="3200">
              <a:latin typeface="楷体_GB2312" pitchFamily="49" charset="-122"/>
              <a:ea typeface="楷体_GB2312" pitchFamily="49" charset="-122"/>
            </a:endParaRPr>
          </a:p>
        </p:txBody>
      </p:sp>
      <p:sp>
        <p:nvSpPr>
          <p:cNvPr id="523267" name="文本占位符 523266"/>
          <p:cNvSpPr>
            <a:spLocks noGrp="1"/>
          </p:cNvSpPr>
          <p:nvPr>
            <p:ph type="body" idx="1"/>
          </p:nvPr>
        </p:nvSpPr>
        <p:spPr>
          <a:xfrm>
            <a:off x="609600" y="1447800"/>
            <a:ext cx="8153400" cy="1524000"/>
          </a:xfrm>
          <a:ln/>
        </p:spPr>
        <p:txBody>
          <a:bodyPr/>
          <a:lstStyle/>
          <a:p>
            <a:r>
              <a:rPr lang="zh-CN" altLang="en-US" sz="2400" b="1" dirty="0">
                <a:latin typeface="宋体" panose="02010600030101010101" pitchFamily="2" charset="-122"/>
              </a:rPr>
              <a:t>例</a:t>
            </a:r>
            <a:r>
              <a:rPr lang="en-US" altLang="zh-CN" sz="2400" b="1" dirty="0">
                <a:latin typeface="宋体" panose="02010600030101010101" pitchFamily="2" charset="-122"/>
              </a:rPr>
              <a:t>9-19 </a:t>
            </a:r>
            <a:r>
              <a:rPr lang="en-US" altLang="zh-CN" sz="2400" dirty="0">
                <a:latin typeface="宋体" panose="02010600030101010101" pitchFamily="2" charset="-122"/>
              </a:rPr>
              <a:t> </a:t>
            </a:r>
            <a:r>
              <a:rPr lang="zh-CN" altLang="en-US" sz="2400" dirty="0">
                <a:latin typeface="宋体" panose="02010600030101010101" pitchFamily="2" charset="-122"/>
              </a:rPr>
              <a:t>该程序在</a:t>
            </a:r>
            <a:r>
              <a:rPr lang="en-US" altLang="zh-CN" sz="2400" err="1">
                <a:latin typeface="宋体" panose="02010600030101010101" pitchFamily="2" charset="-122"/>
              </a:rPr>
              <a:t>JFrame</a:t>
            </a:r>
            <a:r>
              <a:rPr lang="zh-CN" altLang="en-US" sz="2400" dirty="0">
                <a:latin typeface="宋体" panose="02010600030101010101" pitchFamily="2" charset="-122"/>
              </a:rPr>
              <a:t>窗口中创建一个带有</a:t>
            </a:r>
            <a:r>
              <a:rPr lang="en-US" altLang="zh-CN" sz="2400" dirty="0">
                <a:latin typeface="宋体" panose="02010600030101010101" pitchFamily="2" charset="-122"/>
              </a:rPr>
              <a:t>3</a:t>
            </a:r>
            <a:r>
              <a:rPr lang="zh-CN" altLang="en-US" sz="2400" dirty="0">
                <a:latin typeface="宋体" panose="02010600030101010101" pitchFamily="2" charset="-122"/>
              </a:rPr>
              <a:t>个选项标签的</a:t>
            </a:r>
            <a:r>
              <a:rPr lang="en-US" altLang="zh-CN" sz="2400" err="1">
                <a:latin typeface="宋体" panose="02010600030101010101" pitchFamily="2" charset="-122"/>
              </a:rPr>
              <a:t>JTabbedpane</a:t>
            </a:r>
            <a:r>
              <a:rPr lang="zh-CN" altLang="en-US" sz="2400" dirty="0">
                <a:latin typeface="宋体" panose="02010600030101010101" pitchFamily="2" charset="-122"/>
              </a:rPr>
              <a:t>对象。每个标签显示一个</a:t>
            </a:r>
            <a:r>
              <a:rPr lang="en-US" altLang="zh-CN" sz="2400" err="1">
                <a:latin typeface="宋体" panose="02010600030101010101" pitchFamily="2" charset="-122"/>
              </a:rPr>
              <a:t>JPanel</a:t>
            </a:r>
            <a:r>
              <a:rPr lang="zh-CN" altLang="en-US" sz="2400" dirty="0">
                <a:latin typeface="宋体" panose="02010600030101010101" pitchFamily="2" charset="-122"/>
              </a:rPr>
              <a:t>对象：</a:t>
            </a:r>
            <a:r>
              <a:rPr lang="en-US" altLang="zh-CN" sz="2400" dirty="0">
                <a:latin typeface="宋体" panose="02010600030101010101" pitchFamily="2" charset="-122"/>
              </a:rPr>
              <a:t>panel1</a:t>
            </a:r>
            <a:r>
              <a:rPr lang="zh-CN" altLang="en-US" sz="2400" dirty="0">
                <a:latin typeface="宋体" panose="02010600030101010101" pitchFamily="2" charset="-122"/>
              </a:rPr>
              <a:t>、</a:t>
            </a:r>
            <a:r>
              <a:rPr lang="en-US" altLang="zh-CN" sz="2400" dirty="0">
                <a:latin typeface="宋体" panose="02010600030101010101" pitchFamily="2" charset="-122"/>
              </a:rPr>
              <a:t>panel2</a:t>
            </a:r>
            <a:r>
              <a:rPr lang="zh-CN" altLang="en-US" sz="2400" dirty="0">
                <a:latin typeface="宋体" panose="02010600030101010101" pitchFamily="2" charset="-122"/>
              </a:rPr>
              <a:t>和</a:t>
            </a:r>
            <a:r>
              <a:rPr lang="en-US" altLang="zh-CN" sz="2400" dirty="0">
                <a:latin typeface="宋体" panose="02010600030101010101" pitchFamily="2" charset="-122"/>
              </a:rPr>
              <a:t>panel3</a:t>
            </a:r>
            <a:r>
              <a:rPr lang="zh-CN" altLang="en-US" sz="2400" dirty="0">
                <a:latin typeface="宋体" panose="02010600030101010101" pitchFamily="2" charset="-122"/>
              </a:rPr>
              <a:t>。程序运行结果如下：</a:t>
            </a:r>
            <a:r>
              <a:rPr lang="zh-CN" altLang="en-US" sz="2400" dirty="0"/>
              <a:t> </a:t>
            </a:r>
            <a:endParaRPr lang="zh-CN" altLang="en-US" sz="2400"/>
          </a:p>
        </p:txBody>
      </p:sp>
      <p:sp>
        <p:nvSpPr>
          <p:cNvPr id="523271" name="矩形 523270"/>
          <p:cNvSpPr/>
          <p:nvPr/>
        </p:nvSpPr>
        <p:spPr>
          <a:xfrm>
            <a:off x="0" y="3024188"/>
            <a:ext cx="9144000" cy="0"/>
          </a:xfrm>
          <a:prstGeom prst="rect">
            <a:avLst/>
          </a:prstGeom>
          <a:noFill/>
          <a:ln w="9525">
            <a:noFill/>
          </a:ln>
        </p:spPr>
        <p:txBody>
          <a:bodyPr/>
          <a:lstStyle/>
          <a:p>
            <a:endParaRPr lang="zh-CN" altLang="en-US"/>
          </a:p>
        </p:txBody>
      </p:sp>
      <p:pic>
        <p:nvPicPr>
          <p:cNvPr id="523270" name="图片 523269"/>
          <p:cNvPicPr>
            <a:picLocks noChangeAspect="1"/>
          </p:cNvPicPr>
          <p:nvPr/>
        </p:nvPicPr>
        <p:blipFill>
          <a:blip r:embed="rId3"/>
          <a:stretch>
            <a:fillRect/>
          </a:stretch>
        </p:blipFill>
        <p:spPr>
          <a:xfrm>
            <a:off x="533400" y="2971800"/>
            <a:ext cx="2209800" cy="1828800"/>
          </a:xfrm>
          <a:prstGeom prst="rect">
            <a:avLst/>
          </a:prstGeom>
          <a:noFill/>
          <a:ln w="9525">
            <a:noFill/>
          </a:ln>
        </p:spPr>
      </p:pic>
      <p:pic>
        <p:nvPicPr>
          <p:cNvPr id="523269" name="图片 523268"/>
          <p:cNvPicPr>
            <a:picLocks noChangeAspect="1"/>
          </p:cNvPicPr>
          <p:nvPr/>
        </p:nvPicPr>
        <p:blipFill>
          <a:blip r:embed="rId4"/>
          <a:stretch>
            <a:fillRect/>
          </a:stretch>
        </p:blipFill>
        <p:spPr>
          <a:xfrm>
            <a:off x="2895600" y="2971800"/>
            <a:ext cx="2667000" cy="1905000"/>
          </a:xfrm>
          <a:prstGeom prst="rect">
            <a:avLst/>
          </a:prstGeom>
          <a:noFill/>
          <a:ln w="9525">
            <a:noFill/>
          </a:ln>
        </p:spPr>
      </p:pic>
      <p:sp>
        <p:nvSpPr>
          <p:cNvPr id="523273" name="矩形 523272"/>
          <p:cNvSpPr/>
          <p:nvPr/>
        </p:nvSpPr>
        <p:spPr>
          <a:xfrm>
            <a:off x="1295400" y="3276600"/>
            <a:ext cx="9144000" cy="244475"/>
          </a:xfrm>
          <a:prstGeom prst="rect">
            <a:avLst/>
          </a:prstGeom>
          <a:noFill/>
          <a:ln w="9525">
            <a:noFill/>
          </a:ln>
        </p:spPr>
        <p:txBody>
          <a:bodyPr>
            <a:spAutoFit/>
          </a:bodyPr>
          <a:lstStyle/>
          <a:p>
            <a:pPr algn="just"/>
            <a:r>
              <a:rPr lang="en-US" altLang="zh-CN" sz="1000" dirty="0">
                <a:solidFill>
                  <a:schemeClr val="tx1"/>
                </a:solidFill>
                <a:latin typeface="宋体" panose="02010600030101010101" pitchFamily="2" charset="-122"/>
                <a:ea typeface="宋体" panose="02010600030101010101" pitchFamily="2" charset="-122"/>
              </a:rPr>
              <a:t> </a:t>
            </a:r>
            <a:endParaRPr lang="en-US" altLang="zh-CN" sz="2400" dirty="0">
              <a:solidFill>
                <a:schemeClr val="tx1"/>
              </a:solidFill>
              <a:latin typeface="Times New Roman" panose="02020603050405020304" pitchFamily="18" charset="0"/>
              <a:ea typeface="宋体" panose="02010600030101010101" pitchFamily="2" charset="-122"/>
            </a:endParaRPr>
          </a:p>
        </p:txBody>
      </p:sp>
      <p:pic>
        <p:nvPicPr>
          <p:cNvPr id="523268" name="图片 523267"/>
          <p:cNvPicPr>
            <a:picLocks noChangeAspect="1"/>
          </p:cNvPicPr>
          <p:nvPr/>
        </p:nvPicPr>
        <p:blipFill>
          <a:blip r:embed="rId5"/>
          <a:stretch>
            <a:fillRect/>
          </a:stretch>
        </p:blipFill>
        <p:spPr>
          <a:xfrm>
            <a:off x="5791200" y="3048000"/>
            <a:ext cx="2514600" cy="1752600"/>
          </a:xfrm>
          <a:prstGeom prst="rect">
            <a:avLst/>
          </a:prstGeom>
          <a:noFill/>
          <a:ln w="9525">
            <a:noFill/>
          </a:ln>
        </p:spPr>
      </p:pic>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标题 524289"/>
          <p:cNvSpPr>
            <a:spLocks noGrp="1"/>
          </p:cNvSpPr>
          <p:nvPr>
            <p:ph type="title"/>
          </p:nvPr>
        </p:nvSpPr>
        <p:spPr>
          <a:ln/>
        </p:spPr>
        <p:txBody>
          <a:bodyPr anchor="b"/>
          <a:lstStyle/>
          <a:p>
            <a:r>
              <a:rPr lang="en-US" altLang="zh-CN" dirty="0">
                <a:latin typeface="楷体_GB2312" pitchFamily="49" charset="-122"/>
                <a:ea typeface="楷体_GB2312" pitchFamily="49" charset="-122"/>
              </a:rPr>
              <a:t>9.15  </a:t>
            </a:r>
            <a:r>
              <a:rPr lang="zh-CN" altLang="en-US" dirty="0">
                <a:latin typeface="楷体_GB2312" pitchFamily="49" charset="-122"/>
                <a:ea typeface="楷体_GB2312" pitchFamily="49" charset="-122"/>
              </a:rPr>
              <a:t>小结</a:t>
            </a:r>
            <a:endParaRPr lang="zh-CN" altLang="en-US">
              <a:latin typeface="楷体_GB2312" pitchFamily="49" charset="-122"/>
              <a:ea typeface="楷体_GB2312" pitchFamily="49" charset="-122"/>
            </a:endParaRPr>
          </a:p>
        </p:txBody>
      </p:sp>
      <p:sp>
        <p:nvSpPr>
          <p:cNvPr id="524291" name="文本占位符 524290"/>
          <p:cNvSpPr>
            <a:spLocks noGrp="1"/>
          </p:cNvSpPr>
          <p:nvPr>
            <p:ph type="body" idx="1"/>
          </p:nvPr>
        </p:nvSpPr>
        <p:spPr>
          <a:xfrm>
            <a:off x="381000" y="1295400"/>
            <a:ext cx="8534400" cy="5029200"/>
          </a:xfrm>
          <a:ln/>
        </p:spPr>
        <p:txBody>
          <a:bodyPr/>
          <a:lstStyle/>
          <a:p>
            <a:pPr>
              <a:lnSpc>
                <a:spcPct val="90000"/>
              </a:lnSpc>
            </a:pPr>
            <a:r>
              <a:rPr lang="en-US" altLang="zh-CN" sz="2000" err="1"/>
              <a:t>awt</a:t>
            </a:r>
            <a:r>
              <a:rPr lang="zh-CN" altLang="en-US" sz="2000" dirty="0">
                <a:latin typeface="Times New Roman" panose="02020603050405020304" pitchFamily="18" charset="0"/>
              </a:rPr>
              <a:t>包提供了基本的</a:t>
            </a:r>
            <a:r>
              <a:rPr lang="en-US" altLang="zh-CN" sz="2000"/>
              <a:t>GUI</a:t>
            </a:r>
            <a:r>
              <a:rPr lang="zh-CN" altLang="en-US" sz="2000" dirty="0">
                <a:latin typeface="Times New Roman" panose="02020603050405020304" pitchFamily="18" charset="0"/>
              </a:rPr>
              <a:t>设计工具，</a:t>
            </a:r>
            <a:r>
              <a:rPr lang="en-US" altLang="zh-CN" sz="2000"/>
              <a:t>Swing</a:t>
            </a:r>
            <a:r>
              <a:rPr lang="zh-CN" altLang="en-US" sz="2000" dirty="0">
                <a:latin typeface="Times New Roman" panose="02020603050405020304" pitchFamily="18" charset="0"/>
              </a:rPr>
              <a:t>包中的组件以“</a:t>
            </a:r>
            <a:r>
              <a:rPr lang="en-US" altLang="zh-CN" sz="2000"/>
              <a:t>J</a:t>
            </a:r>
            <a:r>
              <a:rPr lang="en-US" altLang="zh-CN" sz="2000" dirty="0">
                <a:latin typeface="Times New Roman" panose="02020603050405020304" pitchFamily="18" charset="0"/>
              </a:rPr>
              <a:t>”</a:t>
            </a:r>
            <a:r>
              <a:rPr lang="zh-CN" altLang="en-US" sz="2000" dirty="0">
                <a:latin typeface="Times New Roman" panose="02020603050405020304" pitchFamily="18" charset="0"/>
              </a:rPr>
              <a:t>开头组件。</a:t>
            </a:r>
          </a:p>
          <a:p>
            <a:pPr>
              <a:lnSpc>
                <a:spcPct val="90000"/>
              </a:lnSpc>
            </a:pPr>
            <a:r>
              <a:rPr lang="zh-CN" altLang="en-US" sz="2000" dirty="0">
                <a:latin typeface="Times New Roman" panose="02020603050405020304" pitchFamily="18" charset="0"/>
              </a:rPr>
              <a:t>事件处理机制能够让图形界面响应用户的操作。</a:t>
            </a:r>
            <a:r>
              <a:rPr lang="en-US" altLang="zh-CN" sz="2000"/>
              <a:t>Java</a:t>
            </a:r>
            <a:r>
              <a:rPr lang="zh-CN" altLang="en-US" sz="2000" dirty="0">
                <a:latin typeface="Times New Roman" panose="02020603050405020304" pitchFamily="18" charset="0"/>
              </a:rPr>
              <a:t>中的事件处理模型三要素：事件源、事件对象、事件监听器。当需要对组件的某种事件进行响应和处理时，程序必须完成：一是为该组件注册事件监听器；二是实现事件监听器接口中声明的事件处理方法。事件对象</a:t>
            </a:r>
            <a:r>
              <a:rPr lang="zh-CN" altLang="en-US" sz="2000" dirty="0">
                <a:latin typeface="宋体" panose="02010600030101010101" pitchFamily="2" charset="-122"/>
              </a:rPr>
              <a:t>封装了发生事件的有关信息</a:t>
            </a:r>
            <a:r>
              <a:rPr lang="zh-CN" altLang="en-US" sz="2000" dirty="0">
                <a:latin typeface="Times New Roman" panose="02020603050405020304" pitchFamily="18" charset="0"/>
              </a:rPr>
              <a:t>，常</a:t>
            </a:r>
            <a:r>
              <a:rPr lang="zh-CN" altLang="en-US" sz="2000" dirty="0">
                <a:latin typeface="宋体" panose="02010600030101010101" pitchFamily="2" charset="-122"/>
              </a:rPr>
              <a:t>用事件对象有</a:t>
            </a:r>
            <a:r>
              <a:rPr lang="en-US" altLang="zh-CN" sz="2000" err="1">
                <a:latin typeface="宋体" panose="02010600030101010101" pitchFamily="2" charset="-122"/>
              </a:rPr>
              <a:t>ActionEvent</a:t>
            </a:r>
            <a:r>
              <a:rPr lang="zh-CN" altLang="en-US" sz="2000" err="1">
                <a:latin typeface="宋体" panose="02010600030101010101" pitchFamily="2" charset="-122"/>
              </a:rPr>
              <a:t>、</a:t>
            </a:r>
            <a:r>
              <a:rPr lang="en-US" altLang="zh-CN" sz="2000" err="1">
                <a:latin typeface="宋体" panose="02010600030101010101" pitchFamily="2" charset="-122"/>
              </a:rPr>
              <a:t>KeyEvent</a:t>
            </a:r>
            <a:r>
              <a:rPr lang="zh-CN" altLang="en-US" sz="2000" err="1">
                <a:latin typeface="宋体" panose="02010600030101010101" pitchFamily="2" charset="-122"/>
              </a:rPr>
              <a:t>、</a:t>
            </a:r>
            <a:r>
              <a:rPr lang="en-US" altLang="zh-CN" sz="2000" err="1">
                <a:latin typeface="宋体" panose="02010600030101010101" pitchFamily="2" charset="-122"/>
              </a:rPr>
              <a:t>ItemEvent</a:t>
            </a:r>
            <a:r>
              <a:rPr lang="zh-CN" altLang="en-US" sz="2000" err="1">
                <a:latin typeface="宋体" panose="02010600030101010101" pitchFamily="2" charset="-122"/>
              </a:rPr>
              <a:t>和</a:t>
            </a:r>
            <a:r>
              <a:rPr lang="en-US" altLang="zh-CN" sz="2000" err="1">
                <a:latin typeface="宋体" panose="02010600030101010101" pitchFamily="2" charset="-122"/>
              </a:rPr>
              <a:t>MouseEvent</a:t>
            </a:r>
            <a:r>
              <a:rPr lang="zh-CN" altLang="en-US" sz="2000" dirty="0">
                <a:latin typeface="宋体" panose="02010600030101010101" pitchFamily="2" charset="-122"/>
              </a:rPr>
              <a:t>等。</a:t>
            </a:r>
          </a:p>
          <a:p>
            <a:pPr>
              <a:lnSpc>
                <a:spcPct val="90000"/>
              </a:lnSpc>
            </a:pPr>
            <a:r>
              <a:rPr lang="zh-CN" altLang="en-US" sz="2000" dirty="0">
                <a:solidFill>
                  <a:srgbClr val="000000"/>
                </a:solidFill>
                <a:latin typeface="Times New Roman" panose="02020603050405020304" pitchFamily="18" charset="0"/>
              </a:rPr>
              <a:t>布局管理器用于管理组件在容器中的布局方式，</a:t>
            </a:r>
            <a:r>
              <a:rPr lang="en-US" altLang="zh-CN" sz="2000"/>
              <a:t>Java</a:t>
            </a:r>
            <a:r>
              <a:rPr lang="zh-CN" altLang="en-US" sz="2000" dirty="0">
                <a:latin typeface="Times New Roman" panose="02020603050405020304" pitchFamily="18" charset="0"/>
              </a:rPr>
              <a:t>系统提供布局管理器类有：</a:t>
            </a:r>
            <a:r>
              <a:rPr lang="en-US" altLang="zh-CN" sz="2000" err="1"/>
              <a:t>FlowLayout</a:t>
            </a:r>
            <a:r>
              <a:rPr lang="zh-CN" altLang="en-US" sz="2000">
                <a:latin typeface="Times New Roman" panose="02020603050405020304" pitchFamily="18" charset="0"/>
              </a:rPr>
              <a:t>、</a:t>
            </a:r>
            <a:r>
              <a:rPr lang="en-US" altLang="zh-CN" sz="2000" err="1"/>
              <a:t>BorderLayout</a:t>
            </a:r>
            <a:r>
              <a:rPr lang="zh-CN" altLang="en-US" sz="2000">
                <a:latin typeface="Times New Roman" panose="02020603050405020304" pitchFamily="18" charset="0"/>
              </a:rPr>
              <a:t>、</a:t>
            </a:r>
            <a:r>
              <a:rPr lang="en-US" altLang="zh-CN" sz="2000" err="1"/>
              <a:t>GridLayout</a:t>
            </a:r>
            <a:r>
              <a:rPr lang="zh-CN" altLang="en-US" sz="2000">
                <a:latin typeface="Times New Roman" panose="02020603050405020304" pitchFamily="18" charset="0"/>
              </a:rPr>
              <a:t>、</a:t>
            </a:r>
            <a:r>
              <a:rPr lang="en-US" altLang="zh-CN" sz="2000" err="1"/>
              <a:t>CardLayout</a:t>
            </a:r>
            <a:r>
              <a:rPr lang="zh-CN" altLang="en-US" sz="2000">
                <a:latin typeface="Times New Roman" panose="02020603050405020304" pitchFamily="18" charset="0"/>
              </a:rPr>
              <a:t>、</a:t>
            </a:r>
            <a:r>
              <a:rPr lang="en-US" altLang="zh-CN" sz="2000" err="1"/>
              <a:t>BoxLayout</a:t>
            </a:r>
            <a:r>
              <a:rPr lang="zh-CN" altLang="en-US" sz="2000">
                <a:latin typeface="Times New Roman" panose="02020603050405020304" pitchFamily="18" charset="0"/>
              </a:rPr>
              <a:t>和</a:t>
            </a:r>
            <a:r>
              <a:rPr lang="en-US" altLang="zh-CN" sz="2000" err="1"/>
              <a:t>GridBagLayout</a:t>
            </a:r>
            <a:r>
              <a:rPr lang="zh-CN" altLang="en-US" sz="2000" err="1">
                <a:latin typeface="Times New Roman" panose="02020603050405020304" pitchFamily="18" charset="0"/>
              </a:rPr>
              <a:t>。</a:t>
            </a:r>
          </a:p>
          <a:p>
            <a:pPr>
              <a:lnSpc>
                <a:spcPct val="90000"/>
              </a:lnSpc>
            </a:pPr>
            <a:r>
              <a:rPr lang="en-US" altLang="zh-CN" sz="2000" err="1"/>
              <a:t>JFrame</a:t>
            </a:r>
            <a:r>
              <a:rPr lang="zh-CN" altLang="en-US" sz="2000">
                <a:latin typeface="Times New Roman" panose="02020603050405020304" pitchFamily="18" charset="0"/>
              </a:rPr>
              <a:t>、</a:t>
            </a:r>
            <a:r>
              <a:rPr lang="en-US" altLang="zh-CN" sz="2000" err="1"/>
              <a:t>JApplet</a:t>
            </a:r>
            <a:r>
              <a:rPr lang="zh-CN" altLang="en-US" sz="2000">
                <a:latin typeface="Times New Roman" panose="02020603050405020304" pitchFamily="18" charset="0"/>
              </a:rPr>
              <a:t>、</a:t>
            </a:r>
            <a:r>
              <a:rPr lang="en-US" altLang="zh-CN" sz="2000" err="1"/>
              <a:t>JDialog</a:t>
            </a:r>
            <a:r>
              <a:rPr lang="zh-CN" altLang="en-US" sz="2000">
                <a:latin typeface="Times New Roman" panose="02020603050405020304" pitchFamily="18" charset="0"/>
              </a:rPr>
              <a:t>是</a:t>
            </a:r>
            <a:r>
              <a:rPr lang="en-US" altLang="zh-CN" sz="2000"/>
              <a:t>java</a:t>
            </a:r>
            <a:r>
              <a:rPr lang="zh-CN" altLang="en-US" sz="2000" dirty="0">
                <a:latin typeface="Times New Roman" panose="02020603050405020304" pitchFamily="18" charset="0"/>
              </a:rPr>
              <a:t>的顶层容器，</a:t>
            </a:r>
            <a:r>
              <a:rPr lang="en-US" altLang="zh-CN" sz="2000"/>
              <a:t>Swing</a:t>
            </a:r>
            <a:r>
              <a:rPr lang="zh-CN" altLang="en-US" sz="2000" dirty="0">
                <a:latin typeface="Times New Roman" panose="02020603050405020304" pitchFamily="18" charset="0"/>
              </a:rPr>
              <a:t>组件必须添加到一个与</a:t>
            </a:r>
            <a:r>
              <a:rPr lang="en-US" altLang="zh-CN" sz="2000"/>
              <a:t>Swing</a:t>
            </a:r>
            <a:r>
              <a:rPr lang="zh-CN" altLang="en-US" sz="2000" dirty="0">
                <a:latin typeface="Times New Roman" panose="02020603050405020304" pitchFamily="18" charset="0"/>
              </a:rPr>
              <a:t>顶层容器相关联的内容面板（</a:t>
            </a:r>
            <a:r>
              <a:rPr lang="en-US" altLang="zh-CN" sz="2000"/>
              <a:t>content pane</a:t>
            </a:r>
            <a:r>
              <a:rPr lang="zh-CN" altLang="en-US" sz="2000" dirty="0">
                <a:latin typeface="Times New Roman" panose="02020603050405020304" pitchFamily="18" charset="0"/>
              </a:rPr>
              <a:t>）上。</a:t>
            </a:r>
          </a:p>
          <a:p>
            <a:pPr>
              <a:lnSpc>
                <a:spcPct val="90000"/>
              </a:lnSpc>
            </a:pPr>
            <a:r>
              <a:rPr lang="zh-CN" altLang="en-US" sz="2000" dirty="0">
                <a:latin typeface="宋体" panose="02010600030101010101" pitchFamily="2" charset="-122"/>
              </a:rPr>
              <a:t>熟悉各种</a:t>
            </a:r>
            <a:r>
              <a:rPr lang="en-US" altLang="zh-CN" sz="2000" dirty="0">
                <a:latin typeface="宋体" panose="02010600030101010101" pitchFamily="2" charset="-122"/>
              </a:rPr>
              <a:t>GUI</a:t>
            </a:r>
            <a:r>
              <a:rPr lang="zh-CN" altLang="en-US" sz="2000" dirty="0">
                <a:latin typeface="宋体" panose="02010600030101010101" pitchFamily="2" charset="-122"/>
              </a:rPr>
              <a:t>组件特性和使用方法。如：</a:t>
            </a:r>
            <a:r>
              <a:rPr lang="en-US" altLang="zh-CN" sz="2000" err="1">
                <a:latin typeface="宋体" panose="02010600030101010101" pitchFamily="2" charset="-122"/>
              </a:rPr>
              <a:t>JButton</a:t>
            </a:r>
            <a:r>
              <a:rPr lang="zh-CN" altLang="en-US" sz="2000" err="1">
                <a:latin typeface="宋体" panose="02010600030101010101" pitchFamily="2" charset="-122"/>
              </a:rPr>
              <a:t>、</a:t>
            </a:r>
            <a:r>
              <a:rPr lang="en-US" altLang="zh-CN" sz="2000" err="1">
                <a:latin typeface="宋体" panose="02010600030101010101" pitchFamily="2" charset="-122"/>
              </a:rPr>
              <a:t>JLabel</a:t>
            </a:r>
            <a:r>
              <a:rPr lang="zh-CN" altLang="en-US" sz="2000" err="1">
                <a:latin typeface="宋体" panose="02010600030101010101" pitchFamily="2" charset="-122"/>
              </a:rPr>
              <a:t>、</a:t>
            </a:r>
            <a:r>
              <a:rPr lang="en-US" altLang="zh-CN" sz="2000" err="1">
                <a:latin typeface="宋体" panose="02010600030101010101" pitchFamily="2" charset="-122"/>
              </a:rPr>
              <a:t>JTextField</a:t>
            </a:r>
            <a:r>
              <a:rPr lang="zh-CN" altLang="en-US" sz="2000" err="1">
                <a:latin typeface="宋体" panose="02010600030101010101" pitchFamily="2" charset="-122"/>
              </a:rPr>
              <a:t>、</a:t>
            </a:r>
            <a:r>
              <a:rPr lang="en-US" altLang="zh-CN" sz="2000" err="1">
                <a:latin typeface="宋体" panose="02010600030101010101" pitchFamily="2" charset="-122"/>
              </a:rPr>
              <a:t>JTeaxArea</a:t>
            </a:r>
            <a:r>
              <a:rPr lang="zh-CN" altLang="en-US" sz="2000" err="1">
                <a:latin typeface="宋体" panose="02010600030101010101" pitchFamily="2" charset="-122"/>
              </a:rPr>
              <a:t>、</a:t>
            </a:r>
            <a:r>
              <a:rPr lang="en-US" altLang="zh-CN" sz="2000" err="1">
                <a:latin typeface="宋体" panose="02010600030101010101" pitchFamily="2" charset="-122"/>
              </a:rPr>
              <a:t>JCheckBox</a:t>
            </a:r>
            <a:r>
              <a:rPr lang="zh-CN" altLang="en-US" sz="2000" err="1">
                <a:latin typeface="宋体" panose="02010600030101010101" pitchFamily="2" charset="-122"/>
              </a:rPr>
              <a:t>、</a:t>
            </a:r>
            <a:r>
              <a:rPr lang="en-US" altLang="zh-CN" sz="2000" err="1">
                <a:latin typeface="宋体" panose="02010600030101010101" pitchFamily="2" charset="-122"/>
              </a:rPr>
              <a:t>JRadioButton</a:t>
            </a:r>
            <a:r>
              <a:rPr lang="zh-CN" altLang="en-US" sz="2000" err="1">
                <a:latin typeface="宋体" panose="02010600030101010101" pitchFamily="2" charset="-122"/>
              </a:rPr>
              <a:t>、</a:t>
            </a:r>
            <a:r>
              <a:rPr lang="en-US" altLang="zh-CN" sz="2000" err="1">
                <a:latin typeface="宋体" panose="02010600030101010101" pitchFamily="2" charset="-122"/>
              </a:rPr>
              <a:t>JComboBox</a:t>
            </a:r>
            <a:r>
              <a:rPr lang="zh-CN" altLang="en-US" sz="2000" err="1">
                <a:latin typeface="宋体" panose="02010600030101010101" pitchFamily="2" charset="-122"/>
              </a:rPr>
              <a:t>、</a:t>
            </a:r>
            <a:r>
              <a:rPr lang="en-US" altLang="zh-CN" sz="2000" err="1">
                <a:latin typeface="宋体" panose="02010600030101010101" pitchFamily="2" charset="-122"/>
              </a:rPr>
              <a:t>JList</a:t>
            </a:r>
            <a:r>
              <a:rPr lang="zh-CN" altLang="en-US" sz="2000" err="1">
                <a:latin typeface="宋体" panose="02010600030101010101" pitchFamily="2" charset="-122"/>
              </a:rPr>
              <a:t>、</a:t>
            </a:r>
            <a:r>
              <a:rPr lang="en-US" altLang="zh-CN" sz="2000" err="1">
                <a:latin typeface="宋体" panose="02010600030101010101" pitchFamily="2" charset="-122"/>
              </a:rPr>
              <a:t>JScrollPane</a:t>
            </a:r>
            <a:r>
              <a:rPr lang="zh-CN" altLang="en-US" sz="2000" err="1">
                <a:latin typeface="宋体" panose="02010600030101010101" pitchFamily="2" charset="-122"/>
              </a:rPr>
              <a:t>、</a:t>
            </a:r>
            <a:r>
              <a:rPr lang="en-US" altLang="zh-CN" sz="2000" err="1">
                <a:latin typeface="宋体" panose="02010600030101010101" pitchFamily="2" charset="-122"/>
              </a:rPr>
              <a:t>JPanel</a:t>
            </a:r>
            <a:r>
              <a:rPr lang="zh-CN" altLang="en-US" sz="2000" err="1">
                <a:latin typeface="宋体" panose="02010600030101010101" pitchFamily="2" charset="-122"/>
              </a:rPr>
              <a:t>、</a:t>
            </a:r>
            <a:r>
              <a:rPr lang="en-US" altLang="zh-CN" sz="2000" err="1">
                <a:latin typeface="宋体" panose="02010600030101010101" pitchFamily="2" charset="-122"/>
              </a:rPr>
              <a:t>JTabbedPane </a:t>
            </a:r>
            <a:r>
              <a:rPr lang="zh-CN" altLang="en-US" sz="2000" err="1">
                <a:latin typeface="宋体" panose="02010600030101010101" pitchFamily="2" charset="-122"/>
              </a:rPr>
              <a:t>、</a:t>
            </a:r>
            <a:r>
              <a:rPr lang="en-US" altLang="zh-CN" sz="2000" err="1">
                <a:latin typeface="宋体" panose="02010600030101010101" pitchFamily="2" charset="-122"/>
              </a:rPr>
              <a:t>JPopMenu</a:t>
            </a:r>
            <a:r>
              <a:rPr lang="zh-CN" altLang="en-US" sz="2000" dirty="0">
                <a:latin typeface="宋体" panose="02010600030101010101" pitchFamily="2" charset="-122"/>
              </a:rPr>
              <a:t>等。</a:t>
            </a:r>
          </a:p>
          <a:p>
            <a:pPr>
              <a:lnSpc>
                <a:spcPct val="90000"/>
              </a:lnSpc>
            </a:pPr>
            <a:r>
              <a:rPr lang="zh-CN" altLang="en-US" sz="2000" dirty="0">
                <a:latin typeface="宋体" panose="02010600030101010101" pitchFamily="2" charset="-122"/>
              </a:rPr>
              <a:t>声明菜单的类：</a:t>
            </a:r>
            <a:r>
              <a:rPr lang="en-US" altLang="zh-CN" sz="2000" err="1">
                <a:latin typeface="宋体" panose="02010600030101010101" pitchFamily="2" charset="-122"/>
              </a:rPr>
              <a:t>JMenuBar</a:t>
            </a:r>
            <a:r>
              <a:rPr lang="zh-CN" altLang="en-US" sz="2000" err="1">
                <a:latin typeface="宋体" panose="02010600030101010101" pitchFamily="2" charset="-122"/>
              </a:rPr>
              <a:t>、 </a:t>
            </a:r>
            <a:r>
              <a:rPr lang="en-US" altLang="zh-CN" sz="2000" err="1">
                <a:latin typeface="宋体" panose="02010600030101010101" pitchFamily="2" charset="-122"/>
              </a:rPr>
              <a:t>JMenu</a:t>
            </a:r>
            <a:r>
              <a:rPr lang="zh-CN" altLang="en-US" sz="2000" err="1">
                <a:latin typeface="宋体" panose="02010600030101010101" pitchFamily="2" charset="-122"/>
              </a:rPr>
              <a:t>、 </a:t>
            </a:r>
            <a:r>
              <a:rPr lang="en-US" altLang="zh-CN" sz="2000" err="1">
                <a:latin typeface="宋体" panose="02010600030101010101" pitchFamily="2" charset="-122"/>
              </a:rPr>
              <a:t>JMenuItem</a:t>
            </a:r>
            <a:r>
              <a:rPr lang="zh-CN" altLang="en-US" sz="2000">
                <a:latin typeface="宋体" panose="02010600030101010101" pitchFamily="2" charset="-122"/>
              </a:rPr>
              <a:t>、 </a:t>
            </a:r>
            <a:r>
              <a:rPr lang="en-US" altLang="zh-CN" sz="2000" err="1"/>
              <a:t>JcheckBoxMenuItem</a:t>
            </a:r>
            <a:r>
              <a:rPr lang="zh-CN" altLang="en-US" sz="2000">
                <a:latin typeface="Times New Roman" panose="02020603050405020304" pitchFamily="18" charset="0"/>
              </a:rPr>
              <a:t>、</a:t>
            </a:r>
            <a:r>
              <a:rPr lang="en-US" altLang="zh-CN" sz="2000" err="1"/>
              <a:t>JradioButtonMenuItem</a:t>
            </a:r>
            <a:r>
              <a:rPr lang="zh-CN" altLang="en-US" sz="2000">
                <a:latin typeface="Times New Roman" panose="02020603050405020304" pitchFamily="18" charset="0"/>
              </a:rPr>
              <a:t>。</a:t>
            </a:r>
            <a:endParaRPr lang="zh-CN" altLang="en-US" sz="2000"/>
          </a:p>
          <a:p>
            <a:pPr>
              <a:lnSpc>
                <a:spcPct val="90000"/>
              </a:lnSpc>
            </a:pPr>
            <a:endParaRPr lang="zh-CN" altLang="en-US" sz="200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标题 525313"/>
          <p:cNvSpPr>
            <a:spLocks noGrp="1"/>
          </p:cNvSpPr>
          <p:nvPr>
            <p:ph type="title"/>
          </p:nvPr>
        </p:nvSpPr>
        <p:spPr>
          <a:ln/>
        </p:spPr>
        <p:txBody>
          <a:bodyPr anchor="b"/>
          <a:lstStyle/>
          <a:p>
            <a:r>
              <a:rPr lang="zh-CN" altLang="en-US" dirty="0">
                <a:latin typeface="楷体_GB2312" pitchFamily="49" charset="-122"/>
                <a:ea typeface="楷体_GB2312" pitchFamily="49" charset="-122"/>
              </a:rPr>
              <a:t>习题</a:t>
            </a:r>
            <a:r>
              <a:rPr lang="zh-CN" altLang="en-US" dirty="0"/>
              <a:t> </a:t>
            </a:r>
            <a:endParaRPr lang="zh-CN" altLang="en-US"/>
          </a:p>
        </p:txBody>
      </p:sp>
      <p:sp>
        <p:nvSpPr>
          <p:cNvPr id="525315" name="文本占位符 525314"/>
          <p:cNvSpPr>
            <a:spLocks noGrp="1"/>
          </p:cNvSpPr>
          <p:nvPr>
            <p:ph type="body" idx="1"/>
          </p:nvPr>
        </p:nvSpPr>
        <p:spPr>
          <a:ln/>
        </p:spPr>
        <p:txBody>
          <a:bodyPr/>
          <a:lstStyle/>
          <a:p>
            <a:r>
              <a:rPr lang="en-US" altLang="zh-CN" sz="2400" dirty="0"/>
              <a:t>6</a:t>
            </a:r>
            <a:r>
              <a:rPr lang="zh-CN" altLang="en-US" sz="2400" dirty="0"/>
              <a:t>，</a:t>
            </a:r>
            <a:r>
              <a:rPr lang="en-US" altLang="zh-CN" sz="2400" dirty="0"/>
              <a:t>7</a:t>
            </a:r>
            <a:r>
              <a:rPr lang="zh-CN" altLang="en-US" sz="2400" dirty="0"/>
              <a:t>，</a:t>
            </a:r>
            <a:r>
              <a:rPr lang="en-US" altLang="zh-CN" sz="2400" dirty="0"/>
              <a:t>8</a:t>
            </a:r>
            <a:r>
              <a:rPr lang="zh-CN" altLang="en-US" sz="2400" dirty="0"/>
              <a:t>，</a:t>
            </a:r>
            <a:r>
              <a:rPr lang="en-US" altLang="zh-CN" sz="2400" dirty="0"/>
              <a:t>9</a:t>
            </a:r>
            <a:r>
              <a:rPr lang="zh-CN" altLang="en-US" sz="2400" dirty="0"/>
              <a:t>，</a:t>
            </a:r>
            <a:r>
              <a:rPr lang="en-US" altLang="zh-CN" sz="2400" dirty="0"/>
              <a:t>10</a:t>
            </a:r>
            <a:endParaRPr lang="en-US" altLang="zh-CN" sz="2400"/>
          </a:p>
          <a:p>
            <a:pPr>
              <a:buNone/>
            </a:pPr>
            <a:r>
              <a:rPr lang="en-US" altLang="zh-CN">
                <a:latin typeface="宋体" panose="02010600030101010101" pitchFamily="2" charset="-122"/>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标题 396289"/>
          <p:cNvSpPr>
            <a:spLocks noGrp="1"/>
          </p:cNvSpPr>
          <p:nvPr>
            <p:ph type="title"/>
          </p:nvPr>
        </p:nvSpPr>
        <p:spPr>
          <a:ln/>
        </p:spPr>
        <p:txBody>
          <a:bodyPr anchor="b"/>
          <a:lstStyle/>
          <a:p>
            <a:r>
              <a:rPr lang="en-US" altLang="zh-CN" dirty="0">
                <a:latin typeface="Arial" panose="020B0604020202020204" pitchFamily="34" charset="0"/>
                <a:ea typeface="楷体_GB2312" pitchFamily="49" charset="-122"/>
              </a:rPr>
              <a:t>9.2 </a:t>
            </a:r>
            <a:r>
              <a:rPr lang="zh-CN" altLang="en-US" dirty="0">
                <a:latin typeface="Arial" panose="020B0604020202020204" pitchFamily="34" charset="0"/>
                <a:ea typeface="楷体_GB2312" pitchFamily="49" charset="-122"/>
              </a:rPr>
              <a:t>事件处理模型</a:t>
            </a:r>
            <a:endParaRPr lang="zh-CN" altLang="en-US">
              <a:latin typeface="Arial" panose="020B0604020202020204" pitchFamily="34" charset="0"/>
              <a:ea typeface="楷体_GB2312" pitchFamily="49" charset="-122"/>
            </a:endParaRPr>
          </a:p>
        </p:txBody>
      </p:sp>
      <p:sp>
        <p:nvSpPr>
          <p:cNvPr id="396291" name="文本占位符 396290"/>
          <p:cNvSpPr>
            <a:spLocks noGrp="1"/>
          </p:cNvSpPr>
          <p:nvPr>
            <p:ph type="body" idx="1"/>
          </p:nvPr>
        </p:nvSpPr>
        <p:spPr>
          <a:xfrm>
            <a:off x="762000" y="1447800"/>
            <a:ext cx="8382000" cy="4724400"/>
          </a:xfrm>
          <a:ln/>
        </p:spPr>
        <p:txBody>
          <a:bodyPr/>
          <a:lstStyle/>
          <a:p>
            <a:r>
              <a:rPr lang="en-US" altLang="zh-CN" sz="2800" dirty="0">
                <a:latin typeface="宋体" panose="02010600030101010101" pitchFamily="2" charset="-122"/>
              </a:rPr>
              <a:t>Java </a:t>
            </a:r>
            <a:r>
              <a:rPr lang="zh-CN" altLang="en-US" sz="2800" dirty="0">
                <a:latin typeface="宋体" panose="02010600030101010101" pitchFamily="2" charset="-122"/>
              </a:rPr>
              <a:t>的图形用户界面是事件驱动的：</a:t>
            </a:r>
          </a:p>
          <a:p>
            <a:pPr lvl="1"/>
            <a:r>
              <a:rPr lang="zh-CN" altLang="en-US" sz="2400" dirty="0">
                <a:latin typeface="宋体" panose="02010600030101010101" pitchFamily="2" charset="-122"/>
              </a:rPr>
              <a:t>当用户与</a:t>
            </a:r>
            <a:r>
              <a:rPr lang="en-US" altLang="zh-CN" sz="2400" dirty="0">
                <a:latin typeface="宋体" panose="02010600030101010101" pitchFamily="2" charset="-122"/>
              </a:rPr>
              <a:t>GUI</a:t>
            </a:r>
            <a:r>
              <a:rPr lang="zh-CN" altLang="en-US" sz="2400" dirty="0">
                <a:latin typeface="宋体" panose="02010600030101010101" pitchFamily="2" charset="-122"/>
              </a:rPr>
              <a:t>组件交互时会引发一个系统预先定义好的事件。</a:t>
            </a:r>
          </a:p>
          <a:p>
            <a:r>
              <a:rPr lang="zh-CN" altLang="en-US" sz="2800" dirty="0">
                <a:latin typeface="宋体" panose="02010600030101010101" pitchFamily="2" charset="-122"/>
              </a:rPr>
              <a:t>一些常见的事件：鼠标移动、单击鼠标按钮、鼠标单击按钮</a:t>
            </a:r>
            <a:r>
              <a:rPr lang="en-US" altLang="zh-CN" sz="2800" dirty="0">
                <a:latin typeface="宋体" panose="02010600030101010101" pitchFamily="2" charset="-122"/>
              </a:rPr>
              <a:t>button</a:t>
            </a:r>
            <a:r>
              <a:rPr lang="zh-CN" altLang="en-US" sz="2800" dirty="0">
                <a:latin typeface="宋体" panose="02010600030101010101" pitchFamily="2" charset="-122"/>
              </a:rPr>
              <a:t>、在文本框中进行输入、在菜单中选择菜单项、关闭窗口等。</a:t>
            </a:r>
          </a:p>
          <a:p>
            <a:r>
              <a:rPr lang="en-US" altLang="zh-CN" sz="2800" dirty="0">
                <a:latin typeface="宋体" panose="02010600030101010101" pitchFamily="2" charset="-122"/>
              </a:rPr>
              <a:t>GUI</a:t>
            </a:r>
            <a:r>
              <a:rPr lang="zh-CN" altLang="en-US" sz="2800" dirty="0">
                <a:latin typeface="宋体" panose="02010600030101010101" pitchFamily="2" charset="-122"/>
              </a:rPr>
              <a:t>事件对象</a:t>
            </a:r>
            <a:r>
              <a:rPr lang="en-US" altLang="zh-CN" sz="2800" dirty="0">
                <a:latin typeface="宋体" panose="02010600030101010101" pitchFamily="2" charset="-122"/>
              </a:rPr>
              <a:t>:</a:t>
            </a:r>
            <a:r>
              <a:rPr lang="zh-CN" altLang="en-US" sz="2800" dirty="0">
                <a:latin typeface="宋体" panose="02010600030101010101" pitchFamily="2" charset="-122"/>
              </a:rPr>
              <a:t>从</a:t>
            </a:r>
            <a:r>
              <a:rPr lang="en-US" altLang="zh-CN" sz="2800" err="1">
                <a:latin typeface="宋体" panose="02010600030101010101" pitchFamily="2" charset="-122"/>
              </a:rPr>
              <a:t>java.awt.event.AWTEvent</a:t>
            </a:r>
            <a:r>
              <a:rPr lang="zh-CN" altLang="en-US" sz="2800" dirty="0">
                <a:latin typeface="宋体" panose="02010600030101010101" pitchFamily="2" charset="-122"/>
              </a:rPr>
              <a:t>类继承</a:t>
            </a:r>
            <a:endParaRPr lang="zh-CN" altLang="en-US" sz="2800">
              <a:latin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标题 397313"/>
          <p:cNvSpPr>
            <a:spLocks noGrp="1"/>
          </p:cNvSpPr>
          <p:nvPr>
            <p:ph type="title"/>
          </p:nvPr>
        </p:nvSpPr>
        <p:spPr>
          <a:ln/>
        </p:spPr>
        <p:txBody>
          <a:bodyPr anchor="b"/>
          <a:lstStyle/>
          <a:p>
            <a:pPr algn="ctr"/>
            <a:r>
              <a:rPr lang="en-US" altLang="zh-CN" sz="2800" err="1">
                <a:solidFill>
                  <a:srgbClr val="000000"/>
                </a:solidFill>
                <a:latin typeface="宋体" panose="02010600030101010101" pitchFamily="2" charset="-122"/>
                <a:cs typeface="Arial" panose="020B0604020202020204" pitchFamily="34" charset="0"/>
              </a:rPr>
              <a:t>java.awt</a:t>
            </a:r>
            <a:r>
              <a:rPr lang="en-US" altLang="zh-CN" sz="2800" dirty="0">
                <a:solidFill>
                  <a:srgbClr val="000000"/>
                </a:solidFill>
                <a:latin typeface="宋体" panose="02010600030101010101" pitchFamily="2" charset="-122"/>
                <a:cs typeface="Arial" panose="020B0604020202020204" pitchFamily="34" charset="0"/>
              </a:rPr>
              <a:t>.event</a:t>
            </a:r>
            <a:r>
              <a:rPr lang="zh-CN" altLang="en-US" sz="2800" dirty="0">
                <a:solidFill>
                  <a:srgbClr val="000000"/>
                </a:solidFill>
                <a:latin typeface="宋体" panose="02010600030101010101" pitchFamily="2" charset="-122"/>
                <a:cs typeface="Arial" panose="020B0604020202020204" pitchFamily="34" charset="0"/>
              </a:rPr>
              <a:t>包中的事件类</a:t>
            </a:r>
            <a:endParaRPr lang="zh-CN" altLang="en-US" sz="2800">
              <a:solidFill>
                <a:srgbClr val="000000"/>
              </a:solidFill>
              <a:latin typeface="宋体" panose="02010600030101010101" pitchFamily="2" charset="-122"/>
              <a:ea typeface="Times New Roman" panose="02020603050405020304" pitchFamily="18" charset="0"/>
            </a:endParaRPr>
          </a:p>
        </p:txBody>
      </p:sp>
      <p:grpSp>
        <p:nvGrpSpPr>
          <p:cNvPr id="397416" name="组合 397415"/>
          <p:cNvGrpSpPr/>
          <p:nvPr/>
        </p:nvGrpSpPr>
        <p:grpSpPr>
          <a:xfrm>
            <a:off x="457200" y="1600200"/>
            <a:ext cx="8001000" cy="4572000"/>
            <a:chOff x="2484" y="7408"/>
            <a:chExt cx="6566" cy="3859"/>
          </a:xfrm>
        </p:grpSpPr>
        <p:sp>
          <p:nvSpPr>
            <p:cNvPr id="397417" name="任意多边形 397416"/>
            <p:cNvSpPr/>
            <p:nvPr/>
          </p:nvSpPr>
          <p:spPr>
            <a:xfrm>
              <a:off x="5136" y="8409"/>
              <a:ext cx="152" cy="0"/>
            </a:xfrm>
            <a:custGeom>
              <a:avLst/>
              <a:gdLst/>
              <a:ahLst/>
              <a:cxnLst/>
              <a:rect l="0" t="0" r="0" b="0"/>
              <a:pathLst>
                <a:path w="20000" h="20000">
                  <a:moveTo>
                    <a:pt x="0" y="0"/>
                  </a:moveTo>
                  <a:lnTo>
                    <a:pt x="19875" y="0"/>
                  </a:lnTo>
                </a:path>
              </a:pathLst>
            </a:custGeom>
            <a:noFill/>
            <a:ln w="3175" cap="flat" cmpd="sng">
              <a:solidFill>
                <a:srgbClr val="000000"/>
              </a:solidFill>
              <a:prstDash val="solid"/>
              <a:headEnd type="none" w="med" len="med"/>
              <a:tailEnd type="none" w="med" len="med"/>
            </a:ln>
          </p:spPr>
          <p:txBody>
            <a:bodyPr/>
            <a:lstStyle/>
            <a:p>
              <a:endParaRPr lang="zh-CN" altLang="en-US"/>
            </a:p>
          </p:txBody>
        </p:sp>
        <p:sp>
          <p:nvSpPr>
            <p:cNvPr id="397418" name="任意多边形 397417"/>
            <p:cNvSpPr/>
            <p:nvPr/>
          </p:nvSpPr>
          <p:spPr>
            <a:xfrm>
              <a:off x="5136" y="8877"/>
              <a:ext cx="152" cy="3"/>
            </a:xfrm>
            <a:custGeom>
              <a:avLst/>
              <a:gdLst/>
              <a:ahLst/>
              <a:cxnLst/>
              <a:rect l="0" t="0" r="0" b="0"/>
              <a:pathLst>
                <a:path w="20000" h="20000">
                  <a:moveTo>
                    <a:pt x="0" y="0"/>
                  </a:moveTo>
                  <a:lnTo>
                    <a:pt x="19875" y="0"/>
                  </a:lnTo>
                </a:path>
              </a:pathLst>
            </a:custGeom>
            <a:noFill/>
            <a:ln w="3175" cap="flat" cmpd="sng">
              <a:solidFill>
                <a:srgbClr val="000000"/>
              </a:solidFill>
              <a:prstDash val="solid"/>
              <a:headEnd type="none" w="med" len="med"/>
              <a:tailEnd type="none" w="med" len="med"/>
            </a:ln>
          </p:spPr>
          <p:txBody>
            <a:bodyPr/>
            <a:lstStyle/>
            <a:p>
              <a:endParaRPr lang="zh-CN" altLang="en-US"/>
            </a:p>
          </p:txBody>
        </p:sp>
        <p:sp>
          <p:nvSpPr>
            <p:cNvPr id="397419" name="任意多边形 397418"/>
            <p:cNvSpPr/>
            <p:nvPr/>
          </p:nvSpPr>
          <p:spPr>
            <a:xfrm>
              <a:off x="5136" y="9345"/>
              <a:ext cx="152" cy="0"/>
            </a:xfrm>
            <a:custGeom>
              <a:avLst/>
              <a:gdLst/>
              <a:ahLst/>
              <a:cxnLst/>
              <a:rect l="0" t="0" r="0" b="0"/>
              <a:pathLst>
                <a:path w="20000" h="20000">
                  <a:moveTo>
                    <a:pt x="0" y="0"/>
                  </a:moveTo>
                  <a:lnTo>
                    <a:pt x="19875" y="0"/>
                  </a:lnTo>
                </a:path>
              </a:pathLst>
            </a:custGeom>
            <a:noFill/>
            <a:ln w="3175" cap="flat" cmpd="sng">
              <a:solidFill>
                <a:srgbClr val="000000"/>
              </a:solidFill>
              <a:prstDash val="solid"/>
              <a:headEnd type="none" w="med" len="med"/>
              <a:tailEnd type="none" w="med" len="med"/>
            </a:ln>
          </p:spPr>
          <p:txBody>
            <a:bodyPr/>
            <a:lstStyle/>
            <a:p>
              <a:endParaRPr lang="zh-CN" altLang="en-US"/>
            </a:p>
          </p:txBody>
        </p:sp>
        <p:sp>
          <p:nvSpPr>
            <p:cNvPr id="397420" name="任意多边形 397419"/>
            <p:cNvSpPr/>
            <p:nvPr/>
          </p:nvSpPr>
          <p:spPr>
            <a:xfrm>
              <a:off x="2580" y="7770"/>
              <a:ext cx="210" cy="327"/>
            </a:xfrm>
            <a:custGeom>
              <a:avLst/>
              <a:gdLst/>
              <a:ahLst/>
              <a:cxnLst/>
              <a:rect l="0" t="0" r="0" b="0"/>
              <a:pathLst>
                <a:path w="20000" h="20000">
                  <a:moveTo>
                    <a:pt x="0" y="0"/>
                  </a:moveTo>
                  <a:lnTo>
                    <a:pt x="0" y="19939"/>
                  </a:lnTo>
                  <a:lnTo>
                    <a:pt x="19917" y="19939"/>
                  </a:lnTo>
                </a:path>
              </a:pathLst>
            </a:custGeom>
            <a:noFill/>
            <a:ln w="3175" cap="flat" cmpd="sng">
              <a:solidFill>
                <a:srgbClr val="000000"/>
              </a:solidFill>
              <a:prstDash val="solid"/>
              <a:headEnd type="triangle" w="med" len="med"/>
              <a:tailEnd type="none" w="med" len="med"/>
            </a:ln>
          </p:spPr>
          <p:txBody>
            <a:bodyPr/>
            <a:lstStyle/>
            <a:p>
              <a:endParaRPr lang="zh-CN" altLang="en-US"/>
            </a:p>
          </p:txBody>
        </p:sp>
        <p:sp>
          <p:nvSpPr>
            <p:cNvPr id="397421" name="任意多边形 397420"/>
            <p:cNvSpPr/>
            <p:nvPr/>
          </p:nvSpPr>
          <p:spPr>
            <a:xfrm>
              <a:off x="2907" y="8253"/>
              <a:ext cx="254" cy="312"/>
            </a:xfrm>
            <a:custGeom>
              <a:avLst/>
              <a:gdLst/>
              <a:ahLst/>
              <a:cxnLst/>
              <a:rect l="0" t="0" r="0" b="0"/>
              <a:pathLst>
                <a:path w="20000" h="20000">
                  <a:moveTo>
                    <a:pt x="0" y="0"/>
                  </a:moveTo>
                  <a:lnTo>
                    <a:pt x="0" y="19939"/>
                  </a:lnTo>
                  <a:lnTo>
                    <a:pt x="19917" y="19939"/>
                  </a:lnTo>
                </a:path>
              </a:pathLst>
            </a:custGeom>
            <a:noFill/>
            <a:ln w="3175" cap="flat" cmpd="sng">
              <a:solidFill>
                <a:srgbClr val="000000"/>
              </a:solidFill>
              <a:prstDash val="solid"/>
              <a:headEnd type="triangle" w="med" len="med"/>
              <a:tailEnd type="none" w="med" len="med"/>
            </a:ln>
          </p:spPr>
          <p:txBody>
            <a:bodyPr/>
            <a:lstStyle/>
            <a:p>
              <a:endParaRPr lang="zh-CN" altLang="en-US"/>
            </a:p>
          </p:txBody>
        </p:sp>
        <p:grpSp>
          <p:nvGrpSpPr>
            <p:cNvPr id="397422" name="组合 397421"/>
            <p:cNvGrpSpPr/>
            <p:nvPr/>
          </p:nvGrpSpPr>
          <p:grpSpPr>
            <a:xfrm>
              <a:off x="2484" y="7408"/>
              <a:ext cx="1707" cy="362"/>
              <a:chOff x="0" y="0"/>
              <a:chExt cx="20000" cy="20000"/>
            </a:xfrm>
          </p:grpSpPr>
          <p:sp>
            <p:nvSpPr>
              <p:cNvPr id="397423" name="矩形 397422"/>
              <p:cNvSpPr/>
              <p:nvPr/>
            </p:nvSpPr>
            <p:spPr>
              <a:xfrm>
                <a:off x="646" y="5646"/>
                <a:ext cx="18554" cy="11730"/>
              </a:xfrm>
              <a:prstGeom prst="rect">
                <a:avLst/>
              </a:prstGeom>
              <a:noFill/>
              <a:ln w="0">
                <a:noFill/>
              </a:ln>
            </p:spPr>
            <p:txBody>
              <a:bodyPr lIns="0" tIns="0" rIns="0" bIns="0"/>
              <a:lstStyle/>
              <a:p>
                <a:pPr algn="ctr" eaLnBrk="0" hangingPunct="0"/>
                <a:r>
                  <a:rPr lang="" altLang="zh-CN" sz="1600" b="1" dirty="0">
                    <a:solidFill>
                      <a:srgbClr val="000000"/>
                    </a:solidFill>
                    <a:latin typeface="LucidaSansTypewriter" pitchFamily="49" charset="0"/>
                    <a:ea typeface="宋体" panose="02010600030101010101" pitchFamily="2" charset="-122"/>
                  </a:rPr>
                  <a:t>Object</a:t>
                </a:r>
              </a:p>
            </p:txBody>
          </p:sp>
          <p:grpSp>
            <p:nvGrpSpPr>
              <p:cNvPr id="397424" name="组合 397423"/>
              <p:cNvGrpSpPr/>
              <p:nvPr/>
            </p:nvGrpSpPr>
            <p:grpSpPr>
              <a:xfrm>
                <a:off x="0" y="0"/>
                <a:ext cx="20000" cy="20000"/>
                <a:chOff x="0" y="0"/>
                <a:chExt cx="20000" cy="20000"/>
              </a:xfrm>
            </p:grpSpPr>
            <p:sp>
              <p:nvSpPr>
                <p:cNvPr id="397425" name="任意多边形 397424"/>
                <p:cNvSpPr/>
                <p:nvPr/>
              </p:nvSpPr>
              <p:spPr>
                <a:xfrm>
                  <a:off x="0" y="0"/>
                  <a:ext cx="20000" cy="20000"/>
                </a:xfrm>
                <a:custGeom>
                  <a:avLst/>
                  <a:gdLst/>
                  <a:ahLst/>
                  <a:cxnLst/>
                  <a:rect l="0" t="0" r="0" b="0"/>
                  <a:pathLst>
                    <a:path w="20000" h="20000">
                      <a:moveTo>
                        <a:pt x="19989" y="0"/>
                      </a:moveTo>
                      <a:lnTo>
                        <a:pt x="19989" y="19927"/>
                      </a:lnTo>
                      <a:lnTo>
                        <a:pt x="0" y="19927"/>
                      </a:lnTo>
                      <a:lnTo>
                        <a:pt x="0" y="0"/>
                      </a:lnTo>
                      <a:lnTo>
                        <a:pt x="19989" y="0"/>
                      </a:lnTo>
                      <a:close/>
                    </a:path>
                  </a:pathLst>
                </a:custGeom>
                <a:noFill/>
                <a:ln w="3175" cap="flat" cmpd="sng">
                  <a:solidFill>
                    <a:srgbClr val="4DB3E6"/>
                  </a:solidFill>
                  <a:prstDash val="solid"/>
                  <a:headEnd type="none" w="med" len="med"/>
                  <a:tailEnd type="none" w="med" len="med"/>
                </a:ln>
              </p:spPr>
              <p:txBody>
                <a:bodyPr/>
                <a:lstStyle/>
                <a:p>
                  <a:endParaRPr lang="zh-CN" altLang="en-US"/>
                </a:p>
              </p:txBody>
            </p:sp>
            <p:sp>
              <p:nvSpPr>
                <p:cNvPr id="397426" name="任意多边形 397425"/>
                <p:cNvSpPr/>
                <p:nvPr/>
              </p:nvSpPr>
              <p:spPr>
                <a:xfrm>
                  <a:off x="0" y="0"/>
                  <a:ext cx="20000" cy="20000"/>
                </a:xfrm>
                <a:custGeom>
                  <a:avLst/>
                  <a:gdLst/>
                  <a:ahLst/>
                  <a:cxnLst/>
                  <a:rect l="0" t="0" r="0" b="0"/>
                  <a:pathLst>
                    <a:path w="20000" h="20000">
                      <a:moveTo>
                        <a:pt x="19989" y="0"/>
                      </a:moveTo>
                      <a:lnTo>
                        <a:pt x="19989" y="19927"/>
                      </a:lnTo>
                      <a:lnTo>
                        <a:pt x="0" y="19927"/>
                      </a:lnTo>
                      <a:lnTo>
                        <a:pt x="0" y="0"/>
                      </a:lnTo>
                      <a:lnTo>
                        <a:pt x="19989" y="0"/>
                      </a:lnTo>
                      <a:close/>
                    </a:path>
                  </a:pathLst>
                </a:custGeom>
                <a:noFill/>
                <a:ln w="3175" cap="flat" cmpd="sng">
                  <a:solidFill>
                    <a:srgbClr val="000000"/>
                  </a:solidFill>
                  <a:prstDash val="solid"/>
                  <a:headEnd type="none" w="med" len="med"/>
                  <a:tailEnd type="none" w="med" len="med"/>
                </a:ln>
              </p:spPr>
              <p:txBody>
                <a:bodyPr/>
                <a:lstStyle/>
                <a:p>
                  <a:endParaRPr lang="zh-CN" altLang="en-US"/>
                </a:p>
              </p:txBody>
            </p:sp>
          </p:grpSp>
        </p:grpSp>
        <p:grpSp>
          <p:nvGrpSpPr>
            <p:cNvPr id="397427" name="组合 397426"/>
            <p:cNvGrpSpPr/>
            <p:nvPr/>
          </p:nvGrpSpPr>
          <p:grpSpPr>
            <a:xfrm>
              <a:off x="2813" y="7894"/>
              <a:ext cx="1707" cy="359"/>
              <a:chOff x="0" y="-1"/>
              <a:chExt cx="20000" cy="20001"/>
            </a:xfrm>
          </p:grpSpPr>
          <p:sp>
            <p:nvSpPr>
              <p:cNvPr id="397428" name="矩形 397427"/>
              <p:cNvSpPr/>
              <p:nvPr/>
            </p:nvSpPr>
            <p:spPr>
              <a:xfrm>
                <a:off x="646" y="5606"/>
                <a:ext cx="18555" cy="11770"/>
              </a:xfrm>
              <a:prstGeom prst="rect">
                <a:avLst/>
              </a:prstGeom>
              <a:noFill/>
              <a:ln w="0">
                <a:noFill/>
              </a:ln>
            </p:spPr>
            <p:txBody>
              <a:bodyPr lIns="0" tIns="0" rIns="0" bIns="0"/>
              <a:lstStyle/>
              <a:p>
                <a:pPr algn="ctr" eaLnBrk="0" hangingPunct="0"/>
                <a:r>
                  <a:rPr lang="" altLang="zh-CN" sz="1600" b="1" dirty="0">
                    <a:solidFill>
                      <a:srgbClr val="000000"/>
                    </a:solidFill>
                    <a:latin typeface="LucidaSansTypewriter" pitchFamily="49" charset="0"/>
                    <a:ea typeface="宋体" panose="02010600030101010101" pitchFamily="2" charset="-122"/>
                  </a:rPr>
                  <a:t>EventObject</a:t>
                </a:r>
              </a:p>
            </p:txBody>
          </p:sp>
          <p:grpSp>
            <p:nvGrpSpPr>
              <p:cNvPr id="397429" name="组合 397428"/>
              <p:cNvGrpSpPr/>
              <p:nvPr/>
            </p:nvGrpSpPr>
            <p:grpSpPr>
              <a:xfrm>
                <a:off x="0" y="-1"/>
                <a:ext cx="20000" cy="20001"/>
                <a:chOff x="0" y="0"/>
                <a:chExt cx="20000" cy="20000"/>
              </a:xfrm>
            </p:grpSpPr>
            <p:sp>
              <p:nvSpPr>
                <p:cNvPr id="397430" name="任意多边形 397429"/>
                <p:cNvSpPr/>
                <p:nvPr/>
              </p:nvSpPr>
              <p:spPr>
                <a:xfrm>
                  <a:off x="0" y="0"/>
                  <a:ext cx="20000" cy="20000"/>
                </a:xfrm>
                <a:custGeom>
                  <a:avLst/>
                  <a:gdLst/>
                  <a:ahLst/>
                  <a:cxnLst/>
                  <a:rect l="0" t="0" r="0" b="0"/>
                  <a:pathLst>
                    <a:path w="20000" h="20000">
                      <a:moveTo>
                        <a:pt x="19989" y="0"/>
                      </a:moveTo>
                      <a:lnTo>
                        <a:pt x="19989" y="19927"/>
                      </a:lnTo>
                      <a:lnTo>
                        <a:pt x="0" y="19927"/>
                      </a:lnTo>
                      <a:lnTo>
                        <a:pt x="0" y="0"/>
                      </a:lnTo>
                      <a:lnTo>
                        <a:pt x="19989" y="0"/>
                      </a:lnTo>
                      <a:close/>
                    </a:path>
                  </a:pathLst>
                </a:custGeom>
                <a:noFill/>
                <a:ln w="3175" cap="flat" cmpd="sng">
                  <a:solidFill>
                    <a:srgbClr val="4DB3E6"/>
                  </a:solidFill>
                  <a:prstDash val="solid"/>
                  <a:headEnd type="none" w="med" len="med"/>
                  <a:tailEnd type="none" w="med" len="med"/>
                </a:ln>
              </p:spPr>
              <p:txBody>
                <a:bodyPr/>
                <a:lstStyle/>
                <a:p>
                  <a:endParaRPr lang="zh-CN" altLang="en-US"/>
                </a:p>
              </p:txBody>
            </p:sp>
            <p:sp>
              <p:nvSpPr>
                <p:cNvPr id="397431" name="任意多边形 397430"/>
                <p:cNvSpPr/>
                <p:nvPr/>
              </p:nvSpPr>
              <p:spPr>
                <a:xfrm>
                  <a:off x="0" y="0"/>
                  <a:ext cx="20000" cy="20000"/>
                </a:xfrm>
                <a:custGeom>
                  <a:avLst/>
                  <a:gdLst/>
                  <a:ahLst/>
                  <a:cxnLst/>
                  <a:rect l="0" t="0" r="0" b="0"/>
                  <a:pathLst>
                    <a:path w="20000" h="20000">
                      <a:moveTo>
                        <a:pt x="19989" y="0"/>
                      </a:moveTo>
                      <a:lnTo>
                        <a:pt x="19989" y="19927"/>
                      </a:lnTo>
                      <a:lnTo>
                        <a:pt x="0" y="19927"/>
                      </a:lnTo>
                      <a:lnTo>
                        <a:pt x="0" y="0"/>
                      </a:lnTo>
                      <a:lnTo>
                        <a:pt x="19989" y="0"/>
                      </a:lnTo>
                      <a:close/>
                    </a:path>
                  </a:pathLst>
                </a:custGeom>
                <a:noFill/>
                <a:ln w="3175" cap="flat" cmpd="sng">
                  <a:solidFill>
                    <a:srgbClr val="000000"/>
                  </a:solidFill>
                  <a:prstDash val="solid"/>
                  <a:headEnd type="none" w="med" len="med"/>
                  <a:tailEnd type="none" w="med" len="med"/>
                </a:ln>
              </p:spPr>
              <p:txBody>
                <a:bodyPr/>
                <a:lstStyle/>
                <a:p>
                  <a:endParaRPr lang="zh-CN" altLang="en-US"/>
                </a:p>
              </p:txBody>
            </p:sp>
          </p:grpSp>
        </p:grpSp>
        <p:grpSp>
          <p:nvGrpSpPr>
            <p:cNvPr id="397432" name="组合 397431"/>
            <p:cNvGrpSpPr/>
            <p:nvPr/>
          </p:nvGrpSpPr>
          <p:grpSpPr>
            <a:xfrm>
              <a:off x="3144" y="8409"/>
              <a:ext cx="1707" cy="363"/>
              <a:chOff x="0" y="-1"/>
              <a:chExt cx="20000" cy="20001"/>
            </a:xfrm>
          </p:grpSpPr>
          <p:sp>
            <p:nvSpPr>
              <p:cNvPr id="397433" name="矩形 397432"/>
              <p:cNvSpPr/>
              <p:nvPr/>
            </p:nvSpPr>
            <p:spPr>
              <a:xfrm>
                <a:off x="650" y="5606"/>
                <a:ext cx="18550" cy="11770"/>
              </a:xfrm>
              <a:prstGeom prst="rect">
                <a:avLst/>
              </a:prstGeom>
              <a:noFill/>
              <a:ln w="0">
                <a:noFill/>
              </a:ln>
            </p:spPr>
            <p:txBody>
              <a:bodyPr lIns="0" tIns="0" rIns="0" bIns="0"/>
              <a:lstStyle/>
              <a:p>
                <a:pPr algn="ctr" eaLnBrk="0" hangingPunct="0"/>
                <a:r>
                  <a:rPr lang="" altLang="zh-CN" sz="1600" b="1" dirty="0">
                    <a:solidFill>
                      <a:srgbClr val="000000"/>
                    </a:solidFill>
                    <a:latin typeface="LucidaSansTypewriter" pitchFamily="49" charset="0"/>
                    <a:ea typeface="宋体" panose="02010600030101010101" pitchFamily="2" charset="-122"/>
                  </a:rPr>
                  <a:t>AWTEvent</a:t>
                </a:r>
              </a:p>
            </p:txBody>
          </p:sp>
          <p:grpSp>
            <p:nvGrpSpPr>
              <p:cNvPr id="397434" name="组合 397433"/>
              <p:cNvGrpSpPr/>
              <p:nvPr/>
            </p:nvGrpSpPr>
            <p:grpSpPr>
              <a:xfrm>
                <a:off x="0" y="-1"/>
                <a:ext cx="20000" cy="20001"/>
                <a:chOff x="0" y="0"/>
                <a:chExt cx="20000" cy="20000"/>
              </a:xfrm>
            </p:grpSpPr>
            <p:sp>
              <p:nvSpPr>
                <p:cNvPr id="397435" name="任意多边形 397434"/>
                <p:cNvSpPr/>
                <p:nvPr/>
              </p:nvSpPr>
              <p:spPr>
                <a:xfrm>
                  <a:off x="0" y="0"/>
                  <a:ext cx="20000" cy="20000"/>
                </a:xfrm>
                <a:custGeom>
                  <a:avLst/>
                  <a:gdLst/>
                  <a:ahLst/>
                  <a:cxnLst/>
                  <a:rect l="0" t="0" r="0" b="0"/>
                  <a:pathLst>
                    <a:path w="20000" h="20000">
                      <a:moveTo>
                        <a:pt x="19989" y="0"/>
                      </a:moveTo>
                      <a:lnTo>
                        <a:pt x="19989" y="19927"/>
                      </a:lnTo>
                      <a:lnTo>
                        <a:pt x="0" y="19927"/>
                      </a:lnTo>
                      <a:lnTo>
                        <a:pt x="0" y="0"/>
                      </a:lnTo>
                      <a:lnTo>
                        <a:pt x="19989" y="0"/>
                      </a:lnTo>
                      <a:close/>
                    </a:path>
                  </a:pathLst>
                </a:custGeom>
                <a:noFill/>
                <a:ln w="3175" cap="flat" cmpd="sng">
                  <a:solidFill>
                    <a:srgbClr val="4DB3E6"/>
                  </a:solidFill>
                  <a:prstDash val="solid"/>
                  <a:headEnd type="none" w="med" len="med"/>
                  <a:tailEnd type="none" w="med" len="med"/>
                </a:ln>
              </p:spPr>
              <p:txBody>
                <a:bodyPr/>
                <a:lstStyle/>
                <a:p>
                  <a:endParaRPr lang="zh-CN" altLang="en-US"/>
                </a:p>
              </p:txBody>
            </p:sp>
            <p:sp>
              <p:nvSpPr>
                <p:cNvPr id="397436" name="任意多边形 397435"/>
                <p:cNvSpPr/>
                <p:nvPr/>
              </p:nvSpPr>
              <p:spPr>
                <a:xfrm>
                  <a:off x="0" y="0"/>
                  <a:ext cx="20000" cy="20000"/>
                </a:xfrm>
                <a:custGeom>
                  <a:avLst/>
                  <a:gdLst/>
                  <a:ahLst/>
                  <a:cxnLst/>
                  <a:rect l="0" t="0" r="0" b="0"/>
                  <a:pathLst>
                    <a:path w="20000" h="20000">
                      <a:moveTo>
                        <a:pt x="19989" y="0"/>
                      </a:moveTo>
                      <a:lnTo>
                        <a:pt x="19989" y="19927"/>
                      </a:lnTo>
                      <a:lnTo>
                        <a:pt x="0" y="19927"/>
                      </a:lnTo>
                      <a:lnTo>
                        <a:pt x="0" y="0"/>
                      </a:lnTo>
                      <a:lnTo>
                        <a:pt x="19989" y="0"/>
                      </a:lnTo>
                      <a:close/>
                    </a:path>
                  </a:pathLst>
                </a:custGeom>
                <a:noFill/>
                <a:ln w="3175" cap="flat" cmpd="sng">
                  <a:solidFill>
                    <a:srgbClr val="000000"/>
                  </a:solidFill>
                  <a:prstDash val="solid"/>
                  <a:headEnd type="none" w="med" len="med"/>
                  <a:tailEnd type="none" w="med" len="med"/>
                </a:ln>
              </p:spPr>
              <p:txBody>
                <a:bodyPr/>
                <a:lstStyle/>
                <a:p>
                  <a:endParaRPr lang="zh-CN" altLang="en-US"/>
                </a:p>
              </p:txBody>
            </p:sp>
          </p:grpSp>
        </p:grpSp>
        <p:grpSp>
          <p:nvGrpSpPr>
            <p:cNvPr id="397437" name="组合 397436"/>
            <p:cNvGrpSpPr/>
            <p:nvPr/>
          </p:nvGrpSpPr>
          <p:grpSpPr>
            <a:xfrm>
              <a:off x="5288" y="7704"/>
              <a:ext cx="1707" cy="362"/>
              <a:chOff x="0" y="0"/>
              <a:chExt cx="20000" cy="20000"/>
            </a:xfrm>
          </p:grpSpPr>
          <p:sp>
            <p:nvSpPr>
              <p:cNvPr id="397438" name="矩形 397437"/>
              <p:cNvSpPr/>
              <p:nvPr/>
            </p:nvSpPr>
            <p:spPr>
              <a:xfrm>
                <a:off x="642" y="5646"/>
                <a:ext cx="18558" cy="11730"/>
              </a:xfrm>
              <a:prstGeom prst="rect">
                <a:avLst/>
              </a:prstGeom>
              <a:noFill/>
              <a:ln w="0">
                <a:noFill/>
              </a:ln>
            </p:spPr>
            <p:txBody>
              <a:bodyPr lIns="0" tIns="0" rIns="0" bIns="0"/>
              <a:lstStyle/>
              <a:p>
                <a:pPr algn="ctr" eaLnBrk="0" hangingPunct="0"/>
                <a:r>
                  <a:rPr lang="" altLang="zh-CN" sz="1600" b="1" dirty="0">
                    <a:latin typeface="LucidaSansTypewriter" pitchFamily="49" charset="0"/>
                    <a:ea typeface="宋体" panose="02010600030101010101" pitchFamily="2" charset="-122"/>
                  </a:rPr>
                  <a:t>ActionEvent</a:t>
                </a:r>
              </a:p>
            </p:txBody>
          </p:sp>
          <p:grpSp>
            <p:nvGrpSpPr>
              <p:cNvPr id="397439" name="组合 397438"/>
              <p:cNvGrpSpPr/>
              <p:nvPr/>
            </p:nvGrpSpPr>
            <p:grpSpPr>
              <a:xfrm>
                <a:off x="0" y="0"/>
                <a:ext cx="20000" cy="20000"/>
                <a:chOff x="0" y="0"/>
                <a:chExt cx="20000" cy="20000"/>
              </a:xfrm>
            </p:grpSpPr>
            <p:sp>
              <p:nvSpPr>
                <p:cNvPr id="397440" name="任意多边形 397439"/>
                <p:cNvSpPr/>
                <p:nvPr/>
              </p:nvSpPr>
              <p:spPr>
                <a:xfrm>
                  <a:off x="0" y="0"/>
                  <a:ext cx="20000" cy="20000"/>
                </a:xfrm>
                <a:custGeom>
                  <a:avLst/>
                  <a:gdLst/>
                  <a:ahLst/>
                  <a:cxnLst/>
                  <a:rect l="0" t="0" r="0" b="0"/>
                  <a:pathLst>
                    <a:path w="20000" h="20000">
                      <a:moveTo>
                        <a:pt x="19989" y="0"/>
                      </a:moveTo>
                      <a:lnTo>
                        <a:pt x="19989" y="19927"/>
                      </a:lnTo>
                      <a:lnTo>
                        <a:pt x="0" y="19927"/>
                      </a:lnTo>
                      <a:lnTo>
                        <a:pt x="0" y="0"/>
                      </a:lnTo>
                      <a:lnTo>
                        <a:pt x="19989" y="0"/>
                      </a:lnTo>
                      <a:close/>
                    </a:path>
                  </a:pathLst>
                </a:custGeom>
                <a:noFill/>
                <a:ln w="3175" cap="flat" cmpd="sng">
                  <a:solidFill>
                    <a:srgbClr val="4DB3E6"/>
                  </a:solidFill>
                  <a:prstDash val="solid"/>
                  <a:headEnd type="none" w="med" len="med"/>
                  <a:tailEnd type="none" w="med" len="med"/>
                </a:ln>
              </p:spPr>
              <p:txBody>
                <a:bodyPr/>
                <a:lstStyle/>
                <a:p>
                  <a:endParaRPr lang="zh-CN" altLang="en-US"/>
                </a:p>
              </p:txBody>
            </p:sp>
            <p:sp>
              <p:nvSpPr>
                <p:cNvPr id="397441" name="任意多边形 397440"/>
                <p:cNvSpPr/>
                <p:nvPr/>
              </p:nvSpPr>
              <p:spPr>
                <a:xfrm>
                  <a:off x="0" y="0"/>
                  <a:ext cx="20000" cy="20000"/>
                </a:xfrm>
                <a:custGeom>
                  <a:avLst/>
                  <a:gdLst/>
                  <a:ahLst/>
                  <a:cxnLst/>
                  <a:rect l="0" t="0" r="0" b="0"/>
                  <a:pathLst>
                    <a:path w="20000" h="20000">
                      <a:moveTo>
                        <a:pt x="19989" y="0"/>
                      </a:moveTo>
                      <a:lnTo>
                        <a:pt x="19989" y="19927"/>
                      </a:lnTo>
                      <a:lnTo>
                        <a:pt x="0" y="19927"/>
                      </a:lnTo>
                      <a:lnTo>
                        <a:pt x="0" y="0"/>
                      </a:lnTo>
                      <a:lnTo>
                        <a:pt x="19989" y="0"/>
                      </a:lnTo>
                      <a:close/>
                    </a:path>
                  </a:pathLst>
                </a:custGeom>
                <a:noFill/>
                <a:ln w="3175" cap="flat" cmpd="sng">
                  <a:solidFill>
                    <a:srgbClr val="000000"/>
                  </a:solidFill>
                  <a:prstDash val="solid"/>
                  <a:headEnd type="none" w="med" len="med"/>
                  <a:tailEnd type="none" w="med" len="med"/>
                </a:ln>
              </p:spPr>
              <p:txBody>
                <a:bodyPr/>
                <a:lstStyle/>
                <a:p>
                  <a:endParaRPr lang="zh-CN" altLang="en-US"/>
                </a:p>
              </p:txBody>
            </p:sp>
          </p:grpSp>
        </p:grpSp>
        <p:sp>
          <p:nvSpPr>
            <p:cNvPr id="397442" name="任意多边形 397441"/>
            <p:cNvSpPr/>
            <p:nvPr/>
          </p:nvSpPr>
          <p:spPr>
            <a:xfrm>
              <a:off x="6274" y="9969"/>
              <a:ext cx="844" cy="312"/>
            </a:xfrm>
            <a:custGeom>
              <a:avLst/>
              <a:gdLst/>
              <a:ahLst/>
              <a:cxnLst/>
              <a:rect l="0" t="0" r="0" b="0"/>
              <a:pathLst>
                <a:path w="20000" h="20000">
                  <a:moveTo>
                    <a:pt x="0" y="0"/>
                  </a:moveTo>
                  <a:lnTo>
                    <a:pt x="0" y="19939"/>
                  </a:lnTo>
                  <a:lnTo>
                    <a:pt x="19959" y="19939"/>
                  </a:lnTo>
                </a:path>
              </a:pathLst>
            </a:custGeom>
            <a:noFill/>
            <a:ln w="3175" cap="flat" cmpd="sng">
              <a:solidFill>
                <a:srgbClr val="000000"/>
              </a:solidFill>
              <a:prstDash val="solid"/>
              <a:headEnd type="triangle" w="med" len="med"/>
              <a:tailEnd type="none" w="med" len="med"/>
            </a:ln>
          </p:spPr>
          <p:txBody>
            <a:bodyPr/>
            <a:lstStyle/>
            <a:p>
              <a:endParaRPr lang="zh-CN" altLang="en-US"/>
            </a:p>
          </p:txBody>
        </p:sp>
        <p:grpSp>
          <p:nvGrpSpPr>
            <p:cNvPr id="397443" name="组合 397442"/>
            <p:cNvGrpSpPr/>
            <p:nvPr/>
          </p:nvGrpSpPr>
          <p:grpSpPr>
            <a:xfrm>
              <a:off x="5288" y="8203"/>
              <a:ext cx="1707" cy="362"/>
              <a:chOff x="0" y="-1"/>
              <a:chExt cx="20000" cy="20001"/>
            </a:xfrm>
          </p:grpSpPr>
          <p:sp>
            <p:nvSpPr>
              <p:cNvPr id="397444" name="矩形 397443"/>
              <p:cNvSpPr/>
              <p:nvPr/>
            </p:nvSpPr>
            <p:spPr>
              <a:xfrm>
                <a:off x="646" y="5606"/>
                <a:ext cx="18554" cy="11770"/>
              </a:xfrm>
              <a:prstGeom prst="rect">
                <a:avLst/>
              </a:prstGeom>
              <a:noFill/>
              <a:ln w="0">
                <a:noFill/>
              </a:ln>
            </p:spPr>
            <p:txBody>
              <a:bodyPr lIns="0" tIns="0" rIns="0" bIns="0"/>
              <a:lstStyle/>
              <a:p>
                <a:pPr algn="ctr" eaLnBrk="0" hangingPunct="0"/>
                <a:r>
                  <a:rPr lang="" altLang="zh-CN" sz="1600" b="1" dirty="0">
                    <a:solidFill>
                      <a:srgbClr val="000000"/>
                    </a:solidFill>
                    <a:latin typeface="LucidaSansTypewriter" pitchFamily="49" charset="0"/>
                    <a:ea typeface="宋体" panose="02010600030101010101" pitchFamily="2" charset="-122"/>
                  </a:rPr>
                  <a:t>AdjustmentEvent</a:t>
                </a:r>
              </a:p>
            </p:txBody>
          </p:sp>
          <p:grpSp>
            <p:nvGrpSpPr>
              <p:cNvPr id="397445" name="组合 397444"/>
              <p:cNvGrpSpPr/>
              <p:nvPr/>
            </p:nvGrpSpPr>
            <p:grpSpPr>
              <a:xfrm>
                <a:off x="0" y="-1"/>
                <a:ext cx="20000" cy="20001"/>
                <a:chOff x="0" y="0"/>
                <a:chExt cx="20000" cy="20000"/>
              </a:xfrm>
            </p:grpSpPr>
            <p:sp>
              <p:nvSpPr>
                <p:cNvPr id="397446" name="任意多边形 397445"/>
                <p:cNvSpPr/>
                <p:nvPr/>
              </p:nvSpPr>
              <p:spPr>
                <a:xfrm>
                  <a:off x="0" y="0"/>
                  <a:ext cx="20000" cy="20000"/>
                </a:xfrm>
                <a:custGeom>
                  <a:avLst/>
                  <a:gdLst/>
                  <a:ahLst/>
                  <a:cxnLst/>
                  <a:rect l="0" t="0" r="0" b="0"/>
                  <a:pathLst>
                    <a:path w="20000" h="20000">
                      <a:moveTo>
                        <a:pt x="19989" y="0"/>
                      </a:moveTo>
                      <a:lnTo>
                        <a:pt x="19989" y="19927"/>
                      </a:lnTo>
                      <a:lnTo>
                        <a:pt x="0" y="19927"/>
                      </a:lnTo>
                      <a:lnTo>
                        <a:pt x="0" y="0"/>
                      </a:lnTo>
                      <a:lnTo>
                        <a:pt x="19989" y="0"/>
                      </a:lnTo>
                      <a:close/>
                    </a:path>
                  </a:pathLst>
                </a:custGeom>
                <a:noFill/>
                <a:ln w="3175" cap="flat" cmpd="sng">
                  <a:solidFill>
                    <a:srgbClr val="4DB3E6"/>
                  </a:solidFill>
                  <a:prstDash val="solid"/>
                  <a:headEnd type="none" w="med" len="med"/>
                  <a:tailEnd type="none" w="med" len="med"/>
                </a:ln>
              </p:spPr>
              <p:txBody>
                <a:bodyPr/>
                <a:lstStyle/>
                <a:p>
                  <a:endParaRPr lang="zh-CN" altLang="en-US"/>
                </a:p>
              </p:txBody>
            </p:sp>
            <p:sp>
              <p:nvSpPr>
                <p:cNvPr id="397447" name="任意多边形 397446"/>
                <p:cNvSpPr/>
                <p:nvPr/>
              </p:nvSpPr>
              <p:spPr>
                <a:xfrm>
                  <a:off x="0" y="0"/>
                  <a:ext cx="20000" cy="20000"/>
                </a:xfrm>
                <a:custGeom>
                  <a:avLst/>
                  <a:gdLst/>
                  <a:ahLst/>
                  <a:cxnLst/>
                  <a:rect l="0" t="0" r="0" b="0"/>
                  <a:pathLst>
                    <a:path w="20000" h="20000">
                      <a:moveTo>
                        <a:pt x="19989" y="0"/>
                      </a:moveTo>
                      <a:lnTo>
                        <a:pt x="19989" y="19927"/>
                      </a:lnTo>
                      <a:lnTo>
                        <a:pt x="0" y="19927"/>
                      </a:lnTo>
                      <a:lnTo>
                        <a:pt x="0" y="0"/>
                      </a:lnTo>
                      <a:lnTo>
                        <a:pt x="19989" y="0"/>
                      </a:lnTo>
                      <a:close/>
                    </a:path>
                  </a:pathLst>
                </a:custGeom>
                <a:noFill/>
                <a:ln w="3175" cap="flat" cmpd="sng">
                  <a:solidFill>
                    <a:srgbClr val="000000"/>
                  </a:solidFill>
                  <a:prstDash val="solid"/>
                  <a:headEnd type="none" w="med" len="med"/>
                  <a:tailEnd type="none" w="med" len="med"/>
                </a:ln>
              </p:spPr>
              <p:txBody>
                <a:bodyPr/>
                <a:lstStyle/>
                <a:p>
                  <a:endParaRPr lang="zh-CN" altLang="en-US"/>
                </a:p>
              </p:txBody>
            </p:sp>
          </p:grpSp>
        </p:grpSp>
        <p:grpSp>
          <p:nvGrpSpPr>
            <p:cNvPr id="397448" name="组合 397447"/>
            <p:cNvGrpSpPr/>
            <p:nvPr/>
          </p:nvGrpSpPr>
          <p:grpSpPr>
            <a:xfrm>
              <a:off x="5288" y="8721"/>
              <a:ext cx="1707" cy="359"/>
              <a:chOff x="0" y="-1"/>
              <a:chExt cx="20000" cy="20001"/>
            </a:xfrm>
          </p:grpSpPr>
          <p:sp>
            <p:nvSpPr>
              <p:cNvPr id="397449" name="矩形 397448"/>
              <p:cNvSpPr/>
              <p:nvPr/>
            </p:nvSpPr>
            <p:spPr>
              <a:xfrm>
                <a:off x="646" y="5606"/>
                <a:ext cx="18554" cy="11770"/>
              </a:xfrm>
              <a:prstGeom prst="rect">
                <a:avLst/>
              </a:prstGeom>
              <a:noFill/>
              <a:ln w="0">
                <a:noFill/>
              </a:ln>
            </p:spPr>
            <p:txBody>
              <a:bodyPr lIns="0" tIns="0" rIns="0" bIns="0"/>
              <a:lstStyle/>
              <a:p>
                <a:pPr algn="ctr" eaLnBrk="0" hangingPunct="0"/>
                <a:r>
                  <a:rPr lang="" altLang="zh-CN" sz="1600" b="1" dirty="0">
                    <a:latin typeface="LucidaSansTypewriter" pitchFamily="49" charset="0"/>
                    <a:ea typeface="宋体" panose="02010600030101010101" pitchFamily="2" charset="-122"/>
                  </a:rPr>
                  <a:t>ItemEvent</a:t>
                </a:r>
              </a:p>
            </p:txBody>
          </p:sp>
          <p:grpSp>
            <p:nvGrpSpPr>
              <p:cNvPr id="397450" name="组合 397449"/>
              <p:cNvGrpSpPr/>
              <p:nvPr/>
            </p:nvGrpSpPr>
            <p:grpSpPr>
              <a:xfrm>
                <a:off x="0" y="-1"/>
                <a:ext cx="20000" cy="20001"/>
                <a:chOff x="0" y="0"/>
                <a:chExt cx="20000" cy="20000"/>
              </a:xfrm>
            </p:grpSpPr>
            <p:sp>
              <p:nvSpPr>
                <p:cNvPr id="397451" name="任意多边形 397450"/>
                <p:cNvSpPr/>
                <p:nvPr/>
              </p:nvSpPr>
              <p:spPr>
                <a:xfrm>
                  <a:off x="0" y="0"/>
                  <a:ext cx="20000" cy="20000"/>
                </a:xfrm>
                <a:custGeom>
                  <a:avLst/>
                  <a:gdLst/>
                  <a:ahLst/>
                  <a:cxnLst/>
                  <a:rect l="0" t="0" r="0" b="0"/>
                  <a:pathLst>
                    <a:path w="20000" h="20000">
                      <a:moveTo>
                        <a:pt x="19989" y="0"/>
                      </a:moveTo>
                      <a:lnTo>
                        <a:pt x="19989" y="19927"/>
                      </a:lnTo>
                      <a:lnTo>
                        <a:pt x="0" y="19927"/>
                      </a:lnTo>
                      <a:lnTo>
                        <a:pt x="0" y="0"/>
                      </a:lnTo>
                      <a:lnTo>
                        <a:pt x="19989" y="0"/>
                      </a:lnTo>
                      <a:close/>
                    </a:path>
                  </a:pathLst>
                </a:custGeom>
                <a:noFill/>
                <a:ln w="3175" cap="flat" cmpd="sng">
                  <a:solidFill>
                    <a:srgbClr val="4DB3E6"/>
                  </a:solidFill>
                  <a:prstDash val="solid"/>
                  <a:headEnd type="none" w="med" len="med"/>
                  <a:tailEnd type="none" w="med" len="med"/>
                </a:ln>
              </p:spPr>
              <p:txBody>
                <a:bodyPr/>
                <a:lstStyle/>
                <a:p>
                  <a:endParaRPr lang="zh-CN" altLang="en-US"/>
                </a:p>
              </p:txBody>
            </p:sp>
            <p:sp>
              <p:nvSpPr>
                <p:cNvPr id="397452" name="任意多边形 397451"/>
                <p:cNvSpPr/>
                <p:nvPr/>
              </p:nvSpPr>
              <p:spPr>
                <a:xfrm>
                  <a:off x="0" y="0"/>
                  <a:ext cx="20000" cy="20000"/>
                </a:xfrm>
                <a:custGeom>
                  <a:avLst/>
                  <a:gdLst/>
                  <a:ahLst/>
                  <a:cxnLst/>
                  <a:rect l="0" t="0" r="0" b="0"/>
                  <a:pathLst>
                    <a:path w="20000" h="20000">
                      <a:moveTo>
                        <a:pt x="19989" y="0"/>
                      </a:moveTo>
                      <a:lnTo>
                        <a:pt x="19989" y="19927"/>
                      </a:lnTo>
                      <a:lnTo>
                        <a:pt x="0" y="19927"/>
                      </a:lnTo>
                      <a:lnTo>
                        <a:pt x="0" y="0"/>
                      </a:lnTo>
                      <a:lnTo>
                        <a:pt x="19989" y="0"/>
                      </a:lnTo>
                      <a:close/>
                    </a:path>
                  </a:pathLst>
                </a:custGeom>
                <a:noFill/>
                <a:ln w="3175" cap="flat" cmpd="sng">
                  <a:solidFill>
                    <a:srgbClr val="000000"/>
                  </a:solidFill>
                  <a:prstDash val="solid"/>
                  <a:headEnd type="none" w="med" len="med"/>
                  <a:tailEnd type="none" w="med" len="med"/>
                </a:ln>
              </p:spPr>
              <p:txBody>
                <a:bodyPr/>
                <a:lstStyle/>
                <a:p>
                  <a:endParaRPr lang="zh-CN" altLang="en-US"/>
                </a:p>
              </p:txBody>
            </p:sp>
          </p:grpSp>
        </p:grpSp>
        <p:grpSp>
          <p:nvGrpSpPr>
            <p:cNvPr id="397453" name="组合 397452"/>
            <p:cNvGrpSpPr/>
            <p:nvPr/>
          </p:nvGrpSpPr>
          <p:grpSpPr>
            <a:xfrm>
              <a:off x="5288" y="9189"/>
              <a:ext cx="1707" cy="362"/>
              <a:chOff x="0" y="-1"/>
              <a:chExt cx="20000" cy="20001"/>
            </a:xfrm>
          </p:grpSpPr>
          <p:sp>
            <p:nvSpPr>
              <p:cNvPr id="397454" name="矩形 397453"/>
              <p:cNvSpPr/>
              <p:nvPr/>
            </p:nvSpPr>
            <p:spPr>
              <a:xfrm>
                <a:off x="646" y="5606"/>
                <a:ext cx="18554" cy="11770"/>
              </a:xfrm>
              <a:prstGeom prst="rect">
                <a:avLst/>
              </a:prstGeom>
              <a:noFill/>
              <a:ln w="0">
                <a:noFill/>
              </a:ln>
            </p:spPr>
            <p:txBody>
              <a:bodyPr lIns="0" tIns="0" rIns="0" bIns="0"/>
              <a:lstStyle/>
              <a:p>
                <a:pPr algn="ctr" eaLnBrk="0" hangingPunct="0"/>
                <a:r>
                  <a:rPr lang="" altLang="zh-CN" sz="1600" b="1" dirty="0">
                    <a:solidFill>
                      <a:srgbClr val="000000"/>
                    </a:solidFill>
                    <a:latin typeface="LucidaSansTypewriter" pitchFamily="49" charset="0"/>
                    <a:ea typeface="宋体" panose="02010600030101010101" pitchFamily="2" charset="-122"/>
                  </a:rPr>
                  <a:t>TextEvent</a:t>
                </a:r>
              </a:p>
            </p:txBody>
          </p:sp>
          <p:grpSp>
            <p:nvGrpSpPr>
              <p:cNvPr id="397455" name="组合 397454"/>
              <p:cNvGrpSpPr/>
              <p:nvPr/>
            </p:nvGrpSpPr>
            <p:grpSpPr>
              <a:xfrm>
                <a:off x="0" y="-1"/>
                <a:ext cx="20000" cy="20001"/>
                <a:chOff x="0" y="0"/>
                <a:chExt cx="20000" cy="20000"/>
              </a:xfrm>
            </p:grpSpPr>
            <p:sp>
              <p:nvSpPr>
                <p:cNvPr id="397456" name="任意多边形 397455"/>
                <p:cNvSpPr/>
                <p:nvPr/>
              </p:nvSpPr>
              <p:spPr>
                <a:xfrm>
                  <a:off x="0" y="0"/>
                  <a:ext cx="20000" cy="20000"/>
                </a:xfrm>
                <a:custGeom>
                  <a:avLst/>
                  <a:gdLst/>
                  <a:ahLst/>
                  <a:cxnLst/>
                  <a:rect l="0" t="0" r="0" b="0"/>
                  <a:pathLst>
                    <a:path w="20000" h="20000">
                      <a:moveTo>
                        <a:pt x="19989" y="0"/>
                      </a:moveTo>
                      <a:lnTo>
                        <a:pt x="19989" y="19927"/>
                      </a:lnTo>
                      <a:lnTo>
                        <a:pt x="0" y="19927"/>
                      </a:lnTo>
                      <a:lnTo>
                        <a:pt x="0" y="0"/>
                      </a:lnTo>
                      <a:lnTo>
                        <a:pt x="19989" y="0"/>
                      </a:lnTo>
                      <a:close/>
                    </a:path>
                  </a:pathLst>
                </a:custGeom>
                <a:noFill/>
                <a:ln w="3175" cap="flat" cmpd="sng">
                  <a:solidFill>
                    <a:srgbClr val="4DB3E6"/>
                  </a:solidFill>
                  <a:prstDash val="solid"/>
                  <a:headEnd type="none" w="med" len="med"/>
                  <a:tailEnd type="none" w="med" len="med"/>
                </a:ln>
              </p:spPr>
              <p:txBody>
                <a:bodyPr/>
                <a:lstStyle/>
                <a:p>
                  <a:endParaRPr lang="zh-CN" altLang="en-US"/>
                </a:p>
              </p:txBody>
            </p:sp>
            <p:sp>
              <p:nvSpPr>
                <p:cNvPr id="397457" name="任意多边形 397456"/>
                <p:cNvSpPr/>
                <p:nvPr/>
              </p:nvSpPr>
              <p:spPr>
                <a:xfrm>
                  <a:off x="0" y="0"/>
                  <a:ext cx="20000" cy="20000"/>
                </a:xfrm>
                <a:custGeom>
                  <a:avLst/>
                  <a:gdLst/>
                  <a:ahLst/>
                  <a:cxnLst/>
                  <a:rect l="0" t="0" r="0" b="0"/>
                  <a:pathLst>
                    <a:path w="20000" h="20000">
                      <a:moveTo>
                        <a:pt x="19989" y="0"/>
                      </a:moveTo>
                      <a:lnTo>
                        <a:pt x="19989" y="19927"/>
                      </a:lnTo>
                      <a:lnTo>
                        <a:pt x="0" y="19927"/>
                      </a:lnTo>
                      <a:lnTo>
                        <a:pt x="0" y="0"/>
                      </a:lnTo>
                      <a:lnTo>
                        <a:pt x="19989" y="0"/>
                      </a:lnTo>
                      <a:close/>
                    </a:path>
                  </a:pathLst>
                </a:custGeom>
                <a:noFill/>
                <a:ln w="3175" cap="flat" cmpd="sng">
                  <a:solidFill>
                    <a:srgbClr val="000000"/>
                  </a:solidFill>
                  <a:prstDash val="solid"/>
                  <a:headEnd type="none" w="med" len="med"/>
                  <a:tailEnd type="none" w="med" len="med"/>
                </a:ln>
              </p:spPr>
              <p:txBody>
                <a:bodyPr/>
                <a:lstStyle/>
                <a:p>
                  <a:endParaRPr lang="zh-CN" altLang="en-US"/>
                </a:p>
              </p:txBody>
            </p:sp>
          </p:grpSp>
        </p:grpSp>
        <p:grpSp>
          <p:nvGrpSpPr>
            <p:cNvPr id="397458" name="组合 397457"/>
            <p:cNvGrpSpPr/>
            <p:nvPr/>
          </p:nvGrpSpPr>
          <p:grpSpPr>
            <a:xfrm>
              <a:off x="7343" y="7629"/>
              <a:ext cx="1707" cy="359"/>
              <a:chOff x="0" y="-1"/>
              <a:chExt cx="20000" cy="20001"/>
            </a:xfrm>
          </p:grpSpPr>
          <p:sp>
            <p:nvSpPr>
              <p:cNvPr id="397459" name="矩形 397458"/>
              <p:cNvSpPr/>
              <p:nvPr/>
            </p:nvSpPr>
            <p:spPr>
              <a:xfrm>
                <a:off x="642" y="5606"/>
                <a:ext cx="18558" cy="11770"/>
              </a:xfrm>
              <a:prstGeom prst="rect">
                <a:avLst/>
              </a:prstGeom>
              <a:noFill/>
              <a:ln w="0">
                <a:noFill/>
              </a:ln>
            </p:spPr>
            <p:txBody>
              <a:bodyPr lIns="0" tIns="0" rIns="0" bIns="0"/>
              <a:lstStyle/>
              <a:p>
                <a:pPr algn="ctr" eaLnBrk="0" hangingPunct="0"/>
                <a:r>
                  <a:rPr lang="" altLang="zh-CN" sz="1600" b="1" dirty="0">
                    <a:solidFill>
                      <a:srgbClr val="000000"/>
                    </a:solidFill>
                    <a:latin typeface="LucidaSansTypewriter" pitchFamily="49" charset="0"/>
                    <a:ea typeface="宋体" panose="02010600030101010101" pitchFamily="2" charset="-122"/>
                  </a:rPr>
                  <a:t>ContainerEvent</a:t>
                </a:r>
              </a:p>
            </p:txBody>
          </p:sp>
          <p:grpSp>
            <p:nvGrpSpPr>
              <p:cNvPr id="397460" name="组合 397459"/>
              <p:cNvGrpSpPr/>
              <p:nvPr/>
            </p:nvGrpSpPr>
            <p:grpSpPr>
              <a:xfrm>
                <a:off x="0" y="-1"/>
                <a:ext cx="20000" cy="20001"/>
                <a:chOff x="0" y="0"/>
                <a:chExt cx="20000" cy="20000"/>
              </a:xfrm>
            </p:grpSpPr>
            <p:sp>
              <p:nvSpPr>
                <p:cNvPr id="397461" name="任意多边形 397460"/>
                <p:cNvSpPr/>
                <p:nvPr/>
              </p:nvSpPr>
              <p:spPr>
                <a:xfrm>
                  <a:off x="0" y="0"/>
                  <a:ext cx="20000" cy="20000"/>
                </a:xfrm>
                <a:custGeom>
                  <a:avLst/>
                  <a:gdLst/>
                  <a:ahLst/>
                  <a:cxnLst/>
                  <a:rect l="0" t="0" r="0" b="0"/>
                  <a:pathLst>
                    <a:path w="20000" h="20000">
                      <a:moveTo>
                        <a:pt x="19989" y="0"/>
                      </a:moveTo>
                      <a:lnTo>
                        <a:pt x="19989" y="19927"/>
                      </a:lnTo>
                      <a:lnTo>
                        <a:pt x="0" y="19927"/>
                      </a:lnTo>
                      <a:lnTo>
                        <a:pt x="0" y="0"/>
                      </a:lnTo>
                      <a:lnTo>
                        <a:pt x="19989" y="0"/>
                      </a:lnTo>
                      <a:close/>
                    </a:path>
                  </a:pathLst>
                </a:custGeom>
                <a:noFill/>
                <a:ln w="3175" cap="flat" cmpd="sng">
                  <a:solidFill>
                    <a:srgbClr val="4DB3E6"/>
                  </a:solidFill>
                  <a:prstDash val="solid"/>
                  <a:headEnd type="none" w="med" len="med"/>
                  <a:tailEnd type="none" w="med" len="med"/>
                </a:ln>
              </p:spPr>
              <p:txBody>
                <a:bodyPr/>
                <a:lstStyle/>
                <a:p>
                  <a:endParaRPr lang="zh-CN" altLang="en-US"/>
                </a:p>
              </p:txBody>
            </p:sp>
            <p:sp>
              <p:nvSpPr>
                <p:cNvPr id="397462" name="任意多边形 397461"/>
                <p:cNvSpPr/>
                <p:nvPr/>
              </p:nvSpPr>
              <p:spPr>
                <a:xfrm>
                  <a:off x="0" y="0"/>
                  <a:ext cx="20000" cy="20000"/>
                </a:xfrm>
                <a:custGeom>
                  <a:avLst/>
                  <a:gdLst/>
                  <a:ahLst/>
                  <a:cxnLst/>
                  <a:rect l="0" t="0" r="0" b="0"/>
                  <a:pathLst>
                    <a:path w="20000" h="20000">
                      <a:moveTo>
                        <a:pt x="19989" y="0"/>
                      </a:moveTo>
                      <a:lnTo>
                        <a:pt x="19989" y="19927"/>
                      </a:lnTo>
                      <a:lnTo>
                        <a:pt x="0" y="19927"/>
                      </a:lnTo>
                      <a:lnTo>
                        <a:pt x="0" y="0"/>
                      </a:lnTo>
                      <a:lnTo>
                        <a:pt x="19989" y="0"/>
                      </a:lnTo>
                      <a:close/>
                    </a:path>
                  </a:pathLst>
                </a:custGeom>
                <a:noFill/>
                <a:ln w="3175" cap="flat" cmpd="sng">
                  <a:solidFill>
                    <a:srgbClr val="000000"/>
                  </a:solidFill>
                  <a:prstDash val="solid"/>
                  <a:headEnd type="none" w="med" len="med"/>
                  <a:tailEnd type="none" w="med" len="med"/>
                </a:ln>
              </p:spPr>
              <p:txBody>
                <a:bodyPr/>
                <a:lstStyle/>
                <a:p>
                  <a:endParaRPr lang="zh-CN" altLang="en-US"/>
                </a:p>
              </p:txBody>
            </p:sp>
          </p:grpSp>
        </p:grpSp>
        <p:grpSp>
          <p:nvGrpSpPr>
            <p:cNvPr id="397463" name="组合 397462"/>
            <p:cNvGrpSpPr/>
            <p:nvPr/>
          </p:nvGrpSpPr>
          <p:grpSpPr>
            <a:xfrm>
              <a:off x="7329" y="8203"/>
              <a:ext cx="1707" cy="362"/>
              <a:chOff x="0" y="-1"/>
              <a:chExt cx="20000" cy="20001"/>
            </a:xfrm>
          </p:grpSpPr>
          <p:sp>
            <p:nvSpPr>
              <p:cNvPr id="397464" name="矩形 397463"/>
              <p:cNvSpPr/>
              <p:nvPr/>
            </p:nvSpPr>
            <p:spPr>
              <a:xfrm>
                <a:off x="642" y="5606"/>
                <a:ext cx="18558" cy="11770"/>
              </a:xfrm>
              <a:prstGeom prst="rect">
                <a:avLst/>
              </a:prstGeom>
              <a:noFill/>
              <a:ln w="0">
                <a:noFill/>
              </a:ln>
            </p:spPr>
            <p:txBody>
              <a:bodyPr lIns="0" tIns="0" rIns="0" bIns="0"/>
              <a:lstStyle/>
              <a:p>
                <a:pPr algn="ctr" eaLnBrk="0" hangingPunct="0"/>
                <a:r>
                  <a:rPr lang="" altLang="zh-CN" sz="1600" b="1" dirty="0">
                    <a:solidFill>
                      <a:srgbClr val="000000"/>
                    </a:solidFill>
                    <a:latin typeface="LucidaSansTypewriter" pitchFamily="49" charset="0"/>
                    <a:ea typeface="宋体" panose="02010600030101010101" pitchFamily="2" charset="-122"/>
                  </a:rPr>
                  <a:t>FocusEvent</a:t>
                </a:r>
              </a:p>
            </p:txBody>
          </p:sp>
          <p:grpSp>
            <p:nvGrpSpPr>
              <p:cNvPr id="397465" name="组合 397464"/>
              <p:cNvGrpSpPr/>
              <p:nvPr/>
            </p:nvGrpSpPr>
            <p:grpSpPr>
              <a:xfrm>
                <a:off x="0" y="-1"/>
                <a:ext cx="20000" cy="20001"/>
                <a:chOff x="0" y="0"/>
                <a:chExt cx="20000" cy="20000"/>
              </a:xfrm>
            </p:grpSpPr>
            <p:sp>
              <p:nvSpPr>
                <p:cNvPr id="397466" name="任意多边形 397465"/>
                <p:cNvSpPr/>
                <p:nvPr/>
              </p:nvSpPr>
              <p:spPr>
                <a:xfrm>
                  <a:off x="0" y="0"/>
                  <a:ext cx="20000" cy="20000"/>
                </a:xfrm>
                <a:custGeom>
                  <a:avLst/>
                  <a:gdLst/>
                  <a:ahLst/>
                  <a:cxnLst/>
                  <a:rect l="0" t="0" r="0" b="0"/>
                  <a:pathLst>
                    <a:path w="20000" h="20000">
                      <a:moveTo>
                        <a:pt x="19989" y="0"/>
                      </a:moveTo>
                      <a:lnTo>
                        <a:pt x="19989" y="19927"/>
                      </a:lnTo>
                      <a:lnTo>
                        <a:pt x="0" y="19927"/>
                      </a:lnTo>
                      <a:lnTo>
                        <a:pt x="0" y="0"/>
                      </a:lnTo>
                      <a:lnTo>
                        <a:pt x="19989" y="0"/>
                      </a:lnTo>
                      <a:close/>
                    </a:path>
                  </a:pathLst>
                </a:custGeom>
                <a:noFill/>
                <a:ln w="3175" cap="flat" cmpd="sng">
                  <a:solidFill>
                    <a:srgbClr val="4DB3E6"/>
                  </a:solidFill>
                  <a:prstDash val="solid"/>
                  <a:headEnd type="none" w="med" len="med"/>
                  <a:tailEnd type="none" w="med" len="med"/>
                </a:ln>
              </p:spPr>
              <p:txBody>
                <a:bodyPr/>
                <a:lstStyle/>
                <a:p>
                  <a:endParaRPr lang="zh-CN" altLang="en-US"/>
                </a:p>
              </p:txBody>
            </p:sp>
            <p:sp>
              <p:nvSpPr>
                <p:cNvPr id="397467" name="任意多边形 397466"/>
                <p:cNvSpPr/>
                <p:nvPr/>
              </p:nvSpPr>
              <p:spPr>
                <a:xfrm>
                  <a:off x="0" y="0"/>
                  <a:ext cx="20000" cy="20000"/>
                </a:xfrm>
                <a:custGeom>
                  <a:avLst/>
                  <a:gdLst/>
                  <a:ahLst/>
                  <a:cxnLst/>
                  <a:rect l="0" t="0" r="0" b="0"/>
                  <a:pathLst>
                    <a:path w="20000" h="20000">
                      <a:moveTo>
                        <a:pt x="19989" y="0"/>
                      </a:moveTo>
                      <a:lnTo>
                        <a:pt x="19989" y="19927"/>
                      </a:lnTo>
                      <a:lnTo>
                        <a:pt x="0" y="19927"/>
                      </a:lnTo>
                      <a:lnTo>
                        <a:pt x="0" y="0"/>
                      </a:lnTo>
                      <a:lnTo>
                        <a:pt x="19989" y="0"/>
                      </a:lnTo>
                      <a:close/>
                    </a:path>
                  </a:pathLst>
                </a:custGeom>
                <a:noFill/>
                <a:ln w="3175" cap="flat" cmpd="sng">
                  <a:solidFill>
                    <a:srgbClr val="000000"/>
                  </a:solidFill>
                  <a:prstDash val="solid"/>
                  <a:headEnd type="none" w="med" len="med"/>
                  <a:tailEnd type="none" w="med" len="med"/>
                </a:ln>
              </p:spPr>
              <p:txBody>
                <a:bodyPr/>
                <a:lstStyle/>
                <a:p>
                  <a:endParaRPr lang="zh-CN" altLang="en-US"/>
                </a:p>
              </p:txBody>
            </p:sp>
          </p:grpSp>
        </p:grpSp>
        <p:grpSp>
          <p:nvGrpSpPr>
            <p:cNvPr id="397468" name="组合 397467"/>
            <p:cNvGrpSpPr/>
            <p:nvPr/>
          </p:nvGrpSpPr>
          <p:grpSpPr>
            <a:xfrm>
              <a:off x="7343" y="8721"/>
              <a:ext cx="1707" cy="358"/>
              <a:chOff x="0" y="0"/>
              <a:chExt cx="20000" cy="20000"/>
            </a:xfrm>
          </p:grpSpPr>
          <p:sp>
            <p:nvSpPr>
              <p:cNvPr id="397469" name="矩形 397468"/>
              <p:cNvSpPr/>
              <p:nvPr/>
            </p:nvSpPr>
            <p:spPr>
              <a:xfrm>
                <a:off x="642" y="5646"/>
                <a:ext cx="18558" cy="11730"/>
              </a:xfrm>
              <a:prstGeom prst="rect">
                <a:avLst/>
              </a:prstGeom>
              <a:noFill/>
              <a:ln w="0">
                <a:noFill/>
              </a:ln>
            </p:spPr>
            <p:txBody>
              <a:bodyPr lIns="0" tIns="0" rIns="0" bIns="0"/>
              <a:lstStyle/>
              <a:p>
                <a:pPr algn="ctr" eaLnBrk="0" hangingPunct="0"/>
                <a:r>
                  <a:rPr lang="" altLang="zh-CN" sz="1600" b="1" dirty="0">
                    <a:solidFill>
                      <a:srgbClr val="000000"/>
                    </a:solidFill>
                    <a:latin typeface="LucidaSansTypewriter" pitchFamily="49" charset="0"/>
                    <a:ea typeface="宋体" panose="02010600030101010101" pitchFamily="2" charset="-122"/>
                  </a:rPr>
                  <a:t>PaintEvent</a:t>
                </a:r>
              </a:p>
            </p:txBody>
          </p:sp>
          <p:grpSp>
            <p:nvGrpSpPr>
              <p:cNvPr id="397470" name="组合 397469"/>
              <p:cNvGrpSpPr/>
              <p:nvPr/>
            </p:nvGrpSpPr>
            <p:grpSpPr>
              <a:xfrm>
                <a:off x="0" y="0"/>
                <a:ext cx="20000" cy="20000"/>
                <a:chOff x="0" y="0"/>
                <a:chExt cx="20000" cy="20000"/>
              </a:xfrm>
            </p:grpSpPr>
            <p:sp>
              <p:nvSpPr>
                <p:cNvPr id="397471" name="任意多边形 397470"/>
                <p:cNvSpPr/>
                <p:nvPr/>
              </p:nvSpPr>
              <p:spPr>
                <a:xfrm>
                  <a:off x="0" y="0"/>
                  <a:ext cx="20000" cy="20000"/>
                </a:xfrm>
                <a:custGeom>
                  <a:avLst/>
                  <a:gdLst/>
                  <a:ahLst/>
                  <a:cxnLst/>
                  <a:rect l="0" t="0" r="0" b="0"/>
                  <a:pathLst>
                    <a:path w="20000" h="20000">
                      <a:moveTo>
                        <a:pt x="19989" y="0"/>
                      </a:moveTo>
                      <a:lnTo>
                        <a:pt x="19989" y="19927"/>
                      </a:lnTo>
                      <a:lnTo>
                        <a:pt x="0" y="19927"/>
                      </a:lnTo>
                      <a:lnTo>
                        <a:pt x="0" y="0"/>
                      </a:lnTo>
                      <a:lnTo>
                        <a:pt x="19989" y="0"/>
                      </a:lnTo>
                      <a:close/>
                    </a:path>
                  </a:pathLst>
                </a:custGeom>
                <a:noFill/>
                <a:ln w="3175" cap="flat" cmpd="sng">
                  <a:solidFill>
                    <a:srgbClr val="4DB3E6"/>
                  </a:solidFill>
                  <a:prstDash val="solid"/>
                  <a:headEnd type="none" w="med" len="med"/>
                  <a:tailEnd type="none" w="med" len="med"/>
                </a:ln>
              </p:spPr>
              <p:txBody>
                <a:bodyPr/>
                <a:lstStyle/>
                <a:p>
                  <a:endParaRPr lang="zh-CN" altLang="en-US"/>
                </a:p>
              </p:txBody>
            </p:sp>
            <p:sp>
              <p:nvSpPr>
                <p:cNvPr id="397472" name="任意多边形 397471"/>
                <p:cNvSpPr/>
                <p:nvPr/>
              </p:nvSpPr>
              <p:spPr>
                <a:xfrm>
                  <a:off x="0" y="0"/>
                  <a:ext cx="20000" cy="20000"/>
                </a:xfrm>
                <a:custGeom>
                  <a:avLst/>
                  <a:gdLst/>
                  <a:ahLst/>
                  <a:cxnLst/>
                  <a:rect l="0" t="0" r="0" b="0"/>
                  <a:pathLst>
                    <a:path w="20000" h="20000">
                      <a:moveTo>
                        <a:pt x="19989" y="0"/>
                      </a:moveTo>
                      <a:lnTo>
                        <a:pt x="19989" y="19927"/>
                      </a:lnTo>
                      <a:lnTo>
                        <a:pt x="0" y="19927"/>
                      </a:lnTo>
                      <a:lnTo>
                        <a:pt x="0" y="0"/>
                      </a:lnTo>
                      <a:lnTo>
                        <a:pt x="19989" y="0"/>
                      </a:lnTo>
                      <a:close/>
                    </a:path>
                  </a:pathLst>
                </a:custGeom>
                <a:noFill/>
                <a:ln w="3175" cap="flat" cmpd="sng">
                  <a:solidFill>
                    <a:srgbClr val="000000"/>
                  </a:solidFill>
                  <a:prstDash val="solid"/>
                  <a:headEnd type="none" w="med" len="med"/>
                  <a:tailEnd type="none" w="med" len="med"/>
                </a:ln>
              </p:spPr>
              <p:txBody>
                <a:bodyPr/>
                <a:lstStyle/>
                <a:p>
                  <a:endParaRPr lang="zh-CN" altLang="en-US"/>
                </a:p>
              </p:txBody>
            </p:sp>
          </p:grpSp>
        </p:grpSp>
        <p:grpSp>
          <p:nvGrpSpPr>
            <p:cNvPr id="397473" name="组合 397472"/>
            <p:cNvGrpSpPr/>
            <p:nvPr/>
          </p:nvGrpSpPr>
          <p:grpSpPr>
            <a:xfrm>
              <a:off x="7343" y="9189"/>
              <a:ext cx="1707" cy="359"/>
              <a:chOff x="0" y="-1"/>
              <a:chExt cx="20000" cy="20001"/>
            </a:xfrm>
          </p:grpSpPr>
          <p:sp>
            <p:nvSpPr>
              <p:cNvPr id="397474" name="矩形 397473"/>
              <p:cNvSpPr/>
              <p:nvPr/>
            </p:nvSpPr>
            <p:spPr>
              <a:xfrm>
                <a:off x="642" y="5606"/>
                <a:ext cx="18558" cy="11770"/>
              </a:xfrm>
              <a:prstGeom prst="rect">
                <a:avLst/>
              </a:prstGeom>
              <a:noFill/>
              <a:ln w="0">
                <a:noFill/>
              </a:ln>
            </p:spPr>
            <p:txBody>
              <a:bodyPr lIns="0" tIns="0" rIns="0" bIns="0"/>
              <a:lstStyle/>
              <a:p>
                <a:pPr algn="ctr" eaLnBrk="0" hangingPunct="0"/>
                <a:r>
                  <a:rPr lang="" altLang="zh-CN" sz="1600" b="1" dirty="0">
                    <a:latin typeface="LucidaSansTypewriter" pitchFamily="49" charset="0"/>
                    <a:ea typeface="宋体" panose="02010600030101010101" pitchFamily="2" charset="-122"/>
                  </a:rPr>
                  <a:t>WindowEvent</a:t>
                </a:r>
              </a:p>
            </p:txBody>
          </p:sp>
          <p:grpSp>
            <p:nvGrpSpPr>
              <p:cNvPr id="397475" name="组合 397474"/>
              <p:cNvGrpSpPr/>
              <p:nvPr/>
            </p:nvGrpSpPr>
            <p:grpSpPr>
              <a:xfrm>
                <a:off x="0" y="-1"/>
                <a:ext cx="20000" cy="20001"/>
                <a:chOff x="0" y="0"/>
                <a:chExt cx="20000" cy="20000"/>
              </a:xfrm>
            </p:grpSpPr>
            <p:sp>
              <p:nvSpPr>
                <p:cNvPr id="397476" name="任意多边形 397475"/>
                <p:cNvSpPr/>
                <p:nvPr/>
              </p:nvSpPr>
              <p:spPr>
                <a:xfrm>
                  <a:off x="0" y="0"/>
                  <a:ext cx="20000" cy="20000"/>
                </a:xfrm>
                <a:custGeom>
                  <a:avLst/>
                  <a:gdLst/>
                  <a:ahLst/>
                  <a:cxnLst/>
                  <a:rect l="0" t="0" r="0" b="0"/>
                  <a:pathLst>
                    <a:path w="20000" h="20000">
                      <a:moveTo>
                        <a:pt x="19989" y="0"/>
                      </a:moveTo>
                      <a:lnTo>
                        <a:pt x="19989" y="19927"/>
                      </a:lnTo>
                      <a:lnTo>
                        <a:pt x="0" y="19927"/>
                      </a:lnTo>
                      <a:lnTo>
                        <a:pt x="0" y="0"/>
                      </a:lnTo>
                      <a:lnTo>
                        <a:pt x="19989" y="0"/>
                      </a:lnTo>
                      <a:close/>
                    </a:path>
                  </a:pathLst>
                </a:custGeom>
                <a:noFill/>
                <a:ln w="3175" cap="flat" cmpd="sng">
                  <a:solidFill>
                    <a:srgbClr val="4DB3E6"/>
                  </a:solidFill>
                  <a:prstDash val="solid"/>
                  <a:headEnd type="none" w="med" len="med"/>
                  <a:tailEnd type="none" w="med" len="med"/>
                </a:ln>
              </p:spPr>
              <p:txBody>
                <a:bodyPr/>
                <a:lstStyle/>
                <a:p>
                  <a:endParaRPr lang="zh-CN" altLang="en-US"/>
                </a:p>
              </p:txBody>
            </p:sp>
            <p:sp>
              <p:nvSpPr>
                <p:cNvPr id="397477" name="任意多边形 397476"/>
                <p:cNvSpPr/>
                <p:nvPr/>
              </p:nvSpPr>
              <p:spPr>
                <a:xfrm>
                  <a:off x="0" y="0"/>
                  <a:ext cx="20000" cy="20000"/>
                </a:xfrm>
                <a:custGeom>
                  <a:avLst/>
                  <a:gdLst/>
                  <a:ahLst/>
                  <a:cxnLst/>
                  <a:rect l="0" t="0" r="0" b="0"/>
                  <a:pathLst>
                    <a:path w="20000" h="20000">
                      <a:moveTo>
                        <a:pt x="19989" y="0"/>
                      </a:moveTo>
                      <a:lnTo>
                        <a:pt x="19989" y="19927"/>
                      </a:lnTo>
                      <a:lnTo>
                        <a:pt x="0" y="19927"/>
                      </a:lnTo>
                      <a:lnTo>
                        <a:pt x="0" y="0"/>
                      </a:lnTo>
                      <a:lnTo>
                        <a:pt x="19989" y="0"/>
                      </a:lnTo>
                      <a:close/>
                    </a:path>
                  </a:pathLst>
                </a:custGeom>
                <a:noFill/>
                <a:ln w="3175" cap="flat" cmpd="sng">
                  <a:solidFill>
                    <a:srgbClr val="000000"/>
                  </a:solidFill>
                  <a:prstDash val="solid"/>
                  <a:headEnd type="none" w="med" len="med"/>
                  <a:tailEnd type="none" w="med" len="med"/>
                </a:ln>
              </p:spPr>
              <p:txBody>
                <a:bodyPr/>
                <a:lstStyle/>
                <a:p>
                  <a:endParaRPr lang="zh-CN" altLang="en-US"/>
                </a:p>
              </p:txBody>
            </p:sp>
          </p:grpSp>
        </p:grpSp>
        <p:grpSp>
          <p:nvGrpSpPr>
            <p:cNvPr id="397478" name="组合 397477"/>
            <p:cNvGrpSpPr/>
            <p:nvPr/>
          </p:nvGrpSpPr>
          <p:grpSpPr>
            <a:xfrm>
              <a:off x="7343" y="9657"/>
              <a:ext cx="1707" cy="362"/>
              <a:chOff x="0" y="-1"/>
              <a:chExt cx="20000" cy="20001"/>
            </a:xfrm>
          </p:grpSpPr>
          <p:sp>
            <p:nvSpPr>
              <p:cNvPr id="397479" name="矩形 397478"/>
              <p:cNvSpPr/>
              <p:nvPr/>
            </p:nvSpPr>
            <p:spPr>
              <a:xfrm>
                <a:off x="642" y="5606"/>
                <a:ext cx="18558" cy="11770"/>
              </a:xfrm>
              <a:prstGeom prst="rect">
                <a:avLst/>
              </a:prstGeom>
              <a:noFill/>
              <a:ln w="0">
                <a:noFill/>
              </a:ln>
            </p:spPr>
            <p:txBody>
              <a:bodyPr lIns="0" tIns="0" rIns="0" bIns="0"/>
              <a:lstStyle/>
              <a:p>
                <a:pPr algn="ctr" eaLnBrk="0" hangingPunct="0"/>
                <a:r>
                  <a:rPr lang="" altLang="zh-CN" sz="1600" b="1" dirty="0">
                    <a:solidFill>
                      <a:srgbClr val="000000"/>
                    </a:solidFill>
                    <a:latin typeface="LucidaSansTypewriter" pitchFamily="49" charset="0"/>
                    <a:ea typeface="宋体" panose="02010600030101010101" pitchFamily="2" charset="-122"/>
                  </a:rPr>
                  <a:t>InputEvent</a:t>
                </a:r>
              </a:p>
            </p:txBody>
          </p:sp>
          <p:grpSp>
            <p:nvGrpSpPr>
              <p:cNvPr id="397480" name="组合 397479"/>
              <p:cNvGrpSpPr/>
              <p:nvPr/>
            </p:nvGrpSpPr>
            <p:grpSpPr>
              <a:xfrm>
                <a:off x="0" y="-1"/>
                <a:ext cx="20000" cy="20001"/>
                <a:chOff x="0" y="0"/>
                <a:chExt cx="20000" cy="20000"/>
              </a:xfrm>
            </p:grpSpPr>
            <p:sp>
              <p:nvSpPr>
                <p:cNvPr id="397481" name="任意多边形 397480"/>
                <p:cNvSpPr/>
                <p:nvPr/>
              </p:nvSpPr>
              <p:spPr>
                <a:xfrm>
                  <a:off x="0" y="0"/>
                  <a:ext cx="20000" cy="20000"/>
                </a:xfrm>
                <a:custGeom>
                  <a:avLst/>
                  <a:gdLst/>
                  <a:ahLst/>
                  <a:cxnLst/>
                  <a:rect l="0" t="0" r="0" b="0"/>
                  <a:pathLst>
                    <a:path w="20000" h="20000">
                      <a:moveTo>
                        <a:pt x="19989" y="0"/>
                      </a:moveTo>
                      <a:lnTo>
                        <a:pt x="19989" y="19927"/>
                      </a:lnTo>
                      <a:lnTo>
                        <a:pt x="0" y="19927"/>
                      </a:lnTo>
                      <a:lnTo>
                        <a:pt x="0" y="0"/>
                      </a:lnTo>
                      <a:lnTo>
                        <a:pt x="19989" y="0"/>
                      </a:lnTo>
                      <a:close/>
                    </a:path>
                  </a:pathLst>
                </a:custGeom>
                <a:noFill/>
                <a:ln w="3175" cap="flat" cmpd="sng">
                  <a:solidFill>
                    <a:srgbClr val="4DB3E6"/>
                  </a:solidFill>
                  <a:prstDash val="solid"/>
                  <a:headEnd type="none" w="med" len="med"/>
                  <a:tailEnd type="none" w="med" len="med"/>
                </a:ln>
              </p:spPr>
              <p:txBody>
                <a:bodyPr/>
                <a:lstStyle/>
                <a:p>
                  <a:endParaRPr lang="zh-CN" altLang="en-US"/>
                </a:p>
              </p:txBody>
            </p:sp>
            <p:sp>
              <p:nvSpPr>
                <p:cNvPr id="397482" name="任意多边形 397481"/>
                <p:cNvSpPr/>
                <p:nvPr/>
              </p:nvSpPr>
              <p:spPr>
                <a:xfrm>
                  <a:off x="0" y="0"/>
                  <a:ext cx="20000" cy="20000"/>
                </a:xfrm>
                <a:custGeom>
                  <a:avLst/>
                  <a:gdLst/>
                  <a:ahLst/>
                  <a:cxnLst/>
                  <a:rect l="0" t="0" r="0" b="0"/>
                  <a:pathLst>
                    <a:path w="20000" h="20000">
                      <a:moveTo>
                        <a:pt x="19989" y="0"/>
                      </a:moveTo>
                      <a:lnTo>
                        <a:pt x="19989" y="19927"/>
                      </a:lnTo>
                      <a:lnTo>
                        <a:pt x="0" y="19927"/>
                      </a:lnTo>
                      <a:lnTo>
                        <a:pt x="0" y="0"/>
                      </a:lnTo>
                      <a:lnTo>
                        <a:pt x="19989" y="0"/>
                      </a:lnTo>
                      <a:close/>
                    </a:path>
                  </a:pathLst>
                </a:custGeom>
                <a:noFill/>
                <a:ln w="3175" cap="flat" cmpd="sng">
                  <a:solidFill>
                    <a:srgbClr val="000000"/>
                  </a:solidFill>
                  <a:prstDash val="solid"/>
                  <a:headEnd type="none" w="med" len="med"/>
                  <a:tailEnd type="none" w="med" len="med"/>
                </a:ln>
              </p:spPr>
              <p:txBody>
                <a:bodyPr/>
                <a:lstStyle/>
                <a:p>
                  <a:endParaRPr lang="zh-CN" altLang="en-US"/>
                </a:p>
              </p:txBody>
            </p:sp>
          </p:grpSp>
        </p:grpSp>
        <p:sp>
          <p:nvSpPr>
            <p:cNvPr id="397483" name="任意多边形 397482"/>
            <p:cNvSpPr/>
            <p:nvPr/>
          </p:nvSpPr>
          <p:spPr>
            <a:xfrm>
              <a:off x="4851" y="8565"/>
              <a:ext cx="285" cy="0"/>
            </a:xfrm>
            <a:custGeom>
              <a:avLst/>
              <a:gdLst/>
              <a:ahLst/>
              <a:cxnLst/>
              <a:rect l="0" t="0" r="0" b="0"/>
              <a:pathLst>
                <a:path w="20000" h="20000">
                  <a:moveTo>
                    <a:pt x="0" y="0"/>
                  </a:moveTo>
                  <a:lnTo>
                    <a:pt x="19933" y="0"/>
                  </a:lnTo>
                </a:path>
              </a:pathLst>
            </a:custGeom>
            <a:noFill/>
            <a:ln w="3175" cap="flat" cmpd="sng">
              <a:solidFill>
                <a:srgbClr val="000000"/>
              </a:solidFill>
              <a:prstDash val="solid"/>
              <a:headEnd type="triangle" w="med" len="med"/>
              <a:tailEnd type="none" w="med" len="med"/>
            </a:ln>
          </p:spPr>
          <p:txBody>
            <a:bodyPr/>
            <a:lstStyle/>
            <a:p>
              <a:endParaRPr lang="zh-CN" altLang="en-US"/>
            </a:p>
          </p:txBody>
        </p:sp>
        <p:sp>
          <p:nvSpPr>
            <p:cNvPr id="397484" name="任意多边形 397483"/>
            <p:cNvSpPr/>
            <p:nvPr/>
          </p:nvSpPr>
          <p:spPr>
            <a:xfrm flipH="1">
              <a:off x="4924" y="7941"/>
              <a:ext cx="210" cy="1928"/>
            </a:xfrm>
            <a:custGeom>
              <a:avLst/>
              <a:gdLst/>
              <a:ahLst/>
              <a:cxnLst/>
              <a:rect l="0" t="0" r="0" b="0"/>
              <a:pathLst>
                <a:path w="20000" h="20000">
                  <a:moveTo>
                    <a:pt x="0" y="19989"/>
                  </a:moveTo>
                  <a:lnTo>
                    <a:pt x="0" y="0"/>
                  </a:lnTo>
                </a:path>
              </a:pathLst>
            </a:custGeom>
            <a:noFill/>
            <a:ln w="3175" cap="flat" cmpd="sng">
              <a:solidFill>
                <a:srgbClr val="000000"/>
              </a:solidFill>
              <a:prstDash val="solid"/>
              <a:headEnd type="none" w="med" len="med"/>
              <a:tailEnd type="none" w="med" len="med"/>
            </a:ln>
          </p:spPr>
          <p:txBody>
            <a:bodyPr/>
            <a:lstStyle/>
            <a:p>
              <a:endParaRPr lang="zh-CN" altLang="en-US"/>
            </a:p>
          </p:txBody>
        </p:sp>
        <p:sp>
          <p:nvSpPr>
            <p:cNvPr id="397485" name="任意多边形 397484"/>
            <p:cNvSpPr/>
            <p:nvPr/>
          </p:nvSpPr>
          <p:spPr>
            <a:xfrm>
              <a:off x="7118" y="7785"/>
              <a:ext cx="283" cy="2496"/>
            </a:xfrm>
            <a:custGeom>
              <a:avLst/>
              <a:gdLst/>
              <a:ahLst/>
              <a:cxnLst/>
              <a:rect l="0" t="0" r="0" b="0"/>
              <a:pathLst>
                <a:path w="20000" h="20000">
                  <a:moveTo>
                    <a:pt x="0" y="19989"/>
                  </a:moveTo>
                  <a:lnTo>
                    <a:pt x="0" y="0"/>
                  </a:lnTo>
                </a:path>
              </a:pathLst>
            </a:custGeom>
            <a:noFill/>
            <a:ln w="3175" cap="flat" cmpd="sng">
              <a:solidFill>
                <a:srgbClr val="000000"/>
              </a:solidFill>
              <a:prstDash val="solid"/>
              <a:headEnd type="none" w="med" len="med"/>
              <a:tailEnd type="none" w="med" len="med"/>
            </a:ln>
          </p:spPr>
          <p:txBody>
            <a:bodyPr/>
            <a:lstStyle/>
            <a:p>
              <a:endParaRPr lang="zh-CN" altLang="en-US"/>
            </a:p>
          </p:txBody>
        </p:sp>
        <p:sp>
          <p:nvSpPr>
            <p:cNvPr id="397486" name="任意多边形 397485"/>
            <p:cNvSpPr/>
            <p:nvPr/>
          </p:nvSpPr>
          <p:spPr>
            <a:xfrm>
              <a:off x="7118" y="7785"/>
              <a:ext cx="211" cy="156"/>
            </a:xfrm>
            <a:custGeom>
              <a:avLst/>
              <a:gdLst/>
              <a:ahLst/>
              <a:cxnLst/>
              <a:rect l="0" t="0" r="0" b="0"/>
              <a:pathLst>
                <a:path w="20000" h="20000">
                  <a:moveTo>
                    <a:pt x="0" y="0"/>
                  </a:moveTo>
                  <a:lnTo>
                    <a:pt x="19875" y="0"/>
                  </a:lnTo>
                </a:path>
              </a:pathLst>
            </a:custGeom>
            <a:noFill/>
            <a:ln w="3175" cap="flat" cmpd="sng">
              <a:solidFill>
                <a:srgbClr val="000000"/>
              </a:solidFill>
              <a:prstDash val="solid"/>
              <a:headEnd type="none" w="med" len="med"/>
              <a:tailEnd type="none" w="med" len="med"/>
            </a:ln>
          </p:spPr>
          <p:txBody>
            <a:bodyPr/>
            <a:lstStyle/>
            <a:p>
              <a:endParaRPr lang="zh-CN" altLang="en-US"/>
            </a:p>
          </p:txBody>
        </p:sp>
        <p:sp>
          <p:nvSpPr>
            <p:cNvPr id="397487" name="任意多边形 397486"/>
            <p:cNvSpPr/>
            <p:nvPr/>
          </p:nvSpPr>
          <p:spPr>
            <a:xfrm>
              <a:off x="8174" y="10593"/>
              <a:ext cx="210" cy="312"/>
            </a:xfrm>
            <a:custGeom>
              <a:avLst/>
              <a:gdLst/>
              <a:ahLst/>
              <a:cxnLst/>
              <a:rect l="0" t="0" r="0" b="0"/>
              <a:pathLst>
                <a:path w="20000" h="20000">
                  <a:moveTo>
                    <a:pt x="0" y="0"/>
                  </a:moveTo>
                  <a:lnTo>
                    <a:pt x="0" y="19933"/>
                  </a:lnTo>
                </a:path>
              </a:pathLst>
            </a:custGeom>
            <a:noFill/>
            <a:ln w="3175" cap="flat" cmpd="sng">
              <a:solidFill>
                <a:srgbClr val="000000"/>
              </a:solidFill>
              <a:prstDash val="solid"/>
              <a:headEnd type="triangle" w="med" len="med"/>
              <a:tailEnd type="none" w="med" len="med"/>
            </a:ln>
          </p:spPr>
          <p:txBody>
            <a:bodyPr/>
            <a:lstStyle/>
            <a:p>
              <a:endParaRPr lang="zh-CN" altLang="en-US"/>
            </a:p>
          </p:txBody>
        </p:sp>
        <p:grpSp>
          <p:nvGrpSpPr>
            <p:cNvPr id="397488" name="组合 397487"/>
            <p:cNvGrpSpPr/>
            <p:nvPr/>
          </p:nvGrpSpPr>
          <p:grpSpPr>
            <a:xfrm>
              <a:off x="7343" y="10905"/>
              <a:ext cx="1707" cy="362"/>
              <a:chOff x="0" y="-1"/>
              <a:chExt cx="20000" cy="20001"/>
            </a:xfrm>
          </p:grpSpPr>
          <p:sp>
            <p:nvSpPr>
              <p:cNvPr id="397489" name="矩形 397488"/>
              <p:cNvSpPr/>
              <p:nvPr/>
            </p:nvSpPr>
            <p:spPr>
              <a:xfrm>
                <a:off x="642" y="5606"/>
                <a:ext cx="18558" cy="11770"/>
              </a:xfrm>
              <a:prstGeom prst="rect">
                <a:avLst/>
              </a:prstGeom>
              <a:noFill/>
              <a:ln w="0">
                <a:noFill/>
              </a:ln>
            </p:spPr>
            <p:txBody>
              <a:bodyPr lIns="0" tIns="0" rIns="0" bIns="0"/>
              <a:lstStyle/>
              <a:p>
                <a:pPr algn="ctr" eaLnBrk="0" hangingPunct="0"/>
                <a:r>
                  <a:rPr lang="" altLang="zh-CN" sz="1600" b="1" dirty="0">
                    <a:solidFill>
                      <a:srgbClr val="000000"/>
                    </a:solidFill>
                    <a:latin typeface="LucidaSansTypewriter" pitchFamily="49" charset="0"/>
                    <a:ea typeface="宋体" panose="02010600030101010101" pitchFamily="2" charset="-122"/>
                  </a:rPr>
                  <a:t>MouseWheelEvent</a:t>
                </a:r>
              </a:p>
            </p:txBody>
          </p:sp>
          <p:grpSp>
            <p:nvGrpSpPr>
              <p:cNvPr id="397490" name="组合 397489"/>
              <p:cNvGrpSpPr/>
              <p:nvPr/>
            </p:nvGrpSpPr>
            <p:grpSpPr>
              <a:xfrm>
                <a:off x="0" y="-1"/>
                <a:ext cx="20000" cy="20001"/>
                <a:chOff x="0" y="0"/>
                <a:chExt cx="20000" cy="20000"/>
              </a:xfrm>
            </p:grpSpPr>
            <p:sp>
              <p:nvSpPr>
                <p:cNvPr id="397491" name="任意多边形 397490"/>
                <p:cNvSpPr/>
                <p:nvPr/>
              </p:nvSpPr>
              <p:spPr>
                <a:xfrm>
                  <a:off x="0" y="0"/>
                  <a:ext cx="20000" cy="20000"/>
                </a:xfrm>
                <a:custGeom>
                  <a:avLst/>
                  <a:gdLst/>
                  <a:ahLst/>
                  <a:cxnLst/>
                  <a:rect l="0" t="0" r="0" b="0"/>
                  <a:pathLst>
                    <a:path w="20000" h="20000">
                      <a:moveTo>
                        <a:pt x="19989" y="0"/>
                      </a:moveTo>
                      <a:lnTo>
                        <a:pt x="19989" y="19927"/>
                      </a:lnTo>
                      <a:lnTo>
                        <a:pt x="0" y="19927"/>
                      </a:lnTo>
                      <a:lnTo>
                        <a:pt x="0" y="0"/>
                      </a:lnTo>
                      <a:lnTo>
                        <a:pt x="19989" y="0"/>
                      </a:lnTo>
                      <a:close/>
                    </a:path>
                  </a:pathLst>
                </a:custGeom>
                <a:noFill/>
                <a:ln w="3175" cap="flat" cmpd="sng">
                  <a:solidFill>
                    <a:srgbClr val="4DB3E6"/>
                  </a:solidFill>
                  <a:prstDash val="solid"/>
                  <a:headEnd type="none" w="med" len="med"/>
                  <a:tailEnd type="none" w="med" len="med"/>
                </a:ln>
              </p:spPr>
              <p:txBody>
                <a:bodyPr/>
                <a:lstStyle/>
                <a:p>
                  <a:endParaRPr lang="zh-CN" altLang="en-US"/>
                </a:p>
              </p:txBody>
            </p:sp>
            <p:sp>
              <p:nvSpPr>
                <p:cNvPr id="397492" name="任意多边形 397491"/>
                <p:cNvSpPr/>
                <p:nvPr/>
              </p:nvSpPr>
              <p:spPr>
                <a:xfrm>
                  <a:off x="0" y="0"/>
                  <a:ext cx="20000" cy="20000"/>
                </a:xfrm>
                <a:custGeom>
                  <a:avLst/>
                  <a:gdLst/>
                  <a:ahLst/>
                  <a:cxnLst/>
                  <a:rect l="0" t="0" r="0" b="0"/>
                  <a:pathLst>
                    <a:path w="20000" h="20000">
                      <a:moveTo>
                        <a:pt x="19989" y="0"/>
                      </a:moveTo>
                      <a:lnTo>
                        <a:pt x="19989" y="19927"/>
                      </a:lnTo>
                      <a:lnTo>
                        <a:pt x="0" y="19927"/>
                      </a:lnTo>
                      <a:lnTo>
                        <a:pt x="0" y="0"/>
                      </a:lnTo>
                      <a:lnTo>
                        <a:pt x="19989" y="0"/>
                      </a:lnTo>
                      <a:close/>
                    </a:path>
                  </a:pathLst>
                </a:custGeom>
                <a:noFill/>
                <a:ln w="3175" cap="flat" cmpd="sng">
                  <a:solidFill>
                    <a:srgbClr val="000000"/>
                  </a:solidFill>
                  <a:prstDash val="solid"/>
                  <a:headEnd type="none" w="med" len="med"/>
                  <a:tailEnd type="none" w="med" len="med"/>
                </a:ln>
              </p:spPr>
              <p:txBody>
                <a:bodyPr/>
                <a:lstStyle/>
                <a:p>
                  <a:endParaRPr lang="zh-CN" altLang="en-US"/>
                </a:p>
              </p:txBody>
            </p:sp>
          </p:grpSp>
        </p:grpSp>
        <p:grpSp>
          <p:nvGrpSpPr>
            <p:cNvPr id="397493" name="组合 397492"/>
            <p:cNvGrpSpPr/>
            <p:nvPr/>
          </p:nvGrpSpPr>
          <p:grpSpPr>
            <a:xfrm>
              <a:off x="5288" y="9657"/>
              <a:ext cx="1707" cy="362"/>
              <a:chOff x="0" y="-1"/>
              <a:chExt cx="20000" cy="20001"/>
            </a:xfrm>
          </p:grpSpPr>
          <p:sp>
            <p:nvSpPr>
              <p:cNvPr id="397494" name="矩形 397493"/>
              <p:cNvSpPr/>
              <p:nvPr/>
            </p:nvSpPr>
            <p:spPr>
              <a:xfrm>
                <a:off x="646" y="5606"/>
                <a:ext cx="18554" cy="11770"/>
              </a:xfrm>
              <a:prstGeom prst="rect">
                <a:avLst/>
              </a:prstGeom>
              <a:noFill/>
              <a:ln w="0">
                <a:noFill/>
              </a:ln>
            </p:spPr>
            <p:txBody>
              <a:bodyPr lIns="0" tIns="0" rIns="0" bIns="0"/>
              <a:lstStyle/>
              <a:p>
                <a:pPr algn="ctr" eaLnBrk="0" hangingPunct="0"/>
                <a:r>
                  <a:rPr lang="" altLang="zh-CN" sz="1600" b="1" dirty="0">
                    <a:solidFill>
                      <a:srgbClr val="000000"/>
                    </a:solidFill>
                    <a:latin typeface="LucidaSansTypewriter" pitchFamily="49" charset="0"/>
                    <a:ea typeface="宋体" panose="02010600030101010101" pitchFamily="2" charset="-122"/>
                  </a:rPr>
                  <a:t>ComponentEvent</a:t>
                </a:r>
              </a:p>
            </p:txBody>
          </p:sp>
          <p:grpSp>
            <p:nvGrpSpPr>
              <p:cNvPr id="397495" name="组合 397494"/>
              <p:cNvGrpSpPr/>
              <p:nvPr/>
            </p:nvGrpSpPr>
            <p:grpSpPr>
              <a:xfrm>
                <a:off x="0" y="-1"/>
                <a:ext cx="20000" cy="20001"/>
                <a:chOff x="0" y="0"/>
                <a:chExt cx="20000" cy="20000"/>
              </a:xfrm>
            </p:grpSpPr>
            <p:sp>
              <p:nvSpPr>
                <p:cNvPr id="397496" name="任意多边形 397495"/>
                <p:cNvSpPr/>
                <p:nvPr/>
              </p:nvSpPr>
              <p:spPr>
                <a:xfrm>
                  <a:off x="0" y="0"/>
                  <a:ext cx="20000" cy="20000"/>
                </a:xfrm>
                <a:custGeom>
                  <a:avLst/>
                  <a:gdLst/>
                  <a:ahLst/>
                  <a:cxnLst/>
                  <a:rect l="0" t="0" r="0" b="0"/>
                  <a:pathLst>
                    <a:path w="20000" h="20000">
                      <a:moveTo>
                        <a:pt x="19989" y="0"/>
                      </a:moveTo>
                      <a:lnTo>
                        <a:pt x="19989" y="19927"/>
                      </a:lnTo>
                      <a:lnTo>
                        <a:pt x="0" y="19927"/>
                      </a:lnTo>
                      <a:lnTo>
                        <a:pt x="0" y="0"/>
                      </a:lnTo>
                      <a:lnTo>
                        <a:pt x="19989" y="0"/>
                      </a:lnTo>
                      <a:close/>
                    </a:path>
                  </a:pathLst>
                </a:custGeom>
                <a:noFill/>
                <a:ln w="3175" cap="flat" cmpd="sng">
                  <a:solidFill>
                    <a:srgbClr val="4DB3E6"/>
                  </a:solidFill>
                  <a:prstDash val="solid"/>
                  <a:headEnd type="none" w="med" len="med"/>
                  <a:tailEnd type="none" w="med" len="med"/>
                </a:ln>
              </p:spPr>
              <p:txBody>
                <a:bodyPr/>
                <a:lstStyle/>
                <a:p>
                  <a:endParaRPr lang="zh-CN" altLang="en-US"/>
                </a:p>
              </p:txBody>
            </p:sp>
            <p:sp>
              <p:nvSpPr>
                <p:cNvPr id="397497" name="任意多边形 397496"/>
                <p:cNvSpPr/>
                <p:nvPr/>
              </p:nvSpPr>
              <p:spPr>
                <a:xfrm>
                  <a:off x="0" y="0"/>
                  <a:ext cx="20000" cy="20000"/>
                </a:xfrm>
                <a:custGeom>
                  <a:avLst/>
                  <a:gdLst/>
                  <a:ahLst/>
                  <a:cxnLst/>
                  <a:rect l="0" t="0" r="0" b="0"/>
                  <a:pathLst>
                    <a:path w="20000" h="20000">
                      <a:moveTo>
                        <a:pt x="19989" y="0"/>
                      </a:moveTo>
                      <a:lnTo>
                        <a:pt x="19989" y="19927"/>
                      </a:lnTo>
                      <a:lnTo>
                        <a:pt x="0" y="19927"/>
                      </a:lnTo>
                      <a:lnTo>
                        <a:pt x="0" y="0"/>
                      </a:lnTo>
                      <a:lnTo>
                        <a:pt x="19989" y="0"/>
                      </a:lnTo>
                      <a:close/>
                    </a:path>
                  </a:pathLst>
                </a:custGeom>
                <a:noFill/>
                <a:ln w="3175" cap="flat" cmpd="sng">
                  <a:solidFill>
                    <a:srgbClr val="000000"/>
                  </a:solidFill>
                  <a:prstDash val="solid"/>
                  <a:headEnd type="none" w="med" len="med"/>
                  <a:tailEnd type="none" w="med" len="med"/>
                </a:ln>
              </p:spPr>
              <p:txBody>
                <a:bodyPr/>
                <a:lstStyle/>
                <a:p>
                  <a:endParaRPr lang="zh-CN" altLang="en-US"/>
                </a:p>
              </p:txBody>
            </p:sp>
          </p:grpSp>
        </p:grpSp>
        <p:sp>
          <p:nvSpPr>
            <p:cNvPr id="397498" name="任意多边形 397497"/>
            <p:cNvSpPr/>
            <p:nvPr/>
          </p:nvSpPr>
          <p:spPr>
            <a:xfrm>
              <a:off x="5136" y="7940"/>
              <a:ext cx="152" cy="1"/>
            </a:xfrm>
            <a:custGeom>
              <a:avLst/>
              <a:gdLst/>
              <a:ahLst/>
              <a:cxnLst/>
              <a:rect l="0" t="0" r="0" b="0"/>
              <a:pathLst>
                <a:path w="20000" h="20000">
                  <a:moveTo>
                    <a:pt x="0" y="0"/>
                  </a:moveTo>
                  <a:lnTo>
                    <a:pt x="19875" y="0"/>
                  </a:lnTo>
                </a:path>
              </a:pathLst>
            </a:custGeom>
            <a:noFill/>
            <a:ln w="3175" cap="flat" cmpd="sng">
              <a:solidFill>
                <a:srgbClr val="000000"/>
              </a:solidFill>
              <a:prstDash val="solid"/>
              <a:headEnd type="none" w="med" len="med"/>
              <a:tailEnd type="none" w="med" len="med"/>
            </a:ln>
          </p:spPr>
          <p:txBody>
            <a:bodyPr/>
            <a:lstStyle/>
            <a:p>
              <a:endParaRPr lang="zh-CN" altLang="en-US"/>
            </a:p>
          </p:txBody>
        </p:sp>
        <p:sp>
          <p:nvSpPr>
            <p:cNvPr id="397499" name="任意多边形 397498"/>
            <p:cNvSpPr/>
            <p:nvPr/>
          </p:nvSpPr>
          <p:spPr>
            <a:xfrm>
              <a:off x="5136" y="9813"/>
              <a:ext cx="152" cy="1"/>
            </a:xfrm>
            <a:custGeom>
              <a:avLst/>
              <a:gdLst/>
              <a:ahLst/>
              <a:cxnLst/>
              <a:rect l="0" t="0" r="0" b="0"/>
              <a:pathLst>
                <a:path w="20000" h="20000">
                  <a:moveTo>
                    <a:pt x="0" y="0"/>
                  </a:moveTo>
                  <a:lnTo>
                    <a:pt x="19875" y="0"/>
                  </a:lnTo>
                </a:path>
              </a:pathLst>
            </a:custGeom>
            <a:noFill/>
            <a:ln w="3175" cap="flat" cmpd="sng">
              <a:solidFill>
                <a:srgbClr val="000000"/>
              </a:solidFill>
              <a:prstDash val="solid"/>
              <a:headEnd type="none" w="med" len="med"/>
              <a:tailEnd type="none" w="med" len="med"/>
            </a:ln>
          </p:spPr>
          <p:txBody>
            <a:bodyPr/>
            <a:lstStyle/>
            <a:p>
              <a:endParaRPr lang="zh-CN" altLang="en-US"/>
            </a:p>
          </p:txBody>
        </p:sp>
        <p:sp>
          <p:nvSpPr>
            <p:cNvPr id="397500" name="任意多边形 397499"/>
            <p:cNvSpPr/>
            <p:nvPr/>
          </p:nvSpPr>
          <p:spPr>
            <a:xfrm>
              <a:off x="7118" y="9981"/>
              <a:ext cx="412" cy="456"/>
            </a:xfrm>
            <a:custGeom>
              <a:avLst/>
              <a:gdLst/>
              <a:ahLst/>
              <a:cxnLst/>
              <a:rect l="0" t="0" r="0" b="0"/>
              <a:pathLst>
                <a:path w="20000" h="20000">
                  <a:moveTo>
                    <a:pt x="19954" y="0"/>
                  </a:moveTo>
                  <a:lnTo>
                    <a:pt x="0" y="19931"/>
                  </a:lnTo>
                </a:path>
              </a:pathLst>
            </a:custGeom>
            <a:noFill/>
            <a:ln w="3175" cap="flat" cmpd="sng">
              <a:solidFill>
                <a:srgbClr val="000000"/>
              </a:solidFill>
              <a:prstDash val="solid"/>
              <a:headEnd type="triangle" w="med" len="med"/>
              <a:tailEnd type="none" w="med" len="med"/>
            </a:ln>
          </p:spPr>
          <p:txBody>
            <a:bodyPr/>
            <a:lstStyle/>
            <a:p>
              <a:endParaRPr lang="zh-CN" altLang="en-US"/>
            </a:p>
          </p:txBody>
        </p:sp>
        <p:sp>
          <p:nvSpPr>
            <p:cNvPr id="397501" name="任意多边形 397500"/>
            <p:cNvSpPr/>
            <p:nvPr/>
          </p:nvSpPr>
          <p:spPr>
            <a:xfrm>
              <a:off x="8104" y="9969"/>
              <a:ext cx="238" cy="312"/>
            </a:xfrm>
            <a:custGeom>
              <a:avLst/>
              <a:gdLst/>
              <a:ahLst/>
              <a:cxnLst/>
              <a:rect l="0" t="0" r="0" b="0"/>
              <a:pathLst>
                <a:path w="20000" h="20000">
                  <a:moveTo>
                    <a:pt x="0" y="0"/>
                  </a:moveTo>
                  <a:lnTo>
                    <a:pt x="0" y="19931"/>
                  </a:lnTo>
                </a:path>
              </a:pathLst>
            </a:custGeom>
            <a:noFill/>
            <a:ln w="3175" cap="flat" cmpd="sng">
              <a:solidFill>
                <a:srgbClr val="000000"/>
              </a:solidFill>
              <a:prstDash val="solid"/>
              <a:headEnd type="triangle" w="med" len="med"/>
              <a:tailEnd type="none" w="med" len="med"/>
            </a:ln>
          </p:spPr>
          <p:txBody>
            <a:bodyPr/>
            <a:lstStyle/>
            <a:p>
              <a:endParaRPr lang="zh-CN" altLang="en-US"/>
            </a:p>
          </p:txBody>
        </p:sp>
        <p:grpSp>
          <p:nvGrpSpPr>
            <p:cNvPr id="397502" name="组合 397501"/>
            <p:cNvGrpSpPr/>
            <p:nvPr/>
          </p:nvGrpSpPr>
          <p:grpSpPr>
            <a:xfrm>
              <a:off x="5430" y="10437"/>
              <a:ext cx="1707" cy="359"/>
              <a:chOff x="0" y="-1"/>
              <a:chExt cx="19999" cy="20001"/>
            </a:xfrm>
          </p:grpSpPr>
          <p:sp>
            <p:nvSpPr>
              <p:cNvPr id="397503" name="矩形 397502"/>
              <p:cNvSpPr/>
              <p:nvPr/>
            </p:nvSpPr>
            <p:spPr>
              <a:xfrm>
                <a:off x="654" y="5606"/>
                <a:ext cx="18557" cy="11770"/>
              </a:xfrm>
              <a:prstGeom prst="rect">
                <a:avLst/>
              </a:prstGeom>
              <a:noFill/>
              <a:ln w="0">
                <a:noFill/>
              </a:ln>
            </p:spPr>
            <p:txBody>
              <a:bodyPr lIns="0" tIns="0" rIns="0" bIns="0"/>
              <a:lstStyle/>
              <a:p>
                <a:pPr algn="ctr" eaLnBrk="0" hangingPunct="0"/>
                <a:r>
                  <a:rPr lang="" altLang="zh-CN" sz="1600" b="1" dirty="0">
                    <a:latin typeface="LucidaSansTypewriter" pitchFamily="49" charset="0"/>
                    <a:ea typeface="宋体" panose="02010600030101010101" pitchFamily="2" charset="-122"/>
                  </a:rPr>
                  <a:t>KeyEvent</a:t>
                </a:r>
              </a:p>
            </p:txBody>
          </p:sp>
          <p:grpSp>
            <p:nvGrpSpPr>
              <p:cNvPr id="397504" name="组合 397503"/>
              <p:cNvGrpSpPr/>
              <p:nvPr/>
            </p:nvGrpSpPr>
            <p:grpSpPr>
              <a:xfrm>
                <a:off x="0" y="-1"/>
                <a:ext cx="19999" cy="20001"/>
                <a:chOff x="0" y="0"/>
                <a:chExt cx="20000" cy="20000"/>
              </a:xfrm>
            </p:grpSpPr>
            <p:sp>
              <p:nvSpPr>
                <p:cNvPr id="397505" name="任意多边形 397504"/>
                <p:cNvSpPr/>
                <p:nvPr/>
              </p:nvSpPr>
              <p:spPr>
                <a:xfrm>
                  <a:off x="0" y="0"/>
                  <a:ext cx="20000" cy="20000"/>
                </a:xfrm>
                <a:custGeom>
                  <a:avLst/>
                  <a:gdLst/>
                  <a:ahLst/>
                  <a:cxnLst/>
                  <a:rect l="0" t="0" r="0" b="0"/>
                  <a:pathLst>
                    <a:path w="20000" h="20000">
                      <a:moveTo>
                        <a:pt x="19989" y="0"/>
                      </a:moveTo>
                      <a:lnTo>
                        <a:pt x="19989" y="19927"/>
                      </a:lnTo>
                      <a:lnTo>
                        <a:pt x="0" y="19927"/>
                      </a:lnTo>
                      <a:lnTo>
                        <a:pt x="0" y="0"/>
                      </a:lnTo>
                      <a:lnTo>
                        <a:pt x="19989" y="0"/>
                      </a:lnTo>
                      <a:close/>
                    </a:path>
                  </a:pathLst>
                </a:custGeom>
                <a:noFill/>
                <a:ln w="3175" cap="flat" cmpd="sng">
                  <a:solidFill>
                    <a:srgbClr val="4DB3E6"/>
                  </a:solidFill>
                  <a:prstDash val="solid"/>
                  <a:headEnd type="none" w="med" len="med"/>
                  <a:tailEnd type="none" w="med" len="med"/>
                </a:ln>
              </p:spPr>
              <p:txBody>
                <a:bodyPr/>
                <a:lstStyle/>
                <a:p>
                  <a:endParaRPr lang="zh-CN" altLang="en-US"/>
                </a:p>
              </p:txBody>
            </p:sp>
            <p:sp>
              <p:nvSpPr>
                <p:cNvPr id="397506" name="任意多边形 397505"/>
                <p:cNvSpPr/>
                <p:nvPr/>
              </p:nvSpPr>
              <p:spPr>
                <a:xfrm>
                  <a:off x="0" y="0"/>
                  <a:ext cx="20000" cy="20000"/>
                </a:xfrm>
                <a:custGeom>
                  <a:avLst/>
                  <a:gdLst/>
                  <a:ahLst/>
                  <a:cxnLst/>
                  <a:rect l="0" t="0" r="0" b="0"/>
                  <a:pathLst>
                    <a:path w="20000" h="20000">
                      <a:moveTo>
                        <a:pt x="19989" y="0"/>
                      </a:moveTo>
                      <a:lnTo>
                        <a:pt x="19989" y="19927"/>
                      </a:lnTo>
                      <a:lnTo>
                        <a:pt x="0" y="19927"/>
                      </a:lnTo>
                      <a:lnTo>
                        <a:pt x="0" y="0"/>
                      </a:lnTo>
                      <a:lnTo>
                        <a:pt x="19989" y="0"/>
                      </a:lnTo>
                      <a:close/>
                    </a:path>
                  </a:pathLst>
                </a:custGeom>
                <a:noFill/>
                <a:ln w="3175" cap="flat" cmpd="sng">
                  <a:solidFill>
                    <a:srgbClr val="000000"/>
                  </a:solidFill>
                  <a:prstDash val="solid"/>
                  <a:headEnd type="none" w="med" len="med"/>
                  <a:tailEnd type="none" w="med" len="med"/>
                </a:ln>
              </p:spPr>
              <p:txBody>
                <a:bodyPr/>
                <a:lstStyle/>
                <a:p>
                  <a:endParaRPr lang="zh-CN" altLang="en-US"/>
                </a:p>
              </p:txBody>
            </p:sp>
          </p:grpSp>
        </p:grpSp>
        <p:grpSp>
          <p:nvGrpSpPr>
            <p:cNvPr id="397507" name="组合 397506"/>
            <p:cNvGrpSpPr/>
            <p:nvPr/>
          </p:nvGrpSpPr>
          <p:grpSpPr>
            <a:xfrm>
              <a:off x="7343" y="10281"/>
              <a:ext cx="1707" cy="359"/>
              <a:chOff x="0" y="0"/>
              <a:chExt cx="20000" cy="20000"/>
            </a:xfrm>
          </p:grpSpPr>
          <p:sp>
            <p:nvSpPr>
              <p:cNvPr id="397508" name="矩形 397507"/>
              <p:cNvSpPr/>
              <p:nvPr/>
            </p:nvSpPr>
            <p:spPr>
              <a:xfrm>
                <a:off x="643" y="5607"/>
                <a:ext cx="18558" cy="11769"/>
              </a:xfrm>
              <a:prstGeom prst="rect">
                <a:avLst/>
              </a:prstGeom>
              <a:noFill/>
              <a:ln w="0">
                <a:noFill/>
              </a:ln>
            </p:spPr>
            <p:txBody>
              <a:bodyPr lIns="0" tIns="0" rIns="0" bIns="0"/>
              <a:lstStyle/>
              <a:p>
                <a:pPr algn="ctr" eaLnBrk="0" hangingPunct="0"/>
                <a:r>
                  <a:rPr lang="" altLang="zh-CN" sz="1600" b="1" dirty="0">
                    <a:latin typeface="LucidaSansTypewriter" pitchFamily="49" charset="0"/>
                    <a:ea typeface="宋体" panose="02010600030101010101" pitchFamily="2" charset="-122"/>
                  </a:rPr>
                  <a:t>MouseEvent</a:t>
                </a:r>
              </a:p>
            </p:txBody>
          </p:sp>
          <p:grpSp>
            <p:nvGrpSpPr>
              <p:cNvPr id="397509" name="组合 397508"/>
              <p:cNvGrpSpPr/>
              <p:nvPr/>
            </p:nvGrpSpPr>
            <p:grpSpPr>
              <a:xfrm>
                <a:off x="0" y="0"/>
                <a:ext cx="20000" cy="20000"/>
                <a:chOff x="0" y="0"/>
                <a:chExt cx="20000" cy="20000"/>
              </a:xfrm>
            </p:grpSpPr>
            <p:sp>
              <p:nvSpPr>
                <p:cNvPr id="397510" name="任意多边形 397509"/>
                <p:cNvSpPr/>
                <p:nvPr/>
              </p:nvSpPr>
              <p:spPr>
                <a:xfrm>
                  <a:off x="0" y="0"/>
                  <a:ext cx="20000" cy="20000"/>
                </a:xfrm>
                <a:custGeom>
                  <a:avLst/>
                  <a:gdLst/>
                  <a:ahLst/>
                  <a:cxnLst/>
                  <a:rect l="0" t="0" r="0" b="0"/>
                  <a:pathLst>
                    <a:path w="20000" h="20000">
                      <a:moveTo>
                        <a:pt x="19989" y="0"/>
                      </a:moveTo>
                      <a:lnTo>
                        <a:pt x="19989" y="19927"/>
                      </a:lnTo>
                      <a:lnTo>
                        <a:pt x="0" y="19927"/>
                      </a:lnTo>
                      <a:lnTo>
                        <a:pt x="0" y="0"/>
                      </a:lnTo>
                      <a:lnTo>
                        <a:pt x="19989" y="0"/>
                      </a:lnTo>
                      <a:close/>
                    </a:path>
                  </a:pathLst>
                </a:custGeom>
                <a:noFill/>
                <a:ln w="3175" cap="flat" cmpd="sng">
                  <a:solidFill>
                    <a:srgbClr val="4DB3E6"/>
                  </a:solidFill>
                  <a:prstDash val="solid"/>
                  <a:headEnd type="none" w="med" len="med"/>
                  <a:tailEnd type="none" w="med" len="med"/>
                </a:ln>
              </p:spPr>
              <p:txBody>
                <a:bodyPr/>
                <a:lstStyle/>
                <a:p>
                  <a:endParaRPr lang="zh-CN" altLang="en-US"/>
                </a:p>
              </p:txBody>
            </p:sp>
            <p:sp>
              <p:nvSpPr>
                <p:cNvPr id="397511" name="任意多边形 397510"/>
                <p:cNvSpPr/>
                <p:nvPr/>
              </p:nvSpPr>
              <p:spPr>
                <a:xfrm>
                  <a:off x="0" y="0"/>
                  <a:ext cx="20000" cy="20000"/>
                </a:xfrm>
                <a:custGeom>
                  <a:avLst/>
                  <a:gdLst/>
                  <a:ahLst/>
                  <a:cxnLst/>
                  <a:rect l="0" t="0" r="0" b="0"/>
                  <a:pathLst>
                    <a:path w="20000" h="20000">
                      <a:moveTo>
                        <a:pt x="19989" y="0"/>
                      </a:moveTo>
                      <a:lnTo>
                        <a:pt x="19989" y="19927"/>
                      </a:lnTo>
                      <a:lnTo>
                        <a:pt x="0" y="19927"/>
                      </a:lnTo>
                      <a:lnTo>
                        <a:pt x="0" y="0"/>
                      </a:lnTo>
                      <a:lnTo>
                        <a:pt x="19989" y="0"/>
                      </a:lnTo>
                      <a:close/>
                    </a:path>
                  </a:pathLst>
                </a:custGeom>
                <a:noFill/>
                <a:ln w="3175" cap="flat" cmpd="sng">
                  <a:solidFill>
                    <a:srgbClr val="000000"/>
                  </a:solidFill>
                  <a:prstDash val="solid"/>
                  <a:headEnd type="none" w="med" len="med"/>
                  <a:tailEnd type="none" w="med" len="med"/>
                </a:ln>
              </p:spPr>
              <p:txBody>
                <a:bodyPr/>
                <a:lstStyle/>
                <a:p>
                  <a:endParaRPr lang="zh-CN" altLang="en-US"/>
                </a:p>
              </p:txBody>
            </p:sp>
          </p:grpSp>
        </p:grpSp>
        <p:sp>
          <p:nvSpPr>
            <p:cNvPr id="397512" name="直接连接符 397511"/>
            <p:cNvSpPr/>
            <p:nvPr/>
          </p:nvSpPr>
          <p:spPr>
            <a:xfrm>
              <a:off x="7118" y="8409"/>
              <a:ext cx="211" cy="0"/>
            </a:xfrm>
            <a:prstGeom prst="line">
              <a:avLst/>
            </a:prstGeom>
            <a:ln w="9525" cap="flat" cmpd="sng">
              <a:solidFill>
                <a:srgbClr val="000000"/>
              </a:solidFill>
              <a:prstDash val="solid"/>
              <a:headEnd type="none" w="med" len="med"/>
              <a:tailEnd type="none" w="med" len="med"/>
            </a:ln>
          </p:spPr>
        </p:sp>
        <p:sp>
          <p:nvSpPr>
            <p:cNvPr id="397513" name="直接连接符 397512"/>
            <p:cNvSpPr/>
            <p:nvPr/>
          </p:nvSpPr>
          <p:spPr>
            <a:xfrm>
              <a:off x="7118" y="8877"/>
              <a:ext cx="211" cy="0"/>
            </a:xfrm>
            <a:prstGeom prst="line">
              <a:avLst/>
            </a:prstGeom>
            <a:ln w="9525" cap="flat" cmpd="sng">
              <a:solidFill>
                <a:srgbClr val="000000"/>
              </a:solidFill>
              <a:prstDash val="solid"/>
              <a:headEnd type="none" w="med" len="med"/>
              <a:tailEnd type="none" w="med" len="med"/>
            </a:ln>
          </p:spPr>
        </p:sp>
        <p:sp>
          <p:nvSpPr>
            <p:cNvPr id="397514" name="直接连接符 397513"/>
            <p:cNvSpPr/>
            <p:nvPr/>
          </p:nvSpPr>
          <p:spPr>
            <a:xfrm>
              <a:off x="7118" y="9345"/>
              <a:ext cx="211" cy="0"/>
            </a:xfrm>
            <a:prstGeom prst="line">
              <a:avLst/>
            </a:prstGeom>
            <a:ln w="9525" cap="flat" cmpd="sng">
              <a:solidFill>
                <a:srgbClr val="000000"/>
              </a:solidFill>
              <a:prstDash val="solid"/>
              <a:headEnd type="none" w="med" len="med"/>
              <a:tailEnd type="none" w="med" len="med"/>
            </a:ln>
          </p:spPr>
        </p:sp>
        <p:sp>
          <p:nvSpPr>
            <p:cNvPr id="397515" name="直接连接符 397514"/>
            <p:cNvSpPr/>
            <p:nvPr/>
          </p:nvSpPr>
          <p:spPr>
            <a:xfrm>
              <a:off x="7118" y="9813"/>
              <a:ext cx="211" cy="0"/>
            </a:xfrm>
            <a:prstGeom prst="line">
              <a:avLst/>
            </a:prstGeom>
            <a:ln w="9525" cap="flat" cmpd="sng">
              <a:solidFill>
                <a:srgbClr val="000000"/>
              </a:solidFill>
              <a:prstDash val="solid"/>
              <a:headEnd type="none" w="med" len="med"/>
              <a:tailEnd type="none" w="med" len="med"/>
            </a:ln>
          </p:spPr>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标题 398337"/>
          <p:cNvSpPr>
            <a:spLocks noGrp="1"/>
          </p:cNvSpPr>
          <p:nvPr>
            <p:ph type="title"/>
          </p:nvPr>
        </p:nvSpPr>
        <p:spPr>
          <a:xfrm>
            <a:off x="838200" y="228600"/>
            <a:ext cx="7848600" cy="914400"/>
          </a:xfrm>
          <a:ln/>
        </p:spPr>
        <p:txBody>
          <a:bodyPr anchor="b"/>
          <a:lstStyle/>
          <a:p>
            <a:r>
              <a:rPr lang="en-US" altLang="zh-CN" dirty="0">
                <a:latin typeface="Arial" panose="020B0604020202020204" pitchFamily="34" charset="0"/>
                <a:ea typeface="楷体_GB2312" pitchFamily="49" charset="-122"/>
              </a:rPr>
              <a:t>9.2 </a:t>
            </a:r>
            <a:r>
              <a:rPr lang="zh-CN" altLang="en-US" dirty="0">
                <a:latin typeface="Arial" panose="020B0604020202020204" pitchFamily="34" charset="0"/>
                <a:ea typeface="楷体_GB2312" pitchFamily="49" charset="-122"/>
              </a:rPr>
              <a:t>事件处理模型</a:t>
            </a:r>
            <a:endParaRPr lang="zh-CN" altLang="en-US">
              <a:latin typeface="Arial" panose="020B0604020202020204" pitchFamily="34" charset="0"/>
              <a:ea typeface="楷体_GB2312" pitchFamily="49" charset="-122"/>
            </a:endParaRPr>
          </a:p>
        </p:txBody>
      </p:sp>
      <p:sp>
        <p:nvSpPr>
          <p:cNvPr id="398339" name="文本占位符 398338"/>
          <p:cNvSpPr>
            <a:spLocks noGrp="1"/>
          </p:cNvSpPr>
          <p:nvPr>
            <p:ph type="body" idx="1"/>
          </p:nvPr>
        </p:nvSpPr>
        <p:spPr>
          <a:ln/>
        </p:spPr>
        <p:txBody>
          <a:bodyPr/>
          <a:lstStyle/>
          <a:p>
            <a:pPr>
              <a:lnSpc>
                <a:spcPct val="90000"/>
              </a:lnSpc>
              <a:buNone/>
            </a:pPr>
            <a:r>
              <a:rPr lang="en-US" altLang="zh-CN" sz="2800" dirty="0"/>
              <a:t>1.  </a:t>
            </a:r>
            <a:r>
              <a:rPr lang="en-US" altLang="zh-CN" sz="2800"/>
              <a:t>Java</a:t>
            </a:r>
            <a:r>
              <a:rPr lang="zh-CN" altLang="en-US" sz="2800" dirty="0">
                <a:latin typeface="宋体" panose="02010600030101010101" pitchFamily="2" charset="-122"/>
              </a:rPr>
              <a:t>的事件处理模型由三部分组成：</a:t>
            </a:r>
          </a:p>
          <a:p>
            <a:pPr>
              <a:lnSpc>
                <a:spcPct val="90000"/>
              </a:lnSpc>
            </a:pPr>
            <a:r>
              <a:rPr lang="zh-CN" altLang="en-US" sz="2800">
                <a:solidFill>
                  <a:srgbClr val="000000"/>
                </a:solidFill>
                <a:latin typeface="Times New Roman" panose="02020603050405020304" pitchFamily="18" charset="0"/>
                <a:cs typeface="Times New Roman" panose="02020603050405020304" pitchFamily="18" charset="0"/>
              </a:rPr>
              <a:t> </a:t>
            </a:r>
            <a:r>
              <a:rPr lang="zh-CN" altLang="en-US" sz="2800" b="1" dirty="0">
                <a:solidFill>
                  <a:srgbClr val="000000"/>
                </a:solidFill>
                <a:latin typeface="宋体" panose="02010600030101010101" pitchFamily="2" charset="-122"/>
              </a:rPr>
              <a:t>事件源</a:t>
            </a:r>
            <a:r>
              <a:rPr lang="zh-CN" altLang="en-US" sz="2800" dirty="0">
                <a:solidFill>
                  <a:srgbClr val="000000"/>
                </a:solidFill>
                <a:latin typeface="宋体" panose="02010600030101010101" pitchFamily="2" charset="-122"/>
              </a:rPr>
              <a:t>（</a:t>
            </a:r>
            <a:r>
              <a:rPr lang="en-US" altLang="zh-CN" sz="2800">
                <a:solidFill>
                  <a:srgbClr val="000000"/>
                </a:solidFill>
                <a:latin typeface="宋体" panose="02010600030101010101" pitchFamily="2" charset="-122"/>
                <a:cs typeface="Times New Roman" panose="02020603050405020304" pitchFamily="18" charset="0"/>
              </a:rPr>
              <a:t>Event source</a:t>
            </a:r>
            <a:r>
              <a:rPr lang="zh-CN" altLang="en-US" sz="2800">
                <a:solidFill>
                  <a:srgbClr val="000000"/>
                </a:solidFill>
                <a:latin typeface="宋体" panose="02010600030101010101" pitchFamily="2" charset="-122"/>
              </a:rPr>
              <a:t>）</a:t>
            </a:r>
            <a:r>
              <a:rPr lang="zh-CN" altLang="en-US" sz="2800" dirty="0">
                <a:solidFill>
                  <a:srgbClr val="000000"/>
                </a:solidFill>
                <a:latin typeface="宋体" panose="02010600030101010101" pitchFamily="2" charset="-122"/>
              </a:rPr>
              <a:t>：是用户交互的各种</a:t>
            </a:r>
            <a:r>
              <a:rPr lang="en-US" altLang="zh-CN" sz="2800">
                <a:solidFill>
                  <a:srgbClr val="000000"/>
                </a:solidFill>
                <a:latin typeface="Arial" panose="020B0604020202020204" pitchFamily="34" charset="0"/>
                <a:cs typeface="Arial" panose="020B0604020202020204" pitchFamily="34" charset="0"/>
              </a:rPr>
              <a:t>GUI</a:t>
            </a:r>
            <a:r>
              <a:rPr lang="zh-CN" altLang="en-US" sz="2800" dirty="0">
                <a:solidFill>
                  <a:srgbClr val="000000"/>
                </a:solidFill>
                <a:latin typeface="宋体" panose="02010600030101010101" pitchFamily="2" charset="-122"/>
              </a:rPr>
              <a:t>组件。</a:t>
            </a:r>
          </a:p>
          <a:p>
            <a:pPr>
              <a:lnSpc>
                <a:spcPct val="90000"/>
              </a:lnSpc>
            </a:pPr>
            <a:r>
              <a:rPr lang="zh-CN" altLang="en-US" sz="2800">
                <a:solidFill>
                  <a:srgbClr val="000000"/>
                </a:solidFill>
                <a:latin typeface="Times New Roman" panose="02020603050405020304" pitchFamily="18" charset="0"/>
                <a:cs typeface="Times New Roman" panose="02020603050405020304" pitchFamily="18" charset="0"/>
              </a:rPr>
              <a:t> </a:t>
            </a:r>
            <a:r>
              <a:rPr lang="zh-CN" altLang="en-US" sz="2800" b="1" dirty="0">
                <a:solidFill>
                  <a:srgbClr val="000000"/>
                </a:solidFill>
                <a:latin typeface="宋体" panose="02010600030101010101" pitchFamily="2" charset="-122"/>
              </a:rPr>
              <a:t>事件对象</a:t>
            </a:r>
            <a:r>
              <a:rPr lang="zh-CN" altLang="en-US" sz="2800" dirty="0">
                <a:solidFill>
                  <a:srgbClr val="000000"/>
                </a:solidFill>
                <a:latin typeface="宋体" panose="02010600030101010101" pitchFamily="2" charset="-122"/>
              </a:rPr>
              <a:t>（</a:t>
            </a:r>
            <a:r>
              <a:rPr lang="en-US" altLang="zh-CN" sz="2800">
                <a:solidFill>
                  <a:srgbClr val="000000"/>
                </a:solidFill>
                <a:latin typeface="宋体" panose="02010600030101010101" pitchFamily="2" charset="-122"/>
                <a:cs typeface="Times New Roman" panose="02020603050405020304" pitchFamily="18" charset="0"/>
              </a:rPr>
              <a:t>Event object</a:t>
            </a:r>
            <a:r>
              <a:rPr lang="zh-CN" altLang="en-US" sz="2800">
                <a:solidFill>
                  <a:srgbClr val="000000"/>
                </a:solidFill>
                <a:latin typeface="宋体" panose="02010600030101010101" pitchFamily="2" charset="-122"/>
              </a:rPr>
              <a:t>）</a:t>
            </a:r>
            <a:r>
              <a:rPr lang="zh-CN" altLang="en-US" sz="2800" dirty="0">
                <a:solidFill>
                  <a:srgbClr val="000000"/>
                </a:solidFill>
                <a:latin typeface="宋体" panose="02010600030101010101" pitchFamily="2" charset="-122"/>
              </a:rPr>
              <a:t>：封装了发生事件的有关信息。</a:t>
            </a:r>
          </a:p>
          <a:p>
            <a:pPr>
              <a:lnSpc>
                <a:spcPct val="90000"/>
              </a:lnSpc>
            </a:pPr>
            <a:r>
              <a:rPr lang="zh-CN" altLang="en-US" sz="2800">
                <a:solidFill>
                  <a:srgbClr val="000000"/>
                </a:solidFill>
                <a:latin typeface="Times New Roman" panose="02020603050405020304" pitchFamily="18" charset="0"/>
                <a:cs typeface="Times New Roman" panose="02020603050405020304" pitchFamily="18" charset="0"/>
              </a:rPr>
              <a:t> </a:t>
            </a:r>
            <a:r>
              <a:rPr lang="zh-CN" altLang="en-US" sz="2800" b="1" dirty="0">
                <a:solidFill>
                  <a:srgbClr val="000000"/>
                </a:solidFill>
                <a:latin typeface="宋体" panose="02010600030101010101" pitchFamily="2" charset="-122"/>
              </a:rPr>
              <a:t>事件监听器</a:t>
            </a:r>
            <a:r>
              <a:rPr lang="zh-CN" altLang="en-US" sz="2800" dirty="0">
                <a:solidFill>
                  <a:srgbClr val="000000"/>
                </a:solidFill>
                <a:latin typeface="宋体" panose="02010600030101010101" pitchFamily="2" charset="-122"/>
              </a:rPr>
              <a:t>（</a:t>
            </a:r>
            <a:r>
              <a:rPr lang="en-US" altLang="zh-CN" sz="2800">
                <a:solidFill>
                  <a:srgbClr val="000000"/>
                </a:solidFill>
                <a:latin typeface="宋体" panose="02010600030101010101" pitchFamily="2" charset="-122"/>
                <a:cs typeface="Times New Roman" panose="02020603050405020304" pitchFamily="18" charset="0"/>
              </a:rPr>
              <a:t>Event listener</a:t>
            </a:r>
            <a:r>
              <a:rPr lang="zh-CN" altLang="en-US" sz="2800" dirty="0">
                <a:solidFill>
                  <a:srgbClr val="000000"/>
                </a:solidFill>
                <a:latin typeface="宋体" panose="02010600030101010101" pitchFamily="2" charset="-122"/>
              </a:rPr>
              <a:t>）：当事件发生时被通知到接受事件的事件监听对象，然后调用事件监听对象中对应的方法响应该事件。</a:t>
            </a:r>
          </a:p>
          <a:p>
            <a:pPr lvl="1">
              <a:lnSpc>
                <a:spcPct val="90000"/>
              </a:lnSpc>
            </a:pPr>
            <a:r>
              <a:rPr lang="zh-CN" altLang="en-US" sz="2400" dirty="0">
                <a:solidFill>
                  <a:schemeClr val="tx2"/>
                </a:solidFill>
                <a:latin typeface="宋体" panose="02010600030101010101" pitchFamily="2" charset="-122"/>
              </a:rPr>
              <a:t>一个事件监听对象是实现了系统规定的事件监听接口的类的对象。</a:t>
            </a:r>
          </a:p>
          <a:p>
            <a:pPr lvl="1">
              <a:lnSpc>
                <a:spcPct val="90000"/>
              </a:lnSpc>
            </a:pPr>
            <a:r>
              <a:rPr lang="zh-CN" altLang="en-US" sz="2400" dirty="0">
                <a:solidFill>
                  <a:schemeClr val="tx2"/>
                </a:solidFill>
                <a:latin typeface="宋体" panose="02010600030101010101" pitchFamily="2" charset="-122"/>
                <a:cs typeface="Times New Roman" panose="02020603050405020304" pitchFamily="18" charset="0"/>
              </a:rPr>
              <a:t>事件监听接口</a:t>
            </a:r>
            <a:r>
              <a:rPr lang="zh-CN" altLang="en-US" sz="2400" dirty="0">
                <a:solidFill>
                  <a:schemeClr val="tx2"/>
                </a:solidFill>
                <a:latin typeface="宋体" panose="02010600030101010101" pitchFamily="2" charset="-122"/>
              </a:rPr>
              <a:t>中</a:t>
            </a:r>
            <a:r>
              <a:rPr lang="zh-CN" altLang="en-US" sz="2400" dirty="0">
                <a:solidFill>
                  <a:schemeClr val="tx2"/>
                </a:solidFill>
                <a:latin typeface="宋体" panose="02010600030101010101" pitchFamily="2" charset="-122"/>
                <a:cs typeface="Times New Roman" panose="02020603050405020304" pitchFamily="18" charset="0"/>
              </a:rPr>
              <a:t>提供了事件处理的抽象方法的描述。</a:t>
            </a:r>
            <a:endParaRPr lang="zh-CN" altLang="en-US" sz="2400">
              <a:solidFill>
                <a:schemeClr val="tx2"/>
              </a:solidFill>
              <a:latin typeface="宋体" panose="02010600030101010101" pitchFamily="2" charset="-122"/>
              <a:ea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标题 399361"/>
          <p:cNvSpPr>
            <a:spLocks noGrp="1"/>
          </p:cNvSpPr>
          <p:nvPr>
            <p:ph type="title"/>
          </p:nvPr>
        </p:nvSpPr>
        <p:spPr>
          <a:ln/>
        </p:spPr>
        <p:txBody>
          <a:bodyPr anchor="b"/>
          <a:lstStyle/>
          <a:p>
            <a:pPr algn="ctr"/>
            <a:r>
              <a:rPr lang="zh-CN" altLang="en-US" sz="2400" dirty="0">
                <a:solidFill>
                  <a:srgbClr val="000000"/>
                </a:solidFill>
                <a:latin typeface="宋体" panose="02010600030101010101" pitchFamily="2" charset="-122"/>
                <a:ea typeface="宋体" panose="02010600030101010101" pitchFamily="2" charset="-122"/>
              </a:rPr>
              <a:t>图</a:t>
            </a:r>
            <a:r>
              <a:rPr lang="en-US" altLang="zh-CN" sz="2400" dirty="0">
                <a:solidFill>
                  <a:srgbClr val="000000"/>
                </a:solidFill>
                <a:latin typeface="宋体" panose="02010600030101010101" pitchFamily="2" charset="-122"/>
                <a:ea typeface="宋体" panose="02010600030101010101" pitchFamily="2" charset="-122"/>
              </a:rPr>
              <a:t>9-4 </a:t>
            </a:r>
            <a:r>
              <a:rPr lang="en-US" altLang="zh-CN" sz="2400" dirty="0">
                <a:solidFill>
                  <a:srgbClr val="000000"/>
                </a:solidFill>
                <a:latin typeface="宋体" panose="02010600030101010101" pitchFamily="2" charset="-122"/>
                <a:cs typeface="Arial" panose="020B0604020202020204" pitchFamily="34" charset="0"/>
              </a:rPr>
              <a:t>Java</a:t>
            </a:r>
            <a:r>
              <a:rPr lang="zh-CN" altLang="en-US" sz="2400" dirty="0">
                <a:solidFill>
                  <a:srgbClr val="000000"/>
                </a:solidFill>
                <a:latin typeface="宋体" panose="02010600030101010101" pitchFamily="2" charset="-122"/>
                <a:cs typeface="Arial" panose="020B0604020202020204" pitchFamily="34" charset="0"/>
              </a:rPr>
              <a:t>系统的</a:t>
            </a:r>
            <a:r>
              <a:rPr lang="zh-CN" altLang="en-US" sz="2400" dirty="0">
                <a:solidFill>
                  <a:srgbClr val="000000"/>
                </a:solidFill>
                <a:latin typeface="宋体" panose="02010600030101010101" pitchFamily="2" charset="-122"/>
                <a:ea typeface="宋体" panose="02010600030101010101" pitchFamily="2" charset="-122"/>
              </a:rPr>
              <a:t>事件监听接口</a:t>
            </a:r>
            <a:endParaRPr lang="zh-CN" altLang="en-US" sz="2400">
              <a:solidFill>
                <a:srgbClr val="000000"/>
              </a:solidFill>
              <a:latin typeface="宋体" panose="02010600030101010101" pitchFamily="2" charset="-122"/>
              <a:ea typeface="Times New Roman" panose="02020603050405020304" pitchFamily="18" charset="0"/>
            </a:endParaRPr>
          </a:p>
        </p:txBody>
      </p:sp>
      <p:sp>
        <p:nvSpPr>
          <p:cNvPr id="399363" name="文本占位符 399362"/>
          <p:cNvSpPr>
            <a:spLocks noGrp="1"/>
          </p:cNvSpPr>
          <p:nvPr>
            <p:ph type="body" idx="1"/>
          </p:nvPr>
        </p:nvSpPr>
        <p:spPr>
          <a:xfrm>
            <a:off x="685800" y="1295400"/>
            <a:ext cx="8153400" cy="1295400"/>
          </a:xfrm>
          <a:ln/>
        </p:spPr>
        <p:txBody>
          <a:bodyPr/>
          <a:lstStyle/>
          <a:p>
            <a:r>
              <a:rPr lang="en-US" altLang="zh-CN" sz="2400" err="1">
                <a:solidFill>
                  <a:srgbClr val="000000"/>
                </a:solidFill>
                <a:latin typeface="宋体" panose="02010600030101010101" pitchFamily="2" charset="-122"/>
                <a:cs typeface="Arial" panose="020B0604020202020204" pitchFamily="34" charset="0"/>
              </a:rPr>
              <a:t>java.awt</a:t>
            </a:r>
            <a:r>
              <a:rPr lang="en-US" altLang="zh-CN" sz="2400">
                <a:solidFill>
                  <a:srgbClr val="000000"/>
                </a:solidFill>
                <a:latin typeface="宋体" panose="02010600030101010101" pitchFamily="2" charset="-122"/>
                <a:cs typeface="Arial" panose="020B0604020202020204" pitchFamily="34" charset="0"/>
              </a:rPr>
              <a:t>.event</a:t>
            </a:r>
            <a:r>
              <a:rPr lang="zh-CN" altLang="en-US" sz="2400" dirty="0">
                <a:solidFill>
                  <a:srgbClr val="000000"/>
                </a:solidFill>
                <a:latin typeface="宋体" panose="02010600030101010101" pitchFamily="2" charset="-122"/>
              </a:rPr>
              <a:t>包</a:t>
            </a:r>
            <a:r>
              <a:rPr lang="zh-CN" altLang="en-US" sz="2400" dirty="0">
                <a:solidFill>
                  <a:srgbClr val="000000"/>
                </a:solidFill>
                <a:latin typeface="宋体" panose="02010600030101010101" pitchFamily="2" charset="-122"/>
                <a:cs typeface="Arial" panose="020B0604020202020204" pitchFamily="34" charset="0"/>
              </a:rPr>
              <a:t>定义了</a:t>
            </a:r>
            <a:r>
              <a:rPr lang="en-US" altLang="zh-CN" sz="2400" dirty="0">
                <a:solidFill>
                  <a:srgbClr val="000000"/>
                </a:solidFill>
                <a:latin typeface="宋体" panose="02010600030101010101" pitchFamily="2" charset="-122"/>
                <a:cs typeface="Arial" panose="020B0604020202020204" pitchFamily="34" charset="0"/>
              </a:rPr>
              <a:t>Java</a:t>
            </a:r>
            <a:r>
              <a:rPr lang="zh-CN" altLang="en-US" sz="2400" dirty="0">
                <a:solidFill>
                  <a:srgbClr val="000000"/>
                </a:solidFill>
                <a:latin typeface="宋体" panose="02010600030101010101" pitchFamily="2" charset="-122"/>
                <a:cs typeface="Arial" panose="020B0604020202020204" pitchFamily="34" charset="0"/>
              </a:rPr>
              <a:t>系统的一组</a:t>
            </a:r>
            <a:r>
              <a:rPr lang="zh-CN" altLang="en-US" sz="2400" dirty="0">
                <a:solidFill>
                  <a:srgbClr val="000000"/>
                </a:solidFill>
                <a:latin typeface="宋体" panose="02010600030101010101" pitchFamily="2" charset="-122"/>
              </a:rPr>
              <a:t>事件监听接口类型，一个监听接口往往声明了一个以上的抽象方法。每个抽象方法对应着要处理的事件动作，由用户实现它。</a:t>
            </a:r>
            <a:r>
              <a:rPr lang="zh-CN" altLang="en-US" sz="2400" dirty="0">
                <a:solidFill>
                  <a:srgbClr val="000000"/>
                </a:solidFill>
                <a:latin typeface="宋体" panose="02010600030101010101" pitchFamily="2" charset="-122"/>
                <a:cs typeface="Times New Roman" panose="02020603050405020304" pitchFamily="18" charset="0"/>
              </a:rPr>
              <a:t> </a:t>
            </a:r>
          </a:p>
          <a:p>
            <a:endParaRPr lang="zh-CN" altLang="en-US" sz="2800"/>
          </a:p>
        </p:txBody>
      </p:sp>
      <p:grpSp>
        <p:nvGrpSpPr>
          <p:cNvPr id="399365" name="组合 399364"/>
          <p:cNvGrpSpPr/>
          <p:nvPr/>
        </p:nvGrpSpPr>
        <p:grpSpPr>
          <a:xfrm>
            <a:off x="914400" y="2514600"/>
            <a:ext cx="5367338" cy="3886200"/>
            <a:chOff x="1349" y="816"/>
            <a:chExt cx="2613" cy="2973"/>
          </a:xfrm>
        </p:grpSpPr>
        <p:sp>
          <p:nvSpPr>
            <p:cNvPr id="399366" name="任意多边形 399365"/>
            <p:cNvSpPr/>
            <p:nvPr/>
          </p:nvSpPr>
          <p:spPr>
            <a:xfrm>
              <a:off x="2609" y="1151"/>
              <a:ext cx="235" cy="2"/>
            </a:xfrm>
            <a:custGeom>
              <a:avLst/>
              <a:gdLst/>
              <a:ahLst/>
              <a:cxnLst/>
              <a:rect l="0" t="0" r="0" b="0"/>
              <a:pathLst>
                <a:path w="20000" h="20000">
                  <a:moveTo>
                    <a:pt x="19952" y="0"/>
                  </a:moveTo>
                  <a:lnTo>
                    <a:pt x="0" y="0"/>
                  </a:lnTo>
                </a:path>
              </a:pathLst>
            </a:custGeom>
            <a:noFill/>
            <a:ln w="3175" cap="flat" cmpd="sng">
              <a:solidFill>
                <a:srgbClr val="000000"/>
              </a:solidFill>
              <a:prstDash val="solid"/>
              <a:headEnd type="none" w="med" len="med"/>
              <a:tailEnd type="none" w="med" len="med"/>
            </a:ln>
          </p:spPr>
          <p:txBody>
            <a:bodyPr/>
            <a:lstStyle/>
            <a:p>
              <a:endParaRPr lang="zh-CN" altLang="en-US"/>
            </a:p>
          </p:txBody>
        </p:sp>
        <p:sp>
          <p:nvSpPr>
            <p:cNvPr id="399367" name="任意多边形 399366"/>
            <p:cNvSpPr/>
            <p:nvPr/>
          </p:nvSpPr>
          <p:spPr>
            <a:xfrm>
              <a:off x="2609" y="1434"/>
              <a:ext cx="235" cy="0"/>
            </a:xfrm>
            <a:custGeom>
              <a:avLst/>
              <a:gdLst/>
              <a:ahLst/>
              <a:cxnLst/>
              <a:rect l="0" t="0" r="0" b="0"/>
              <a:pathLst>
                <a:path w="20000" h="20000">
                  <a:moveTo>
                    <a:pt x="19952" y="0"/>
                  </a:moveTo>
                  <a:lnTo>
                    <a:pt x="0" y="0"/>
                  </a:lnTo>
                </a:path>
              </a:pathLst>
            </a:custGeom>
            <a:noFill/>
            <a:ln w="3175" cap="flat" cmpd="sng">
              <a:solidFill>
                <a:srgbClr val="000000"/>
              </a:solidFill>
              <a:prstDash val="solid"/>
              <a:headEnd type="none" w="med" len="med"/>
              <a:tailEnd type="none" w="med" len="med"/>
            </a:ln>
          </p:spPr>
          <p:txBody>
            <a:bodyPr/>
            <a:lstStyle/>
            <a:p>
              <a:endParaRPr lang="zh-CN" altLang="en-US"/>
            </a:p>
          </p:txBody>
        </p:sp>
        <p:sp>
          <p:nvSpPr>
            <p:cNvPr id="399368" name="任意多边形 399367"/>
            <p:cNvSpPr/>
            <p:nvPr/>
          </p:nvSpPr>
          <p:spPr>
            <a:xfrm>
              <a:off x="2609" y="1715"/>
              <a:ext cx="235" cy="0"/>
            </a:xfrm>
            <a:custGeom>
              <a:avLst/>
              <a:gdLst/>
              <a:ahLst/>
              <a:cxnLst/>
              <a:rect l="0" t="0" r="0" b="0"/>
              <a:pathLst>
                <a:path w="20000" h="20000">
                  <a:moveTo>
                    <a:pt x="19952" y="0"/>
                  </a:moveTo>
                  <a:lnTo>
                    <a:pt x="0" y="0"/>
                  </a:lnTo>
                </a:path>
              </a:pathLst>
            </a:custGeom>
            <a:noFill/>
            <a:ln w="3175" cap="flat" cmpd="sng">
              <a:solidFill>
                <a:srgbClr val="000000"/>
              </a:solidFill>
              <a:prstDash val="solid"/>
              <a:headEnd type="none" w="med" len="med"/>
              <a:tailEnd type="none" w="med" len="med"/>
            </a:ln>
          </p:spPr>
          <p:txBody>
            <a:bodyPr/>
            <a:lstStyle/>
            <a:p>
              <a:endParaRPr lang="zh-CN" altLang="en-US"/>
            </a:p>
          </p:txBody>
        </p:sp>
        <p:sp>
          <p:nvSpPr>
            <p:cNvPr id="399369" name="任意多边形 399368"/>
            <p:cNvSpPr/>
            <p:nvPr/>
          </p:nvSpPr>
          <p:spPr>
            <a:xfrm>
              <a:off x="2609" y="1996"/>
              <a:ext cx="235" cy="0"/>
            </a:xfrm>
            <a:custGeom>
              <a:avLst/>
              <a:gdLst/>
              <a:ahLst/>
              <a:cxnLst/>
              <a:rect l="0" t="0" r="0" b="0"/>
              <a:pathLst>
                <a:path w="20000" h="20000">
                  <a:moveTo>
                    <a:pt x="19952" y="0"/>
                  </a:moveTo>
                  <a:lnTo>
                    <a:pt x="0" y="0"/>
                  </a:lnTo>
                </a:path>
              </a:pathLst>
            </a:custGeom>
            <a:noFill/>
            <a:ln w="3175" cap="flat" cmpd="sng">
              <a:solidFill>
                <a:srgbClr val="000000"/>
              </a:solidFill>
              <a:prstDash val="solid"/>
              <a:headEnd type="none" w="med" len="med"/>
              <a:tailEnd type="none" w="med" len="med"/>
            </a:ln>
          </p:spPr>
          <p:txBody>
            <a:bodyPr/>
            <a:lstStyle/>
            <a:p>
              <a:endParaRPr lang="zh-CN" altLang="en-US"/>
            </a:p>
          </p:txBody>
        </p:sp>
        <p:sp>
          <p:nvSpPr>
            <p:cNvPr id="399370" name="任意多边形 399369"/>
            <p:cNvSpPr/>
            <p:nvPr/>
          </p:nvSpPr>
          <p:spPr>
            <a:xfrm>
              <a:off x="2609" y="2277"/>
              <a:ext cx="235" cy="0"/>
            </a:xfrm>
            <a:custGeom>
              <a:avLst/>
              <a:gdLst/>
              <a:ahLst/>
              <a:cxnLst/>
              <a:rect l="0" t="0" r="0" b="0"/>
              <a:pathLst>
                <a:path w="20000" h="20000">
                  <a:moveTo>
                    <a:pt x="19952" y="0"/>
                  </a:moveTo>
                  <a:lnTo>
                    <a:pt x="0" y="0"/>
                  </a:lnTo>
                </a:path>
              </a:pathLst>
            </a:custGeom>
            <a:noFill/>
            <a:ln w="3175" cap="flat" cmpd="sng">
              <a:solidFill>
                <a:srgbClr val="000000"/>
              </a:solidFill>
              <a:prstDash val="solid"/>
              <a:headEnd type="none" w="med" len="med"/>
              <a:tailEnd type="none" w="med" len="med"/>
            </a:ln>
          </p:spPr>
          <p:txBody>
            <a:bodyPr/>
            <a:lstStyle/>
            <a:p>
              <a:endParaRPr lang="zh-CN" altLang="en-US"/>
            </a:p>
          </p:txBody>
        </p:sp>
        <p:sp>
          <p:nvSpPr>
            <p:cNvPr id="399371" name="任意多边形 399370"/>
            <p:cNvSpPr/>
            <p:nvPr/>
          </p:nvSpPr>
          <p:spPr>
            <a:xfrm>
              <a:off x="2609" y="2558"/>
              <a:ext cx="235" cy="1"/>
            </a:xfrm>
            <a:custGeom>
              <a:avLst/>
              <a:gdLst/>
              <a:ahLst/>
              <a:cxnLst/>
              <a:rect l="0" t="0" r="0" b="0"/>
              <a:pathLst>
                <a:path w="20000" h="20000">
                  <a:moveTo>
                    <a:pt x="19952" y="0"/>
                  </a:moveTo>
                  <a:lnTo>
                    <a:pt x="0" y="0"/>
                  </a:lnTo>
                </a:path>
              </a:pathLst>
            </a:custGeom>
            <a:noFill/>
            <a:ln w="3175" cap="flat" cmpd="sng">
              <a:solidFill>
                <a:srgbClr val="000000"/>
              </a:solidFill>
              <a:prstDash val="solid"/>
              <a:headEnd type="none" w="med" len="med"/>
              <a:tailEnd type="none" w="med" len="med"/>
            </a:ln>
          </p:spPr>
          <p:txBody>
            <a:bodyPr/>
            <a:lstStyle/>
            <a:p>
              <a:endParaRPr lang="zh-CN" altLang="en-US"/>
            </a:p>
          </p:txBody>
        </p:sp>
        <p:sp>
          <p:nvSpPr>
            <p:cNvPr id="399372" name="任意多边形 399371"/>
            <p:cNvSpPr/>
            <p:nvPr/>
          </p:nvSpPr>
          <p:spPr>
            <a:xfrm>
              <a:off x="2609" y="2839"/>
              <a:ext cx="235" cy="2"/>
            </a:xfrm>
            <a:custGeom>
              <a:avLst/>
              <a:gdLst/>
              <a:ahLst/>
              <a:cxnLst/>
              <a:rect l="0" t="0" r="0" b="0"/>
              <a:pathLst>
                <a:path w="20000" h="20000">
                  <a:moveTo>
                    <a:pt x="19952" y="0"/>
                  </a:moveTo>
                  <a:lnTo>
                    <a:pt x="0" y="0"/>
                  </a:lnTo>
                </a:path>
              </a:pathLst>
            </a:custGeom>
            <a:noFill/>
            <a:ln w="3175" cap="flat" cmpd="sng">
              <a:solidFill>
                <a:srgbClr val="000000"/>
              </a:solidFill>
              <a:prstDash val="solid"/>
              <a:headEnd type="none" w="med" len="med"/>
              <a:tailEnd type="none" w="med" len="med"/>
            </a:ln>
          </p:spPr>
          <p:txBody>
            <a:bodyPr/>
            <a:lstStyle/>
            <a:p>
              <a:endParaRPr lang="zh-CN" altLang="en-US"/>
            </a:p>
          </p:txBody>
        </p:sp>
        <p:sp>
          <p:nvSpPr>
            <p:cNvPr id="399373" name="任意多边形 399372"/>
            <p:cNvSpPr/>
            <p:nvPr/>
          </p:nvSpPr>
          <p:spPr>
            <a:xfrm>
              <a:off x="2609" y="3120"/>
              <a:ext cx="235" cy="0"/>
            </a:xfrm>
            <a:custGeom>
              <a:avLst/>
              <a:gdLst/>
              <a:ahLst/>
              <a:cxnLst/>
              <a:rect l="0" t="0" r="0" b="0"/>
              <a:pathLst>
                <a:path w="20000" h="20000">
                  <a:moveTo>
                    <a:pt x="19952" y="0"/>
                  </a:moveTo>
                  <a:lnTo>
                    <a:pt x="0" y="0"/>
                  </a:lnTo>
                </a:path>
              </a:pathLst>
            </a:custGeom>
            <a:noFill/>
            <a:ln w="3175" cap="flat" cmpd="sng">
              <a:solidFill>
                <a:srgbClr val="000000"/>
              </a:solidFill>
              <a:prstDash val="solid"/>
              <a:headEnd type="none" w="med" len="med"/>
              <a:tailEnd type="none" w="med" len="med"/>
            </a:ln>
          </p:spPr>
          <p:txBody>
            <a:bodyPr/>
            <a:lstStyle/>
            <a:p>
              <a:endParaRPr lang="zh-CN" altLang="en-US"/>
            </a:p>
          </p:txBody>
        </p:sp>
        <p:sp>
          <p:nvSpPr>
            <p:cNvPr id="399374" name="任意多边形 399373"/>
            <p:cNvSpPr/>
            <p:nvPr/>
          </p:nvSpPr>
          <p:spPr>
            <a:xfrm>
              <a:off x="2609" y="3402"/>
              <a:ext cx="235" cy="1"/>
            </a:xfrm>
            <a:custGeom>
              <a:avLst/>
              <a:gdLst/>
              <a:ahLst/>
              <a:cxnLst/>
              <a:rect l="0" t="0" r="0" b="0"/>
              <a:pathLst>
                <a:path w="20000" h="20000">
                  <a:moveTo>
                    <a:pt x="19952" y="0"/>
                  </a:moveTo>
                  <a:lnTo>
                    <a:pt x="0" y="0"/>
                  </a:lnTo>
                </a:path>
              </a:pathLst>
            </a:custGeom>
            <a:noFill/>
            <a:ln w="3175" cap="flat" cmpd="sng">
              <a:solidFill>
                <a:srgbClr val="000000"/>
              </a:solidFill>
              <a:prstDash val="solid"/>
              <a:headEnd type="none" w="med" len="med"/>
              <a:tailEnd type="none" w="med" len="med"/>
            </a:ln>
          </p:spPr>
          <p:txBody>
            <a:bodyPr/>
            <a:lstStyle/>
            <a:p>
              <a:endParaRPr lang="zh-CN" altLang="en-US"/>
            </a:p>
          </p:txBody>
        </p:sp>
        <p:sp>
          <p:nvSpPr>
            <p:cNvPr id="399375" name="任意多边形 399374"/>
            <p:cNvSpPr/>
            <p:nvPr/>
          </p:nvSpPr>
          <p:spPr>
            <a:xfrm>
              <a:off x="2322" y="2277"/>
              <a:ext cx="281" cy="0"/>
            </a:xfrm>
            <a:custGeom>
              <a:avLst/>
              <a:gdLst/>
              <a:ahLst/>
              <a:cxnLst/>
              <a:rect l="0" t="0" r="0" b="0"/>
              <a:pathLst>
                <a:path w="20000" h="20000">
                  <a:moveTo>
                    <a:pt x="19960" y="0"/>
                  </a:moveTo>
                  <a:lnTo>
                    <a:pt x="0" y="0"/>
                  </a:lnTo>
                </a:path>
              </a:pathLst>
            </a:custGeom>
            <a:noFill/>
            <a:ln w="6350" cap="flat" cmpd="sng">
              <a:solidFill>
                <a:srgbClr val="000000"/>
              </a:solidFill>
              <a:prstDash val="solid"/>
              <a:headEnd type="none" w="med" len="med"/>
              <a:tailEnd type="triangle" w="med" len="med"/>
            </a:ln>
          </p:spPr>
          <p:txBody>
            <a:bodyPr/>
            <a:lstStyle/>
            <a:p>
              <a:endParaRPr lang="zh-CN" altLang="en-US"/>
            </a:p>
          </p:txBody>
        </p:sp>
        <p:sp>
          <p:nvSpPr>
            <p:cNvPr id="399376" name="任意多边形 399375"/>
            <p:cNvSpPr/>
            <p:nvPr/>
          </p:nvSpPr>
          <p:spPr>
            <a:xfrm>
              <a:off x="2610" y="870"/>
              <a:ext cx="0" cy="2813"/>
            </a:xfrm>
            <a:custGeom>
              <a:avLst/>
              <a:gdLst/>
              <a:ahLst/>
              <a:cxnLst/>
              <a:rect l="0" t="0" r="0" b="0"/>
              <a:pathLst>
                <a:path w="20000" h="20000">
                  <a:moveTo>
                    <a:pt x="0" y="19997"/>
                  </a:moveTo>
                  <a:lnTo>
                    <a:pt x="0" y="0"/>
                  </a:lnTo>
                </a:path>
              </a:pathLst>
            </a:custGeom>
            <a:noFill/>
            <a:ln w="6350" cap="flat" cmpd="sng">
              <a:solidFill>
                <a:srgbClr val="000000"/>
              </a:solidFill>
              <a:prstDash val="solid"/>
              <a:headEnd type="none" w="med" len="med"/>
              <a:tailEnd type="none" w="med" len="med"/>
            </a:ln>
          </p:spPr>
          <p:txBody>
            <a:bodyPr/>
            <a:lstStyle/>
            <a:p>
              <a:endParaRPr lang="zh-CN" altLang="en-US"/>
            </a:p>
          </p:txBody>
        </p:sp>
        <p:sp>
          <p:nvSpPr>
            <p:cNvPr id="399377" name="矩形 399376"/>
            <p:cNvSpPr/>
            <p:nvPr/>
          </p:nvSpPr>
          <p:spPr>
            <a:xfrm>
              <a:off x="1349" y="2192"/>
              <a:ext cx="936" cy="190"/>
            </a:xfrm>
            <a:prstGeom prst="rect">
              <a:avLst/>
            </a:prstGeom>
            <a:noFill/>
            <a:ln w="0" cap="flat" cmpd="sng">
              <a:solidFill>
                <a:schemeClr val="tx1"/>
              </a:solidFill>
              <a:prstDash val="solid"/>
              <a:miter/>
              <a:headEnd type="none" w="med" len="med"/>
              <a:tailEnd type="none" w="med" len="med"/>
            </a:ln>
          </p:spPr>
          <p:txBody>
            <a:bodyPr lIns="0" tIns="0" rIns="0" bIns="0"/>
            <a:lstStyle/>
            <a:p>
              <a:pPr algn="ctr" eaLnBrk="0" hangingPunct="0">
                <a:lnSpc>
                  <a:spcPct val="80000"/>
                </a:lnSpc>
              </a:pPr>
              <a:r>
                <a:rPr lang="" altLang="zh-CN" sz="1400" dirty="0">
                  <a:solidFill>
                    <a:schemeClr val="tx1"/>
                  </a:solidFill>
                  <a:latin typeface="宋体" panose="02010600030101010101" pitchFamily="2" charset="-122"/>
                  <a:ea typeface="宋体" panose="02010600030101010101" pitchFamily="2" charset="-122"/>
                </a:rPr>
                <a:t>EventListener</a:t>
              </a:r>
            </a:p>
          </p:txBody>
        </p:sp>
        <p:sp>
          <p:nvSpPr>
            <p:cNvPr id="399378" name="矩形 399377"/>
            <p:cNvSpPr/>
            <p:nvPr/>
          </p:nvSpPr>
          <p:spPr>
            <a:xfrm>
              <a:off x="2880" y="816"/>
              <a:ext cx="1039" cy="191"/>
            </a:xfrm>
            <a:prstGeom prst="rect">
              <a:avLst/>
            </a:prstGeom>
            <a:noFill/>
            <a:ln w="0" cap="flat" cmpd="sng">
              <a:solidFill>
                <a:schemeClr val="tx1"/>
              </a:solidFill>
              <a:prstDash val="solid"/>
              <a:miter/>
              <a:headEnd type="none" w="med" len="med"/>
              <a:tailEnd type="none" w="med" len="med"/>
            </a:ln>
          </p:spPr>
          <p:txBody>
            <a:bodyPr lIns="0" tIns="0" rIns="0" bIns="0"/>
            <a:lstStyle/>
            <a:p>
              <a:pPr algn="ctr" eaLnBrk="0" hangingPunct="0">
                <a:lnSpc>
                  <a:spcPct val="80000"/>
                </a:lnSpc>
              </a:pPr>
              <a:r>
                <a:rPr lang="" altLang="zh-CN" sz="1200" dirty="0">
                  <a:solidFill>
                    <a:schemeClr val="tx1"/>
                  </a:solidFill>
                  <a:latin typeface="宋体" panose="02010600030101010101" pitchFamily="2" charset="-122"/>
                  <a:ea typeface="宋体" panose="02010600030101010101" pitchFamily="2" charset="-122"/>
                </a:rPr>
                <a:t>ActionListener</a:t>
              </a:r>
            </a:p>
          </p:txBody>
        </p:sp>
        <p:sp>
          <p:nvSpPr>
            <p:cNvPr id="399379" name="矩形 399378"/>
            <p:cNvSpPr/>
            <p:nvPr/>
          </p:nvSpPr>
          <p:spPr>
            <a:xfrm>
              <a:off x="2878" y="1067"/>
              <a:ext cx="1039" cy="190"/>
            </a:xfrm>
            <a:prstGeom prst="rect">
              <a:avLst/>
            </a:prstGeom>
            <a:noFill/>
            <a:ln w="0" cap="flat" cmpd="sng">
              <a:solidFill>
                <a:schemeClr val="tx1"/>
              </a:solidFill>
              <a:prstDash val="solid"/>
              <a:miter/>
              <a:headEnd type="none" w="med" len="med"/>
              <a:tailEnd type="none" w="med" len="med"/>
            </a:ln>
          </p:spPr>
          <p:txBody>
            <a:bodyPr lIns="0" tIns="0" rIns="0" bIns="0"/>
            <a:lstStyle/>
            <a:p>
              <a:pPr algn="ctr" eaLnBrk="0" hangingPunct="0">
                <a:lnSpc>
                  <a:spcPct val="80000"/>
                </a:lnSpc>
              </a:pPr>
              <a:r>
                <a:rPr lang="" altLang="zh-CN" sz="1200" dirty="0">
                  <a:solidFill>
                    <a:schemeClr val="tx1"/>
                  </a:solidFill>
                  <a:latin typeface="宋体" panose="02010600030101010101" pitchFamily="2" charset="-122"/>
                  <a:ea typeface="宋体" panose="02010600030101010101" pitchFamily="2" charset="-122"/>
                </a:rPr>
                <a:t>AdjustmentListener</a:t>
              </a:r>
            </a:p>
          </p:txBody>
        </p:sp>
        <p:sp>
          <p:nvSpPr>
            <p:cNvPr id="399380" name="矩形 399379"/>
            <p:cNvSpPr/>
            <p:nvPr/>
          </p:nvSpPr>
          <p:spPr>
            <a:xfrm>
              <a:off x="2878" y="1349"/>
              <a:ext cx="1039" cy="190"/>
            </a:xfrm>
            <a:prstGeom prst="rect">
              <a:avLst/>
            </a:prstGeom>
            <a:noFill/>
            <a:ln w="0" cap="flat" cmpd="sng">
              <a:solidFill>
                <a:schemeClr val="tx1"/>
              </a:solidFill>
              <a:prstDash val="solid"/>
              <a:miter/>
              <a:headEnd type="none" w="med" len="med"/>
              <a:tailEnd type="none" w="med" len="med"/>
            </a:ln>
          </p:spPr>
          <p:txBody>
            <a:bodyPr lIns="0" tIns="0" rIns="0" bIns="0"/>
            <a:lstStyle/>
            <a:p>
              <a:pPr algn="ctr" eaLnBrk="0" hangingPunct="0">
                <a:lnSpc>
                  <a:spcPct val="80000"/>
                </a:lnSpc>
              </a:pPr>
              <a:r>
                <a:rPr lang="" altLang="zh-CN" sz="1400" dirty="0">
                  <a:solidFill>
                    <a:schemeClr val="tx1"/>
                  </a:solidFill>
                  <a:latin typeface="宋体" panose="02010600030101010101" pitchFamily="2" charset="-122"/>
                  <a:ea typeface="宋体" panose="02010600030101010101" pitchFamily="2" charset="-122"/>
                </a:rPr>
                <a:t>ComponentListener</a:t>
              </a:r>
            </a:p>
          </p:txBody>
        </p:sp>
        <p:sp>
          <p:nvSpPr>
            <p:cNvPr id="399381" name="矩形 399380"/>
            <p:cNvSpPr/>
            <p:nvPr/>
          </p:nvSpPr>
          <p:spPr>
            <a:xfrm>
              <a:off x="2878" y="1630"/>
              <a:ext cx="1039" cy="191"/>
            </a:xfrm>
            <a:prstGeom prst="rect">
              <a:avLst/>
            </a:prstGeom>
            <a:noFill/>
            <a:ln w="0" cap="flat" cmpd="sng">
              <a:solidFill>
                <a:schemeClr val="tx1"/>
              </a:solidFill>
              <a:prstDash val="solid"/>
              <a:miter/>
              <a:headEnd type="none" w="med" len="med"/>
              <a:tailEnd type="none" w="med" len="med"/>
            </a:ln>
          </p:spPr>
          <p:txBody>
            <a:bodyPr lIns="0" tIns="0" rIns="0" bIns="0"/>
            <a:lstStyle/>
            <a:p>
              <a:pPr algn="ctr" eaLnBrk="0" hangingPunct="0">
                <a:lnSpc>
                  <a:spcPct val="80000"/>
                </a:lnSpc>
              </a:pPr>
              <a:r>
                <a:rPr lang="" altLang="zh-CN" sz="1400" dirty="0">
                  <a:solidFill>
                    <a:schemeClr val="tx1"/>
                  </a:solidFill>
                  <a:latin typeface="宋体" panose="02010600030101010101" pitchFamily="2" charset="-122"/>
                  <a:ea typeface="宋体" panose="02010600030101010101" pitchFamily="2" charset="-122"/>
                </a:rPr>
                <a:t>ContainerListener</a:t>
              </a:r>
            </a:p>
          </p:txBody>
        </p:sp>
        <p:sp>
          <p:nvSpPr>
            <p:cNvPr id="399382" name="矩形 399381"/>
            <p:cNvSpPr/>
            <p:nvPr/>
          </p:nvSpPr>
          <p:spPr>
            <a:xfrm>
              <a:off x="2878" y="1912"/>
              <a:ext cx="1039" cy="190"/>
            </a:xfrm>
            <a:prstGeom prst="rect">
              <a:avLst/>
            </a:prstGeom>
            <a:noFill/>
            <a:ln w="0" cap="flat" cmpd="sng">
              <a:solidFill>
                <a:schemeClr val="tx1"/>
              </a:solidFill>
              <a:prstDash val="solid"/>
              <a:miter/>
              <a:headEnd type="none" w="med" len="med"/>
              <a:tailEnd type="none" w="med" len="med"/>
            </a:ln>
          </p:spPr>
          <p:txBody>
            <a:bodyPr lIns="0" tIns="0" rIns="0" bIns="0"/>
            <a:lstStyle/>
            <a:p>
              <a:pPr algn="ctr" eaLnBrk="0" hangingPunct="0">
                <a:lnSpc>
                  <a:spcPct val="80000"/>
                </a:lnSpc>
              </a:pPr>
              <a:r>
                <a:rPr lang="" altLang="zh-CN" sz="1400" dirty="0">
                  <a:solidFill>
                    <a:schemeClr val="tx1"/>
                  </a:solidFill>
                  <a:latin typeface="宋体" panose="02010600030101010101" pitchFamily="2" charset="-122"/>
                  <a:ea typeface="宋体" panose="02010600030101010101" pitchFamily="2" charset="-122"/>
                </a:rPr>
                <a:t>FocusListener</a:t>
              </a:r>
            </a:p>
          </p:txBody>
        </p:sp>
        <p:sp>
          <p:nvSpPr>
            <p:cNvPr id="399383" name="矩形 399382"/>
            <p:cNvSpPr/>
            <p:nvPr/>
          </p:nvSpPr>
          <p:spPr>
            <a:xfrm>
              <a:off x="2879" y="2193"/>
              <a:ext cx="1038" cy="190"/>
            </a:xfrm>
            <a:prstGeom prst="rect">
              <a:avLst/>
            </a:prstGeom>
            <a:noFill/>
            <a:ln w="0" cap="flat" cmpd="sng">
              <a:solidFill>
                <a:schemeClr val="tx1"/>
              </a:solidFill>
              <a:prstDash val="solid"/>
              <a:miter/>
              <a:headEnd type="none" w="med" len="med"/>
              <a:tailEnd type="none" w="med" len="med"/>
            </a:ln>
          </p:spPr>
          <p:txBody>
            <a:bodyPr lIns="0" tIns="0" rIns="0" bIns="0"/>
            <a:lstStyle/>
            <a:p>
              <a:pPr algn="ctr" eaLnBrk="0" hangingPunct="0">
                <a:lnSpc>
                  <a:spcPct val="80000"/>
                </a:lnSpc>
              </a:pPr>
              <a:r>
                <a:rPr lang="" altLang="zh-CN" sz="1400" dirty="0">
                  <a:solidFill>
                    <a:schemeClr val="tx1"/>
                  </a:solidFill>
                  <a:latin typeface="宋体" panose="02010600030101010101" pitchFamily="2" charset="-122"/>
                  <a:ea typeface="宋体" panose="02010600030101010101" pitchFamily="2" charset="-122"/>
                </a:rPr>
                <a:t>ItemListener</a:t>
              </a:r>
            </a:p>
          </p:txBody>
        </p:sp>
        <p:sp>
          <p:nvSpPr>
            <p:cNvPr id="399384" name="矩形 399383"/>
            <p:cNvSpPr/>
            <p:nvPr/>
          </p:nvSpPr>
          <p:spPr>
            <a:xfrm>
              <a:off x="2879" y="2474"/>
              <a:ext cx="1038" cy="191"/>
            </a:xfrm>
            <a:prstGeom prst="rect">
              <a:avLst/>
            </a:prstGeom>
            <a:noFill/>
            <a:ln w="0">
              <a:noFill/>
            </a:ln>
          </p:spPr>
          <p:txBody>
            <a:bodyPr lIns="0" tIns="0" rIns="0" bIns="0"/>
            <a:lstStyle/>
            <a:p>
              <a:pPr algn="ctr" eaLnBrk="0" hangingPunct="0">
                <a:lnSpc>
                  <a:spcPct val="80000"/>
                </a:lnSpc>
              </a:pPr>
              <a:r>
                <a:rPr lang="" altLang="zh-CN" sz="1400" dirty="0">
                  <a:solidFill>
                    <a:schemeClr val="tx1"/>
                  </a:solidFill>
                  <a:latin typeface="宋体" panose="02010600030101010101" pitchFamily="2" charset="-122"/>
                  <a:ea typeface="宋体" panose="02010600030101010101" pitchFamily="2" charset="-122"/>
                </a:rPr>
                <a:t>KeyListener</a:t>
              </a:r>
            </a:p>
          </p:txBody>
        </p:sp>
        <p:sp>
          <p:nvSpPr>
            <p:cNvPr id="399385" name="任意多边形 399384"/>
            <p:cNvSpPr/>
            <p:nvPr/>
          </p:nvSpPr>
          <p:spPr>
            <a:xfrm>
              <a:off x="2842" y="2439"/>
              <a:ext cx="1120" cy="241"/>
            </a:xfrm>
            <a:custGeom>
              <a:avLst/>
              <a:gdLst/>
              <a:ahLst/>
              <a:cxnLst/>
              <a:rect l="0" t="0" r="0" b="0"/>
              <a:pathLst>
                <a:path w="20000" h="20000">
                  <a:moveTo>
                    <a:pt x="19990" y="0"/>
                  </a:moveTo>
                  <a:lnTo>
                    <a:pt x="19990" y="19960"/>
                  </a:lnTo>
                  <a:lnTo>
                    <a:pt x="0" y="19960"/>
                  </a:lnTo>
                  <a:lnTo>
                    <a:pt x="0" y="0"/>
                  </a:lnTo>
                  <a:lnTo>
                    <a:pt x="19990" y="0"/>
                  </a:lnTo>
                  <a:close/>
                </a:path>
              </a:pathLst>
            </a:custGeom>
            <a:noFill/>
            <a:ln w="3175" cap="flat" cmpd="sng">
              <a:solidFill>
                <a:schemeClr val="tx1"/>
              </a:solidFill>
              <a:prstDash val="solid"/>
              <a:headEnd type="none" w="med" len="med"/>
              <a:tailEnd type="none" w="med" len="med"/>
            </a:ln>
          </p:spPr>
          <p:txBody>
            <a:bodyPr/>
            <a:lstStyle/>
            <a:p>
              <a:endParaRPr lang="zh-CN" altLang="en-US"/>
            </a:p>
          </p:txBody>
        </p:sp>
        <p:sp>
          <p:nvSpPr>
            <p:cNvPr id="399386" name="矩形 399385"/>
            <p:cNvSpPr/>
            <p:nvPr/>
          </p:nvSpPr>
          <p:spPr>
            <a:xfrm>
              <a:off x="2878" y="2755"/>
              <a:ext cx="1039" cy="191"/>
            </a:xfrm>
            <a:prstGeom prst="rect">
              <a:avLst/>
            </a:prstGeom>
            <a:noFill/>
            <a:ln w="0" cap="flat" cmpd="sng">
              <a:solidFill>
                <a:schemeClr val="tx1"/>
              </a:solidFill>
              <a:prstDash val="solid"/>
              <a:miter/>
              <a:headEnd type="none" w="med" len="med"/>
              <a:tailEnd type="none" w="med" len="med"/>
            </a:ln>
          </p:spPr>
          <p:txBody>
            <a:bodyPr lIns="0" tIns="0" rIns="0" bIns="0"/>
            <a:lstStyle/>
            <a:p>
              <a:pPr algn="ctr" eaLnBrk="0" hangingPunct="0">
                <a:lnSpc>
                  <a:spcPct val="80000"/>
                </a:lnSpc>
              </a:pPr>
              <a:r>
                <a:rPr lang="" altLang="zh-CN" sz="1400" dirty="0">
                  <a:solidFill>
                    <a:schemeClr val="tx1"/>
                  </a:solidFill>
                  <a:latin typeface="宋体" panose="02010600030101010101" pitchFamily="2" charset="-122"/>
                  <a:ea typeface="宋体" panose="02010600030101010101" pitchFamily="2" charset="-122"/>
                </a:rPr>
                <a:t>MouseListener</a:t>
              </a:r>
            </a:p>
          </p:txBody>
        </p:sp>
        <p:sp>
          <p:nvSpPr>
            <p:cNvPr id="399387" name="矩形 399386"/>
            <p:cNvSpPr/>
            <p:nvPr/>
          </p:nvSpPr>
          <p:spPr>
            <a:xfrm>
              <a:off x="2878" y="3037"/>
              <a:ext cx="1039" cy="190"/>
            </a:xfrm>
            <a:prstGeom prst="rect">
              <a:avLst/>
            </a:prstGeom>
            <a:noFill/>
            <a:ln w="0" cap="flat" cmpd="sng">
              <a:solidFill>
                <a:schemeClr val="tx1"/>
              </a:solidFill>
              <a:prstDash val="solid"/>
              <a:miter/>
              <a:headEnd type="none" w="med" len="med"/>
              <a:tailEnd type="none" w="med" len="med"/>
            </a:ln>
          </p:spPr>
          <p:txBody>
            <a:bodyPr lIns="0" tIns="0" rIns="0" bIns="0"/>
            <a:lstStyle/>
            <a:p>
              <a:pPr algn="ctr" eaLnBrk="0" hangingPunct="0">
                <a:lnSpc>
                  <a:spcPct val="80000"/>
                </a:lnSpc>
              </a:pPr>
              <a:r>
                <a:rPr lang="" altLang="zh-CN" sz="1200" dirty="0">
                  <a:solidFill>
                    <a:schemeClr val="tx1"/>
                  </a:solidFill>
                  <a:latin typeface="宋体" panose="02010600030101010101" pitchFamily="2" charset="-122"/>
                  <a:ea typeface="宋体" panose="02010600030101010101" pitchFamily="2" charset="-122"/>
                </a:rPr>
                <a:t>MouseMotionListener</a:t>
              </a:r>
            </a:p>
          </p:txBody>
        </p:sp>
        <p:sp>
          <p:nvSpPr>
            <p:cNvPr id="399388" name="矩形 399387"/>
            <p:cNvSpPr/>
            <p:nvPr/>
          </p:nvSpPr>
          <p:spPr>
            <a:xfrm>
              <a:off x="2878" y="3317"/>
              <a:ext cx="1039" cy="190"/>
            </a:xfrm>
            <a:prstGeom prst="rect">
              <a:avLst/>
            </a:prstGeom>
            <a:noFill/>
            <a:ln w="0" cap="flat" cmpd="sng">
              <a:solidFill>
                <a:schemeClr val="tx2"/>
              </a:solidFill>
              <a:prstDash val="solid"/>
              <a:miter/>
              <a:headEnd type="none" w="med" len="med"/>
              <a:tailEnd type="none" w="med" len="med"/>
            </a:ln>
          </p:spPr>
          <p:txBody>
            <a:bodyPr lIns="0" tIns="0" rIns="0" bIns="0"/>
            <a:lstStyle/>
            <a:p>
              <a:pPr algn="ctr" eaLnBrk="0" hangingPunct="0">
                <a:lnSpc>
                  <a:spcPct val="80000"/>
                </a:lnSpc>
              </a:pPr>
              <a:r>
                <a:rPr lang="" altLang="zh-CN" sz="1400" dirty="0">
                  <a:solidFill>
                    <a:schemeClr val="tx1"/>
                  </a:solidFill>
                  <a:latin typeface="宋体" panose="02010600030101010101" pitchFamily="2" charset="-122"/>
                  <a:ea typeface="宋体" panose="02010600030101010101" pitchFamily="2" charset="-122"/>
                </a:rPr>
                <a:t>TextListener</a:t>
              </a:r>
            </a:p>
          </p:txBody>
        </p:sp>
        <p:sp>
          <p:nvSpPr>
            <p:cNvPr id="399389" name="矩形 399388"/>
            <p:cNvSpPr/>
            <p:nvPr/>
          </p:nvSpPr>
          <p:spPr>
            <a:xfrm>
              <a:off x="2878" y="3598"/>
              <a:ext cx="1039" cy="191"/>
            </a:xfrm>
            <a:prstGeom prst="rect">
              <a:avLst/>
            </a:prstGeom>
            <a:noFill/>
            <a:ln w="0" cap="flat" cmpd="sng">
              <a:solidFill>
                <a:schemeClr val="tx1"/>
              </a:solidFill>
              <a:prstDash val="solid"/>
              <a:miter/>
              <a:headEnd type="none" w="med" len="med"/>
              <a:tailEnd type="none" w="med" len="med"/>
            </a:ln>
          </p:spPr>
          <p:txBody>
            <a:bodyPr lIns="0" tIns="0" rIns="0" bIns="0"/>
            <a:lstStyle/>
            <a:p>
              <a:pPr algn="ctr" eaLnBrk="0" hangingPunct="0">
                <a:lnSpc>
                  <a:spcPct val="80000"/>
                </a:lnSpc>
              </a:pPr>
              <a:r>
                <a:rPr lang="" altLang="zh-CN" sz="1400" dirty="0">
                  <a:solidFill>
                    <a:schemeClr val="tx1"/>
                  </a:solidFill>
                  <a:latin typeface="宋体" panose="02010600030101010101" pitchFamily="2" charset="-122"/>
                  <a:ea typeface="宋体" panose="02010600030101010101" pitchFamily="2" charset="-122"/>
                </a:rPr>
                <a:t>WindowListener</a:t>
              </a:r>
            </a:p>
          </p:txBody>
        </p:sp>
        <p:sp>
          <p:nvSpPr>
            <p:cNvPr id="399390" name="任意多边形 399389"/>
            <p:cNvSpPr/>
            <p:nvPr/>
          </p:nvSpPr>
          <p:spPr>
            <a:xfrm>
              <a:off x="2609" y="870"/>
              <a:ext cx="235" cy="0"/>
            </a:xfrm>
            <a:custGeom>
              <a:avLst/>
              <a:gdLst/>
              <a:ahLst/>
              <a:cxnLst/>
              <a:rect l="0" t="0" r="0" b="0"/>
              <a:pathLst>
                <a:path w="20000" h="20000">
                  <a:moveTo>
                    <a:pt x="19952" y="0"/>
                  </a:moveTo>
                  <a:lnTo>
                    <a:pt x="0" y="0"/>
                  </a:lnTo>
                </a:path>
              </a:pathLst>
            </a:custGeom>
            <a:noFill/>
            <a:ln w="3175" cap="flat" cmpd="sng">
              <a:solidFill>
                <a:srgbClr val="000000"/>
              </a:solidFill>
              <a:prstDash val="solid"/>
              <a:headEnd type="none" w="med" len="med"/>
              <a:tailEnd type="none" w="med" len="med"/>
            </a:ln>
          </p:spPr>
          <p:txBody>
            <a:bodyPr/>
            <a:lstStyle/>
            <a:p>
              <a:endParaRPr lang="zh-CN" altLang="en-US"/>
            </a:p>
          </p:txBody>
        </p:sp>
        <p:sp>
          <p:nvSpPr>
            <p:cNvPr id="399391" name="任意多边形 399390"/>
            <p:cNvSpPr/>
            <p:nvPr/>
          </p:nvSpPr>
          <p:spPr>
            <a:xfrm>
              <a:off x="2609" y="3683"/>
              <a:ext cx="235" cy="1"/>
            </a:xfrm>
            <a:custGeom>
              <a:avLst/>
              <a:gdLst/>
              <a:ahLst/>
              <a:cxnLst/>
              <a:rect l="0" t="0" r="0" b="0"/>
              <a:pathLst>
                <a:path w="20000" h="20000">
                  <a:moveTo>
                    <a:pt x="19952" y="0"/>
                  </a:moveTo>
                  <a:lnTo>
                    <a:pt x="0" y="0"/>
                  </a:lnTo>
                </a:path>
              </a:pathLst>
            </a:custGeom>
            <a:noFill/>
            <a:ln w="3175" cap="flat" cmpd="sng">
              <a:solidFill>
                <a:srgbClr val="000000"/>
              </a:solidFill>
              <a:prstDash val="solid"/>
              <a:headEnd type="none" w="med" len="med"/>
              <a:tailEnd type="none" w="med" len="med"/>
            </a:ln>
          </p:spPr>
          <p:txBody>
            <a:bodyPr/>
            <a:lstStyle/>
            <a:p>
              <a:endParaRPr lang="zh-CN" alt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60417"/>
          <p:cNvSpPr>
            <a:spLocks noGrp="1"/>
          </p:cNvSpPr>
          <p:nvPr>
            <p:ph type="title"/>
          </p:nvPr>
        </p:nvSpPr>
        <p:spPr>
          <a:xfrm>
            <a:off x="838200" y="533400"/>
            <a:ext cx="2590800" cy="609600"/>
          </a:xfrm>
          <a:ln/>
        </p:spPr>
        <p:txBody>
          <a:bodyPr anchor="b"/>
          <a:lstStyle/>
          <a:p>
            <a:r>
              <a:rPr lang="zh-CN" altLang="en-US" dirty="0"/>
              <a:t>教学目标</a:t>
            </a:r>
          </a:p>
        </p:txBody>
      </p:sp>
      <p:sp>
        <p:nvSpPr>
          <p:cNvPr id="60419" name="文本占位符 60418"/>
          <p:cNvSpPr>
            <a:spLocks noGrp="1"/>
          </p:cNvSpPr>
          <p:nvPr>
            <p:ph type="body" idx="1"/>
          </p:nvPr>
        </p:nvSpPr>
        <p:spPr>
          <a:xfrm>
            <a:off x="685800" y="1600200"/>
            <a:ext cx="8458200" cy="4648200"/>
          </a:xfrm>
          <a:ln/>
        </p:spPr>
        <p:txBody>
          <a:bodyPr/>
          <a:lstStyle/>
          <a:p>
            <a:pPr algn="just">
              <a:buNone/>
            </a:pPr>
            <a:r>
              <a:rPr lang="en-US" altLang="zh-CN" sz="2800" dirty="0">
                <a:solidFill>
                  <a:schemeClr val="tx2"/>
                </a:solidFill>
                <a:latin typeface="宋体" panose="02010600030101010101" pitchFamily="2" charset="-122"/>
                <a:cs typeface="Times New Roman" panose="02020603050405020304" pitchFamily="18" charset="0"/>
              </a:rPr>
              <a:t>9.1 </a:t>
            </a:r>
            <a:r>
              <a:rPr lang="en-US" altLang="zh-CN" sz="2800">
                <a:solidFill>
                  <a:schemeClr val="tx2"/>
                </a:solidFill>
                <a:latin typeface="宋体" panose="02010600030101010101" pitchFamily="2" charset="-122"/>
                <a:cs typeface="Times New Roman" panose="02020603050405020304" pitchFamily="18" charset="0"/>
              </a:rPr>
              <a:t>AWT</a:t>
            </a:r>
            <a:r>
              <a:rPr lang="zh-CN" altLang="en-US" sz="2800">
                <a:solidFill>
                  <a:schemeClr val="tx2"/>
                </a:solidFill>
                <a:latin typeface="Times New Roman" panose="02020603050405020304" pitchFamily="18" charset="0"/>
              </a:rPr>
              <a:t>和</a:t>
            </a:r>
            <a:r>
              <a:rPr lang="en-US" altLang="zh-CN" sz="2800">
                <a:solidFill>
                  <a:schemeClr val="tx2"/>
                </a:solidFill>
                <a:latin typeface="宋体" panose="02010600030101010101" pitchFamily="2" charset="-122"/>
                <a:cs typeface="Times New Roman" panose="02020603050405020304" pitchFamily="18" charset="0"/>
              </a:rPr>
              <a:t>Swing</a:t>
            </a:r>
            <a:r>
              <a:rPr lang="zh-CN" altLang="en-US" sz="2800" dirty="0">
                <a:solidFill>
                  <a:schemeClr val="tx2"/>
                </a:solidFill>
                <a:latin typeface="Times New Roman" panose="02020603050405020304" pitchFamily="18" charset="0"/>
              </a:rPr>
              <a:t>组件概述</a:t>
            </a:r>
            <a:endParaRPr lang="zh-CN" altLang="en-US" sz="2800">
              <a:solidFill>
                <a:schemeClr val="tx2"/>
              </a:solidFill>
              <a:latin typeface="宋体" panose="02010600030101010101" pitchFamily="2" charset="-122"/>
              <a:cs typeface="Times New Roman" panose="02020603050405020304" pitchFamily="18" charset="0"/>
            </a:endParaRPr>
          </a:p>
          <a:p>
            <a:pPr algn="just">
              <a:buNone/>
            </a:pPr>
            <a:r>
              <a:rPr lang="en-US" altLang="zh-CN" sz="2800" dirty="0">
                <a:solidFill>
                  <a:schemeClr val="tx2"/>
                </a:solidFill>
                <a:latin typeface="宋体" panose="02010600030101010101" pitchFamily="2" charset="-122"/>
                <a:cs typeface="Times New Roman" panose="02020603050405020304" pitchFamily="18" charset="0"/>
              </a:rPr>
              <a:t>9.2 </a:t>
            </a:r>
            <a:r>
              <a:rPr lang="zh-CN" altLang="en-US" sz="2800" dirty="0">
                <a:solidFill>
                  <a:schemeClr val="tx2"/>
                </a:solidFill>
                <a:latin typeface="Times New Roman" panose="02020603050405020304" pitchFamily="18" charset="0"/>
              </a:rPr>
              <a:t>事件处理模型</a:t>
            </a:r>
            <a:endParaRPr lang="zh-CN" altLang="en-US" sz="2800">
              <a:solidFill>
                <a:schemeClr val="tx2"/>
              </a:solidFill>
              <a:latin typeface="宋体" panose="02010600030101010101" pitchFamily="2" charset="-122"/>
              <a:cs typeface="Times New Roman" panose="02020603050405020304" pitchFamily="18" charset="0"/>
            </a:endParaRPr>
          </a:p>
          <a:p>
            <a:pPr algn="just">
              <a:buNone/>
            </a:pPr>
            <a:r>
              <a:rPr lang="en-US" altLang="zh-CN" sz="2800" dirty="0">
                <a:solidFill>
                  <a:schemeClr val="tx2"/>
                </a:solidFill>
                <a:latin typeface="宋体" panose="02010600030101010101" pitchFamily="2" charset="-122"/>
                <a:cs typeface="Times New Roman" panose="02020603050405020304" pitchFamily="18" charset="0"/>
              </a:rPr>
              <a:t>9.3 </a:t>
            </a:r>
            <a:r>
              <a:rPr lang="zh-CN" altLang="en-US" sz="2800" dirty="0">
                <a:solidFill>
                  <a:schemeClr val="tx2"/>
                </a:solidFill>
                <a:latin typeface="Times New Roman" panose="02020603050405020304" pitchFamily="18" charset="0"/>
              </a:rPr>
              <a:t>命令按钮</a:t>
            </a:r>
            <a:r>
              <a:rPr lang="en-US" altLang="zh-CN" sz="2800" err="1">
                <a:solidFill>
                  <a:schemeClr val="tx2"/>
                </a:solidFill>
                <a:latin typeface="宋体" panose="02010600030101010101" pitchFamily="2" charset="-122"/>
                <a:cs typeface="Times New Roman" panose="02020603050405020304" pitchFamily="18" charset="0"/>
              </a:rPr>
              <a:t>JButton</a:t>
            </a:r>
            <a:endParaRPr lang="en-US" altLang="zh-CN" sz="2800">
              <a:solidFill>
                <a:schemeClr val="tx2"/>
              </a:solidFill>
              <a:latin typeface="宋体" panose="02010600030101010101" pitchFamily="2" charset="-122"/>
              <a:cs typeface="Times New Roman" panose="02020603050405020304" pitchFamily="18" charset="0"/>
            </a:endParaRPr>
          </a:p>
          <a:p>
            <a:pPr algn="just">
              <a:buNone/>
            </a:pPr>
            <a:r>
              <a:rPr lang="en-US" altLang="zh-CN" sz="2800">
                <a:solidFill>
                  <a:schemeClr val="tx2"/>
                </a:solidFill>
                <a:latin typeface="宋体" panose="02010600030101010101" pitchFamily="2" charset="-122"/>
                <a:cs typeface="Times New Roman" panose="02020603050405020304" pitchFamily="18" charset="0"/>
              </a:rPr>
              <a:t>9.4 </a:t>
            </a:r>
            <a:r>
              <a:rPr lang="zh-CN" altLang="en-US" sz="2800" dirty="0">
                <a:solidFill>
                  <a:schemeClr val="tx2"/>
                </a:solidFill>
                <a:latin typeface="Times New Roman" panose="02020603050405020304" pitchFamily="18" charset="0"/>
              </a:rPr>
              <a:t>标签、单行文本框、多行文本域与滚动条面板</a:t>
            </a:r>
            <a:endParaRPr lang="zh-CN" altLang="en-US" sz="2800">
              <a:solidFill>
                <a:schemeClr val="tx2"/>
              </a:solidFill>
              <a:latin typeface="宋体" panose="02010600030101010101" pitchFamily="2" charset="-122"/>
              <a:cs typeface="Times New Roman" panose="02020603050405020304" pitchFamily="18" charset="0"/>
            </a:endParaRPr>
          </a:p>
          <a:p>
            <a:pPr algn="just">
              <a:buNone/>
            </a:pPr>
            <a:r>
              <a:rPr lang="en-US" altLang="zh-CN" sz="2800" dirty="0">
                <a:solidFill>
                  <a:schemeClr val="tx2"/>
                </a:solidFill>
                <a:latin typeface="宋体" panose="02010600030101010101" pitchFamily="2" charset="-122"/>
                <a:cs typeface="Times New Roman" panose="02020603050405020304" pitchFamily="18" charset="0"/>
              </a:rPr>
              <a:t>9.5 </a:t>
            </a:r>
            <a:r>
              <a:rPr lang="zh-CN" altLang="en-US" sz="2800" dirty="0">
                <a:solidFill>
                  <a:schemeClr val="tx2"/>
                </a:solidFill>
                <a:latin typeface="Times New Roman" panose="02020603050405020304" pitchFamily="18" charset="0"/>
              </a:rPr>
              <a:t>复选框按钮</a:t>
            </a:r>
            <a:r>
              <a:rPr lang="en-US" altLang="zh-CN" sz="2800" err="1">
                <a:solidFill>
                  <a:schemeClr val="tx2"/>
                </a:solidFill>
                <a:latin typeface="宋体" panose="02010600030101010101" pitchFamily="2" charset="-122"/>
                <a:cs typeface="Times New Roman" panose="02020603050405020304" pitchFamily="18" charset="0"/>
              </a:rPr>
              <a:t>JCheckBox</a:t>
            </a:r>
            <a:r>
              <a:rPr lang="zh-CN" altLang="en-US" sz="2800" dirty="0">
                <a:solidFill>
                  <a:schemeClr val="tx2"/>
                </a:solidFill>
                <a:latin typeface="Times New Roman" panose="02020603050405020304" pitchFamily="18" charset="0"/>
              </a:rPr>
              <a:t>和单选按钮</a:t>
            </a:r>
            <a:r>
              <a:rPr lang="en-US" altLang="zh-CN" sz="2800" err="1">
                <a:solidFill>
                  <a:schemeClr val="tx2"/>
                </a:solidFill>
                <a:latin typeface="宋体" panose="02010600030101010101" pitchFamily="2" charset="-122"/>
                <a:cs typeface="Times New Roman" panose="02020603050405020304" pitchFamily="18" charset="0"/>
              </a:rPr>
              <a:t>JRadioButton</a:t>
            </a:r>
            <a:endParaRPr lang="en-US" altLang="zh-CN" sz="2800">
              <a:solidFill>
                <a:schemeClr val="tx2"/>
              </a:solidFill>
              <a:latin typeface="宋体" panose="02010600030101010101" pitchFamily="2" charset="-122"/>
              <a:cs typeface="Times New Roman" panose="02020603050405020304" pitchFamily="18" charset="0"/>
            </a:endParaRPr>
          </a:p>
          <a:p>
            <a:pPr algn="just">
              <a:buNone/>
            </a:pPr>
            <a:r>
              <a:rPr lang="en-US" altLang="zh-CN" sz="2800">
                <a:solidFill>
                  <a:schemeClr val="tx2"/>
                </a:solidFill>
                <a:latin typeface="宋体" panose="02010600030101010101" pitchFamily="2" charset="-122"/>
                <a:cs typeface="Times New Roman" panose="02020603050405020304" pitchFamily="18" charset="0"/>
              </a:rPr>
              <a:t>9.6 </a:t>
            </a:r>
            <a:r>
              <a:rPr lang="zh-CN" altLang="en-US" sz="2800" dirty="0">
                <a:solidFill>
                  <a:schemeClr val="tx2"/>
                </a:solidFill>
                <a:latin typeface="Times New Roman" panose="02020603050405020304" pitchFamily="18" charset="0"/>
              </a:rPr>
              <a:t>组合框</a:t>
            </a:r>
            <a:r>
              <a:rPr lang="en-US" altLang="zh-CN" sz="2800" err="1">
                <a:solidFill>
                  <a:schemeClr val="tx2"/>
                </a:solidFill>
                <a:latin typeface="宋体" panose="02010600030101010101" pitchFamily="2" charset="-122"/>
                <a:cs typeface="Times New Roman" panose="02020603050405020304" pitchFamily="18" charset="0"/>
              </a:rPr>
              <a:t>JComboBox</a:t>
            </a:r>
            <a:endParaRPr lang="en-US" altLang="zh-CN" sz="2800">
              <a:solidFill>
                <a:schemeClr val="tx2"/>
              </a:solidFill>
              <a:latin typeface="宋体" panose="02010600030101010101" pitchFamily="2" charset="-122"/>
              <a:cs typeface="Times New Roman" panose="02020603050405020304" pitchFamily="18" charset="0"/>
            </a:endParaRPr>
          </a:p>
          <a:p>
            <a:pPr algn="just">
              <a:buNone/>
            </a:pPr>
            <a:r>
              <a:rPr lang="en-US" altLang="zh-CN" sz="2800">
                <a:solidFill>
                  <a:schemeClr val="tx2"/>
                </a:solidFill>
                <a:latin typeface="宋体" panose="02010600030101010101" pitchFamily="2" charset="-122"/>
                <a:cs typeface="Times New Roman" panose="02020603050405020304" pitchFamily="18" charset="0"/>
              </a:rPr>
              <a:t>9.7 </a:t>
            </a:r>
            <a:r>
              <a:rPr lang="zh-CN" altLang="en-US" sz="2800" dirty="0">
                <a:solidFill>
                  <a:schemeClr val="tx2"/>
                </a:solidFill>
                <a:latin typeface="Times New Roman" panose="02020603050405020304" pitchFamily="18" charset="0"/>
              </a:rPr>
              <a:t>列表</a:t>
            </a:r>
            <a:r>
              <a:rPr lang="en-US" altLang="zh-CN" sz="2800" err="1">
                <a:solidFill>
                  <a:schemeClr val="tx2"/>
                </a:solidFill>
                <a:latin typeface="宋体" panose="02010600030101010101" pitchFamily="2" charset="-122"/>
                <a:cs typeface="Times New Roman" panose="02020603050405020304" pitchFamily="18" charset="0"/>
              </a:rPr>
              <a:t>JList</a:t>
            </a:r>
            <a:endParaRPr lang="en-US" altLang="zh-CN" sz="2800">
              <a:solidFill>
                <a:schemeClr val="tx2"/>
              </a:solidFill>
              <a:latin typeface="宋体" panose="02010600030101010101" pitchFamily="2" charset="-122"/>
              <a:cs typeface="Times New Roman" panose="02020603050405020304" pitchFamily="18" charset="0"/>
            </a:endParaRPr>
          </a:p>
          <a:p>
            <a:pPr algn="just">
              <a:buNone/>
            </a:pPr>
            <a:r>
              <a:rPr lang="en-US" altLang="zh-CN" sz="2800">
                <a:solidFill>
                  <a:schemeClr val="tx2"/>
                </a:solidFill>
                <a:latin typeface="宋体" panose="02010600030101010101" pitchFamily="2" charset="-122"/>
                <a:cs typeface="Times New Roman" panose="02020603050405020304" pitchFamily="18" charset="0"/>
              </a:rPr>
              <a:t>9.8 </a:t>
            </a:r>
            <a:r>
              <a:rPr lang="zh-CN" altLang="en-US" sz="2800" dirty="0">
                <a:solidFill>
                  <a:schemeClr val="tx2"/>
                </a:solidFill>
                <a:latin typeface="Times New Roman" panose="02020603050405020304" pitchFamily="18" charset="0"/>
              </a:rPr>
              <a:t>布局管理器</a:t>
            </a:r>
            <a:endParaRPr lang="zh-CN" altLang="en-US" sz="2800">
              <a:solidFill>
                <a:schemeClr val="tx2"/>
              </a:solidFill>
              <a:latin typeface="宋体" panose="02010600030101010101" pitchFamily="2" charset="-122"/>
              <a:cs typeface="Times New Roman" panose="02020603050405020304" pitchFamily="18" charset="0"/>
            </a:endParaRPr>
          </a:p>
          <a:p>
            <a:pPr algn="just"/>
            <a:endParaRPr lang="zh-CN" altLang="en-US" sz="2800">
              <a:solidFill>
                <a:schemeClr val="tx2"/>
              </a:solidFill>
              <a:latin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标题 400385"/>
          <p:cNvSpPr>
            <a:spLocks noGrp="1"/>
          </p:cNvSpPr>
          <p:nvPr>
            <p:ph type="title"/>
          </p:nvPr>
        </p:nvSpPr>
        <p:spPr>
          <a:ln/>
        </p:spPr>
        <p:txBody>
          <a:bodyPr anchor="b"/>
          <a:lstStyle/>
          <a:p>
            <a:r>
              <a:rPr lang="en-US" altLang="zh-CN" dirty="0">
                <a:latin typeface="Arial" panose="020B0604020202020204" pitchFamily="34" charset="0"/>
                <a:ea typeface="楷体_GB2312" pitchFamily="49" charset="-122"/>
              </a:rPr>
              <a:t>9.2 </a:t>
            </a:r>
            <a:r>
              <a:rPr lang="zh-CN" altLang="en-US" dirty="0">
                <a:latin typeface="Arial" panose="020B0604020202020204" pitchFamily="34" charset="0"/>
                <a:ea typeface="楷体_GB2312" pitchFamily="49" charset="-122"/>
              </a:rPr>
              <a:t>事件处理模型</a:t>
            </a:r>
            <a:endParaRPr lang="zh-CN" altLang="en-US">
              <a:latin typeface="Arial" panose="020B0604020202020204" pitchFamily="34" charset="0"/>
              <a:ea typeface="楷体_GB2312" pitchFamily="49" charset="-122"/>
            </a:endParaRPr>
          </a:p>
        </p:txBody>
      </p:sp>
      <p:sp>
        <p:nvSpPr>
          <p:cNvPr id="400387" name="文本占位符 400386"/>
          <p:cNvSpPr>
            <a:spLocks noGrp="1"/>
          </p:cNvSpPr>
          <p:nvPr>
            <p:ph type="body" idx="1"/>
          </p:nvPr>
        </p:nvSpPr>
        <p:spPr>
          <a:xfrm>
            <a:off x="533400" y="1295400"/>
            <a:ext cx="8153400" cy="1905000"/>
          </a:xfrm>
          <a:ln/>
        </p:spPr>
        <p:txBody>
          <a:bodyPr/>
          <a:lstStyle/>
          <a:p>
            <a:pPr marL="533400" indent="-533400" algn="just">
              <a:lnSpc>
                <a:spcPct val="90000"/>
              </a:lnSpc>
              <a:buNone/>
            </a:pPr>
            <a:r>
              <a:rPr lang="en-US" altLang="zh-CN" sz="2800" b="1" dirty="0">
                <a:latin typeface="宋体" panose="02010600030101010101" pitchFamily="2" charset="-122"/>
                <a:ea typeface="楷体_GB2312" pitchFamily="49" charset="-122"/>
              </a:rPr>
              <a:t>  2.</a:t>
            </a:r>
            <a:r>
              <a:rPr lang="zh-CN" altLang="en-US" sz="2800" b="1" dirty="0">
                <a:latin typeface="Times New Roman" panose="02020603050405020304" pitchFamily="18" charset="0"/>
                <a:ea typeface="楷体_GB2312" pitchFamily="49" charset="-122"/>
              </a:rPr>
              <a:t>当需要对组件的某种事件进行响应和处理时，程序员必须完成两个步骤：</a:t>
            </a:r>
          </a:p>
          <a:p>
            <a:pPr marL="914400" lvl="1" indent="-457200" algn="just">
              <a:lnSpc>
                <a:spcPct val="90000"/>
              </a:lnSpc>
              <a:buFont typeface="Wingdings" panose="05000000000000000000" pitchFamily="2" charset="2"/>
              <a:buAutoNum type="arabicParenR"/>
            </a:pPr>
            <a:r>
              <a:rPr lang="zh-CN" altLang="en-US" sz="2400" dirty="0">
                <a:latin typeface="宋体" panose="02010600030101010101" pitchFamily="2" charset="-122"/>
              </a:rPr>
              <a:t>为组件注册实现规定接口的事件监听器；</a:t>
            </a:r>
            <a:r>
              <a:rPr lang="zh-CN" altLang="en-US" sz="2400" dirty="0">
                <a:latin typeface="Times New Roman" panose="02020603050405020304" pitchFamily="18" charset="0"/>
                <a:ea typeface="楷体_GB2312" pitchFamily="49" charset="-122"/>
              </a:rPr>
              <a:t> </a:t>
            </a:r>
          </a:p>
          <a:p>
            <a:pPr marL="914400" lvl="1" indent="-457200" algn="just">
              <a:lnSpc>
                <a:spcPct val="90000"/>
              </a:lnSpc>
              <a:buFont typeface="Wingdings" panose="05000000000000000000" pitchFamily="2" charset="2"/>
              <a:buAutoNum type="arabicParenR"/>
            </a:pPr>
            <a:r>
              <a:rPr lang="zh-CN" altLang="en-US" sz="2400" dirty="0">
                <a:latin typeface="宋体" panose="02010600030101010101" pitchFamily="2" charset="-122"/>
              </a:rPr>
              <a:t>实现事件监听器接口中声明的事件处理抽象方法。</a:t>
            </a:r>
          </a:p>
          <a:p>
            <a:pPr marL="914400" lvl="1" indent="-457200" algn="just">
              <a:lnSpc>
                <a:spcPct val="90000"/>
              </a:lnSpc>
              <a:buNone/>
            </a:pPr>
            <a:r>
              <a:rPr lang="zh-CN" altLang="en-US" sz="2400" dirty="0">
                <a:latin typeface="Times New Roman" panose="02020603050405020304" pitchFamily="18" charset="0"/>
                <a:ea typeface="楷体_GB2312" pitchFamily="49" charset="-122"/>
              </a:rPr>
              <a:t>例如</a:t>
            </a:r>
            <a:r>
              <a:rPr lang="en-US" altLang="zh-CN" sz="2400" dirty="0">
                <a:latin typeface="Times New Roman" panose="02020603050405020304" pitchFamily="18" charset="0"/>
                <a:ea typeface="楷体_GB2312" pitchFamily="49" charset="-122"/>
              </a:rPr>
              <a:t>,</a:t>
            </a:r>
            <a:r>
              <a:rPr lang="en-US" altLang="zh-CN" sz="2400" dirty="0">
                <a:latin typeface="宋体" panose="02010600030101010101" pitchFamily="2" charset="-122"/>
              </a:rPr>
              <a:t> button</a:t>
            </a:r>
            <a:r>
              <a:rPr lang="zh-CN" altLang="en-US" sz="2400" dirty="0">
                <a:latin typeface="宋体" panose="02010600030101010101" pitchFamily="2" charset="-122"/>
              </a:rPr>
              <a:t>组件的事件响应过程</a:t>
            </a:r>
            <a:r>
              <a:rPr lang="en-US" altLang="zh-CN" sz="2400" dirty="0">
                <a:latin typeface="宋体" panose="02010600030101010101" pitchFamily="2" charset="-122"/>
              </a:rPr>
              <a:t>:</a:t>
            </a:r>
            <a:endParaRPr lang="en-US" altLang="zh-CN" sz="2400" dirty="0">
              <a:latin typeface="Times New Roman" panose="02020603050405020304" pitchFamily="18" charset="0"/>
              <a:ea typeface="楷体_GB2312" pitchFamily="49" charset="-122"/>
            </a:endParaRPr>
          </a:p>
          <a:p>
            <a:pPr marL="533400" indent="-533400" algn="just">
              <a:lnSpc>
                <a:spcPct val="90000"/>
              </a:lnSpc>
            </a:pPr>
            <a:endParaRPr lang="en-US" altLang="zh-CN" sz="2400" dirty="0">
              <a:latin typeface="宋体" panose="02010600030101010101" pitchFamily="2" charset="-122"/>
              <a:ea typeface="楷体_GB2312" pitchFamily="49" charset="-122"/>
            </a:endParaRPr>
          </a:p>
          <a:p>
            <a:pPr marL="533400" indent="-533400">
              <a:lnSpc>
                <a:spcPct val="90000"/>
              </a:lnSpc>
            </a:pPr>
            <a:endParaRPr lang="en-US" altLang="zh-CN" sz="2400"/>
          </a:p>
        </p:txBody>
      </p:sp>
      <p:grpSp>
        <p:nvGrpSpPr>
          <p:cNvPr id="400388" name="组合 400387"/>
          <p:cNvGrpSpPr/>
          <p:nvPr/>
        </p:nvGrpSpPr>
        <p:grpSpPr>
          <a:xfrm>
            <a:off x="381000" y="3429000"/>
            <a:ext cx="8610600" cy="2895600"/>
            <a:chOff x="2476" y="9657"/>
            <a:chExt cx="7596" cy="2496"/>
          </a:xfrm>
        </p:grpSpPr>
        <p:sp>
          <p:nvSpPr>
            <p:cNvPr id="400389" name="文本框 400388"/>
            <p:cNvSpPr txBox="1"/>
            <p:nvPr/>
          </p:nvSpPr>
          <p:spPr>
            <a:xfrm>
              <a:off x="2476" y="9657"/>
              <a:ext cx="4431" cy="936"/>
            </a:xfrm>
            <a:prstGeom prst="rect">
              <a:avLst/>
            </a:prstGeom>
            <a:solidFill>
              <a:srgbClr val="FFFFFF"/>
            </a:solidFill>
            <a:ln w="9525" cap="flat" cmpd="sng">
              <a:solidFill>
                <a:srgbClr val="000000"/>
              </a:solidFill>
              <a:prstDash val="solid"/>
              <a:miter/>
              <a:headEnd type="none" w="med" len="med"/>
              <a:tailEnd type="none" w="med" len="med"/>
            </a:ln>
          </p:spPr>
          <p:txBody>
            <a:bodyPr tIns="0" bIns="0"/>
            <a:lstStyle/>
            <a:p>
              <a:pPr algn="just" eaLnBrk="0" hangingPunct="0"/>
              <a:r>
                <a:rPr lang="en-US" altLang="zh-CN" sz="1600" err="1">
                  <a:solidFill>
                    <a:schemeClr val="tx1"/>
                  </a:solidFill>
                  <a:latin typeface="宋体" panose="02010600030101010101" pitchFamily="2" charset="-122"/>
                  <a:ea typeface="宋体" panose="02010600030101010101" pitchFamily="2" charset="-122"/>
                </a:rPr>
                <a:t>JButton button=new JButton</a:t>
              </a:r>
              <a:r>
                <a:rPr lang="en-US" altLang="zh-CN" sz="1600">
                  <a:solidFill>
                    <a:schemeClr val="tx1"/>
                  </a:solidFill>
                  <a:latin typeface="宋体" panose="02010600030101010101" pitchFamily="2" charset="-122"/>
                  <a:ea typeface="宋体" panose="02010600030101010101" pitchFamily="2" charset="-122"/>
                </a:rPr>
                <a:t>("Press ")</a:t>
              </a:r>
              <a:r>
                <a:rPr lang="zh-CN" altLang="en-US" sz="1600">
                  <a:solidFill>
                    <a:schemeClr val="tx1"/>
                  </a:solidFill>
                  <a:latin typeface="宋体" panose="02010600030101010101" pitchFamily="2" charset="-122"/>
                  <a:ea typeface="宋体" panose="02010600030101010101" pitchFamily="2" charset="-122"/>
                </a:rPr>
                <a:t>；   </a:t>
              </a:r>
            </a:p>
            <a:p>
              <a:pPr algn="just" eaLnBrk="0" hangingPunct="0"/>
              <a:r>
                <a:rPr lang="en-US" altLang="zh-CN" sz="1600" dirty="0">
                  <a:solidFill>
                    <a:schemeClr val="tx1"/>
                  </a:solidFill>
                  <a:latin typeface="宋体" panose="02010600030101010101" pitchFamily="2" charset="-122"/>
                  <a:ea typeface="宋体" panose="02010600030101010101" pitchFamily="2" charset="-122"/>
                </a:rPr>
                <a:t>//(1)</a:t>
              </a:r>
              <a:r>
                <a:rPr lang="zh-CN" altLang="en-US" sz="1600" dirty="0">
                  <a:solidFill>
                    <a:schemeClr val="tx1"/>
                  </a:solidFill>
                  <a:latin typeface="宋体" panose="02010600030101010101" pitchFamily="2" charset="-122"/>
                  <a:ea typeface="宋体" panose="02010600030101010101" pitchFamily="2" charset="-122"/>
                </a:rPr>
                <a:t>为</a:t>
              </a:r>
              <a:r>
                <a:rPr lang="en-US" altLang="zh-CN" sz="1600" dirty="0">
                  <a:solidFill>
                    <a:schemeClr val="tx1"/>
                  </a:solidFill>
                  <a:latin typeface="宋体" panose="02010600030101010101" pitchFamily="2" charset="-122"/>
                  <a:ea typeface="宋体" panose="02010600030101010101" pitchFamily="2" charset="-122"/>
                </a:rPr>
                <a:t>button</a:t>
              </a:r>
              <a:r>
                <a:rPr lang="zh-CN" altLang="en-US" sz="1600" dirty="0">
                  <a:solidFill>
                    <a:schemeClr val="tx1"/>
                  </a:solidFill>
                  <a:latin typeface="宋体" panose="02010600030101010101" pitchFamily="2" charset="-122"/>
                  <a:ea typeface="宋体" panose="02010600030101010101" pitchFamily="2" charset="-122"/>
                </a:rPr>
                <a:t>组件注册事件监听器</a:t>
              </a:r>
            </a:p>
            <a:p>
              <a:pPr algn="just" eaLnBrk="0" hangingPunct="0"/>
              <a:r>
                <a:rPr lang="en-US" altLang="zh-CN" sz="1600" err="1">
                  <a:solidFill>
                    <a:schemeClr val="tx1"/>
                  </a:solidFill>
                  <a:latin typeface="宋体" panose="02010600030101010101" pitchFamily="2" charset="-122"/>
                  <a:ea typeface="宋体" panose="02010600030101010101" pitchFamily="2" charset="-122"/>
                </a:rPr>
                <a:t>button.addActionListener(new ButtonHandler</a:t>
              </a:r>
              <a:r>
                <a:rPr lang="en-US" altLang="zh-CN" sz="1600">
                  <a:solidFill>
                    <a:schemeClr val="tx1"/>
                  </a:solidFill>
                  <a:latin typeface="宋体" panose="02010600030101010101" pitchFamily="2" charset="-122"/>
                  <a:ea typeface="宋体" panose="02010600030101010101" pitchFamily="2" charset="-122"/>
                </a:rPr>
                <a:t>())</a:t>
              </a:r>
              <a:r>
                <a:rPr lang="zh-CN" altLang="en-US" sz="1600">
                  <a:solidFill>
                    <a:schemeClr val="tx1"/>
                  </a:solidFill>
                  <a:latin typeface="宋体" panose="02010600030101010101" pitchFamily="2" charset="-122"/>
                  <a:ea typeface="宋体" panose="02010600030101010101" pitchFamily="2" charset="-122"/>
                </a:rPr>
                <a:t>；</a:t>
              </a:r>
            </a:p>
          </p:txBody>
        </p:sp>
        <p:sp>
          <p:nvSpPr>
            <p:cNvPr id="400390" name="文本框 400389"/>
            <p:cNvSpPr txBox="1"/>
            <p:nvPr/>
          </p:nvSpPr>
          <p:spPr>
            <a:xfrm>
              <a:off x="2687" y="10905"/>
              <a:ext cx="7174" cy="1248"/>
            </a:xfrm>
            <a:prstGeom prst="rect">
              <a:avLst/>
            </a:prstGeom>
            <a:solidFill>
              <a:srgbClr val="FFFFFF"/>
            </a:solidFill>
            <a:ln w="9525" cap="flat" cmpd="sng">
              <a:solidFill>
                <a:srgbClr val="000000"/>
              </a:solidFill>
              <a:prstDash val="solid"/>
              <a:miter/>
              <a:headEnd type="none" w="med" len="med"/>
              <a:tailEnd type="none" w="med" len="med"/>
            </a:ln>
          </p:spPr>
          <p:txBody>
            <a:bodyPr tIns="0" bIns="0"/>
            <a:lstStyle/>
            <a:p>
              <a:pPr algn="just" eaLnBrk="0" hangingPunct="0"/>
              <a:r>
                <a:rPr lang="en-US" altLang="zh-CN" sz="1600" err="1">
                  <a:solidFill>
                    <a:schemeClr val="tx1"/>
                  </a:solidFill>
                  <a:latin typeface="宋体" panose="02010600030101010101" pitchFamily="2" charset="-122"/>
                  <a:ea typeface="宋体" panose="02010600030101010101" pitchFamily="2" charset="-122"/>
                </a:rPr>
                <a:t>Class</a:t>
              </a:r>
              <a:r>
                <a:rPr lang="zh-CN" altLang="en-US" sz="1600" err="1">
                  <a:solidFill>
                    <a:schemeClr val="tx1"/>
                  </a:solidFill>
                  <a:latin typeface="宋体" panose="02010600030101010101" pitchFamily="2" charset="-122"/>
                  <a:ea typeface="宋体" panose="02010600030101010101" pitchFamily="2" charset="-122"/>
                </a:rPr>
                <a:t>　</a:t>
              </a:r>
              <a:r>
                <a:rPr lang="en-US" altLang="zh-CN" sz="1600" err="1">
                  <a:solidFill>
                    <a:schemeClr val="tx1"/>
                  </a:solidFill>
                  <a:latin typeface="宋体" panose="02010600030101010101" pitchFamily="2" charset="-122"/>
                  <a:ea typeface="宋体" panose="02010600030101010101" pitchFamily="2" charset="-122"/>
                </a:rPr>
                <a:t>ButtonHandler  implements</a:t>
              </a:r>
              <a:r>
                <a:rPr lang="zh-CN" altLang="en-US" sz="1600" err="1">
                  <a:solidFill>
                    <a:schemeClr val="tx1"/>
                  </a:solidFill>
                  <a:latin typeface="宋体" panose="02010600030101010101" pitchFamily="2" charset="-122"/>
                  <a:ea typeface="宋体" panose="02010600030101010101" pitchFamily="2" charset="-122"/>
                </a:rPr>
                <a:t>　</a:t>
              </a:r>
              <a:r>
                <a:rPr lang="en-US" altLang="zh-CN" sz="1600" err="1">
                  <a:solidFill>
                    <a:schemeClr val="tx1"/>
                  </a:solidFill>
                  <a:latin typeface="宋体" panose="02010600030101010101" pitchFamily="2" charset="-122"/>
                  <a:ea typeface="宋体" panose="02010600030101010101" pitchFamily="2" charset="-122"/>
                </a:rPr>
                <a:t>ActionListener</a:t>
              </a:r>
              <a:r>
                <a:rPr lang="en-US" altLang="zh-CN" sz="1600" dirty="0">
                  <a:solidFill>
                    <a:schemeClr val="tx1"/>
                  </a:solidFill>
                  <a:latin typeface="宋体" panose="02010600030101010101" pitchFamily="2" charset="-122"/>
                  <a:ea typeface="宋体" panose="02010600030101010101" pitchFamily="2" charset="-122"/>
                </a:rPr>
                <a:t> {//</a:t>
              </a:r>
              <a:r>
                <a:rPr lang="zh-CN" altLang="en-US" sz="1600" dirty="0">
                  <a:solidFill>
                    <a:schemeClr val="tx1"/>
                  </a:solidFill>
                  <a:latin typeface="宋体" panose="02010600030101010101" pitchFamily="2" charset="-122"/>
                  <a:ea typeface="宋体" panose="02010600030101010101" pitchFamily="2" charset="-122"/>
                </a:rPr>
                <a:t>实现事件监听接口的类</a:t>
              </a:r>
            </a:p>
            <a:p>
              <a:pPr algn="just" eaLnBrk="0" hangingPunct="0"/>
              <a:r>
                <a:rPr lang="zh-CN" altLang="en-US" sz="1600" dirty="0">
                  <a:solidFill>
                    <a:schemeClr val="tx1"/>
                  </a:solidFill>
                  <a:latin typeface="宋体" panose="02010600030101010101" pitchFamily="2" charset="-122"/>
                  <a:ea typeface="宋体" panose="02010600030101010101" pitchFamily="2" charset="-122"/>
                </a:rPr>
                <a:t>   </a:t>
              </a:r>
              <a:r>
                <a:rPr lang="en-US" altLang="zh-CN" sz="1600" err="1">
                  <a:solidFill>
                    <a:schemeClr val="tx1"/>
                  </a:solidFill>
                  <a:latin typeface="宋体" panose="02010600030101010101" pitchFamily="2" charset="-122"/>
                  <a:ea typeface="宋体" panose="02010600030101010101" pitchFamily="2" charset="-122"/>
                </a:rPr>
                <a:t>public void actionPerformed( ActionEvent  </a:t>
              </a:r>
              <a:r>
                <a:rPr lang="en-US" altLang="zh-CN" sz="1600" dirty="0">
                  <a:solidFill>
                    <a:schemeClr val="tx1"/>
                  </a:solidFill>
                  <a:latin typeface="宋体" panose="02010600030101010101" pitchFamily="2" charset="-122"/>
                  <a:ea typeface="宋体" panose="02010600030101010101" pitchFamily="2" charset="-122"/>
                </a:rPr>
                <a:t>event )  //(2)</a:t>
              </a:r>
              <a:r>
                <a:rPr lang="zh-CN" altLang="en-US" sz="1600" dirty="0">
                  <a:solidFill>
                    <a:schemeClr val="tx1"/>
                  </a:solidFill>
                  <a:latin typeface="宋体" panose="02010600030101010101" pitchFamily="2" charset="-122"/>
                  <a:ea typeface="宋体" panose="02010600030101010101" pitchFamily="2" charset="-122"/>
                </a:rPr>
                <a:t>实现事件处理方法。</a:t>
              </a:r>
            </a:p>
            <a:p>
              <a:pPr algn="just" eaLnBrk="0" hangingPunct="0"/>
              <a:r>
                <a:rPr lang="en-US" altLang="zh-CN" sz="1600" dirty="0">
                  <a:solidFill>
                    <a:schemeClr val="tx1"/>
                  </a:solidFill>
                  <a:latin typeface="宋体" panose="02010600030101010101" pitchFamily="2" charset="-122"/>
                  <a:ea typeface="宋体" panose="02010600030101010101" pitchFamily="2" charset="-122"/>
                </a:rPr>
                <a:t>{ </a:t>
              </a:r>
              <a:r>
                <a:rPr lang="en-US" altLang="zh-CN" sz="1600" dirty="0">
                  <a:solidFill>
                    <a:schemeClr val="tx1"/>
                  </a:solidFill>
                  <a:latin typeface="Times New Roman" panose="02020603050405020304" pitchFamily="18" charset="0"/>
                  <a:ea typeface="宋体" panose="02010600030101010101" pitchFamily="2" charset="-122"/>
                </a:rPr>
                <a:t>…</a:t>
              </a:r>
              <a:r>
                <a:rPr lang="en-US" altLang="zh-CN" sz="1600" dirty="0">
                  <a:solidFill>
                    <a:schemeClr val="tx1"/>
                  </a:solidFill>
                  <a:latin typeface="宋体" panose="02010600030101010101" pitchFamily="2" charset="-122"/>
                  <a:ea typeface="宋体" panose="02010600030101010101" pitchFamily="2" charset="-122"/>
                </a:rPr>
                <a:t>//</a:t>
              </a:r>
              <a:r>
                <a:rPr lang="zh-CN" altLang="en-US" sz="1600" dirty="0">
                  <a:solidFill>
                    <a:schemeClr val="tx1"/>
                  </a:solidFill>
                  <a:latin typeface="宋体" panose="02010600030101010101" pitchFamily="2" charset="-122"/>
                  <a:ea typeface="宋体" panose="02010600030101010101" pitchFamily="2" charset="-122"/>
                </a:rPr>
                <a:t>事件处理代码 </a:t>
              </a:r>
              <a:r>
                <a:rPr lang="en-US" altLang="zh-CN" sz="1600" dirty="0">
                  <a:solidFill>
                    <a:schemeClr val="tx1"/>
                  </a:solidFill>
                  <a:latin typeface="宋体" panose="02010600030101010101" pitchFamily="2" charset="-122"/>
                  <a:ea typeface="宋体" panose="02010600030101010101" pitchFamily="2" charset="-122"/>
                </a:rPr>
                <a:t>}</a:t>
              </a:r>
            </a:p>
            <a:p>
              <a:pPr algn="just" eaLnBrk="0" hangingPunct="0"/>
              <a:r>
                <a:rPr lang="en-US" altLang="zh-CN" sz="1800" dirty="0">
                  <a:solidFill>
                    <a:schemeClr val="tx1"/>
                  </a:solidFill>
                  <a:latin typeface="宋体" panose="02010600030101010101" pitchFamily="2" charset="-122"/>
                  <a:ea typeface="宋体" panose="02010600030101010101" pitchFamily="2" charset="-122"/>
                </a:rPr>
                <a:t>}</a:t>
              </a:r>
              <a:r>
                <a:rPr lang="en-US" altLang="zh-CN" sz="1600" dirty="0">
                  <a:solidFill>
                    <a:schemeClr val="tx1"/>
                  </a:solidFill>
                  <a:latin typeface="宋体" panose="02010600030101010101" pitchFamily="2" charset="-122"/>
                  <a:ea typeface="宋体" panose="02010600030101010101" pitchFamily="2" charset="-122"/>
                </a:rPr>
                <a:t> </a:t>
              </a:r>
              <a:endParaRPr lang="en-US" altLang="zh-CN" sz="1800" dirty="0">
                <a:solidFill>
                  <a:schemeClr val="tx1"/>
                </a:solidFill>
                <a:latin typeface="Times New Roman" panose="02020603050405020304" pitchFamily="18" charset="0"/>
                <a:ea typeface="宋体" panose="02010600030101010101" pitchFamily="2" charset="-122"/>
              </a:endParaRPr>
            </a:p>
          </p:txBody>
        </p:sp>
        <p:sp>
          <p:nvSpPr>
            <p:cNvPr id="400391" name="任意多边形 400390"/>
            <p:cNvSpPr/>
            <p:nvPr/>
          </p:nvSpPr>
          <p:spPr>
            <a:xfrm>
              <a:off x="6907" y="9969"/>
              <a:ext cx="633" cy="936"/>
            </a:xfrm>
            <a:custGeom>
              <a:avLst/>
              <a:gdLst/>
              <a:ahLst/>
              <a:cxnLst/>
              <a:rect l="0" t="0" r="0" b="0"/>
              <a:pathLst>
                <a:path w="668" h="936">
                  <a:moveTo>
                    <a:pt x="633" y="0"/>
                  </a:moveTo>
                  <a:cubicBezTo>
                    <a:pt x="316" y="130"/>
                    <a:pt x="0" y="260"/>
                    <a:pt x="0" y="312"/>
                  </a:cubicBezTo>
                  <a:cubicBezTo>
                    <a:pt x="0" y="364"/>
                    <a:pt x="598" y="208"/>
                    <a:pt x="633" y="312"/>
                  </a:cubicBezTo>
                  <a:cubicBezTo>
                    <a:pt x="668" y="416"/>
                    <a:pt x="281" y="832"/>
                    <a:pt x="211" y="936"/>
                  </a:cubicBezTo>
                </a:path>
              </a:pathLst>
            </a:custGeom>
            <a:noFill/>
            <a:ln w="19050" cap="flat" cmpd="sng">
              <a:solidFill>
                <a:srgbClr val="000000">
                  <a:alpha val="100000"/>
                </a:srgbClr>
              </a:solidFill>
              <a:prstDash val="solid"/>
              <a:headEnd type="none" w="med" len="med"/>
              <a:tailEnd type="triangle" w="med" len="med"/>
            </a:ln>
          </p:spPr>
          <p:txBody>
            <a:bodyPr/>
            <a:lstStyle/>
            <a:p>
              <a:endParaRPr lang="zh-CN" altLang="en-US"/>
            </a:p>
          </p:txBody>
        </p:sp>
        <p:sp>
          <p:nvSpPr>
            <p:cNvPr id="400392" name="文本框 400391"/>
            <p:cNvSpPr txBox="1"/>
            <p:nvPr/>
          </p:nvSpPr>
          <p:spPr>
            <a:xfrm>
              <a:off x="7540" y="9813"/>
              <a:ext cx="2532" cy="624"/>
            </a:xfrm>
            <a:prstGeom prst="rect">
              <a:avLst/>
            </a:prstGeom>
            <a:solidFill>
              <a:srgbClr val="FFFFFF"/>
            </a:solidFill>
            <a:ln w="9525" cap="flat" cmpd="sng">
              <a:solidFill>
                <a:srgbClr val="000000"/>
              </a:solidFill>
              <a:prstDash val="sysDot"/>
              <a:miter/>
              <a:headEnd type="none" w="med" len="med"/>
              <a:tailEnd type="none" w="med" len="med"/>
            </a:ln>
          </p:spPr>
          <p:txBody>
            <a:bodyPr lIns="0" tIns="0" rIns="0" bIns="0"/>
            <a:lstStyle/>
            <a:p>
              <a:pPr algn="ctr" eaLnBrk="0" hangingPunct="0"/>
              <a:r>
                <a:rPr lang="zh-CN" altLang="en-US" sz="1600" dirty="0">
                  <a:solidFill>
                    <a:schemeClr val="tx1"/>
                  </a:solidFill>
                  <a:latin typeface="Times New Roman" panose="02020603050405020304" pitchFamily="18" charset="0"/>
                  <a:ea typeface="宋体" panose="02010600030101010101" pitchFamily="2" charset="-122"/>
                </a:rPr>
                <a:t>鼠标单击，触发事件</a:t>
              </a:r>
              <a:r>
                <a:rPr lang="en-US" altLang="zh-CN" sz="1600" err="1">
                  <a:solidFill>
                    <a:schemeClr val="tx1"/>
                  </a:solidFill>
                  <a:latin typeface="Times New Roman" panose="02020603050405020304" pitchFamily="18" charset="0"/>
                  <a:ea typeface="宋体" panose="02010600030101010101" pitchFamily="2" charset="-122"/>
                </a:rPr>
                <a:t>ActionEvent</a:t>
              </a:r>
            </a:p>
            <a:p>
              <a:pPr algn="ctr" eaLnBrk="0" hangingPunct="0"/>
              <a:r>
                <a:rPr lang="zh-CN" altLang="en-US" sz="1600" dirty="0">
                  <a:solidFill>
                    <a:schemeClr val="tx1"/>
                  </a:solidFill>
                  <a:latin typeface="Times New Roman" panose="02020603050405020304" pitchFamily="18" charset="0"/>
                  <a:ea typeface="宋体" panose="02010600030101010101" pitchFamily="2" charset="-122"/>
                </a:rPr>
                <a:t>将调用方法</a:t>
              </a:r>
              <a:r>
                <a:rPr lang="en-US" altLang="zh-CN" sz="1600" err="1">
                  <a:solidFill>
                    <a:schemeClr val="tx1"/>
                  </a:solidFill>
                  <a:latin typeface="Times New Roman" panose="02020603050405020304" pitchFamily="18" charset="0"/>
                  <a:ea typeface="宋体" panose="02010600030101010101" pitchFamily="2" charset="-122"/>
                </a:rPr>
                <a:t>actionPerformed</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标题 401409"/>
          <p:cNvSpPr>
            <a:spLocks noGrp="1"/>
          </p:cNvSpPr>
          <p:nvPr>
            <p:ph type="title"/>
          </p:nvPr>
        </p:nvSpPr>
        <p:spPr>
          <a:ln/>
        </p:spPr>
        <p:txBody>
          <a:bodyPr anchor="b"/>
          <a:lstStyle/>
          <a:p>
            <a:r>
              <a:rPr lang="en-US" altLang="zh-CN" dirty="0">
                <a:latin typeface="Arial" panose="020B0604020202020204" pitchFamily="34" charset="0"/>
                <a:ea typeface="楷体_GB2312" pitchFamily="49" charset="-122"/>
              </a:rPr>
              <a:t>9.2 </a:t>
            </a:r>
            <a:r>
              <a:rPr lang="zh-CN" altLang="en-US" dirty="0">
                <a:latin typeface="Arial" panose="020B0604020202020204" pitchFamily="34" charset="0"/>
                <a:ea typeface="楷体_GB2312" pitchFamily="49" charset="-122"/>
              </a:rPr>
              <a:t>事件处理模型</a:t>
            </a:r>
            <a:endParaRPr lang="zh-CN" altLang="en-US">
              <a:latin typeface="Arial" panose="020B0604020202020204" pitchFamily="34" charset="0"/>
              <a:ea typeface="楷体_GB2312" pitchFamily="49" charset="-122"/>
            </a:endParaRPr>
          </a:p>
        </p:txBody>
      </p:sp>
      <p:sp>
        <p:nvSpPr>
          <p:cNvPr id="401411" name="文本占位符 401410"/>
          <p:cNvSpPr>
            <a:spLocks noGrp="1"/>
          </p:cNvSpPr>
          <p:nvPr>
            <p:ph type="body" idx="1"/>
          </p:nvPr>
        </p:nvSpPr>
        <p:spPr>
          <a:ln/>
        </p:spPr>
        <p:txBody>
          <a:bodyPr/>
          <a:lstStyle/>
          <a:p>
            <a:pPr>
              <a:buNone/>
            </a:pPr>
            <a:r>
              <a:rPr lang="en-US" altLang="zh-CN" sz="2400" b="1" dirty="0">
                <a:latin typeface="宋体" panose="02010600030101010101" pitchFamily="2" charset="-122"/>
              </a:rPr>
              <a:t>3. </a:t>
            </a:r>
            <a:r>
              <a:rPr lang="en-US" altLang="zh-CN" sz="2400" b="1" err="1">
                <a:latin typeface="宋体" panose="02010600030101010101" pitchFamily="2" charset="-122"/>
              </a:rPr>
              <a:t>ActionEvent</a:t>
            </a:r>
            <a:r>
              <a:rPr lang="zh-CN" altLang="en-US" sz="2400" b="1" dirty="0">
                <a:latin typeface="宋体" panose="02010600030101010101" pitchFamily="2" charset="-122"/>
              </a:rPr>
              <a:t>动作事件</a:t>
            </a:r>
            <a:r>
              <a:rPr lang="zh-CN" altLang="en-US" sz="2400" dirty="0">
                <a:latin typeface="宋体" panose="02010600030101010101" pitchFamily="2" charset="-122"/>
              </a:rPr>
              <a:t> </a:t>
            </a:r>
          </a:p>
          <a:p>
            <a:pPr algn="just"/>
            <a:r>
              <a:rPr lang="en-US" altLang="zh-CN" sz="2400" err="1">
                <a:solidFill>
                  <a:srgbClr val="000000"/>
                </a:solidFill>
                <a:latin typeface="宋体" panose="02010600030101010101" pitchFamily="2" charset="-122"/>
              </a:rPr>
              <a:t>ActionEvent</a:t>
            </a:r>
            <a:r>
              <a:rPr lang="en-US" altLang="zh-CN" sz="2400" dirty="0">
                <a:solidFill>
                  <a:srgbClr val="000000"/>
                </a:solidFill>
                <a:latin typeface="宋体" panose="02010600030101010101" pitchFamily="2" charset="-122"/>
              </a:rPr>
              <a:t>:</a:t>
            </a:r>
            <a:r>
              <a:rPr lang="zh-CN" altLang="en-US" sz="2400" dirty="0">
                <a:solidFill>
                  <a:srgbClr val="000000"/>
                </a:solidFill>
                <a:latin typeface="宋体" panose="02010600030101010101" pitchFamily="2" charset="-122"/>
              </a:rPr>
              <a:t>当特定组件（例如</a:t>
            </a:r>
            <a:r>
              <a:rPr lang="en-US" altLang="zh-CN" sz="2400" dirty="0">
                <a:solidFill>
                  <a:srgbClr val="000000"/>
                </a:solidFill>
                <a:latin typeface="宋体" panose="02010600030101010101" pitchFamily="2" charset="-122"/>
              </a:rPr>
              <a:t>Button</a:t>
            </a:r>
            <a:r>
              <a:rPr lang="zh-CN" altLang="en-US" sz="2400" dirty="0">
                <a:solidFill>
                  <a:srgbClr val="000000"/>
                </a:solidFill>
                <a:latin typeface="宋体" panose="02010600030101010101" pitchFamily="2" charset="-122"/>
              </a:rPr>
              <a:t>）的动作（例如点击按钮）发生时，由组件生成此动作事件。</a:t>
            </a:r>
          </a:p>
          <a:p>
            <a:pPr algn="just"/>
            <a:r>
              <a:rPr lang="zh-CN" altLang="en-US" sz="2400" dirty="0">
                <a:solidFill>
                  <a:srgbClr val="000000"/>
                </a:solidFill>
                <a:latin typeface="宋体" panose="02010600030101010101" pitchFamily="2" charset="-122"/>
              </a:rPr>
              <a:t>该事件被传递给使用组件的 </a:t>
            </a:r>
            <a:r>
              <a:rPr lang="en-US" altLang="zh-CN" sz="2400" err="1">
                <a:solidFill>
                  <a:srgbClr val="000000"/>
                </a:solidFill>
                <a:latin typeface="宋体" panose="02010600030101010101" pitchFamily="2" charset="-122"/>
              </a:rPr>
              <a:t>addActionListener </a:t>
            </a:r>
            <a:r>
              <a:rPr lang="zh-CN" altLang="en-US" sz="2400" dirty="0">
                <a:solidFill>
                  <a:srgbClr val="000000"/>
                </a:solidFill>
                <a:latin typeface="宋体" panose="02010600030101010101" pitchFamily="2" charset="-122"/>
              </a:rPr>
              <a:t>方法注册的每一个 </a:t>
            </a:r>
            <a:r>
              <a:rPr lang="en-US" altLang="zh-CN" sz="2400" err="1">
                <a:solidFill>
                  <a:srgbClr val="000000"/>
                </a:solidFill>
                <a:latin typeface="宋体" panose="02010600030101010101" pitchFamily="2" charset="-122"/>
              </a:rPr>
              <a:t>ActionListener </a:t>
            </a:r>
            <a:r>
              <a:rPr lang="zh-CN" altLang="en-US" sz="2400" dirty="0">
                <a:solidFill>
                  <a:srgbClr val="000000"/>
                </a:solidFill>
                <a:latin typeface="宋体" panose="02010600030101010101" pitchFamily="2" charset="-122"/>
              </a:rPr>
              <a:t>对象，用以接收这类事件</a:t>
            </a:r>
            <a:r>
              <a:rPr lang="en-US" altLang="zh-CN" sz="2400" dirty="0">
                <a:solidFill>
                  <a:srgbClr val="000000"/>
                </a:solidFill>
                <a:latin typeface="宋体" panose="02010600030101010101" pitchFamily="2" charset="-122"/>
              </a:rPr>
              <a:t>.</a:t>
            </a:r>
          </a:p>
          <a:p>
            <a:pPr algn="just"/>
            <a:r>
              <a:rPr lang="zh-CN" altLang="en-US" sz="2400" dirty="0">
                <a:latin typeface="宋体" panose="02010600030101010101" pitchFamily="2" charset="-122"/>
                <a:cs typeface="Arial" panose="020B0604020202020204" pitchFamily="34" charset="0"/>
              </a:rPr>
              <a:t>能够触发这个事件的动作，主要包括：</a:t>
            </a:r>
          </a:p>
          <a:p>
            <a:pPr algn="just">
              <a:buNone/>
            </a:pPr>
            <a:r>
              <a:rPr lang="en-US" altLang="zh-CN" sz="2400" dirty="0">
                <a:solidFill>
                  <a:srgbClr val="000000"/>
                </a:solidFill>
                <a:latin typeface="宋体" panose="02010600030101010101" pitchFamily="2" charset="-122"/>
                <a:cs typeface="Arial" panose="020B0604020202020204" pitchFamily="34" charset="0"/>
              </a:rPr>
              <a:t>(1) </a:t>
            </a:r>
            <a:r>
              <a:rPr lang="zh-CN" altLang="en-US" sz="2400" dirty="0">
                <a:solidFill>
                  <a:srgbClr val="000000"/>
                </a:solidFill>
                <a:latin typeface="宋体" panose="02010600030101010101" pitchFamily="2" charset="-122"/>
                <a:cs typeface="Arial" panose="020B0604020202020204" pitchFamily="34" charset="0"/>
              </a:rPr>
              <a:t>点击按钮</a:t>
            </a:r>
            <a:endParaRPr lang="zh-CN" altLang="en-US" sz="2400" dirty="0">
              <a:solidFill>
                <a:srgbClr val="000000"/>
              </a:solidFill>
              <a:latin typeface="宋体" panose="02010600030101010101" pitchFamily="2" charset="-122"/>
              <a:cs typeface="Times New Roman" panose="02020603050405020304" pitchFamily="18" charset="0"/>
            </a:endParaRPr>
          </a:p>
          <a:p>
            <a:pPr algn="just">
              <a:buNone/>
            </a:pPr>
            <a:r>
              <a:rPr lang="en-US" altLang="zh-CN" sz="2400" dirty="0">
                <a:solidFill>
                  <a:srgbClr val="000000"/>
                </a:solidFill>
                <a:latin typeface="宋体" panose="02010600030101010101" pitchFamily="2" charset="-122"/>
                <a:cs typeface="Arial" panose="020B0604020202020204" pitchFamily="34" charset="0"/>
              </a:rPr>
              <a:t>(2) </a:t>
            </a:r>
            <a:r>
              <a:rPr lang="zh-CN" altLang="en-US" sz="2400" dirty="0">
                <a:solidFill>
                  <a:srgbClr val="000000"/>
                </a:solidFill>
                <a:latin typeface="宋体" panose="02010600030101010101" pitchFamily="2" charset="-122"/>
                <a:cs typeface="Arial" panose="020B0604020202020204" pitchFamily="34" charset="0"/>
              </a:rPr>
              <a:t>双击一个列表中的选项；</a:t>
            </a:r>
            <a:endParaRPr lang="zh-CN" altLang="en-US" sz="2400" dirty="0">
              <a:solidFill>
                <a:srgbClr val="000000"/>
              </a:solidFill>
              <a:latin typeface="宋体" panose="02010600030101010101" pitchFamily="2" charset="-122"/>
              <a:cs typeface="Times New Roman" panose="02020603050405020304" pitchFamily="18" charset="0"/>
            </a:endParaRPr>
          </a:p>
          <a:p>
            <a:pPr algn="just">
              <a:buNone/>
            </a:pPr>
            <a:r>
              <a:rPr lang="en-US" altLang="zh-CN" sz="2400" dirty="0">
                <a:solidFill>
                  <a:srgbClr val="000000"/>
                </a:solidFill>
                <a:latin typeface="宋体" panose="02010600030101010101" pitchFamily="2" charset="-122"/>
                <a:cs typeface="Arial" panose="020B0604020202020204" pitchFamily="34" charset="0"/>
              </a:rPr>
              <a:t>(3) </a:t>
            </a:r>
            <a:r>
              <a:rPr lang="zh-CN" altLang="en-US" sz="2400" dirty="0">
                <a:solidFill>
                  <a:srgbClr val="000000"/>
                </a:solidFill>
                <a:latin typeface="宋体" panose="02010600030101010101" pitchFamily="2" charset="-122"/>
                <a:cs typeface="Arial" panose="020B0604020202020204" pitchFamily="34" charset="0"/>
              </a:rPr>
              <a:t>选择菜单项；</a:t>
            </a:r>
            <a:endParaRPr lang="zh-CN" altLang="en-US" sz="2400" dirty="0">
              <a:solidFill>
                <a:srgbClr val="000000"/>
              </a:solidFill>
              <a:latin typeface="宋体" panose="02010600030101010101" pitchFamily="2" charset="-122"/>
              <a:cs typeface="Times New Roman" panose="02020603050405020304" pitchFamily="18" charset="0"/>
            </a:endParaRPr>
          </a:p>
          <a:p>
            <a:pPr algn="just">
              <a:buNone/>
            </a:pPr>
            <a:r>
              <a:rPr lang="en-US" altLang="zh-CN" sz="2400" dirty="0">
                <a:solidFill>
                  <a:srgbClr val="000000"/>
                </a:solidFill>
                <a:latin typeface="宋体" panose="02010600030101010101" pitchFamily="2" charset="-122"/>
                <a:cs typeface="Arial" panose="020B0604020202020204" pitchFamily="34" charset="0"/>
              </a:rPr>
              <a:t>(4) </a:t>
            </a:r>
            <a:r>
              <a:rPr lang="zh-CN" altLang="en-US" sz="2400" dirty="0">
                <a:solidFill>
                  <a:srgbClr val="000000"/>
                </a:solidFill>
                <a:latin typeface="宋体" panose="02010600030101010101" pitchFamily="2" charset="-122"/>
                <a:cs typeface="Arial" panose="020B0604020202020204" pitchFamily="34" charset="0"/>
              </a:rPr>
              <a:t>在文本框中输入回车。</a:t>
            </a:r>
          </a:p>
          <a:p>
            <a:pPr algn="just">
              <a:buNone/>
            </a:pPr>
            <a:r>
              <a:rPr lang="zh-CN" altLang="en-US" sz="2400" dirty="0">
                <a:solidFill>
                  <a:srgbClr val="000000"/>
                </a:solidFill>
                <a:latin typeface="宋体" panose="02010600030101010101" pitchFamily="2" charset="-122"/>
                <a:cs typeface="Arial" panose="020B0604020202020204" pitchFamily="34" charset="0"/>
              </a:rPr>
              <a:t>	 </a:t>
            </a:r>
            <a:endParaRPr lang="zh-CN" altLang="en-US" sz="2400" dirty="0">
              <a:solidFill>
                <a:srgbClr val="000000"/>
              </a:solidFill>
              <a:latin typeface="宋体" panose="02010600030101010101" pitchFamily="2" charset="-122"/>
            </a:endParaRPr>
          </a:p>
          <a:p>
            <a:endParaRPr lang="zh-CN" altLang="en-US" sz="2400">
              <a:latin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标题 402433"/>
          <p:cNvSpPr>
            <a:spLocks noGrp="1"/>
          </p:cNvSpPr>
          <p:nvPr>
            <p:ph type="title"/>
          </p:nvPr>
        </p:nvSpPr>
        <p:spPr>
          <a:ln/>
        </p:spPr>
        <p:txBody>
          <a:bodyPr anchor="b"/>
          <a:lstStyle/>
          <a:p>
            <a:r>
              <a:rPr lang="en-US" altLang="zh-CN" dirty="0">
                <a:latin typeface="Arial" panose="020B0604020202020204" pitchFamily="34" charset="0"/>
                <a:ea typeface="楷体_GB2312" pitchFamily="49" charset="-122"/>
              </a:rPr>
              <a:t>9.2 </a:t>
            </a:r>
            <a:r>
              <a:rPr lang="zh-CN" altLang="en-US" dirty="0">
                <a:latin typeface="Arial" panose="020B0604020202020204" pitchFamily="34" charset="0"/>
                <a:ea typeface="楷体_GB2312" pitchFamily="49" charset="-122"/>
              </a:rPr>
              <a:t>事件处理模型</a:t>
            </a:r>
            <a:endParaRPr lang="zh-CN" altLang="en-US">
              <a:latin typeface="Arial" panose="020B0604020202020204" pitchFamily="34" charset="0"/>
              <a:ea typeface="楷体_GB2312" pitchFamily="49" charset="-122"/>
            </a:endParaRPr>
          </a:p>
        </p:txBody>
      </p:sp>
      <p:sp>
        <p:nvSpPr>
          <p:cNvPr id="402435" name="文本占位符 402434"/>
          <p:cNvSpPr>
            <a:spLocks noGrp="1"/>
          </p:cNvSpPr>
          <p:nvPr>
            <p:ph type="body" idx="1"/>
          </p:nvPr>
        </p:nvSpPr>
        <p:spPr>
          <a:ln/>
        </p:spPr>
        <p:txBody>
          <a:bodyPr/>
          <a:lstStyle/>
          <a:p>
            <a:pPr algn="just">
              <a:lnSpc>
                <a:spcPct val="90000"/>
              </a:lnSpc>
              <a:buNone/>
            </a:pPr>
            <a:r>
              <a:rPr lang="en-US" altLang="zh-CN" sz="2800" dirty="0">
                <a:solidFill>
                  <a:srgbClr val="000000"/>
                </a:solidFill>
                <a:latin typeface="宋体" panose="02010600030101010101" pitchFamily="2" charset="-122"/>
              </a:rPr>
              <a:t> </a:t>
            </a:r>
            <a:r>
              <a:rPr lang="en-US" altLang="zh-CN" sz="2800" dirty="0" err="1">
                <a:solidFill>
                  <a:srgbClr val="000000"/>
                </a:solidFill>
                <a:latin typeface="宋体" panose="02010600030101010101" pitchFamily="2" charset="-122"/>
              </a:rPr>
              <a:t>ActionEvent</a:t>
            </a:r>
            <a:r>
              <a:rPr lang="zh-CN" altLang="en-US" sz="2800" dirty="0">
                <a:solidFill>
                  <a:srgbClr val="000000"/>
                </a:solidFill>
                <a:latin typeface="宋体" panose="02010600030101010101" pitchFamily="2" charset="-122"/>
              </a:rPr>
              <a:t>事件常用的一些方法</a:t>
            </a:r>
            <a:r>
              <a:rPr lang="en-US" altLang="zh-CN" sz="2800" dirty="0">
                <a:solidFill>
                  <a:srgbClr val="000000"/>
                </a:solidFill>
                <a:latin typeface="宋体" panose="02010600030101010101" pitchFamily="2" charset="-122"/>
              </a:rPr>
              <a:t>:</a:t>
            </a:r>
          </a:p>
          <a:p>
            <a:pPr algn="just">
              <a:lnSpc>
                <a:spcPct val="90000"/>
              </a:lnSpc>
              <a:buNone/>
            </a:pPr>
            <a:r>
              <a:rPr lang="en-US" altLang="zh-CN" sz="2800" dirty="0">
                <a:solidFill>
                  <a:srgbClr val="000000"/>
                </a:solidFill>
                <a:latin typeface="宋体" panose="02010600030101010101" pitchFamily="2" charset="-122"/>
              </a:rPr>
              <a:t>(1) </a:t>
            </a:r>
            <a:r>
              <a:rPr lang="en-US" altLang="zh-CN" sz="2800" dirty="0">
                <a:solidFill>
                  <a:schemeClr val="folHlink"/>
                </a:solidFill>
                <a:latin typeface="宋体" panose="02010600030101010101" pitchFamily="2" charset="-122"/>
              </a:rPr>
              <a:t>String </a:t>
            </a:r>
            <a:r>
              <a:rPr lang="en-US" altLang="zh-CN" sz="2800" dirty="0" err="1">
                <a:solidFill>
                  <a:schemeClr val="folHlink"/>
                </a:solidFill>
                <a:latin typeface="宋体" panose="02010600030101010101" pitchFamily="2" charset="-122"/>
              </a:rPr>
              <a:t>getActionCommand</a:t>
            </a:r>
            <a:r>
              <a:rPr lang="en-US" altLang="zh-CN" sz="2800" dirty="0">
                <a:solidFill>
                  <a:schemeClr val="folHlink"/>
                </a:solidFill>
                <a:latin typeface="宋体" panose="02010600030101010101" pitchFamily="2" charset="-122"/>
              </a:rPr>
              <a:t>( )</a:t>
            </a:r>
            <a:r>
              <a:rPr lang="zh-CN" altLang="en-US" sz="2800" dirty="0">
                <a:solidFill>
                  <a:srgbClr val="000000"/>
                </a:solidFill>
                <a:latin typeface="宋体" panose="02010600030101010101" pitchFamily="2" charset="-122"/>
              </a:rPr>
              <a:t>：返回引发事件的动作的命令字符串。例如，对于</a:t>
            </a:r>
            <a:r>
              <a:rPr lang="en-US" altLang="zh-CN" sz="2800" dirty="0">
                <a:solidFill>
                  <a:srgbClr val="000000"/>
                </a:solidFill>
                <a:latin typeface="宋体" panose="02010600030101010101" pitchFamily="2" charset="-122"/>
              </a:rPr>
              <a:t>Button</a:t>
            </a:r>
            <a:r>
              <a:rPr lang="zh-CN" altLang="en-US" sz="2800" dirty="0">
                <a:solidFill>
                  <a:srgbClr val="000000"/>
                </a:solidFill>
                <a:latin typeface="宋体" panose="02010600030101010101" pitchFamily="2" charset="-122"/>
              </a:rPr>
              <a:t>按钮返回的是</a:t>
            </a:r>
            <a:r>
              <a:rPr lang="en-US" altLang="zh-CN" sz="2800" dirty="0">
                <a:solidFill>
                  <a:srgbClr val="000000"/>
                </a:solidFill>
                <a:latin typeface="宋体" panose="02010600030101010101" pitchFamily="2" charset="-122"/>
              </a:rPr>
              <a:t>Button</a:t>
            </a:r>
            <a:r>
              <a:rPr lang="zh-CN" altLang="en-US" sz="2800" dirty="0">
                <a:solidFill>
                  <a:srgbClr val="000000"/>
                </a:solidFill>
                <a:latin typeface="宋体" panose="02010600030101010101" pitchFamily="2" charset="-122"/>
              </a:rPr>
              <a:t>的标签。对于</a:t>
            </a:r>
            <a:r>
              <a:rPr lang="en-US" altLang="zh-CN" sz="2800" dirty="0" err="1">
                <a:solidFill>
                  <a:srgbClr val="000000"/>
                </a:solidFill>
                <a:latin typeface="宋体" panose="02010600030101010101" pitchFamily="2" charset="-122"/>
              </a:rPr>
              <a:t>JTextField</a:t>
            </a:r>
            <a:r>
              <a:rPr lang="zh-CN" altLang="en-US" sz="2800" dirty="0">
                <a:solidFill>
                  <a:srgbClr val="000000"/>
                </a:solidFill>
                <a:latin typeface="宋体" panose="02010600030101010101" pitchFamily="2" charset="-122"/>
              </a:rPr>
              <a:t>返回的是文本内容。 </a:t>
            </a:r>
          </a:p>
          <a:p>
            <a:pPr algn="just">
              <a:lnSpc>
                <a:spcPct val="90000"/>
              </a:lnSpc>
              <a:buNone/>
            </a:pPr>
            <a:r>
              <a:rPr lang="en-US" altLang="zh-CN" sz="2800" dirty="0">
                <a:solidFill>
                  <a:srgbClr val="000000"/>
                </a:solidFill>
                <a:latin typeface="宋体" panose="02010600030101010101" pitchFamily="2" charset="-122"/>
              </a:rPr>
              <a:t>(2) </a:t>
            </a:r>
            <a:r>
              <a:rPr lang="en-US" altLang="zh-CN" sz="2800" dirty="0">
                <a:solidFill>
                  <a:schemeClr val="folHlink"/>
                </a:solidFill>
                <a:latin typeface="宋体" panose="02010600030101010101" pitchFamily="2" charset="-122"/>
              </a:rPr>
              <a:t>String </a:t>
            </a:r>
            <a:r>
              <a:rPr lang="en-US" altLang="zh-CN" sz="2800" dirty="0" err="1">
                <a:solidFill>
                  <a:schemeClr val="folHlink"/>
                </a:solidFill>
                <a:latin typeface="宋体" panose="02010600030101010101" pitchFamily="2" charset="-122"/>
              </a:rPr>
              <a:t>getSource</a:t>
            </a:r>
            <a:r>
              <a:rPr lang="en-US" altLang="zh-CN" sz="2800" dirty="0">
                <a:solidFill>
                  <a:schemeClr val="folHlink"/>
                </a:solidFill>
                <a:latin typeface="宋体" panose="02010600030101010101" pitchFamily="2" charset="-122"/>
              </a:rPr>
              <a:t>( )</a:t>
            </a:r>
            <a:r>
              <a:rPr lang="zh-CN" altLang="en-US" sz="2800" dirty="0">
                <a:solidFill>
                  <a:srgbClr val="000000"/>
                </a:solidFill>
                <a:latin typeface="宋体" panose="02010600030101010101" pitchFamily="2" charset="-122"/>
              </a:rPr>
              <a:t>：返回引发该事件的组件对象（事件源）的引用。使用</a:t>
            </a:r>
            <a:r>
              <a:rPr lang="en-US" altLang="zh-CN" sz="2800" dirty="0" err="1">
                <a:solidFill>
                  <a:srgbClr val="000000"/>
                </a:solidFill>
                <a:latin typeface="宋体" panose="02010600030101010101" pitchFamily="2" charset="-122"/>
              </a:rPr>
              <a:t>getSource</a:t>
            </a:r>
            <a:r>
              <a:rPr lang="en-US" altLang="zh-CN" sz="2800" dirty="0">
                <a:solidFill>
                  <a:srgbClr val="000000"/>
                </a:solidFill>
                <a:latin typeface="宋体" panose="02010600030101010101" pitchFamily="2" charset="-122"/>
              </a:rPr>
              <a:t>( )</a:t>
            </a:r>
            <a:r>
              <a:rPr lang="zh-CN" altLang="en-US" sz="2800" dirty="0">
                <a:solidFill>
                  <a:srgbClr val="000000"/>
                </a:solidFill>
                <a:latin typeface="宋体" panose="02010600030101010101" pitchFamily="2" charset="-122"/>
              </a:rPr>
              <a:t>方法可以区分产生动作命令的不同事件源</a:t>
            </a:r>
          </a:p>
          <a:p>
            <a:pPr algn="just">
              <a:lnSpc>
                <a:spcPct val="90000"/>
              </a:lnSpc>
              <a:buNone/>
            </a:pPr>
            <a:endParaRPr lang="zh-CN" altLang="en-US" sz="2800" dirty="0">
              <a:solidFill>
                <a:srgbClr val="000000"/>
              </a:solidFill>
              <a:latin typeface="宋体" panose="02010600030101010101" pitchFamily="2" charset="-122"/>
            </a:endParaRPr>
          </a:p>
          <a:p>
            <a:pPr algn="just">
              <a:lnSpc>
                <a:spcPct val="90000"/>
              </a:lnSpc>
              <a:buNone/>
            </a:pPr>
            <a:r>
              <a:rPr lang="zh-CN" altLang="en-US" sz="2800" dirty="0">
                <a:solidFill>
                  <a:srgbClr val="000000"/>
                </a:solidFill>
                <a:latin typeface="宋体" panose="02010600030101010101" pitchFamily="2" charset="-122"/>
              </a:rPr>
              <a:t>  下面将介绍各个</a:t>
            </a:r>
            <a:r>
              <a:rPr lang="en-US" altLang="zh-CN" sz="2800" dirty="0">
                <a:solidFill>
                  <a:srgbClr val="000000"/>
                </a:solidFill>
                <a:latin typeface="宋体" panose="02010600030101010101" pitchFamily="2" charset="-122"/>
              </a:rPr>
              <a:t>GUI</a:t>
            </a:r>
            <a:r>
              <a:rPr lang="zh-CN" altLang="en-US" sz="2800" dirty="0">
                <a:solidFill>
                  <a:srgbClr val="000000"/>
                </a:solidFill>
                <a:latin typeface="宋体" panose="02010600030101010101" pitchFamily="2" charset="-122"/>
              </a:rPr>
              <a:t>组件时将结合相应的事件类型和事件监听器接口类型进行程序设计的过程。</a:t>
            </a:r>
          </a:p>
          <a:p>
            <a:pPr algn="just">
              <a:lnSpc>
                <a:spcPct val="90000"/>
              </a:lnSpc>
              <a:buNone/>
            </a:pPr>
            <a:endParaRPr lang="zh-CN" altLang="en-US" sz="2800" dirty="0">
              <a:solidFill>
                <a:srgbClr val="000000"/>
              </a:solidFill>
              <a:latin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标题 403457"/>
          <p:cNvSpPr>
            <a:spLocks noGrp="1"/>
          </p:cNvSpPr>
          <p:nvPr>
            <p:ph type="title"/>
          </p:nvPr>
        </p:nvSpPr>
        <p:spPr>
          <a:ln/>
        </p:spPr>
        <p:txBody>
          <a:bodyPr anchor="b"/>
          <a:lstStyle/>
          <a:p>
            <a:r>
              <a:rPr lang="en-US" altLang="zh-CN" dirty="0">
                <a:latin typeface="楷体_GB2312" pitchFamily="49" charset="-122"/>
                <a:ea typeface="楷体_GB2312" pitchFamily="49" charset="-122"/>
              </a:rPr>
              <a:t>9.3 </a:t>
            </a:r>
            <a:r>
              <a:rPr lang="zh-CN" altLang="en-US" dirty="0">
                <a:latin typeface="楷体_GB2312" pitchFamily="49" charset="-122"/>
                <a:ea typeface="楷体_GB2312" pitchFamily="49" charset="-122"/>
              </a:rPr>
              <a:t>命令按钮</a:t>
            </a:r>
            <a:r>
              <a:rPr lang="en-US" altLang="zh-CN" err="1">
                <a:latin typeface="楷体_GB2312" pitchFamily="49" charset="-122"/>
                <a:ea typeface="楷体_GB2312" pitchFamily="49" charset="-122"/>
              </a:rPr>
              <a:t>JButton</a:t>
            </a:r>
            <a:r>
              <a:rPr lang="en-US" altLang="zh-CN" err="1">
                <a:ea typeface="宋体" panose="02010600030101010101" pitchFamily="2" charset="-122"/>
              </a:rPr>
              <a:t> </a:t>
            </a:r>
            <a:endParaRPr lang="en-US" altLang="zh-CN">
              <a:ea typeface="宋体" panose="02010600030101010101" pitchFamily="2" charset="-122"/>
            </a:endParaRPr>
          </a:p>
        </p:txBody>
      </p:sp>
      <p:sp>
        <p:nvSpPr>
          <p:cNvPr id="403459" name="文本占位符 403458"/>
          <p:cNvSpPr>
            <a:spLocks noGrp="1"/>
          </p:cNvSpPr>
          <p:nvPr>
            <p:ph type="body" idx="1"/>
          </p:nvPr>
        </p:nvSpPr>
        <p:spPr>
          <a:ln/>
        </p:spPr>
        <p:txBody>
          <a:bodyPr/>
          <a:lstStyle/>
          <a:p>
            <a:r>
              <a:rPr lang="zh-CN" altLang="en-US" sz="2800" dirty="0">
                <a:latin typeface="宋体" panose="02010600030101010101" pitchFamily="2" charset="-122"/>
              </a:rPr>
              <a:t>命令按钮（</a:t>
            </a:r>
            <a:r>
              <a:rPr lang="en-US" altLang="zh-CN" sz="2800" err="1"/>
              <a:t>JButton</a:t>
            </a:r>
            <a:r>
              <a:rPr lang="zh-CN" altLang="en-US" sz="2800" dirty="0">
                <a:latin typeface="宋体" panose="02010600030101010101" pitchFamily="2" charset="-122"/>
              </a:rPr>
              <a:t>）是一种组件，当用户通过单击按钮时将产生动作事件</a:t>
            </a:r>
            <a:r>
              <a:rPr lang="en-US" altLang="zh-CN" sz="2800" err="1">
                <a:latin typeface="宋体" panose="02010600030101010101" pitchFamily="2" charset="-122"/>
              </a:rPr>
              <a:t>ActionEvent</a:t>
            </a:r>
            <a:r>
              <a:rPr lang="zh-CN" altLang="en-US" sz="2800" dirty="0">
                <a:latin typeface="宋体" panose="02010600030101010101" pitchFamily="2" charset="-122"/>
              </a:rPr>
              <a:t>，以触发特定的动作代码，从而完成预先指定的功能。</a:t>
            </a:r>
          </a:p>
          <a:p>
            <a:r>
              <a:rPr lang="en-US" altLang="zh-CN" sz="2800"/>
              <a:t>Swing</a:t>
            </a:r>
            <a:r>
              <a:rPr lang="zh-CN" altLang="en-US" sz="2800">
                <a:latin typeface="宋体" panose="02010600030101010101" pitchFamily="2" charset="-122"/>
              </a:rPr>
              <a:t>中</a:t>
            </a:r>
            <a:r>
              <a:rPr lang="en-US" altLang="zh-CN" sz="2800" err="1"/>
              <a:t>JButton</a:t>
            </a:r>
            <a:r>
              <a:rPr lang="zh-CN" altLang="en-US" sz="2800" dirty="0">
                <a:latin typeface="宋体" panose="02010600030101010101" pitchFamily="2" charset="-122"/>
              </a:rPr>
              <a:t>既支持文本按钮，也支持图像按钮，或两者兼有。</a:t>
            </a:r>
            <a:r>
              <a:rPr lang="zh-CN" altLang="en-US" sz="2800" dirty="0"/>
              <a:t> </a:t>
            </a:r>
            <a:endParaRPr lang="zh-CN" altLang="en-US" sz="2800"/>
          </a:p>
        </p:txBody>
      </p:sp>
      <p:sp>
        <p:nvSpPr>
          <p:cNvPr id="403461" name="矩形 403460"/>
          <p:cNvSpPr/>
          <p:nvPr/>
        </p:nvSpPr>
        <p:spPr>
          <a:xfrm>
            <a:off x="3633788" y="3095625"/>
            <a:ext cx="9144000" cy="0"/>
          </a:xfrm>
          <a:prstGeom prst="rect">
            <a:avLst/>
          </a:prstGeom>
          <a:noFill/>
          <a:ln w="9525">
            <a:noFill/>
          </a:ln>
        </p:spPr>
        <p:txBody>
          <a:bodyPr/>
          <a:lstStyle/>
          <a:p>
            <a:endParaRPr lang="zh-CN" altLang="en-US"/>
          </a:p>
        </p:txBody>
      </p:sp>
      <p:pic>
        <p:nvPicPr>
          <p:cNvPr id="403460" name="图片 403459"/>
          <p:cNvPicPr>
            <a:picLocks noChangeAspect="1"/>
          </p:cNvPicPr>
          <p:nvPr/>
        </p:nvPicPr>
        <p:blipFill>
          <a:blip r:embed="rId3"/>
          <a:stretch>
            <a:fillRect/>
          </a:stretch>
        </p:blipFill>
        <p:spPr>
          <a:xfrm>
            <a:off x="3733800" y="3886200"/>
            <a:ext cx="3886200" cy="1676400"/>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标题 404481"/>
          <p:cNvSpPr>
            <a:spLocks noGrp="1"/>
          </p:cNvSpPr>
          <p:nvPr>
            <p:ph type="title"/>
          </p:nvPr>
        </p:nvSpPr>
        <p:spPr>
          <a:ln/>
        </p:spPr>
        <p:txBody>
          <a:bodyPr anchor="b"/>
          <a:lstStyle/>
          <a:p>
            <a:r>
              <a:rPr lang="en-US" altLang="zh-CN" dirty="0">
                <a:latin typeface="楷体_GB2312" pitchFamily="49" charset="-122"/>
                <a:ea typeface="楷体_GB2312" pitchFamily="49" charset="-122"/>
              </a:rPr>
              <a:t>9.3 </a:t>
            </a:r>
            <a:r>
              <a:rPr lang="zh-CN" altLang="en-US" dirty="0">
                <a:latin typeface="楷体_GB2312" pitchFamily="49" charset="-122"/>
                <a:ea typeface="楷体_GB2312" pitchFamily="49" charset="-122"/>
              </a:rPr>
              <a:t>命令按钮</a:t>
            </a:r>
            <a:r>
              <a:rPr lang="en-US" altLang="zh-CN" err="1">
                <a:latin typeface="楷体_GB2312" pitchFamily="49" charset="-122"/>
                <a:ea typeface="楷体_GB2312" pitchFamily="49" charset="-122"/>
              </a:rPr>
              <a:t>JButton</a:t>
            </a:r>
            <a:endParaRPr lang="en-US" altLang="zh-CN">
              <a:latin typeface="楷体_GB2312" pitchFamily="49" charset="-122"/>
              <a:ea typeface="楷体_GB2312" pitchFamily="49" charset="-122"/>
            </a:endParaRPr>
          </a:p>
        </p:txBody>
      </p:sp>
      <p:sp>
        <p:nvSpPr>
          <p:cNvPr id="404483" name="文本占位符 404482"/>
          <p:cNvSpPr>
            <a:spLocks noGrp="1"/>
          </p:cNvSpPr>
          <p:nvPr>
            <p:ph type="body" idx="1"/>
          </p:nvPr>
        </p:nvSpPr>
        <p:spPr>
          <a:xfrm>
            <a:off x="685800" y="1295400"/>
            <a:ext cx="8153400" cy="4724400"/>
          </a:xfrm>
          <a:ln/>
        </p:spPr>
        <p:txBody>
          <a:bodyPr/>
          <a:lstStyle/>
          <a:p>
            <a:pPr algn="just">
              <a:buNone/>
            </a:pPr>
            <a:r>
              <a:rPr lang="en-US" altLang="zh-CN" sz="2800" b="1" dirty="0">
                <a:latin typeface="宋体" panose="02010600030101010101" pitchFamily="2" charset="-122"/>
                <a:ea typeface="楷体_GB2312" pitchFamily="49" charset="-122"/>
              </a:rPr>
              <a:t> 1</a:t>
            </a:r>
            <a:r>
              <a:rPr lang="zh-CN" altLang="en-US" sz="2800" b="1" dirty="0">
                <a:latin typeface="Times New Roman" panose="02020603050405020304" pitchFamily="18" charset="0"/>
                <a:ea typeface="楷体_GB2312" pitchFamily="49" charset="-122"/>
              </a:rPr>
              <a:t>．创建按钮对象</a:t>
            </a:r>
            <a:endParaRPr lang="zh-CN" altLang="en-US" sz="2800" b="1" dirty="0">
              <a:latin typeface="宋体" panose="02010600030101010101" pitchFamily="2" charset="-122"/>
              <a:ea typeface="楷体_GB2312" pitchFamily="49" charset="-122"/>
            </a:endParaRPr>
          </a:p>
          <a:p>
            <a:pPr algn="just">
              <a:buNone/>
            </a:pPr>
            <a:r>
              <a:rPr lang="en-US" altLang="zh-CN" sz="2800" dirty="0" err="1">
                <a:solidFill>
                  <a:srgbClr val="000000"/>
                </a:solidFill>
                <a:latin typeface="宋体" panose="02010600030101010101" pitchFamily="2" charset="-122"/>
                <a:cs typeface="Times New Roman" panose="02020603050405020304" pitchFamily="18" charset="0"/>
              </a:rPr>
              <a:t>JButton</a:t>
            </a:r>
            <a:r>
              <a:rPr lang="zh-CN" altLang="en-US" sz="2800" dirty="0">
                <a:solidFill>
                  <a:srgbClr val="000000"/>
                </a:solidFill>
                <a:latin typeface="宋体" panose="02010600030101010101" pitchFamily="2" charset="-122"/>
              </a:rPr>
              <a:t>类常用的一组构造方法：</a:t>
            </a:r>
          </a:p>
          <a:p>
            <a:pPr algn="just">
              <a:buNone/>
            </a:pPr>
            <a:r>
              <a:rPr lang="en-US" altLang="zh-CN" sz="2800" dirty="0">
                <a:solidFill>
                  <a:srgbClr val="000000"/>
                </a:solidFill>
                <a:latin typeface="宋体" panose="02010600030101010101" pitchFamily="2" charset="-122"/>
              </a:rPr>
              <a:t>(1)</a:t>
            </a: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dirty="0" err="1">
                <a:solidFill>
                  <a:srgbClr val="000000"/>
                </a:solidFill>
                <a:latin typeface="宋体" panose="02010600030101010101" pitchFamily="2" charset="-122"/>
                <a:cs typeface="Times New Roman" panose="02020603050405020304" pitchFamily="18" charset="0"/>
              </a:rPr>
              <a:t>JButton</a:t>
            </a:r>
            <a:r>
              <a:rPr lang="en-US" altLang="zh-CN" sz="2800" dirty="0">
                <a:solidFill>
                  <a:srgbClr val="000000"/>
                </a:solidFill>
                <a:latin typeface="宋体" panose="02010600030101010101" pitchFamily="2" charset="-122"/>
                <a:cs typeface="Times New Roman" panose="02020603050405020304" pitchFamily="18" charset="0"/>
              </a:rPr>
              <a:t>(String text)</a:t>
            </a:r>
            <a:r>
              <a:rPr lang="zh-CN" altLang="en-US" sz="2800" dirty="0">
                <a:solidFill>
                  <a:srgbClr val="000000"/>
                </a:solidFill>
                <a:latin typeface="宋体" panose="02010600030101010101" pitchFamily="2" charset="-122"/>
              </a:rPr>
              <a:t>：</a:t>
            </a:r>
            <a:r>
              <a:rPr lang="zh-CN" altLang="en-US" sz="2000" dirty="0">
                <a:solidFill>
                  <a:srgbClr val="000000"/>
                </a:solidFill>
                <a:latin typeface="宋体" panose="02010600030101010101" pitchFamily="2" charset="-122"/>
              </a:rPr>
              <a:t>创建一个带文本的按钮。</a:t>
            </a:r>
          </a:p>
          <a:p>
            <a:pPr algn="just">
              <a:buNone/>
            </a:pPr>
            <a:r>
              <a:rPr lang="en-US" altLang="zh-CN" sz="2800" dirty="0">
                <a:solidFill>
                  <a:srgbClr val="000000"/>
                </a:solidFill>
                <a:latin typeface="宋体" panose="02010600030101010101" pitchFamily="2" charset="-122"/>
              </a:rPr>
              <a:t>(2)</a:t>
            </a: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dirty="0" err="1">
                <a:solidFill>
                  <a:srgbClr val="000000"/>
                </a:solidFill>
                <a:latin typeface="宋体" panose="02010600030101010101" pitchFamily="2" charset="-122"/>
                <a:cs typeface="Times New Roman" panose="02020603050405020304" pitchFamily="18" charset="0"/>
              </a:rPr>
              <a:t>JButton</a:t>
            </a:r>
            <a:r>
              <a:rPr lang="en-US" altLang="zh-CN" sz="2800" dirty="0">
                <a:solidFill>
                  <a:srgbClr val="000000"/>
                </a:solidFill>
                <a:latin typeface="宋体" panose="02010600030101010101" pitchFamily="2" charset="-122"/>
                <a:cs typeface="Times New Roman" panose="02020603050405020304" pitchFamily="18" charset="0"/>
              </a:rPr>
              <a:t>(Icon icon) </a:t>
            </a:r>
            <a:r>
              <a:rPr lang="zh-CN" altLang="en-US" sz="2800" dirty="0">
                <a:solidFill>
                  <a:srgbClr val="000000"/>
                </a:solidFill>
                <a:latin typeface="宋体" panose="02010600030101010101" pitchFamily="2" charset="-122"/>
              </a:rPr>
              <a:t>：</a:t>
            </a:r>
            <a:r>
              <a:rPr lang="zh-CN" altLang="en-US" sz="2000" dirty="0">
                <a:solidFill>
                  <a:srgbClr val="000000"/>
                </a:solidFill>
                <a:latin typeface="宋体" panose="02010600030101010101" pitchFamily="2" charset="-122"/>
              </a:rPr>
              <a:t>创建一个带图标的按钮。</a:t>
            </a:r>
          </a:p>
          <a:p>
            <a:pPr algn="just">
              <a:buNone/>
            </a:pPr>
            <a:r>
              <a:rPr lang="en-US" altLang="zh-CN" sz="2800" dirty="0">
                <a:solidFill>
                  <a:srgbClr val="000000"/>
                </a:solidFill>
                <a:latin typeface="宋体" panose="02010600030101010101" pitchFamily="2" charset="-122"/>
              </a:rPr>
              <a:t>(3)</a:t>
            </a:r>
            <a:r>
              <a:rPr lang="en-US" altLang="zh-CN" sz="2800" dirty="0" err="1">
                <a:solidFill>
                  <a:srgbClr val="000000"/>
                </a:solidFill>
                <a:latin typeface="宋体" panose="02010600030101010101" pitchFamily="2" charset="-122"/>
              </a:rPr>
              <a:t>JButton</a:t>
            </a:r>
            <a:r>
              <a:rPr lang="en-US" altLang="zh-CN" sz="2800" dirty="0">
                <a:solidFill>
                  <a:srgbClr val="000000"/>
                </a:solidFill>
                <a:latin typeface="宋体" panose="02010600030101010101" pitchFamily="2" charset="-122"/>
              </a:rPr>
              <a:t>(String text, Icon icon) </a:t>
            </a:r>
            <a:r>
              <a:rPr lang="zh-CN" altLang="en-US" sz="2800" dirty="0">
                <a:solidFill>
                  <a:srgbClr val="000000"/>
                </a:solidFill>
                <a:latin typeface="宋体" panose="02010600030101010101" pitchFamily="2" charset="-122"/>
              </a:rPr>
              <a:t>：</a:t>
            </a:r>
          </a:p>
          <a:p>
            <a:pPr algn="just">
              <a:buNone/>
            </a:pPr>
            <a:r>
              <a:rPr lang="zh-CN" altLang="en-US" sz="1800" dirty="0">
                <a:latin typeface="宋体" panose="02010600030101010101" pitchFamily="2" charset="-122"/>
              </a:rPr>
              <a:t>创建一个带文本和图标的按钮。 </a:t>
            </a:r>
          </a:p>
          <a:p>
            <a:pPr algn="just">
              <a:buNone/>
            </a:pPr>
            <a:r>
              <a:rPr lang="en-US" altLang="zh-CN" sz="2800" b="1" dirty="0">
                <a:latin typeface="Times New Roman" panose="02020603050405020304" pitchFamily="18" charset="0"/>
                <a:ea typeface="楷体_GB2312" pitchFamily="49" charset="-122"/>
              </a:rPr>
              <a:t>2</a:t>
            </a:r>
            <a:r>
              <a:rPr lang="zh-CN" altLang="en-US" sz="2800" b="1" dirty="0">
                <a:latin typeface="Times New Roman" panose="02020603050405020304" pitchFamily="18" charset="0"/>
                <a:ea typeface="楷体_GB2312" pitchFamily="49" charset="-122"/>
              </a:rPr>
              <a:t>．按钮对象的常用方法</a:t>
            </a:r>
            <a:r>
              <a:rPr lang="zh-CN" altLang="en-US" sz="2400" b="1" dirty="0">
                <a:latin typeface="宋体" panose="02010600030101010101" pitchFamily="2" charset="-122"/>
                <a:ea typeface="楷体_GB2312" pitchFamily="49" charset="-122"/>
              </a:rPr>
              <a:t> </a:t>
            </a:r>
          </a:p>
          <a:p>
            <a:pPr algn="just">
              <a:buNone/>
            </a:pPr>
            <a:r>
              <a:rPr lang="en-US" altLang="zh-CN" sz="2400" dirty="0">
                <a:solidFill>
                  <a:srgbClr val="000000"/>
                </a:solidFill>
                <a:latin typeface="宋体" panose="02010600030101010101" pitchFamily="2" charset="-122"/>
              </a:rPr>
              <a:t>①</a:t>
            </a:r>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sz="2400" b="1" dirty="0" err="1">
                <a:solidFill>
                  <a:srgbClr val="000000"/>
                </a:solidFill>
                <a:latin typeface="宋体" panose="02010600030101010101" pitchFamily="2" charset="-122"/>
              </a:rPr>
              <a:t>getLabel</a:t>
            </a:r>
            <a:r>
              <a:rPr lang="en-US" altLang="zh-CN" sz="2400" b="1" dirty="0">
                <a:solidFill>
                  <a:srgbClr val="000000"/>
                </a:solidFill>
                <a:latin typeface="宋体" panose="02010600030101010101" pitchFamily="2" charset="-122"/>
              </a:rPr>
              <a:t>( )</a:t>
            </a:r>
            <a:r>
              <a:rPr lang="zh-CN" altLang="en-US" sz="2400" dirty="0">
                <a:solidFill>
                  <a:srgbClr val="000000"/>
                </a:solidFill>
                <a:latin typeface="宋体" panose="02010600030101010101" pitchFamily="2" charset="-122"/>
              </a:rPr>
              <a:t>：返回按钮的标签字符串；</a:t>
            </a:r>
          </a:p>
          <a:p>
            <a:pPr algn="just">
              <a:buNone/>
            </a:pPr>
            <a:r>
              <a:rPr lang="en-US" altLang="zh-CN" sz="2400" dirty="0">
                <a:solidFill>
                  <a:srgbClr val="000000"/>
                </a:solidFill>
                <a:latin typeface="宋体" panose="02010600030101010101" pitchFamily="2" charset="-122"/>
              </a:rPr>
              <a:t>②</a:t>
            </a:r>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sz="2400" b="1" dirty="0" err="1">
                <a:solidFill>
                  <a:srgbClr val="000000"/>
                </a:solidFill>
                <a:latin typeface="宋体" panose="02010600030101010101" pitchFamily="2" charset="-122"/>
              </a:rPr>
              <a:t>setLabel</a:t>
            </a:r>
            <a:r>
              <a:rPr lang="en-US" altLang="zh-CN" sz="2400" b="1" dirty="0">
                <a:solidFill>
                  <a:srgbClr val="000000"/>
                </a:solidFill>
                <a:latin typeface="宋体" panose="02010600030101010101" pitchFamily="2" charset="-122"/>
              </a:rPr>
              <a:t>(String s)</a:t>
            </a:r>
            <a:r>
              <a:rPr lang="zh-CN" altLang="en-US" sz="2400" dirty="0">
                <a:solidFill>
                  <a:srgbClr val="000000"/>
                </a:solidFill>
                <a:latin typeface="宋体" panose="02010600030101010101" pitchFamily="2" charset="-122"/>
              </a:rPr>
              <a:t>：设置按钮的标签为字符串</a:t>
            </a:r>
            <a:r>
              <a:rPr lang="en-US" altLang="zh-CN" sz="2400" dirty="0">
                <a:solidFill>
                  <a:srgbClr val="000000"/>
                </a:solidFill>
                <a:latin typeface="宋体" panose="02010600030101010101" pitchFamily="2" charset="-122"/>
              </a:rPr>
              <a:t>s</a:t>
            </a:r>
            <a:r>
              <a:rPr lang="zh-CN" altLang="en-US" sz="2400" dirty="0">
                <a:solidFill>
                  <a:srgbClr val="000000"/>
                </a:solidFill>
                <a:latin typeface="宋体" panose="02010600030101010101" pitchFamily="2" charset="-122"/>
              </a:rPr>
              <a:t>。</a:t>
            </a:r>
            <a:endParaRPr lang="zh-CN" altLang="en-US" sz="2400" dirty="0">
              <a:solidFill>
                <a:srgbClr val="000000"/>
              </a:solidFill>
              <a:latin typeface="宋体" panose="02010600030101010101" pitchFamily="2" charset="-122"/>
              <a:cs typeface="Times New Roman" panose="02020603050405020304" pitchFamily="18" charset="0"/>
            </a:endParaRPr>
          </a:p>
          <a:p>
            <a:pPr algn="just">
              <a:buNone/>
            </a:pPr>
            <a:r>
              <a:rPr lang="en-US" altLang="zh-CN" sz="1800" dirty="0">
                <a:latin typeface="Times New Roman" panose="02020603050405020304" pitchFamily="18" charset="0"/>
                <a:cs typeface="Times New Roman" panose="02020603050405020304" pitchFamily="18" charset="0"/>
              </a:rPr>
              <a:t> </a:t>
            </a:r>
            <a:endParaRPr lang="en-US" altLang="zh-CN" sz="18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标题 405505"/>
          <p:cNvSpPr>
            <a:spLocks noGrp="1"/>
          </p:cNvSpPr>
          <p:nvPr>
            <p:ph type="title"/>
          </p:nvPr>
        </p:nvSpPr>
        <p:spPr>
          <a:ln/>
        </p:spPr>
        <p:txBody>
          <a:bodyPr anchor="b"/>
          <a:lstStyle/>
          <a:p>
            <a:r>
              <a:rPr lang="en-US" altLang="zh-CN" dirty="0">
                <a:latin typeface="楷体_GB2312" pitchFamily="49" charset="-122"/>
                <a:ea typeface="楷体_GB2312" pitchFamily="49" charset="-122"/>
              </a:rPr>
              <a:t>9.3 </a:t>
            </a:r>
            <a:r>
              <a:rPr lang="zh-CN" altLang="en-US" dirty="0">
                <a:latin typeface="楷体_GB2312" pitchFamily="49" charset="-122"/>
                <a:ea typeface="楷体_GB2312" pitchFamily="49" charset="-122"/>
              </a:rPr>
              <a:t>命令按钮</a:t>
            </a:r>
            <a:r>
              <a:rPr lang="en-US" altLang="zh-CN" err="1">
                <a:latin typeface="楷体_GB2312" pitchFamily="49" charset="-122"/>
                <a:ea typeface="楷体_GB2312" pitchFamily="49" charset="-122"/>
              </a:rPr>
              <a:t>JButton</a:t>
            </a:r>
            <a:endParaRPr lang="en-US" altLang="zh-CN">
              <a:latin typeface="楷体_GB2312" pitchFamily="49" charset="-122"/>
              <a:ea typeface="楷体_GB2312" pitchFamily="49" charset="-122"/>
            </a:endParaRPr>
          </a:p>
        </p:txBody>
      </p:sp>
      <p:sp>
        <p:nvSpPr>
          <p:cNvPr id="405507" name="文本占位符 405506"/>
          <p:cNvSpPr>
            <a:spLocks noGrp="1"/>
          </p:cNvSpPr>
          <p:nvPr>
            <p:ph type="body" idx="1"/>
          </p:nvPr>
        </p:nvSpPr>
        <p:spPr>
          <a:xfrm>
            <a:off x="685800" y="1295400"/>
            <a:ext cx="8153400" cy="4724400"/>
          </a:xfrm>
          <a:ln/>
        </p:spPr>
        <p:txBody>
          <a:bodyPr/>
          <a:lstStyle/>
          <a:p>
            <a:pPr algn="just">
              <a:lnSpc>
                <a:spcPct val="90000"/>
              </a:lnSpc>
              <a:buNone/>
            </a:pPr>
            <a:r>
              <a:rPr lang="en-US" altLang="zh-CN" sz="2800" b="1" dirty="0">
                <a:latin typeface="宋体" panose="02010600030101010101" pitchFamily="2" charset="-122"/>
                <a:ea typeface="楷体_GB2312" pitchFamily="49" charset="-122"/>
              </a:rPr>
              <a:t>3</a:t>
            </a:r>
            <a:r>
              <a:rPr lang="zh-CN" altLang="en-US" sz="2800" b="1" dirty="0">
                <a:latin typeface="Times New Roman" panose="02020603050405020304" pitchFamily="18" charset="0"/>
                <a:ea typeface="楷体_GB2312" pitchFamily="49" charset="-122"/>
              </a:rPr>
              <a:t>．</a:t>
            </a:r>
            <a:r>
              <a:rPr lang="en-US" altLang="zh-CN" sz="2800" b="1" dirty="0" err="1">
                <a:latin typeface="宋体" panose="02010600030101010101" pitchFamily="2" charset="-122"/>
                <a:ea typeface="楷体_GB2312" pitchFamily="49" charset="-122"/>
              </a:rPr>
              <a:t>ActionEvent</a:t>
            </a:r>
            <a:r>
              <a:rPr lang="zh-CN" altLang="en-US" sz="2800" b="1" dirty="0">
                <a:latin typeface="Times New Roman" panose="02020603050405020304" pitchFamily="18" charset="0"/>
                <a:ea typeface="楷体_GB2312" pitchFamily="49" charset="-122"/>
              </a:rPr>
              <a:t>事件响应</a:t>
            </a:r>
          </a:p>
          <a:p>
            <a:pPr algn="just">
              <a:lnSpc>
                <a:spcPct val="90000"/>
              </a:lnSpc>
            </a:pPr>
            <a:r>
              <a:rPr lang="zh-CN" altLang="en-US" sz="2800" dirty="0">
                <a:solidFill>
                  <a:srgbClr val="000000"/>
                </a:solidFill>
                <a:latin typeface="宋体" panose="02010600030101010101" pitchFamily="2" charset="-122"/>
              </a:rPr>
              <a:t>当用户单击一个按钮时就引发了一个动作事件</a:t>
            </a:r>
            <a:r>
              <a:rPr lang="en-US" altLang="zh-CN" sz="2800" dirty="0" err="1">
                <a:solidFill>
                  <a:srgbClr val="000000"/>
                </a:solidFill>
                <a:latin typeface="宋体" panose="02010600030101010101" pitchFamily="2" charset="-122"/>
                <a:cs typeface="Times New Roman" panose="02020603050405020304" pitchFamily="18" charset="0"/>
              </a:rPr>
              <a:t>ActionEvent</a:t>
            </a:r>
            <a:r>
              <a:rPr lang="zh-CN" altLang="en-US" sz="2800" dirty="0">
                <a:solidFill>
                  <a:srgbClr val="000000"/>
                </a:solidFill>
                <a:latin typeface="宋体" panose="02010600030101010101" pitchFamily="2" charset="-122"/>
              </a:rPr>
              <a:t>。</a:t>
            </a:r>
          </a:p>
          <a:p>
            <a:pPr algn="just">
              <a:lnSpc>
                <a:spcPct val="90000"/>
              </a:lnSpc>
            </a:pPr>
            <a:r>
              <a:rPr lang="zh-CN" altLang="en-US" sz="2800" dirty="0">
                <a:latin typeface="宋体" panose="02010600030101010101" pitchFamily="2" charset="-122"/>
              </a:rPr>
              <a:t>调用</a:t>
            </a:r>
            <a:r>
              <a:rPr lang="en-US" altLang="zh-CN" sz="2800" dirty="0" err="1">
                <a:latin typeface="宋体" panose="02010600030101010101" pitchFamily="2" charset="-122"/>
              </a:rPr>
              <a:t>JB</a:t>
            </a:r>
            <a:r>
              <a:rPr lang="en-US" altLang="zh-CN" sz="2800" dirty="0" err="1">
                <a:latin typeface="宋体" panose="02010600030101010101" pitchFamily="2" charset="-122"/>
                <a:cs typeface="Times New Roman" panose="02020603050405020304" pitchFamily="18" charset="0"/>
              </a:rPr>
              <a:t>utton</a:t>
            </a:r>
            <a:r>
              <a:rPr lang="zh-CN" altLang="en-US" sz="2800" dirty="0">
                <a:latin typeface="宋体" panose="02010600030101010101" pitchFamily="2" charset="-122"/>
              </a:rPr>
              <a:t>的方法</a:t>
            </a:r>
            <a:r>
              <a:rPr lang="en-US" altLang="zh-CN" sz="2800" dirty="0" err="1">
                <a:latin typeface="宋体" panose="02010600030101010101" pitchFamily="2" charset="-122"/>
                <a:cs typeface="Times New Roman" panose="02020603050405020304" pitchFamily="18" charset="0"/>
              </a:rPr>
              <a:t>addActionListener</a:t>
            </a:r>
            <a:endParaRPr lang="en-US" altLang="zh-CN" sz="2800" dirty="0">
              <a:latin typeface="宋体" panose="02010600030101010101" pitchFamily="2" charset="-122"/>
              <a:cs typeface="Times New Roman" panose="02020603050405020304" pitchFamily="18" charset="0"/>
            </a:endParaRPr>
          </a:p>
          <a:p>
            <a:pPr lvl="1" algn="just">
              <a:lnSpc>
                <a:spcPct val="90000"/>
              </a:lnSpc>
            </a:pPr>
            <a:r>
              <a:rPr lang="zh-CN" altLang="en-US" dirty="0">
                <a:latin typeface="宋体" panose="02010600030101010101" pitchFamily="2" charset="-122"/>
              </a:rPr>
              <a:t>给</a:t>
            </a:r>
            <a:r>
              <a:rPr lang="zh-CN" altLang="en-US" dirty="0">
                <a:solidFill>
                  <a:srgbClr val="000000"/>
                </a:solidFill>
                <a:latin typeface="宋体" panose="02010600030101010101" pitchFamily="2" charset="-122"/>
              </a:rPr>
              <a:t>按钮注册实现</a:t>
            </a:r>
            <a:r>
              <a:rPr lang="en-US" altLang="zh-CN" dirty="0">
                <a:solidFill>
                  <a:srgbClr val="000000"/>
                </a:solidFill>
                <a:latin typeface="宋体" panose="02010600030101010101" pitchFamily="2" charset="-122"/>
                <a:cs typeface="Times New Roman" panose="02020603050405020304" pitchFamily="18" charset="0"/>
              </a:rPr>
              <a:t>ActionListener</a:t>
            </a:r>
            <a:r>
              <a:rPr lang="zh-CN" altLang="en-US" dirty="0">
                <a:solidFill>
                  <a:srgbClr val="000000"/>
                </a:solidFill>
                <a:latin typeface="宋体" panose="02010600030101010101" pitchFamily="2" charset="-122"/>
              </a:rPr>
              <a:t>接口的事件监听器</a:t>
            </a:r>
          </a:p>
          <a:p>
            <a:pPr lvl="1" algn="just">
              <a:lnSpc>
                <a:spcPct val="90000"/>
              </a:lnSpc>
            </a:pPr>
            <a:r>
              <a:rPr lang="zh-CN" altLang="en-US" dirty="0">
                <a:solidFill>
                  <a:srgbClr val="000000"/>
                </a:solidFill>
                <a:latin typeface="宋体" panose="02010600030101010101" pitchFamily="2" charset="-122"/>
              </a:rPr>
              <a:t>为这个接口的</a:t>
            </a:r>
            <a:r>
              <a:rPr lang="en-US" altLang="zh-CN" dirty="0" err="1">
                <a:solidFill>
                  <a:srgbClr val="000000"/>
                </a:solidFill>
                <a:latin typeface="宋体" panose="02010600030101010101" pitchFamily="2" charset="-122"/>
                <a:cs typeface="Times New Roman" panose="02020603050405020304" pitchFamily="18" charset="0"/>
              </a:rPr>
              <a:t>actionPerformed</a:t>
            </a:r>
            <a:r>
              <a:rPr lang="en-US" altLang="zh-CN" dirty="0">
                <a:solidFill>
                  <a:srgbClr val="000000"/>
                </a:solidFill>
                <a:latin typeface="宋体" panose="02010600030101010101" pitchFamily="2" charset="-122"/>
                <a:cs typeface="Times New Roman" panose="02020603050405020304" pitchFamily="18" charset="0"/>
              </a:rPr>
              <a:t>(</a:t>
            </a:r>
            <a:r>
              <a:rPr lang="en-US" altLang="zh-CN" dirty="0" err="1">
                <a:solidFill>
                  <a:srgbClr val="000000"/>
                </a:solidFill>
                <a:latin typeface="宋体" panose="02010600030101010101" pitchFamily="2" charset="-122"/>
                <a:cs typeface="Times New Roman" panose="02020603050405020304" pitchFamily="18" charset="0"/>
              </a:rPr>
              <a:t>ActionEvent</a:t>
            </a:r>
            <a:r>
              <a:rPr lang="en-US" altLang="zh-CN" dirty="0">
                <a:solidFill>
                  <a:srgbClr val="000000"/>
                </a:solidFill>
                <a:latin typeface="宋体" panose="02010600030101010101" pitchFamily="2" charset="-122"/>
                <a:cs typeface="Times New Roman" panose="02020603050405020304" pitchFamily="18" charset="0"/>
              </a:rPr>
              <a:t> e)</a:t>
            </a:r>
            <a:r>
              <a:rPr lang="zh-CN" altLang="en-US" dirty="0">
                <a:solidFill>
                  <a:srgbClr val="000000"/>
                </a:solidFill>
                <a:latin typeface="宋体" panose="02010600030101010101" pitchFamily="2" charset="-122"/>
              </a:rPr>
              <a:t>方法书写方法体。</a:t>
            </a:r>
          </a:p>
          <a:p>
            <a:pPr algn="just">
              <a:lnSpc>
                <a:spcPct val="90000"/>
              </a:lnSpc>
            </a:pPr>
            <a:r>
              <a:rPr lang="en-US" altLang="zh-CN" sz="2800" dirty="0" err="1">
                <a:solidFill>
                  <a:srgbClr val="000000"/>
                </a:solidFill>
                <a:latin typeface="宋体" panose="02010600030101010101" pitchFamily="2" charset="-122"/>
              </a:rPr>
              <a:t>e.getSource</a:t>
            </a:r>
            <a:r>
              <a:rPr lang="en-US" altLang="zh-CN" sz="2800" dirty="0">
                <a:solidFill>
                  <a:srgbClr val="000000"/>
                </a:solidFill>
                <a:latin typeface="宋体" panose="02010600030101010101" pitchFamily="2" charset="-122"/>
              </a:rPr>
              <a:t>( )</a:t>
            </a:r>
            <a:r>
              <a:rPr lang="zh-CN" altLang="en-US" sz="2800" dirty="0">
                <a:solidFill>
                  <a:srgbClr val="000000"/>
                </a:solidFill>
                <a:latin typeface="宋体" panose="02010600030101010101" pitchFamily="2" charset="-122"/>
              </a:rPr>
              <a:t>：</a:t>
            </a:r>
            <a:r>
              <a:rPr lang="zh-CN" altLang="en-US" sz="2400" dirty="0">
                <a:solidFill>
                  <a:srgbClr val="000000"/>
                </a:solidFill>
                <a:latin typeface="宋体" panose="02010600030101010101" pitchFamily="2" charset="-122"/>
              </a:rPr>
              <a:t>获取引发动作事件的按钮对象引用</a:t>
            </a:r>
          </a:p>
          <a:p>
            <a:pPr algn="just">
              <a:lnSpc>
                <a:spcPct val="90000"/>
              </a:lnSpc>
            </a:pPr>
            <a:r>
              <a:rPr lang="en-US" altLang="zh-CN" sz="2800" dirty="0" err="1">
                <a:solidFill>
                  <a:srgbClr val="000000"/>
                </a:solidFill>
                <a:latin typeface="宋体" panose="02010600030101010101" pitchFamily="2" charset="-122"/>
              </a:rPr>
              <a:t>e.getActionCommand</a:t>
            </a:r>
            <a:r>
              <a:rPr lang="en-US" altLang="zh-CN" sz="2800" dirty="0">
                <a:solidFill>
                  <a:srgbClr val="000000"/>
                </a:solidFill>
                <a:latin typeface="宋体" panose="02010600030101010101" pitchFamily="2" charset="-122"/>
              </a:rPr>
              <a:t>( )</a:t>
            </a:r>
            <a:r>
              <a:rPr lang="zh-CN" altLang="en-US" sz="2800" dirty="0">
                <a:solidFill>
                  <a:srgbClr val="000000"/>
                </a:solidFill>
                <a:latin typeface="宋体" panose="02010600030101010101" pitchFamily="2" charset="-122"/>
              </a:rPr>
              <a:t>：获取按钮的标签。</a:t>
            </a:r>
            <a:endParaRPr lang="zh-CN" altLang="en-US" sz="2800" dirty="0">
              <a:solidFill>
                <a:srgbClr val="000000"/>
              </a:solidFill>
              <a:latin typeface="宋体" panose="02010600030101010101" pitchFamily="2" charset="-122"/>
              <a:cs typeface="Times New Roman" panose="02020603050405020304" pitchFamily="18" charset="0"/>
            </a:endParaRPr>
          </a:p>
          <a:p>
            <a:pPr algn="just">
              <a:lnSpc>
                <a:spcPct val="90000"/>
              </a:lnSpc>
            </a:pPr>
            <a:endParaRPr lang="zh-CN" altLang="en-US" sz="2800" dirty="0">
              <a:solidFill>
                <a:srgbClr val="000000"/>
              </a:solidFill>
              <a:latin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标题 406529"/>
          <p:cNvSpPr>
            <a:spLocks noGrp="1"/>
          </p:cNvSpPr>
          <p:nvPr>
            <p:ph type="title"/>
          </p:nvPr>
        </p:nvSpPr>
        <p:spPr>
          <a:ln/>
        </p:spPr>
        <p:txBody>
          <a:bodyPr anchor="b"/>
          <a:lstStyle/>
          <a:p>
            <a:r>
              <a:rPr lang="en-US" altLang="zh-CN" dirty="0">
                <a:latin typeface="楷体_GB2312" pitchFamily="49" charset="-122"/>
                <a:ea typeface="楷体_GB2312" pitchFamily="49" charset="-122"/>
              </a:rPr>
              <a:t>9.3 </a:t>
            </a:r>
            <a:r>
              <a:rPr lang="zh-CN" altLang="en-US" dirty="0">
                <a:latin typeface="楷体_GB2312" pitchFamily="49" charset="-122"/>
                <a:ea typeface="楷体_GB2312" pitchFamily="49" charset="-122"/>
              </a:rPr>
              <a:t>命令按钮</a:t>
            </a:r>
            <a:r>
              <a:rPr lang="en-US" altLang="zh-CN" err="1">
                <a:latin typeface="楷体_GB2312" pitchFamily="49" charset="-122"/>
                <a:ea typeface="楷体_GB2312" pitchFamily="49" charset="-122"/>
              </a:rPr>
              <a:t>JButton</a:t>
            </a:r>
            <a:endParaRPr lang="en-US" altLang="zh-CN">
              <a:latin typeface="楷体_GB2312" pitchFamily="49" charset="-122"/>
              <a:ea typeface="楷体_GB2312" pitchFamily="49" charset="-122"/>
            </a:endParaRPr>
          </a:p>
        </p:txBody>
      </p:sp>
      <p:sp>
        <p:nvSpPr>
          <p:cNvPr id="406531" name="文本占位符 406530"/>
          <p:cNvSpPr>
            <a:spLocks noGrp="1"/>
          </p:cNvSpPr>
          <p:nvPr>
            <p:ph type="body" idx="1"/>
          </p:nvPr>
        </p:nvSpPr>
        <p:spPr>
          <a:ln/>
        </p:spPr>
        <p:txBody>
          <a:bodyPr/>
          <a:lstStyle/>
          <a:p>
            <a:pPr>
              <a:buNone/>
            </a:pPr>
            <a:r>
              <a:rPr lang="zh-CN" altLang="en-US" sz="2800" b="1" dirty="0">
                <a:latin typeface="Times New Roman" panose="02020603050405020304" pitchFamily="18" charset="0"/>
              </a:rPr>
              <a:t>例</a:t>
            </a:r>
            <a:r>
              <a:rPr lang="en-US" altLang="zh-CN" sz="2800" b="1" dirty="0"/>
              <a:t>9-1  </a:t>
            </a:r>
            <a:r>
              <a:rPr lang="zh-CN" altLang="en-US" sz="2800" b="1" dirty="0">
                <a:latin typeface="Times New Roman" panose="02020603050405020304" pitchFamily="18" charset="0"/>
              </a:rPr>
              <a:t>文本按钮和图像按钮的程序设计示例</a:t>
            </a:r>
          </a:p>
          <a:p>
            <a:pPr>
              <a:buNone/>
            </a:pPr>
            <a:r>
              <a:rPr lang="zh-CN" altLang="en-US" dirty="0"/>
              <a:t> </a:t>
            </a:r>
            <a:endParaRPr lang="zh-CN" altLang="en-US"/>
          </a:p>
        </p:txBody>
      </p:sp>
      <p:sp>
        <p:nvSpPr>
          <p:cNvPr id="406533" name="矩形 406532"/>
          <p:cNvSpPr/>
          <p:nvPr/>
        </p:nvSpPr>
        <p:spPr>
          <a:xfrm>
            <a:off x="3633788" y="3095625"/>
            <a:ext cx="9144000" cy="0"/>
          </a:xfrm>
          <a:prstGeom prst="rect">
            <a:avLst/>
          </a:prstGeom>
          <a:noFill/>
          <a:ln w="9525">
            <a:noFill/>
          </a:ln>
        </p:spPr>
        <p:txBody>
          <a:bodyPr/>
          <a:lstStyle/>
          <a:p>
            <a:endParaRPr lang="zh-CN" altLang="en-US"/>
          </a:p>
        </p:txBody>
      </p:sp>
      <p:pic>
        <p:nvPicPr>
          <p:cNvPr id="406532" name="图片 406531"/>
          <p:cNvPicPr>
            <a:picLocks noChangeAspect="1"/>
          </p:cNvPicPr>
          <p:nvPr/>
        </p:nvPicPr>
        <p:blipFill>
          <a:blip r:embed="rId3"/>
          <a:stretch>
            <a:fillRect/>
          </a:stretch>
        </p:blipFill>
        <p:spPr>
          <a:xfrm>
            <a:off x="1066800" y="2133600"/>
            <a:ext cx="2667000" cy="1219200"/>
          </a:xfrm>
          <a:prstGeom prst="rect">
            <a:avLst/>
          </a:prstGeom>
          <a:noFill/>
          <a:ln w="9525">
            <a:noFill/>
          </a:ln>
        </p:spPr>
      </p:pic>
      <p:sp>
        <p:nvSpPr>
          <p:cNvPr id="406535" name="矩形 406534"/>
          <p:cNvSpPr/>
          <p:nvPr/>
        </p:nvSpPr>
        <p:spPr>
          <a:xfrm>
            <a:off x="4005263" y="3109913"/>
            <a:ext cx="9144000" cy="0"/>
          </a:xfrm>
          <a:prstGeom prst="rect">
            <a:avLst/>
          </a:prstGeom>
          <a:noFill/>
          <a:ln w="9525">
            <a:noFill/>
          </a:ln>
        </p:spPr>
        <p:txBody>
          <a:bodyPr/>
          <a:lstStyle/>
          <a:p>
            <a:endParaRPr lang="zh-CN" altLang="en-US"/>
          </a:p>
        </p:txBody>
      </p:sp>
      <p:pic>
        <p:nvPicPr>
          <p:cNvPr id="406534" name="图片 406533"/>
          <p:cNvPicPr>
            <a:picLocks noChangeAspect="1"/>
          </p:cNvPicPr>
          <p:nvPr/>
        </p:nvPicPr>
        <p:blipFill>
          <a:blip r:embed="rId4"/>
          <a:stretch>
            <a:fillRect/>
          </a:stretch>
        </p:blipFill>
        <p:spPr>
          <a:xfrm>
            <a:off x="1066800" y="3581400"/>
            <a:ext cx="2743200" cy="1295400"/>
          </a:xfrm>
          <a:prstGeom prst="rect">
            <a:avLst/>
          </a:prstGeom>
          <a:noFill/>
          <a:ln w="9525">
            <a:noFill/>
          </a:ln>
        </p:spPr>
      </p:pic>
      <p:sp>
        <p:nvSpPr>
          <p:cNvPr id="406537" name="矩形 406536"/>
          <p:cNvSpPr/>
          <p:nvPr/>
        </p:nvSpPr>
        <p:spPr>
          <a:xfrm>
            <a:off x="4005263" y="3109913"/>
            <a:ext cx="9144000" cy="0"/>
          </a:xfrm>
          <a:prstGeom prst="rect">
            <a:avLst/>
          </a:prstGeom>
          <a:noFill/>
          <a:ln w="9525">
            <a:noFill/>
          </a:ln>
        </p:spPr>
        <p:txBody>
          <a:bodyPr/>
          <a:lstStyle/>
          <a:p>
            <a:endParaRPr lang="zh-CN" altLang="en-US"/>
          </a:p>
        </p:txBody>
      </p:sp>
      <p:pic>
        <p:nvPicPr>
          <p:cNvPr id="406536" name="图片 406535"/>
          <p:cNvPicPr>
            <a:picLocks noChangeAspect="1"/>
          </p:cNvPicPr>
          <p:nvPr/>
        </p:nvPicPr>
        <p:blipFill>
          <a:blip r:embed="rId5"/>
          <a:stretch>
            <a:fillRect/>
          </a:stretch>
        </p:blipFill>
        <p:spPr>
          <a:xfrm>
            <a:off x="4495800" y="3581400"/>
            <a:ext cx="2514600" cy="1219200"/>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5" name="文本占位符 407554"/>
          <p:cNvSpPr>
            <a:spLocks noGrp="1"/>
          </p:cNvSpPr>
          <p:nvPr>
            <p:ph type="body" idx="1"/>
          </p:nvPr>
        </p:nvSpPr>
        <p:spPr>
          <a:xfrm>
            <a:off x="0" y="0"/>
            <a:ext cx="7924800" cy="6858000"/>
          </a:xfrm>
          <a:solidFill>
            <a:schemeClr val="bg1"/>
          </a:solidFill>
          <a:ln/>
        </p:spPr>
        <p:txBody>
          <a:bodyPr/>
          <a:lstStyle/>
          <a:p>
            <a:pPr algn="just">
              <a:lnSpc>
                <a:spcPct val="90000"/>
              </a:lnSpc>
              <a:buNone/>
            </a:pPr>
            <a:r>
              <a:rPr lang="en-US" altLang="zh-CN" sz="2000" b="1" err="1">
                <a:solidFill>
                  <a:srgbClr val="000000"/>
                </a:solidFill>
                <a:latin typeface="宋体" panose="02010600030101010101" pitchFamily="2" charset="-122"/>
              </a:rPr>
              <a:t>import java.awt</a:t>
            </a:r>
            <a:r>
              <a:rPr lang="en-US" altLang="zh-CN" sz="2000" b="1">
                <a:solidFill>
                  <a:srgbClr val="000000"/>
                </a:solidFill>
                <a:latin typeface="宋体" panose="02010600030101010101" pitchFamily="2" charset="-122"/>
              </a:rPr>
              <a:t>.*;</a:t>
            </a:r>
            <a:endParaRPr lang="en-US" altLang="zh-CN" sz="2000" b="1">
              <a:solidFill>
                <a:srgbClr val="000000"/>
              </a:solidFill>
              <a:latin typeface="宋体" panose="02010600030101010101" pitchFamily="2" charset="-122"/>
              <a:cs typeface="Times New Roman" panose="02020603050405020304" pitchFamily="18" charset="0"/>
            </a:endParaRPr>
          </a:p>
          <a:p>
            <a:pPr algn="just">
              <a:lnSpc>
                <a:spcPct val="90000"/>
              </a:lnSpc>
              <a:buNone/>
            </a:pPr>
            <a:r>
              <a:rPr lang="en-US" altLang="zh-CN" sz="2000" b="1" err="1">
                <a:solidFill>
                  <a:srgbClr val="000000"/>
                </a:solidFill>
                <a:latin typeface="宋体" panose="02010600030101010101" pitchFamily="2" charset="-122"/>
              </a:rPr>
              <a:t>import java.awt</a:t>
            </a:r>
            <a:r>
              <a:rPr lang="en-US" altLang="zh-CN" sz="2000" b="1">
                <a:solidFill>
                  <a:srgbClr val="000000"/>
                </a:solidFill>
                <a:latin typeface="宋体" panose="02010600030101010101" pitchFamily="2" charset="-122"/>
              </a:rPr>
              <a:t>.event.*;</a:t>
            </a:r>
            <a:endParaRPr lang="en-US" altLang="zh-CN" sz="2000" b="1">
              <a:solidFill>
                <a:srgbClr val="000000"/>
              </a:solidFill>
              <a:latin typeface="宋体" panose="02010600030101010101" pitchFamily="2" charset="-122"/>
              <a:cs typeface="Times New Roman" panose="02020603050405020304" pitchFamily="18" charset="0"/>
            </a:endParaRPr>
          </a:p>
          <a:p>
            <a:pPr algn="just">
              <a:lnSpc>
                <a:spcPct val="90000"/>
              </a:lnSpc>
              <a:buNone/>
            </a:pPr>
            <a:r>
              <a:rPr lang="en-US" altLang="zh-CN" sz="2000" b="1" err="1">
                <a:solidFill>
                  <a:srgbClr val="000000"/>
                </a:solidFill>
                <a:latin typeface="宋体" panose="02010600030101010101" pitchFamily="2" charset="-122"/>
              </a:rPr>
              <a:t>import javax</a:t>
            </a:r>
            <a:r>
              <a:rPr lang="en-US" altLang="zh-CN" sz="2000" b="1">
                <a:solidFill>
                  <a:srgbClr val="000000"/>
                </a:solidFill>
                <a:latin typeface="宋体" panose="02010600030101010101" pitchFamily="2" charset="-122"/>
              </a:rPr>
              <a:t>.swing.*;</a:t>
            </a:r>
            <a:endParaRPr lang="en-US" altLang="zh-CN" sz="2000" b="1">
              <a:solidFill>
                <a:srgbClr val="000000"/>
              </a:solidFill>
              <a:latin typeface="宋体" panose="02010600030101010101" pitchFamily="2" charset="-122"/>
              <a:cs typeface="Times New Roman" panose="02020603050405020304" pitchFamily="18" charset="0"/>
            </a:endParaRPr>
          </a:p>
          <a:p>
            <a:pPr algn="just">
              <a:lnSpc>
                <a:spcPct val="90000"/>
              </a:lnSpc>
              <a:buNone/>
            </a:pPr>
            <a:r>
              <a:rPr lang="en-US" altLang="zh-CN" sz="2000" b="1" err="1">
                <a:solidFill>
                  <a:srgbClr val="000000"/>
                </a:solidFill>
                <a:latin typeface="宋体" panose="02010600030101010101" pitchFamily="2" charset="-122"/>
              </a:rPr>
              <a:t>public class ButtonTest extends JFrame</a:t>
            </a:r>
            <a:r>
              <a:rPr lang="en-US" altLang="zh-CN" sz="2000" b="1">
                <a:solidFill>
                  <a:srgbClr val="000000"/>
                </a:solidFill>
                <a:latin typeface="宋体" panose="02010600030101010101" pitchFamily="2" charset="-122"/>
              </a:rPr>
              <a:t> {</a:t>
            </a:r>
            <a:endParaRPr lang="en-US" altLang="zh-CN" sz="2000" b="1">
              <a:solidFill>
                <a:srgbClr val="000000"/>
              </a:solidFill>
              <a:latin typeface="宋体" panose="02010600030101010101" pitchFamily="2" charset="-122"/>
              <a:cs typeface="Times New Roman" panose="02020603050405020304" pitchFamily="18" charset="0"/>
            </a:endParaRPr>
          </a:p>
          <a:p>
            <a:pPr algn="just">
              <a:lnSpc>
                <a:spcPct val="90000"/>
              </a:lnSpc>
              <a:buNone/>
            </a:pPr>
            <a:r>
              <a:rPr lang="en-US" altLang="zh-CN" sz="2000" b="1" err="1">
                <a:solidFill>
                  <a:srgbClr val="000000"/>
                </a:solidFill>
                <a:latin typeface="宋体" panose="02010600030101010101" pitchFamily="2" charset="-122"/>
              </a:rPr>
              <a:t>   private JButton plainButton, fancyButton</a:t>
            </a:r>
            <a:r>
              <a:rPr lang="en-US" altLang="zh-CN" sz="2000" b="1">
                <a:solidFill>
                  <a:srgbClr val="000000"/>
                </a:solidFill>
                <a:latin typeface="宋体" panose="02010600030101010101" pitchFamily="2" charset="-122"/>
              </a:rPr>
              <a:t>;   </a:t>
            </a:r>
            <a:endParaRPr lang="en-US" altLang="zh-CN" sz="2000" b="1">
              <a:solidFill>
                <a:srgbClr val="000000"/>
              </a:solidFill>
              <a:latin typeface="宋体" panose="02010600030101010101" pitchFamily="2" charset="-122"/>
              <a:cs typeface="Times New Roman" panose="02020603050405020304" pitchFamily="18" charset="0"/>
            </a:endParaRPr>
          </a:p>
          <a:p>
            <a:pPr algn="just">
              <a:lnSpc>
                <a:spcPct val="90000"/>
              </a:lnSpc>
              <a:buNone/>
            </a:pPr>
            <a:r>
              <a:rPr lang="en-US" altLang="zh-CN" sz="2000" b="1" err="1">
                <a:solidFill>
                  <a:srgbClr val="000000"/>
                </a:solidFill>
                <a:latin typeface="宋体" panose="02010600030101010101" pitchFamily="2" charset="-122"/>
              </a:rPr>
              <a:t>   public ButtonTest</a:t>
            </a:r>
            <a:r>
              <a:rPr lang="en-US" altLang="zh-CN" sz="2000" b="1" dirty="0">
                <a:solidFill>
                  <a:srgbClr val="000000"/>
                </a:solidFill>
                <a:latin typeface="宋体" panose="02010600030101010101" pitchFamily="2" charset="-122"/>
              </a:rPr>
              <a:t>()                   </a:t>
            </a:r>
            <a:r>
              <a:rPr lang="en-US" altLang="zh-CN" sz="2000" b="1">
                <a:solidFill>
                  <a:srgbClr val="FF9900"/>
                </a:solidFill>
                <a:latin typeface="宋体" panose="02010600030101010101" pitchFamily="2" charset="-122"/>
              </a:rPr>
              <a:t>// set up GUI</a:t>
            </a:r>
            <a:endParaRPr lang="en-US" altLang="zh-CN" sz="2000" b="1">
              <a:solidFill>
                <a:srgbClr val="FF9900"/>
              </a:solidFill>
              <a:latin typeface="宋体" panose="02010600030101010101" pitchFamily="2" charset="-122"/>
              <a:cs typeface="Times New Roman" panose="02020603050405020304" pitchFamily="18" charset="0"/>
            </a:endParaRPr>
          </a:p>
          <a:p>
            <a:pPr algn="just">
              <a:lnSpc>
                <a:spcPct val="90000"/>
              </a:lnSpc>
              <a:buNone/>
            </a:pPr>
            <a:r>
              <a:rPr lang="en-US" altLang="zh-CN" sz="2000" b="1" err="1">
                <a:solidFill>
                  <a:srgbClr val="000000"/>
                </a:solidFill>
                <a:latin typeface="宋体" panose="02010600030101010101" pitchFamily="2" charset="-122"/>
              </a:rPr>
              <a:t>   {  super( "JButton</a:t>
            </a:r>
            <a:r>
              <a:rPr lang="zh-CN" altLang="en-US" sz="2000" b="1" dirty="0">
                <a:solidFill>
                  <a:srgbClr val="000000"/>
                </a:solidFill>
                <a:latin typeface="宋体" panose="02010600030101010101" pitchFamily="2" charset="-122"/>
              </a:rPr>
              <a:t>的程序设计</a:t>
            </a:r>
            <a:r>
              <a:rPr lang="en-US" altLang="zh-CN" sz="2000" b="1" dirty="0">
                <a:solidFill>
                  <a:srgbClr val="000000"/>
                </a:solidFill>
                <a:latin typeface="宋体" panose="02010600030101010101" pitchFamily="2" charset="-122"/>
              </a:rPr>
              <a:t>" );</a:t>
            </a:r>
            <a:endParaRPr lang="en-US" altLang="zh-CN" sz="2000" b="1">
              <a:solidFill>
                <a:srgbClr val="000000"/>
              </a:solidFill>
              <a:latin typeface="宋体" panose="02010600030101010101" pitchFamily="2" charset="-122"/>
              <a:cs typeface="Times New Roman" panose="02020603050405020304" pitchFamily="18" charset="0"/>
            </a:endParaRPr>
          </a:p>
          <a:p>
            <a:pPr algn="just">
              <a:lnSpc>
                <a:spcPct val="90000"/>
              </a:lnSpc>
              <a:buNone/>
            </a:pPr>
            <a:r>
              <a:rPr lang="en-US" altLang="zh-CN" sz="2000" b="1" err="1">
                <a:solidFill>
                  <a:srgbClr val="000000"/>
                </a:solidFill>
                <a:latin typeface="宋体" panose="02010600030101010101" pitchFamily="2" charset="-122"/>
              </a:rPr>
              <a:t>      Container container = getContentPane</a:t>
            </a:r>
            <a:r>
              <a:rPr lang="en-US" altLang="zh-CN" sz="2000" b="1">
                <a:solidFill>
                  <a:srgbClr val="000000"/>
                </a:solidFill>
                <a:latin typeface="宋体" panose="02010600030101010101" pitchFamily="2" charset="-122"/>
              </a:rPr>
              <a:t>();</a:t>
            </a:r>
            <a:endParaRPr lang="en-US" altLang="zh-CN" sz="2000" b="1">
              <a:solidFill>
                <a:srgbClr val="000000"/>
              </a:solidFill>
              <a:latin typeface="宋体" panose="02010600030101010101" pitchFamily="2" charset="-122"/>
              <a:cs typeface="Times New Roman" panose="02020603050405020304" pitchFamily="18" charset="0"/>
            </a:endParaRPr>
          </a:p>
          <a:p>
            <a:pPr algn="just">
              <a:lnSpc>
                <a:spcPct val="90000"/>
              </a:lnSpc>
              <a:buNone/>
            </a:pPr>
            <a:r>
              <a:rPr lang="en-US" altLang="zh-CN" sz="2000" b="1" err="1">
                <a:solidFill>
                  <a:srgbClr val="000000"/>
                </a:solidFill>
                <a:latin typeface="宋体" panose="02010600030101010101" pitchFamily="2" charset="-122"/>
              </a:rPr>
              <a:t>      container.setLayout( new FlowLayout</a:t>
            </a:r>
            <a:r>
              <a:rPr lang="en-US" altLang="zh-CN" sz="2000" b="1">
                <a:solidFill>
                  <a:srgbClr val="000000"/>
                </a:solidFill>
                <a:latin typeface="宋体" panose="02010600030101010101" pitchFamily="2" charset="-122"/>
              </a:rPr>
              <a:t>() );</a:t>
            </a:r>
            <a:endParaRPr lang="en-US" altLang="zh-CN" sz="2000" b="1">
              <a:solidFill>
                <a:srgbClr val="000000"/>
              </a:solidFill>
              <a:latin typeface="宋体" panose="02010600030101010101" pitchFamily="2" charset="-122"/>
              <a:cs typeface="Times New Roman" panose="02020603050405020304" pitchFamily="18" charset="0"/>
            </a:endParaRPr>
          </a:p>
          <a:p>
            <a:pPr algn="just">
              <a:lnSpc>
                <a:spcPct val="90000"/>
              </a:lnSpc>
              <a:buNone/>
            </a:pPr>
            <a:r>
              <a:rPr lang="en-US" altLang="zh-CN" sz="2000" b="1" err="1">
                <a:solidFill>
                  <a:srgbClr val="000000"/>
                </a:solidFill>
                <a:latin typeface="宋体" panose="02010600030101010101" pitchFamily="2" charset="-122"/>
              </a:rPr>
              <a:t>      plainButton = new JButton</a:t>
            </a:r>
            <a:r>
              <a:rPr lang="en-US" altLang="zh-CN" sz="2000" b="1" dirty="0">
                <a:solidFill>
                  <a:srgbClr val="000000"/>
                </a:solidFill>
                <a:latin typeface="宋体" panose="02010600030101010101" pitchFamily="2" charset="-122"/>
              </a:rPr>
              <a:t>( "</a:t>
            </a:r>
            <a:r>
              <a:rPr lang="zh-CN" altLang="en-US" sz="2000" b="1" dirty="0">
                <a:solidFill>
                  <a:srgbClr val="000000"/>
                </a:solidFill>
                <a:latin typeface="宋体" panose="02010600030101010101" pitchFamily="2" charset="-122"/>
              </a:rPr>
              <a:t>文本按钮</a:t>
            </a:r>
            <a:r>
              <a:rPr lang="en-US" altLang="zh-CN" sz="2000" b="1" dirty="0">
                <a:solidFill>
                  <a:srgbClr val="000000"/>
                </a:solidFill>
                <a:latin typeface="宋体" panose="02010600030101010101" pitchFamily="2" charset="-122"/>
              </a:rPr>
              <a:t>" );</a:t>
            </a:r>
            <a:endParaRPr lang="en-US" altLang="zh-CN" sz="2000" b="1" dirty="0">
              <a:solidFill>
                <a:srgbClr val="000000"/>
              </a:solidFill>
              <a:latin typeface="宋体" panose="02010600030101010101" pitchFamily="2" charset="-122"/>
              <a:cs typeface="Times New Roman" panose="02020603050405020304" pitchFamily="18" charset="0"/>
            </a:endParaRPr>
          </a:p>
          <a:p>
            <a:pPr algn="just">
              <a:lnSpc>
                <a:spcPct val="90000"/>
              </a:lnSpc>
              <a:buNone/>
            </a:pPr>
            <a:r>
              <a:rPr lang="en-US" altLang="zh-CN" sz="2000" b="1" dirty="0">
                <a:solidFill>
                  <a:srgbClr val="000000"/>
                </a:solidFill>
                <a:latin typeface="宋体" panose="02010600030101010101" pitchFamily="2" charset="-122"/>
              </a:rPr>
              <a:t>      </a:t>
            </a:r>
            <a:r>
              <a:rPr lang="en-US" altLang="zh-CN" sz="2000" b="1" err="1">
                <a:solidFill>
                  <a:srgbClr val="000000"/>
                </a:solidFill>
                <a:latin typeface="宋体" panose="02010600030101010101" pitchFamily="2" charset="-122"/>
              </a:rPr>
              <a:t>container.add( plainButton</a:t>
            </a:r>
            <a:r>
              <a:rPr lang="en-US" altLang="zh-CN" sz="2000" b="1">
                <a:solidFill>
                  <a:srgbClr val="000000"/>
                </a:solidFill>
                <a:latin typeface="宋体" panose="02010600030101010101" pitchFamily="2" charset="-122"/>
              </a:rPr>
              <a:t> );</a:t>
            </a:r>
            <a:endParaRPr lang="en-US" altLang="zh-CN" sz="2000" b="1">
              <a:solidFill>
                <a:srgbClr val="000000"/>
              </a:solidFill>
              <a:latin typeface="宋体" panose="02010600030101010101" pitchFamily="2" charset="-122"/>
              <a:cs typeface="Times New Roman" panose="02020603050405020304" pitchFamily="18" charset="0"/>
            </a:endParaRPr>
          </a:p>
          <a:p>
            <a:pPr algn="just">
              <a:lnSpc>
                <a:spcPct val="90000"/>
              </a:lnSpc>
              <a:buNone/>
            </a:pPr>
            <a:r>
              <a:rPr lang="en-US" altLang="zh-CN" sz="2000" b="1" err="1">
                <a:solidFill>
                  <a:srgbClr val="000000"/>
                </a:solidFill>
                <a:latin typeface="宋体" panose="02010600030101010101" pitchFamily="2" charset="-122"/>
              </a:rPr>
              <a:t>      Icon bug1 = new ImageIcon</a:t>
            </a:r>
            <a:r>
              <a:rPr lang="en-US" altLang="zh-CN" sz="2000" b="1">
                <a:solidFill>
                  <a:srgbClr val="000000"/>
                </a:solidFill>
                <a:latin typeface="宋体" panose="02010600030101010101" pitchFamily="2" charset="-122"/>
              </a:rPr>
              <a:t>( "bug1.gif" );</a:t>
            </a:r>
            <a:endParaRPr lang="en-US" altLang="zh-CN" sz="2000" b="1">
              <a:solidFill>
                <a:srgbClr val="000000"/>
              </a:solidFill>
              <a:latin typeface="宋体" panose="02010600030101010101" pitchFamily="2" charset="-122"/>
              <a:cs typeface="Times New Roman" panose="02020603050405020304" pitchFamily="18" charset="0"/>
            </a:endParaRPr>
          </a:p>
          <a:p>
            <a:pPr algn="just">
              <a:lnSpc>
                <a:spcPct val="90000"/>
              </a:lnSpc>
              <a:buNone/>
            </a:pPr>
            <a:r>
              <a:rPr lang="en-US" altLang="zh-CN" sz="2000" b="1" err="1">
                <a:solidFill>
                  <a:srgbClr val="000000"/>
                </a:solidFill>
                <a:latin typeface="宋体" panose="02010600030101010101" pitchFamily="2" charset="-122"/>
              </a:rPr>
              <a:t>      Icon bug2 = new ImageIcon</a:t>
            </a:r>
            <a:r>
              <a:rPr lang="en-US" altLang="zh-CN" sz="2000" b="1">
                <a:solidFill>
                  <a:srgbClr val="000000"/>
                </a:solidFill>
                <a:latin typeface="宋体" panose="02010600030101010101" pitchFamily="2" charset="-122"/>
              </a:rPr>
              <a:t>( "bug2.gif" ); </a:t>
            </a:r>
            <a:endParaRPr lang="en-US" altLang="zh-CN" sz="2000" b="1">
              <a:solidFill>
                <a:srgbClr val="000000"/>
              </a:solidFill>
              <a:latin typeface="宋体" panose="02010600030101010101" pitchFamily="2" charset="-122"/>
              <a:cs typeface="Times New Roman" panose="02020603050405020304" pitchFamily="18" charset="0"/>
            </a:endParaRPr>
          </a:p>
          <a:p>
            <a:pPr algn="just">
              <a:lnSpc>
                <a:spcPct val="90000"/>
              </a:lnSpc>
              <a:buNone/>
            </a:pPr>
            <a:r>
              <a:rPr lang="en-US" altLang="zh-CN" sz="2000" b="1" err="1">
                <a:solidFill>
                  <a:srgbClr val="000000"/>
                </a:solidFill>
                <a:latin typeface="宋体" panose="02010600030101010101" pitchFamily="2" charset="-122"/>
              </a:rPr>
              <a:t>      fancyButton = new JButton</a:t>
            </a:r>
            <a:r>
              <a:rPr lang="en-US" altLang="zh-CN" sz="2000" b="1" dirty="0">
                <a:solidFill>
                  <a:srgbClr val="000000"/>
                </a:solidFill>
                <a:latin typeface="宋体" panose="02010600030101010101" pitchFamily="2" charset="-122"/>
              </a:rPr>
              <a:t>( "</a:t>
            </a:r>
            <a:r>
              <a:rPr lang="zh-CN" altLang="en-US" sz="2000" b="1" dirty="0">
                <a:solidFill>
                  <a:srgbClr val="000000"/>
                </a:solidFill>
                <a:latin typeface="宋体" panose="02010600030101010101" pitchFamily="2" charset="-122"/>
              </a:rPr>
              <a:t>文本图像按钮</a:t>
            </a:r>
            <a:r>
              <a:rPr lang="en-US" altLang="zh-CN" sz="2000" b="1" dirty="0">
                <a:solidFill>
                  <a:srgbClr val="000000"/>
                </a:solidFill>
                <a:latin typeface="宋体" panose="02010600030101010101" pitchFamily="2" charset="-122"/>
              </a:rPr>
              <a:t>", </a:t>
            </a:r>
            <a:r>
              <a:rPr lang="en-US" altLang="zh-CN" sz="2000" b="1">
                <a:solidFill>
                  <a:srgbClr val="000000"/>
                </a:solidFill>
                <a:latin typeface="宋体" panose="02010600030101010101" pitchFamily="2" charset="-122"/>
              </a:rPr>
              <a:t>bug1 ); </a:t>
            </a:r>
            <a:endParaRPr lang="en-US" altLang="zh-CN" sz="2000" b="1">
              <a:solidFill>
                <a:srgbClr val="000000"/>
              </a:solidFill>
              <a:latin typeface="宋体" panose="02010600030101010101" pitchFamily="2" charset="-122"/>
              <a:cs typeface="Times New Roman" panose="02020603050405020304" pitchFamily="18" charset="0"/>
            </a:endParaRPr>
          </a:p>
          <a:p>
            <a:pPr algn="just">
              <a:lnSpc>
                <a:spcPct val="90000"/>
              </a:lnSpc>
              <a:buNone/>
            </a:pPr>
            <a:r>
              <a:rPr lang="en-US" altLang="zh-CN" sz="2000" b="1" err="1">
                <a:solidFill>
                  <a:srgbClr val="000000"/>
                </a:solidFill>
                <a:latin typeface="宋体" panose="02010600030101010101" pitchFamily="2" charset="-122"/>
              </a:rPr>
              <a:t>      fancyButton.setRolloverIcon</a:t>
            </a:r>
            <a:r>
              <a:rPr lang="en-US" altLang="zh-CN" sz="2000" b="1">
                <a:solidFill>
                  <a:srgbClr val="000000"/>
                </a:solidFill>
                <a:latin typeface="宋体" panose="02010600030101010101" pitchFamily="2" charset="-122"/>
              </a:rPr>
              <a:t>( bug2 ); </a:t>
            </a:r>
            <a:endParaRPr lang="en-US" altLang="zh-CN" sz="2000" b="1">
              <a:solidFill>
                <a:srgbClr val="000000"/>
              </a:solidFill>
              <a:latin typeface="宋体" panose="02010600030101010101" pitchFamily="2" charset="-122"/>
              <a:cs typeface="Times New Roman" panose="02020603050405020304" pitchFamily="18" charset="0"/>
            </a:endParaRPr>
          </a:p>
          <a:p>
            <a:pPr algn="just">
              <a:lnSpc>
                <a:spcPct val="90000"/>
              </a:lnSpc>
              <a:buNone/>
            </a:pPr>
            <a:r>
              <a:rPr lang="en-US" altLang="zh-CN" sz="2000" b="1" err="1">
                <a:solidFill>
                  <a:srgbClr val="000000"/>
                </a:solidFill>
                <a:latin typeface="宋体" panose="02010600030101010101" pitchFamily="2" charset="-122"/>
              </a:rPr>
              <a:t>      container.add( fancyButton</a:t>
            </a:r>
            <a:r>
              <a:rPr lang="en-US" altLang="zh-CN" sz="2000" b="1">
                <a:solidFill>
                  <a:srgbClr val="000000"/>
                </a:solidFill>
                <a:latin typeface="宋体" panose="02010600030101010101" pitchFamily="2" charset="-122"/>
              </a:rPr>
              <a:t> );</a:t>
            </a:r>
            <a:endParaRPr lang="en-US" altLang="zh-CN" sz="2000" b="1">
              <a:solidFill>
                <a:srgbClr val="000000"/>
              </a:solidFill>
              <a:latin typeface="宋体" panose="02010600030101010101" pitchFamily="2" charset="-122"/>
              <a:cs typeface="Times New Roman" panose="02020603050405020304" pitchFamily="18" charset="0"/>
            </a:endParaRPr>
          </a:p>
          <a:p>
            <a:pPr algn="just">
              <a:lnSpc>
                <a:spcPct val="90000"/>
              </a:lnSpc>
              <a:buNone/>
            </a:pPr>
            <a:r>
              <a:rPr lang="en-US" altLang="zh-CN" sz="2000" b="1" err="1">
                <a:solidFill>
                  <a:srgbClr val="000000"/>
                </a:solidFill>
                <a:latin typeface="宋体" panose="02010600030101010101" pitchFamily="2" charset="-122"/>
              </a:rPr>
              <a:t>      ButtonHandler handler = new ButtonHandler</a:t>
            </a:r>
            <a:r>
              <a:rPr lang="en-US" altLang="zh-CN" sz="2000" b="1">
                <a:solidFill>
                  <a:srgbClr val="000000"/>
                </a:solidFill>
                <a:latin typeface="宋体" panose="02010600030101010101" pitchFamily="2" charset="-122"/>
              </a:rPr>
              <a:t>();</a:t>
            </a:r>
            <a:endParaRPr lang="en-US" altLang="zh-CN" sz="2000" b="1" err="1">
              <a:solidFill>
                <a:srgbClr val="000000"/>
              </a:solidFill>
              <a:latin typeface="宋体" panose="02010600030101010101" pitchFamily="2" charset="-122"/>
              <a:cs typeface="Times New Roman" panose="02020603050405020304" pitchFamily="18" charset="0"/>
            </a:endParaRPr>
          </a:p>
          <a:p>
            <a:pPr algn="just">
              <a:lnSpc>
                <a:spcPct val="90000"/>
              </a:lnSpc>
              <a:buNone/>
            </a:pPr>
            <a:r>
              <a:rPr lang="en-US" altLang="zh-CN" sz="2000" b="1" err="1">
                <a:solidFill>
                  <a:srgbClr val="000000"/>
                </a:solidFill>
                <a:latin typeface="宋体" panose="02010600030101010101" pitchFamily="2" charset="-122"/>
              </a:rPr>
              <a:t>      fancyButton.addActionListener</a:t>
            </a:r>
            <a:r>
              <a:rPr lang="en-US" altLang="zh-CN" sz="2000" b="1">
                <a:solidFill>
                  <a:srgbClr val="000000"/>
                </a:solidFill>
                <a:latin typeface="宋体" panose="02010600030101010101" pitchFamily="2" charset="-122"/>
              </a:rPr>
              <a:t>( handler );</a:t>
            </a:r>
            <a:endParaRPr lang="en-US" altLang="zh-CN" sz="2000" b="1" err="1">
              <a:solidFill>
                <a:srgbClr val="000000"/>
              </a:solidFill>
              <a:latin typeface="宋体" panose="02010600030101010101" pitchFamily="2" charset="-122"/>
              <a:cs typeface="Times New Roman" panose="02020603050405020304" pitchFamily="18" charset="0"/>
            </a:endParaRPr>
          </a:p>
          <a:p>
            <a:pPr algn="just">
              <a:lnSpc>
                <a:spcPct val="90000"/>
              </a:lnSpc>
              <a:buNone/>
            </a:pPr>
            <a:r>
              <a:rPr lang="en-US" altLang="zh-CN" sz="2000" b="1" err="1">
                <a:solidFill>
                  <a:srgbClr val="000000"/>
                </a:solidFill>
                <a:latin typeface="宋体" panose="02010600030101010101" pitchFamily="2" charset="-122"/>
              </a:rPr>
              <a:t>      plainButton.addActionListener</a:t>
            </a:r>
            <a:r>
              <a:rPr lang="en-US" altLang="zh-CN" sz="2000" b="1">
                <a:solidFill>
                  <a:srgbClr val="000000"/>
                </a:solidFill>
                <a:latin typeface="宋体" panose="02010600030101010101" pitchFamily="2" charset="-122"/>
              </a:rPr>
              <a:t>( handler );</a:t>
            </a:r>
            <a:endParaRPr lang="en-US" altLang="zh-CN" sz="2000" b="1" dirty="0" err="1">
              <a:solidFill>
                <a:srgbClr val="000000"/>
              </a:solidFill>
              <a:latin typeface="宋体" panose="02010600030101010101" pitchFamily="2" charset="-122"/>
              <a:cs typeface="Times New Roman" panose="02020603050405020304" pitchFamily="18" charset="0"/>
            </a:endParaRPr>
          </a:p>
          <a:p>
            <a:pPr algn="just">
              <a:lnSpc>
                <a:spcPct val="90000"/>
              </a:lnSpc>
              <a:buNone/>
            </a:pPr>
            <a:r>
              <a:rPr lang="en-US" altLang="zh-CN" sz="2000" b="1" dirty="0" err="1">
                <a:solidFill>
                  <a:srgbClr val="000000"/>
                </a:solidFill>
                <a:latin typeface="宋体" panose="02010600030101010101" pitchFamily="2" charset="-122"/>
              </a:rPr>
              <a:t>      </a:t>
            </a:r>
            <a:endParaRPr lang="en-US" altLang="zh-CN" sz="1400" b="1">
              <a:latin typeface="宋体" panose="02010600030101010101" pitchFamily="2" charset="-122"/>
            </a:endParaRPr>
          </a:p>
        </p:txBody>
      </p:sp>
      <p:sp>
        <p:nvSpPr>
          <p:cNvPr id="407556" name="椭圆形标注 407555"/>
          <p:cNvSpPr/>
          <p:nvPr/>
        </p:nvSpPr>
        <p:spPr>
          <a:xfrm>
            <a:off x="6781800" y="3429000"/>
            <a:ext cx="1676400" cy="457200"/>
          </a:xfrm>
          <a:prstGeom prst="wedgeEllipseCallout">
            <a:avLst>
              <a:gd name="adj1" fmla="val -43750"/>
              <a:gd name="adj2" fmla="val 70000"/>
            </a:avLst>
          </a:prstGeom>
          <a:noFill/>
          <a:ln w="9525">
            <a:noFill/>
          </a:ln>
        </p:spPr>
        <p:txBody>
          <a:bodyPr anchor="b"/>
          <a:lstStyle/>
          <a:p>
            <a:pPr algn="ctr"/>
            <a:endParaRPr b="1">
              <a:latin typeface="Tahoma" panose="020B0604030504040204" pitchFamily="34" charset="0"/>
              <a:ea typeface="仿宋_GB2312" pitchFamily="49" charset="-122"/>
            </a:endParaRPr>
          </a:p>
        </p:txBody>
      </p:sp>
      <p:grpSp>
        <p:nvGrpSpPr>
          <p:cNvPr id="407568" name="组合 407567"/>
          <p:cNvGrpSpPr/>
          <p:nvPr/>
        </p:nvGrpSpPr>
        <p:grpSpPr>
          <a:xfrm>
            <a:off x="6705600" y="3810000"/>
            <a:ext cx="2438400" cy="609600"/>
            <a:chOff x="4224" y="2160"/>
            <a:chExt cx="1536" cy="384"/>
          </a:xfrm>
        </p:grpSpPr>
        <p:sp>
          <p:nvSpPr>
            <p:cNvPr id="407561" name="文本框 407560"/>
            <p:cNvSpPr txBox="1"/>
            <p:nvPr/>
          </p:nvSpPr>
          <p:spPr>
            <a:xfrm>
              <a:off x="4752" y="2160"/>
              <a:ext cx="1008" cy="366"/>
            </a:xfrm>
            <a:prstGeom prst="rect">
              <a:avLst/>
            </a:prstGeom>
            <a:solidFill>
              <a:srgbClr val="FFCC00"/>
            </a:solidFill>
            <a:ln w="9525">
              <a:noFill/>
            </a:ln>
          </p:spPr>
          <p:txBody>
            <a:bodyPr anchor="b">
              <a:spAutoFit/>
            </a:bodyPr>
            <a:lstStyle/>
            <a:p>
              <a:pPr>
                <a:spcBef>
                  <a:spcPct val="50000"/>
                </a:spcBef>
              </a:pPr>
              <a:r>
                <a:rPr lang="en-US" altLang="zh-CN" sz="1600" b="1" err="1">
                  <a:solidFill>
                    <a:srgbClr val="000000"/>
                  </a:solidFill>
                  <a:latin typeface="宋体" panose="02010600030101010101" pitchFamily="2" charset="-122"/>
                  <a:ea typeface="宋体" panose="02010600030101010101" pitchFamily="2" charset="-122"/>
                </a:rPr>
                <a:t>fancyButton</a:t>
              </a:r>
              <a:r>
                <a:rPr lang="zh-CN" altLang="en-US" sz="1600" b="1" dirty="0">
                  <a:solidFill>
                    <a:srgbClr val="000000"/>
                  </a:solidFill>
                  <a:latin typeface="宋体" panose="02010600030101010101" pitchFamily="2" charset="-122"/>
                  <a:ea typeface="宋体" panose="02010600030101010101" pitchFamily="2" charset="-122"/>
                </a:rPr>
                <a:t>的默任图标</a:t>
              </a:r>
              <a:r>
                <a:rPr lang="en-US" altLang="zh-CN" sz="1600" b="1">
                  <a:solidFill>
                    <a:srgbClr val="000000"/>
                  </a:solidFill>
                  <a:latin typeface="宋体" panose="02010600030101010101" pitchFamily="2" charset="-122"/>
                  <a:ea typeface="宋体" panose="02010600030101010101" pitchFamily="2" charset="-122"/>
                </a:rPr>
                <a:t>bug1</a:t>
              </a:r>
              <a:endParaRPr lang="en-US" altLang="zh-CN" sz="2000" b="1">
                <a:latin typeface="Tahoma" panose="020B0604030504040204" pitchFamily="34" charset="0"/>
                <a:ea typeface="仿宋_GB2312" pitchFamily="49" charset="-122"/>
              </a:endParaRPr>
            </a:p>
          </p:txBody>
        </p:sp>
        <p:sp>
          <p:nvSpPr>
            <p:cNvPr id="407562" name="直接连接符 407561"/>
            <p:cNvSpPr/>
            <p:nvPr/>
          </p:nvSpPr>
          <p:spPr>
            <a:xfrm flipH="1">
              <a:off x="4224" y="2448"/>
              <a:ext cx="480" cy="96"/>
            </a:xfrm>
            <a:prstGeom prst="line">
              <a:avLst/>
            </a:prstGeom>
            <a:ln w="9525" cap="flat" cmpd="sng">
              <a:solidFill>
                <a:schemeClr val="tx1"/>
              </a:solidFill>
              <a:prstDash val="solid"/>
              <a:headEnd type="none" w="med" len="med"/>
              <a:tailEnd type="triangle" w="med" len="med"/>
            </a:ln>
          </p:spPr>
        </p:sp>
      </p:grpSp>
      <p:grpSp>
        <p:nvGrpSpPr>
          <p:cNvPr id="407567" name="组合 407566"/>
          <p:cNvGrpSpPr/>
          <p:nvPr/>
        </p:nvGrpSpPr>
        <p:grpSpPr>
          <a:xfrm>
            <a:off x="6781800" y="4495800"/>
            <a:ext cx="2362200" cy="730250"/>
            <a:chOff x="4272" y="2594"/>
            <a:chExt cx="1488" cy="460"/>
          </a:xfrm>
        </p:grpSpPr>
        <p:sp>
          <p:nvSpPr>
            <p:cNvPr id="407565" name="文本框 407564"/>
            <p:cNvSpPr txBox="1"/>
            <p:nvPr/>
          </p:nvSpPr>
          <p:spPr>
            <a:xfrm>
              <a:off x="4752" y="2594"/>
              <a:ext cx="1008" cy="460"/>
            </a:xfrm>
            <a:prstGeom prst="rect">
              <a:avLst/>
            </a:prstGeom>
            <a:solidFill>
              <a:srgbClr val="FFCC00"/>
            </a:solidFill>
            <a:ln w="9525">
              <a:noFill/>
            </a:ln>
          </p:spPr>
          <p:txBody>
            <a:bodyPr anchor="b">
              <a:spAutoFit/>
            </a:bodyPr>
            <a:lstStyle/>
            <a:p>
              <a:pPr>
                <a:spcBef>
                  <a:spcPct val="50000"/>
                </a:spcBef>
              </a:pPr>
              <a:r>
                <a:rPr lang="zh-CN" altLang="en-US" sz="1400" b="1" dirty="0">
                  <a:solidFill>
                    <a:srgbClr val="000000"/>
                  </a:solidFill>
                  <a:latin typeface="宋体" panose="02010600030101010101" pitchFamily="2" charset="-122"/>
                  <a:ea typeface="宋体" panose="02010600030101010101" pitchFamily="2" charset="-122"/>
                </a:rPr>
                <a:t>当鼠标置于该按钮上时</a:t>
              </a:r>
              <a:r>
                <a:rPr lang="en-US" altLang="zh-CN" sz="1400" b="1" dirty="0">
                  <a:solidFill>
                    <a:srgbClr val="000000"/>
                  </a:solidFill>
                  <a:latin typeface="宋体" panose="02010600030101010101" pitchFamily="2" charset="-122"/>
                  <a:ea typeface="宋体" panose="02010600030101010101" pitchFamily="2" charset="-122"/>
                </a:rPr>
                <a:t>,</a:t>
              </a:r>
              <a:r>
                <a:rPr lang="zh-CN" altLang="en-US" sz="1400" b="1" dirty="0">
                  <a:solidFill>
                    <a:srgbClr val="000000"/>
                  </a:solidFill>
                  <a:latin typeface="宋体" panose="02010600030101010101" pitchFamily="2" charset="-122"/>
                  <a:ea typeface="宋体" panose="02010600030101010101" pitchFamily="2" charset="-122"/>
                </a:rPr>
                <a:t>显示图标</a:t>
              </a:r>
              <a:r>
                <a:rPr lang="en-US" altLang="zh-CN" sz="1400" b="1">
                  <a:solidFill>
                    <a:srgbClr val="000000"/>
                  </a:solidFill>
                  <a:latin typeface="宋体" panose="02010600030101010101" pitchFamily="2" charset="-122"/>
                  <a:ea typeface="宋体" panose="02010600030101010101" pitchFamily="2" charset="-122"/>
                </a:rPr>
                <a:t>bug2</a:t>
              </a:r>
              <a:endParaRPr lang="en-US" altLang="zh-CN" sz="1400" b="1">
                <a:solidFill>
                  <a:srgbClr val="000000"/>
                </a:solidFill>
                <a:latin typeface="宋体" panose="02010600030101010101" pitchFamily="2" charset="-122"/>
                <a:ea typeface="Times New Roman" panose="02020603050405020304" pitchFamily="18" charset="0"/>
              </a:endParaRPr>
            </a:p>
          </p:txBody>
        </p:sp>
        <p:sp>
          <p:nvSpPr>
            <p:cNvPr id="407566" name="直接连接符 407565"/>
            <p:cNvSpPr/>
            <p:nvPr/>
          </p:nvSpPr>
          <p:spPr>
            <a:xfrm flipH="1">
              <a:off x="4272" y="2736"/>
              <a:ext cx="480" cy="0"/>
            </a:xfrm>
            <a:prstGeom prst="line">
              <a:avLst/>
            </a:prstGeom>
            <a:ln w="9525" cap="flat" cmpd="sng">
              <a:solidFill>
                <a:schemeClr val="tx1"/>
              </a:solidFill>
              <a:prstDash val="solid"/>
              <a:headEnd type="none" w="med" len="med"/>
              <a:tailEnd type="triangle" w="med" len="med"/>
            </a:ln>
          </p:spPr>
        </p:sp>
      </p:grpSp>
      <p:grpSp>
        <p:nvGrpSpPr>
          <p:cNvPr id="407571" name="组合 407570"/>
          <p:cNvGrpSpPr/>
          <p:nvPr/>
        </p:nvGrpSpPr>
        <p:grpSpPr>
          <a:xfrm>
            <a:off x="6553200" y="5257800"/>
            <a:ext cx="2590800" cy="517525"/>
            <a:chOff x="4128" y="3408"/>
            <a:chExt cx="1632" cy="326"/>
          </a:xfrm>
        </p:grpSpPr>
        <p:sp>
          <p:nvSpPr>
            <p:cNvPr id="407569" name="文本框 407568"/>
            <p:cNvSpPr txBox="1"/>
            <p:nvPr/>
          </p:nvSpPr>
          <p:spPr>
            <a:xfrm>
              <a:off x="4368" y="3408"/>
              <a:ext cx="1392" cy="326"/>
            </a:xfrm>
            <a:prstGeom prst="rect">
              <a:avLst/>
            </a:prstGeom>
            <a:solidFill>
              <a:srgbClr val="FFCC00"/>
            </a:solidFill>
            <a:ln w="9525">
              <a:noFill/>
            </a:ln>
          </p:spPr>
          <p:txBody>
            <a:bodyPr anchor="b">
              <a:spAutoFit/>
            </a:bodyPr>
            <a:lstStyle/>
            <a:p>
              <a:pPr>
                <a:spcBef>
                  <a:spcPct val="50000"/>
                </a:spcBef>
              </a:pPr>
              <a:r>
                <a:rPr lang="zh-CN" altLang="en-US" sz="1400" b="1" dirty="0">
                  <a:solidFill>
                    <a:srgbClr val="000000"/>
                  </a:solidFill>
                  <a:latin typeface="宋体" panose="02010600030101010101" pitchFamily="2" charset="-122"/>
                  <a:ea typeface="宋体" panose="02010600030101010101" pitchFamily="2" charset="-122"/>
                </a:rPr>
                <a:t>为 </a:t>
              </a:r>
              <a:r>
                <a:rPr lang="en-US" altLang="zh-CN" sz="1400" b="1" dirty="0">
                  <a:solidFill>
                    <a:srgbClr val="000000"/>
                  </a:solidFill>
                  <a:latin typeface="宋体" panose="02010600030101010101" pitchFamily="2" charset="-122"/>
                  <a:ea typeface="宋体" panose="02010600030101010101" pitchFamily="2" charset="-122"/>
                </a:rPr>
                <a:t>button </a:t>
              </a:r>
              <a:r>
                <a:rPr lang="zh-CN" altLang="en-US" sz="1400" b="1" dirty="0">
                  <a:solidFill>
                    <a:srgbClr val="000000"/>
                  </a:solidFill>
                  <a:latin typeface="宋体" panose="02010600030101010101" pitchFamily="2" charset="-122"/>
                  <a:ea typeface="宋体" panose="02010600030101010101" pitchFamily="2" charset="-122"/>
                </a:rPr>
                <a:t>事件处理创建类 </a:t>
              </a:r>
              <a:r>
                <a:rPr lang="en-US" altLang="zh-CN" sz="1400" b="1" err="1">
                  <a:solidFill>
                    <a:srgbClr val="000000"/>
                  </a:solidFill>
                  <a:latin typeface="宋体" panose="02010600030101010101" pitchFamily="2" charset="-122"/>
                  <a:ea typeface="宋体" panose="02010600030101010101" pitchFamily="2" charset="-122"/>
                </a:rPr>
                <a:t>ButtonHandler</a:t>
              </a:r>
              <a:r>
                <a:rPr lang="zh-CN" altLang="en-US" sz="1400" b="1" dirty="0">
                  <a:solidFill>
                    <a:srgbClr val="000000"/>
                  </a:solidFill>
                  <a:latin typeface="宋体" panose="02010600030101010101" pitchFamily="2" charset="-122"/>
                  <a:ea typeface="宋体" panose="02010600030101010101" pitchFamily="2" charset="-122"/>
                </a:rPr>
                <a:t>的对象</a:t>
              </a:r>
              <a:endParaRPr lang="zh-CN" altLang="en-US" sz="1400" b="1">
                <a:latin typeface="Tahoma" panose="020B0604030504040204" pitchFamily="34" charset="0"/>
                <a:ea typeface="仿宋_GB2312" pitchFamily="49" charset="-122"/>
              </a:endParaRPr>
            </a:p>
          </p:txBody>
        </p:sp>
        <p:sp>
          <p:nvSpPr>
            <p:cNvPr id="407570" name="直接连接符 407569"/>
            <p:cNvSpPr/>
            <p:nvPr/>
          </p:nvSpPr>
          <p:spPr>
            <a:xfrm flipH="1">
              <a:off x="4128" y="3600"/>
              <a:ext cx="192" cy="0"/>
            </a:xfrm>
            <a:prstGeom prst="line">
              <a:avLst/>
            </a:prstGeom>
            <a:ln w="9525" cap="flat" cmpd="sng">
              <a:solidFill>
                <a:schemeClr val="tx1"/>
              </a:solidFill>
              <a:prstDash val="solid"/>
              <a:headEnd type="none" w="med" len="med"/>
              <a:tailEnd type="triangle" w="med" len="med"/>
            </a:ln>
          </p:spPr>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文本占位符 408577"/>
          <p:cNvSpPr>
            <a:spLocks noGrp="1"/>
          </p:cNvSpPr>
          <p:nvPr>
            <p:ph type="body" idx="1"/>
          </p:nvPr>
        </p:nvSpPr>
        <p:spPr>
          <a:xfrm>
            <a:off x="0" y="152400"/>
            <a:ext cx="8534400" cy="6858000"/>
          </a:xfrm>
          <a:solidFill>
            <a:schemeClr val="bg1"/>
          </a:solidFill>
          <a:ln/>
        </p:spPr>
        <p:txBody>
          <a:bodyPr/>
          <a:lstStyle/>
          <a:p>
            <a:pPr algn="just">
              <a:buNone/>
            </a:pPr>
            <a:r>
              <a:rPr lang="en-US" altLang="zh-CN" sz="1800" b="1" dirty="0">
                <a:solidFill>
                  <a:srgbClr val="000000"/>
                </a:solidFill>
                <a:latin typeface="宋体" panose="02010600030101010101" pitchFamily="2" charset="-122"/>
              </a:rPr>
              <a:t>      </a:t>
            </a:r>
            <a:r>
              <a:rPr lang="en-US" altLang="zh-CN" sz="1800" b="1" err="1">
                <a:solidFill>
                  <a:srgbClr val="000000"/>
                </a:solidFill>
                <a:latin typeface="宋体" panose="02010600030101010101" pitchFamily="2" charset="-122"/>
              </a:rPr>
              <a:t>setSize</a:t>
            </a:r>
            <a:r>
              <a:rPr lang="en-US" altLang="zh-CN" sz="1800" b="1">
                <a:solidFill>
                  <a:srgbClr val="000000"/>
                </a:solidFill>
                <a:latin typeface="宋体" panose="02010600030101010101" pitchFamily="2" charset="-122"/>
              </a:rPr>
              <a:t>( 275, 100 );</a:t>
            </a:r>
            <a:endParaRPr lang="en-US" altLang="zh-CN" sz="1800" b="1" err="1">
              <a:solidFill>
                <a:srgbClr val="000000"/>
              </a:solidFill>
              <a:latin typeface="宋体" panose="02010600030101010101" pitchFamily="2" charset="-122"/>
              <a:cs typeface="Times New Roman" panose="02020603050405020304" pitchFamily="18" charset="0"/>
            </a:endParaRPr>
          </a:p>
          <a:p>
            <a:pPr algn="just">
              <a:buNone/>
            </a:pPr>
            <a:r>
              <a:rPr lang="en-US" altLang="zh-CN" sz="1800" b="1" err="1">
                <a:solidFill>
                  <a:srgbClr val="000000"/>
                </a:solidFill>
                <a:latin typeface="宋体" panose="02010600030101010101" pitchFamily="2" charset="-122"/>
              </a:rPr>
              <a:t>      setVisible</a:t>
            </a:r>
            <a:r>
              <a:rPr lang="en-US" altLang="zh-CN" sz="1800" b="1">
                <a:solidFill>
                  <a:srgbClr val="000000"/>
                </a:solidFill>
                <a:latin typeface="宋体" panose="02010600030101010101" pitchFamily="2" charset="-122"/>
              </a:rPr>
              <a:t>( true );</a:t>
            </a:r>
            <a:endParaRPr lang="en-US" altLang="zh-CN" sz="1800" b="1">
              <a:solidFill>
                <a:srgbClr val="000000"/>
              </a:solidFill>
              <a:latin typeface="宋体" panose="02010600030101010101" pitchFamily="2" charset="-122"/>
              <a:cs typeface="Times New Roman" panose="02020603050405020304" pitchFamily="18" charset="0"/>
            </a:endParaRPr>
          </a:p>
          <a:p>
            <a:pPr algn="just">
              <a:buNone/>
            </a:pPr>
            <a:r>
              <a:rPr lang="en-US" altLang="zh-CN" sz="1800" b="1">
                <a:solidFill>
                  <a:srgbClr val="000000"/>
                </a:solidFill>
                <a:latin typeface="宋体" panose="02010600030101010101" pitchFamily="2" charset="-122"/>
              </a:rPr>
              <a:t>   } </a:t>
            </a:r>
            <a:r>
              <a:rPr lang="en-US" altLang="zh-CN" sz="1800" b="1" err="1">
                <a:solidFill>
                  <a:schemeClr val="accent2"/>
                </a:solidFill>
                <a:latin typeface="宋体" panose="02010600030101010101" pitchFamily="2" charset="-122"/>
              </a:rPr>
              <a:t>// end ButtonTest</a:t>
            </a:r>
            <a:r>
              <a:rPr lang="en-US" altLang="zh-CN" sz="1800" b="1">
                <a:solidFill>
                  <a:schemeClr val="accent2"/>
                </a:solidFill>
                <a:latin typeface="宋体" panose="02010600030101010101" pitchFamily="2" charset="-122"/>
              </a:rPr>
              <a:t> constructor</a:t>
            </a:r>
            <a:endParaRPr lang="en-US" altLang="zh-CN" sz="1800" b="1">
              <a:solidFill>
                <a:schemeClr val="accent2"/>
              </a:solidFill>
              <a:latin typeface="宋体" panose="02010600030101010101" pitchFamily="2" charset="-122"/>
              <a:cs typeface="Times New Roman" panose="02020603050405020304" pitchFamily="18" charset="0"/>
            </a:endParaRPr>
          </a:p>
          <a:p>
            <a:pPr algn="just">
              <a:buNone/>
            </a:pPr>
            <a:r>
              <a:rPr lang="en-US" altLang="zh-CN" sz="1800" b="1" err="1">
                <a:solidFill>
                  <a:srgbClr val="000000"/>
                </a:solidFill>
                <a:latin typeface="宋体" panose="02010600030101010101" pitchFamily="2" charset="-122"/>
              </a:rPr>
              <a:t>   public static void main( String args</a:t>
            </a:r>
            <a:r>
              <a:rPr lang="en-US" altLang="zh-CN" sz="1800" b="1">
                <a:solidFill>
                  <a:srgbClr val="000000"/>
                </a:solidFill>
                <a:latin typeface="宋体" panose="02010600030101010101" pitchFamily="2" charset="-122"/>
              </a:rPr>
              <a:t>[] )</a:t>
            </a:r>
            <a:endParaRPr lang="en-US" altLang="zh-CN" sz="1800" b="1">
              <a:solidFill>
                <a:srgbClr val="000000"/>
              </a:solidFill>
              <a:latin typeface="宋体" panose="02010600030101010101" pitchFamily="2" charset="-122"/>
              <a:cs typeface="Times New Roman" panose="02020603050405020304" pitchFamily="18" charset="0"/>
            </a:endParaRPr>
          </a:p>
          <a:p>
            <a:pPr algn="just">
              <a:buNone/>
            </a:pPr>
            <a:r>
              <a:rPr lang="en-US" altLang="zh-CN" sz="1800" b="1" err="1">
                <a:solidFill>
                  <a:srgbClr val="000000"/>
                </a:solidFill>
                <a:latin typeface="宋体" panose="02010600030101010101" pitchFamily="2" charset="-122"/>
              </a:rPr>
              <a:t>   {   ButtonTest application = new ButtonTest</a:t>
            </a:r>
            <a:r>
              <a:rPr lang="en-US" altLang="zh-CN" sz="1800" b="1">
                <a:solidFill>
                  <a:srgbClr val="000000"/>
                </a:solidFill>
                <a:latin typeface="宋体" panose="02010600030101010101" pitchFamily="2" charset="-122"/>
              </a:rPr>
              <a:t>();</a:t>
            </a:r>
            <a:endParaRPr lang="en-US" altLang="zh-CN" sz="1800" b="1">
              <a:solidFill>
                <a:srgbClr val="000000"/>
              </a:solidFill>
              <a:latin typeface="宋体" panose="02010600030101010101" pitchFamily="2" charset="-122"/>
              <a:cs typeface="Times New Roman" panose="02020603050405020304" pitchFamily="18" charset="0"/>
            </a:endParaRPr>
          </a:p>
          <a:p>
            <a:pPr algn="just">
              <a:buNone/>
            </a:pPr>
            <a:r>
              <a:rPr lang="en-US" altLang="zh-CN" sz="1800" b="1" err="1">
                <a:solidFill>
                  <a:srgbClr val="000000"/>
                </a:solidFill>
                <a:latin typeface="宋体" panose="02010600030101010101" pitchFamily="2" charset="-122"/>
              </a:rPr>
              <a:t>       application.setDefaultCloseOperation( JFrame</a:t>
            </a:r>
            <a:r>
              <a:rPr lang="en-US" altLang="zh-CN" sz="1800" b="1">
                <a:solidFill>
                  <a:srgbClr val="000000"/>
                </a:solidFill>
                <a:latin typeface="宋体" panose="02010600030101010101" pitchFamily="2" charset="-122"/>
              </a:rPr>
              <a:t>.EXIT_ON_CLOSE );</a:t>
            </a:r>
            <a:endParaRPr lang="en-US" altLang="zh-CN" sz="1800" b="1">
              <a:solidFill>
                <a:srgbClr val="000000"/>
              </a:solidFill>
              <a:latin typeface="宋体" panose="02010600030101010101" pitchFamily="2" charset="-122"/>
              <a:cs typeface="Times New Roman" panose="02020603050405020304" pitchFamily="18" charset="0"/>
            </a:endParaRPr>
          </a:p>
          <a:p>
            <a:pPr algn="just">
              <a:buNone/>
            </a:pPr>
            <a:r>
              <a:rPr lang="en-US" altLang="zh-CN" sz="1800" b="1">
                <a:solidFill>
                  <a:srgbClr val="000000"/>
                </a:solidFill>
                <a:latin typeface="宋体" panose="02010600030101010101" pitchFamily="2" charset="-122"/>
              </a:rPr>
              <a:t>   }</a:t>
            </a:r>
            <a:endParaRPr lang="en-US" altLang="zh-CN" sz="1800" b="1">
              <a:solidFill>
                <a:srgbClr val="000000"/>
              </a:solidFill>
              <a:latin typeface="宋体" panose="02010600030101010101" pitchFamily="2" charset="-122"/>
              <a:cs typeface="Times New Roman" panose="02020603050405020304" pitchFamily="18" charset="0"/>
            </a:endParaRPr>
          </a:p>
          <a:p>
            <a:pPr algn="just">
              <a:buNone/>
            </a:pPr>
            <a:r>
              <a:rPr lang="en-US" altLang="zh-CN" sz="1800" b="1">
                <a:solidFill>
                  <a:srgbClr val="000000"/>
                </a:solidFill>
                <a:latin typeface="宋体" panose="02010600030101010101" pitchFamily="2" charset="-122"/>
              </a:rPr>
              <a:t>    </a:t>
            </a:r>
            <a:r>
              <a:rPr lang="en-US" altLang="zh-CN" sz="1800" b="1">
                <a:solidFill>
                  <a:schemeClr val="accent2"/>
                </a:solidFill>
                <a:latin typeface="宋体" panose="02010600030101010101" pitchFamily="2" charset="-122"/>
              </a:rPr>
              <a:t>// inner class for button event handling</a:t>
            </a:r>
            <a:endParaRPr lang="en-US" altLang="zh-CN" sz="1800" b="1">
              <a:solidFill>
                <a:schemeClr val="accent2"/>
              </a:solidFill>
              <a:latin typeface="宋体" panose="02010600030101010101" pitchFamily="2" charset="-122"/>
              <a:cs typeface="Times New Roman" panose="02020603050405020304" pitchFamily="18" charset="0"/>
            </a:endParaRPr>
          </a:p>
          <a:p>
            <a:pPr algn="just">
              <a:buNone/>
            </a:pPr>
            <a:r>
              <a:rPr lang="en-US" altLang="zh-CN" sz="1800" b="1" err="1">
                <a:solidFill>
                  <a:srgbClr val="000000"/>
                </a:solidFill>
                <a:latin typeface="宋体" panose="02010600030101010101" pitchFamily="2" charset="-122"/>
              </a:rPr>
              <a:t>   private class ButtonHandler implements ActionListener</a:t>
            </a:r>
            <a:r>
              <a:rPr lang="en-US" altLang="zh-CN" sz="1800" b="1">
                <a:solidFill>
                  <a:srgbClr val="000000"/>
                </a:solidFill>
                <a:latin typeface="宋体" panose="02010600030101010101" pitchFamily="2" charset="-122"/>
              </a:rPr>
              <a:t> {</a:t>
            </a:r>
            <a:endParaRPr lang="en-US" altLang="zh-CN" sz="1800" b="1">
              <a:solidFill>
                <a:srgbClr val="000000"/>
              </a:solidFill>
              <a:latin typeface="宋体" panose="02010600030101010101" pitchFamily="2" charset="-122"/>
              <a:cs typeface="Times New Roman" panose="02020603050405020304" pitchFamily="18" charset="0"/>
            </a:endParaRPr>
          </a:p>
          <a:p>
            <a:pPr algn="just">
              <a:buNone/>
            </a:pPr>
            <a:r>
              <a:rPr lang="en-US" altLang="zh-CN" sz="1800" b="1">
                <a:solidFill>
                  <a:srgbClr val="000000"/>
                </a:solidFill>
                <a:latin typeface="宋体" panose="02010600030101010101" pitchFamily="2" charset="-122"/>
              </a:rPr>
              <a:t>     </a:t>
            </a:r>
            <a:r>
              <a:rPr lang="en-US" altLang="zh-CN" sz="1800" b="1">
                <a:solidFill>
                  <a:schemeClr val="accent2"/>
                </a:solidFill>
                <a:latin typeface="宋体" panose="02010600030101010101" pitchFamily="2" charset="-122"/>
              </a:rPr>
              <a:t>// handle button event</a:t>
            </a:r>
            <a:endParaRPr lang="en-US" altLang="zh-CN" sz="1800" b="1">
              <a:solidFill>
                <a:schemeClr val="accent2"/>
              </a:solidFill>
              <a:latin typeface="宋体" panose="02010600030101010101" pitchFamily="2" charset="-122"/>
              <a:cs typeface="Times New Roman" panose="02020603050405020304" pitchFamily="18" charset="0"/>
            </a:endParaRPr>
          </a:p>
          <a:p>
            <a:pPr algn="just">
              <a:buNone/>
            </a:pPr>
            <a:r>
              <a:rPr lang="en-US" altLang="zh-CN" sz="1800" b="1" err="1">
                <a:solidFill>
                  <a:srgbClr val="000000"/>
                </a:solidFill>
                <a:latin typeface="宋体" panose="02010600030101010101" pitchFamily="2" charset="-122"/>
              </a:rPr>
              <a:t>      public void actionPerformed( ActionEvent</a:t>
            </a:r>
            <a:r>
              <a:rPr lang="en-US" altLang="zh-CN" sz="1800" b="1">
                <a:solidFill>
                  <a:srgbClr val="000000"/>
                </a:solidFill>
                <a:latin typeface="宋体" panose="02010600030101010101" pitchFamily="2" charset="-122"/>
              </a:rPr>
              <a:t> event )</a:t>
            </a:r>
          </a:p>
          <a:p>
            <a:pPr algn="just">
              <a:buNone/>
            </a:pPr>
            <a:r>
              <a:rPr lang="en-US" altLang="zh-CN" sz="1800" b="1" err="1">
                <a:solidFill>
                  <a:srgbClr val="000000"/>
                </a:solidFill>
                <a:latin typeface="宋体" panose="02010600030101010101" pitchFamily="2" charset="-122"/>
              </a:rPr>
              <a:t>     {     JOptionPane.showMessageDialog( </a:t>
            </a:r>
            <a:r>
              <a:rPr lang="en-US" altLang="zh-CN" sz="1800" b="1" err="1">
                <a:solidFill>
                  <a:schemeClr val="hlink"/>
                </a:solidFill>
                <a:latin typeface="宋体" panose="02010600030101010101" pitchFamily="2" charset="-122"/>
              </a:rPr>
              <a:t>ButtonTest</a:t>
            </a:r>
            <a:r>
              <a:rPr lang="en-US" altLang="zh-CN" sz="1800" b="1">
                <a:solidFill>
                  <a:schemeClr val="hlink"/>
                </a:solidFill>
                <a:latin typeface="宋体" panose="02010600030101010101" pitchFamily="2" charset="-122"/>
              </a:rPr>
              <a:t>.this</a:t>
            </a:r>
            <a:r>
              <a:rPr lang="en-US" altLang="zh-CN" sz="1800" b="1">
                <a:solidFill>
                  <a:srgbClr val="000000"/>
                </a:solidFill>
                <a:latin typeface="宋体" panose="02010600030101010101" pitchFamily="2" charset="-122"/>
              </a:rPr>
              <a:t>,</a:t>
            </a:r>
            <a:endParaRPr lang="en-US" altLang="zh-CN" sz="1800" b="1">
              <a:solidFill>
                <a:srgbClr val="000000"/>
              </a:solidFill>
              <a:latin typeface="宋体" panose="02010600030101010101" pitchFamily="2" charset="-122"/>
              <a:cs typeface="Times New Roman" panose="02020603050405020304" pitchFamily="18" charset="0"/>
            </a:endParaRPr>
          </a:p>
          <a:p>
            <a:pPr algn="just">
              <a:buNone/>
            </a:pPr>
            <a:r>
              <a:rPr lang="en-US" altLang="zh-CN" sz="1800" b="1" dirty="0">
                <a:solidFill>
                  <a:srgbClr val="000000"/>
                </a:solidFill>
                <a:latin typeface="宋体" panose="02010600030101010101" pitchFamily="2" charset="-122"/>
              </a:rPr>
              <a:t>            "</a:t>
            </a:r>
            <a:r>
              <a:rPr lang="zh-CN" altLang="en-US" sz="1800" b="1" dirty="0">
                <a:solidFill>
                  <a:srgbClr val="000000"/>
                </a:solidFill>
                <a:latin typeface="宋体" panose="02010600030101010101" pitchFamily="2" charset="-122"/>
              </a:rPr>
              <a:t>你按下的是</a:t>
            </a:r>
            <a:r>
              <a:rPr lang="en-US" altLang="zh-CN" sz="1800" b="1" dirty="0">
                <a:solidFill>
                  <a:srgbClr val="000000"/>
                </a:solidFill>
                <a:latin typeface="宋体" panose="02010600030101010101" pitchFamily="2" charset="-122"/>
              </a:rPr>
              <a:t>:  " + </a:t>
            </a:r>
            <a:r>
              <a:rPr lang="en-US" altLang="zh-CN" sz="1800" b="1" err="1">
                <a:solidFill>
                  <a:schemeClr val="folHlink"/>
                </a:solidFill>
                <a:latin typeface="宋体" panose="02010600030101010101" pitchFamily="2" charset="-122"/>
              </a:rPr>
              <a:t>event.getActionCommand</a:t>
            </a:r>
            <a:r>
              <a:rPr lang="en-US" altLang="zh-CN" sz="1800" b="1">
                <a:solidFill>
                  <a:schemeClr val="folHlink"/>
                </a:solidFill>
                <a:latin typeface="宋体" panose="02010600030101010101" pitchFamily="2" charset="-122"/>
              </a:rPr>
              <a:t>()</a:t>
            </a:r>
            <a:r>
              <a:rPr lang="en-US" altLang="zh-CN" sz="1800" b="1">
                <a:solidFill>
                  <a:srgbClr val="000000"/>
                </a:solidFill>
                <a:latin typeface="宋体" panose="02010600030101010101" pitchFamily="2" charset="-122"/>
              </a:rPr>
              <a:t> );</a:t>
            </a:r>
            <a:endParaRPr lang="en-US" altLang="zh-CN" sz="1800" b="1">
              <a:solidFill>
                <a:srgbClr val="000000"/>
              </a:solidFill>
              <a:latin typeface="宋体" panose="02010600030101010101" pitchFamily="2" charset="-122"/>
              <a:cs typeface="Times New Roman" panose="02020603050405020304" pitchFamily="18" charset="0"/>
            </a:endParaRPr>
          </a:p>
          <a:p>
            <a:pPr algn="just">
              <a:buNone/>
            </a:pPr>
            <a:r>
              <a:rPr lang="en-US" altLang="zh-CN" sz="1800" b="1">
                <a:solidFill>
                  <a:srgbClr val="000000"/>
                </a:solidFill>
                <a:latin typeface="宋体" panose="02010600030101010101" pitchFamily="2" charset="-122"/>
              </a:rPr>
              <a:t>      }</a:t>
            </a:r>
            <a:endParaRPr lang="en-US" altLang="zh-CN" sz="1800" b="1">
              <a:solidFill>
                <a:srgbClr val="000000"/>
              </a:solidFill>
              <a:latin typeface="宋体" panose="02010600030101010101" pitchFamily="2" charset="-122"/>
              <a:cs typeface="Times New Roman" panose="02020603050405020304" pitchFamily="18" charset="0"/>
            </a:endParaRPr>
          </a:p>
          <a:p>
            <a:pPr algn="just">
              <a:buNone/>
            </a:pPr>
            <a:r>
              <a:rPr lang="en-US" altLang="zh-CN" sz="1800" b="1">
                <a:solidFill>
                  <a:srgbClr val="000000"/>
                </a:solidFill>
                <a:latin typeface="宋体" panose="02010600030101010101" pitchFamily="2" charset="-122"/>
              </a:rPr>
              <a:t>   }</a:t>
            </a:r>
          </a:p>
          <a:p>
            <a:pPr algn="just">
              <a:buNone/>
            </a:pPr>
            <a:r>
              <a:rPr lang="en-US" altLang="zh-CN" sz="1800" b="1">
                <a:latin typeface="宋体" panose="02010600030101010101" pitchFamily="2" charset="-122"/>
              </a:rPr>
              <a:t>}</a:t>
            </a:r>
          </a:p>
        </p:txBody>
      </p:sp>
      <p:sp>
        <p:nvSpPr>
          <p:cNvPr id="408579" name="椭圆形标注 408578"/>
          <p:cNvSpPr/>
          <p:nvPr/>
        </p:nvSpPr>
        <p:spPr>
          <a:xfrm>
            <a:off x="6781800" y="3429000"/>
            <a:ext cx="1676400" cy="457200"/>
          </a:xfrm>
          <a:prstGeom prst="wedgeEllipseCallout">
            <a:avLst>
              <a:gd name="adj1" fmla="val -43750"/>
              <a:gd name="adj2" fmla="val 70000"/>
            </a:avLst>
          </a:prstGeom>
          <a:noFill/>
          <a:ln w="9525">
            <a:noFill/>
          </a:ln>
        </p:spPr>
        <p:txBody>
          <a:bodyPr anchor="b"/>
          <a:lstStyle/>
          <a:p>
            <a:pPr algn="ctr"/>
            <a:endParaRPr b="1">
              <a:latin typeface="Tahoma" panose="020B0604030504040204" pitchFamily="34" charset="0"/>
              <a:ea typeface="仿宋_GB2312" pitchFamily="49" charset="-122"/>
            </a:endParaRPr>
          </a:p>
        </p:txBody>
      </p:sp>
      <p:pic>
        <p:nvPicPr>
          <p:cNvPr id="408586" name="图片 408585"/>
          <p:cNvPicPr>
            <a:picLocks noChangeAspect="1"/>
          </p:cNvPicPr>
          <p:nvPr/>
        </p:nvPicPr>
        <p:blipFill>
          <a:blip r:embed="rId3"/>
          <a:stretch>
            <a:fillRect/>
          </a:stretch>
        </p:blipFill>
        <p:spPr>
          <a:xfrm>
            <a:off x="1447800" y="5334000"/>
            <a:ext cx="2743200" cy="1295400"/>
          </a:xfrm>
          <a:prstGeom prst="rect">
            <a:avLst/>
          </a:prstGeom>
          <a:noFill/>
          <a:ln w="9525">
            <a:noFill/>
          </a:ln>
        </p:spPr>
      </p:pic>
      <p:pic>
        <p:nvPicPr>
          <p:cNvPr id="408587" name="图片 408586"/>
          <p:cNvPicPr>
            <a:picLocks noChangeAspect="1"/>
          </p:cNvPicPr>
          <p:nvPr/>
        </p:nvPicPr>
        <p:blipFill>
          <a:blip r:embed="rId4"/>
          <a:stretch>
            <a:fillRect/>
          </a:stretch>
        </p:blipFill>
        <p:spPr>
          <a:xfrm>
            <a:off x="4876800" y="5334000"/>
            <a:ext cx="2514600" cy="1219200"/>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标题 409601"/>
          <p:cNvSpPr>
            <a:spLocks noGrp="1"/>
          </p:cNvSpPr>
          <p:nvPr>
            <p:ph type="title"/>
          </p:nvPr>
        </p:nvSpPr>
        <p:spPr>
          <a:xfrm>
            <a:off x="1143000" y="304800"/>
            <a:ext cx="7848600" cy="914400"/>
          </a:xfrm>
          <a:ln/>
        </p:spPr>
        <p:txBody>
          <a:bodyPr anchor="b"/>
          <a:lstStyle/>
          <a:p>
            <a:r>
              <a:rPr lang="en-US" altLang="zh-CN" dirty="0">
                <a:latin typeface="楷体_GB2312" pitchFamily="49" charset="-122"/>
                <a:ea typeface="楷体_GB2312" pitchFamily="49" charset="-122"/>
              </a:rPr>
              <a:t>9.4 </a:t>
            </a:r>
            <a:r>
              <a:rPr lang="zh-CN" altLang="en-US" dirty="0">
                <a:latin typeface="楷体_GB2312" pitchFamily="49" charset="-122"/>
                <a:ea typeface="楷体_GB2312" pitchFamily="49" charset="-122"/>
              </a:rPr>
              <a:t>标签、单行文本框、多行文本域</a:t>
            </a:r>
            <a:br>
              <a:rPr lang="zh-CN" altLang="en-US" dirty="0">
                <a:latin typeface="楷体_GB2312" pitchFamily="49" charset="-122"/>
                <a:ea typeface="楷体_GB2312" pitchFamily="49" charset="-122"/>
              </a:rPr>
            </a:br>
            <a:r>
              <a:rPr lang="zh-CN" altLang="en-US" dirty="0">
                <a:latin typeface="楷体_GB2312" pitchFamily="49" charset="-122"/>
                <a:ea typeface="楷体_GB2312" pitchFamily="49" charset="-122"/>
              </a:rPr>
              <a:t>与滚动条面板</a:t>
            </a:r>
            <a:r>
              <a:rPr lang="zh-CN" altLang="en-US" sz="4000" dirty="0"/>
              <a:t> </a:t>
            </a:r>
            <a:endParaRPr lang="zh-CN" altLang="en-US" sz="4000"/>
          </a:p>
        </p:txBody>
      </p:sp>
      <p:sp>
        <p:nvSpPr>
          <p:cNvPr id="409603" name="文本占位符 409602"/>
          <p:cNvSpPr>
            <a:spLocks noGrp="1"/>
          </p:cNvSpPr>
          <p:nvPr>
            <p:ph type="body" idx="1"/>
          </p:nvPr>
        </p:nvSpPr>
        <p:spPr>
          <a:xfrm>
            <a:off x="609600" y="1676400"/>
            <a:ext cx="8153400" cy="4724400"/>
          </a:xfrm>
          <a:ln/>
        </p:spPr>
        <p:txBody>
          <a:bodyPr/>
          <a:lstStyle/>
          <a:p>
            <a:r>
              <a:rPr lang="zh-CN" altLang="en-US" dirty="0">
                <a:latin typeface="宋体" panose="02010600030101010101" pitchFamily="2" charset="-122"/>
              </a:rPr>
              <a:t>搭建</a:t>
            </a:r>
            <a:r>
              <a:rPr lang="en-US" altLang="zh-CN"/>
              <a:t>GUI</a:t>
            </a:r>
            <a:r>
              <a:rPr lang="zh-CN" altLang="en-US" dirty="0">
                <a:latin typeface="宋体" panose="02010600030101010101" pitchFamily="2" charset="-122"/>
              </a:rPr>
              <a:t>图形界面使用最多的</a:t>
            </a:r>
            <a:r>
              <a:rPr lang="en-US" altLang="zh-CN"/>
              <a:t>Swing</a:t>
            </a:r>
            <a:r>
              <a:rPr lang="zh-CN" altLang="en-US" dirty="0">
                <a:latin typeface="宋体" panose="02010600030101010101" pitchFamily="2" charset="-122"/>
              </a:rPr>
              <a:t>组件</a:t>
            </a:r>
            <a:r>
              <a:rPr lang="en-US" altLang="zh-CN" dirty="0">
                <a:latin typeface="宋体" panose="02010600030101010101" pitchFamily="2" charset="-122"/>
              </a:rPr>
              <a:t>:</a:t>
            </a:r>
          </a:p>
          <a:p>
            <a:pPr lvl="1"/>
            <a:r>
              <a:rPr lang="zh-CN" altLang="en-US" dirty="0">
                <a:latin typeface="宋体" panose="02010600030101010101" pitchFamily="2" charset="-122"/>
              </a:rPr>
              <a:t>标签（</a:t>
            </a:r>
            <a:r>
              <a:rPr lang="en-US" altLang="zh-CN" err="1">
                <a:latin typeface="宋体" panose="02010600030101010101" pitchFamily="2" charset="-122"/>
              </a:rPr>
              <a:t>JLabel</a:t>
            </a:r>
            <a:r>
              <a:rPr lang="zh-CN" altLang="en-US">
                <a:latin typeface="宋体" panose="02010600030101010101" pitchFamily="2" charset="-122"/>
              </a:rPr>
              <a:t>）、</a:t>
            </a:r>
          </a:p>
          <a:p>
            <a:pPr lvl="1"/>
            <a:r>
              <a:rPr lang="zh-CN" altLang="en-US" dirty="0">
                <a:latin typeface="宋体" panose="02010600030101010101" pitchFamily="2" charset="-122"/>
              </a:rPr>
              <a:t>单行文本框（</a:t>
            </a:r>
            <a:r>
              <a:rPr lang="en-US" altLang="zh-CN" err="1">
                <a:latin typeface="宋体" panose="02010600030101010101" pitchFamily="2" charset="-122"/>
              </a:rPr>
              <a:t>JTextField</a:t>
            </a:r>
            <a:r>
              <a:rPr lang="zh-CN" altLang="en-US" err="1">
                <a:latin typeface="宋体" panose="02010600030101010101" pitchFamily="2" charset="-122"/>
              </a:rPr>
              <a:t>、</a:t>
            </a:r>
            <a:r>
              <a:rPr lang="en-US" altLang="zh-CN" err="1">
                <a:latin typeface="宋体" panose="02010600030101010101" pitchFamily="2" charset="-122"/>
              </a:rPr>
              <a:t>JTextPassword</a:t>
            </a:r>
            <a:r>
              <a:rPr lang="zh-CN" altLang="en-US">
                <a:latin typeface="宋体" panose="02010600030101010101" pitchFamily="2" charset="-122"/>
              </a:rPr>
              <a:t>）</a:t>
            </a:r>
          </a:p>
          <a:p>
            <a:pPr lvl="1"/>
            <a:r>
              <a:rPr lang="zh-CN" altLang="en-US" dirty="0">
                <a:latin typeface="宋体" panose="02010600030101010101" pitchFamily="2" charset="-122"/>
              </a:rPr>
              <a:t>多行文本域</a:t>
            </a:r>
            <a:r>
              <a:rPr lang="en-US" altLang="zh-CN" dirty="0">
                <a:latin typeface="宋体" panose="02010600030101010101" pitchFamily="2" charset="-122"/>
              </a:rPr>
              <a:t>(</a:t>
            </a:r>
            <a:r>
              <a:rPr lang="en-US" altLang="zh-CN" err="1">
                <a:latin typeface="宋体" panose="02010600030101010101" pitchFamily="2" charset="-122"/>
              </a:rPr>
              <a:t>JTextArea</a:t>
            </a:r>
            <a:r>
              <a:rPr lang="en-US" altLang="zh-CN">
                <a:latin typeface="宋体" panose="02010600030101010101" pitchFamily="2" charset="-122"/>
              </a:rPr>
              <a:t>)</a:t>
            </a:r>
          </a:p>
          <a:p>
            <a:pPr lvl="1"/>
            <a:r>
              <a:rPr lang="zh-CN" altLang="en-US" dirty="0">
                <a:latin typeface="宋体" panose="02010600030101010101" pitchFamily="2" charset="-122"/>
              </a:rPr>
              <a:t>滚动条面板</a:t>
            </a:r>
            <a:r>
              <a:rPr lang="en-US" altLang="zh-CN" b="1" dirty="0">
                <a:latin typeface="宋体" panose="02010600030101010101" pitchFamily="2" charset="-122"/>
              </a:rPr>
              <a:t>(</a:t>
            </a:r>
            <a:r>
              <a:rPr lang="en-US" altLang="zh-CN" b="1" err="1">
                <a:latin typeface="宋体" panose="02010600030101010101" pitchFamily="2" charset="-122"/>
              </a:rPr>
              <a:t>JScrollPane</a:t>
            </a:r>
            <a:r>
              <a:rPr lang="en-US" altLang="zh-CN" b="1">
                <a:latin typeface="宋体" panose="02010600030101010101" pitchFamily="2" charset="-122"/>
              </a:rPr>
              <a:t>)</a:t>
            </a:r>
          </a:p>
          <a:p>
            <a:pPr>
              <a:buNone/>
            </a:pPr>
            <a:endParaRPr lang="en-US" altLang="zh-CN" b="1">
              <a:latin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标题 148481"/>
          <p:cNvSpPr>
            <a:spLocks noGrp="1"/>
          </p:cNvSpPr>
          <p:nvPr>
            <p:ph type="title"/>
          </p:nvPr>
        </p:nvSpPr>
        <p:spPr>
          <a:ln/>
        </p:spPr>
        <p:txBody>
          <a:bodyPr anchor="b"/>
          <a:lstStyle/>
          <a:p>
            <a:r>
              <a:rPr lang="zh-CN" altLang="en-US" dirty="0"/>
              <a:t>教学目标</a:t>
            </a:r>
            <a:r>
              <a:rPr lang="en-US" altLang="zh-CN" dirty="0"/>
              <a:t>(</a:t>
            </a:r>
            <a:r>
              <a:rPr lang="zh-CN" altLang="en-US" dirty="0"/>
              <a:t>续</a:t>
            </a:r>
            <a:r>
              <a:rPr lang="en-US" altLang="zh-CN" dirty="0"/>
              <a:t>)</a:t>
            </a:r>
            <a:endParaRPr lang="en-US" altLang="zh-CN"/>
          </a:p>
        </p:txBody>
      </p:sp>
      <p:sp>
        <p:nvSpPr>
          <p:cNvPr id="148483" name="文本占位符 148482"/>
          <p:cNvSpPr>
            <a:spLocks noGrp="1"/>
          </p:cNvSpPr>
          <p:nvPr>
            <p:ph type="body" idx="1"/>
          </p:nvPr>
        </p:nvSpPr>
        <p:spPr>
          <a:ln/>
        </p:spPr>
        <p:txBody>
          <a:bodyPr/>
          <a:lstStyle/>
          <a:p>
            <a:pPr algn="just">
              <a:buNone/>
            </a:pPr>
            <a:r>
              <a:rPr lang="en-US" altLang="zh-CN" dirty="0">
                <a:solidFill>
                  <a:schemeClr val="tx2"/>
                </a:solidFill>
                <a:latin typeface="宋体" panose="02010600030101010101" pitchFamily="2" charset="-122"/>
                <a:cs typeface="Times New Roman" panose="02020603050405020304" pitchFamily="18" charset="0"/>
              </a:rPr>
              <a:t>9.9  </a:t>
            </a:r>
            <a:r>
              <a:rPr lang="zh-CN" altLang="en-US" dirty="0">
                <a:solidFill>
                  <a:schemeClr val="tx2"/>
                </a:solidFill>
                <a:latin typeface="Times New Roman" panose="02020603050405020304" pitchFamily="18" charset="0"/>
              </a:rPr>
              <a:t>面板</a:t>
            </a:r>
            <a:r>
              <a:rPr lang="en-US" altLang="zh-CN" err="1">
                <a:solidFill>
                  <a:schemeClr val="tx2"/>
                </a:solidFill>
                <a:latin typeface="宋体" panose="02010600030101010101" pitchFamily="2" charset="-122"/>
                <a:cs typeface="Times New Roman" panose="02020603050405020304" pitchFamily="18" charset="0"/>
              </a:rPr>
              <a:t>JPanel</a:t>
            </a:r>
            <a:r>
              <a:rPr lang="zh-CN" altLang="en-US" dirty="0">
                <a:solidFill>
                  <a:schemeClr val="tx2"/>
                </a:solidFill>
                <a:latin typeface="Times New Roman" panose="02020603050405020304" pitchFamily="18" charset="0"/>
              </a:rPr>
              <a:t>和窗口</a:t>
            </a:r>
            <a:endParaRPr lang="zh-CN" altLang="en-US">
              <a:solidFill>
                <a:schemeClr val="tx2"/>
              </a:solidFill>
              <a:latin typeface="宋体" panose="02010600030101010101" pitchFamily="2" charset="-122"/>
              <a:cs typeface="Times New Roman" panose="02020603050405020304" pitchFamily="18" charset="0"/>
            </a:endParaRPr>
          </a:p>
          <a:p>
            <a:pPr algn="just">
              <a:buNone/>
            </a:pPr>
            <a:r>
              <a:rPr lang="en-US" altLang="zh-CN" dirty="0">
                <a:solidFill>
                  <a:schemeClr val="tx2"/>
                </a:solidFill>
                <a:latin typeface="宋体" panose="02010600030101010101" pitchFamily="2" charset="-122"/>
                <a:cs typeface="Times New Roman" panose="02020603050405020304" pitchFamily="18" charset="0"/>
              </a:rPr>
              <a:t>9.10 </a:t>
            </a:r>
            <a:r>
              <a:rPr lang="zh-CN" altLang="en-US" dirty="0">
                <a:solidFill>
                  <a:schemeClr val="tx2"/>
                </a:solidFill>
                <a:latin typeface="Times New Roman" panose="02020603050405020304" pitchFamily="18" charset="0"/>
              </a:rPr>
              <a:t>鼠标事件处理</a:t>
            </a:r>
            <a:endParaRPr lang="zh-CN" altLang="en-US">
              <a:solidFill>
                <a:schemeClr val="tx2"/>
              </a:solidFill>
              <a:latin typeface="宋体" panose="02010600030101010101" pitchFamily="2" charset="-122"/>
              <a:cs typeface="Times New Roman" panose="02020603050405020304" pitchFamily="18" charset="0"/>
            </a:endParaRPr>
          </a:p>
          <a:p>
            <a:pPr algn="just">
              <a:buNone/>
            </a:pPr>
            <a:r>
              <a:rPr lang="en-US" altLang="zh-CN" dirty="0">
                <a:solidFill>
                  <a:schemeClr val="tx2"/>
                </a:solidFill>
                <a:latin typeface="宋体" panose="02010600030101010101" pitchFamily="2" charset="-122"/>
                <a:cs typeface="Times New Roman" panose="02020603050405020304" pitchFamily="18" charset="0"/>
              </a:rPr>
              <a:t>9.11 </a:t>
            </a:r>
            <a:r>
              <a:rPr lang="zh-CN" altLang="en-US" dirty="0">
                <a:solidFill>
                  <a:schemeClr val="tx2"/>
                </a:solidFill>
                <a:latin typeface="Times New Roman" panose="02020603050405020304" pitchFamily="18" charset="0"/>
              </a:rPr>
              <a:t>适配器类</a:t>
            </a:r>
            <a:endParaRPr lang="zh-CN" altLang="en-US">
              <a:solidFill>
                <a:schemeClr val="tx2"/>
              </a:solidFill>
              <a:latin typeface="宋体" panose="02010600030101010101" pitchFamily="2" charset="-122"/>
              <a:cs typeface="Times New Roman" panose="02020603050405020304" pitchFamily="18" charset="0"/>
            </a:endParaRPr>
          </a:p>
          <a:p>
            <a:pPr algn="just">
              <a:buNone/>
            </a:pPr>
            <a:r>
              <a:rPr lang="en-US" altLang="zh-CN" dirty="0">
                <a:solidFill>
                  <a:schemeClr val="tx2"/>
                </a:solidFill>
                <a:latin typeface="宋体" panose="02010600030101010101" pitchFamily="2" charset="-122"/>
                <a:cs typeface="Times New Roman" panose="02020603050405020304" pitchFamily="18" charset="0"/>
              </a:rPr>
              <a:t>9.12 </a:t>
            </a:r>
            <a:r>
              <a:rPr lang="zh-CN" altLang="en-US" dirty="0">
                <a:solidFill>
                  <a:schemeClr val="tx2"/>
                </a:solidFill>
                <a:latin typeface="Times New Roman" panose="02020603050405020304" pitchFamily="18" charset="0"/>
              </a:rPr>
              <a:t>键盘事件处理</a:t>
            </a:r>
            <a:endParaRPr lang="zh-CN" altLang="en-US">
              <a:solidFill>
                <a:schemeClr val="tx2"/>
              </a:solidFill>
              <a:latin typeface="宋体" panose="02010600030101010101" pitchFamily="2" charset="-122"/>
              <a:cs typeface="Times New Roman" panose="02020603050405020304" pitchFamily="18" charset="0"/>
            </a:endParaRPr>
          </a:p>
          <a:p>
            <a:pPr algn="just">
              <a:buNone/>
            </a:pPr>
            <a:r>
              <a:rPr lang="en-US" altLang="zh-CN" dirty="0">
                <a:solidFill>
                  <a:schemeClr val="tx2"/>
                </a:solidFill>
                <a:latin typeface="宋体" panose="02010600030101010101" pitchFamily="2" charset="-122"/>
                <a:ea typeface="黑体" panose="02010609060101010101" pitchFamily="2" charset="-122"/>
              </a:rPr>
              <a:t>9.13 </a:t>
            </a:r>
            <a:r>
              <a:rPr lang="zh-CN" altLang="en-US" dirty="0">
                <a:solidFill>
                  <a:schemeClr val="tx2"/>
                </a:solidFill>
                <a:latin typeface="Times New Roman" panose="02020603050405020304" pitchFamily="18" charset="0"/>
              </a:rPr>
              <a:t>菜单</a:t>
            </a:r>
            <a:endParaRPr lang="zh-CN" altLang="en-US">
              <a:solidFill>
                <a:schemeClr val="tx2"/>
              </a:solidFill>
              <a:latin typeface="Times New Roman" panose="02020603050405020304" pitchFamily="18" charset="0"/>
            </a:endParaRPr>
          </a:p>
          <a:p>
            <a:pPr algn="just">
              <a:buNone/>
            </a:pPr>
            <a:r>
              <a:rPr lang="zh-CN" altLang="en-US" dirty="0">
                <a:solidFill>
                  <a:schemeClr val="tx2"/>
                </a:solidFill>
                <a:latin typeface="宋体" panose="02010600030101010101" pitchFamily="2" charset="-122"/>
                <a:cs typeface="Times New Roman" panose="02020603050405020304" pitchFamily="18" charset="0"/>
              </a:rPr>
              <a:t>   </a:t>
            </a:r>
            <a:r>
              <a:rPr lang="en-US" altLang="zh-CN" dirty="0">
                <a:solidFill>
                  <a:schemeClr val="tx2"/>
                </a:solidFill>
                <a:latin typeface="宋体" panose="02010600030101010101" pitchFamily="2" charset="-122"/>
                <a:cs typeface="Times New Roman" panose="02020603050405020304" pitchFamily="18" charset="0"/>
              </a:rPr>
              <a:t>9.13.1 </a:t>
            </a:r>
            <a:r>
              <a:rPr lang="zh-CN" altLang="en-US" dirty="0">
                <a:solidFill>
                  <a:schemeClr val="tx2"/>
                </a:solidFill>
                <a:latin typeface="宋体" panose="02010600030101010101" pitchFamily="2" charset="-122"/>
              </a:rPr>
              <a:t>主</a:t>
            </a:r>
            <a:r>
              <a:rPr lang="zh-CN" altLang="en-US" dirty="0">
                <a:solidFill>
                  <a:schemeClr val="tx2"/>
                </a:solidFill>
                <a:latin typeface="Times New Roman" panose="02020603050405020304" pitchFamily="18" charset="0"/>
              </a:rPr>
              <a:t>菜单</a:t>
            </a:r>
            <a:endParaRPr lang="zh-CN" altLang="en-US">
              <a:solidFill>
                <a:schemeClr val="tx2"/>
              </a:solidFill>
              <a:latin typeface="宋体" panose="02010600030101010101" pitchFamily="2" charset="-122"/>
              <a:cs typeface="Times New Roman" panose="02020603050405020304" pitchFamily="18" charset="0"/>
            </a:endParaRPr>
          </a:p>
          <a:p>
            <a:pPr algn="just">
              <a:buNone/>
            </a:pPr>
            <a:r>
              <a:rPr lang="zh-CN" altLang="en-US" dirty="0">
                <a:solidFill>
                  <a:schemeClr val="tx2"/>
                </a:solidFill>
                <a:latin typeface="宋体" panose="02010600030101010101" pitchFamily="2" charset="-122"/>
                <a:cs typeface="Times New Roman" panose="02020603050405020304" pitchFamily="18" charset="0"/>
              </a:rPr>
              <a:t>   </a:t>
            </a:r>
            <a:r>
              <a:rPr lang="en-US" altLang="zh-CN" dirty="0">
                <a:solidFill>
                  <a:schemeClr val="tx2"/>
                </a:solidFill>
                <a:latin typeface="宋体" panose="02010600030101010101" pitchFamily="2" charset="-122"/>
                <a:cs typeface="Times New Roman" panose="02020603050405020304" pitchFamily="18" charset="0"/>
              </a:rPr>
              <a:t>9.13.2 </a:t>
            </a:r>
            <a:r>
              <a:rPr lang="zh-CN" altLang="en-US" dirty="0">
                <a:solidFill>
                  <a:schemeClr val="tx2"/>
                </a:solidFill>
                <a:latin typeface="Times New Roman" panose="02020603050405020304" pitchFamily="18" charset="0"/>
              </a:rPr>
              <a:t>弹出式菜单</a:t>
            </a:r>
            <a:endParaRPr lang="zh-CN" altLang="en-US">
              <a:solidFill>
                <a:schemeClr val="tx2"/>
              </a:solidFill>
              <a:latin typeface="宋体" panose="02010600030101010101" pitchFamily="2" charset="-122"/>
              <a:cs typeface="Times New Roman" panose="02020603050405020304" pitchFamily="18" charset="0"/>
            </a:endParaRPr>
          </a:p>
          <a:p>
            <a:pPr algn="just">
              <a:buNone/>
            </a:pPr>
            <a:r>
              <a:rPr lang="en-US" altLang="zh-CN" dirty="0">
                <a:solidFill>
                  <a:schemeClr val="tx2"/>
                </a:solidFill>
                <a:latin typeface="宋体" panose="02010600030101010101" pitchFamily="2" charset="-122"/>
              </a:rPr>
              <a:t>9.14 </a:t>
            </a:r>
            <a:r>
              <a:rPr lang="zh-CN" altLang="en-US" dirty="0">
                <a:solidFill>
                  <a:schemeClr val="tx2"/>
                </a:solidFill>
                <a:latin typeface="宋体" panose="02010600030101010101" pitchFamily="2" charset="-122"/>
              </a:rPr>
              <a:t>选项卡面板</a:t>
            </a:r>
            <a:r>
              <a:rPr lang="en-US" altLang="zh-CN" err="1">
                <a:solidFill>
                  <a:schemeClr val="tx2"/>
                </a:solidFill>
                <a:latin typeface="宋体" panose="02010600030101010101" pitchFamily="2" charset="-122"/>
              </a:rPr>
              <a:t>JTabbedPane</a:t>
            </a:r>
            <a:endParaRPr lang="en-US" altLang="zh-CN">
              <a:solidFill>
                <a:schemeClr val="tx2"/>
              </a:solidFill>
              <a:latin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标题 410625"/>
          <p:cNvSpPr>
            <a:spLocks noGrp="1"/>
          </p:cNvSpPr>
          <p:nvPr>
            <p:ph type="title"/>
          </p:nvPr>
        </p:nvSpPr>
        <p:spPr>
          <a:ln/>
        </p:spPr>
        <p:txBody>
          <a:bodyPr anchor="b"/>
          <a:lstStyle/>
          <a:p>
            <a:r>
              <a:rPr lang="en-US" altLang="zh-CN">
                <a:latin typeface="楷体_GB2312" pitchFamily="49" charset="-122"/>
                <a:ea typeface="宋体" panose="02010600030101010101" pitchFamily="2" charset="-122"/>
              </a:rPr>
              <a:t>9.4.1 </a:t>
            </a:r>
            <a:r>
              <a:rPr lang="zh-CN" altLang="en-US" dirty="0">
                <a:latin typeface="宋体" panose="02010600030101010101" pitchFamily="2" charset="-122"/>
                <a:ea typeface="宋体" panose="02010600030101010101" pitchFamily="2" charset="-122"/>
              </a:rPr>
              <a:t>标签 </a:t>
            </a:r>
            <a:r>
              <a:rPr lang="en-US" altLang="zh-CN" err="1">
                <a:latin typeface="楷体_GB2312" pitchFamily="49" charset="-122"/>
                <a:ea typeface="宋体" panose="02010600030101010101" pitchFamily="2" charset="-122"/>
              </a:rPr>
              <a:t>JLabel</a:t>
            </a:r>
            <a:r>
              <a:rPr lang="en-US" altLang="zh-CN" err="1">
                <a:latin typeface="楷体_GB2312" pitchFamily="49" charset="-122"/>
                <a:ea typeface="楷体_GB2312" pitchFamily="49" charset="-122"/>
              </a:rPr>
              <a:t> </a:t>
            </a:r>
          </a:p>
        </p:txBody>
      </p:sp>
      <p:sp>
        <p:nvSpPr>
          <p:cNvPr id="410627" name="文本占位符 410626"/>
          <p:cNvSpPr>
            <a:spLocks noGrp="1"/>
          </p:cNvSpPr>
          <p:nvPr>
            <p:ph type="body" idx="1"/>
          </p:nvPr>
        </p:nvSpPr>
        <p:spPr>
          <a:xfrm>
            <a:off x="685800" y="1524000"/>
            <a:ext cx="8153400" cy="4724400"/>
          </a:xfrm>
          <a:ln/>
        </p:spPr>
        <p:txBody>
          <a:bodyPr/>
          <a:lstStyle/>
          <a:p>
            <a:r>
              <a:rPr lang="en-US" altLang="zh-CN" err="1">
                <a:latin typeface="宋体" panose="02010600030101010101" pitchFamily="2" charset="-122"/>
              </a:rPr>
              <a:t>JLabel</a:t>
            </a:r>
            <a:r>
              <a:rPr lang="zh-CN" altLang="en-US" dirty="0">
                <a:latin typeface="宋体" panose="02010600030101010101" pitchFamily="2" charset="-122"/>
              </a:rPr>
              <a:t>标签是用户不能修改只能查看其内容的文本显示区域，它起到信息说明的作用。</a:t>
            </a:r>
          </a:p>
          <a:p>
            <a:r>
              <a:rPr lang="en-US" altLang="zh-CN" err="1">
                <a:latin typeface="宋体" panose="02010600030101010101" pitchFamily="2" charset="-122"/>
              </a:rPr>
              <a:t>JLabel</a:t>
            </a:r>
            <a:r>
              <a:rPr lang="en-US" altLang="zh-CN" dirty="0">
                <a:latin typeface="宋体" panose="02010600030101010101" pitchFamily="2" charset="-122"/>
              </a:rPr>
              <a:t> </a:t>
            </a:r>
            <a:r>
              <a:rPr lang="zh-CN" altLang="en-US" dirty="0">
                <a:latin typeface="宋体" panose="02010600030101010101" pitchFamily="2" charset="-122"/>
              </a:rPr>
              <a:t>对象可以显示文本和图像。</a:t>
            </a:r>
          </a:p>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标题 155649"/>
          <p:cNvSpPr>
            <a:spLocks noGrp="1"/>
          </p:cNvSpPr>
          <p:nvPr>
            <p:ph type="title"/>
          </p:nvPr>
        </p:nvSpPr>
        <p:spPr>
          <a:ln/>
        </p:spPr>
        <p:txBody>
          <a:bodyPr anchor="b"/>
          <a:lstStyle/>
          <a:p>
            <a:r>
              <a:rPr lang="en-US" altLang="zh-CN">
                <a:latin typeface="楷体_GB2312" pitchFamily="49" charset="-122"/>
                <a:ea typeface="宋体" panose="02010600030101010101" pitchFamily="2" charset="-122"/>
              </a:rPr>
              <a:t>9.4.1 </a:t>
            </a:r>
            <a:r>
              <a:rPr lang="zh-CN" altLang="en-US" dirty="0">
                <a:latin typeface="宋体" panose="02010600030101010101" pitchFamily="2" charset="-122"/>
                <a:ea typeface="宋体" panose="02010600030101010101" pitchFamily="2" charset="-122"/>
              </a:rPr>
              <a:t>标签 </a:t>
            </a:r>
            <a:r>
              <a:rPr lang="en-US" altLang="zh-CN" err="1">
                <a:latin typeface="楷体_GB2312" pitchFamily="49" charset="-122"/>
                <a:ea typeface="宋体" panose="02010600030101010101" pitchFamily="2" charset="-122"/>
              </a:rPr>
              <a:t>JLabel</a:t>
            </a:r>
            <a:endParaRPr lang="en-US" altLang="zh-CN">
              <a:latin typeface="楷体_GB2312" pitchFamily="49" charset="-122"/>
              <a:ea typeface="宋体" panose="02010600030101010101" pitchFamily="2" charset="-122"/>
            </a:endParaRPr>
          </a:p>
        </p:txBody>
      </p:sp>
      <p:sp>
        <p:nvSpPr>
          <p:cNvPr id="155651" name="文本占位符 155650"/>
          <p:cNvSpPr>
            <a:spLocks noGrp="1"/>
          </p:cNvSpPr>
          <p:nvPr>
            <p:ph type="body" idx="1"/>
          </p:nvPr>
        </p:nvSpPr>
        <p:spPr>
          <a:xfrm>
            <a:off x="609600" y="1371600"/>
            <a:ext cx="8153400" cy="4724400"/>
          </a:xfrm>
          <a:ln/>
        </p:spPr>
        <p:txBody>
          <a:bodyPr/>
          <a:lstStyle/>
          <a:p>
            <a:pPr>
              <a:lnSpc>
                <a:spcPct val="90000"/>
              </a:lnSpc>
            </a:pPr>
            <a:r>
              <a:rPr lang="zh-CN" altLang="en-US" sz="2400" b="1" dirty="0">
                <a:latin typeface="宋体" panose="02010600030101010101" pitchFamily="2" charset="-122"/>
                <a:cs typeface="Times New Roman" panose="02020603050405020304" pitchFamily="18" charset="0"/>
              </a:rPr>
              <a:t>使用</a:t>
            </a:r>
            <a:r>
              <a:rPr lang="en-US" altLang="zh-CN" sz="2400" b="1" err="1">
                <a:latin typeface="宋体" panose="02010600030101010101" pitchFamily="2" charset="-122"/>
                <a:cs typeface="Times New Roman" panose="02020603050405020304" pitchFamily="18" charset="0"/>
              </a:rPr>
              <a:t>JLabel</a:t>
            </a:r>
            <a:r>
              <a:rPr lang="zh-CN" altLang="en-US" sz="2400" b="1" dirty="0">
                <a:latin typeface="宋体" panose="02010600030101010101" pitchFamily="2" charset="-122"/>
                <a:cs typeface="Times New Roman" panose="02020603050405020304" pitchFamily="18" charset="0"/>
              </a:rPr>
              <a:t>类的构造方法创建</a:t>
            </a:r>
            <a:r>
              <a:rPr lang="zh-CN" altLang="en-US" sz="2400" b="1" dirty="0">
                <a:latin typeface="宋体" panose="02010600030101010101" pitchFamily="2" charset="-122"/>
              </a:rPr>
              <a:t>标签对象。</a:t>
            </a:r>
          </a:p>
          <a:p>
            <a:pPr>
              <a:lnSpc>
                <a:spcPct val="90000"/>
              </a:lnSpc>
              <a:buNone/>
            </a:pPr>
            <a:r>
              <a:rPr lang="zh-CN" altLang="en-US" sz="2400" dirty="0">
                <a:latin typeface="宋体" panose="02010600030101010101" pitchFamily="2" charset="-122"/>
                <a:cs typeface="Times New Roman" panose="02020603050405020304" pitchFamily="18" charset="0"/>
              </a:rPr>
              <a:t>  </a:t>
            </a:r>
            <a:r>
              <a:rPr lang="en-US" altLang="zh-CN" sz="2400" err="1">
                <a:latin typeface="宋体" panose="02010600030101010101" pitchFamily="2" charset="-122"/>
                <a:cs typeface="Times New Roman" panose="02020603050405020304" pitchFamily="18" charset="0"/>
              </a:rPr>
              <a:t>JLabel</a:t>
            </a:r>
            <a:r>
              <a:rPr lang="zh-CN" altLang="en-US" sz="2400" dirty="0">
                <a:latin typeface="宋体" panose="02010600030101010101" pitchFamily="2" charset="-122"/>
                <a:cs typeface="Times New Roman" panose="02020603050405020304" pitchFamily="18" charset="0"/>
              </a:rPr>
              <a:t>类常用的构造方法有：</a:t>
            </a:r>
          </a:p>
          <a:p>
            <a:pPr>
              <a:lnSpc>
                <a:spcPct val="90000"/>
              </a:lnSpc>
              <a:buNone/>
            </a:pPr>
            <a:r>
              <a:rPr lang="zh-CN" altLang="en-US" sz="2400">
                <a:solidFill>
                  <a:srgbClr val="000000"/>
                </a:solidFill>
                <a:latin typeface="宋体" panose="02010600030101010101" pitchFamily="2" charset="-122"/>
              </a:rPr>
              <a:t>  </a:t>
            </a:r>
            <a:r>
              <a:rPr lang="en-US" altLang="zh-CN" sz="2400" err="1">
                <a:solidFill>
                  <a:schemeClr val="folHlink"/>
                </a:solidFill>
                <a:latin typeface="宋体" panose="02010600030101010101" pitchFamily="2" charset="-122"/>
              </a:rPr>
              <a:t>(1)JLabel</a:t>
            </a:r>
            <a:r>
              <a:rPr lang="en-US" altLang="zh-CN" sz="2400">
                <a:solidFill>
                  <a:schemeClr val="folHlink"/>
                </a:solidFill>
                <a:latin typeface="宋体" panose="02010600030101010101" pitchFamily="2" charset="-122"/>
              </a:rPr>
              <a:t>(String text)</a:t>
            </a:r>
            <a:endParaRPr lang="en-US" altLang="zh-CN" sz="2400">
              <a:solidFill>
                <a:srgbClr val="000000"/>
              </a:solidFill>
              <a:latin typeface="宋体" panose="02010600030101010101" pitchFamily="2" charset="-122"/>
            </a:endParaRPr>
          </a:p>
          <a:p>
            <a:pPr>
              <a:lnSpc>
                <a:spcPct val="90000"/>
              </a:lnSpc>
              <a:buNone/>
            </a:pPr>
            <a:r>
              <a:rPr lang="en-US" altLang="zh-CN" sz="2400">
                <a:solidFill>
                  <a:srgbClr val="000000"/>
                </a:solidFill>
                <a:latin typeface="宋体" panose="02010600030101010101" pitchFamily="2" charset="-122"/>
              </a:rPr>
              <a:t>  </a:t>
            </a:r>
            <a:r>
              <a:rPr lang="en-US" altLang="zh-CN" sz="2400" err="1">
                <a:solidFill>
                  <a:schemeClr val="folHlink"/>
                </a:solidFill>
                <a:latin typeface="宋体" panose="02010600030101010101" pitchFamily="2" charset="-122"/>
              </a:rPr>
              <a:t>(2)JLabel</a:t>
            </a:r>
            <a:r>
              <a:rPr lang="en-US" altLang="zh-CN" sz="2400">
                <a:solidFill>
                  <a:schemeClr val="folHlink"/>
                </a:solidFill>
                <a:latin typeface="宋体" panose="02010600030101010101" pitchFamily="2" charset="-122"/>
              </a:rPr>
              <a:t>(Icon image)</a:t>
            </a:r>
            <a:r>
              <a:rPr lang="en-US" altLang="zh-CN" sz="2400">
                <a:solidFill>
                  <a:srgbClr val="000000"/>
                </a:solidFill>
                <a:latin typeface="宋体" panose="02010600030101010101" pitchFamily="2" charset="-122"/>
              </a:rPr>
              <a:t> </a:t>
            </a:r>
          </a:p>
          <a:p>
            <a:pPr>
              <a:lnSpc>
                <a:spcPct val="90000"/>
              </a:lnSpc>
              <a:buNone/>
            </a:pPr>
            <a:r>
              <a:rPr lang="en-US" altLang="zh-CN" sz="2400" err="1">
                <a:solidFill>
                  <a:schemeClr val="folHlink"/>
                </a:solidFill>
                <a:latin typeface="宋体" panose="02010600030101010101" pitchFamily="2" charset="-122"/>
                <a:cs typeface="Times New Roman" panose="02020603050405020304" pitchFamily="18" charset="0"/>
              </a:rPr>
              <a:t>  (3)JLabel(String text int horizontalAlignment</a:t>
            </a:r>
            <a:r>
              <a:rPr lang="en-US" altLang="zh-CN" sz="2400">
                <a:solidFill>
                  <a:schemeClr val="folHlink"/>
                </a:solidFill>
                <a:latin typeface="宋体" panose="02010600030101010101" pitchFamily="2" charset="-122"/>
                <a:cs typeface="Times New Roman" panose="02020603050405020304" pitchFamily="18" charset="0"/>
              </a:rPr>
              <a:t>)</a:t>
            </a:r>
            <a:r>
              <a:rPr lang="en-US" altLang="zh-CN" sz="2400" dirty="0">
                <a:solidFill>
                  <a:srgbClr val="000000"/>
                </a:solidFill>
                <a:latin typeface="宋体" panose="02010600030101010101" pitchFamily="2" charset="-122"/>
              </a:rPr>
              <a:t> </a:t>
            </a:r>
          </a:p>
          <a:p>
            <a:pPr>
              <a:lnSpc>
                <a:spcPct val="90000"/>
              </a:lnSpc>
              <a:buNone/>
            </a:pPr>
            <a:r>
              <a:rPr lang="en-US" altLang="zh-CN" sz="2400" dirty="0">
                <a:solidFill>
                  <a:srgbClr val="000000"/>
                </a:solidFill>
                <a:latin typeface="宋体" panose="02010600030101010101" pitchFamily="2" charset="-122"/>
              </a:rPr>
              <a:t>   </a:t>
            </a:r>
            <a:r>
              <a:rPr lang="zh-CN" altLang="en-US" sz="2400" dirty="0">
                <a:solidFill>
                  <a:srgbClr val="000000"/>
                </a:solidFill>
                <a:latin typeface="宋体" panose="02010600030101010101" pitchFamily="2" charset="-122"/>
              </a:rPr>
              <a:t>水平对齐方式</a:t>
            </a:r>
            <a:r>
              <a:rPr lang="en-US" altLang="zh-CN" sz="2400" err="1">
                <a:solidFill>
                  <a:srgbClr val="000000"/>
                </a:solidFill>
                <a:latin typeface="宋体" panose="02010600030101010101" pitchFamily="2" charset="-122"/>
              </a:rPr>
              <a:t>HorizontalAlignment</a:t>
            </a:r>
            <a:r>
              <a:rPr lang="zh-CN" altLang="en-US" sz="2400" dirty="0">
                <a:solidFill>
                  <a:srgbClr val="000000"/>
                </a:solidFill>
                <a:latin typeface="宋体" panose="02010600030101010101" pitchFamily="2" charset="-122"/>
              </a:rPr>
              <a:t>值</a:t>
            </a:r>
            <a:r>
              <a:rPr lang="en-US" altLang="zh-CN" sz="2400" dirty="0">
                <a:solidFill>
                  <a:srgbClr val="000000"/>
                </a:solidFill>
                <a:latin typeface="宋体" panose="02010600030101010101" pitchFamily="2" charset="-122"/>
              </a:rPr>
              <a:t>:</a:t>
            </a:r>
            <a:r>
              <a:rPr lang="en-US" altLang="zh-CN" sz="2400" err="1">
                <a:solidFill>
                  <a:srgbClr val="000000"/>
                </a:solidFill>
                <a:latin typeface="宋体" panose="02010600030101010101" pitchFamily="2" charset="-122"/>
              </a:rPr>
              <a:t>SwingConstants</a:t>
            </a:r>
            <a:r>
              <a:rPr lang="zh-CN" altLang="en-US" sz="2400" dirty="0">
                <a:solidFill>
                  <a:srgbClr val="000000"/>
                </a:solidFill>
                <a:latin typeface="宋体" panose="02010600030101010101" pitchFamily="2" charset="-122"/>
              </a:rPr>
              <a:t>接口中静态常量：</a:t>
            </a:r>
            <a:r>
              <a:rPr lang="en-US" altLang="zh-CN" sz="2400" dirty="0">
                <a:solidFill>
                  <a:srgbClr val="000000"/>
                </a:solidFill>
                <a:latin typeface="宋体" panose="02010600030101010101" pitchFamily="2" charset="-122"/>
              </a:rPr>
              <a:t>LEFT</a:t>
            </a:r>
            <a:r>
              <a:rPr lang="zh-CN" altLang="en-US" sz="2400" dirty="0">
                <a:solidFill>
                  <a:srgbClr val="000000"/>
                </a:solidFill>
                <a:latin typeface="宋体" panose="02010600030101010101" pitchFamily="2" charset="-122"/>
              </a:rPr>
              <a:t>、</a:t>
            </a:r>
            <a:r>
              <a:rPr lang="en-US" altLang="zh-CN" sz="2400" dirty="0">
                <a:solidFill>
                  <a:srgbClr val="000000"/>
                </a:solidFill>
                <a:latin typeface="宋体" panose="02010600030101010101" pitchFamily="2" charset="-122"/>
              </a:rPr>
              <a:t>CENTER</a:t>
            </a:r>
            <a:r>
              <a:rPr lang="zh-CN" altLang="en-US" sz="2400" dirty="0">
                <a:solidFill>
                  <a:srgbClr val="000000"/>
                </a:solidFill>
                <a:latin typeface="宋体" panose="02010600030101010101" pitchFamily="2" charset="-122"/>
              </a:rPr>
              <a:t>、</a:t>
            </a:r>
            <a:r>
              <a:rPr lang="en-US" altLang="zh-CN" sz="2400" dirty="0">
                <a:solidFill>
                  <a:srgbClr val="000000"/>
                </a:solidFill>
                <a:latin typeface="宋体" panose="02010600030101010101" pitchFamily="2" charset="-122"/>
              </a:rPr>
              <a:t>RIGHT</a:t>
            </a:r>
            <a:r>
              <a:rPr lang="zh-CN" altLang="en-US" sz="2400" dirty="0">
                <a:solidFill>
                  <a:srgbClr val="000000"/>
                </a:solidFill>
                <a:latin typeface="宋体" panose="02010600030101010101" pitchFamily="2" charset="-122"/>
              </a:rPr>
              <a:t>、</a:t>
            </a:r>
            <a:r>
              <a:rPr lang="en-US" altLang="zh-CN" sz="2400" dirty="0">
                <a:solidFill>
                  <a:srgbClr val="000000"/>
                </a:solidFill>
                <a:latin typeface="宋体" panose="02010600030101010101" pitchFamily="2" charset="-122"/>
              </a:rPr>
              <a:t>LEADING </a:t>
            </a:r>
            <a:r>
              <a:rPr lang="zh-CN" altLang="en-US" sz="2400" dirty="0">
                <a:solidFill>
                  <a:srgbClr val="000000"/>
                </a:solidFill>
                <a:latin typeface="宋体" panose="02010600030101010101" pitchFamily="2" charset="-122"/>
              </a:rPr>
              <a:t>或 </a:t>
            </a:r>
            <a:r>
              <a:rPr lang="en-US" altLang="zh-CN" sz="2400">
                <a:solidFill>
                  <a:srgbClr val="000000"/>
                </a:solidFill>
                <a:latin typeface="宋体" panose="02010600030101010101" pitchFamily="2" charset="-122"/>
              </a:rPr>
              <a:t>TRAILING</a:t>
            </a:r>
            <a:r>
              <a:rPr lang="zh-CN" altLang="en-US" sz="2400">
                <a:solidFill>
                  <a:srgbClr val="000000"/>
                </a:solidFill>
                <a:latin typeface="宋体" panose="02010600030101010101" pitchFamily="2" charset="-122"/>
              </a:rPr>
              <a:t>。</a:t>
            </a:r>
            <a:endParaRPr lang="zh-CN" altLang="en-US" sz="2400">
              <a:solidFill>
                <a:srgbClr val="000000"/>
              </a:solidFill>
              <a:latin typeface="宋体" panose="02010600030101010101" pitchFamily="2" charset="-122"/>
              <a:cs typeface="Times New Roman" panose="02020603050405020304" pitchFamily="18" charset="0"/>
            </a:endParaRPr>
          </a:p>
          <a:p>
            <a:pPr algn="just">
              <a:lnSpc>
                <a:spcPct val="90000"/>
              </a:lnSpc>
              <a:buNone/>
            </a:pPr>
            <a:r>
              <a:rPr lang="zh-CN" altLang="en-US" sz="2400" err="1">
                <a:solidFill>
                  <a:schemeClr val="folHlink"/>
                </a:solidFill>
                <a:latin typeface="宋体" panose="02010600030101010101" pitchFamily="2" charset="-122"/>
              </a:rPr>
              <a:t>  </a:t>
            </a:r>
            <a:r>
              <a:rPr lang="en-US" altLang="zh-CN" sz="2400" err="1">
                <a:solidFill>
                  <a:schemeClr val="folHlink"/>
                </a:solidFill>
                <a:latin typeface="宋体" panose="02010600030101010101" pitchFamily="2" charset="-122"/>
              </a:rPr>
              <a:t>(4)JLabel</a:t>
            </a:r>
            <a:r>
              <a:rPr lang="en-US" altLang="zh-CN" sz="2400">
                <a:solidFill>
                  <a:schemeClr val="folHlink"/>
                </a:solidFill>
                <a:latin typeface="宋体" panose="02010600030101010101" pitchFamily="2" charset="-122"/>
              </a:rPr>
              <a:t>(String text, Icon icon,</a:t>
            </a:r>
          </a:p>
          <a:p>
            <a:pPr algn="just">
              <a:lnSpc>
                <a:spcPct val="90000"/>
              </a:lnSpc>
              <a:buNone/>
            </a:pPr>
            <a:r>
              <a:rPr lang="en-US" altLang="zh-CN" sz="2400" dirty="0">
                <a:solidFill>
                  <a:schemeClr val="folHlink"/>
                </a:solidFill>
                <a:latin typeface="宋体" panose="02010600030101010101" pitchFamily="2" charset="-122"/>
              </a:rPr>
              <a:t>           </a:t>
            </a:r>
            <a:r>
              <a:rPr lang="en-US" altLang="zh-CN" sz="2400" err="1">
                <a:solidFill>
                  <a:schemeClr val="folHlink"/>
                </a:solidFill>
                <a:latin typeface="宋体" panose="02010600030101010101" pitchFamily="2" charset="-122"/>
              </a:rPr>
              <a:t> int horizontalAlignment</a:t>
            </a:r>
            <a:r>
              <a:rPr lang="en-US" altLang="zh-CN" sz="2400">
                <a:solidFill>
                  <a:schemeClr val="folHlink"/>
                </a:solidFill>
                <a:latin typeface="宋体" panose="02010600030101010101" pitchFamily="2" charset="-122"/>
              </a:rPr>
              <a:t>)</a:t>
            </a:r>
            <a:r>
              <a:rPr lang="en-US" altLang="zh-CN" sz="2400" dirty="0">
                <a:solidFill>
                  <a:srgbClr val="000000"/>
                </a:solidFill>
                <a:latin typeface="宋体" panose="02010600030101010101" pitchFamily="2" charset="-122"/>
              </a:rPr>
              <a:t> </a:t>
            </a:r>
          </a:p>
          <a:p>
            <a:pPr algn="just">
              <a:lnSpc>
                <a:spcPct val="90000"/>
              </a:lnSpc>
              <a:buNone/>
            </a:pPr>
            <a:r>
              <a:rPr lang="en-US" altLang="zh-CN" sz="2400" dirty="0">
                <a:latin typeface="宋体" panose="02010600030101010101" pitchFamily="2" charset="-122"/>
                <a:cs typeface="Times New Roman" panose="02020603050405020304" pitchFamily="18" charset="0"/>
              </a:rPr>
              <a:t>  </a:t>
            </a:r>
            <a:r>
              <a:rPr lang="zh-CN" altLang="en-US" sz="2400" dirty="0">
                <a:latin typeface="宋体" panose="02010600030101010101" pitchFamily="2" charset="-122"/>
                <a:cs typeface="Times New Roman" panose="02020603050405020304" pitchFamily="18" charset="0"/>
              </a:rPr>
              <a:t>创建具有指定文本、图像和水平对齐方式的</a:t>
            </a:r>
            <a:r>
              <a:rPr lang="en-US" altLang="zh-CN" sz="2400" err="1">
                <a:latin typeface="宋体" panose="02010600030101010101" pitchFamily="2" charset="-122"/>
                <a:cs typeface="Times New Roman" panose="02020603050405020304" pitchFamily="18" charset="0"/>
              </a:rPr>
              <a:t>JLabel</a:t>
            </a:r>
            <a:r>
              <a:rPr lang="zh-CN" altLang="en-US" sz="2400" dirty="0">
                <a:latin typeface="宋体" panose="02010600030101010101" pitchFamily="2" charset="-122"/>
                <a:cs typeface="Times New Roman" panose="02020603050405020304" pitchFamily="18" charset="0"/>
              </a:rPr>
              <a:t>对象</a:t>
            </a:r>
            <a:r>
              <a:rPr lang="en-US" altLang="zh-CN" sz="2400" dirty="0">
                <a:latin typeface="宋体" panose="02010600030101010101" pitchFamily="2" charset="-122"/>
                <a:cs typeface="Times New Roman" panose="02020603050405020304" pitchFamily="18" charset="0"/>
              </a:rPr>
              <a:t>,</a:t>
            </a:r>
            <a:r>
              <a:rPr lang="zh-CN" altLang="en-US" sz="2400" dirty="0">
                <a:latin typeface="宋体" panose="02010600030101010101" pitchFamily="2" charset="-122"/>
                <a:cs typeface="Times New Roman" panose="02020603050405020304" pitchFamily="18" charset="0"/>
              </a:rPr>
              <a:t>该标签在其显示区内垂直居中对齐。文本位于图像的结尾。 </a:t>
            </a:r>
            <a:endParaRPr lang="zh-CN" altLang="en-US" sz="2400">
              <a:latin typeface="宋体" panose="02010600030101010101" pitchFamily="2" charset="-122"/>
              <a:ea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标题 411649"/>
          <p:cNvSpPr>
            <a:spLocks noGrp="1"/>
          </p:cNvSpPr>
          <p:nvPr>
            <p:ph type="title"/>
          </p:nvPr>
        </p:nvSpPr>
        <p:spPr>
          <a:ln/>
        </p:spPr>
        <p:txBody>
          <a:bodyPr anchor="b"/>
          <a:lstStyle/>
          <a:p>
            <a:r>
              <a:rPr lang="en-US" altLang="zh-CN">
                <a:latin typeface="楷体_GB2312" pitchFamily="49" charset="-122"/>
                <a:ea typeface="宋体" panose="02010600030101010101" pitchFamily="2" charset="-122"/>
              </a:rPr>
              <a:t>9.4.1 </a:t>
            </a:r>
            <a:r>
              <a:rPr lang="zh-CN" altLang="en-US" dirty="0">
                <a:latin typeface="宋体" panose="02010600030101010101" pitchFamily="2" charset="-122"/>
                <a:ea typeface="宋体" panose="02010600030101010101" pitchFamily="2" charset="-122"/>
              </a:rPr>
              <a:t>标签 </a:t>
            </a:r>
            <a:r>
              <a:rPr lang="en-US" altLang="zh-CN" err="1">
                <a:latin typeface="楷体_GB2312" pitchFamily="49" charset="-122"/>
                <a:ea typeface="宋体" panose="02010600030101010101" pitchFamily="2" charset="-122"/>
              </a:rPr>
              <a:t>JLabel</a:t>
            </a:r>
            <a:endParaRPr lang="en-US" altLang="zh-CN">
              <a:latin typeface="楷体_GB2312" pitchFamily="49" charset="-122"/>
              <a:ea typeface="宋体" panose="02010600030101010101" pitchFamily="2" charset="-122"/>
            </a:endParaRPr>
          </a:p>
        </p:txBody>
      </p:sp>
      <p:sp>
        <p:nvSpPr>
          <p:cNvPr id="411651" name="文本占位符 411650"/>
          <p:cNvSpPr>
            <a:spLocks noGrp="1"/>
          </p:cNvSpPr>
          <p:nvPr>
            <p:ph type="body" idx="1"/>
          </p:nvPr>
        </p:nvSpPr>
        <p:spPr>
          <a:xfrm>
            <a:off x="457200" y="1371600"/>
            <a:ext cx="8153400" cy="4724400"/>
          </a:xfrm>
          <a:ln/>
        </p:spPr>
        <p:txBody>
          <a:bodyPr/>
          <a:lstStyle/>
          <a:p>
            <a:pPr algn="just">
              <a:lnSpc>
                <a:spcPct val="90000"/>
              </a:lnSpc>
            </a:pPr>
            <a:r>
              <a:rPr lang="zh-CN" altLang="en-US" sz="2800" b="1" dirty="0">
                <a:solidFill>
                  <a:srgbClr val="000000"/>
                </a:solidFill>
                <a:latin typeface="宋体" panose="02010600030101010101" pitchFamily="2" charset="-122"/>
              </a:rPr>
              <a:t>设置或读取</a:t>
            </a:r>
            <a:r>
              <a:rPr lang="en-US" altLang="zh-CN" sz="2800" b="1" err="1">
                <a:solidFill>
                  <a:srgbClr val="000000"/>
                </a:solidFill>
                <a:latin typeface="宋体" panose="02010600030101010101" pitchFamily="2" charset="-122"/>
              </a:rPr>
              <a:t>JLabel</a:t>
            </a:r>
            <a:r>
              <a:rPr lang="zh-CN" altLang="en-US" sz="2800" b="1" dirty="0">
                <a:solidFill>
                  <a:srgbClr val="000000"/>
                </a:solidFill>
                <a:latin typeface="宋体" panose="02010600030101010101" pitchFamily="2" charset="-122"/>
              </a:rPr>
              <a:t>对象属性的常用方法</a:t>
            </a:r>
            <a:r>
              <a:rPr lang="en-US" altLang="zh-CN" sz="2800" b="1" dirty="0">
                <a:solidFill>
                  <a:srgbClr val="000000"/>
                </a:solidFill>
                <a:latin typeface="宋体" panose="02010600030101010101" pitchFamily="2" charset="-122"/>
              </a:rPr>
              <a:t>:</a:t>
            </a:r>
          </a:p>
          <a:p>
            <a:pPr algn="just">
              <a:lnSpc>
                <a:spcPct val="90000"/>
              </a:lnSpc>
              <a:buNone/>
            </a:pPr>
            <a:r>
              <a:rPr lang="en-US" altLang="zh-CN" sz="2800" dirty="0">
                <a:solidFill>
                  <a:srgbClr val="000000"/>
                </a:solidFill>
                <a:latin typeface="宋体" panose="02010600030101010101" pitchFamily="2" charset="-122"/>
              </a:rPr>
              <a:t>(1)</a:t>
            </a:r>
            <a:r>
              <a:rPr lang="zh-CN" altLang="en-US" sz="2800" dirty="0">
                <a:solidFill>
                  <a:srgbClr val="000000"/>
                </a:solidFill>
                <a:latin typeface="宋体" panose="02010600030101010101" pitchFamily="2" charset="-122"/>
              </a:rPr>
              <a:t>设置或读取</a:t>
            </a:r>
            <a:r>
              <a:rPr lang="en-US" altLang="zh-CN" sz="2800" err="1">
                <a:solidFill>
                  <a:srgbClr val="000000"/>
                </a:solidFill>
                <a:latin typeface="宋体" panose="02010600030101010101" pitchFamily="2" charset="-122"/>
              </a:rPr>
              <a:t>JLabel</a:t>
            </a:r>
            <a:r>
              <a:rPr lang="zh-CN" altLang="en-US" sz="2800" dirty="0">
                <a:solidFill>
                  <a:srgbClr val="000000"/>
                </a:solidFill>
                <a:latin typeface="宋体" panose="02010600030101010101" pitchFamily="2" charset="-122"/>
              </a:rPr>
              <a:t>显示的文本。</a:t>
            </a:r>
          </a:p>
          <a:p>
            <a:pPr algn="just">
              <a:lnSpc>
                <a:spcPct val="90000"/>
              </a:lnSpc>
              <a:buNone/>
            </a:pPr>
            <a:r>
              <a:rPr lang="zh-CN" altLang="en-US" sz="2800" err="1">
                <a:solidFill>
                  <a:srgbClr val="000000"/>
                </a:solidFill>
                <a:latin typeface="宋体" panose="02010600030101010101" pitchFamily="2" charset="-122"/>
              </a:rPr>
              <a:t>  </a:t>
            </a:r>
            <a:r>
              <a:rPr lang="en-US" altLang="zh-CN" sz="2800" err="1">
                <a:solidFill>
                  <a:srgbClr val="000000"/>
                </a:solidFill>
                <a:latin typeface="宋体" panose="02010600030101010101" pitchFamily="2" charset="-122"/>
              </a:rPr>
              <a:t>setText(String text) </a:t>
            </a:r>
            <a:r>
              <a:rPr lang="zh-CN" altLang="en-US" sz="2800" err="1">
                <a:solidFill>
                  <a:srgbClr val="000000"/>
                </a:solidFill>
                <a:latin typeface="宋体" panose="02010600030101010101" pitchFamily="2" charset="-122"/>
              </a:rPr>
              <a:t>、  </a:t>
            </a:r>
            <a:r>
              <a:rPr lang="en-US" altLang="zh-CN" sz="2800" err="1">
                <a:solidFill>
                  <a:srgbClr val="000000"/>
                </a:solidFill>
                <a:latin typeface="宋体" panose="02010600030101010101" pitchFamily="2" charset="-122"/>
              </a:rPr>
              <a:t>String getText</a:t>
            </a:r>
            <a:r>
              <a:rPr lang="en-US" altLang="zh-CN" sz="2800">
                <a:solidFill>
                  <a:srgbClr val="000000"/>
                </a:solidFill>
                <a:latin typeface="宋体" panose="02010600030101010101" pitchFamily="2" charset="-122"/>
              </a:rPr>
              <a:t>()</a:t>
            </a:r>
            <a:r>
              <a:rPr lang="zh-CN" altLang="en-US" sz="2800">
                <a:solidFill>
                  <a:srgbClr val="000000"/>
                </a:solidFill>
                <a:latin typeface="宋体" panose="02010600030101010101" pitchFamily="2" charset="-122"/>
              </a:rPr>
              <a:t>： </a:t>
            </a:r>
          </a:p>
          <a:p>
            <a:pPr algn="just">
              <a:lnSpc>
                <a:spcPct val="90000"/>
              </a:lnSpc>
              <a:buNone/>
            </a:pPr>
            <a:r>
              <a:rPr lang="en-US" altLang="zh-CN" sz="2800" dirty="0">
                <a:solidFill>
                  <a:srgbClr val="000000"/>
                </a:solidFill>
                <a:latin typeface="宋体" panose="02010600030101010101" pitchFamily="2" charset="-122"/>
              </a:rPr>
              <a:t>(2)</a:t>
            </a:r>
            <a:r>
              <a:rPr lang="zh-CN" altLang="en-US" sz="2800" dirty="0">
                <a:solidFill>
                  <a:srgbClr val="000000"/>
                </a:solidFill>
                <a:latin typeface="宋体" panose="02010600030101010101" pitchFamily="2" charset="-122"/>
              </a:rPr>
              <a:t>设置或读取</a:t>
            </a:r>
            <a:r>
              <a:rPr lang="en-US" altLang="zh-CN" sz="2800" err="1">
                <a:solidFill>
                  <a:srgbClr val="000000"/>
                </a:solidFill>
                <a:latin typeface="宋体" panose="02010600030101010101" pitchFamily="2" charset="-122"/>
              </a:rPr>
              <a:t>JLabel</a:t>
            </a:r>
            <a:r>
              <a:rPr lang="zh-CN" altLang="en-US" sz="2800" dirty="0">
                <a:solidFill>
                  <a:srgbClr val="000000"/>
                </a:solidFill>
                <a:latin typeface="宋体" panose="02010600030101010101" pitchFamily="2" charset="-122"/>
              </a:rPr>
              <a:t>显示的图像</a:t>
            </a:r>
            <a:r>
              <a:rPr lang="en-US" altLang="zh-CN" sz="2800" dirty="0">
                <a:solidFill>
                  <a:srgbClr val="000000"/>
                </a:solidFill>
                <a:latin typeface="宋体" panose="02010600030101010101" pitchFamily="2" charset="-122"/>
              </a:rPr>
              <a:t>:</a:t>
            </a:r>
          </a:p>
          <a:p>
            <a:pPr algn="just">
              <a:lnSpc>
                <a:spcPct val="90000"/>
              </a:lnSpc>
              <a:buNone/>
            </a:pPr>
            <a:r>
              <a:rPr lang="en-US" altLang="zh-CN" sz="2800" err="1">
                <a:solidFill>
                  <a:srgbClr val="000000"/>
                </a:solidFill>
                <a:latin typeface="宋体" panose="02010600030101010101" pitchFamily="2" charset="-122"/>
              </a:rPr>
              <a:t> setIcon(Icon image)</a:t>
            </a:r>
            <a:r>
              <a:rPr lang="zh-CN" altLang="en-US" sz="2800" err="1">
                <a:solidFill>
                  <a:srgbClr val="000000"/>
                </a:solidFill>
                <a:latin typeface="宋体" panose="02010600030101010101" pitchFamily="2" charset="-122"/>
              </a:rPr>
              <a:t>、  </a:t>
            </a:r>
            <a:r>
              <a:rPr lang="en-US" altLang="zh-CN" sz="2800" err="1">
                <a:solidFill>
                  <a:srgbClr val="000000"/>
                </a:solidFill>
                <a:latin typeface="宋体" panose="02010600030101010101" pitchFamily="2" charset="-122"/>
              </a:rPr>
              <a:t>getIcon</a:t>
            </a:r>
            <a:r>
              <a:rPr lang="en-US" altLang="zh-CN" sz="2800">
                <a:solidFill>
                  <a:srgbClr val="000000"/>
                </a:solidFill>
                <a:latin typeface="宋体" panose="02010600030101010101" pitchFamily="2" charset="-122"/>
              </a:rPr>
              <a:t>()</a:t>
            </a:r>
          </a:p>
          <a:p>
            <a:pPr algn="just">
              <a:lnSpc>
                <a:spcPct val="90000"/>
              </a:lnSpc>
              <a:buNone/>
            </a:pPr>
            <a:r>
              <a:rPr lang="en-US" altLang="zh-CN" sz="2800" dirty="0">
                <a:solidFill>
                  <a:srgbClr val="000000"/>
                </a:solidFill>
                <a:latin typeface="宋体" panose="02010600030101010101" pitchFamily="2" charset="-122"/>
              </a:rPr>
              <a:t>(3)</a:t>
            </a:r>
            <a:r>
              <a:rPr lang="zh-CN" altLang="en-US" sz="2800" dirty="0">
                <a:solidFill>
                  <a:srgbClr val="000000"/>
                </a:solidFill>
                <a:latin typeface="宋体" panose="02010600030101010101" pitchFamily="2" charset="-122"/>
              </a:rPr>
              <a:t>设置</a:t>
            </a:r>
            <a:r>
              <a:rPr lang="en-US" altLang="zh-CN" sz="2800" err="1">
                <a:solidFill>
                  <a:srgbClr val="000000"/>
                </a:solidFill>
                <a:latin typeface="宋体" panose="02010600030101010101" pitchFamily="2" charset="-122"/>
              </a:rPr>
              <a:t>JLabel</a:t>
            </a:r>
            <a:r>
              <a:rPr lang="zh-CN" altLang="en-US" sz="2800" dirty="0">
                <a:solidFill>
                  <a:srgbClr val="000000"/>
                </a:solidFill>
                <a:latin typeface="宋体" panose="02010600030101010101" pitchFamily="2" charset="-122"/>
              </a:rPr>
              <a:t>显示文本的前景色和背景色。</a:t>
            </a:r>
          </a:p>
          <a:p>
            <a:pPr algn="just">
              <a:lnSpc>
                <a:spcPct val="90000"/>
              </a:lnSpc>
              <a:buNone/>
            </a:pPr>
            <a:r>
              <a:rPr lang="zh-CN" altLang="en-US" sz="2800" err="1">
                <a:solidFill>
                  <a:srgbClr val="000000"/>
                </a:solidFill>
                <a:latin typeface="宋体" panose="02010600030101010101" pitchFamily="2" charset="-122"/>
              </a:rPr>
              <a:t> </a:t>
            </a:r>
            <a:r>
              <a:rPr lang="en-US" altLang="zh-CN" sz="2800" err="1">
                <a:solidFill>
                  <a:srgbClr val="000000"/>
                </a:solidFill>
                <a:latin typeface="宋体" panose="02010600030101010101" pitchFamily="2" charset="-122"/>
              </a:rPr>
              <a:t>setForeground</a:t>
            </a:r>
            <a:r>
              <a:rPr lang="en-US" altLang="zh-CN" sz="2800">
                <a:solidFill>
                  <a:srgbClr val="000000"/>
                </a:solidFill>
                <a:latin typeface="宋体" panose="02010600030101010101" pitchFamily="2" charset="-122"/>
              </a:rPr>
              <a:t>(Color c)</a:t>
            </a:r>
          </a:p>
          <a:p>
            <a:pPr algn="just">
              <a:lnSpc>
                <a:spcPct val="90000"/>
              </a:lnSpc>
              <a:buNone/>
            </a:pPr>
            <a:r>
              <a:rPr lang="en-US" altLang="zh-CN" sz="2800" err="1">
                <a:solidFill>
                  <a:srgbClr val="000000"/>
                </a:solidFill>
                <a:latin typeface="宋体" panose="02010600030101010101" pitchFamily="2" charset="-122"/>
              </a:rPr>
              <a:t> setBackground</a:t>
            </a:r>
            <a:r>
              <a:rPr lang="en-US" altLang="zh-CN" sz="2800">
                <a:solidFill>
                  <a:srgbClr val="000000"/>
                </a:solidFill>
                <a:latin typeface="宋体" panose="02010600030101010101" pitchFamily="2" charset="-122"/>
              </a:rPr>
              <a:t>(Color c)</a:t>
            </a:r>
            <a:r>
              <a:rPr lang="zh-CN" altLang="en-US" sz="2800">
                <a:solidFill>
                  <a:srgbClr val="000000"/>
                </a:solidFill>
                <a:latin typeface="宋体" panose="02010600030101010101" pitchFamily="2" charset="-122"/>
              </a:rPr>
              <a:t>： </a:t>
            </a:r>
          </a:p>
          <a:p>
            <a:pPr algn="just">
              <a:lnSpc>
                <a:spcPct val="90000"/>
              </a:lnSpc>
              <a:buNone/>
            </a:pPr>
            <a:r>
              <a:rPr lang="en-US" altLang="zh-CN" sz="2800" dirty="0">
                <a:latin typeface="宋体" panose="02010600030101010101" pitchFamily="2" charset="-122"/>
              </a:rPr>
              <a:t>(4)</a:t>
            </a:r>
            <a:r>
              <a:rPr lang="zh-CN" altLang="en-US" sz="2800" dirty="0">
                <a:latin typeface="宋体" panose="02010600030101010101" pitchFamily="2" charset="-122"/>
              </a:rPr>
              <a:t>设置</a:t>
            </a:r>
            <a:r>
              <a:rPr lang="en-US" altLang="zh-CN" sz="2800" err="1">
                <a:latin typeface="宋体" panose="02010600030101010101" pitchFamily="2" charset="-122"/>
              </a:rPr>
              <a:t>JLabel</a:t>
            </a:r>
            <a:r>
              <a:rPr lang="zh-CN" altLang="en-US" sz="2800" dirty="0">
                <a:latin typeface="宋体" panose="02010600030101010101" pitchFamily="2" charset="-122"/>
              </a:rPr>
              <a:t>显示的文本字体：</a:t>
            </a:r>
          </a:p>
          <a:p>
            <a:pPr algn="just">
              <a:lnSpc>
                <a:spcPct val="90000"/>
              </a:lnSpc>
              <a:buNone/>
            </a:pPr>
            <a:r>
              <a:rPr lang="zh-CN" altLang="en-US" sz="2800" err="1">
                <a:latin typeface="宋体" panose="02010600030101010101" pitchFamily="2" charset="-122"/>
              </a:rPr>
              <a:t> </a:t>
            </a:r>
            <a:r>
              <a:rPr lang="en-US" altLang="zh-CN" sz="2800" err="1">
                <a:latin typeface="宋体" panose="02010600030101010101" pitchFamily="2" charset="-122"/>
              </a:rPr>
              <a:t>setFont</a:t>
            </a:r>
            <a:r>
              <a:rPr lang="en-US" altLang="zh-CN" sz="2800">
                <a:latin typeface="宋体" panose="02010600030101010101" pitchFamily="2" charset="-122"/>
              </a:rPr>
              <a:t>(Font f):</a:t>
            </a:r>
            <a:r>
              <a:rPr lang="zh-CN" altLang="en-US" sz="2800">
                <a:latin typeface="宋体" panose="02010600030101010101" pitchFamily="2" charset="-122"/>
              </a:rPr>
              <a:t>。</a:t>
            </a:r>
            <a:r>
              <a:rPr lang="zh-CN" altLang="en-US" sz="2800"/>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标题 412673"/>
          <p:cNvSpPr>
            <a:spLocks noGrp="1"/>
          </p:cNvSpPr>
          <p:nvPr>
            <p:ph type="title"/>
          </p:nvPr>
        </p:nvSpPr>
        <p:spPr>
          <a:ln/>
        </p:spPr>
        <p:txBody>
          <a:bodyPr anchor="b"/>
          <a:lstStyle/>
          <a:p>
            <a:r>
              <a:rPr lang="en-US" altLang="zh-CN">
                <a:latin typeface="楷体_GB2312" pitchFamily="49" charset="-122"/>
                <a:ea typeface="宋体" panose="02010600030101010101" pitchFamily="2" charset="-122"/>
              </a:rPr>
              <a:t>9.4.1 </a:t>
            </a:r>
            <a:r>
              <a:rPr lang="zh-CN" altLang="en-US" dirty="0">
                <a:latin typeface="宋体" panose="02010600030101010101" pitchFamily="2" charset="-122"/>
                <a:ea typeface="宋体" panose="02010600030101010101" pitchFamily="2" charset="-122"/>
              </a:rPr>
              <a:t>标签 </a:t>
            </a:r>
            <a:r>
              <a:rPr lang="en-US" altLang="zh-CN" err="1">
                <a:latin typeface="楷体_GB2312" pitchFamily="49" charset="-122"/>
                <a:ea typeface="宋体" panose="02010600030101010101" pitchFamily="2" charset="-122"/>
              </a:rPr>
              <a:t>JLabel</a:t>
            </a:r>
            <a:endParaRPr lang="en-US" altLang="zh-CN">
              <a:latin typeface="楷体_GB2312" pitchFamily="49" charset="-122"/>
              <a:ea typeface="宋体" panose="02010600030101010101" pitchFamily="2" charset="-122"/>
            </a:endParaRPr>
          </a:p>
        </p:txBody>
      </p:sp>
      <p:sp>
        <p:nvSpPr>
          <p:cNvPr id="412675" name="文本占位符 412674"/>
          <p:cNvSpPr>
            <a:spLocks noGrp="1"/>
          </p:cNvSpPr>
          <p:nvPr>
            <p:ph type="body" idx="1"/>
          </p:nvPr>
        </p:nvSpPr>
        <p:spPr>
          <a:xfrm>
            <a:off x="381000" y="1295400"/>
            <a:ext cx="8153400" cy="4724400"/>
          </a:xfrm>
          <a:ln/>
        </p:spPr>
        <p:txBody>
          <a:bodyPr/>
          <a:lstStyle/>
          <a:p>
            <a:pPr algn="just"/>
            <a:r>
              <a:rPr lang="zh-CN" altLang="en-US" dirty="0">
                <a:latin typeface="宋体" panose="02010600030101010101" pitchFamily="2" charset="-122"/>
              </a:rPr>
              <a:t>例如：创建文本内容是“文本标签”且颜色是红色的 </a:t>
            </a:r>
            <a:r>
              <a:rPr lang="en-US" altLang="zh-CN" err="1">
                <a:latin typeface="宋体" panose="02010600030101010101" pitchFamily="2" charset="-122"/>
              </a:rPr>
              <a:t>JLabel</a:t>
            </a:r>
            <a:r>
              <a:rPr lang="zh-CN" altLang="en-US" dirty="0">
                <a:latin typeface="宋体" panose="02010600030101010101" pitchFamily="2" charset="-122"/>
              </a:rPr>
              <a:t>实例的语句：</a:t>
            </a:r>
            <a:endParaRPr lang="zh-CN" altLang="en-US" dirty="0">
              <a:latin typeface="宋体" panose="02010600030101010101" pitchFamily="2" charset="-122"/>
              <a:ea typeface="仿宋_GB2312" pitchFamily="49" charset="-122"/>
            </a:endParaRPr>
          </a:p>
          <a:p>
            <a:pPr algn="just">
              <a:buNone/>
            </a:pPr>
            <a:r>
              <a:rPr lang="zh-CN" altLang="en-US" err="1">
                <a:solidFill>
                  <a:schemeClr val="folHlink"/>
                </a:solidFill>
                <a:latin typeface="宋体" panose="02010600030101010101" pitchFamily="2" charset="-122"/>
              </a:rPr>
              <a:t> </a:t>
            </a:r>
            <a:r>
              <a:rPr lang="en-US" altLang="zh-CN" err="1">
                <a:solidFill>
                  <a:schemeClr val="folHlink"/>
                </a:solidFill>
                <a:latin typeface="宋体" panose="02010600030101010101" pitchFamily="2" charset="-122"/>
              </a:rPr>
              <a:t>label1=new JLabel</a:t>
            </a:r>
            <a:r>
              <a:rPr lang="en-US" altLang="zh-CN" dirty="0">
                <a:solidFill>
                  <a:schemeClr val="folHlink"/>
                </a:solidFill>
                <a:latin typeface="宋体" panose="02010600030101010101" pitchFamily="2" charset="-122"/>
              </a:rPr>
              <a:t>( “</a:t>
            </a:r>
            <a:r>
              <a:rPr lang="zh-CN" altLang="en-US" dirty="0">
                <a:solidFill>
                  <a:schemeClr val="folHlink"/>
                </a:solidFill>
                <a:latin typeface="宋体" panose="02010600030101010101" pitchFamily="2" charset="-122"/>
              </a:rPr>
              <a:t>用户名</a:t>
            </a:r>
            <a:r>
              <a:rPr lang="en-US" altLang="zh-CN">
                <a:solidFill>
                  <a:schemeClr val="folHlink"/>
                </a:solidFill>
                <a:latin typeface="宋体" panose="02010600030101010101" pitchFamily="2" charset="-122"/>
              </a:rPr>
              <a:t>" );</a:t>
            </a:r>
            <a:endParaRPr lang="en-US" altLang="zh-CN">
              <a:solidFill>
                <a:schemeClr val="folHlink"/>
              </a:solidFill>
              <a:latin typeface="宋体" panose="02010600030101010101" pitchFamily="2" charset="-122"/>
              <a:ea typeface="仿宋_GB2312" pitchFamily="49" charset="-122"/>
            </a:endParaRPr>
          </a:p>
          <a:p>
            <a:pPr algn="just">
              <a:buNone/>
            </a:pPr>
            <a:r>
              <a:rPr lang="en-US" altLang="zh-CN" err="1">
                <a:solidFill>
                  <a:schemeClr val="folHlink"/>
                </a:solidFill>
                <a:latin typeface="宋体" panose="02010600030101010101" pitchFamily="2" charset="-122"/>
              </a:rPr>
              <a:t> label1.setColor</a:t>
            </a:r>
            <a:r>
              <a:rPr lang="en-US" altLang="zh-CN">
                <a:solidFill>
                  <a:schemeClr val="folHlink"/>
                </a:solidFill>
                <a:latin typeface="宋体" panose="02010600030101010101" pitchFamily="2" charset="-122"/>
              </a:rPr>
              <a:t>(Color.RED);</a:t>
            </a:r>
            <a:endParaRPr lang="en-US" altLang="zh-CN">
              <a:solidFill>
                <a:schemeClr val="folHlink"/>
              </a:solidFill>
              <a:latin typeface="宋体" panose="02010600030101010101" pitchFamily="2" charset="-122"/>
              <a:ea typeface="仿宋_GB2312" pitchFamily="49" charset="-122"/>
            </a:endParaRPr>
          </a:p>
          <a:p>
            <a:pPr algn="just">
              <a:buNone/>
            </a:pPr>
            <a:r>
              <a:rPr lang="en-US" altLang="zh-CN" dirty="0">
                <a:solidFill>
                  <a:srgbClr val="000000"/>
                </a:solidFill>
                <a:latin typeface="宋体" panose="02010600030101010101" pitchFamily="2" charset="-122"/>
              </a:rPr>
              <a:t> </a:t>
            </a:r>
            <a:endParaRPr lang="en-US" altLang="zh-CN"/>
          </a:p>
        </p:txBody>
      </p:sp>
      <p:sp>
        <p:nvSpPr>
          <p:cNvPr id="412677" name="矩形 412676"/>
          <p:cNvSpPr/>
          <p:nvPr/>
        </p:nvSpPr>
        <p:spPr>
          <a:xfrm>
            <a:off x="3300413" y="2762250"/>
            <a:ext cx="9144000" cy="0"/>
          </a:xfrm>
          <a:prstGeom prst="rect">
            <a:avLst/>
          </a:prstGeom>
          <a:noFill/>
          <a:ln w="9525">
            <a:noFill/>
          </a:ln>
        </p:spPr>
        <p:txBody>
          <a:bodyPr/>
          <a:lstStyle/>
          <a:p>
            <a:endParaRPr lang="zh-CN" altLang="en-US"/>
          </a:p>
        </p:txBody>
      </p:sp>
      <p:pic>
        <p:nvPicPr>
          <p:cNvPr id="412678" name="图片 412677"/>
          <p:cNvPicPr>
            <a:picLocks noChangeAspect="1"/>
          </p:cNvPicPr>
          <p:nvPr/>
        </p:nvPicPr>
        <p:blipFill>
          <a:blip r:embed="rId3"/>
          <a:stretch>
            <a:fillRect/>
          </a:stretch>
        </p:blipFill>
        <p:spPr>
          <a:xfrm>
            <a:off x="838200" y="3733800"/>
            <a:ext cx="3733800" cy="838200"/>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标题 413697"/>
          <p:cNvSpPr>
            <a:spLocks noGrp="1"/>
          </p:cNvSpPr>
          <p:nvPr>
            <p:ph type="title"/>
          </p:nvPr>
        </p:nvSpPr>
        <p:spPr>
          <a:ln/>
        </p:spPr>
        <p:txBody>
          <a:bodyPr anchor="b"/>
          <a:lstStyle/>
          <a:p>
            <a:endParaRPr/>
          </a:p>
        </p:txBody>
      </p:sp>
      <p:sp>
        <p:nvSpPr>
          <p:cNvPr id="413699" name="文本占位符 413698"/>
          <p:cNvSpPr>
            <a:spLocks noGrp="1"/>
          </p:cNvSpPr>
          <p:nvPr>
            <p:ph type="body" idx="1"/>
          </p:nvPr>
        </p:nvSpPr>
        <p:spPr>
          <a:xfrm>
            <a:off x="609600" y="1219200"/>
            <a:ext cx="8153400" cy="4724400"/>
          </a:xfrm>
          <a:ln/>
        </p:spPr>
        <p:txBody>
          <a:bodyPr/>
          <a:lstStyle/>
          <a:p>
            <a:pPr>
              <a:buNone/>
            </a:pPr>
            <a:r>
              <a:rPr lang="en-US" altLang="zh-CN" sz="2800" dirty="0">
                <a:solidFill>
                  <a:srgbClr val="000000"/>
                </a:solidFill>
                <a:latin typeface="宋体" panose="02010600030101010101" pitchFamily="2" charset="-122"/>
              </a:rPr>
              <a:t>  </a:t>
            </a:r>
            <a:r>
              <a:rPr lang="zh-CN" altLang="en-US" sz="2800" dirty="0">
                <a:solidFill>
                  <a:srgbClr val="000000"/>
                </a:solidFill>
                <a:latin typeface="宋体" panose="02010600030101010101" pitchFamily="2" charset="-122"/>
              </a:rPr>
              <a:t>例</a:t>
            </a:r>
            <a:r>
              <a:rPr lang="en-US" altLang="zh-CN" sz="2800" dirty="0">
                <a:solidFill>
                  <a:srgbClr val="000000"/>
                </a:solidFill>
                <a:latin typeface="宋体" panose="02010600030101010101" pitchFamily="2" charset="-122"/>
              </a:rPr>
              <a:t>:</a:t>
            </a:r>
            <a:r>
              <a:rPr lang="zh-CN" altLang="en-US" sz="2800" dirty="0">
                <a:solidFill>
                  <a:srgbClr val="000000"/>
                </a:solidFill>
                <a:latin typeface="宋体" panose="02010600030101010101" pitchFamily="2" charset="-122"/>
              </a:rPr>
              <a:t>创建文本内容为 “照片”</a:t>
            </a:r>
            <a:r>
              <a:rPr lang="en-US" altLang="zh-CN" sz="2800" dirty="0">
                <a:solidFill>
                  <a:srgbClr val="000000"/>
                </a:solidFill>
                <a:latin typeface="宋体" panose="02010600030101010101" pitchFamily="2" charset="-122"/>
              </a:rPr>
              <a:t>, </a:t>
            </a:r>
            <a:r>
              <a:rPr lang="zh-CN" altLang="en-US" sz="2800" dirty="0">
                <a:solidFill>
                  <a:srgbClr val="000000"/>
                </a:solidFill>
                <a:latin typeface="宋体" panose="02010600030101010101" pitchFamily="2" charset="-122"/>
              </a:rPr>
              <a:t>图像是</a:t>
            </a:r>
            <a:r>
              <a:rPr lang="en-US" altLang="zh-CN" sz="2800" err="1">
                <a:solidFill>
                  <a:srgbClr val="000000"/>
                </a:solidFill>
                <a:latin typeface="宋体" panose="02010600030101010101" pitchFamily="2" charset="-122"/>
              </a:rPr>
              <a:t>czims.jpg</a:t>
            </a:r>
            <a:r>
              <a:rPr lang="zh-CN" altLang="en-US" sz="2800" dirty="0">
                <a:solidFill>
                  <a:srgbClr val="000000"/>
                </a:solidFill>
                <a:latin typeface="宋体" panose="02010600030101010101" pitchFamily="2" charset="-122"/>
              </a:rPr>
              <a:t>，且整个标签水平靠左对齐的</a:t>
            </a:r>
            <a:r>
              <a:rPr lang="en-US" altLang="zh-CN" sz="2800" err="1">
                <a:solidFill>
                  <a:srgbClr val="000000"/>
                </a:solidFill>
                <a:latin typeface="宋体" panose="02010600030101010101" pitchFamily="2" charset="-122"/>
              </a:rPr>
              <a:t>JLabel</a:t>
            </a:r>
            <a:r>
              <a:rPr lang="zh-CN" altLang="en-US" sz="2800" dirty="0">
                <a:solidFill>
                  <a:srgbClr val="000000"/>
                </a:solidFill>
                <a:latin typeface="宋体" panose="02010600030101010101" pitchFamily="2" charset="-122"/>
              </a:rPr>
              <a:t>实例语句：</a:t>
            </a:r>
            <a:endParaRPr lang="zh-CN" altLang="en-US" sz="2800" dirty="0">
              <a:solidFill>
                <a:srgbClr val="000000"/>
              </a:solidFill>
              <a:latin typeface="宋体" panose="02010600030101010101" pitchFamily="2" charset="-122"/>
              <a:cs typeface="Times New Roman" panose="02020603050405020304" pitchFamily="18" charset="0"/>
            </a:endParaRPr>
          </a:p>
          <a:p>
            <a:pPr algn="just">
              <a:buNone/>
            </a:pPr>
            <a:r>
              <a:rPr lang="zh-CN" altLang="en-US" sz="2800" err="1">
                <a:solidFill>
                  <a:schemeClr val="folHlink"/>
                </a:solidFill>
                <a:latin typeface="宋体" panose="02010600030101010101" pitchFamily="2" charset="-122"/>
              </a:rPr>
              <a:t>  </a:t>
            </a:r>
            <a:r>
              <a:rPr lang="en-US" altLang="zh-CN" sz="2800" err="1">
                <a:solidFill>
                  <a:schemeClr val="folHlink"/>
                </a:solidFill>
                <a:latin typeface="宋体" panose="02010600030101010101" pitchFamily="2" charset="-122"/>
              </a:rPr>
              <a:t>Icon bug = new ImageIcon( "czims.jpg</a:t>
            </a:r>
            <a:r>
              <a:rPr lang="en-US" altLang="zh-CN" sz="2800">
                <a:solidFill>
                  <a:schemeClr val="folHlink"/>
                </a:solidFill>
                <a:latin typeface="宋体" panose="02010600030101010101" pitchFamily="2" charset="-122"/>
              </a:rPr>
              <a:t>" );</a:t>
            </a:r>
            <a:endParaRPr lang="en-US" altLang="zh-CN" sz="2800">
              <a:solidFill>
                <a:schemeClr val="folHlink"/>
              </a:solidFill>
              <a:latin typeface="宋体" panose="02010600030101010101" pitchFamily="2" charset="-122"/>
              <a:cs typeface="Times New Roman" panose="02020603050405020304" pitchFamily="18" charset="0"/>
            </a:endParaRPr>
          </a:p>
          <a:p>
            <a:pPr>
              <a:buNone/>
            </a:pPr>
            <a:r>
              <a:rPr lang="en-US" altLang="zh-CN" sz="2800" err="1">
                <a:solidFill>
                  <a:schemeClr val="folHlink"/>
                </a:solidFill>
                <a:latin typeface="宋体" panose="02010600030101010101" pitchFamily="2" charset="-122"/>
              </a:rPr>
              <a:t>  label2 = new JLabel</a:t>
            </a:r>
            <a:r>
              <a:rPr lang="en-US" altLang="zh-CN" sz="2800" dirty="0">
                <a:solidFill>
                  <a:schemeClr val="folHlink"/>
                </a:solidFill>
                <a:latin typeface="宋体" panose="02010600030101010101" pitchFamily="2" charset="-122"/>
              </a:rPr>
              <a:t>( “</a:t>
            </a:r>
            <a:r>
              <a:rPr lang="zh-CN" altLang="en-US" sz="2800" dirty="0">
                <a:solidFill>
                  <a:schemeClr val="folHlink"/>
                </a:solidFill>
                <a:latin typeface="宋体" panose="02010600030101010101" pitchFamily="2" charset="-122"/>
              </a:rPr>
              <a:t>照片</a:t>
            </a:r>
            <a:r>
              <a:rPr lang="en-US" altLang="zh-CN" sz="2800" dirty="0">
                <a:solidFill>
                  <a:schemeClr val="folHlink"/>
                </a:solidFill>
                <a:latin typeface="宋体" panose="02010600030101010101" pitchFamily="2" charset="-122"/>
              </a:rPr>
              <a:t>", </a:t>
            </a:r>
            <a:r>
              <a:rPr lang="en-US" altLang="zh-CN" sz="2800" err="1">
                <a:solidFill>
                  <a:schemeClr val="folHlink"/>
                </a:solidFill>
                <a:latin typeface="宋体" panose="02010600030101010101" pitchFamily="2" charset="-122"/>
              </a:rPr>
              <a:t>bug,</a:t>
            </a:r>
          </a:p>
          <a:p>
            <a:pPr>
              <a:buNone/>
            </a:pPr>
            <a:r>
              <a:rPr lang="en-US" altLang="zh-CN" sz="2800" err="1">
                <a:solidFill>
                  <a:schemeClr val="folHlink"/>
                </a:solidFill>
                <a:latin typeface="宋体" panose="02010600030101010101" pitchFamily="2" charset="-122"/>
              </a:rPr>
              <a:t>           SwingConstants</a:t>
            </a:r>
            <a:r>
              <a:rPr lang="en-US" altLang="zh-CN" sz="2800">
                <a:solidFill>
                  <a:schemeClr val="folHlink"/>
                </a:solidFill>
                <a:latin typeface="宋体" panose="02010600030101010101" pitchFamily="2" charset="-122"/>
              </a:rPr>
              <a:t>.LEFT );</a:t>
            </a:r>
            <a:endParaRPr lang="en-US" altLang="zh-CN" sz="2000">
              <a:latin typeface="宋体" panose="02010600030101010101" pitchFamily="2" charset="-122"/>
            </a:endParaRPr>
          </a:p>
          <a:p>
            <a:pPr algn="just">
              <a:buNone/>
            </a:pPr>
            <a:r>
              <a:rPr lang="en-US" altLang="zh-CN" sz="1600">
                <a:latin typeface="宋体" panose="02010600030101010101" pitchFamily="2" charset="-122"/>
              </a:rPr>
              <a:t>  </a:t>
            </a:r>
            <a:r>
              <a:rPr lang="en-US" altLang="zh-CN" sz="1600" dirty="0">
                <a:solidFill>
                  <a:srgbClr val="FF9900"/>
                </a:solidFill>
                <a:latin typeface="宋体" panose="02010600030101010101" pitchFamily="2" charset="-122"/>
              </a:rPr>
              <a:t>//</a:t>
            </a:r>
            <a:r>
              <a:rPr lang="zh-CN" altLang="en-US" sz="1600" dirty="0">
                <a:solidFill>
                  <a:srgbClr val="FF9900"/>
                </a:solidFill>
                <a:latin typeface="宋体" panose="02010600030101010101" pitchFamily="2" charset="-122"/>
              </a:rPr>
              <a:t>设置</a:t>
            </a:r>
            <a:r>
              <a:rPr lang="en-US" altLang="zh-CN" sz="1600" dirty="0">
                <a:solidFill>
                  <a:srgbClr val="FF9900"/>
                </a:solidFill>
                <a:latin typeface="宋体" panose="02010600030101010101" pitchFamily="2" charset="-122"/>
              </a:rPr>
              <a:t>label2</a:t>
            </a:r>
            <a:r>
              <a:rPr lang="zh-CN" altLang="en-US" sz="1600" dirty="0">
                <a:solidFill>
                  <a:srgbClr val="FF9900"/>
                </a:solidFill>
                <a:latin typeface="宋体" panose="02010600030101010101" pitchFamily="2" charset="-122"/>
              </a:rPr>
              <a:t>的文本相对于图片的位置：水平方向居中对齐，垂直方向在图片的底部</a:t>
            </a:r>
            <a:r>
              <a:rPr lang="zh-CN" altLang="en-US" sz="2000" dirty="0">
                <a:latin typeface="宋体" panose="02010600030101010101" pitchFamily="2" charset="-122"/>
              </a:rPr>
              <a:t>  </a:t>
            </a:r>
          </a:p>
          <a:p>
            <a:pPr algn="just">
              <a:buNone/>
            </a:pPr>
            <a:r>
              <a:rPr lang="en-US" altLang="zh-CN" sz="2000" b="1" err="1">
                <a:solidFill>
                  <a:schemeClr val="folHlink"/>
                </a:solidFill>
                <a:latin typeface="宋体" panose="02010600030101010101" pitchFamily="2" charset="-122"/>
              </a:rPr>
              <a:t>label2.setHorizontalTextPosition( SwingConstants</a:t>
            </a:r>
            <a:r>
              <a:rPr lang="en-US" altLang="zh-CN" sz="2000" b="1">
                <a:solidFill>
                  <a:schemeClr val="folHlink"/>
                </a:solidFill>
                <a:latin typeface="宋体" panose="02010600030101010101" pitchFamily="2" charset="-122"/>
              </a:rPr>
              <a:t>.CENTER );</a:t>
            </a:r>
          </a:p>
          <a:p>
            <a:pPr algn="just">
              <a:buNone/>
            </a:pPr>
            <a:r>
              <a:rPr lang="en-US" altLang="zh-CN" sz="2000" b="1" err="1">
                <a:solidFill>
                  <a:schemeClr val="folHlink"/>
                </a:solidFill>
                <a:latin typeface="宋体" panose="02010600030101010101" pitchFamily="2" charset="-122"/>
              </a:rPr>
              <a:t>label2.setVerticalTextPosition( SwingConstants</a:t>
            </a:r>
            <a:r>
              <a:rPr lang="en-US" altLang="zh-CN" sz="2000" b="1">
                <a:solidFill>
                  <a:schemeClr val="folHlink"/>
                </a:solidFill>
                <a:latin typeface="宋体" panose="02010600030101010101" pitchFamily="2" charset="-122"/>
              </a:rPr>
              <a:t>.BOTTOM );</a:t>
            </a:r>
            <a:r>
              <a:rPr lang="en-US" altLang="zh-CN" sz="2000">
                <a:latin typeface="宋体" panose="02010600030101010101" pitchFamily="2" charset="-122"/>
              </a:rPr>
              <a:t>    </a:t>
            </a:r>
          </a:p>
          <a:p>
            <a:pPr algn="just">
              <a:buNone/>
            </a:pPr>
            <a:endParaRPr lang="en-US" altLang="zh-CN" sz="2000">
              <a:latin typeface="宋体" panose="02010600030101010101" pitchFamily="2" charset="-122"/>
            </a:endParaRPr>
          </a:p>
          <a:p>
            <a:pPr algn="just">
              <a:buNone/>
            </a:pPr>
            <a:endParaRPr lang="en-US" altLang="zh-CN" sz="2000">
              <a:latin typeface="宋体" panose="02010600030101010101" pitchFamily="2" charset="-122"/>
            </a:endParaRPr>
          </a:p>
        </p:txBody>
      </p:sp>
      <p:sp>
        <p:nvSpPr>
          <p:cNvPr id="413701" name="矩形 413700"/>
          <p:cNvSpPr/>
          <p:nvPr/>
        </p:nvSpPr>
        <p:spPr>
          <a:xfrm>
            <a:off x="3300413" y="2762250"/>
            <a:ext cx="9144000" cy="0"/>
          </a:xfrm>
          <a:prstGeom prst="rect">
            <a:avLst/>
          </a:prstGeom>
          <a:noFill/>
          <a:ln w="9525">
            <a:noFill/>
          </a:ln>
        </p:spPr>
        <p:txBody>
          <a:bodyPr/>
          <a:lstStyle/>
          <a:p>
            <a:endParaRPr lang="zh-CN" altLang="en-US"/>
          </a:p>
        </p:txBody>
      </p:sp>
      <p:pic>
        <p:nvPicPr>
          <p:cNvPr id="413702" name="图片 413701"/>
          <p:cNvPicPr>
            <a:picLocks noChangeAspect="1"/>
          </p:cNvPicPr>
          <p:nvPr/>
        </p:nvPicPr>
        <p:blipFill>
          <a:blip r:embed="rId3"/>
          <a:stretch>
            <a:fillRect/>
          </a:stretch>
        </p:blipFill>
        <p:spPr>
          <a:xfrm>
            <a:off x="3810000" y="4876800"/>
            <a:ext cx="4800600" cy="1524000"/>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标题 414721"/>
          <p:cNvSpPr>
            <a:spLocks noGrp="1"/>
          </p:cNvSpPr>
          <p:nvPr>
            <p:ph type="title"/>
          </p:nvPr>
        </p:nvSpPr>
        <p:spPr>
          <a:ln/>
        </p:spPr>
        <p:txBody>
          <a:bodyPr anchor="b"/>
          <a:lstStyle/>
          <a:p>
            <a:r>
              <a:rPr lang="en-US" altLang="zh-CN" dirty="0">
                <a:latin typeface="楷体_GB2312" pitchFamily="49" charset="-122"/>
                <a:ea typeface="楷体_GB2312" pitchFamily="49" charset="-122"/>
              </a:rPr>
              <a:t>9.4.2 </a:t>
            </a:r>
            <a:r>
              <a:rPr lang="en-US" altLang="zh-CN" err="1">
                <a:latin typeface="楷体_GB2312" pitchFamily="49" charset="-122"/>
                <a:ea typeface="楷体_GB2312" pitchFamily="49" charset="-122"/>
              </a:rPr>
              <a:t>JTextField</a:t>
            </a:r>
            <a:r>
              <a:rPr lang="zh-CN" altLang="en-US" err="1">
                <a:latin typeface="楷体_GB2312" pitchFamily="49" charset="-122"/>
                <a:ea typeface="楷体_GB2312" pitchFamily="49" charset="-122"/>
              </a:rPr>
              <a:t>与</a:t>
            </a:r>
            <a:r>
              <a:rPr lang="en-US" altLang="zh-CN" err="1">
                <a:latin typeface="楷体_GB2312" pitchFamily="49" charset="-122"/>
                <a:ea typeface="楷体_GB2312" pitchFamily="49" charset="-122"/>
              </a:rPr>
              <a:t>JTextArea</a:t>
            </a:r>
            <a:endParaRPr lang="en-US" altLang="zh-CN">
              <a:latin typeface="楷体_GB2312" pitchFamily="49" charset="-122"/>
              <a:ea typeface="楷体_GB2312" pitchFamily="49" charset="-122"/>
            </a:endParaRPr>
          </a:p>
        </p:txBody>
      </p:sp>
      <p:sp>
        <p:nvSpPr>
          <p:cNvPr id="414723" name="文本占位符 414722"/>
          <p:cNvSpPr>
            <a:spLocks noGrp="1"/>
          </p:cNvSpPr>
          <p:nvPr>
            <p:ph type="body" idx="1"/>
          </p:nvPr>
        </p:nvSpPr>
        <p:spPr>
          <a:ln/>
        </p:spPr>
        <p:txBody>
          <a:bodyPr/>
          <a:lstStyle/>
          <a:p>
            <a:r>
              <a:rPr lang="zh-CN" altLang="en-US" sz="2800" dirty="0">
                <a:latin typeface="宋体" panose="02010600030101010101" pitchFamily="2" charset="-122"/>
              </a:rPr>
              <a:t>从</a:t>
            </a:r>
            <a:r>
              <a:rPr lang="en-US" altLang="zh-CN" sz="2800" dirty="0" err="1">
                <a:latin typeface="楷体_GB2312" pitchFamily="49" charset="-122"/>
              </a:rPr>
              <a:t>JTextComponent</a:t>
            </a:r>
            <a:r>
              <a:rPr lang="zh-CN" altLang="en-US" sz="2800" dirty="0">
                <a:latin typeface="宋体" panose="02010600030101010101" pitchFamily="2" charset="-122"/>
              </a:rPr>
              <a:t>父类派生</a:t>
            </a:r>
          </a:p>
          <a:p>
            <a:pPr lvl="1"/>
            <a:r>
              <a:rPr lang="zh-CN" altLang="en-US" dirty="0">
                <a:latin typeface="楷体_GB2312" pitchFamily="49" charset="-122"/>
                <a:ea typeface="楷体_GB2312" pitchFamily="49" charset="-122"/>
              </a:rPr>
              <a:t>单行文本框</a:t>
            </a:r>
            <a:r>
              <a:rPr lang="en-US" altLang="zh-CN" dirty="0" err="1">
                <a:latin typeface="楷体_GB2312" pitchFamily="49" charset="-122"/>
                <a:ea typeface="楷体_GB2312" pitchFamily="49" charset="-122"/>
              </a:rPr>
              <a:t>JTextField</a:t>
            </a:r>
            <a:r>
              <a:rPr lang="zh-CN" altLang="en-US" dirty="0">
                <a:latin typeface="楷体_GB2312" pitchFamily="49" charset="-122"/>
                <a:ea typeface="楷体_GB2312" pitchFamily="49" charset="-122"/>
              </a:rPr>
              <a:t>、</a:t>
            </a:r>
            <a:r>
              <a:rPr lang="en-US" altLang="zh-CN" dirty="0" err="1">
                <a:latin typeface="楷体_GB2312" pitchFamily="49" charset="-122"/>
              </a:rPr>
              <a:t>JPasswordField</a:t>
            </a:r>
            <a:endParaRPr lang="en-US" altLang="zh-CN" dirty="0">
              <a:latin typeface="楷体_GB2312" pitchFamily="49" charset="-122"/>
            </a:endParaRPr>
          </a:p>
          <a:p>
            <a:pPr lvl="1">
              <a:buNone/>
            </a:pPr>
            <a:r>
              <a:rPr lang="en-US" altLang="zh-CN" dirty="0">
                <a:latin typeface="宋体" panose="02010600030101010101" pitchFamily="2" charset="-122"/>
              </a:rPr>
              <a:t>  </a:t>
            </a:r>
            <a:r>
              <a:rPr lang="zh-CN" altLang="en-US" dirty="0">
                <a:latin typeface="宋体" panose="02010600030101010101" pitchFamily="2" charset="-122"/>
              </a:rPr>
              <a:t>允许编辑单行文本，</a:t>
            </a:r>
            <a:r>
              <a:rPr lang="en-US" altLang="zh-CN" dirty="0" err="1">
                <a:latin typeface="楷体_GB2312" pitchFamily="49" charset="-122"/>
              </a:rPr>
              <a:t>JTextField</a:t>
            </a:r>
            <a:r>
              <a:rPr lang="zh-CN" altLang="en-US" dirty="0">
                <a:latin typeface="宋体" panose="02010600030101010101" pitchFamily="2" charset="-122"/>
              </a:rPr>
              <a:t>显示用户输入的内容，</a:t>
            </a:r>
            <a:r>
              <a:rPr lang="en-US" altLang="zh-CN" dirty="0" err="1">
                <a:latin typeface="楷体_GB2312" pitchFamily="49" charset="-122"/>
              </a:rPr>
              <a:t>JPasswordField</a:t>
            </a:r>
            <a:r>
              <a:rPr lang="zh-CN" altLang="en-US" dirty="0">
                <a:latin typeface="宋体" panose="02010600030101010101" pitchFamily="2" charset="-122"/>
              </a:rPr>
              <a:t>隐藏用户实际输入的内容。</a:t>
            </a:r>
            <a:endParaRPr lang="zh-CN" altLang="en-US" dirty="0">
              <a:latin typeface="楷体_GB2312" pitchFamily="49" charset="-122"/>
              <a:ea typeface="楷体_GB2312" pitchFamily="49" charset="-122"/>
            </a:endParaRPr>
          </a:p>
          <a:p>
            <a:pPr lvl="1"/>
            <a:r>
              <a:rPr lang="zh-CN" altLang="en-US" dirty="0">
                <a:latin typeface="楷体_GB2312" pitchFamily="49" charset="-122"/>
                <a:ea typeface="楷体_GB2312" pitchFamily="49" charset="-122"/>
              </a:rPr>
              <a:t>多行文本域</a:t>
            </a:r>
            <a:r>
              <a:rPr lang="en-US" altLang="zh-CN" dirty="0" err="1">
                <a:latin typeface="楷体_GB2312" pitchFamily="49" charset="-122"/>
                <a:ea typeface="楷体_GB2312" pitchFamily="49" charset="-122"/>
              </a:rPr>
              <a:t>JTextArea</a:t>
            </a:r>
            <a:endParaRPr lang="en-US" altLang="zh-CN" dirty="0">
              <a:latin typeface="楷体_GB2312" pitchFamily="49" charset="-122"/>
              <a:ea typeface="楷体_GB2312" pitchFamily="49" charset="-122"/>
            </a:endParaRPr>
          </a:p>
          <a:p>
            <a:pPr>
              <a:buNone/>
            </a:pPr>
            <a:r>
              <a:rPr lang="en-US" altLang="zh-CN" sz="2800" dirty="0">
                <a:latin typeface="宋体" panose="02010600030101010101" pitchFamily="2" charset="-122"/>
              </a:rPr>
              <a:t>    </a:t>
            </a:r>
            <a:r>
              <a:rPr lang="zh-CN" altLang="en-US" sz="2800" dirty="0">
                <a:latin typeface="宋体" panose="02010600030101010101" pitchFamily="2" charset="-122"/>
              </a:rPr>
              <a:t>允许用户编辑多行文本。</a:t>
            </a:r>
          </a:p>
          <a:p>
            <a:r>
              <a:rPr lang="zh-CN" altLang="en-US" sz="2800" dirty="0">
                <a:latin typeface="宋体" panose="02010600030101010101" pitchFamily="2" charset="-122"/>
              </a:rPr>
              <a:t>滚动条面板</a:t>
            </a:r>
            <a:r>
              <a:rPr lang="en-US" altLang="zh-CN" sz="2800" dirty="0" err="1">
                <a:latin typeface="楷体_GB2312" pitchFamily="49" charset="-122"/>
              </a:rPr>
              <a:t>JScrollPane</a:t>
            </a:r>
            <a:r>
              <a:rPr lang="en-US" altLang="zh-CN" sz="2800" dirty="0">
                <a:latin typeface="宋体" panose="02010600030101010101" pitchFamily="2" charset="-122"/>
              </a:rPr>
              <a:t> </a:t>
            </a:r>
            <a:r>
              <a:rPr lang="zh-CN" altLang="en-US" sz="2800" dirty="0">
                <a:latin typeface="宋体" panose="02010600030101010101" pitchFamily="2" charset="-122"/>
              </a:rPr>
              <a:t>：提供</a:t>
            </a:r>
            <a:r>
              <a:rPr lang="en-US" altLang="zh-CN" sz="2800" dirty="0" err="1">
                <a:latin typeface="楷体_GB2312" pitchFamily="49" charset="-122"/>
                <a:ea typeface="楷体_GB2312" pitchFamily="49" charset="-122"/>
              </a:rPr>
              <a:t>JTextArea</a:t>
            </a:r>
            <a:r>
              <a:rPr lang="zh-CN" altLang="en-US" sz="2800" dirty="0">
                <a:latin typeface="宋体" panose="02010600030101010101" pitchFamily="2" charset="-122"/>
              </a:rPr>
              <a:t>内容水平滚动和纵向滚动。</a:t>
            </a:r>
            <a:r>
              <a:rPr lang="zh-CN" altLang="en-US" dirty="0">
                <a:latin typeface="楷体_GB2312" pitchFamily="49" charset="-122"/>
                <a:ea typeface="楷体_GB2312" pitchFamily="49" charset="-122"/>
              </a:rPr>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标题 415745"/>
          <p:cNvSpPr>
            <a:spLocks noGrp="1"/>
          </p:cNvSpPr>
          <p:nvPr>
            <p:ph type="title"/>
          </p:nvPr>
        </p:nvSpPr>
        <p:spPr>
          <a:ln/>
        </p:spPr>
        <p:txBody>
          <a:bodyPr anchor="b"/>
          <a:lstStyle/>
          <a:p>
            <a:r>
              <a:rPr lang="en-US" altLang="zh-CN" b="0" dirty="0">
                <a:ea typeface="楷体_GB2312" pitchFamily="49" charset="-122"/>
              </a:rPr>
              <a:t>1</a:t>
            </a:r>
            <a:r>
              <a:rPr lang="zh-CN" altLang="en-US" b="0" dirty="0">
                <a:latin typeface="Times New Roman" panose="02020603050405020304" pitchFamily="18" charset="0"/>
                <a:ea typeface="楷体_GB2312" pitchFamily="49" charset="-122"/>
              </a:rPr>
              <a:t>．</a:t>
            </a:r>
            <a:r>
              <a:rPr lang="en-US" altLang="zh-CN" b="0" err="1">
                <a:ea typeface="楷体_GB2312" pitchFamily="49" charset="-122"/>
              </a:rPr>
              <a:t>JTextField</a:t>
            </a:r>
            <a:r>
              <a:rPr lang="zh-CN" altLang="en-US" b="0">
                <a:latin typeface="Times New Roman" panose="02020603050405020304" pitchFamily="18" charset="0"/>
                <a:ea typeface="楷体_GB2312" pitchFamily="49" charset="-122"/>
              </a:rPr>
              <a:t>和</a:t>
            </a:r>
            <a:r>
              <a:rPr lang="en-US" altLang="zh-CN" b="0" err="1">
                <a:ea typeface="楷体_GB2312" pitchFamily="49" charset="-122"/>
              </a:rPr>
              <a:t>JPasswordField</a:t>
            </a:r>
            <a:endParaRPr lang="en-US" altLang="zh-CN" b="0">
              <a:ea typeface="楷体_GB2312" pitchFamily="49" charset="-122"/>
            </a:endParaRPr>
          </a:p>
        </p:txBody>
      </p:sp>
      <p:sp>
        <p:nvSpPr>
          <p:cNvPr id="415747" name="文本占位符 415746"/>
          <p:cNvSpPr>
            <a:spLocks noGrp="1"/>
          </p:cNvSpPr>
          <p:nvPr>
            <p:ph type="body" idx="1"/>
          </p:nvPr>
        </p:nvSpPr>
        <p:spPr>
          <a:ln/>
        </p:spPr>
        <p:txBody>
          <a:bodyPr/>
          <a:lstStyle/>
          <a:p>
            <a:pPr algn="just">
              <a:lnSpc>
                <a:spcPct val="90000"/>
              </a:lnSpc>
            </a:pPr>
            <a:r>
              <a:rPr lang="en-US" altLang="zh-CN" sz="2800" err="1"/>
              <a:t>JTxtField</a:t>
            </a:r>
            <a:r>
              <a:rPr lang="zh-CN" altLang="en-US" sz="2800" dirty="0">
                <a:latin typeface="Times New Roman" panose="02020603050405020304" pitchFamily="18" charset="0"/>
              </a:rPr>
              <a:t>常用的构造方法：</a:t>
            </a:r>
          </a:p>
          <a:p>
            <a:pPr algn="just">
              <a:lnSpc>
                <a:spcPct val="90000"/>
              </a:lnSpc>
              <a:buNone/>
            </a:pPr>
            <a:r>
              <a:rPr lang="zh-CN" altLang="en-US" sz="2800" dirty="0">
                <a:latin typeface="Times New Roman" panose="02020603050405020304" pitchFamily="18" charset="0"/>
                <a:sym typeface="Wingdings" panose="05000000000000000000" pitchFamily="2" charset="2"/>
              </a:rPr>
              <a:t>（</a:t>
            </a:r>
            <a:r>
              <a:rPr lang="en-US" altLang="zh-CN" sz="2800" dirty="0">
                <a:latin typeface="Times New Roman" panose="02020603050405020304" pitchFamily="18" charset="0"/>
                <a:sym typeface="Wingdings" panose="05000000000000000000" pitchFamily="2" charset="2"/>
              </a:rPr>
              <a:t>1</a:t>
            </a:r>
            <a:r>
              <a:rPr lang="zh-CN" altLang="en-US" sz="2800" dirty="0">
                <a:latin typeface="Times New Roman" panose="02020603050405020304" pitchFamily="18" charset="0"/>
                <a:sym typeface="Wingdings" panose="05000000000000000000" pitchFamily="2" charset="2"/>
              </a:rPr>
              <a:t>）</a:t>
            </a:r>
            <a:r>
              <a:rPr lang="en-US" altLang="zh-CN" sz="2800" err="1"/>
              <a:t>JTextField</a:t>
            </a:r>
            <a:r>
              <a:rPr lang="en-US" altLang="zh-CN" sz="2800"/>
              <a:t>()</a:t>
            </a:r>
            <a:r>
              <a:rPr lang="zh-CN" altLang="en-US" sz="2800" dirty="0">
                <a:latin typeface="Times New Roman" panose="02020603050405020304" pitchFamily="18" charset="0"/>
              </a:rPr>
              <a:t>：构造一个内容为空的</a:t>
            </a:r>
            <a:r>
              <a:rPr lang="en-US" altLang="zh-CN" sz="2800" err="1"/>
              <a:t>JTextField</a:t>
            </a:r>
            <a:r>
              <a:rPr lang="zh-CN" altLang="en-US" sz="2800" dirty="0">
                <a:latin typeface="Times New Roman" panose="02020603050405020304" pitchFamily="18" charset="0"/>
              </a:rPr>
              <a:t>实例。</a:t>
            </a:r>
          </a:p>
          <a:p>
            <a:pPr algn="just">
              <a:lnSpc>
                <a:spcPct val="90000"/>
              </a:lnSpc>
              <a:buNone/>
            </a:pPr>
            <a:r>
              <a:rPr lang="zh-CN" altLang="en-US" sz="2800" dirty="0">
                <a:latin typeface="Times New Roman" panose="02020603050405020304" pitchFamily="18" charset="0"/>
              </a:rPr>
              <a:t>（</a:t>
            </a:r>
            <a:r>
              <a:rPr lang="en-US" altLang="zh-CN" sz="2800" dirty="0">
                <a:latin typeface="Times New Roman" panose="02020603050405020304" pitchFamily="18" charset="0"/>
              </a:rPr>
              <a:t>2</a:t>
            </a:r>
            <a:r>
              <a:rPr lang="zh-CN" altLang="en-US" sz="2800" dirty="0">
                <a:latin typeface="Times New Roman" panose="02020603050405020304" pitchFamily="18" charset="0"/>
              </a:rPr>
              <a:t>）</a:t>
            </a:r>
            <a:r>
              <a:rPr lang="en-US" altLang="zh-CN" sz="2800" err="1"/>
              <a:t>JTextField(int</a:t>
            </a:r>
            <a:r>
              <a:rPr lang="en-US" altLang="zh-CN" sz="2800"/>
              <a:t> columns)</a:t>
            </a:r>
            <a:r>
              <a:rPr lang="zh-CN" altLang="en-US" sz="2800" dirty="0">
                <a:latin typeface="Times New Roman" panose="02020603050405020304" pitchFamily="18" charset="0"/>
              </a:rPr>
              <a:t>：构造一个内容为空和指定列宽</a:t>
            </a:r>
            <a:r>
              <a:rPr lang="zh-CN" altLang="en-US"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rPr>
              <a:t>的</a:t>
            </a:r>
            <a:r>
              <a:rPr lang="en-US" altLang="zh-CN" sz="2800" err="1"/>
              <a:t>JTextField</a:t>
            </a:r>
            <a:r>
              <a:rPr lang="zh-CN" altLang="en-US" sz="2800" dirty="0">
                <a:latin typeface="Times New Roman" panose="02020603050405020304" pitchFamily="18" charset="0"/>
              </a:rPr>
              <a:t>实例。</a:t>
            </a:r>
          </a:p>
          <a:p>
            <a:pPr algn="just">
              <a:lnSpc>
                <a:spcPct val="90000"/>
              </a:lnSpc>
              <a:buNone/>
            </a:pPr>
            <a:r>
              <a:rPr lang="zh-CN" altLang="en-US" sz="2800" dirty="0">
                <a:latin typeface="Times New Roman" panose="02020603050405020304" pitchFamily="18" charset="0"/>
              </a:rPr>
              <a:t>（</a:t>
            </a:r>
            <a:r>
              <a:rPr lang="en-US" altLang="zh-CN" sz="2800" dirty="0">
                <a:latin typeface="Times New Roman" panose="02020603050405020304" pitchFamily="18" charset="0"/>
              </a:rPr>
              <a:t>3</a:t>
            </a:r>
            <a:r>
              <a:rPr lang="zh-CN" altLang="en-US" sz="2800" dirty="0">
                <a:latin typeface="Times New Roman" panose="02020603050405020304" pitchFamily="18" charset="0"/>
              </a:rPr>
              <a:t>）</a:t>
            </a:r>
            <a:r>
              <a:rPr lang="en-US" altLang="zh-CN" sz="2800" err="1"/>
              <a:t>JTextField</a:t>
            </a:r>
            <a:r>
              <a:rPr lang="en-US" altLang="zh-CN" sz="2800"/>
              <a:t>(String text) </a:t>
            </a:r>
            <a:r>
              <a:rPr lang="zh-CN" altLang="en-US" sz="2800" dirty="0">
                <a:latin typeface="Times New Roman" panose="02020603050405020304" pitchFamily="18" charset="0"/>
              </a:rPr>
              <a:t>：构造一个用指定文本的</a:t>
            </a:r>
            <a:r>
              <a:rPr lang="en-US" altLang="zh-CN" sz="2800" err="1"/>
              <a:t>JTextField</a:t>
            </a:r>
            <a:r>
              <a:rPr lang="zh-CN" altLang="en-US" sz="2800" dirty="0">
                <a:latin typeface="Times New Roman" panose="02020603050405020304" pitchFamily="18" charset="0"/>
              </a:rPr>
              <a:t>实例。</a:t>
            </a:r>
          </a:p>
          <a:p>
            <a:pPr algn="just">
              <a:lnSpc>
                <a:spcPct val="90000"/>
              </a:lnSpc>
              <a:buNone/>
            </a:pPr>
            <a:r>
              <a:rPr lang="zh-CN" altLang="en-US" sz="2800" dirty="0"/>
              <a:t>（</a:t>
            </a:r>
            <a:r>
              <a:rPr lang="en-US" altLang="zh-CN" sz="2800" dirty="0"/>
              <a:t>4</a:t>
            </a:r>
            <a:r>
              <a:rPr lang="zh-CN" altLang="en-US" sz="2800" dirty="0"/>
              <a:t>）</a:t>
            </a:r>
            <a:r>
              <a:rPr lang="en-US" altLang="zh-CN" sz="2800" err="1"/>
              <a:t>JTextField(String text, int</a:t>
            </a:r>
            <a:r>
              <a:rPr lang="en-US" altLang="zh-CN" sz="2800"/>
              <a:t> columns) </a:t>
            </a:r>
            <a:r>
              <a:rPr lang="zh-CN" altLang="en-US" sz="2800" dirty="0">
                <a:latin typeface="Times New Roman" panose="02020603050405020304" pitchFamily="18" charset="0"/>
              </a:rPr>
              <a:t>：构造一个指定文本和列宽的</a:t>
            </a:r>
            <a:r>
              <a:rPr lang="en-US" altLang="zh-CN" sz="2800" err="1"/>
              <a:t>JTextField</a:t>
            </a:r>
            <a:r>
              <a:rPr lang="zh-CN" altLang="en-US" sz="2800" dirty="0">
                <a:latin typeface="Times New Roman" panose="02020603050405020304" pitchFamily="18" charset="0"/>
              </a:rPr>
              <a:t>实例。</a:t>
            </a:r>
            <a:endParaRPr lang="zh-CN" altLang="en-US" sz="2800" dirty="0"/>
          </a:p>
          <a:p>
            <a:pPr algn="just">
              <a:lnSpc>
                <a:spcPct val="90000"/>
              </a:lnSpc>
            </a:pPr>
            <a:r>
              <a:rPr lang="zh-CN" altLang="en-US" sz="2800" dirty="0"/>
              <a:t> </a:t>
            </a:r>
            <a:r>
              <a:rPr lang="en-US" altLang="zh-CN" sz="2800" err="1"/>
              <a:t>JPassword</a:t>
            </a:r>
            <a:r>
              <a:rPr lang="zh-CN" altLang="en-US" sz="2800" dirty="0">
                <a:latin typeface="Times New Roman" panose="02020603050405020304" pitchFamily="18" charset="0"/>
              </a:rPr>
              <a:t>类的构造方法类似于</a:t>
            </a:r>
            <a:r>
              <a:rPr lang="en-US" altLang="zh-CN" sz="2800" err="1"/>
              <a:t>JTextField</a:t>
            </a:r>
            <a:r>
              <a:rPr lang="en-US" altLang="zh-CN" sz="2800"/>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标题 417793"/>
          <p:cNvSpPr>
            <a:spLocks noGrp="1"/>
          </p:cNvSpPr>
          <p:nvPr>
            <p:ph type="title"/>
          </p:nvPr>
        </p:nvSpPr>
        <p:spPr>
          <a:ln/>
        </p:spPr>
        <p:txBody>
          <a:bodyPr anchor="b"/>
          <a:lstStyle/>
          <a:p>
            <a:r>
              <a:rPr lang="en-US" altLang="zh-CN" dirty="0">
                <a:latin typeface="楷体_GB2312" pitchFamily="49" charset="-122"/>
                <a:ea typeface="楷体_GB2312" pitchFamily="49" charset="-122"/>
              </a:rPr>
              <a:t>9.4.2 </a:t>
            </a:r>
            <a:r>
              <a:rPr lang="en-US" altLang="zh-CN" err="1">
                <a:latin typeface="楷体_GB2312" pitchFamily="49" charset="-122"/>
                <a:ea typeface="楷体_GB2312" pitchFamily="49" charset="-122"/>
              </a:rPr>
              <a:t>JTextField</a:t>
            </a:r>
            <a:r>
              <a:rPr lang="zh-CN" altLang="en-US" err="1">
                <a:latin typeface="楷体_GB2312" pitchFamily="49" charset="-122"/>
                <a:ea typeface="楷体_GB2312" pitchFamily="49" charset="-122"/>
              </a:rPr>
              <a:t>与</a:t>
            </a:r>
            <a:r>
              <a:rPr lang="en-US" altLang="zh-CN" err="1">
                <a:latin typeface="楷体_GB2312" pitchFamily="49" charset="-122"/>
                <a:ea typeface="楷体_GB2312" pitchFamily="49" charset="-122"/>
              </a:rPr>
              <a:t>JTextArea</a:t>
            </a:r>
            <a:endParaRPr lang="en-US" altLang="zh-CN">
              <a:latin typeface="楷体_GB2312" pitchFamily="49" charset="-122"/>
              <a:ea typeface="楷体_GB2312" pitchFamily="49" charset="-122"/>
            </a:endParaRPr>
          </a:p>
        </p:txBody>
      </p:sp>
      <p:sp>
        <p:nvSpPr>
          <p:cNvPr id="417795" name="文本占位符 417794"/>
          <p:cNvSpPr>
            <a:spLocks noGrp="1"/>
          </p:cNvSpPr>
          <p:nvPr>
            <p:ph type="body" idx="1"/>
          </p:nvPr>
        </p:nvSpPr>
        <p:spPr>
          <a:xfrm>
            <a:off x="685800" y="1295400"/>
            <a:ext cx="8153400" cy="4724400"/>
          </a:xfrm>
          <a:ln/>
        </p:spPr>
        <p:txBody>
          <a:bodyPr/>
          <a:lstStyle/>
          <a:p>
            <a:pPr marL="609600" indent="-609600" algn="just">
              <a:buNone/>
            </a:pPr>
            <a:r>
              <a:rPr lang="en-US" altLang="zh-CN" sz="2800" b="1" dirty="0">
                <a:latin typeface="宋体" panose="02010600030101010101" pitchFamily="2" charset="-122"/>
              </a:rPr>
              <a:t>3</a:t>
            </a:r>
            <a:r>
              <a:rPr lang="zh-CN" altLang="en-US" sz="2800" b="1" dirty="0">
                <a:latin typeface="宋体" panose="02010600030101010101" pitchFamily="2" charset="-122"/>
              </a:rPr>
              <a:t>．</a:t>
            </a:r>
            <a:r>
              <a:rPr lang="en-US" altLang="zh-CN" sz="2800" b="1" dirty="0" err="1">
                <a:latin typeface="宋体" panose="02010600030101010101" pitchFamily="2" charset="-122"/>
              </a:rPr>
              <a:t>JTextComponent</a:t>
            </a:r>
            <a:r>
              <a:rPr lang="zh-CN" altLang="en-US" sz="2800" b="1" dirty="0">
                <a:latin typeface="宋体" panose="02010600030101010101" pitchFamily="2" charset="-122"/>
              </a:rPr>
              <a:t>对象的常用方法</a:t>
            </a:r>
            <a:r>
              <a:rPr lang="en-US" altLang="zh-CN" sz="2800" b="1" dirty="0">
                <a:latin typeface="宋体" panose="02010600030101010101" pitchFamily="2" charset="-122"/>
              </a:rPr>
              <a:t>:</a:t>
            </a:r>
          </a:p>
          <a:p>
            <a:pPr marL="609600" indent="-609600" algn="just">
              <a:buFont typeface="Wingdings" panose="05000000000000000000" pitchFamily="2" charset="2"/>
              <a:buAutoNum type="circleNumDbPlain"/>
            </a:pPr>
            <a:r>
              <a:rPr lang="en-US" altLang="zh-CN" sz="2800" dirty="0">
                <a:solidFill>
                  <a:schemeClr val="folHlink"/>
                </a:solidFill>
                <a:latin typeface="宋体" panose="02010600030101010101" pitchFamily="2" charset="-122"/>
              </a:rPr>
              <a:t>void   </a:t>
            </a:r>
            <a:r>
              <a:rPr lang="en-US" altLang="zh-CN" sz="2800" dirty="0" err="1">
                <a:solidFill>
                  <a:schemeClr val="folHlink"/>
                </a:solidFill>
                <a:latin typeface="宋体" panose="02010600030101010101" pitchFamily="2" charset="-122"/>
              </a:rPr>
              <a:t>setText</a:t>
            </a:r>
            <a:r>
              <a:rPr lang="en-US" altLang="zh-CN" sz="2800" dirty="0">
                <a:solidFill>
                  <a:schemeClr val="folHlink"/>
                </a:solidFill>
                <a:latin typeface="宋体" panose="02010600030101010101" pitchFamily="2" charset="-122"/>
              </a:rPr>
              <a:t>(String)  </a:t>
            </a:r>
            <a:r>
              <a:rPr lang="zh-CN" altLang="en-US" sz="2400" dirty="0">
                <a:latin typeface="宋体" panose="02010600030101010101" pitchFamily="2" charset="-122"/>
              </a:rPr>
              <a:t>设置文本内容</a:t>
            </a:r>
            <a:endParaRPr lang="zh-CN" altLang="en-US" sz="2800" dirty="0">
              <a:solidFill>
                <a:schemeClr val="folHlink"/>
              </a:solidFill>
              <a:latin typeface="宋体" panose="02010600030101010101" pitchFamily="2" charset="-122"/>
            </a:endParaRPr>
          </a:p>
          <a:p>
            <a:pPr marL="609600" indent="-609600" algn="just">
              <a:buNone/>
            </a:pPr>
            <a:r>
              <a:rPr lang="zh-CN" altLang="en-US" sz="2800" dirty="0">
                <a:solidFill>
                  <a:schemeClr val="folHlink"/>
                </a:solidFill>
                <a:latin typeface="宋体" panose="02010600030101010101" pitchFamily="2" charset="-122"/>
              </a:rPr>
              <a:t>   </a:t>
            </a:r>
            <a:r>
              <a:rPr lang="en-US" altLang="zh-CN" sz="2800" dirty="0">
                <a:solidFill>
                  <a:schemeClr val="folHlink"/>
                </a:solidFill>
                <a:latin typeface="宋体" panose="02010600030101010101" pitchFamily="2" charset="-122"/>
              </a:rPr>
              <a:t>String </a:t>
            </a:r>
            <a:r>
              <a:rPr lang="en-US" altLang="zh-CN" sz="2800" dirty="0" err="1">
                <a:solidFill>
                  <a:schemeClr val="folHlink"/>
                </a:solidFill>
                <a:latin typeface="宋体" panose="02010600030101010101" pitchFamily="2" charset="-122"/>
              </a:rPr>
              <a:t>getText</a:t>
            </a:r>
            <a:r>
              <a:rPr lang="en-US" altLang="zh-CN" sz="2800" dirty="0">
                <a:solidFill>
                  <a:schemeClr val="folHlink"/>
                </a:solidFill>
                <a:latin typeface="宋体" panose="02010600030101010101" pitchFamily="2" charset="-122"/>
              </a:rPr>
              <a:t>()</a:t>
            </a:r>
            <a:r>
              <a:rPr lang="en-US" altLang="zh-CN" sz="2800" dirty="0">
                <a:latin typeface="宋体" panose="02010600030101010101" pitchFamily="2" charset="-122"/>
              </a:rPr>
              <a:t> </a:t>
            </a:r>
            <a:r>
              <a:rPr lang="zh-CN" altLang="en-US" sz="2400" dirty="0">
                <a:latin typeface="宋体" panose="02010600030101010101" pitchFamily="2" charset="-122"/>
              </a:rPr>
              <a:t>取得文本内容</a:t>
            </a:r>
            <a:endParaRPr lang="zh-CN" altLang="en-US" sz="2800" dirty="0">
              <a:solidFill>
                <a:schemeClr val="folHlink"/>
              </a:solidFill>
              <a:latin typeface="宋体" panose="02010600030101010101" pitchFamily="2" charset="-122"/>
            </a:endParaRPr>
          </a:p>
          <a:p>
            <a:pPr marL="609600" indent="-609600" algn="just">
              <a:buNone/>
            </a:pPr>
            <a:endParaRPr lang="zh-CN" altLang="en-US" sz="2800" dirty="0">
              <a:latin typeface="宋体" panose="02010600030101010101" pitchFamily="2" charset="-122"/>
            </a:endParaRPr>
          </a:p>
          <a:p>
            <a:pPr marL="609600" indent="-609600" algn="just">
              <a:buNone/>
            </a:pPr>
            <a:r>
              <a:rPr lang="en-US" altLang="zh-CN" sz="2800" dirty="0">
                <a:latin typeface="宋体" panose="02010600030101010101" pitchFamily="2" charset="-122"/>
              </a:rPr>
              <a:t>②	</a:t>
            </a:r>
            <a:r>
              <a:rPr lang="en-US" altLang="zh-CN" sz="2800" dirty="0">
                <a:solidFill>
                  <a:schemeClr val="folHlink"/>
                </a:solidFill>
                <a:latin typeface="宋体" panose="02010600030101010101" pitchFamily="2" charset="-122"/>
              </a:rPr>
              <a:t>void </a:t>
            </a:r>
            <a:r>
              <a:rPr lang="en-US" altLang="zh-CN" sz="2800" dirty="0" err="1">
                <a:solidFill>
                  <a:schemeClr val="folHlink"/>
                </a:solidFill>
                <a:latin typeface="宋体" panose="02010600030101010101" pitchFamily="2" charset="-122"/>
              </a:rPr>
              <a:t>setEditable</a:t>
            </a:r>
            <a:r>
              <a:rPr lang="en-US" altLang="zh-CN" sz="2800" dirty="0">
                <a:solidFill>
                  <a:schemeClr val="folHlink"/>
                </a:solidFill>
                <a:latin typeface="宋体" panose="02010600030101010101" pitchFamily="2" charset="-122"/>
              </a:rPr>
              <a:t>(</a:t>
            </a:r>
            <a:r>
              <a:rPr lang="en-US" altLang="zh-CN" sz="2800" dirty="0" err="1">
                <a:solidFill>
                  <a:schemeClr val="folHlink"/>
                </a:solidFill>
                <a:latin typeface="宋体" panose="02010600030101010101" pitchFamily="2" charset="-122"/>
              </a:rPr>
              <a:t>boolean</a:t>
            </a:r>
            <a:r>
              <a:rPr lang="en-US" altLang="zh-CN" sz="2800" dirty="0">
                <a:solidFill>
                  <a:schemeClr val="folHlink"/>
                </a:solidFill>
                <a:latin typeface="宋体" panose="02010600030101010101" pitchFamily="2" charset="-122"/>
              </a:rPr>
              <a:t> b)</a:t>
            </a:r>
          </a:p>
          <a:p>
            <a:pPr marL="609600" indent="-609600" algn="just">
              <a:buNone/>
            </a:pPr>
            <a:r>
              <a:rPr lang="en-US" altLang="zh-CN" sz="2800" dirty="0">
                <a:latin typeface="宋体" panose="02010600030101010101" pitchFamily="2" charset="-122"/>
              </a:rPr>
              <a:t>  </a:t>
            </a:r>
            <a:r>
              <a:rPr lang="zh-CN" altLang="en-US" sz="2400" dirty="0">
                <a:latin typeface="宋体" panose="02010600030101010101" pitchFamily="2" charset="-122"/>
              </a:rPr>
              <a:t>设置</a:t>
            </a:r>
            <a:r>
              <a:rPr lang="en-US" altLang="zh-CN" sz="2400" dirty="0" err="1">
                <a:latin typeface="宋体" panose="02010600030101010101" pitchFamily="2" charset="-122"/>
              </a:rPr>
              <a:t>TextComponent</a:t>
            </a:r>
            <a:r>
              <a:rPr lang="zh-CN" altLang="en-US" sz="2400" dirty="0">
                <a:latin typeface="宋体" panose="02010600030101010101" pitchFamily="2" charset="-122"/>
              </a:rPr>
              <a:t>是否为可编辑的</a:t>
            </a:r>
            <a:r>
              <a:rPr lang="en-US" altLang="zh-CN" sz="2400" dirty="0">
                <a:latin typeface="宋体" panose="02010600030101010101" pitchFamily="2" charset="-122"/>
              </a:rPr>
              <a:t>(b</a:t>
            </a:r>
            <a:r>
              <a:rPr lang="zh-CN" altLang="en-US" sz="2400" dirty="0">
                <a:latin typeface="宋体" panose="02010600030101010101" pitchFamily="2" charset="-122"/>
              </a:rPr>
              <a:t>值为</a:t>
            </a:r>
            <a:r>
              <a:rPr lang="en-US" altLang="zh-CN" sz="2400" dirty="0">
                <a:latin typeface="宋体" panose="02010600030101010101" pitchFamily="2" charset="-122"/>
              </a:rPr>
              <a:t>true</a:t>
            </a:r>
            <a:r>
              <a:rPr lang="zh-CN" altLang="en-US" sz="2400" dirty="0">
                <a:latin typeface="宋体" panose="02010600030101010101" pitchFamily="2" charset="-122"/>
              </a:rPr>
              <a:t>时</a:t>
            </a:r>
            <a:r>
              <a:rPr lang="en-US" altLang="zh-CN" sz="2400" dirty="0">
                <a:latin typeface="宋体" panose="02010600030101010101" pitchFamily="2" charset="-122"/>
              </a:rPr>
              <a:t>)</a:t>
            </a:r>
            <a:r>
              <a:rPr lang="zh-CN" altLang="en-US" sz="2400" dirty="0">
                <a:latin typeface="宋体" panose="02010600030101010101" pitchFamily="2" charset="-122"/>
              </a:rPr>
              <a:t>。</a:t>
            </a:r>
          </a:p>
          <a:p>
            <a:pPr marL="609600" indent="-609600" algn="just">
              <a:buNone/>
            </a:pPr>
            <a:r>
              <a:rPr lang="en-US" altLang="zh-CN" sz="2800" dirty="0">
                <a:latin typeface="宋体" panose="02010600030101010101" pitchFamily="2" charset="-122"/>
              </a:rPr>
              <a:t>③	</a:t>
            </a:r>
            <a:r>
              <a:rPr lang="en-US" altLang="zh-CN" sz="2800" dirty="0">
                <a:solidFill>
                  <a:schemeClr val="folHlink"/>
                </a:solidFill>
                <a:latin typeface="宋体" panose="02010600030101010101" pitchFamily="2" charset="-122"/>
              </a:rPr>
              <a:t>String </a:t>
            </a:r>
            <a:r>
              <a:rPr lang="en-US" altLang="zh-CN" sz="2800" dirty="0" err="1">
                <a:solidFill>
                  <a:schemeClr val="folHlink"/>
                </a:solidFill>
                <a:latin typeface="宋体" panose="02010600030101010101" pitchFamily="2" charset="-122"/>
              </a:rPr>
              <a:t>getSelectedText</a:t>
            </a:r>
            <a:r>
              <a:rPr lang="en-US" altLang="zh-CN" sz="2800" dirty="0">
                <a:solidFill>
                  <a:schemeClr val="folHlink"/>
                </a:solidFill>
                <a:latin typeface="宋体" panose="02010600030101010101" pitchFamily="2" charset="-122"/>
              </a:rPr>
              <a:t>()</a:t>
            </a:r>
          </a:p>
          <a:p>
            <a:pPr marL="609600" indent="-609600" algn="just">
              <a:buNone/>
            </a:pPr>
            <a:r>
              <a:rPr lang="en-US" altLang="zh-CN" sz="2400" dirty="0">
                <a:latin typeface="宋体" panose="02010600030101010101" pitchFamily="2" charset="-122"/>
              </a:rPr>
              <a:t>   </a:t>
            </a:r>
            <a:r>
              <a:rPr lang="zh-CN" altLang="en-US" sz="2400" dirty="0">
                <a:latin typeface="宋体" panose="02010600030101010101" pitchFamily="2" charset="-122"/>
              </a:rPr>
              <a:t>返回</a:t>
            </a:r>
            <a:r>
              <a:rPr lang="en-US" altLang="zh-CN" sz="2400" dirty="0" err="1">
                <a:latin typeface="宋体" panose="02010600030101010101" pitchFamily="2" charset="-122"/>
              </a:rPr>
              <a:t>TextComponent</a:t>
            </a:r>
            <a:r>
              <a:rPr lang="zh-CN" altLang="en-US" sz="2400" dirty="0">
                <a:latin typeface="宋体" panose="02010600030101010101" pitchFamily="2" charset="-122"/>
              </a:rPr>
              <a:t>中包含的选定文本。</a:t>
            </a:r>
          </a:p>
          <a:p>
            <a:pPr marL="609600" indent="-609600">
              <a:buNone/>
            </a:pPr>
            <a:endParaRPr lang="zh-CN" altLang="en-US" sz="2400" dirty="0">
              <a:latin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标题 418817"/>
          <p:cNvSpPr>
            <a:spLocks noGrp="1"/>
          </p:cNvSpPr>
          <p:nvPr>
            <p:ph type="title"/>
          </p:nvPr>
        </p:nvSpPr>
        <p:spPr>
          <a:ln/>
        </p:spPr>
        <p:txBody>
          <a:bodyPr anchor="b"/>
          <a:lstStyle/>
          <a:p>
            <a:r>
              <a:rPr lang="en-US" altLang="zh-CN" dirty="0">
                <a:latin typeface="楷体_GB2312" pitchFamily="49" charset="-122"/>
                <a:ea typeface="楷体_GB2312" pitchFamily="49" charset="-122"/>
              </a:rPr>
              <a:t>9.4.2 </a:t>
            </a:r>
            <a:r>
              <a:rPr lang="en-US" altLang="zh-CN" err="1">
                <a:latin typeface="楷体_GB2312" pitchFamily="49" charset="-122"/>
                <a:ea typeface="楷体_GB2312" pitchFamily="49" charset="-122"/>
              </a:rPr>
              <a:t>JTextField</a:t>
            </a:r>
            <a:r>
              <a:rPr lang="zh-CN" altLang="en-US" err="1">
                <a:latin typeface="楷体_GB2312" pitchFamily="49" charset="-122"/>
                <a:ea typeface="楷体_GB2312" pitchFamily="49" charset="-122"/>
              </a:rPr>
              <a:t>与</a:t>
            </a:r>
            <a:r>
              <a:rPr lang="en-US" altLang="zh-CN" err="1">
                <a:latin typeface="楷体_GB2312" pitchFamily="49" charset="-122"/>
                <a:ea typeface="楷体_GB2312" pitchFamily="49" charset="-122"/>
              </a:rPr>
              <a:t>JTextArea</a:t>
            </a:r>
            <a:endParaRPr lang="en-US" altLang="zh-CN">
              <a:latin typeface="楷体_GB2312" pitchFamily="49" charset="-122"/>
              <a:ea typeface="楷体_GB2312" pitchFamily="49" charset="-122"/>
            </a:endParaRPr>
          </a:p>
        </p:txBody>
      </p:sp>
      <p:sp>
        <p:nvSpPr>
          <p:cNvPr id="418819" name="文本占位符 418818"/>
          <p:cNvSpPr>
            <a:spLocks noGrp="1"/>
          </p:cNvSpPr>
          <p:nvPr>
            <p:ph type="body" idx="1"/>
          </p:nvPr>
        </p:nvSpPr>
        <p:spPr>
          <a:xfrm>
            <a:off x="762000" y="1371600"/>
            <a:ext cx="8153400" cy="4724400"/>
          </a:xfrm>
          <a:ln/>
        </p:spPr>
        <p:txBody>
          <a:bodyPr/>
          <a:lstStyle/>
          <a:p>
            <a:pPr algn="just">
              <a:buNone/>
            </a:pPr>
            <a:r>
              <a:rPr lang="en-US" altLang="zh-CN" sz="2800" b="1" dirty="0">
                <a:ea typeface="楷体_GB2312" pitchFamily="49" charset="-122"/>
              </a:rPr>
              <a:t>4</a:t>
            </a:r>
            <a:r>
              <a:rPr lang="zh-CN" altLang="en-US" sz="2800" b="1" dirty="0">
                <a:latin typeface="Times New Roman" panose="02020603050405020304" pitchFamily="18" charset="0"/>
                <a:ea typeface="楷体_GB2312" pitchFamily="49" charset="-122"/>
              </a:rPr>
              <a:t>．</a:t>
            </a:r>
            <a:r>
              <a:rPr lang="en-US" altLang="zh-CN" sz="2800" b="1" dirty="0" err="1">
                <a:latin typeface="宋体" panose="02010600030101010101" pitchFamily="2" charset="-122"/>
              </a:rPr>
              <a:t>TextEvent</a:t>
            </a:r>
            <a:r>
              <a:rPr lang="zh-CN" altLang="en-US" sz="2800" b="1" dirty="0">
                <a:latin typeface="宋体" panose="02010600030101010101" pitchFamily="2" charset="-122"/>
                <a:ea typeface="楷体_GB2312" pitchFamily="49" charset="-122"/>
              </a:rPr>
              <a:t>和</a:t>
            </a:r>
            <a:r>
              <a:rPr lang="en-US" altLang="zh-CN" sz="2800" b="1" dirty="0" err="1">
                <a:latin typeface="宋体" panose="02010600030101010101" pitchFamily="2" charset="-122"/>
              </a:rPr>
              <a:t>ActionEvent</a:t>
            </a:r>
            <a:r>
              <a:rPr lang="zh-CN" altLang="en-US" sz="2800" b="1" dirty="0">
                <a:latin typeface="Times New Roman" panose="02020603050405020304" pitchFamily="18" charset="0"/>
                <a:ea typeface="楷体_GB2312" pitchFamily="49" charset="-122"/>
              </a:rPr>
              <a:t>事件响应</a:t>
            </a:r>
          </a:p>
          <a:p>
            <a:pPr algn="just"/>
            <a:r>
              <a:rPr lang="en-US" altLang="zh-CN" sz="2800" dirty="0" err="1">
                <a:latin typeface="宋体" panose="02010600030101010101" pitchFamily="2" charset="-122"/>
              </a:rPr>
              <a:t>JTextField</a:t>
            </a:r>
            <a:r>
              <a:rPr lang="zh-CN" altLang="en-US" sz="2800" dirty="0">
                <a:latin typeface="宋体" panose="02010600030101010101" pitchFamily="2" charset="-122"/>
              </a:rPr>
              <a:t>和</a:t>
            </a:r>
            <a:r>
              <a:rPr lang="en-US" altLang="zh-CN" sz="2800" dirty="0" err="1">
                <a:latin typeface="宋体" panose="02010600030101010101" pitchFamily="2" charset="-122"/>
              </a:rPr>
              <a:t>JTextArea</a:t>
            </a:r>
            <a:r>
              <a:rPr lang="zh-CN" altLang="en-US" sz="2800" dirty="0">
                <a:latin typeface="宋体" panose="02010600030101010101" pitchFamily="2" charset="-122"/>
              </a:rPr>
              <a:t>的事件响应首先由它们的父类</a:t>
            </a:r>
            <a:r>
              <a:rPr lang="en-US" altLang="zh-CN" sz="2800" dirty="0" err="1">
                <a:latin typeface="宋体" panose="02010600030101010101" pitchFamily="2" charset="-122"/>
              </a:rPr>
              <a:t>JTextComponent</a:t>
            </a:r>
            <a:r>
              <a:rPr lang="zh-CN" altLang="en-US" sz="2800" dirty="0">
                <a:latin typeface="宋体" panose="02010600030101010101" pitchFamily="2" charset="-122"/>
              </a:rPr>
              <a:t>决定</a:t>
            </a:r>
          </a:p>
          <a:p>
            <a:pPr algn="just"/>
            <a:r>
              <a:rPr lang="en-US" altLang="zh-CN" sz="2800" dirty="0" err="1">
                <a:latin typeface="宋体" panose="02010600030101010101" pitchFamily="2" charset="-122"/>
              </a:rPr>
              <a:t>TextComponent</a:t>
            </a:r>
            <a:r>
              <a:rPr lang="zh-CN" altLang="en-US" sz="2800" dirty="0">
                <a:latin typeface="宋体" panose="02010600030101010101" pitchFamily="2" charset="-122"/>
              </a:rPr>
              <a:t>引发事件</a:t>
            </a:r>
            <a:r>
              <a:rPr lang="en-US" altLang="zh-CN" sz="2800" dirty="0" err="1">
                <a:latin typeface="宋体" panose="02010600030101010101" pitchFamily="2" charset="-122"/>
              </a:rPr>
              <a:t>TextEvent</a:t>
            </a:r>
            <a:endParaRPr lang="en-US" altLang="zh-CN" sz="2800" dirty="0">
              <a:latin typeface="宋体" panose="02010600030101010101" pitchFamily="2" charset="-122"/>
            </a:endParaRPr>
          </a:p>
          <a:p>
            <a:pPr lvl="1" algn="just"/>
            <a:r>
              <a:rPr lang="zh-CN" altLang="en-US" sz="2400" dirty="0">
                <a:latin typeface="宋体" panose="02010600030101010101" pitchFamily="2" charset="-122"/>
              </a:rPr>
              <a:t>当用户对文本做编辑修改操作时，将引发</a:t>
            </a:r>
            <a:r>
              <a:rPr lang="en-US" altLang="zh-CN" sz="2400" dirty="0" err="1">
                <a:latin typeface="宋体" panose="02010600030101010101" pitchFamily="2" charset="-122"/>
              </a:rPr>
              <a:t>TextEvent</a:t>
            </a:r>
            <a:r>
              <a:rPr lang="zh-CN" altLang="en-US" sz="2400" dirty="0">
                <a:latin typeface="宋体" panose="02010600030101010101" pitchFamily="2" charset="-122"/>
              </a:rPr>
              <a:t>文本改变事件。</a:t>
            </a:r>
          </a:p>
          <a:p>
            <a:pPr algn="just"/>
            <a:r>
              <a:rPr lang="en-US" altLang="zh-CN" sz="2800" dirty="0" err="1">
                <a:latin typeface="宋体" panose="02010600030101010101" pitchFamily="2" charset="-122"/>
              </a:rPr>
              <a:t>JTextField</a:t>
            </a:r>
            <a:r>
              <a:rPr lang="zh-CN" altLang="en-US" sz="2800" dirty="0">
                <a:latin typeface="宋体" panose="02010600030101010101" pitchFamily="2" charset="-122"/>
              </a:rPr>
              <a:t>比</a:t>
            </a:r>
            <a:r>
              <a:rPr lang="en-US" altLang="zh-CN" sz="2800" dirty="0" err="1">
                <a:latin typeface="宋体" panose="02010600030101010101" pitchFamily="2" charset="-122"/>
              </a:rPr>
              <a:t>JTextArea</a:t>
            </a:r>
            <a:r>
              <a:rPr lang="zh-CN" altLang="en-US" sz="2800" dirty="0">
                <a:latin typeface="宋体" panose="02010600030101010101" pitchFamily="2" charset="-122"/>
              </a:rPr>
              <a:t>多产生一种事件</a:t>
            </a:r>
            <a:r>
              <a:rPr lang="en-US" altLang="zh-CN" sz="2800" dirty="0" err="1">
                <a:latin typeface="宋体" panose="02010600030101010101" pitchFamily="2" charset="-122"/>
              </a:rPr>
              <a:t>ActionEvent</a:t>
            </a:r>
            <a:r>
              <a:rPr lang="en-US" altLang="zh-CN" sz="2800" dirty="0">
                <a:latin typeface="宋体" panose="02010600030101010101" pitchFamily="2" charset="-122"/>
              </a:rPr>
              <a:t> </a:t>
            </a:r>
          </a:p>
          <a:p>
            <a:pPr lvl="1" algn="just"/>
            <a:r>
              <a:rPr lang="zh-CN" altLang="en-US" sz="2400" dirty="0">
                <a:latin typeface="宋体" panose="02010600030101010101" pitchFamily="2" charset="-122"/>
              </a:rPr>
              <a:t>当用户在文本框中按回车键时，将引发</a:t>
            </a:r>
            <a:r>
              <a:rPr lang="en-US" altLang="zh-CN" sz="2400" dirty="0" err="1">
                <a:latin typeface="宋体" panose="02010600030101010101" pitchFamily="2" charset="-122"/>
              </a:rPr>
              <a:t>ActionEvent</a:t>
            </a:r>
            <a:r>
              <a:rPr lang="zh-CN" altLang="en-US" sz="2400" dirty="0">
                <a:latin typeface="宋体" panose="02010600030101010101" pitchFamily="2" charset="-122"/>
              </a:rPr>
              <a:t>动作事件。</a:t>
            </a:r>
            <a:r>
              <a:rPr lang="en-US" altLang="zh-CN" sz="2400" dirty="0" err="1">
                <a:latin typeface="宋体" panose="02010600030101010101" pitchFamily="2" charset="-122"/>
              </a:rPr>
              <a:t>JTextArea</a:t>
            </a:r>
            <a:r>
              <a:rPr lang="zh-CN" altLang="en-US" sz="2400" dirty="0">
                <a:latin typeface="宋体" panose="02010600030101010101" pitchFamily="2" charset="-122"/>
              </a:rPr>
              <a:t>却不能产生</a:t>
            </a:r>
            <a:r>
              <a:rPr lang="en-US" altLang="zh-CN" sz="2400" dirty="0" err="1">
                <a:latin typeface="宋体" panose="02010600030101010101" pitchFamily="2" charset="-122"/>
              </a:rPr>
              <a:t>ActionEvent</a:t>
            </a:r>
            <a:r>
              <a:rPr lang="zh-CN" altLang="en-US" sz="2400" dirty="0">
                <a:latin typeface="宋体" panose="02010600030101010101" pitchFamily="2" charset="-122"/>
              </a:rPr>
              <a:t>事件</a:t>
            </a:r>
            <a:r>
              <a:rPr lang="en-US" altLang="zh-CN" sz="2400" dirty="0">
                <a:latin typeface="宋体" panose="02010600030101010101" pitchFamily="2" charset="-122"/>
              </a:rPr>
              <a:t>.</a:t>
            </a:r>
            <a:endParaRPr lang="en-US" altLang="zh-CN" sz="2400" dirty="0"/>
          </a:p>
          <a:p>
            <a:endParaRPr lang="en-US" altLang="zh-CN" sz="2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标题 419841"/>
          <p:cNvSpPr>
            <a:spLocks noGrp="1"/>
          </p:cNvSpPr>
          <p:nvPr>
            <p:ph type="title"/>
          </p:nvPr>
        </p:nvSpPr>
        <p:spPr>
          <a:ln/>
        </p:spPr>
        <p:txBody>
          <a:bodyPr anchor="b"/>
          <a:lstStyle/>
          <a:p>
            <a:r>
              <a:rPr lang="en-US" altLang="zh-CN" dirty="0">
                <a:latin typeface="楷体_GB2312" pitchFamily="49" charset="-122"/>
                <a:ea typeface="楷体_GB2312" pitchFamily="49" charset="-122"/>
              </a:rPr>
              <a:t>9.4.3 </a:t>
            </a:r>
            <a:r>
              <a:rPr lang="zh-CN" altLang="en-US" dirty="0">
                <a:latin typeface="楷体_GB2312" pitchFamily="49" charset="-122"/>
                <a:ea typeface="楷体_GB2312" pitchFamily="49" charset="-122"/>
              </a:rPr>
              <a:t>滚动条面板</a:t>
            </a:r>
            <a:r>
              <a:rPr lang="en-US" altLang="zh-CN" err="1">
                <a:latin typeface="楷体_GB2312" pitchFamily="49" charset="-122"/>
                <a:ea typeface="楷体_GB2312" pitchFamily="49" charset="-122"/>
              </a:rPr>
              <a:t>JScrollPane</a:t>
            </a:r>
            <a:r>
              <a:rPr lang="en-US" altLang="zh-CN" err="1"/>
              <a:t> </a:t>
            </a:r>
            <a:endParaRPr lang="en-US" altLang="zh-CN"/>
          </a:p>
        </p:txBody>
      </p:sp>
      <p:sp>
        <p:nvSpPr>
          <p:cNvPr id="419843" name="文本占位符 419842"/>
          <p:cNvSpPr>
            <a:spLocks noGrp="1"/>
          </p:cNvSpPr>
          <p:nvPr>
            <p:ph type="body" idx="1"/>
          </p:nvPr>
        </p:nvSpPr>
        <p:spPr>
          <a:ln/>
        </p:spPr>
        <p:txBody>
          <a:bodyPr/>
          <a:lstStyle/>
          <a:p>
            <a:r>
              <a:rPr lang="en-US" altLang="zh-CN" sz="2800" err="1">
                <a:cs typeface="_x000B__x000C_" charset="0"/>
              </a:rPr>
              <a:t>JScrollPane</a:t>
            </a:r>
            <a:r>
              <a:rPr lang="zh-CN" altLang="en-US" sz="2800" dirty="0">
                <a:latin typeface="宋体" panose="02010600030101010101" pitchFamily="2" charset="-122"/>
              </a:rPr>
              <a:t>是带滚动条的面板。它是一个容器组件，其作用是通过滚动条在一个较小的区域显示较多大的内容。</a:t>
            </a:r>
            <a:r>
              <a:rPr lang="zh-CN" altLang="en-US" sz="2800" dirty="0"/>
              <a:t> </a:t>
            </a:r>
          </a:p>
          <a:p>
            <a:r>
              <a:rPr lang="en-US" altLang="zh-CN" sz="2800" err="1">
                <a:latin typeface="宋体" panose="02010600030101010101" pitchFamily="2" charset="-122"/>
              </a:rPr>
              <a:t>JScrollPane</a:t>
            </a:r>
            <a:r>
              <a:rPr lang="zh-CN" altLang="en-US" sz="2800" dirty="0">
                <a:latin typeface="宋体" panose="02010600030101010101" pitchFamily="2" charset="-122"/>
              </a:rPr>
              <a:t>的构造方法：</a:t>
            </a:r>
            <a:r>
              <a:rPr lang="en-US" altLang="zh-CN" sz="2800" err="1">
                <a:solidFill>
                  <a:schemeClr val="folHlink"/>
                </a:solidFill>
                <a:latin typeface="宋体" panose="02010600030101010101" pitchFamily="2" charset="-122"/>
              </a:rPr>
              <a:t>JScrollPane</a:t>
            </a:r>
            <a:r>
              <a:rPr lang="en-US" altLang="zh-CN" sz="2800">
                <a:solidFill>
                  <a:schemeClr val="folHlink"/>
                </a:solidFill>
                <a:latin typeface="宋体" panose="02010600030101010101" pitchFamily="2" charset="-122"/>
              </a:rPr>
              <a:t>(Component view)</a:t>
            </a:r>
            <a:r>
              <a:rPr lang="en-US" altLang="zh-CN" sz="2800" dirty="0">
                <a:latin typeface="宋体" panose="02010600030101010101" pitchFamily="2" charset="-122"/>
              </a:rPr>
              <a:t>: </a:t>
            </a:r>
          </a:p>
          <a:p>
            <a:pPr>
              <a:buNone/>
            </a:pPr>
            <a:r>
              <a:rPr lang="en-US" altLang="zh-CN" sz="2800" dirty="0">
                <a:latin typeface="宋体" panose="02010600030101010101" pitchFamily="2" charset="-122"/>
              </a:rPr>
              <a:t>  </a:t>
            </a:r>
            <a:r>
              <a:rPr lang="zh-CN" altLang="en-US" sz="2800" dirty="0">
                <a:latin typeface="宋体" panose="02010600030101010101" pitchFamily="2" charset="-122"/>
              </a:rPr>
              <a:t>创建一个显示指定组件内容的 </a:t>
            </a:r>
            <a:r>
              <a:rPr lang="en-US" altLang="zh-CN" sz="2800" err="1">
                <a:latin typeface="宋体" panose="02010600030101010101" pitchFamily="2" charset="-122"/>
              </a:rPr>
              <a:t>JScrollPane</a:t>
            </a:r>
            <a:r>
              <a:rPr lang="zh-CN" altLang="en-US" sz="2800" dirty="0">
                <a:latin typeface="宋体" panose="02010600030101010101" pitchFamily="2" charset="-122"/>
              </a:rPr>
              <a:t>，只要组件的内容超过视图大小就会显示水平和垂直滚动条。</a:t>
            </a:r>
            <a:r>
              <a:rPr lang="zh-CN" altLang="en-US" sz="2800" dirty="0"/>
              <a:t> </a:t>
            </a:r>
            <a:endParaRPr lang="zh-CN" altLang="en-US" sz="2800"/>
          </a:p>
        </p:txBody>
      </p:sp>
      <p:sp>
        <p:nvSpPr>
          <p:cNvPr id="419845" name="矩形 419844"/>
          <p:cNvSpPr/>
          <p:nvPr/>
        </p:nvSpPr>
        <p:spPr>
          <a:xfrm>
            <a:off x="3300413" y="2762250"/>
            <a:ext cx="9144000" cy="0"/>
          </a:xfrm>
          <a:prstGeom prst="rect">
            <a:avLst/>
          </a:prstGeom>
          <a:noFill/>
          <a:ln w="9525">
            <a:noFill/>
          </a:ln>
        </p:spPr>
        <p:txBody>
          <a:bodyPr/>
          <a:lstStyle/>
          <a:p>
            <a:endParaRPr lang="zh-CN" altLang="en-US"/>
          </a:p>
        </p:txBody>
      </p:sp>
      <p:pic>
        <p:nvPicPr>
          <p:cNvPr id="419847" name="图片 419846"/>
          <p:cNvPicPr>
            <a:picLocks noChangeAspect="1"/>
          </p:cNvPicPr>
          <p:nvPr/>
        </p:nvPicPr>
        <p:blipFill>
          <a:blip r:embed="rId3"/>
          <a:stretch>
            <a:fillRect/>
          </a:stretch>
        </p:blipFill>
        <p:spPr>
          <a:xfrm>
            <a:off x="5638800" y="4724400"/>
            <a:ext cx="2847975" cy="1347788"/>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标题 150529"/>
          <p:cNvSpPr>
            <a:spLocks noGrp="1"/>
          </p:cNvSpPr>
          <p:nvPr>
            <p:ph type="title"/>
          </p:nvPr>
        </p:nvSpPr>
        <p:spPr>
          <a:ln/>
        </p:spPr>
        <p:txBody>
          <a:bodyPr anchor="b"/>
          <a:lstStyle/>
          <a:p>
            <a:r>
              <a:rPr lang="en-US" altLang="zh-CN" sz="3200" dirty="0">
                <a:latin typeface="Arial" panose="020B0604020202020204" pitchFamily="34" charset="0"/>
                <a:ea typeface="楷体_GB2312" pitchFamily="49" charset="-122"/>
              </a:rPr>
              <a:t>9.1 Swing</a:t>
            </a:r>
            <a:r>
              <a:rPr lang="zh-CN" altLang="en-US" sz="3200" dirty="0">
                <a:latin typeface="Arial" panose="020B0604020202020204" pitchFamily="34" charset="0"/>
                <a:ea typeface="楷体_GB2312" pitchFamily="49" charset="-122"/>
              </a:rPr>
              <a:t>和</a:t>
            </a:r>
            <a:r>
              <a:rPr lang="en-US" altLang="zh-CN" sz="3200" dirty="0">
                <a:latin typeface="Arial" panose="020B0604020202020204" pitchFamily="34" charset="0"/>
                <a:ea typeface="楷体_GB2312" pitchFamily="49" charset="-122"/>
              </a:rPr>
              <a:t>AWT</a:t>
            </a:r>
            <a:r>
              <a:rPr lang="zh-CN" altLang="en-US" sz="3200" dirty="0">
                <a:latin typeface="Arial" panose="020B0604020202020204" pitchFamily="34" charset="0"/>
                <a:ea typeface="楷体_GB2312" pitchFamily="49" charset="-122"/>
              </a:rPr>
              <a:t>组件概述</a:t>
            </a:r>
            <a:endParaRPr lang="zh-CN" altLang="en-US" sz="3200">
              <a:latin typeface="Arial" panose="020B0604020202020204" pitchFamily="34" charset="0"/>
              <a:ea typeface="楷体_GB2312" pitchFamily="49" charset="-122"/>
            </a:endParaRPr>
          </a:p>
        </p:txBody>
      </p:sp>
      <p:sp>
        <p:nvSpPr>
          <p:cNvPr id="150531" name="文本占位符 150530"/>
          <p:cNvSpPr>
            <a:spLocks noGrp="1"/>
          </p:cNvSpPr>
          <p:nvPr>
            <p:ph type="body" idx="1"/>
          </p:nvPr>
        </p:nvSpPr>
        <p:spPr>
          <a:ln/>
        </p:spPr>
        <p:txBody>
          <a:bodyPr/>
          <a:lstStyle/>
          <a:p>
            <a:pPr marL="0" indent="0" algn="just"/>
            <a:r>
              <a:rPr lang="en-US" altLang="zh-CN" sz="2400" dirty="0">
                <a:solidFill>
                  <a:srgbClr val="000000"/>
                </a:solidFill>
                <a:latin typeface="宋体" panose="02010600030101010101" pitchFamily="2" charset="-122"/>
              </a:rPr>
              <a:t> </a:t>
            </a:r>
            <a:r>
              <a:rPr lang="zh-CN" altLang="en-US" sz="2400" dirty="0">
                <a:solidFill>
                  <a:srgbClr val="000000"/>
                </a:solidFill>
                <a:latin typeface="宋体" panose="02010600030101010101" pitchFamily="2" charset="-122"/>
              </a:rPr>
              <a:t>图形用户界面</a:t>
            </a:r>
            <a:r>
              <a:rPr lang="en-US" altLang="zh-CN" sz="2400">
                <a:solidFill>
                  <a:srgbClr val="000000"/>
                </a:solidFill>
                <a:latin typeface="宋体" panose="02010600030101010101" pitchFamily="2" charset="-122"/>
                <a:cs typeface="Times New Roman" panose="02020603050405020304" pitchFamily="18" charset="0"/>
              </a:rPr>
              <a:t>GUI(Graphical User Interfaces</a:t>
            </a:r>
            <a:r>
              <a:rPr lang="en-US" altLang="zh-CN" sz="2400" dirty="0">
                <a:solidFill>
                  <a:srgbClr val="000000"/>
                </a:solidFill>
                <a:latin typeface="宋体" panose="02010600030101010101" pitchFamily="2" charset="-122"/>
              </a:rPr>
              <a:t>)</a:t>
            </a:r>
            <a:r>
              <a:rPr lang="zh-CN" altLang="en-US" sz="2400" dirty="0">
                <a:solidFill>
                  <a:srgbClr val="000000"/>
                </a:solidFill>
                <a:latin typeface="宋体" panose="02010600030101010101" pitchFamily="2" charset="-122"/>
              </a:rPr>
              <a:t>，给用户提供了一个交互式的直观图形化操作界面。</a:t>
            </a:r>
          </a:p>
          <a:p>
            <a:pPr marL="857250" lvl="1" algn="just"/>
            <a:r>
              <a:rPr lang="zh-CN" altLang="en-US" sz="2400" dirty="0">
                <a:solidFill>
                  <a:srgbClr val="000000"/>
                </a:solidFill>
                <a:latin typeface="宋体" panose="02010600030101010101" pitchFamily="2" charset="-122"/>
              </a:rPr>
              <a:t>提供了程序的外观和感觉</a:t>
            </a:r>
          </a:p>
          <a:p>
            <a:pPr marL="857250" lvl="1" algn="just"/>
            <a:r>
              <a:rPr lang="zh-CN" altLang="en-US" sz="2400" dirty="0">
                <a:solidFill>
                  <a:srgbClr val="000000"/>
                </a:solidFill>
                <a:latin typeface="宋体" panose="02010600030101010101" pitchFamily="2" charset="-122"/>
              </a:rPr>
              <a:t>每个</a:t>
            </a:r>
            <a:r>
              <a:rPr lang="en-US" altLang="zh-CN" sz="2400" dirty="0">
                <a:solidFill>
                  <a:srgbClr val="000000"/>
                </a:solidFill>
                <a:latin typeface="宋体" panose="02010600030101010101" pitchFamily="2" charset="-122"/>
              </a:rPr>
              <a:t>Java</a:t>
            </a:r>
            <a:r>
              <a:rPr lang="zh-CN" altLang="en-US" sz="2400" dirty="0">
                <a:solidFill>
                  <a:srgbClr val="000000"/>
                </a:solidFill>
                <a:latin typeface="宋体" panose="02010600030101010101" pitchFamily="2" charset="-122"/>
              </a:rPr>
              <a:t>程序利用</a:t>
            </a:r>
            <a:r>
              <a:rPr lang="en-US" altLang="zh-CN" sz="2000">
                <a:solidFill>
                  <a:srgbClr val="000000"/>
                </a:solidFill>
                <a:latin typeface="宋体" panose="02010600030101010101" pitchFamily="2" charset="-122"/>
                <a:cs typeface="Times New Roman" panose="02020603050405020304" pitchFamily="18" charset="0"/>
              </a:rPr>
              <a:t>GUI</a:t>
            </a:r>
            <a:r>
              <a:rPr lang="zh-CN" altLang="en-US" sz="2400" dirty="0">
                <a:solidFill>
                  <a:srgbClr val="000000"/>
                </a:solidFill>
                <a:latin typeface="宋体" panose="02010600030101010101" pitchFamily="2" charset="-122"/>
              </a:rPr>
              <a:t>图形用户界面接受用户的输入，向用户输出程序运行的结果。</a:t>
            </a:r>
          </a:p>
          <a:p>
            <a:pPr marL="0" indent="0" algn="just"/>
            <a:endParaRPr lang="zh-CN" altLang="en-US" sz="2400">
              <a:solidFill>
                <a:srgbClr val="000000"/>
              </a:solidFill>
              <a:latin typeface="宋体" panose="02010600030101010101" pitchFamily="2" charset="-122"/>
            </a:endParaRPr>
          </a:p>
          <a:p>
            <a:pPr marL="0" indent="0" algn="just"/>
            <a:endParaRPr lang="zh-CN" altLang="en-US" sz="2400"/>
          </a:p>
        </p:txBody>
      </p:sp>
      <p:grpSp>
        <p:nvGrpSpPr>
          <p:cNvPr id="150532" name="组合 150531"/>
          <p:cNvGrpSpPr/>
          <p:nvPr/>
        </p:nvGrpSpPr>
        <p:grpSpPr>
          <a:xfrm>
            <a:off x="762000" y="3429000"/>
            <a:ext cx="7848600" cy="3048000"/>
            <a:chOff x="432" y="1296"/>
            <a:chExt cx="5088" cy="2072"/>
          </a:xfrm>
        </p:grpSpPr>
        <p:pic>
          <p:nvPicPr>
            <p:cNvPr id="150533" name="图片 150532" descr="02_071"/>
            <p:cNvPicPr>
              <a:picLocks noChangeAspect="1"/>
            </p:cNvPicPr>
            <p:nvPr/>
          </p:nvPicPr>
          <p:blipFill>
            <a:blip r:embed="rId3"/>
            <a:stretch>
              <a:fillRect/>
            </a:stretch>
          </p:blipFill>
          <p:spPr>
            <a:xfrm>
              <a:off x="644" y="1448"/>
              <a:ext cx="4183" cy="1920"/>
            </a:xfrm>
            <a:prstGeom prst="rect">
              <a:avLst/>
            </a:prstGeom>
            <a:noFill/>
            <a:ln w="9525">
              <a:noFill/>
            </a:ln>
          </p:spPr>
        </p:pic>
        <p:sp>
          <p:nvSpPr>
            <p:cNvPr id="150534" name="矩形 150533"/>
            <p:cNvSpPr/>
            <p:nvPr/>
          </p:nvSpPr>
          <p:spPr>
            <a:xfrm>
              <a:off x="2760" y="1296"/>
              <a:ext cx="552" cy="72"/>
            </a:xfrm>
            <a:prstGeom prst="rect">
              <a:avLst/>
            </a:prstGeom>
            <a:noFill/>
            <a:ln w="0">
              <a:noFill/>
            </a:ln>
          </p:spPr>
          <p:txBody>
            <a:bodyPr lIns="0" tIns="0" rIns="0" bIns="0"/>
            <a:lstStyle/>
            <a:p>
              <a:pPr algn="ctr" eaLnBrk="0" hangingPunct="0"/>
              <a:r>
                <a:rPr lang="en-US" altLang="zh-CN" sz="1200">
                  <a:solidFill>
                    <a:srgbClr val="000000"/>
                  </a:solidFill>
                  <a:latin typeface="Arial" panose="020B0604020202020204" pitchFamily="34" charset="0"/>
                  <a:ea typeface="宋体" panose="02010600030101010101" pitchFamily="2" charset="-122"/>
                  <a:cs typeface="Times New Roman" panose="02020603050405020304" pitchFamily="18" charset="0"/>
                </a:rPr>
                <a:t>menu bar</a:t>
              </a:r>
              <a:endParaRPr lang="en-US" altLang="zh-CN" sz="1200">
                <a:solidFill>
                  <a:schemeClr val="tx1"/>
                </a:solidFill>
                <a:latin typeface="Arial" panose="020B0604020202020204" pitchFamily="34" charset="0"/>
                <a:ea typeface="宋体" panose="02010600030101010101" pitchFamily="2" charset="-122"/>
              </a:endParaRPr>
            </a:p>
          </p:txBody>
        </p:sp>
        <p:sp>
          <p:nvSpPr>
            <p:cNvPr id="150535" name="任意多边形 150534"/>
            <p:cNvSpPr/>
            <p:nvPr/>
          </p:nvSpPr>
          <p:spPr>
            <a:xfrm>
              <a:off x="2794" y="1396"/>
              <a:ext cx="258" cy="236"/>
            </a:xfrm>
            <a:custGeom>
              <a:avLst/>
              <a:gdLst/>
              <a:ahLst/>
              <a:cxnLst/>
              <a:rect l="0" t="0" r="0" b="0"/>
              <a:pathLst>
                <a:path w="20000" h="20000">
                  <a:moveTo>
                    <a:pt x="0" y="19966"/>
                  </a:moveTo>
                  <a:lnTo>
                    <a:pt x="19969" y="0"/>
                  </a:lnTo>
                </a:path>
              </a:pathLst>
            </a:custGeom>
            <a:noFill/>
            <a:ln w="3175" cap="flat" cmpd="sng">
              <a:solidFill>
                <a:srgbClr val="000000"/>
              </a:solidFill>
              <a:prstDash val="solid"/>
              <a:headEnd type="triangle" w="med" len="sm"/>
              <a:tailEnd type="none" w="med" len="med"/>
            </a:ln>
          </p:spPr>
          <p:txBody>
            <a:bodyPr/>
            <a:lstStyle/>
            <a:p>
              <a:endParaRPr lang="zh-CN" altLang="en-US"/>
            </a:p>
          </p:txBody>
        </p:sp>
        <p:sp>
          <p:nvSpPr>
            <p:cNvPr id="150536" name="矩形 150535"/>
            <p:cNvSpPr/>
            <p:nvPr/>
          </p:nvSpPr>
          <p:spPr>
            <a:xfrm>
              <a:off x="432" y="1320"/>
              <a:ext cx="297" cy="72"/>
            </a:xfrm>
            <a:prstGeom prst="rect">
              <a:avLst/>
            </a:prstGeom>
            <a:noFill/>
            <a:ln w="0">
              <a:noFill/>
            </a:ln>
          </p:spPr>
          <p:txBody>
            <a:bodyPr lIns="0" tIns="0" rIns="0" bIns="0"/>
            <a:lstStyle/>
            <a:p>
              <a:pPr algn="ctr" eaLnBrk="0" hangingPunct="0"/>
              <a:r>
                <a:rPr lang="en-US" altLang="zh-CN" sz="1200">
                  <a:solidFill>
                    <a:srgbClr val="000000"/>
                  </a:solidFill>
                  <a:latin typeface="Arial" panose="020B0604020202020204" pitchFamily="34" charset="0"/>
                  <a:ea typeface="宋体" panose="02010600030101010101" pitchFamily="2" charset="-122"/>
                  <a:cs typeface="Times New Roman" panose="02020603050405020304" pitchFamily="18" charset="0"/>
                </a:rPr>
                <a:t>button</a:t>
              </a:r>
              <a:endParaRPr lang="en-US" altLang="zh-CN" sz="1200">
                <a:solidFill>
                  <a:schemeClr val="tx1"/>
                </a:solidFill>
                <a:latin typeface="Arial" panose="020B0604020202020204" pitchFamily="34" charset="0"/>
                <a:ea typeface="宋体" panose="02010600030101010101" pitchFamily="2" charset="-122"/>
              </a:endParaRPr>
            </a:p>
          </p:txBody>
        </p:sp>
        <p:sp>
          <p:nvSpPr>
            <p:cNvPr id="150537" name="任意多边形 150536"/>
            <p:cNvSpPr/>
            <p:nvPr/>
          </p:nvSpPr>
          <p:spPr>
            <a:xfrm>
              <a:off x="624" y="1440"/>
              <a:ext cx="192" cy="288"/>
            </a:xfrm>
            <a:custGeom>
              <a:avLst/>
              <a:gdLst/>
              <a:ahLst/>
              <a:cxnLst/>
              <a:rect l="0" t="0" r="0" b="0"/>
              <a:pathLst>
                <a:path w="20000" h="20000">
                  <a:moveTo>
                    <a:pt x="19952" y="19971"/>
                  </a:moveTo>
                  <a:lnTo>
                    <a:pt x="0" y="0"/>
                  </a:lnTo>
                </a:path>
              </a:pathLst>
            </a:custGeom>
            <a:noFill/>
            <a:ln w="3175" cap="flat" cmpd="sng">
              <a:solidFill>
                <a:srgbClr val="000000"/>
              </a:solidFill>
              <a:prstDash val="solid"/>
              <a:headEnd type="triangle" w="med" len="sm"/>
              <a:tailEnd type="none" w="med" len="med"/>
            </a:ln>
          </p:spPr>
          <p:txBody>
            <a:bodyPr/>
            <a:lstStyle/>
            <a:p>
              <a:endParaRPr lang="zh-CN" altLang="en-US"/>
            </a:p>
          </p:txBody>
        </p:sp>
        <p:sp>
          <p:nvSpPr>
            <p:cNvPr id="150538" name="矩形 150537"/>
            <p:cNvSpPr/>
            <p:nvPr/>
          </p:nvSpPr>
          <p:spPr>
            <a:xfrm>
              <a:off x="3848" y="1320"/>
              <a:ext cx="536" cy="72"/>
            </a:xfrm>
            <a:prstGeom prst="rect">
              <a:avLst/>
            </a:prstGeom>
            <a:noFill/>
            <a:ln w="0">
              <a:noFill/>
            </a:ln>
          </p:spPr>
          <p:txBody>
            <a:bodyPr lIns="0" tIns="0" rIns="0" bIns="0"/>
            <a:lstStyle/>
            <a:p>
              <a:pPr algn="ctr" eaLnBrk="0" hangingPunct="0"/>
              <a:r>
                <a:rPr lang="en-US" altLang="zh-CN" sz="1200">
                  <a:solidFill>
                    <a:srgbClr val="000000"/>
                  </a:solidFill>
                  <a:latin typeface="Arial" panose="020B0604020202020204" pitchFamily="34" charset="0"/>
                  <a:ea typeface="宋体" panose="02010600030101010101" pitchFamily="2" charset="-122"/>
                  <a:cs typeface="Times New Roman" panose="02020603050405020304" pitchFamily="18" charset="0"/>
                </a:rPr>
                <a:t>combo box</a:t>
              </a:r>
            </a:p>
            <a:p>
              <a:pPr eaLnBrk="0" hangingPunct="0"/>
              <a:endParaRPr lang="en-US" altLang="zh-CN" sz="1200">
                <a:solidFill>
                  <a:schemeClr val="tx1"/>
                </a:solidFill>
                <a:latin typeface="Arial" panose="020B0604020202020204" pitchFamily="34" charset="0"/>
                <a:ea typeface="宋体" panose="02010600030101010101" pitchFamily="2" charset="-122"/>
              </a:endParaRPr>
            </a:p>
          </p:txBody>
        </p:sp>
        <p:sp>
          <p:nvSpPr>
            <p:cNvPr id="150539" name="任意多边形 150538"/>
            <p:cNvSpPr/>
            <p:nvPr/>
          </p:nvSpPr>
          <p:spPr>
            <a:xfrm>
              <a:off x="3408" y="1440"/>
              <a:ext cx="672" cy="309"/>
            </a:xfrm>
            <a:custGeom>
              <a:avLst/>
              <a:gdLst/>
              <a:ahLst/>
              <a:cxnLst/>
              <a:rect l="0" t="0" r="0" b="0"/>
              <a:pathLst>
                <a:path w="20000" h="20000">
                  <a:moveTo>
                    <a:pt x="0" y="19976"/>
                  </a:moveTo>
                  <a:lnTo>
                    <a:pt x="19989" y="0"/>
                  </a:lnTo>
                </a:path>
              </a:pathLst>
            </a:custGeom>
            <a:noFill/>
            <a:ln w="3175" cap="flat" cmpd="sng">
              <a:solidFill>
                <a:srgbClr val="000000"/>
              </a:solidFill>
              <a:prstDash val="solid"/>
              <a:headEnd type="triangle" w="med" len="sm"/>
              <a:tailEnd type="none" w="med" len="med"/>
            </a:ln>
          </p:spPr>
          <p:txBody>
            <a:bodyPr/>
            <a:lstStyle/>
            <a:p>
              <a:endParaRPr lang="zh-CN" altLang="en-US"/>
            </a:p>
          </p:txBody>
        </p:sp>
        <p:sp>
          <p:nvSpPr>
            <p:cNvPr id="150540" name="矩形 150539"/>
            <p:cNvSpPr/>
            <p:nvPr/>
          </p:nvSpPr>
          <p:spPr>
            <a:xfrm>
              <a:off x="1228" y="1320"/>
              <a:ext cx="344" cy="72"/>
            </a:xfrm>
            <a:prstGeom prst="rect">
              <a:avLst/>
            </a:prstGeom>
            <a:noFill/>
            <a:ln w="0">
              <a:noFill/>
            </a:ln>
          </p:spPr>
          <p:txBody>
            <a:bodyPr lIns="0" tIns="0" rIns="0" bIns="0"/>
            <a:lstStyle/>
            <a:p>
              <a:pPr algn="ctr" eaLnBrk="0" hangingPunct="0"/>
              <a:r>
                <a:rPr lang="en-US" altLang="zh-CN" sz="1200">
                  <a:solidFill>
                    <a:srgbClr val="000000"/>
                  </a:solidFill>
                  <a:latin typeface="Arial" panose="020B0604020202020204" pitchFamily="34" charset="0"/>
                  <a:ea typeface="宋体" panose="02010600030101010101" pitchFamily="2" charset="-122"/>
                  <a:cs typeface="Times New Roman" panose="02020603050405020304" pitchFamily="18" charset="0"/>
                </a:rPr>
                <a:t>menus</a:t>
              </a:r>
              <a:endParaRPr lang="en-US" altLang="zh-CN" sz="1200">
                <a:solidFill>
                  <a:schemeClr val="tx1"/>
                </a:solidFill>
                <a:latin typeface="Arial" panose="020B0604020202020204" pitchFamily="34" charset="0"/>
                <a:ea typeface="宋体" panose="02010600030101010101" pitchFamily="2" charset="-122"/>
              </a:endParaRPr>
            </a:p>
          </p:txBody>
        </p:sp>
        <p:sp>
          <p:nvSpPr>
            <p:cNvPr id="150541" name="任意多边形 150540"/>
            <p:cNvSpPr/>
            <p:nvPr/>
          </p:nvSpPr>
          <p:spPr>
            <a:xfrm>
              <a:off x="1056" y="1424"/>
              <a:ext cx="340" cy="216"/>
            </a:xfrm>
            <a:custGeom>
              <a:avLst/>
              <a:gdLst/>
              <a:ahLst/>
              <a:cxnLst/>
              <a:rect l="0" t="0" r="0" b="0"/>
              <a:pathLst>
                <a:path w="20000" h="20000">
                  <a:moveTo>
                    <a:pt x="0" y="19963"/>
                  </a:moveTo>
                  <a:lnTo>
                    <a:pt x="19976" y="0"/>
                  </a:lnTo>
                </a:path>
              </a:pathLst>
            </a:custGeom>
            <a:noFill/>
            <a:ln w="3175" cap="flat" cmpd="sng">
              <a:solidFill>
                <a:srgbClr val="000000"/>
              </a:solidFill>
              <a:prstDash val="solid"/>
              <a:headEnd type="triangle" w="med" len="sm"/>
              <a:tailEnd type="none" w="med" len="med"/>
            </a:ln>
          </p:spPr>
          <p:txBody>
            <a:bodyPr/>
            <a:lstStyle/>
            <a:p>
              <a:endParaRPr lang="zh-CN" altLang="en-US"/>
            </a:p>
          </p:txBody>
        </p:sp>
        <p:sp>
          <p:nvSpPr>
            <p:cNvPr id="150542" name="任意多边形 150541"/>
            <p:cNvSpPr/>
            <p:nvPr/>
          </p:nvSpPr>
          <p:spPr>
            <a:xfrm>
              <a:off x="1396" y="1424"/>
              <a:ext cx="0" cy="205"/>
            </a:xfrm>
            <a:custGeom>
              <a:avLst/>
              <a:gdLst/>
              <a:ahLst/>
              <a:cxnLst/>
              <a:rect l="0" t="0" r="0" b="0"/>
              <a:pathLst>
                <a:path w="20000" h="20000">
                  <a:moveTo>
                    <a:pt x="0" y="19961"/>
                  </a:moveTo>
                  <a:lnTo>
                    <a:pt x="0" y="0"/>
                  </a:lnTo>
                </a:path>
              </a:pathLst>
            </a:custGeom>
            <a:noFill/>
            <a:ln w="3175" cap="flat" cmpd="sng">
              <a:solidFill>
                <a:srgbClr val="000000"/>
              </a:solidFill>
              <a:prstDash val="solid"/>
              <a:headEnd type="triangle" w="med" len="sm"/>
              <a:tailEnd type="none" w="med" len="med"/>
            </a:ln>
          </p:spPr>
          <p:txBody>
            <a:bodyPr/>
            <a:lstStyle/>
            <a:p>
              <a:endParaRPr lang="zh-CN" altLang="en-US"/>
            </a:p>
          </p:txBody>
        </p:sp>
        <p:sp>
          <p:nvSpPr>
            <p:cNvPr id="150543" name="任意多边形 150542"/>
            <p:cNvSpPr/>
            <p:nvPr/>
          </p:nvSpPr>
          <p:spPr>
            <a:xfrm>
              <a:off x="1396" y="1424"/>
              <a:ext cx="250" cy="213"/>
            </a:xfrm>
            <a:custGeom>
              <a:avLst/>
              <a:gdLst/>
              <a:ahLst/>
              <a:cxnLst/>
              <a:rect l="0" t="0" r="0" b="0"/>
              <a:pathLst>
                <a:path w="20000" h="20000">
                  <a:moveTo>
                    <a:pt x="19968" y="19962"/>
                  </a:moveTo>
                  <a:lnTo>
                    <a:pt x="0" y="0"/>
                  </a:lnTo>
                </a:path>
              </a:pathLst>
            </a:custGeom>
            <a:noFill/>
            <a:ln w="3175" cap="flat" cmpd="sng">
              <a:solidFill>
                <a:srgbClr val="000000"/>
              </a:solidFill>
              <a:prstDash val="solid"/>
              <a:headEnd type="triangle" w="med" len="sm"/>
              <a:tailEnd type="none" w="med" len="med"/>
            </a:ln>
          </p:spPr>
          <p:txBody>
            <a:bodyPr/>
            <a:lstStyle/>
            <a:p>
              <a:endParaRPr lang="zh-CN" altLang="en-US"/>
            </a:p>
          </p:txBody>
        </p:sp>
        <p:sp>
          <p:nvSpPr>
            <p:cNvPr id="150544" name="矩形 150543"/>
            <p:cNvSpPr/>
            <p:nvPr/>
          </p:nvSpPr>
          <p:spPr>
            <a:xfrm>
              <a:off x="5042" y="2696"/>
              <a:ext cx="478" cy="151"/>
            </a:xfrm>
            <a:prstGeom prst="rect">
              <a:avLst/>
            </a:prstGeom>
            <a:noFill/>
            <a:ln w="0">
              <a:noFill/>
            </a:ln>
          </p:spPr>
          <p:txBody>
            <a:bodyPr lIns="0" tIns="0" rIns="0" bIns="0"/>
            <a:lstStyle/>
            <a:p>
              <a:pPr eaLnBrk="0" hangingPunct="0"/>
              <a:r>
                <a:rPr lang="en-US" altLang="zh-CN" sz="1200">
                  <a:solidFill>
                    <a:srgbClr val="000000"/>
                  </a:solidFill>
                  <a:latin typeface="Arial" panose="020B0604020202020204" pitchFamily="34" charset="0"/>
                  <a:ea typeface="宋体" panose="02010600030101010101" pitchFamily="2" charset="-122"/>
                  <a:cs typeface="Times New Roman" panose="02020603050405020304" pitchFamily="18" charset="0"/>
                </a:rPr>
                <a:t>scroll bars</a:t>
              </a:r>
              <a:endParaRPr lang="en-US" altLang="zh-CN" sz="1200">
                <a:solidFill>
                  <a:schemeClr val="tx1"/>
                </a:solidFill>
                <a:latin typeface="Arial" panose="020B0604020202020204" pitchFamily="34" charset="0"/>
                <a:ea typeface="宋体" panose="02010600030101010101" pitchFamily="2" charset="-122"/>
              </a:endParaRPr>
            </a:p>
          </p:txBody>
        </p:sp>
        <p:sp>
          <p:nvSpPr>
            <p:cNvPr id="150545" name="任意多边形 150544"/>
            <p:cNvSpPr/>
            <p:nvPr/>
          </p:nvSpPr>
          <p:spPr>
            <a:xfrm>
              <a:off x="4464" y="2770"/>
              <a:ext cx="570" cy="353"/>
            </a:xfrm>
            <a:custGeom>
              <a:avLst/>
              <a:gdLst/>
              <a:ahLst/>
              <a:cxnLst/>
              <a:rect l="0" t="0" r="0" b="0"/>
              <a:pathLst>
                <a:path w="20000" h="20000">
                  <a:moveTo>
                    <a:pt x="0" y="19977"/>
                  </a:moveTo>
                  <a:lnTo>
                    <a:pt x="19986" y="0"/>
                  </a:lnTo>
                </a:path>
              </a:pathLst>
            </a:custGeom>
            <a:noFill/>
            <a:ln w="3175" cap="flat" cmpd="sng">
              <a:solidFill>
                <a:srgbClr val="000000"/>
              </a:solidFill>
              <a:prstDash val="solid"/>
              <a:headEnd type="triangle" w="med" len="sm"/>
              <a:tailEnd type="none" w="med" len="med"/>
            </a:ln>
          </p:spPr>
          <p:txBody>
            <a:bodyPr/>
            <a:lstStyle/>
            <a:p>
              <a:endParaRPr lang="zh-CN" altLang="en-US"/>
            </a:p>
          </p:txBody>
        </p:sp>
        <p:sp>
          <p:nvSpPr>
            <p:cNvPr id="150546" name="任意多边形 150545"/>
            <p:cNvSpPr/>
            <p:nvPr/>
          </p:nvSpPr>
          <p:spPr>
            <a:xfrm>
              <a:off x="4830" y="2770"/>
              <a:ext cx="204" cy="14"/>
            </a:xfrm>
            <a:custGeom>
              <a:avLst/>
              <a:gdLst/>
              <a:ahLst/>
              <a:cxnLst/>
              <a:rect l="0" t="0" r="0" b="0"/>
              <a:pathLst>
                <a:path w="20000" h="20000">
                  <a:moveTo>
                    <a:pt x="0" y="19412"/>
                  </a:moveTo>
                  <a:lnTo>
                    <a:pt x="19961" y="0"/>
                  </a:lnTo>
                </a:path>
              </a:pathLst>
            </a:custGeom>
            <a:noFill/>
            <a:ln w="3175" cap="flat" cmpd="sng">
              <a:solidFill>
                <a:srgbClr val="000000"/>
              </a:solidFill>
              <a:prstDash val="solid"/>
              <a:headEnd type="triangle" w="med" len="sm"/>
              <a:tailEnd type="none" w="med" len="med"/>
            </a:ln>
          </p:spPr>
          <p:txBody>
            <a:bodyPr/>
            <a:lstStyle/>
            <a:p>
              <a:endParaRPr lang="zh-CN" altLang="en-US"/>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标题 420865"/>
          <p:cNvSpPr>
            <a:spLocks noGrp="1"/>
          </p:cNvSpPr>
          <p:nvPr>
            <p:ph type="title"/>
          </p:nvPr>
        </p:nvSpPr>
        <p:spPr>
          <a:ln/>
        </p:spPr>
        <p:txBody>
          <a:bodyPr anchor="b"/>
          <a:lstStyle/>
          <a:p>
            <a:endParaRPr/>
          </a:p>
        </p:txBody>
      </p:sp>
      <p:sp>
        <p:nvSpPr>
          <p:cNvPr id="420867" name="文本占位符 420866"/>
          <p:cNvSpPr>
            <a:spLocks noGrp="1"/>
          </p:cNvSpPr>
          <p:nvPr>
            <p:ph type="body" idx="1"/>
          </p:nvPr>
        </p:nvSpPr>
        <p:spPr>
          <a:xfrm>
            <a:off x="228600" y="1828800"/>
            <a:ext cx="8610600" cy="4724400"/>
          </a:xfrm>
          <a:ln/>
        </p:spPr>
        <p:txBody>
          <a:bodyPr/>
          <a:lstStyle/>
          <a:p>
            <a:pPr>
              <a:lnSpc>
                <a:spcPct val="90000"/>
              </a:lnSpc>
            </a:pPr>
            <a:r>
              <a:rPr lang="zh-CN" altLang="en-US" sz="2400" b="1" dirty="0">
                <a:latin typeface="宋体" panose="02010600030101010101" pitchFamily="2" charset="-122"/>
              </a:rPr>
              <a:t>例</a:t>
            </a:r>
            <a:r>
              <a:rPr lang="en-US" altLang="zh-CN" sz="2400" b="1" dirty="0">
                <a:latin typeface="宋体" panose="02010600030101010101" pitchFamily="2" charset="-122"/>
              </a:rPr>
              <a:t>9-2  </a:t>
            </a:r>
            <a:r>
              <a:rPr lang="en-US" altLang="zh-CN" sz="2400" b="1" err="1">
                <a:latin typeface="宋体" panose="02010600030101010101" pitchFamily="2" charset="-122"/>
              </a:rPr>
              <a:t>JLabel</a:t>
            </a:r>
            <a:r>
              <a:rPr lang="zh-CN" altLang="en-US" sz="2400" b="1" err="1">
                <a:latin typeface="宋体" panose="02010600030101010101" pitchFamily="2" charset="-122"/>
              </a:rPr>
              <a:t>、</a:t>
            </a:r>
            <a:r>
              <a:rPr lang="en-US" altLang="zh-CN" sz="2400" b="1" err="1">
                <a:latin typeface="宋体" panose="02010600030101010101" pitchFamily="2" charset="-122"/>
              </a:rPr>
              <a:t>JTextField</a:t>
            </a:r>
            <a:r>
              <a:rPr lang="zh-CN" altLang="en-US" sz="2400" b="1" err="1">
                <a:latin typeface="宋体" panose="02010600030101010101" pitchFamily="2" charset="-122"/>
              </a:rPr>
              <a:t>、</a:t>
            </a:r>
            <a:r>
              <a:rPr lang="en-US" altLang="zh-CN" sz="2400" b="1" err="1">
                <a:latin typeface="宋体" panose="02010600030101010101" pitchFamily="2" charset="-122"/>
              </a:rPr>
              <a:t>JPasswordField</a:t>
            </a:r>
            <a:r>
              <a:rPr lang="zh-CN" altLang="en-US" sz="2400" b="1" err="1">
                <a:latin typeface="宋体" panose="02010600030101010101" pitchFamily="2" charset="-122"/>
              </a:rPr>
              <a:t>和</a:t>
            </a:r>
            <a:r>
              <a:rPr lang="en-US" altLang="zh-CN" sz="2400" b="1" err="1">
                <a:latin typeface="宋体" panose="02010600030101010101" pitchFamily="2" charset="-122"/>
              </a:rPr>
              <a:t>JTextArea</a:t>
            </a:r>
            <a:r>
              <a:rPr lang="zh-CN" altLang="en-US" sz="2400" b="1" dirty="0">
                <a:latin typeface="宋体" panose="02010600030101010101" pitchFamily="2" charset="-122"/>
              </a:rPr>
              <a:t>的应用。</a:t>
            </a:r>
          </a:p>
          <a:p>
            <a:pPr algn="just">
              <a:lnSpc>
                <a:spcPct val="90000"/>
              </a:lnSpc>
              <a:buNone/>
            </a:pPr>
            <a:r>
              <a:rPr lang="zh-CN" altLang="en-US" sz="2400" b="1" dirty="0">
                <a:latin typeface="宋体" panose="02010600030101010101" pitchFamily="2" charset="-122"/>
              </a:rPr>
              <a:t>  程序运行输出结果如图</a:t>
            </a:r>
            <a:r>
              <a:rPr lang="en-US" altLang="zh-CN" sz="2400" b="1" dirty="0">
                <a:latin typeface="宋体" panose="02010600030101010101" pitchFamily="2" charset="-122"/>
              </a:rPr>
              <a:t>9-7</a:t>
            </a:r>
            <a:r>
              <a:rPr lang="zh-CN" altLang="en-US" sz="2400" b="1" dirty="0">
                <a:latin typeface="宋体" panose="02010600030101010101" pitchFamily="2" charset="-122"/>
              </a:rPr>
              <a:t>。程序的功能：</a:t>
            </a:r>
          </a:p>
          <a:p>
            <a:pPr algn="just">
              <a:lnSpc>
                <a:spcPct val="90000"/>
              </a:lnSpc>
              <a:buNone/>
            </a:pPr>
            <a:r>
              <a:rPr lang="zh-CN" altLang="en-US" sz="2400" b="1" dirty="0">
                <a:latin typeface="宋体" panose="02010600030101010101" pitchFamily="2" charset="-122"/>
              </a:rPr>
              <a:t>（</a:t>
            </a:r>
            <a:r>
              <a:rPr lang="en-US" altLang="zh-CN" sz="2400" b="1" dirty="0">
                <a:latin typeface="宋体" panose="02010600030101010101" pitchFamily="2" charset="-122"/>
              </a:rPr>
              <a:t>1</a:t>
            </a:r>
            <a:r>
              <a:rPr lang="zh-CN" altLang="en-US" sz="2400" b="1" dirty="0">
                <a:latin typeface="宋体" panose="02010600030101010101" pitchFamily="2" charset="-122"/>
              </a:rPr>
              <a:t>）当用户分别在用户名和口令的文本框中输入内容按回车键后，将在标签为“显示用户名或口令”的文本框中显示用户输入的内容。</a:t>
            </a:r>
          </a:p>
          <a:p>
            <a:pPr algn="just">
              <a:lnSpc>
                <a:spcPct val="90000"/>
              </a:lnSpc>
              <a:buNone/>
            </a:pPr>
            <a:r>
              <a:rPr lang="zh-CN" altLang="en-US" sz="2400" b="1" dirty="0">
                <a:latin typeface="宋体" panose="02010600030101010101" pitchFamily="2" charset="-122"/>
                <a:cs typeface="Times New Roman" panose="02020603050405020304" pitchFamily="18" charset="0"/>
              </a:rPr>
              <a:t>（</a:t>
            </a:r>
            <a:r>
              <a:rPr lang="en-US" altLang="zh-CN" sz="2400" b="1" dirty="0">
                <a:latin typeface="宋体" panose="02010600030101010101" pitchFamily="2" charset="-122"/>
                <a:cs typeface="Times New Roman" panose="02020603050405020304" pitchFamily="18" charset="0"/>
              </a:rPr>
              <a:t>2</a:t>
            </a:r>
            <a:r>
              <a:rPr lang="zh-CN" altLang="en-US" sz="2400" b="1" dirty="0">
                <a:latin typeface="宋体" panose="02010600030101010101" pitchFamily="2" charset="-122"/>
                <a:cs typeface="Times New Roman" panose="02020603050405020304" pitchFamily="18" charset="0"/>
              </a:rPr>
              <a:t>）在图的下半部分定义了一个水平方向的</a:t>
            </a:r>
            <a:r>
              <a:rPr lang="en-US" altLang="zh-CN" sz="2400" b="1" dirty="0">
                <a:latin typeface="宋体" panose="02010600030101010101" pitchFamily="2" charset="-122"/>
                <a:cs typeface="Times New Roman" panose="02020603050405020304" pitchFamily="18" charset="0"/>
              </a:rPr>
              <a:t>Box</a:t>
            </a:r>
            <a:r>
              <a:rPr lang="zh-CN" altLang="en-US" sz="2400" b="1" dirty="0">
                <a:latin typeface="宋体" panose="02010600030101010101" pitchFamily="2" charset="-122"/>
                <a:cs typeface="Times New Roman" panose="02020603050405020304" pitchFamily="18" charset="0"/>
              </a:rPr>
              <a:t>对象，加入</a:t>
            </a:r>
            <a:r>
              <a:rPr lang="en-US" altLang="zh-CN" sz="2400" b="1" dirty="0">
                <a:latin typeface="宋体" panose="02010600030101010101" pitchFamily="2" charset="-122"/>
                <a:cs typeface="Times New Roman" panose="02020603050405020304" pitchFamily="18" charset="0"/>
              </a:rPr>
              <a:t>Box</a:t>
            </a:r>
            <a:r>
              <a:rPr lang="zh-CN" altLang="en-US" sz="2400" b="1" dirty="0">
                <a:latin typeface="宋体" panose="02010600030101010101" pitchFamily="2" charset="-122"/>
                <a:cs typeface="Times New Roman" panose="02020603050405020304" pitchFamily="18" charset="0"/>
              </a:rPr>
              <a:t>的组件按水平方向排列。在</a:t>
            </a:r>
            <a:r>
              <a:rPr lang="en-US" altLang="zh-CN" sz="2400" b="1" dirty="0">
                <a:latin typeface="宋体" panose="02010600030101010101" pitchFamily="2" charset="-122"/>
                <a:cs typeface="Times New Roman" panose="02020603050405020304" pitchFamily="18" charset="0"/>
              </a:rPr>
              <a:t>Box</a:t>
            </a:r>
            <a:r>
              <a:rPr lang="zh-CN" altLang="en-US" sz="2400" b="1" dirty="0">
                <a:latin typeface="宋体" panose="02010600030101010101" pitchFamily="2" charset="-122"/>
                <a:cs typeface="Times New Roman" panose="02020603050405020304" pitchFamily="18" charset="0"/>
              </a:rPr>
              <a:t>对象中加入了三个</a:t>
            </a:r>
            <a:r>
              <a:rPr lang="en-US" altLang="zh-CN" sz="2400" b="1" dirty="0">
                <a:latin typeface="宋体" panose="02010600030101010101" pitchFamily="2" charset="-122"/>
                <a:cs typeface="Times New Roman" panose="02020603050405020304" pitchFamily="18" charset="0"/>
              </a:rPr>
              <a:t>GUI</a:t>
            </a:r>
            <a:r>
              <a:rPr lang="zh-CN" altLang="en-US" sz="2400" b="1" dirty="0">
                <a:latin typeface="宋体" panose="02010600030101010101" pitchFamily="2" charset="-122"/>
                <a:cs typeface="Times New Roman" panose="02020603050405020304" pitchFamily="18" charset="0"/>
              </a:rPr>
              <a:t>组件：两个</a:t>
            </a:r>
            <a:r>
              <a:rPr lang="en-US" altLang="zh-CN" sz="2400" b="1" err="1">
                <a:latin typeface="宋体" panose="02010600030101010101" pitchFamily="2" charset="-122"/>
                <a:cs typeface="Times New Roman" panose="02020603050405020304" pitchFamily="18" charset="0"/>
              </a:rPr>
              <a:t>JTextArea</a:t>
            </a:r>
            <a:r>
              <a:rPr lang="zh-CN" altLang="en-US" sz="2400" b="1" dirty="0">
                <a:latin typeface="宋体" panose="02010600030101010101" pitchFamily="2" charset="-122"/>
                <a:cs typeface="Times New Roman" panose="02020603050405020304" pitchFamily="18" charset="0"/>
              </a:rPr>
              <a:t>和一个</a:t>
            </a:r>
            <a:r>
              <a:rPr lang="en-US" altLang="zh-CN" sz="2400" b="1" err="1">
                <a:latin typeface="宋体" panose="02010600030101010101" pitchFamily="2" charset="-122"/>
                <a:cs typeface="Times New Roman" panose="02020603050405020304" pitchFamily="18" charset="0"/>
              </a:rPr>
              <a:t>JButton</a:t>
            </a:r>
            <a:r>
              <a:rPr lang="zh-CN" altLang="en-US" sz="2400" b="1" dirty="0">
                <a:latin typeface="宋体" panose="02010600030101010101" pitchFamily="2" charset="-122"/>
                <a:cs typeface="Times New Roman" panose="02020603050405020304" pitchFamily="18" charset="0"/>
              </a:rPr>
              <a:t>。 用户可通过鼠标选择左边的</a:t>
            </a:r>
            <a:r>
              <a:rPr lang="en-US" altLang="zh-CN" sz="2400" b="1" dirty="0">
                <a:latin typeface="宋体" panose="02010600030101010101" pitchFamily="2" charset="-122"/>
                <a:cs typeface="Times New Roman" panose="02020603050405020304" pitchFamily="18" charset="0"/>
              </a:rPr>
              <a:t>textArea1</a:t>
            </a:r>
            <a:r>
              <a:rPr lang="zh-CN" altLang="en-US" sz="2400" b="1" dirty="0">
                <a:latin typeface="宋体" panose="02010600030101010101" pitchFamily="2" charset="-122"/>
                <a:cs typeface="Times New Roman" panose="02020603050405020304" pitchFamily="18" charset="0"/>
              </a:rPr>
              <a:t>的内容，然后鼠标</a:t>
            </a:r>
            <a:r>
              <a:rPr lang="zh-CN" altLang="en-US" sz="2400" b="1" dirty="0">
                <a:latin typeface="宋体" panose="02010600030101010101" pitchFamily="2" charset="-122"/>
              </a:rPr>
              <a:t>单击标签为“拷贝”</a:t>
            </a:r>
            <a:r>
              <a:rPr lang="zh-CN" altLang="en-US" sz="2400" b="1" dirty="0">
                <a:latin typeface="宋体" panose="02010600030101010101" pitchFamily="2" charset="-122"/>
                <a:cs typeface="Times New Roman" panose="02020603050405020304" pitchFamily="18" charset="0"/>
              </a:rPr>
              <a:t>按钮</a:t>
            </a:r>
            <a:r>
              <a:rPr lang="en-US" altLang="zh-CN" sz="2400" b="1" dirty="0">
                <a:latin typeface="宋体" panose="02010600030101010101" pitchFamily="2" charset="-122"/>
                <a:cs typeface="Times New Roman" panose="02020603050405020304" pitchFamily="18" charset="0"/>
              </a:rPr>
              <a:t>,</a:t>
            </a:r>
            <a:r>
              <a:rPr lang="zh-CN" altLang="en-US" sz="2400" b="1" dirty="0">
                <a:latin typeface="宋体" panose="02010600030101010101" pitchFamily="2" charset="-122"/>
                <a:cs typeface="Times New Roman" panose="02020603050405020304" pitchFamily="18" charset="0"/>
              </a:rPr>
              <a:t>会将选中的</a:t>
            </a:r>
            <a:r>
              <a:rPr lang="en-US" altLang="zh-CN" sz="2400" b="1" dirty="0">
                <a:latin typeface="宋体" panose="02010600030101010101" pitchFamily="2" charset="-122"/>
                <a:cs typeface="Times New Roman" panose="02020603050405020304" pitchFamily="18" charset="0"/>
              </a:rPr>
              <a:t>textArea1</a:t>
            </a:r>
            <a:r>
              <a:rPr lang="zh-CN" altLang="en-US" sz="2400" b="1" dirty="0">
                <a:latin typeface="宋体" panose="02010600030101010101" pitchFamily="2" charset="-122"/>
                <a:cs typeface="Times New Roman" panose="02020603050405020304" pitchFamily="18" charset="0"/>
              </a:rPr>
              <a:t>的内容拷贝到右边</a:t>
            </a:r>
            <a:r>
              <a:rPr lang="en-US" altLang="zh-CN" sz="2400" b="1" err="1">
                <a:latin typeface="宋体" panose="02010600030101010101" pitchFamily="2" charset="-122"/>
                <a:cs typeface="Times New Roman" panose="02020603050405020304" pitchFamily="18" charset="0"/>
              </a:rPr>
              <a:t>JScrollPane</a:t>
            </a:r>
            <a:r>
              <a:rPr lang="zh-CN" altLang="en-US" sz="2400" b="1" dirty="0">
                <a:latin typeface="宋体" panose="02010600030101010101" pitchFamily="2" charset="-122"/>
                <a:cs typeface="Times New Roman" panose="02020603050405020304" pitchFamily="18" charset="0"/>
              </a:rPr>
              <a:t>中。两个</a:t>
            </a:r>
            <a:r>
              <a:rPr lang="en-US" altLang="zh-CN" sz="2400" b="1" err="1">
                <a:latin typeface="宋体" panose="02010600030101010101" pitchFamily="2" charset="-122"/>
                <a:cs typeface="Times New Roman" panose="02020603050405020304" pitchFamily="18" charset="0"/>
              </a:rPr>
              <a:t>JTextArea</a:t>
            </a:r>
            <a:r>
              <a:rPr lang="zh-CN" altLang="en-US" sz="2400" b="1" dirty="0">
                <a:latin typeface="宋体" panose="02010600030101010101" pitchFamily="2" charset="-122"/>
                <a:cs typeface="Times New Roman" panose="02020603050405020304" pitchFamily="18" charset="0"/>
              </a:rPr>
              <a:t>对象分别放入两个</a:t>
            </a:r>
            <a:r>
              <a:rPr lang="en-US" altLang="zh-CN" sz="2400" b="1" err="1">
                <a:latin typeface="宋体" panose="02010600030101010101" pitchFamily="2" charset="-122"/>
                <a:cs typeface="Times New Roman" panose="02020603050405020304" pitchFamily="18" charset="0"/>
              </a:rPr>
              <a:t>JScrollPane</a:t>
            </a:r>
            <a:r>
              <a:rPr lang="zh-CN" altLang="en-US" sz="2400" b="1" dirty="0">
                <a:latin typeface="宋体" panose="02010600030101010101" pitchFamily="2" charset="-122"/>
                <a:cs typeface="Times New Roman" panose="02020603050405020304" pitchFamily="18" charset="0"/>
              </a:rPr>
              <a:t>滚动条面板对象中</a:t>
            </a:r>
            <a:r>
              <a:rPr lang="en-US" altLang="zh-CN" sz="2400" b="1" dirty="0">
                <a:latin typeface="宋体" panose="02010600030101010101" pitchFamily="2" charset="-122"/>
                <a:cs typeface="Times New Roman" panose="02020603050405020304" pitchFamily="18" charset="0"/>
              </a:rPr>
              <a:t>.</a:t>
            </a:r>
            <a:r>
              <a:rPr lang="en-US" altLang="zh-CN" sz="2400" b="1" dirty="0">
                <a:latin typeface="宋体" panose="02010600030101010101" pitchFamily="2" charset="-122"/>
              </a:rPr>
              <a:t> </a:t>
            </a:r>
            <a:r>
              <a:rPr lang="en-US" altLang="zh-CN" sz="2400" dirty="0"/>
              <a:t> </a:t>
            </a:r>
            <a:endParaRPr lang="en-US" altLang="zh-CN" sz="2400"/>
          </a:p>
        </p:txBody>
      </p:sp>
      <p:sp>
        <p:nvSpPr>
          <p:cNvPr id="420869" name="矩形 420868"/>
          <p:cNvSpPr/>
          <p:nvPr/>
        </p:nvSpPr>
        <p:spPr>
          <a:xfrm>
            <a:off x="3433763" y="2747963"/>
            <a:ext cx="9144000" cy="0"/>
          </a:xfrm>
          <a:prstGeom prst="rect">
            <a:avLst/>
          </a:prstGeom>
          <a:noFill/>
          <a:ln w="9525">
            <a:noFill/>
          </a:ln>
        </p:spPr>
        <p:txBody>
          <a:bodyPr/>
          <a:lstStyle/>
          <a:p>
            <a:endParaRPr lang="zh-CN" altLang="en-US"/>
          </a:p>
        </p:txBody>
      </p:sp>
      <p:pic>
        <p:nvPicPr>
          <p:cNvPr id="420868" name="图片 420867"/>
          <p:cNvPicPr>
            <a:picLocks noChangeAspect="1"/>
          </p:cNvPicPr>
          <p:nvPr/>
        </p:nvPicPr>
        <p:blipFill>
          <a:blip r:embed="rId3"/>
          <a:stretch>
            <a:fillRect/>
          </a:stretch>
        </p:blipFill>
        <p:spPr>
          <a:xfrm>
            <a:off x="4876800" y="0"/>
            <a:ext cx="4267200" cy="1905000"/>
          </a:xfrm>
          <a:prstGeom prst="rect">
            <a:avLst/>
          </a:prstGeom>
          <a:noFill/>
          <a:ln w="9525">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标题 421889"/>
          <p:cNvSpPr>
            <a:spLocks noGrp="1"/>
          </p:cNvSpPr>
          <p:nvPr>
            <p:ph type="title"/>
          </p:nvPr>
        </p:nvSpPr>
        <p:spPr>
          <a:ln/>
        </p:spPr>
        <p:txBody>
          <a:bodyPr anchor="b"/>
          <a:lstStyle/>
          <a:p>
            <a:endParaRPr/>
          </a:p>
        </p:txBody>
      </p:sp>
      <p:sp>
        <p:nvSpPr>
          <p:cNvPr id="421891" name="文本占位符 421890"/>
          <p:cNvSpPr>
            <a:spLocks noGrp="1"/>
          </p:cNvSpPr>
          <p:nvPr>
            <p:ph type="body" idx="1"/>
          </p:nvPr>
        </p:nvSpPr>
        <p:spPr>
          <a:xfrm>
            <a:off x="0" y="0"/>
            <a:ext cx="9144000" cy="6400800"/>
          </a:xfrm>
          <a:solidFill>
            <a:schemeClr val="bg1"/>
          </a:solidFill>
          <a:ln/>
        </p:spPr>
        <p:txBody>
          <a:bodyPr/>
          <a:lstStyle/>
          <a:p>
            <a:pPr algn="just">
              <a:lnSpc>
                <a:spcPct val="90000"/>
              </a:lnSpc>
              <a:buNone/>
            </a:pPr>
            <a:r>
              <a:rPr lang="en-US" altLang="zh-CN" sz="2000" b="1" err="1">
                <a:latin typeface="宋体" panose="02010600030101010101" pitchFamily="2" charset="-122"/>
              </a:rPr>
              <a:t>import java.awt</a:t>
            </a:r>
            <a:r>
              <a:rPr lang="en-US" altLang="zh-CN" sz="2000" b="1">
                <a:latin typeface="宋体" panose="02010600030101010101" pitchFamily="2" charset="-122"/>
              </a:rPr>
              <a:t>.*;</a:t>
            </a:r>
            <a:endParaRPr lang="en-US" altLang="zh-CN" sz="2000" b="1"/>
          </a:p>
          <a:p>
            <a:pPr algn="just">
              <a:lnSpc>
                <a:spcPct val="90000"/>
              </a:lnSpc>
              <a:buNone/>
            </a:pPr>
            <a:r>
              <a:rPr lang="en-US" altLang="zh-CN" sz="2000" b="1" err="1">
                <a:latin typeface="宋体" panose="02010600030101010101" pitchFamily="2" charset="-122"/>
              </a:rPr>
              <a:t>import java.awt</a:t>
            </a:r>
            <a:r>
              <a:rPr lang="en-US" altLang="zh-CN" sz="2000" b="1">
                <a:latin typeface="宋体" panose="02010600030101010101" pitchFamily="2" charset="-122"/>
              </a:rPr>
              <a:t>.event.*;</a:t>
            </a:r>
            <a:endParaRPr lang="en-US" altLang="zh-CN" sz="2000" b="1"/>
          </a:p>
          <a:p>
            <a:pPr algn="just">
              <a:lnSpc>
                <a:spcPct val="90000"/>
              </a:lnSpc>
              <a:buNone/>
            </a:pPr>
            <a:r>
              <a:rPr lang="en-US" altLang="zh-CN" sz="2000" b="1" err="1">
                <a:latin typeface="宋体" panose="02010600030101010101" pitchFamily="2" charset="-122"/>
              </a:rPr>
              <a:t>import javax</a:t>
            </a:r>
            <a:r>
              <a:rPr lang="en-US" altLang="zh-CN" sz="2000" b="1">
                <a:latin typeface="宋体" panose="02010600030101010101" pitchFamily="2" charset="-122"/>
              </a:rPr>
              <a:t>.swing.*;</a:t>
            </a:r>
            <a:endParaRPr lang="en-US" altLang="zh-CN" sz="2000" b="1"/>
          </a:p>
          <a:p>
            <a:pPr algn="just">
              <a:lnSpc>
                <a:spcPct val="90000"/>
              </a:lnSpc>
              <a:buNone/>
            </a:pPr>
            <a:r>
              <a:rPr lang="en-US" altLang="zh-CN" sz="2000" b="1" err="1">
                <a:latin typeface="宋体" panose="02010600030101010101" pitchFamily="2" charset="-122"/>
              </a:rPr>
              <a:t>public class LabelandTextTest extends JFrame</a:t>
            </a:r>
            <a:r>
              <a:rPr lang="en-US" altLang="zh-CN" sz="2000" b="1">
                <a:latin typeface="宋体" panose="02010600030101010101" pitchFamily="2" charset="-122"/>
              </a:rPr>
              <a:t> {</a:t>
            </a:r>
            <a:endParaRPr lang="en-US" altLang="zh-CN" sz="2000" b="1"/>
          </a:p>
          <a:p>
            <a:pPr algn="just">
              <a:lnSpc>
                <a:spcPct val="90000"/>
              </a:lnSpc>
              <a:buNone/>
            </a:pPr>
            <a:r>
              <a:rPr lang="en-US" altLang="zh-CN" sz="2000" b="1" err="1">
                <a:latin typeface="宋体" panose="02010600030101010101" pitchFamily="2" charset="-122"/>
              </a:rPr>
              <a:t>   private JTextField</a:t>
            </a:r>
            <a:r>
              <a:rPr lang="en-US" altLang="zh-CN" sz="2000" b="1">
                <a:latin typeface="宋体" panose="02010600030101010101" pitchFamily="2" charset="-122"/>
              </a:rPr>
              <a:t> textField1,textField3;</a:t>
            </a:r>
            <a:endParaRPr lang="en-US" altLang="zh-CN" sz="2000" b="1"/>
          </a:p>
          <a:p>
            <a:pPr algn="just">
              <a:lnSpc>
                <a:spcPct val="90000"/>
              </a:lnSpc>
              <a:buNone/>
            </a:pPr>
            <a:r>
              <a:rPr lang="en-US" altLang="zh-CN" sz="2000" b="1" err="1">
                <a:latin typeface="宋体" panose="02010600030101010101" pitchFamily="2" charset="-122"/>
              </a:rPr>
              <a:t>   private JTextArea</a:t>
            </a:r>
            <a:r>
              <a:rPr lang="en-US" altLang="zh-CN" sz="2000" b="1">
                <a:latin typeface="宋体" panose="02010600030101010101" pitchFamily="2" charset="-122"/>
              </a:rPr>
              <a:t> textArea1,textArea2;</a:t>
            </a:r>
            <a:endParaRPr lang="en-US" altLang="zh-CN" sz="2000" b="1"/>
          </a:p>
          <a:p>
            <a:pPr algn="just">
              <a:lnSpc>
                <a:spcPct val="90000"/>
              </a:lnSpc>
              <a:buNone/>
            </a:pPr>
            <a:r>
              <a:rPr lang="en-US" altLang="zh-CN" sz="2000" b="1" err="1">
                <a:latin typeface="宋体" panose="02010600030101010101" pitchFamily="2" charset="-122"/>
              </a:rPr>
              <a:t>   private JPasswordField passwordField</a:t>
            </a:r>
            <a:r>
              <a:rPr lang="en-US" altLang="zh-CN" sz="2000" b="1">
                <a:latin typeface="宋体" panose="02010600030101010101" pitchFamily="2" charset="-122"/>
              </a:rPr>
              <a:t>;</a:t>
            </a:r>
            <a:endParaRPr lang="en-US" altLang="zh-CN" sz="2000" b="1"/>
          </a:p>
          <a:p>
            <a:pPr algn="just">
              <a:lnSpc>
                <a:spcPct val="90000"/>
              </a:lnSpc>
              <a:buNone/>
            </a:pPr>
            <a:r>
              <a:rPr lang="en-US" altLang="zh-CN" sz="2000" b="1" err="1">
                <a:latin typeface="宋体" panose="02010600030101010101" pitchFamily="2" charset="-122"/>
              </a:rPr>
              <a:t>   private JButton copyButton</a:t>
            </a:r>
            <a:r>
              <a:rPr lang="en-US" altLang="zh-CN" sz="2000" b="1">
                <a:latin typeface="宋体" panose="02010600030101010101" pitchFamily="2" charset="-122"/>
              </a:rPr>
              <a:t>;   </a:t>
            </a:r>
            <a:endParaRPr lang="en-US" altLang="zh-CN" sz="2000" b="1"/>
          </a:p>
          <a:p>
            <a:pPr algn="just">
              <a:lnSpc>
                <a:spcPct val="90000"/>
              </a:lnSpc>
              <a:buNone/>
            </a:pPr>
            <a:r>
              <a:rPr lang="en-US" altLang="zh-CN" sz="2000" b="1" err="1">
                <a:latin typeface="宋体" panose="02010600030101010101" pitchFamily="2" charset="-122"/>
              </a:rPr>
              <a:t>   public LabelandTextTest</a:t>
            </a:r>
            <a:r>
              <a:rPr lang="en-US" altLang="zh-CN" sz="2000" b="1">
                <a:latin typeface="宋体" panose="02010600030101010101" pitchFamily="2" charset="-122"/>
              </a:rPr>
              <a:t>()     // set up GUI</a:t>
            </a:r>
            <a:endParaRPr lang="en-US" altLang="zh-CN" sz="2000" b="1"/>
          </a:p>
          <a:p>
            <a:pPr algn="just">
              <a:lnSpc>
                <a:spcPct val="90000"/>
              </a:lnSpc>
              <a:buNone/>
            </a:pPr>
            <a:r>
              <a:rPr lang="en-US" altLang="zh-CN" sz="2000" b="1" err="1">
                <a:latin typeface="宋体" panose="02010600030101010101" pitchFamily="2" charset="-122"/>
              </a:rPr>
              <a:t>   {  super( "JTextField,JPasswordField </a:t>
            </a:r>
            <a:r>
              <a:rPr lang="zh-CN" altLang="en-US" sz="2000" b="1" err="1">
                <a:latin typeface="宋体" panose="02010600030101010101" pitchFamily="2" charset="-122"/>
              </a:rPr>
              <a:t>和</a:t>
            </a:r>
            <a:r>
              <a:rPr lang="en-US" altLang="zh-CN" sz="2000" b="1" err="1">
                <a:latin typeface="宋体" panose="02010600030101010101" pitchFamily="2" charset="-122"/>
              </a:rPr>
              <a:t>JTextArea</a:t>
            </a:r>
            <a:r>
              <a:rPr lang="zh-CN" altLang="en-US" sz="2000" b="1" dirty="0">
                <a:latin typeface="宋体" panose="02010600030101010101" pitchFamily="2" charset="-122"/>
              </a:rPr>
              <a:t>的使用</a:t>
            </a:r>
            <a:r>
              <a:rPr lang="en-US" altLang="zh-CN" sz="2000" b="1" dirty="0">
                <a:latin typeface="宋体" panose="02010600030101010101" pitchFamily="2" charset="-122"/>
              </a:rPr>
              <a:t>" );</a:t>
            </a:r>
            <a:endParaRPr lang="en-US" altLang="zh-CN" sz="2000" b="1" dirty="0"/>
          </a:p>
          <a:p>
            <a:pPr algn="just">
              <a:lnSpc>
                <a:spcPct val="90000"/>
              </a:lnSpc>
              <a:buNone/>
            </a:pPr>
            <a:r>
              <a:rPr lang="en-US" altLang="zh-CN" sz="2000" b="1" dirty="0">
                <a:latin typeface="宋体" panose="02010600030101010101" pitchFamily="2" charset="-122"/>
              </a:rPr>
              <a:t>      </a:t>
            </a:r>
            <a:r>
              <a:rPr lang="en-US" altLang="zh-CN" sz="2000" b="1" err="1">
                <a:latin typeface="宋体" panose="02010600030101010101" pitchFamily="2" charset="-122"/>
              </a:rPr>
              <a:t>Container container = getContentPane</a:t>
            </a:r>
            <a:r>
              <a:rPr lang="en-US" altLang="zh-CN" sz="2000" b="1">
                <a:latin typeface="宋体" panose="02010600030101010101" pitchFamily="2" charset="-122"/>
              </a:rPr>
              <a:t>();</a:t>
            </a:r>
            <a:endParaRPr lang="en-US" altLang="zh-CN" sz="2000" b="1"/>
          </a:p>
          <a:p>
            <a:pPr algn="just">
              <a:lnSpc>
                <a:spcPct val="90000"/>
              </a:lnSpc>
              <a:buNone/>
            </a:pPr>
            <a:r>
              <a:rPr lang="en-US" altLang="zh-CN" sz="2000" b="1" err="1">
                <a:latin typeface="宋体" panose="02010600030101010101" pitchFamily="2" charset="-122"/>
              </a:rPr>
              <a:t>      container.setLayout( new FlowLayout</a:t>
            </a:r>
            <a:r>
              <a:rPr lang="en-US" altLang="zh-CN" sz="2000" b="1">
                <a:latin typeface="宋体" panose="02010600030101010101" pitchFamily="2" charset="-122"/>
              </a:rPr>
              <a:t>() );</a:t>
            </a:r>
            <a:endParaRPr lang="en-US" altLang="zh-CN" sz="2000" b="1" err="1"/>
          </a:p>
          <a:p>
            <a:pPr algn="just">
              <a:lnSpc>
                <a:spcPct val="90000"/>
              </a:lnSpc>
              <a:buNone/>
            </a:pPr>
            <a:r>
              <a:rPr lang="en-US" altLang="zh-CN" sz="2000" b="1" err="1">
                <a:latin typeface="宋体" panose="02010600030101010101" pitchFamily="2" charset="-122"/>
              </a:rPr>
              <a:t>      JLabel label1 = new JLabel</a:t>
            </a:r>
            <a:r>
              <a:rPr lang="en-US" altLang="zh-CN" sz="2000" b="1" dirty="0">
                <a:latin typeface="宋体" panose="02010600030101010101" pitchFamily="2" charset="-122"/>
              </a:rPr>
              <a:t>( "</a:t>
            </a:r>
            <a:r>
              <a:rPr lang="zh-CN" altLang="en-US" sz="2000" b="1" dirty="0">
                <a:latin typeface="宋体" panose="02010600030101010101" pitchFamily="2" charset="-122"/>
              </a:rPr>
              <a:t>用户名</a:t>
            </a:r>
            <a:r>
              <a:rPr lang="en-US" altLang="zh-CN" sz="2000" b="1" dirty="0">
                <a:latin typeface="宋体" panose="02010600030101010101" pitchFamily="2" charset="-122"/>
              </a:rPr>
              <a:t>:" );</a:t>
            </a:r>
            <a:endParaRPr lang="en-US" altLang="zh-CN" sz="2000" b="1" dirty="0"/>
          </a:p>
          <a:p>
            <a:pPr algn="just">
              <a:lnSpc>
                <a:spcPct val="90000"/>
              </a:lnSpc>
              <a:buNone/>
            </a:pPr>
            <a:r>
              <a:rPr lang="en-US" altLang="zh-CN" sz="2000" b="1" dirty="0">
                <a:latin typeface="宋体" panose="02010600030101010101" pitchFamily="2" charset="-122"/>
              </a:rPr>
              <a:t>      </a:t>
            </a:r>
            <a:r>
              <a:rPr lang="en-US" altLang="zh-CN" sz="2000" b="1">
                <a:latin typeface="宋体" panose="02010600030101010101" pitchFamily="2" charset="-122"/>
              </a:rPr>
              <a:t>container.add( label1  );      </a:t>
            </a:r>
            <a:endParaRPr lang="en-US" altLang="zh-CN" sz="2000" b="1"/>
          </a:p>
          <a:p>
            <a:pPr algn="just">
              <a:lnSpc>
                <a:spcPct val="90000"/>
              </a:lnSpc>
              <a:buNone/>
            </a:pPr>
            <a:r>
              <a:rPr lang="en-US" altLang="zh-CN" sz="2000" b="1" err="1">
                <a:latin typeface="宋体" panose="02010600030101010101" pitchFamily="2" charset="-122"/>
              </a:rPr>
              <a:t>      textField1 = new JTextField</a:t>
            </a:r>
            <a:r>
              <a:rPr lang="en-US" altLang="zh-CN" sz="2000" b="1">
                <a:latin typeface="宋体" panose="02010600030101010101" pitchFamily="2" charset="-122"/>
              </a:rPr>
              <a:t>( 10 );</a:t>
            </a:r>
            <a:endParaRPr lang="en-US" altLang="zh-CN" sz="2000" b="1"/>
          </a:p>
          <a:p>
            <a:pPr algn="just">
              <a:lnSpc>
                <a:spcPct val="90000"/>
              </a:lnSpc>
              <a:buNone/>
            </a:pPr>
            <a:r>
              <a:rPr lang="en-US" altLang="zh-CN" sz="2000" b="1">
                <a:latin typeface="宋体" panose="02010600030101010101" pitchFamily="2" charset="-122"/>
              </a:rPr>
              <a:t>      container.add( textField1 );      </a:t>
            </a:r>
            <a:endParaRPr lang="en-US" altLang="zh-CN" sz="2000" b="1"/>
          </a:p>
          <a:p>
            <a:pPr algn="just">
              <a:lnSpc>
                <a:spcPct val="90000"/>
              </a:lnSpc>
              <a:buNone/>
            </a:pPr>
            <a:r>
              <a:rPr lang="en-US" altLang="zh-CN" sz="2000" b="1" err="1">
                <a:latin typeface="宋体" panose="02010600030101010101" pitchFamily="2" charset="-122"/>
              </a:rPr>
              <a:t>      container.add( new JLabel</a:t>
            </a:r>
            <a:r>
              <a:rPr lang="en-US" altLang="zh-CN" sz="2000" b="1" dirty="0">
                <a:latin typeface="宋体" panose="02010600030101010101" pitchFamily="2" charset="-122"/>
              </a:rPr>
              <a:t>( "</a:t>
            </a:r>
            <a:r>
              <a:rPr lang="zh-CN" altLang="en-US" sz="2000" b="1" dirty="0">
                <a:latin typeface="宋体" panose="02010600030101010101" pitchFamily="2" charset="-122"/>
              </a:rPr>
              <a:t>口令</a:t>
            </a:r>
            <a:r>
              <a:rPr lang="en-US" altLang="zh-CN" sz="2000" b="1" dirty="0">
                <a:latin typeface="宋体" panose="02010600030101010101" pitchFamily="2" charset="-122"/>
              </a:rPr>
              <a:t>:" )); </a:t>
            </a:r>
            <a:endParaRPr lang="en-US" altLang="zh-CN" sz="2000" b="1" dirty="0"/>
          </a:p>
          <a:p>
            <a:pPr algn="just">
              <a:lnSpc>
                <a:spcPct val="90000"/>
              </a:lnSpc>
              <a:buNone/>
            </a:pPr>
            <a:r>
              <a:rPr lang="en-US" altLang="zh-CN" sz="2000" b="1" dirty="0">
                <a:latin typeface="宋体" panose="02010600030101010101" pitchFamily="2" charset="-122"/>
              </a:rPr>
              <a:t>      </a:t>
            </a:r>
            <a:r>
              <a:rPr lang="en-US" altLang="zh-CN" sz="2000" b="1" err="1">
                <a:latin typeface="宋体" panose="02010600030101010101" pitchFamily="2" charset="-122"/>
              </a:rPr>
              <a:t>passwordField = new JPasswordField</a:t>
            </a:r>
            <a:r>
              <a:rPr lang="en-US" altLang="zh-CN" sz="2000" b="1">
                <a:latin typeface="宋体" panose="02010600030101010101" pitchFamily="2" charset="-122"/>
              </a:rPr>
              <a:t>( 10 );</a:t>
            </a:r>
            <a:endParaRPr lang="en-US" altLang="zh-CN" sz="2000" b="1"/>
          </a:p>
          <a:p>
            <a:pPr>
              <a:lnSpc>
                <a:spcPct val="90000"/>
              </a:lnSpc>
              <a:buNone/>
            </a:pPr>
            <a:r>
              <a:rPr lang="en-US" altLang="zh-CN" sz="2000" b="1" err="1">
                <a:latin typeface="宋体" panose="02010600030101010101" pitchFamily="2" charset="-122"/>
              </a:rPr>
              <a:t>      container.add( passwordField</a:t>
            </a:r>
            <a:r>
              <a:rPr lang="en-US" altLang="zh-CN" sz="2000" b="1">
                <a:latin typeface="宋体" panose="02010600030101010101" pitchFamily="2" charset="-122"/>
              </a:rPr>
              <a:t> ); </a:t>
            </a:r>
          </a:p>
        </p:txBody>
      </p:sp>
      <p:pic>
        <p:nvPicPr>
          <p:cNvPr id="421894" name="图片 421893"/>
          <p:cNvPicPr>
            <a:picLocks noChangeAspect="1"/>
          </p:cNvPicPr>
          <p:nvPr/>
        </p:nvPicPr>
        <p:blipFill>
          <a:blip r:embed="rId3"/>
          <a:stretch>
            <a:fillRect/>
          </a:stretch>
        </p:blipFill>
        <p:spPr>
          <a:xfrm>
            <a:off x="5715000" y="4267200"/>
            <a:ext cx="3429000" cy="1219200"/>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标题 422913"/>
          <p:cNvSpPr>
            <a:spLocks noGrp="1"/>
          </p:cNvSpPr>
          <p:nvPr>
            <p:ph type="title"/>
          </p:nvPr>
        </p:nvSpPr>
        <p:spPr>
          <a:ln/>
        </p:spPr>
        <p:txBody>
          <a:bodyPr anchor="b"/>
          <a:lstStyle/>
          <a:p>
            <a:endParaRPr/>
          </a:p>
        </p:txBody>
      </p:sp>
      <p:sp>
        <p:nvSpPr>
          <p:cNvPr id="422915" name="文本占位符 422914"/>
          <p:cNvSpPr>
            <a:spLocks noGrp="1"/>
          </p:cNvSpPr>
          <p:nvPr>
            <p:ph type="body" idx="1"/>
          </p:nvPr>
        </p:nvSpPr>
        <p:spPr>
          <a:ln/>
        </p:spPr>
        <p:txBody>
          <a:bodyPr/>
          <a:lstStyle/>
          <a:p>
            <a:endParaRPr/>
          </a:p>
        </p:txBody>
      </p:sp>
      <p:sp>
        <p:nvSpPr>
          <p:cNvPr id="422916" name="矩形 422915"/>
          <p:cNvSpPr/>
          <p:nvPr/>
        </p:nvSpPr>
        <p:spPr>
          <a:xfrm>
            <a:off x="0" y="0"/>
            <a:ext cx="9144000" cy="6400800"/>
          </a:xfrm>
          <a:prstGeom prst="rect">
            <a:avLst/>
          </a:prstGeom>
          <a:solidFill>
            <a:schemeClr val="bg1"/>
          </a:solidFill>
          <a:ln w="9525">
            <a:noFill/>
          </a:ln>
        </p:spPr>
        <p:txBody>
          <a:bodyPr/>
          <a:lstStyle/>
          <a:p>
            <a:pPr marL="342900" indent="-342900" algn="just">
              <a:lnSpc>
                <a:spcPct val="90000"/>
              </a:lnSpc>
              <a:spcBef>
                <a:spcPct val="20000"/>
              </a:spcBef>
              <a:buClr>
                <a:schemeClr val="folHlink"/>
              </a:buClr>
              <a:buSzPct val="60000"/>
              <a:buFont typeface="Wingdings" panose="05000000000000000000" pitchFamily="2" charset="2"/>
            </a:pPr>
            <a:r>
              <a:rPr lang="en-US" altLang="zh-CN" sz="2000" b="1" err="1">
                <a:solidFill>
                  <a:schemeClr val="tx1"/>
                </a:solidFill>
                <a:latin typeface="宋体" panose="02010600030101010101" pitchFamily="2" charset="-122"/>
                <a:ea typeface="宋体" panose="02010600030101010101" pitchFamily="2" charset="-122"/>
              </a:rPr>
              <a:t>Icon bug = new ImageIcon( "czims.jpg</a:t>
            </a:r>
            <a:r>
              <a:rPr lang="en-US" altLang="zh-CN" sz="2000" b="1">
                <a:solidFill>
                  <a:schemeClr val="tx1"/>
                </a:solidFill>
                <a:latin typeface="宋体" panose="02010600030101010101" pitchFamily="2" charset="-122"/>
                <a:ea typeface="宋体" panose="02010600030101010101" pitchFamily="2" charset="-122"/>
              </a:rPr>
              <a:t>" );</a:t>
            </a:r>
            <a:endParaRPr lang="en-US" altLang="zh-CN" sz="2000" b="1" err="1">
              <a:solidFill>
                <a:schemeClr val="tx1"/>
              </a:solidFill>
              <a:latin typeface="Tahoma" panose="020B0604030504040204" pitchFamily="34" charset="0"/>
              <a:ea typeface="宋体" panose="02010600030101010101" pitchFamily="2" charset="-122"/>
            </a:endParaRPr>
          </a:p>
          <a:p>
            <a:pPr marL="342900" indent="-342900" algn="just">
              <a:lnSpc>
                <a:spcPct val="90000"/>
              </a:lnSpc>
              <a:spcBef>
                <a:spcPct val="20000"/>
              </a:spcBef>
              <a:buClr>
                <a:schemeClr val="folHlink"/>
              </a:buClr>
              <a:buSzPct val="60000"/>
              <a:buFont typeface="Wingdings" panose="05000000000000000000" pitchFamily="2" charset="2"/>
            </a:pPr>
            <a:r>
              <a:rPr lang="en-US" altLang="zh-CN" sz="2000" b="1" err="1">
                <a:solidFill>
                  <a:schemeClr val="tx1"/>
                </a:solidFill>
                <a:latin typeface="宋体" panose="02010600030101010101" pitchFamily="2" charset="-122"/>
                <a:ea typeface="宋体" panose="02010600030101010101" pitchFamily="2" charset="-122"/>
              </a:rPr>
              <a:t>JLabel label2 = new JLabel</a:t>
            </a:r>
            <a:r>
              <a:rPr lang="en-US" altLang="zh-CN" sz="2000" b="1" dirty="0">
                <a:solidFill>
                  <a:schemeClr val="tx1"/>
                </a:solidFill>
                <a:latin typeface="宋体" panose="02010600030101010101" pitchFamily="2" charset="-122"/>
                <a:ea typeface="宋体" panose="02010600030101010101" pitchFamily="2" charset="-122"/>
              </a:rPr>
              <a:t>( "</a:t>
            </a:r>
            <a:r>
              <a:rPr lang="zh-CN" altLang="en-US" sz="2000" b="1" dirty="0">
                <a:solidFill>
                  <a:schemeClr val="tx1"/>
                </a:solidFill>
                <a:latin typeface="宋体" panose="02010600030101010101" pitchFamily="2" charset="-122"/>
                <a:ea typeface="宋体" panose="02010600030101010101" pitchFamily="2" charset="-122"/>
              </a:rPr>
              <a:t>照片</a:t>
            </a:r>
            <a:r>
              <a:rPr lang="en-US" altLang="zh-CN" sz="2000" b="1" dirty="0">
                <a:solidFill>
                  <a:schemeClr val="tx1"/>
                </a:solidFill>
                <a:latin typeface="宋体" panose="02010600030101010101" pitchFamily="2" charset="-122"/>
                <a:ea typeface="宋体" panose="02010600030101010101" pitchFamily="2" charset="-122"/>
              </a:rPr>
              <a:t>:" , </a:t>
            </a:r>
            <a:r>
              <a:rPr lang="en-US" altLang="zh-CN" sz="2000" b="1" err="1">
                <a:solidFill>
                  <a:schemeClr val="tx1"/>
                </a:solidFill>
                <a:latin typeface="宋体" panose="02010600030101010101" pitchFamily="2" charset="-122"/>
                <a:ea typeface="宋体" panose="02010600030101010101" pitchFamily="2" charset="-122"/>
              </a:rPr>
              <a:t>bug,  SwingConstants</a:t>
            </a:r>
            <a:r>
              <a:rPr lang="en-US" altLang="zh-CN" sz="2000" b="1">
                <a:solidFill>
                  <a:schemeClr val="tx1"/>
                </a:solidFill>
                <a:latin typeface="宋体" panose="02010600030101010101" pitchFamily="2" charset="-122"/>
                <a:ea typeface="宋体" panose="02010600030101010101" pitchFamily="2" charset="-122"/>
              </a:rPr>
              <a:t>.LEFT );</a:t>
            </a:r>
            <a:endParaRPr lang="en-US" altLang="zh-CN" sz="2000" b="1">
              <a:solidFill>
                <a:schemeClr val="tx1"/>
              </a:solidFill>
              <a:latin typeface="Tahoma" panose="020B0604030504040204" pitchFamily="34" charset="0"/>
              <a:ea typeface="宋体" panose="02010600030101010101" pitchFamily="2" charset="-122"/>
            </a:endParaRPr>
          </a:p>
          <a:p>
            <a:pPr marL="342900" indent="-342900" algn="just">
              <a:lnSpc>
                <a:spcPct val="90000"/>
              </a:lnSpc>
              <a:spcBef>
                <a:spcPct val="20000"/>
              </a:spcBef>
              <a:buClr>
                <a:schemeClr val="folHlink"/>
              </a:buClr>
              <a:buSzPct val="60000"/>
              <a:buFont typeface="Wingdings" panose="05000000000000000000" pitchFamily="2" charset="2"/>
            </a:pPr>
            <a:r>
              <a:rPr lang="en-US" altLang="zh-CN" sz="2000" b="1" err="1">
                <a:solidFill>
                  <a:schemeClr val="tx1"/>
                </a:solidFill>
                <a:latin typeface="宋体" panose="02010600030101010101" pitchFamily="2" charset="-122"/>
                <a:ea typeface="宋体" panose="02010600030101010101" pitchFamily="2" charset="-122"/>
              </a:rPr>
              <a:t>label2.setHorizontalTextPosition( SwingConstants</a:t>
            </a:r>
            <a:r>
              <a:rPr lang="en-US" altLang="zh-CN" sz="2000" b="1">
                <a:solidFill>
                  <a:schemeClr val="tx1"/>
                </a:solidFill>
                <a:latin typeface="宋体" panose="02010600030101010101" pitchFamily="2" charset="-122"/>
                <a:ea typeface="宋体" panose="02010600030101010101" pitchFamily="2" charset="-122"/>
              </a:rPr>
              <a:t>.CENTER );</a:t>
            </a:r>
            <a:endParaRPr lang="en-US" altLang="zh-CN" sz="2000" b="1">
              <a:solidFill>
                <a:schemeClr val="tx1"/>
              </a:solidFill>
              <a:latin typeface="Tahoma" panose="020B0604030504040204" pitchFamily="34" charset="0"/>
              <a:ea typeface="宋体" panose="02010600030101010101" pitchFamily="2" charset="-122"/>
            </a:endParaRPr>
          </a:p>
          <a:p>
            <a:pPr marL="342900" indent="-342900" algn="just">
              <a:lnSpc>
                <a:spcPct val="90000"/>
              </a:lnSpc>
              <a:spcBef>
                <a:spcPct val="20000"/>
              </a:spcBef>
              <a:buClr>
                <a:schemeClr val="folHlink"/>
              </a:buClr>
              <a:buSzPct val="60000"/>
              <a:buFont typeface="Wingdings" panose="05000000000000000000" pitchFamily="2" charset="2"/>
            </a:pPr>
            <a:r>
              <a:rPr lang="en-US" altLang="zh-CN" sz="2000" b="1" err="1">
                <a:solidFill>
                  <a:schemeClr val="tx1"/>
                </a:solidFill>
                <a:latin typeface="宋体" panose="02010600030101010101" pitchFamily="2" charset="-122"/>
                <a:ea typeface="宋体" panose="02010600030101010101" pitchFamily="2" charset="-122"/>
              </a:rPr>
              <a:t>label2.setVerticalTextPosition( SwingConstants</a:t>
            </a:r>
            <a:r>
              <a:rPr lang="en-US" altLang="zh-CN" sz="2000" b="1">
                <a:solidFill>
                  <a:schemeClr val="tx1"/>
                </a:solidFill>
                <a:latin typeface="宋体" panose="02010600030101010101" pitchFamily="2" charset="-122"/>
                <a:ea typeface="宋体" panose="02010600030101010101" pitchFamily="2" charset="-122"/>
              </a:rPr>
              <a:t>.BOTTOM );    </a:t>
            </a:r>
            <a:endParaRPr lang="en-US" altLang="zh-CN" sz="2000" b="1">
              <a:solidFill>
                <a:schemeClr val="tx1"/>
              </a:solidFill>
              <a:latin typeface="Tahoma" panose="020B0604030504040204" pitchFamily="34" charset="0"/>
              <a:ea typeface="宋体" panose="02010600030101010101" pitchFamily="2" charset="-122"/>
            </a:endParaRPr>
          </a:p>
          <a:p>
            <a:pPr marL="342900" indent="-342900" algn="just">
              <a:lnSpc>
                <a:spcPct val="90000"/>
              </a:lnSpc>
              <a:spcBef>
                <a:spcPct val="20000"/>
              </a:spcBef>
              <a:buClr>
                <a:schemeClr val="folHlink"/>
              </a:buClr>
              <a:buSzPct val="60000"/>
              <a:buFont typeface="Wingdings" panose="05000000000000000000" pitchFamily="2" charset="2"/>
            </a:pPr>
            <a:r>
              <a:rPr lang="en-US" altLang="zh-CN" sz="2000" b="1">
                <a:solidFill>
                  <a:schemeClr val="tx1"/>
                </a:solidFill>
                <a:latin typeface="宋体" panose="02010600030101010101" pitchFamily="2" charset="-122"/>
                <a:ea typeface="宋体" panose="02010600030101010101" pitchFamily="2" charset="-122"/>
              </a:rPr>
              <a:t>container.add( label2  );         </a:t>
            </a:r>
            <a:endParaRPr lang="en-US" altLang="zh-CN" sz="2000" b="1">
              <a:solidFill>
                <a:schemeClr val="tx1"/>
              </a:solidFill>
              <a:latin typeface="Tahoma" panose="020B0604030504040204" pitchFamily="34" charset="0"/>
              <a:ea typeface="宋体" panose="02010600030101010101" pitchFamily="2" charset="-122"/>
            </a:endParaRPr>
          </a:p>
          <a:p>
            <a:pPr marL="342900" indent="-342900" algn="just">
              <a:lnSpc>
                <a:spcPct val="90000"/>
              </a:lnSpc>
              <a:spcBef>
                <a:spcPct val="20000"/>
              </a:spcBef>
              <a:buClr>
                <a:schemeClr val="folHlink"/>
              </a:buClr>
              <a:buSzPct val="60000"/>
              <a:buFont typeface="Wingdings" panose="05000000000000000000" pitchFamily="2" charset="2"/>
            </a:pPr>
            <a:r>
              <a:rPr lang="en-US" altLang="zh-CN" sz="2000" b="1" err="1">
                <a:solidFill>
                  <a:schemeClr val="tx1"/>
                </a:solidFill>
                <a:latin typeface="宋体" panose="02010600030101010101" pitchFamily="2" charset="-122"/>
                <a:ea typeface="宋体" panose="02010600030101010101" pitchFamily="2" charset="-122"/>
              </a:rPr>
              <a:t>textField3 = new JTextField</a:t>
            </a:r>
            <a:r>
              <a:rPr lang="en-US" altLang="zh-CN" sz="2000" b="1" dirty="0">
                <a:solidFill>
                  <a:schemeClr val="tx1"/>
                </a:solidFill>
                <a:latin typeface="宋体" panose="02010600030101010101" pitchFamily="2" charset="-122"/>
                <a:ea typeface="宋体" panose="02010600030101010101" pitchFamily="2" charset="-122"/>
              </a:rPr>
              <a:t>( "</a:t>
            </a:r>
            <a:r>
              <a:rPr lang="zh-CN" altLang="en-US" sz="2000" b="1" dirty="0">
                <a:solidFill>
                  <a:schemeClr val="tx1"/>
                </a:solidFill>
                <a:latin typeface="宋体" panose="02010600030101010101" pitchFamily="2" charset="-122"/>
                <a:ea typeface="宋体" panose="02010600030101010101" pitchFamily="2" charset="-122"/>
              </a:rPr>
              <a:t>显示用户名或口令</a:t>
            </a:r>
            <a:r>
              <a:rPr lang="en-US" altLang="zh-CN" sz="2000" b="1" dirty="0">
                <a:solidFill>
                  <a:schemeClr val="tx1"/>
                </a:solidFill>
                <a:latin typeface="宋体" panose="02010600030101010101" pitchFamily="2" charset="-122"/>
                <a:ea typeface="宋体" panose="02010600030101010101" pitchFamily="2" charset="-122"/>
              </a:rPr>
              <a:t>", 30 );</a:t>
            </a:r>
            <a:endParaRPr lang="en-US" altLang="zh-CN" sz="2000" b="1" dirty="0">
              <a:solidFill>
                <a:schemeClr val="tx1"/>
              </a:solidFill>
              <a:latin typeface="Tahoma" panose="020B0604030504040204" pitchFamily="34" charset="0"/>
              <a:ea typeface="宋体" panose="02010600030101010101" pitchFamily="2" charset="-122"/>
            </a:endParaRPr>
          </a:p>
          <a:p>
            <a:pPr marL="342900" indent="-342900" algn="just">
              <a:lnSpc>
                <a:spcPct val="90000"/>
              </a:lnSpc>
              <a:spcBef>
                <a:spcPct val="20000"/>
              </a:spcBef>
              <a:buClr>
                <a:schemeClr val="folHlink"/>
              </a:buClr>
              <a:buSzPct val="60000"/>
              <a:buFont typeface="Wingdings" panose="05000000000000000000" pitchFamily="2" charset="2"/>
            </a:pPr>
            <a:r>
              <a:rPr lang="en-US" altLang="zh-CN" sz="2000" b="1" err="1">
                <a:solidFill>
                  <a:schemeClr val="tx1"/>
                </a:solidFill>
                <a:latin typeface="宋体" panose="02010600030101010101" pitchFamily="2" charset="-122"/>
                <a:ea typeface="宋体" panose="02010600030101010101" pitchFamily="2" charset="-122"/>
              </a:rPr>
              <a:t>textField3.setEditable</a:t>
            </a:r>
            <a:r>
              <a:rPr lang="en-US" altLang="zh-CN" sz="2000" b="1">
                <a:solidFill>
                  <a:schemeClr val="tx1"/>
                </a:solidFill>
                <a:latin typeface="宋体" panose="02010600030101010101" pitchFamily="2" charset="-122"/>
                <a:ea typeface="宋体" panose="02010600030101010101" pitchFamily="2" charset="-122"/>
              </a:rPr>
              <a:t>( false ); container.add( textField3 );      </a:t>
            </a:r>
            <a:endParaRPr lang="en-US" altLang="zh-CN" sz="2000" b="1">
              <a:solidFill>
                <a:schemeClr val="tx1"/>
              </a:solidFill>
              <a:latin typeface="Tahoma" panose="020B0604030504040204" pitchFamily="34" charset="0"/>
              <a:ea typeface="宋体" panose="02010600030101010101" pitchFamily="2" charset="-122"/>
            </a:endParaRPr>
          </a:p>
          <a:p>
            <a:pPr marL="342900" indent="-342900" algn="just">
              <a:lnSpc>
                <a:spcPct val="90000"/>
              </a:lnSpc>
              <a:spcBef>
                <a:spcPct val="20000"/>
              </a:spcBef>
              <a:buClr>
                <a:schemeClr val="folHlink"/>
              </a:buClr>
              <a:buSzPct val="60000"/>
              <a:buFont typeface="Wingdings" panose="05000000000000000000" pitchFamily="2" charset="2"/>
            </a:pPr>
            <a:r>
              <a:rPr lang="en-US" altLang="zh-CN" sz="2000" b="1">
                <a:solidFill>
                  <a:srgbClr val="FF9900"/>
                </a:solidFill>
                <a:latin typeface="宋体" panose="02010600030101010101" pitchFamily="2" charset="-122"/>
                <a:ea typeface="宋体" panose="02010600030101010101" pitchFamily="2" charset="-122"/>
              </a:rPr>
              <a:t>// register event handlers</a:t>
            </a:r>
            <a:endParaRPr lang="en-US" altLang="zh-CN" sz="2000" b="1">
              <a:solidFill>
                <a:srgbClr val="FF9900"/>
              </a:solidFill>
              <a:latin typeface="Tahoma" panose="020B0604030504040204" pitchFamily="34" charset="0"/>
              <a:ea typeface="宋体" panose="02010600030101010101" pitchFamily="2" charset="-122"/>
            </a:endParaRPr>
          </a:p>
          <a:p>
            <a:pPr marL="342900" indent="-342900" algn="just">
              <a:lnSpc>
                <a:spcPct val="90000"/>
              </a:lnSpc>
              <a:spcBef>
                <a:spcPct val="20000"/>
              </a:spcBef>
              <a:buClr>
                <a:schemeClr val="folHlink"/>
              </a:buClr>
              <a:buSzPct val="60000"/>
              <a:buFont typeface="Wingdings" panose="05000000000000000000" pitchFamily="2" charset="2"/>
            </a:pPr>
            <a:r>
              <a:rPr lang="en-US" altLang="zh-CN" sz="2000" b="1" err="1">
                <a:solidFill>
                  <a:schemeClr val="tx1"/>
                </a:solidFill>
                <a:latin typeface="宋体" panose="02010600030101010101" pitchFamily="2" charset="-122"/>
                <a:ea typeface="宋体" panose="02010600030101010101" pitchFamily="2" charset="-122"/>
              </a:rPr>
              <a:t>TextFieldHandler handler = new TextFieldHandler</a:t>
            </a:r>
            <a:r>
              <a:rPr lang="en-US" altLang="zh-CN" sz="2000" b="1">
                <a:solidFill>
                  <a:schemeClr val="tx1"/>
                </a:solidFill>
                <a:latin typeface="宋体" panose="02010600030101010101" pitchFamily="2" charset="-122"/>
                <a:ea typeface="宋体" panose="02010600030101010101" pitchFamily="2" charset="-122"/>
              </a:rPr>
              <a:t>();</a:t>
            </a:r>
            <a:endParaRPr lang="en-US" altLang="zh-CN" sz="2000" b="1">
              <a:solidFill>
                <a:schemeClr val="tx1"/>
              </a:solidFill>
              <a:latin typeface="Tahoma" panose="020B0604030504040204" pitchFamily="34" charset="0"/>
              <a:ea typeface="宋体" panose="02010600030101010101" pitchFamily="2" charset="-122"/>
            </a:endParaRPr>
          </a:p>
          <a:p>
            <a:pPr marL="342900" indent="-342900" algn="just">
              <a:lnSpc>
                <a:spcPct val="90000"/>
              </a:lnSpc>
              <a:spcBef>
                <a:spcPct val="20000"/>
              </a:spcBef>
              <a:buClr>
                <a:schemeClr val="folHlink"/>
              </a:buClr>
              <a:buSzPct val="60000"/>
              <a:buFont typeface="Wingdings" panose="05000000000000000000" pitchFamily="2" charset="2"/>
            </a:pPr>
            <a:r>
              <a:rPr lang="en-US" altLang="zh-CN" sz="2000" b="1" err="1">
                <a:solidFill>
                  <a:schemeClr val="tx1"/>
                </a:solidFill>
                <a:latin typeface="宋体" panose="02010600030101010101" pitchFamily="2" charset="-122"/>
                <a:ea typeface="宋体" panose="02010600030101010101" pitchFamily="2" charset="-122"/>
              </a:rPr>
              <a:t>textField1.addActionListener( handler );          </a:t>
            </a:r>
            <a:endParaRPr lang="en-US" altLang="zh-CN" sz="2000" b="1" err="1">
              <a:solidFill>
                <a:schemeClr val="tx1"/>
              </a:solidFill>
              <a:latin typeface="Tahoma" panose="020B0604030504040204" pitchFamily="34" charset="0"/>
              <a:ea typeface="宋体" panose="02010600030101010101" pitchFamily="2" charset="-122"/>
            </a:endParaRPr>
          </a:p>
          <a:p>
            <a:pPr marL="342900" indent="-342900" algn="just">
              <a:lnSpc>
                <a:spcPct val="90000"/>
              </a:lnSpc>
              <a:spcBef>
                <a:spcPct val="20000"/>
              </a:spcBef>
              <a:buClr>
                <a:schemeClr val="folHlink"/>
              </a:buClr>
              <a:buSzPct val="60000"/>
              <a:buFont typeface="Wingdings" panose="05000000000000000000" pitchFamily="2" charset="2"/>
            </a:pPr>
            <a:r>
              <a:rPr lang="en-US" altLang="zh-CN" sz="2000" b="1" err="1">
                <a:solidFill>
                  <a:schemeClr val="tx1"/>
                </a:solidFill>
                <a:latin typeface="宋体" panose="02010600030101010101" pitchFamily="2" charset="-122"/>
                <a:ea typeface="宋体" panose="02010600030101010101" pitchFamily="2" charset="-122"/>
              </a:rPr>
              <a:t>passwordField.addActionListener</a:t>
            </a:r>
            <a:r>
              <a:rPr lang="en-US" altLang="zh-CN" sz="2000" b="1">
                <a:solidFill>
                  <a:schemeClr val="tx1"/>
                </a:solidFill>
                <a:latin typeface="宋体" panose="02010600030101010101" pitchFamily="2" charset="-122"/>
                <a:ea typeface="宋体" panose="02010600030101010101" pitchFamily="2" charset="-122"/>
              </a:rPr>
              <a:t>( handler );      </a:t>
            </a:r>
            <a:endParaRPr lang="en-US" altLang="zh-CN" sz="2000" b="1">
              <a:solidFill>
                <a:schemeClr val="tx1"/>
              </a:solidFill>
              <a:latin typeface="Tahoma" panose="020B0604030504040204" pitchFamily="34" charset="0"/>
              <a:ea typeface="宋体" panose="02010600030101010101" pitchFamily="2" charset="-122"/>
            </a:endParaRPr>
          </a:p>
          <a:p>
            <a:pPr marL="342900" indent="-342900" algn="just">
              <a:lnSpc>
                <a:spcPct val="90000"/>
              </a:lnSpc>
              <a:spcBef>
                <a:spcPct val="20000"/>
              </a:spcBef>
              <a:buClr>
                <a:schemeClr val="folHlink"/>
              </a:buClr>
              <a:buSzPct val="60000"/>
              <a:buFont typeface="Wingdings" panose="05000000000000000000" pitchFamily="2" charset="2"/>
            </a:pPr>
            <a:r>
              <a:rPr lang="en-US" altLang="zh-CN" sz="2000" b="1" err="1">
                <a:solidFill>
                  <a:schemeClr val="tx1"/>
                </a:solidFill>
                <a:latin typeface="宋体" panose="02010600030101010101" pitchFamily="2" charset="-122"/>
                <a:ea typeface="宋体" panose="02010600030101010101" pitchFamily="2" charset="-122"/>
              </a:rPr>
              <a:t>Box box = Box.createHorizontalBox</a:t>
            </a:r>
            <a:r>
              <a:rPr lang="en-US" altLang="zh-CN" sz="2000" b="1">
                <a:solidFill>
                  <a:schemeClr val="tx1"/>
                </a:solidFill>
                <a:latin typeface="宋体" panose="02010600030101010101" pitchFamily="2" charset="-122"/>
                <a:ea typeface="宋体" panose="02010600030101010101" pitchFamily="2" charset="-122"/>
              </a:rPr>
              <a:t>(); </a:t>
            </a:r>
            <a:endParaRPr lang="en-US" altLang="zh-CN" sz="2000" b="1">
              <a:solidFill>
                <a:schemeClr val="tx1"/>
              </a:solidFill>
              <a:latin typeface="Tahoma" panose="020B0604030504040204" pitchFamily="34" charset="0"/>
              <a:ea typeface="宋体" panose="02010600030101010101" pitchFamily="2" charset="-122"/>
            </a:endParaRPr>
          </a:p>
          <a:p>
            <a:pPr marL="342900" indent="-342900" algn="just">
              <a:lnSpc>
                <a:spcPct val="90000"/>
              </a:lnSpc>
              <a:spcBef>
                <a:spcPct val="20000"/>
              </a:spcBef>
              <a:buClr>
                <a:schemeClr val="folHlink"/>
              </a:buClr>
              <a:buSzPct val="60000"/>
              <a:buFont typeface="Wingdings" panose="05000000000000000000" pitchFamily="2" charset="2"/>
            </a:pPr>
            <a:r>
              <a:rPr lang="en-US" altLang="zh-CN" sz="2000" b="1">
                <a:solidFill>
                  <a:schemeClr val="tx1"/>
                </a:solidFill>
                <a:latin typeface="宋体" panose="02010600030101010101" pitchFamily="2" charset="-122"/>
                <a:ea typeface="宋体" panose="02010600030101010101" pitchFamily="2" charset="-122"/>
              </a:rPr>
              <a:t>String string = "This is a demo string to\n" + </a:t>
            </a:r>
            <a:endParaRPr lang="en-US" altLang="zh-CN" sz="2000" b="1">
              <a:solidFill>
                <a:schemeClr val="tx1"/>
              </a:solidFill>
              <a:latin typeface="Tahoma" panose="020B0604030504040204" pitchFamily="34" charset="0"/>
              <a:ea typeface="宋体" panose="02010600030101010101" pitchFamily="2" charset="-122"/>
            </a:endParaRPr>
          </a:p>
          <a:p>
            <a:pPr marL="342900" indent="-342900" algn="just">
              <a:lnSpc>
                <a:spcPct val="90000"/>
              </a:lnSpc>
              <a:spcBef>
                <a:spcPct val="20000"/>
              </a:spcBef>
              <a:buClr>
                <a:schemeClr val="folHlink"/>
              </a:buClr>
              <a:buSzPct val="60000"/>
              <a:buFont typeface="Wingdings" panose="05000000000000000000" pitchFamily="2" charset="2"/>
            </a:pPr>
            <a:r>
              <a:rPr lang="en-US" altLang="zh-CN" sz="2000" b="1" err="1">
                <a:solidFill>
                  <a:schemeClr val="tx1"/>
                </a:solidFill>
                <a:latin typeface="宋体" panose="02010600030101010101" pitchFamily="2" charset="-122"/>
                <a:ea typeface="宋体" panose="02010600030101010101" pitchFamily="2" charset="-122"/>
              </a:rPr>
              <a:t>      "illustrate  textarea</a:t>
            </a:r>
            <a:r>
              <a:rPr lang="en-US" altLang="zh-CN" sz="2000" b="1">
                <a:solidFill>
                  <a:schemeClr val="tx1"/>
                </a:solidFill>
                <a:latin typeface="宋体" panose="02010600030101010101" pitchFamily="2" charset="-122"/>
                <a:ea typeface="宋体" panose="02010600030101010101" pitchFamily="2" charset="-122"/>
              </a:rPr>
              <a:t> programming \n" ;</a:t>
            </a:r>
            <a:endParaRPr lang="en-US" altLang="zh-CN" sz="2000" b="1">
              <a:solidFill>
                <a:schemeClr val="tx1"/>
              </a:solidFill>
              <a:latin typeface="Tahoma" panose="020B0604030504040204" pitchFamily="34" charset="0"/>
              <a:ea typeface="宋体" panose="02010600030101010101" pitchFamily="2" charset="-122"/>
            </a:endParaRPr>
          </a:p>
          <a:p>
            <a:pPr marL="342900" indent="-342900" algn="just">
              <a:lnSpc>
                <a:spcPct val="90000"/>
              </a:lnSpc>
              <a:spcBef>
                <a:spcPct val="20000"/>
              </a:spcBef>
              <a:buClr>
                <a:schemeClr val="folHlink"/>
              </a:buClr>
              <a:buSzPct val="60000"/>
              <a:buFont typeface="Wingdings" panose="05000000000000000000" pitchFamily="2" charset="2"/>
            </a:pPr>
            <a:r>
              <a:rPr lang="en-US" altLang="zh-CN" sz="2000" b="1" err="1">
                <a:solidFill>
                  <a:schemeClr val="tx1"/>
                </a:solidFill>
                <a:latin typeface="宋体" panose="02010600030101010101" pitchFamily="2" charset="-122"/>
                <a:ea typeface="宋体" panose="02010600030101010101" pitchFamily="2" charset="-122"/>
              </a:rPr>
              <a:t>textArea1 = new JTextArea</a:t>
            </a:r>
            <a:r>
              <a:rPr lang="en-US" altLang="zh-CN" sz="2000" b="1">
                <a:solidFill>
                  <a:schemeClr val="tx1"/>
                </a:solidFill>
                <a:latin typeface="宋体" panose="02010600030101010101" pitchFamily="2" charset="-122"/>
                <a:ea typeface="宋体" panose="02010600030101010101" pitchFamily="2" charset="-122"/>
              </a:rPr>
              <a:t>( string, 5, 12 );</a:t>
            </a:r>
            <a:endParaRPr lang="en-US" altLang="zh-CN" sz="2000" b="1">
              <a:solidFill>
                <a:schemeClr val="tx1"/>
              </a:solidFill>
              <a:latin typeface="Tahoma" panose="020B0604030504040204" pitchFamily="34" charset="0"/>
              <a:ea typeface="宋体" panose="02010600030101010101" pitchFamily="2" charset="-122"/>
            </a:endParaRPr>
          </a:p>
          <a:p>
            <a:pPr marL="342900" indent="-342900" algn="just">
              <a:lnSpc>
                <a:spcPct val="90000"/>
              </a:lnSpc>
              <a:spcBef>
                <a:spcPct val="20000"/>
              </a:spcBef>
              <a:buClr>
                <a:schemeClr val="folHlink"/>
              </a:buClr>
              <a:buSzPct val="60000"/>
              <a:buFont typeface="Wingdings" panose="05000000000000000000" pitchFamily="2" charset="2"/>
            </a:pPr>
            <a:r>
              <a:rPr lang="en-US" altLang="zh-CN" sz="2000" b="1" err="1">
                <a:solidFill>
                  <a:schemeClr val="tx1"/>
                </a:solidFill>
                <a:latin typeface="宋体" panose="02010600030101010101" pitchFamily="2" charset="-122"/>
                <a:ea typeface="宋体" panose="02010600030101010101" pitchFamily="2" charset="-122"/>
              </a:rPr>
              <a:t>box.add( new JScrollPane</a:t>
            </a:r>
            <a:r>
              <a:rPr lang="en-US" altLang="zh-CN" sz="2000" b="1">
                <a:solidFill>
                  <a:schemeClr val="tx1"/>
                </a:solidFill>
                <a:latin typeface="宋体" panose="02010600030101010101" pitchFamily="2" charset="-122"/>
                <a:ea typeface="宋体" panose="02010600030101010101" pitchFamily="2" charset="-122"/>
              </a:rPr>
              <a:t>( textArea1 ) );  </a:t>
            </a:r>
            <a:endParaRPr lang="en-US" altLang="zh-CN" sz="2000" b="1">
              <a:solidFill>
                <a:schemeClr val="tx1"/>
              </a:solidFill>
              <a:latin typeface="Tahoma" panose="020B0604030504040204" pitchFamily="34" charset="0"/>
              <a:ea typeface="宋体" panose="02010600030101010101" pitchFamily="2" charset="-122"/>
            </a:endParaRPr>
          </a:p>
          <a:p>
            <a:pPr marL="342900" indent="-342900" algn="just">
              <a:lnSpc>
                <a:spcPct val="90000"/>
              </a:lnSpc>
              <a:spcBef>
                <a:spcPct val="20000"/>
              </a:spcBef>
              <a:buClr>
                <a:schemeClr val="folHlink"/>
              </a:buClr>
              <a:buSzPct val="60000"/>
              <a:buFont typeface="Wingdings" panose="05000000000000000000" pitchFamily="2" charset="2"/>
            </a:pPr>
            <a:r>
              <a:rPr lang="en-US" altLang="zh-CN" sz="2000" b="1" err="1">
                <a:solidFill>
                  <a:schemeClr val="tx1"/>
                </a:solidFill>
                <a:latin typeface="宋体" panose="02010600030101010101" pitchFamily="2" charset="-122"/>
                <a:ea typeface="宋体" panose="02010600030101010101" pitchFamily="2" charset="-122"/>
              </a:rPr>
              <a:t>copyButton = new JButton</a:t>
            </a:r>
            <a:r>
              <a:rPr lang="en-US" altLang="zh-CN" sz="2000" b="1" dirty="0">
                <a:solidFill>
                  <a:schemeClr val="tx1"/>
                </a:solidFill>
                <a:latin typeface="宋体" panose="02010600030101010101" pitchFamily="2" charset="-122"/>
                <a:ea typeface="宋体" panose="02010600030101010101" pitchFamily="2" charset="-122"/>
              </a:rPr>
              <a:t>( "</a:t>
            </a:r>
            <a:r>
              <a:rPr lang="zh-CN" altLang="en-US" sz="2000" b="1" dirty="0">
                <a:solidFill>
                  <a:schemeClr val="tx1"/>
                </a:solidFill>
                <a:latin typeface="宋体" panose="02010600030101010101" pitchFamily="2" charset="-122"/>
                <a:ea typeface="宋体" panose="02010600030101010101" pitchFamily="2" charset="-122"/>
              </a:rPr>
              <a:t>拷贝 </a:t>
            </a:r>
            <a:r>
              <a:rPr lang="en-US" altLang="zh-CN" sz="2000" b="1" dirty="0">
                <a:solidFill>
                  <a:schemeClr val="tx1"/>
                </a:solidFill>
                <a:latin typeface="宋体" panose="02010600030101010101" pitchFamily="2" charset="-122"/>
                <a:ea typeface="宋体" panose="02010600030101010101" pitchFamily="2" charset="-122"/>
              </a:rPr>
              <a:t>&gt;&gt;&gt;" );</a:t>
            </a:r>
            <a:endParaRPr lang="en-US" altLang="zh-CN" sz="2000" b="1" dirty="0">
              <a:solidFill>
                <a:schemeClr val="tx1"/>
              </a:solidFill>
              <a:latin typeface="Tahoma" panose="020B0604030504040204" pitchFamily="34" charset="0"/>
              <a:ea typeface="宋体" panose="02010600030101010101" pitchFamily="2" charset="-122"/>
            </a:endParaRPr>
          </a:p>
          <a:p>
            <a:pPr marL="342900" indent="-342900" algn="just">
              <a:lnSpc>
                <a:spcPct val="90000"/>
              </a:lnSpc>
              <a:spcBef>
                <a:spcPct val="20000"/>
              </a:spcBef>
              <a:buClr>
                <a:schemeClr val="folHlink"/>
              </a:buClr>
              <a:buSzPct val="60000"/>
              <a:buFont typeface="Wingdings" panose="05000000000000000000" pitchFamily="2" charset="2"/>
            </a:pPr>
            <a:r>
              <a:rPr lang="en-US" altLang="zh-CN" sz="2000" b="1" err="1">
                <a:solidFill>
                  <a:schemeClr val="tx1"/>
                </a:solidFill>
                <a:latin typeface="宋体" panose="02010600030101010101" pitchFamily="2" charset="-122"/>
                <a:ea typeface="宋体" panose="02010600030101010101" pitchFamily="2" charset="-122"/>
              </a:rPr>
              <a:t>box.add( copyButton</a:t>
            </a:r>
            <a:r>
              <a:rPr lang="en-US" altLang="zh-CN" sz="2000" b="1">
                <a:solidFill>
                  <a:schemeClr val="tx1"/>
                </a:solidFill>
                <a:latin typeface="宋体" panose="02010600030101010101" pitchFamily="2" charset="-122"/>
                <a:ea typeface="宋体" panose="02010600030101010101" pitchFamily="2" charset="-122"/>
              </a:rPr>
              <a:t> );                   </a:t>
            </a:r>
          </a:p>
        </p:txBody>
      </p:sp>
      <p:pic>
        <p:nvPicPr>
          <p:cNvPr id="422917" name="图片 422916"/>
          <p:cNvPicPr>
            <a:picLocks noChangeAspect="1"/>
          </p:cNvPicPr>
          <p:nvPr/>
        </p:nvPicPr>
        <p:blipFill>
          <a:blip r:embed="rId3"/>
          <a:stretch>
            <a:fillRect/>
          </a:stretch>
        </p:blipFill>
        <p:spPr>
          <a:xfrm>
            <a:off x="5715000" y="4953000"/>
            <a:ext cx="3429000" cy="1371600"/>
          </a:xfrm>
          <a:prstGeom prst="rect">
            <a:avLst/>
          </a:prstGeom>
          <a:noFill/>
          <a:ln w="9525">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标题 423937"/>
          <p:cNvSpPr>
            <a:spLocks noGrp="1"/>
          </p:cNvSpPr>
          <p:nvPr>
            <p:ph type="title"/>
          </p:nvPr>
        </p:nvSpPr>
        <p:spPr>
          <a:ln/>
        </p:spPr>
        <p:txBody>
          <a:bodyPr anchor="b"/>
          <a:lstStyle/>
          <a:p>
            <a:endParaRPr/>
          </a:p>
        </p:txBody>
      </p:sp>
      <p:sp>
        <p:nvSpPr>
          <p:cNvPr id="423939" name="文本占位符 423938"/>
          <p:cNvSpPr>
            <a:spLocks noGrp="1"/>
          </p:cNvSpPr>
          <p:nvPr>
            <p:ph type="body" idx="1"/>
          </p:nvPr>
        </p:nvSpPr>
        <p:spPr>
          <a:ln/>
        </p:spPr>
        <p:txBody>
          <a:bodyPr/>
          <a:lstStyle/>
          <a:p>
            <a:endParaRPr/>
          </a:p>
        </p:txBody>
      </p:sp>
      <p:sp>
        <p:nvSpPr>
          <p:cNvPr id="423940" name="矩形 423939"/>
          <p:cNvSpPr/>
          <p:nvPr/>
        </p:nvSpPr>
        <p:spPr>
          <a:xfrm>
            <a:off x="0" y="0"/>
            <a:ext cx="9144000" cy="6400800"/>
          </a:xfrm>
          <a:prstGeom prst="rect">
            <a:avLst/>
          </a:prstGeom>
          <a:solidFill>
            <a:schemeClr val="bg1"/>
          </a:solidFill>
          <a:ln w="9525">
            <a:noFill/>
          </a:ln>
        </p:spPr>
        <p:txBody>
          <a:bodyPr/>
          <a:lstStyle/>
          <a:p>
            <a:pPr marL="342900" indent="-342900" algn="just">
              <a:lnSpc>
                <a:spcPct val="90000"/>
              </a:lnSpc>
              <a:spcBef>
                <a:spcPct val="20000"/>
              </a:spcBef>
              <a:buClr>
                <a:schemeClr val="folHlink"/>
              </a:buClr>
              <a:buSzPct val="60000"/>
              <a:buFont typeface="Wingdings" panose="05000000000000000000" pitchFamily="2" charset="2"/>
            </a:pPr>
            <a:r>
              <a:rPr lang="en-US" altLang="zh-CN" sz="2000" b="1" err="1">
                <a:solidFill>
                  <a:schemeClr val="tx1"/>
                </a:solidFill>
                <a:latin typeface="宋体" panose="02010600030101010101" pitchFamily="2" charset="-122"/>
                <a:ea typeface="宋体" panose="02010600030101010101" pitchFamily="2" charset="-122"/>
              </a:rPr>
              <a:t> copyButton.addActionListener(new ActionListener</a:t>
            </a:r>
            <a:r>
              <a:rPr lang="en-US" altLang="zh-CN" sz="2000" b="1">
                <a:solidFill>
                  <a:schemeClr val="tx1"/>
                </a:solidFill>
                <a:latin typeface="宋体" panose="02010600030101010101" pitchFamily="2" charset="-122"/>
                <a:ea typeface="宋体" panose="02010600030101010101" pitchFamily="2" charset="-122"/>
              </a:rPr>
              <a:t>() {  </a:t>
            </a:r>
            <a:endParaRPr lang="en-US" altLang="zh-CN" sz="2000" b="1">
              <a:solidFill>
                <a:schemeClr val="tx1"/>
              </a:solidFill>
              <a:latin typeface="Tahoma" panose="020B0604030504040204" pitchFamily="34" charset="0"/>
              <a:ea typeface="宋体" panose="02010600030101010101" pitchFamily="2" charset="-122"/>
            </a:endParaRPr>
          </a:p>
          <a:p>
            <a:pPr marL="342900" indent="-342900" algn="just">
              <a:lnSpc>
                <a:spcPct val="90000"/>
              </a:lnSpc>
              <a:spcBef>
                <a:spcPct val="20000"/>
              </a:spcBef>
              <a:buClr>
                <a:schemeClr val="folHlink"/>
              </a:buClr>
              <a:buSzPct val="60000"/>
              <a:buFont typeface="Wingdings" panose="05000000000000000000" pitchFamily="2" charset="2"/>
            </a:pPr>
            <a:r>
              <a:rPr lang="en-US" altLang="zh-CN" sz="2000" b="1" dirty="0">
                <a:solidFill>
                  <a:schemeClr val="tx1"/>
                </a:solidFill>
                <a:latin typeface="宋体" panose="02010600030101010101" pitchFamily="2" charset="-122"/>
                <a:ea typeface="宋体" panose="02010600030101010101" pitchFamily="2" charset="-122"/>
              </a:rPr>
              <a:t> </a:t>
            </a:r>
            <a:r>
              <a:rPr lang="en-US" altLang="zh-CN" sz="2000" b="1" err="1">
                <a:solidFill>
                  <a:schemeClr val="tx1"/>
                </a:solidFill>
                <a:latin typeface="宋体" panose="02010600030101010101" pitchFamily="2" charset="-122"/>
                <a:ea typeface="宋体" panose="02010600030101010101" pitchFamily="2" charset="-122"/>
              </a:rPr>
              <a:t>  public void actionPerformed( ActionEvent</a:t>
            </a:r>
            <a:r>
              <a:rPr lang="en-US" altLang="zh-CN" sz="2000" b="1">
                <a:solidFill>
                  <a:schemeClr val="tx1"/>
                </a:solidFill>
                <a:latin typeface="宋体" panose="02010600030101010101" pitchFamily="2" charset="-122"/>
                <a:ea typeface="宋体" panose="02010600030101010101" pitchFamily="2" charset="-122"/>
              </a:rPr>
              <a:t> event )</a:t>
            </a:r>
            <a:endParaRPr lang="en-US" altLang="zh-CN" sz="2000" b="1">
              <a:solidFill>
                <a:schemeClr val="tx1"/>
              </a:solidFill>
              <a:latin typeface="Tahoma" panose="020B0604030504040204" pitchFamily="34" charset="0"/>
              <a:ea typeface="宋体" panose="02010600030101010101" pitchFamily="2" charset="-122"/>
            </a:endParaRPr>
          </a:p>
          <a:p>
            <a:pPr marL="342900" indent="-342900" algn="just">
              <a:lnSpc>
                <a:spcPct val="90000"/>
              </a:lnSpc>
              <a:spcBef>
                <a:spcPct val="20000"/>
              </a:spcBef>
              <a:buClr>
                <a:schemeClr val="folHlink"/>
              </a:buClr>
              <a:buSzPct val="60000"/>
              <a:buFont typeface="Wingdings" panose="05000000000000000000" pitchFamily="2" charset="2"/>
            </a:pPr>
            <a:r>
              <a:rPr lang="en-US" altLang="zh-CN" sz="2000" b="1" err="1">
                <a:solidFill>
                  <a:schemeClr val="tx1"/>
                </a:solidFill>
                <a:latin typeface="宋体" panose="02010600030101010101" pitchFamily="2" charset="-122"/>
                <a:ea typeface="宋体" panose="02010600030101010101" pitchFamily="2" charset="-122"/>
              </a:rPr>
              <a:t>            { textArea2.setText( textArea1.getSelectedText</a:t>
            </a:r>
            <a:r>
              <a:rPr lang="en-US" altLang="zh-CN" sz="2000" b="1">
                <a:solidFill>
                  <a:schemeClr val="tx1"/>
                </a:solidFill>
                <a:latin typeface="宋体" panose="02010600030101010101" pitchFamily="2" charset="-122"/>
                <a:ea typeface="宋体" panose="02010600030101010101" pitchFamily="2" charset="-122"/>
              </a:rPr>
              <a:t>() );</a:t>
            </a:r>
            <a:endParaRPr lang="en-US" altLang="zh-CN" sz="2000" b="1">
              <a:solidFill>
                <a:schemeClr val="tx1"/>
              </a:solidFill>
              <a:latin typeface="Tahoma" panose="020B0604030504040204" pitchFamily="34" charset="0"/>
              <a:ea typeface="宋体" panose="02010600030101010101" pitchFamily="2" charset="-122"/>
            </a:endParaRPr>
          </a:p>
          <a:p>
            <a:pPr marL="342900" indent="-342900" algn="just">
              <a:lnSpc>
                <a:spcPct val="90000"/>
              </a:lnSpc>
              <a:spcBef>
                <a:spcPct val="20000"/>
              </a:spcBef>
              <a:buClr>
                <a:schemeClr val="folHlink"/>
              </a:buClr>
              <a:buSzPct val="60000"/>
              <a:buFont typeface="Wingdings" panose="05000000000000000000" pitchFamily="2" charset="2"/>
            </a:pPr>
            <a:r>
              <a:rPr lang="en-US" altLang="zh-CN" sz="2000" b="1">
                <a:solidFill>
                  <a:schemeClr val="tx1"/>
                </a:solidFill>
                <a:latin typeface="宋体" panose="02010600030101010101" pitchFamily="2" charset="-122"/>
                <a:ea typeface="宋体" panose="02010600030101010101" pitchFamily="2" charset="-122"/>
              </a:rPr>
              <a:t>            }</a:t>
            </a:r>
            <a:endParaRPr lang="en-US" altLang="zh-CN" sz="2000" b="1">
              <a:solidFill>
                <a:schemeClr val="tx1"/>
              </a:solidFill>
              <a:latin typeface="Tahoma" panose="020B0604030504040204" pitchFamily="34" charset="0"/>
              <a:ea typeface="宋体" panose="02010600030101010101" pitchFamily="2" charset="-122"/>
            </a:endParaRPr>
          </a:p>
          <a:p>
            <a:pPr marL="342900" indent="-342900" algn="just">
              <a:lnSpc>
                <a:spcPct val="90000"/>
              </a:lnSpc>
              <a:spcBef>
                <a:spcPct val="20000"/>
              </a:spcBef>
              <a:buClr>
                <a:schemeClr val="folHlink"/>
              </a:buClr>
              <a:buSzPct val="60000"/>
              <a:buFont typeface="Wingdings" panose="05000000000000000000" pitchFamily="2" charset="2"/>
            </a:pPr>
            <a:r>
              <a:rPr lang="en-US" altLang="zh-CN" sz="2000" b="1">
                <a:solidFill>
                  <a:schemeClr val="tx1"/>
                </a:solidFill>
                <a:latin typeface="宋体" panose="02010600030101010101" pitchFamily="2" charset="-122"/>
                <a:ea typeface="宋体" panose="02010600030101010101" pitchFamily="2" charset="-122"/>
              </a:rPr>
              <a:t>         }</a:t>
            </a:r>
            <a:endParaRPr lang="en-US" altLang="zh-CN" sz="2000" b="1">
              <a:solidFill>
                <a:schemeClr val="tx1"/>
              </a:solidFill>
              <a:latin typeface="Tahoma" panose="020B0604030504040204" pitchFamily="34" charset="0"/>
              <a:ea typeface="宋体" panose="02010600030101010101" pitchFamily="2" charset="-122"/>
            </a:endParaRPr>
          </a:p>
          <a:p>
            <a:pPr marL="342900" indent="-342900" algn="just">
              <a:lnSpc>
                <a:spcPct val="90000"/>
              </a:lnSpc>
              <a:spcBef>
                <a:spcPct val="20000"/>
              </a:spcBef>
              <a:buClr>
                <a:schemeClr val="folHlink"/>
              </a:buClr>
              <a:buSzPct val="60000"/>
              <a:buFont typeface="Wingdings" panose="05000000000000000000" pitchFamily="2" charset="2"/>
            </a:pPr>
            <a:r>
              <a:rPr lang="en-US" altLang="zh-CN" sz="2000" b="1">
                <a:solidFill>
                  <a:schemeClr val="tx1"/>
                </a:solidFill>
                <a:latin typeface="宋体" panose="02010600030101010101" pitchFamily="2" charset="-122"/>
                <a:ea typeface="宋体" panose="02010600030101010101" pitchFamily="2" charset="-122"/>
              </a:rPr>
              <a:t>      ); </a:t>
            </a:r>
            <a:endParaRPr lang="en-US" altLang="zh-CN" sz="2000" b="1">
              <a:solidFill>
                <a:schemeClr val="tx1"/>
              </a:solidFill>
              <a:latin typeface="Tahoma" panose="020B0604030504040204" pitchFamily="34" charset="0"/>
              <a:ea typeface="宋体" panose="02010600030101010101" pitchFamily="2" charset="-122"/>
            </a:endParaRPr>
          </a:p>
          <a:p>
            <a:pPr marL="342900" indent="-342900" algn="just">
              <a:lnSpc>
                <a:spcPct val="90000"/>
              </a:lnSpc>
              <a:spcBef>
                <a:spcPct val="20000"/>
              </a:spcBef>
              <a:buClr>
                <a:schemeClr val="folHlink"/>
              </a:buClr>
              <a:buSzPct val="60000"/>
              <a:buFont typeface="Wingdings" panose="05000000000000000000" pitchFamily="2" charset="2"/>
            </a:pPr>
            <a:r>
              <a:rPr lang="en-US" altLang="zh-CN" sz="2000" b="1" err="1">
                <a:solidFill>
                  <a:schemeClr val="tx1"/>
                </a:solidFill>
                <a:latin typeface="宋体" panose="02010600030101010101" pitchFamily="2" charset="-122"/>
                <a:ea typeface="宋体" panose="02010600030101010101" pitchFamily="2" charset="-122"/>
              </a:rPr>
              <a:t>textArea2 = new JTextArea</a:t>
            </a:r>
            <a:r>
              <a:rPr lang="en-US" altLang="zh-CN" sz="2000" b="1">
                <a:solidFill>
                  <a:schemeClr val="tx1"/>
                </a:solidFill>
                <a:latin typeface="宋体" panose="02010600030101010101" pitchFamily="2" charset="-122"/>
                <a:ea typeface="宋体" panose="02010600030101010101" pitchFamily="2" charset="-122"/>
              </a:rPr>
              <a:t>( 5, 12 );</a:t>
            </a:r>
            <a:endParaRPr lang="en-US" altLang="zh-CN" sz="2000" b="1">
              <a:solidFill>
                <a:schemeClr val="tx1"/>
              </a:solidFill>
              <a:latin typeface="Tahoma" panose="020B0604030504040204" pitchFamily="34" charset="0"/>
              <a:ea typeface="宋体" panose="02010600030101010101" pitchFamily="2" charset="-122"/>
            </a:endParaRPr>
          </a:p>
          <a:p>
            <a:pPr marL="342900" indent="-342900" algn="just">
              <a:lnSpc>
                <a:spcPct val="90000"/>
              </a:lnSpc>
              <a:spcBef>
                <a:spcPct val="20000"/>
              </a:spcBef>
              <a:buClr>
                <a:schemeClr val="folHlink"/>
              </a:buClr>
              <a:buSzPct val="60000"/>
              <a:buFont typeface="Wingdings" panose="05000000000000000000" pitchFamily="2" charset="2"/>
            </a:pPr>
            <a:r>
              <a:rPr lang="en-US" altLang="zh-CN" sz="2000" b="1" err="1">
                <a:solidFill>
                  <a:schemeClr val="tx1"/>
                </a:solidFill>
                <a:latin typeface="宋体" panose="02010600030101010101" pitchFamily="2" charset="-122"/>
                <a:ea typeface="宋体" panose="02010600030101010101" pitchFamily="2" charset="-122"/>
              </a:rPr>
              <a:t>textArea2.setEditable</a:t>
            </a:r>
            <a:r>
              <a:rPr lang="en-US" altLang="zh-CN" sz="2000" b="1">
                <a:solidFill>
                  <a:schemeClr val="tx1"/>
                </a:solidFill>
                <a:latin typeface="宋体" panose="02010600030101010101" pitchFamily="2" charset="-122"/>
                <a:ea typeface="宋体" panose="02010600030101010101" pitchFamily="2" charset="-122"/>
              </a:rPr>
              <a:t>( false );</a:t>
            </a:r>
            <a:endParaRPr lang="en-US" altLang="zh-CN" sz="2000" b="1">
              <a:solidFill>
                <a:schemeClr val="tx1"/>
              </a:solidFill>
              <a:latin typeface="Tahoma" panose="020B0604030504040204" pitchFamily="34" charset="0"/>
              <a:ea typeface="宋体" panose="02010600030101010101" pitchFamily="2" charset="-122"/>
            </a:endParaRPr>
          </a:p>
          <a:p>
            <a:pPr marL="342900" indent="-342900" algn="just">
              <a:lnSpc>
                <a:spcPct val="90000"/>
              </a:lnSpc>
              <a:spcBef>
                <a:spcPct val="20000"/>
              </a:spcBef>
              <a:buClr>
                <a:schemeClr val="folHlink"/>
              </a:buClr>
              <a:buSzPct val="60000"/>
              <a:buFont typeface="Wingdings" panose="05000000000000000000" pitchFamily="2" charset="2"/>
            </a:pPr>
            <a:r>
              <a:rPr lang="en-US" altLang="zh-CN" sz="2000" b="1" err="1">
                <a:solidFill>
                  <a:schemeClr val="tx1"/>
                </a:solidFill>
                <a:latin typeface="宋体" panose="02010600030101010101" pitchFamily="2" charset="-122"/>
                <a:ea typeface="宋体" panose="02010600030101010101" pitchFamily="2" charset="-122"/>
              </a:rPr>
              <a:t>box.add( new JScrollPane</a:t>
            </a:r>
            <a:r>
              <a:rPr lang="en-US" altLang="zh-CN" sz="2000" b="1">
                <a:solidFill>
                  <a:schemeClr val="tx1"/>
                </a:solidFill>
                <a:latin typeface="宋体" panose="02010600030101010101" pitchFamily="2" charset="-122"/>
                <a:ea typeface="宋体" panose="02010600030101010101" pitchFamily="2" charset="-122"/>
              </a:rPr>
              <a:t>( textArea2 ) );</a:t>
            </a:r>
          </a:p>
          <a:p>
            <a:pPr marL="342900" indent="-342900" algn="just">
              <a:lnSpc>
                <a:spcPct val="90000"/>
              </a:lnSpc>
              <a:spcBef>
                <a:spcPct val="20000"/>
              </a:spcBef>
              <a:buClr>
                <a:schemeClr val="folHlink"/>
              </a:buClr>
              <a:buSzPct val="60000"/>
              <a:buFont typeface="Wingdings" panose="05000000000000000000" pitchFamily="2" charset="2"/>
            </a:pPr>
            <a:r>
              <a:rPr lang="en-US" altLang="zh-CN" sz="2000" b="1">
                <a:solidFill>
                  <a:schemeClr val="tx1"/>
                </a:solidFill>
                <a:latin typeface="宋体" panose="02010600030101010101" pitchFamily="2" charset="-122"/>
                <a:ea typeface="宋体" panose="02010600030101010101" pitchFamily="2" charset="-122"/>
              </a:rPr>
              <a:t>container.add( box );                     </a:t>
            </a:r>
            <a:endParaRPr lang="en-US" altLang="zh-CN" sz="2000" b="1">
              <a:solidFill>
                <a:schemeClr val="tx1"/>
              </a:solidFill>
              <a:latin typeface="Tahoma" panose="020B0604030504040204" pitchFamily="34" charset="0"/>
              <a:ea typeface="宋体" panose="02010600030101010101" pitchFamily="2" charset="-122"/>
            </a:endParaRPr>
          </a:p>
          <a:p>
            <a:pPr marL="342900" indent="-342900" algn="just">
              <a:lnSpc>
                <a:spcPct val="90000"/>
              </a:lnSpc>
              <a:spcBef>
                <a:spcPct val="20000"/>
              </a:spcBef>
              <a:buClr>
                <a:schemeClr val="folHlink"/>
              </a:buClr>
              <a:buSzPct val="60000"/>
              <a:buFont typeface="Wingdings" panose="05000000000000000000" pitchFamily="2" charset="2"/>
            </a:pPr>
            <a:r>
              <a:rPr lang="en-US" altLang="zh-CN" sz="2000" b="1" err="1">
                <a:solidFill>
                  <a:schemeClr val="tx1"/>
                </a:solidFill>
                <a:latin typeface="宋体" panose="02010600030101010101" pitchFamily="2" charset="-122"/>
                <a:ea typeface="宋体" panose="02010600030101010101" pitchFamily="2" charset="-122"/>
              </a:rPr>
              <a:t>setSize</a:t>
            </a:r>
            <a:r>
              <a:rPr lang="en-US" altLang="zh-CN" sz="2000" b="1">
                <a:solidFill>
                  <a:schemeClr val="tx1"/>
                </a:solidFill>
                <a:latin typeface="宋体" panose="02010600030101010101" pitchFamily="2" charset="-122"/>
                <a:ea typeface="宋体" panose="02010600030101010101" pitchFamily="2" charset="-122"/>
              </a:rPr>
              <a:t>( 500, 400 );</a:t>
            </a:r>
            <a:endParaRPr lang="en-US" altLang="zh-CN" sz="2000" b="1">
              <a:solidFill>
                <a:schemeClr val="tx1"/>
              </a:solidFill>
              <a:latin typeface="Tahoma" panose="020B0604030504040204" pitchFamily="34" charset="0"/>
              <a:ea typeface="宋体" panose="02010600030101010101" pitchFamily="2" charset="-122"/>
            </a:endParaRPr>
          </a:p>
          <a:p>
            <a:pPr marL="342900" indent="-342900" algn="just">
              <a:lnSpc>
                <a:spcPct val="90000"/>
              </a:lnSpc>
              <a:spcBef>
                <a:spcPct val="20000"/>
              </a:spcBef>
              <a:buClr>
                <a:schemeClr val="folHlink"/>
              </a:buClr>
              <a:buSzPct val="60000"/>
              <a:buFont typeface="Wingdings" panose="05000000000000000000" pitchFamily="2" charset="2"/>
            </a:pPr>
            <a:r>
              <a:rPr lang="en-US" altLang="zh-CN" sz="2000" b="1" err="1">
                <a:solidFill>
                  <a:schemeClr val="tx1"/>
                </a:solidFill>
                <a:latin typeface="宋体" panose="02010600030101010101" pitchFamily="2" charset="-122"/>
                <a:ea typeface="宋体" panose="02010600030101010101" pitchFamily="2" charset="-122"/>
              </a:rPr>
              <a:t>setVisible</a:t>
            </a:r>
            <a:r>
              <a:rPr lang="en-US" altLang="zh-CN" sz="2000" b="1">
                <a:solidFill>
                  <a:schemeClr val="tx1"/>
                </a:solidFill>
                <a:latin typeface="宋体" panose="02010600030101010101" pitchFamily="2" charset="-122"/>
                <a:ea typeface="宋体" panose="02010600030101010101" pitchFamily="2" charset="-122"/>
              </a:rPr>
              <a:t>( true );</a:t>
            </a:r>
            <a:endParaRPr lang="en-US" altLang="zh-CN" sz="2000" b="1">
              <a:solidFill>
                <a:schemeClr val="tx1"/>
              </a:solidFill>
              <a:latin typeface="Tahoma" panose="020B0604030504040204" pitchFamily="34" charset="0"/>
              <a:ea typeface="宋体" panose="02010600030101010101" pitchFamily="2" charset="-122"/>
            </a:endParaRPr>
          </a:p>
          <a:p>
            <a:pPr marL="342900" indent="-342900" algn="just">
              <a:lnSpc>
                <a:spcPct val="90000"/>
              </a:lnSpc>
              <a:spcBef>
                <a:spcPct val="20000"/>
              </a:spcBef>
              <a:buClr>
                <a:schemeClr val="folHlink"/>
              </a:buClr>
              <a:buSzPct val="60000"/>
              <a:buFont typeface="Wingdings" panose="05000000000000000000" pitchFamily="2" charset="2"/>
            </a:pPr>
            <a:r>
              <a:rPr lang="en-US" altLang="zh-CN" sz="2000" b="1">
                <a:solidFill>
                  <a:schemeClr val="tx1"/>
                </a:solidFill>
                <a:latin typeface="宋体" panose="02010600030101010101" pitchFamily="2" charset="-122"/>
                <a:ea typeface="宋体" panose="02010600030101010101" pitchFamily="2" charset="-122"/>
              </a:rPr>
              <a:t>}</a:t>
            </a:r>
          </a:p>
          <a:p>
            <a:pPr marL="342900" indent="-342900" algn="just">
              <a:lnSpc>
                <a:spcPct val="90000"/>
              </a:lnSpc>
              <a:spcBef>
                <a:spcPct val="20000"/>
              </a:spcBef>
              <a:buClr>
                <a:schemeClr val="folHlink"/>
              </a:buClr>
              <a:buSzPct val="60000"/>
              <a:buFont typeface="Wingdings" panose="05000000000000000000" pitchFamily="2" charset="2"/>
            </a:pPr>
            <a:r>
              <a:rPr lang="en-US" altLang="zh-CN" sz="2000" b="1" err="1">
                <a:solidFill>
                  <a:schemeClr val="tx1"/>
                </a:solidFill>
                <a:latin typeface="宋体" panose="02010600030101010101" pitchFamily="2" charset="-122"/>
                <a:ea typeface="宋体" panose="02010600030101010101" pitchFamily="2" charset="-122"/>
              </a:rPr>
              <a:t>public static void main( String args</a:t>
            </a:r>
            <a:r>
              <a:rPr lang="en-US" altLang="zh-CN" sz="2000" b="1">
                <a:solidFill>
                  <a:schemeClr val="tx1"/>
                </a:solidFill>
                <a:latin typeface="宋体" panose="02010600030101010101" pitchFamily="2" charset="-122"/>
                <a:ea typeface="宋体" panose="02010600030101010101" pitchFamily="2" charset="-122"/>
              </a:rPr>
              <a:t>[] )</a:t>
            </a:r>
          </a:p>
          <a:p>
            <a:pPr marL="342900" indent="-342900" algn="just">
              <a:lnSpc>
                <a:spcPct val="90000"/>
              </a:lnSpc>
              <a:spcBef>
                <a:spcPct val="20000"/>
              </a:spcBef>
              <a:buClr>
                <a:schemeClr val="folHlink"/>
              </a:buClr>
              <a:buSzPct val="60000"/>
              <a:buFont typeface="Wingdings" panose="05000000000000000000" pitchFamily="2" charset="2"/>
            </a:pPr>
            <a:r>
              <a:rPr lang="en-US" altLang="zh-CN" sz="2000" b="1" err="1">
                <a:solidFill>
                  <a:schemeClr val="tx1"/>
                </a:solidFill>
                <a:latin typeface="宋体" panose="02010600030101010101" pitchFamily="2" charset="-122"/>
                <a:ea typeface="宋体" panose="02010600030101010101" pitchFamily="2" charset="-122"/>
              </a:rPr>
              <a:t>{  LabelandTextTest application = new LabelandTextTest</a:t>
            </a:r>
            <a:r>
              <a:rPr lang="en-US" altLang="zh-CN" sz="2000" b="1">
                <a:solidFill>
                  <a:schemeClr val="tx1"/>
                </a:solidFill>
                <a:latin typeface="宋体" panose="02010600030101010101" pitchFamily="2" charset="-122"/>
                <a:ea typeface="宋体" panose="02010600030101010101" pitchFamily="2" charset="-122"/>
              </a:rPr>
              <a:t>();</a:t>
            </a:r>
          </a:p>
          <a:p>
            <a:pPr marL="342900" indent="-342900" algn="just">
              <a:lnSpc>
                <a:spcPct val="90000"/>
              </a:lnSpc>
              <a:spcBef>
                <a:spcPct val="20000"/>
              </a:spcBef>
              <a:buClr>
                <a:schemeClr val="folHlink"/>
              </a:buClr>
              <a:buSzPct val="60000"/>
              <a:buFont typeface="Wingdings" panose="05000000000000000000" pitchFamily="2" charset="2"/>
            </a:pPr>
            <a:r>
              <a:rPr lang="en-US" altLang="zh-CN" sz="2000" b="1" err="1">
                <a:solidFill>
                  <a:schemeClr val="tx1"/>
                </a:solidFill>
                <a:latin typeface="宋体" panose="02010600030101010101" pitchFamily="2" charset="-122"/>
                <a:ea typeface="宋体" panose="02010600030101010101" pitchFamily="2" charset="-122"/>
              </a:rPr>
              <a:t>   application.setDefaultCloseOperation( JFrame</a:t>
            </a:r>
            <a:r>
              <a:rPr lang="en-US" altLang="zh-CN" sz="2000" b="1">
                <a:solidFill>
                  <a:schemeClr val="tx1"/>
                </a:solidFill>
                <a:latin typeface="宋体" panose="02010600030101010101" pitchFamily="2" charset="-122"/>
                <a:ea typeface="宋体" panose="02010600030101010101" pitchFamily="2" charset="-122"/>
              </a:rPr>
              <a:t>.EXIT_ON_CLOSE );</a:t>
            </a:r>
          </a:p>
          <a:p>
            <a:pPr marL="342900" indent="-342900" algn="just">
              <a:lnSpc>
                <a:spcPct val="90000"/>
              </a:lnSpc>
              <a:spcBef>
                <a:spcPct val="20000"/>
              </a:spcBef>
              <a:buClr>
                <a:schemeClr val="folHlink"/>
              </a:buClr>
              <a:buSzPct val="60000"/>
              <a:buFont typeface="Wingdings" panose="05000000000000000000" pitchFamily="2" charset="2"/>
            </a:pPr>
            <a:r>
              <a:rPr lang="en-US" altLang="zh-CN" sz="2000" b="1">
                <a:solidFill>
                  <a:schemeClr val="tx1"/>
                </a:solidFill>
                <a:latin typeface="宋体" panose="02010600030101010101" pitchFamily="2" charset="-122"/>
                <a:ea typeface="宋体" panose="02010600030101010101" pitchFamily="2" charset="-122"/>
              </a:rPr>
              <a:t>}</a:t>
            </a:r>
          </a:p>
          <a:p>
            <a:pPr marL="342900" indent="-342900" algn="just">
              <a:lnSpc>
                <a:spcPct val="90000"/>
              </a:lnSpc>
              <a:spcBef>
                <a:spcPct val="20000"/>
              </a:spcBef>
              <a:buClr>
                <a:schemeClr val="folHlink"/>
              </a:buClr>
              <a:buSzPct val="60000"/>
              <a:buFont typeface="Wingdings" panose="05000000000000000000" pitchFamily="2" charset="2"/>
            </a:pPr>
            <a:endParaRPr lang="en-US" altLang="zh-CN" sz="2000" b="1">
              <a:solidFill>
                <a:schemeClr val="tx1"/>
              </a:solidFill>
              <a:latin typeface="Tahoma" panose="020B0604030504040204" pitchFamily="34" charset="0"/>
              <a:ea typeface="宋体" panose="02010600030101010101" pitchFamily="2" charset="-122"/>
            </a:endParaRPr>
          </a:p>
          <a:p>
            <a:pPr marL="342900" indent="-342900" algn="just">
              <a:lnSpc>
                <a:spcPct val="90000"/>
              </a:lnSpc>
              <a:spcBef>
                <a:spcPct val="20000"/>
              </a:spcBef>
              <a:buClr>
                <a:schemeClr val="folHlink"/>
              </a:buClr>
              <a:buSzPct val="60000"/>
              <a:buFont typeface="Wingdings" panose="05000000000000000000" pitchFamily="2" charset="2"/>
            </a:pPr>
            <a:endParaRPr lang="en-US" altLang="zh-CN" sz="2000" b="1">
              <a:solidFill>
                <a:schemeClr val="tx1"/>
              </a:solidFill>
              <a:latin typeface="宋体" panose="02010600030101010101" pitchFamily="2" charset="-122"/>
              <a:ea typeface="宋体" panose="02010600030101010101" pitchFamily="2" charset="-122"/>
            </a:endParaRPr>
          </a:p>
        </p:txBody>
      </p:sp>
      <p:pic>
        <p:nvPicPr>
          <p:cNvPr id="423941" name="图片 423940"/>
          <p:cNvPicPr>
            <a:picLocks noChangeAspect="1"/>
          </p:cNvPicPr>
          <p:nvPr/>
        </p:nvPicPr>
        <p:blipFill>
          <a:blip r:embed="rId3"/>
          <a:stretch>
            <a:fillRect/>
          </a:stretch>
        </p:blipFill>
        <p:spPr>
          <a:xfrm>
            <a:off x="5562600" y="2971800"/>
            <a:ext cx="3429000" cy="1371600"/>
          </a:xfrm>
          <a:prstGeom prst="rect">
            <a:avLst/>
          </a:prstGeom>
          <a:noFill/>
          <a:ln w="9525">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标题 424961"/>
          <p:cNvSpPr>
            <a:spLocks noGrp="1"/>
          </p:cNvSpPr>
          <p:nvPr>
            <p:ph type="title"/>
          </p:nvPr>
        </p:nvSpPr>
        <p:spPr>
          <a:ln/>
        </p:spPr>
        <p:txBody>
          <a:bodyPr anchor="b"/>
          <a:lstStyle/>
          <a:p>
            <a:endParaRPr/>
          </a:p>
        </p:txBody>
      </p:sp>
      <p:sp>
        <p:nvSpPr>
          <p:cNvPr id="424963" name="文本占位符 424962"/>
          <p:cNvSpPr>
            <a:spLocks noGrp="1"/>
          </p:cNvSpPr>
          <p:nvPr>
            <p:ph type="body" idx="1"/>
          </p:nvPr>
        </p:nvSpPr>
        <p:spPr>
          <a:ln/>
        </p:spPr>
        <p:txBody>
          <a:bodyPr/>
          <a:lstStyle/>
          <a:p>
            <a:endParaRPr/>
          </a:p>
        </p:txBody>
      </p:sp>
      <p:sp>
        <p:nvSpPr>
          <p:cNvPr id="424964" name="矩形 424963"/>
          <p:cNvSpPr/>
          <p:nvPr/>
        </p:nvSpPr>
        <p:spPr>
          <a:xfrm>
            <a:off x="0" y="0"/>
            <a:ext cx="9144000" cy="6400800"/>
          </a:xfrm>
          <a:prstGeom prst="rect">
            <a:avLst/>
          </a:prstGeom>
          <a:solidFill>
            <a:schemeClr val="bg1"/>
          </a:solidFill>
          <a:ln w="9525">
            <a:noFill/>
          </a:ln>
        </p:spPr>
        <p:txBody>
          <a:bodyPr/>
          <a:lstStyle/>
          <a:p>
            <a:pPr marL="342900" indent="-342900" algn="just">
              <a:lnSpc>
                <a:spcPct val="90000"/>
              </a:lnSpc>
              <a:spcBef>
                <a:spcPct val="20000"/>
              </a:spcBef>
              <a:buClr>
                <a:schemeClr val="folHlink"/>
              </a:buClr>
              <a:buSzPct val="60000"/>
              <a:buFont typeface="Wingdings" panose="05000000000000000000" pitchFamily="2" charset="2"/>
            </a:pPr>
            <a:r>
              <a:rPr lang="en-US" altLang="zh-CN" sz="2000" b="1" err="1">
                <a:solidFill>
                  <a:schemeClr val="tx1"/>
                </a:solidFill>
                <a:latin typeface="宋体" panose="02010600030101010101" pitchFamily="2" charset="-122"/>
                <a:ea typeface="宋体" panose="02010600030101010101" pitchFamily="2" charset="-122"/>
              </a:rPr>
              <a:t> // private inner class for event handling  for two TextFields </a:t>
            </a:r>
            <a:endParaRPr lang="en-US" altLang="zh-CN" sz="2000" b="1" err="1">
              <a:solidFill>
                <a:schemeClr val="tx1"/>
              </a:solidFill>
              <a:latin typeface="Tahoma" panose="020B0604030504040204" pitchFamily="34" charset="0"/>
              <a:ea typeface="宋体" panose="02010600030101010101" pitchFamily="2" charset="-122"/>
            </a:endParaRPr>
          </a:p>
          <a:p>
            <a:pPr marL="342900" indent="-342900" algn="just">
              <a:lnSpc>
                <a:spcPct val="90000"/>
              </a:lnSpc>
              <a:spcBef>
                <a:spcPct val="20000"/>
              </a:spcBef>
              <a:buClr>
                <a:schemeClr val="folHlink"/>
              </a:buClr>
              <a:buSzPct val="60000"/>
              <a:buFont typeface="Wingdings" panose="05000000000000000000" pitchFamily="2" charset="2"/>
            </a:pPr>
            <a:r>
              <a:rPr lang="en-US" altLang="zh-CN" sz="2000" b="1" err="1">
                <a:solidFill>
                  <a:schemeClr val="tx1"/>
                </a:solidFill>
                <a:latin typeface="宋体" panose="02010600030101010101" pitchFamily="2" charset="-122"/>
                <a:ea typeface="宋体" panose="02010600030101010101" pitchFamily="2" charset="-122"/>
              </a:rPr>
              <a:t>   private class TextFieldHandler implements ActionListener</a:t>
            </a:r>
            <a:r>
              <a:rPr lang="en-US" altLang="zh-CN" sz="2000" b="1">
                <a:solidFill>
                  <a:schemeClr val="tx1"/>
                </a:solidFill>
                <a:latin typeface="宋体" panose="02010600030101010101" pitchFamily="2" charset="-122"/>
                <a:ea typeface="宋体" panose="02010600030101010101" pitchFamily="2" charset="-122"/>
              </a:rPr>
              <a:t> {      </a:t>
            </a:r>
            <a:endParaRPr lang="en-US" altLang="zh-CN" sz="2000" b="1">
              <a:solidFill>
                <a:schemeClr val="tx1"/>
              </a:solidFill>
              <a:latin typeface="Tahoma" panose="020B0604030504040204" pitchFamily="34" charset="0"/>
              <a:ea typeface="宋体" panose="02010600030101010101" pitchFamily="2" charset="-122"/>
            </a:endParaRPr>
          </a:p>
          <a:p>
            <a:pPr marL="342900" indent="-342900" algn="just">
              <a:lnSpc>
                <a:spcPct val="90000"/>
              </a:lnSpc>
              <a:spcBef>
                <a:spcPct val="20000"/>
              </a:spcBef>
              <a:buClr>
                <a:schemeClr val="folHlink"/>
              </a:buClr>
              <a:buSzPct val="60000"/>
              <a:buFont typeface="Wingdings" panose="05000000000000000000" pitchFamily="2" charset="2"/>
            </a:pPr>
            <a:r>
              <a:rPr lang="en-US" altLang="zh-CN" sz="2000" b="1" err="1">
                <a:solidFill>
                  <a:schemeClr val="tx1"/>
                </a:solidFill>
                <a:latin typeface="宋体" panose="02010600030101010101" pitchFamily="2" charset="-122"/>
                <a:ea typeface="宋体" panose="02010600030101010101" pitchFamily="2" charset="-122"/>
              </a:rPr>
              <a:t>      public void actionPerformed( ActionEvent</a:t>
            </a:r>
            <a:r>
              <a:rPr lang="en-US" altLang="zh-CN" sz="2000" b="1">
                <a:solidFill>
                  <a:schemeClr val="tx1"/>
                </a:solidFill>
                <a:latin typeface="宋体" panose="02010600030101010101" pitchFamily="2" charset="-122"/>
                <a:ea typeface="宋体" panose="02010600030101010101" pitchFamily="2" charset="-122"/>
              </a:rPr>
              <a:t> event )      {</a:t>
            </a:r>
            <a:endParaRPr lang="en-US" altLang="zh-CN" sz="2000" b="1">
              <a:solidFill>
                <a:schemeClr val="tx1"/>
              </a:solidFill>
              <a:latin typeface="Tahoma" panose="020B0604030504040204" pitchFamily="34" charset="0"/>
              <a:ea typeface="宋体" panose="02010600030101010101" pitchFamily="2" charset="-122"/>
            </a:endParaRPr>
          </a:p>
          <a:p>
            <a:pPr marL="342900" indent="-342900" algn="just">
              <a:lnSpc>
                <a:spcPct val="90000"/>
              </a:lnSpc>
              <a:spcBef>
                <a:spcPct val="20000"/>
              </a:spcBef>
              <a:buClr>
                <a:schemeClr val="folHlink"/>
              </a:buClr>
              <a:buSzPct val="60000"/>
              <a:buFont typeface="Wingdings" panose="05000000000000000000" pitchFamily="2" charset="2"/>
            </a:pPr>
            <a:r>
              <a:rPr lang="en-US" altLang="zh-CN" sz="2000" b="1">
                <a:solidFill>
                  <a:schemeClr val="tx1"/>
                </a:solidFill>
                <a:latin typeface="宋体" panose="02010600030101010101" pitchFamily="2" charset="-122"/>
                <a:ea typeface="宋体" panose="02010600030101010101" pitchFamily="2" charset="-122"/>
              </a:rPr>
              <a:t>         String string = "";</a:t>
            </a:r>
            <a:endParaRPr lang="en-US" altLang="zh-CN" sz="2000" b="1">
              <a:solidFill>
                <a:schemeClr val="tx1"/>
              </a:solidFill>
              <a:latin typeface="Tahoma" panose="020B0604030504040204" pitchFamily="34" charset="0"/>
              <a:ea typeface="宋体" panose="02010600030101010101" pitchFamily="2" charset="-122"/>
            </a:endParaRPr>
          </a:p>
          <a:p>
            <a:pPr marL="342900" indent="-342900" algn="just">
              <a:lnSpc>
                <a:spcPct val="90000"/>
              </a:lnSpc>
              <a:spcBef>
                <a:spcPct val="20000"/>
              </a:spcBef>
              <a:buClr>
                <a:schemeClr val="folHlink"/>
              </a:buClr>
              <a:buSzPct val="60000"/>
              <a:buFont typeface="Wingdings" panose="05000000000000000000" pitchFamily="2" charset="2"/>
            </a:pPr>
            <a:r>
              <a:rPr lang="en-US" altLang="zh-CN" sz="2000" b="1" err="1">
                <a:solidFill>
                  <a:schemeClr val="tx1"/>
                </a:solidFill>
                <a:latin typeface="宋体" panose="02010600030101010101" pitchFamily="2" charset="-122"/>
                <a:ea typeface="宋体" panose="02010600030101010101" pitchFamily="2" charset="-122"/>
              </a:rPr>
              <a:t>         if ( event.getSource</a:t>
            </a:r>
            <a:r>
              <a:rPr lang="en-US" altLang="zh-CN" sz="2000" b="1">
                <a:solidFill>
                  <a:schemeClr val="tx1"/>
                </a:solidFill>
                <a:latin typeface="宋体" panose="02010600030101010101" pitchFamily="2" charset="-122"/>
                <a:ea typeface="宋体" panose="02010600030101010101" pitchFamily="2" charset="-122"/>
              </a:rPr>
              <a:t>() == textField1 )</a:t>
            </a:r>
            <a:endParaRPr lang="en-US" altLang="zh-CN" sz="2000" b="1">
              <a:solidFill>
                <a:schemeClr val="tx1"/>
              </a:solidFill>
              <a:latin typeface="Tahoma" panose="020B0604030504040204" pitchFamily="34" charset="0"/>
              <a:ea typeface="宋体" panose="02010600030101010101" pitchFamily="2" charset="-122"/>
            </a:endParaRPr>
          </a:p>
          <a:p>
            <a:pPr marL="342900" indent="-342900" algn="just">
              <a:lnSpc>
                <a:spcPct val="90000"/>
              </a:lnSpc>
              <a:spcBef>
                <a:spcPct val="20000"/>
              </a:spcBef>
              <a:buClr>
                <a:schemeClr val="folHlink"/>
              </a:buClr>
              <a:buSzPct val="60000"/>
              <a:buFont typeface="Wingdings" panose="05000000000000000000" pitchFamily="2" charset="2"/>
            </a:pPr>
            <a:r>
              <a:rPr lang="en-US" altLang="zh-CN" sz="2000" b="1" err="1">
                <a:solidFill>
                  <a:schemeClr val="tx1"/>
                </a:solidFill>
                <a:latin typeface="宋体" panose="02010600030101010101" pitchFamily="2" charset="-122"/>
                <a:ea typeface="宋体" panose="02010600030101010101" pitchFamily="2" charset="-122"/>
              </a:rPr>
              <a:t>            string = "textField1: " + event.getActionCommand</a:t>
            </a:r>
            <a:r>
              <a:rPr lang="en-US" altLang="zh-CN" sz="2000" b="1">
                <a:solidFill>
                  <a:schemeClr val="tx1"/>
                </a:solidFill>
                <a:latin typeface="宋体" panose="02010600030101010101" pitchFamily="2" charset="-122"/>
                <a:ea typeface="宋体" panose="02010600030101010101" pitchFamily="2" charset="-122"/>
              </a:rPr>
              <a:t>();         </a:t>
            </a:r>
            <a:endParaRPr lang="en-US" altLang="zh-CN" sz="2000" b="1">
              <a:solidFill>
                <a:schemeClr val="tx1"/>
              </a:solidFill>
              <a:latin typeface="Tahoma" panose="020B0604030504040204" pitchFamily="34" charset="0"/>
              <a:ea typeface="宋体" panose="02010600030101010101" pitchFamily="2" charset="-122"/>
            </a:endParaRPr>
          </a:p>
          <a:p>
            <a:pPr marL="342900" indent="-342900" algn="just">
              <a:lnSpc>
                <a:spcPct val="90000"/>
              </a:lnSpc>
              <a:spcBef>
                <a:spcPct val="20000"/>
              </a:spcBef>
              <a:buClr>
                <a:schemeClr val="folHlink"/>
              </a:buClr>
              <a:buSzPct val="60000"/>
              <a:buFont typeface="Wingdings" panose="05000000000000000000" pitchFamily="2" charset="2"/>
            </a:pPr>
            <a:r>
              <a:rPr lang="en-US" altLang="zh-CN" sz="2000" b="1" err="1">
                <a:solidFill>
                  <a:schemeClr val="tx1"/>
                </a:solidFill>
                <a:latin typeface="宋体" panose="02010600030101010101" pitchFamily="2" charset="-122"/>
                <a:ea typeface="宋体" panose="02010600030101010101" pitchFamily="2" charset="-122"/>
              </a:rPr>
              <a:t>        else if ( event.getSource() == passwordField</a:t>
            </a:r>
            <a:r>
              <a:rPr lang="en-US" altLang="zh-CN" sz="2000" b="1">
                <a:solidFill>
                  <a:schemeClr val="tx1"/>
                </a:solidFill>
                <a:latin typeface="宋体" panose="02010600030101010101" pitchFamily="2" charset="-122"/>
                <a:ea typeface="宋体" panose="02010600030101010101" pitchFamily="2" charset="-122"/>
              </a:rPr>
              <a:t> ) {</a:t>
            </a:r>
            <a:endParaRPr lang="en-US" altLang="zh-CN" sz="2000" b="1">
              <a:solidFill>
                <a:schemeClr val="tx1"/>
              </a:solidFill>
              <a:latin typeface="Tahoma" panose="020B0604030504040204" pitchFamily="34" charset="0"/>
              <a:ea typeface="宋体" panose="02010600030101010101" pitchFamily="2" charset="-122"/>
            </a:endParaRPr>
          </a:p>
          <a:p>
            <a:pPr marL="342900" indent="-342900" algn="just">
              <a:lnSpc>
                <a:spcPct val="90000"/>
              </a:lnSpc>
              <a:spcBef>
                <a:spcPct val="20000"/>
              </a:spcBef>
              <a:buClr>
                <a:schemeClr val="folHlink"/>
              </a:buClr>
              <a:buSzPct val="60000"/>
              <a:buFont typeface="Wingdings" panose="05000000000000000000" pitchFamily="2" charset="2"/>
            </a:pPr>
            <a:r>
              <a:rPr lang="en-US" altLang="zh-CN" sz="2000" b="1" err="1">
                <a:solidFill>
                  <a:schemeClr val="tx1"/>
                </a:solidFill>
                <a:latin typeface="宋体" panose="02010600030101010101" pitchFamily="2" charset="-122"/>
                <a:ea typeface="宋体" panose="02010600030101010101" pitchFamily="2" charset="-122"/>
              </a:rPr>
              <a:t>            string = "passwordField</a:t>
            </a:r>
            <a:r>
              <a:rPr lang="en-US" altLang="zh-CN" sz="2000" b="1">
                <a:solidFill>
                  <a:schemeClr val="tx1"/>
                </a:solidFill>
                <a:latin typeface="宋体" panose="02010600030101010101" pitchFamily="2" charset="-122"/>
                <a:ea typeface="宋体" panose="02010600030101010101" pitchFamily="2" charset="-122"/>
              </a:rPr>
              <a:t>: " + </a:t>
            </a:r>
            <a:endParaRPr lang="en-US" altLang="zh-CN" sz="2000" b="1">
              <a:solidFill>
                <a:schemeClr val="tx1"/>
              </a:solidFill>
              <a:latin typeface="Tahoma" panose="020B0604030504040204" pitchFamily="34" charset="0"/>
              <a:ea typeface="宋体" panose="02010600030101010101" pitchFamily="2" charset="-122"/>
            </a:endParaRPr>
          </a:p>
          <a:p>
            <a:pPr marL="342900" indent="-342900" algn="just">
              <a:lnSpc>
                <a:spcPct val="90000"/>
              </a:lnSpc>
              <a:spcBef>
                <a:spcPct val="20000"/>
              </a:spcBef>
              <a:buClr>
                <a:schemeClr val="folHlink"/>
              </a:buClr>
              <a:buSzPct val="60000"/>
              <a:buFont typeface="Wingdings" panose="05000000000000000000" pitchFamily="2" charset="2"/>
            </a:pPr>
            <a:r>
              <a:rPr lang="en-US" altLang="zh-CN" sz="2000" b="1" err="1">
                <a:solidFill>
                  <a:schemeClr val="tx1"/>
                </a:solidFill>
                <a:latin typeface="宋体" panose="02010600030101010101" pitchFamily="2" charset="-122"/>
                <a:ea typeface="宋体" panose="02010600030101010101" pitchFamily="2" charset="-122"/>
              </a:rPr>
              <a:t>               new String( passwordField.getPassword</a:t>
            </a:r>
            <a:r>
              <a:rPr lang="en-US" altLang="zh-CN" sz="2000" b="1">
                <a:solidFill>
                  <a:schemeClr val="tx1"/>
                </a:solidFill>
                <a:latin typeface="宋体" panose="02010600030101010101" pitchFamily="2" charset="-122"/>
                <a:ea typeface="宋体" panose="02010600030101010101" pitchFamily="2" charset="-122"/>
              </a:rPr>
              <a:t>() );</a:t>
            </a:r>
            <a:endParaRPr lang="en-US" altLang="zh-CN" sz="2000" b="1">
              <a:solidFill>
                <a:schemeClr val="tx1"/>
              </a:solidFill>
              <a:latin typeface="Tahoma" panose="020B0604030504040204" pitchFamily="34" charset="0"/>
              <a:ea typeface="宋体" panose="02010600030101010101" pitchFamily="2" charset="-122"/>
            </a:endParaRPr>
          </a:p>
          <a:p>
            <a:pPr marL="342900" indent="-342900" algn="just">
              <a:lnSpc>
                <a:spcPct val="90000"/>
              </a:lnSpc>
              <a:spcBef>
                <a:spcPct val="20000"/>
              </a:spcBef>
              <a:buClr>
                <a:schemeClr val="folHlink"/>
              </a:buClr>
              <a:buSzPct val="60000"/>
              <a:buFont typeface="Wingdings" panose="05000000000000000000" pitchFamily="2" charset="2"/>
            </a:pPr>
            <a:r>
              <a:rPr lang="en-US" altLang="zh-CN" sz="2000" b="1">
                <a:solidFill>
                  <a:schemeClr val="tx1"/>
                </a:solidFill>
                <a:latin typeface="宋体" panose="02010600030101010101" pitchFamily="2" charset="-122"/>
                <a:ea typeface="宋体" panose="02010600030101010101" pitchFamily="2" charset="-122"/>
              </a:rPr>
              <a:t>         }</a:t>
            </a:r>
            <a:endParaRPr lang="en-US" altLang="zh-CN" sz="2000" b="1">
              <a:solidFill>
                <a:schemeClr val="tx1"/>
              </a:solidFill>
              <a:latin typeface="Tahoma" panose="020B0604030504040204" pitchFamily="34" charset="0"/>
              <a:ea typeface="宋体" panose="02010600030101010101" pitchFamily="2" charset="-122"/>
            </a:endParaRPr>
          </a:p>
          <a:p>
            <a:pPr marL="342900" indent="-342900" algn="just">
              <a:lnSpc>
                <a:spcPct val="90000"/>
              </a:lnSpc>
              <a:spcBef>
                <a:spcPct val="20000"/>
              </a:spcBef>
              <a:buClr>
                <a:schemeClr val="folHlink"/>
              </a:buClr>
              <a:buSzPct val="60000"/>
              <a:buFont typeface="Wingdings" panose="05000000000000000000" pitchFamily="2" charset="2"/>
            </a:pPr>
            <a:r>
              <a:rPr lang="en-US" altLang="zh-CN" sz="2000" b="1" err="1">
                <a:solidFill>
                  <a:schemeClr val="tx1"/>
                </a:solidFill>
                <a:latin typeface="宋体" panose="02010600030101010101" pitchFamily="2" charset="-122"/>
                <a:ea typeface="宋体" panose="02010600030101010101" pitchFamily="2" charset="-122"/>
              </a:rPr>
              <a:t>         textField3.setText</a:t>
            </a:r>
            <a:r>
              <a:rPr lang="en-US" altLang="zh-CN" sz="2000" b="1">
                <a:solidFill>
                  <a:schemeClr val="tx1"/>
                </a:solidFill>
                <a:latin typeface="宋体" panose="02010600030101010101" pitchFamily="2" charset="-122"/>
                <a:ea typeface="宋体" panose="02010600030101010101" pitchFamily="2" charset="-122"/>
              </a:rPr>
              <a:t>( string );</a:t>
            </a:r>
            <a:endParaRPr lang="en-US" altLang="zh-CN" sz="2000" b="1">
              <a:solidFill>
                <a:schemeClr val="tx1"/>
              </a:solidFill>
              <a:latin typeface="Tahoma" panose="020B0604030504040204" pitchFamily="34" charset="0"/>
              <a:ea typeface="宋体" panose="02010600030101010101" pitchFamily="2" charset="-122"/>
            </a:endParaRPr>
          </a:p>
          <a:p>
            <a:pPr marL="342900" indent="-342900" algn="just">
              <a:lnSpc>
                <a:spcPct val="90000"/>
              </a:lnSpc>
              <a:spcBef>
                <a:spcPct val="20000"/>
              </a:spcBef>
              <a:buClr>
                <a:schemeClr val="folHlink"/>
              </a:buClr>
              <a:buSzPct val="60000"/>
              <a:buFont typeface="Wingdings" panose="05000000000000000000" pitchFamily="2" charset="2"/>
            </a:pPr>
            <a:r>
              <a:rPr lang="en-US" altLang="zh-CN" sz="2000" b="1">
                <a:solidFill>
                  <a:schemeClr val="tx1"/>
                </a:solidFill>
                <a:latin typeface="宋体" panose="02010600030101010101" pitchFamily="2" charset="-122"/>
                <a:ea typeface="宋体" panose="02010600030101010101" pitchFamily="2" charset="-122"/>
              </a:rPr>
              <a:t>      }</a:t>
            </a:r>
            <a:endParaRPr lang="en-US" altLang="zh-CN" sz="2000" b="1">
              <a:solidFill>
                <a:schemeClr val="tx1"/>
              </a:solidFill>
              <a:latin typeface="Tahoma" panose="020B0604030504040204" pitchFamily="34" charset="0"/>
              <a:ea typeface="宋体" panose="02010600030101010101" pitchFamily="2" charset="-122"/>
            </a:endParaRPr>
          </a:p>
          <a:p>
            <a:pPr marL="342900" indent="-342900" algn="just">
              <a:lnSpc>
                <a:spcPct val="90000"/>
              </a:lnSpc>
              <a:spcBef>
                <a:spcPct val="20000"/>
              </a:spcBef>
              <a:buClr>
                <a:schemeClr val="folHlink"/>
              </a:buClr>
              <a:buSzPct val="60000"/>
              <a:buFont typeface="Wingdings" panose="05000000000000000000" pitchFamily="2" charset="2"/>
            </a:pPr>
            <a:r>
              <a:rPr lang="en-US" altLang="zh-CN" sz="2000" b="1" err="1">
                <a:solidFill>
                  <a:schemeClr val="tx1"/>
                </a:solidFill>
                <a:latin typeface="宋体" panose="02010600030101010101" pitchFamily="2" charset="-122"/>
                <a:ea typeface="宋体" panose="02010600030101010101" pitchFamily="2" charset="-122"/>
              </a:rPr>
              <a:t>   } // end private inner class TextFieldHandler</a:t>
            </a:r>
            <a:endParaRPr lang="en-US" altLang="zh-CN" sz="2000" b="1" err="1">
              <a:solidFill>
                <a:schemeClr val="tx1"/>
              </a:solidFill>
              <a:latin typeface="Tahoma" panose="020B0604030504040204" pitchFamily="34" charset="0"/>
              <a:ea typeface="宋体" panose="02010600030101010101" pitchFamily="2" charset="-122"/>
            </a:endParaRPr>
          </a:p>
          <a:p>
            <a:pPr marL="342900" indent="-342900" algn="just">
              <a:lnSpc>
                <a:spcPct val="90000"/>
              </a:lnSpc>
              <a:spcBef>
                <a:spcPct val="20000"/>
              </a:spcBef>
              <a:buClr>
                <a:schemeClr val="folHlink"/>
              </a:buClr>
              <a:buSzPct val="60000"/>
              <a:buFont typeface="Wingdings" panose="05000000000000000000" pitchFamily="2" charset="2"/>
            </a:pPr>
            <a:r>
              <a:rPr lang="en-US" altLang="zh-CN" sz="2000" b="1">
                <a:solidFill>
                  <a:schemeClr val="tx1"/>
                </a:solidFill>
                <a:latin typeface="宋体" panose="02010600030101010101" pitchFamily="2" charset="-122"/>
                <a:ea typeface="宋体" panose="02010600030101010101" pitchFamily="2" charset="-122"/>
              </a:rPr>
              <a:t>} </a:t>
            </a:r>
            <a:endParaRPr lang="en-US" altLang="zh-CN" sz="2000" b="1">
              <a:solidFill>
                <a:schemeClr val="tx1"/>
              </a:solidFill>
              <a:latin typeface="Tahoma" panose="020B0604030504040204" pitchFamily="34" charset="0"/>
              <a:ea typeface="宋体" panose="02010600030101010101" pitchFamily="2" charset="-122"/>
            </a:endParaRPr>
          </a:p>
          <a:p>
            <a:pPr marL="342900" indent="-342900" algn="just">
              <a:lnSpc>
                <a:spcPct val="90000"/>
              </a:lnSpc>
              <a:spcBef>
                <a:spcPct val="20000"/>
              </a:spcBef>
              <a:buClr>
                <a:schemeClr val="folHlink"/>
              </a:buClr>
              <a:buSzPct val="60000"/>
              <a:buFont typeface="Wingdings" panose="05000000000000000000" pitchFamily="2" charset="2"/>
            </a:pPr>
            <a:endParaRPr lang="en-US" altLang="zh-CN" sz="2000" b="1">
              <a:solidFill>
                <a:schemeClr val="tx1"/>
              </a:solidFill>
              <a:latin typeface="宋体" panose="02010600030101010101" pitchFamily="2" charset="-122"/>
              <a:ea typeface="宋体" panose="02010600030101010101" pitchFamily="2" charset="-122"/>
            </a:endParaRPr>
          </a:p>
        </p:txBody>
      </p:sp>
      <p:pic>
        <p:nvPicPr>
          <p:cNvPr id="424965" name="图片 424964"/>
          <p:cNvPicPr>
            <a:picLocks noChangeAspect="1"/>
          </p:cNvPicPr>
          <p:nvPr/>
        </p:nvPicPr>
        <p:blipFill>
          <a:blip r:embed="rId3"/>
          <a:stretch>
            <a:fillRect/>
          </a:stretch>
        </p:blipFill>
        <p:spPr>
          <a:xfrm>
            <a:off x="5486400" y="4495800"/>
            <a:ext cx="3429000" cy="1371600"/>
          </a:xfrm>
          <a:prstGeom prst="rect">
            <a:avLst/>
          </a:prstGeom>
          <a:noFill/>
          <a:ln w="9525">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标题 156673"/>
          <p:cNvSpPr>
            <a:spLocks noGrp="1"/>
          </p:cNvSpPr>
          <p:nvPr>
            <p:ph type="title"/>
          </p:nvPr>
        </p:nvSpPr>
        <p:spPr>
          <a:ln/>
        </p:spPr>
        <p:txBody>
          <a:bodyPr anchor="b"/>
          <a:lstStyle/>
          <a:p>
            <a:r>
              <a:rPr lang="en-US" altLang="zh-CN" dirty="0">
                <a:latin typeface="楷体_GB2312" pitchFamily="49" charset="-122"/>
                <a:ea typeface="楷体_GB2312" pitchFamily="49" charset="-122"/>
              </a:rPr>
              <a:t>9.5</a:t>
            </a:r>
            <a:r>
              <a:rPr lang="en-US" altLang="zh-CN" err="1">
                <a:latin typeface="楷体_GB2312" pitchFamily="49" charset="-122"/>
                <a:ea typeface="楷体_GB2312" pitchFamily="49" charset="-122"/>
              </a:rPr>
              <a:t> JCheckBox</a:t>
            </a:r>
            <a:r>
              <a:rPr lang="zh-CN" altLang="en-US" err="1">
                <a:latin typeface="楷体_GB2312" pitchFamily="49" charset="-122"/>
                <a:ea typeface="楷体_GB2312" pitchFamily="49" charset="-122"/>
              </a:rPr>
              <a:t>和</a:t>
            </a:r>
            <a:r>
              <a:rPr lang="en-US" altLang="zh-CN" err="1">
                <a:latin typeface="楷体_GB2312" pitchFamily="49" charset="-122"/>
                <a:ea typeface="楷体_GB2312" pitchFamily="49" charset="-122"/>
              </a:rPr>
              <a:t>JRadioButton</a:t>
            </a:r>
            <a:r>
              <a:rPr lang="en-US" altLang="zh-CN" err="1"/>
              <a:t> </a:t>
            </a:r>
          </a:p>
        </p:txBody>
      </p:sp>
      <p:sp>
        <p:nvSpPr>
          <p:cNvPr id="156675" name="文本占位符 156674"/>
          <p:cNvSpPr>
            <a:spLocks noGrp="1"/>
          </p:cNvSpPr>
          <p:nvPr>
            <p:ph type="body" idx="1"/>
          </p:nvPr>
        </p:nvSpPr>
        <p:spPr>
          <a:xfrm>
            <a:off x="457200" y="1524000"/>
            <a:ext cx="8229600" cy="2667000"/>
          </a:xfrm>
          <a:ln/>
        </p:spPr>
        <p:txBody>
          <a:bodyPr/>
          <a:lstStyle/>
          <a:p>
            <a:pPr>
              <a:lnSpc>
                <a:spcPct val="90000"/>
              </a:lnSpc>
            </a:pPr>
            <a:r>
              <a:rPr lang="en-US" altLang="zh-CN" sz="2800" err="1"/>
              <a:t>SwingGUI</a:t>
            </a:r>
            <a:r>
              <a:rPr lang="zh-CN" altLang="en-US" sz="2800" dirty="0">
                <a:latin typeface="宋体" panose="02010600030101010101" pitchFamily="2" charset="-122"/>
              </a:rPr>
              <a:t>组件包含</a:t>
            </a:r>
            <a:r>
              <a:rPr lang="en-US" altLang="zh-CN" sz="2800" dirty="0"/>
              <a:t>3</a:t>
            </a:r>
            <a:r>
              <a:rPr lang="zh-CN" altLang="en-US" sz="2800" dirty="0">
                <a:latin typeface="宋体" panose="02010600030101010101" pitchFamily="2" charset="-122"/>
              </a:rPr>
              <a:t>种类型的状态按钮：</a:t>
            </a:r>
          </a:p>
          <a:p>
            <a:pPr lvl="1">
              <a:lnSpc>
                <a:spcPct val="90000"/>
              </a:lnSpc>
            </a:pPr>
            <a:r>
              <a:rPr lang="en-US" altLang="zh-CN" err="1"/>
              <a:t>JToggleButton</a:t>
            </a:r>
            <a:endParaRPr lang="en-US" altLang="zh-CN">
              <a:latin typeface="宋体" panose="02010600030101010101" pitchFamily="2" charset="-122"/>
            </a:endParaRPr>
          </a:p>
          <a:p>
            <a:pPr lvl="1">
              <a:lnSpc>
                <a:spcPct val="90000"/>
              </a:lnSpc>
            </a:pPr>
            <a:r>
              <a:rPr lang="zh-CN" altLang="en-US" dirty="0">
                <a:latin typeface="楷体_GB2312" pitchFamily="49" charset="-122"/>
                <a:ea typeface="楷体_GB2312" pitchFamily="49" charset="-122"/>
              </a:rPr>
              <a:t>复选框按钮</a:t>
            </a:r>
            <a:r>
              <a:rPr lang="en-US" altLang="zh-CN" err="1"/>
              <a:t>JCheckBox</a:t>
            </a:r>
          </a:p>
          <a:p>
            <a:pPr lvl="1">
              <a:lnSpc>
                <a:spcPct val="90000"/>
              </a:lnSpc>
            </a:pPr>
            <a:r>
              <a:rPr lang="zh-CN" altLang="en-US">
                <a:latin typeface="宋体" panose="02010600030101010101" pitchFamily="2" charset="-122"/>
              </a:rPr>
              <a:t>和</a:t>
            </a:r>
            <a:r>
              <a:rPr lang="zh-CN" altLang="en-US" dirty="0">
                <a:latin typeface="楷体_GB2312" pitchFamily="49" charset="-122"/>
                <a:ea typeface="楷体_GB2312" pitchFamily="49" charset="-122"/>
              </a:rPr>
              <a:t>单选按钮</a:t>
            </a:r>
            <a:r>
              <a:rPr lang="en-US" altLang="zh-CN" err="1"/>
              <a:t>JRadioButton</a:t>
            </a:r>
            <a:endParaRPr lang="en-US" altLang="zh-CN">
              <a:latin typeface="宋体" panose="02010600030101010101" pitchFamily="2" charset="-122"/>
            </a:endParaRPr>
          </a:p>
          <a:p>
            <a:pPr>
              <a:lnSpc>
                <a:spcPct val="90000"/>
              </a:lnSpc>
            </a:pPr>
            <a:r>
              <a:rPr lang="zh-CN" altLang="en-US" sz="2800" dirty="0">
                <a:latin typeface="宋体" panose="02010600030101010101" pitchFamily="2" charset="-122"/>
              </a:rPr>
              <a:t>按钮都有开</a:t>
            </a:r>
            <a:r>
              <a:rPr lang="en-US" altLang="zh-CN" sz="2800" dirty="0"/>
              <a:t>/</a:t>
            </a:r>
            <a:r>
              <a:rPr lang="zh-CN" altLang="en-US" sz="2800" dirty="0">
                <a:latin typeface="宋体" panose="02010600030101010101" pitchFamily="2" charset="-122"/>
              </a:rPr>
              <a:t>关（真</a:t>
            </a:r>
            <a:r>
              <a:rPr lang="en-US" altLang="zh-CN" sz="2800" dirty="0"/>
              <a:t>/</a:t>
            </a:r>
            <a:r>
              <a:rPr lang="zh-CN" altLang="en-US" sz="2800" dirty="0">
                <a:latin typeface="宋体" panose="02010600030101010101" pitchFamily="2" charset="-122"/>
              </a:rPr>
              <a:t>假）两种值。</a:t>
            </a:r>
            <a:r>
              <a:rPr lang="zh-CN" altLang="en-US" sz="2800" dirty="0"/>
              <a:t>提供用户在给定的数据中进行选择</a:t>
            </a:r>
            <a:r>
              <a:rPr lang="en-US" altLang="zh-CN" sz="2800" dirty="0"/>
              <a:t>.</a:t>
            </a:r>
          </a:p>
          <a:p>
            <a:pPr algn="just">
              <a:lnSpc>
                <a:spcPct val="90000"/>
              </a:lnSpc>
              <a:buNone/>
            </a:pPr>
            <a:r>
              <a:rPr lang="en-US" altLang="zh-CN" sz="2800" b="1" dirty="0">
                <a:solidFill>
                  <a:srgbClr val="FF0000"/>
                </a:solidFill>
              </a:rPr>
              <a:t> </a:t>
            </a:r>
            <a:endParaRPr lang="en-US" altLang="zh-CN" sz="2800" dirty="0"/>
          </a:p>
          <a:p>
            <a:pPr>
              <a:lnSpc>
                <a:spcPct val="90000"/>
              </a:lnSpc>
            </a:pPr>
            <a:endParaRPr lang="en-US" altLang="zh-CN" sz="2800"/>
          </a:p>
        </p:txBody>
      </p:sp>
      <p:sp>
        <p:nvSpPr>
          <p:cNvPr id="156677" name="矩形 156676"/>
          <p:cNvSpPr/>
          <p:nvPr/>
        </p:nvSpPr>
        <p:spPr>
          <a:xfrm>
            <a:off x="3662363" y="2867025"/>
            <a:ext cx="9144000" cy="0"/>
          </a:xfrm>
          <a:prstGeom prst="rect">
            <a:avLst/>
          </a:prstGeom>
          <a:noFill/>
          <a:ln w="9525">
            <a:noFill/>
          </a:ln>
        </p:spPr>
        <p:txBody>
          <a:bodyPr/>
          <a:lstStyle/>
          <a:p>
            <a:endParaRPr lang="zh-CN" altLang="en-US"/>
          </a:p>
        </p:txBody>
      </p:sp>
      <p:sp>
        <p:nvSpPr>
          <p:cNvPr id="156679" name="矩形 156678"/>
          <p:cNvSpPr/>
          <p:nvPr/>
        </p:nvSpPr>
        <p:spPr>
          <a:xfrm>
            <a:off x="3262313" y="2619375"/>
            <a:ext cx="9144000" cy="0"/>
          </a:xfrm>
          <a:prstGeom prst="rect">
            <a:avLst/>
          </a:prstGeom>
          <a:noFill/>
          <a:ln w="9525">
            <a:noFill/>
          </a:ln>
        </p:spPr>
        <p:txBody>
          <a:bodyPr/>
          <a:lstStyle/>
          <a:p>
            <a:endParaRPr lang="zh-CN" altLang="en-US"/>
          </a:p>
        </p:txBody>
      </p:sp>
      <p:sp>
        <p:nvSpPr>
          <p:cNvPr id="156682" name="矩形 156681"/>
          <p:cNvSpPr/>
          <p:nvPr/>
        </p:nvSpPr>
        <p:spPr>
          <a:xfrm>
            <a:off x="2286000" y="6096000"/>
            <a:ext cx="3429000" cy="396875"/>
          </a:xfrm>
          <a:prstGeom prst="rect">
            <a:avLst/>
          </a:prstGeom>
          <a:noFill/>
          <a:ln w="9525">
            <a:noFill/>
          </a:ln>
        </p:spPr>
        <p:txBody>
          <a:bodyPr anchor="b">
            <a:spAutoFit/>
          </a:bodyPr>
          <a:lstStyle/>
          <a:p>
            <a:r>
              <a:rPr lang="en-US" altLang="zh-CN" sz="2000" dirty="0">
                <a:solidFill>
                  <a:schemeClr val="tx1"/>
                </a:solidFill>
                <a:latin typeface="Arial" panose="020B0604020202020204" pitchFamily="34" charset="0"/>
                <a:ea typeface="宋体" panose="02010600030101010101" pitchFamily="2" charset="-122"/>
              </a:rPr>
              <a:t>Swing button </a:t>
            </a:r>
            <a:r>
              <a:rPr lang="zh-CN" altLang="en-US" sz="2000" dirty="0">
                <a:solidFill>
                  <a:schemeClr val="tx1"/>
                </a:solidFill>
                <a:latin typeface="Arial" panose="020B0604020202020204" pitchFamily="34" charset="0"/>
                <a:ea typeface="宋体" panose="02010600030101010101" pitchFamily="2" charset="-122"/>
              </a:rPr>
              <a:t>的继承层次</a:t>
            </a:r>
          </a:p>
        </p:txBody>
      </p:sp>
      <p:grpSp>
        <p:nvGrpSpPr>
          <p:cNvPr id="156683" name="组合 156682"/>
          <p:cNvGrpSpPr/>
          <p:nvPr/>
        </p:nvGrpSpPr>
        <p:grpSpPr>
          <a:xfrm>
            <a:off x="1905000" y="4114800"/>
            <a:ext cx="5562600" cy="1905000"/>
            <a:chOff x="0" y="0"/>
            <a:chExt cx="20000" cy="20000"/>
          </a:xfrm>
        </p:grpSpPr>
        <p:sp>
          <p:nvSpPr>
            <p:cNvPr id="156684" name="矩形 156683"/>
            <p:cNvSpPr/>
            <p:nvPr/>
          </p:nvSpPr>
          <p:spPr>
            <a:xfrm>
              <a:off x="0" y="0"/>
              <a:ext cx="20000" cy="20000"/>
            </a:xfrm>
            <a:prstGeom prst="rect">
              <a:avLst/>
            </a:prstGeom>
            <a:noFill/>
            <a:ln w="0">
              <a:noFill/>
            </a:ln>
          </p:spPr>
          <p:txBody>
            <a:bodyPr/>
            <a:lstStyle/>
            <a:p>
              <a:endParaRPr lang="zh-CN" altLang="en-US"/>
            </a:p>
          </p:txBody>
        </p:sp>
        <p:grpSp>
          <p:nvGrpSpPr>
            <p:cNvPr id="156685" name="组合 156684"/>
            <p:cNvGrpSpPr/>
            <p:nvPr/>
          </p:nvGrpSpPr>
          <p:grpSpPr>
            <a:xfrm>
              <a:off x="633" y="1519"/>
              <a:ext cx="18737" cy="16952"/>
              <a:chOff x="-1" y="0"/>
              <a:chExt cx="20002" cy="19998"/>
            </a:xfrm>
          </p:grpSpPr>
          <p:sp>
            <p:nvSpPr>
              <p:cNvPr id="156686" name="任意多边形 156685"/>
              <p:cNvSpPr/>
              <p:nvPr/>
            </p:nvSpPr>
            <p:spPr>
              <a:xfrm>
                <a:off x="4640" y="3231"/>
                <a:ext cx="711" cy="3844"/>
              </a:xfrm>
              <a:custGeom>
                <a:avLst/>
                <a:gdLst/>
                <a:ahLst/>
                <a:cxnLst/>
                <a:rect l="0" t="0" r="0" b="0"/>
                <a:pathLst>
                  <a:path w="20000" h="20000">
                    <a:moveTo>
                      <a:pt x="0" y="0"/>
                    </a:moveTo>
                    <a:lnTo>
                      <a:pt x="0" y="19939"/>
                    </a:lnTo>
                    <a:lnTo>
                      <a:pt x="19917" y="19939"/>
                    </a:lnTo>
                  </a:path>
                </a:pathLst>
              </a:custGeom>
              <a:noFill/>
              <a:ln w="3175" cap="flat" cmpd="sng">
                <a:solidFill>
                  <a:srgbClr val="000000"/>
                </a:solidFill>
                <a:prstDash val="solid"/>
                <a:headEnd type="triangle" w="med" len="med"/>
                <a:tailEnd type="none" w="med" len="med"/>
              </a:ln>
            </p:spPr>
            <p:txBody>
              <a:bodyPr/>
              <a:lstStyle/>
              <a:p>
                <a:endParaRPr lang="zh-CN" altLang="en-US"/>
              </a:p>
            </p:txBody>
          </p:sp>
          <p:grpSp>
            <p:nvGrpSpPr>
              <p:cNvPr id="156687" name="组合 156686"/>
              <p:cNvGrpSpPr/>
              <p:nvPr/>
            </p:nvGrpSpPr>
            <p:grpSpPr>
              <a:xfrm>
                <a:off x="-1" y="0"/>
                <a:ext cx="5338" cy="3231"/>
                <a:chOff x="0" y="6"/>
                <a:chExt cx="20000" cy="19994"/>
              </a:xfrm>
            </p:grpSpPr>
            <p:sp>
              <p:nvSpPr>
                <p:cNvPr id="156688" name="矩形 156687"/>
                <p:cNvSpPr/>
                <p:nvPr/>
              </p:nvSpPr>
              <p:spPr>
                <a:xfrm>
                  <a:off x="644" y="5625"/>
                  <a:ext cx="18558" cy="11745"/>
                </a:xfrm>
                <a:prstGeom prst="rect">
                  <a:avLst/>
                </a:prstGeom>
                <a:noFill/>
                <a:ln w="0">
                  <a:noFill/>
                </a:ln>
              </p:spPr>
              <p:txBody>
                <a:bodyPr lIns="0" tIns="0" rIns="0" bIns="0"/>
                <a:lstStyle/>
                <a:p>
                  <a:pPr algn="ctr" eaLnBrk="0" hangingPunct="0">
                    <a:lnSpc>
                      <a:spcPct val="80000"/>
                    </a:lnSpc>
                  </a:pPr>
                  <a:r>
                    <a:rPr lang="" altLang="zh-CN" sz="1400" b="1" dirty="0">
                      <a:solidFill>
                        <a:schemeClr val="tx1"/>
                      </a:solidFill>
                      <a:latin typeface="宋体" panose="02010600030101010101" pitchFamily="2" charset="-122"/>
                      <a:ea typeface="宋体" panose="02010600030101010101" pitchFamily="2" charset="-122"/>
                    </a:rPr>
                    <a:t>JComponent</a:t>
                  </a:r>
                </a:p>
              </p:txBody>
            </p:sp>
            <p:grpSp>
              <p:nvGrpSpPr>
                <p:cNvPr id="156689" name="组合 156688"/>
                <p:cNvGrpSpPr/>
                <p:nvPr/>
              </p:nvGrpSpPr>
              <p:grpSpPr>
                <a:xfrm>
                  <a:off x="0" y="6"/>
                  <a:ext cx="20000" cy="19994"/>
                  <a:chOff x="0" y="0"/>
                  <a:chExt cx="20000" cy="20000"/>
                </a:xfrm>
              </p:grpSpPr>
              <p:sp>
                <p:nvSpPr>
                  <p:cNvPr id="156690" name="任意多边形 156689"/>
                  <p:cNvSpPr/>
                  <p:nvPr/>
                </p:nvSpPr>
                <p:spPr>
                  <a:xfrm>
                    <a:off x="0" y="0"/>
                    <a:ext cx="20000" cy="20000"/>
                  </a:xfrm>
                  <a:custGeom>
                    <a:avLst/>
                    <a:gdLst/>
                    <a:ahLst/>
                    <a:cxnLst/>
                    <a:rect l="0" t="0" r="0" b="0"/>
                    <a:pathLst>
                      <a:path w="20000" h="20000">
                        <a:moveTo>
                          <a:pt x="19989" y="0"/>
                        </a:moveTo>
                        <a:lnTo>
                          <a:pt x="19989" y="19927"/>
                        </a:lnTo>
                        <a:lnTo>
                          <a:pt x="0" y="19927"/>
                        </a:lnTo>
                        <a:lnTo>
                          <a:pt x="0" y="0"/>
                        </a:lnTo>
                        <a:lnTo>
                          <a:pt x="19989" y="0"/>
                        </a:lnTo>
                        <a:close/>
                      </a:path>
                    </a:pathLst>
                  </a:custGeom>
                  <a:noFill/>
                  <a:ln w="3175" cap="flat" cmpd="sng">
                    <a:solidFill>
                      <a:srgbClr val="4DB3E6"/>
                    </a:solidFill>
                    <a:prstDash val="solid"/>
                    <a:headEnd type="none" w="med" len="med"/>
                    <a:tailEnd type="none" w="med" len="med"/>
                  </a:ln>
                </p:spPr>
                <p:txBody>
                  <a:bodyPr/>
                  <a:lstStyle/>
                  <a:p>
                    <a:endParaRPr lang="zh-CN" altLang="en-US"/>
                  </a:p>
                </p:txBody>
              </p:sp>
              <p:sp>
                <p:nvSpPr>
                  <p:cNvPr id="156691" name="任意多边形 156690"/>
                  <p:cNvSpPr/>
                  <p:nvPr/>
                </p:nvSpPr>
                <p:spPr>
                  <a:xfrm>
                    <a:off x="0" y="0"/>
                    <a:ext cx="20000" cy="20000"/>
                  </a:xfrm>
                  <a:custGeom>
                    <a:avLst/>
                    <a:gdLst/>
                    <a:ahLst/>
                    <a:cxnLst/>
                    <a:rect l="0" t="0" r="0" b="0"/>
                    <a:pathLst>
                      <a:path w="20000" h="20000">
                        <a:moveTo>
                          <a:pt x="19989" y="0"/>
                        </a:moveTo>
                        <a:lnTo>
                          <a:pt x="19989" y="19927"/>
                        </a:lnTo>
                        <a:lnTo>
                          <a:pt x="0" y="19927"/>
                        </a:lnTo>
                        <a:lnTo>
                          <a:pt x="0" y="0"/>
                        </a:lnTo>
                        <a:lnTo>
                          <a:pt x="19989" y="0"/>
                        </a:lnTo>
                        <a:close/>
                      </a:path>
                    </a:pathLst>
                  </a:custGeom>
                  <a:noFill/>
                  <a:ln w="3175" cap="flat" cmpd="sng">
                    <a:solidFill>
                      <a:srgbClr val="000000"/>
                    </a:solidFill>
                    <a:prstDash val="solid"/>
                    <a:headEnd type="none" w="med" len="med"/>
                    <a:tailEnd type="none" w="med" len="med"/>
                  </a:ln>
                </p:spPr>
                <p:txBody>
                  <a:bodyPr/>
                  <a:lstStyle/>
                  <a:p>
                    <a:endParaRPr lang="zh-CN" altLang="en-US"/>
                  </a:p>
                </p:txBody>
              </p:sp>
            </p:grpSp>
          </p:grpSp>
          <p:grpSp>
            <p:nvGrpSpPr>
              <p:cNvPr id="156692" name="组合 156691"/>
              <p:cNvGrpSpPr/>
              <p:nvPr/>
            </p:nvGrpSpPr>
            <p:grpSpPr>
              <a:xfrm>
                <a:off x="5366" y="5590"/>
                <a:ext cx="5338" cy="3231"/>
                <a:chOff x="0" y="-1"/>
                <a:chExt cx="20000" cy="20001"/>
              </a:xfrm>
            </p:grpSpPr>
            <p:sp>
              <p:nvSpPr>
                <p:cNvPr id="156693" name="矩形 156692"/>
                <p:cNvSpPr/>
                <p:nvPr/>
              </p:nvSpPr>
              <p:spPr>
                <a:xfrm>
                  <a:off x="656" y="5614"/>
                  <a:ext cx="18553" cy="11755"/>
                </a:xfrm>
                <a:prstGeom prst="rect">
                  <a:avLst/>
                </a:prstGeom>
                <a:noFill/>
                <a:ln w="0">
                  <a:noFill/>
                </a:ln>
              </p:spPr>
              <p:txBody>
                <a:bodyPr lIns="0" tIns="0" rIns="0" bIns="0"/>
                <a:lstStyle/>
                <a:p>
                  <a:pPr algn="ctr" eaLnBrk="0" hangingPunct="0">
                    <a:lnSpc>
                      <a:spcPct val="80000"/>
                    </a:lnSpc>
                  </a:pPr>
                  <a:r>
                    <a:rPr lang="" altLang="zh-CN" sz="1400" b="1" dirty="0">
                      <a:solidFill>
                        <a:schemeClr val="tx1"/>
                      </a:solidFill>
                      <a:latin typeface="宋体" panose="02010600030101010101" pitchFamily="2" charset="-122"/>
                      <a:ea typeface="宋体" panose="02010600030101010101" pitchFamily="2" charset="-122"/>
                    </a:rPr>
                    <a:t>AbstractButton</a:t>
                  </a:r>
                </a:p>
              </p:txBody>
            </p:sp>
            <p:grpSp>
              <p:nvGrpSpPr>
                <p:cNvPr id="156694" name="组合 156693"/>
                <p:cNvGrpSpPr/>
                <p:nvPr/>
              </p:nvGrpSpPr>
              <p:grpSpPr>
                <a:xfrm>
                  <a:off x="0" y="-1"/>
                  <a:ext cx="20000" cy="20001"/>
                  <a:chOff x="0" y="6"/>
                  <a:chExt cx="20000" cy="19994"/>
                </a:xfrm>
              </p:grpSpPr>
              <p:sp>
                <p:nvSpPr>
                  <p:cNvPr id="156695" name="任意多边形 156694"/>
                  <p:cNvSpPr/>
                  <p:nvPr/>
                </p:nvSpPr>
                <p:spPr>
                  <a:xfrm>
                    <a:off x="0" y="6"/>
                    <a:ext cx="20000" cy="19994"/>
                  </a:xfrm>
                  <a:custGeom>
                    <a:avLst/>
                    <a:gdLst/>
                    <a:ahLst/>
                    <a:cxnLst/>
                    <a:rect l="0" t="0" r="0" b="0"/>
                    <a:pathLst>
                      <a:path w="20000" h="20000">
                        <a:moveTo>
                          <a:pt x="19989" y="0"/>
                        </a:moveTo>
                        <a:lnTo>
                          <a:pt x="19989" y="19927"/>
                        </a:lnTo>
                        <a:lnTo>
                          <a:pt x="0" y="19927"/>
                        </a:lnTo>
                        <a:lnTo>
                          <a:pt x="0" y="0"/>
                        </a:lnTo>
                        <a:lnTo>
                          <a:pt x="19989" y="0"/>
                        </a:lnTo>
                        <a:close/>
                      </a:path>
                    </a:pathLst>
                  </a:custGeom>
                  <a:noFill/>
                  <a:ln w="3175" cap="flat" cmpd="sng">
                    <a:solidFill>
                      <a:srgbClr val="4DB3E6"/>
                    </a:solidFill>
                    <a:prstDash val="solid"/>
                    <a:headEnd type="none" w="med" len="med"/>
                    <a:tailEnd type="none" w="med" len="med"/>
                  </a:ln>
                </p:spPr>
                <p:txBody>
                  <a:bodyPr/>
                  <a:lstStyle/>
                  <a:p>
                    <a:endParaRPr lang="zh-CN" altLang="en-US"/>
                  </a:p>
                </p:txBody>
              </p:sp>
              <p:sp>
                <p:nvSpPr>
                  <p:cNvPr id="156696" name="任意多边形 156695"/>
                  <p:cNvSpPr/>
                  <p:nvPr/>
                </p:nvSpPr>
                <p:spPr>
                  <a:xfrm>
                    <a:off x="0" y="6"/>
                    <a:ext cx="20000" cy="19994"/>
                  </a:xfrm>
                  <a:custGeom>
                    <a:avLst/>
                    <a:gdLst/>
                    <a:ahLst/>
                    <a:cxnLst/>
                    <a:rect l="0" t="0" r="0" b="0"/>
                    <a:pathLst>
                      <a:path w="20000" h="20000">
                        <a:moveTo>
                          <a:pt x="19989" y="0"/>
                        </a:moveTo>
                        <a:lnTo>
                          <a:pt x="19989" y="19927"/>
                        </a:lnTo>
                        <a:lnTo>
                          <a:pt x="0" y="19927"/>
                        </a:lnTo>
                        <a:lnTo>
                          <a:pt x="0" y="0"/>
                        </a:lnTo>
                        <a:lnTo>
                          <a:pt x="19989" y="0"/>
                        </a:lnTo>
                        <a:close/>
                      </a:path>
                    </a:pathLst>
                  </a:custGeom>
                  <a:noFill/>
                  <a:ln w="3175" cap="flat" cmpd="sng">
                    <a:solidFill>
                      <a:srgbClr val="000000"/>
                    </a:solidFill>
                    <a:prstDash val="solid"/>
                    <a:headEnd type="none" w="med" len="med"/>
                    <a:tailEnd type="none" w="med" len="med"/>
                  </a:ln>
                </p:spPr>
                <p:txBody>
                  <a:bodyPr/>
                  <a:lstStyle/>
                  <a:p>
                    <a:endParaRPr lang="zh-CN" altLang="en-US"/>
                  </a:p>
                </p:txBody>
              </p:sp>
            </p:grpSp>
          </p:grpSp>
          <p:grpSp>
            <p:nvGrpSpPr>
              <p:cNvPr id="156697" name="组合 156696"/>
              <p:cNvGrpSpPr/>
              <p:nvPr/>
            </p:nvGrpSpPr>
            <p:grpSpPr>
              <a:xfrm>
                <a:off x="10051" y="8821"/>
                <a:ext cx="6074" cy="5588"/>
                <a:chOff x="-3" y="0"/>
                <a:chExt cx="19999" cy="19999"/>
              </a:xfrm>
            </p:grpSpPr>
            <p:sp>
              <p:nvSpPr>
                <p:cNvPr id="156698" name="任意多边形 156697"/>
                <p:cNvSpPr/>
                <p:nvPr/>
              </p:nvSpPr>
              <p:spPr>
                <a:xfrm>
                  <a:off x="-3" y="0"/>
                  <a:ext cx="2341" cy="13754"/>
                </a:xfrm>
                <a:custGeom>
                  <a:avLst/>
                  <a:gdLst/>
                  <a:ahLst/>
                  <a:cxnLst/>
                  <a:rect l="0" t="0" r="0" b="0"/>
                  <a:pathLst>
                    <a:path w="20000" h="20000">
                      <a:moveTo>
                        <a:pt x="0" y="0"/>
                      </a:moveTo>
                      <a:lnTo>
                        <a:pt x="0" y="19939"/>
                      </a:lnTo>
                      <a:lnTo>
                        <a:pt x="19917" y="19939"/>
                      </a:lnTo>
                    </a:path>
                  </a:pathLst>
                </a:custGeom>
                <a:noFill/>
                <a:ln w="3175" cap="flat" cmpd="sng">
                  <a:solidFill>
                    <a:srgbClr val="000000"/>
                  </a:solidFill>
                  <a:prstDash val="solid"/>
                  <a:headEnd type="triangle" w="med" len="med"/>
                  <a:tailEnd type="none" w="med" len="med"/>
                </a:ln>
              </p:spPr>
              <p:txBody>
                <a:bodyPr/>
                <a:lstStyle/>
                <a:p>
                  <a:endParaRPr lang="zh-CN" altLang="en-US"/>
                </a:p>
              </p:txBody>
            </p:sp>
            <p:grpSp>
              <p:nvGrpSpPr>
                <p:cNvPr id="156699" name="组合 156698"/>
                <p:cNvGrpSpPr/>
                <p:nvPr/>
              </p:nvGrpSpPr>
              <p:grpSpPr>
                <a:xfrm>
                  <a:off x="2424" y="8439"/>
                  <a:ext cx="17572" cy="11560"/>
                  <a:chOff x="-3" y="0"/>
                  <a:chExt cx="20003" cy="20001"/>
                </a:xfrm>
              </p:grpSpPr>
              <p:sp>
                <p:nvSpPr>
                  <p:cNvPr id="156700" name="矩形 156699"/>
                  <p:cNvSpPr/>
                  <p:nvPr/>
                </p:nvSpPr>
                <p:spPr>
                  <a:xfrm>
                    <a:off x="641" y="5616"/>
                    <a:ext cx="18564" cy="11753"/>
                  </a:xfrm>
                  <a:prstGeom prst="rect">
                    <a:avLst/>
                  </a:prstGeom>
                  <a:noFill/>
                  <a:ln w="0">
                    <a:noFill/>
                  </a:ln>
                </p:spPr>
                <p:txBody>
                  <a:bodyPr lIns="0" tIns="0" rIns="0" bIns="0"/>
                  <a:lstStyle/>
                  <a:p>
                    <a:pPr algn="ctr" eaLnBrk="0" hangingPunct="0">
                      <a:lnSpc>
                        <a:spcPct val="80000"/>
                      </a:lnSpc>
                    </a:pPr>
                    <a:r>
                      <a:rPr lang="" altLang="zh-CN" sz="1400" b="1" dirty="0">
                        <a:solidFill>
                          <a:schemeClr val="tx1"/>
                        </a:solidFill>
                        <a:latin typeface="宋体" panose="02010600030101010101" pitchFamily="2" charset="-122"/>
                        <a:ea typeface="宋体" panose="02010600030101010101" pitchFamily="2" charset="-122"/>
                      </a:rPr>
                      <a:t>JToggleButton</a:t>
                    </a:r>
                  </a:p>
                </p:txBody>
              </p:sp>
              <p:grpSp>
                <p:nvGrpSpPr>
                  <p:cNvPr id="156701" name="组合 156700"/>
                  <p:cNvGrpSpPr/>
                  <p:nvPr/>
                </p:nvGrpSpPr>
                <p:grpSpPr>
                  <a:xfrm>
                    <a:off x="-3" y="0"/>
                    <a:ext cx="20003" cy="20001"/>
                    <a:chOff x="-3" y="0"/>
                    <a:chExt cx="20003" cy="20000"/>
                  </a:xfrm>
                </p:grpSpPr>
                <p:sp>
                  <p:nvSpPr>
                    <p:cNvPr id="156702" name="任意多边形 156701"/>
                    <p:cNvSpPr/>
                    <p:nvPr/>
                  </p:nvSpPr>
                  <p:spPr>
                    <a:xfrm>
                      <a:off x="-3" y="0"/>
                      <a:ext cx="20003" cy="20000"/>
                    </a:xfrm>
                    <a:custGeom>
                      <a:avLst/>
                      <a:gdLst/>
                      <a:ahLst/>
                      <a:cxnLst/>
                      <a:rect l="0" t="0" r="0" b="0"/>
                      <a:pathLst>
                        <a:path w="20000" h="20000">
                          <a:moveTo>
                            <a:pt x="19989" y="0"/>
                          </a:moveTo>
                          <a:lnTo>
                            <a:pt x="19989" y="19927"/>
                          </a:lnTo>
                          <a:lnTo>
                            <a:pt x="0" y="19927"/>
                          </a:lnTo>
                          <a:lnTo>
                            <a:pt x="0" y="0"/>
                          </a:lnTo>
                          <a:lnTo>
                            <a:pt x="19989" y="0"/>
                          </a:lnTo>
                          <a:close/>
                        </a:path>
                      </a:pathLst>
                    </a:custGeom>
                    <a:noFill/>
                    <a:ln w="3175" cap="flat" cmpd="sng">
                      <a:solidFill>
                        <a:srgbClr val="4DB3E6"/>
                      </a:solidFill>
                      <a:prstDash val="solid"/>
                      <a:headEnd type="none" w="med" len="med"/>
                      <a:tailEnd type="none" w="med" len="med"/>
                    </a:ln>
                  </p:spPr>
                  <p:txBody>
                    <a:bodyPr/>
                    <a:lstStyle/>
                    <a:p>
                      <a:endParaRPr lang="zh-CN" altLang="en-US"/>
                    </a:p>
                  </p:txBody>
                </p:sp>
                <p:sp>
                  <p:nvSpPr>
                    <p:cNvPr id="156703" name="任意多边形 156702"/>
                    <p:cNvSpPr/>
                    <p:nvPr/>
                  </p:nvSpPr>
                  <p:spPr>
                    <a:xfrm>
                      <a:off x="-3" y="0"/>
                      <a:ext cx="20003" cy="20000"/>
                    </a:xfrm>
                    <a:custGeom>
                      <a:avLst/>
                      <a:gdLst/>
                      <a:ahLst/>
                      <a:cxnLst/>
                      <a:rect l="0" t="0" r="0" b="0"/>
                      <a:pathLst>
                        <a:path w="20000" h="20000">
                          <a:moveTo>
                            <a:pt x="19989" y="0"/>
                          </a:moveTo>
                          <a:lnTo>
                            <a:pt x="19989" y="19927"/>
                          </a:lnTo>
                          <a:lnTo>
                            <a:pt x="0" y="19927"/>
                          </a:lnTo>
                          <a:lnTo>
                            <a:pt x="0" y="0"/>
                          </a:lnTo>
                          <a:lnTo>
                            <a:pt x="19989" y="0"/>
                          </a:lnTo>
                          <a:close/>
                        </a:path>
                      </a:pathLst>
                    </a:custGeom>
                    <a:noFill/>
                    <a:ln w="3175" cap="flat" cmpd="sng">
                      <a:solidFill>
                        <a:srgbClr val="000000"/>
                      </a:solidFill>
                      <a:prstDash val="solid"/>
                      <a:headEnd type="none" w="med" len="med"/>
                      <a:tailEnd type="none" w="med" len="med"/>
                    </a:ln>
                  </p:spPr>
                  <p:txBody>
                    <a:bodyPr/>
                    <a:lstStyle/>
                    <a:p>
                      <a:endParaRPr lang="zh-CN" altLang="en-US"/>
                    </a:p>
                  </p:txBody>
                </p:sp>
              </p:grpSp>
            </p:grpSp>
          </p:grpSp>
          <p:grpSp>
            <p:nvGrpSpPr>
              <p:cNvPr id="156704" name="组合 156703"/>
              <p:cNvGrpSpPr/>
              <p:nvPr/>
            </p:nvGrpSpPr>
            <p:grpSpPr>
              <a:xfrm>
                <a:off x="13928" y="14409"/>
                <a:ext cx="6073" cy="5589"/>
                <a:chOff x="0" y="0"/>
                <a:chExt cx="20002" cy="20001"/>
              </a:xfrm>
            </p:grpSpPr>
            <p:sp>
              <p:nvSpPr>
                <p:cNvPr id="156705" name="任意多边形 156704"/>
                <p:cNvSpPr/>
                <p:nvPr/>
              </p:nvSpPr>
              <p:spPr>
                <a:xfrm>
                  <a:off x="0" y="0"/>
                  <a:ext cx="2345" cy="13756"/>
                </a:xfrm>
                <a:custGeom>
                  <a:avLst/>
                  <a:gdLst/>
                  <a:ahLst/>
                  <a:cxnLst/>
                  <a:rect l="0" t="0" r="0" b="0"/>
                  <a:pathLst>
                    <a:path w="20000" h="20000">
                      <a:moveTo>
                        <a:pt x="0" y="0"/>
                      </a:moveTo>
                      <a:lnTo>
                        <a:pt x="0" y="19939"/>
                      </a:lnTo>
                      <a:lnTo>
                        <a:pt x="19917" y="19939"/>
                      </a:lnTo>
                    </a:path>
                  </a:pathLst>
                </a:custGeom>
                <a:noFill/>
                <a:ln w="3175" cap="flat" cmpd="sng">
                  <a:solidFill>
                    <a:srgbClr val="000000"/>
                  </a:solidFill>
                  <a:prstDash val="solid"/>
                  <a:headEnd type="triangle" w="med" len="med"/>
                  <a:tailEnd type="none" w="med" len="med"/>
                </a:ln>
              </p:spPr>
              <p:txBody>
                <a:bodyPr/>
                <a:lstStyle/>
                <a:p>
                  <a:endParaRPr lang="zh-CN" altLang="en-US"/>
                </a:p>
              </p:txBody>
            </p:sp>
            <p:grpSp>
              <p:nvGrpSpPr>
                <p:cNvPr id="156706" name="组合 156705"/>
                <p:cNvGrpSpPr/>
                <p:nvPr/>
              </p:nvGrpSpPr>
              <p:grpSpPr>
                <a:xfrm>
                  <a:off x="2421" y="8438"/>
                  <a:ext cx="17581" cy="11563"/>
                  <a:chOff x="-3" y="0"/>
                  <a:chExt cx="20003" cy="20000"/>
                </a:xfrm>
              </p:grpSpPr>
              <p:sp>
                <p:nvSpPr>
                  <p:cNvPr id="156707" name="矩形 156706"/>
                  <p:cNvSpPr/>
                  <p:nvPr/>
                </p:nvSpPr>
                <p:spPr>
                  <a:xfrm>
                    <a:off x="655" y="5621"/>
                    <a:ext cx="18554" cy="11748"/>
                  </a:xfrm>
                  <a:prstGeom prst="rect">
                    <a:avLst/>
                  </a:prstGeom>
                  <a:noFill/>
                  <a:ln w="0">
                    <a:noFill/>
                  </a:ln>
                </p:spPr>
                <p:txBody>
                  <a:bodyPr lIns="0" tIns="0" rIns="0" bIns="0"/>
                  <a:lstStyle/>
                  <a:p>
                    <a:pPr algn="ctr" eaLnBrk="0" hangingPunct="0">
                      <a:lnSpc>
                        <a:spcPct val="80000"/>
                      </a:lnSpc>
                    </a:pPr>
                    <a:r>
                      <a:rPr lang="" altLang="zh-CN" sz="1400" b="1" dirty="0">
                        <a:solidFill>
                          <a:schemeClr val="tx1"/>
                        </a:solidFill>
                        <a:latin typeface="宋体" panose="02010600030101010101" pitchFamily="2" charset="-122"/>
                        <a:ea typeface="宋体" panose="02010600030101010101" pitchFamily="2" charset="-122"/>
                      </a:rPr>
                      <a:t>JRadioButton</a:t>
                    </a:r>
                  </a:p>
                </p:txBody>
              </p:sp>
              <p:grpSp>
                <p:nvGrpSpPr>
                  <p:cNvPr id="156708" name="组合 156707"/>
                  <p:cNvGrpSpPr/>
                  <p:nvPr/>
                </p:nvGrpSpPr>
                <p:grpSpPr>
                  <a:xfrm>
                    <a:off x="-3" y="0"/>
                    <a:ext cx="20003" cy="20000"/>
                    <a:chOff x="-3" y="0"/>
                    <a:chExt cx="20003" cy="20000"/>
                  </a:xfrm>
                </p:grpSpPr>
                <p:sp>
                  <p:nvSpPr>
                    <p:cNvPr id="156709" name="任意多边形 156708"/>
                    <p:cNvSpPr/>
                    <p:nvPr/>
                  </p:nvSpPr>
                  <p:spPr>
                    <a:xfrm>
                      <a:off x="-3" y="0"/>
                      <a:ext cx="20003" cy="20000"/>
                    </a:xfrm>
                    <a:custGeom>
                      <a:avLst/>
                      <a:gdLst/>
                      <a:ahLst/>
                      <a:cxnLst/>
                      <a:rect l="0" t="0" r="0" b="0"/>
                      <a:pathLst>
                        <a:path w="20000" h="20000">
                          <a:moveTo>
                            <a:pt x="19989" y="0"/>
                          </a:moveTo>
                          <a:lnTo>
                            <a:pt x="19989" y="19927"/>
                          </a:lnTo>
                          <a:lnTo>
                            <a:pt x="0" y="19927"/>
                          </a:lnTo>
                          <a:lnTo>
                            <a:pt x="0" y="0"/>
                          </a:lnTo>
                          <a:lnTo>
                            <a:pt x="19989" y="0"/>
                          </a:lnTo>
                          <a:close/>
                        </a:path>
                      </a:pathLst>
                    </a:custGeom>
                    <a:noFill/>
                    <a:ln w="3175" cap="flat" cmpd="sng">
                      <a:solidFill>
                        <a:srgbClr val="4DB3E6"/>
                      </a:solidFill>
                      <a:prstDash val="solid"/>
                      <a:headEnd type="none" w="med" len="med"/>
                      <a:tailEnd type="none" w="med" len="med"/>
                    </a:ln>
                  </p:spPr>
                  <p:txBody>
                    <a:bodyPr/>
                    <a:lstStyle/>
                    <a:p>
                      <a:endParaRPr lang="zh-CN" altLang="en-US"/>
                    </a:p>
                  </p:txBody>
                </p:sp>
                <p:sp>
                  <p:nvSpPr>
                    <p:cNvPr id="156710" name="任意多边形 156709"/>
                    <p:cNvSpPr/>
                    <p:nvPr/>
                  </p:nvSpPr>
                  <p:spPr>
                    <a:xfrm>
                      <a:off x="-3" y="0"/>
                      <a:ext cx="20003" cy="20000"/>
                    </a:xfrm>
                    <a:custGeom>
                      <a:avLst/>
                      <a:gdLst/>
                      <a:ahLst/>
                      <a:cxnLst/>
                      <a:rect l="0" t="0" r="0" b="0"/>
                      <a:pathLst>
                        <a:path w="20000" h="20000">
                          <a:moveTo>
                            <a:pt x="19989" y="0"/>
                          </a:moveTo>
                          <a:lnTo>
                            <a:pt x="19989" y="19927"/>
                          </a:lnTo>
                          <a:lnTo>
                            <a:pt x="0" y="19927"/>
                          </a:lnTo>
                          <a:lnTo>
                            <a:pt x="0" y="0"/>
                          </a:lnTo>
                          <a:lnTo>
                            <a:pt x="19989" y="0"/>
                          </a:lnTo>
                          <a:close/>
                        </a:path>
                      </a:pathLst>
                    </a:custGeom>
                    <a:noFill/>
                    <a:ln w="3175" cap="flat" cmpd="sng">
                      <a:solidFill>
                        <a:srgbClr val="000000"/>
                      </a:solidFill>
                      <a:prstDash val="solid"/>
                      <a:headEnd type="none" w="med" len="med"/>
                      <a:tailEnd type="none" w="med" len="med"/>
                    </a:ln>
                  </p:spPr>
                  <p:txBody>
                    <a:bodyPr/>
                    <a:lstStyle/>
                    <a:p>
                      <a:endParaRPr lang="zh-CN" altLang="en-US"/>
                    </a:p>
                  </p:txBody>
                </p:sp>
              </p:grpSp>
            </p:grpSp>
          </p:grpSp>
          <p:grpSp>
            <p:nvGrpSpPr>
              <p:cNvPr id="156711" name="组合 156710"/>
              <p:cNvGrpSpPr/>
              <p:nvPr/>
            </p:nvGrpSpPr>
            <p:grpSpPr>
              <a:xfrm>
                <a:off x="6875" y="14409"/>
                <a:ext cx="6057" cy="5589"/>
                <a:chOff x="-3" y="0"/>
                <a:chExt cx="20003" cy="20001"/>
              </a:xfrm>
            </p:grpSpPr>
            <p:sp>
              <p:nvSpPr>
                <p:cNvPr id="156712" name="任意多边形 156711"/>
                <p:cNvSpPr/>
                <p:nvPr/>
              </p:nvSpPr>
              <p:spPr>
                <a:xfrm>
                  <a:off x="17652" y="0"/>
                  <a:ext cx="2348" cy="13756"/>
                </a:xfrm>
                <a:custGeom>
                  <a:avLst/>
                  <a:gdLst/>
                  <a:ahLst/>
                  <a:cxnLst/>
                  <a:rect l="0" t="0" r="0" b="0"/>
                  <a:pathLst>
                    <a:path w="20000" h="20000">
                      <a:moveTo>
                        <a:pt x="19917" y="0"/>
                      </a:moveTo>
                      <a:lnTo>
                        <a:pt x="19917" y="19939"/>
                      </a:lnTo>
                      <a:lnTo>
                        <a:pt x="0" y="19939"/>
                      </a:lnTo>
                    </a:path>
                  </a:pathLst>
                </a:custGeom>
                <a:noFill/>
                <a:ln w="3175" cap="flat" cmpd="sng">
                  <a:solidFill>
                    <a:srgbClr val="000000"/>
                  </a:solidFill>
                  <a:prstDash val="solid"/>
                  <a:headEnd type="triangle" w="med" len="med"/>
                  <a:tailEnd type="none" w="med" len="med"/>
                </a:ln>
              </p:spPr>
              <p:txBody>
                <a:bodyPr/>
                <a:lstStyle/>
                <a:p>
                  <a:endParaRPr lang="zh-CN" altLang="en-US"/>
                </a:p>
              </p:txBody>
            </p:sp>
            <p:grpSp>
              <p:nvGrpSpPr>
                <p:cNvPr id="156713" name="组合 156712"/>
                <p:cNvGrpSpPr/>
                <p:nvPr/>
              </p:nvGrpSpPr>
              <p:grpSpPr>
                <a:xfrm>
                  <a:off x="-3" y="8438"/>
                  <a:ext cx="17622" cy="11563"/>
                  <a:chOff x="0" y="0"/>
                  <a:chExt cx="20000" cy="20000"/>
                </a:xfrm>
              </p:grpSpPr>
              <p:sp>
                <p:nvSpPr>
                  <p:cNvPr id="156714" name="矩形 156713"/>
                  <p:cNvSpPr/>
                  <p:nvPr/>
                </p:nvSpPr>
                <p:spPr>
                  <a:xfrm>
                    <a:off x="645" y="5621"/>
                    <a:ext cx="18557" cy="11748"/>
                  </a:xfrm>
                  <a:prstGeom prst="rect">
                    <a:avLst/>
                  </a:prstGeom>
                  <a:noFill/>
                  <a:ln w="0">
                    <a:noFill/>
                  </a:ln>
                </p:spPr>
                <p:txBody>
                  <a:bodyPr lIns="0" tIns="0" rIns="0" bIns="0"/>
                  <a:lstStyle/>
                  <a:p>
                    <a:pPr algn="ctr" eaLnBrk="0" hangingPunct="0">
                      <a:lnSpc>
                        <a:spcPct val="80000"/>
                      </a:lnSpc>
                    </a:pPr>
                    <a:r>
                      <a:rPr lang="" altLang="zh-CN" sz="1400" b="1" dirty="0">
                        <a:solidFill>
                          <a:schemeClr val="tx1"/>
                        </a:solidFill>
                        <a:latin typeface="宋体" panose="02010600030101010101" pitchFamily="2" charset="-122"/>
                        <a:ea typeface="宋体" panose="02010600030101010101" pitchFamily="2" charset="-122"/>
                      </a:rPr>
                      <a:t>JCheckBox</a:t>
                    </a:r>
                  </a:p>
                </p:txBody>
              </p:sp>
              <p:grpSp>
                <p:nvGrpSpPr>
                  <p:cNvPr id="156715" name="组合 156714"/>
                  <p:cNvGrpSpPr/>
                  <p:nvPr/>
                </p:nvGrpSpPr>
                <p:grpSpPr>
                  <a:xfrm>
                    <a:off x="0" y="0"/>
                    <a:ext cx="20000" cy="20000"/>
                    <a:chOff x="0" y="0"/>
                    <a:chExt cx="20000" cy="20000"/>
                  </a:xfrm>
                </p:grpSpPr>
                <p:sp>
                  <p:nvSpPr>
                    <p:cNvPr id="156716" name="任意多边形 156715"/>
                    <p:cNvSpPr/>
                    <p:nvPr/>
                  </p:nvSpPr>
                  <p:spPr>
                    <a:xfrm>
                      <a:off x="0" y="0"/>
                      <a:ext cx="20000" cy="20000"/>
                    </a:xfrm>
                    <a:custGeom>
                      <a:avLst/>
                      <a:gdLst/>
                      <a:ahLst/>
                      <a:cxnLst/>
                      <a:rect l="0" t="0" r="0" b="0"/>
                      <a:pathLst>
                        <a:path w="20000" h="20000">
                          <a:moveTo>
                            <a:pt x="19989" y="0"/>
                          </a:moveTo>
                          <a:lnTo>
                            <a:pt x="19989" y="19927"/>
                          </a:lnTo>
                          <a:lnTo>
                            <a:pt x="0" y="19927"/>
                          </a:lnTo>
                          <a:lnTo>
                            <a:pt x="0" y="0"/>
                          </a:lnTo>
                          <a:lnTo>
                            <a:pt x="19989" y="0"/>
                          </a:lnTo>
                          <a:close/>
                        </a:path>
                      </a:pathLst>
                    </a:custGeom>
                    <a:noFill/>
                    <a:ln w="3175" cap="flat" cmpd="sng">
                      <a:solidFill>
                        <a:srgbClr val="4DB3E6"/>
                      </a:solidFill>
                      <a:prstDash val="solid"/>
                      <a:headEnd type="none" w="med" len="med"/>
                      <a:tailEnd type="none" w="med" len="med"/>
                    </a:ln>
                  </p:spPr>
                  <p:txBody>
                    <a:bodyPr/>
                    <a:lstStyle/>
                    <a:p>
                      <a:endParaRPr lang="zh-CN" altLang="en-US"/>
                    </a:p>
                  </p:txBody>
                </p:sp>
                <p:sp>
                  <p:nvSpPr>
                    <p:cNvPr id="156717" name="任意多边形 156716"/>
                    <p:cNvSpPr/>
                    <p:nvPr/>
                  </p:nvSpPr>
                  <p:spPr>
                    <a:xfrm>
                      <a:off x="0" y="0"/>
                      <a:ext cx="20000" cy="20000"/>
                    </a:xfrm>
                    <a:custGeom>
                      <a:avLst/>
                      <a:gdLst/>
                      <a:ahLst/>
                      <a:cxnLst/>
                      <a:rect l="0" t="0" r="0" b="0"/>
                      <a:pathLst>
                        <a:path w="20000" h="20000">
                          <a:moveTo>
                            <a:pt x="19989" y="0"/>
                          </a:moveTo>
                          <a:lnTo>
                            <a:pt x="19989" y="19927"/>
                          </a:lnTo>
                          <a:lnTo>
                            <a:pt x="0" y="19927"/>
                          </a:lnTo>
                          <a:lnTo>
                            <a:pt x="0" y="0"/>
                          </a:lnTo>
                          <a:lnTo>
                            <a:pt x="19989" y="0"/>
                          </a:lnTo>
                          <a:close/>
                        </a:path>
                      </a:pathLst>
                    </a:custGeom>
                    <a:noFill/>
                    <a:ln w="3175" cap="flat" cmpd="sng">
                      <a:solidFill>
                        <a:srgbClr val="000000"/>
                      </a:solidFill>
                      <a:prstDash val="solid"/>
                      <a:headEnd type="none" w="med" len="med"/>
                      <a:tailEnd type="none" w="med" len="med"/>
                    </a:ln>
                  </p:spPr>
                  <p:txBody>
                    <a:bodyPr/>
                    <a:lstStyle/>
                    <a:p>
                      <a:endParaRPr lang="zh-CN" altLang="en-US"/>
                    </a:p>
                  </p:txBody>
                </p:sp>
              </p:grpSp>
            </p:grpSp>
          </p:grpSp>
          <p:grpSp>
            <p:nvGrpSpPr>
              <p:cNvPr id="156718" name="组合 156717"/>
              <p:cNvGrpSpPr/>
              <p:nvPr/>
            </p:nvGrpSpPr>
            <p:grpSpPr>
              <a:xfrm>
                <a:off x="-1" y="8820"/>
                <a:ext cx="6057" cy="5589"/>
                <a:chOff x="-3" y="0"/>
                <a:chExt cx="20003" cy="20001"/>
              </a:xfrm>
            </p:grpSpPr>
            <p:sp>
              <p:nvSpPr>
                <p:cNvPr id="156719" name="任意多边形 156718"/>
                <p:cNvSpPr/>
                <p:nvPr/>
              </p:nvSpPr>
              <p:spPr>
                <a:xfrm>
                  <a:off x="17652" y="0"/>
                  <a:ext cx="2348" cy="13756"/>
                </a:xfrm>
                <a:custGeom>
                  <a:avLst/>
                  <a:gdLst/>
                  <a:ahLst/>
                  <a:cxnLst/>
                  <a:rect l="0" t="0" r="0" b="0"/>
                  <a:pathLst>
                    <a:path w="20000" h="20000">
                      <a:moveTo>
                        <a:pt x="19917" y="0"/>
                      </a:moveTo>
                      <a:lnTo>
                        <a:pt x="19917" y="19939"/>
                      </a:lnTo>
                      <a:lnTo>
                        <a:pt x="0" y="19939"/>
                      </a:lnTo>
                    </a:path>
                  </a:pathLst>
                </a:custGeom>
                <a:noFill/>
                <a:ln w="3175" cap="flat" cmpd="sng">
                  <a:solidFill>
                    <a:srgbClr val="000000"/>
                  </a:solidFill>
                  <a:prstDash val="solid"/>
                  <a:headEnd type="triangle" w="med" len="med"/>
                  <a:tailEnd type="none" w="med" len="med"/>
                </a:ln>
              </p:spPr>
              <p:txBody>
                <a:bodyPr/>
                <a:lstStyle/>
                <a:p>
                  <a:endParaRPr lang="zh-CN" altLang="en-US"/>
                </a:p>
              </p:txBody>
            </p:sp>
            <p:grpSp>
              <p:nvGrpSpPr>
                <p:cNvPr id="156720" name="组合 156719"/>
                <p:cNvGrpSpPr/>
                <p:nvPr/>
              </p:nvGrpSpPr>
              <p:grpSpPr>
                <a:xfrm>
                  <a:off x="-3" y="8442"/>
                  <a:ext cx="17629" cy="11559"/>
                  <a:chOff x="0" y="0"/>
                  <a:chExt cx="20000" cy="20000"/>
                </a:xfrm>
              </p:grpSpPr>
              <p:sp>
                <p:nvSpPr>
                  <p:cNvPr id="156721" name="矩形 156720"/>
                  <p:cNvSpPr/>
                  <p:nvPr/>
                </p:nvSpPr>
                <p:spPr>
                  <a:xfrm>
                    <a:off x="644" y="5616"/>
                    <a:ext cx="18554" cy="11752"/>
                  </a:xfrm>
                  <a:prstGeom prst="rect">
                    <a:avLst/>
                  </a:prstGeom>
                  <a:noFill/>
                  <a:ln w="0">
                    <a:noFill/>
                  </a:ln>
                </p:spPr>
                <p:txBody>
                  <a:bodyPr lIns="0" tIns="0" rIns="0" bIns="0"/>
                  <a:lstStyle/>
                  <a:p>
                    <a:pPr algn="ctr" eaLnBrk="0" hangingPunct="0">
                      <a:lnSpc>
                        <a:spcPct val="80000"/>
                      </a:lnSpc>
                    </a:pPr>
                    <a:r>
                      <a:rPr lang="" altLang="zh-CN" sz="1400" b="1" dirty="0">
                        <a:solidFill>
                          <a:schemeClr val="tx1"/>
                        </a:solidFill>
                        <a:latin typeface="宋体" panose="02010600030101010101" pitchFamily="2" charset="-122"/>
                        <a:ea typeface="宋体" panose="02010600030101010101" pitchFamily="2" charset="-122"/>
                      </a:rPr>
                      <a:t>JButton</a:t>
                    </a:r>
                  </a:p>
                </p:txBody>
              </p:sp>
              <p:grpSp>
                <p:nvGrpSpPr>
                  <p:cNvPr id="156722" name="组合 156721"/>
                  <p:cNvGrpSpPr/>
                  <p:nvPr/>
                </p:nvGrpSpPr>
                <p:grpSpPr>
                  <a:xfrm>
                    <a:off x="0" y="0"/>
                    <a:ext cx="20000" cy="20000"/>
                    <a:chOff x="0" y="0"/>
                    <a:chExt cx="20000" cy="20000"/>
                  </a:xfrm>
                </p:grpSpPr>
                <p:sp>
                  <p:nvSpPr>
                    <p:cNvPr id="156723" name="任意多边形 156722"/>
                    <p:cNvSpPr/>
                    <p:nvPr/>
                  </p:nvSpPr>
                  <p:spPr>
                    <a:xfrm>
                      <a:off x="0" y="0"/>
                      <a:ext cx="20000" cy="20000"/>
                    </a:xfrm>
                    <a:custGeom>
                      <a:avLst/>
                      <a:gdLst/>
                      <a:ahLst/>
                      <a:cxnLst/>
                      <a:rect l="0" t="0" r="0" b="0"/>
                      <a:pathLst>
                        <a:path w="20000" h="20000">
                          <a:moveTo>
                            <a:pt x="19989" y="0"/>
                          </a:moveTo>
                          <a:lnTo>
                            <a:pt x="19989" y="19927"/>
                          </a:lnTo>
                          <a:lnTo>
                            <a:pt x="0" y="19927"/>
                          </a:lnTo>
                          <a:lnTo>
                            <a:pt x="0" y="0"/>
                          </a:lnTo>
                          <a:lnTo>
                            <a:pt x="19989" y="0"/>
                          </a:lnTo>
                          <a:close/>
                        </a:path>
                      </a:pathLst>
                    </a:custGeom>
                    <a:noFill/>
                    <a:ln w="3175" cap="flat" cmpd="sng">
                      <a:solidFill>
                        <a:srgbClr val="4DB3E6"/>
                      </a:solidFill>
                      <a:prstDash val="solid"/>
                      <a:headEnd type="none" w="med" len="med"/>
                      <a:tailEnd type="none" w="med" len="med"/>
                    </a:ln>
                  </p:spPr>
                  <p:txBody>
                    <a:bodyPr/>
                    <a:lstStyle/>
                    <a:p>
                      <a:endParaRPr lang="zh-CN" altLang="en-US"/>
                    </a:p>
                  </p:txBody>
                </p:sp>
                <p:sp>
                  <p:nvSpPr>
                    <p:cNvPr id="156724" name="任意多边形 156723"/>
                    <p:cNvSpPr/>
                    <p:nvPr/>
                  </p:nvSpPr>
                  <p:spPr>
                    <a:xfrm>
                      <a:off x="0" y="0"/>
                      <a:ext cx="20000" cy="20000"/>
                    </a:xfrm>
                    <a:custGeom>
                      <a:avLst/>
                      <a:gdLst/>
                      <a:ahLst/>
                      <a:cxnLst/>
                      <a:rect l="0" t="0" r="0" b="0"/>
                      <a:pathLst>
                        <a:path w="20000" h="20000">
                          <a:moveTo>
                            <a:pt x="19989" y="0"/>
                          </a:moveTo>
                          <a:lnTo>
                            <a:pt x="19989" y="19927"/>
                          </a:lnTo>
                          <a:lnTo>
                            <a:pt x="0" y="19927"/>
                          </a:lnTo>
                          <a:lnTo>
                            <a:pt x="0" y="0"/>
                          </a:lnTo>
                          <a:lnTo>
                            <a:pt x="19989" y="0"/>
                          </a:lnTo>
                          <a:close/>
                        </a:path>
                      </a:pathLst>
                    </a:custGeom>
                    <a:noFill/>
                    <a:ln w="3175" cap="flat" cmpd="sng">
                      <a:solidFill>
                        <a:srgbClr val="000000"/>
                      </a:solidFill>
                      <a:prstDash val="solid"/>
                      <a:headEnd type="none" w="med" len="med"/>
                      <a:tailEnd type="none" w="med" len="med"/>
                    </a:ln>
                  </p:spPr>
                  <p:txBody>
                    <a:bodyPr/>
                    <a:lstStyle/>
                    <a:p>
                      <a:endParaRPr lang="zh-CN" altLang="en-US"/>
                    </a:p>
                  </p:txBody>
                </p:sp>
              </p:grpSp>
            </p:grpSp>
          </p:grpSp>
        </p:grpSp>
      </p:grpSp>
      <p:grpSp>
        <p:nvGrpSpPr>
          <p:cNvPr id="156729" name="组合 156728"/>
          <p:cNvGrpSpPr/>
          <p:nvPr/>
        </p:nvGrpSpPr>
        <p:grpSpPr>
          <a:xfrm>
            <a:off x="5562600" y="2362200"/>
            <a:ext cx="2743200" cy="914400"/>
            <a:chOff x="3504" y="1632"/>
            <a:chExt cx="1728" cy="576"/>
          </a:xfrm>
        </p:grpSpPr>
        <p:pic>
          <p:nvPicPr>
            <p:cNvPr id="156725" name="图片 156724"/>
            <p:cNvPicPr>
              <a:picLocks noChangeAspect="1"/>
            </p:cNvPicPr>
            <p:nvPr/>
          </p:nvPicPr>
          <p:blipFill>
            <a:blip r:embed="rId3"/>
            <a:stretch>
              <a:fillRect/>
            </a:stretch>
          </p:blipFill>
          <p:spPr>
            <a:xfrm>
              <a:off x="4176" y="1632"/>
              <a:ext cx="1056" cy="240"/>
            </a:xfrm>
            <a:prstGeom prst="rect">
              <a:avLst/>
            </a:prstGeom>
            <a:noFill/>
            <a:ln w="9525">
              <a:noFill/>
            </a:ln>
          </p:spPr>
        </p:pic>
        <p:pic>
          <p:nvPicPr>
            <p:cNvPr id="156726" name="图片 156725"/>
            <p:cNvPicPr>
              <a:picLocks noChangeAspect="1"/>
            </p:cNvPicPr>
            <p:nvPr/>
          </p:nvPicPr>
          <p:blipFill>
            <a:blip r:embed="rId4"/>
            <a:stretch>
              <a:fillRect/>
            </a:stretch>
          </p:blipFill>
          <p:spPr>
            <a:xfrm>
              <a:off x="4176" y="1968"/>
              <a:ext cx="1056" cy="240"/>
            </a:xfrm>
            <a:prstGeom prst="rect">
              <a:avLst/>
            </a:prstGeom>
            <a:noFill/>
            <a:ln w="9525">
              <a:noFill/>
            </a:ln>
          </p:spPr>
        </p:pic>
        <p:sp>
          <p:nvSpPr>
            <p:cNvPr id="156727" name="直接连接符 156726"/>
            <p:cNvSpPr/>
            <p:nvPr/>
          </p:nvSpPr>
          <p:spPr>
            <a:xfrm>
              <a:off x="3504" y="1824"/>
              <a:ext cx="624" cy="0"/>
            </a:xfrm>
            <a:prstGeom prst="line">
              <a:avLst/>
            </a:prstGeom>
            <a:ln w="9525" cap="flat" cmpd="sng">
              <a:solidFill>
                <a:schemeClr val="tx1"/>
              </a:solidFill>
              <a:prstDash val="solid"/>
              <a:headEnd type="triangle" w="med" len="med"/>
              <a:tailEnd type="none" w="med" len="med"/>
            </a:ln>
          </p:spPr>
        </p:sp>
        <p:sp>
          <p:nvSpPr>
            <p:cNvPr id="156728" name="直接连接符 156727"/>
            <p:cNvSpPr/>
            <p:nvPr/>
          </p:nvSpPr>
          <p:spPr>
            <a:xfrm flipH="1">
              <a:off x="3552" y="2112"/>
              <a:ext cx="624" cy="0"/>
            </a:xfrm>
            <a:prstGeom prst="line">
              <a:avLst/>
            </a:prstGeom>
            <a:ln w="9525" cap="flat" cmpd="sng">
              <a:solidFill>
                <a:schemeClr val="tx1"/>
              </a:solidFill>
              <a:prstDash val="solid"/>
              <a:headEnd type="none" w="med" len="med"/>
              <a:tailEnd type="triangle" w="med" len="med"/>
            </a:ln>
          </p:spPr>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标题 427009"/>
          <p:cNvSpPr>
            <a:spLocks noGrp="1"/>
          </p:cNvSpPr>
          <p:nvPr>
            <p:ph type="title"/>
          </p:nvPr>
        </p:nvSpPr>
        <p:spPr>
          <a:ln/>
        </p:spPr>
        <p:txBody>
          <a:bodyPr anchor="b"/>
          <a:lstStyle/>
          <a:p>
            <a:r>
              <a:rPr lang="en-US" altLang="zh-CN" b="0" dirty="0">
                <a:ea typeface="楷体_GB2312" pitchFamily="49" charset="-122"/>
              </a:rPr>
              <a:t>1. </a:t>
            </a:r>
            <a:r>
              <a:rPr lang="zh-CN" altLang="en-US" b="0" dirty="0">
                <a:latin typeface="Times New Roman" panose="02020603050405020304" pitchFamily="18" charset="0"/>
                <a:ea typeface="楷体_GB2312" pitchFamily="49" charset="-122"/>
              </a:rPr>
              <a:t>复选框（</a:t>
            </a:r>
            <a:r>
              <a:rPr lang="en-US" altLang="zh-CN" b="0" err="1">
                <a:ea typeface="楷体_GB2312" pitchFamily="49" charset="-122"/>
              </a:rPr>
              <a:t>JCheckBox</a:t>
            </a:r>
            <a:r>
              <a:rPr lang="zh-CN" altLang="en-US" b="0">
                <a:latin typeface="Times New Roman" panose="02020603050405020304" pitchFamily="18" charset="0"/>
                <a:ea typeface="楷体_GB2312" pitchFamily="49" charset="-122"/>
              </a:rPr>
              <a:t>）</a:t>
            </a:r>
          </a:p>
        </p:txBody>
      </p:sp>
      <p:sp>
        <p:nvSpPr>
          <p:cNvPr id="427011" name="文本占位符 427010"/>
          <p:cNvSpPr>
            <a:spLocks noGrp="1"/>
          </p:cNvSpPr>
          <p:nvPr>
            <p:ph type="body" idx="1"/>
          </p:nvPr>
        </p:nvSpPr>
        <p:spPr>
          <a:ln/>
        </p:spPr>
        <p:txBody>
          <a:bodyPr/>
          <a:lstStyle/>
          <a:p>
            <a:pPr algn="just"/>
            <a:r>
              <a:rPr lang="en-US" altLang="zh-CN" sz="2800" err="1"/>
              <a:t>JCheckBox</a:t>
            </a:r>
            <a:r>
              <a:rPr lang="zh-CN" altLang="en-US" sz="2800" dirty="0">
                <a:latin typeface="Times New Roman" panose="02020603050405020304" pitchFamily="18" charset="0"/>
              </a:rPr>
              <a:t>提供简单的“</a:t>
            </a:r>
            <a:r>
              <a:rPr lang="en-US" altLang="zh-CN" sz="2800"/>
              <a:t>on/off</a:t>
            </a:r>
            <a:r>
              <a:rPr lang="en-US" altLang="zh-CN" sz="2800" dirty="0">
                <a:latin typeface="Times New Roman" panose="02020603050405020304" pitchFamily="18" charset="0"/>
              </a:rPr>
              <a:t>”</a:t>
            </a:r>
            <a:r>
              <a:rPr lang="zh-CN" altLang="en-US" sz="2800" dirty="0">
                <a:latin typeface="Times New Roman" panose="02020603050405020304" pitchFamily="18" charset="0"/>
              </a:rPr>
              <a:t>开关，旁边显示文本标签。它只有两种状态：选中和未选中。在一组复选框中，可以同时选择多项。</a:t>
            </a:r>
            <a:endParaRPr lang="zh-CN" altLang="en-US" sz="2800" dirty="0"/>
          </a:p>
          <a:p>
            <a:endParaRPr lang="zh-CN" altLang="en-US" sz="2800"/>
          </a:p>
        </p:txBody>
      </p:sp>
      <p:sp>
        <p:nvSpPr>
          <p:cNvPr id="427013" name="矩形 427012"/>
          <p:cNvSpPr/>
          <p:nvPr/>
        </p:nvSpPr>
        <p:spPr>
          <a:xfrm>
            <a:off x="3500438" y="3095625"/>
            <a:ext cx="9144000" cy="0"/>
          </a:xfrm>
          <a:prstGeom prst="rect">
            <a:avLst/>
          </a:prstGeom>
          <a:noFill/>
          <a:ln w="9525">
            <a:noFill/>
          </a:ln>
        </p:spPr>
        <p:txBody>
          <a:bodyPr/>
          <a:lstStyle/>
          <a:p>
            <a:endParaRPr lang="zh-CN" altLang="en-US"/>
          </a:p>
        </p:txBody>
      </p:sp>
      <p:pic>
        <p:nvPicPr>
          <p:cNvPr id="427012" name="图片 427011"/>
          <p:cNvPicPr>
            <a:picLocks noChangeAspect="1"/>
          </p:cNvPicPr>
          <p:nvPr/>
        </p:nvPicPr>
        <p:blipFill>
          <a:blip r:embed="rId3"/>
          <a:stretch>
            <a:fillRect/>
          </a:stretch>
        </p:blipFill>
        <p:spPr>
          <a:xfrm>
            <a:off x="4495800" y="2895600"/>
            <a:ext cx="3124200" cy="1752600"/>
          </a:xfrm>
          <a:prstGeom prst="rect">
            <a:avLst/>
          </a:prstGeom>
          <a:noFill/>
          <a:ln w="9525">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标题 425985"/>
          <p:cNvSpPr>
            <a:spLocks noGrp="1"/>
          </p:cNvSpPr>
          <p:nvPr>
            <p:ph type="title"/>
          </p:nvPr>
        </p:nvSpPr>
        <p:spPr>
          <a:ln/>
        </p:spPr>
        <p:txBody>
          <a:bodyPr anchor="b"/>
          <a:lstStyle/>
          <a:p>
            <a:r>
              <a:rPr lang="en-US" altLang="zh-CN" b="0" dirty="0">
                <a:ea typeface="楷体_GB2312" pitchFamily="49" charset="-122"/>
              </a:rPr>
              <a:t>1. </a:t>
            </a:r>
            <a:r>
              <a:rPr lang="zh-CN" altLang="en-US" b="0" dirty="0">
                <a:latin typeface="Times New Roman" panose="02020603050405020304" pitchFamily="18" charset="0"/>
                <a:ea typeface="楷体_GB2312" pitchFamily="49" charset="-122"/>
              </a:rPr>
              <a:t>复选框（</a:t>
            </a:r>
            <a:r>
              <a:rPr lang="en-US" altLang="zh-CN" b="0" err="1">
                <a:ea typeface="楷体_GB2312" pitchFamily="49" charset="-122"/>
              </a:rPr>
              <a:t>JCheckBox</a:t>
            </a:r>
            <a:r>
              <a:rPr lang="zh-CN" altLang="en-US" b="0">
                <a:latin typeface="Times New Roman" panose="02020603050405020304" pitchFamily="18" charset="0"/>
                <a:ea typeface="楷体_GB2312" pitchFamily="49" charset="-122"/>
              </a:rPr>
              <a:t>）</a:t>
            </a:r>
          </a:p>
        </p:txBody>
      </p:sp>
      <p:sp>
        <p:nvSpPr>
          <p:cNvPr id="425987" name="文本占位符 425986"/>
          <p:cNvSpPr>
            <a:spLocks noGrp="1"/>
          </p:cNvSpPr>
          <p:nvPr>
            <p:ph type="body" idx="1"/>
          </p:nvPr>
        </p:nvSpPr>
        <p:spPr>
          <a:xfrm>
            <a:off x="685800" y="1295400"/>
            <a:ext cx="8153400" cy="4724400"/>
          </a:xfrm>
          <a:ln/>
        </p:spPr>
        <p:txBody>
          <a:bodyPr/>
          <a:lstStyle/>
          <a:p>
            <a:r>
              <a:rPr lang="zh-CN" altLang="en-US" sz="2800" dirty="0">
                <a:latin typeface="宋体" panose="02010600030101010101" pitchFamily="2" charset="-122"/>
              </a:rPr>
              <a:t>复选框的常用的构造方法：</a:t>
            </a:r>
          </a:p>
          <a:p>
            <a:pPr>
              <a:buNone/>
            </a:pPr>
            <a:r>
              <a:rPr lang="en-US" altLang="zh-CN" sz="2800" dirty="0">
                <a:solidFill>
                  <a:schemeClr val="folHlink"/>
                </a:solidFill>
                <a:latin typeface="Times New Roman" panose="02020603050405020304" pitchFamily="18" charset="0"/>
                <a:cs typeface="Times New Roman" panose="02020603050405020304" pitchFamily="18" charset="0"/>
              </a:rPr>
              <a:t>(1)  </a:t>
            </a:r>
            <a:r>
              <a:rPr lang="en-US" altLang="zh-CN" sz="2800" err="1">
                <a:solidFill>
                  <a:schemeClr val="folHlink"/>
                </a:solidFill>
                <a:latin typeface="宋体" panose="02010600030101010101" pitchFamily="2" charset="-122"/>
              </a:rPr>
              <a:t>JCheckBox</a:t>
            </a:r>
            <a:r>
              <a:rPr lang="en-US" altLang="zh-CN" sz="2800">
                <a:solidFill>
                  <a:schemeClr val="folHlink"/>
                </a:solidFill>
                <a:latin typeface="宋体" panose="02010600030101010101" pitchFamily="2" charset="-122"/>
              </a:rPr>
              <a:t>(String text)</a:t>
            </a:r>
          </a:p>
          <a:p>
            <a:pPr>
              <a:buNone/>
            </a:pPr>
            <a:r>
              <a:rPr lang="en-US" altLang="zh-CN" sz="2800" err="1">
                <a:solidFill>
                  <a:schemeClr val="folHlink"/>
                </a:solidFill>
                <a:latin typeface="宋体" panose="02010600030101010101" pitchFamily="2" charset="-122"/>
              </a:rPr>
              <a:t>(2)JCheckBox(String text, boolean</a:t>
            </a:r>
            <a:r>
              <a:rPr lang="en-US" altLang="zh-CN" sz="2800">
                <a:solidFill>
                  <a:schemeClr val="folHlink"/>
                </a:solidFill>
                <a:latin typeface="宋体" panose="02010600030101010101" pitchFamily="2" charset="-122"/>
              </a:rPr>
              <a:t> selected)</a:t>
            </a:r>
          </a:p>
          <a:p>
            <a:pPr>
              <a:buNone/>
            </a:pPr>
            <a:r>
              <a:rPr lang="en-US" altLang="zh-CN" sz="2800">
                <a:solidFill>
                  <a:schemeClr val="folHlink"/>
                </a:solidFill>
                <a:latin typeface="宋体" panose="02010600030101010101" pitchFamily="2" charset="-122"/>
              </a:rPr>
              <a:t>(3)</a:t>
            </a:r>
            <a:r>
              <a:rPr lang="en-US" altLang="zh-CN" sz="2800">
                <a:solidFill>
                  <a:schemeClr val="folHlink"/>
                </a:solidFill>
                <a:latin typeface="Times New Roman" panose="02020603050405020304" pitchFamily="18" charset="0"/>
                <a:cs typeface="Times New Roman" panose="02020603050405020304" pitchFamily="18" charset="0"/>
              </a:rPr>
              <a:t> </a:t>
            </a:r>
            <a:r>
              <a:rPr lang="en-US" altLang="zh-CN" sz="2800" err="1">
                <a:solidFill>
                  <a:schemeClr val="folHlink"/>
                </a:solidFill>
                <a:latin typeface="宋体" panose="02010600030101010101" pitchFamily="2" charset="-122"/>
              </a:rPr>
              <a:t>JCheckBox(Icon icon, boolean</a:t>
            </a:r>
            <a:r>
              <a:rPr lang="en-US" altLang="zh-CN" sz="2800">
                <a:solidFill>
                  <a:schemeClr val="folHlink"/>
                </a:solidFill>
                <a:latin typeface="宋体" panose="02010600030101010101" pitchFamily="2" charset="-122"/>
              </a:rPr>
              <a:t> selected)</a:t>
            </a:r>
          </a:p>
          <a:p>
            <a:pPr>
              <a:buNone/>
            </a:pPr>
            <a:r>
              <a:rPr lang="en-US" altLang="zh-CN" sz="2800">
                <a:solidFill>
                  <a:schemeClr val="folHlink"/>
                </a:solidFill>
                <a:latin typeface="宋体" panose="02010600030101010101" pitchFamily="2" charset="-122"/>
              </a:rPr>
              <a:t>(4)</a:t>
            </a:r>
            <a:r>
              <a:rPr lang="en-US" altLang="zh-CN" sz="2800">
                <a:solidFill>
                  <a:schemeClr val="folHlink"/>
                </a:solidFill>
                <a:latin typeface="Times New Roman" panose="02020603050405020304" pitchFamily="18" charset="0"/>
                <a:cs typeface="Times New Roman" panose="02020603050405020304" pitchFamily="18" charset="0"/>
              </a:rPr>
              <a:t> </a:t>
            </a:r>
            <a:r>
              <a:rPr lang="en-US" altLang="zh-CN" sz="2800" err="1">
                <a:solidFill>
                  <a:schemeClr val="folHlink"/>
                </a:solidFill>
                <a:latin typeface="宋体" panose="02010600030101010101" pitchFamily="2" charset="-122"/>
              </a:rPr>
              <a:t>JCheckBox(String text, Icon icon, boolean</a:t>
            </a:r>
            <a:r>
              <a:rPr lang="en-US" altLang="zh-CN" sz="2800">
                <a:solidFill>
                  <a:schemeClr val="folHlink"/>
                </a:solidFill>
                <a:latin typeface="宋体" panose="02010600030101010101" pitchFamily="2" charset="-122"/>
              </a:rPr>
              <a:t> selected)</a:t>
            </a:r>
          </a:p>
          <a:p>
            <a:pPr>
              <a:buNone/>
            </a:pPr>
            <a:r>
              <a:rPr lang="en-US" altLang="zh-CN" sz="2800" dirty="0">
                <a:latin typeface="宋体" panose="02010600030101010101" pitchFamily="2" charset="-122"/>
              </a:rPr>
              <a:t>  </a:t>
            </a:r>
            <a:r>
              <a:rPr lang="zh-CN" altLang="en-US" sz="2800" dirty="0">
                <a:latin typeface="宋体" panose="02010600030101010101" pitchFamily="2" charset="-122"/>
              </a:rPr>
              <a:t>创建一个带文本和图标的复选框，并指定其最初是否处于选定状态。</a:t>
            </a:r>
            <a:endParaRPr lang="zh-CN" altLang="en-US" sz="2800" dirty="0"/>
          </a:p>
          <a:p>
            <a:pPr>
              <a:buNone/>
            </a:pPr>
            <a:r>
              <a:rPr lang="zh-CN" altLang="en-US" sz="2800" dirty="0"/>
              <a:t> </a:t>
            </a:r>
          </a:p>
          <a:p>
            <a:endParaRPr lang="zh-CN" altLang="en-US" sz="2800"/>
          </a:p>
        </p:txBody>
      </p:sp>
      <p:sp>
        <p:nvSpPr>
          <p:cNvPr id="425988" name="文本框 425987"/>
          <p:cNvSpPr txBox="1"/>
          <p:nvPr/>
        </p:nvSpPr>
        <p:spPr>
          <a:xfrm>
            <a:off x="914400" y="4419600"/>
            <a:ext cx="7772400" cy="1552575"/>
          </a:xfrm>
          <a:prstGeom prst="rect">
            <a:avLst/>
          </a:prstGeom>
          <a:solidFill>
            <a:srgbClr val="CCFFFF"/>
          </a:solidFill>
          <a:ln w="9525">
            <a:noFill/>
          </a:ln>
        </p:spPr>
        <p:txBody>
          <a:bodyPr anchor="b">
            <a:spAutoFit/>
          </a:bodyPr>
          <a:lstStyle/>
          <a:p>
            <a:pPr algn="just">
              <a:spcBef>
                <a:spcPct val="50000"/>
              </a:spcBef>
            </a:pPr>
            <a:r>
              <a:rPr lang="en-US" altLang="zh-CN" sz="2400" err="1">
                <a:solidFill>
                  <a:schemeClr val="tx1"/>
                </a:solidFill>
                <a:latin typeface="宋体" panose="02010600030101010101" pitchFamily="2" charset="-122"/>
                <a:ea typeface="宋体" panose="02010600030101010101" pitchFamily="2" charset="-122"/>
              </a:rPr>
              <a:t>JCheckBox bold = new JCheckBox</a:t>
            </a:r>
            <a:r>
              <a:rPr lang="en-US" altLang="zh-CN" sz="2400">
                <a:solidFill>
                  <a:schemeClr val="tx1"/>
                </a:solidFill>
                <a:latin typeface="宋体" panose="02010600030101010101" pitchFamily="2" charset="-122"/>
                <a:ea typeface="宋体" panose="02010600030101010101" pitchFamily="2" charset="-122"/>
              </a:rPr>
              <a:t>( "Bold" ,true);</a:t>
            </a:r>
            <a:endParaRPr lang="en-US" altLang="zh-CN" sz="2400">
              <a:solidFill>
                <a:schemeClr val="tx1"/>
              </a:solidFill>
              <a:latin typeface="Tahoma" panose="020B0604030504040204" pitchFamily="34" charset="0"/>
              <a:ea typeface="宋体" panose="02010600030101010101" pitchFamily="2" charset="-122"/>
            </a:endParaRPr>
          </a:p>
          <a:p>
            <a:pPr algn="just">
              <a:spcBef>
                <a:spcPct val="50000"/>
              </a:spcBef>
            </a:pPr>
            <a:r>
              <a:rPr lang="en-US" altLang="zh-CN" sz="2400" err="1">
                <a:solidFill>
                  <a:schemeClr val="tx1"/>
                </a:solidFill>
                <a:latin typeface="宋体" panose="02010600030101010101" pitchFamily="2" charset="-122"/>
                <a:ea typeface="宋体" panose="02010600030101010101" pitchFamily="2" charset="-122"/>
              </a:rPr>
              <a:t>JCheckBox italic = new JCheckBox</a:t>
            </a:r>
            <a:r>
              <a:rPr lang="en-US" altLang="zh-CN" sz="2400">
                <a:solidFill>
                  <a:schemeClr val="tx1"/>
                </a:solidFill>
                <a:latin typeface="宋体" panose="02010600030101010101" pitchFamily="2" charset="-122"/>
                <a:ea typeface="宋体" panose="02010600030101010101" pitchFamily="2" charset="-122"/>
              </a:rPr>
              <a:t>( "Italic" );</a:t>
            </a:r>
            <a:endParaRPr lang="en-US" altLang="zh-CN" sz="2400">
              <a:solidFill>
                <a:schemeClr val="tx1"/>
              </a:solidFill>
              <a:latin typeface="Tahoma" panose="020B0604030504040204" pitchFamily="34" charset="0"/>
              <a:ea typeface="宋体" panose="02010600030101010101" pitchFamily="2" charset="-122"/>
            </a:endParaRPr>
          </a:p>
          <a:p>
            <a:pPr>
              <a:spcBef>
                <a:spcPct val="50000"/>
              </a:spcBef>
            </a:pPr>
            <a:endParaRPr lang="en-US" altLang="zh-CN" sz="2400">
              <a:solidFill>
                <a:schemeClr val="tx1"/>
              </a:solidFill>
              <a:latin typeface="Tahoma" panose="020B0604030504040204" pitchFamily="34" charset="0"/>
              <a:ea typeface="仿宋_GB2312" pitchFamily="49" charset="-122"/>
            </a:endParaRPr>
          </a:p>
        </p:txBody>
      </p:sp>
      <p:pic>
        <p:nvPicPr>
          <p:cNvPr id="425989" name="图片 425988"/>
          <p:cNvPicPr>
            <a:picLocks noChangeAspect="1"/>
          </p:cNvPicPr>
          <p:nvPr/>
        </p:nvPicPr>
        <p:blipFill>
          <a:blip r:embed="rId3"/>
          <a:stretch>
            <a:fillRect/>
          </a:stretch>
        </p:blipFill>
        <p:spPr>
          <a:xfrm>
            <a:off x="5791200" y="5562600"/>
            <a:ext cx="2819400" cy="762000"/>
          </a:xfrm>
          <a:prstGeom prst="rect">
            <a:avLst/>
          </a:prstGeom>
          <a:noFill/>
          <a:ln w="9525">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标题 428033"/>
          <p:cNvSpPr>
            <a:spLocks noGrp="1"/>
          </p:cNvSpPr>
          <p:nvPr>
            <p:ph type="title"/>
          </p:nvPr>
        </p:nvSpPr>
        <p:spPr>
          <a:ln/>
        </p:spPr>
        <p:txBody>
          <a:bodyPr anchor="b"/>
          <a:lstStyle/>
          <a:p>
            <a:r>
              <a:rPr lang="en-US" altLang="zh-CN" b="0" dirty="0">
                <a:latin typeface="仿宋_GB2312" pitchFamily="49" charset="-122"/>
              </a:rPr>
              <a:t>2.</a:t>
            </a:r>
            <a:r>
              <a:rPr lang="zh-CN" altLang="en-US" b="0" dirty="0">
                <a:latin typeface="仿宋_GB2312" pitchFamily="49" charset="-122"/>
              </a:rPr>
              <a:t>单选按钮（</a:t>
            </a:r>
            <a:r>
              <a:rPr lang="en-US" altLang="zh-CN" b="0" err="1">
                <a:latin typeface="仿宋_GB2312" pitchFamily="49" charset="-122"/>
              </a:rPr>
              <a:t>JRadioButton</a:t>
            </a:r>
            <a:r>
              <a:rPr lang="zh-CN" altLang="en-US" b="0">
                <a:latin typeface="仿宋_GB2312" pitchFamily="49" charset="-122"/>
              </a:rPr>
              <a:t>）</a:t>
            </a:r>
          </a:p>
        </p:txBody>
      </p:sp>
      <p:sp>
        <p:nvSpPr>
          <p:cNvPr id="428035" name="文本占位符 428034"/>
          <p:cNvSpPr>
            <a:spLocks noGrp="1"/>
          </p:cNvSpPr>
          <p:nvPr>
            <p:ph type="body" idx="1"/>
          </p:nvPr>
        </p:nvSpPr>
        <p:spPr>
          <a:xfrm>
            <a:off x="609600" y="1447800"/>
            <a:ext cx="8001000" cy="1828800"/>
          </a:xfrm>
          <a:ln/>
        </p:spPr>
        <p:txBody>
          <a:bodyPr/>
          <a:lstStyle/>
          <a:p>
            <a:pPr>
              <a:lnSpc>
                <a:spcPct val="90000"/>
              </a:lnSpc>
            </a:pPr>
            <a:r>
              <a:rPr lang="zh-CN" altLang="en-US" sz="2800" dirty="0">
                <a:latin typeface="宋体" panose="02010600030101010101" pitchFamily="2" charset="-122"/>
              </a:rPr>
              <a:t>单选按钮（</a:t>
            </a:r>
            <a:r>
              <a:rPr lang="en-US" altLang="zh-CN" sz="2800" err="1"/>
              <a:t>JRadioButton</a:t>
            </a:r>
            <a:r>
              <a:rPr lang="zh-CN" altLang="en-US" sz="2800" dirty="0">
                <a:latin typeface="宋体" panose="02010600030101010101" pitchFamily="2" charset="-122"/>
              </a:rPr>
              <a:t>）与复选框一样也只有两种状态：选中和未选中。</a:t>
            </a:r>
          </a:p>
          <a:p>
            <a:pPr>
              <a:lnSpc>
                <a:spcPct val="90000"/>
              </a:lnSpc>
            </a:pPr>
            <a:endParaRPr lang="zh-CN" altLang="en-US" sz="2800" dirty="0">
              <a:latin typeface="宋体" panose="02010600030101010101" pitchFamily="2" charset="-122"/>
            </a:endParaRPr>
          </a:p>
          <a:p>
            <a:pPr>
              <a:lnSpc>
                <a:spcPct val="90000"/>
              </a:lnSpc>
              <a:buNone/>
            </a:pPr>
            <a:r>
              <a:rPr lang="zh-CN" altLang="en-US" sz="2800" dirty="0"/>
              <a:t> </a:t>
            </a:r>
            <a:endParaRPr lang="zh-CN" altLang="en-US" sz="2800"/>
          </a:p>
        </p:txBody>
      </p:sp>
      <p:sp>
        <p:nvSpPr>
          <p:cNvPr id="428037" name="矩形 428036"/>
          <p:cNvSpPr/>
          <p:nvPr/>
        </p:nvSpPr>
        <p:spPr>
          <a:xfrm>
            <a:off x="3152775" y="3152775"/>
            <a:ext cx="9144000" cy="0"/>
          </a:xfrm>
          <a:prstGeom prst="rect">
            <a:avLst/>
          </a:prstGeom>
          <a:noFill/>
          <a:ln w="9525">
            <a:noFill/>
          </a:ln>
        </p:spPr>
        <p:txBody>
          <a:bodyPr/>
          <a:lstStyle/>
          <a:p>
            <a:endParaRPr lang="zh-CN" altLang="en-US"/>
          </a:p>
        </p:txBody>
      </p:sp>
      <p:pic>
        <p:nvPicPr>
          <p:cNvPr id="428038" name="图片 428037"/>
          <p:cNvPicPr>
            <a:picLocks noChangeAspect="1"/>
          </p:cNvPicPr>
          <p:nvPr/>
        </p:nvPicPr>
        <p:blipFill>
          <a:blip r:embed="rId3"/>
          <a:stretch>
            <a:fillRect/>
          </a:stretch>
        </p:blipFill>
        <p:spPr>
          <a:xfrm>
            <a:off x="4724400" y="3276600"/>
            <a:ext cx="3076575" cy="838200"/>
          </a:xfrm>
          <a:prstGeom prst="rect">
            <a:avLst/>
          </a:prstGeom>
          <a:noFill/>
          <a:ln w="9525">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标题 429057"/>
          <p:cNvSpPr>
            <a:spLocks noGrp="1"/>
          </p:cNvSpPr>
          <p:nvPr>
            <p:ph type="title"/>
          </p:nvPr>
        </p:nvSpPr>
        <p:spPr>
          <a:ln/>
        </p:spPr>
        <p:txBody>
          <a:bodyPr anchor="b"/>
          <a:lstStyle/>
          <a:p>
            <a:r>
              <a:rPr lang="en-US" altLang="zh-CN" b="0" dirty="0">
                <a:latin typeface="仿宋_GB2312" pitchFamily="49" charset="-122"/>
              </a:rPr>
              <a:t>2.</a:t>
            </a:r>
            <a:r>
              <a:rPr lang="zh-CN" altLang="en-US" b="0" dirty="0">
                <a:latin typeface="仿宋_GB2312" pitchFamily="49" charset="-122"/>
              </a:rPr>
              <a:t>单选按钮（</a:t>
            </a:r>
            <a:r>
              <a:rPr lang="en-US" altLang="zh-CN" b="0" err="1">
                <a:latin typeface="仿宋_GB2312" pitchFamily="49" charset="-122"/>
              </a:rPr>
              <a:t>JRadioButton</a:t>
            </a:r>
            <a:r>
              <a:rPr lang="zh-CN" altLang="en-US" b="0">
                <a:latin typeface="仿宋_GB2312" pitchFamily="49" charset="-122"/>
              </a:rPr>
              <a:t>）</a:t>
            </a:r>
          </a:p>
        </p:txBody>
      </p:sp>
      <p:sp>
        <p:nvSpPr>
          <p:cNvPr id="429059" name="文本占位符 429058"/>
          <p:cNvSpPr>
            <a:spLocks noGrp="1"/>
          </p:cNvSpPr>
          <p:nvPr>
            <p:ph type="body" idx="1"/>
          </p:nvPr>
        </p:nvSpPr>
        <p:spPr>
          <a:xfrm>
            <a:off x="304800" y="1371600"/>
            <a:ext cx="8839200" cy="4343400"/>
          </a:xfrm>
          <a:ln/>
        </p:spPr>
        <p:txBody>
          <a:bodyPr/>
          <a:lstStyle/>
          <a:p>
            <a:pPr algn="just"/>
            <a:r>
              <a:rPr lang="en-US" altLang="zh-CN" sz="2800" err="1">
                <a:latin typeface="宋体" panose="02010600030101010101" pitchFamily="2" charset="-122"/>
              </a:rPr>
              <a:t> JRadioButton</a:t>
            </a:r>
            <a:r>
              <a:rPr lang="zh-CN" altLang="en-US" sz="2800" dirty="0">
                <a:latin typeface="宋体" panose="02010600030101010101" pitchFamily="2" charset="-122"/>
              </a:rPr>
              <a:t>的常用的构造方法：</a:t>
            </a:r>
          </a:p>
          <a:p>
            <a:pPr algn="just">
              <a:buNone/>
            </a:pPr>
            <a:r>
              <a:rPr lang="en-US" altLang="zh-CN" sz="2400" dirty="0">
                <a:solidFill>
                  <a:schemeClr val="folHlink"/>
                </a:solidFill>
                <a:latin typeface="宋体" panose="02010600030101010101" pitchFamily="2" charset="-122"/>
              </a:rPr>
              <a:t>(1)</a:t>
            </a:r>
            <a:r>
              <a:rPr lang="en-US" altLang="zh-CN" sz="2400" err="1">
                <a:solidFill>
                  <a:schemeClr val="folHlink"/>
                </a:solidFill>
                <a:latin typeface="宋体" panose="02010600030101010101" pitchFamily="2" charset="-122"/>
              </a:rPr>
              <a:t>JRadioButton</a:t>
            </a:r>
            <a:r>
              <a:rPr lang="en-US" altLang="zh-CN" sz="2400">
                <a:solidFill>
                  <a:schemeClr val="folHlink"/>
                </a:solidFill>
                <a:latin typeface="宋体" panose="02010600030101010101" pitchFamily="2" charset="-122"/>
              </a:rPr>
              <a:t>(String text)</a:t>
            </a:r>
          </a:p>
          <a:p>
            <a:pPr algn="just">
              <a:buNone/>
            </a:pPr>
            <a:r>
              <a:rPr lang="en-US" altLang="zh-CN" sz="2400" err="1">
                <a:solidFill>
                  <a:schemeClr val="folHlink"/>
                </a:solidFill>
                <a:latin typeface="宋体" panose="02010600030101010101" pitchFamily="2" charset="-122"/>
              </a:rPr>
              <a:t>(2)JRadioButton(String text, boolean</a:t>
            </a:r>
            <a:r>
              <a:rPr lang="en-US" altLang="zh-CN" sz="2400">
                <a:solidFill>
                  <a:schemeClr val="folHlink"/>
                </a:solidFill>
                <a:latin typeface="宋体" panose="02010600030101010101" pitchFamily="2" charset="-122"/>
              </a:rPr>
              <a:t> selected)</a:t>
            </a:r>
            <a:r>
              <a:rPr lang="zh-CN" altLang="en-US" sz="2400">
                <a:solidFill>
                  <a:schemeClr val="folHlink"/>
                </a:solidFill>
                <a:latin typeface="宋体" panose="02010600030101010101" pitchFamily="2" charset="-122"/>
              </a:rPr>
              <a:t>：</a:t>
            </a:r>
          </a:p>
          <a:p>
            <a:pPr algn="just">
              <a:buNone/>
            </a:pPr>
            <a:r>
              <a:rPr lang="en-US" altLang="zh-CN" sz="2400" err="1">
                <a:solidFill>
                  <a:schemeClr val="folHlink"/>
                </a:solidFill>
                <a:latin typeface="宋体" panose="02010600030101010101" pitchFamily="2" charset="-122"/>
              </a:rPr>
              <a:t>(3)JRadioButton</a:t>
            </a:r>
            <a:r>
              <a:rPr lang="en-US" altLang="zh-CN" sz="2400">
                <a:solidFill>
                  <a:schemeClr val="folHlink"/>
                </a:solidFill>
                <a:latin typeface="宋体" panose="02010600030101010101" pitchFamily="2" charset="-122"/>
              </a:rPr>
              <a:t>(Icon icon)</a:t>
            </a:r>
          </a:p>
          <a:p>
            <a:pPr algn="just">
              <a:buNone/>
            </a:pPr>
            <a:r>
              <a:rPr lang="en-US" altLang="zh-CN" sz="2400" err="1">
                <a:solidFill>
                  <a:schemeClr val="folHlink"/>
                </a:solidFill>
                <a:latin typeface="宋体" panose="02010600030101010101" pitchFamily="2" charset="-122"/>
              </a:rPr>
              <a:t>(4)RadioButton(String text, Icon icon, boolean</a:t>
            </a:r>
            <a:r>
              <a:rPr lang="en-US" altLang="zh-CN" sz="2400">
                <a:solidFill>
                  <a:schemeClr val="folHlink"/>
                </a:solidFill>
                <a:latin typeface="宋体" panose="02010600030101010101" pitchFamily="2" charset="-122"/>
              </a:rPr>
              <a:t> selected)</a:t>
            </a:r>
          </a:p>
          <a:p>
            <a:pPr algn="just">
              <a:buNone/>
            </a:pPr>
            <a:r>
              <a:rPr lang="en-US" altLang="zh-CN" sz="2400" dirty="0">
                <a:latin typeface="宋体" panose="02010600030101010101" pitchFamily="2" charset="-122"/>
              </a:rPr>
              <a:t>  </a:t>
            </a:r>
            <a:r>
              <a:rPr lang="zh-CN" altLang="en-US" sz="2400" dirty="0">
                <a:latin typeface="宋体" panose="02010600030101010101" pitchFamily="2" charset="-122"/>
              </a:rPr>
              <a:t>创建一个具有指定的文本、图像和选择状态的单选按钮。</a:t>
            </a:r>
          </a:p>
          <a:p>
            <a:pPr algn="just">
              <a:buNone/>
            </a:pPr>
            <a:r>
              <a:rPr lang="zh-CN" altLang="en-US" sz="2400" dirty="0">
                <a:latin typeface="宋体" panose="02010600030101010101" pitchFamily="2" charset="-122"/>
              </a:rPr>
              <a:t> </a:t>
            </a:r>
          </a:p>
          <a:p>
            <a:pPr algn="just"/>
            <a:r>
              <a:rPr lang="zh-CN" altLang="en-US" sz="2800" dirty="0">
                <a:latin typeface="宋体" panose="02010600030101010101" pitchFamily="2" charset="-122"/>
              </a:rPr>
              <a:t> 单选按钮与 </a:t>
            </a:r>
            <a:r>
              <a:rPr lang="en-US" altLang="zh-CN" sz="2800" err="1">
                <a:latin typeface="宋体" panose="02010600030101010101" pitchFamily="2" charset="-122"/>
              </a:rPr>
              <a:t>ButtonGroup </a:t>
            </a:r>
            <a:r>
              <a:rPr lang="zh-CN" altLang="en-US" sz="2800" dirty="0">
                <a:latin typeface="宋体" panose="02010600030101010101" pitchFamily="2" charset="-122"/>
              </a:rPr>
              <a:t>对象配合使用</a:t>
            </a:r>
            <a:r>
              <a:rPr lang="en-US" altLang="zh-CN" sz="2800" dirty="0">
                <a:latin typeface="宋体" panose="02010600030101010101" pitchFamily="2" charset="-122"/>
              </a:rPr>
              <a:t>,</a:t>
            </a:r>
            <a:r>
              <a:rPr lang="zh-CN" altLang="en-US" sz="2800" dirty="0">
                <a:latin typeface="宋体" panose="02010600030101010101" pitchFamily="2" charset="-122"/>
              </a:rPr>
              <a:t>可创建一组</a:t>
            </a:r>
            <a:r>
              <a:rPr lang="zh-CN" altLang="en-US" sz="2800" b="1" dirty="0">
                <a:latin typeface="仿宋_GB2312" pitchFamily="49" charset="-122"/>
              </a:rPr>
              <a:t>单选</a:t>
            </a:r>
            <a:r>
              <a:rPr lang="zh-CN" altLang="en-US" sz="2800" dirty="0">
                <a:latin typeface="宋体" panose="02010600030101010101" pitchFamily="2" charset="-122"/>
              </a:rPr>
              <a:t>按钮，用户一次只能选择其中的一个。</a:t>
            </a:r>
            <a:r>
              <a:rPr lang="en-US" altLang="zh-CN" sz="2800" dirty="0">
                <a:latin typeface="宋体" panose="02010600030101010101" pitchFamily="2" charset="-122"/>
              </a:rPr>
              <a:t>.</a:t>
            </a:r>
            <a:endParaRPr lang="en-US" altLang="zh-CN" sz="2800">
              <a:latin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标题 269313"/>
          <p:cNvSpPr>
            <a:spLocks noGrp="1"/>
          </p:cNvSpPr>
          <p:nvPr>
            <p:ph type="title"/>
          </p:nvPr>
        </p:nvSpPr>
        <p:spPr>
          <a:ln/>
        </p:spPr>
        <p:txBody>
          <a:bodyPr anchor="b"/>
          <a:lstStyle/>
          <a:p>
            <a:r>
              <a:rPr lang="en-US" altLang="zh-CN" sz="3200" dirty="0">
                <a:latin typeface="Arial" panose="020B0604020202020204" pitchFamily="34" charset="0"/>
                <a:ea typeface="楷体_GB2312" pitchFamily="49" charset="-122"/>
              </a:rPr>
              <a:t>9.1 AWT</a:t>
            </a:r>
            <a:r>
              <a:rPr lang="zh-CN" altLang="en-US" sz="3200" dirty="0">
                <a:latin typeface="Arial" panose="020B0604020202020204" pitchFamily="34" charset="0"/>
                <a:ea typeface="楷体_GB2312" pitchFamily="49" charset="-122"/>
              </a:rPr>
              <a:t>和</a:t>
            </a:r>
            <a:r>
              <a:rPr lang="en-US" altLang="zh-CN" sz="3200" dirty="0">
                <a:latin typeface="Arial" panose="020B0604020202020204" pitchFamily="34" charset="0"/>
                <a:ea typeface="楷体_GB2312" pitchFamily="49" charset="-122"/>
              </a:rPr>
              <a:t>Swing</a:t>
            </a:r>
            <a:r>
              <a:rPr lang="zh-CN" altLang="en-US" sz="3200" dirty="0">
                <a:latin typeface="Arial" panose="020B0604020202020204" pitchFamily="34" charset="0"/>
                <a:ea typeface="楷体_GB2312" pitchFamily="49" charset="-122"/>
              </a:rPr>
              <a:t>组件概述</a:t>
            </a:r>
            <a:endParaRPr lang="zh-CN" altLang="en-US" sz="3200">
              <a:latin typeface="Arial" panose="020B0604020202020204" pitchFamily="34" charset="0"/>
              <a:ea typeface="楷体_GB2312" pitchFamily="49" charset="-122"/>
            </a:endParaRPr>
          </a:p>
        </p:txBody>
      </p:sp>
      <p:sp>
        <p:nvSpPr>
          <p:cNvPr id="269315" name="文本占位符 269314"/>
          <p:cNvSpPr>
            <a:spLocks noGrp="1"/>
          </p:cNvSpPr>
          <p:nvPr>
            <p:ph type="body" idx="1"/>
          </p:nvPr>
        </p:nvSpPr>
        <p:spPr>
          <a:ln/>
        </p:spPr>
        <p:txBody>
          <a:bodyPr/>
          <a:lstStyle/>
          <a:p>
            <a:r>
              <a:rPr lang="en-US" altLang="zh-CN" sz="2800" dirty="0"/>
              <a:t>Java</a:t>
            </a:r>
            <a:r>
              <a:rPr lang="zh-CN" altLang="en-US" sz="2800" dirty="0"/>
              <a:t>语言中，为了方便图形用户界面的开发，设计了专门的类库来生成各种标准图形界面元素和处理图形界面的各种事件。用来生成图形用户界面的类库：</a:t>
            </a:r>
          </a:p>
          <a:p>
            <a:pPr lvl="1"/>
            <a:r>
              <a:rPr lang="en-US" altLang="zh-CN" err="1"/>
              <a:t>java.awt</a:t>
            </a:r>
            <a:r>
              <a:rPr lang="zh-CN" altLang="en-US" dirty="0"/>
              <a:t>包。</a:t>
            </a:r>
          </a:p>
          <a:p>
            <a:pPr lvl="2"/>
            <a:r>
              <a:rPr lang="en-US" altLang="zh-CN" sz="2800" dirty="0"/>
              <a:t>AWT</a:t>
            </a:r>
            <a:r>
              <a:rPr lang="zh-CN" altLang="en-US" sz="2800" dirty="0"/>
              <a:t>（</a:t>
            </a:r>
            <a:r>
              <a:rPr lang="en-US" altLang="zh-CN" sz="2800" dirty="0"/>
              <a:t>abstract window toolkit,</a:t>
            </a:r>
            <a:r>
              <a:rPr lang="zh-CN" altLang="en-US" sz="2800" dirty="0"/>
              <a:t>抽象窗口工具集</a:t>
            </a:r>
            <a:r>
              <a:rPr lang="en-US" altLang="zh-CN" sz="2800" dirty="0"/>
              <a:t>) </a:t>
            </a:r>
          </a:p>
          <a:p>
            <a:pPr lvl="1"/>
            <a:r>
              <a:rPr lang="en-US" altLang="zh-CN" err="1"/>
              <a:t>javax</a:t>
            </a:r>
            <a:r>
              <a:rPr lang="en-US" altLang="zh-CN"/>
              <a:t>.swing</a:t>
            </a:r>
            <a:r>
              <a:rPr lang="zh-CN" altLang="en-US"/>
              <a:t>包</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标题 430081"/>
          <p:cNvSpPr>
            <a:spLocks noGrp="1"/>
          </p:cNvSpPr>
          <p:nvPr>
            <p:ph type="title"/>
          </p:nvPr>
        </p:nvSpPr>
        <p:spPr>
          <a:ln/>
        </p:spPr>
        <p:txBody>
          <a:bodyPr anchor="b"/>
          <a:lstStyle/>
          <a:p>
            <a:r>
              <a:rPr lang="en-US" altLang="zh-CN" b="0" dirty="0">
                <a:latin typeface="仿宋_GB2312" pitchFamily="49" charset="-122"/>
              </a:rPr>
              <a:t>2.</a:t>
            </a:r>
            <a:r>
              <a:rPr lang="zh-CN" altLang="en-US" b="0" dirty="0">
                <a:latin typeface="仿宋_GB2312" pitchFamily="49" charset="-122"/>
              </a:rPr>
              <a:t>单选按钮（</a:t>
            </a:r>
            <a:r>
              <a:rPr lang="en-US" altLang="zh-CN" b="0" err="1">
                <a:latin typeface="仿宋_GB2312" pitchFamily="49" charset="-122"/>
              </a:rPr>
              <a:t>JRadioButton</a:t>
            </a:r>
            <a:r>
              <a:rPr lang="zh-CN" altLang="en-US" b="0">
                <a:latin typeface="仿宋_GB2312" pitchFamily="49" charset="-122"/>
              </a:rPr>
              <a:t>）</a:t>
            </a:r>
          </a:p>
        </p:txBody>
      </p:sp>
      <p:sp>
        <p:nvSpPr>
          <p:cNvPr id="430083" name="文本占位符 430082"/>
          <p:cNvSpPr>
            <a:spLocks noGrp="1"/>
          </p:cNvSpPr>
          <p:nvPr>
            <p:ph type="body" idx="1"/>
          </p:nvPr>
        </p:nvSpPr>
        <p:spPr>
          <a:xfrm>
            <a:off x="457200" y="1295400"/>
            <a:ext cx="8153400" cy="2209800"/>
          </a:xfrm>
          <a:ln/>
        </p:spPr>
        <p:txBody>
          <a:bodyPr/>
          <a:lstStyle/>
          <a:p>
            <a:r>
              <a:rPr lang="zh-CN" altLang="en-US" sz="2400" dirty="0">
                <a:latin typeface="宋体" panose="02010600030101010101" pitchFamily="2" charset="-122"/>
              </a:rPr>
              <a:t>例如</a:t>
            </a:r>
            <a:r>
              <a:rPr lang="en-US" altLang="zh-CN" sz="2400" dirty="0">
                <a:latin typeface="宋体" panose="02010600030101010101" pitchFamily="2" charset="-122"/>
              </a:rPr>
              <a:t>:</a:t>
            </a:r>
            <a:r>
              <a:rPr lang="zh-CN" altLang="en-US" sz="2400" dirty="0">
                <a:latin typeface="宋体" panose="02010600030101010101" pitchFamily="2" charset="-122"/>
              </a:rPr>
              <a:t>创建性别的两个单选按钮对象并用</a:t>
            </a:r>
            <a:r>
              <a:rPr lang="en-US" altLang="zh-CN" sz="2400" err="1"/>
              <a:t>ButtonGroup </a:t>
            </a:r>
            <a:r>
              <a:rPr lang="zh-CN" altLang="en-US" sz="2400" dirty="0">
                <a:latin typeface="宋体" panose="02010600030101010101" pitchFamily="2" charset="-122"/>
              </a:rPr>
              <a:t>对象逻辑上分为一组</a:t>
            </a:r>
            <a:r>
              <a:rPr lang="en-US" altLang="zh-CN" sz="2400" dirty="0">
                <a:latin typeface="宋体" panose="02010600030101010101" pitchFamily="2" charset="-122"/>
              </a:rPr>
              <a:t>.</a:t>
            </a:r>
            <a:endParaRPr lang="en-US" altLang="zh-CN" sz="2400"/>
          </a:p>
        </p:txBody>
      </p:sp>
      <p:sp>
        <p:nvSpPr>
          <p:cNvPr id="430084" name="文本框 430083"/>
          <p:cNvSpPr txBox="1"/>
          <p:nvPr/>
        </p:nvSpPr>
        <p:spPr>
          <a:xfrm>
            <a:off x="533400" y="2590800"/>
            <a:ext cx="8610600" cy="3597275"/>
          </a:xfrm>
          <a:prstGeom prst="rect">
            <a:avLst/>
          </a:prstGeom>
          <a:pattFill prst="pct20">
            <a:fgClr>
              <a:schemeClr val="accent1"/>
            </a:fgClr>
            <a:bgClr>
              <a:schemeClr val="bg1"/>
            </a:bgClr>
          </a:pattFill>
          <a:ln w="9525">
            <a:noFill/>
          </a:ln>
        </p:spPr>
        <p:txBody>
          <a:bodyPr anchor="b">
            <a:spAutoFit/>
          </a:bodyPr>
          <a:lstStyle/>
          <a:p>
            <a:pPr algn="just">
              <a:spcBef>
                <a:spcPct val="50000"/>
              </a:spcBef>
            </a:pPr>
            <a:r>
              <a:rPr lang="en-US" altLang="zh-CN" sz="2000" err="1">
                <a:solidFill>
                  <a:schemeClr val="tx1"/>
                </a:solidFill>
                <a:latin typeface="Tahoma" panose="020B0604030504040204" pitchFamily="34" charset="0"/>
                <a:ea typeface="宋体" panose="02010600030101010101" pitchFamily="2" charset="-122"/>
              </a:rPr>
              <a:t> maleButton = new JRadioButton</a:t>
            </a:r>
            <a:r>
              <a:rPr lang="en-US" altLang="zh-CN" sz="2000">
                <a:solidFill>
                  <a:schemeClr val="tx1"/>
                </a:solidFill>
                <a:latin typeface="Tahoma" panose="020B0604030504040204" pitchFamily="34" charset="0"/>
                <a:ea typeface="宋体" panose="02010600030101010101" pitchFamily="2" charset="-122"/>
              </a:rPr>
              <a:t>( "</a:t>
            </a:r>
            <a:r>
              <a:rPr lang="zh-CN" altLang="en-US" sz="2000" dirty="0">
                <a:solidFill>
                  <a:schemeClr val="tx1"/>
                </a:solidFill>
                <a:latin typeface="Times New Roman" panose="02020603050405020304" pitchFamily="18" charset="0"/>
                <a:ea typeface="宋体" panose="02010600030101010101" pitchFamily="2" charset="-122"/>
              </a:rPr>
              <a:t>男</a:t>
            </a:r>
            <a:r>
              <a:rPr lang="en-US" altLang="zh-CN" sz="2000" dirty="0">
                <a:solidFill>
                  <a:schemeClr val="tx1"/>
                </a:solidFill>
                <a:latin typeface="Tahoma" panose="020B0604030504040204" pitchFamily="34" charset="0"/>
                <a:ea typeface="宋体" panose="02010600030101010101" pitchFamily="2" charset="-122"/>
              </a:rPr>
              <a:t>", </a:t>
            </a:r>
            <a:r>
              <a:rPr lang="en-US" altLang="zh-CN" sz="2000" err="1">
                <a:solidFill>
                  <a:schemeClr val="tx1"/>
                </a:solidFill>
                <a:latin typeface="Tahoma" panose="020B0604030504040204" pitchFamily="34" charset="0"/>
                <a:ea typeface="宋体" panose="02010600030101010101" pitchFamily="2" charset="-122"/>
              </a:rPr>
              <a:t>true );</a:t>
            </a:r>
          </a:p>
          <a:p>
            <a:pPr algn="just">
              <a:spcBef>
                <a:spcPct val="50000"/>
              </a:spcBef>
            </a:pPr>
            <a:r>
              <a:rPr lang="en-US" altLang="zh-CN" sz="2000" err="1">
                <a:solidFill>
                  <a:schemeClr val="tx1"/>
                </a:solidFill>
                <a:latin typeface="Tahoma" panose="020B0604030504040204" pitchFamily="34" charset="0"/>
                <a:ea typeface="宋体" panose="02010600030101010101" pitchFamily="2" charset="-122"/>
              </a:rPr>
              <a:t> womenButton = new JRadioButton</a:t>
            </a:r>
            <a:r>
              <a:rPr lang="en-US" altLang="zh-CN" sz="2000">
                <a:solidFill>
                  <a:schemeClr val="tx1"/>
                </a:solidFill>
                <a:latin typeface="Tahoma" panose="020B0604030504040204" pitchFamily="34" charset="0"/>
                <a:ea typeface="宋体" panose="02010600030101010101" pitchFamily="2" charset="-122"/>
              </a:rPr>
              <a:t>( "</a:t>
            </a:r>
            <a:r>
              <a:rPr lang="zh-CN" altLang="en-US" sz="2000" dirty="0">
                <a:solidFill>
                  <a:schemeClr val="tx1"/>
                </a:solidFill>
                <a:latin typeface="Times New Roman" panose="02020603050405020304" pitchFamily="18" charset="0"/>
                <a:ea typeface="宋体" panose="02010600030101010101" pitchFamily="2" charset="-122"/>
              </a:rPr>
              <a:t>女</a:t>
            </a:r>
            <a:r>
              <a:rPr lang="en-US" altLang="zh-CN" sz="2000" dirty="0">
                <a:solidFill>
                  <a:schemeClr val="tx1"/>
                </a:solidFill>
                <a:latin typeface="Tahoma" panose="020B0604030504040204" pitchFamily="34" charset="0"/>
                <a:ea typeface="宋体" panose="02010600030101010101" pitchFamily="2" charset="-122"/>
              </a:rPr>
              <a:t>", </a:t>
            </a:r>
            <a:r>
              <a:rPr lang="en-US" altLang="zh-CN" sz="2000" err="1">
                <a:solidFill>
                  <a:schemeClr val="tx1"/>
                </a:solidFill>
                <a:latin typeface="Tahoma" panose="020B0604030504040204" pitchFamily="34" charset="0"/>
                <a:ea typeface="宋体" panose="02010600030101010101" pitchFamily="2" charset="-122"/>
              </a:rPr>
              <a:t>false );</a:t>
            </a:r>
          </a:p>
          <a:p>
            <a:pPr algn="just">
              <a:spcBef>
                <a:spcPct val="50000"/>
              </a:spcBef>
            </a:pPr>
            <a:r>
              <a:rPr lang="en-US" altLang="zh-CN" sz="2000" err="1">
                <a:solidFill>
                  <a:schemeClr val="tx1"/>
                </a:solidFill>
                <a:latin typeface="Tahoma" panose="020B0604030504040204" pitchFamily="34" charset="0"/>
                <a:ea typeface="宋体" panose="02010600030101010101" pitchFamily="2" charset="-122"/>
              </a:rPr>
              <a:t> radioGroup = new ButtonGroup();</a:t>
            </a:r>
          </a:p>
          <a:p>
            <a:pPr algn="just">
              <a:spcBef>
                <a:spcPct val="50000"/>
              </a:spcBef>
            </a:pPr>
            <a:r>
              <a:rPr lang="en-US" altLang="zh-CN" sz="2000" err="1">
                <a:solidFill>
                  <a:schemeClr val="tx1"/>
                </a:solidFill>
                <a:latin typeface="Tahoma" panose="020B0604030504040204" pitchFamily="34" charset="0"/>
                <a:ea typeface="宋体" panose="02010600030101010101" pitchFamily="2" charset="-122"/>
              </a:rPr>
              <a:t> radioGroup.add( maleButton</a:t>
            </a:r>
            <a:r>
              <a:rPr lang="en-US" altLang="zh-CN" sz="2000">
                <a:solidFill>
                  <a:schemeClr val="tx1"/>
                </a:solidFill>
                <a:latin typeface="Tahoma" panose="020B0604030504040204" pitchFamily="34" charset="0"/>
                <a:ea typeface="宋体" panose="02010600030101010101" pitchFamily="2" charset="-122"/>
              </a:rPr>
              <a:t> );     </a:t>
            </a:r>
            <a:r>
              <a:rPr lang="en-US" altLang="zh-CN" sz="2000">
                <a:solidFill>
                  <a:srgbClr val="FF9900"/>
                </a:solidFill>
                <a:latin typeface="Tahoma" panose="020B0604030504040204" pitchFamily="34" charset="0"/>
                <a:ea typeface="宋体" panose="02010600030101010101" pitchFamily="2" charset="-122"/>
              </a:rPr>
              <a:t>//</a:t>
            </a:r>
            <a:r>
              <a:rPr lang="zh-CN" altLang="en-US" sz="2000" dirty="0">
                <a:solidFill>
                  <a:srgbClr val="FF9900"/>
                </a:solidFill>
                <a:latin typeface="Times New Roman" panose="02020603050405020304" pitchFamily="18" charset="0"/>
                <a:ea typeface="宋体" panose="02010600030101010101" pitchFamily="2" charset="-122"/>
              </a:rPr>
              <a:t>两个单选按钮逻辑上分为一组</a:t>
            </a:r>
            <a:endParaRPr lang="zh-CN" altLang="en-US" sz="2000" dirty="0">
              <a:solidFill>
                <a:srgbClr val="FF9900"/>
              </a:solidFill>
              <a:latin typeface="Tahoma" panose="020B0604030504040204" pitchFamily="34" charset="0"/>
              <a:ea typeface="宋体" panose="02010600030101010101" pitchFamily="2" charset="-122"/>
            </a:endParaRPr>
          </a:p>
          <a:p>
            <a:pPr algn="just">
              <a:spcBef>
                <a:spcPct val="50000"/>
              </a:spcBef>
            </a:pPr>
            <a:r>
              <a:rPr lang="zh-CN" altLang="en-US" sz="2000" err="1">
                <a:solidFill>
                  <a:schemeClr val="tx1"/>
                </a:solidFill>
                <a:latin typeface="Tahoma" panose="020B0604030504040204" pitchFamily="34" charset="0"/>
                <a:ea typeface="宋体" panose="02010600030101010101" pitchFamily="2" charset="-122"/>
              </a:rPr>
              <a:t> </a:t>
            </a:r>
            <a:r>
              <a:rPr lang="en-US" altLang="zh-CN" sz="2000" err="1">
                <a:solidFill>
                  <a:schemeClr val="tx1"/>
                </a:solidFill>
                <a:latin typeface="Tahoma" panose="020B0604030504040204" pitchFamily="34" charset="0"/>
                <a:ea typeface="宋体" panose="02010600030101010101" pitchFamily="2" charset="-122"/>
              </a:rPr>
              <a:t>radioGroup.add( womenButton</a:t>
            </a:r>
            <a:r>
              <a:rPr lang="en-US" altLang="zh-CN" sz="2000">
                <a:solidFill>
                  <a:schemeClr val="tx1"/>
                </a:solidFill>
                <a:latin typeface="Tahoma" panose="020B0604030504040204" pitchFamily="34" charset="0"/>
                <a:ea typeface="宋体" panose="02010600030101010101" pitchFamily="2" charset="-122"/>
              </a:rPr>
              <a:t> );</a:t>
            </a:r>
          </a:p>
          <a:p>
            <a:pPr algn="just">
              <a:spcBef>
                <a:spcPct val="50000"/>
              </a:spcBef>
            </a:pPr>
            <a:r>
              <a:rPr lang="en-US" altLang="zh-CN" sz="2000" err="1">
                <a:solidFill>
                  <a:schemeClr val="tx1"/>
                </a:solidFill>
                <a:latin typeface="Tahoma" panose="020B0604030504040204" pitchFamily="34" charset="0"/>
                <a:ea typeface="宋体" panose="02010600030101010101" pitchFamily="2" charset="-122"/>
              </a:rPr>
              <a:t> Container container = getContentPane</a:t>
            </a:r>
            <a:r>
              <a:rPr lang="en-US" altLang="zh-CN" sz="2000">
                <a:solidFill>
                  <a:schemeClr val="tx1"/>
                </a:solidFill>
                <a:latin typeface="Tahoma" panose="020B0604030504040204" pitchFamily="34" charset="0"/>
                <a:ea typeface="宋体" panose="02010600030101010101" pitchFamily="2" charset="-122"/>
              </a:rPr>
              <a:t>();  </a:t>
            </a:r>
            <a:r>
              <a:rPr lang="en-US" altLang="zh-CN" sz="1400">
                <a:solidFill>
                  <a:srgbClr val="FF9900"/>
                </a:solidFill>
                <a:latin typeface="Tahoma" panose="020B0604030504040204" pitchFamily="34" charset="0"/>
                <a:ea typeface="宋体" panose="02010600030101010101" pitchFamily="2" charset="-122"/>
              </a:rPr>
              <a:t>//</a:t>
            </a:r>
            <a:r>
              <a:rPr lang="zh-CN" altLang="en-US" sz="1400" dirty="0">
                <a:solidFill>
                  <a:srgbClr val="FF9900"/>
                </a:solidFill>
                <a:latin typeface="Times New Roman" panose="02020603050405020304" pitchFamily="18" charset="0"/>
                <a:ea typeface="宋体" panose="02010600030101010101" pitchFamily="2" charset="-122"/>
              </a:rPr>
              <a:t>将两个</a:t>
            </a:r>
            <a:r>
              <a:rPr lang="en-US" altLang="zh-CN" sz="1400" err="1">
                <a:solidFill>
                  <a:srgbClr val="FF9900"/>
                </a:solidFill>
                <a:latin typeface="Tahoma" panose="020B0604030504040204" pitchFamily="34" charset="0"/>
                <a:ea typeface="宋体" panose="02010600030101010101" pitchFamily="2" charset="-122"/>
              </a:rPr>
              <a:t>JRadioButton</a:t>
            </a:r>
            <a:r>
              <a:rPr lang="zh-CN" altLang="en-US" sz="1400" dirty="0">
                <a:solidFill>
                  <a:srgbClr val="FF9900"/>
                </a:solidFill>
                <a:latin typeface="Times New Roman" panose="02020603050405020304" pitchFamily="18" charset="0"/>
                <a:ea typeface="宋体" panose="02010600030101010101" pitchFamily="2" charset="-122"/>
              </a:rPr>
              <a:t>对象加入面板容器中</a:t>
            </a:r>
            <a:endParaRPr lang="zh-CN" altLang="en-US" sz="1400" dirty="0">
              <a:solidFill>
                <a:srgbClr val="FF9900"/>
              </a:solidFill>
              <a:latin typeface="Tahoma" panose="020B0604030504040204" pitchFamily="34" charset="0"/>
              <a:ea typeface="宋体" panose="02010600030101010101" pitchFamily="2" charset="-122"/>
            </a:endParaRPr>
          </a:p>
          <a:p>
            <a:pPr algn="just">
              <a:spcBef>
                <a:spcPct val="50000"/>
              </a:spcBef>
            </a:pPr>
            <a:r>
              <a:rPr lang="zh-CN" altLang="en-US" sz="2000" dirty="0">
                <a:solidFill>
                  <a:schemeClr val="tx1"/>
                </a:solidFill>
                <a:latin typeface="Tahoma" panose="020B0604030504040204" pitchFamily="34" charset="0"/>
                <a:ea typeface="宋体" panose="02010600030101010101" pitchFamily="2" charset="-122"/>
              </a:rPr>
              <a:t> </a:t>
            </a:r>
            <a:r>
              <a:rPr lang="en-US" altLang="zh-CN" sz="2000" err="1">
                <a:solidFill>
                  <a:schemeClr val="tx1"/>
                </a:solidFill>
                <a:latin typeface="Tahoma" panose="020B0604030504040204" pitchFamily="34" charset="0"/>
                <a:ea typeface="宋体" panose="02010600030101010101" pitchFamily="2" charset="-122"/>
              </a:rPr>
              <a:t>container.add( </a:t>
            </a:r>
            <a:r>
              <a:rPr lang="en-US" altLang="zh-CN" sz="2000" err="1">
                <a:latin typeface="Tahoma" panose="020B0604030504040204" pitchFamily="34" charset="0"/>
                <a:ea typeface="宋体" panose="02010600030101010101" pitchFamily="2" charset="-122"/>
              </a:rPr>
              <a:t>maleButton</a:t>
            </a:r>
            <a:r>
              <a:rPr lang="en-US" altLang="zh-CN" sz="2000">
                <a:solidFill>
                  <a:schemeClr val="tx1"/>
                </a:solidFill>
                <a:latin typeface="Tahoma" panose="020B0604030504040204" pitchFamily="34" charset="0"/>
                <a:ea typeface="宋体" panose="02010600030101010101" pitchFamily="2" charset="-122"/>
              </a:rPr>
              <a:t> );    </a:t>
            </a:r>
          </a:p>
          <a:p>
            <a:pPr algn="just">
              <a:spcBef>
                <a:spcPct val="50000"/>
              </a:spcBef>
            </a:pPr>
            <a:r>
              <a:rPr lang="en-US" altLang="zh-CN" sz="2000" err="1">
                <a:solidFill>
                  <a:schemeClr val="tx1"/>
                </a:solidFill>
                <a:latin typeface="Tahoma" panose="020B0604030504040204" pitchFamily="34" charset="0"/>
                <a:ea typeface="宋体" panose="02010600030101010101" pitchFamily="2" charset="-122"/>
              </a:rPr>
              <a:t> container.add( </a:t>
            </a:r>
            <a:r>
              <a:rPr lang="en-US" altLang="zh-CN" sz="2000" err="1">
                <a:latin typeface="Tahoma" panose="020B0604030504040204" pitchFamily="34" charset="0"/>
                <a:ea typeface="宋体" panose="02010600030101010101" pitchFamily="2" charset="-122"/>
              </a:rPr>
              <a:t>womenButton</a:t>
            </a:r>
            <a:r>
              <a:rPr lang="en-US" altLang="zh-CN" sz="2000">
                <a:solidFill>
                  <a:schemeClr val="tx1"/>
                </a:solidFill>
                <a:latin typeface="Tahoma" panose="020B0604030504040204" pitchFamily="34" charset="0"/>
                <a:ea typeface="宋体" panose="02010600030101010101" pitchFamily="2" charset="-122"/>
              </a:rPr>
              <a:t> );</a:t>
            </a:r>
          </a:p>
        </p:txBody>
      </p:sp>
      <p:pic>
        <p:nvPicPr>
          <p:cNvPr id="430085" name="图片 430084"/>
          <p:cNvPicPr>
            <a:picLocks noChangeAspect="1"/>
          </p:cNvPicPr>
          <p:nvPr/>
        </p:nvPicPr>
        <p:blipFill>
          <a:blip r:embed="rId3"/>
          <a:stretch>
            <a:fillRect/>
          </a:stretch>
        </p:blipFill>
        <p:spPr>
          <a:xfrm>
            <a:off x="5562600" y="1676400"/>
            <a:ext cx="2924175" cy="609600"/>
          </a:xfrm>
          <a:prstGeom prst="rect">
            <a:avLst/>
          </a:prstGeom>
          <a:noFill/>
          <a:ln w="9525">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标题 431105"/>
          <p:cNvSpPr>
            <a:spLocks noGrp="1"/>
          </p:cNvSpPr>
          <p:nvPr>
            <p:ph type="title"/>
          </p:nvPr>
        </p:nvSpPr>
        <p:spPr>
          <a:xfrm>
            <a:off x="914400" y="76200"/>
            <a:ext cx="8001000" cy="914400"/>
          </a:xfrm>
          <a:ln/>
        </p:spPr>
        <p:txBody>
          <a:bodyPr anchor="b"/>
          <a:lstStyle/>
          <a:p>
            <a:r>
              <a:rPr lang="en-US" altLang="zh-CN" dirty="0">
                <a:latin typeface="楷体_GB2312" pitchFamily="49" charset="-122"/>
                <a:ea typeface="楷体_GB2312" pitchFamily="49" charset="-122"/>
              </a:rPr>
              <a:t>9.5 </a:t>
            </a:r>
            <a:r>
              <a:rPr lang="en-US" altLang="zh-CN" err="1">
                <a:latin typeface="楷体_GB2312" pitchFamily="49" charset="-122"/>
                <a:ea typeface="楷体_GB2312" pitchFamily="49" charset="-122"/>
              </a:rPr>
              <a:t>JCheckBox</a:t>
            </a:r>
            <a:r>
              <a:rPr lang="zh-CN" altLang="en-US" err="1">
                <a:latin typeface="楷体_GB2312" pitchFamily="49" charset="-122"/>
                <a:ea typeface="楷体_GB2312" pitchFamily="49" charset="-122"/>
              </a:rPr>
              <a:t>和</a:t>
            </a:r>
            <a:r>
              <a:rPr lang="en-US" altLang="zh-CN" err="1">
                <a:latin typeface="楷体_GB2312" pitchFamily="49" charset="-122"/>
                <a:ea typeface="楷体_GB2312" pitchFamily="49" charset="-122"/>
              </a:rPr>
              <a:t>JRadioButton</a:t>
            </a:r>
            <a:endParaRPr lang="en-US" altLang="zh-CN">
              <a:latin typeface="楷体_GB2312" pitchFamily="49" charset="-122"/>
              <a:ea typeface="楷体_GB2312" pitchFamily="49" charset="-122"/>
            </a:endParaRPr>
          </a:p>
        </p:txBody>
      </p:sp>
      <p:sp>
        <p:nvSpPr>
          <p:cNvPr id="431107" name="文本占位符 431106"/>
          <p:cNvSpPr>
            <a:spLocks noGrp="1"/>
          </p:cNvSpPr>
          <p:nvPr>
            <p:ph type="body" idx="1"/>
          </p:nvPr>
        </p:nvSpPr>
        <p:spPr>
          <a:xfrm>
            <a:off x="609600" y="2133600"/>
            <a:ext cx="8153400" cy="4724400"/>
          </a:xfrm>
          <a:ln/>
        </p:spPr>
        <p:txBody>
          <a:bodyPr/>
          <a:lstStyle/>
          <a:p>
            <a:pPr algn="just">
              <a:buNone/>
            </a:pPr>
            <a:r>
              <a:rPr lang="en-US" altLang="zh-CN" sz="2800">
                <a:latin typeface="宋体" panose="02010600030101010101" pitchFamily="2" charset="-122"/>
              </a:rPr>
              <a:t>(1)</a:t>
            </a:r>
            <a:r>
              <a:rPr lang="en-US" altLang="zh-CN" sz="2800" err="1">
                <a:solidFill>
                  <a:schemeClr val="folHlink"/>
                </a:solidFill>
                <a:latin typeface="宋体" panose="02010600030101010101" pitchFamily="2" charset="-122"/>
              </a:rPr>
              <a:t>boolean isSelected</a:t>
            </a:r>
            <a:r>
              <a:rPr lang="en-US" altLang="zh-CN" sz="2800">
                <a:solidFill>
                  <a:schemeClr val="folHlink"/>
                </a:solidFill>
                <a:latin typeface="宋体" panose="02010600030101010101" pitchFamily="2" charset="-122"/>
              </a:rPr>
              <a:t>()</a:t>
            </a:r>
            <a:r>
              <a:rPr lang="zh-CN" altLang="en-US" sz="2800" dirty="0">
                <a:latin typeface="宋体" panose="02010600030101010101" pitchFamily="2" charset="-122"/>
              </a:rPr>
              <a:t>：返回复选框的状态，是否被选中。</a:t>
            </a:r>
          </a:p>
          <a:p>
            <a:pPr algn="just">
              <a:buNone/>
            </a:pPr>
            <a:r>
              <a:rPr lang="en-US" altLang="zh-CN" sz="2800">
                <a:latin typeface="宋体" panose="02010600030101010101" pitchFamily="2" charset="-122"/>
              </a:rPr>
              <a:t>(2)</a:t>
            </a:r>
            <a:r>
              <a:rPr lang="en-US" altLang="zh-CN" sz="2800" err="1">
                <a:solidFill>
                  <a:schemeClr val="folHlink"/>
                </a:solidFill>
                <a:latin typeface="宋体" panose="02010600030101010101" pitchFamily="2" charset="-122"/>
              </a:rPr>
              <a:t>void setSelected (boolean</a:t>
            </a:r>
            <a:r>
              <a:rPr lang="en-US" altLang="zh-CN" sz="2800">
                <a:solidFill>
                  <a:schemeClr val="folHlink"/>
                </a:solidFill>
                <a:latin typeface="宋体" panose="02010600030101010101" pitchFamily="2" charset="-122"/>
              </a:rPr>
              <a:t>)</a:t>
            </a:r>
            <a:r>
              <a:rPr lang="zh-CN" altLang="en-US" sz="2800" dirty="0">
                <a:latin typeface="宋体" panose="02010600030101010101" pitchFamily="2" charset="-122"/>
              </a:rPr>
              <a:t>：设置复选框是否被选中。</a:t>
            </a:r>
            <a:r>
              <a:rPr lang="zh-CN" altLang="en-US" sz="2800" dirty="0"/>
              <a:t> </a:t>
            </a:r>
            <a:endParaRPr lang="zh-CN" altLang="en-US" sz="2800"/>
          </a:p>
        </p:txBody>
      </p:sp>
      <p:sp>
        <p:nvSpPr>
          <p:cNvPr id="431108" name="矩形 431107"/>
          <p:cNvSpPr/>
          <p:nvPr/>
        </p:nvSpPr>
        <p:spPr>
          <a:xfrm>
            <a:off x="457200" y="1508125"/>
            <a:ext cx="7315200" cy="519113"/>
          </a:xfrm>
          <a:prstGeom prst="rect">
            <a:avLst/>
          </a:prstGeom>
          <a:noFill/>
          <a:ln w="9525">
            <a:noFill/>
          </a:ln>
        </p:spPr>
        <p:txBody>
          <a:bodyPr anchor="b">
            <a:spAutoFit/>
          </a:bodyPr>
          <a:lstStyle/>
          <a:p>
            <a:r>
              <a:rPr lang="en-US" altLang="zh-CN" sz="2800" b="1" dirty="0">
                <a:solidFill>
                  <a:schemeClr val="tx1"/>
                </a:solidFill>
                <a:latin typeface="Tahoma" panose="020B0604030504040204" pitchFamily="34" charset="0"/>
                <a:ea typeface="楷体_GB2312" pitchFamily="49" charset="-122"/>
              </a:rPr>
              <a:t>3</a:t>
            </a:r>
            <a:r>
              <a:rPr lang="zh-CN" altLang="en-US" sz="2800" b="1" dirty="0">
                <a:solidFill>
                  <a:schemeClr val="tx1"/>
                </a:solidFill>
                <a:latin typeface="Times New Roman" panose="02020603050405020304" pitchFamily="18" charset="0"/>
                <a:ea typeface="楷体_GB2312" pitchFamily="49" charset="-122"/>
              </a:rPr>
              <a:t>．复选框或单选按钮对象的常用方法</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标题 432129"/>
          <p:cNvSpPr>
            <a:spLocks noGrp="1"/>
          </p:cNvSpPr>
          <p:nvPr>
            <p:ph type="title"/>
          </p:nvPr>
        </p:nvSpPr>
        <p:spPr>
          <a:ln/>
        </p:spPr>
        <p:txBody>
          <a:bodyPr anchor="b"/>
          <a:lstStyle/>
          <a:p>
            <a:r>
              <a:rPr lang="en-US" altLang="zh-CN" dirty="0">
                <a:latin typeface="楷体_GB2312" pitchFamily="49" charset="-122"/>
                <a:ea typeface="楷体_GB2312" pitchFamily="49" charset="-122"/>
              </a:rPr>
              <a:t>9.5 </a:t>
            </a:r>
            <a:r>
              <a:rPr lang="en-US" altLang="zh-CN" err="1">
                <a:latin typeface="楷体_GB2312" pitchFamily="49" charset="-122"/>
                <a:ea typeface="楷体_GB2312" pitchFamily="49" charset="-122"/>
              </a:rPr>
              <a:t>JCheckBox</a:t>
            </a:r>
            <a:r>
              <a:rPr lang="zh-CN" altLang="en-US" err="1">
                <a:latin typeface="楷体_GB2312" pitchFamily="49" charset="-122"/>
                <a:ea typeface="楷体_GB2312" pitchFamily="49" charset="-122"/>
              </a:rPr>
              <a:t>和</a:t>
            </a:r>
            <a:r>
              <a:rPr lang="en-US" altLang="zh-CN" err="1">
                <a:latin typeface="楷体_GB2312" pitchFamily="49" charset="-122"/>
                <a:ea typeface="楷体_GB2312" pitchFamily="49" charset="-122"/>
              </a:rPr>
              <a:t>JRadioButton</a:t>
            </a:r>
            <a:endParaRPr lang="en-US" altLang="zh-CN">
              <a:latin typeface="楷体_GB2312" pitchFamily="49" charset="-122"/>
              <a:ea typeface="楷体_GB2312" pitchFamily="49" charset="-122"/>
            </a:endParaRPr>
          </a:p>
        </p:txBody>
      </p:sp>
      <p:sp>
        <p:nvSpPr>
          <p:cNvPr id="432131" name="文本占位符 432130"/>
          <p:cNvSpPr>
            <a:spLocks noGrp="1"/>
          </p:cNvSpPr>
          <p:nvPr>
            <p:ph type="body" idx="1"/>
          </p:nvPr>
        </p:nvSpPr>
        <p:spPr>
          <a:xfrm>
            <a:off x="762000" y="1371600"/>
            <a:ext cx="8153400" cy="3581400"/>
          </a:xfrm>
          <a:ln/>
        </p:spPr>
        <p:txBody>
          <a:bodyPr/>
          <a:lstStyle/>
          <a:p>
            <a:r>
              <a:rPr lang="en-US" altLang="zh-CN" err="1"/>
              <a:t>ItemEvent</a:t>
            </a:r>
            <a:r>
              <a:rPr lang="zh-CN" altLang="en-US" dirty="0">
                <a:latin typeface="宋体" panose="02010600030101010101" pitchFamily="2" charset="-122"/>
              </a:rPr>
              <a:t>事件响应</a:t>
            </a:r>
            <a:r>
              <a:rPr lang="zh-CN" altLang="en-US" dirty="0"/>
              <a:t> </a:t>
            </a:r>
          </a:p>
          <a:p>
            <a:pPr lvl="1"/>
            <a:r>
              <a:rPr lang="zh-CN" altLang="en-US" dirty="0">
                <a:latin typeface="宋体" panose="02010600030101010101" pitchFamily="2" charset="-122"/>
              </a:rPr>
              <a:t>当用户点击复选框或单选按钮）使其状态发生变化时就会引发</a:t>
            </a:r>
            <a:r>
              <a:rPr lang="en-US" altLang="zh-CN" err="1"/>
              <a:t>ItemEvent</a:t>
            </a:r>
            <a:r>
              <a:rPr lang="zh-CN" altLang="en-US" dirty="0">
                <a:latin typeface="宋体" panose="02010600030101010101" pitchFamily="2" charset="-122"/>
              </a:rPr>
              <a:t>事件。</a:t>
            </a:r>
          </a:p>
          <a:p>
            <a:pPr lvl="1"/>
            <a:r>
              <a:rPr lang="zh-CN" altLang="en-US" dirty="0"/>
              <a:t>用</a:t>
            </a:r>
            <a:r>
              <a:rPr lang="en-US" altLang="zh-CN" err="1"/>
              <a:t>addItemListener</a:t>
            </a:r>
            <a:r>
              <a:rPr lang="en-US" altLang="zh-CN">
                <a:latin typeface="Times New Roman" panose="02020603050405020304" pitchFamily="18" charset="0"/>
              </a:rPr>
              <a:t>()</a:t>
            </a:r>
            <a:r>
              <a:rPr lang="zh-CN" altLang="en-US" dirty="0"/>
              <a:t>方法</a:t>
            </a:r>
            <a:r>
              <a:rPr lang="zh-CN" altLang="en-US" dirty="0">
                <a:latin typeface="Times New Roman" panose="02020603050405020304" pitchFamily="18" charset="0"/>
              </a:rPr>
              <a:t>给</a:t>
            </a:r>
            <a:r>
              <a:rPr lang="zh-CN" altLang="en-US" dirty="0">
                <a:latin typeface="宋体" panose="02010600030101010101" pitchFamily="2" charset="-122"/>
              </a:rPr>
              <a:t>复选框或</a:t>
            </a:r>
            <a:r>
              <a:rPr lang="zh-CN" altLang="en-US" dirty="0">
                <a:latin typeface="Times New Roman" panose="02020603050405020304" pitchFamily="18" charset="0"/>
              </a:rPr>
              <a:t>单选按钮</a:t>
            </a:r>
            <a:r>
              <a:rPr lang="zh-CN" altLang="en-US" dirty="0">
                <a:latin typeface="宋体" panose="02010600030101010101" pitchFamily="2" charset="-122"/>
              </a:rPr>
              <a:t>组件</a:t>
            </a:r>
            <a:r>
              <a:rPr lang="zh-CN" altLang="en-US" dirty="0">
                <a:latin typeface="Times New Roman" panose="02020603050405020304" pitchFamily="18" charset="0"/>
              </a:rPr>
              <a:t>注册实现</a:t>
            </a:r>
            <a:r>
              <a:rPr lang="en-US" altLang="zh-CN" err="1"/>
              <a:t>ItemListener</a:t>
            </a:r>
            <a:r>
              <a:rPr lang="zh-CN" altLang="en-US" dirty="0">
                <a:latin typeface="Times New Roman" panose="02020603050405020304" pitchFamily="18" charset="0"/>
              </a:rPr>
              <a:t>接口的事件监听器</a:t>
            </a:r>
          </a:p>
          <a:p>
            <a:pPr lvl="1"/>
            <a:r>
              <a:rPr lang="zh-CN" altLang="en-US" dirty="0">
                <a:latin typeface="Times New Roman" panose="02020603050405020304" pitchFamily="18" charset="0"/>
              </a:rPr>
              <a:t>实现接口中的抽象方法</a:t>
            </a:r>
            <a:r>
              <a:rPr lang="en-US" altLang="zh-CN" dirty="0">
                <a:latin typeface="Times New Roman" panose="02020603050405020304" pitchFamily="18" charset="0"/>
              </a:rPr>
              <a:t>.</a:t>
            </a:r>
          </a:p>
          <a:p>
            <a:pPr lvl="2"/>
            <a:r>
              <a:rPr lang="en-US" altLang="zh-CN" sz="2800" err="1"/>
              <a:t>void itemStateChanged(ItemEvent</a:t>
            </a:r>
            <a:r>
              <a:rPr lang="en-US" altLang="zh-CN" sz="2800"/>
              <a:t> event) </a:t>
            </a:r>
          </a:p>
        </p:txBody>
      </p:sp>
      <p:sp>
        <p:nvSpPr>
          <p:cNvPr id="432132" name="文本框 432131"/>
          <p:cNvSpPr txBox="1"/>
          <p:nvPr/>
        </p:nvSpPr>
        <p:spPr>
          <a:xfrm>
            <a:off x="1524000" y="3886200"/>
            <a:ext cx="7315200" cy="2682875"/>
          </a:xfrm>
          <a:prstGeom prst="rect">
            <a:avLst/>
          </a:prstGeom>
          <a:solidFill>
            <a:srgbClr val="CCFFFF"/>
          </a:solidFill>
          <a:ln w="9525">
            <a:noFill/>
          </a:ln>
        </p:spPr>
        <p:txBody>
          <a:bodyPr anchor="b">
            <a:spAutoFit/>
          </a:bodyPr>
          <a:lstStyle/>
          <a:p>
            <a:pPr algn="just">
              <a:spcBef>
                <a:spcPct val="50000"/>
              </a:spcBef>
            </a:pPr>
            <a:r>
              <a:rPr lang="zh-CN" altLang="en-US" sz="2000" dirty="0">
                <a:solidFill>
                  <a:schemeClr val="tx1"/>
                </a:solidFill>
                <a:latin typeface="Times New Roman" panose="02020603050405020304" pitchFamily="18" charset="0"/>
                <a:ea typeface="宋体" panose="02010600030101010101" pitchFamily="2" charset="-122"/>
              </a:rPr>
              <a:t>例如，使用匿名内部类的复选框的事件监听的程序结构：</a:t>
            </a:r>
            <a:endParaRPr lang="zh-CN" altLang="en-US" sz="2000" dirty="0">
              <a:solidFill>
                <a:schemeClr val="tx1"/>
              </a:solidFill>
              <a:latin typeface="Tahoma" panose="020B0604030504040204" pitchFamily="34" charset="0"/>
              <a:ea typeface="宋体" panose="02010600030101010101" pitchFamily="2" charset="-122"/>
            </a:endParaRPr>
          </a:p>
          <a:p>
            <a:pPr algn="just">
              <a:spcBef>
                <a:spcPct val="50000"/>
              </a:spcBef>
            </a:pPr>
            <a:r>
              <a:rPr lang="zh-CN" altLang="en-US" sz="2000" dirty="0">
                <a:solidFill>
                  <a:schemeClr val="tx1"/>
                </a:solidFill>
                <a:latin typeface="Times New Roman" panose="02020603050405020304" pitchFamily="18" charset="0"/>
                <a:ea typeface="宋体" panose="02010600030101010101" pitchFamily="2" charset="-122"/>
              </a:rPr>
              <a:t>复选框对象</a:t>
            </a:r>
            <a:r>
              <a:rPr lang="en-US" altLang="zh-CN" sz="2000" dirty="0">
                <a:solidFill>
                  <a:schemeClr val="tx1"/>
                </a:solidFill>
                <a:latin typeface="Tahoma" panose="020B0604030504040204" pitchFamily="34" charset="0"/>
                <a:ea typeface="宋体" panose="02010600030101010101" pitchFamily="2" charset="-122"/>
              </a:rPr>
              <a:t>.</a:t>
            </a:r>
            <a:r>
              <a:rPr lang="en-US" altLang="zh-CN" sz="2000" err="1">
                <a:solidFill>
                  <a:schemeClr val="tx1"/>
                </a:solidFill>
                <a:latin typeface="Tahoma" panose="020B0604030504040204" pitchFamily="34" charset="0"/>
                <a:ea typeface="宋体" panose="02010600030101010101" pitchFamily="2" charset="-122"/>
              </a:rPr>
              <a:t>addItemListener(new ItemListener</a:t>
            </a:r>
            <a:r>
              <a:rPr lang="en-US" altLang="zh-CN" sz="2000">
                <a:solidFill>
                  <a:schemeClr val="tx1"/>
                </a:solidFill>
                <a:latin typeface="Tahoma" panose="020B0604030504040204" pitchFamily="34" charset="0"/>
                <a:ea typeface="宋体" panose="02010600030101010101" pitchFamily="2" charset="-122"/>
              </a:rPr>
              <a:t>() {</a:t>
            </a:r>
          </a:p>
          <a:p>
            <a:pPr algn="just">
              <a:spcBef>
                <a:spcPct val="50000"/>
              </a:spcBef>
            </a:pPr>
            <a:r>
              <a:rPr lang="en-US" altLang="zh-CN" sz="2000" err="1">
                <a:solidFill>
                  <a:schemeClr val="tx1"/>
                </a:solidFill>
                <a:latin typeface="Tahoma" panose="020B0604030504040204" pitchFamily="34" charset="0"/>
                <a:ea typeface="宋体" panose="02010600030101010101" pitchFamily="2" charset="-122"/>
              </a:rPr>
              <a:t>     public void itemStateChanged(ItemEvent</a:t>
            </a:r>
            <a:r>
              <a:rPr lang="en-US" altLang="zh-CN" sz="2000">
                <a:solidFill>
                  <a:schemeClr val="tx1"/>
                </a:solidFill>
                <a:latin typeface="Tahoma" panose="020B0604030504040204" pitchFamily="34" charset="0"/>
                <a:ea typeface="宋体" panose="02010600030101010101" pitchFamily="2" charset="-122"/>
              </a:rPr>
              <a:t> event) {  </a:t>
            </a:r>
          </a:p>
          <a:p>
            <a:pPr algn="just">
              <a:spcBef>
                <a:spcPct val="50000"/>
              </a:spcBef>
            </a:pPr>
            <a:r>
              <a:rPr lang="en-US" altLang="zh-CN" sz="2000">
                <a:solidFill>
                  <a:schemeClr val="tx1"/>
                </a:solidFill>
                <a:latin typeface="Times New Roman" panose="02020603050405020304" pitchFamily="18" charset="0"/>
                <a:ea typeface="宋体" panose="02010600030101010101" pitchFamily="2" charset="-122"/>
              </a:rPr>
              <a:t>  </a:t>
            </a:r>
            <a:r>
              <a:rPr lang="en-US" altLang="zh-CN" sz="2000" b="1">
                <a:solidFill>
                  <a:schemeClr val="hlink"/>
                </a:solidFill>
                <a:latin typeface="Times New Roman" panose="02020603050405020304" pitchFamily="18" charset="0"/>
                <a:ea typeface="宋体" panose="02010600030101010101" pitchFamily="2" charset="-122"/>
              </a:rPr>
              <a:t>…</a:t>
            </a:r>
            <a:endParaRPr lang="en-US" altLang="zh-CN" sz="2000" b="1">
              <a:solidFill>
                <a:schemeClr val="hlink"/>
              </a:solidFill>
              <a:latin typeface="Tahoma" panose="020B0604030504040204" pitchFamily="34" charset="0"/>
              <a:ea typeface="宋体" panose="02010600030101010101" pitchFamily="2" charset="-122"/>
            </a:endParaRPr>
          </a:p>
          <a:p>
            <a:pPr algn="just">
              <a:spcBef>
                <a:spcPct val="50000"/>
              </a:spcBef>
            </a:pPr>
            <a:r>
              <a:rPr lang="en-US" altLang="zh-CN" sz="2000">
                <a:solidFill>
                  <a:schemeClr val="tx1"/>
                </a:solidFill>
                <a:latin typeface="Tahoma" panose="020B0604030504040204" pitchFamily="34" charset="0"/>
                <a:ea typeface="宋体" panose="02010600030101010101" pitchFamily="2" charset="-122"/>
              </a:rPr>
              <a:t>}});</a:t>
            </a:r>
          </a:p>
          <a:p>
            <a:pPr>
              <a:spcBef>
                <a:spcPct val="50000"/>
              </a:spcBef>
            </a:pPr>
            <a:endParaRPr lang="en-US" altLang="zh-CN" sz="2000">
              <a:solidFill>
                <a:schemeClr val="tx1"/>
              </a:solidFill>
              <a:latin typeface="Tahoma" panose="020B0604030504040204" pitchFamily="34" charset="0"/>
              <a:ea typeface="仿宋_GB2312" pitchFamily="49"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标题 296961"/>
          <p:cNvSpPr>
            <a:spLocks noGrp="1"/>
          </p:cNvSpPr>
          <p:nvPr>
            <p:ph type="title"/>
          </p:nvPr>
        </p:nvSpPr>
        <p:spPr>
          <a:ln/>
        </p:spPr>
        <p:txBody>
          <a:bodyPr anchor="b"/>
          <a:lstStyle/>
          <a:p>
            <a:r>
              <a:rPr lang="en-US" altLang="zh-CN" dirty="0">
                <a:latin typeface="楷体_GB2312" pitchFamily="49" charset="-122"/>
                <a:ea typeface="楷体_GB2312" pitchFamily="49" charset="-122"/>
              </a:rPr>
              <a:t>9.5</a:t>
            </a:r>
            <a:r>
              <a:rPr lang="en-US" altLang="zh-CN" err="1">
                <a:latin typeface="楷体_GB2312" pitchFamily="49" charset="-122"/>
                <a:ea typeface="楷体_GB2312" pitchFamily="49" charset="-122"/>
              </a:rPr>
              <a:t> JCheckBox</a:t>
            </a:r>
            <a:r>
              <a:rPr lang="zh-CN" altLang="en-US" err="1">
                <a:latin typeface="楷体_GB2312" pitchFamily="49" charset="-122"/>
                <a:ea typeface="楷体_GB2312" pitchFamily="49" charset="-122"/>
              </a:rPr>
              <a:t>和</a:t>
            </a:r>
            <a:r>
              <a:rPr lang="en-US" altLang="zh-CN" err="1">
                <a:latin typeface="楷体_GB2312" pitchFamily="49" charset="-122"/>
                <a:ea typeface="楷体_GB2312" pitchFamily="49" charset="-122"/>
              </a:rPr>
              <a:t>JRadioButton</a:t>
            </a:r>
            <a:endParaRPr lang="en-US" altLang="zh-CN">
              <a:latin typeface="楷体_GB2312" pitchFamily="49" charset="-122"/>
              <a:ea typeface="楷体_GB2312" pitchFamily="49" charset="-122"/>
            </a:endParaRPr>
          </a:p>
        </p:txBody>
      </p:sp>
      <p:sp>
        <p:nvSpPr>
          <p:cNvPr id="296967" name="文本占位符 296966"/>
          <p:cNvSpPr>
            <a:spLocks noGrp="1"/>
          </p:cNvSpPr>
          <p:nvPr>
            <p:ph type="body" idx="1"/>
          </p:nvPr>
        </p:nvSpPr>
        <p:spPr>
          <a:xfrm>
            <a:off x="457200" y="1371600"/>
            <a:ext cx="8382000" cy="3200400"/>
          </a:xfrm>
          <a:ln/>
        </p:spPr>
        <p:txBody>
          <a:bodyPr/>
          <a:lstStyle/>
          <a:p>
            <a:pPr algn="just"/>
            <a:r>
              <a:rPr lang="en-US" altLang="zh-CN" sz="2400" b="1" err="1">
                <a:solidFill>
                  <a:srgbClr val="000000"/>
                </a:solidFill>
                <a:latin typeface="宋体" panose="02010600030101010101" pitchFamily="2" charset="-122"/>
              </a:rPr>
              <a:t>ItemEvent</a:t>
            </a:r>
            <a:r>
              <a:rPr lang="zh-CN" altLang="en-US" sz="2400" b="1" dirty="0">
                <a:solidFill>
                  <a:srgbClr val="000000"/>
                </a:solidFill>
                <a:latin typeface="Times New Roman" panose="02020603050405020304" pitchFamily="18" charset="0"/>
              </a:rPr>
              <a:t>类的事件对象的方法：</a:t>
            </a:r>
            <a:endParaRPr lang="zh-CN" altLang="en-US" sz="2400" b="1" dirty="0">
              <a:solidFill>
                <a:srgbClr val="000000"/>
              </a:solidFill>
              <a:latin typeface="宋体" panose="02010600030101010101" pitchFamily="2" charset="-122"/>
            </a:endParaRPr>
          </a:p>
          <a:p>
            <a:pPr lvl="1" algn="just">
              <a:buNone/>
            </a:pPr>
            <a:r>
              <a:rPr lang="en-US" altLang="zh-CN" sz="2400" b="1" dirty="0">
                <a:solidFill>
                  <a:srgbClr val="000000"/>
                </a:solidFill>
                <a:latin typeface="宋体" panose="02010600030101010101" pitchFamily="2" charset="-122"/>
              </a:rPr>
              <a:t>(1)</a:t>
            </a:r>
            <a:r>
              <a:rPr lang="en-US" altLang="zh-CN" sz="2400" b="1" err="1">
                <a:solidFill>
                  <a:srgbClr val="000000"/>
                </a:solidFill>
                <a:latin typeface="宋体" panose="02010600030101010101" pitchFamily="2" charset="-122"/>
              </a:rPr>
              <a:t>int getStateChange</a:t>
            </a:r>
            <a:r>
              <a:rPr lang="en-US" altLang="zh-CN" sz="2400" b="1">
                <a:solidFill>
                  <a:srgbClr val="000000"/>
                </a:solidFill>
                <a:latin typeface="宋体" panose="02010600030101010101" pitchFamily="2" charset="-122"/>
              </a:rPr>
              <a:t>()</a:t>
            </a:r>
            <a:endParaRPr lang="en-US" altLang="zh-CN" sz="2400" b="1">
              <a:solidFill>
                <a:srgbClr val="000000"/>
              </a:solidFill>
              <a:latin typeface="Times New Roman" panose="02020603050405020304" pitchFamily="18" charset="0"/>
            </a:endParaRPr>
          </a:p>
          <a:p>
            <a:pPr lvl="1" algn="just">
              <a:buNone/>
            </a:pPr>
            <a:r>
              <a:rPr lang="en-US" altLang="zh-CN" sz="2400" b="1" dirty="0">
                <a:solidFill>
                  <a:srgbClr val="000000"/>
                </a:solidFill>
                <a:latin typeface="Times New Roman" panose="02020603050405020304" pitchFamily="18" charset="0"/>
              </a:rPr>
              <a:t>     </a:t>
            </a:r>
            <a:r>
              <a:rPr lang="zh-CN" altLang="en-US" sz="2400" b="1" dirty="0">
                <a:solidFill>
                  <a:srgbClr val="000000"/>
                </a:solidFill>
                <a:latin typeface="Times New Roman" panose="02020603050405020304" pitchFamily="18" charset="0"/>
              </a:rPr>
              <a:t>获得当前复选框</a:t>
            </a:r>
            <a:r>
              <a:rPr lang="zh-CN" altLang="en-US" sz="2400" b="1" dirty="0">
                <a:solidFill>
                  <a:srgbClr val="000000"/>
                </a:solidFill>
                <a:latin typeface="宋体" panose="02010600030101010101" pitchFamily="2" charset="-122"/>
              </a:rPr>
              <a:t>（或</a:t>
            </a:r>
            <a:r>
              <a:rPr lang="zh-CN" altLang="en-US" sz="2400" b="1" dirty="0">
                <a:solidFill>
                  <a:srgbClr val="000000"/>
                </a:solidFill>
                <a:latin typeface="Times New Roman" panose="02020603050405020304" pitchFamily="18" charset="0"/>
              </a:rPr>
              <a:t>单选按钮）的状态值。   返回</a:t>
            </a:r>
            <a:r>
              <a:rPr lang="en-US" altLang="zh-CN" sz="2400" b="1" dirty="0">
                <a:solidFill>
                  <a:srgbClr val="000000"/>
                </a:solidFill>
                <a:latin typeface="Times New Roman" panose="02020603050405020304" pitchFamily="18" charset="0"/>
              </a:rPr>
              <a:t>:</a:t>
            </a:r>
          </a:p>
          <a:p>
            <a:pPr lvl="1" algn="just">
              <a:buNone/>
            </a:pPr>
            <a:r>
              <a:rPr lang="en-US" altLang="zh-CN" sz="2400" b="1" dirty="0">
                <a:solidFill>
                  <a:srgbClr val="000000"/>
                </a:solidFill>
                <a:latin typeface="宋体" panose="02010600030101010101" pitchFamily="2" charset="-122"/>
              </a:rPr>
              <a:t>    </a:t>
            </a:r>
            <a:r>
              <a:rPr lang="en-US" altLang="zh-CN" sz="2400" b="1" err="1">
                <a:solidFill>
                  <a:srgbClr val="000000"/>
                </a:solidFill>
                <a:latin typeface="宋体" panose="02010600030101010101" pitchFamily="2" charset="-122"/>
              </a:rPr>
              <a:t>ItemEvent</a:t>
            </a:r>
            <a:r>
              <a:rPr lang="en-US" altLang="zh-CN" sz="2400" b="1">
                <a:solidFill>
                  <a:srgbClr val="000000"/>
                </a:solidFill>
                <a:latin typeface="宋体" panose="02010600030101010101" pitchFamily="2" charset="-122"/>
              </a:rPr>
              <a:t>.DESELECTED</a:t>
            </a:r>
            <a:r>
              <a:rPr lang="zh-CN" altLang="en-US" sz="2400" b="1" dirty="0">
                <a:solidFill>
                  <a:srgbClr val="000000"/>
                </a:solidFill>
                <a:latin typeface="Times New Roman" panose="02020603050405020304" pitchFamily="18" charset="0"/>
              </a:rPr>
              <a:t>或者</a:t>
            </a:r>
            <a:r>
              <a:rPr lang="en-US" altLang="zh-CN" sz="2400" b="1" err="1">
                <a:solidFill>
                  <a:srgbClr val="000000"/>
                </a:solidFill>
                <a:latin typeface="宋体" panose="02010600030101010101" pitchFamily="2" charset="-122"/>
              </a:rPr>
              <a:t>ItemEvent</a:t>
            </a:r>
            <a:r>
              <a:rPr lang="en-US" altLang="zh-CN" sz="2400" b="1">
                <a:solidFill>
                  <a:srgbClr val="000000"/>
                </a:solidFill>
                <a:latin typeface="宋体" panose="02010600030101010101" pitchFamily="2" charset="-122"/>
              </a:rPr>
              <a:t>.SELECTED</a:t>
            </a:r>
            <a:r>
              <a:rPr lang="zh-CN" altLang="en-US" sz="2400" b="1">
                <a:solidFill>
                  <a:srgbClr val="000000"/>
                </a:solidFill>
                <a:latin typeface="Times New Roman" panose="02020603050405020304" pitchFamily="18" charset="0"/>
              </a:rPr>
              <a:t>；</a:t>
            </a:r>
            <a:endParaRPr lang="zh-CN" altLang="en-US" sz="2400" b="1">
              <a:solidFill>
                <a:srgbClr val="000000"/>
              </a:solidFill>
              <a:latin typeface="宋体" panose="02010600030101010101" pitchFamily="2" charset="-122"/>
            </a:endParaRPr>
          </a:p>
          <a:p>
            <a:pPr lvl="1" algn="just">
              <a:buNone/>
            </a:pPr>
            <a:r>
              <a:rPr lang="en-US" altLang="zh-CN" sz="2400" b="1" err="1">
                <a:solidFill>
                  <a:srgbClr val="000000"/>
                </a:solidFill>
                <a:latin typeface="宋体" panose="02010600030101010101" pitchFamily="2" charset="-122"/>
              </a:rPr>
              <a:t>(2)Object getItem</a:t>
            </a:r>
            <a:r>
              <a:rPr lang="en-US" altLang="zh-CN" sz="2400" b="1">
                <a:solidFill>
                  <a:srgbClr val="000000"/>
                </a:solidFill>
                <a:latin typeface="宋体" panose="02010600030101010101" pitchFamily="2" charset="-122"/>
              </a:rPr>
              <a:t>()</a:t>
            </a:r>
            <a:r>
              <a:rPr lang="en-US" altLang="zh-CN" sz="2400" b="1" dirty="0">
                <a:solidFill>
                  <a:srgbClr val="000000"/>
                </a:solidFill>
                <a:latin typeface="Times New Roman" panose="02020603050405020304" pitchFamily="18" charset="0"/>
              </a:rPr>
              <a:t> </a:t>
            </a:r>
          </a:p>
          <a:p>
            <a:pPr lvl="1" algn="just">
              <a:buNone/>
            </a:pPr>
            <a:r>
              <a:rPr lang="en-US" altLang="zh-CN" sz="2400" b="1" dirty="0">
                <a:solidFill>
                  <a:srgbClr val="000000"/>
                </a:solidFill>
                <a:latin typeface="Times New Roman" panose="02020603050405020304" pitchFamily="18" charset="0"/>
              </a:rPr>
              <a:t>    </a:t>
            </a:r>
            <a:r>
              <a:rPr lang="zh-CN" altLang="en-US" sz="2400" b="1" dirty="0">
                <a:solidFill>
                  <a:srgbClr val="000000"/>
                </a:solidFill>
                <a:latin typeface="Times New Roman" panose="02020603050405020304" pitchFamily="18" charset="0"/>
              </a:rPr>
              <a:t>得到当前复选框对象</a:t>
            </a:r>
            <a:r>
              <a:rPr lang="zh-CN" altLang="en-US" sz="2400" b="1" dirty="0">
                <a:solidFill>
                  <a:srgbClr val="000000"/>
                </a:solidFill>
                <a:latin typeface="宋体" panose="02010600030101010101" pitchFamily="2" charset="-122"/>
              </a:rPr>
              <a:t>（或</a:t>
            </a:r>
            <a:r>
              <a:rPr lang="zh-CN" altLang="en-US" sz="2400" b="1" dirty="0">
                <a:solidFill>
                  <a:srgbClr val="000000"/>
                </a:solidFill>
                <a:latin typeface="Times New Roman" panose="02020603050405020304" pitchFamily="18" charset="0"/>
              </a:rPr>
              <a:t>单选按钮）的引用。</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标题 433153"/>
          <p:cNvSpPr>
            <a:spLocks noGrp="1"/>
          </p:cNvSpPr>
          <p:nvPr>
            <p:ph type="title"/>
          </p:nvPr>
        </p:nvSpPr>
        <p:spPr>
          <a:ln/>
        </p:spPr>
        <p:txBody>
          <a:bodyPr anchor="b"/>
          <a:lstStyle/>
          <a:p>
            <a:r>
              <a:rPr lang="en-US" altLang="zh-CN" dirty="0">
                <a:latin typeface="楷体_GB2312" pitchFamily="49" charset="-122"/>
                <a:ea typeface="楷体_GB2312" pitchFamily="49" charset="-122"/>
              </a:rPr>
              <a:t>9.5 </a:t>
            </a:r>
            <a:r>
              <a:rPr lang="en-US" altLang="zh-CN" err="1">
                <a:latin typeface="楷体_GB2312" pitchFamily="49" charset="-122"/>
                <a:ea typeface="楷体_GB2312" pitchFamily="49" charset="-122"/>
              </a:rPr>
              <a:t>JCheckBox</a:t>
            </a:r>
            <a:r>
              <a:rPr lang="zh-CN" altLang="en-US" err="1">
                <a:latin typeface="楷体_GB2312" pitchFamily="49" charset="-122"/>
                <a:ea typeface="楷体_GB2312" pitchFamily="49" charset="-122"/>
              </a:rPr>
              <a:t>和</a:t>
            </a:r>
            <a:r>
              <a:rPr lang="en-US" altLang="zh-CN" err="1">
                <a:latin typeface="楷体_GB2312" pitchFamily="49" charset="-122"/>
                <a:ea typeface="楷体_GB2312" pitchFamily="49" charset="-122"/>
              </a:rPr>
              <a:t>JRadioButton</a:t>
            </a:r>
            <a:endParaRPr lang="en-US" altLang="zh-CN">
              <a:latin typeface="楷体_GB2312" pitchFamily="49" charset="-122"/>
              <a:ea typeface="楷体_GB2312" pitchFamily="49" charset="-122"/>
            </a:endParaRPr>
          </a:p>
        </p:txBody>
      </p:sp>
      <p:sp>
        <p:nvSpPr>
          <p:cNvPr id="433155" name="文本占位符 433154"/>
          <p:cNvSpPr>
            <a:spLocks noGrp="1"/>
          </p:cNvSpPr>
          <p:nvPr>
            <p:ph type="body" idx="1"/>
          </p:nvPr>
        </p:nvSpPr>
        <p:spPr>
          <a:xfrm>
            <a:off x="381000" y="1219200"/>
            <a:ext cx="8153400" cy="1981200"/>
          </a:xfrm>
          <a:ln/>
        </p:spPr>
        <p:txBody>
          <a:bodyPr/>
          <a:lstStyle/>
          <a:p>
            <a:pPr algn="just">
              <a:lnSpc>
                <a:spcPct val="90000"/>
              </a:lnSpc>
            </a:pPr>
            <a:r>
              <a:rPr lang="zh-CN" altLang="en-US" sz="2800" b="1" dirty="0">
                <a:latin typeface="Times New Roman" panose="02020603050405020304" pitchFamily="18" charset="0"/>
              </a:rPr>
              <a:t>例</a:t>
            </a:r>
            <a:r>
              <a:rPr lang="en-US" altLang="zh-CN" sz="2800" b="1" dirty="0"/>
              <a:t>9-3  </a:t>
            </a:r>
            <a:r>
              <a:rPr lang="zh-CN" altLang="en-US" sz="2800" b="1" dirty="0">
                <a:latin typeface="Times New Roman" panose="02020603050405020304" pitchFamily="18" charset="0"/>
              </a:rPr>
              <a:t>复选框的应用。</a:t>
            </a:r>
            <a:endParaRPr lang="zh-CN" altLang="en-US" sz="2800" dirty="0"/>
          </a:p>
          <a:p>
            <a:pPr algn="just">
              <a:lnSpc>
                <a:spcPct val="90000"/>
              </a:lnSpc>
              <a:buNone/>
            </a:pPr>
            <a:r>
              <a:rPr lang="zh-CN" altLang="en-US" sz="2800" dirty="0">
                <a:latin typeface="宋体" panose="02010600030101010101" pitchFamily="2" charset="-122"/>
              </a:rPr>
              <a:t>  利用两个复选框的选中</a:t>
            </a:r>
            <a:r>
              <a:rPr lang="en-US" altLang="zh-CN" sz="2800" dirty="0">
                <a:latin typeface="宋体" panose="02010600030101010101" pitchFamily="2" charset="-122"/>
              </a:rPr>
              <a:t>/</a:t>
            </a:r>
            <a:r>
              <a:rPr lang="zh-CN" altLang="en-US" sz="2800" dirty="0">
                <a:latin typeface="宋体" panose="02010600030101010101" pitchFamily="2" charset="-122"/>
              </a:rPr>
              <a:t>未选中状态，控制一个</a:t>
            </a:r>
            <a:r>
              <a:rPr lang="en-US" altLang="zh-CN" sz="2800" err="1">
                <a:latin typeface="宋体" panose="02010600030101010101" pitchFamily="2" charset="-122"/>
              </a:rPr>
              <a:t>JTextField</a:t>
            </a:r>
            <a:r>
              <a:rPr lang="zh-CN" altLang="en-US" sz="2800" dirty="0">
                <a:latin typeface="宋体" panose="02010600030101010101" pitchFamily="2" charset="-122"/>
              </a:rPr>
              <a:t>的显示文本的字体风格变化。</a:t>
            </a:r>
          </a:p>
          <a:p>
            <a:pPr algn="just">
              <a:lnSpc>
                <a:spcPct val="90000"/>
              </a:lnSpc>
              <a:buNone/>
            </a:pPr>
            <a:r>
              <a:rPr lang="zh-CN" altLang="en-US" sz="2800" dirty="0">
                <a:latin typeface="宋体" panose="02010600030101010101" pitchFamily="2" charset="-122"/>
              </a:rPr>
              <a:t>程序运行输出结果如图</a:t>
            </a:r>
            <a:r>
              <a:rPr lang="en-US" altLang="zh-CN" sz="2800" dirty="0">
                <a:latin typeface="宋体" panose="02010600030101010101" pitchFamily="2" charset="-122"/>
              </a:rPr>
              <a:t>9-9</a:t>
            </a:r>
            <a:r>
              <a:rPr lang="zh-CN" altLang="en-US" sz="2800" dirty="0">
                <a:latin typeface="宋体" panose="02010600030101010101" pitchFamily="2" charset="-122"/>
              </a:rPr>
              <a:t>。</a:t>
            </a:r>
            <a:endParaRPr lang="zh-CN" altLang="en-US" sz="2800" dirty="0"/>
          </a:p>
          <a:p>
            <a:pPr algn="ctr">
              <a:lnSpc>
                <a:spcPct val="90000"/>
              </a:lnSpc>
            </a:pPr>
            <a:r>
              <a:rPr lang="zh-CN" altLang="en-US" sz="2800" b="1" dirty="0">
                <a:latin typeface="宋体" panose="02010600030101010101" pitchFamily="2" charset="-122"/>
              </a:rPr>
              <a:t> </a:t>
            </a:r>
            <a:endParaRPr lang="zh-CN" altLang="en-US" sz="2800" dirty="0"/>
          </a:p>
          <a:p>
            <a:pPr>
              <a:lnSpc>
                <a:spcPct val="90000"/>
              </a:lnSpc>
            </a:pPr>
            <a:endParaRPr lang="zh-CN" altLang="en-US" sz="2800"/>
          </a:p>
        </p:txBody>
      </p:sp>
      <p:sp>
        <p:nvSpPr>
          <p:cNvPr id="433157" name="矩形 433156"/>
          <p:cNvSpPr/>
          <p:nvPr/>
        </p:nvSpPr>
        <p:spPr>
          <a:xfrm>
            <a:off x="3500438" y="3095625"/>
            <a:ext cx="9144000" cy="0"/>
          </a:xfrm>
          <a:prstGeom prst="rect">
            <a:avLst/>
          </a:prstGeom>
          <a:noFill/>
          <a:ln w="9525">
            <a:noFill/>
          </a:ln>
        </p:spPr>
        <p:txBody>
          <a:bodyPr/>
          <a:lstStyle/>
          <a:p>
            <a:endParaRPr lang="zh-CN" altLang="en-US"/>
          </a:p>
        </p:txBody>
      </p:sp>
      <p:pic>
        <p:nvPicPr>
          <p:cNvPr id="433156" name="图片 433155"/>
          <p:cNvPicPr>
            <a:picLocks noChangeAspect="1"/>
          </p:cNvPicPr>
          <p:nvPr/>
        </p:nvPicPr>
        <p:blipFill>
          <a:blip r:embed="rId3"/>
          <a:stretch>
            <a:fillRect/>
          </a:stretch>
        </p:blipFill>
        <p:spPr>
          <a:xfrm>
            <a:off x="2438400" y="3352800"/>
            <a:ext cx="3810000" cy="1143000"/>
          </a:xfrm>
          <a:prstGeom prst="rect">
            <a:avLst/>
          </a:prstGeom>
          <a:noFill/>
          <a:ln w="9525">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标题 434177"/>
          <p:cNvSpPr>
            <a:spLocks noGrp="1"/>
          </p:cNvSpPr>
          <p:nvPr>
            <p:ph type="title"/>
          </p:nvPr>
        </p:nvSpPr>
        <p:spPr>
          <a:ln/>
        </p:spPr>
        <p:txBody>
          <a:bodyPr anchor="b"/>
          <a:lstStyle/>
          <a:p>
            <a:endParaRPr/>
          </a:p>
        </p:txBody>
      </p:sp>
      <p:sp>
        <p:nvSpPr>
          <p:cNvPr id="434179" name="文本占位符 434178"/>
          <p:cNvSpPr>
            <a:spLocks noGrp="1"/>
          </p:cNvSpPr>
          <p:nvPr>
            <p:ph type="body" idx="1"/>
          </p:nvPr>
        </p:nvSpPr>
        <p:spPr>
          <a:xfrm>
            <a:off x="152400" y="0"/>
            <a:ext cx="8382000" cy="6629400"/>
          </a:xfrm>
          <a:solidFill>
            <a:schemeClr val="bg1"/>
          </a:solidFill>
          <a:ln/>
        </p:spPr>
        <p:txBody>
          <a:bodyPr/>
          <a:lstStyle/>
          <a:p>
            <a:pPr algn="just">
              <a:lnSpc>
                <a:spcPct val="75000"/>
              </a:lnSpc>
              <a:buNone/>
            </a:pPr>
            <a:r>
              <a:rPr lang="en-US" altLang="zh-CN" sz="1800" b="1" err="1">
                <a:latin typeface="宋体" panose="02010600030101010101" pitchFamily="2" charset="-122"/>
              </a:rPr>
              <a:t>import java.awt</a:t>
            </a:r>
            <a:r>
              <a:rPr lang="en-US" altLang="zh-CN" sz="1800" b="1">
                <a:latin typeface="宋体" panose="02010600030101010101" pitchFamily="2" charset="-122"/>
              </a:rPr>
              <a:t>.*;</a:t>
            </a:r>
            <a:endParaRPr lang="en-US" altLang="zh-CN" sz="1800" b="1"/>
          </a:p>
          <a:p>
            <a:pPr algn="just">
              <a:lnSpc>
                <a:spcPct val="75000"/>
              </a:lnSpc>
              <a:buNone/>
            </a:pPr>
            <a:r>
              <a:rPr lang="en-US" altLang="zh-CN" sz="1800" b="1" err="1">
                <a:latin typeface="宋体" panose="02010600030101010101" pitchFamily="2" charset="-122"/>
              </a:rPr>
              <a:t>import java.awt</a:t>
            </a:r>
            <a:r>
              <a:rPr lang="en-US" altLang="zh-CN" sz="1800" b="1">
                <a:latin typeface="宋体" panose="02010600030101010101" pitchFamily="2" charset="-122"/>
              </a:rPr>
              <a:t>.event.*;</a:t>
            </a:r>
            <a:endParaRPr lang="en-US" altLang="zh-CN" sz="1800" b="1"/>
          </a:p>
          <a:p>
            <a:pPr algn="just">
              <a:lnSpc>
                <a:spcPct val="75000"/>
              </a:lnSpc>
              <a:buNone/>
            </a:pPr>
            <a:r>
              <a:rPr lang="en-US" altLang="zh-CN" sz="1800" b="1" err="1">
                <a:latin typeface="宋体" panose="02010600030101010101" pitchFamily="2" charset="-122"/>
              </a:rPr>
              <a:t>import javax</a:t>
            </a:r>
            <a:r>
              <a:rPr lang="en-US" altLang="zh-CN" sz="1800" b="1">
                <a:latin typeface="宋体" panose="02010600030101010101" pitchFamily="2" charset="-122"/>
              </a:rPr>
              <a:t>.swing.*;</a:t>
            </a:r>
          </a:p>
          <a:p>
            <a:pPr algn="just">
              <a:lnSpc>
                <a:spcPct val="75000"/>
              </a:lnSpc>
              <a:buNone/>
            </a:pPr>
            <a:r>
              <a:rPr lang="en-US" altLang="zh-CN" sz="1800" b="1" err="1">
                <a:latin typeface="宋体" panose="02010600030101010101" pitchFamily="2" charset="-122"/>
              </a:rPr>
              <a:t>public class CheckBoxTest extends JFrame</a:t>
            </a:r>
            <a:r>
              <a:rPr lang="en-US" altLang="zh-CN" sz="1800" b="1">
                <a:latin typeface="宋体" panose="02010600030101010101" pitchFamily="2" charset="-122"/>
              </a:rPr>
              <a:t> {</a:t>
            </a:r>
            <a:endParaRPr lang="en-US" altLang="zh-CN" sz="1800" b="1"/>
          </a:p>
          <a:p>
            <a:pPr algn="just">
              <a:lnSpc>
                <a:spcPct val="75000"/>
              </a:lnSpc>
              <a:buNone/>
            </a:pPr>
            <a:r>
              <a:rPr lang="en-US" altLang="zh-CN" sz="1800" b="1" err="1">
                <a:latin typeface="宋体" panose="02010600030101010101" pitchFamily="2" charset="-122"/>
              </a:rPr>
              <a:t>   private JTextField</a:t>
            </a:r>
            <a:r>
              <a:rPr lang="en-US" altLang="zh-CN" sz="1800" b="1">
                <a:latin typeface="宋体" panose="02010600030101010101" pitchFamily="2" charset="-122"/>
              </a:rPr>
              <a:t> field;</a:t>
            </a:r>
            <a:endParaRPr lang="en-US" altLang="zh-CN" sz="1800" b="1"/>
          </a:p>
          <a:p>
            <a:pPr algn="just">
              <a:lnSpc>
                <a:spcPct val="75000"/>
              </a:lnSpc>
              <a:buNone/>
            </a:pPr>
            <a:r>
              <a:rPr lang="en-US" altLang="zh-CN" sz="1800" b="1" err="1">
                <a:latin typeface="宋体" panose="02010600030101010101" pitchFamily="2" charset="-122"/>
              </a:rPr>
              <a:t>   private JCheckBox</a:t>
            </a:r>
            <a:r>
              <a:rPr lang="en-US" altLang="zh-CN" sz="1800" b="1">
                <a:latin typeface="宋体" panose="02010600030101010101" pitchFamily="2" charset="-122"/>
              </a:rPr>
              <a:t> bold, italic;</a:t>
            </a:r>
            <a:endParaRPr lang="en-US" altLang="zh-CN" sz="1800" b="1"/>
          </a:p>
          <a:p>
            <a:pPr algn="just">
              <a:lnSpc>
                <a:spcPct val="75000"/>
              </a:lnSpc>
              <a:buNone/>
            </a:pPr>
            <a:r>
              <a:rPr lang="en-US" altLang="zh-CN" sz="1800" b="1" dirty="0">
                <a:latin typeface="宋体" panose="02010600030101010101" pitchFamily="2" charset="-122"/>
              </a:rPr>
              <a:t>   </a:t>
            </a:r>
            <a:r>
              <a:rPr lang="en-US" altLang="zh-CN" sz="1800" b="1" err="1">
                <a:latin typeface="宋体" panose="02010600030101010101" pitchFamily="2" charset="-122"/>
              </a:rPr>
              <a:t>public CheckBoxTest</a:t>
            </a:r>
            <a:r>
              <a:rPr lang="en-US" altLang="zh-CN" sz="1800" b="1">
                <a:latin typeface="宋体" panose="02010600030101010101" pitchFamily="2" charset="-122"/>
              </a:rPr>
              <a:t>()</a:t>
            </a:r>
            <a:endParaRPr lang="en-US" altLang="zh-CN" sz="1800" b="1"/>
          </a:p>
          <a:p>
            <a:pPr algn="just">
              <a:lnSpc>
                <a:spcPct val="75000"/>
              </a:lnSpc>
              <a:buNone/>
            </a:pPr>
            <a:r>
              <a:rPr lang="en-US" altLang="zh-CN" sz="1800" b="1" err="1">
                <a:latin typeface="宋体" panose="02010600030101010101" pitchFamily="2" charset="-122"/>
              </a:rPr>
              <a:t>   {  super( "JCheckBox </a:t>
            </a:r>
            <a:r>
              <a:rPr lang="zh-CN" altLang="en-US" sz="1800" b="1" dirty="0">
                <a:latin typeface="宋体" panose="02010600030101010101" pitchFamily="2" charset="-122"/>
              </a:rPr>
              <a:t>的应用</a:t>
            </a:r>
            <a:r>
              <a:rPr lang="en-US" altLang="zh-CN" sz="1800" b="1" dirty="0">
                <a:latin typeface="宋体" panose="02010600030101010101" pitchFamily="2" charset="-122"/>
              </a:rPr>
              <a:t>" );</a:t>
            </a:r>
            <a:endParaRPr lang="en-US" altLang="zh-CN" sz="1800" b="1" dirty="0"/>
          </a:p>
          <a:p>
            <a:pPr algn="just">
              <a:lnSpc>
                <a:spcPct val="75000"/>
              </a:lnSpc>
              <a:buNone/>
            </a:pPr>
            <a:r>
              <a:rPr lang="en-US" altLang="zh-CN" sz="1800" b="1" dirty="0">
                <a:latin typeface="宋体" panose="02010600030101010101" pitchFamily="2" charset="-122"/>
              </a:rPr>
              <a:t>      </a:t>
            </a:r>
            <a:r>
              <a:rPr lang="en-US" altLang="zh-CN" sz="1800" b="1" err="1">
                <a:latin typeface="宋体" panose="02010600030101010101" pitchFamily="2" charset="-122"/>
              </a:rPr>
              <a:t>Container container = getContentPane</a:t>
            </a:r>
            <a:r>
              <a:rPr lang="en-US" altLang="zh-CN" sz="1800" b="1">
                <a:latin typeface="宋体" panose="02010600030101010101" pitchFamily="2" charset="-122"/>
              </a:rPr>
              <a:t>();</a:t>
            </a:r>
            <a:endParaRPr lang="en-US" altLang="zh-CN" sz="1800" b="1"/>
          </a:p>
          <a:p>
            <a:pPr algn="just">
              <a:lnSpc>
                <a:spcPct val="75000"/>
              </a:lnSpc>
              <a:buNone/>
            </a:pPr>
            <a:r>
              <a:rPr lang="en-US" altLang="zh-CN" sz="1800" b="1" err="1">
                <a:latin typeface="宋体" panose="02010600030101010101" pitchFamily="2" charset="-122"/>
              </a:rPr>
              <a:t>      container.setLayout( new FlowLayout</a:t>
            </a:r>
            <a:r>
              <a:rPr lang="en-US" altLang="zh-CN" sz="1800" b="1">
                <a:latin typeface="宋体" panose="02010600030101010101" pitchFamily="2" charset="-122"/>
              </a:rPr>
              <a:t>() );</a:t>
            </a:r>
            <a:endParaRPr lang="en-US" altLang="zh-CN" sz="1800" b="1"/>
          </a:p>
          <a:p>
            <a:pPr algn="just">
              <a:lnSpc>
                <a:spcPct val="75000"/>
              </a:lnSpc>
              <a:buNone/>
            </a:pPr>
            <a:r>
              <a:rPr lang="en-US" altLang="zh-CN" sz="1800" b="1" err="1">
                <a:latin typeface="宋体" panose="02010600030101010101" pitchFamily="2" charset="-122"/>
              </a:rPr>
              <a:t>      // set up JTextField</a:t>
            </a:r>
            <a:r>
              <a:rPr lang="en-US" altLang="zh-CN" sz="1800" b="1">
                <a:latin typeface="宋体" panose="02010600030101010101" pitchFamily="2" charset="-122"/>
              </a:rPr>
              <a:t> and set its font and color</a:t>
            </a:r>
            <a:endParaRPr lang="en-US" altLang="zh-CN" sz="1800" b="1"/>
          </a:p>
          <a:p>
            <a:pPr algn="just">
              <a:lnSpc>
                <a:spcPct val="75000"/>
              </a:lnSpc>
              <a:buNone/>
            </a:pPr>
            <a:r>
              <a:rPr lang="en-US" altLang="zh-CN" sz="1800" b="1" err="1">
                <a:latin typeface="宋体" panose="02010600030101010101" pitchFamily="2" charset="-122"/>
              </a:rPr>
              <a:t>      field = new JTextField</a:t>
            </a:r>
            <a:r>
              <a:rPr lang="en-US" altLang="zh-CN" sz="1800" b="1" dirty="0">
                <a:latin typeface="宋体" panose="02010600030101010101" pitchFamily="2" charset="-122"/>
              </a:rPr>
              <a:t>( "</a:t>
            </a:r>
            <a:r>
              <a:rPr lang="zh-CN" altLang="en-US" sz="1800" b="1" dirty="0">
                <a:latin typeface="宋体" panose="02010600030101010101" pitchFamily="2" charset="-122"/>
              </a:rPr>
              <a:t>点击复选框</a:t>
            </a:r>
            <a:r>
              <a:rPr lang="en-US" altLang="zh-CN" sz="1800" b="1" dirty="0">
                <a:latin typeface="宋体" panose="02010600030101010101" pitchFamily="2" charset="-122"/>
              </a:rPr>
              <a:t>,</a:t>
            </a:r>
            <a:r>
              <a:rPr lang="zh-CN" altLang="en-US" sz="1800" b="1" dirty="0">
                <a:latin typeface="宋体" panose="02010600030101010101" pitchFamily="2" charset="-122"/>
              </a:rPr>
              <a:t>请观察字体风格的变化</a:t>
            </a:r>
            <a:r>
              <a:rPr lang="en-US" altLang="zh-CN" sz="1800" b="1" dirty="0">
                <a:latin typeface="宋体" panose="02010600030101010101" pitchFamily="2" charset="-122"/>
              </a:rPr>
              <a:t>", 22 );</a:t>
            </a:r>
            <a:endParaRPr lang="en-US" altLang="zh-CN" sz="1800" b="1" dirty="0"/>
          </a:p>
          <a:p>
            <a:pPr algn="just">
              <a:lnSpc>
                <a:spcPct val="75000"/>
              </a:lnSpc>
              <a:buNone/>
            </a:pPr>
            <a:r>
              <a:rPr lang="en-US" altLang="zh-CN" sz="1800" b="1" dirty="0">
                <a:latin typeface="宋体" panose="02010600030101010101" pitchFamily="2" charset="-122"/>
              </a:rPr>
              <a:t>      </a:t>
            </a:r>
            <a:r>
              <a:rPr lang="en-US" altLang="zh-CN" sz="1800" b="1" err="1">
                <a:latin typeface="宋体" panose="02010600030101010101" pitchFamily="2" charset="-122"/>
              </a:rPr>
              <a:t>field.setFont</a:t>
            </a:r>
            <a:r>
              <a:rPr lang="en-US" altLang="zh-CN" sz="1800" b="1">
                <a:latin typeface="宋体" panose="02010600030101010101" pitchFamily="2" charset="-122"/>
              </a:rPr>
              <a:t>( new Font( "Serif", Font.PLAIN, 14 ) );</a:t>
            </a:r>
            <a:endParaRPr lang="en-US" altLang="zh-CN" sz="1800" b="1"/>
          </a:p>
          <a:p>
            <a:pPr algn="just">
              <a:lnSpc>
                <a:spcPct val="75000"/>
              </a:lnSpc>
              <a:buNone/>
            </a:pPr>
            <a:r>
              <a:rPr lang="en-US" altLang="zh-CN" sz="1800" b="1" err="1">
                <a:latin typeface="宋体" panose="02010600030101010101" pitchFamily="2" charset="-122"/>
              </a:rPr>
              <a:t>      field.setForeground</a:t>
            </a:r>
            <a:r>
              <a:rPr lang="en-US" altLang="zh-CN" sz="1800" b="1">
                <a:latin typeface="宋体" panose="02010600030101010101" pitchFamily="2" charset="-122"/>
              </a:rPr>
              <a:t>(Color.red);</a:t>
            </a:r>
            <a:endParaRPr lang="en-US" altLang="zh-CN" sz="1800" b="1"/>
          </a:p>
          <a:p>
            <a:pPr algn="just">
              <a:lnSpc>
                <a:spcPct val="75000"/>
              </a:lnSpc>
              <a:buNone/>
            </a:pPr>
            <a:r>
              <a:rPr lang="en-US" altLang="zh-CN" sz="1800" b="1">
                <a:latin typeface="宋体" panose="02010600030101010101" pitchFamily="2" charset="-122"/>
              </a:rPr>
              <a:t>      container.add( field );</a:t>
            </a:r>
            <a:endParaRPr lang="en-US" altLang="zh-CN" sz="1800" b="1"/>
          </a:p>
          <a:p>
            <a:pPr algn="just">
              <a:lnSpc>
                <a:spcPct val="75000"/>
              </a:lnSpc>
              <a:buNone/>
            </a:pPr>
            <a:r>
              <a:rPr lang="en-US" altLang="zh-CN" sz="1800" b="1">
                <a:latin typeface="宋体" panose="02010600030101010101" pitchFamily="2" charset="-122"/>
              </a:rPr>
              <a:t>      // create checkbox objects</a:t>
            </a:r>
            <a:endParaRPr lang="en-US" altLang="zh-CN" sz="1800" b="1"/>
          </a:p>
          <a:p>
            <a:pPr algn="just">
              <a:lnSpc>
                <a:spcPct val="75000"/>
              </a:lnSpc>
              <a:buNone/>
            </a:pPr>
            <a:r>
              <a:rPr lang="en-US" altLang="zh-CN" sz="1800" b="1" err="1">
                <a:latin typeface="宋体" panose="02010600030101010101" pitchFamily="2" charset="-122"/>
              </a:rPr>
              <a:t>      bold = new JCheckBox</a:t>
            </a:r>
            <a:r>
              <a:rPr lang="en-US" altLang="zh-CN" sz="1800" b="1">
                <a:latin typeface="宋体" panose="02010600030101010101" pitchFamily="2" charset="-122"/>
              </a:rPr>
              <a:t>( "Bold" );</a:t>
            </a:r>
            <a:endParaRPr lang="en-US" altLang="zh-CN" sz="1800" b="1"/>
          </a:p>
          <a:p>
            <a:pPr algn="just">
              <a:lnSpc>
                <a:spcPct val="75000"/>
              </a:lnSpc>
              <a:buNone/>
            </a:pPr>
            <a:r>
              <a:rPr lang="en-US" altLang="zh-CN" sz="1800" b="1">
                <a:latin typeface="宋体" panose="02010600030101010101" pitchFamily="2" charset="-122"/>
              </a:rPr>
              <a:t>      container.add( bold );     </a:t>
            </a:r>
            <a:endParaRPr lang="en-US" altLang="zh-CN" sz="1800" b="1"/>
          </a:p>
          <a:p>
            <a:pPr algn="just">
              <a:lnSpc>
                <a:spcPct val="75000"/>
              </a:lnSpc>
              <a:buNone/>
            </a:pPr>
            <a:r>
              <a:rPr lang="en-US" altLang="zh-CN" sz="1800" b="1" err="1">
                <a:latin typeface="宋体" panose="02010600030101010101" pitchFamily="2" charset="-122"/>
              </a:rPr>
              <a:t>      italic = new JCheckBox</a:t>
            </a:r>
            <a:r>
              <a:rPr lang="en-US" altLang="zh-CN" sz="1800" b="1">
                <a:latin typeface="宋体" panose="02010600030101010101" pitchFamily="2" charset="-122"/>
              </a:rPr>
              <a:t>( "Italic" );</a:t>
            </a:r>
            <a:endParaRPr lang="en-US" altLang="zh-CN" sz="1800" b="1"/>
          </a:p>
          <a:p>
            <a:pPr algn="just">
              <a:lnSpc>
                <a:spcPct val="75000"/>
              </a:lnSpc>
              <a:buNone/>
            </a:pPr>
            <a:r>
              <a:rPr lang="en-US" altLang="zh-CN" sz="1800" b="1">
                <a:latin typeface="宋体" panose="02010600030101010101" pitchFamily="2" charset="-122"/>
              </a:rPr>
              <a:t>      container.add( italic );</a:t>
            </a:r>
            <a:endParaRPr lang="en-US" altLang="zh-CN" sz="1800" b="1"/>
          </a:p>
          <a:p>
            <a:pPr algn="just">
              <a:lnSpc>
                <a:spcPct val="75000"/>
              </a:lnSpc>
              <a:buNone/>
            </a:pPr>
            <a:r>
              <a:rPr lang="en-US" altLang="zh-CN" sz="1800" b="1" err="1">
                <a:latin typeface="宋体" panose="02010600030101010101" pitchFamily="2" charset="-122"/>
              </a:rPr>
              <a:t>      // register listeners for two JCheckBoxes</a:t>
            </a:r>
            <a:endParaRPr lang="en-US" altLang="zh-CN" sz="1800" b="1" err="1"/>
          </a:p>
          <a:p>
            <a:pPr algn="just">
              <a:lnSpc>
                <a:spcPct val="75000"/>
              </a:lnSpc>
              <a:buNone/>
            </a:pPr>
            <a:r>
              <a:rPr lang="en-US" altLang="zh-CN" sz="1800" b="1" err="1">
                <a:latin typeface="宋体" panose="02010600030101010101" pitchFamily="2" charset="-122"/>
              </a:rPr>
              <a:t>      CheckBoxHandler handler = new CheckBoxHandler</a:t>
            </a:r>
            <a:r>
              <a:rPr lang="en-US" altLang="zh-CN" sz="1800" b="1">
                <a:latin typeface="宋体" panose="02010600030101010101" pitchFamily="2" charset="-122"/>
              </a:rPr>
              <a:t>();</a:t>
            </a:r>
            <a:endParaRPr lang="en-US" altLang="zh-CN" sz="1800" b="1"/>
          </a:p>
          <a:p>
            <a:pPr algn="just">
              <a:lnSpc>
                <a:spcPct val="75000"/>
              </a:lnSpc>
              <a:buNone/>
            </a:pPr>
            <a:r>
              <a:rPr lang="en-US" altLang="zh-CN" sz="1800" b="1" err="1">
                <a:latin typeface="宋体" panose="02010600030101010101" pitchFamily="2" charset="-122"/>
              </a:rPr>
              <a:t>      bold.addItemListener</a:t>
            </a:r>
            <a:r>
              <a:rPr lang="en-US" altLang="zh-CN" sz="1800" b="1">
                <a:latin typeface="宋体" panose="02010600030101010101" pitchFamily="2" charset="-122"/>
              </a:rPr>
              <a:t>( handler );</a:t>
            </a:r>
            <a:endParaRPr lang="en-US" altLang="zh-CN" sz="1800" b="1"/>
          </a:p>
          <a:p>
            <a:pPr>
              <a:lnSpc>
                <a:spcPct val="75000"/>
              </a:lnSpc>
              <a:buNone/>
            </a:pPr>
            <a:r>
              <a:rPr lang="en-US" altLang="zh-CN" sz="1800" b="1" err="1">
                <a:latin typeface="宋体" panose="02010600030101010101" pitchFamily="2" charset="-122"/>
              </a:rPr>
              <a:t>      italic.addItemListener</a:t>
            </a:r>
            <a:r>
              <a:rPr lang="en-US" altLang="zh-CN" sz="1800" b="1">
                <a:latin typeface="宋体" panose="02010600030101010101" pitchFamily="2" charset="-122"/>
              </a:rPr>
              <a:t>( handler ); </a:t>
            </a:r>
          </a:p>
          <a:p>
            <a:pPr algn="just">
              <a:lnSpc>
                <a:spcPct val="75000"/>
              </a:lnSpc>
              <a:buNone/>
            </a:pPr>
            <a:r>
              <a:rPr lang="en-US" altLang="zh-CN" sz="1800" b="1" err="1">
                <a:latin typeface="宋体" panose="02010600030101010101" pitchFamily="2" charset="-122"/>
              </a:rPr>
              <a:t>      setSize( 275, 100 );setVisible</a:t>
            </a:r>
            <a:r>
              <a:rPr lang="en-US" altLang="zh-CN" sz="1800" b="1">
                <a:latin typeface="宋体" panose="02010600030101010101" pitchFamily="2" charset="-122"/>
              </a:rPr>
              <a:t>( true );</a:t>
            </a:r>
          </a:p>
          <a:p>
            <a:pPr algn="just">
              <a:lnSpc>
                <a:spcPct val="75000"/>
              </a:lnSpc>
              <a:buNone/>
            </a:pPr>
            <a:r>
              <a:rPr lang="en-US" altLang="zh-CN" sz="1800" b="1">
                <a:latin typeface="宋体" panose="02010600030101010101" pitchFamily="2" charset="-122"/>
              </a:rPr>
              <a:t>   } </a:t>
            </a:r>
          </a:p>
          <a:p>
            <a:pPr>
              <a:lnSpc>
                <a:spcPct val="75000"/>
              </a:lnSpc>
              <a:buNone/>
            </a:pPr>
            <a:endParaRPr lang="en-US" altLang="zh-CN" sz="1800" b="1">
              <a:latin typeface="宋体" panose="02010600030101010101" pitchFamily="2" charset="-122"/>
            </a:endParaRPr>
          </a:p>
        </p:txBody>
      </p:sp>
      <p:sp>
        <p:nvSpPr>
          <p:cNvPr id="434181" name="矩形 434180"/>
          <p:cNvSpPr/>
          <p:nvPr/>
        </p:nvSpPr>
        <p:spPr>
          <a:xfrm>
            <a:off x="3152775" y="3152775"/>
            <a:ext cx="9144000" cy="0"/>
          </a:xfrm>
          <a:prstGeom prst="rect">
            <a:avLst/>
          </a:prstGeom>
          <a:noFill/>
          <a:ln w="9525">
            <a:noFill/>
          </a:ln>
        </p:spPr>
        <p:txBody>
          <a:bodyPr/>
          <a:lstStyle/>
          <a:p>
            <a:endParaRPr lang="zh-CN" altLang="en-US"/>
          </a:p>
        </p:txBody>
      </p:sp>
      <p:sp>
        <p:nvSpPr>
          <p:cNvPr id="434183" name="矩形 434182"/>
          <p:cNvSpPr/>
          <p:nvPr/>
        </p:nvSpPr>
        <p:spPr>
          <a:xfrm>
            <a:off x="3500438" y="3095625"/>
            <a:ext cx="9144000" cy="0"/>
          </a:xfrm>
          <a:prstGeom prst="rect">
            <a:avLst/>
          </a:prstGeom>
          <a:noFill/>
          <a:ln w="9525">
            <a:noFill/>
          </a:ln>
        </p:spPr>
        <p:txBody>
          <a:bodyPr/>
          <a:lstStyle/>
          <a:p>
            <a:endParaRPr lang="zh-CN" altLang="en-US"/>
          </a:p>
        </p:txBody>
      </p:sp>
      <p:pic>
        <p:nvPicPr>
          <p:cNvPr id="434182" name="图片 434181"/>
          <p:cNvPicPr>
            <a:picLocks noChangeAspect="1"/>
          </p:cNvPicPr>
          <p:nvPr/>
        </p:nvPicPr>
        <p:blipFill>
          <a:blip r:embed="rId3"/>
          <a:stretch>
            <a:fillRect/>
          </a:stretch>
        </p:blipFill>
        <p:spPr>
          <a:xfrm>
            <a:off x="6400800" y="228600"/>
            <a:ext cx="2438400" cy="1143000"/>
          </a:xfrm>
          <a:prstGeom prst="rect">
            <a:avLst/>
          </a:prstGeom>
          <a:noFill/>
          <a:ln w="9525">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标题 435201"/>
          <p:cNvSpPr>
            <a:spLocks noGrp="1"/>
          </p:cNvSpPr>
          <p:nvPr>
            <p:ph type="title"/>
          </p:nvPr>
        </p:nvSpPr>
        <p:spPr>
          <a:ln/>
        </p:spPr>
        <p:txBody>
          <a:bodyPr anchor="b"/>
          <a:lstStyle/>
          <a:p>
            <a:endParaRPr/>
          </a:p>
        </p:txBody>
      </p:sp>
      <p:sp>
        <p:nvSpPr>
          <p:cNvPr id="435203" name="文本占位符 435202"/>
          <p:cNvSpPr>
            <a:spLocks noGrp="1"/>
          </p:cNvSpPr>
          <p:nvPr>
            <p:ph type="body" idx="1"/>
          </p:nvPr>
        </p:nvSpPr>
        <p:spPr>
          <a:xfrm>
            <a:off x="0" y="228600"/>
            <a:ext cx="8991600" cy="5943600"/>
          </a:xfrm>
          <a:solidFill>
            <a:schemeClr val="bg1"/>
          </a:solidFill>
          <a:ln/>
        </p:spPr>
        <p:txBody>
          <a:bodyPr/>
          <a:lstStyle/>
          <a:p>
            <a:pPr algn="just">
              <a:lnSpc>
                <a:spcPct val="90000"/>
              </a:lnSpc>
              <a:buNone/>
            </a:pPr>
            <a:r>
              <a:rPr lang="en-US" altLang="zh-CN" sz="2000" b="1" err="1">
                <a:latin typeface="宋体" panose="02010600030101010101" pitchFamily="2" charset="-122"/>
              </a:rPr>
              <a:t> public static void main( String args</a:t>
            </a:r>
            <a:r>
              <a:rPr lang="en-US" altLang="zh-CN" sz="2000" b="1">
                <a:latin typeface="宋体" panose="02010600030101010101" pitchFamily="2" charset="-122"/>
              </a:rPr>
              <a:t>[] )</a:t>
            </a:r>
            <a:endParaRPr lang="en-US" altLang="zh-CN" sz="2000" b="1"/>
          </a:p>
          <a:p>
            <a:pPr algn="just">
              <a:lnSpc>
                <a:spcPct val="90000"/>
              </a:lnSpc>
              <a:buNone/>
            </a:pPr>
            <a:r>
              <a:rPr lang="en-US" altLang="zh-CN" sz="2000" b="1" err="1">
                <a:latin typeface="宋体" panose="02010600030101010101" pitchFamily="2" charset="-122"/>
              </a:rPr>
              <a:t>   {  CheckBoxTest application = new CheckBoxTest</a:t>
            </a:r>
            <a:r>
              <a:rPr lang="en-US" altLang="zh-CN" sz="2000" b="1">
                <a:latin typeface="宋体" panose="02010600030101010101" pitchFamily="2" charset="-122"/>
              </a:rPr>
              <a:t>();</a:t>
            </a:r>
            <a:endParaRPr lang="en-US" altLang="zh-CN" sz="2000" b="1"/>
          </a:p>
          <a:p>
            <a:pPr algn="just">
              <a:lnSpc>
                <a:spcPct val="90000"/>
              </a:lnSpc>
              <a:buNone/>
            </a:pPr>
            <a:r>
              <a:rPr lang="en-US" altLang="zh-CN" sz="2000" b="1" err="1">
                <a:latin typeface="宋体" panose="02010600030101010101" pitchFamily="2" charset="-122"/>
              </a:rPr>
              <a:t>      application.setDefaultCloseOperation( JFrame</a:t>
            </a:r>
            <a:r>
              <a:rPr lang="en-US" altLang="zh-CN" sz="2000" b="1">
                <a:latin typeface="宋体" panose="02010600030101010101" pitchFamily="2" charset="-122"/>
              </a:rPr>
              <a:t>.EXIT_ON_CLOSE );   </a:t>
            </a:r>
            <a:endParaRPr lang="en-US" altLang="zh-CN" sz="2000" b="1"/>
          </a:p>
          <a:p>
            <a:pPr algn="just">
              <a:lnSpc>
                <a:spcPct val="90000"/>
              </a:lnSpc>
              <a:buNone/>
            </a:pPr>
            <a:r>
              <a:rPr lang="en-US" altLang="zh-CN" sz="2000" b="1">
                <a:latin typeface="宋体" panose="02010600030101010101" pitchFamily="2" charset="-122"/>
              </a:rPr>
              <a:t>   }</a:t>
            </a:r>
            <a:endParaRPr lang="en-US" altLang="zh-CN" sz="2000" b="1"/>
          </a:p>
          <a:p>
            <a:pPr algn="just">
              <a:lnSpc>
                <a:spcPct val="90000"/>
              </a:lnSpc>
              <a:buNone/>
            </a:pPr>
            <a:r>
              <a:rPr lang="en-US" altLang="zh-CN" sz="2000" b="1" err="1">
                <a:latin typeface="宋体" panose="02010600030101010101" pitchFamily="2" charset="-122"/>
              </a:rPr>
              <a:t>   // private inner class for ItemListener</a:t>
            </a:r>
            <a:r>
              <a:rPr lang="en-US" altLang="zh-CN" sz="2000" b="1">
                <a:latin typeface="宋体" panose="02010600030101010101" pitchFamily="2" charset="-122"/>
              </a:rPr>
              <a:t> event handling</a:t>
            </a:r>
            <a:endParaRPr lang="en-US" altLang="zh-CN" sz="2000" b="1"/>
          </a:p>
          <a:p>
            <a:pPr algn="just">
              <a:lnSpc>
                <a:spcPct val="90000"/>
              </a:lnSpc>
              <a:buNone/>
            </a:pPr>
            <a:r>
              <a:rPr lang="en-US" altLang="zh-CN" sz="2000" b="1" err="1">
                <a:latin typeface="宋体" panose="02010600030101010101" pitchFamily="2" charset="-122"/>
              </a:rPr>
              <a:t>   private class CheckBoxHandler implements ItemListener</a:t>
            </a:r>
            <a:r>
              <a:rPr lang="en-US" altLang="zh-CN" sz="2000" b="1">
                <a:latin typeface="宋体" panose="02010600030101010101" pitchFamily="2" charset="-122"/>
              </a:rPr>
              <a:t> {</a:t>
            </a:r>
            <a:endParaRPr lang="en-US" altLang="zh-CN" sz="2000" b="1"/>
          </a:p>
          <a:p>
            <a:pPr algn="just">
              <a:lnSpc>
                <a:spcPct val="90000"/>
              </a:lnSpc>
              <a:buNone/>
            </a:pPr>
            <a:r>
              <a:rPr lang="en-US" altLang="zh-CN" sz="2000" b="1" err="1">
                <a:latin typeface="宋体" panose="02010600030101010101" pitchFamily="2" charset="-122"/>
              </a:rPr>
              <a:t>      private int valBold</a:t>
            </a:r>
            <a:r>
              <a:rPr lang="en-US" altLang="zh-CN" sz="2000" b="1">
                <a:latin typeface="宋体" panose="02010600030101010101" pitchFamily="2" charset="-122"/>
              </a:rPr>
              <a:t> = Font.PLAIN;</a:t>
            </a:r>
            <a:endParaRPr lang="en-US" altLang="zh-CN" sz="2000" b="1"/>
          </a:p>
          <a:p>
            <a:pPr algn="just">
              <a:lnSpc>
                <a:spcPct val="90000"/>
              </a:lnSpc>
              <a:buNone/>
            </a:pPr>
            <a:r>
              <a:rPr lang="en-US" altLang="zh-CN" sz="2000" b="1" err="1">
                <a:latin typeface="宋体" panose="02010600030101010101" pitchFamily="2" charset="-122"/>
              </a:rPr>
              <a:t>      private int valItalic</a:t>
            </a:r>
            <a:r>
              <a:rPr lang="en-US" altLang="zh-CN" sz="2000" b="1">
                <a:latin typeface="宋体" panose="02010600030101010101" pitchFamily="2" charset="-122"/>
              </a:rPr>
              <a:t> = Font.PLAIN;    </a:t>
            </a:r>
            <a:endParaRPr lang="en-US" altLang="zh-CN" sz="2000" b="1"/>
          </a:p>
          <a:p>
            <a:pPr algn="just">
              <a:lnSpc>
                <a:spcPct val="90000"/>
              </a:lnSpc>
              <a:buNone/>
            </a:pPr>
            <a:r>
              <a:rPr lang="en-US" altLang="zh-CN" sz="2000" b="1" err="1">
                <a:latin typeface="宋体" panose="02010600030101010101" pitchFamily="2" charset="-122"/>
              </a:rPr>
              <a:t>      public void itemStateChanged( ItemEvent</a:t>
            </a:r>
            <a:r>
              <a:rPr lang="en-US" altLang="zh-CN" sz="2000" b="1">
                <a:latin typeface="宋体" panose="02010600030101010101" pitchFamily="2" charset="-122"/>
              </a:rPr>
              <a:t> event ) </a:t>
            </a:r>
          </a:p>
          <a:p>
            <a:pPr algn="just">
              <a:lnSpc>
                <a:spcPct val="90000"/>
              </a:lnSpc>
              <a:buNone/>
            </a:pPr>
            <a:r>
              <a:rPr lang="en-US" altLang="zh-CN" sz="2000" b="1" err="1">
                <a:latin typeface="宋体" panose="02010600030101010101" pitchFamily="2" charset="-122"/>
              </a:rPr>
              <a:t>    {  if ( event.getSource() == bold ) </a:t>
            </a:r>
          </a:p>
          <a:p>
            <a:pPr algn="just">
              <a:lnSpc>
                <a:spcPct val="90000"/>
              </a:lnSpc>
              <a:buNone/>
            </a:pPr>
            <a:r>
              <a:rPr lang="en-US" altLang="zh-CN" sz="2000" b="1" err="1">
                <a:latin typeface="宋体" panose="02010600030101010101" pitchFamily="2" charset="-122"/>
              </a:rPr>
              <a:t>         valBold = bold.isSelected</a:t>
            </a:r>
            <a:r>
              <a:rPr lang="en-US" altLang="zh-CN" sz="2000" b="1">
                <a:latin typeface="宋体" panose="02010600030101010101" pitchFamily="2" charset="-122"/>
              </a:rPr>
              <a:t>() ? Font.BOLD : Font.PLAIN;                        </a:t>
            </a:r>
            <a:endParaRPr lang="en-US" altLang="zh-CN" sz="2000" b="1"/>
          </a:p>
          <a:p>
            <a:pPr algn="just">
              <a:lnSpc>
                <a:spcPct val="90000"/>
              </a:lnSpc>
              <a:buNone/>
            </a:pPr>
            <a:r>
              <a:rPr lang="en-US" altLang="zh-CN" sz="2000" b="1" err="1">
                <a:latin typeface="宋体" panose="02010600030101010101" pitchFamily="2" charset="-122"/>
              </a:rPr>
              <a:t>      if ( event.getSource() == italic ) </a:t>
            </a:r>
          </a:p>
          <a:p>
            <a:pPr algn="just">
              <a:lnSpc>
                <a:spcPct val="90000"/>
              </a:lnSpc>
              <a:buNone/>
            </a:pPr>
            <a:r>
              <a:rPr lang="en-US" altLang="zh-CN" sz="2000" b="1" err="1">
                <a:latin typeface="宋体" panose="02010600030101010101" pitchFamily="2" charset="-122"/>
              </a:rPr>
              <a:t>         valItalic = italic.isSelected</a:t>
            </a:r>
            <a:r>
              <a:rPr lang="en-US" altLang="zh-CN" sz="2000" b="1">
                <a:latin typeface="宋体" panose="02010600030101010101" pitchFamily="2" charset="-122"/>
              </a:rPr>
              <a:t>() ? Font.ITALIC : Font.PLAIN;</a:t>
            </a:r>
            <a:endParaRPr lang="en-US" altLang="zh-CN" sz="2000" b="1"/>
          </a:p>
          <a:p>
            <a:pPr algn="just">
              <a:lnSpc>
                <a:spcPct val="90000"/>
              </a:lnSpc>
              <a:buNone/>
            </a:pPr>
            <a:r>
              <a:rPr lang="en-US" altLang="zh-CN" sz="2000" b="1" err="1">
                <a:latin typeface="宋体" panose="02010600030101010101" pitchFamily="2" charset="-122"/>
              </a:rPr>
              <a:t>      field.setFont( new Font( "Serif", valBold + valItalic</a:t>
            </a:r>
            <a:r>
              <a:rPr lang="en-US" altLang="zh-CN" sz="2000" b="1">
                <a:latin typeface="宋体" panose="02010600030101010101" pitchFamily="2" charset="-122"/>
              </a:rPr>
              <a:t>, 14 ) );</a:t>
            </a:r>
            <a:endParaRPr lang="en-US" altLang="zh-CN" sz="2000" b="1"/>
          </a:p>
          <a:p>
            <a:pPr algn="just">
              <a:lnSpc>
                <a:spcPct val="90000"/>
              </a:lnSpc>
              <a:buNone/>
            </a:pPr>
            <a:r>
              <a:rPr lang="en-US" altLang="zh-CN" sz="2000" b="1">
                <a:latin typeface="宋体" panose="02010600030101010101" pitchFamily="2" charset="-122"/>
              </a:rPr>
              <a:t>      }</a:t>
            </a:r>
            <a:endParaRPr lang="en-US" altLang="zh-CN" sz="2000" b="1"/>
          </a:p>
          <a:p>
            <a:pPr algn="just">
              <a:lnSpc>
                <a:spcPct val="90000"/>
              </a:lnSpc>
              <a:buNone/>
            </a:pPr>
            <a:r>
              <a:rPr lang="en-US" altLang="zh-CN" sz="2000" b="1">
                <a:latin typeface="宋体" panose="02010600030101010101" pitchFamily="2" charset="-122"/>
              </a:rPr>
              <a:t>   }</a:t>
            </a:r>
            <a:endParaRPr lang="en-US" altLang="zh-CN" sz="2000" b="1"/>
          </a:p>
          <a:p>
            <a:pPr algn="just">
              <a:lnSpc>
                <a:spcPct val="90000"/>
              </a:lnSpc>
              <a:buNone/>
            </a:pPr>
            <a:r>
              <a:rPr lang="en-US" altLang="zh-CN" sz="2000" b="1">
                <a:latin typeface="宋体" panose="02010600030101010101" pitchFamily="2" charset="-122"/>
              </a:rPr>
              <a:t>}</a:t>
            </a:r>
          </a:p>
          <a:p>
            <a:pPr>
              <a:lnSpc>
                <a:spcPct val="90000"/>
              </a:lnSpc>
              <a:buNone/>
            </a:pPr>
            <a:endParaRPr lang="en-US" altLang="zh-CN" sz="2000" b="1"/>
          </a:p>
        </p:txBody>
      </p:sp>
      <p:sp>
        <p:nvSpPr>
          <p:cNvPr id="435206" name="矩形 435205"/>
          <p:cNvSpPr/>
          <p:nvPr/>
        </p:nvSpPr>
        <p:spPr>
          <a:xfrm>
            <a:off x="3500438" y="3095625"/>
            <a:ext cx="9144000" cy="0"/>
          </a:xfrm>
          <a:prstGeom prst="rect">
            <a:avLst/>
          </a:prstGeom>
          <a:noFill/>
          <a:ln w="9525">
            <a:noFill/>
          </a:ln>
        </p:spPr>
        <p:txBody>
          <a:bodyPr/>
          <a:lstStyle/>
          <a:p>
            <a:endParaRPr lang="zh-CN" altLang="en-US"/>
          </a:p>
        </p:txBody>
      </p:sp>
      <p:pic>
        <p:nvPicPr>
          <p:cNvPr id="435205" name="图片 435204"/>
          <p:cNvPicPr>
            <a:picLocks noChangeAspect="1"/>
          </p:cNvPicPr>
          <p:nvPr/>
        </p:nvPicPr>
        <p:blipFill>
          <a:blip r:embed="rId3"/>
          <a:stretch>
            <a:fillRect/>
          </a:stretch>
        </p:blipFill>
        <p:spPr>
          <a:xfrm>
            <a:off x="5867400" y="5029200"/>
            <a:ext cx="3124200" cy="1219200"/>
          </a:xfrm>
          <a:prstGeom prst="rect">
            <a:avLst/>
          </a:prstGeom>
          <a:noFill/>
          <a:ln w="9525">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标题 299009"/>
          <p:cNvSpPr>
            <a:spLocks noGrp="1"/>
          </p:cNvSpPr>
          <p:nvPr>
            <p:ph type="title"/>
          </p:nvPr>
        </p:nvSpPr>
        <p:spPr>
          <a:ln/>
        </p:spPr>
        <p:txBody>
          <a:bodyPr anchor="b"/>
          <a:lstStyle/>
          <a:p>
            <a:r>
              <a:rPr lang="en-US" altLang="zh-CN" dirty="0">
                <a:latin typeface="楷体_GB2312" pitchFamily="49" charset="-122"/>
                <a:ea typeface="楷体_GB2312" pitchFamily="49" charset="-122"/>
              </a:rPr>
              <a:t>9.5 </a:t>
            </a:r>
            <a:r>
              <a:rPr lang="en-US" altLang="zh-CN" err="1">
                <a:latin typeface="楷体_GB2312" pitchFamily="49" charset="-122"/>
                <a:ea typeface="楷体_GB2312" pitchFamily="49" charset="-122"/>
              </a:rPr>
              <a:t>JCheckBox</a:t>
            </a:r>
            <a:r>
              <a:rPr lang="zh-CN" altLang="en-US" err="1">
                <a:latin typeface="楷体_GB2312" pitchFamily="49" charset="-122"/>
                <a:ea typeface="楷体_GB2312" pitchFamily="49" charset="-122"/>
              </a:rPr>
              <a:t>和</a:t>
            </a:r>
            <a:r>
              <a:rPr lang="en-US" altLang="zh-CN" err="1">
                <a:latin typeface="楷体_GB2312" pitchFamily="49" charset="-122"/>
                <a:ea typeface="楷体_GB2312" pitchFamily="49" charset="-122"/>
              </a:rPr>
              <a:t>JRadioButton</a:t>
            </a:r>
            <a:endParaRPr lang="en-US" altLang="zh-CN">
              <a:latin typeface="楷体_GB2312" pitchFamily="49" charset="-122"/>
              <a:ea typeface="楷体_GB2312" pitchFamily="49" charset="-122"/>
            </a:endParaRPr>
          </a:p>
        </p:txBody>
      </p:sp>
      <p:sp>
        <p:nvSpPr>
          <p:cNvPr id="299011" name="文本占位符 299010"/>
          <p:cNvSpPr>
            <a:spLocks noGrp="1"/>
          </p:cNvSpPr>
          <p:nvPr>
            <p:ph type="body" idx="1"/>
          </p:nvPr>
        </p:nvSpPr>
        <p:spPr>
          <a:xfrm>
            <a:off x="457200" y="1371600"/>
            <a:ext cx="8305800" cy="1828800"/>
          </a:xfrm>
          <a:ln/>
        </p:spPr>
        <p:txBody>
          <a:bodyPr/>
          <a:lstStyle/>
          <a:p>
            <a:pPr algn="just">
              <a:lnSpc>
                <a:spcPct val="90000"/>
              </a:lnSpc>
            </a:pPr>
            <a:r>
              <a:rPr lang="zh-CN" altLang="en-US" sz="2800" b="1" dirty="0">
                <a:solidFill>
                  <a:srgbClr val="000000"/>
                </a:solidFill>
                <a:latin typeface="宋体" panose="02010600030101010101" pitchFamily="2" charset="-122"/>
              </a:rPr>
              <a:t>例</a:t>
            </a:r>
            <a:r>
              <a:rPr lang="en-US" altLang="zh-CN" sz="2800" b="1" dirty="0">
                <a:solidFill>
                  <a:srgbClr val="000000"/>
                </a:solidFill>
                <a:latin typeface="宋体" panose="02010600030101010101" pitchFamily="2" charset="-122"/>
              </a:rPr>
              <a:t>9-4  </a:t>
            </a:r>
            <a:r>
              <a:rPr lang="zh-CN" altLang="en-US" sz="2800" b="1" dirty="0">
                <a:solidFill>
                  <a:srgbClr val="000000"/>
                </a:solidFill>
                <a:latin typeface="宋体" panose="02010600030101010101" pitchFamily="2" charset="-122"/>
              </a:rPr>
              <a:t>创建两个单选按钮对象</a:t>
            </a:r>
            <a:r>
              <a:rPr lang="en-US" altLang="zh-CN" sz="2800" b="1" dirty="0">
                <a:solidFill>
                  <a:srgbClr val="000000"/>
                </a:solidFill>
                <a:latin typeface="宋体" panose="02010600030101010101" pitchFamily="2" charset="-122"/>
              </a:rPr>
              <a:t>,</a:t>
            </a:r>
            <a:r>
              <a:rPr lang="zh-CN" altLang="en-US" sz="2800" b="1" dirty="0">
                <a:solidFill>
                  <a:srgbClr val="000000"/>
                </a:solidFill>
                <a:latin typeface="宋体" panose="02010600030101010101" pitchFamily="2" charset="-122"/>
              </a:rPr>
              <a:t>使用</a:t>
            </a:r>
            <a:r>
              <a:rPr lang="en-US" altLang="zh-CN" sz="2800" b="1" err="1">
                <a:solidFill>
                  <a:srgbClr val="000000"/>
                </a:solidFill>
                <a:latin typeface="宋体" panose="02010600030101010101" pitchFamily="2" charset="-122"/>
              </a:rPr>
              <a:t>ButtonGroup</a:t>
            </a:r>
            <a:r>
              <a:rPr lang="zh-CN" altLang="en-US" sz="2800" b="1" dirty="0">
                <a:solidFill>
                  <a:srgbClr val="000000"/>
                </a:solidFill>
                <a:latin typeface="宋体" panose="02010600030101010101" pitchFamily="2" charset="-122"/>
              </a:rPr>
              <a:t>对象进行逻辑分组。</a:t>
            </a:r>
            <a:endParaRPr lang="zh-CN" altLang="en-US" sz="2800" dirty="0">
              <a:solidFill>
                <a:srgbClr val="000000"/>
              </a:solidFill>
              <a:latin typeface="宋体" panose="02010600030101010101" pitchFamily="2" charset="-122"/>
            </a:endParaRPr>
          </a:p>
          <a:p>
            <a:pPr algn="just">
              <a:lnSpc>
                <a:spcPct val="90000"/>
              </a:lnSpc>
              <a:buNone/>
            </a:pPr>
            <a:r>
              <a:rPr lang="zh-CN" altLang="en-US" sz="2800" dirty="0">
                <a:solidFill>
                  <a:srgbClr val="000000"/>
                </a:solidFill>
                <a:latin typeface="Times New Roman" panose="02020603050405020304" pitchFamily="18" charset="0"/>
              </a:rPr>
              <a:t>    程序用两个单选按钮提供性别值的选择，规定一次只能选择一个单选按钮。</a:t>
            </a:r>
            <a:endParaRPr lang="zh-CN" altLang="en-US" sz="2800" dirty="0">
              <a:solidFill>
                <a:srgbClr val="000000"/>
              </a:solidFill>
              <a:latin typeface="宋体" panose="02010600030101010101" pitchFamily="2" charset="-122"/>
            </a:endParaRPr>
          </a:p>
          <a:p>
            <a:pPr algn="just">
              <a:lnSpc>
                <a:spcPct val="90000"/>
              </a:lnSpc>
            </a:pPr>
            <a:endParaRPr lang="zh-CN" altLang="en-US" sz="2800"/>
          </a:p>
        </p:txBody>
      </p:sp>
      <p:sp>
        <p:nvSpPr>
          <p:cNvPr id="299012" name="矩形 299011"/>
          <p:cNvSpPr/>
          <p:nvPr/>
        </p:nvSpPr>
        <p:spPr>
          <a:xfrm>
            <a:off x="3529013" y="2981325"/>
            <a:ext cx="9144000" cy="0"/>
          </a:xfrm>
          <a:prstGeom prst="rect">
            <a:avLst/>
          </a:prstGeom>
          <a:noFill/>
          <a:ln w="9525">
            <a:noFill/>
          </a:ln>
        </p:spPr>
        <p:txBody>
          <a:bodyPr/>
          <a:lstStyle/>
          <a:p>
            <a:endParaRPr lang="zh-CN" altLang="en-US"/>
          </a:p>
        </p:txBody>
      </p:sp>
      <p:sp>
        <p:nvSpPr>
          <p:cNvPr id="299016" name="矩形 299015"/>
          <p:cNvSpPr/>
          <p:nvPr/>
        </p:nvSpPr>
        <p:spPr>
          <a:xfrm>
            <a:off x="3152775" y="3152775"/>
            <a:ext cx="9144000" cy="0"/>
          </a:xfrm>
          <a:prstGeom prst="rect">
            <a:avLst/>
          </a:prstGeom>
          <a:noFill/>
          <a:ln w="9525">
            <a:noFill/>
          </a:ln>
        </p:spPr>
        <p:txBody>
          <a:bodyPr/>
          <a:lstStyle/>
          <a:p>
            <a:endParaRPr lang="zh-CN" altLang="en-US"/>
          </a:p>
        </p:txBody>
      </p:sp>
      <p:pic>
        <p:nvPicPr>
          <p:cNvPr id="299015" name="图片 299014"/>
          <p:cNvPicPr>
            <a:picLocks noChangeAspect="1"/>
          </p:cNvPicPr>
          <p:nvPr/>
        </p:nvPicPr>
        <p:blipFill>
          <a:blip r:embed="rId3"/>
          <a:stretch>
            <a:fillRect/>
          </a:stretch>
        </p:blipFill>
        <p:spPr>
          <a:xfrm>
            <a:off x="2209800" y="3429000"/>
            <a:ext cx="3733800" cy="1371600"/>
          </a:xfrm>
          <a:prstGeom prst="rect">
            <a:avLst/>
          </a:prstGeom>
          <a:noFill/>
          <a:ln w="9525">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标题 436225"/>
          <p:cNvSpPr>
            <a:spLocks noGrp="1"/>
          </p:cNvSpPr>
          <p:nvPr>
            <p:ph type="title"/>
          </p:nvPr>
        </p:nvSpPr>
        <p:spPr>
          <a:ln/>
        </p:spPr>
        <p:txBody>
          <a:bodyPr anchor="b"/>
          <a:lstStyle/>
          <a:p>
            <a:endParaRPr/>
          </a:p>
        </p:txBody>
      </p:sp>
      <p:sp>
        <p:nvSpPr>
          <p:cNvPr id="436227" name="文本占位符 436226"/>
          <p:cNvSpPr>
            <a:spLocks noGrp="1"/>
          </p:cNvSpPr>
          <p:nvPr>
            <p:ph type="body" idx="1"/>
          </p:nvPr>
        </p:nvSpPr>
        <p:spPr>
          <a:xfrm>
            <a:off x="152400" y="0"/>
            <a:ext cx="8763000" cy="6172200"/>
          </a:xfrm>
          <a:solidFill>
            <a:schemeClr val="bg1"/>
          </a:solidFill>
          <a:ln/>
        </p:spPr>
        <p:txBody>
          <a:bodyPr/>
          <a:lstStyle/>
          <a:p>
            <a:pPr algn="just">
              <a:lnSpc>
                <a:spcPct val="75000"/>
              </a:lnSpc>
              <a:buNone/>
            </a:pPr>
            <a:r>
              <a:rPr lang="en-US" altLang="zh-CN" sz="2000" b="1" err="1">
                <a:latin typeface="宋体" panose="02010600030101010101" pitchFamily="2" charset="-122"/>
              </a:rPr>
              <a:t>import java.awt</a:t>
            </a:r>
            <a:r>
              <a:rPr lang="en-US" altLang="zh-CN" sz="2000" b="1">
                <a:latin typeface="宋体" panose="02010600030101010101" pitchFamily="2" charset="-122"/>
              </a:rPr>
              <a:t>.*;</a:t>
            </a:r>
            <a:endParaRPr lang="en-US" altLang="zh-CN" sz="2000" b="1"/>
          </a:p>
          <a:p>
            <a:pPr algn="just">
              <a:lnSpc>
                <a:spcPct val="75000"/>
              </a:lnSpc>
              <a:buNone/>
            </a:pPr>
            <a:r>
              <a:rPr lang="en-US" altLang="zh-CN" sz="2000" b="1" err="1">
                <a:latin typeface="宋体" panose="02010600030101010101" pitchFamily="2" charset="-122"/>
              </a:rPr>
              <a:t>import java.awt</a:t>
            </a:r>
            <a:r>
              <a:rPr lang="en-US" altLang="zh-CN" sz="2000" b="1">
                <a:latin typeface="宋体" panose="02010600030101010101" pitchFamily="2" charset="-122"/>
              </a:rPr>
              <a:t>.event.*;</a:t>
            </a:r>
            <a:endParaRPr lang="en-US" altLang="zh-CN" sz="2000" b="1"/>
          </a:p>
          <a:p>
            <a:pPr algn="just">
              <a:lnSpc>
                <a:spcPct val="75000"/>
              </a:lnSpc>
              <a:buNone/>
            </a:pPr>
            <a:r>
              <a:rPr lang="en-US" altLang="zh-CN" sz="2000" b="1" err="1">
                <a:latin typeface="宋体" panose="02010600030101010101" pitchFamily="2" charset="-122"/>
              </a:rPr>
              <a:t>import javax</a:t>
            </a:r>
            <a:r>
              <a:rPr lang="en-US" altLang="zh-CN" sz="2000" b="1">
                <a:latin typeface="宋体" panose="02010600030101010101" pitchFamily="2" charset="-122"/>
              </a:rPr>
              <a:t>.swing.*;</a:t>
            </a:r>
            <a:endParaRPr lang="en-US" altLang="zh-CN" sz="2000" b="1"/>
          </a:p>
          <a:p>
            <a:pPr algn="just">
              <a:lnSpc>
                <a:spcPct val="75000"/>
              </a:lnSpc>
              <a:buNone/>
            </a:pPr>
            <a:r>
              <a:rPr lang="en-US" altLang="zh-CN" sz="2000" b="1" err="1">
                <a:latin typeface="宋体" panose="02010600030101010101" pitchFamily="2" charset="-122"/>
              </a:rPr>
              <a:t>public class RadioButtonTest extends JFrame</a:t>
            </a:r>
            <a:r>
              <a:rPr lang="en-US" altLang="zh-CN" sz="2000" b="1">
                <a:latin typeface="宋体" panose="02010600030101010101" pitchFamily="2" charset="-122"/>
              </a:rPr>
              <a:t> {</a:t>
            </a:r>
            <a:endParaRPr lang="en-US" altLang="zh-CN" sz="2000" b="1"/>
          </a:p>
          <a:p>
            <a:pPr algn="just">
              <a:lnSpc>
                <a:spcPct val="75000"/>
              </a:lnSpc>
              <a:buNone/>
            </a:pPr>
            <a:r>
              <a:rPr lang="en-US" altLang="zh-CN" sz="2000" b="1" err="1">
                <a:latin typeface="宋体" panose="02010600030101010101" pitchFamily="2" charset="-122"/>
              </a:rPr>
              <a:t>   private JTextField</a:t>
            </a:r>
            <a:r>
              <a:rPr lang="en-US" altLang="zh-CN" sz="2000" b="1">
                <a:latin typeface="宋体" panose="02010600030101010101" pitchFamily="2" charset="-122"/>
              </a:rPr>
              <a:t> field;</a:t>
            </a:r>
            <a:endParaRPr lang="en-US" altLang="zh-CN" sz="2000" b="1"/>
          </a:p>
          <a:p>
            <a:pPr algn="just">
              <a:lnSpc>
                <a:spcPct val="75000"/>
              </a:lnSpc>
              <a:buNone/>
            </a:pPr>
            <a:r>
              <a:rPr lang="en-US" altLang="zh-CN" sz="2000" b="1" dirty="0">
                <a:latin typeface="宋体" panose="02010600030101010101" pitchFamily="2" charset="-122"/>
              </a:rPr>
              <a:t>   </a:t>
            </a:r>
            <a:r>
              <a:rPr lang="en-US" altLang="zh-CN" sz="2000" b="1" err="1">
                <a:latin typeface="宋体" panose="02010600030101010101" pitchFamily="2" charset="-122"/>
              </a:rPr>
              <a:t>private JRadioButton maleButton, womenButton</a:t>
            </a:r>
            <a:r>
              <a:rPr lang="en-US" altLang="zh-CN" sz="2000" b="1">
                <a:latin typeface="宋体" panose="02010600030101010101" pitchFamily="2" charset="-122"/>
              </a:rPr>
              <a:t>;</a:t>
            </a:r>
            <a:endParaRPr lang="en-US" altLang="zh-CN" sz="2000" b="1"/>
          </a:p>
          <a:p>
            <a:pPr algn="just">
              <a:lnSpc>
                <a:spcPct val="75000"/>
              </a:lnSpc>
              <a:buNone/>
            </a:pPr>
            <a:r>
              <a:rPr lang="en-US" altLang="zh-CN" sz="2000" b="1" err="1">
                <a:latin typeface="宋体" panose="02010600030101010101" pitchFamily="2" charset="-122"/>
              </a:rPr>
              <a:t>   private ButtonGroup radioGroup</a:t>
            </a:r>
            <a:r>
              <a:rPr lang="en-US" altLang="zh-CN" sz="2000" b="1">
                <a:latin typeface="宋体" panose="02010600030101010101" pitchFamily="2" charset="-122"/>
              </a:rPr>
              <a:t>;   </a:t>
            </a:r>
            <a:endParaRPr lang="en-US" altLang="zh-CN" sz="2000" b="1"/>
          </a:p>
          <a:p>
            <a:pPr algn="just">
              <a:lnSpc>
                <a:spcPct val="75000"/>
              </a:lnSpc>
              <a:buNone/>
            </a:pPr>
            <a:r>
              <a:rPr lang="en-US" altLang="zh-CN" sz="2000" b="1" err="1">
                <a:latin typeface="宋体" panose="02010600030101010101" pitchFamily="2" charset="-122"/>
              </a:rPr>
              <a:t>   public RadioButtonTest</a:t>
            </a:r>
            <a:r>
              <a:rPr lang="en-US" altLang="zh-CN" sz="2000" b="1">
                <a:latin typeface="宋体" panose="02010600030101010101" pitchFamily="2" charset="-122"/>
              </a:rPr>
              <a:t>()</a:t>
            </a:r>
            <a:endParaRPr lang="en-US" altLang="zh-CN" sz="2000" b="1"/>
          </a:p>
          <a:p>
            <a:pPr algn="just">
              <a:lnSpc>
                <a:spcPct val="75000"/>
              </a:lnSpc>
              <a:buNone/>
            </a:pPr>
            <a:r>
              <a:rPr lang="en-US" altLang="zh-CN" sz="2000" b="1" err="1">
                <a:latin typeface="宋体" panose="02010600030101010101" pitchFamily="2" charset="-122"/>
              </a:rPr>
              <a:t>   {  super( "RadioButton</a:t>
            </a:r>
            <a:r>
              <a:rPr lang="en-US" altLang="zh-CN" sz="2000" b="1">
                <a:latin typeface="宋体" panose="02010600030101010101" pitchFamily="2" charset="-122"/>
              </a:rPr>
              <a:t> Test" );      </a:t>
            </a:r>
            <a:endParaRPr lang="en-US" altLang="zh-CN" sz="2000" b="1"/>
          </a:p>
          <a:p>
            <a:pPr algn="just">
              <a:lnSpc>
                <a:spcPct val="75000"/>
              </a:lnSpc>
              <a:buNone/>
            </a:pPr>
            <a:r>
              <a:rPr lang="en-US" altLang="zh-CN" sz="2000" b="1" err="1">
                <a:latin typeface="宋体" panose="02010600030101010101" pitchFamily="2" charset="-122"/>
              </a:rPr>
              <a:t>      Container container = getContentPane</a:t>
            </a:r>
            <a:r>
              <a:rPr lang="en-US" altLang="zh-CN" sz="2000" b="1">
                <a:latin typeface="宋体" panose="02010600030101010101" pitchFamily="2" charset="-122"/>
              </a:rPr>
              <a:t>();</a:t>
            </a:r>
            <a:endParaRPr lang="en-US" altLang="zh-CN" sz="2000" b="1"/>
          </a:p>
          <a:p>
            <a:pPr algn="just">
              <a:lnSpc>
                <a:spcPct val="75000"/>
              </a:lnSpc>
              <a:buNone/>
            </a:pPr>
            <a:r>
              <a:rPr lang="en-US" altLang="zh-CN" sz="2000" b="1" err="1">
                <a:latin typeface="宋体" panose="02010600030101010101" pitchFamily="2" charset="-122"/>
              </a:rPr>
              <a:t>      container.setLayout( new FlowLayout</a:t>
            </a:r>
            <a:r>
              <a:rPr lang="en-US" altLang="zh-CN" sz="2000" b="1">
                <a:latin typeface="宋体" panose="02010600030101010101" pitchFamily="2" charset="-122"/>
              </a:rPr>
              <a:t>() );</a:t>
            </a:r>
            <a:endParaRPr lang="en-US" altLang="zh-CN" sz="2000" b="1" err="1"/>
          </a:p>
          <a:p>
            <a:pPr algn="just">
              <a:lnSpc>
                <a:spcPct val="75000"/>
              </a:lnSpc>
              <a:buNone/>
            </a:pPr>
            <a:r>
              <a:rPr lang="en-US" altLang="zh-CN" sz="2000" b="1" err="1">
                <a:latin typeface="宋体" panose="02010600030101010101" pitchFamily="2" charset="-122"/>
              </a:rPr>
              <a:t>      JLabel label1 = new JLabel</a:t>
            </a:r>
            <a:r>
              <a:rPr lang="en-US" altLang="zh-CN" sz="2000" b="1" dirty="0">
                <a:latin typeface="宋体" panose="02010600030101010101" pitchFamily="2" charset="-122"/>
              </a:rPr>
              <a:t>( "</a:t>
            </a:r>
            <a:r>
              <a:rPr lang="zh-CN" altLang="en-US" sz="2000" b="1" dirty="0">
                <a:latin typeface="宋体" panose="02010600030101010101" pitchFamily="2" charset="-122"/>
              </a:rPr>
              <a:t>性别</a:t>
            </a:r>
            <a:r>
              <a:rPr lang="en-US" altLang="zh-CN" sz="2000" b="1" dirty="0">
                <a:latin typeface="宋体" panose="02010600030101010101" pitchFamily="2" charset="-122"/>
              </a:rPr>
              <a:t>:" );</a:t>
            </a:r>
            <a:endParaRPr lang="en-US" altLang="zh-CN" sz="2000" b="1" dirty="0"/>
          </a:p>
          <a:p>
            <a:pPr algn="just">
              <a:lnSpc>
                <a:spcPct val="75000"/>
              </a:lnSpc>
              <a:buNone/>
            </a:pPr>
            <a:r>
              <a:rPr lang="en-US" altLang="zh-CN" sz="2000" b="1" dirty="0">
                <a:latin typeface="宋体" panose="02010600030101010101" pitchFamily="2" charset="-122"/>
              </a:rPr>
              <a:t>      </a:t>
            </a:r>
            <a:r>
              <a:rPr lang="en-US" altLang="zh-CN" sz="2000" b="1">
                <a:latin typeface="宋体" panose="02010600030101010101" pitchFamily="2" charset="-122"/>
              </a:rPr>
              <a:t>container.add( label1  );      </a:t>
            </a:r>
            <a:endParaRPr lang="en-US" altLang="zh-CN" sz="2000" b="1"/>
          </a:p>
          <a:p>
            <a:pPr algn="just">
              <a:lnSpc>
                <a:spcPct val="75000"/>
              </a:lnSpc>
              <a:buNone/>
            </a:pPr>
            <a:r>
              <a:rPr lang="en-US" altLang="zh-CN" sz="2000" b="1" err="1">
                <a:latin typeface="宋体" panose="02010600030101010101" pitchFamily="2" charset="-122"/>
              </a:rPr>
              <a:t>      maleButton = new JRadioButton</a:t>
            </a:r>
            <a:r>
              <a:rPr lang="en-US" altLang="zh-CN" sz="2000" b="1" dirty="0">
                <a:latin typeface="宋体" panose="02010600030101010101" pitchFamily="2" charset="-122"/>
              </a:rPr>
              <a:t>( "</a:t>
            </a:r>
            <a:r>
              <a:rPr lang="zh-CN" altLang="en-US" sz="2000" b="1" dirty="0">
                <a:latin typeface="宋体" panose="02010600030101010101" pitchFamily="2" charset="-122"/>
              </a:rPr>
              <a:t>男</a:t>
            </a:r>
            <a:r>
              <a:rPr lang="en-US" altLang="zh-CN" sz="2000" b="1" dirty="0">
                <a:latin typeface="宋体" panose="02010600030101010101" pitchFamily="2" charset="-122"/>
              </a:rPr>
              <a:t>", </a:t>
            </a:r>
            <a:r>
              <a:rPr lang="en-US" altLang="zh-CN" sz="2000" b="1">
                <a:latin typeface="宋体" panose="02010600030101010101" pitchFamily="2" charset="-122"/>
              </a:rPr>
              <a:t>true );</a:t>
            </a:r>
            <a:endParaRPr lang="en-US" altLang="zh-CN" sz="2000" b="1"/>
          </a:p>
          <a:p>
            <a:pPr algn="just">
              <a:lnSpc>
                <a:spcPct val="75000"/>
              </a:lnSpc>
              <a:buNone/>
            </a:pPr>
            <a:r>
              <a:rPr lang="en-US" altLang="zh-CN" sz="2000" b="1" err="1">
                <a:latin typeface="宋体" panose="02010600030101010101" pitchFamily="2" charset="-122"/>
              </a:rPr>
              <a:t>      container.add( maleButton</a:t>
            </a:r>
            <a:r>
              <a:rPr lang="en-US" altLang="zh-CN" sz="2000" b="1">
                <a:latin typeface="宋体" panose="02010600030101010101" pitchFamily="2" charset="-122"/>
              </a:rPr>
              <a:t> );</a:t>
            </a:r>
            <a:endParaRPr lang="en-US" altLang="zh-CN" sz="2000" b="1" err="1"/>
          </a:p>
          <a:p>
            <a:pPr algn="just">
              <a:lnSpc>
                <a:spcPct val="75000"/>
              </a:lnSpc>
              <a:buNone/>
            </a:pPr>
            <a:r>
              <a:rPr lang="en-US" altLang="zh-CN" sz="2000" b="1" err="1">
                <a:latin typeface="宋体" panose="02010600030101010101" pitchFamily="2" charset="-122"/>
              </a:rPr>
              <a:t>      womenButton = new JRadioButton</a:t>
            </a:r>
            <a:r>
              <a:rPr lang="en-US" altLang="zh-CN" sz="2000" b="1" dirty="0">
                <a:latin typeface="宋体" panose="02010600030101010101" pitchFamily="2" charset="-122"/>
              </a:rPr>
              <a:t>( "</a:t>
            </a:r>
            <a:r>
              <a:rPr lang="zh-CN" altLang="en-US" sz="2000" b="1" dirty="0">
                <a:latin typeface="宋体" panose="02010600030101010101" pitchFamily="2" charset="-122"/>
              </a:rPr>
              <a:t>女</a:t>
            </a:r>
            <a:r>
              <a:rPr lang="en-US" altLang="zh-CN" sz="2000" b="1" dirty="0">
                <a:latin typeface="宋体" panose="02010600030101010101" pitchFamily="2" charset="-122"/>
              </a:rPr>
              <a:t>", </a:t>
            </a:r>
            <a:r>
              <a:rPr lang="en-US" altLang="zh-CN" sz="2000" b="1">
                <a:latin typeface="宋体" panose="02010600030101010101" pitchFamily="2" charset="-122"/>
              </a:rPr>
              <a:t>false );</a:t>
            </a:r>
            <a:endParaRPr lang="en-US" altLang="zh-CN" sz="2000" b="1"/>
          </a:p>
          <a:p>
            <a:pPr algn="just">
              <a:lnSpc>
                <a:spcPct val="75000"/>
              </a:lnSpc>
              <a:buNone/>
            </a:pPr>
            <a:r>
              <a:rPr lang="en-US" altLang="zh-CN" sz="2000" b="1" dirty="0" err="1">
                <a:latin typeface="宋体" panose="02010600030101010101" pitchFamily="2" charset="-122"/>
              </a:rPr>
              <a:t>      container.add( womenButton</a:t>
            </a:r>
            <a:r>
              <a:rPr lang="en-US" altLang="zh-CN" sz="2000" b="1">
                <a:latin typeface="宋体" panose="02010600030101010101" pitchFamily="2" charset="-122"/>
              </a:rPr>
              <a:t> );</a:t>
            </a:r>
            <a:endParaRPr lang="en-US" altLang="zh-CN" sz="2000" b="1"/>
          </a:p>
          <a:p>
            <a:pPr algn="just">
              <a:lnSpc>
                <a:spcPct val="75000"/>
              </a:lnSpc>
              <a:buNone/>
            </a:pPr>
            <a:r>
              <a:rPr lang="en-US" altLang="zh-CN" sz="2000" b="1" dirty="0" err="1">
                <a:latin typeface="宋体" panose="02010600030101010101" pitchFamily="2" charset="-122"/>
              </a:rPr>
              <a:t>      radioGroup = new ButtonGroup</a:t>
            </a:r>
            <a:r>
              <a:rPr lang="en-US" altLang="zh-CN" sz="2000" b="1">
                <a:latin typeface="宋体" panose="02010600030101010101" pitchFamily="2" charset="-122"/>
              </a:rPr>
              <a:t>();</a:t>
            </a:r>
            <a:endParaRPr lang="en-US" altLang="zh-CN" sz="2000" b="1" dirty="0" err="1"/>
          </a:p>
          <a:p>
            <a:pPr algn="just">
              <a:lnSpc>
                <a:spcPct val="75000"/>
              </a:lnSpc>
              <a:buNone/>
            </a:pPr>
            <a:r>
              <a:rPr lang="en-US" altLang="zh-CN" sz="2000" b="1" dirty="0" err="1">
                <a:latin typeface="宋体" panose="02010600030101010101" pitchFamily="2" charset="-122"/>
              </a:rPr>
              <a:t>      radioGroup.add( maleButton</a:t>
            </a:r>
            <a:r>
              <a:rPr lang="en-US" altLang="zh-CN" sz="2000" b="1">
                <a:latin typeface="宋体" panose="02010600030101010101" pitchFamily="2" charset="-122"/>
              </a:rPr>
              <a:t> );</a:t>
            </a:r>
            <a:endParaRPr lang="en-US" altLang="zh-CN" sz="2000" b="1" dirty="0" err="1"/>
          </a:p>
          <a:p>
            <a:pPr algn="just">
              <a:lnSpc>
                <a:spcPct val="75000"/>
              </a:lnSpc>
              <a:buNone/>
            </a:pPr>
            <a:r>
              <a:rPr lang="en-US" altLang="zh-CN" sz="2000" b="1" dirty="0" err="1">
                <a:latin typeface="宋体" panose="02010600030101010101" pitchFamily="2" charset="-122"/>
              </a:rPr>
              <a:t>      radioGroup.add( womenButton</a:t>
            </a:r>
            <a:r>
              <a:rPr lang="en-US" altLang="zh-CN" sz="2000" b="1">
                <a:latin typeface="宋体" panose="02010600030101010101" pitchFamily="2" charset="-122"/>
              </a:rPr>
              <a:t> );          </a:t>
            </a:r>
            <a:endParaRPr lang="en-US" altLang="zh-CN" sz="2000" b="1"/>
          </a:p>
          <a:p>
            <a:pPr algn="just">
              <a:lnSpc>
                <a:spcPct val="75000"/>
              </a:lnSpc>
              <a:buNone/>
            </a:pPr>
            <a:r>
              <a:rPr lang="en-US" altLang="zh-CN" sz="2000" b="1">
                <a:latin typeface="宋体" panose="02010600030101010101" pitchFamily="2" charset="-122"/>
              </a:rPr>
              <a:t>      </a:t>
            </a:r>
          </a:p>
        </p:txBody>
      </p:sp>
      <p:sp>
        <p:nvSpPr>
          <p:cNvPr id="436229" name="矩形 436228"/>
          <p:cNvSpPr/>
          <p:nvPr/>
        </p:nvSpPr>
        <p:spPr>
          <a:xfrm>
            <a:off x="3152775" y="3152775"/>
            <a:ext cx="9144000" cy="0"/>
          </a:xfrm>
          <a:prstGeom prst="rect">
            <a:avLst/>
          </a:prstGeom>
          <a:noFill/>
          <a:ln w="9525">
            <a:noFill/>
          </a:ln>
        </p:spPr>
        <p:txBody>
          <a:bodyPr/>
          <a:lstStyle/>
          <a:p>
            <a:endParaRPr lang="zh-CN" altLang="en-US"/>
          </a:p>
        </p:txBody>
      </p:sp>
      <p:pic>
        <p:nvPicPr>
          <p:cNvPr id="436228" name="图片 436227"/>
          <p:cNvPicPr>
            <a:picLocks noChangeAspect="1"/>
          </p:cNvPicPr>
          <p:nvPr/>
        </p:nvPicPr>
        <p:blipFill>
          <a:blip r:embed="rId3"/>
          <a:stretch>
            <a:fillRect/>
          </a:stretch>
        </p:blipFill>
        <p:spPr>
          <a:xfrm>
            <a:off x="5867400" y="5105400"/>
            <a:ext cx="3276600" cy="1143000"/>
          </a:xfrm>
          <a:prstGeom prst="rect">
            <a:avLst/>
          </a:prstGeom>
          <a:noFill/>
          <a:ln w="9525">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标题 437249"/>
          <p:cNvSpPr>
            <a:spLocks noGrp="1"/>
          </p:cNvSpPr>
          <p:nvPr>
            <p:ph type="title"/>
          </p:nvPr>
        </p:nvSpPr>
        <p:spPr>
          <a:ln/>
        </p:spPr>
        <p:txBody>
          <a:bodyPr anchor="b"/>
          <a:lstStyle/>
          <a:p>
            <a:endParaRPr/>
          </a:p>
        </p:txBody>
      </p:sp>
      <p:sp>
        <p:nvSpPr>
          <p:cNvPr id="437251" name="文本占位符 437250"/>
          <p:cNvSpPr>
            <a:spLocks noGrp="1"/>
          </p:cNvSpPr>
          <p:nvPr>
            <p:ph type="body" idx="1"/>
          </p:nvPr>
        </p:nvSpPr>
        <p:spPr>
          <a:xfrm>
            <a:off x="152400" y="0"/>
            <a:ext cx="8534400" cy="6248400"/>
          </a:xfrm>
          <a:solidFill>
            <a:schemeClr val="bg1"/>
          </a:solidFill>
          <a:ln/>
        </p:spPr>
        <p:txBody>
          <a:bodyPr/>
          <a:lstStyle/>
          <a:p>
            <a:pPr algn="just">
              <a:lnSpc>
                <a:spcPct val="75000"/>
              </a:lnSpc>
              <a:buNone/>
            </a:pPr>
            <a:r>
              <a:rPr lang="en-US" altLang="zh-CN" sz="2000" b="1" dirty="0">
                <a:latin typeface="宋体" panose="02010600030101010101" pitchFamily="2" charset="-122"/>
              </a:rPr>
              <a:t>     </a:t>
            </a:r>
            <a:r>
              <a:rPr lang="en-US" altLang="zh-CN" sz="2000" b="1" err="1">
                <a:latin typeface="宋体" panose="02010600030101010101" pitchFamily="2" charset="-122"/>
              </a:rPr>
              <a:t>// register events for JRadioButtons</a:t>
            </a:r>
            <a:endParaRPr lang="en-US" altLang="zh-CN" sz="2000" b="1" err="1"/>
          </a:p>
          <a:p>
            <a:pPr algn="just">
              <a:lnSpc>
                <a:spcPct val="75000"/>
              </a:lnSpc>
              <a:buNone/>
            </a:pPr>
            <a:r>
              <a:rPr lang="en-US" altLang="zh-CN" sz="2000" b="1" err="1">
                <a:latin typeface="宋体" panose="02010600030101010101" pitchFamily="2" charset="-122"/>
              </a:rPr>
              <a:t>      maleButton.addItemListener( new RadioButtonHandler</a:t>
            </a:r>
            <a:r>
              <a:rPr lang="en-US" altLang="zh-CN" sz="2000" b="1">
                <a:latin typeface="宋体" panose="02010600030101010101" pitchFamily="2" charset="-122"/>
              </a:rPr>
              <a:t>(  ) );</a:t>
            </a:r>
            <a:endParaRPr lang="en-US" altLang="zh-CN" sz="2000" b="1"/>
          </a:p>
          <a:p>
            <a:pPr>
              <a:lnSpc>
                <a:spcPct val="75000"/>
              </a:lnSpc>
              <a:buNone/>
            </a:pPr>
            <a:r>
              <a:rPr lang="en-US" altLang="zh-CN" sz="2000" b="1" err="1">
                <a:latin typeface="宋体" panose="02010600030101010101" pitchFamily="2" charset="-122"/>
              </a:rPr>
              <a:t>      womenButton.addItemListener( new RadioButtonHandler</a:t>
            </a:r>
            <a:r>
              <a:rPr lang="en-US" altLang="zh-CN" sz="2000" b="1">
                <a:latin typeface="宋体" panose="02010600030101010101" pitchFamily="2" charset="-122"/>
              </a:rPr>
              <a:t>(  ) );</a:t>
            </a:r>
          </a:p>
          <a:p>
            <a:pPr algn="just">
              <a:lnSpc>
                <a:spcPct val="75000"/>
              </a:lnSpc>
              <a:buNone/>
            </a:pPr>
            <a:r>
              <a:rPr lang="en-US" altLang="zh-CN" sz="2000" b="1" dirty="0">
                <a:latin typeface="宋体" panose="02010600030101010101" pitchFamily="2" charset="-122"/>
              </a:rPr>
              <a:t>      </a:t>
            </a:r>
            <a:r>
              <a:rPr lang="en-US" altLang="zh-CN" sz="2000" b="1" err="1">
                <a:latin typeface="宋体" panose="02010600030101010101" pitchFamily="2" charset="-122"/>
              </a:rPr>
              <a:t>field = new JTextField</a:t>
            </a:r>
            <a:r>
              <a:rPr lang="en-US" altLang="zh-CN" sz="2000" b="1" dirty="0">
                <a:latin typeface="宋体" panose="02010600030101010101" pitchFamily="2" charset="-122"/>
              </a:rPr>
              <a:t>( "</a:t>
            </a:r>
            <a:r>
              <a:rPr lang="zh-CN" altLang="en-US" sz="2000" b="1" dirty="0">
                <a:latin typeface="宋体" panose="02010600030101010101" pitchFamily="2" charset="-122"/>
              </a:rPr>
              <a:t>性别初值是</a:t>
            </a:r>
            <a:r>
              <a:rPr lang="en-US" altLang="zh-CN" sz="2000" b="1" dirty="0">
                <a:latin typeface="宋体" panose="02010600030101010101" pitchFamily="2" charset="-122"/>
              </a:rPr>
              <a:t>: </a:t>
            </a:r>
            <a:r>
              <a:rPr lang="zh-CN" altLang="en-US" sz="2000" b="1" dirty="0">
                <a:latin typeface="宋体" panose="02010600030101010101" pitchFamily="2" charset="-122"/>
              </a:rPr>
              <a:t>男</a:t>
            </a:r>
            <a:r>
              <a:rPr lang="en-US" altLang="zh-CN" sz="2000" b="1" dirty="0">
                <a:latin typeface="宋体" panose="02010600030101010101" pitchFamily="2" charset="-122"/>
              </a:rPr>
              <a:t>" ); </a:t>
            </a:r>
            <a:endParaRPr lang="en-US" altLang="zh-CN" sz="2000" b="1">
              <a:latin typeface="宋体" panose="02010600030101010101" pitchFamily="2" charset="-122"/>
            </a:endParaRPr>
          </a:p>
          <a:p>
            <a:pPr algn="just">
              <a:lnSpc>
                <a:spcPct val="75000"/>
              </a:lnSpc>
              <a:buNone/>
            </a:pPr>
            <a:r>
              <a:rPr lang="en-US" altLang="zh-CN" sz="2000" b="1" err="1">
                <a:latin typeface="宋体" panose="02010600030101010101" pitchFamily="2" charset="-122"/>
              </a:rPr>
              <a:t>      container.add( field ); </a:t>
            </a:r>
          </a:p>
          <a:p>
            <a:pPr algn="just">
              <a:lnSpc>
                <a:spcPct val="75000"/>
              </a:lnSpc>
              <a:buNone/>
            </a:pPr>
            <a:r>
              <a:rPr lang="en-US" altLang="zh-CN" sz="2000" b="1" err="1">
                <a:latin typeface="宋体" panose="02010600030101010101" pitchFamily="2" charset="-122"/>
              </a:rPr>
              <a:t>      setSize( 300, 100 );</a:t>
            </a:r>
          </a:p>
          <a:p>
            <a:pPr algn="just">
              <a:lnSpc>
                <a:spcPct val="75000"/>
              </a:lnSpc>
              <a:buNone/>
            </a:pPr>
            <a:r>
              <a:rPr lang="en-US" altLang="zh-CN" sz="2000" b="1" err="1">
                <a:latin typeface="宋体" panose="02010600030101010101" pitchFamily="2" charset="-122"/>
              </a:rPr>
              <a:t>      setVisible</a:t>
            </a:r>
            <a:r>
              <a:rPr lang="en-US" altLang="zh-CN" sz="2000" b="1">
                <a:latin typeface="宋体" panose="02010600030101010101" pitchFamily="2" charset="-122"/>
              </a:rPr>
              <a:t>( true );</a:t>
            </a:r>
          </a:p>
          <a:p>
            <a:pPr algn="just">
              <a:lnSpc>
                <a:spcPct val="75000"/>
              </a:lnSpc>
              <a:buNone/>
            </a:pPr>
            <a:r>
              <a:rPr lang="en-US" altLang="zh-CN" sz="2000" b="1">
                <a:latin typeface="宋体" panose="02010600030101010101" pitchFamily="2" charset="-122"/>
              </a:rPr>
              <a:t>   } </a:t>
            </a:r>
          </a:p>
          <a:p>
            <a:pPr algn="just">
              <a:lnSpc>
                <a:spcPct val="75000"/>
              </a:lnSpc>
              <a:buNone/>
            </a:pPr>
            <a:r>
              <a:rPr lang="en-US" altLang="zh-CN" sz="2000" b="1" err="1">
                <a:latin typeface="宋体" panose="02010600030101010101" pitchFamily="2" charset="-122"/>
              </a:rPr>
              <a:t>   public static void main( String args</a:t>
            </a:r>
            <a:r>
              <a:rPr lang="en-US" altLang="zh-CN" sz="2000" b="1">
                <a:latin typeface="宋体" panose="02010600030101010101" pitchFamily="2" charset="-122"/>
              </a:rPr>
              <a:t>[] )</a:t>
            </a:r>
          </a:p>
          <a:p>
            <a:pPr algn="just">
              <a:lnSpc>
                <a:spcPct val="75000"/>
              </a:lnSpc>
              <a:buNone/>
            </a:pPr>
            <a:r>
              <a:rPr lang="en-US" altLang="zh-CN" sz="2000" b="1" err="1">
                <a:latin typeface="宋体" panose="02010600030101010101" pitchFamily="2" charset="-122"/>
              </a:rPr>
              <a:t>   {   RadioButtonTest application = new RadioButtonTest</a:t>
            </a:r>
            <a:r>
              <a:rPr lang="en-US" altLang="zh-CN" sz="2000" b="1">
                <a:latin typeface="宋体" panose="02010600030101010101" pitchFamily="2" charset="-122"/>
              </a:rPr>
              <a:t>();</a:t>
            </a:r>
          </a:p>
          <a:p>
            <a:pPr algn="just">
              <a:lnSpc>
                <a:spcPct val="75000"/>
              </a:lnSpc>
              <a:buNone/>
            </a:pPr>
            <a:r>
              <a:rPr lang="en-US" altLang="zh-CN" sz="2000" b="1" err="1">
                <a:latin typeface="宋体" panose="02010600030101010101" pitchFamily="2" charset="-122"/>
              </a:rPr>
              <a:t>      application.setDefaultCloseOperation( JFrame</a:t>
            </a:r>
            <a:r>
              <a:rPr lang="en-US" altLang="zh-CN" sz="2000" b="1">
                <a:latin typeface="宋体" panose="02010600030101010101" pitchFamily="2" charset="-122"/>
              </a:rPr>
              <a:t>.EXIT_ON_CLOSE );</a:t>
            </a:r>
          </a:p>
          <a:p>
            <a:pPr algn="just">
              <a:lnSpc>
                <a:spcPct val="75000"/>
              </a:lnSpc>
              <a:buNone/>
            </a:pPr>
            <a:r>
              <a:rPr lang="en-US" altLang="zh-CN" sz="2000" b="1">
                <a:latin typeface="宋体" panose="02010600030101010101" pitchFamily="2" charset="-122"/>
              </a:rPr>
              <a:t>   } </a:t>
            </a:r>
          </a:p>
          <a:p>
            <a:pPr algn="just">
              <a:lnSpc>
                <a:spcPct val="75000"/>
              </a:lnSpc>
              <a:buNone/>
            </a:pPr>
            <a:r>
              <a:rPr lang="en-US" altLang="zh-CN" sz="2000" b="1">
                <a:latin typeface="宋体" panose="02010600030101010101" pitchFamily="2" charset="-122"/>
              </a:rPr>
              <a:t>   // private inner class to handle radio button events</a:t>
            </a:r>
          </a:p>
          <a:p>
            <a:pPr algn="just">
              <a:lnSpc>
                <a:spcPct val="75000"/>
              </a:lnSpc>
              <a:buNone/>
            </a:pPr>
            <a:r>
              <a:rPr lang="en-US" altLang="zh-CN" sz="2000" b="1" err="1">
                <a:latin typeface="宋体" panose="02010600030101010101" pitchFamily="2" charset="-122"/>
              </a:rPr>
              <a:t>   private class RadioButtonHandler implements ItemListener</a:t>
            </a:r>
            <a:r>
              <a:rPr lang="en-US" altLang="zh-CN" sz="2000" b="1">
                <a:latin typeface="宋体" panose="02010600030101010101" pitchFamily="2" charset="-122"/>
              </a:rPr>
              <a:t> {</a:t>
            </a:r>
          </a:p>
          <a:p>
            <a:pPr algn="just">
              <a:lnSpc>
                <a:spcPct val="75000"/>
              </a:lnSpc>
              <a:buNone/>
            </a:pPr>
            <a:r>
              <a:rPr lang="en-US" altLang="zh-CN" sz="2000" b="1">
                <a:latin typeface="宋体" panose="02010600030101010101" pitchFamily="2" charset="-122"/>
              </a:rPr>
              <a:t>      // handle radio button events</a:t>
            </a:r>
          </a:p>
          <a:p>
            <a:pPr algn="just">
              <a:lnSpc>
                <a:spcPct val="75000"/>
              </a:lnSpc>
              <a:buNone/>
            </a:pPr>
            <a:r>
              <a:rPr lang="en-US" altLang="zh-CN" sz="2000" b="1" err="1">
                <a:latin typeface="宋体" panose="02010600030101010101" pitchFamily="2" charset="-122"/>
              </a:rPr>
              <a:t>      public void itemStateChanged( ItemEvent</a:t>
            </a:r>
            <a:r>
              <a:rPr lang="en-US" altLang="zh-CN" sz="2000" b="1">
                <a:latin typeface="宋体" panose="02010600030101010101" pitchFamily="2" charset="-122"/>
              </a:rPr>
              <a:t> event )</a:t>
            </a:r>
          </a:p>
          <a:p>
            <a:pPr algn="just">
              <a:lnSpc>
                <a:spcPct val="75000"/>
              </a:lnSpc>
              <a:buNone/>
            </a:pPr>
            <a:r>
              <a:rPr lang="en-US" altLang="zh-CN" sz="2000" b="1" err="1">
                <a:latin typeface="宋体" panose="02010600030101010101" pitchFamily="2" charset="-122"/>
              </a:rPr>
              <a:t>      {  if (event.getItem()==maleButton</a:t>
            </a:r>
            <a:r>
              <a:rPr lang="en-US" altLang="zh-CN" sz="2000" b="1">
                <a:latin typeface="宋体" panose="02010600030101010101" pitchFamily="2" charset="-122"/>
              </a:rPr>
              <a:t>)</a:t>
            </a:r>
          </a:p>
          <a:p>
            <a:pPr algn="just">
              <a:lnSpc>
                <a:spcPct val="75000"/>
              </a:lnSpc>
              <a:buNone/>
            </a:pPr>
            <a:r>
              <a:rPr lang="en-US" altLang="zh-CN" sz="2000" b="1" err="1">
                <a:latin typeface="宋体" panose="02010600030101010101" pitchFamily="2" charset="-122"/>
              </a:rPr>
              <a:t>             field.setText</a:t>
            </a:r>
            <a:r>
              <a:rPr lang="en-US" altLang="zh-CN" sz="2000" b="1" dirty="0">
                <a:latin typeface="宋体" panose="02010600030101010101" pitchFamily="2" charset="-122"/>
              </a:rPr>
              <a:t>( "</a:t>
            </a:r>
            <a:r>
              <a:rPr lang="zh-CN" altLang="en-US" sz="2000" b="1" dirty="0">
                <a:latin typeface="宋体" panose="02010600030101010101" pitchFamily="2" charset="-122"/>
              </a:rPr>
              <a:t>性别值是</a:t>
            </a:r>
            <a:r>
              <a:rPr lang="en-US" altLang="zh-CN" sz="2000" b="1" dirty="0">
                <a:latin typeface="宋体" panose="02010600030101010101" pitchFamily="2" charset="-122"/>
              </a:rPr>
              <a:t>: </a:t>
            </a:r>
            <a:r>
              <a:rPr lang="zh-CN" altLang="en-US" sz="2000" b="1" dirty="0">
                <a:latin typeface="宋体" panose="02010600030101010101" pitchFamily="2" charset="-122"/>
              </a:rPr>
              <a:t>男</a:t>
            </a:r>
            <a:r>
              <a:rPr lang="en-US" altLang="zh-CN" sz="2000" b="1" dirty="0">
                <a:latin typeface="宋体" panose="02010600030101010101" pitchFamily="2" charset="-122"/>
              </a:rPr>
              <a:t>" );</a:t>
            </a:r>
          </a:p>
          <a:p>
            <a:pPr algn="just">
              <a:lnSpc>
                <a:spcPct val="75000"/>
              </a:lnSpc>
              <a:buNone/>
            </a:pPr>
            <a:r>
              <a:rPr lang="en-US" altLang="zh-CN" sz="2000" b="1" dirty="0">
                <a:latin typeface="宋体" panose="02010600030101010101" pitchFamily="2" charset="-122"/>
              </a:rPr>
              <a:t>         </a:t>
            </a:r>
            <a:r>
              <a:rPr lang="en-US" altLang="zh-CN" sz="2000" b="1" err="1">
                <a:latin typeface="宋体" panose="02010600030101010101" pitchFamily="2" charset="-122"/>
              </a:rPr>
              <a:t>else if (event.getItem()==womenButton</a:t>
            </a:r>
            <a:r>
              <a:rPr lang="en-US" altLang="zh-CN" sz="2000" b="1">
                <a:latin typeface="宋体" panose="02010600030101010101" pitchFamily="2" charset="-122"/>
              </a:rPr>
              <a:t>)</a:t>
            </a:r>
          </a:p>
          <a:p>
            <a:pPr algn="just">
              <a:lnSpc>
                <a:spcPct val="75000"/>
              </a:lnSpc>
              <a:buNone/>
            </a:pPr>
            <a:r>
              <a:rPr lang="en-US" altLang="zh-CN" sz="2000" b="1" err="1">
                <a:latin typeface="宋体" panose="02010600030101010101" pitchFamily="2" charset="-122"/>
              </a:rPr>
              <a:t>             field.setText</a:t>
            </a:r>
            <a:r>
              <a:rPr lang="en-US" altLang="zh-CN" sz="2000" b="1" dirty="0">
                <a:latin typeface="宋体" panose="02010600030101010101" pitchFamily="2" charset="-122"/>
              </a:rPr>
              <a:t>( "</a:t>
            </a:r>
            <a:r>
              <a:rPr lang="zh-CN" altLang="en-US" sz="2000" b="1" dirty="0">
                <a:latin typeface="宋体" panose="02010600030101010101" pitchFamily="2" charset="-122"/>
              </a:rPr>
              <a:t>性别值是</a:t>
            </a:r>
            <a:r>
              <a:rPr lang="en-US" altLang="zh-CN" sz="2000" b="1" dirty="0">
                <a:latin typeface="宋体" panose="02010600030101010101" pitchFamily="2" charset="-122"/>
              </a:rPr>
              <a:t>: </a:t>
            </a:r>
            <a:r>
              <a:rPr lang="zh-CN" altLang="en-US" sz="2000" b="1" dirty="0">
                <a:latin typeface="宋体" panose="02010600030101010101" pitchFamily="2" charset="-122"/>
              </a:rPr>
              <a:t>女</a:t>
            </a:r>
            <a:r>
              <a:rPr lang="en-US" altLang="zh-CN" sz="2000" b="1" dirty="0">
                <a:latin typeface="宋体" panose="02010600030101010101" pitchFamily="2" charset="-122"/>
              </a:rPr>
              <a:t>" );         </a:t>
            </a:r>
          </a:p>
          <a:p>
            <a:pPr algn="just">
              <a:lnSpc>
                <a:spcPct val="75000"/>
              </a:lnSpc>
              <a:buNone/>
            </a:pPr>
            <a:r>
              <a:rPr lang="en-US" altLang="zh-CN" sz="2000" b="1" dirty="0">
                <a:latin typeface="宋体" panose="02010600030101010101" pitchFamily="2" charset="-122"/>
              </a:rPr>
              <a:t>      }</a:t>
            </a:r>
          </a:p>
          <a:p>
            <a:pPr algn="just">
              <a:lnSpc>
                <a:spcPct val="75000"/>
              </a:lnSpc>
              <a:buNone/>
            </a:pPr>
            <a:r>
              <a:rPr lang="en-US" altLang="zh-CN" sz="2000" b="1" dirty="0">
                <a:latin typeface="宋体" panose="02010600030101010101" pitchFamily="2" charset="-122"/>
              </a:rPr>
              <a:t>   } }</a:t>
            </a:r>
            <a:r>
              <a:rPr lang="en-US" altLang="zh-CN" sz="2000" b="1">
                <a:latin typeface="宋体" panose="02010600030101010101" pitchFamily="2" charset="-122"/>
              </a:rPr>
              <a:t> </a:t>
            </a:r>
          </a:p>
          <a:p>
            <a:pPr>
              <a:lnSpc>
                <a:spcPct val="75000"/>
              </a:lnSpc>
              <a:buNone/>
            </a:pPr>
            <a:endParaRPr lang="en-US" altLang="zh-CN" sz="2000" b="1">
              <a:latin typeface="宋体" panose="02010600030101010101" pitchFamily="2" charset="-122"/>
            </a:endParaRPr>
          </a:p>
        </p:txBody>
      </p:sp>
      <p:pic>
        <p:nvPicPr>
          <p:cNvPr id="437252" name="图片 437251"/>
          <p:cNvPicPr>
            <a:picLocks noChangeAspect="1"/>
          </p:cNvPicPr>
          <p:nvPr/>
        </p:nvPicPr>
        <p:blipFill>
          <a:blip r:embed="rId3"/>
          <a:stretch>
            <a:fillRect/>
          </a:stretch>
        </p:blipFill>
        <p:spPr>
          <a:xfrm>
            <a:off x="5715000" y="5029200"/>
            <a:ext cx="3429000" cy="114300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82945"/>
          <p:cNvSpPr>
            <a:spLocks noGrp="1"/>
          </p:cNvSpPr>
          <p:nvPr>
            <p:ph type="title"/>
          </p:nvPr>
        </p:nvSpPr>
        <p:spPr>
          <a:xfrm>
            <a:off x="914400" y="457200"/>
            <a:ext cx="6400800" cy="609600"/>
          </a:xfrm>
          <a:ln/>
        </p:spPr>
        <p:txBody>
          <a:bodyPr anchor="b"/>
          <a:lstStyle/>
          <a:p>
            <a:r>
              <a:rPr lang="en-US" altLang="zh-CN" sz="3200" b="0" dirty="0">
                <a:solidFill>
                  <a:schemeClr val="folHlink"/>
                </a:solidFill>
              </a:rPr>
              <a:t>1</a:t>
            </a:r>
            <a:r>
              <a:rPr lang="zh-CN" altLang="en-US" sz="3200" b="0" dirty="0">
                <a:solidFill>
                  <a:schemeClr val="folHlink"/>
                </a:solidFill>
              </a:rPr>
              <a:t>、 </a:t>
            </a:r>
            <a:r>
              <a:rPr lang="en-US" altLang="zh-CN" sz="3200" dirty="0">
                <a:solidFill>
                  <a:schemeClr val="folHlink"/>
                </a:solidFill>
                <a:latin typeface="Arial" panose="020B0604020202020204" pitchFamily="34" charset="0"/>
                <a:ea typeface="楷体_GB2312" pitchFamily="49" charset="-122"/>
              </a:rPr>
              <a:t>AWT</a:t>
            </a:r>
            <a:r>
              <a:rPr lang="zh-CN" altLang="en-US" sz="3200" dirty="0">
                <a:solidFill>
                  <a:schemeClr val="folHlink"/>
                </a:solidFill>
                <a:latin typeface="Arial" panose="020B0604020202020204" pitchFamily="34" charset="0"/>
                <a:ea typeface="楷体_GB2312" pitchFamily="49" charset="-122"/>
              </a:rPr>
              <a:t>组件</a:t>
            </a:r>
            <a:r>
              <a:rPr lang="zh-CN" altLang="en-US" sz="3200" dirty="0">
                <a:solidFill>
                  <a:schemeClr val="folHlink"/>
                </a:solidFill>
                <a:latin typeface="Times New Roman" panose="02020603050405020304" pitchFamily="18" charset="0"/>
                <a:ea typeface="楷体_GB2312" pitchFamily="49" charset="-122"/>
              </a:rPr>
              <a:t>介绍</a:t>
            </a:r>
            <a:endParaRPr lang="zh-CN" altLang="en-US" sz="3200">
              <a:solidFill>
                <a:schemeClr val="folHlink"/>
              </a:solidFill>
              <a:latin typeface="宋体" panose="02010600030101010101" pitchFamily="2" charset="-122"/>
              <a:ea typeface="楷体_GB2312" pitchFamily="49" charset="-122"/>
            </a:endParaRPr>
          </a:p>
        </p:txBody>
      </p:sp>
      <p:sp>
        <p:nvSpPr>
          <p:cNvPr id="82947" name="文本占位符 82946"/>
          <p:cNvSpPr>
            <a:spLocks noGrp="1"/>
          </p:cNvSpPr>
          <p:nvPr>
            <p:ph type="body" idx="1"/>
          </p:nvPr>
        </p:nvSpPr>
        <p:spPr>
          <a:xfrm>
            <a:off x="457200" y="1676400"/>
            <a:ext cx="8305800" cy="838200"/>
          </a:xfrm>
          <a:ln/>
        </p:spPr>
        <p:txBody>
          <a:bodyPr/>
          <a:lstStyle/>
          <a:p>
            <a:pPr marL="0" indent="0">
              <a:lnSpc>
                <a:spcPct val="90000"/>
              </a:lnSpc>
              <a:buClr>
                <a:schemeClr val="tx1"/>
              </a:buClr>
              <a:buBlip>
                <a:blip r:embed="rId3"/>
              </a:buBlip>
            </a:pPr>
            <a:r>
              <a:rPr lang="en-US" altLang="zh-CN" sz="2400" b="1" err="1">
                <a:latin typeface="Times New Roman" panose="02020603050405020304" pitchFamily="18" charset="0"/>
                <a:cs typeface="Times New Roman" panose="02020603050405020304" pitchFamily="18" charset="0"/>
              </a:rPr>
              <a:t> java.awt</a:t>
            </a:r>
            <a:r>
              <a:rPr lang="zh-CN" altLang="en-US" sz="2400" b="1" dirty="0">
                <a:latin typeface="宋体" panose="02010600030101010101" pitchFamily="2" charset="-122"/>
              </a:rPr>
              <a:t>包提供了基本的</a:t>
            </a:r>
            <a:r>
              <a:rPr lang="en-US" altLang="zh-CN" sz="2400" b="1">
                <a:latin typeface="Times New Roman" panose="02020603050405020304" pitchFamily="18" charset="0"/>
                <a:cs typeface="Times New Roman" panose="02020603050405020304" pitchFamily="18" charset="0"/>
              </a:rPr>
              <a:t>Java</a:t>
            </a:r>
            <a:r>
              <a:rPr lang="zh-CN" altLang="en-US" sz="2400" b="1" dirty="0">
                <a:latin typeface="宋体" panose="02010600030101010101" pitchFamily="2" charset="-122"/>
              </a:rPr>
              <a:t>程序的</a:t>
            </a:r>
            <a:r>
              <a:rPr lang="en-US" altLang="zh-CN" sz="2400" b="1">
                <a:latin typeface="Times New Roman" panose="02020603050405020304" pitchFamily="18" charset="0"/>
                <a:cs typeface="Times New Roman" panose="02020603050405020304" pitchFamily="18" charset="0"/>
              </a:rPr>
              <a:t>GUI</a:t>
            </a:r>
            <a:r>
              <a:rPr lang="zh-CN" altLang="en-US" sz="2400" b="1" dirty="0">
                <a:latin typeface="宋体" panose="02010600030101010101" pitchFamily="2" charset="-122"/>
              </a:rPr>
              <a:t>设计工具，</a:t>
            </a:r>
          </a:p>
          <a:p>
            <a:pPr marL="0" indent="0">
              <a:lnSpc>
                <a:spcPct val="90000"/>
              </a:lnSpc>
              <a:buClr>
                <a:schemeClr val="tx1"/>
              </a:buClr>
              <a:buBlip>
                <a:blip r:embed="rId3"/>
              </a:buBlip>
            </a:pPr>
            <a:r>
              <a:rPr lang="zh-CN" altLang="en-US" sz="2400" b="1" dirty="0">
                <a:latin typeface="宋体" panose="02010600030101010101" pitchFamily="2" charset="-122"/>
              </a:rPr>
              <a:t>包中的主要类或接口之间的继承关系</a:t>
            </a:r>
            <a:r>
              <a:rPr lang="en-US" altLang="zh-CN" sz="2400" b="1" dirty="0">
                <a:latin typeface="宋体" panose="02010600030101010101" pitchFamily="2" charset="-122"/>
              </a:rPr>
              <a:t>:</a:t>
            </a:r>
            <a:r>
              <a:rPr lang="en-US" altLang="zh-CN" sz="2800"/>
              <a:t> </a:t>
            </a:r>
          </a:p>
        </p:txBody>
      </p:sp>
      <p:grpSp>
        <p:nvGrpSpPr>
          <p:cNvPr id="82948" name="组合 82947"/>
          <p:cNvGrpSpPr/>
          <p:nvPr/>
        </p:nvGrpSpPr>
        <p:grpSpPr>
          <a:xfrm>
            <a:off x="1066800" y="2667000"/>
            <a:ext cx="6324600" cy="3124200"/>
            <a:chOff x="2898" y="9969"/>
            <a:chExt cx="5275" cy="3432"/>
          </a:xfrm>
        </p:grpSpPr>
        <p:sp>
          <p:nvSpPr>
            <p:cNvPr id="82949" name="文本框 82948"/>
            <p:cNvSpPr txBox="1"/>
            <p:nvPr/>
          </p:nvSpPr>
          <p:spPr>
            <a:xfrm>
              <a:off x="5430" y="9969"/>
              <a:ext cx="1055" cy="312"/>
            </a:xfrm>
            <a:prstGeom prst="rect">
              <a:avLst/>
            </a:prstGeom>
            <a:solidFill>
              <a:srgbClr val="FFFFFF"/>
            </a:solidFill>
            <a:ln w="9525" cap="flat" cmpd="sng">
              <a:solidFill>
                <a:srgbClr val="000000"/>
              </a:solidFill>
              <a:prstDash val="solid"/>
              <a:miter/>
              <a:headEnd type="none" w="med" len="med"/>
              <a:tailEnd type="none" w="med" len="med"/>
            </a:ln>
          </p:spPr>
          <p:txBody>
            <a:bodyPr tIns="0" bIns="0"/>
            <a:lstStyle/>
            <a:p>
              <a:pPr algn="just" eaLnBrk="0" hangingPunct="0"/>
              <a:r>
                <a:rPr lang="en-US" altLang="zh-CN" sz="1600">
                  <a:solidFill>
                    <a:schemeClr val="tx1"/>
                  </a:solidFill>
                  <a:latin typeface="宋体" panose="02010600030101010101" pitchFamily="2" charset="-122"/>
                  <a:ea typeface="宋体" panose="02010600030101010101" pitchFamily="2" charset="-122"/>
                </a:rPr>
                <a:t>Object</a:t>
              </a:r>
            </a:p>
          </p:txBody>
        </p:sp>
        <p:sp>
          <p:nvSpPr>
            <p:cNvPr id="82950" name="文本框 82949"/>
            <p:cNvSpPr txBox="1"/>
            <p:nvPr/>
          </p:nvSpPr>
          <p:spPr>
            <a:xfrm>
              <a:off x="6907" y="10749"/>
              <a:ext cx="1266" cy="312"/>
            </a:xfrm>
            <a:prstGeom prst="rect">
              <a:avLst/>
            </a:prstGeom>
            <a:solidFill>
              <a:srgbClr val="FFFFFF"/>
            </a:solidFill>
            <a:ln w="9525" cap="flat" cmpd="sng">
              <a:solidFill>
                <a:srgbClr val="000000"/>
              </a:solidFill>
              <a:prstDash val="solid"/>
              <a:miter/>
              <a:headEnd type="none" w="med" len="med"/>
              <a:tailEnd type="none" w="med" len="med"/>
            </a:ln>
          </p:spPr>
          <p:txBody>
            <a:bodyPr lIns="18000" tIns="0" rIns="0" bIns="0"/>
            <a:lstStyle/>
            <a:p>
              <a:pPr algn="ctr" eaLnBrk="0" hangingPunct="0"/>
              <a:r>
                <a:rPr lang="en-US" altLang="zh-CN" sz="1600" err="1">
                  <a:solidFill>
                    <a:schemeClr val="tx1"/>
                  </a:solidFill>
                  <a:latin typeface="宋体" panose="02010600030101010101" pitchFamily="2" charset="-122"/>
                  <a:ea typeface="宋体" panose="02010600030101010101" pitchFamily="2" charset="-122"/>
                </a:rPr>
                <a:t>LayoutManager</a:t>
              </a:r>
            </a:p>
          </p:txBody>
        </p:sp>
        <p:sp>
          <p:nvSpPr>
            <p:cNvPr id="82951" name="文本框 82950"/>
            <p:cNvSpPr txBox="1"/>
            <p:nvPr/>
          </p:nvSpPr>
          <p:spPr>
            <a:xfrm>
              <a:off x="5430" y="10749"/>
              <a:ext cx="1055" cy="312"/>
            </a:xfrm>
            <a:prstGeom prst="rect">
              <a:avLst/>
            </a:prstGeom>
            <a:solidFill>
              <a:srgbClr val="FFFFFF"/>
            </a:solidFill>
            <a:ln w="9525" cap="flat" cmpd="sng">
              <a:solidFill>
                <a:srgbClr val="000000"/>
              </a:solidFill>
              <a:prstDash val="solid"/>
              <a:miter/>
              <a:headEnd type="none" w="med" len="med"/>
              <a:tailEnd type="none" w="med" len="med"/>
            </a:ln>
          </p:spPr>
          <p:txBody>
            <a:bodyPr tIns="0" bIns="0"/>
            <a:lstStyle/>
            <a:p>
              <a:pPr algn="ctr" eaLnBrk="0" hangingPunct="0"/>
              <a:r>
                <a:rPr lang="en-US" altLang="zh-CN" sz="1600" err="1">
                  <a:solidFill>
                    <a:schemeClr val="tx1"/>
                  </a:solidFill>
                  <a:latin typeface="宋体" panose="02010600030101010101" pitchFamily="2" charset="-122"/>
                  <a:ea typeface="宋体" panose="02010600030101010101" pitchFamily="2" charset="-122"/>
                </a:rPr>
                <a:t>Component</a:t>
              </a:r>
            </a:p>
          </p:txBody>
        </p:sp>
        <p:sp>
          <p:nvSpPr>
            <p:cNvPr id="82952" name="文本框 82951"/>
            <p:cNvSpPr txBox="1"/>
            <p:nvPr/>
          </p:nvSpPr>
          <p:spPr>
            <a:xfrm>
              <a:off x="7118" y="11529"/>
              <a:ext cx="1055" cy="312"/>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chemeClr val="tx1"/>
                  </a:solidFill>
                  <a:latin typeface="宋体" panose="02010600030101010101" pitchFamily="2" charset="-122"/>
                  <a:ea typeface="宋体" panose="02010600030101010101" pitchFamily="2" charset="-122"/>
                </a:rPr>
                <a:t>Label</a:t>
              </a:r>
            </a:p>
          </p:txBody>
        </p:sp>
        <p:sp>
          <p:nvSpPr>
            <p:cNvPr id="82953" name="文本框 82952"/>
            <p:cNvSpPr txBox="1"/>
            <p:nvPr/>
          </p:nvSpPr>
          <p:spPr>
            <a:xfrm>
              <a:off x="3742" y="12309"/>
              <a:ext cx="1055" cy="312"/>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chemeClr val="tx1"/>
                  </a:solidFill>
                  <a:latin typeface="宋体" panose="02010600030101010101" pitchFamily="2" charset="-122"/>
                  <a:ea typeface="宋体" panose="02010600030101010101" pitchFamily="2" charset="-122"/>
                </a:rPr>
                <a:t>Window</a:t>
              </a:r>
            </a:p>
          </p:txBody>
        </p:sp>
        <p:sp>
          <p:nvSpPr>
            <p:cNvPr id="82954" name="文本框 82953"/>
            <p:cNvSpPr txBox="1"/>
            <p:nvPr/>
          </p:nvSpPr>
          <p:spPr>
            <a:xfrm>
              <a:off x="7118" y="11997"/>
              <a:ext cx="1055" cy="312"/>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chemeClr val="tx1"/>
                  </a:solidFill>
                  <a:latin typeface="宋体" panose="02010600030101010101" pitchFamily="2" charset="-122"/>
                  <a:ea typeface="宋体" panose="02010600030101010101" pitchFamily="2" charset="-122"/>
                </a:rPr>
                <a:t>Button</a:t>
              </a:r>
            </a:p>
          </p:txBody>
        </p:sp>
        <p:sp>
          <p:nvSpPr>
            <p:cNvPr id="82955" name="文本框 82954"/>
            <p:cNvSpPr txBox="1"/>
            <p:nvPr/>
          </p:nvSpPr>
          <p:spPr>
            <a:xfrm>
              <a:off x="7118" y="12465"/>
              <a:ext cx="1055" cy="312"/>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chemeClr val="tx1"/>
                  </a:solidFill>
                  <a:latin typeface="宋体" panose="02010600030101010101" pitchFamily="2" charset="-122"/>
                  <a:ea typeface="宋体" panose="02010600030101010101" pitchFamily="2" charset="-122"/>
                </a:rPr>
                <a:t>Canvas</a:t>
              </a:r>
            </a:p>
          </p:txBody>
        </p:sp>
        <p:sp>
          <p:nvSpPr>
            <p:cNvPr id="82956" name="文本框 82955"/>
            <p:cNvSpPr txBox="1"/>
            <p:nvPr/>
          </p:nvSpPr>
          <p:spPr>
            <a:xfrm>
              <a:off x="7118" y="12933"/>
              <a:ext cx="1055" cy="312"/>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chemeClr val="tx1"/>
                  </a:solidFill>
                  <a:latin typeface="宋体" panose="02010600030101010101" pitchFamily="2" charset="-122"/>
                  <a:ea typeface="宋体" panose="02010600030101010101" pitchFamily="2" charset="-122"/>
                </a:rPr>
                <a:t>Checkbox</a:t>
              </a:r>
            </a:p>
          </p:txBody>
        </p:sp>
        <p:sp>
          <p:nvSpPr>
            <p:cNvPr id="82957" name="直接连接符 82956"/>
            <p:cNvSpPr/>
            <p:nvPr/>
          </p:nvSpPr>
          <p:spPr>
            <a:xfrm flipV="1">
              <a:off x="5852" y="10281"/>
              <a:ext cx="0" cy="468"/>
            </a:xfrm>
            <a:prstGeom prst="line">
              <a:avLst/>
            </a:prstGeom>
            <a:ln w="9525" cap="flat" cmpd="sng">
              <a:solidFill>
                <a:srgbClr val="000000"/>
              </a:solidFill>
              <a:prstDash val="solid"/>
              <a:headEnd type="none" w="med" len="med"/>
              <a:tailEnd type="triangle" w="med" len="med"/>
            </a:ln>
          </p:spPr>
        </p:sp>
        <p:sp>
          <p:nvSpPr>
            <p:cNvPr id="82958" name="直接连接符 82957"/>
            <p:cNvSpPr/>
            <p:nvPr/>
          </p:nvSpPr>
          <p:spPr>
            <a:xfrm>
              <a:off x="5852" y="10593"/>
              <a:ext cx="1688" cy="0"/>
            </a:xfrm>
            <a:prstGeom prst="line">
              <a:avLst/>
            </a:prstGeom>
            <a:ln w="9525" cap="flat" cmpd="sng">
              <a:solidFill>
                <a:srgbClr val="000000"/>
              </a:solidFill>
              <a:prstDash val="solid"/>
              <a:headEnd type="none" w="med" len="med"/>
              <a:tailEnd type="none" w="med" len="med"/>
            </a:ln>
          </p:spPr>
        </p:sp>
        <p:sp>
          <p:nvSpPr>
            <p:cNvPr id="82959" name="直接连接符 82958"/>
            <p:cNvSpPr/>
            <p:nvPr/>
          </p:nvSpPr>
          <p:spPr>
            <a:xfrm>
              <a:off x="7540" y="10593"/>
              <a:ext cx="0" cy="156"/>
            </a:xfrm>
            <a:prstGeom prst="line">
              <a:avLst/>
            </a:prstGeom>
            <a:ln w="9525" cap="flat" cmpd="sng">
              <a:solidFill>
                <a:srgbClr val="000000"/>
              </a:solidFill>
              <a:prstDash val="solid"/>
              <a:headEnd type="none" w="med" len="med"/>
              <a:tailEnd type="none" w="med" len="med"/>
            </a:ln>
          </p:spPr>
        </p:sp>
        <p:sp>
          <p:nvSpPr>
            <p:cNvPr id="82960" name="直接连接符 82959"/>
            <p:cNvSpPr/>
            <p:nvPr/>
          </p:nvSpPr>
          <p:spPr>
            <a:xfrm flipV="1">
              <a:off x="5852" y="11061"/>
              <a:ext cx="0" cy="468"/>
            </a:xfrm>
            <a:prstGeom prst="line">
              <a:avLst/>
            </a:prstGeom>
            <a:ln w="9525" cap="flat" cmpd="sng">
              <a:solidFill>
                <a:srgbClr val="000000"/>
              </a:solidFill>
              <a:prstDash val="solid"/>
              <a:headEnd type="none" w="med" len="med"/>
              <a:tailEnd type="triangle" w="med" len="med"/>
            </a:ln>
          </p:spPr>
        </p:sp>
        <p:sp>
          <p:nvSpPr>
            <p:cNvPr id="82961" name="文本框 82960"/>
            <p:cNvSpPr txBox="1"/>
            <p:nvPr/>
          </p:nvSpPr>
          <p:spPr>
            <a:xfrm>
              <a:off x="5430" y="11529"/>
              <a:ext cx="1055" cy="312"/>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chemeClr val="tx1"/>
                  </a:solidFill>
                  <a:latin typeface="宋体" panose="02010600030101010101" pitchFamily="2" charset="-122"/>
                  <a:ea typeface="宋体" panose="02010600030101010101" pitchFamily="2" charset="-122"/>
                </a:rPr>
                <a:t>Container</a:t>
              </a:r>
            </a:p>
          </p:txBody>
        </p:sp>
        <p:sp>
          <p:nvSpPr>
            <p:cNvPr id="82962" name="文本框 82961"/>
            <p:cNvSpPr txBox="1"/>
            <p:nvPr/>
          </p:nvSpPr>
          <p:spPr>
            <a:xfrm>
              <a:off x="5430" y="12309"/>
              <a:ext cx="1055" cy="312"/>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chemeClr val="tx1"/>
                  </a:solidFill>
                  <a:latin typeface="宋体" panose="02010600030101010101" pitchFamily="2" charset="-122"/>
                  <a:ea typeface="宋体" panose="02010600030101010101" pitchFamily="2" charset="-122"/>
                </a:rPr>
                <a:t>Panel</a:t>
              </a:r>
            </a:p>
          </p:txBody>
        </p:sp>
        <p:sp>
          <p:nvSpPr>
            <p:cNvPr id="82963" name="直接连接符 82962"/>
            <p:cNvSpPr/>
            <p:nvPr/>
          </p:nvSpPr>
          <p:spPr>
            <a:xfrm flipV="1">
              <a:off x="5852" y="11841"/>
              <a:ext cx="0" cy="468"/>
            </a:xfrm>
            <a:prstGeom prst="line">
              <a:avLst/>
            </a:prstGeom>
            <a:ln w="9525" cap="flat" cmpd="sng">
              <a:solidFill>
                <a:srgbClr val="000000"/>
              </a:solidFill>
              <a:prstDash val="solid"/>
              <a:headEnd type="none" w="med" len="med"/>
              <a:tailEnd type="triangle" w="med" len="med"/>
            </a:ln>
          </p:spPr>
        </p:sp>
        <p:sp>
          <p:nvSpPr>
            <p:cNvPr id="82964" name="直接连接符 82963"/>
            <p:cNvSpPr/>
            <p:nvPr/>
          </p:nvSpPr>
          <p:spPr>
            <a:xfrm flipH="1">
              <a:off x="4375" y="12153"/>
              <a:ext cx="1477" cy="0"/>
            </a:xfrm>
            <a:prstGeom prst="line">
              <a:avLst/>
            </a:prstGeom>
            <a:ln w="9525" cap="flat" cmpd="sng">
              <a:solidFill>
                <a:srgbClr val="000000"/>
              </a:solidFill>
              <a:prstDash val="solid"/>
              <a:headEnd type="none" w="med" len="med"/>
              <a:tailEnd type="none" w="med" len="med"/>
            </a:ln>
          </p:spPr>
        </p:sp>
        <p:sp>
          <p:nvSpPr>
            <p:cNvPr id="82965" name="文本框 82964"/>
            <p:cNvSpPr txBox="1"/>
            <p:nvPr/>
          </p:nvSpPr>
          <p:spPr>
            <a:xfrm>
              <a:off x="2898" y="13089"/>
              <a:ext cx="1055" cy="312"/>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chemeClr val="tx1"/>
                  </a:solidFill>
                  <a:latin typeface="宋体" panose="02010600030101010101" pitchFamily="2" charset="-122"/>
                  <a:ea typeface="宋体" panose="02010600030101010101" pitchFamily="2" charset="-122"/>
                </a:rPr>
                <a:t>Dialog</a:t>
              </a:r>
            </a:p>
          </p:txBody>
        </p:sp>
        <p:sp>
          <p:nvSpPr>
            <p:cNvPr id="82966" name="文本框 82965"/>
            <p:cNvSpPr txBox="1"/>
            <p:nvPr/>
          </p:nvSpPr>
          <p:spPr>
            <a:xfrm>
              <a:off x="5430" y="13089"/>
              <a:ext cx="1055" cy="312"/>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chemeClr val="tx1"/>
                  </a:solidFill>
                  <a:latin typeface="宋体" panose="02010600030101010101" pitchFamily="2" charset="-122"/>
                  <a:ea typeface="宋体" panose="02010600030101010101" pitchFamily="2" charset="-122"/>
                </a:rPr>
                <a:t>Applet</a:t>
              </a:r>
            </a:p>
          </p:txBody>
        </p:sp>
        <p:sp>
          <p:nvSpPr>
            <p:cNvPr id="82967" name="直接连接符 82966"/>
            <p:cNvSpPr/>
            <p:nvPr/>
          </p:nvSpPr>
          <p:spPr>
            <a:xfrm flipV="1">
              <a:off x="5852" y="12621"/>
              <a:ext cx="0" cy="468"/>
            </a:xfrm>
            <a:prstGeom prst="line">
              <a:avLst/>
            </a:prstGeom>
            <a:ln w="9525" cap="flat" cmpd="sng">
              <a:solidFill>
                <a:srgbClr val="000000"/>
              </a:solidFill>
              <a:prstDash val="solid"/>
              <a:headEnd type="none" w="med" len="med"/>
              <a:tailEnd type="triangle" w="med" len="med"/>
            </a:ln>
          </p:spPr>
        </p:sp>
        <p:sp>
          <p:nvSpPr>
            <p:cNvPr id="82968" name="直接连接符 82967"/>
            <p:cNvSpPr/>
            <p:nvPr/>
          </p:nvSpPr>
          <p:spPr>
            <a:xfrm flipV="1">
              <a:off x="4375" y="12621"/>
              <a:ext cx="0" cy="468"/>
            </a:xfrm>
            <a:prstGeom prst="line">
              <a:avLst/>
            </a:prstGeom>
            <a:ln w="9525" cap="flat" cmpd="sng">
              <a:solidFill>
                <a:srgbClr val="000000"/>
              </a:solidFill>
              <a:prstDash val="solid"/>
              <a:headEnd type="none" w="med" len="med"/>
              <a:tailEnd type="triangle" w="med" len="med"/>
            </a:ln>
          </p:spPr>
        </p:sp>
        <p:sp>
          <p:nvSpPr>
            <p:cNvPr id="82969" name="直接连接符 82968"/>
            <p:cNvSpPr/>
            <p:nvPr/>
          </p:nvSpPr>
          <p:spPr>
            <a:xfrm>
              <a:off x="4375" y="12153"/>
              <a:ext cx="0" cy="156"/>
            </a:xfrm>
            <a:prstGeom prst="line">
              <a:avLst/>
            </a:prstGeom>
            <a:ln w="9525" cap="flat" cmpd="sng">
              <a:solidFill>
                <a:srgbClr val="000000"/>
              </a:solidFill>
              <a:prstDash val="solid"/>
              <a:headEnd type="none" w="med" len="med"/>
              <a:tailEnd type="none" w="med" len="med"/>
            </a:ln>
          </p:spPr>
        </p:sp>
        <p:sp>
          <p:nvSpPr>
            <p:cNvPr id="82970" name="文本框 82969"/>
            <p:cNvSpPr txBox="1"/>
            <p:nvPr/>
          </p:nvSpPr>
          <p:spPr>
            <a:xfrm>
              <a:off x="4164" y="13089"/>
              <a:ext cx="1055" cy="312"/>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chemeClr val="tx1"/>
                  </a:solidFill>
                  <a:latin typeface="宋体" panose="02010600030101010101" pitchFamily="2" charset="-122"/>
                  <a:ea typeface="宋体" panose="02010600030101010101" pitchFamily="2" charset="-122"/>
                </a:rPr>
                <a:t>Frame</a:t>
              </a:r>
            </a:p>
          </p:txBody>
        </p:sp>
        <p:sp>
          <p:nvSpPr>
            <p:cNvPr id="82971" name="直接连接符 82970"/>
            <p:cNvSpPr/>
            <p:nvPr/>
          </p:nvSpPr>
          <p:spPr>
            <a:xfrm flipH="1">
              <a:off x="3531" y="12933"/>
              <a:ext cx="844" cy="0"/>
            </a:xfrm>
            <a:prstGeom prst="line">
              <a:avLst/>
            </a:prstGeom>
            <a:ln w="9525" cap="flat" cmpd="sng">
              <a:solidFill>
                <a:srgbClr val="000000"/>
              </a:solidFill>
              <a:prstDash val="solid"/>
              <a:headEnd type="none" w="med" len="med"/>
              <a:tailEnd type="none" w="med" len="med"/>
            </a:ln>
          </p:spPr>
        </p:sp>
        <p:sp>
          <p:nvSpPr>
            <p:cNvPr id="82972" name="直接连接符 82971"/>
            <p:cNvSpPr/>
            <p:nvPr/>
          </p:nvSpPr>
          <p:spPr>
            <a:xfrm>
              <a:off x="3531" y="12933"/>
              <a:ext cx="0" cy="156"/>
            </a:xfrm>
            <a:prstGeom prst="line">
              <a:avLst/>
            </a:prstGeom>
            <a:ln w="9525" cap="flat" cmpd="sng">
              <a:solidFill>
                <a:srgbClr val="000000"/>
              </a:solidFill>
              <a:prstDash val="solid"/>
              <a:headEnd type="none" w="med" len="med"/>
              <a:tailEnd type="none" w="med" len="med"/>
            </a:ln>
          </p:spPr>
        </p:sp>
        <p:sp>
          <p:nvSpPr>
            <p:cNvPr id="82973" name="直接连接符 82972"/>
            <p:cNvSpPr/>
            <p:nvPr/>
          </p:nvSpPr>
          <p:spPr>
            <a:xfrm>
              <a:off x="5852" y="11373"/>
              <a:ext cx="1055" cy="0"/>
            </a:xfrm>
            <a:prstGeom prst="line">
              <a:avLst/>
            </a:prstGeom>
            <a:ln w="9525" cap="flat" cmpd="sng">
              <a:solidFill>
                <a:srgbClr val="000000"/>
              </a:solidFill>
              <a:prstDash val="solid"/>
              <a:headEnd type="none" w="med" len="med"/>
              <a:tailEnd type="none" w="med" len="med"/>
            </a:ln>
          </p:spPr>
        </p:sp>
        <p:sp>
          <p:nvSpPr>
            <p:cNvPr id="82974" name="直接连接符 82973"/>
            <p:cNvSpPr/>
            <p:nvPr/>
          </p:nvSpPr>
          <p:spPr>
            <a:xfrm>
              <a:off x="6907" y="11373"/>
              <a:ext cx="0" cy="1716"/>
            </a:xfrm>
            <a:prstGeom prst="line">
              <a:avLst/>
            </a:prstGeom>
            <a:ln w="9525" cap="flat" cmpd="sng">
              <a:solidFill>
                <a:srgbClr val="000000"/>
              </a:solidFill>
              <a:prstDash val="solid"/>
              <a:headEnd type="none" w="med" len="med"/>
              <a:tailEnd type="none" w="med" len="med"/>
            </a:ln>
          </p:spPr>
        </p:sp>
        <p:sp>
          <p:nvSpPr>
            <p:cNvPr id="82975" name="直接连接符 82974"/>
            <p:cNvSpPr/>
            <p:nvPr/>
          </p:nvSpPr>
          <p:spPr>
            <a:xfrm>
              <a:off x="6907" y="11685"/>
              <a:ext cx="211" cy="0"/>
            </a:xfrm>
            <a:prstGeom prst="line">
              <a:avLst/>
            </a:prstGeom>
            <a:ln w="9525" cap="flat" cmpd="sng">
              <a:solidFill>
                <a:srgbClr val="000000"/>
              </a:solidFill>
              <a:prstDash val="solid"/>
              <a:headEnd type="none" w="med" len="med"/>
              <a:tailEnd type="none" w="med" len="med"/>
            </a:ln>
          </p:spPr>
        </p:sp>
        <p:sp>
          <p:nvSpPr>
            <p:cNvPr id="82976" name="直接连接符 82975"/>
            <p:cNvSpPr/>
            <p:nvPr/>
          </p:nvSpPr>
          <p:spPr>
            <a:xfrm>
              <a:off x="6907" y="12153"/>
              <a:ext cx="211" cy="0"/>
            </a:xfrm>
            <a:prstGeom prst="line">
              <a:avLst/>
            </a:prstGeom>
            <a:ln w="9525" cap="flat" cmpd="sng">
              <a:solidFill>
                <a:srgbClr val="000000"/>
              </a:solidFill>
              <a:prstDash val="solid"/>
              <a:headEnd type="none" w="med" len="med"/>
              <a:tailEnd type="none" w="med" len="med"/>
            </a:ln>
          </p:spPr>
        </p:sp>
        <p:sp>
          <p:nvSpPr>
            <p:cNvPr id="82977" name="直接连接符 82976"/>
            <p:cNvSpPr/>
            <p:nvPr/>
          </p:nvSpPr>
          <p:spPr>
            <a:xfrm>
              <a:off x="6907" y="12621"/>
              <a:ext cx="211" cy="0"/>
            </a:xfrm>
            <a:prstGeom prst="line">
              <a:avLst/>
            </a:prstGeom>
            <a:ln w="9525" cap="flat" cmpd="sng">
              <a:solidFill>
                <a:srgbClr val="000000"/>
              </a:solidFill>
              <a:prstDash val="solid"/>
              <a:headEnd type="none" w="med" len="med"/>
              <a:tailEnd type="none" w="med" len="med"/>
            </a:ln>
          </p:spPr>
        </p:sp>
        <p:sp>
          <p:nvSpPr>
            <p:cNvPr id="82978" name="直接连接符 82977"/>
            <p:cNvSpPr/>
            <p:nvPr/>
          </p:nvSpPr>
          <p:spPr>
            <a:xfrm>
              <a:off x="6907" y="13089"/>
              <a:ext cx="211" cy="0"/>
            </a:xfrm>
            <a:prstGeom prst="line">
              <a:avLst/>
            </a:prstGeom>
            <a:ln w="9525" cap="flat" cmpd="sng">
              <a:solidFill>
                <a:srgbClr val="000000"/>
              </a:solidFill>
              <a:prstDash val="solid"/>
              <a:headEnd type="none" w="med" len="med"/>
              <a:tailEnd type="none" w="med" len="med"/>
            </a:ln>
          </p:spPr>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标题 438273"/>
          <p:cNvSpPr>
            <a:spLocks noGrp="1"/>
          </p:cNvSpPr>
          <p:nvPr>
            <p:ph type="title"/>
          </p:nvPr>
        </p:nvSpPr>
        <p:spPr>
          <a:ln/>
        </p:spPr>
        <p:txBody>
          <a:bodyPr anchor="b"/>
          <a:lstStyle/>
          <a:p>
            <a:r>
              <a:rPr lang="en-US" altLang="zh-CN" dirty="0">
                <a:latin typeface="楷体_GB2312" pitchFamily="49" charset="-122"/>
                <a:ea typeface="楷体_GB2312" pitchFamily="49" charset="-122"/>
              </a:rPr>
              <a:t>9.6 </a:t>
            </a:r>
            <a:r>
              <a:rPr lang="zh-CN" altLang="en-US" dirty="0">
                <a:latin typeface="楷体_GB2312" pitchFamily="49" charset="-122"/>
                <a:ea typeface="楷体_GB2312" pitchFamily="49" charset="-122"/>
              </a:rPr>
              <a:t>组合框</a:t>
            </a:r>
            <a:r>
              <a:rPr lang="en-US" altLang="zh-CN" err="1">
                <a:latin typeface="楷体_GB2312" pitchFamily="49" charset="-122"/>
                <a:ea typeface="楷体_GB2312" pitchFamily="49" charset="-122"/>
              </a:rPr>
              <a:t>JComboBox</a:t>
            </a:r>
            <a:r>
              <a:rPr lang="en-US" altLang="zh-CN" err="1"/>
              <a:t> </a:t>
            </a:r>
            <a:endParaRPr lang="en-US" altLang="zh-CN"/>
          </a:p>
        </p:txBody>
      </p:sp>
      <p:sp>
        <p:nvSpPr>
          <p:cNvPr id="438275" name="文本占位符 438274"/>
          <p:cNvSpPr>
            <a:spLocks noGrp="1"/>
          </p:cNvSpPr>
          <p:nvPr>
            <p:ph type="body" idx="1"/>
          </p:nvPr>
        </p:nvSpPr>
        <p:spPr>
          <a:ln/>
        </p:spPr>
        <p:txBody>
          <a:bodyPr/>
          <a:lstStyle/>
          <a:p>
            <a:r>
              <a:rPr lang="zh-CN" altLang="en-US" sz="2800" dirty="0">
                <a:solidFill>
                  <a:srgbClr val="000000"/>
                </a:solidFill>
                <a:latin typeface="_x000B__x000C_" charset="0"/>
              </a:rPr>
              <a:t>组合框</a:t>
            </a:r>
            <a:r>
              <a:rPr lang="en-US" altLang="zh-CN" sz="2800" err="1"/>
              <a:t>JComboBox</a:t>
            </a:r>
            <a:r>
              <a:rPr lang="zh-CN" altLang="en-US" sz="2800" dirty="0">
                <a:solidFill>
                  <a:srgbClr val="000000"/>
                </a:solidFill>
                <a:latin typeface="_x000B__x000C_" charset="0"/>
              </a:rPr>
              <a:t>也叫下拉菜单，</a:t>
            </a:r>
            <a:r>
              <a:rPr lang="zh-CN" altLang="en-US" sz="2800" dirty="0">
                <a:latin typeface="_x000B__x000C_" charset="0"/>
              </a:rPr>
              <a:t>提供</a:t>
            </a:r>
            <a:r>
              <a:rPr lang="zh-CN" altLang="en-US" sz="2800" dirty="0">
                <a:solidFill>
                  <a:srgbClr val="000000"/>
                </a:solidFill>
                <a:latin typeface="_x000B__x000C_" charset="0"/>
              </a:rPr>
              <a:t>用户可以从下拉菜单列表中选择值</a:t>
            </a:r>
            <a:r>
              <a:rPr lang="en-US" altLang="zh-CN" sz="2800" dirty="0">
                <a:solidFill>
                  <a:srgbClr val="000000"/>
                </a:solidFill>
                <a:latin typeface="_x000B__x000C_" charset="0"/>
              </a:rPr>
              <a:t>.</a:t>
            </a:r>
          </a:p>
          <a:p>
            <a:pPr algn="just">
              <a:buNone/>
            </a:pPr>
            <a:r>
              <a:rPr lang="en-US" altLang="zh-CN" sz="2800" b="1" dirty="0">
                <a:solidFill>
                  <a:srgbClr val="000000"/>
                </a:solidFill>
                <a:latin typeface="Times New Roman" panose="02020603050405020304" pitchFamily="18" charset="0"/>
                <a:cs typeface="Times New Roman" panose="02020603050405020304" pitchFamily="18" charset="0"/>
              </a:rPr>
              <a:t>1</a:t>
            </a:r>
            <a:r>
              <a:rPr lang="zh-CN" altLang="en-US" sz="2800" b="1" dirty="0">
                <a:solidFill>
                  <a:srgbClr val="000000"/>
                </a:solidFill>
                <a:latin typeface="Times New Roman" panose="02020603050405020304" pitchFamily="18" charset="0"/>
                <a:ea typeface="楷体_GB2312" pitchFamily="49" charset="-122"/>
              </a:rPr>
              <a:t>．</a:t>
            </a:r>
            <a:r>
              <a:rPr lang="en-US" altLang="zh-CN" sz="2800" b="1" err="1">
                <a:solidFill>
                  <a:srgbClr val="000000"/>
                </a:solidFill>
                <a:latin typeface="Times New Roman" panose="02020603050405020304" pitchFamily="18" charset="0"/>
                <a:cs typeface="Times New Roman" panose="02020603050405020304" pitchFamily="18" charset="0"/>
              </a:rPr>
              <a:t>JComboBox</a:t>
            </a:r>
            <a:r>
              <a:rPr lang="zh-CN" altLang="en-US" sz="2800" b="1" dirty="0">
                <a:solidFill>
                  <a:srgbClr val="000000"/>
                </a:solidFill>
                <a:latin typeface="Times New Roman" panose="02020603050405020304" pitchFamily="18" charset="0"/>
                <a:ea typeface="楷体_GB2312" pitchFamily="49" charset="-122"/>
              </a:rPr>
              <a:t>类的常用的构造方法</a:t>
            </a:r>
            <a:endParaRPr lang="zh-CN" altLang="en-US" sz="2800" b="1" dirty="0">
              <a:solidFill>
                <a:srgbClr val="000000"/>
              </a:solidFill>
              <a:latin typeface="Times New Roman" panose="02020603050405020304" pitchFamily="18" charset="0"/>
              <a:cs typeface="Times New Roman" panose="02020603050405020304" pitchFamily="18" charset="0"/>
            </a:endParaRPr>
          </a:p>
          <a:p>
            <a:pPr algn="just">
              <a:buNone/>
            </a:pPr>
            <a:r>
              <a:rPr lang="zh-CN" altLang="en-US" sz="2800" dirty="0">
                <a:solidFill>
                  <a:srgbClr val="000000"/>
                </a:solidFill>
                <a:latin typeface="Times New Roman" panose="02020603050405020304" pitchFamily="18" charset="0"/>
                <a:cs typeface="Times New Roman" panose="02020603050405020304" pitchFamily="18" charset="0"/>
              </a:rPr>
              <a:t>       </a:t>
            </a:r>
            <a:r>
              <a:rPr lang="en-US" altLang="zh-CN" sz="2800" err="1">
                <a:solidFill>
                  <a:schemeClr val="folHlink"/>
                </a:solidFill>
                <a:latin typeface="Times New Roman" panose="02020603050405020304" pitchFamily="18" charset="0"/>
                <a:cs typeface="Times New Roman" panose="02020603050405020304" pitchFamily="18" charset="0"/>
              </a:rPr>
              <a:t>JComboBox</a:t>
            </a:r>
            <a:r>
              <a:rPr lang="en-US" altLang="zh-CN" sz="2800">
                <a:solidFill>
                  <a:schemeClr val="folHlink"/>
                </a:solidFill>
                <a:latin typeface="Times New Roman" panose="02020603050405020304" pitchFamily="18" charset="0"/>
                <a:cs typeface="Times New Roman" panose="02020603050405020304" pitchFamily="18" charset="0"/>
              </a:rPr>
              <a:t>(Object[] items)</a:t>
            </a:r>
            <a:endParaRPr lang="en-US" altLang="zh-CN" sz="2800">
              <a:solidFill>
                <a:srgbClr val="000000"/>
              </a:solidFill>
              <a:latin typeface="宋体" panose="02010600030101010101" pitchFamily="2" charset="-122"/>
            </a:endParaRPr>
          </a:p>
          <a:p>
            <a:pPr algn="just">
              <a:buNone/>
            </a:pPr>
            <a:r>
              <a:rPr lang="en-US" altLang="zh-CN" sz="2800" dirty="0">
                <a:solidFill>
                  <a:srgbClr val="000000"/>
                </a:solidFill>
                <a:latin typeface="宋体" panose="02010600030101010101" pitchFamily="2" charset="-122"/>
              </a:rPr>
              <a:t>   </a:t>
            </a:r>
            <a:r>
              <a:rPr lang="zh-CN" altLang="en-US" sz="2800" dirty="0">
                <a:solidFill>
                  <a:srgbClr val="000000"/>
                </a:solidFill>
                <a:latin typeface="宋体" panose="02010600030101010101" pitchFamily="2" charset="-122"/>
              </a:rPr>
              <a:t>创建包含指定数组中的元素的</a:t>
            </a:r>
            <a:r>
              <a:rPr lang="zh-CN" altLang="en-US" sz="2800" dirty="0">
                <a:solidFill>
                  <a:srgbClr val="000000"/>
                </a:solidFill>
                <a:latin typeface="Times New Roman" panose="02020603050405020304" pitchFamily="18" charset="0"/>
                <a:cs typeface="Times New Roman" panose="02020603050405020304" pitchFamily="18" charset="0"/>
              </a:rPr>
              <a:t> </a:t>
            </a:r>
            <a:r>
              <a:rPr lang="en-US" altLang="zh-CN" sz="2800" err="1">
                <a:solidFill>
                  <a:srgbClr val="000000"/>
                </a:solidFill>
                <a:latin typeface="Times New Roman" panose="02020603050405020304" pitchFamily="18" charset="0"/>
                <a:cs typeface="Times New Roman" panose="02020603050405020304" pitchFamily="18" charset="0"/>
              </a:rPr>
              <a:t>JComboBox</a:t>
            </a:r>
            <a:r>
              <a:rPr lang="zh-CN" altLang="en-US" sz="2800">
                <a:solidFill>
                  <a:srgbClr val="000000"/>
                </a:solidFill>
                <a:latin typeface="宋体" panose="02010600030101010101" pitchFamily="2" charset="-122"/>
              </a:rPr>
              <a:t>。</a:t>
            </a:r>
            <a:endParaRPr lang="zh-CN" altLang="en-US" sz="2800">
              <a:solidFill>
                <a:srgbClr val="000000"/>
              </a:solidFill>
              <a:latin typeface="Times New Roman" panose="02020603050405020304" pitchFamily="18" charset="0"/>
              <a:cs typeface="Times New Roman" panose="02020603050405020304" pitchFamily="18" charset="0"/>
            </a:endParaRPr>
          </a:p>
          <a:p>
            <a:r>
              <a:rPr lang="zh-CN" altLang="en-US" sz="2800"/>
              <a:t> </a:t>
            </a:r>
          </a:p>
        </p:txBody>
      </p:sp>
      <p:sp>
        <p:nvSpPr>
          <p:cNvPr id="438277" name="矩形 438276"/>
          <p:cNvSpPr/>
          <p:nvPr/>
        </p:nvSpPr>
        <p:spPr>
          <a:xfrm>
            <a:off x="3300413" y="3024188"/>
            <a:ext cx="9144000" cy="0"/>
          </a:xfrm>
          <a:prstGeom prst="rect">
            <a:avLst/>
          </a:prstGeom>
          <a:noFill/>
          <a:ln w="9525">
            <a:noFill/>
          </a:ln>
        </p:spPr>
        <p:txBody>
          <a:bodyPr/>
          <a:lstStyle/>
          <a:p>
            <a:endParaRPr lang="zh-CN" altLang="en-US"/>
          </a:p>
        </p:txBody>
      </p:sp>
      <p:pic>
        <p:nvPicPr>
          <p:cNvPr id="438279" name="图片 438278"/>
          <p:cNvPicPr>
            <a:picLocks noChangeAspect="1"/>
          </p:cNvPicPr>
          <p:nvPr/>
        </p:nvPicPr>
        <p:blipFill>
          <a:blip r:embed="rId3"/>
          <a:stretch>
            <a:fillRect/>
          </a:stretch>
        </p:blipFill>
        <p:spPr>
          <a:xfrm>
            <a:off x="6553200" y="4724400"/>
            <a:ext cx="1905000" cy="1066800"/>
          </a:xfrm>
          <a:prstGeom prst="rect">
            <a:avLst/>
          </a:prstGeom>
          <a:noFill/>
          <a:ln w="9525">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标题 439297"/>
          <p:cNvSpPr>
            <a:spLocks noGrp="1"/>
          </p:cNvSpPr>
          <p:nvPr>
            <p:ph type="title"/>
          </p:nvPr>
        </p:nvSpPr>
        <p:spPr>
          <a:ln/>
        </p:spPr>
        <p:txBody>
          <a:bodyPr anchor="b"/>
          <a:lstStyle/>
          <a:p>
            <a:r>
              <a:rPr lang="en-US" altLang="zh-CN" dirty="0">
                <a:latin typeface="楷体_GB2312" pitchFamily="49" charset="-122"/>
                <a:ea typeface="楷体_GB2312" pitchFamily="49" charset="-122"/>
              </a:rPr>
              <a:t>9.6 </a:t>
            </a:r>
            <a:r>
              <a:rPr lang="zh-CN" altLang="en-US" dirty="0">
                <a:latin typeface="楷体_GB2312" pitchFamily="49" charset="-122"/>
                <a:ea typeface="楷体_GB2312" pitchFamily="49" charset="-122"/>
              </a:rPr>
              <a:t>组合框</a:t>
            </a:r>
            <a:r>
              <a:rPr lang="en-US" altLang="zh-CN" err="1">
                <a:latin typeface="楷体_GB2312" pitchFamily="49" charset="-122"/>
                <a:ea typeface="楷体_GB2312" pitchFamily="49" charset="-122"/>
              </a:rPr>
              <a:t>JComboBox</a:t>
            </a:r>
            <a:endParaRPr lang="en-US" altLang="zh-CN">
              <a:latin typeface="楷体_GB2312" pitchFamily="49" charset="-122"/>
              <a:ea typeface="楷体_GB2312" pitchFamily="49" charset="-122"/>
            </a:endParaRPr>
          </a:p>
        </p:txBody>
      </p:sp>
      <p:sp>
        <p:nvSpPr>
          <p:cNvPr id="439299" name="文本占位符 439298"/>
          <p:cNvSpPr>
            <a:spLocks noGrp="1"/>
          </p:cNvSpPr>
          <p:nvPr>
            <p:ph type="body" idx="1"/>
          </p:nvPr>
        </p:nvSpPr>
        <p:spPr>
          <a:ln/>
        </p:spPr>
        <p:txBody>
          <a:bodyPr/>
          <a:lstStyle/>
          <a:p>
            <a:pPr algn="just">
              <a:lnSpc>
                <a:spcPct val="90000"/>
              </a:lnSpc>
              <a:buNone/>
            </a:pPr>
            <a:r>
              <a:rPr lang="en-US" altLang="zh-CN" sz="2800" b="1" dirty="0">
                <a:ea typeface="楷体_GB2312" pitchFamily="49" charset="-122"/>
              </a:rPr>
              <a:t>2</a:t>
            </a:r>
            <a:r>
              <a:rPr lang="zh-CN" altLang="en-US" sz="2800" b="1" dirty="0">
                <a:latin typeface="Times New Roman" panose="02020603050405020304" pitchFamily="18" charset="0"/>
                <a:ea typeface="楷体_GB2312" pitchFamily="49" charset="-122"/>
              </a:rPr>
              <a:t>．</a:t>
            </a:r>
            <a:r>
              <a:rPr lang="en-US" altLang="zh-CN" sz="2800" b="1" err="1">
                <a:ea typeface="楷体_GB2312" pitchFamily="49" charset="-122"/>
              </a:rPr>
              <a:t>JComboBox</a:t>
            </a:r>
            <a:r>
              <a:rPr lang="zh-CN" altLang="en-US" sz="2800" b="1" dirty="0">
                <a:latin typeface="Times New Roman" panose="02020603050405020304" pitchFamily="18" charset="0"/>
                <a:ea typeface="楷体_GB2312" pitchFamily="49" charset="-122"/>
              </a:rPr>
              <a:t>对象的常用方法</a:t>
            </a:r>
          </a:p>
          <a:p>
            <a:pPr algn="just">
              <a:lnSpc>
                <a:spcPct val="90000"/>
              </a:lnSpc>
              <a:buNone/>
            </a:pPr>
            <a:r>
              <a:rPr lang="en-US" altLang="zh-CN" sz="2400" dirty="0">
                <a:solidFill>
                  <a:schemeClr val="folHlink"/>
                </a:solidFill>
                <a:latin typeface="宋体" panose="02010600030101010101" pitchFamily="2" charset="-122"/>
              </a:rPr>
              <a:t>(1)</a:t>
            </a:r>
            <a:r>
              <a:rPr lang="en-US" altLang="zh-CN" sz="2400" err="1">
                <a:solidFill>
                  <a:schemeClr val="folHlink"/>
                </a:solidFill>
                <a:latin typeface="宋体" panose="02010600030101010101" pitchFamily="2" charset="-122"/>
              </a:rPr>
              <a:t>void setMaximumRowCount</a:t>
            </a:r>
            <a:r>
              <a:rPr lang="en-US" altLang="zh-CN" sz="2400">
                <a:solidFill>
                  <a:schemeClr val="folHlink"/>
                </a:solidFill>
                <a:latin typeface="宋体" panose="02010600030101010101" pitchFamily="2" charset="-122"/>
              </a:rPr>
              <a:t>( 3 )</a:t>
            </a:r>
            <a:r>
              <a:rPr lang="en-US" altLang="zh-CN" sz="2400" dirty="0">
                <a:latin typeface="宋体" panose="02010600030101010101" pitchFamily="2" charset="-122"/>
              </a:rPr>
              <a:t> </a:t>
            </a:r>
          </a:p>
          <a:p>
            <a:pPr algn="just">
              <a:lnSpc>
                <a:spcPct val="90000"/>
              </a:lnSpc>
              <a:buNone/>
            </a:pPr>
            <a:r>
              <a:rPr lang="en-US" altLang="zh-CN" sz="2400" dirty="0">
                <a:latin typeface="宋体" panose="02010600030101010101" pitchFamily="2" charset="-122"/>
              </a:rPr>
              <a:t>  </a:t>
            </a:r>
            <a:r>
              <a:rPr lang="zh-CN" altLang="en-US" sz="2400" dirty="0">
                <a:latin typeface="宋体" panose="02010600030101010101" pitchFamily="2" charset="-122"/>
              </a:rPr>
              <a:t>设置单击</a:t>
            </a:r>
            <a:r>
              <a:rPr lang="zh-CN" altLang="en-US" sz="2400" dirty="0">
                <a:solidFill>
                  <a:srgbClr val="000000"/>
                </a:solidFill>
                <a:latin typeface="宋体" panose="02010600030101010101" pitchFamily="2" charset="-122"/>
              </a:rPr>
              <a:t>组合框</a:t>
            </a:r>
            <a:r>
              <a:rPr lang="zh-CN" altLang="en-US" sz="2400" dirty="0">
                <a:latin typeface="宋体" panose="02010600030101010101" pitchFamily="2" charset="-122"/>
              </a:rPr>
              <a:t>时允许显示的最大</a:t>
            </a:r>
            <a:r>
              <a:rPr lang="zh-CN" altLang="en-US" sz="2400" dirty="0">
                <a:solidFill>
                  <a:srgbClr val="000000"/>
                </a:solidFill>
                <a:latin typeface="宋体" panose="02010600030101010101" pitchFamily="2" charset="-122"/>
              </a:rPr>
              <a:t>列表</a:t>
            </a:r>
            <a:r>
              <a:rPr lang="zh-CN" altLang="en-US" sz="2400" dirty="0">
                <a:latin typeface="宋体" panose="02010600030101010101" pitchFamily="2" charset="-122"/>
              </a:rPr>
              <a:t>项数。如果</a:t>
            </a:r>
            <a:r>
              <a:rPr lang="zh-CN" altLang="en-US" sz="2400" dirty="0">
                <a:solidFill>
                  <a:srgbClr val="000000"/>
                </a:solidFill>
                <a:latin typeface="宋体" panose="02010600030101010101" pitchFamily="2" charset="-122"/>
              </a:rPr>
              <a:t>组合框</a:t>
            </a:r>
            <a:r>
              <a:rPr lang="zh-CN" altLang="en-US" sz="2400" dirty="0">
                <a:latin typeface="宋体" panose="02010600030101010101" pitchFamily="2" charset="-122"/>
              </a:rPr>
              <a:t>的</a:t>
            </a:r>
            <a:r>
              <a:rPr lang="zh-CN" altLang="en-US" sz="2400" dirty="0">
                <a:solidFill>
                  <a:srgbClr val="000000"/>
                </a:solidFill>
                <a:latin typeface="宋体" panose="02010600030101010101" pitchFamily="2" charset="-122"/>
              </a:rPr>
              <a:t>列表</a:t>
            </a:r>
            <a:r>
              <a:rPr lang="zh-CN" altLang="en-US" sz="2400" dirty="0">
                <a:latin typeface="宋体" panose="02010600030101010101" pitchFamily="2" charset="-122"/>
              </a:rPr>
              <a:t>项数超过了能显示的最大数目，则</a:t>
            </a:r>
            <a:r>
              <a:rPr lang="en-US" altLang="zh-CN" sz="2400" err="1">
                <a:latin typeface="宋体" panose="02010600030101010101" pitchFamily="2" charset="-122"/>
              </a:rPr>
              <a:t>JComboBox</a:t>
            </a:r>
            <a:r>
              <a:rPr lang="zh-CN" altLang="en-US" sz="2400" dirty="0">
                <a:latin typeface="宋体" panose="02010600030101010101" pitchFamily="2" charset="-122"/>
              </a:rPr>
              <a:t>自动提供滚动条。</a:t>
            </a:r>
          </a:p>
          <a:p>
            <a:pPr algn="just">
              <a:lnSpc>
                <a:spcPct val="90000"/>
              </a:lnSpc>
              <a:buNone/>
            </a:pPr>
            <a:r>
              <a:rPr lang="en-US" altLang="zh-CN" sz="2400" dirty="0">
                <a:solidFill>
                  <a:schemeClr val="folHlink"/>
                </a:solidFill>
                <a:latin typeface="宋体" panose="02010600030101010101" pitchFamily="2" charset="-122"/>
              </a:rPr>
              <a:t>(2)</a:t>
            </a:r>
            <a:r>
              <a:rPr lang="en-US" altLang="zh-CN" sz="2400" err="1">
                <a:solidFill>
                  <a:schemeClr val="folHlink"/>
                </a:solidFill>
                <a:latin typeface="宋体" panose="02010600030101010101" pitchFamily="2" charset="-122"/>
              </a:rPr>
              <a:t>int getSelectedIndex</a:t>
            </a:r>
            <a:r>
              <a:rPr lang="en-US" altLang="zh-CN" sz="2400">
                <a:solidFill>
                  <a:schemeClr val="folHlink"/>
                </a:solidFill>
                <a:latin typeface="宋体" panose="02010600030101010101" pitchFamily="2" charset="-122"/>
              </a:rPr>
              <a:t>()</a:t>
            </a:r>
            <a:r>
              <a:rPr lang="en-US" altLang="zh-CN" sz="2400" dirty="0">
                <a:latin typeface="宋体" panose="02010600030101010101" pitchFamily="2" charset="-122"/>
              </a:rPr>
              <a:t> </a:t>
            </a:r>
          </a:p>
          <a:p>
            <a:pPr algn="just">
              <a:lnSpc>
                <a:spcPct val="90000"/>
              </a:lnSpc>
              <a:buNone/>
            </a:pPr>
            <a:r>
              <a:rPr lang="en-US" altLang="zh-CN" sz="2400" dirty="0">
                <a:latin typeface="宋体" panose="02010600030101010101" pitchFamily="2" charset="-122"/>
              </a:rPr>
              <a:t>  </a:t>
            </a:r>
            <a:r>
              <a:rPr lang="zh-CN" altLang="en-US" sz="2400" dirty="0">
                <a:latin typeface="宋体" panose="02010600030101010101" pitchFamily="2" charset="-122"/>
              </a:rPr>
              <a:t>返回</a:t>
            </a:r>
            <a:r>
              <a:rPr lang="zh-CN" altLang="en-US" sz="2400" dirty="0">
                <a:solidFill>
                  <a:srgbClr val="000000"/>
                </a:solidFill>
                <a:latin typeface="宋体" panose="02010600030101010101" pitchFamily="2" charset="-122"/>
              </a:rPr>
              <a:t>组合框的</a:t>
            </a:r>
            <a:r>
              <a:rPr lang="zh-CN" altLang="en-US" sz="2400" dirty="0">
                <a:latin typeface="宋体" panose="02010600030101010101" pitchFamily="2" charset="-122"/>
              </a:rPr>
              <a:t>当前所选项的索引值 </a:t>
            </a:r>
            <a:r>
              <a:rPr lang="en-US" altLang="zh-CN" sz="2400" dirty="0">
                <a:latin typeface="宋体" panose="02010600030101010101" pitchFamily="2" charset="-122"/>
              </a:rPr>
              <a:t>(0</a:t>
            </a:r>
            <a:r>
              <a:rPr lang="en-US" altLang="zh-CN" sz="2400" dirty="0">
                <a:latin typeface="Times New Roman" panose="02020603050405020304" pitchFamily="18" charset="0"/>
              </a:rPr>
              <a:t>—</a:t>
            </a:r>
            <a:r>
              <a:rPr lang="en-US" altLang="zh-CN" sz="2400">
                <a:latin typeface="宋体" panose="02010600030101010101" pitchFamily="2" charset="-122"/>
              </a:rPr>
              <a:t>n)</a:t>
            </a:r>
            <a:r>
              <a:rPr lang="zh-CN" altLang="en-US" sz="2400">
                <a:latin typeface="宋体" panose="02010600030101010101" pitchFamily="2" charset="-122"/>
              </a:rPr>
              <a:t>。</a:t>
            </a:r>
          </a:p>
          <a:p>
            <a:pPr algn="just">
              <a:lnSpc>
                <a:spcPct val="90000"/>
              </a:lnSpc>
              <a:buNone/>
            </a:pPr>
            <a:r>
              <a:rPr lang="en-US" altLang="zh-CN" sz="2400" err="1">
                <a:solidFill>
                  <a:schemeClr val="folHlink"/>
                </a:solidFill>
                <a:latin typeface="宋体" panose="02010600030101010101" pitchFamily="2" charset="-122"/>
              </a:rPr>
              <a:t>(3)Object getSelectedItem</a:t>
            </a:r>
            <a:r>
              <a:rPr lang="en-US" altLang="zh-CN" sz="2400">
                <a:solidFill>
                  <a:schemeClr val="folHlink"/>
                </a:solidFill>
                <a:latin typeface="宋体" panose="02010600030101010101" pitchFamily="2" charset="-122"/>
              </a:rPr>
              <a:t>()</a:t>
            </a:r>
            <a:r>
              <a:rPr lang="en-US" altLang="zh-CN" sz="2400" dirty="0">
                <a:latin typeface="宋体" panose="02010600030101010101" pitchFamily="2" charset="-122"/>
              </a:rPr>
              <a:t> </a:t>
            </a:r>
          </a:p>
          <a:p>
            <a:pPr algn="just">
              <a:lnSpc>
                <a:spcPct val="90000"/>
              </a:lnSpc>
              <a:buNone/>
            </a:pPr>
            <a:r>
              <a:rPr lang="en-US" altLang="zh-CN" sz="2400" dirty="0">
                <a:latin typeface="宋体" panose="02010600030101010101" pitchFamily="2" charset="-122"/>
              </a:rPr>
              <a:t>   </a:t>
            </a:r>
            <a:r>
              <a:rPr lang="zh-CN" altLang="en-US" sz="2400" dirty="0">
                <a:latin typeface="宋体" panose="02010600030101010101" pitchFamily="2" charset="-122"/>
              </a:rPr>
              <a:t>返回</a:t>
            </a:r>
            <a:r>
              <a:rPr lang="zh-CN" altLang="en-US" sz="2400" dirty="0">
                <a:solidFill>
                  <a:srgbClr val="000000"/>
                </a:solidFill>
                <a:latin typeface="宋体" panose="02010600030101010101" pitchFamily="2" charset="-122"/>
              </a:rPr>
              <a:t>组合框的</a:t>
            </a:r>
            <a:r>
              <a:rPr lang="zh-CN" altLang="en-US" sz="2400" dirty="0">
                <a:latin typeface="宋体" panose="02010600030101010101" pitchFamily="2" charset="-122"/>
              </a:rPr>
              <a:t>当前所选项。</a:t>
            </a:r>
          </a:p>
          <a:p>
            <a:pPr algn="just">
              <a:lnSpc>
                <a:spcPct val="90000"/>
              </a:lnSpc>
              <a:buNone/>
            </a:pPr>
            <a:r>
              <a:rPr lang="en-US" altLang="zh-CN" sz="2400" err="1">
                <a:solidFill>
                  <a:schemeClr val="folHlink"/>
                </a:solidFill>
                <a:latin typeface="宋体" panose="02010600030101010101" pitchFamily="2" charset="-122"/>
              </a:rPr>
              <a:t>(4)void setEditable(boolean aFlag</a:t>
            </a:r>
            <a:r>
              <a:rPr lang="en-US" altLang="zh-CN" sz="2400">
                <a:solidFill>
                  <a:schemeClr val="folHlink"/>
                </a:solidFill>
                <a:latin typeface="宋体" panose="02010600030101010101" pitchFamily="2" charset="-122"/>
              </a:rPr>
              <a:t>)</a:t>
            </a:r>
          </a:p>
          <a:p>
            <a:pPr algn="just">
              <a:lnSpc>
                <a:spcPct val="90000"/>
              </a:lnSpc>
              <a:buNone/>
            </a:pPr>
            <a:r>
              <a:rPr lang="en-US" altLang="zh-CN" sz="2400" dirty="0">
                <a:latin typeface="宋体" panose="02010600030101010101" pitchFamily="2" charset="-122"/>
              </a:rPr>
              <a:t>   </a:t>
            </a:r>
            <a:r>
              <a:rPr lang="zh-CN" altLang="en-US" sz="2400" dirty="0">
                <a:latin typeface="宋体" panose="02010600030101010101" pitchFamily="2" charset="-122"/>
              </a:rPr>
              <a:t>确定</a:t>
            </a:r>
            <a:r>
              <a:rPr lang="en-US" altLang="zh-CN" sz="2400" err="1">
                <a:latin typeface="宋体" panose="02010600030101010101" pitchFamily="2" charset="-122"/>
              </a:rPr>
              <a:t>JComboBox </a:t>
            </a:r>
            <a:r>
              <a:rPr lang="zh-CN" altLang="en-US" sz="2400" dirty="0">
                <a:latin typeface="宋体" panose="02010600030101010101" pitchFamily="2" charset="-122"/>
              </a:rPr>
              <a:t>字段是否可编辑。</a:t>
            </a:r>
            <a:r>
              <a:rPr lang="zh-CN" altLang="en-US" sz="2800" dirty="0"/>
              <a:t> </a:t>
            </a:r>
            <a:endParaRPr lang="zh-CN" altLang="en-US" sz="2800"/>
          </a:p>
        </p:txBody>
      </p:sp>
      <p:pic>
        <p:nvPicPr>
          <p:cNvPr id="439300" name="图片 439299"/>
          <p:cNvPicPr>
            <a:picLocks noChangeAspect="1"/>
          </p:cNvPicPr>
          <p:nvPr/>
        </p:nvPicPr>
        <p:blipFill>
          <a:blip r:embed="rId3"/>
          <a:stretch>
            <a:fillRect/>
          </a:stretch>
        </p:blipFill>
        <p:spPr>
          <a:xfrm>
            <a:off x="7162800" y="228600"/>
            <a:ext cx="1752600" cy="1066800"/>
          </a:xfrm>
          <a:prstGeom prst="rect">
            <a:avLst/>
          </a:prstGeom>
          <a:noFill/>
          <a:ln w="9525">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标题 440321"/>
          <p:cNvSpPr>
            <a:spLocks noGrp="1"/>
          </p:cNvSpPr>
          <p:nvPr>
            <p:ph type="title"/>
          </p:nvPr>
        </p:nvSpPr>
        <p:spPr>
          <a:ln/>
        </p:spPr>
        <p:txBody>
          <a:bodyPr anchor="b"/>
          <a:lstStyle/>
          <a:p>
            <a:r>
              <a:rPr lang="en-US" altLang="zh-CN" dirty="0">
                <a:latin typeface="楷体_GB2312" pitchFamily="49" charset="-122"/>
                <a:ea typeface="楷体_GB2312" pitchFamily="49" charset="-122"/>
              </a:rPr>
              <a:t>9.6 </a:t>
            </a:r>
            <a:r>
              <a:rPr lang="zh-CN" altLang="en-US" dirty="0">
                <a:latin typeface="楷体_GB2312" pitchFamily="49" charset="-122"/>
                <a:ea typeface="楷体_GB2312" pitchFamily="49" charset="-122"/>
              </a:rPr>
              <a:t>组合框</a:t>
            </a:r>
            <a:r>
              <a:rPr lang="en-US" altLang="zh-CN" err="1">
                <a:latin typeface="楷体_GB2312" pitchFamily="49" charset="-122"/>
                <a:ea typeface="楷体_GB2312" pitchFamily="49" charset="-122"/>
              </a:rPr>
              <a:t>JComboBox</a:t>
            </a:r>
            <a:endParaRPr lang="en-US" altLang="zh-CN">
              <a:latin typeface="楷体_GB2312" pitchFamily="49" charset="-122"/>
              <a:ea typeface="楷体_GB2312" pitchFamily="49" charset="-122"/>
            </a:endParaRPr>
          </a:p>
        </p:txBody>
      </p:sp>
      <p:sp>
        <p:nvSpPr>
          <p:cNvPr id="440323" name="文本占位符 440322"/>
          <p:cNvSpPr>
            <a:spLocks noGrp="1"/>
          </p:cNvSpPr>
          <p:nvPr>
            <p:ph type="body" idx="1"/>
          </p:nvPr>
        </p:nvSpPr>
        <p:spPr>
          <a:xfrm>
            <a:off x="533400" y="1447800"/>
            <a:ext cx="8382000" cy="4724400"/>
          </a:xfrm>
          <a:ln/>
        </p:spPr>
        <p:txBody>
          <a:bodyPr/>
          <a:lstStyle/>
          <a:p>
            <a:pPr algn="just">
              <a:buNone/>
            </a:pPr>
            <a:r>
              <a:rPr lang="en-US" altLang="zh-CN" sz="2800" b="1" dirty="0">
                <a:ea typeface="楷体_GB2312" pitchFamily="49" charset="-122"/>
              </a:rPr>
              <a:t>3</a:t>
            </a:r>
            <a:r>
              <a:rPr lang="zh-CN" altLang="en-US" sz="2800" b="1" dirty="0">
                <a:latin typeface="Times New Roman" panose="02020603050405020304" pitchFamily="18" charset="0"/>
                <a:ea typeface="楷体_GB2312" pitchFamily="49" charset="-122"/>
              </a:rPr>
              <a:t>．</a:t>
            </a:r>
            <a:r>
              <a:rPr lang="en-US" altLang="zh-CN" sz="2800" b="1" err="1">
                <a:latin typeface="宋体" panose="02010600030101010101" pitchFamily="2" charset="-122"/>
              </a:rPr>
              <a:t>ItemEvent</a:t>
            </a:r>
            <a:r>
              <a:rPr lang="zh-CN" altLang="en-US" sz="2800" b="1" dirty="0">
                <a:latin typeface="Times New Roman" panose="02020603050405020304" pitchFamily="18" charset="0"/>
                <a:ea typeface="楷体_GB2312" pitchFamily="49" charset="-122"/>
              </a:rPr>
              <a:t>事件响应</a:t>
            </a:r>
            <a:endParaRPr lang="zh-CN" altLang="en-US" sz="2800" b="1" dirty="0">
              <a:ea typeface="楷体_GB2312" pitchFamily="49" charset="-122"/>
            </a:endParaRPr>
          </a:p>
          <a:p>
            <a:r>
              <a:rPr lang="zh-CN" altLang="en-US" sz="2800" dirty="0">
                <a:latin typeface="宋体" panose="02010600030101010101" pitchFamily="2" charset="-122"/>
              </a:rPr>
              <a:t>当用户点击组合框时就会引发</a:t>
            </a:r>
            <a:r>
              <a:rPr lang="en-US" altLang="zh-CN" sz="2800" err="1">
                <a:solidFill>
                  <a:schemeClr val="folHlink"/>
                </a:solidFill>
                <a:latin typeface="宋体" panose="02010600030101010101" pitchFamily="2" charset="-122"/>
              </a:rPr>
              <a:t>ItemEvent</a:t>
            </a:r>
            <a:r>
              <a:rPr lang="zh-CN" altLang="en-US" sz="2800" dirty="0">
                <a:latin typeface="宋体" panose="02010600030101010101" pitchFamily="2" charset="-122"/>
              </a:rPr>
              <a:t>事件。</a:t>
            </a:r>
          </a:p>
          <a:p>
            <a:r>
              <a:rPr lang="zh-CN" altLang="en-US" sz="2800" dirty="0">
                <a:latin typeface="宋体" panose="02010600030101010101" pitchFamily="2" charset="-122"/>
              </a:rPr>
              <a:t>调用组合框组件的方法</a:t>
            </a:r>
            <a:r>
              <a:rPr lang="en-US" altLang="zh-CN" sz="2800" err="1">
                <a:solidFill>
                  <a:schemeClr val="folHlink"/>
                </a:solidFill>
                <a:latin typeface="宋体" panose="02010600030101010101" pitchFamily="2" charset="-122"/>
              </a:rPr>
              <a:t>addItemListener</a:t>
            </a:r>
            <a:r>
              <a:rPr lang="zh-CN" altLang="en-US" sz="2800">
                <a:latin typeface="宋体" panose="02010600030101010101" pitchFamily="2" charset="-122"/>
              </a:rPr>
              <a:t>，</a:t>
            </a:r>
          </a:p>
          <a:p>
            <a:pPr lvl="1"/>
            <a:r>
              <a:rPr lang="zh-CN" altLang="en-US" sz="2400" dirty="0">
                <a:latin typeface="宋体" panose="02010600030101010101" pitchFamily="2" charset="-122"/>
              </a:rPr>
              <a:t>给组合框注册实现</a:t>
            </a:r>
            <a:r>
              <a:rPr lang="en-US" altLang="zh-CN" sz="2400" err="1">
                <a:solidFill>
                  <a:schemeClr val="folHlink"/>
                </a:solidFill>
                <a:latin typeface="宋体" panose="02010600030101010101" pitchFamily="2" charset="-122"/>
              </a:rPr>
              <a:t>ItemListener</a:t>
            </a:r>
            <a:r>
              <a:rPr lang="zh-CN" altLang="en-US" sz="2400" dirty="0">
                <a:latin typeface="宋体" panose="02010600030101010101" pitchFamily="2" charset="-122"/>
              </a:rPr>
              <a:t>接口的事件监听器</a:t>
            </a:r>
          </a:p>
          <a:p>
            <a:pPr lvl="1"/>
            <a:r>
              <a:rPr lang="zh-CN" altLang="en-US" sz="2400" dirty="0">
                <a:latin typeface="宋体" panose="02010600030101010101" pitchFamily="2" charset="-122"/>
              </a:rPr>
              <a:t>同时，为接口的抽象方法书写方法体</a:t>
            </a:r>
          </a:p>
          <a:p>
            <a:pPr>
              <a:buNone/>
            </a:pPr>
            <a:r>
              <a:rPr lang="zh-CN" altLang="en-US" sz="2800">
                <a:latin typeface="宋体" panose="02010600030101010101" pitchFamily="2" charset="-122"/>
              </a:rPr>
              <a:t>    </a:t>
            </a:r>
            <a:r>
              <a:rPr lang="en-US" altLang="zh-CN" sz="2800" err="1">
                <a:solidFill>
                  <a:schemeClr val="folHlink"/>
                </a:solidFill>
                <a:latin typeface="宋体" panose="02010600030101010101" pitchFamily="2" charset="-122"/>
              </a:rPr>
              <a:t>void itemStateChanged(ItemEvent</a:t>
            </a:r>
            <a:r>
              <a:rPr lang="en-US" altLang="zh-CN" sz="2800">
                <a:solidFill>
                  <a:schemeClr val="folHlink"/>
                </a:solidFill>
                <a:latin typeface="宋体" panose="02010600030101010101" pitchFamily="2" charset="-122"/>
              </a:rPr>
              <a:t> event)</a:t>
            </a:r>
          </a:p>
          <a:p>
            <a:pPr>
              <a:buNone/>
            </a:pPr>
            <a:r>
              <a:rPr lang="en-US" altLang="zh-CN" sz="2800"/>
              <a:t> </a:t>
            </a:r>
          </a:p>
        </p:txBody>
      </p:sp>
      <p:pic>
        <p:nvPicPr>
          <p:cNvPr id="440324" name="图片 440323"/>
          <p:cNvPicPr>
            <a:picLocks noChangeAspect="1"/>
          </p:cNvPicPr>
          <p:nvPr/>
        </p:nvPicPr>
        <p:blipFill>
          <a:blip r:embed="rId3"/>
          <a:stretch>
            <a:fillRect/>
          </a:stretch>
        </p:blipFill>
        <p:spPr>
          <a:xfrm>
            <a:off x="7086600" y="304800"/>
            <a:ext cx="1676400" cy="1066800"/>
          </a:xfrm>
          <a:prstGeom prst="rect">
            <a:avLst/>
          </a:prstGeom>
          <a:noFill/>
          <a:ln w="9525">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标题 441345"/>
          <p:cNvSpPr>
            <a:spLocks noGrp="1"/>
          </p:cNvSpPr>
          <p:nvPr>
            <p:ph type="title"/>
          </p:nvPr>
        </p:nvSpPr>
        <p:spPr>
          <a:ln/>
        </p:spPr>
        <p:txBody>
          <a:bodyPr anchor="b"/>
          <a:lstStyle/>
          <a:p>
            <a:r>
              <a:rPr lang="en-US" altLang="zh-CN" dirty="0">
                <a:latin typeface="楷体_GB2312" pitchFamily="49" charset="-122"/>
                <a:ea typeface="楷体_GB2312" pitchFamily="49" charset="-122"/>
              </a:rPr>
              <a:t>9.6 </a:t>
            </a:r>
            <a:r>
              <a:rPr lang="zh-CN" altLang="en-US" dirty="0">
                <a:latin typeface="楷体_GB2312" pitchFamily="49" charset="-122"/>
                <a:ea typeface="楷体_GB2312" pitchFamily="49" charset="-122"/>
              </a:rPr>
              <a:t>组合框</a:t>
            </a:r>
            <a:r>
              <a:rPr lang="en-US" altLang="zh-CN" err="1">
                <a:latin typeface="楷体_GB2312" pitchFamily="49" charset="-122"/>
                <a:ea typeface="楷体_GB2312" pitchFamily="49" charset="-122"/>
              </a:rPr>
              <a:t>JComboBox</a:t>
            </a:r>
            <a:endParaRPr lang="en-US" altLang="zh-CN">
              <a:latin typeface="楷体_GB2312" pitchFamily="49" charset="-122"/>
              <a:ea typeface="楷体_GB2312" pitchFamily="49" charset="-122"/>
            </a:endParaRPr>
          </a:p>
        </p:txBody>
      </p:sp>
      <p:sp>
        <p:nvSpPr>
          <p:cNvPr id="441347" name="文本占位符 441346"/>
          <p:cNvSpPr>
            <a:spLocks noGrp="1"/>
          </p:cNvSpPr>
          <p:nvPr>
            <p:ph type="body" idx="1"/>
          </p:nvPr>
        </p:nvSpPr>
        <p:spPr>
          <a:ln/>
        </p:spPr>
        <p:txBody>
          <a:bodyPr/>
          <a:lstStyle/>
          <a:p>
            <a:r>
              <a:rPr lang="zh-CN" altLang="en-US" sz="2800" b="1" dirty="0">
                <a:latin typeface="宋体" panose="02010600030101010101" pitchFamily="2" charset="-122"/>
              </a:rPr>
              <a:t>例</a:t>
            </a:r>
            <a:r>
              <a:rPr lang="en-US" altLang="zh-CN" sz="2800" b="1" dirty="0">
                <a:latin typeface="宋体" panose="02010600030101010101" pitchFamily="2" charset="-122"/>
              </a:rPr>
              <a:t>9-5 </a:t>
            </a:r>
            <a:r>
              <a:rPr lang="zh-CN" altLang="en-US" sz="2800" b="1" dirty="0">
                <a:latin typeface="宋体" panose="02010600030101010101" pitchFamily="2" charset="-122"/>
              </a:rPr>
              <a:t>组合框示例程序。</a:t>
            </a:r>
          </a:p>
          <a:p>
            <a:pPr>
              <a:buNone/>
            </a:pPr>
            <a:r>
              <a:rPr lang="zh-CN" altLang="en-US" sz="2800" b="1" dirty="0">
                <a:latin typeface="宋体" panose="02010600030101010101" pitchFamily="2" charset="-122"/>
              </a:rPr>
              <a:t>  用组合框的</a:t>
            </a:r>
            <a:r>
              <a:rPr lang="zh-CN" altLang="en-US" sz="2800" b="1" dirty="0">
                <a:solidFill>
                  <a:srgbClr val="000000"/>
                </a:solidFill>
                <a:latin typeface="宋体" panose="02010600030101010101" pitchFamily="2" charset="-122"/>
              </a:rPr>
              <a:t>下拉菜单提供</a:t>
            </a:r>
            <a:r>
              <a:rPr lang="zh-CN" altLang="en-US" sz="2800" b="1" dirty="0">
                <a:latin typeface="宋体" panose="02010600030101010101" pitchFamily="2" charset="-122"/>
              </a:rPr>
              <a:t>一组图像，用户可选择其中一项，将选中的图像在</a:t>
            </a:r>
            <a:r>
              <a:rPr lang="en-US" altLang="zh-CN" sz="2800" b="1" err="1">
                <a:latin typeface="宋体" panose="02010600030101010101" pitchFamily="2" charset="-122"/>
              </a:rPr>
              <a:t>JLabel</a:t>
            </a:r>
            <a:r>
              <a:rPr lang="zh-CN" altLang="en-US" sz="2800" b="1" dirty="0">
                <a:latin typeface="宋体" panose="02010600030101010101" pitchFamily="2" charset="-122"/>
              </a:rPr>
              <a:t>组件中显示。程序运行结果</a:t>
            </a:r>
            <a:r>
              <a:rPr lang="en-US" altLang="zh-CN" sz="2800" b="1" dirty="0">
                <a:latin typeface="宋体" panose="02010600030101010101" pitchFamily="2" charset="-122"/>
              </a:rPr>
              <a:t>: </a:t>
            </a:r>
          </a:p>
          <a:p>
            <a:pPr>
              <a:buNone/>
            </a:pPr>
            <a:r>
              <a:rPr lang="en-US" altLang="zh-CN" sz="2800" dirty="0"/>
              <a:t> </a:t>
            </a:r>
            <a:endParaRPr lang="en-US" altLang="zh-CN" sz="2800"/>
          </a:p>
        </p:txBody>
      </p:sp>
      <p:sp>
        <p:nvSpPr>
          <p:cNvPr id="441349" name="矩形 441348"/>
          <p:cNvSpPr/>
          <p:nvPr/>
        </p:nvSpPr>
        <p:spPr>
          <a:xfrm>
            <a:off x="3500438" y="3019425"/>
            <a:ext cx="9144000" cy="0"/>
          </a:xfrm>
          <a:prstGeom prst="rect">
            <a:avLst/>
          </a:prstGeom>
          <a:noFill/>
          <a:ln w="9525">
            <a:noFill/>
          </a:ln>
        </p:spPr>
        <p:txBody>
          <a:bodyPr/>
          <a:lstStyle/>
          <a:p>
            <a:endParaRPr lang="zh-CN" altLang="en-US"/>
          </a:p>
        </p:txBody>
      </p:sp>
      <p:pic>
        <p:nvPicPr>
          <p:cNvPr id="441348" name="图片 441347"/>
          <p:cNvPicPr>
            <a:picLocks noChangeAspect="1"/>
          </p:cNvPicPr>
          <p:nvPr/>
        </p:nvPicPr>
        <p:blipFill>
          <a:blip r:embed="rId3"/>
          <a:stretch>
            <a:fillRect/>
          </a:stretch>
        </p:blipFill>
        <p:spPr>
          <a:xfrm>
            <a:off x="1295400" y="3657600"/>
            <a:ext cx="3429000" cy="1581150"/>
          </a:xfrm>
          <a:prstGeom prst="rect">
            <a:avLst/>
          </a:prstGeom>
          <a:noFill/>
          <a:ln w="9525">
            <a:noFill/>
          </a:ln>
        </p:spPr>
      </p:pic>
      <p:sp>
        <p:nvSpPr>
          <p:cNvPr id="441351" name="矩形 441350"/>
          <p:cNvSpPr/>
          <p:nvPr/>
        </p:nvSpPr>
        <p:spPr>
          <a:xfrm>
            <a:off x="3300413" y="3024188"/>
            <a:ext cx="9144000" cy="0"/>
          </a:xfrm>
          <a:prstGeom prst="rect">
            <a:avLst/>
          </a:prstGeom>
          <a:noFill/>
          <a:ln w="9525">
            <a:noFill/>
          </a:ln>
        </p:spPr>
        <p:txBody>
          <a:bodyPr/>
          <a:lstStyle/>
          <a:p>
            <a:endParaRPr lang="zh-CN" altLang="en-US"/>
          </a:p>
        </p:txBody>
      </p:sp>
      <p:pic>
        <p:nvPicPr>
          <p:cNvPr id="441350" name="图片 441349"/>
          <p:cNvPicPr>
            <a:picLocks noChangeAspect="1"/>
          </p:cNvPicPr>
          <p:nvPr/>
        </p:nvPicPr>
        <p:blipFill>
          <a:blip r:embed="rId4"/>
          <a:stretch>
            <a:fillRect/>
          </a:stretch>
        </p:blipFill>
        <p:spPr>
          <a:xfrm>
            <a:off x="5257800" y="3581400"/>
            <a:ext cx="3352800" cy="2133600"/>
          </a:xfrm>
          <a:prstGeom prst="rect">
            <a:avLst/>
          </a:prstGeom>
          <a:noFill/>
          <a:ln w="9525">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标题 442369"/>
          <p:cNvSpPr>
            <a:spLocks noGrp="1"/>
          </p:cNvSpPr>
          <p:nvPr>
            <p:ph type="title"/>
          </p:nvPr>
        </p:nvSpPr>
        <p:spPr>
          <a:ln/>
        </p:spPr>
        <p:txBody>
          <a:bodyPr anchor="b"/>
          <a:lstStyle/>
          <a:p>
            <a:endParaRPr/>
          </a:p>
        </p:txBody>
      </p:sp>
      <p:sp>
        <p:nvSpPr>
          <p:cNvPr id="442371" name="文本占位符 442370"/>
          <p:cNvSpPr>
            <a:spLocks noGrp="1"/>
          </p:cNvSpPr>
          <p:nvPr>
            <p:ph type="body" idx="1"/>
          </p:nvPr>
        </p:nvSpPr>
        <p:spPr>
          <a:xfrm>
            <a:off x="0" y="0"/>
            <a:ext cx="9296400" cy="6629400"/>
          </a:xfrm>
          <a:solidFill>
            <a:schemeClr val="bg1"/>
          </a:solidFill>
          <a:ln/>
        </p:spPr>
        <p:txBody>
          <a:bodyPr/>
          <a:lstStyle/>
          <a:p>
            <a:pPr algn="just">
              <a:lnSpc>
                <a:spcPct val="90000"/>
              </a:lnSpc>
              <a:buNone/>
            </a:pPr>
            <a:r>
              <a:rPr lang="en-US" altLang="zh-CN" sz="1800" b="1" err="1">
                <a:latin typeface="宋体" panose="02010600030101010101" pitchFamily="2" charset="-122"/>
              </a:rPr>
              <a:t>import java.awt</a:t>
            </a:r>
            <a:r>
              <a:rPr lang="en-US" altLang="zh-CN" sz="1800" b="1">
                <a:latin typeface="宋体" panose="02010600030101010101" pitchFamily="2" charset="-122"/>
              </a:rPr>
              <a:t>.*;</a:t>
            </a:r>
            <a:endParaRPr lang="en-US" altLang="zh-CN" sz="1800" b="1"/>
          </a:p>
          <a:p>
            <a:pPr algn="just">
              <a:lnSpc>
                <a:spcPct val="90000"/>
              </a:lnSpc>
              <a:buNone/>
            </a:pPr>
            <a:r>
              <a:rPr lang="en-US" altLang="zh-CN" sz="1800" b="1" err="1">
                <a:latin typeface="宋体" panose="02010600030101010101" pitchFamily="2" charset="-122"/>
              </a:rPr>
              <a:t>import java.awt</a:t>
            </a:r>
            <a:r>
              <a:rPr lang="en-US" altLang="zh-CN" sz="1800" b="1">
                <a:latin typeface="宋体" panose="02010600030101010101" pitchFamily="2" charset="-122"/>
              </a:rPr>
              <a:t>.event.*;</a:t>
            </a:r>
            <a:endParaRPr lang="en-US" altLang="zh-CN" sz="1800" b="1"/>
          </a:p>
          <a:p>
            <a:pPr algn="just">
              <a:lnSpc>
                <a:spcPct val="90000"/>
              </a:lnSpc>
              <a:buNone/>
            </a:pPr>
            <a:r>
              <a:rPr lang="en-US" altLang="zh-CN" sz="1800" b="1" err="1">
                <a:latin typeface="宋体" panose="02010600030101010101" pitchFamily="2" charset="-122"/>
              </a:rPr>
              <a:t>import javax</a:t>
            </a:r>
            <a:r>
              <a:rPr lang="en-US" altLang="zh-CN" sz="1800" b="1">
                <a:latin typeface="宋体" panose="02010600030101010101" pitchFamily="2" charset="-122"/>
              </a:rPr>
              <a:t>.swing.*;</a:t>
            </a:r>
            <a:endParaRPr lang="en-US" altLang="zh-CN" sz="1800" b="1"/>
          </a:p>
          <a:p>
            <a:pPr algn="just">
              <a:lnSpc>
                <a:spcPct val="90000"/>
              </a:lnSpc>
              <a:buNone/>
            </a:pPr>
            <a:r>
              <a:rPr lang="en-US" altLang="zh-CN" sz="1800" b="1" err="1">
                <a:latin typeface="宋体" panose="02010600030101010101" pitchFamily="2" charset="-122"/>
              </a:rPr>
              <a:t>public class ComboBoxTest extends JFrame</a:t>
            </a:r>
            <a:r>
              <a:rPr lang="en-US" altLang="zh-CN" sz="1800" b="1">
                <a:latin typeface="宋体" panose="02010600030101010101" pitchFamily="2" charset="-122"/>
              </a:rPr>
              <a:t> {</a:t>
            </a:r>
            <a:endParaRPr lang="en-US" altLang="zh-CN" sz="1800" b="1"/>
          </a:p>
          <a:p>
            <a:pPr algn="just">
              <a:lnSpc>
                <a:spcPct val="90000"/>
              </a:lnSpc>
              <a:buNone/>
            </a:pPr>
            <a:r>
              <a:rPr lang="en-US" altLang="zh-CN" sz="1800" b="1" err="1">
                <a:latin typeface="宋体" panose="02010600030101010101" pitchFamily="2" charset="-122"/>
              </a:rPr>
              <a:t>   private JComboBox imagesComboBox</a:t>
            </a:r>
            <a:r>
              <a:rPr lang="en-US" altLang="zh-CN" sz="1800" b="1">
                <a:latin typeface="宋体" panose="02010600030101010101" pitchFamily="2" charset="-122"/>
              </a:rPr>
              <a:t>;</a:t>
            </a:r>
            <a:endParaRPr lang="en-US" altLang="zh-CN" sz="1800" b="1"/>
          </a:p>
          <a:p>
            <a:pPr algn="just">
              <a:lnSpc>
                <a:spcPct val="90000"/>
              </a:lnSpc>
              <a:buNone/>
            </a:pPr>
            <a:r>
              <a:rPr lang="en-US" altLang="zh-CN" sz="1800" b="1" err="1">
                <a:latin typeface="宋体" panose="02010600030101010101" pitchFamily="2" charset="-122"/>
              </a:rPr>
              <a:t>   private JLabel</a:t>
            </a:r>
            <a:r>
              <a:rPr lang="en-US" altLang="zh-CN" sz="1800" b="1">
                <a:latin typeface="宋体" panose="02010600030101010101" pitchFamily="2" charset="-122"/>
              </a:rPr>
              <a:t> label;</a:t>
            </a:r>
            <a:endParaRPr lang="en-US" altLang="zh-CN" sz="1800" b="1"/>
          </a:p>
          <a:p>
            <a:pPr algn="just">
              <a:lnSpc>
                <a:spcPct val="90000"/>
              </a:lnSpc>
              <a:buNone/>
            </a:pPr>
            <a:r>
              <a:rPr lang="en-US" altLang="zh-CN" sz="1800" b="1">
                <a:latin typeface="宋体" panose="02010600030101010101" pitchFamily="2" charset="-122"/>
              </a:rPr>
              <a:t>   private String names[] = </a:t>
            </a:r>
            <a:r>
              <a:rPr lang="en-US" altLang="zh-CN" sz="1400" b="1" err="1">
                <a:latin typeface="宋体" panose="02010600030101010101" pitchFamily="2" charset="-122"/>
              </a:rPr>
              <a:t>{ "bug1.gif", "bug2.gif",  "travelbug.gif", "buganim</a:t>
            </a:r>
            <a:r>
              <a:rPr lang="en-US" altLang="zh-CN" sz="1400" b="1">
                <a:latin typeface="宋体" panose="02010600030101010101" pitchFamily="2" charset="-122"/>
              </a:rPr>
              <a:t>.gif" };</a:t>
            </a:r>
            <a:endParaRPr lang="en-US" altLang="zh-CN" sz="1400" b="1"/>
          </a:p>
          <a:p>
            <a:pPr algn="just">
              <a:lnSpc>
                <a:spcPct val="90000"/>
              </a:lnSpc>
              <a:buNone/>
            </a:pPr>
            <a:r>
              <a:rPr lang="en-US" altLang="zh-CN" sz="1800" b="1" err="1">
                <a:latin typeface="宋体" panose="02010600030101010101" pitchFamily="2" charset="-122"/>
              </a:rPr>
              <a:t>   private Icon icons[] = new ImageIcon</a:t>
            </a:r>
            <a:r>
              <a:rPr lang="en-US" altLang="zh-CN" sz="1800" b="1">
                <a:latin typeface="宋体" panose="02010600030101010101" pitchFamily="2" charset="-122"/>
              </a:rPr>
              <a:t>[names.length]; </a:t>
            </a:r>
          </a:p>
          <a:p>
            <a:pPr algn="just">
              <a:lnSpc>
                <a:spcPct val="90000"/>
              </a:lnSpc>
              <a:buNone/>
            </a:pPr>
            <a:r>
              <a:rPr lang="en-US" altLang="zh-CN" sz="1800" b="1" err="1">
                <a:latin typeface="宋体" panose="02010600030101010101" pitchFamily="2" charset="-122"/>
              </a:rPr>
              <a:t>   public ComboBoxTest</a:t>
            </a:r>
            <a:r>
              <a:rPr lang="en-US" altLang="zh-CN" sz="1800" b="1">
                <a:latin typeface="宋体" panose="02010600030101010101" pitchFamily="2" charset="-122"/>
              </a:rPr>
              <a:t>()   {</a:t>
            </a:r>
            <a:endParaRPr lang="en-US" altLang="zh-CN" sz="1800" b="1"/>
          </a:p>
          <a:p>
            <a:pPr algn="just">
              <a:lnSpc>
                <a:spcPct val="90000"/>
              </a:lnSpc>
              <a:buNone/>
            </a:pPr>
            <a:r>
              <a:rPr lang="en-US" altLang="zh-CN" sz="1800" b="1" dirty="0">
                <a:latin typeface="宋体" panose="02010600030101010101" pitchFamily="2" charset="-122"/>
              </a:rPr>
              <a:t>      super( "</a:t>
            </a:r>
            <a:r>
              <a:rPr lang="zh-CN" altLang="en-US" sz="1800" b="1" dirty="0">
                <a:latin typeface="宋体" panose="02010600030101010101" pitchFamily="2" charset="-122"/>
              </a:rPr>
              <a:t>用组合框选择一组图像</a:t>
            </a:r>
            <a:r>
              <a:rPr lang="en-US" altLang="zh-CN" sz="1800" b="1" dirty="0">
                <a:latin typeface="宋体" panose="02010600030101010101" pitchFamily="2" charset="-122"/>
              </a:rPr>
              <a:t>" );      </a:t>
            </a:r>
            <a:endParaRPr lang="en-US" altLang="zh-CN" sz="1800" b="1" dirty="0"/>
          </a:p>
          <a:p>
            <a:pPr algn="just">
              <a:lnSpc>
                <a:spcPct val="90000"/>
              </a:lnSpc>
              <a:buNone/>
            </a:pPr>
            <a:r>
              <a:rPr lang="en-US" altLang="zh-CN" sz="1800" b="1" dirty="0">
                <a:latin typeface="宋体" panose="02010600030101010101" pitchFamily="2" charset="-122"/>
              </a:rPr>
              <a:t>      </a:t>
            </a:r>
            <a:r>
              <a:rPr lang="en-US" altLang="zh-CN" sz="1800" b="1" err="1">
                <a:latin typeface="宋体" panose="02010600030101010101" pitchFamily="2" charset="-122"/>
              </a:rPr>
              <a:t>Container container = getContentPane</a:t>
            </a:r>
            <a:r>
              <a:rPr lang="en-US" altLang="zh-CN" sz="1800" b="1">
                <a:latin typeface="宋体" panose="02010600030101010101" pitchFamily="2" charset="-122"/>
              </a:rPr>
              <a:t>();</a:t>
            </a:r>
            <a:endParaRPr lang="en-US" altLang="zh-CN" sz="1800" b="1"/>
          </a:p>
          <a:p>
            <a:pPr algn="just">
              <a:lnSpc>
                <a:spcPct val="90000"/>
              </a:lnSpc>
              <a:buNone/>
            </a:pPr>
            <a:r>
              <a:rPr lang="en-US" altLang="zh-CN" sz="1800" b="1" err="1">
                <a:latin typeface="宋体" panose="02010600030101010101" pitchFamily="2" charset="-122"/>
              </a:rPr>
              <a:t>      container.setLayout( new FlowLayout() ); </a:t>
            </a:r>
          </a:p>
          <a:p>
            <a:pPr algn="just">
              <a:lnSpc>
                <a:spcPct val="90000"/>
              </a:lnSpc>
              <a:buNone/>
            </a:pPr>
            <a:r>
              <a:rPr lang="en-US" altLang="zh-CN" sz="1800" b="1" err="1">
                <a:latin typeface="宋体" panose="02010600030101010101" pitchFamily="2" charset="-122"/>
              </a:rPr>
              <a:t>      imagesComboBox = new JComboBox</a:t>
            </a:r>
            <a:r>
              <a:rPr lang="en-US" altLang="zh-CN" sz="1800" b="1">
                <a:latin typeface="宋体" panose="02010600030101010101" pitchFamily="2" charset="-122"/>
              </a:rPr>
              <a:t>( names );</a:t>
            </a:r>
            <a:endParaRPr lang="en-US" altLang="zh-CN" sz="1800" b="1" err="1"/>
          </a:p>
          <a:p>
            <a:pPr algn="just">
              <a:lnSpc>
                <a:spcPct val="90000"/>
              </a:lnSpc>
              <a:buNone/>
            </a:pPr>
            <a:r>
              <a:rPr lang="en-US" altLang="zh-CN" sz="1800" b="1" err="1">
                <a:latin typeface="宋体" panose="02010600030101010101" pitchFamily="2" charset="-122"/>
              </a:rPr>
              <a:t>      imagesComboBox.setMaximumRowCount</a:t>
            </a:r>
            <a:r>
              <a:rPr lang="en-US" altLang="zh-CN" sz="1800" b="1">
                <a:latin typeface="宋体" panose="02010600030101010101" pitchFamily="2" charset="-122"/>
              </a:rPr>
              <a:t>( 3 ); </a:t>
            </a:r>
            <a:endParaRPr lang="en-US" altLang="zh-CN" sz="1800" b="1" dirty="0"/>
          </a:p>
          <a:p>
            <a:pPr algn="just">
              <a:lnSpc>
                <a:spcPct val="90000"/>
              </a:lnSpc>
              <a:buNone/>
            </a:pPr>
            <a:r>
              <a:rPr lang="en-US" altLang="zh-CN" sz="1800" b="1" dirty="0">
                <a:latin typeface="宋体" panose="02010600030101010101" pitchFamily="2" charset="-122"/>
              </a:rPr>
              <a:t>      </a:t>
            </a:r>
            <a:r>
              <a:rPr lang="en-US" altLang="zh-CN" sz="1800" b="1" err="1">
                <a:latin typeface="宋体" panose="02010600030101010101" pitchFamily="2" charset="-122"/>
              </a:rPr>
              <a:t>imagesComboBox.addItemListener</a:t>
            </a:r>
            <a:r>
              <a:rPr lang="en-US" altLang="zh-CN" sz="1800" b="1">
                <a:latin typeface="宋体" panose="02010600030101010101" pitchFamily="2" charset="-122"/>
              </a:rPr>
              <a:t>(</a:t>
            </a:r>
            <a:endParaRPr lang="en-US" altLang="zh-CN" sz="1800" b="1"/>
          </a:p>
          <a:p>
            <a:pPr algn="just">
              <a:lnSpc>
                <a:spcPct val="90000"/>
              </a:lnSpc>
              <a:buNone/>
            </a:pPr>
            <a:r>
              <a:rPr lang="en-US" altLang="zh-CN" sz="1800" b="1" err="1">
                <a:latin typeface="宋体" panose="02010600030101010101" pitchFamily="2" charset="-122"/>
              </a:rPr>
              <a:t>         new ItemListener</a:t>
            </a:r>
            <a:r>
              <a:rPr lang="en-US" altLang="zh-CN" sz="1800" b="1">
                <a:latin typeface="宋体" panose="02010600030101010101" pitchFamily="2" charset="-122"/>
              </a:rPr>
              <a:t>() {  </a:t>
            </a:r>
            <a:endParaRPr lang="en-US" altLang="zh-CN" sz="1800" b="1"/>
          </a:p>
          <a:p>
            <a:pPr algn="just">
              <a:lnSpc>
                <a:spcPct val="90000"/>
              </a:lnSpc>
              <a:buNone/>
            </a:pPr>
            <a:r>
              <a:rPr lang="en-US" altLang="zh-CN" sz="1800" b="1" err="1">
                <a:latin typeface="宋体" panose="02010600030101010101" pitchFamily="2" charset="-122"/>
              </a:rPr>
              <a:t>           public void itemStateChanged( ItemEvent</a:t>
            </a:r>
            <a:r>
              <a:rPr lang="en-US" altLang="zh-CN" sz="1800" b="1">
                <a:latin typeface="宋体" panose="02010600030101010101" pitchFamily="2" charset="-122"/>
              </a:rPr>
              <a:t> event )</a:t>
            </a:r>
            <a:endParaRPr lang="en-US" altLang="zh-CN" sz="1800" b="1"/>
          </a:p>
          <a:p>
            <a:pPr algn="just">
              <a:lnSpc>
                <a:spcPct val="90000"/>
              </a:lnSpc>
              <a:buNone/>
            </a:pPr>
            <a:r>
              <a:rPr lang="en-US" altLang="zh-CN" sz="1800" b="1" err="1">
                <a:latin typeface="宋体" panose="02010600030101010101" pitchFamily="2" charset="-122"/>
              </a:rPr>
              <a:t>            {    if ( event.getStateChange() == ItemEvent</a:t>
            </a:r>
            <a:r>
              <a:rPr lang="en-US" altLang="zh-CN" sz="1800" b="1">
                <a:latin typeface="宋体" panose="02010600030101010101" pitchFamily="2" charset="-122"/>
              </a:rPr>
              <a:t>.SELECTED )</a:t>
            </a:r>
            <a:endParaRPr lang="en-US" altLang="zh-CN" sz="1800" b="1"/>
          </a:p>
          <a:p>
            <a:pPr algn="just">
              <a:lnSpc>
                <a:spcPct val="90000"/>
              </a:lnSpc>
              <a:buNone/>
            </a:pPr>
            <a:r>
              <a:rPr lang="en-US" altLang="zh-CN" sz="1800" b="1" err="1">
                <a:latin typeface="宋体" panose="02010600030101010101" pitchFamily="2" charset="-122"/>
              </a:rPr>
              <a:t>                  label.setIcon( icons[ </a:t>
            </a:r>
            <a:endParaRPr lang="en-US" altLang="zh-CN" sz="1800" b="1" err="1"/>
          </a:p>
          <a:p>
            <a:pPr algn="just">
              <a:lnSpc>
                <a:spcPct val="90000"/>
              </a:lnSpc>
              <a:buNone/>
            </a:pPr>
            <a:r>
              <a:rPr lang="en-US" altLang="zh-CN" sz="1800" b="1" err="1">
                <a:latin typeface="宋体" panose="02010600030101010101" pitchFamily="2" charset="-122"/>
              </a:rPr>
              <a:t>                     imagesComboBox.getSelectedIndex</a:t>
            </a:r>
            <a:r>
              <a:rPr lang="en-US" altLang="zh-CN" sz="1800" b="1">
                <a:latin typeface="宋体" panose="02010600030101010101" pitchFamily="2" charset="-122"/>
              </a:rPr>
              <a:t>() ] );</a:t>
            </a:r>
            <a:endParaRPr lang="en-US" altLang="zh-CN" sz="1800" b="1"/>
          </a:p>
          <a:p>
            <a:pPr algn="just">
              <a:lnSpc>
                <a:spcPct val="90000"/>
              </a:lnSpc>
              <a:buNone/>
            </a:pPr>
            <a:r>
              <a:rPr lang="en-US" altLang="zh-CN" sz="1800" b="1">
                <a:latin typeface="宋体" panose="02010600030101010101" pitchFamily="2" charset="-122"/>
              </a:rPr>
              <a:t>            }</a:t>
            </a:r>
            <a:endParaRPr lang="en-US" altLang="zh-CN" sz="1800" b="1"/>
          </a:p>
          <a:p>
            <a:pPr algn="just">
              <a:lnSpc>
                <a:spcPct val="90000"/>
              </a:lnSpc>
              <a:buNone/>
            </a:pPr>
            <a:r>
              <a:rPr lang="en-US" altLang="zh-CN" sz="1800" b="1">
                <a:latin typeface="宋体" panose="02010600030101010101" pitchFamily="2" charset="-122"/>
              </a:rPr>
              <a:t>         } ); </a:t>
            </a:r>
            <a:endParaRPr lang="en-US" altLang="zh-CN" sz="1800" b="1"/>
          </a:p>
        </p:txBody>
      </p:sp>
      <p:pic>
        <p:nvPicPr>
          <p:cNvPr id="442372" name="图片 442371"/>
          <p:cNvPicPr>
            <a:picLocks noChangeAspect="1"/>
          </p:cNvPicPr>
          <p:nvPr/>
        </p:nvPicPr>
        <p:blipFill>
          <a:blip r:embed="rId3"/>
          <a:stretch>
            <a:fillRect/>
          </a:stretch>
        </p:blipFill>
        <p:spPr>
          <a:xfrm>
            <a:off x="5943600" y="2590800"/>
            <a:ext cx="3352800" cy="2133600"/>
          </a:xfrm>
          <a:prstGeom prst="rect">
            <a:avLst/>
          </a:prstGeom>
          <a:noFill/>
          <a:ln w="9525">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文本框 443393"/>
          <p:cNvSpPr txBox="1"/>
          <p:nvPr/>
        </p:nvSpPr>
        <p:spPr>
          <a:xfrm>
            <a:off x="0" y="0"/>
            <a:ext cx="8839200" cy="5294313"/>
          </a:xfrm>
          <a:prstGeom prst="rect">
            <a:avLst/>
          </a:prstGeom>
          <a:solidFill>
            <a:schemeClr val="bg1"/>
          </a:solidFill>
          <a:ln w="9525" cap="flat" cmpd="sng">
            <a:solidFill>
              <a:schemeClr val="bg1"/>
            </a:solidFill>
            <a:prstDash val="solid"/>
            <a:miter/>
            <a:headEnd type="none" w="med" len="med"/>
            <a:tailEnd type="none" w="med" len="med"/>
          </a:ln>
        </p:spPr>
        <p:txBody>
          <a:bodyPr anchor="b">
            <a:spAutoFit/>
          </a:bodyPr>
          <a:lstStyle/>
          <a:p>
            <a:pPr algn="just">
              <a:lnSpc>
                <a:spcPct val="85000"/>
              </a:lnSpc>
              <a:spcBef>
                <a:spcPct val="50000"/>
              </a:spcBef>
            </a:pPr>
            <a:r>
              <a:rPr lang="en-US" altLang="zh-CN" sz="2000" b="1" err="1">
                <a:solidFill>
                  <a:schemeClr val="tx1"/>
                </a:solidFill>
                <a:latin typeface="宋体" panose="02010600030101010101" pitchFamily="2" charset="-122"/>
                <a:ea typeface="宋体" panose="02010600030101010101" pitchFamily="2" charset="-122"/>
              </a:rPr>
              <a:t>     container.add( imagesComboBox</a:t>
            </a:r>
            <a:r>
              <a:rPr lang="en-US" altLang="zh-CN" sz="2000" b="1">
                <a:solidFill>
                  <a:schemeClr val="tx1"/>
                </a:solidFill>
                <a:latin typeface="宋体" panose="02010600030101010101" pitchFamily="2" charset="-122"/>
                <a:ea typeface="宋体" panose="02010600030101010101" pitchFamily="2" charset="-122"/>
              </a:rPr>
              <a:t> );      </a:t>
            </a:r>
            <a:endParaRPr lang="en-US" altLang="zh-CN" sz="2000" b="1">
              <a:solidFill>
                <a:schemeClr val="tx1"/>
              </a:solidFill>
              <a:latin typeface="Tahoma" panose="020B0604030504040204" pitchFamily="34" charset="0"/>
              <a:ea typeface="宋体" panose="02010600030101010101" pitchFamily="2" charset="-122"/>
            </a:endParaRPr>
          </a:p>
          <a:p>
            <a:pPr algn="just">
              <a:lnSpc>
                <a:spcPct val="85000"/>
              </a:lnSpc>
              <a:spcBef>
                <a:spcPct val="50000"/>
              </a:spcBef>
            </a:pPr>
            <a:r>
              <a:rPr lang="en-US" altLang="zh-CN" sz="2000" b="1" err="1">
                <a:solidFill>
                  <a:schemeClr val="tx1"/>
                </a:solidFill>
                <a:latin typeface="宋体" panose="02010600030101010101" pitchFamily="2" charset="-122"/>
                <a:ea typeface="宋体" panose="02010600030101010101" pitchFamily="2" charset="-122"/>
              </a:rPr>
              <a:t>     for (int</a:t>
            </a:r>
            <a:r>
              <a:rPr lang="en-US" altLang="zh-CN" sz="2000" b="1">
                <a:solidFill>
                  <a:schemeClr val="tx1"/>
                </a:solidFill>
                <a:latin typeface="宋体" panose="02010600030101010101" pitchFamily="2" charset="-122"/>
                <a:ea typeface="宋体" panose="02010600030101010101" pitchFamily="2" charset="-122"/>
              </a:rPr>
              <a:t> i=0;i&lt;icons.length;i++) </a:t>
            </a:r>
            <a:endParaRPr lang="en-US" altLang="zh-CN" sz="2000" b="1">
              <a:solidFill>
                <a:schemeClr val="tx1"/>
              </a:solidFill>
              <a:latin typeface="Tahoma" panose="020B0604030504040204" pitchFamily="34" charset="0"/>
              <a:ea typeface="宋体" panose="02010600030101010101" pitchFamily="2" charset="-122"/>
            </a:endParaRPr>
          </a:p>
          <a:p>
            <a:pPr algn="just">
              <a:lnSpc>
                <a:spcPct val="85000"/>
              </a:lnSpc>
              <a:spcBef>
                <a:spcPct val="50000"/>
              </a:spcBef>
            </a:pPr>
            <a:r>
              <a:rPr lang="en-US" altLang="zh-CN" sz="2000" b="1" err="1">
                <a:solidFill>
                  <a:schemeClr val="tx1"/>
                </a:solidFill>
                <a:latin typeface="宋体" panose="02010600030101010101" pitchFamily="2" charset="-122"/>
                <a:ea typeface="宋体" panose="02010600030101010101" pitchFamily="2" charset="-122"/>
              </a:rPr>
              <a:t>            icons[i]=new ImageIcon</a:t>
            </a:r>
            <a:r>
              <a:rPr lang="en-US" altLang="zh-CN" sz="2000" b="1">
                <a:solidFill>
                  <a:schemeClr val="tx1"/>
                </a:solidFill>
                <a:latin typeface="宋体" panose="02010600030101010101" pitchFamily="2" charset="-122"/>
                <a:ea typeface="宋体" panose="02010600030101010101" pitchFamily="2" charset="-122"/>
              </a:rPr>
              <a:t>( names[ i ] );</a:t>
            </a:r>
            <a:endParaRPr lang="en-US" altLang="zh-CN" sz="2000" b="1">
              <a:solidFill>
                <a:schemeClr val="tx1"/>
              </a:solidFill>
              <a:latin typeface="Tahoma" panose="020B0604030504040204" pitchFamily="34" charset="0"/>
              <a:ea typeface="宋体" panose="02010600030101010101" pitchFamily="2" charset="-122"/>
            </a:endParaRPr>
          </a:p>
          <a:p>
            <a:pPr algn="just">
              <a:lnSpc>
                <a:spcPct val="85000"/>
              </a:lnSpc>
              <a:spcBef>
                <a:spcPct val="50000"/>
              </a:spcBef>
            </a:pPr>
            <a:r>
              <a:rPr lang="en-US" altLang="zh-CN" sz="2000" b="1" err="1">
                <a:solidFill>
                  <a:schemeClr val="tx1"/>
                </a:solidFill>
                <a:latin typeface="宋体" panose="02010600030101010101" pitchFamily="2" charset="-122"/>
                <a:ea typeface="宋体" panose="02010600030101010101" pitchFamily="2" charset="-122"/>
              </a:rPr>
              <a:t>      label = new JLabel</a:t>
            </a:r>
            <a:r>
              <a:rPr lang="en-US" altLang="zh-CN" sz="2000" b="1">
                <a:solidFill>
                  <a:schemeClr val="tx1"/>
                </a:solidFill>
                <a:latin typeface="宋体" panose="02010600030101010101" pitchFamily="2" charset="-122"/>
                <a:ea typeface="宋体" panose="02010600030101010101" pitchFamily="2" charset="-122"/>
              </a:rPr>
              <a:t>( icons[ 0 ] ); container.add( label );</a:t>
            </a:r>
            <a:endParaRPr lang="en-US" altLang="zh-CN" sz="2000" b="1" err="1">
              <a:solidFill>
                <a:schemeClr val="tx1"/>
              </a:solidFill>
              <a:latin typeface="Tahoma" panose="020B0604030504040204" pitchFamily="34" charset="0"/>
              <a:ea typeface="宋体" panose="02010600030101010101" pitchFamily="2" charset="-122"/>
            </a:endParaRPr>
          </a:p>
          <a:p>
            <a:pPr algn="just">
              <a:lnSpc>
                <a:spcPct val="85000"/>
              </a:lnSpc>
              <a:spcBef>
                <a:spcPct val="50000"/>
              </a:spcBef>
            </a:pPr>
            <a:r>
              <a:rPr lang="en-US" altLang="zh-CN" sz="2000" b="1" err="1">
                <a:solidFill>
                  <a:schemeClr val="tx1"/>
                </a:solidFill>
                <a:latin typeface="宋体" panose="02010600030101010101" pitchFamily="2" charset="-122"/>
                <a:ea typeface="宋体" panose="02010600030101010101" pitchFamily="2" charset="-122"/>
              </a:rPr>
              <a:t>      setSize</a:t>
            </a:r>
            <a:r>
              <a:rPr lang="en-US" altLang="zh-CN" sz="2000" b="1">
                <a:solidFill>
                  <a:schemeClr val="tx1"/>
                </a:solidFill>
                <a:latin typeface="宋体" panose="02010600030101010101" pitchFamily="2" charset="-122"/>
                <a:ea typeface="宋体" panose="02010600030101010101" pitchFamily="2" charset="-122"/>
              </a:rPr>
              <a:t>( 350, 100 );</a:t>
            </a:r>
            <a:endParaRPr lang="en-US" altLang="zh-CN" sz="2000" b="1" err="1">
              <a:solidFill>
                <a:schemeClr val="tx1"/>
              </a:solidFill>
              <a:latin typeface="Tahoma" panose="020B0604030504040204" pitchFamily="34" charset="0"/>
              <a:ea typeface="宋体" panose="02010600030101010101" pitchFamily="2" charset="-122"/>
            </a:endParaRPr>
          </a:p>
          <a:p>
            <a:pPr algn="just">
              <a:lnSpc>
                <a:spcPct val="85000"/>
              </a:lnSpc>
              <a:spcBef>
                <a:spcPct val="50000"/>
              </a:spcBef>
            </a:pPr>
            <a:r>
              <a:rPr lang="en-US" altLang="zh-CN" sz="2000" b="1" err="1">
                <a:solidFill>
                  <a:schemeClr val="tx1"/>
                </a:solidFill>
                <a:latin typeface="宋体" panose="02010600030101010101" pitchFamily="2" charset="-122"/>
                <a:ea typeface="宋体" panose="02010600030101010101" pitchFamily="2" charset="-122"/>
              </a:rPr>
              <a:t>      setVisible</a:t>
            </a:r>
            <a:r>
              <a:rPr lang="en-US" altLang="zh-CN" sz="2000" b="1">
                <a:solidFill>
                  <a:schemeClr val="tx1"/>
                </a:solidFill>
                <a:latin typeface="宋体" panose="02010600030101010101" pitchFamily="2" charset="-122"/>
                <a:ea typeface="宋体" panose="02010600030101010101" pitchFamily="2" charset="-122"/>
              </a:rPr>
              <a:t>( true );</a:t>
            </a:r>
            <a:endParaRPr lang="en-US" altLang="zh-CN" sz="2000" b="1">
              <a:solidFill>
                <a:schemeClr val="tx1"/>
              </a:solidFill>
              <a:latin typeface="Tahoma" panose="020B0604030504040204" pitchFamily="34" charset="0"/>
              <a:ea typeface="宋体" panose="02010600030101010101" pitchFamily="2" charset="-122"/>
            </a:endParaRPr>
          </a:p>
          <a:p>
            <a:pPr algn="just">
              <a:lnSpc>
                <a:spcPct val="85000"/>
              </a:lnSpc>
              <a:spcBef>
                <a:spcPct val="50000"/>
              </a:spcBef>
            </a:pPr>
            <a:r>
              <a:rPr lang="en-US" altLang="zh-CN" sz="2000" b="1">
                <a:solidFill>
                  <a:schemeClr val="tx1"/>
                </a:solidFill>
                <a:latin typeface="宋体" panose="02010600030101010101" pitchFamily="2" charset="-122"/>
                <a:ea typeface="宋体" panose="02010600030101010101" pitchFamily="2" charset="-122"/>
              </a:rPr>
              <a:t>   } </a:t>
            </a:r>
            <a:endParaRPr lang="en-US" altLang="zh-CN" sz="2000" b="1">
              <a:solidFill>
                <a:schemeClr val="tx1"/>
              </a:solidFill>
              <a:latin typeface="Tahoma" panose="020B0604030504040204" pitchFamily="34" charset="0"/>
              <a:ea typeface="宋体" panose="02010600030101010101" pitchFamily="2" charset="-122"/>
            </a:endParaRPr>
          </a:p>
          <a:p>
            <a:pPr algn="just">
              <a:lnSpc>
                <a:spcPct val="85000"/>
              </a:lnSpc>
              <a:spcBef>
                <a:spcPct val="50000"/>
              </a:spcBef>
            </a:pPr>
            <a:r>
              <a:rPr lang="en-US" altLang="zh-CN" sz="2000" b="1" err="1">
                <a:solidFill>
                  <a:schemeClr val="tx1"/>
                </a:solidFill>
                <a:latin typeface="宋体" panose="02010600030101010101" pitchFamily="2" charset="-122"/>
                <a:ea typeface="宋体" panose="02010600030101010101" pitchFamily="2" charset="-122"/>
              </a:rPr>
              <a:t>   public static void main( String args</a:t>
            </a:r>
            <a:r>
              <a:rPr lang="en-US" altLang="zh-CN" sz="2000" b="1">
                <a:solidFill>
                  <a:schemeClr val="tx1"/>
                </a:solidFill>
                <a:latin typeface="宋体" panose="02010600030101010101" pitchFamily="2" charset="-122"/>
                <a:ea typeface="宋体" panose="02010600030101010101" pitchFamily="2" charset="-122"/>
              </a:rPr>
              <a:t>[] )</a:t>
            </a:r>
            <a:endParaRPr lang="en-US" altLang="zh-CN" sz="2000" b="1">
              <a:solidFill>
                <a:schemeClr val="tx1"/>
              </a:solidFill>
              <a:latin typeface="Tahoma" panose="020B0604030504040204" pitchFamily="34" charset="0"/>
              <a:ea typeface="宋体" panose="02010600030101010101" pitchFamily="2" charset="-122"/>
            </a:endParaRPr>
          </a:p>
          <a:p>
            <a:pPr algn="just">
              <a:lnSpc>
                <a:spcPct val="85000"/>
              </a:lnSpc>
              <a:spcBef>
                <a:spcPct val="50000"/>
              </a:spcBef>
            </a:pPr>
            <a:r>
              <a:rPr lang="en-US" altLang="zh-CN" sz="2000" b="1" err="1">
                <a:solidFill>
                  <a:schemeClr val="tx1"/>
                </a:solidFill>
                <a:latin typeface="宋体" panose="02010600030101010101" pitchFamily="2" charset="-122"/>
                <a:ea typeface="宋体" panose="02010600030101010101" pitchFamily="2" charset="-122"/>
              </a:rPr>
              <a:t>   { ComboBoxTest application = new ComboBoxTest</a:t>
            </a:r>
            <a:r>
              <a:rPr lang="en-US" altLang="zh-CN" sz="2000" b="1">
                <a:solidFill>
                  <a:schemeClr val="tx1"/>
                </a:solidFill>
                <a:latin typeface="宋体" panose="02010600030101010101" pitchFamily="2" charset="-122"/>
                <a:ea typeface="宋体" panose="02010600030101010101" pitchFamily="2" charset="-122"/>
              </a:rPr>
              <a:t>();</a:t>
            </a:r>
          </a:p>
          <a:p>
            <a:pPr algn="just">
              <a:lnSpc>
                <a:spcPct val="85000"/>
              </a:lnSpc>
              <a:spcBef>
                <a:spcPct val="50000"/>
              </a:spcBef>
            </a:pPr>
            <a:r>
              <a:rPr lang="en-US" altLang="zh-CN" sz="2000" b="1" dirty="0">
                <a:solidFill>
                  <a:schemeClr val="tx1"/>
                </a:solidFill>
                <a:latin typeface="宋体" panose="02010600030101010101" pitchFamily="2" charset="-122"/>
                <a:ea typeface="宋体" panose="02010600030101010101" pitchFamily="2" charset="-122"/>
              </a:rPr>
              <a:t>    </a:t>
            </a:r>
            <a:r>
              <a:rPr lang="en-US" altLang="zh-CN" sz="2000" b="1" err="1">
                <a:solidFill>
                  <a:schemeClr val="tx1"/>
                </a:solidFill>
                <a:latin typeface="宋体" panose="02010600030101010101" pitchFamily="2" charset="-122"/>
                <a:ea typeface="宋体" panose="02010600030101010101" pitchFamily="2" charset="-122"/>
              </a:rPr>
              <a:t> application.setDefaultCloseOperation( JFrame</a:t>
            </a:r>
            <a:r>
              <a:rPr lang="en-US" altLang="zh-CN" sz="2000" b="1">
                <a:solidFill>
                  <a:schemeClr val="tx1"/>
                </a:solidFill>
                <a:latin typeface="宋体" panose="02010600030101010101" pitchFamily="2" charset="-122"/>
                <a:ea typeface="宋体" panose="02010600030101010101" pitchFamily="2" charset="-122"/>
              </a:rPr>
              <a:t>.EXIT_ON_CLOSE );</a:t>
            </a:r>
            <a:endParaRPr lang="en-US" altLang="zh-CN" sz="2000" b="1">
              <a:solidFill>
                <a:schemeClr val="tx1"/>
              </a:solidFill>
              <a:latin typeface="Tahoma" panose="020B0604030504040204" pitchFamily="34" charset="0"/>
              <a:ea typeface="宋体" panose="02010600030101010101" pitchFamily="2" charset="-122"/>
            </a:endParaRPr>
          </a:p>
          <a:p>
            <a:pPr algn="just">
              <a:lnSpc>
                <a:spcPct val="85000"/>
              </a:lnSpc>
              <a:spcBef>
                <a:spcPct val="50000"/>
              </a:spcBef>
            </a:pPr>
            <a:r>
              <a:rPr lang="en-US" altLang="zh-CN" sz="2000" b="1">
                <a:solidFill>
                  <a:schemeClr val="tx1"/>
                </a:solidFill>
                <a:latin typeface="Tahoma" panose="020B0604030504040204" pitchFamily="34" charset="0"/>
                <a:ea typeface="宋体" panose="02010600030101010101" pitchFamily="2" charset="-122"/>
              </a:rPr>
              <a:t>   }</a:t>
            </a:r>
          </a:p>
          <a:p>
            <a:pPr algn="just">
              <a:lnSpc>
                <a:spcPct val="85000"/>
              </a:lnSpc>
              <a:spcBef>
                <a:spcPct val="50000"/>
              </a:spcBef>
            </a:pPr>
            <a:r>
              <a:rPr lang="en-US" altLang="zh-CN" sz="2000" b="1">
                <a:solidFill>
                  <a:schemeClr val="tx1"/>
                </a:solidFill>
                <a:latin typeface="Tahoma" panose="020B0604030504040204" pitchFamily="34" charset="0"/>
                <a:ea typeface="宋体" panose="02010600030101010101" pitchFamily="2" charset="-122"/>
              </a:rPr>
              <a:t>} </a:t>
            </a:r>
          </a:p>
          <a:p>
            <a:pPr>
              <a:lnSpc>
                <a:spcPct val="85000"/>
              </a:lnSpc>
              <a:spcBef>
                <a:spcPct val="50000"/>
              </a:spcBef>
            </a:pPr>
            <a:endParaRPr lang="en-US" altLang="zh-CN" sz="2000" b="1">
              <a:solidFill>
                <a:schemeClr val="tx1"/>
              </a:solidFill>
              <a:latin typeface="Tahoma" panose="020B0604030504040204" pitchFamily="34" charset="0"/>
              <a:ea typeface="仿宋_GB2312" pitchFamily="49" charset="-122"/>
            </a:endParaRPr>
          </a:p>
        </p:txBody>
      </p:sp>
      <p:pic>
        <p:nvPicPr>
          <p:cNvPr id="443395" name="图片 443394"/>
          <p:cNvPicPr>
            <a:picLocks noChangeAspect="1"/>
          </p:cNvPicPr>
          <p:nvPr/>
        </p:nvPicPr>
        <p:blipFill>
          <a:blip r:embed="rId3"/>
          <a:stretch>
            <a:fillRect/>
          </a:stretch>
        </p:blipFill>
        <p:spPr>
          <a:xfrm>
            <a:off x="5257800" y="4191000"/>
            <a:ext cx="3352800" cy="2133600"/>
          </a:xfrm>
          <a:prstGeom prst="rect">
            <a:avLst/>
          </a:prstGeom>
          <a:noFill/>
          <a:ln w="9525">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标题 312321"/>
          <p:cNvSpPr>
            <a:spLocks noGrp="1"/>
          </p:cNvSpPr>
          <p:nvPr>
            <p:ph type="title"/>
          </p:nvPr>
        </p:nvSpPr>
        <p:spPr>
          <a:ln/>
        </p:spPr>
        <p:txBody>
          <a:bodyPr anchor="b"/>
          <a:lstStyle/>
          <a:p>
            <a:r>
              <a:rPr lang="en-US" altLang="zh-CN" dirty="0">
                <a:latin typeface="楷体_GB2312" pitchFamily="49" charset="-122"/>
                <a:ea typeface="楷体_GB2312" pitchFamily="49" charset="-122"/>
              </a:rPr>
              <a:t>9.7 </a:t>
            </a:r>
            <a:r>
              <a:rPr lang="zh-CN" altLang="en-US" dirty="0">
                <a:latin typeface="楷体_GB2312" pitchFamily="49" charset="-122"/>
                <a:ea typeface="楷体_GB2312" pitchFamily="49" charset="-122"/>
              </a:rPr>
              <a:t>列表</a:t>
            </a:r>
            <a:r>
              <a:rPr lang="en-US" altLang="zh-CN" err="1">
                <a:latin typeface="楷体_GB2312" pitchFamily="49" charset="-122"/>
                <a:ea typeface="楷体_GB2312" pitchFamily="49" charset="-122"/>
              </a:rPr>
              <a:t>JList</a:t>
            </a:r>
            <a:endParaRPr lang="en-US" altLang="zh-CN">
              <a:latin typeface="楷体_GB2312" pitchFamily="49" charset="-122"/>
              <a:ea typeface="楷体_GB2312" pitchFamily="49" charset="-122"/>
            </a:endParaRPr>
          </a:p>
        </p:txBody>
      </p:sp>
      <p:sp>
        <p:nvSpPr>
          <p:cNvPr id="312323" name="文本占位符 312322"/>
          <p:cNvSpPr>
            <a:spLocks noGrp="1"/>
          </p:cNvSpPr>
          <p:nvPr>
            <p:ph type="body" idx="1"/>
          </p:nvPr>
        </p:nvSpPr>
        <p:spPr>
          <a:xfrm>
            <a:off x="533400" y="1447800"/>
            <a:ext cx="8229600" cy="4495800"/>
          </a:xfrm>
          <a:ln>
            <a:solidFill>
              <a:schemeClr val="bg1"/>
            </a:solidFill>
            <a:miter/>
          </a:ln>
        </p:spPr>
        <p:txBody>
          <a:bodyPr/>
          <a:lstStyle/>
          <a:p>
            <a:pPr algn="just"/>
            <a:r>
              <a:rPr lang="zh-CN" altLang="en-US" sz="2400" dirty="0">
                <a:solidFill>
                  <a:srgbClr val="000000"/>
                </a:solidFill>
                <a:latin typeface="宋体" panose="02010600030101010101" pitchFamily="2" charset="-122"/>
              </a:rPr>
              <a:t>列表（</a:t>
            </a:r>
            <a:r>
              <a:rPr lang="en-US" altLang="zh-CN" sz="2400" err="1">
                <a:solidFill>
                  <a:srgbClr val="000000"/>
                </a:solidFill>
                <a:latin typeface="宋体" panose="02010600030101010101" pitchFamily="2" charset="-122"/>
              </a:rPr>
              <a:t>JList</a:t>
            </a:r>
            <a:r>
              <a:rPr lang="zh-CN" altLang="en-US" sz="2400" dirty="0">
                <a:solidFill>
                  <a:srgbClr val="000000"/>
                </a:solidFill>
                <a:latin typeface="宋体" panose="02010600030101010101" pitchFamily="2" charset="-122"/>
              </a:rPr>
              <a:t>）</a:t>
            </a:r>
            <a:r>
              <a:rPr lang="en-US" altLang="zh-CN" sz="2400" dirty="0">
                <a:solidFill>
                  <a:srgbClr val="000000"/>
                </a:solidFill>
                <a:latin typeface="宋体" panose="02010600030101010101" pitchFamily="2" charset="-122"/>
              </a:rPr>
              <a:t>:</a:t>
            </a:r>
            <a:r>
              <a:rPr lang="zh-CN" altLang="en-US" sz="2400" dirty="0">
                <a:solidFill>
                  <a:srgbClr val="000000"/>
                </a:solidFill>
                <a:latin typeface="宋体" panose="02010600030101010101" pitchFamily="2" charset="-122"/>
              </a:rPr>
              <a:t>允许用户从列表中选择一个（单选）或选择多个（多选）对象。</a:t>
            </a:r>
            <a:r>
              <a:rPr lang="en-US" altLang="zh-CN" sz="2400" err="1">
                <a:solidFill>
                  <a:srgbClr val="000000"/>
                </a:solidFill>
                <a:latin typeface="宋体" panose="02010600030101010101" pitchFamily="2" charset="-122"/>
              </a:rPr>
              <a:t>JList </a:t>
            </a:r>
            <a:r>
              <a:rPr lang="zh-CN" altLang="en-US" sz="2400" dirty="0">
                <a:solidFill>
                  <a:srgbClr val="000000"/>
                </a:solidFill>
                <a:latin typeface="宋体" panose="02010600030101010101" pitchFamily="2" charset="-122"/>
              </a:rPr>
              <a:t>不支持直接滚动。要创建一个带滚动条的列表，需要将一个 </a:t>
            </a:r>
            <a:r>
              <a:rPr lang="en-US" altLang="zh-CN" sz="2400" err="1">
                <a:solidFill>
                  <a:srgbClr val="000000"/>
                </a:solidFill>
                <a:latin typeface="宋体" panose="02010600030101010101" pitchFamily="2" charset="-122"/>
              </a:rPr>
              <a:t>JList</a:t>
            </a:r>
            <a:r>
              <a:rPr lang="zh-CN" altLang="en-US" sz="2400" dirty="0">
                <a:solidFill>
                  <a:srgbClr val="000000"/>
                </a:solidFill>
                <a:latin typeface="宋体" panose="02010600030101010101" pitchFamily="2" charset="-122"/>
              </a:rPr>
              <a:t>加入 </a:t>
            </a:r>
            <a:r>
              <a:rPr lang="en-US" altLang="zh-CN" sz="2400" err="1">
                <a:solidFill>
                  <a:srgbClr val="000000"/>
                </a:solidFill>
                <a:latin typeface="宋体" panose="02010600030101010101" pitchFamily="2" charset="-122"/>
              </a:rPr>
              <a:t>JScrollPane </a:t>
            </a:r>
            <a:r>
              <a:rPr lang="zh-CN" altLang="en-US" sz="2400" dirty="0">
                <a:solidFill>
                  <a:srgbClr val="000000"/>
                </a:solidFill>
                <a:latin typeface="宋体" panose="02010600030101010101" pitchFamily="2" charset="-122"/>
              </a:rPr>
              <a:t>对象中。</a:t>
            </a:r>
          </a:p>
          <a:p>
            <a:pPr algn="just">
              <a:buNone/>
            </a:pPr>
            <a:r>
              <a:rPr lang="zh-CN" altLang="en-US" sz="2400" dirty="0">
                <a:solidFill>
                  <a:srgbClr val="000000"/>
                </a:solidFill>
                <a:latin typeface="宋体" panose="02010600030101010101" pitchFamily="2" charset="-122"/>
              </a:rPr>
              <a:t> </a:t>
            </a:r>
            <a:r>
              <a:rPr lang="en-US" altLang="zh-CN" sz="2400" b="1" dirty="0">
                <a:solidFill>
                  <a:srgbClr val="000000"/>
                </a:solidFill>
                <a:latin typeface="宋体" panose="02010600030101010101" pitchFamily="2" charset="-122"/>
                <a:ea typeface="楷体_GB2312" pitchFamily="49" charset="-122"/>
              </a:rPr>
              <a:t>1</a:t>
            </a:r>
            <a:r>
              <a:rPr lang="zh-CN" altLang="en-US" sz="2400" b="1" dirty="0">
                <a:solidFill>
                  <a:srgbClr val="000000"/>
                </a:solidFill>
                <a:latin typeface="Times New Roman" panose="02020603050405020304" pitchFamily="18" charset="0"/>
                <a:ea typeface="楷体_GB2312" pitchFamily="49" charset="-122"/>
              </a:rPr>
              <a:t>．</a:t>
            </a:r>
            <a:r>
              <a:rPr lang="en-US" altLang="zh-CN" sz="2400" b="1" err="1">
                <a:solidFill>
                  <a:srgbClr val="000000"/>
                </a:solidFill>
                <a:latin typeface="宋体" panose="02010600030101010101" pitchFamily="2" charset="-122"/>
                <a:ea typeface="楷体_GB2312" pitchFamily="49" charset="-122"/>
              </a:rPr>
              <a:t>JList</a:t>
            </a:r>
            <a:r>
              <a:rPr lang="zh-CN" altLang="en-US" sz="2400" b="1" dirty="0">
                <a:solidFill>
                  <a:srgbClr val="000000"/>
                </a:solidFill>
                <a:latin typeface="Times New Roman" panose="02020603050405020304" pitchFamily="18" charset="0"/>
                <a:ea typeface="楷体_GB2312" pitchFamily="49" charset="-122"/>
              </a:rPr>
              <a:t>的常用构造方法</a:t>
            </a:r>
            <a:endParaRPr lang="zh-CN" altLang="en-US" sz="2400" b="1" dirty="0">
              <a:solidFill>
                <a:srgbClr val="000000"/>
              </a:solidFill>
              <a:latin typeface="宋体" panose="02010600030101010101" pitchFamily="2" charset="-122"/>
              <a:ea typeface="楷体_GB2312" pitchFamily="49" charset="-122"/>
            </a:endParaRPr>
          </a:p>
          <a:p>
            <a:pPr algn="just">
              <a:buNone/>
            </a:pPr>
            <a:r>
              <a:rPr lang="zh-CN" altLang="en-US" sz="2400">
                <a:solidFill>
                  <a:srgbClr val="000000"/>
                </a:solidFill>
                <a:latin typeface="宋体" panose="02010600030101010101" pitchFamily="2" charset="-122"/>
              </a:rPr>
              <a:t>  </a:t>
            </a:r>
            <a:r>
              <a:rPr lang="en-US" altLang="zh-CN" sz="2400" b="1" err="1">
                <a:solidFill>
                  <a:schemeClr val="folHlink"/>
                </a:solidFill>
                <a:latin typeface="宋体" panose="02010600030101010101" pitchFamily="2" charset="-122"/>
              </a:rPr>
              <a:t>JList(Object[] listData</a:t>
            </a:r>
            <a:r>
              <a:rPr lang="en-US" altLang="zh-CN" sz="2400" b="1">
                <a:solidFill>
                  <a:schemeClr val="folHlink"/>
                </a:solidFill>
                <a:latin typeface="宋体" panose="02010600030101010101" pitchFamily="2" charset="-122"/>
              </a:rPr>
              <a:t>)</a:t>
            </a:r>
            <a:r>
              <a:rPr lang="en-US" altLang="zh-CN" sz="2400" b="1" dirty="0">
                <a:solidFill>
                  <a:srgbClr val="000000"/>
                </a:solidFill>
                <a:latin typeface="宋体" panose="02010600030101010101" pitchFamily="2" charset="-122"/>
              </a:rPr>
              <a:t> </a:t>
            </a:r>
          </a:p>
          <a:p>
            <a:pPr algn="just">
              <a:buNone/>
            </a:pPr>
            <a:r>
              <a:rPr lang="en-US" altLang="zh-CN" sz="2400" dirty="0">
                <a:solidFill>
                  <a:srgbClr val="000000"/>
                </a:solidFill>
                <a:latin typeface="宋体" panose="02010600030101010101" pitchFamily="2" charset="-122"/>
              </a:rPr>
              <a:t>  </a:t>
            </a:r>
            <a:r>
              <a:rPr lang="zh-CN" altLang="en-US" sz="2400" dirty="0">
                <a:solidFill>
                  <a:srgbClr val="000000"/>
                </a:solidFill>
                <a:latin typeface="宋体" panose="02010600030101010101" pitchFamily="2" charset="-122"/>
              </a:rPr>
              <a:t>构造一个 </a:t>
            </a:r>
            <a:r>
              <a:rPr lang="en-US" altLang="zh-CN" sz="2400" err="1">
                <a:solidFill>
                  <a:srgbClr val="000000"/>
                </a:solidFill>
                <a:latin typeface="宋体" panose="02010600030101010101" pitchFamily="2" charset="-122"/>
              </a:rPr>
              <a:t>JList</a:t>
            </a:r>
            <a:r>
              <a:rPr lang="zh-CN" altLang="en-US" sz="2400" dirty="0">
                <a:solidFill>
                  <a:srgbClr val="000000"/>
                </a:solidFill>
                <a:latin typeface="宋体" panose="02010600030101010101" pitchFamily="2" charset="-122"/>
              </a:rPr>
              <a:t>，使其显示指定数组中的元素。</a:t>
            </a:r>
          </a:p>
          <a:p>
            <a:pPr algn="just">
              <a:buNone/>
            </a:pPr>
            <a:r>
              <a:rPr lang="zh-CN" altLang="en-US" sz="2400" b="1" dirty="0">
                <a:latin typeface="宋体" panose="02010600030101010101" pitchFamily="2" charset="-122"/>
              </a:rPr>
              <a:t> </a:t>
            </a:r>
            <a:r>
              <a:rPr lang="en-US" altLang="zh-CN" sz="2400" b="1" dirty="0">
                <a:latin typeface="宋体" panose="02010600030101010101" pitchFamily="2" charset="-122"/>
              </a:rPr>
              <a:t>2</a:t>
            </a:r>
            <a:r>
              <a:rPr lang="zh-CN" altLang="en-US" sz="2400" b="1" dirty="0">
                <a:latin typeface="宋体" panose="02010600030101010101" pitchFamily="2" charset="-122"/>
              </a:rPr>
              <a:t>．</a:t>
            </a:r>
            <a:r>
              <a:rPr lang="en-US" altLang="zh-CN" sz="2400" b="1" err="1">
                <a:latin typeface="宋体" panose="02010600030101010101" pitchFamily="2" charset="-122"/>
              </a:rPr>
              <a:t>JList</a:t>
            </a:r>
            <a:r>
              <a:rPr lang="zh-CN" altLang="en-US" sz="2400" b="1" dirty="0">
                <a:latin typeface="宋体" panose="02010600030101010101" pitchFamily="2" charset="-122"/>
              </a:rPr>
              <a:t>对象的常用方法</a:t>
            </a:r>
          </a:p>
          <a:p>
            <a:pPr algn="just">
              <a:buNone/>
            </a:pPr>
            <a:r>
              <a:rPr lang="en-US" altLang="zh-CN" sz="2400" b="1" err="1">
                <a:latin typeface="宋体" panose="02010600030101010101" pitchFamily="2" charset="-122"/>
              </a:rPr>
              <a:t>(1)void setVisibleRowCount(int visibleRowCount</a:t>
            </a:r>
            <a:r>
              <a:rPr lang="en-US" altLang="zh-CN" sz="2400" b="1">
                <a:latin typeface="宋体" panose="02010600030101010101" pitchFamily="2" charset="-122"/>
              </a:rPr>
              <a:t>)</a:t>
            </a:r>
            <a:r>
              <a:rPr lang="en-US" altLang="zh-CN" sz="2400">
                <a:latin typeface="宋体" panose="02010600030101010101" pitchFamily="2" charset="-122"/>
              </a:rPr>
              <a:t> </a:t>
            </a:r>
          </a:p>
          <a:p>
            <a:pPr algn="just">
              <a:buNone/>
            </a:pPr>
            <a:r>
              <a:rPr lang="en-US" altLang="zh-CN" sz="2400" dirty="0">
                <a:latin typeface="宋体" panose="02010600030101010101" pitchFamily="2" charset="-122"/>
              </a:rPr>
              <a:t>  </a:t>
            </a:r>
            <a:r>
              <a:rPr lang="zh-CN" altLang="en-US" sz="2400" dirty="0">
                <a:latin typeface="宋体" panose="02010600030101010101" pitchFamily="2" charset="-122"/>
              </a:rPr>
              <a:t>设置不使用滚动条可以在列表中显示的预定行数</a:t>
            </a:r>
            <a:r>
              <a:rPr lang="en-US" altLang="zh-CN" sz="2400" dirty="0">
                <a:latin typeface="宋体" panose="02010600030101010101" pitchFamily="2" charset="-122"/>
              </a:rPr>
              <a:t>.</a:t>
            </a:r>
            <a:r>
              <a:rPr lang="en-US" altLang="zh-CN" sz="2400" dirty="0">
                <a:solidFill>
                  <a:srgbClr val="000000"/>
                </a:solidFill>
                <a:latin typeface="宋体" panose="02010600030101010101" pitchFamily="2" charset="-122"/>
              </a:rPr>
              <a:t> </a:t>
            </a:r>
            <a:endParaRPr lang="en-US" altLang="zh-CN" sz="2400">
              <a:solidFill>
                <a:srgbClr val="000000"/>
              </a:solidFill>
              <a:latin typeface="宋体" panose="02010600030101010101" pitchFamily="2" charset="-122"/>
            </a:endParaRPr>
          </a:p>
        </p:txBody>
      </p:sp>
      <p:pic>
        <p:nvPicPr>
          <p:cNvPr id="312325" name="图片 312324"/>
          <p:cNvPicPr>
            <a:picLocks noChangeAspect="1"/>
          </p:cNvPicPr>
          <p:nvPr/>
        </p:nvPicPr>
        <p:blipFill>
          <a:blip r:embed="rId3"/>
          <a:stretch>
            <a:fillRect/>
          </a:stretch>
        </p:blipFill>
        <p:spPr>
          <a:xfrm>
            <a:off x="7162800" y="228600"/>
            <a:ext cx="1752600" cy="990600"/>
          </a:xfrm>
          <a:prstGeom prst="rect">
            <a:avLst/>
          </a:prstGeom>
          <a:noFill/>
          <a:ln w="9525">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标题 444417"/>
          <p:cNvSpPr>
            <a:spLocks noGrp="1"/>
          </p:cNvSpPr>
          <p:nvPr>
            <p:ph type="title"/>
          </p:nvPr>
        </p:nvSpPr>
        <p:spPr>
          <a:ln/>
        </p:spPr>
        <p:txBody>
          <a:bodyPr anchor="b"/>
          <a:lstStyle/>
          <a:p>
            <a:r>
              <a:rPr lang="en-US" altLang="zh-CN" dirty="0">
                <a:latin typeface="楷体_GB2312" pitchFamily="49" charset="-122"/>
                <a:ea typeface="楷体_GB2312" pitchFamily="49" charset="-122"/>
              </a:rPr>
              <a:t>9.7 </a:t>
            </a:r>
            <a:r>
              <a:rPr lang="zh-CN" altLang="en-US" dirty="0">
                <a:latin typeface="楷体_GB2312" pitchFamily="49" charset="-122"/>
                <a:ea typeface="楷体_GB2312" pitchFamily="49" charset="-122"/>
              </a:rPr>
              <a:t>列表</a:t>
            </a:r>
            <a:r>
              <a:rPr lang="en-US" altLang="zh-CN" err="1">
                <a:latin typeface="楷体_GB2312" pitchFamily="49" charset="-122"/>
                <a:ea typeface="楷体_GB2312" pitchFamily="49" charset="-122"/>
              </a:rPr>
              <a:t>JList</a:t>
            </a:r>
            <a:endParaRPr lang="en-US" altLang="zh-CN">
              <a:latin typeface="楷体_GB2312" pitchFamily="49" charset="-122"/>
              <a:ea typeface="楷体_GB2312" pitchFamily="49" charset="-122"/>
            </a:endParaRPr>
          </a:p>
        </p:txBody>
      </p:sp>
      <p:sp>
        <p:nvSpPr>
          <p:cNvPr id="444419" name="文本占位符 444418"/>
          <p:cNvSpPr>
            <a:spLocks noGrp="1"/>
          </p:cNvSpPr>
          <p:nvPr>
            <p:ph type="body" idx="1"/>
          </p:nvPr>
        </p:nvSpPr>
        <p:spPr>
          <a:xfrm>
            <a:off x="609600" y="1295400"/>
            <a:ext cx="8229600" cy="5029200"/>
          </a:xfrm>
          <a:ln/>
        </p:spPr>
        <p:txBody>
          <a:bodyPr/>
          <a:lstStyle/>
          <a:p>
            <a:pPr marL="533400" indent="-533400" algn="just">
              <a:buNone/>
            </a:pPr>
            <a:r>
              <a:rPr lang="en-US" altLang="zh-CN" sz="2800" b="1" dirty="0">
                <a:latin typeface="宋体" panose="02010600030101010101" pitchFamily="2" charset="-122"/>
              </a:rPr>
              <a:t>  2</a:t>
            </a:r>
            <a:r>
              <a:rPr lang="zh-CN" altLang="en-US" sz="2800" b="1" dirty="0">
                <a:latin typeface="宋体" panose="02010600030101010101" pitchFamily="2" charset="-122"/>
              </a:rPr>
              <a:t>．</a:t>
            </a:r>
            <a:r>
              <a:rPr lang="en-US" altLang="zh-CN" sz="2800" b="1" err="1">
                <a:latin typeface="宋体" panose="02010600030101010101" pitchFamily="2" charset="-122"/>
              </a:rPr>
              <a:t>JList</a:t>
            </a:r>
            <a:r>
              <a:rPr lang="zh-CN" altLang="en-US" sz="2800" b="1" dirty="0">
                <a:latin typeface="宋体" panose="02010600030101010101" pitchFamily="2" charset="-122"/>
              </a:rPr>
              <a:t>对象的常用方法</a:t>
            </a:r>
            <a:r>
              <a:rPr lang="en-US" altLang="zh-CN" sz="2800" b="1" dirty="0">
                <a:latin typeface="宋体" panose="02010600030101010101" pitchFamily="2" charset="-122"/>
              </a:rPr>
              <a:t>(</a:t>
            </a:r>
            <a:r>
              <a:rPr lang="zh-CN" altLang="en-US" sz="2800" b="1" dirty="0">
                <a:latin typeface="宋体" panose="02010600030101010101" pitchFamily="2" charset="-122"/>
              </a:rPr>
              <a:t>续</a:t>
            </a:r>
            <a:r>
              <a:rPr lang="en-US" altLang="zh-CN" sz="2800" b="1" dirty="0">
                <a:latin typeface="宋体" panose="02010600030101010101" pitchFamily="2" charset="-122"/>
              </a:rPr>
              <a:t>)</a:t>
            </a:r>
            <a:endParaRPr lang="en-US" altLang="zh-CN" sz="2800" b="1">
              <a:latin typeface="宋体" panose="02010600030101010101" pitchFamily="2" charset="-122"/>
            </a:endParaRPr>
          </a:p>
          <a:p>
            <a:pPr marL="533400" indent="-533400" algn="just">
              <a:buNone/>
            </a:pPr>
            <a:r>
              <a:rPr lang="en-US" altLang="zh-CN" sz="2400" b="1" dirty="0">
                <a:latin typeface="宋体" panose="02010600030101010101" pitchFamily="2" charset="-122"/>
              </a:rPr>
              <a:t>  </a:t>
            </a:r>
            <a:r>
              <a:rPr lang="en-US" altLang="zh-CN" sz="2400" b="1" dirty="0">
                <a:solidFill>
                  <a:schemeClr val="folHlink"/>
                </a:solidFill>
                <a:latin typeface="宋体" panose="02010600030101010101" pitchFamily="2" charset="-122"/>
              </a:rPr>
              <a:t>(2)</a:t>
            </a:r>
            <a:r>
              <a:rPr lang="en-US" altLang="zh-CN" sz="2400" b="1" err="1">
                <a:solidFill>
                  <a:schemeClr val="folHlink"/>
                </a:solidFill>
                <a:latin typeface="宋体" panose="02010600030101010101" pitchFamily="2" charset="-122"/>
              </a:rPr>
              <a:t>void setSelectionMode(int selectionMode</a:t>
            </a:r>
            <a:r>
              <a:rPr lang="en-US" altLang="zh-CN" sz="2400" b="1">
                <a:solidFill>
                  <a:schemeClr val="folHlink"/>
                </a:solidFill>
                <a:latin typeface="宋体" panose="02010600030101010101" pitchFamily="2" charset="-122"/>
              </a:rPr>
              <a:t>)</a:t>
            </a:r>
            <a:r>
              <a:rPr lang="en-US" altLang="zh-CN" sz="2400" b="1" dirty="0">
                <a:latin typeface="宋体" panose="02010600030101010101" pitchFamily="2" charset="-122"/>
              </a:rPr>
              <a:t> </a:t>
            </a:r>
          </a:p>
          <a:p>
            <a:pPr marL="533400" indent="-533400" algn="just">
              <a:buNone/>
            </a:pPr>
            <a:r>
              <a:rPr lang="en-US" altLang="zh-CN" sz="2400" b="1" dirty="0">
                <a:latin typeface="宋体" panose="02010600030101010101" pitchFamily="2" charset="-122"/>
              </a:rPr>
              <a:t>     </a:t>
            </a:r>
            <a:r>
              <a:rPr lang="zh-CN" altLang="en-US" sz="2400" b="1" dirty="0">
                <a:latin typeface="宋体" panose="02010600030101010101" pitchFamily="2" charset="-122"/>
              </a:rPr>
              <a:t>确定允许单项选择还是多项选择模式。</a:t>
            </a:r>
          </a:p>
          <a:p>
            <a:pPr marL="533400" indent="-533400" algn="just">
              <a:buNone/>
            </a:pPr>
            <a:r>
              <a:rPr lang="zh-CN" altLang="en-US" sz="2400" b="1" dirty="0">
                <a:latin typeface="宋体" panose="02010600030101010101" pitchFamily="2" charset="-122"/>
              </a:rPr>
              <a:t>   </a:t>
            </a:r>
            <a:r>
              <a:rPr lang="en-US" altLang="zh-CN" sz="2400" b="1" err="1">
                <a:latin typeface="宋体" panose="02010600030101010101" pitchFamily="2" charset="-122"/>
              </a:rPr>
              <a:t>selectionMode</a:t>
            </a:r>
            <a:r>
              <a:rPr lang="en-US" altLang="zh-CN" sz="2400" b="1" dirty="0">
                <a:latin typeface="宋体" panose="02010600030101010101" pitchFamily="2" charset="-122"/>
              </a:rPr>
              <a:t> </a:t>
            </a:r>
            <a:r>
              <a:rPr lang="zh-CN" altLang="en-US" sz="2400" b="1" dirty="0">
                <a:latin typeface="宋体" panose="02010600030101010101" pitchFamily="2" charset="-122"/>
              </a:rPr>
              <a:t>值为：</a:t>
            </a:r>
          </a:p>
          <a:p>
            <a:pPr marL="914400" lvl="1" indent="-457200" algn="just"/>
            <a:r>
              <a:rPr lang="en-US" altLang="zh-CN" sz="2000" b="1" err="1">
                <a:latin typeface="宋体" panose="02010600030101010101" pitchFamily="2" charset="-122"/>
              </a:rPr>
              <a:t>ListSelectionModel</a:t>
            </a:r>
            <a:r>
              <a:rPr lang="en-US" altLang="zh-CN" sz="2000" b="1" dirty="0">
                <a:latin typeface="宋体" panose="02010600030101010101" pitchFamily="2" charset="-122"/>
              </a:rPr>
              <a:t>.SINGLE_SELECTION</a:t>
            </a:r>
            <a:r>
              <a:rPr lang="zh-CN" altLang="en-US" sz="2000" b="1" dirty="0">
                <a:latin typeface="宋体" panose="02010600030101010101" pitchFamily="2" charset="-122"/>
              </a:rPr>
              <a:t>： 一次只能选择一个列表项；</a:t>
            </a:r>
          </a:p>
          <a:p>
            <a:pPr marL="914400" lvl="1" indent="-457200" algn="just"/>
            <a:r>
              <a:rPr lang="en-US" altLang="zh-CN" sz="2000" b="1" err="1">
                <a:latin typeface="宋体" panose="02010600030101010101" pitchFamily="2" charset="-122"/>
              </a:rPr>
              <a:t>ListSelectionModel</a:t>
            </a:r>
            <a:r>
              <a:rPr lang="en-US" altLang="zh-CN" sz="2000" b="1" dirty="0">
                <a:latin typeface="宋体" panose="02010600030101010101" pitchFamily="2" charset="-122"/>
              </a:rPr>
              <a:t>.SINGLE_INTERVAL_SELECTION</a:t>
            </a:r>
            <a:r>
              <a:rPr lang="zh-CN" altLang="en-US" sz="2000" b="1" dirty="0">
                <a:latin typeface="宋体" panose="02010600030101010101" pitchFamily="2" charset="-122"/>
              </a:rPr>
              <a:t>： 一次可选择多个连续的列表项；</a:t>
            </a:r>
          </a:p>
          <a:p>
            <a:pPr marL="914400" lvl="1" indent="-457200" algn="just"/>
            <a:r>
              <a:rPr lang="en-US" altLang="zh-CN" sz="2000" b="1" err="1">
                <a:latin typeface="宋体" panose="02010600030101010101" pitchFamily="2" charset="-122"/>
              </a:rPr>
              <a:t>ListSelectionModel</a:t>
            </a:r>
            <a:r>
              <a:rPr lang="en-US" altLang="zh-CN" sz="2000" b="1" dirty="0">
                <a:latin typeface="宋体" panose="02010600030101010101" pitchFamily="2" charset="-122"/>
              </a:rPr>
              <a:t>.MULTIPLE_INTERVAL_SELECTION</a:t>
            </a:r>
            <a:r>
              <a:rPr lang="zh-CN" altLang="en-US" sz="2000" b="1" dirty="0">
                <a:latin typeface="宋体" panose="02010600030101010101" pitchFamily="2" charset="-122"/>
              </a:rPr>
              <a:t>（默认设置）对多项列表选择没有限制。</a:t>
            </a:r>
          </a:p>
          <a:p>
            <a:pPr marL="533400" indent="-533400" algn="just">
              <a:buNone/>
            </a:pPr>
            <a:r>
              <a:rPr lang="zh-CN" altLang="en-US" sz="2400" b="1" dirty="0">
                <a:latin typeface="宋体" panose="02010600030101010101" pitchFamily="2" charset="-122"/>
              </a:rPr>
              <a:t>  </a:t>
            </a:r>
            <a:r>
              <a:rPr lang="en-US" altLang="zh-CN" sz="2400" b="1" dirty="0">
                <a:solidFill>
                  <a:schemeClr val="folHlink"/>
                </a:solidFill>
                <a:latin typeface="宋体" panose="02010600030101010101" pitchFamily="2" charset="-122"/>
              </a:rPr>
              <a:t>(3)</a:t>
            </a:r>
            <a:r>
              <a:rPr lang="en-US" altLang="zh-CN" sz="2400" b="1" err="1">
                <a:solidFill>
                  <a:schemeClr val="folHlink"/>
                </a:solidFill>
                <a:latin typeface="宋体" panose="02010600030101010101" pitchFamily="2" charset="-122"/>
              </a:rPr>
              <a:t>void setListData(Object[] listData</a:t>
            </a:r>
            <a:r>
              <a:rPr lang="en-US" altLang="zh-CN" sz="2400" b="1">
                <a:solidFill>
                  <a:schemeClr val="folHlink"/>
                </a:solidFill>
                <a:latin typeface="宋体" panose="02010600030101010101" pitchFamily="2" charset="-122"/>
              </a:rPr>
              <a:t>)</a:t>
            </a:r>
            <a:r>
              <a:rPr lang="en-US" altLang="zh-CN" sz="2400" b="1" dirty="0">
                <a:latin typeface="宋体" panose="02010600030101010101" pitchFamily="2" charset="-122"/>
              </a:rPr>
              <a:t> </a:t>
            </a:r>
          </a:p>
          <a:p>
            <a:pPr marL="533400" indent="-533400" algn="just">
              <a:buNone/>
            </a:pPr>
            <a:r>
              <a:rPr lang="en-US" altLang="zh-CN" sz="2400" b="1" dirty="0">
                <a:latin typeface="宋体" panose="02010600030101010101" pitchFamily="2" charset="-122"/>
              </a:rPr>
              <a:t>     </a:t>
            </a:r>
            <a:r>
              <a:rPr lang="zh-CN" altLang="en-US" sz="2400" b="1" dirty="0">
                <a:latin typeface="宋体" panose="02010600030101010101" pitchFamily="2" charset="-122"/>
              </a:rPr>
              <a:t>用 </a:t>
            </a:r>
            <a:r>
              <a:rPr lang="en-US" altLang="zh-CN" sz="2400" b="1" dirty="0">
                <a:latin typeface="宋体" panose="02010600030101010101" pitchFamily="2" charset="-122"/>
              </a:rPr>
              <a:t>object </a:t>
            </a:r>
            <a:r>
              <a:rPr lang="zh-CN" altLang="en-US" sz="2400" b="1" dirty="0">
                <a:latin typeface="宋体" panose="02010600030101010101" pitchFamily="2" charset="-122"/>
              </a:rPr>
              <a:t>数组设置</a:t>
            </a:r>
            <a:r>
              <a:rPr lang="en-US" altLang="zh-CN" sz="2400" b="1" err="1">
                <a:latin typeface="宋体" panose="02010600030101010101" pitchFamily="2" charset="-122"/>
              </a:rPr>
              <a:t>JList</a:t>
            </a:r>
            <a:r>
              <a:rPr lang="zh-CN" altLang="en-US" sz="2400" b="1" dirty="0">
                <a:latin typeface="宋体" panose="02010600030101010101" pitchFamily="2" charset="-122"/>
              </a:rPr>
              <a:t>的列表内容。</a:t>
            </a:r>
          </a:p>
          <a:p>
            <a:pPr marL="533400" indent="-533400" algn="just">
              <a:buNone/>
            </a:pPr>
            <a:endParaRPr lang="zh-CN" altLang="en-US" sz="2400" b="1">
              <a:latin typeface="宋体" panose="02010600030101010101" pitchFamily="2" charset="-122"/>
            </a:endParaRPr>
          </a:p>
        </p:txBody>
      </p:sp>
      <p:pic>
        <p:nvPicPr>
          <p:cNvPr id="444420" name="图片 444419"/>
          <p:cNvPicPr>
            <a:picLocks noChangeAspect="1"/>
          </p:cNvPicPr>
          <p:nvPr/>
        </p:nvPicPr>
        <p:blipFill>
          <a:blip r:embed="rId3"/>
          <a:stretch>
            <a:fillRect/>
          </a:stretch>
        </p:blipFill>
        <p:spPr>
          <a:xfrm>
            <a:off x="6781800" y="228600"/>
            <a:ext cx="2133600" cy="990600"/>
          </a:xfrm>
          <a:prstGeom prst="rect">
            <a:avLst/>
          </a:prstGeom>
          <a:noFill/>
          <a:ln w="9525">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标题 445441"/>
          <p:cNvSpPr>
            <a:spLocks noGrp="1"/>
          </p:cNvSpPr>
          <p:nvPr>
            <p:ph type="title"/>
          </p:nvPr>
        </p:nvSpPr>
        <p:spPr>
          <a:ln/>
        </p:spPr>
        <p:txBody>
          <a:bodyPr anchor="b"/>
          <a:lstStyle/>
          <a:p>
            <a:r>
              <a:rPr lang="en-US" altLang="zh-CN" dirty="0">
                <a:latin typeface="楷体_GB2312" pitchFamily="49" charset="-122"/>
                <a:ea typeface="楷体_GB2312" pitchFamily="49" charset="-122"/>
              </a:rPr>
              <a:t>9.7 </a:t>
            </a:r>
            <a:r>
              <a:rPr lang="zh-CN" altLang="en-US" dirty="0">
                <a:latin typeface="楷体_GB2312" pitchFamily="49" charset="-122"/>
                <a:ea typeface="楷体_GB2312" pitchFamily="49" charset="-122"/>
              </a:rPr>
              <a:t>列表</a:t>
            </a:r>
            <a:r>
              <a:rPr lang="en-US" altLang="zh-CN" err="1">
                <a:latin typeface="楷体_GB2312" pitchFamily="49" charset="-122"/>
                <a:ea typeface="楷体_GB2312" pitchFamily="49" charset="-122"/>
              </a:rPr>
              <a:t>JList</a:t>
            </a:r>
            <a:endParaRPr lang="en-US" altLang="zh-CN">
              <a:latin typeface="楷体_GB2312" pitchFamily="49" charset="-122"/>
              <a:ea typeface="楷体_GB2312" pitchFamily="49" charset="-122"/>
            </a:endParaRPr>
          </a:p>
        </p:txBody>
      </p:sp>
      <p:sp>
        <p:nvSpPr>
          <p:cNvPr id="445444" name="文本占位符 445443"/>
          <p:cNvSpPr>
            <a:spLocks noGrp="1"/>
          </p:cNvSpPr>
          <p:nvPr>
            <p:ph type="body" idx="1"/>
          </p:nvPr>
        </p:nvSpPr>
        <p:spPr>
          <a:xfrm>
            <a:off x="609600" y="1295400"/>
            <a:ext cx="8229600" cy="5029200"/>
          </a:xfrm>
          <a:ln/>
        </p:spPr>
        <p:txBody>
          <a:bodyPr/>
          <a:lstStyle/>
          <a:p>
            <a:pPr marL="533400" indent="-533400" algn="just">
              <a:buNone/>
            </a:pPr>
            <a:r>
              <a:rPr lang="en-US" altLang="zh-CN" sz="2800" b="1" dirty="0">
                <a:latin typeface="宋体" panose="02010600030101010101" pitchFamily="2" charset="-122"/>
              </a:rPr>
              <a:t>2</a:t>
            </a:r>
            <a:r>
              <a:rPr lang="zh-CN" altLang="en-US" sz="2800" b="1" dirty="0">
                <a:latin typeface="宋体" panose="02010600030101010101" pitchFamily="2" charset="-122"/>
              </a:rPr>
              <a:t>．</a:t>
            </a:r>
            <a:r>
              <a:rPr lang="en-US" altLang="zh-CN" sz="2800" b="1" err="1">
                <a:latin typeface="宋体" panose="02010600030101010101" pitchFamily="2" charset="-122"/>
              </a:rPr>
              <a:t>JList</a:t>
            </a:r>
            <a:r>
              <a:rPr lang="zh-CN" altLang="en-US" sz="2800" b="1" dirty="0">
                <a:latin typeface="宋体" panose="02010600030101010101" pitchFamily="2" charset="-122"/>
              </a:rPr>
              <a:t>对象的常用方法</a:t>
            </a:r>
            <a:r>
              <a:rPr lang="en-US" altLang="zh-CN" sz="2800" b="1" dirty="0">
                <a:latin typeface="宋体" panose="02010600030101010101" pitchFamily="2" charset="-122"/>
              </a:rPr>
              <a:t>(</a:t>
            </a:r>
            <a:r>
              <a:rPr lang="zh-CN" altLang="en-US" sz="2800" b="1" dirty="0">
                <a:latin typeface="宋体" panose="02010600030101010101" pitchFamily="2" charset="-122"/>
              </a:rPr>
              <a:t>续</a:t>
            </a:r>
            <a:r>
              <a:rPr lang="en-US" altLang="zh-CN" sz="2800" b="1" dirty="0">
                <a:latin typeface="宋体" panose="02010600030101010101" pitchFamily="2" charset="-122"/>
              </a:rPr>
              <a:t>)</a:t>
            </a:r>
            <a:r>
              <a:rPr lang="en-US" altLang="zh-CN" sz="2400" b="1" dirty="0">
                <a:latin typeface="宋体" panose="02010600030101010101" pitchFamily="2" charset="-122"/>
              </a:rPr>
              <a:t> </a:t>
            </a:r>
          </a:p>
          <a:p>
            <a:pPr marL="533400" indent="-533400" algn="just">
              <a:buNone/>
            </a:pPr>
            <a:r>
              <a:rPr lang="en-US" altLang="zh-CN" sz="2400" b="1" dirty="0">
                <a:latin typeface="Times New Roman" panose="02020603050405020304" pitchFamily="18" charset="0"/>
                <a:cs typeface="Times New Roman" panose="02020603050405020304" pitchFamily="18" charset="0"/>
              </a:rPr>
              <a:t>(4)  </a:t>
            </a:r>
            <a:r>
              <a:rPr lang="en-US" altLang="zh-CN" sz="2400" b="1" err="1">
                <a:solidFill>
                  <a:schemeClr val="folHlink"/>
                </a:solidFill>
                <a:latin typeface="宋体" panose="02010600030101010101" pitchFamily="2" charset="-122"/>
              </a:rPr>
              <a:t>int getSelectedIndex</a:t>
            </a:r>
            <a:r>
              <a:rPr lang="en-US" altLang="zh-CN" sz="2400" b="1">
                <a:solidFill>
                  <a:schemeClr val="folHlink"/>
                </a:solidFill>
                <a:latin typeface="宋体" panose="02010600030101010101" pitchFamily="2" charset="-122"/>
              </a:rPr>
              <a:t>()</a:t>
            </a:r>
            <a:r>
              <a:rPr lang="en-US" altLang="zh-CN" sz="2400" b="1" dirty="0">
                <a:latin typeface="Times New Roman" panose="02020603050405020304" pitchFamily="18" charset="0"/>
              </a:rPr>
              <a:t> </a:t>
            </a:r>
          </a:p>
          <a:p>
            <a:pPr marL="533400" indent="-533400" algn="just">
              <a:buNone/>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返回所选的第一个索引；如果没有选择项，则返回</a:t>
            </a:r>
            <a:r>
              <a:rPr lang="zh-CN" altLang="en-US" sz="2400" b="1" dirty="0">
                <a:latin typeface="宋体" panose="02010600030101010101" pitchFamily="2" charset="-122"/>
              </a:rPr>
              <a:t> </a:t>
            </a:r>
            <a:r>
              <a:rPr lang="en-US" altLang="zh-CN" sz="2400" b="1" dirty="0">
                <a:latin typeface="宋体" panose="02010600030101010101" pitchFamily="2" charset="-122"/>
              </a:rPr>
              <a:t>-1</a:t>
            </a:r>
            <a:r>
              <a:rPr lang="zh-CN" altLang="en-US" sz="2400" b="1" dirty="0">
                <a:latin typeface="Times New Roman" panose="02020603050405020304" pitchFamily="18" charset="0"/>
              </a:rPr>
              <a:t>。</a:t>
            </a:r>
            <a:endParaRPr lang="zh-CN" altLang="en-US" sz="2400" b="1" dirty="0">
              <a:latin typeface="宋体" panose="02010600030101010101" pitchFamily="2" charset="-122"/>
            </a:endParaRPr>
          </a:p>
          <a:p>
            <a:pPr marL="533400" indent="-533400" algn="just">
              <a:buNone/>
            </a:pPr>
            <a:r>
              <a:rPr lang="en-US" altLang="zh-CN" sz="2400" b="1" dirty="0">
                <a:latin typeface="Times New Roman" panose="02020603050405020304" pitchFamily="18" charset="0"/>
                <a:cs typeface="Times New Roman" panose="02020603050405020304" pitchFamily="18" charset="0"/>
              </a:rPr>
              <a:t>(5) </a:t>
            </a:r>
            <a:r>
              <a:rPr lang="en-US" altLang="zh-CN" sz="2400" b="1" err="1">
                <a:solidFill>
                  <a:schemeClr val="folHlink"/>
                </a:solidFill>
                <a:latin typeface="宋体" panose="02010600030101010101" pitchFamily="2" charset="-122"/>
              </a:rPr>
              <a:t>int[] getSelectedIndices</a:t>
            </a:r>
            <a:r>
              <a:rPr lang="en-US" altLang="zh-CN" sz="2400" b="1">
                <a:solidFill>
                  <a:schemeClr val="folHlink"/>
                </a:solidFill>
                <a:latin typeface="宋体" panose="02010600030101010101" pitchFamily="2" charset="-122"/>
              </a:rPr>
              <a:t>()</a:t>
            </a:r>
            <a:r>
              <a:rPr lang="en-US" altLang="zh-CN" sz="2400" b="1" dirty="0">
                <a:latin typeface="Times New Roman" panose="02020603050405020304" pitchFamily="18" charset="0"/>
              </a:rPr>
              <a:t> </a:t>
            </a:r>
          </a:p>
          <a:p>
            <a:pPr marL="533400" indent="-533400" algn="just">
              <a:buNone/>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返回所选的全部列表</a:t>
            </a:r>
            <a:r>
              <a:rPr lang="zh-CN" altLang="en-US" sz="2400" b="1" dirty="0">
                <a:latin typeface="宋体" panose="02010600030101010101" pitchFamily="2" charset="-122"/>
              </a:rPr>
              <a:t>项</a:t>
            </a:r>
            <a:r>
              <a:rPr lang="zh-CN" altLang="en-US" sz="2400" b="1" dirty="0">
                <a:latin typeface="Times New Roman" panose="02020603050405020304" pitchFamily="18" charset="0"/>
              </a:rPr>
              <a:t>索引的数组（按升序排列）。</a:t>
            </a:r>
          </a:p>
          <a:p>
            <a:pPr marL="533400" indent="-533400" algn="just">
              <a:buNone/>
            </a:pPr>
            <a:r>
              <a:rPr lang="en-US" altLang="zh-CN" sz="2400" b="1" dirty="0">
                <a:latin typeface="Times New Roman" panose="02020603050405020304" pitchFamily="18" charset="0"/>
              </a:rPr>
              <a:t>(6)</a:t>
            </a:r>
            <a:r>
              <a:rPr lang="en-US" altLang="zh-CN" sz="2400" b="1" dirty="0">
                <a:latin typeface="Times New Roman" panose="02020603050405020304" pitchFamily="18" charset="0"/>
                <a:cs typeface="Times New Roman" panose="02020603050405020304" pitchFamily="18" charset="0"/>
              </a:rPr>
              <a:t> </a:t>
            </a:r>
            <a:r>
              <a:rPr lang="en-US" altLang="zh-CN" sz="2400" b="1" err="1">
                <a:solidFill>
                  <a:schemeClr val="folHlink"/>
                </a:solidFill>
                <a:latin typeface="宋体" panose="02010600030101010101" pitchFamily="2" charset="-122"/>
              </a:rPr>
              <a:t>Object getSelectedValue</a:t>
            </a:r>
            <a:r>
              <a:rPr lang="en-US" altLang="zh-CN" sz="2400" b="1">
                <a:solidFill>
                  <a:schemeClr val="folHlink"/>
                </a:solidFill>
                <a:latin typeface="宋体" panose="02010600030101010101" pitchFamily="2" charset="-122"/>
              </a:rPr>
              <a:t>()</a:t>
            </a:r>
            <a:r>
              <a:rPr lang="en-US" altLang="zh-CN" sz="2400" b="1" dirty="0">
                <a:latin typeface="Times New Roman" panose="02020603050405020304" pitchFamily="18" charset="0"/>
              </a:rPr>
              <a:t> </a:t>
            </a:r>
          </a:p>
          <a:p>
            <a:pPr marL="533400" indent="-533400" algn="just">
              <a:buNone/>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返回所选的第一个列表</a:t>
            </a:r>
            <a:r>
              <a:rPr lang="zh-CN" altLang="en-US" sz="2400" b="1" dirty="0">
                <a:latin typeface="宋体" panose="02010600030101010101" pitchFamily="2" charset="-122"/>
              </a:rPr>
              <a:t>项</a:t>
            </a:r>
            <a:r>
              <a:rPr lang="zh-CN" altLang="en-US" sz="2400" b="1" dirty="0">
                <a:latin typeface="Times New Roman" panose="02020603050405020304" pitchFamily="18" charset="0"/>
              </a:rPr>
              <a:t>值。如果选择为空，则返回</a:t>
            </a:r>
            <a:r>
              <a:rPr lang="zh-CN" altLang="en-US" sz="2400" b="1" dirty="0">
                <a:latin typeface="宋体" panose="02010600030101010101" pitchFamily="2" charset="-122"/>
              </a:rPr>
              <a:t> </a:t>
            </a:r>
            <a:r>
              <a:rPr lang="en-US" altLang="zh-CN" sz="2400" b="1">
                <a:latin typeface="宋体" panose="02010600030101010101" pitchFamily="2" charset="-122"/>
              </a:rPr>
              <a:t>null</a:t>
            </a:r>
            <a:r>
              <a:rPr lang="zh-CN" altLang="en-US" sz="2400" b="1">
                <a:latin typeface="Times New Roman" panose="02020603050405020304" pitchFamily="18" charset="0"/>
              </a:rPr>
              <a:t>。</a:t>
            </a:r>
          </a:p>
          <a:p>
            <a:pPr marL="533400" indent="-533400" algn="just">
              <a:buNone/>
            </a:pPr>
            <a:r>
              <a:rPr lang="en-US" altLang="zh-CN" sz="2400" b="1">
                <a:latin typeface="宋体" panose="02010600030101010101" pitchFamily="2" charset="-122"/>
              </a:rPr>
              <a:t>(7)</a:t>
            </a:r>
            <a:r>
              <a:rPr lang="en-US" altLang="zh-CN" sz="2400" b="1" err="1">
                <a:solidFill>
                  <a:schemeClr val="folHlink"/>
                </a:solidFill>
                <a:latin typeface="宋体" panose="02010600030101010101" pitchFamily="2" charset="-122"/>
              </a:rPr>
              <a:t>Object[] getSelectedValues</a:t>
            </a:r>
            <a:r>
              <a:rPr lang="en-US" altLang="zh-CN" sz="2400" b="1">
                <a:solidFill>
                  <a:schemeClr val="folHlink"/>
                </a:solidFill>
                <a:latin typeface="宋体" panose="02010600030101010101" pitchFamily="2" charset="-122"/>
              </a:rPr>
              <a:t>()</a:t>
            </a:r>
            <a:r>
              <a:rPr lang="en-US" altLang="zh-CN" sz="2400" b="1" dirty="0">
                <a:latin typeface="宋体" panose="02010600030101010101" pitchFamily="2" charset="-122"/>
              </a:rPr>
              <a:t> </a:t>
            </a:r>
          </a:p>
          <a:p>
            <a:pPr marL="533400" indent="-533400" algn="just">
              <a:buNone/>
            </a:pPr>
            <a:r>
              <a:rPr lang="en-US" altLang="zh-CN" sz="2400" b="1" dirty="0">
                <a:latin typeface="宋体" panose="02010600030101010101" pitchFamily="2" charset="-122"/>
              </a:rPr>
              <a:t>  </a:t>
            </a:r>
            <a:r>
              <a:rPr lang="zh-CN" altLang="en-US" sz="2400" b="1" dirty="0">
                <a:latin typeface="宋体" panose="02010600030101010101" pitchFamily="2" charset="-122"/>
              </a:rPr>
              <a:t>返回所选一组列表</a:t>
            </a:r>
            <a:r>
              <a:rPr lang="zh-CN" altLang="en-US" sz="2400" b="1" dirty="0">
                <a:latin typeface="宋体" panose="02010600030101010101" pitchFamily="2" charset="-122"/>
                <a:cs typeface="Times New Roman" panose="02020603050405020304" pitchFamily="18" charset="0"/>
              </a:rPr>
              <a:t>项</a:t>
            </a:r>
            <a:r>
              <a:rPr lang="zh-CN" altLang="en-US" sz="2400" b="1" dirty="0">
                <a:latin typeface="宋体" panose="02010600030101010101" pitchFamily="2" charset="-122"/>
              </a:rPr>
              <a:t>值。 </a:t>
            </a:r>
            <a:endParaRPr lang="zh-CN" altLang="en-US" sz="2400" b="1">
              <a:latin typeface="宋体" panose="02010600030101010101" pitchFamily="2" charset="-122"/>
            </a:endParaRPr>
          </a:p>
          <a:p>
            <a:pPr marL="533400" indent="-533400" algn="just">
              <a:buNone/>
            </a:pPr>
            <a:endParaRPr lang="zh-CN" altLang="en-US" sz="2400" b="1">
              <a:latin typeface="宋体" panose="02010600030101010101" pitchFamily="2" charset="-122"/>
            </a:endParaRPr>
          </a:p>
        </p:txBody>
      </p:sp>
      <p:pic>
        <p:nvPicPr>
          <p:cNvPr id="445445" name="图片 445444"/>
          <p:cNvPicPr>
            <a:picLocks noChangeAspect="1"/>
          </p:cNvPicPr>
          <p:nvPr/>
        </p:nvPicPr>
        <p:blipFill>
          <a:blip r:embed="rId3"/>
          <a:stretch>
            <a:fillRect/>
          </a:stretch>
        </p:blipFill>
        <p:spPr>
          <a:xfrm>
            <a:off x="6858000" y="304800"/>
            <a:ext cx="2286000" cy="990600"/>
          </a:xfrm>
          <a:prstGeom prst="rect">
            <a:avLst/>
          </a:prstGeom>
          <a:noFill/>
          <a:ln w="9525">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标题 446465"/>
          <p:cNvSpPr>
            <a:spLocks noGrp="1"/>
          </p:cNvSpPr>
          <p:nvPr>
            <p:ph type="title"/>
          </p:nvPr>
        </p:nvSpPr>
        <p:spPr>
          <a:ln/>
        </p:spPr>
        <p:txBody>
          <a:bodyPr anchor="b"/>
          <a:lstStyle/>
          <a:p>
            <a:r>
              <a:rPr lang="en-US" altLang="zh-CN" dirty="0">
                <a:latin typeface="楷体_GB2312" pitchFamily="49" charset="-122"/>
                <a:ea typeface="楷体_GB2312" pitchFamily="49" charset="-122"/>
              </a:rPr>
              <a:t>9.7 </a:t>
            </a:r>
            <a:r>
              <a:rPr lang="zh-CN" altLang="en-US" dirty="0">
                <a:latin typeface="楷体_GB2312" pitchFamily="49" charset="-122"/>
                <a:ea typeface="楷体_GB2312" pitchFamily="49" charset="-122"/>
              </a:rPr>
              <a:t>列表</a:t>
            </a:r>
            <a:r>
              <a:rPr lang="en-US" altLang="zh-CN" err="1">
                <a:latin typeface="楷体_GB2312" pitchFamily="49" charset="-122"/>
                <a:ea typeface="楷体_GB2312" pitchFamily="49" charset="-122"/>
              </a:rPr>
              <a:t>JList</a:t>
            </a:r>
            <a:endParaRPr lang="en-US" altLang="zh-CN">
              <a:latin typeface="楷体_GB2312" pitchFamily="49" charset="-122"/>
              <a:ea typeface="楷体_GB2312" pitchFamily="49" charset="-122"/>
            </a:endParaRPr>
          </a:p>
        </p:txBody>
      </p:sp>
      <p:sp>
        <p:nvSpPr>
          <p:cNvPr id="446467" name="文本占位符 446466"/>
          <p:cNvSpPr>
            <a:spLocks noGrp="1"/>
          </p:cNvSpPr>
          <p:nvPr>
            <p:ph type="body" idx="1"/>
          </p:nvPr>
        </p:nvSpPr>
        <p:spPr>
          <a:xfrm>
            <a:off x="533400" y="1371600"/>
            <a:ext cx="8153400" cy="4724400"/>
          </a:xfrm>
          <a:ln/>
        </p:spPr>
        <p:txBody>
          <a:bodyPr/>
          <a:lstStyle/>
          <a:p>
            <a:pPr algn="just">
              <a:buNone/>
            </a:pPr>
            <a:r>
              <a:rPr lang="en-US" altLang="zh-CN" sz="2800" b="1" dirty="0">
                <a:latin typeface="宋体" panose="02010600030101010101" pitchFamily="2" charset="-122"/>
              </a:rPr>
              <a:t>3</a:t>
            </a:r>
            <a:r>
              <a:rPr lang="zh-CN" altLang="en-US" sz="2800" b="1" dirty="0">
                <a:latin typeface="宋体" panose="02010600030101010101" pitchFamily="2" charset="-122"/>
              </a:rPr>
              <a:t>．</a:t>
            </a:r>
            <a:r>
              <a:rPr lang="en-US" altLang="zh-CN" sz="2800" b="1" err="1">
                <a:latin typeface="宋体" panose="02010600030101010101" pitchFamily="2" charset="-122"/>
              </a:rPr>
              <a:t>ListSelectionEvent</a:t>
            </a:r>
            <a:r>
              <a:rPr lang="zh-CN" altLang="en-US" sz="2800" b="1" dirty="0">
                <a:latin typeface="宋体" panose="02010600030101010101" pitchFamily="2" charset="-122"/>
              </a:rPr>
              <a:t>事件响应</a:t>
            </a:r>
          </a:p>
          <a:p>
            <a:pPr algn="just"/>
            <a:r>
              <a:rPr lang="zh-CN" altLang="en-US" sz="2400" b="1" dirty="0">
                <a:latin typeface="Times New Roman" panose="02020603050405020304" pitchFamily="18" charset="0"/>
              </a:rPr>
              <a:t> 当用户</a:t>
            </a:r>
            <a:r>
              <a:rPr lang="zh-CN" altLang="en-US" sz="2400" b="1">
                <a:latin typeface="Times New Roman" panose="02020603050405020304" pitchFamily="18" charset="0"/>
              </a:rPr>
              <a:t>在</a:t>
            </a:r>
            <a:r>
              <a:rPr lang="en-US" altLang="zh-CN" sz="2400" b="1" err="1">
                <a:latin typeface="宋体" panose="02010600030101010101" pitchFamily="2" charset="-122"/>
              </a:rPr>
              <a:t>JList</a:t>
            </a:r>
            <a:r>
              <a:rPr lang="zh-CN" altLang="en-US" sz="2400" b="1" dirty="0">
                <a:latin typeface="Times New Roman" panose="02020603050405020304" pitchFamily="18" charset="0"/>
              </a:rPr>
              <a:t>中选择列表项时，将产生</a:t>
            </a:r>
            <a:r>
              <a:rPr lang="en-US" altLang="zh-CN" sz="2400" b="1" err="1">
                <a:latin typeface="宋体" panose="02010600030101010101" pitchFamily="2" charset="-122"/>
              </a:rPr>
              <a:t>ListSelectionEvent </a:t>
            </a:r>
            <a:r>
              <a:rPr lang="zh-CN" altLang="en-US" sz="2400" b="1" dirty="0">
                <a:latin typeface="Times New Roman" panose="02020603050405020304" pitchFamily="18" charset="0"/>
              </a:rPr>
              <a:t>事件。</a:t>
            </a:r>
          </a:p>
          <a:p>
            <a:pPr algn="just"/>
            <a:r>
              <a:rPr lang="zh-CN" altLang="en-US" sz="2400" b="1" dirty="0">
                <a:latin typeface="Times New Roman" panose="02020603050405020304" pitchFamily="18" charset="0"/>
              </a:rPr>
              <a:t> 调用列表的方法</a:t>
            </a:r>
            <a:r>
              <a:rPr lang="en-US" altLang="zh-CN" sz="2400" b="1" err="1">
                <a:solidFill>
                  <a:schemeClr val="folHlink"/>
                </a:solidFill>
                <a:latin typeface="宋体" panose="02010600030101010101" pitchFamily="2" charset="-122"/>
              </a:rPr>
              <a:t>addListSelectionListener</a:t>
            </a:r>
          </a:p>
          <a:p>
            <a:pPr lvl="1" algn="just"/>
            <a:r>
              <a:rPr lang="zh-CN" altLang="en-US" sz="2400" b="1" dirty="0">
                <a:latin typeface="Times New Roman" panose="02020603050405020304" pitchFamily="18" charset="0"/>
              </a:rPr>
              <a:t>给列表组件组件注册实现</a:t>
            </a:r>
            <a:r>
              <a:rPr lang="en-US" altLang="zh-CN" sz="2400" b="1" err="1">
                <a:solidFill>
                  <a:schemeClr val="folHlink"/>
                </a:solidFill>
                <a:latin typeface="宋体" panose="02010600030101010101" pitchFamily="2" charset="-122"/>
              </a:rPr>
              <a:t>ListSelectionListener</a:t>
            </a:r>
            <a:r>
              <a:rPr lang="zh-CN" altLang="en-US" sz="2400" b="1" dirty="0">
                <a:latin typeface="Times New Roman" panose="02020603050405020304" pitchFamily="18" charset="0"/>
              </a:rPr>
              <a:t>接口的事件监听器，</a:t>
            </a:r>
          </a:p>
          <a:p>
            <a:pPr lvl="1" algn="just"/>
            <a:r>
              <a:rPr lang="zh-CN" altLang="en-US" sz="2400" b="1" dirty="0">
                <a:latin typeface="Times New Roman" panose="02020603050405020304" pitchFamily="18" charset="0"/>
              </a:rPr>
              <a:t>实现接口的抽象方法</a:t>
            </a:r>
          </a:p>
          <a:p>
            <a:pPr lvl="1" algn="just">
              <a:buNone/>
            </a:pPr>
            <a:r>
              <a:rPr lang="zh-CN" altLang="en-US" sz="2400" b="1">
                <a:latin typeface="宋体" panose="02010600030101010101" pitchFamily="2" charset="-122"/>
              </a:rPr>
              <a:t> </a:t>
            </a:r>
            <a:r>
              <a:rPr lang="en-US" altLang="zh-CN" sz="2400" b="1" err="1">
                <a:solidFill>
                  <a:schemeClr val="folHlink"/>
                </a:solidFill>
                <a:latin typeface="宋体" panose="02010600030101010101" pitchFamily="2" charset="-122"/>
              </a:rPr>
              <a:t>void valueChanged(ListSelectionEvent</a:t>
            </a:r>
            <a:r>
              <a:rPr lang="en-US" altLang="zh-CN" sz="2400" b="1">
                <a:solidFill>
                  <a:schemeClr val="folHlink"/>
                </a:solidFill>
                <a:latin typeface="宋体" panose="02010600030101010101" pitchFamily="2" charset="-122"/>
              </a:rPr>
              <a:t> event)</a:t>
            </a:r>
            <a:r>
              <a:rPr lang="en-US" altLang="zh-CN" sz="2400" b="1">
                <a:latin typeface="Times New Roman" panose="02020603050405020304" pitchFamily="18" charset="0"/>
              </a:rPr>
              <a:t> </a:t>
            </a:r>
            <a:r>
              <a:rPr lang="zh-CN" altLang="en-US" sz="2400" b="1">
                <a:latin typeface="Times New Roman" panose="02020603050405020304" pitchFamily="18" charset="0"/>
              </a:rPr>
              <a:t>。</a:t>
            </a:r>
            <a:endParaRPr lang="zh-CN" altLang="en-US" sz="2400" b="1">
              <a:latin typeface="宋体" panose="02010600030101010101" pitchFamily="2" charset="-122"/>
            </a:endParaRPr>
          </a:p>
          <a:p>
            <a:pPr algn="just"/>
            <a:endParaRPr lang="zh-CN" altLang="en-US" sz="2400" b="1">
              <a:latin typeface="宋体" panose="02010600030101010101" pitchFamily="2" charset="-122"/>
            </a:endParaRPr>
          </a:p>
          <a:p>
            <a:pPr>
              <a:buNone/>
            </a:pPr>
            <a:endParaRPr lang="zh-CN" altLang="en-US" sz="2800">
              <a:latin typeface="宋体" panose="02010600030101010101" pitchFamily="2" charset="-122"/>
            </a:endParaRPr>
          </a:p>
        </p:txBody>
      </p:sp>
      <p:pic>
        <p:nvPicPr>
          <p:cNvPr id="446468" name="图片 446467"/>
          <p:cNvPicPr>
            <a:picLocks noChangeAspect="1"/>
          </p:cNvPicPr>
          <p:nvPr/>
        </p:nvPicPr>
        <p:blipFill>
          <a:blip r:embed="rId3"/>
          <a:stretch>
            <a:fillRect/>
          </a:stretch>
        </p:blipFill>
        <p:spPr>
          <a:xfrm>
            <a:off x="6629400" y="228600"/>
            <a:ext cx="2514600" cy="106680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标题 389121"/>
          <p:cNvSpPr>
            <a:spLocks noGrp="1"/>
          </p:cNvSpPr>
          <p:nvPr>
            <p:ph type="title"/>
          </p:nvPr>
        </p:nvSpPr>
        <p:spPr>
          <a:ln/>
        </p:spPr>
        <p:txBody>
          <a:bodyPr anchor="b"/>
          <a:lstStyle/>
          <a:p>
            <a:r>
              <a:rPr lang="en-US" altLang="zh-CN" sz="3200" b="0" dirty="0">
                <a:solidFill>
                  <a:schemeClr val="folHlink"/>
                </a:solidFill>
              </a:rPr>
              <a:t>1</a:t>
            </a:r>
            <a:r>
              <a:rPr lang="zh-CN" altLang="en-US" sz="3200" b="0" dirty="0">
                <a:solidFill>
                  <a:schemeClr val="folHlink"/>
                </a:solidFill>
              </a:rPr>
              <a:t>、 </a:t>
            </a:r>
            <a:r>
              <a:rPr lang="en-US" altLang="zh-CN" sz="3200" dirty="0">
                <a:solidFill>
                  <a:schemeClr val="folHlink"/>
                </a:solidFill>
                <a:latin typeface="Arial" panose="020B0604020202020204" pitchFamily="34" charset="0"/>
                <a:ea typeface="楷体_GB2312" pitchFamily="49" charset="-122"/>
              </a:rPr>
              <a:t>AWT</a:t>
            </a:r>
            <a:r>
              <a:rPr lang="zh-CN" altLang="en-US" sz="3200" dirty="0">
                <a:solidFill>
                  <a:schemeClr val="folHlink"/>
                </a:solidFill>
                <a:latin typeface="Arial" panose="020B0604020202020204" pitchFamily="34" charset="0"/>
                <a:ea typeface="楷体_GB2312" pitchFamily="49" charset="-122"/>
              </a:rPr>
              <a:t>组件</a:t>
            </a:r>
            <a:r>
              <a:rPr lang="zh-CN" altLang="en-US" sz="3200" dirty="0">
                <a:solidFill>
                  <a:schemeClr val="folHlink"/>
                </a:solidFill>
                <a:latin typeface="Times New Roman" panose="02020603050405020304" pitchFamily="18" charset="0"/>
                <a:ea typeface="楷体_GB2312" pitchFamily="49" charset="-122"/>
              </a:rPr>
              <a:t>介绍</a:t>
            </a:r>
            <a:endParaRPr lang="zh-CN" altLang="en-US" sz="3200">
              <a:solidFill>
                <a:schemeClr val="folHlink"/>
              </a:solidFill>
              <a:latin typeface="Times New Roman" panose="02020603050405020304" pitchFamily="18" charset="0"/>
              <a:ea typeface="楷体_GB2312" pitchFamily="49" charset="-122"/>
            </a:endParaRPr>
          </a:p>
        </p:txBody>
      </p:sp>
      <p:sp>
        <p:nvSpPr>
          <p:cNvPr id="389123" name="文本占位符 389122"/>
          <p:cNvSpPr>
            <a:spLocks noGrp="1"/>
          </p:cNvSpPr>
          <p:nvPr>
            <p:ph type="body" idx="1"/>
          </p:nvPr>
        </p:nvSpPr>
        <p:spPr>
          <a:xfrm>
            <a:off x="381000" y="1295400"/>
            <a:ext cx="8534400" cy="5105400"/>
          </a:xfrm>
          <a:ln/>
        </p:spPr>
        <p:txBody>
          <a:bodyPr/>
          <a:lstStyle/>
          <a:p>
            <a:pPr>
              <a:lnSpc>
                <a:spcPct val="90000"/>
              </a:lnSpc>
              <a:buNone/>
            </a:pPr>
            <a:r>
              <a:rPr lang="en-US" altLang="zh-CN" sz="2400" b="1" dirty="0">
                <a:latin typeface="宋体" panose="02010600030101010101" pitchFamily="2" charset="-122"/>
              </a:rPr>
              <a:t>(1)</a:t>
            </a:r>
            <a:r>
              <a:rPr lang="zh-CN" altLang="en-US" sz="2400" b="1" dirty="0">
                <a:latin typeface="宋体" panose="02010600030101010101" pitchFamily="2" charset="-122"/>
              </a:rPr>
              <a:t>组件</a:t>
            </a:r>
            <a:r>
              <a:rPr lang="en-US" altLang="zh-CN" sz="2400" b="1"/>
              <a:t>Component</a:t>
            </a:r>
            <a:r>
              <a:rPr lang="en-US" altLang="zh-CN" sz="2400" dirty="0"/>
              <a:t> </a:t>
            </a:r>
          </a:p>
          <a:p>
            <a:pPr>
              <a:lnSpc>
                <a:spcPct val="90000"/>
              </a:lnSpc>
            </a:pPr>
            <a:r>
              <a:rPr lang="zh-CN" altLang="en-US" sz="2400" dirty="0">
                <a:latin typeface="宋体" panose="02010600030101010101" pitchFamily="2" charset="-122"/>
              </a:rPr>
              <a:t>组件是一个以图形化的方式显示在屏幕上并能与用户进行交互的对象，例如</a:t>
            </a:r>
            <a:r>
              <a:rPr lang="en-US" altLang="zh-CN" sz="2400"/>
              <a:t>Button</a:t>
            </a:r>
            <a:r>
              <a:rPr lang="zh-CN" altLang="en-US" sz="2400">
                <a:latin typeface="宋体" panose="02010600030101010101" pitchFamily="2" charset="-122"/>
              </a:rPr>
              <a:t>、</a:t>
            </a:r>
            <a:r>
              <a:rPr lang="en-US" altLang="zh-CN" sz="2400"/>
              <a:t>Label</a:t>
            </a:r>
            <a:r>
              <a:rPr lang="zh-CN" altLang="en-US" sz="2400" dirty="0">
                <a:latin typeface="宋体" panose="02010600030101010101" pitchFamily="2" charset="-122"/>
              </a:rPr>
              <a:t>，组件通常被放在容器中。</a:t>
            </a:r>
          </a:p>
          <a:p>
            <a:pPr>
              <a:lnSpc>
                <a:spcPct val="90000"/>
              </a:lnSpc>
            </a:pPr>
            <a:r>
              <a:rPr lang="en-US" altLang="zh-CN" sz="2400"/>
              <a:t>Component</a:t>
            </a:r>
            <a:r>
              <a:rPr lang="zh-CN" altLang="en-US" sz="2400" dirty="0">
                <a:latin typeface="宋体" panose="02010600030101010101" pitchFamily="2" charset="-122"/>
              </a:rPr>
              <a:t>类是抽象类，定义了所有组件所具有的通用特性和行为，并派生出其他所有的组件。</a:t>
            </a:r>
          </a:p>
          <a:p>
            <a:pPr>
              <a:lnSpc>
                <a:spcPct val="90000"/>
              </a:lnSpc>
            </a:pPr>
            <a:r>
              <a:rPr lang="en-US" altLang="zh-CN" sz="2400" err="1"/>
              <a:t>Component</a:t>
            </a:r>
            <a:r>
              <a:rPr lang="zh-CN" altLang="en-US" sz="2400" dirty="0">
                <a:latin typeface="宋体" panose="02010600030101010101" pitchFamily="2" charset="-122"/>
              </a:rPr>
              <a:t>类提供的功能：</a:t>
            </a:r>
          </a:p>
          <a:p>
            <a:pPr lvl="1">
              <a:lnSpc>
                <a:spcPct val="90000"/>
              </a:lnSpc>
            </a:pPr>
            <a:r>
              <a:rPr lang="zh-CN" altLang="en-US" sz="2000" dirty="0">
                <a:solidFill>
                  <a:srgbClr val="000000"/>
                </a:solidFill>
                <a:latin typeface="宋体" panose="02010600030101010101" pitchFamily="2" charset="-122"/>
              </a:rPr>
              <a:t>基本的绘画支持。方法</a:t>
            </a:r>
            <a:r>
              <a:rPr lang="en-US" altLang="zh-CN" sz="2000">
                <a:solidFill>
                  <a:srgbClr val="000000"/>
                </a:solidFill>
                <a:latin typeface="宋体" panose="02010600030101010101" pitchFamily="2" charset="-122"/>
                <a:cs typeface="Times New Roman" panose="02020603050405020304" pitchFamily="18" charset="0"/>
              </a:rPr>
              <a:t>repaint()</a:t>
            </a:r>
            <a:r>
              <a:rPr lang="zh-CN" altLang="en-US" sz="2000">
                <a:solidFill>
                  <a:srgbClr val="000000"/>
                </a:solidFill>
                <a:latin typeface="宋体" panose="02010600030101010101" pitchFamily="2" charset="-122"/>
              </a:rPr>
              <a:t>、</a:t>
            </a:r>
            <a:r>
              <a:rPr lang="en-US" altLang="zh-CN" sz="2000">
                <a:solidFill>
                  <a:srgbClr val="000000"/>
                </a:solidFill>
                <a:latin typeface="宋体" panose="02010600030101010101" pitchFamily="2" charset="-122"/>
                <a:cs typeface="Times New Roman" panose="02020603050405020304" pitchFamily="18" charset="0"/>
              </a:rPr>
              <a:t>paint()</a:t>
            </a:r>
            <a:r>
              <a:rPr lang="zh-CN" altLang="en-US" sz="2000">
                <a:solidFill>
                  <a:srgbClr val="000000"/>
                </a:solidFill>
                <a:latin typeface="宋体" panose="02010600030101010101" pitchFamily="2" charset="-122"/>
              </a:rPr>
              <a:t>、</a:t>
            </a:r>
            <a:r>
              <a:rPr lang="en-US" altLang="zh-CN" sz="2000">
                <a:solidFill>
                  <a:srgbClr val="000000"/>
                </a:solidFill>
                <a:latin typeface="宋体" panose="02010600030101010101" pitchFamily="2" charset="-122"/>
                <a:cs typeface="Times New Roman" panose="02020603050405020304" pitchFamily="18" charset="0"/>
              </a:rPr>
              <a:t>update()</a:t>
            </a:r>
            <a:r>
              <a:rPr lang="zh-CN" altLang="en-US" sz="2000" dirty="0">
                <a:solidFill>
                  <a:srgbClr val="000000"/>
                </a:solidFill>
                <a:latin typeface="宋体" panose="02010600030101010101" pitchFamily="2" charset="-122"/>
              </a:rPr>
              <a:t>等用来在屏幕上绘制组件</a:t>
            </a:r>
            <a:r>
              <a:rPr lang="en-US" altLang="zh-CN" sz="2000" dirty="0">
                <a:solidFill>
                  <a:srgbClr val="000000"/>
                </a:solidFill>
                <a:latin typeface="宋体" panose="02010600030101010101" pitchFamily="2" charset="-122"/>
              </a:rPr>
              <a:t>.</a:t>
            </a:r>
          </a:p>
          <a:p>
            <a:pPr lvl="1">
              <a:lnSpc>
                <a:spcPct val="90000"/>
              </a:lnSpc>
            </a:pPr>
            <a:r>
              <a:rPr lang="zh-CN" altLang="en-US" sz="2000" dirty="0">
                <a:solidFill>
                  <a:srgbClr val="000000"/>
                </a:solidFill>
                <a:latin typeface="宋体" panose="02010600030101010101" pitchFamily="2" charset="-122"/>
              </a:rPr>
              <a:t>外形控制。包括字体、颜色等。相应的方法有：</a:t>
            </a:r>
            <a:r>
              <a:rPr lang="en-US" altLang="zh-CN" sz="2000" err="1">
                <a:solidFill>
                  <a:srgbClr val="000000"/>
                </a:solidFill>
                <a:latin typeface="宋体" panose="02010600030101010101" pitchFamily="2" charset="-122"/>
                <a:cs typeface="Times New Roman" panose="02020603050405020304" pitchFamily="18" charset="0"/>
              </a:rPr>
              <a:t>getFont</a:t>
            </a:r>
            <a:r>
              <a:rPr lang="en-US" altLang="zh-CN" sz="2000">
                <a:solidFill>
                  <a:srgbClr val="000000"/>
                </a:solidFill>
                <a:latin typeface="宋体" panose="02010600030101010101" pitchFamily="2" charset="-122"/>
                <a:cs typeface="Times New Roman" panose="02020603050405020304" pitchFamily="18" charset="0"/>
              </a:rPr>
              <a:t>()</a:t>
            </a:r>
            <a:r>
              <a:rPr lang="zh-CN" altLang="en-US" sz="2000">
                <a:solidFill>
                  <a:srgbClr val="000000"/>
                </a:solidFill>
                <a:latin typeface="宋体" panose="02010600030101010101" pitchFamily="2" charset="-122"/>
              </a:rPr>
              <a:t>、</a:t>
            </a:r>
            <a:r>
              <a:rPr lang="en-US" altLang="zh-CN" sz="2000" err="1">
                <a:solidFill>
                  <a:srgbClr val="000000"/>
                </a:solidFill>
                <a:latin typeface="宋体" panose="02010600030101010101" pitchFamily="2" charset="-122"/>
                <a:cs typeface="Times New Roman" panose="02020603050405020304" pitchFamily="18" charset="0"/>
              </a:rPr>
              <a:t>setFont</a:t>
            </a:r>
            <a:r>
              <a:rPr lang="en-US" altLang="zh-CN" sz="2000">
                <a:solidFill>
                  <a:srgbClr val="000000"/>
                </a:solidFill>
                <a:latin typeface="宋体" panose="02010600030101010101" pitchFamily="2" charset="-122"/>
                <a:cs typeface="Times New Roman" panose="02020603050405020304" pitchFamily="18" charset="0"/>
              </a:rPr>
              <a:t>()</a:t>
            </a:r>
            <a:r>
              <a:rPr lang="zh-CN" altLang="en-US" sz="2000">
                <a:solidFill>
                  <a:srgbClr val="000000"/>
                </a:solidFill>
                <a:latin typeface="宋体" panose="02010600030101010101" pitchFamily="2" charset="-122"/>
              </a:rPr>
              <a:t>、</a:t>
            </a:r>
            <a:r>
              <a:rPr lang="en-US" altLang="zh-CN" sz="2000" err="1">
                <a:solidFill>
                  <a:srgbClr val="000000"/>
                </a:solidFill>
                <a:latin typeface="宋体" panose="02010600030101010101" pitchFamily="2" charset="-122"/>
                <a:cs typeface="Times New Roman" panose="02020603050405020304" pitchFamily="18" charset="0"/>
              </a:rPr>
              <a:t>setBackground</a:t>
            </a:r>
            <a:r>
              <a:rPr lang="en-US" altLang="zh-CN" sz="2000">
                <a:solidFill>
                  <a:srgbClr val="000000"/>
                </a:solidFill>
                <a:latin typeface="宋体" panose="02010600030101010101" pitchFamily="2" charset="-122"/>
                <a:cs typeface="Times New Roman" panose="02020603050405020304" pitchFamily="18" charset="0"/>
              </a:rPr>
              <a:t>()</a:t>
            </a:r>
            <a:r>
              <a:rPr lang="zh-CN" altLang="en-US" sz="2000">
                <a:solidFill>
                  <a:srgbClr val="000000"/>
                </a:solidFill>
                <a:latin typeface="宋体" panose="02010600030101010101" pitchFamily="2" charset="-122"/>
              </a:rPr>
              <a:t>、</a:t>
            </a:r>
            <a:r>
              <a:rPr lang="en-US" altLang="zh-CN" sz="2000" err="1">
                <a:solidFill>
                  <a:srgbClr val="000000"/>
                </a:solidFill>
                <a:latin typeface="宋体" panose="02010600030101010101" pitchFamily="2" charset="-122"/>
                <a:cs typeface="Times New Roman" panose="02020603050405020304" pitchFamily="18" charset="0"/>
              </a:rPr>
              <a:t>SetForeground</a:t>
            </a:r>
            <a:r>
              <a:rPr lang="en-US" altLang="zh-CN" sz="2000">
                <a:solidFill>
                  <a:srgbClr val="000000"/>
                </a:solidFill>
                <a:latin typeface="宋体" panose="02010600030101010101" pitchFamily="2" charset="-122"/>
                <a:cs typeface="Times New Roman" panose="02020603050405020304" pitchFamily="18" charset="0"/>
              </a:rPr>
              <a:t>()</a:t>
            </a:r>
            <a:r>
              <a:rPr lang="zh-CN" altLang="en-US" sz="2000" dirty="0">
                <a:solidFill>
                  <a:srgbClr val="000000"/>
                </a:solidFill>
                <a:latin typeface="宋体" panose="02010600030101010101" pitchFamily="2" charset="-122"/>
              </a:rPr>
              <a:t>等</a:t>
            </a:r>
          </a:p>
          <a:p>
            <a:pPr lvl="1">
              <a:lnSpc>
                <a:spcPct val="90000"/>
              </a:lnSpc>
            </a:pPr>
            <a:r>
              <a:rPr lang="zh-CN" altLang="en-US" sz="2000" dirty="0">
                <a:solidFill>
                  <a:srgbClr val="000000"/>
                </a:solidFill>
                <a:latin typeface="宋体" panose="02010600030101010101" pitchFamily="2" charset="-122"/>
              </a:rPr>
              <a:t>大小和位置控制。方法有</a:t>
            </a:r>
            <a:r>
              <a:rPr lang="en-US" altLang="zh-CN" sz="2000" dirty="0">
                <a:solidFill>
                  <a:srgbClr val="000000"/>
                </a:solidFill>
                <a:latin typeface="宋体" panose="02010600030101010101" pitchFamily="2" charset="-122"/>
              </a:rPr>
              <a:t>:</a:t>
            </a:r>
            <a:r>
              <a:rPr lang="en-US" altLang="zh-CN" sz="2000" err="1">
                <a:solidFill>
                  <a:srgbClr val="000000"/>
                </a:solidFill>
                <a:latin typeface="宋体" panose="02010600030101010101" pitchFamily="2" charset="-122"/>
                <a:cs typeface="Times New Roman" panose="02020603050405020304" pitchFamily="18" charset="0"/>
              </a:rPr>
              <a:t>setSize</a:t>
            </a:r>
            <a:r>
              <a:rPr lang="zh-CN" altLang="en-US" sz="2000">
                <a:solidFill>
                  <a:srgbClr val="000000"/>
                </a:solidFill>
                <a:latin typeface="宋体" panose="02010600030101010101" pitchFamily="2" charset="-122"/>
              </a:rPr>
              <a:t>（）、</a:t>
            </a:r>
            <a:r>
              <a:rPr lang="en-US" altLang="zh-CN" sz="2000" err="1">
                <a:solidFill>
                  <a:srgbClr val="000000"/>
                </a:solidFill>
                <a:latin typeface="宋体" panose="02010600030101010101" pitchFamily="2" charset="-122"/>
                <a:cs typeface="Times New Roman" panose="02020603050405020304" pitchFamily="18" charset="0"/>
              </a:rPr>
              <a:t>setLocation</a:t>
            </a:r>
            <a:r>
              <a:rPr lang="en-US" altLang="zh-CN" sz="2000">
                <a:solidFill>
                  <a:srgbClr val="000000"/>
                </a:solidFill>
                <a:latin typeface="宋体" panose="02010600030101010101" pitchFamily="2" charset="-122"/>
                <a:cs typeface="Times New Roman" panose="02020603050405020304" pitchFamily="18" charset="0"/>
              </a:rPr>
              <a:t>()</a:t>
            </a:r>
            <a:r>
              <a:rPr lang="zh-CN" altLang="en-US" sz="2000" dirty="0">
                <a:solidFill>
                  <a:srgbClr val="000000"/>
                </a:solidFill>
                <a:latin typeface="宋体" panose="02010600030101010101" pitchFamily="2" charset="-122"/>
              </a:rPr>
              <a:t>等。</a:t>
            </a:r>
          </a:p>
          <a:p>
            <a:pPr lvl="1">
              <a:lnSpc>
                <a:spcPct val="90000"/>
              </a:lnSpc>
            </a:pPr>
            <a:r>
              <a:rPr lang="zh-CN" altLang="en-US" sz="2000" dirty="0">
                <a:solidFill>
                  <a:srgbClr val="000000"/>
                </a:solidFill>
                <a:latin typeface="宋体" panose="02010600030101010101" pitchFamily="2" charset="-122"/>
              </a:rPr>
              <a:t>图像处理。类</a:t>
            </a:r>
            <a:r>
              <a:rPr lang="en-US" altLang="zh-CN" sz="2000">
                <a:solidFill>
                  <a:srgbClr val="000000"/>
                </a:solidFill>
                <a:latin typeface="宋体" panose="02010600030101010101" pitchFamily="2" charset="-122"/>
                <a:cs typeface="Times New Roman" panose="02020603050405020304" pitchFamily="18" charset="0"/>
              </a:rPr>
              <a:t>Component</a:t>
            </a:r>
            <a:r>
              <a:rPr lang="zh-CN" altLang="en-US" sz="2000" dirty="0">
                <a:solidFill>
                  <a:srgbClr val="000000"/>
                </a:solidFill>
                <a:latin typeface="宋体" panose="02010600030101010101" pitchFamily="2" charset="-122"/>
              </a:rPr>
              <a:t>实现了接口</a:t>
            </a:r>
            <a:r>
              <a:rPr lang="en-US" altLang="zh-CN" sz="2000" err="1">
                <a:solidFill>
                  <a:srgbClr val="000000"/>
                </a:solidFill>
                <a:latin typeface="宋体" panose="02010600030101010101" pitchFamily="2" charset="-122"/>
                <a:cs typeface="Times New Roman" panose="02020603050405020304" pitchFamily="18" charset="0"/>
              </a:rPr>
              <a:t>ImageObserver</a:t>
            </a:r>
            <a:r>
              <a:rPr lang="zh-CN" altLang="en-US" sz="2000" dirty="0">
                <a:solidFill>
                  <a:srgbClr val="000000"/>
                </a:solidFill>
                <a:latin typeface="宋体" panose="02010600030101010101" pitchFamily="2" charset="-122"/>
              </a:rPr>
              <a:t>，其中的方法</a:t>
            </a:r>
            <a:r>
              <a:rPr lang="en-US" altLang="zh-CN" sz="2000" err="1">
                <a:solidFill>
                  <a:srgbClr val="000000"/>
                </a:solidFill>
                <a:latin typeface="宋体" panose="02010600030101010101" pitchFamily="2" charset="-122"/>
                <a:cs typeface="Times New Roman" panose="02020603050405020304" pitchFamily="18" charset="0"/>
              </a:rPr>
              <a:t>imageUpdate</a:t>
            </a:r>
            <a:r>
              <a:rPr lang="en-US" altLang="zh-CN" sz="2000">
                <a:solidFill>
                  <a:srgbClr val="000000"/>
                </a:solidFill>
                <a:latin typeface="宋体" panose="02010600030101010101" pitchFamily="2" charset="-122"/>
                <a:cs typeface="Times New Roman" panose="02020603050405020304" pitchFamily="18" charset="0"/>
              </a:rPr>
              <a:t>()</a:t>
            </a:r>
            <a:r>
              <a:rPr lang="zh-CN" altLang="en-US" sz="2000" dirty="0">
                <a:solidFill>
                  <a:srgbClr val="000000"/>
                </a:solidFill>
                <a:latin typeface="宋体" panose="02010600030101010101" pitchFamily="2" charset="-122"/>
              </a:rPr>
              <a:t>用来进行图像跟踪。</a:t>
            </a:r>
          </a:p>
          <a:p>
            <a:pPr lvl="1">
              <a:lnSpc>
                <a:spcPct val="90000"/>
              </a:lnSpc>
            </a:pPr>
            <a:r>
              <a:rPr lang="zh-CN" altLang="en-US" sz="2000" dirty="0">
                <a:latin typeface="宋体" panose="02010600030101010101" pitchFamily="2" charset="-122"/>
              </a:rPr>
              <a:t>组件的状态控制。例如：</a:t>
            </a:r>
            <a:r>
              <a:rPr lang="en-US" altLang="zh-CN" sz="2000" err="1"/>
              <a:t>setEnabled</a:t>
            </a:r>
            <a:r>
              <a:rPr lang="en-US" altLang="zh-CN" sz="2000"/>
              <a:t>()</a:t>
            </a:r>
            <a:r>
              <a:rPr lang="zh-CN" altLang="en-US" sz="2000" dirty="0">
                <a:latin typeface="宋体" panose="02010600030101010101" pitchFamily="2" charset="-122"/>
              </a:rPr>
              <a:t>控制组件是否接收用户的输入，</a:t>
            </a:r>
            <a:r>
              <a:rPr lang="en-US" altLang="zh-CN" sz="2000" err="1"/>
              <a:t>isEnabled</a:t>
            </a:r>
            <a:r>
              <a:rPr lang="en-US" altLang="zh-CN" sz="2000"/>
              <a:t>()</a:t>
            </a:r>
            <a:r>
              <a:rPr lang="zh-CN" altLang="en-US" sz="2000">
                <a:latin typeface="宋体" panose="02010600030101010101" pitchFamily="2" charset="-122"/>
              </a:rPr>
              <a:t>，</a:t>
            </a:r>
            <a:r>
              <a:rPr lang="en-US" altLang="zh-CN" sz="2000" err="1"/>
              <a:t>isVisible</a:t>
            </a:r>
            <a:r>
              <a:rPr lang="en-US" altLang="zh-CN" sz="2000"/>
              <a:t>()</a:t>
            </a:r>
            <a:r>
              <a:rPr lang="zh-CN" altLang="en-US" sz="2000">
                <a:latin typeface="宋体" panose="02010600030101010101" pitchFamily="2" charset="-122"/>
              </a:rPr>
              <a:t>、</a:t>
            </a:r>
            <a:r>
              <a:rPr lang="en-US" altLang="zh-CN" sz="2000" err="1"/>
              <a:t>isValid</a:t>
            </a:r>
            <a:r>
              <a:rPr lang="en-US" altLang="zh-CN" sz="2000"/>
              <a:t>()</a:t>
            </a:r>
            <a:r>
              <a:rPr lang="zh-CN" altLang="en-US" sz="2000" dirty="0">
                <a:latin typeface="宋体" panose="02010600030101010101" pitchFamily="2" charset="-122"/>
              </a:rPr>
              <a:t>返回组件的状态。</a:t>
            </a:r>
            <a:r>
              <a:rPr lang="zh-CN" altLang="en-US" sz="2000" dirty="0"/>
              <a:t> </a:t>
            </a:r>
            <a:endParaRPr lang="zh-CN" altLang="en-US" sz="20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标题 447489"/>
          <p:cNvSpPr>
            <a:spLocks noGrp="1"/>
          </p:cNvSpPr>
          <p:nvPr>
            <p:ph type="title"/>
          </p:nvPr>
        </p:nvSpPr>
        <p:spPr>
          <a:ln/>
        </p:spPr>
        <p:txBody>
          <a:bodyPr anchor="b"/>
          <a:lstStyle/>
          <a:p>
            <a:endParaRPr/>
          </a:p>
        </p:txBody>
      </p:sp>
      <p:sp>
        <p:nvSpPr>
          <p:cNvPr id="447491" name="文本占位符 447490"/>
          <p:cNvSpPr>
            <a:spLocks noGrp="1"/>
          </p:cNvSpPr>
          <p:nvPr>
            <p:ph type="body" idx="1"/>
          </p:nvPr>
        </p:nvSpPr>
        <p:spPr>
          <a:xfrm>
            <a:off x="838200" y="1295400"/>
            <a:ext cx="8153400" cy="2362200"/>
          </a:xfrm>
          <a:ln/>
        </p:spPr>
        <p:txBody>
          <a:bodyPr/>
          <a:lstStyle/>
          <a:p>
            <a:pPr>
              <a:lnSpc>
                <a:spcPct val="90000"/>
              </a:lnSpc>
            </a:pPr>
            <a:r>
              <a:rPr lang="zh-CN" altLang="en-US" sz="2800" b="1" dirty="0">
                <a:latin typeface="宋体" panose="02010600030101010101" pitchFamily="2" charset="-122"/>
              </a:rPr>
              <a:t>例</a:t>
            </a:r>
            <a:r>
              <a:rPr lang="en-US" altLang="zh-CN" sz="2800" b="1" dirty="0"/>
              <a:t>9-6 </a:t>
            </a:r>
            <a:r>
              <a:rPr lang="zh-CN" altLang="en-US" sz="2800" b="1" dirty="0">
                <a:latin typeface="宋体" panose="02010600030101010101" pitchFamily="2" charset="-122"/>
              </a:rPr>
              <a:t>列表的应用示例。</a:t>
            </a:r>
            <a:r>
              <a:rPr lang="zh-CN" altLang="en-US" sz="2800" dirty="0"/>
              <a:t> </a:t>
            </a:r>
          </a:p>
          <a:p>
            <a:pPr>
              <a:lnSpc>
                <a:spcPct val="90000"/>
              </a:lnSpc>
              <a:buNone/>
            </a:pPr>
            <a:r>
              <a:rPr lang="zh-CN" altLang="en-US" sz="2800" dirty="0">
                <a:latin typeface="宋体" panose="02010600030101010101" pitchFamily="2" charset="-122"/>
              </a:rPr>
              <a:t>  程序创建一个带滚动条的</a:t>
            </a:r>
            <a:r>
              <a:rPr lang="en-US" altLang="zh-CN" sz="2800" err="1"/>
              <a:t>JList</a:t>
            </a:r>
            <a:r>
              <a:rPr lang="zh-CN" altLang="en-US" sz="2800" dirty="0">
                <a:latin typeface="宋体" panose="02010600030101010101" pitchFamily="2" charset="-122"/>
              </a:rPr>
              <a:t>列表对象，</a:t>
            </a:r>
            <a:r>
              <a:rPr lang="en-US" altLang="zh-CN" sz="2800" err="1"/>
              <a:t>JList</a:t>
            </a:r>
            <a:r>
              <a:rPr lang="zh-CN" altLang="en-US" sz="2800" dirty="0">
                <a:latin typeface="宋体" panose="02010600030101010101" pitchFamily="2" charset="-122"/>
              </a:rPr>
              <a:t>列表的内容是放置了一组颜色。当用户选中列表中某颜色项时，将会设置</a:t>
            </a:r>
            <a:r>
              <a:rPr lang="en-US" altLang="zh-CN" sz="2800" err="1"/>
              <a:t>JFrame</a:t>
            </a:r>
            <a:r>
              <a:rPr lang="zh-CN" altLang="en-US" sz="2800" dirty="0">
                <a:latin typeface="宋体" panose="02010600030101010101" pitchFamily="2" charset="-122"/>
              </a:rPr>
              <a:t>的背景色。</a:t>
            </a:r>
          </a:p>
          <a:p>
            <a:pPr>
              <a:lnSpc>
                <a:spcPct val="90000"/>
              </a:lnSpc>
              <a:buNone/>
            </a:pPr>
            <a:r>
              <a:rPr lang="zh-CN" altLang="en-US" sz="2800" dirty="0">
                <a:latin typeface="宋体" panose="02010600030101010101" pitchFamily="2" charset="-122"/>
              </a:rPr>
              <a:t>  程序</a:t>
            </a:r>
            <a:r>
              <a:rPr lang="zh-CN" altLang="en-US" sz="2800" dirty="0">
                <a:solidFill>
                  <a:srgbClr val="000000"/>
                </a:solidFill>
                <a:latin typeface="宋体" panose="02010600030101010101" pitchFamily="2" charset="-122"/>
              </a:rPr>
              <a:t>运行结果如图</a:t>
            </a:r>
            <a:r>
              <a:rPr lang="en-US" altLang="zh-CN" sz="2800" dirty="0">
                <a:solidFill>
                  <a:srgbClr val="000000"/>
                </a:solidFill>
              </a:rPr>
              <a:t>9-11</a:t>
            </a:r>
            <a:r>
              <a:rPr lang="zh-CN" altLang="en-US" sz="2800" dirty="0">
                <a:solidFill>
                  <a:srgbClr val="000000"/>
                </a:solidFill>
                <a:latin typeface="宋体" panose="02010600030101010101" pitchFamily="2" charset="-122"/>
              </a:rPr>
              <a:t>。</a:t>
            </a:r>
            <a:r>
              <a:rPr lang="zh-CN" altLang="en-US" sz="2800" dirty="0"/>
              <a:t> </a:t>
            </a:r>
            <a:endParaRPr lang="zh-CN" altLang="en-US" sz="2800"/>
          </a:p>
        </p:txBody>
      </p:sp>
      <p:sp>
        <p:nvSpPr>
          <p:cNvPr id="447493" name="矩形 447492"/>
          <p:cNvSpPr/>
          <p:nvPr/>
        </p:nvSpPr>
        <p:spPr>
          <a:xfrm>
            <a:off x="3195638" y="3057525"/>
            <a:ext cx="9144000" cy="0"/>
          </a:xfrm>
          <a:prstGeom prst="rect">
            <a:avLst/>
          </a:prstGeom>
          <a:noFill/>
          <a:ln w="9525">
            <a:noFill/>
          </a:ln>
        </p:spPr>
        <p:txBody>
          <a:bodyPr/>
          <a:lstStyle/>
          <a:p>
            <a:endParaRPr lang="zh-CN" altLang="en-US"/>
          </a:p>
        </p:txBody>
      </p:sp>
      <p:pic>
        <p:nvPicPr>
          <p:cNvPr id="447492" name="图片 447491"/>
          <p:cNvPicPr>
            <a:picLocks noChangeAspect="1"/>
          </p:cNvPicPr>
          <p:nvPr/>
        </p:nvPicPr>
        <p:blipFill>
          <a:blip r:embed="rId3"/>
          <a:stretch>
            <a:fillRect/>
          </a:stretch>
        </p:blipFill>
        <p:spPr>
          <a:xfrm>
            <a:off x="2971800" y="3657600"/>
            <a:ext cx="3581400" cy="1676400"/>
          </a:xfrm>
          <a:prstGeom prst="rect">
            <a:avLst/>
          </a:prstGeom>
          <a:noFill/>
          <a:ln w="9525">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5" name="文本占位符 448514"/>
          <p:cNvSpPr>
            <a:spLocks noGrp="1"/>
          </p:cNvSpPr>
          <p:nvPr>
            <p:ph type="body" idx="1"/>
          </p:nvPr>
        </p:nvSpPr>
        <p:spPr>
          <a:xfrm>
            <a:off x="0" y="0"/>
            <a:ext cx="9144000" cy="6629400"/>
          </a:xfrm>
          <a:solidFill>
            <a:srgbClr val="FFFFFF"/>
          </a:solidFill>
          <a:ln/>
        </p:spPr>
        <p:txBody>
          <a:bodyPr/>
          <a:lstStyle/>
          <a:p>
            <a:pPr algn="just">
              <a:lnSpc>
                <a:spcPct val="85000"/>
              </a:lnSpc>
              <a:buNone/>
            </a:pPr>
            <a:r>
              <a:rPr lang="en-US" altLang="zh-CN" sz="1800" b="1" err="1">
                <a:solidFill>
                  <a:srgbClr val="000000"/>
                </a:solidFill>
                <a:latin typeface="宋体" panose="02010600030101010101" pitchFamily="2" charset="-122"/>
              </a:rPr>
              <a:t>import java.awt</a:t>
            </a:r>
            <a:r>
              <a:rPr lang="en-US" altLang="zh-CN" sz="1800" b="1">
                <a:solidFill>
                  <a:srgbClr val="000000"/>
                </a:solidFill>
                <a:latin typeface="宋体" panose="02010600030101010101" pitchFamily="2" charset="-122"/>
              </a:rPr>
              <a:t>.*;</a:t>
            </a:r>
            <a:endParaRPr lang="en-US" altLang="zh-CN" sz="1800" b="1"/>
          </a:p>
          <a:p>
            <a:pPr algn="just">
              <a:lnSpc>
                <a:spcPct val="85000"/>
              </a:lnSpc>
              <a:buNone/>
            </a:pPr>
            <a:r>
              <a:rPr lang="en-US" altLang="zh-CN" sz="1800" b="1" err="1">
                <a:solidFill>
                  <a:srgbClr val="000000"/>
                </a:solidFill>
                <a:latin typeface="宋体" panose="02010600030101010101" pitchFamily="2" charset="-122"/>
              </a:rPr>
              <a:t>import javax</a:t>
            </a:r>
            <a:r>
              <a:rPr lang="en-US" altLang="zh-CN" sz="1800" b="1">
                <a:solidFill>
                  <a:srgbClr val="000000"/>
                </a:solidFill>
                <a:latin typeface="宋体" panose="02010600030101010101" pitchFamily="2" charset="-122"/>
              </a:rPr>
              <a:t>.swing.*;</a:t>
            </a:r>
            <a:endParaRPr lang="en-US" altLang="zh-CN" sz="1800" b="1"/>
          </a:p>
          <a:p>
            <a:pPr algn="just">
              <a:lnSpc>
                <a:spcPct val="85000"/>
              </a:lnSpc>
              <a:buNone/>
            </a:pPr>
            <a:r>
              <a:rPr lang="en-US" altLang="zh-CN" sz="1800" b="1" err="1">
                <a:solidFill>
                  <a:srgbClr val="000000"/>
                </a:solidFill>
                <a:latin typeface="宋体" panose="02010600030101010101" pitchFamily="2" charset="-122"/>
              </a:rPr>
              <a:t>import javax</a:t>
            </a:r>
            <a:r>
              <a:rPr lang="en-US" altLang="zh-CN" sz="1800" b="1">
                <a:solidFill>
                  <a:srgbClr val="000000"/>
                </a:solidFill>
                <a:latin typeface="宋体" panose="02010600030101010101" pitchFamily="2" charset="-122"/>
              </a:rPr>
              <a:t>.swing.event.*;</a:t>
            </a:r>
            <a:endParaRPr lang="en-US" altLang="zh-CN" sz="1800" b="1"/>
          </a:p>
          <a:p>
            <a:pPr algn="just">
              <a:lnSpc>
                <a:spcPct val="85000"/>
              </a:lnSpc>
              <a:buNone/>
            </a:pPr>
            <a:r>
              <a:rPr lang="en-US" altLang="zh-CN" sz="1800" b="1" err="1">
                <a:solidFill>
                  <a:srgbClr val="000000"/>
                </a:solidFill>
                <a:latin typeface="宋体" panose="02010600030101010101" pitchFamily="2" charset="-122"/>
              </a:rPr>
              <a:t>public class ListTest extends JFrame</a:t>
            </a:r>
            <a:r>
              <a:rPr lang="en-US" altLang="zh-CN" sz="1800" b="1">
                <a:solidFill>
                  <a:srgbClr val="000000"/>
                </a:solidFill>
                <a:latin typeface="宋体" panose="02010600030101010101" pitchFamily="2" charset="-122"/>
              </a:rPr>
              <a:t> {</a:t>
            </a:r>
            <a:endParaRPr lang="en-US" altLang="zh-CN" sz="1800" b="1"/>
          </a:p>
          <a:p>
            <a:pPr algn="just">
              <a:lnSpc>
                <a:spcPct val="85000"/>
              </a:lnSpc>
              <a:buNone/>
            </a:pPr>
            <a:r>
              <a:rPr lang="en-US" altLang="zh-CN" sz="1800" b="1" err="1">
                <a:solidFill>
                  <a:srgbClr val="000000"/>
                </a:solidFill>
                <a:latin typeface="宋体" panose="02010600030101010101" pitchFamily="2" charset="-122"/>
              </a:rPr>
              <a:t>   private JList colorList</a:t>
            </a:r>
            <a:r>
              <a:rPr lang="en-US" altLang="zh-CN" sz="1800" b="1">
                <a:solidFill>
                  <a:srgbClr val="000000"/>
                </a:solidFill>
                <a:latin typeface="宋体" panose="02010600030101010101" pitchFamily="2" charset="-122"/>
              </a:rPr>
              <a:t>;</a:t>
            </a:r>
            <a:endParaRPr lang="en-US" altLang="zh-CN" sz="1800" b="1"/>
          </a:p>
          <a:p>
            <a:pPr algn="just">
              <a:lnSpc>
                <a:spcPct val="85000"/>
              </a:lnSpc>
              <a:buNone/>
            </a:pPr>
            <a:r>
              <a:rPr lang="en-US" altLang="zh-CN" sz="1800" b="1">
                <a:solidFill>
                  <a:srgbClr val="000000"/>
                </a:solidFill>
                <a:latin typeface="宋体" panose="02010600030101010101" pitchFamily="2" charset="-122"/>
              </a:rPr>
              <a:t>   private Container container; </a:t>
            </a:r>
            <a:endParaRPr lang="en-US" altLang="zh-CN" sz="1800" b="1"/>
          </a:p>
          <a:p>
            <a:pPr algn="just">
              <a:lnSpc>
                <a:spcPct val="85000"/>
              </a:lnSpc>
              <a:buNone/>
            </a:pPr>
            <a:r>
              <a:rPr lang="en-US" altLang="zh-CN" sz="1800" b="1" err="1">
                <a:solidFill>
                  <a:srgbClr val="000000"/>
                </a:solidFill>
                <a:latin typeface="宋体" panose="02010600030101010101" pitchFamily="2" charset="-122"/>
              </a:rPr>
              <a:t>   private final String colorNames</a:t>
            </a:r>
            <a:r>
              <a:rPr lang="en-US" altLang="zh-CN" sz="1800" b="1">
                <a:solidFill>
                  <a:srgbClr val="000000"/>
                </a:solidFill>
                <a:latin typeface="宋体" panose="02010600030101010101" pitchFamily="2" charset="-122"/>
              </a:rPr>
              <a:t>[] = { "Black", "Blue", "Cyan", </a:t>
            </a:r>
            <a:endParaRPr lang="en-US" altLang="zh-CN" sz="1800" b="1"/>
          </a:p>
          <a:p>
            <a:pPr algn="just">
              <a:lnSpc>
                <a:spcPct val="85000"/>
              </a:lnSpc>
              <a:buNone/>
            </a:pPr>
            <a:r>
              <a:rPr lang="en-US" altLang="zh-CN" sz="1800" b="1">
                <a:solidFill>
                  <a:srgbClr val="000000"/>
                </a:solidFill>
                <a:latin typeface="宋体" panose="02010600030101010101" pitchFamily="2" charset="-122"/>
              </a:rPr>
              <a:t>      "Dark Gray", "Gray", "Green", "Light Gray", "Magenta",</a:t>
            </a:r>
            <a:endParaRPr lang="en-US" altLang="zh-CN" sz="1800" b="1"/>
          </a:p>
          <a:p>
            <a:pPr algn="just">
              <a:lnSpc>
                <a:spcPct val="85000"/>
              </a:lnSpc>
              <a:buNone/>
            </a:pPr>
            <a:r>
              <a:rPr lang="en-US" altLang="zh-CN" sz="1800" b="1">
                <a:solidFill>
                  <a:srgbClr val="000000"/>
                </a:solidFill>
                <a:latin typeface="宋体" panose="02010600030101010101" pitchFamily="2" charset="-122"/>
              </a:rPr>
              <a:t>      "Orange", "Pink", "Red", "White", "Yellow" };</a:t>
            </a:r>
            <a:endParaRPr lang="en-US" altLang="zh-CN" sz="1800" b="1"/>
          </a:p>
          <a:p>
            <a:pPr algn="just">
              <a:lnSpc>
                <a:spcPct val="85000"/>
              </a:lnSpc>
              <a:buNone/>
            </a:pPr>
            <a:r>
              <a:rPr lang="en-US" altLang="zh-CN" sz="1800" b="1">
                <a:solidFill>
                  <a:srgbClr val="000000"/>
                </a:solidFill>
                <a:latin typeface="宋体" panose="02010600030101010101" pitchFamily="2" charset="-122"/>
              </a:rPr>
              <a:t>   private final Color colors[] = { Color.BLACK, Color.BLUE, Color.CYAN, </a:t>
            </a:r>
            <a:endParaRPr lang="en-US" altLang="zh-CN" sz="1800" b="1"/>
          </a:p>
          <a:p>
            <a:pPr algn="just">
              <a:lnSpc>
                <a:spcPct val="85000"/>
              </a:lnSpc>
              <a:buNone/>
            </a:pPr>
            <a:r>
              <a:rPr lang="en-US" altLang="zh-CN" sz="1800" b="1">
                <a:solidFill>
                  <a:srgbClr val="000000"/>
                </a:solidFill>
                <a:latin typeface="宋体" panose="02010600030101010101" pitchFamily="2" charset="-122"/>
              </a:rPr>
              <a:t>      Color.DARK_GRAY, Color.GRAY, Color.GREEN, Color.LIGHT_GRAY, </a:t>
            </a:r>
            <a:endParaRPr lang="en-US" altLang="zh-CN" sz="1800" b="1"/>
          </a:p>
          <a:p>
            <a:pPr algn="just">
              <a:lnSpc>
                <a:spcPct val="85000"/>
              </a:lnSpc>
              <a:buNone/>
            </a:pPr>
            <a:r>
              <a:rPr lang="en-US" altLang="zh-CN" sz="1800" b="1">
                <a:solidFill>
                  <a:srgbClr val="000000"/>
                </a:solidFill>
                <a:latin typeface="宋体" panose="02010600030101010101" pitchFamily="2" charset="-122"/>
              </a:rPr>
              <a:t>      Color.MAGENTA, Color.ORANGE, Color.PINK, Color.RED, Color.WHITE, </a:t>
            </a:r>
            <a:endParaRPr lang="en-US" altLang="zh-CN" sz="1800" b="1"/>
          </a:p>
          <a:p>
            <a:pPr algn="just">
              <a:lnSpc>
                <a:spcPct val="85000"/>
              </a:lnSpc>
              <a:buNone/>
            </a:pPr>
            <a:r>
              <a:rPr lang="en-US" altLang="zh-CN" sz="1800" b="1">
                <a:solidFill>
                  <a:srgbClr val="000000"/>
                </a:solidFill>
                <a:latin typeface="宋体" panose="02010600030101010101" pitchFamily="2" charset="-122"/>
              </a:rPr>
              <a:t>      Color.YELLOW };   </a:t>
            </a:r>
            <a:endParaRPr lang="en-US" altLang="zh-CN" sz="1800" b="1"/>
          </a:p>
          <a:p>
            <a:pPr algn="just">
              <a:lnSpc>
                <a:spcPct val="85000"/>
              </a:lnSpc>
              <a:buNone/>
            </a:pPr>
            <a:r>
              <a:rPr lang="en-US" altLang="zh-CN" sz="1800" b="1" err="1">
                <a:solidFill>
                  <a:srgbClr val="000000"/>
                </a:solidFill>
                <a:latin typeface="宋体" panose="02010600030101010101" pitchFamily="2" charset="-122"/>
              </a:rPr>
              <a:t>   public ListTest</a:t>
            </a:r>
            <a:r>
              <a:rPr lang="en-US" altLang="zh-CN" sz="1800" b="1">
                <a:solidFill>
                  <a:srgbClr val="000000"/>
                </a:solidFill>
                <a:latin typeface="宋体" panose="02010600030101010101" pitchFamily="2" charset="-122"/>
              </a:rPr>
              <a:t>( )</a:t>
            </a:r>
            <a:endParaRPr lang="en-US" altLang="zh-CN" sz="1800" b="1"/>
          </a:p>
          <a:p>
            <a:pPr algn="just">
              <a:lnSpc>
                <a:spcPct val="85000"/>
              </a:lnSpc>
              <a:buNone/>
            </a:pPr>
            <a:r>
              <a:rPr lang="en-US" altLang="zh-CN" sz="1800" b="1" dirty="0">
                <a:solidFill>
                  <a:srgbClr val="000000"/>
                </a:solidFill>
                <a:latin typeface="宋体" panose="02010600030101010101" pitchFamily="2" charset="-122"/>
              </a:rPr>
              <a:t>   {  super( "</a:t>
            </a:r>
            <a:r>
              <a:rPr lang="zh-CN" altLang="en-US" sz="1800" b="1" dirty="0">
                <a:solidFill>
                  <a:srgbClr val="000000"/>
                </a:solidFill>
                <a:latin typeface="宋体" panose="02010600030101010101" pitchFamily="2" charset="-122"/>
              </a:rPr>
              <a:t>列表的应用</a:t>
            </a:r>
            <a:r>
              <a:rPr lang="en-US" altLang="zh-CN" sz="1800" b="1" dirty="0">
                <a:solidFill>
                  <a:srgbClr val="000000"/>
                </a:solidFill>
                <a:latin typeface="宋体" panose="02010600030101010101" pitchFamily="2" charset="-122"/>
              </a:rPr>
              <a:t>" );</a:t>
            </a:r>
            <a:endParaRPr lang="en-US" altLang="zh-CN" sz="1800" b="1" dirty="0"/>
          </a:p>
          <a:p>
            <a:pPr algn="just">
              <a:lnSpc>
                <a:spcPct val="85000"/>
              </a:lnSpc>
              <a:buNone/>
            </a:pPr>
            <a:r>
              <a:rPr lang="en-US" altLang="zh-CN" sz="1800" b="1" dirty="0">
                <a:solidFill>
                  <a:srgbClr val="000000"/>
                </a:solidFill>
                <a:latin typeface="宋体" panose="02010600030101010101" pitchFamily="2" charset="-122"/>
              </a:rPr>
              <a:t>      </a:t>
            </a:r>
            <a:r>
              <a:rPr lang="en-US" altLang="zh-CN" sz="1800" b="1" err="1">
                <a:solidFill>
                  <a:srgbClr val="000000"/>
                </a:solidFill>
                <a:latin typeface="宋体" panose="02010600030101010101" pitchFamily="2" charset="-122"/>
              </a:rPr>
              <a:t>container = getContentPane</a:t>
            </a:r>
            <a:r>
              <a:rPr lang="en-US" altLang="zh-CN" sz="1800" b="1">
                <a:solidFill>
                  <a:srgbClr val="000000"/>
                </a:solidFill>
                <a:latin typeface="宋体" panose="02010600030101010101" pitchFamily="2" charset="-122"/>
              </a:rPr>
              <a:t>();</a:t>
            </a:r>
            <a:endParaRPr lang="en-US" altLang="zh-CN" sz="1800" b="1"/>
          </a:p>
          <a:p>
            <a:pPr algn="just">
              <a:lnSpc>
                <a:spcPct val="85000"/>
              </a:lnSpc>
              <a:buNone/>
            </a:pPr>
            <a:r>
              <a:rPr lang="en-US" altLang="zh-CN" sz="1800" b="1" err="1">
                <a:solidFill>
                  <a:srgbClr val="000000"/>
                </a:solidFill>
                <a:latin typeface="宋体" panose="02010600030101010101" pitchFamily="2" charset="-122"/>
              </a:rPr>
              <a:t>      container.setLayout( new FlowLayout</a:t>
            </a:r>
            <a:r>
              <a:rPr lang="en-US" altLang="zh-CN" sz="1800" b="1">
                <a:solidFill>
                  <a:srgbClr val="000000"/>
                </a:solidFill>
                <a:latin typeface="宋体" panose="02010600030101010101" pitchFamily="2" charset="-122"/>
              </a:rPr>
              <a:t>() ); </a:t>
            </a:r>
            <a:endParaRPr lang="en-US" altLang="zh-CN" sz="1800" b="1"/>
          </a:p>
          <a:p>
            <a:pPr algn="just">
              <a:lnSpc>
                <a:spcPct val="85000"/>
              </a:lnSpc>
              <a:buNone/>
            </a:pPr>
            <a:r>
              <a:rPr lang="en-US" altLang="zh-CN" sz="1800" b="1" err="1">
                <a:solidFill>
                  <a:srgbClr val="000000"/>
                </a:solidFill>
                <a:latin typeface="宋体" panose="02010600030101010101" pitchFamily="2" charset="-122"/>
              </a:rPr>
              <a:t>      colorList = new JList( colorNames</a:t>
            </a:r>
            <a:r>
              <a:rPr lang="en-US" altLang="zh-CN" sz="1800" b="1">
                <a:solidFill>
                  <a:srgbClr val="000000"/>
                </a:solidFill>
                <a:latin typeface="宋体" panose="02010600030101010101" pitchFamily="2" charset="-122"/>
              </a:rPr>
              <a:t> ); </a:t>
            </a:r>
            <a:endParaRPr lang="en-US" altLang="zh-CN" sz="1800" b="1" dirty="0"/>
          </a:p>
          <a:p>
            <a:pPr algn="just">
              <a:lnSpc>
                <a:spcPct val="85000"/>
              </a:lnSpc>
              <a:buNone/>
            </a:pPr>
            <a:r>
              <a:rPr lang="en-US" altLang="zh-CN" sz="1800" b="1" dirty="0">
                <a:solidFill>
                  <a:srgbClr val="000000"/>
                </a:solidFill>
                <a:latin typeface="宋体" panose="02010600030101010101" pitchFamily="2" charset="-122"/>
              </a:rPr>
              <a:t>      </a:t>
            </a:r>
            <a:r>
              <a:rPr lang="en-US" altLang="zh-CN" sz="1800" b="1" err="1">
                <a:solidFill>
                  <a:srgbClr val="000000"/>
                </a:solidFill>
                <a:latin typeface="宋体" panose="02010600030101010101" pitchFamily="2" charset="-122"/>
              </a:rPr>
              <a:t>colorList.setVisibleRowCount( 5 ); </a:t>
            </a:r>
            <a:endParaRPr lang="en-US" altLang="zh-CN" sz="1800" b="1" err="1"/>
          </a:p>
          <a:p>
            <a:pPr algn="just">
              <a:lnSpc>
                <a:spcPct val="85000"/>
              </a:lnSpc>
              <a:buNone/>
            </a:pPr>
            <a:r>
              <a:rPr lang="en-US" altLang="zh-CN" sz="1800" b="1" err="1">
                <a:solidFill>
                  <a:srgbClr val="000000"/>
                </a:solidFill>
                <a:latin typeface="宋体" panose="02010600030101010101" pitchFamily="2" charset="-122"/>
              </a:rPr>
              <a:t>      colorList.setSelectionMode( ListSelectionModel</a:t>
            </a:r>
            <a:r>
              <a:rPr lang="en-US" altLang="zh-CN" sz="1800" b="1">
                <a:solidFill>
                  <a:srgbClr val="000000"/>
                </a:solidFill>
                <a:latin typeface="宋体" panose="02010600030101010101" pitchFamily="2" charset="-122"/>
              </a:rPr>
              <a:t>.SINGLE_SELECTION );       </a:t>
            </a:r>
            <a:endParaRPr lang="en-US" altLang="zh-CN" sz="1800" b="1"/>
          </a:p>
          <a:p>
            <a:pPr algn="just">
              <a:lnSpc>
                <a:spcPct val="85000"/>
              </a:lnSpc>
              <a:buNone/>
            </a:pPr>
            <a:r>
              <a:rPr lang="en-US" altLang="zh-CN" sz="1800" b="1" err="1">
                <a:solidFill>
                  <a:srgbClr val="000000"/>
                </a:solidFill>
                <a:latin typeface="宋体" panose="02010600030101010101" pitchFamily="2" charset="-122"/>
              </a:rPr>
              <a:t>      container.add(new JLabel</a:t>
            </a:r>
            <a:r>
              <a:rPr lang="en-US" altLang="zh-CN" sz="1800" b="1" dirty="0">
                <a:solidFill>
                  <a:srgbClr val="000000"/>
                </a:solidFill>
                <a:latin typeface="宋体" panose="02010600030101010101" pitchFamily="2" charset="-122"/>
              </a:rPr>
              <a:t>("</a:t>
            </a:r>
            <a:r>
              <a:rPr lang="zh-CN" altLang="en-US" sz="1800" b="1" dirty="0">
                <a:solidFill>
                  <a:srgbClr val="000000"/>
                </a:solidFill>
                <a:latin typeface="宋体" panose="02010600030101010101" pitchFamily="2" charset="-122"/>
              </a:rPr>
              <a:t>请选择颜色</a:t>
            </a:r>
            <a:r>
              <a:rPr lang="en-US" altLang="zh-CN" sz="1800" b="1" dirty="0">
                <a:solidFill>
                  <a:srgbClr val="000000"/>
                </a:solidFill>
                <a:latin typeface="宋体" panose="02010600030101010101" pitchFamily="2" charset="-122"/>
              </a:rPr>
              <a:t>,</a:t>
            </a:r>
            <a:r>
              <a:rPr lang="zh-CN" altLang="en-US" sz="1800" b="1" dirty="0">
                <a:solidFill>
                  <a:srgbClr val="000000"/>
                </a:solidFill>
                <a:latin typeface="宋体" panose="02010600030101010101" pitchFamily="2" charset="-122"/>
              </a:rPr>
              <a:t>以控制</a:t>
            </a:r>
            <a:r>
              <a:rPr lang="en-US" altLang="zh-CN" sz="1800" b="1" err="1">
                <a:solidFill>
                  <a:srgbClr val="000000"/>
                </a:solidFill>
                <a:latin typeface="宋体" panose="02010600030101010101" pitchFamily="2" charset="-122"/>
              </a:rPr>
              <a:t>JFrame</a:t>
            </a:r>
            <a:r>
              <a:rPr lang="zh-CN" altLang="en-US" sz="1800" b="1" dirty="0">
                <a:solidFill>
                  <a:srgbClr val="000000"/>
                </a:solidFill>
                <a:latin typeface="宋体" panose="02010600030101010101" pitchFamily="2" charset="-122"/>
              </a:rPr>
              <a:t>背景色</a:t>
            </a:r>
            <a:r>
              <a:rPr lang="en-US" altLang="zh-CN" sz="1800" b="1" dirty="0">
                <a:solidFill>
                  <a:srgbClr val="000000"/>
                </a:solidFill>
                <a:latin typeface="宋体" panose="02010600030101010101" pitchFamily="2" charset="-122"/>
              </a:rPr>
              <a:t>"));</a:t>
            </a:r>
            <a:endParaRPr lang="en-US" altLang="zh-CN" sz="1800" b="1" dirty="0"/>
          </a:p>
          <a:p>
            <a:pPr>
              <a:lnSpc>
                <a:spcPct val="85000"/>
              </a:lnSpc>
              <a:buNone/>
            </a:pPr>
            <a:r>
              <a:rPr lang="en-US" altLang="zh-CN" sz="1800" b="1" dirty="0">
                <a:solidFill>
                  <a:srgbClr val="000000"/>
                </a:solidFill>
                <a:latin typeface="宋体" panose="02010600030101010101" pitchFamily="2" charset="-122"/>
              </a:rPr>
              <a:t>      </a:t>
            </a:r>
            <a:r>
              <a:rPr lang="en-US" altLang="zh-CN" sz="1800" b="1" err="1">
                <a:solidFill>
                  <a:srgbClr val="000000"/>
                </a:solidFill>
                <a:latin typeface="宋体" panose="02010600030101010101" pitchFamily="2" charset="-122"/>
              </a:rPr>
              <a:t>container.add( new JScrollPane( colorList</a:t>
            </a:r>
            <a:r>
              <a:rPr lang="en-US" altLang="zh-CN" sz="1800" b="1">
                <a:solidFill>
                  <a:srgbClr val="000000"/>
                </a:solidFill>
                <a:latin typeface="宋体" panose="02010600030101010101" pitchFamily="2" charset="-122"/>
              </a:rPr>
              <a:t> ) ); </a:t>
            </a:r>
          </a:p>
        </p:txBody>
      </p:sp>
      <p:pic>
        <p:nvPicPr>
          <p:cNvPr id="448516" name="图片 448515"/>
          <p:cNvPicPr>
            <a:picLocks noChangeAspect="1"/>
          </p:cNvPicPr>
          <p:nvPr/>
        </p:nvPicPr>
        <p:blipFill>
          <a:blip r:embed="rId3"/>
          <a:stretch>
            <a:fillRect/>
          </a:stretch>
        </p:blipFill>
        <p:spPr>
          <a:xfrm>
            <a:off x="5562600" y="0"/>
            <a:ext cx="3581400" cy="1447800"/>
          </a:xfrm>
          <a:prstGeom prst="rect">
            <a:avLst/>
          </a:prstGeom>
          <a:noFill/>
          <a:ln w="9525">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标题 449537"/>
          <p:cNvSpPr>
            <a:spLocks noGrp="1"/>
          </p:cNvSpPr>
          <p:nvPr>
            <p:ph type="title"/>
          </p:nvPr>
        </p:nvSpPr>
        <p:spPr>
          <a:ln/>
        </p:spPr>
        <p:txBody>
          <a:bodyPr anchor="b"/>
          <a:lstStyle/>
          <a:p>
            <a:endParaRPr/>
          </a:p>
        </p:txBody>
      </p:sp>
      <p:sp>
        <p:nvSpPr>
          <p:cNvPr id="449539" name="文本占位符 449538"/>
          <p:cNvSpPr>
            <a:spLocks noGrp="1"/>
          </p:cNvSpPr>
          <p:nvPr>
            <p:ph type="body" idx="1"/>
          </p:nvPr>
        </p:nvSpPr>
        <p:spPr>
          <a:ln/>
        </p:spPr>
        <p:txBody>
          <a:bodyPr/>
          <a:lstStyle/>
          <a:p>
            <a:endParaRPr/>
          </a:p>
        </p:txBody>
      </p:sp>
      <p:sp>
        <p:nvSpPr>
          <p:cNvPr id="449540" name="矩形 449539"/>
          <p:cNvSpPr/>
          <p:nvPr/>
        </p:nvSpPr>
        <p:spPr>
          <a:xfrm>
            <a:off x="0" y="0"/>
            <a:ext cx="9144000" cy="6629400"/>
          </a:xfrm>
          <a:prstGeom prst="rect">
            <a:avLst/>
          </a:prstGeom>
          <a:solidFill>
            <a:srgbClr val="FFFFFF"/>
          </a:solidFill>
          <a:ln w="9525">
            <a:noFill/>
          </a:ln>
        </p:spPr>
        <p:txBody>
          <a:bodyPr/>
          <a:lstStyle/>
          <a:p>
            <a:pPr marL="342900" indent="-342900" algn="just">
              <a:lnSpc>
                <a:spcPct val="85000"/>
              </a:lnSpc>
              <a:spcBef>
                <a:spcPct val="20000"/>
              </a:spcBef>
              <a:buClr>
                <a:schemeClr val="folHlink"/>
              </a:buClr>
              <a:buSzPct val="60000"/>
              <a:buFont typeface="Wingdings" panose="05000000000000000000" pitchFamily="2" charset="2"/>
            </a:pPr>
            <a:r>
              <a:rPr lang="en-US" altLang="zh-CN" sz="2000" b="1" err="1">
                <a:solidFill>
                  <a:srgbClr val="000000"/>
                </a:solidFill>
                <a:latin typeface="宋体" panose="02010600030101010101" pitchFamily="2" charset="-122"/>
                <a:ea typeface="宋体" panose="02010600030101010101" pitchFamily="2" charset="-122"/>
              </a:rPr>
              <a:t> colorList.addListSelectionListener</a:t>
            </a:r>
            <a:r>
              <a:rPr lang="en-US" altLang="zh-CN" sz="2000" b="1">
                <a:solidFill>
                  <a:srgbClr val="000000"/>
                </a:solidFill>
                <a:latin typeface="宋体" panose="02010600030101010101" pitchFamily="2" charset="-122"/>
                <a:ea typeface="宋体" panose="02010600030101010101" pitchFamily="2" charset="-122"/>
              </a:rPr>
              <a:t>(</a:t>
            </a:r>
            <a:endParaRPr lang="en-US" altLang="zh-CN" sz="2000" b="1">
              <a:solidFill>
                <a:schemeClr val="tx1"/>
              </a:solidFill>
              <a:latin typeface="Tahoma" panose="020B0604030504040204" pitchFamily="34" charset="0"/>
              <a:ea typeface="宋体" panose="02010600030101010101" pitchFamily="2" charset="-122"/>
            </a:endParaRPr>
          </a:p>
          <a:p>
            <a:pPr marL="342900" indent="-342900" algn="just">
              <a:lnSpc>
                <a:spcPct val="85000"/>
              </a:lnSpc>
              <a:spcBef>
                <a:spcPct val="20000"/>
              </a:spcBef>
              <a:buClr>
                <a:schemeClr val="folHlink"/>
              </a:buClr>
              <a:buSzPct val="60000"/>
              <a:buFont typeface="Wingdings" panose="05000000000000000000" pitchFamily="2" charset="2"/>
            </a:pPr>
            <a:r>
              <a:rPr lang="en-US" altLang="zh-CN" sz="2000" b="1" err="1">
                <a:solidFill>
                  <a:srgbClr val="000000"/>
                </a:solidFill>
                <a:latin typeface="宋体" panose="02010600030101010101" pitchFamily="2" charset="-122"/>
                <a:ea typeface="宋体" panose="02010600030101010101" pitchFamily="2" charset="-122"/>
              </a:rPr>
              <a:t>         new ListSelectionListener</a:t>
            </a:r>
            <a:r>
              <a:rPr lang="en-US" altLang="zh-CN" sz="2000" b="1">
                <a:solidFill>
                  <a:srgbClr val="000000"/>
                </a:solidFill>
                <a:latin typeface="宋体" panose="02010600030101010101" pitchFamily="2" charset="-122"/>
                <a:ea typeface="宋体" panose="02010600030101010101" pitchFamily="2" charset="-122"/>
              </a:rPr>
              <a:t>() {  </a:t>
            </a:r>
            <a:endParaRPr lang="en-US" altLang="zh-CN" sz="2000" b="1">
              <a:solidFill>
                <a:schemeClr val="tx1"/>
              </a:solidFill>
              <a:latin typeface="Tahoma" panose="020B0604030504040204" pitchFamily="34" charset="0"/>
              <a:ea typeface="宋体" panose="02010600030101010101" pitchFamily="2" charset="-122"/>
            </a:endParaRPr>
          </a:p>
          <a:p>
            <a:pPr marL="342900" indent="-342900" algn="just">
              <a:lnSpc>
                <a:spcPct val="85000"/>
              </a:lnSpc>
              <a:spcBef>
                <a:spcPct val="20000"/>
              </a:spcBef>
              <a:buClr>
                <a:schemeClr val="folHlink"/>
              </a:buClr>
              <a:buSzPct val="60000"/>
              <a:buFont typeface="Wingdings" panose="05000000000000000000" pitchFamily="2" charset="2"/>
            </a:pPr>
            <a:r>
              <a:rPr lang="en-US" altLang="zh-CN" sz="2000" b="1">
                <a:solidFill>
                  <a:srgbClr val="000000"/>
                </a:solidFill>
                <a:latin typeface="宋体" panose="02010600030101010101" pitchFamily="2" charset="-122"/>
                <a:ea typeface="宋体" panose="02010600030101010101" pitchFamily="2" charset="-122"/>
              </a:rPr>
              <a:t>            </a:t>
            </a:r>
            <a:r>
              <a:rPr lang="en-US" altLang="zh-CN" sz="2000" b="1">
                <a:solidFill>
                  <a:srgbClr val="FF9900"/>
                </a:solidFill>
                <a:latin typeface="宋体" panose="02010600030101010101" pitchFamily="2" charset="-122"/>
                <a:ea typeface="宋体" panose="02010600030101010101" pitchFamily="2" charset="-122"/>
              </a:rPr>
              <a:t>// handle list selection events</a:t>
            </a:r>
            <a:endParaRPr lang="en-US" altLang="zh-CN" sz="2000" b="1">
              <a:solidFill>
                <a:srgbClr val="FF9900"/>
              </a:solidFill>
              <a:latin typeface="Tahoma" panose="020B0604030504040204" pitchFamily="34" charset="0"/>
              <a:ea typeface="宋体" panose="02010600030101010101" pitchFamily="2" charset="-122"/>
            </a:endParaRPr>
          </a:p>
          <a:p>
            <a:pPr marL="342900" indent="-342900" algn="just">
              <a:lnSpc>
                <a:spcPct val="85000"/>
              </a:lnSpc>
              <a:spcBef>
                <a:spcPct val="20000"/>
              </a:spcBef>
              <a:buClr>
                <a:schemeClr val="folHlink"/>
              </a:buClr>
              <a:buSzPct val="60000"/>
              <a:buFont typeface="Wingdings" panose="05000000000000000000" pitchFamily="2" charset="2"/>
            </a:pPr>
            <a:r>
              <a:rPr lang="en-US" altLang="zh-CN" sz="2000" b="1" err="1">
                <a:solidFill>
                  <a:srgbClr val="000000"/>
                </a:solidFill>
                <a:latin typeface="宋体" panose="02010600030101010101" pitchFamily="2" charset="-122"/>
                <a:ea typeface="宋体" panose="02010600030101010101" pitchFamily="2" charset="-122"/>
              </a:rPr>
              <a:t>            public void valueChanged( ListSelectionEvent</a:t>
            </a:r>
            <a:r>
              <a:rPr lang="en-US" altLang="zh-CN" sz="2000" b="1">
                <a:solidFill>
                  <a:srgbClr val="000000"/>
                </a:solidFill>
                <a:latin typeface="宋体" panose="02010600030101010101" pitchFamily="2" charset="-122"/>
                <a:ea typeface="宋体" panose="02010600030101010101" pitchFamily="2" charset="-122"/>
              </a:rPr>
              <a:t> event )</a:t>
            </a:r>
            <a:endParaRPr lang="en-US" altLang="zh-CN" sz="2000" b="1">
              <a:solidFill>
                <a:schemeClr val="tx1"/>
              </a:solidFill>
              <a:latin typeface="Tahoma" panose="020B0604030504040204" pitchFamily="34" charset="0"/>
              <a:ea typeface="宋体" panose="02010600030101010101" pitchFamily="2" charset="-122"/>
            </a:endParaRPr>
          </a:p>
          <a:p>
            <a:pPr marL="342900" indent="-342900" algn="just">
              <a:lnSpc>
                <a:spcPct val="85000"/>
              </a:lnSpc>
              <a:spcBef>
                <a:spcPct val="20000"/>
              </a:spcBef>
              <a:buClr>
                <a:schemeClr val="folHlink"/>
              </a:buClr>
              <a:buSzPct val="60000"/>
              <a:buFont typeface="Wingdings" panose="05000000000000000000" pitchFamily="2" charset="2"/>
            </a:pPr>
            <a:r>
              <a:rPr lang="en-US" altLang="zh-CN" sz="2000" b="1" err="1">
                <a:solidFill>
                  <a:srgbClr val="000000"/>
                </a:solidFill>
                <a:latin typeface="宋体" panose="02010600030101010101" pitchFamily="2" charset="-122"/>
                <a:ea typeface="宋体" panose="02010600030101010101" pitchFamily="2" charset="-122"/>
              </a:rPr>
              <a:t>            {  container.setBackground</a:t>
            </a:r>
            <a:r>
              <a:rPr lang="en-US" altLang="zh-CN" sz="2000" b="1">
                <a:solidFill>
                  <a:srgbClr val="000000"/>
                </a:solidFill>
                <a:latin typeface="宋体" panose="02010600030101010101" pitchFamily="2" charset="-122"/>
                <a:ea typeface="宋体" panose="02010600030101010101" pitchFamily="2" charset="-122"/>
              </a:rPr>
              <a:t>( </a:t>
            </a:r>
            <a:endParaRPr lang="en-US" altLang="zh-CN" sz="2000" b="1">
              <a:solidFill>
                <a:schemeClr val="tx1"/>
              </a:solidFill>
              <a:latin typeface="Tahoma" panose="020B0604030504040204" pitchFamily="34" charset="0"/>
              <a:ea typeface="宋体" panose="02010600030101010101" pitchFamily="2" charset="-122"/>
            </a:endParaRPr>
          </a:p>
          <a:p>
            <a:pPr marL="342900" indent="-342900" algn="just">
              <a:lnSpc>
                <a:spcPct val="85000"/>
              </a:lnSpc>
              <a:spcBef>
                <a:spcPct val="20000"/>
              </a:spcBef>
              <a:buClr>
                <a:schemeClr val="folHlink"/>
              </a:buClr>
              <a:buSzPct val="60000"/>
              <a:buFont typeface="Wingdings" panose="05000000000000000000" pitchFamily="2" charset="2"/>
            </a:pPr>
            <a:r>
              <a:rPr lang="en-US" altLang="zh-CN" sz="2000" b="1" err="1">
                <a:solidFill>
                  <a:srgbClr val="000000"/>
                </a:solidFill>
                <a:latin typeface="宋体" panose="02010600030101010101" pitchFamily="2" charset="-122"/>
                <a:ea typeface="宋体" panose="02010600030101010101" pitchFamily="2" charset="-122"/>
              </a:rPr>
              <a:t>                  colors[ colorList.getSelectedIndex</a:t>
            </a:r>
            <a:r>
              <a:rPr lang="en-US" altLang="zh-CN" sz="2000" b="1">
                <a:solidFill>
                  <a:srgbClr val="000000"/>
                </a:solidFill>
                <a:latin typeface="宋体" panose="02010600030101010101" pitchFamily="2" charset="-122"/>
                <a:ea typeface="宋体" panose="02010600030101010101" pitchFamily="2" charset="-122"/>
              </a:rPr>
              <a:t>() ] );</a:t>
            </a:r>
            <a:endParaRPr lang="en-US" altLang="zh-CN" sz="2000" b="1">
              <a:solidFill>
                <a:schemeClr val="tx1"/>
              </a:solidFill>
              <a:latin typeface="Tahoma" panose="020B0604030504040204" pitchFamily="34" charset="0"/>
              <a:ea typeface="宋体" panose="02010600030101010101" pitchFamily="2" charset="-122"/>
            </a:endParaRPr>
          </a:p>
          <a:p>
            <a:pPr marL="342900" indent="-342900" algn="just">
              <a:lnSpc>
                <a:spcPct val="85000"/>
              </a:lnSpc>
              <a:spcBef>
                <a:spcPct val="20000"/>
              </a:spcBef>
              <a:buClr>
                <a:schemeClr val="folHlink"/>
              </a:buClr>
              <a:buSzPct val="60000"/>
              <a:buFont typeface="Wingdings" panose="05000000000000000000" pitchFamily="2" charset="2"/>
            </a:pPr>
            <a:r>
              <a:rPr lang="en-US" altLang="zh-CN" sz="2000" b="1">
                <a:solidFill>
                  <a:srgbClr val="000000"/>
                </a:solidFill>
                <a:latin typeface="宋体" panose="02010600030101010101" pitchFamily="2" charset="-122"/>
                <a:ea typeface="宋体" panose="02010600030101010101" pitchFamily="2" charset="-122"/>
              </a:rPr>
              <a:t>            } } </a:t>
            </a:r>
            <a:endParaRPr lang="en-US" altLang="zh-CN" sz="2000" b="1">
              <a:solidFill>
                <a:schemeClr val="tx1"/>
              </a:solidFill>
              <a:latin typeface="Tahoma" panose="020B0604030504040204" pitchFamily="34" charset="0"/>
              <a:ea typeface="宋体" panose="02010600030101010101" pitchFamily="2" charset="-122"/>
            </a:endParaRPr>
          </a:p>
          <a:p>
            <a:pPr marL="342900" indent="-342900" algn="just">
              <a:lnSpc>
                <a:spcPct val="85000"/>
              </a:lnSpc>
              <a:spcBef>
                <a:spcPct val="20000"/>
              </a:spcBef>
              <a:buClr>
                <a:schemeClr val="folHlink"/>
              </a:buClr>
              <a:buSzPct val="60000"/>
              <a:buFont typeface="Wingdings" panose="05000000000000000000" pitchFamily="2" charset="2"/>
            </a:pPr>
            <a:r>
              <a:rPr lang="en-US" altLang="zh-CN" sz="2000" b="1">
                <a:solidFill>
                  <a:srgbClr val="000000"/>
                </a:solidFill>
                <a:latin typeface="宋体" panose="02010600030101010101" pitchFamily="2" charset="-122"/>
                <a:ea typeface="宋体" panose="02010600030101010101" pitchFamily="2" charset="-122"/>
              </a:rPr>
              <a:t>      ); </a:t>
            </a:r>
            <a:r>
              <a:rPr lang="en-US" altLang="zh-CN" sz="2000" b="1" err="1">
                <a:solidFill>
                  <a:srgbClr val="FF9900"/>
                </a:solidFill>
                <a:latin typeface="宋体" panose="02010600030101010101" pitchFamily="2" charset="-122"/>
                <a:ea typeface="宋体" panose="02010600030101010101" pitchFamily="2" charset="-122"/>
              </a:rPr>
              <a:t>// end call to addListSelectionListener</a:t>
            </a:r>
            <a:endParaRPr lang="en-US" altLang="zh-CN" sz="2000" b="1" err="1">
              <a:solidFill>
                <a:srgbClr val="FF9900"/>
              </a:solidFill>
              <a:latin typeface="Tahoma" panose="020B0604030504040204" pitchFamily="34" charset="0"/>
              <a:ea typeface="宋体" panose="02010600030101010101" pitchFamily="2" charset="-122"/>
            </a:endParaRPr>
          </a:p>
          <a:p>
            <a:pPr marL="342900" indent="-342900" algn="just">
              <a:lnSpc>
                <a:spcPct val="85000"/>
              </a:lnSpc>
              <a:spcBef>
                <a:spcPct val="20000"/>
              </a:spcBef>
              <a:buClr>
                <a:schemeClr val="folHlink"/>
              </a:buClr>
              <a:buSzPct val="60000"/>
              <a:buFont typeface="Wingdings" panose="05000000000000000000" pitchFamily="2" charset="2"/>
            </a:pPr>
            <a:r>
              <a:rPr lang="en-US" altLang="zh-CN" sz="2000" b="1" err="1">
                <a:solidFill>
                  <a:srgbClr val="000000"/>
                </a:solidFill>
                <a:latin typeface="宋体" panose="02010600030101010101" pitchFamily="2" charset="-122"/>
                <a:ea typeface="宋体" panose="02010600030101010101" pitchFamily="2" charset="-122"/>
              </a:rPr>
              <a:t>      setSize( 350, 150 );  setVisible</a:t>
            </a:r>
            <a:r>
              <a:rPr lang="en-US" altLang="zh-CN" sz="2000" b="1">
                <a:solidFill>
                  <a:srgbClr val="000000"/>
                </a:solidFill>
                <a:latin typeface="宋体" panose="02010600030101010101" pitchFamily="2" charset="-122"/>
                <a:ea typeface="宋体" panose="02010600030101010101" pitchFamily="2" charset="-122"/>
              </a:rPr>
              <a:t>( true );     </a:t>
            </a:r>
            <a:endParaRPr lang="en-US" altLang="zh-CN" sz="2000" b="1">
              <a:solidFill>
                <a:schemeClr val="tx1"/>
              </a:solidFill>
              <a:latin typeface="Tahoma" panose="020B0604030504040204" pitchFamily="34" charset="0"/>
              <a:ea typeface="宋体" panose="02010600030101010101" pitchFamily="2" charset="-122"/>
            </a:endParaRPr>
          </a:p>
          <a:p>
            <a:pPr marL="342900" indent="-342900" algn="just">
              <a:lnSpc>
                <a:spcPct val="85000"/>
              </a:lnSpc>
              <a:spcBef>
                <a:spcPct val="20000"/>
              </a:spcBef>
              <a:buClr>
                <a:schemeClr val="folHlink"/>
              </a:buClr>
              <a:buSzPct val="60000"/>
              <a:buFont typeface="Wingdings" panose="05000000000000000000" pitchFamily="2" charset="2"/>
            </a:pPr>
            <a:r>
              <a:rPr lang="en-US" altLang="zh-CN" sz="2000" b="1">
                <a:solidFill>
                  <a:srgbClr val="000000"/>
                </a:solidFill>
                <a:latin typeface="宋体" panose="02010600030101010101" pitchFamily="2" charset="-122"/>
                <a:ea typeface="宋体" panose="02010600030101010101" pitchFamily="2" charset="-122"/>
              </a:rPr>
              <a:t>   } </a:t>
            </a:r>
            <a:r>
              <a:rPr lang="en-US" altLang="zh-CN" sz="2000" b="1" err="1">
                <a:solidFill>
                  <a:srgbClr val="FF9900"/>
                </a:solidFill>
                <a:latin typeface="宋体" panose="02010600030101010101" pitchFamily="2" charset="-122"/>
                <a:ea typeface="宋体" panose="02010600030101010101" pitchFamily="2" charset="-122"/>
              </a:rPr>
              <a:t>// end ListTest</a:t>
            </a:r>
            <a:r>
              <a:rPr lang="en-US" altLang="zh-CN" sz="2000" b="1">
                <a:solidFill>
                  <a:srgbClr val="FF9900"/>
                </a:solidFill>
                <a:latin typeface="宋体" panose="02010600030101010101" pitchFamily="2" charset="-122"/>
                <a:ea typeface="宋体" panose="02010600030101010101" pitchFamily="2" charset="-122"/>
              </a:rPr>
              <a:t> constructor</a:t>
            </a:r>
            <a:endParaRPr lang="en-US" altLang="zh-CN" sz="2000" b="1">
              <a:solidFill>
                <a:srgbClr val="FF9900"/>
              </a:solidFill>
              <a:latin typeface="Tahoma" panose="020B0604030504040204" pitchFamily="34" charset="0"/>
              <a:ea typeface="宋体" panose="02010600030101010101" pitchFamily="2" charset="-122"/>
            </a:endParaRPr>
          </a:p>
          <a:p>
            <a:pPr marL="342900" indent="-342900" algn="just">
              <a:lnSpc>
                <a:spcPct val="85000"/>
              </a:lnSpc>
              <a:spcBef>
                <a:spcPct val="20000"/>
              </a:spcBef>
              <a:buClr>
                <a:schemeClr val="folHlink"/>
              </a:buClr>
              <a:buSzPct val="60000"/>
              <a:buFont typeface="Wingdings" panose="05000000000000000000" pitchFamily="2" charset="2"/>
            </a:pPr>
            <a:r>
              <a:rPr lang="en-US" altLang="zh-CN" sz="2000" b="1" err="1">
                <a:solidFill>
                  <a:srgbClr val="000000"/>
                </a:solidFill>
                <a:latin typeface="宋体" panose="02010600030101010101" pitchFamily="2" charset="-122"/>
                <a:ea typeface="宋体" panose="02010600030101010101" pitchFamily="2" charset="-122"/>
              </a:rPr>
              <a:t>   public static void main( String args</a:t>
            </a:r>
            <a:r>
              <a:rPr lang="en-US" altLang="zh-CN" sz="2000" b="1">
                <a:solidFill>
                  <a:srgbClr val="000000"/>
                </a:solidFill>
                <a:latin typeface="宋体" panose="02010600030101010101" pitchFamily="2" charset="-122"/>
                <a:ea typeface="宋体" panose="02010600030101010101" pitchFamily="2" charset="-122"/>
              </a:rPr>
              <a:t>[] )</a:t>
            </a:r>
            <a:endParaRPr lang="en-US" altLang="zh-CN" sz="2000" b="1">
              <a:solidFill>
                <a:schemeClr val="tx1"/>
              </a:solidFill>
              <a:latin typeface="Tahoma" panose="020B0604030504040204" pitchFamily="34" charset="0"/>
              <a:ea typeface="宋体" panose="02010600030101010101" pitchFamily="2" charset="-122"/>
            </a:endParaRPr>
          </a:p>
          <a:p>
            <a:pPr marL="342900" indent="-342900" algn="just">
              <a:lnSpc>
                <a:spcPct val="85000"/>
              </a:lnSpc>
              <a:spcBef>
                <a:spcPct val="20000"/>
              </a:spcBef>
              <a:buClr>
                <a:schemeClr val="folHlink"/>
              </a:buClr>
              <a:buSzPct val="60000"/>
              <a:buFont typeface="Wingdings" panose="05000000000000000000" pitchFamily="2" charset="2"/>
            </a:pPr>
            <a:r>
              <a:rPr lang="en-US" altLang="zh-CN" sz="2000" b="1" err="1">
                <a:solidFill>
                  <a:srgbClr val="000000"/>
                </a:solidFill>
                <a:latin typeface="宋体" panose="02010600030101010101" pitchFamily="2" charset="-122"/>
                <a:ea typeface="宋体" panose="02010600030101010101" pitchFamily="2" charset="-122"/>
              </a:rPr>
              <a:t>   {  ListTest application = new ListTest</a:t>
            </a:r>
            <a:r>
              <a:rPr lang="en-US" altLang="zh-CN" sz="2000" b="1">
                <a:solidFill>
                  <a:srgbClr val="000000"/>
                </a:solidFill>
                <a:latin typeface="宋体" panose="02010600030101010101" pitchFamily="2" charset="-122"/>
                <a:ea typeface="宋体" panose="02010600030101010101" pitchFamily="2" charset="-122"/>
              </a:rPr>
              <a:t>();</a:t>
            </a:r>
            <a:endParaRPr lang="en-US" altLang="zh-CN" sz="2000" b="1">
              <a:solidFill>
                <a:schemeClr val="tx1"/>
              </a:solidFill>
              <a:latin typeface="Tahoma" panose="020B0604030504040204" pitchFamily="34" charset="0"/>
              <a:ea typeface="宋体" panose="02010600030101010101" pitchFamily="2" charset="-122"/>
            </a:endParaRPr>
          </a:p>
          <a:p>
            <a:pPr marL="342900" indent="-342900" algn="just">
              <a:lnSpc>
                <a:spcPct val="85000"/>
              </a:lnSpc>
              <a:spcBef>
                <a:spcPct val="20000"/>
              </a:spcBef>
              <a:buClr>
                <a:schemeClr val="folHlink"/>
              </a:buClr>
              <a:buSzPct val="60000"/>
              <a:buFont typeface="Wingdings" panose="05000000000000000000" pitchFamily="2" charset="2"/>
            </a:pPr>
            <a:r>
              <a:rPr lang="en-US" altLang="zh-CN" sz="2000" b="1" err="1">
                <a:solidFill>
                  <a:srgbClr val="000000"/>
                </a:solidFill>
                <a:latin typeface="宋体" panose="02010600030101010101" pitchFamily="2" charset="-122"/>
                <a:ea typeface="宋体" panose="02010600030101010101" pitchFamily="2" charset="-122"/>
              </a:rPr>
              <a:t>      application.setDefaultCloseOperation( JFrame</a:t>
            </a:r>
            <a:r>
              <a:rPr lang="en-US" altLang="zh-CN" sz="2000" b="1">
                <a:solidFill>
                  <a:srgbClr val="000000"/>
                </a:solidFill>
                <a:latin typeface="宋体" panose="02010600030101010101" pitchFamily="2" charset="-122"/>
                <a:ea typeface="宋体" panose="02010600030101010101" pitchFamily="2" charset="-122"/>
              </a:rPr>
              <a:t>.EXIT_ON_CLOSE );</a:t>
            </a:r>
            <a:endParaRPr lang="en-US" altLang="zh-CN" sz="2000" b="1">
              <a:solidFill>
                <a:schemeClr val="tx1"/>
              </a:solidFill>
              <a:latin typeface="Tahoma" panose="020B0604030504040204" pitchFamily="34" charset="0"/>
              <a:ea typeface="宋体" panose="02010600030101010101" pitchFamily="2" charset="-122"/>
            </a:endParaRPr>
          </a:p>
          <a:p>
            <a:pPr marL="342900" indent="-342900" algn="just">
              <a:lnSpc>
                <a:spcPct val="85000"/>
              </a:lnSpc>
              <a:spcBef>
                <a:spcPct val="20000"/>
              </a:spcBef>
              <a:buClr>
                <a:schemeClr val="folHlink"/>
              </a:buClr>
              <a:buSzPct val="60000"/>
              <a:buFont typeface="Wingdings" panose="05000000000000000000" pitchFamily="2" charset="2"/>
            </a:pPr>
            <a:r>
              <a:rPr lang="en-US" altLang="zh-CN" sz="2000" b="1">
                <a:solidFill>
                  <a:srgbClr val="000000"/>
                </a:solidFill>
                <a:latin typeface="宋体" panose="02010600030101010101" pitchFamily="2" charset="-122"/>
                <a:ea typeface="宋体" panose="02010600030101010101" pitchFamily="2" charset="-122"/>
              </a:rPr>
              <a:t>   }</a:t>
            </a:r>
          </a:p>
          <a:p>
            <a:pPr marL="342900" indent="-342900" algn="just">
              <a:lnSpc>
                <a:spcPct val="85000"/>
              </a:lnSpc>
              <a:spcBef>
                <a:spcPct val="20000"/>
              </a:spcBef>
              <a:buClr>
                <a:schemeClr val="folHlink"/>
              </a:buClr>
              <a:buSzPct val="60000"/>
              <a:buFont typeface="Wingdings" panose="05000000000000000000" pitchFamily="2" charset="2"/>
            </a:pPr>
            <a:r>
              <a:rPr lang="en-US" altLang="zh-CN" sz="2000" b="1">
                <a:solidFill>
                  <a:srgbClr val="000000"/>
                </a:solidFill>
                <a:latin typeface="宋体" panose="02010600030101010101" pitchFamily="2" charset="-122"/>
                <a:ea typeface="宋体" panose="02010600030101010101" pitchFamily="2" charset="-122"/>
              </a:rPr>
              <a:t>}</a:t>
            </a:r>
            <a:endParaRPr lang="en-US" altLang="zh-CN" sz="2000" b="1">
              <a:solidFill>
                <a:schemeClr val="tx1"/>
              </a:solidFill>
              <a:latin typeface="Tahoma" panose="020B0604030504040204" pitchFamily="34" charset="0"/>
              <a:ea typeface="宋体" panose="02010600030101010101" pitchFamily="2" charset="-122"/>
            </a:endParaRPr>
          </a:p>
          <a:p>
            <a:pPr marL="342900" indent="-342900" algn="just">
              <a:lnSpc>
                <a:spcPct val="85000"/>
              </a:lnSpc>
              <a:spcBef>
                <a:spcPct val="20000"/>
              </a:spcBef>
              <a:buClr>
                <a:schemeClr val="folHlink"/>
              </a:buClr>
              <a:buSzPct val="60000"/>
              <a:buFont typeface="Wingdings" panose="05000000000000000000" pitchFamily="2" charset="2"/>
            </a:pPr>
            <a:endParaRPr lang="en-US" altLang="zh-CN" sz="2000" b="1">
              <a:solidFill>
                <a:srgbClr val="000000"/>
              </a:solidFill>
              <a:latin typeface="宋体" panose="02010600030101010101" pitchFamily="2" charset="-122"/>
              <a:ea typeface="宋体" panose="02010600030101010101" pitchFamily="2" charset="-122"/>
            </a:endParaRPr>
          </a:p>
        </p:txBody>
      </p:sp>
      <p:pic>
        <p:nvPicPr>
          <p:cNvPr id="449541" name="图片 449540"/>
          <p:cNvPicPr>
            <a:picLocks noChangeAspect="1"/>
          </p:cNvPicPr>
          <p:nvPr/>
        </p:nvPicPr>
        <p:blipFill>
          <a:blip r:embed="rId3"/>
          <a:stretch>
            <a:fillRect/>
          </a:stretch>
        </p:blipFill>
        <p:spPr>
          <a:xfrm>
            <a:off x="5562600" y="4343400"/>
            <a:ext cx="3581400" cy="1447800"/>
          </a:xfrm>
          <a:prstGeom prst="rect">
            <a:avLst/>
          </a:prstGeom>
          <a:noFill/>
          <a:ln w="9525">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标题 450561"/>
          <p:cNvSpPr>
            <a:spLocks noGrp="1"/>
          </p:cNvSpPr>
          <p:nvPr>
            <p:ph type="title"/>
          </p:nvPr>
        </p:nvSpPr>
        <p:spPr>
          <a:ln/>
        </p:spPr>
        <p:txBody>
          <a:bodyPr anchor="b"/>
          <a:lstStyle/>
          <a:p>
            <a:r>
              <a:rPr lang="en-US" altLang="zh-CN" dirty="0">
                <a:latin typeface="楷体_GB2312" pitchFamily="49" charset="-122"/>
                <a:ea typeface="楷体_GB2312" pitchFamily="49" charset="-122"/>
              </a:rPr>
              <a:t>9.8 </a:t>
            </a:r>
            <a:r>
              <a:rPr lang="zh-CN" altLang="en-US" dirty="0">
                <a:latin typeface="楷体_GB2312" pitchFamily="49" charset="-122"/>
                <a:ea typeface="楷体_GB2312" pitchFamily="49" charset="-122"/>
              </a:rPr>
              <a:t>布局管理器</a:t>
            </a:r>
            <a:r>
              <a:rPr lang="zh-CN" altLang="en-US" dirty="0"/>
              <a:t> </a:t>
            </a:r>
            <a:endParaRPr lang="zh-CN" altLang="en-US"/>
          </a:p>
        </p:txBody>
      </p:sp>
      <p:sp>
        <p:nvSpPr>
          <p:cNvPr id="450563" name="文本占位符 450562"/>
          <p:cNvSpPr>
            <a:spLocks noGrp="1"/>
          </p:cNvSpPr>
          <p:nvPr>
            <p:ph type="body" idx="1"/>
          </p:nvPr>
        </p:nvSpPr>
        <p:spPr>
          <a:xfrm>
            <a:off x="381000" y="1371600"/>
            <a:ext cx="8382000" cy="4724400"/>
          </a:xfrm>
          <a:ln/>
        </p:spPr>
        <p:txBody>
          <a:bodyPr/>
          <a:lstStyle/>
          <a:p>
            <a:r>
              <a:rPr lang="en-US" altLang="zh-CN" sz="2400" dirty="0">
                <a:solidFill>
                  <a:srgbClr val="000000"/>
                </a:solidFill>
                <a:latin typeface="Times New Roman" panose="02020603050405020304" pitchFamily="18" charset="0"/>
              </a:rPr>
              <a:t> </a:t>
            </a:r>
            <a:r>
              <a:rPr lang="zh-CN" altLang="en-US" sz="2400" dirty="0">
                <a:solidFill>
                  <a:srgbClr val="000000"/>
                </a:solidFill>
                <a:latin typeface="Times New Roman" panose="02020603050405020304" pitchFamily="18" charset="0"/>
              </a:rPr>
              <a:t>布局管理器用于管理组件在容器中的布局方式。</a:t>
            </a:r>
            <a:r>
              <a:rPr lang="zh-CN" altLang="en-US" sz="2400" dirty="0">
                <a:latin typeface="Times New Roman" panose="02020603050405020304" pitchFamily="18" charset="0"/>
              </a:rPr>
              <a:t>布局管理器类都实现了接口</a:t>
            </a:r>
            <a:r>
              <a:rPr lang="en-US" altLang="zh-CN" sz="2400" err="1"/>
              <a:t>LayoutManager</a:t>
            </a:r>
            <a:r>
              <a:rPr lang="zh-CN" altLang="en-US" sz="2400">
                <a:latin typeface="Times New Roman" panose="02020603050405020304" pitchFamily="18" charset="0"/>
              </a:rPr>
              <a:t>。</a:t>
            </a:r>
          </a:p>
          <a:p>
            <a:r>
              <a:rPr lang="zh-CN" altLang="en-US" sz="2400"/>
              <a:t> </a:t>
            </a:r>
            <a:r>
              <a:rPr lang="en-US" altLang="zh-CN" sz="2400"/>
              <a:t>Java</a:t>
            </a:r>
            <a:r>
              <a:rPr lang="zh-CN" altLang="en-US" sz="2400" dirty="0">
                <a:latin typeface="Times New Roman" panose="02020603050405020304" pitchFamily="18" charset="0"/>
              </a:rPr>
              <a:t>提供标准布局管理器类：</a:t>
            </a:r>
            <a:r>
              <a:rPr lang="en-US" altLang="zh-CN" sz="2400" err="1"/>
              <a:t>FlowLayout</a:t>
            </a:r>
            <a:r>
              <a:rPr lang="zh-CN" altLang="en-US" sz="2400" err="1">
                <a:latin typeface="Times New Roman" panose="02020603050405020304" pitchFamily="18" charset="0"/>
              </a:rPr>
              <a:t>、</a:t>
            </a:r>
            <a:r>
              <a:rPr lang="en-US" altLang="zh-CN" sz="2400" err="1">
                <a:latin typeface="Times New Roman" panose="02020603050405020304" pitchFamily="18" charset="0"/>
              </a:rPr>
              <a:t>B</a:t>
            </a:r>
            <a:r>
              <a:rPr lang="en-US" altLang="zh-CN" sz="2400" err="1"/>
              <a:t>orderLayout</a:t>
            </a:r>
            <a:r>
              <a:rPr lang="zh-CN" altLang="en-US" sz="2400">
                <a:latin typeface="Times New Roman" panose="02020603050405020304" pitchFamily="18" charset="0"/>
              </a:rPr>
              <a:t>、</a:t>
            </a:r>
            <a:r>
              <a:rPr lang="en-US" altLang="zh-CN" sz="2400" err="1"/>
              <a:t>GridLayout</a:t>
            </a:r>
            <a:r>
              <a:rPr lang="zh-CN" altLang="en-US" sz="2400">
                <a:latin typeface="Times New Roman" panose="02020603050405020304" pitchFamily="18" charset="0"/>
              </a:rPr>
              <a:t>、</a:t>
            </a:r>
            <a:r>
              <a:rPr lang="en-US" altLang="zh-CN" sz="2400" err="1"/>
              <a:t>GridBagLayout</a:t>
            </a:r>
            <a:r>
              <a:rPr lang="zh-CN" altLang="en-US" sz="2400">
                <a:latin typeface="Times New Roman" panose="02020603050405020304" pitchFamily="18" charset="0"/>
              </a:rPr>
              <a:t>、</a:t>
            </a:r>
            <a:r>
              <a:rPr lang="en-US" altLang="zh-CN" sz="2400" err="1"/>
              <a:t>CardLayout</a:t>
            </a:r>
            <a:r>
              <a:rPr lang="zh-CN" altLang="en-US" sz="2400">
                <a:latin typeface="Times New Roman" panose="02020603050405020304" pitchFamily="18" charset="0"/>
              </a:rPr>
              <a:t>、和</a:t>
            </a:r>
            <a:r>
              <a:rPr lang="en-US" altLang="zh-CN" sz="2400" err="1"/>
              <a:t>BoxLayout</a:t>
            </a:r>
            <a:r>
              <a:rPr lang="zh-CN" altLang="en-US" sz="2400" dirty="0">
                <a:latin typeface="Times New Roman" panose="02020603050405020304" pitchFamily="18" charset="0"/>
              </a:rPr>
              <a:t>，其中前</a:t>
            </a:r>
            <a:r>
              <a:rPr lang="en-US" altLang="zh-CN" sz="2400" dirty="0"/>
              <a:t>5</a:t>
            </a:r>
            <a:r>
              <a:rPr lang="zh-CN" altLang="en-US" sz="2400" dirty="0">
                <a:latin typeface="Times New Roman" panose="02020603050405020304" pitchFamily="18" charset="0"/>
              </a:rPr>
              <a:t>个布局管理器类在</a:t>
            </a:r>
            <a:r>
              <a:rPr lang="en-US" altLang="zh-CN" sz="2400" err="1"/>
              <a:t>java.awt</a:t>
            </a:r>
            <a:r>
              <a:rPr lang="zh-CN" altLang="en-US" sz="2400" dirty="0">
                <a:latin typeface="Times New Roman" panose="02020603050405020304" pitchFamily="18" charset="0"/>
              </a:rPr>
              <a:t>包中，而</a:t>
            </a:r>
            <a:r>
              <a:rPr lang="en-US" altLang="zh-CN" sz="2400" err="1"/>
              <a:t>BoxLayout</a:t>
            </a:r>
            <a:r>
              <a:rPr lang="zh-CN" altLang="en-US" sz="2400">
                <a:latin typeface="Times New Roman" panose="02020603050405020304" pitchFamily="18" charset="0"/>
              </a:rPr>
              <a:t>在</a:t>
            </a:r>
            <a:r>
              <a:rPr lang="en-US" altLang="zh-CN" sz="2400" err="1"/>
              <a:t>javax</a:t>
            </a:r>
            <a:r>
              <a:rPr lang="en-US" altLang="zh-CN" sz="2400"/>
              <a:t>.swing</a:t>
            </a:r>
            <a:r>
              <a:rPr lang="zh-CN" altLang="en-US" sz="2400" dirty="0">
                <a:latin typeface="Times New Roman" panose="02020603050405020304" pitchFamily="18" charset="0"/>
              </a:rPr>
              <a:t>包中。</a:t>
            </a:r>
            <a:endParaRPr lang="zh-CN" altLang="en-US" sz="2400" dirty="0"/>
          </a:p>
          <a:p>
            <a:pPr algn="just"/>
            <a:r>
              <a:rPr lang="zh-CN" altLang="en-US" sz="2400" dirty="0">
                <a:latin typeface="Times New Roman" panose="02020603050405020304" pitchFamily="18" charset="0"/>
              </a:rPr>
              <a:t> 设定容器的布局管理器，用</a:t>
            </a:r>
            <a:r>
              <a:rPr lang="en-US" altLang="zh-CN" sz="2400"/>
              <a:t>Container</a:t>
            </a:r>
            <a:r>
              <a:rPr lang="zh-CN" altLang="en-US" sz="2400" dirty="0">
                <a:latin typeface="Times New Roman" panose="02020603050405020304" pitchFamily="18" charset="0"/>
              </a:rPr>
              <a:t>类的方法：</a:t>
            </a:r>
          </a:p>
          <a:p>
            <a:pPr algn="just">
              <a:buNone/>
            </a:pPr>
            <a:r>
              <a:rPr lang="zh-CN" altLang="en-US" sz="2400" dirty="0">
                <a:latin typeface="Times New Roman" panose="02020603050405020304" pitchFamily="18" charset="0"/>
              </a:rPr>
              <a:t>      </a:t>
            </a:r>
            <a:r>
              <a:rPr lang="en-US" altLang="zh-CN" sz="2400" err="1">
                <a:solidFill>
                  <a:schemeClr val="folHlink"/>
                </a:solidFill>
                <a:latin typeface="宋体" panose="02010600030101010101" pitchFamily="2" charset="-122"/>
              </a:rPr>
              <a:t>setLayout(LayoutManage layoutmanage</a:t>
            </a:r>
            <a:r>
              <a:rPr lang="en-US" altLang="zh-CN" sz="2400">
                <a:solidFill>
                  <a:schemeClr val="folHlink"/>
                </a:solidFill>
                <a:latin typeface="宋体" panose="02010600030101010101" pitchFamily="2" charset="-122"/>
              </a:rPr>
              <a:t>)</a:t>
            </a:r>
          </a:p>
          <a:p>
            <a:pPr algn="just"/>
            <a:r>
              <a:rPr lang="en-US" altLang="zh-CN" sz="2400" err="1"/>
              <a:t> JFrame</a:t>
            </a:r>
            <a:r>
              <a:rPr lang="zh-CN" altLang="en-US" sz="2400" dirty="0">
                <a:latin typeface="宋体" panose="02010600030101010101" pitchFamily="2" charset="-122"/>
              </a:rPr>
              <a:t>容器的默认布局管理器</a:t>
            </a:r>
            <a:r>
              <a:rPr lang="en-US" altLang="zh-CN" sz="2400" err="1"/>
              <a:t>BorderLayout</a:t>
            </a:r>
          </a:p>
          <a:p>
            <a:pPr algn="just"/>
            <a:r>
              <a:rPr lang="en-US" altLang="zh-CN" sz="2400" err="1"/>
              <a:t> JPanel</a:t>
            </a:r>
            <a:r>
              <a:rPr lang="zh-CN" altLang="en-US" sz="2400">
                <a:latin typeface="宋体" panose="02010600030101010101" pitchFamily="2" charset="-122"/>
              </a:rPr>
              <a:t>和</a:t>
            </a:r>
            <a:r>
              <a:rPr lang="en-US" altLang="zh-CN" sz="2400" err="1"/>
              <a:t>JApplet</a:t>
            </a:r>
            <a:r>
              <a:rPr lang="zh-CN" altLang="en-US" sz="2400" dirty="0">
                <a:latin typeface="宋体" panose="02010600030101010101" pitchFamily="2" charset="-122"/>
              </a:rPr>
              <a:t>容器的默认布局管理器</a:t>
            </a:r>
            <a:r>
              <a:rPr lang="en-US" altLang="zh-CN" sz="2400" err="1"/>
              <a:t>FlowLayout</a:t>
            </a:r>
          </a:p>
          <a:p>
            <a:pPr algn="just"/>
            <a:r>
              <a:rPr lang="en-US" altLang="zh-CN" sz="2400" err="1"/>
              <a:t> getContentPane</a:t>
            </a:r>
            <a:r>
              <a:rPr lang="en-US" altLang="zh-CN" sz="2400"/>
              <a:t>()</a:t>
            </a:r>
            <a:r>
              <a:rPr lang="zh-CN" altLang="en-US" sz="2400" dirty="0">
                <a:latin typeface="宋体" panose="02010600030101010101" pitchFamily="2" charset="-122"/>
              </a:rPr>
              <a:t>容器的默认布局管理器是</a:t>
            </a:r>
            <a:r>
              <a:rPr lang="en-US" altLang="zh-CN" sz="2400" err="1"/>
              <a:t>BorderLayout</a:t>
            </a:r>
            <a:r>
              <a:rPr lang="zh-CN" altLang="en-US" sz="2400">
                <a:solidFill>
                  <a:srgbClr val="FF0000"/>
                </a:solidFill>
                <a:latin typeface="宋体" panose="02010600030101010101" pitchFamily="2" charset="-122"/>
              </a:rPr>
              <a:t>。</a:t>
            </a:r>
            <a:r>
              <a:rPr lang="zh-CN" altLang="en-US" sz="2400"/>
              <a:t>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标题 451585"/>
          <p:cNvSpPr>
            <a:spLocks noGrp="1"/>
          </p:cNvSpPr>
          <p:nvPr>
            <p:ph type="title"/>
          </p:nvPr>
        </p:nvSpPr>
        <p:spPr>
          <a:ln/>
        </p:spPr>
        <p:txBody>
          <a:bodyPr anchor="b"/>
          <a:lstStyle/>
          <a:p>
            <a:r>
              <a:rPr lang="en-US" altLang="zh-CN" dirty="0">
                <a:latin typeface="楷体_GB2312" pitchFamily="49" charset="-122"/>
                <a:ea typeface="楷体_GB2312" pitchFamily="49" charset="-122"/>
              </a:rPr>
              <a:t>9.8.1 </a:t>
            </a:r>
            <a:r>
              <a:rPr lang="en-US" altLang="zh-CN" err="1">
                <a:latin typeface="楷体_GB2312" pitchFamily="49" charset="-122"/>
                <a:ea typeface="楷体_GB2312" pitchFamily="49" charset="-122"/>
              </a:rPr>
              <a:t>FlowLayout</a:t>
            </a:r>
            <a:r>
              <a:rPr lang="zh-CN" altLang="en-US" dirty="0">
                <a:latin typeface="楷体_GB2312" pitchFamily="49" charset="-122"/>
                <a:ea typeface="楷体_GB2312" pitchFamily="49" charset="-122"/>
              </a:rPr>
              <a:t>布局管理器</a:t>
            </a:r>
            <a:r>
              <a:rPr lang="zh-CN" altLang="en-US" dirty="0"/>
              <a:t> </a:t>
            </a:r>
            <a:endParaRPr lang="zh-CN" altLang="en-US"/>
          </a:p>
        </p:txBody>
      </p:sp>
      <p:sp>
        <p:nvSpPr>
          <p:cNvPr id="451587" name="文本占位符 451586"/>
          <p:cNvSpPr>
            <a:spLocks noGrp="1"/>
          </p:cNvSpPr>
          <p:nvPr>
            <p:ph type="body" idx="1"/>
          </p:nvPr>
        </p:nvSpPr>
        <p:spPr>
          <a:xfrm>
            <a:off x="457200" y="1447800"/>
            <a:ext cx="8153400" cy="4724400"/>
          </a:xfrm>
          <a:ln/>
        </p:spPr>
        <p:txBody>
          <a:bodyPr/>
          <a:lstStyle/>
          <a:p>
            <a:r>
              <a:rPr lang="en-US" altLang="zh-CN" sz="2800" err="1"/>
              <a:t>FlowLayout</a:t>
            </a:r>
            <a:r>
              <a:rPr lang="zh-CN" altLang="en-US" sz="2800" dirty="0">
                <a:latin typeface="宋体" panose="02010600030101010101" pitchFamily="2" charset="-122"/>
              </a:rPr>
              <a:t>提供的布局管理：</a:t>
            </a:r>
          </a:p>
          <a:p>
            <a:pPr lvl="1"/>
            <a:r>
              <a:rPr lang="zh-CN" altLang="en-US" sz="2400" dirty="0">
                <a:latin typeface="宋体" panose="02010600030101010101" pitchFamily="2" charset="-122"/>
              </a:rPr>
              <a:t>将组件按加入的顺序，将它们从左向右、从上至下</a:t>
            </a:r>
            <a:r>
              <a:rPr lang="en-US" altLang="zh-CN" sz="2400" dirty="0"/>
              <a:t>(</a:t>
            </a:r>
            <a:r>
              <a:rPr lang="zh-CN" altLang="en-US" sz="2400" dirty="0">
                <a:latin typeface="宋体" panose="02010600030101010101" pitchFamily="2" charset="-122"/>
              </a:rPr>
              <a:t>一行放不下，就放入下一行</a:t>
            </a:r>
            <a:r>
              <a:rPr lang="en-US" altLang="zh-CN" sz="2400" dirty="0"/>
              <a:t>)</a:t>
            </a:r>
            <a:r>
              <a:rPr lang="zh-CN" altLang="en-US" sz="2400" dirty="0">
                <a:latin typeface="宋体" panose="02010600030101010101" pitchFamily="2" charset="-122"/>
              </a:rPr>
              <a:t>地放置在容器中，</a:t>
            </a:r>
          </a:p>
          <a:p>
            <a:pPr lvl="1"/>
            <a:r>
              <a:rPr lang="zh-CN" altLang="en-US" sz="2400" dirty="0">
                <a:latin typeface="宋体" panose="02010600030101010101" pitchFamily="2" charset="-122"/>
              </a:rPr>
              <a:t>并允许设定组件的纵横间隔和水平对齐方式。</a:t>
            </a:r>
          </a:p>
          <a:p>
            <a:r>
              <a:rPr lang="en-US" altLang="zh-CN" sz="2800" err="1"/>
              <a:t>FlowLayouts</a:t>
            </a:r>
            <a:r>
              <a:rPr lang="en-US" altLang="zh-CN" sz="2800"/>
              <a:t> </a:t>
            </a:r>
            <a:r>
              <a:rPr lang="zh-CN" altLang="en-US" sz="2800" dirty="0">
                <a:latin typeface="宋体" panose="02010600030101010101" pitchFamily="2" charset="-122"/>
              </a:rPr>
              <a:t>往往用来布局容器中的一组按钮。</a:t>
            </a:r>
          </a:p>
          <a:p>
            <a:r>
              <a:rPr lang="en-US" altLang="zh-CN" sz="2800" err="1"/>
              <a:t>FlowLayout</a:t>
            </a:r>
            <a:r>
              <a:rPr lang="zh-CN" altLang="en-US" sz="2800" dirty="0">
                <a:latin typeface="Times New Roman" panose="02020603050405020304" pitchFamily="18" charset="0"/>
              </a:rPr>
              <a:t>类的常用构造方法：</a:t>
            </a:r>
            <a:endParaRPr lang="zh-CN" altLang="en-US" sz="2800" dirty="0"/>
          </a:p>
          <a:p>
            <a:pPr algn="just">
              <a:buNone/>
            </a:pPr>
            <a:r>
              <a:rPr lang="zh-CN" altLang="en-US" sz="2800" dirty="0"/>
              <a:t>   </a:t>
            </a:r>
            <a:r>
              <a:rPr lang="en-US" altLang="zh-CN" sz="2800" dirty="0"/>
              <a:t>①</a:t>
            </a:r>
            <a:r>
              <a:rPr lang="en-US" altLang="zh-CN" sz="2800" dirty="0">
                <a:latin typeface="Times New Roman" panose="02020603050405020304" pitchFamily="18" charset="0"/>
                <a:cs typeface="Times New Roman" panose="02020603050405020304" pitchFamily="18" charset="0"/>
              </a:rPr>
              <a:t>     </a:t>
            </a:r>
            <a:r>
              <a:rPr lang="en-US" altLang="zh-CN" sz="2800" err="1"/>
              <a:t>FlowLayout</a:t>
            </a:r>
            <a:r>
              <a:rPr lang="en-US" altLang="zh-CN" sz="2800"/>
              <a:t>() </a:t>
            </a:r>
          </a:p>
          <a:p>
            <a:pPr algn="just">
              <a:buNone/>
            </a:pPr>
            <a:r>
              <a:rPr lang="en-US" altLang="zh-CN" sz="2000" dirty="0">
                <a:latin typeface="Times New Roman" panose="02020603050405020304" pitchFamily="18" charset="0"/>
              </a:rPr>
              <a:t>     </a:t>
            </a:r>
            <a:r>
              <a:rPr lang="zh-CN" altLang="en-US" sz="2400" dirty="0">
                <a:latin typeface="Times New Roman" panose="02020603050405020304" pitchFamily="18" charset="0"/>
              </a:rPr>
              <a:t>构造一个新的</a:t>
            </a:r>
            <a:r>
              <a:rPr lang="zh-CN" altLang="en-US" sz="2400" dirty="0"/>
              <a:t> </a:t>
            </a:r>
            <a:r>
              <a:rPr lang="en-US" altLang="zh-CN" sz="2400" err="1"/>
              <a:t>FlowLayout</a:t>
            </a:r>
            <a:r>
              <a:rPr lang="zh-CN" altLang="en-US" sz="2400" dirty="0">
                <a:latin typeface="Times New Roman" panose="02020603050405020304" pitchFamily="18" charset="0"/>
              </a:rPr>
              <a:t>，居中对齐，默认的水平和垂直间隙是</a:t>
            </a:r>
            <a:r>
              <a:rPr lang="zh-CN" altLang="en-US" sz="2400" dirty="0"/>
              <a:t> </a:t>
            </a:r>
            <a:r>
              <a:rPr lang="en-US" altLang="zh-CN" sz="2400" dirty="0"/>
              <a:t>5 </a:t>
            </a:r>
            <a:r>
              <a:rPr lang="zh-CN" altLang="en-US" sz="2400" dirty="0">
                <a:latin typeface="Times New Roman" panose="02020603050405020304" pitchFamily="18" charset="0"/>
              </a:rPr>
              <a:t>个单位。</a:t>
            </a:r>
            <a:endParaRPr lang="zh-CN" altLang="en-US" sz="2400">
              <a:latin typeface="Times New Roman" panose="02020603050405020304" pitchFamily="18" charset="0"/>
            </a:endParaRPr>
          </a:p>
        </p:txBody>
      </p:sp>
      <p:pic>
        <p:nvPicPr>
          <p:cNvPr id="451588" name="图片 451587"/>
          <p:cNvPicPr>
            <a:picLocks noChangeAspect="1"/>
          </p:cNvPicPr>
          <p:nvPr/>
        </p:nvPicPr>
        <p:blipFill>
          <a:blip r:embed="rId3"/>
          <a:stretch>
            <a:fillRect/>
          </a:stretch>
        </p:blipFill>
        <p:spPr>
          <a:xfrm>
            <a:off x="6324600" y="5257800"/>
            <a:ext cx="1981200" cy="1143000"/>
          </a:xfrm>
          <a:prstGeom prst="rect">
            <a:avLst/>
          </a:prstGeom>
          <a:noFill/>
          <a:ln w="9525">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标题 452609"/>
          <p:cNvSpPr>
            <a:spLocks noGrp="1"/>
          </p:cNvSpPr>
          <p:nvPr>
            <p:ph type="title"/>
          </p:nvPr>
        </p:nvSpPr>
        <p:spPr>
          <a:ln/>
        </p:spPr>
        <p:txBody>
          <a:bodyPr anchor="b"/>
          <a:lstStyle/>
          <a:p>
            <a:r>
              <a:rPr lang="en-US" altLang="zh-CN" dirty="0">
                <a:latin typeface="楷体_GB2312" pitchFamily="49" charset="-122"/>
                <a:ea typeface="楷体_GB2312" pitchFamily="49" charset="-122"/>
              </a:rPr>
              <a:t>9.8.1 </a:t>
            </a:r>
            <a:r>
              <a:rPr lang="en-US" altLang="zh-CN" err="1">
                <a:latin typeface="楷体_GB2312" pitchFamily="49" charset="-122"/>
                <a:ea typeface="楷体_GB2312" pitchFamily="49" charset="-122"/>
              </a:rPr>
              <a:t>FlowLayout</a:t>
            </a:r>
            <a:r>
              <a:rPr lang="zh-CN" altLang="en-US" dirty="0">
                <a:latin typeface="楷体_GB2312" pitchFamily="49" charset="-122"/>
                <a:ea typeface="楷体_GB2312" pitchFamily="49" charset="-122"/>
              </a:rPr>
              <a:t>布局管理器</a:t>
            </a:r>
            <a:endParaRPr lang="zh-CN" altLang="en-US">
              <a:latin typeface="楷体_GB2312" pitchFamily="49" charset="-122"/>
              <a:ea typeface="楷体_GB2312" pitchFamily="49" charset="-122"/>
            </a:endParaRPr>
          </a:p>
        </p:txBody>
      </p:sp>
      <p:sp>
        <p:nvSpPr>
          <p:cNvPr id="452611" name="文本占位符 452610"/>
          <p:cNvSpPr>
            <a:spLocks noGrp="1"/>
          </p:cNvSpPr>
          <p:nvPr>
            <p:ph type="body" idx="1"/>
          </p:nvPr>
        </p:nvSpPr>
        <p:spPr>
          <a:xfrm>
            <a:off x="762000" y="1295400"/>
            <a:ext cx="8153400" cy="4724400"/>
          </a:xfrm>
          <a:ln/>
        </p:spPr>
        <p:txBody>
          <a:bodyPr/>
          <a:lstStyle/>
          <a:p>
            <a:pPr>
              <a:buNone/>
            </a:pPr>
            <a:r>
              <a:rPr lang="en-US" altLang="zh-CN" sz="2400" dirty="0"/>
              <a:t>②</a:t>
            </a:r>
            <a:r>
              <a:rPr lang="en-US" altLang="zh-CN" sz="2400" dirty="0">
                <a:latin typeface="Times New Roman" panose="02020603050405020304" pitchFamily="18" charset="0"/>
                <a:cs typeface="Times New Roman" panose="02020603050405020304" pitchFamily="18" charset="0"/>
              </a:rPr>
              <a:t>  </a:t>
            </a:r>
            <a:r>
              <a:rPr lang="en-US" altLang="zh-CN" sz="2400" err="1"/>
              <a:t>FlowLayout(int</a:t>
            </a:r>
            <a:r>
              <a:rPr lang="en-US" altLang="zh-CN" sz="2400"/>
              <a:t> align)</a:t>
            </a:r>
            <a:r>
              <a:rPr lang="en-US" altLang="zh-CN" sz="2400" dirty="0">
                <a:latin typeface="Times New Roman" panose="02020603050405020304" pitchFamily="18" charset="0"/>
              </a:rPr>
              <a:t> </a:t>
            </a:r>
          </a:p>
          <a:p>
            <a:pPr algn="just">
              <a:buNone/>
            </a:pPr>
            <a:r>
              <a:rPr lang="en-US" altLang="zh-CN" sz="2400" dirty="0">
                <a:latin typeface="Times New Roman" panose="02020603050405020304" pitchFamily="18" charset="0"/>
              </a:rPr>
              <a:t>    </a:t>
            </a:r>
            <a:r>
              <a:rPr lang="zh-CN" altLang="en-US" sz="1800" dirty="0">
                <a:latin typeface="Times New Roman" panose="02020603050405020304" pitchFamily="18" charset="0"/>
              </a:rPr>
              <a:t>构造一个新的</a:t>
            </a:r>
            <a:r>
              <a:rPr lang="zh-CN" altLang="en-US" sz="1800" dirty="0"/>
              <a:t> </a:t>
            </a:r>
            <a:r>
              <a:rPr lang="en-US" altLang="zh-CN" sz="1800" err="1"/>
              <a:t>FlowLayout</a:t>
            </a:r>
            <a:r>
              <a:rPr lang="zh-CN" altLang="en-US" sz="1800" dirty="0">
                <a:latin typeface="Times New Roman" panose="02020603050405020304" pitchFamily="18" charset="0"/>
              </a:rPr>
              <a:t>，默认的水平和垂直间隙是</a:t>
            </a:r>
            <a:r>
              <a:rPr lang="zh-CN" altLang="en-US" sz="1800" dirty="0"/>
              <a:t> </a:t>
            </a:r>
            <a:r>
              <a:rPr lang="en-US" altLang="zh-CN" sz="1800" dirty="0"/>
              <a:t>5 </a:t>
            </a:r>
            <a:r>
              <a:rPr lang="zh-CN" altLang="en-US" sz="1800" dirty="0">
                <a:latin typeface="Times New Roman" panose="02020603050405020304" pitchFamily="18" charset="0"/>
              </a:rPr>
              <a:t>个单位。</a:t>
            </a:r>
            <a:r>
              <a:rPr lang="en-US" altLang="zh-CN" sz="1800"/>
              <a:t>align</a:t>
            </a:r>
            <a:r>
              <a:rPr lang="zh-CN" altLang="en-US" sz="1800" dirty="0">
                <a:latin typeface="Times New Roman" panose="02020603050405020304" pitchFamily="18" charset="0"/>
              </a:rPr>
              <a:t>指明每一行的对齐方式，值为</a:t>
            </a:r>
            <a:r>
              <a:rPr lang="en-US" altLang="zh-CN" sz="1800" err="1"/>
              <a:t>FlowLayout</a:t>
            </a:r>
            <a:r>
              <a:rPr lang="zh-CN" altLang="en-US" sz="1800" dirty="0">
                <a:latin typeface="Times New Roman" panose="02020603050405020304" pitchFamily="18" charset="0"/>
              </a:rPr>
              <a:t>类的整型常量：</a:t>
            </a:r>
            <a:endParaRPr lang="zh-CN" altLang="en-US" sz="1800" dirty="0"/>
          </a:p>
          <a:p>
            <a:pPr algn="just">
              <a:buNone/>
            </a:pPr>
            <a:r>
              <a:rPr lang="en-US" altLang="zh-CN" sz="2400">
                <a:latin typeface="Wingdings" panose="05000000000000000000" pitchFamily="2" charset="2"/>
              </a:rPr>
              <a:t>l</a:t>
            </a:r>
            <a:r>
              <a:rPr lang="en-US" altLang="zh-CN" sz="2400" dirty="0">
                <a:latin typeface="Times New Roman" panose="02020603050405020304" pitchFamily="18" charset="0"/>
                <a:cs typeface="Times New Roman" panose="02020603050405020304" pitchFamily="18" charset="0"/>
              </a:rPr>
              <a:t>       </a:t>
            </a:r>
            <a:r>
              <a:rPr lang="en-US" altLang="zh-CN" sz="2000"/>
              <a:t>CENTER</a:t>
            </a:r>
            <a:r>
              <a:rPr lang="zh-CN" altLang="en-US" sz="2000" dirty="0">
                <a:latin typeface="Times New Roman" panose="02020603050405020304" pitchFamily="18" charset="0"/>
              </a:rPr>
              <a:t>：指示每一行组件都应该是居中的。</a:t>
            </a:r>
            <a:r>
              <a:rPr lang="zh-CN" altLang="en-US" sz="2000" dirty="0"/>
              <a:t> </a:t>
            </a:r>
          </a:p>
          <a:p>
            <a:pPr algn="just">
              <a:buNone/>
            </a:pPr>
            <a:r>
              <a:rPr lang="en-US" altLang="zh-CN" sz="2000">
                <a:latin typeface="Wingdings" panose="05000000000000000000" pitchFamily="2" charset="2"/>
              </a:rPr>
              <a:t>l</a:t>
            </a:r>
            <a:r>
              <a:rPr lang="en-US" altLang="zh-CN" sz="2000">
                <a:latin typeface="Times New Roman" panose="02020603050405020304" pitchFamily="18" charset="0"/>
                <a:cs typeface="Times New Roman" panose="02020603050405020304" pitchFamily="18" charset="0"/>
              </a:rPr>
              <a:t>         </a:t>
            </a:r>
            <a:r>
              <a:rPr lang="en-US" altLang="zh-CN" sz="2000"/>
              <a:t>LEADING</a:t>
            </a:r>
            <a:r>
              <a:rPr lang="zh-CN" altLang="en-US" sz="2000" dirty="0">
                <a:latin typeface="Times New Roman" panose="02020603050405020304" pitchFamily="18" charset="0"/>
              </a:rPr>
              <a:t>：指示每一行组件都应该与容器方向的开始边对齐。</a:t>
            </a:r>
            <a:endParaRPr lang="zh-CN" altLang="en-US" sz="2000" dirty="0"/>
          </a:p>
          <a:p>
            <a:pPr algn="just">
              <a:buNone/>
            </a:pPr>
            <a:r>
              <a:rPr lang="en-US" altLang="zh-CN" sz="2000">
                <a:latin typeface="Wingdings" panose="05000000000000000000" pitchFamily="2" charset="2"/>
              </a:rPr>
              <a:t>l</a:t>
            </a:r>
            <a:r>
              <a:rPr lang="en-US" altLang="zh-CN" sz="2000">
                <a:latin typeface="Times New Roman" panose="02020603050405020304" pitchFamily="18" charset="0"/>
                <a:cs typeface="Times New Roman" panose="02020603050405020304" pitchFamily="18" charset="0"/>
              </a:rPr>
              <a:t>         </a:t>
            </a:r>
            <a:r>
              <a:rPr lang="en-US" altLang="zh-CN" sz="2000"/>
              <a:t>LEFT</a:t>
            </a:r>
            <a:r>
              <a:rPr lang="zh-CN" altLang="en-US" sz="2000" dirty="0">
                <a:latin typeface="Times New Roman" panose="02020603050405020304" pitchFamily="18" charset="0"/>
              </a:rPr>
              <a:t>：指示每一行组件都应该是左对齐的。</a:t>
            </a:r>
            <a:r>
              <a:rPr lang="zh-CN" altLang="en-US" sz="2000" dirty="0"/>
              <a:t> </a:t>
            </a:r>
          </a:p>
          <a:p>
            <a:pPr algn="just">
              <a:buNone/>
            </a:pPr>
            <a:r>
              <a:rPr lang="en-US" altLang="zh-CN" sz="2000">
                <a:latin typeface="Wingdings" panose="05000000000000000000" pitchFamily="2" charset="2"/>
              </a:rPr>
              <a:t>l</a:t>
            </a:r>
            <a:r>
              <a:rPr lang="en-US" altLang="zh-CN" sz="2000">
                <a:latin typeface="Times New Roman" panose="02020603050405020304" pitchFamily="18" charset="0"/>
                <a:cs typeface="Times New Roman" panose="02020603050405020304" pitchFamily="18" charset="0"/>
              </a:rPr>
              <a:t>         </a:t>
            </a:r>
            <a:r>
              <a:rPr lang="en-US" altLang="zh-CN" sz="2000"/>
              <a:t>RIGHT</a:t>
            </a:r>
            <a:r>
              <a:rPr lang="zh-CN" altLang="en-US" sz="2000" dirty="0">
                <a:latin typeface="Times New Roman" panose="02020603050405020304" pitchFamily="18" charset="0"/>
              </a:rPr>
              <a:t>：指示每一行组件都应该是右对齐的。</a:t>
            </a:r>
            <a:r>
              <a:rPr lang="zh-CN" altLang="en-US" sz="2000" dirty="0"/>
              <a:t> </a:t>
            </a:r>
          </a:p>
          <a:p>
            <a:pPr algn="just">
              <a:buNone/>
            </a:pPr>
            <a:r>
              <a:rPr lang="en-US" altLang="zh-CN" sz="2000">
                <a:latin typeface="Wingdings" panose="05000000000000000000" pitchFamily="2" charset="2"/>
              </a:rPr>
              <a:t>l</a:t>
            </a:r>
            <a:r>
              <a:rPr lang="en-US" altLang="zh-CN" sz="2000">
                <a:latin typeface="Times New Roman" panose="02020603050405020304" pitchFamily="18" charset="0"/>
                <a:cs typeface="Times New Roman" panose="02020603050405020304" pitchFamily="18" charset="0"/>
              </a:rPr>
              <a:t>         </a:t>
            </a:r>
            <a:r>
              <a:rPr lang="en-US" altLang="zh-CN" sz="2000"/>
              <a:t>TRAILING</a:t>
            </a:r>
            <a:r>
              <a:rPr lang="zh-CN" altLang="en-US" sz="2000" dirty="0">
                <a:latin typeface="Times New Roman" panose="02020603050405020304" pitchFamily="18" charset="0"/>
              </a:rPr>
              <a:t>：指示每行组件都应该与容器方向的结束边对齐。</a:t>
            </a:r>
            <a:endParaRPr lang="zh-CN" altLang="en-US" sz="2000" dirty="0"/>
          </a:p>
          <a:p>
            <a:pPr algn="just">
              <a:buNone/>
            </a:pPr>
            <a:r>
              <a:rPr lang="en-US" altLang="zh-CN" sz="2400" dirty="0"/>
              <a:t>③</a:t>
            </a:r>
            <a:r>
              <a:rPr lang="en-US" altLang="zh-CN" sz="2400" dirty="0">
                <a:latin typeface="Times New Roman" panose="02020603050405020304" pitchFamily="18" charset="0"/>
                <a:cs typeface="Times New Roman" panose="02020603050405020304" pitchFamily="18" charset="0"/>
              </a:rPr>
              <a:t>     </a:t>
            </a:r>
            <a:r>
              <a:rPr lang="en-US" altLang="zh-CN" sz="2400" err="1"/>
              <a:t>FlowLayout(int align, int hgap, int vgap</a:t>
            </a:r>
            <a:r>
              <a:rPr lang="en-US" altLang="zh-CN" sz="2400"/>
              <a:t>)</a:t>
            </a:r>
            <a:r>
              <a:rPr lang="en-US" altLang="zh-CN" sz="2400" dirty="0">
                <a:latin typeface="Times New Roman" panose="02020603050405020304" pitchFamily="18" charset="0"/>
              </a:rPr>
              <a:t> </a:t>
            </a:r>
          </a:p>
          <a:p>
            <a:pPr algn="just">
              <a:buNone/>
            </a:pPr>
            <a:r>
              <a:rPr lang="en-US" altLang="zh-CN" sz="1800" dirty="0">
                <a:latin typeface="Times New Roman" panose="02020603050405020304" pitchFamily="18" charset="0"/>
              </a:rPr>
              <a:t>    </a:t>
            </a:r>
            <a:r>
              <a:rPr lang="zh-CN" altLang="en-US" sz="1800" dirty="0">
                <a:latin typeface="Times New Roman" panose="02020603050405020304" pitchFamily="18" charset="0"/>
              </a:rPr>
              <a:t>创建具有指定的对齐方式以及指定的水平和垂直间隙的流布局管理器</a:t>
            </a:r>
            <a:endParaRPr lang="zh-CN" altLang="en-US" sz="1800" dirty="0"/>
          </a:p>
          <a:p>
            <a:pPr algn="just">
              <a:buNone/>
            </a:pPr>
            <a:endParaRPr lang="zh-CN" altLang="en-US" sz="1800"/>
          </a:p>
        </p:txBody>
      </p:sp>
      <p:pic>
        <p:nvPicPr>
          <p:cNvPr id="452612" name="图片 452611"/>
          <p:cNvPicPr>
            <a:picLocks noChangeAspect="1"/>
          </p:cNvPicPr>
          <p:nvPr/>
        </p:nvPicPr>
        <p:blipFill>
          <a:blip r:embed="rId3"/>
          <a:stretch>
            <a:fillRect/>
          </a:stretch>
        </p:blipFill>
        <p:spPr>
          <a:xfrm>
            <a:off x="1143000" y="5715000"/>
            <a:ext cx="1981200" cy="914400"/>
          </a:xfrm>
          <a:prstGeom prst="rect">
            <a:avLst/>
          </a:prstGeom>
          <a:noFill/>
          <a:ln w="9525">
            <a:noFill/>
          </a:ln>
        </p:spPr>
      </p:pic>
      <p:pic>
        <p:nvPicPr>
          <p:cNvPr id="452613" name="图片 452612"/>
          <p:cNvPicPr>
            <a:picLocks noChangeAspect="1"/>
          </p:cNvPicPr>
          <p:nvPr/>
        </p:nvPicPr>
        <p:blipFill>
          <a:blip r:embed="rId4"/>
          <a:stretch>
            <a:fillRect/>
          </a:stretch>
        </p:blipFill>
        <p:spPr>
          <a:xfrm>
            <a:off x="3505200" y="5715000"/>
            <a:ext cx="2209800" cy="990600"/>
          </a:xfrm>
          <a:prstGeom prst="rect">
            <a:avLst/>
          </a:prstGeom>
          <a:noFill/>
          <a:ln w="9525">
            <a:noFill/>
          </a:ln>
        </p:spPr>
      </p:pic>
      <p:pic>
        <p:nvPicPr>
          <p:cNvPr id="452614" name="图片 452613"/>
          <p:cNvPicPr>
            <a:picLocks noChangeAspect="1"/>
          </p:cNvPicPr>
          <p:nvPr/>
        </p:nvPicPr>
        <p:blipFill>
          <a:blip r:embed="rId5"/>
          <a:stretch>
            <a:fillRect/>
          </a:stretch>
        </p:blipFill>
        <p:spPr>
          <a:xfrm>
            <a:off x="6248400" y="5638800"/>
            <a:ext cx="1981200" cy="1066800"/>
          </a:xfrm>
          <a:prstGeom prst="rect">
            <a:avLst/>
          </a:prstGeom>
          <a:noFill/>
          <a:ln w="9525">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标题 453633"/>
          <p:cNvSpPr>
            <a:spLocks noGrp="1"/>
          </p:cNvSpPr>
          <p:nvPr>
            <p:ph type="title"/>
          </p:nvPr>
        </p:nvSpPr>
        <p:spPr>
          <a:ln/>
        </p:spPr>
        <p:txBody>
          <a:bodyPr anchor="b"/>
          <a:lstStyle/>
          <a:p>
            <a:r>
              <a:rPr lang="en-US" altLang="zh-CN" dirty="0">
                <a:latin typeface="楷体_GB2312" pitchFamily="49" charset="-122"/>
                <a:ea typeface="楷体_GB2312" pitchFamily="49" charset="-122"/>
              </a:rPr>
              <a:t>9.8.1 </a:t>
            </a:r>
            <a:r>
              <a:rPr lang="en-US" altLang="zh-CN" err="1">
                <a:latin typeface="楷体_GB2312" pitchFamily="49" charset="-122"/>
                <a:ea typeface="楷体_GB2312" pitchFamily="49" charset="-122"/>
              </a:rPr>
              <a:t>FlowLayout</a:t>
            </a:r>
            <a:r>
              <a:rPr lang="zh-CN" altLang="en-US" dirty="0">
                <a:latin typeface="楷体_GB2312" pitchFamily="49" charset="-122"/>
                <a:ea typeface="楷体_GB2312" pitchFamily="49" charset="-122"/>
              </a:rPr>
              <a:t>布局管理器</a:t>
            </a:r>
            <a:endParaRPr lang="zh-CN" altLang="en-US">
              <a:latin typeface="楷体_GB2312" pitchFamily="49" charset="-122"/>
              <a:ea typeface="楷体_GB2312" pitchFamily="49" charset="-122"/>
            </a:endParaRPr>
          </a:p>
        </p:txBody>
      </p:sp>
      <p:sp>
        <p:nvSpPr>
          <p:cNvPr id="453635" name="文本占位符 453634"/>
          <p:cNvSpPr>
            <a:spLocks noGrp="1"/>
          </p:cNvSpPr>
          <p:nvPr>
            <p:ph type="body" idx="1"/>
          </p:nvPr>
        </p:nvSpPr>
        <p:spPr>
          <a:ln/>
        </p:spPr>
        <p:txBody>
          <a:bodyPr/>
          <a:lstStyle/>
          <a:p>
            <a:pPr>
              <a:buNone/>
            </a:pPr>
            <a:r>
              <a:rPr lang="en-US" altLang="zh-CN" sz="2800" err="1">
                <a:latin typeface="宋体" panose="02010600030101010101" pitchFamily="2" charset="-122"/>
              </a:rPr>
              <a:t>FlowLayout</a:t>
            </a:r>
            <a:r>
              <a:rPr lang="zh-CN" altLang="en-US" sz="2800" dirty="0">
                <a:latin typeface="宋体" panose="02010600030101010101" pitchFamily="2" charset="-122"/>
              </a:rPr>
              <a:t>布局对象的常用方法：</a:t>
            </a:r>
          </a:p>
          <a:p>
            <a:pPr>
              <a:buNone/>
            </a:pPr>
            <a:r>
              <a:rPr lang="en-US" altLang="zh-CN" sz="2800" dirty="0">
                <a:latin typeface="宋体" panose="02010600030101010101" pitchFamily="2" charset="-122"/>
              </a:rPr>
              <a:t>(1)   </a:t>
            </a:r>
            <a:r>
              <a:rPr lang="en-US" altLang="zh-CN" sz="2800" err="1">
                <a:latin typeface="宋体" panose="02010600030101010101" pitchFamily="2" charset="-122"/>
              </a:rPr>
              <a:t>void setAlignment(int</a:t>
            </a:r>
            <a:r>
              <a:rPr lang="en-US" altLang="zh-CN" sz="2800" dirty="0">
                <a:latin typeface="宋体" panose="02010600030101010101" pitchFamily="2" charset="-122"/>
              </a:rPr>
              <a:t> align) </a:t>
            </a:r>
          </a:p>
          <a:p>
            <a:pPr>
              <a:buNone/>
            </a:pPr>
            <a:r>
              <a:rPr lang="en-US" altLang="zh-CN" sz="2800" dirty="0">
                <a:latin typeface="宋体" panose="02010600030101010101" pitchFamily="2" charset="-122"/>
              </a:rPr>
              <a:t>   </a:t>
            </a:r>
            <a:r>
              <a:rPr lang="zh-CN" altLang="en-US" sz="2800" dirty="0">
                <a:latin typeface="宋体" panose="02010600030101010101" pitchFamily="2" charset="-122"/>
              </a:rPr>
              <a:t>设置此布局的对齐方式。</a:t>
            </a:r>
          </a:p>
          <a:p>
            <a:pPr>
              <a:buNone/>
            </a:pPr>
            <a:r>
              <a:rPr lang="en-US" altLang="zh-CN" sz="2800" err="1">
                <a:latin typeface="宋体" panose="02010600030101010101" pitchFamily="2" charset="-122"/>
              </a:rPr>
              <a:t>(2) void layoutContainer</a:t>
            </a:r>
            <a:r>
              <a:rPr lang="en-US" altLang="zh-CN" sz="2800">
                <a:latin typeface="宋体" panose="02010600030101010101" pitchFamily="2" charset="-122"/>
              </a:rPr>
              <a:t>(Container target)</a:t>
            </a:r>
          </a:p>
          <a:p>
            <a:pPr>
              <a:buNone/>
            </a:pPr>
            <a:r>
              <a:rPr lang="en-US" altLang="zh-CN" sz="2800" dirty="0">
                <a:latin typeface="宋体" panose="02010600030101010101" pitchFamily="2" charset="-122"/>
              </a:rPr>
              <a:t>  </a:t>
            </a:r>
            <a:r>
              <a:rPr lang="zh-CN" altLang="en-US" sz="2800" err="1">
                <a:latin typeface="宋体" panose="02010600030101010101" pitchFamily="2" charset="-122"/>
              </a:rPr>
              <a:t>以</a:t>
            </a:r>
            <a:r>
              <a:rPr lang="en-US" altLang="zh-CN" sz="2800" err="1">
                <a:latin typeface="宋体" panose="02010600030101010101" pitchFamily="2" charset="-122"/>
              </a:rPr>
              <a:t>FlowLayout</a:t>
            </a:r>
            <a:r>
              <a:rPr lang="zh-CN" altLang="en-US" sz="2800" dirty="0">
                <a:latin typeface="宋体" panose="02010600030101010101" pitchFamily="2" charset="-122"/>
              </a:rPr>
              <a:t>的对齐方式重新布置容器。 </a:t>
            </a:r>
            <a:endParaRPr lang="zh-CN" altLang="en-US" sz="2800">
              <a:latin typeface="宋体" panose="02010600030101010101" pitchFamily="2"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标题 454657"/>
          <p:cNvSpPr>
            <a:spLocks noGrp="1"/>
          </p:cNvSpPr>
          <p:nvPr>
            <p:ph type="title"/>
          </p:nvPr>
        </p:nvSpPr>
        <p:spPr>
          <a:ln/>
        </p:spPr>
        <p:txBody>
          <a:bodyPr anchor="b"/>
          <a:lstStyle/>
          <a:p>
            <a:r>
              <a:rPr lang="en-US" altLang="zh-CN" dirty="0">
                <a:latin typeface="楷体_GB2312" pitchFamily="49" charset="-122"/>
                <a:ea typeface="楷体_GB2312" pitchFamily="49" charset="-122"/>
              </a:rPr>
              <a:t>9.8.1 </a:t>
            </a:r>
            <a:r>
              <a:rPr lang="en-US" altLang="zh-CN" err="1">
                <a:latin typeface="楷体_GB2312" pitchFamily="49" charset="-122"/>
                <a:ea typeface="楷体_GB2312" pitchFamily="49" charset="-122"/>
              </a:rPr>
              <a:t>FlowLayout</a:t>
            </a:r>
            <a:r>
              <a:rPr lang="zh-CN" altLang="en-US" dirty="0">
                <a:latin typeface="楷体_GB2312" pitchFamily="49" charset="-122"/>
                <a:ea typeface="楷体_GB2312" pitchFamily="49" charset="-122"/>
              </a:rPr>
              <a:t>布局管理器</a:t>
            </a:r>
            <a:endParaRPr lang="zh-CN" altLang="en-US">
              <a:latin typeface="楷体_GB2312" pitchFamily="49" charset="-122"/>
              <a:ea typeface="楷体_GB2312" pitchFamily="49" charset="-122"/>
            </a:endParaRPr>
          </a:p>
        </p:txBody>
      </p:sp>
      <p:sp>
        <p:nvSpPr>
          <p:cNvPr id="454659" name="文本占位符 454658"/>
          <p:cNvSpPr>
            <a:spLocks noGrp="1"/>
          </p:cNvSpPr>
          <p:nvPr>
            <p:ph type="body" idx="1"/>
          </p:nvPr>
        </p:nvSpPr>
        <p:spPr>
          <a:xfrm>
            <a:off x="609600" y="1447800"/>
            <a:ext cx="8153400" cy="2438400"/>
          </a:xfrm>
          <a:ln/>
        </p:spPr>
        <p:txBody>
          <a:bodyPr/>
          <a:lstStyle/>
          <a:p>
            <a:pPr>
              <a:lnSpc>
                <a:spcPct val="90000"/>
              </a:lnSpc>
            </a:pPr>
            <a:r>
              <a:rPr lang="zh-CN" altLang="en-US" sz="2800" dirty="0">
                <a:latin typeface="Times New Roman" panose="02020603050405020304" pitchFamily="18" charset="0"/>
              </a:rPr>
              <a:t>例</a:t>
            </a:r>
            <a:r>
              <a:rPr lang="en-US" altLang="zh-CN" sz="2800" dirty="0"/>
              <a:t>9-7  </a:t>
            </a:r>
            <a:r>
              <a:rPr lang="zh-CN" altLang="en-US" sz="2800" dirty="0">
                <a:latin typeface="Times New Roman" panose="02020603050405020304" pitchFamily="18" charset="0"/>
              </a:rPr>
              <a:t>使用</a:t>
            </a:r>
            <a:r>
              <a:rPr lang="en-US" altLang="zh-CN" sz="2800" err="1"/>
              <a:t>FlowLayout</a:t>
            </a:r>
            <a:r>
              <a:rPr lang="zh-CN" altLang="en-US" sz="2800" dirty="0">
                <a:latin typeface="Times New Roman" panose="02020603050405020304" pitchFamily="18" charset="0"/>
              </a:rPr>
              <a:t>布局管理器来定位</a:t>
            </a:r>
            <a:r>
              <a:rPr lang="en-US" altLang="zh-CN" sz="2800"/>
              <a:t>Frame</a:t>
            </a:r>
            <a:r>
              <a:rPr lang="zh-CN" altLang="en-US" sz="2800" dirty="0">
                <a:latin typeface="Times New Roman" panose="02020603050405020304" pitchFamily="18" charset="0"/>
              </a:rPr>
              <a:t>组件中的三个按钮。</a:t>
            </a:r>
            <a:endParaRPr lang="zh-CN" altLang="en-US" sz="2800" dirty="0"/>
          </a:p>
          <a:p>
            <a:pPr>
              <a:lnSpc>
                <a:spcPct val="90000"/>
              </a:lnSpc>
              <a:buNone/>
            </a:pPr>
            <a:r>
              <a:rPr lang="zh-CN" altLang="en-US" sz="2800" dirty="0">
                <a:latin typeface="宋体" panose="02010600030101010101" pitchFamily="2" charset="-122"/>
              </a:rPr>
              <a:t>  程序在</a:t>
            </a:r>
            <a:r>
              <a:rPr lang="en-US" altLang="zh-CN" sz="2800"/>
              <a:t>Frame</a:t>
            </a:r>
            <a:r>
              <a:rPr lang="zh-CN" altLang="en-US" sz="2800" dirty="0">
                <a:latin typeface="宋体" panose="02010600030101010101" pitchFamily="2" charset="-122"/>
              </a:rPr>
              <a:t>组件中加入三个按钮，通过用户单击按钮可改变流布局管理器的对齐方式。</a:t>
            </a:r>
          </a:p>
          <a:p>
            <a:pPr>
              <a:lnSpc>
                <a:spcPct val="90000"/>
              </a:lnSpc>
              <a:buNone/>
            </a:pPr>
            <a:r>
              <a:rPr lang="zh-CN" altLang="en-US" sz="2800" dirty="0">
                <a:latin typeface="宋体" panose="02010600030101010101" pitchFamily="2" charset="-122"/>
              </a:rPr>
              <a:t>  运行结果</a:t>
            </a:r>
            <a:r>
              <a:rPr lang="en-US" altLang="zh-CN" sz="2800" dirty="0">
                <a:latin typeface="宋体" panose="02010600030101010101" pitchFamily="2" charset="-122"/>
              </a:rPr>
              <a:t>:</a:t>
            </a:r>
          </a:p>
          <a:p>
            <a:pPr>
              <a:lnSpc>
                <a:spcPct val="90000"/>
              </a:lnSpc>
              <a:buNone/>
            </a:pPr>
            <a:r>
              <a:rPr lang="en-US" altLang="zh-CN" sz="2800" dirty="0"/>
              <a:t> </a:t>
            </a:r>
            <a:endParaRPr lang="en-US" altLang="zh-CN" sz="2800"/>
          </a:p>
        </p:txBody>
      </p:sp>
      <p:sp>
        <p:nvSpPr>
          <p:cNvPr id="454661" name="矩形 454660"/>
          <p:cNvSpPr/>
          <p:nvPr/>
        </p:nvSpPr>
        <p:spPr>
          <a:xfrm>
            <a:off x="3867150" y="3157538"/>
            <a:ext cx="9144000" cy="0"/>
          </a:xfrm>
          <a:prstGeom prst="rect">
            <a:avLst/>
          </a:prstGeom>
          <a:noFill/>
          <a:ln w="9525">
            <a:noFill/>
          </a:ln>
        </p:spPr>
        <p:txBody>
          <a:bodyPr/>
          <a:lstStyle/>
          <a:p>
            <a:endParaRPr lang="zh-CN" altLang="en-US"/>
          </a:p>
        </p:txBody>
      </p:sp>
      <p:pic>
        <p:nvPicPr>
          <p:cNvPr id="454660" name="图片 454659"/>
          <p:cNvPicPr>
            <a:picLocks noChangeAspect="1"/>
          </p:cNvPicPr>
          <p:nvPr/>
        </p:nvPicPr>
        <p:blipFill>
          <a:blip r:embed="rId3"/>
          <a:stretch>
            <a:fillRect/>
          </a:stretch>
        </p:blipFill>
        <p:spPr>
          <a:xfrm>
            <a:off x="1143000" y="3886200"/>
            <a:ext cx="1981200" cy="1143000"/>
          </a:xfrm>
          <a:prstGeom prst="rect">
            <a:avLst/>
          </a:prstGeom>
          <a:noFill/>
          <a:ln w="9525">
            <a:noFill/>
          </a:ln>
        </p:spPr>
      </p:pic>
      <p:sp>
        <p:nvSpPr>
          <p:cNvPr id="454663" name="矩形 454662"/>
          <p:cNvSpPr/>
          <p:nvPr/>
        </p:nvSpPr>
        <p:spPr>
          <a:xfrm>
            <a:off x="3833813" y="3162300"/>
            <a:ext cx="9144000" cy="0"/>
          </a:xfrm>
          <a:prstGeom prst="rect">
            <a:avLst/>
          </a:prstGeom>
          <a:noFill/>
          <a:ln w="9525">
            <a:noFill/>
          </a:ln>
        </p:spPr>
        <p:txBody>
          <a:bodyPr/>
          <a:lstStyle/>
          <a:p>
            <a:endParaRPr lang="zh-CN" altLang="en-US"/>
          </a:p>
        </p:txBody>
      </p:sp>
      <p:pic>
        <p:nvPicPr>
          <p:cNvPr id="454662" name="图片 454661"/>
          <p:cNvPicPr>
            <a:picLocks noChangeAspect="1"/>
          </p:cNvPicPr>
          <p:nvPr/>
        </p:nvPicPr>
        <p:blipFill>
          <a:blip r:embed="rId4"/>
          <a:stretch>
            <a:fillRect/>
          </a:stretch>
        </p:blipFill>
        <p:spPr>
          <a:xfrm>
            <a:off x="3733800" y="3886200"/>
            <a:ext cx="2209800" cy="1219200"/>
          </a:xfrm>
          <a:prstGeom prst="rect">
            <a:avLst/>
          </a:prstGeom>
          <a:noFill/>
          <a:ln w="9525">
            <a:noFill/>
          </a:ln>
        </p:spPr>
      </p:pic>
      <p:sp>
        <p:nvSpPr>
          <p:cNvPr id="454665" name="矩形 454664"/>
          <p:cNvSpPr/>
          <p:nvPr/>
        </p:nvSpPr>
        <p:spPr>
          <a:xfrm>
            <a:off x="3914775" y="3162300"/>
            <a:ext cx="9144000" cy="0"/>
          </a:xfrm>
          <a:prstGeom prst="rect">
            <a:avLst/>
          </a:prstGeom>
          <a:noFill/>
          <a:ln w="9525">
            <a:noFill/>
          </a:ln>
        </p:spPr>
        <p:txBody>
          <a:bodyPr/>
          <a:lstStyle/>
          <a:p>
            <a:endParaRPr lang="zh-CN" altLang="en-US"/>
          </a:p>
        </p:txBody>
      </p:sp>
      <p:pic>
        <p:nvPicPr>
          <p:cNvPr id="454664" name="图片 454663"/>
          <p:cNvPicPr>
            <a:picLocks noChangeAspect="1"/>
          </p:cNvPicPr>
          <p:nvPr/>
        </p:nvPicPr>
        <p:blipFill>
          <a:blip r:embed="rId5"/>
          <a:stretch>
            <a:fillRect/>
          </a:stretch>
        </p:blipFill>
        <p:spPr>
          <a:xfrm>
            <a:off x="6400800" y="3886200"/>
            <a:ext cx="1981200" cy="1143000"/>
          </a:xfrm>
          <a:prstGeom prst="rect">
            <a:avLst/>
          </a:prstGeom>
          <a:noFill/>
          <a:ln w="9525">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标题 685057"/>
          <p:cNvSpPr>
            <a:spLocks noGrp="1"/>
          </p:cNvSpPr>
          <p:nvPr>
            <p:ph type="title"/>
          </p:nvPr>
        </p:nvSpPr>
        <p:spPr>
          <a:ln/>
        </p:spPr>
        <p:txBody>
          <a:bodyPr anchor="b"/>
          <a:lstStyle/>
          <a:p>
            <a:endParaRPr/>
          </a:p>
        </p:txBody>
      </p:sp>
      <p:sp>
        <p:nvSpPr>
          <p:cNvPr id="685059" name="文本占位符 685058"/>
          <p:cNvSpPr>
            <a:spLocks noGrp="1"/>
          </p:cNvSpPr>
          <p:nvPr>
            <p:ph type="body" idx="1"/>
          </p:nvPr>
        </p:nvSpPr>
        <p:spPr>
          <a:xfrm>
            <a:off x="0" y="0"/>
            <a:ext cx="8763000" cy="6553200"/>
          </a:xfrm>
          <a:solidFill>
            <a:srgbClr val="FFFFFF"/>
          </a:solidFill>
          <a:ln/>
        </p:spPr>
        <p:txBody>
          <a:bodyPr/>
          <a:lstStyle/>
          <a:p>
            <a:pPr>
              <a:lnSpc>
                <a:spcPct val="90000"/>
              </a:lnSpc>
              <a:buNone/>
            </a:pPr>
            <a:r>
              <a:rPr lang="en-US" altLang="zh-CN" sz="2000" err="1"/>
              <a:t>public class FlowLayoutDemo extends JFrame</a:t>
            </a:r>
            <a:r>
              <a:rPr lang="en-US" altLang="zh-CN" sz="2000"/>
              <a:t> {</a:t>
            </a:r>
          </a:p>
          <a:p>
            <a:pPr>
              <a:lnSpc>
                <a:spcPct val="90000"/>
              </a:lnSpc>
              <a:buNone/>
            </a:pPr>
            <a:r>
              <a:rPr lang="en-US" altLang="zh-CN" sz="2000" err="1"/>
              <a:t>   private JButton leftButton, centerButton, rightButton</a:t>
            </a:r>
            <a:r>
              <a:rPr lang="en-US" altLang="zh-CN" sz="2000"/>
              <a:t>;</a:t>
            </a:r>
          </a:p>
          <a:p>
            <a:pPr>
              <a:lnSpc>
                <a:spcPct val="90000"/>
              </a:lnSpc>
              <a:buNone/>
            </a:pPr>
            <a:r>
              <a:rPr lang="en-US" altLang="zh-CN" sz="2000"/>
              <a:t>   private Container container;</a:t>
            </a:r>
          </a:p>
          <a:p>
            <a:pPr>
              <a:lnSpc>
                <a:spcPct val="90000"/>
              </a:lnSpc>
              <a:buNone/>
            </a:pPr>
            <a:r>
              <a:rPr lang="en-US" altLang="zh-CN" sz="2000" err="1"/>
              <a:t>   private FlowLayout</a:t>
            </a:r>
            <a:r>
              <a:rPr lang="en-US" altLang="zh-CN" sz="2000"/>
              <a:t> layout;</a:t>
            </a:r>
          </a:p>
          <a:p>
            <a:pPr>
              <a:lnSpc>
                <a:spcPct val="90000"/>
              </a:lnSpc>
              <a:buNone/>
            </a:pPr>
            <a:r>
              <a:rPr lang="en-US" altLang="zh-CN" sz="2000" dirty="0"/>
              <a:t>   </a:t>
            </a:r>
            <a:r>
              <a:rPr lang="en-US" altLang="zh-CN" sz="2000" err="1"/>
              <a:t>public FlowLayoutDemo</a:t>
            </a:r>
            <a:r>
              <a:rPr lang="en-US" altLang="zh-CN" sz="2000"/>
              <a:t>()   {</a:t>
            </a:r>
          </a:p>
          <a:p>
            <a:pPr>
              <a:lnSpc>
                <a:spcPct val="90000"/>
              </a:lnSpc>
              <a:buNone/>
            </a:pPr>
            <a:r>
              <a:rPr lang="en-US" altLang="zh-CN" sz="2000" err="1"/>
              <a:t>      super( "FlowLayout</a:t>
            </a:r>
            <a:r>
              <a:rPr lang="zh-CN" altLang="en-US" sz="2000" dirty="0"/>
              <a:t>布局管理</a:t>
            </a:r>
            <a:r>
              <a:rPr lang="en-US" altLang="zh-CN" sz="2000" dirty="0"/>
              <a:t>" );</a:t>
            </a:r>
          </a:p>
          <a:p>
            <a:pPr>
              <a:lnSpc>
                <a:spcPct val="90000"/>
              </a:lnSpc>
              <a:buNone/>
            </a:pPr>
            <a:r>
              <a:rPr lang="en-US" altLang="zh-CN" sz="2000" dirty="0"/>
              <a:t>      </a:t>
            </a:r>
            <a:r>
              <a:rPr lang="en-US" altLang="zh-CN" sz="2000" err="1">
                <a:solidFill>
                  <a:schemeClr val="folHlink"/>
                </a:solidFill>
              </a:rPr>
              <a:t>layout = new FlowLayout</a:t>
            </a:r>
            <a:r>
              <a:rPr lang="en-US" altLang="zh-CN" sz="2000">
                <a:solidFill>
                  <a:schemeClr val="folHlink"/>
                </a:solidFill>
              </a:rPr>
              <a:t>();</a:t>
            </a:r>
          </a:p>
          <a:p>
            <a:pPr>
              <a:lnSpc>
                <a:spcPct val="90000"/>
              </a:lnSpc>
              <a:buNone/>
            </a:pPr>
            <a:r>
              <a:rPr lang="en-US" altLang="zh-CN" sz="2000" err="1"/>
              <a:t>      container = getContentPane</a:t>
            </a:r>
            <a:r>
              <a:rPr lang="en-US" altLang="zh-CN" sz="2000"/>
              <a:t>();</a:t>
            </a:r>
          </a:p>
          <a:p>
            <a:pPr>
              <a:lnSpc>
                <a:spcPct val="90000"/>
              </a:lnSpc>
              <a:buNone/>
            </a:pPr>
            <a:r>
              <a:rPr lang="en-US" altLang="zh-CN" sz="2000" err="1"/>
              <a:t>      container.setLayout</a:t>
            </a:r>
            <a:r>
              <a:rPr lang="en-US" altLang="zh-CN" sz="2000"/>
              <a:t>( layout );      </a:t>
            </a:r>
          </a:p>
          <a:p>
            <a:pPr>
              <a:lnSpc>
                <a:spcPct val="90000"/>
              </a:lnSpc>
              <a:buNone/>
            </a:pPr>
            <a:r>
              <a:rPr lang="en-US" altLang="zh-CN" sz="2000" err="1"/>
              <a:t>      // set up leftButton and register listener</a:t>
            </a:r>
          </a:p>
          <a:p>
            <a:pPr>
              <a:lnSpc>
                <a:spcPct val="90000"/>
              </a:lnSpc>
              <a:buNone/>
            </a:pPr>
            <a:r>
              <a:rPr lang="en-US" altLang="zh-CN" sz="2000" err="1"/>
              <a:t>      leftButton = new JButton</a:t>
            </a:r>
            <a:r>
              <a:rPr lang="en-US" altLang="zh-CN" sz="2000" dirty="0"/>
              <a:t>( "</a:t>
            </a:r>
            <a:r>
              <a:rPr lang="zh-CN" altLang="en-US" sz="2000" dirty="0"/>
              <a:t>左对齐</a:t>
            </a:r>
            <a:r>
              <a:rPr lang="en-US" altLang="zh-CN" sz="2000" dirty="0"/>
              <a:t>" );</a:t>
            </a:r>
          </a:p>
          <a:p>
            <a:pPr>
              <a:lnSpc>
                <a:spcPct val="90000"/>
              </a:lnSpc>
              <a:buNone/>
            </a:pPr>
            <a:r>
              <a:rPr lang="en-US" altLang="zh-CN" sz="2000" dirty="0"/>
              <a:t>      </a:t>
            </a:r>
            <a:r>
              <a:rPr lang="en-US" altLang="zh-CN" sz="2000" err="1"/>
              <a:t>container.add( leftButton );</a:t>
            </a:r>
          </a:p>
          <a:p>
            <a:pPr>
              <a:lnSpc>
                <a:spcPct val="90000"/>
              </a:lnSpc>
              <a:buNone/>
            </a:pPr>
            <a:r>
              <a:rPr lang="en-US" altLang="zh-CN" sz="2000" err="1"/>
              <a:t>      leftButton.addActionListener</a:t>
            </a:r>
            <a:r>
              <a:rPr lang="en-US" altLang="zh-CN" sz="2000"/>
              <a:t>(</a:t>
            </a:r>
          </a:p>
          <a:p>
            <a:pPr>
              <a:lnSpc>
                <a:spcPct val="90000"/>
              </a:lnSpc>
              <a:buNone/>
            </a:pPr>
            <a:r>
              <a:rPr lang="en-US" altLang="zh-CN" sz="2000" err="1"/>
              <a:t>         new ActionListener</a:t>
            </a:r>
            <a:r>
              <a:rPr lang="en-US" altLang="zh-CN" sz="2000"/>
              <a:t>() { </a:t>
            </a:r>
          </a:p>
          <a:p>
            <a:pPr>
              <a:lnSpc>
                <a:spcPct val="90000"/>
              </a:lnSpc>
              <a:buNone/>
            </a:pPr>
            <a:r>
              <a:rPr lang="en-US" altLang="zh-CN" sz="2000" err="1"/>
              <a:t>            public void actionPerformed( ActionEvent</a:t>
            </a:r>
            <a:r>
              <a:rPr lang="en-US" altLang="zh-CN" sz="2000"/>
              <a:t> event )</a:t>
            </a:r>
          </a:p>
          <a:p>
            <a:pPr>
              <a:lnSpc>
                <a:spcPct val="90000"/>
              </a:lnSpc>
              <a:buNone/>
            </a:pPr>
            <a:r>
              <a:rPr lang="en-US" altLang="zh-CN" sz="2000"/>
              <a:t>            {  </a:t>
            </a:r>
            <a:r>
              <a:rPr lang="en-US" altLang="zh-CN" sz="2000" dirty="0" err="1">
                <a:solidFill>
                  <a:schemeClr val="folHlink"/>
                </a:solidFill>
              </a:rPr>
              <a:t>layout.setAlignment</a:t>
            </a:r>
            <a:r>
              <a:rPr lang="en-US" altLang="zh-CN" sz="2000" dirty="0" err="1"/>
              <a:t>( FlowLayout</a:t>
            </a:r>
            <a:r>
              <a:rPr lang="en-US" altLang="zh-CN" sz="2000"/>
              <a:t>.LEFT );               </a:t>
            </a:r>
          </a:p>
          <a:p>
            <a:pPr>
              <a:lnSpc>
                <a:spcPct val="90000"/>
              </a:lnSpc>
              <a:buNone/>
            </a:pPr>
            <a:r>
              <a:rPr lang="en-US" altLang="zh-CN" sz="2000"/>
              <a:t>               </a:t>
            </a:r>
            <a:r>
              <a:rPr lang="en-US" altLang="zh-CN" sz="2000" dirty="0" err="1">
                <a:solidFill>
                  <a:schemeClr val="folHlink"/>
                </a:solidFill>
              </a:rPr>
              <a:t>layout.layoutContainer</a:t>
            </a:r>
            <a:r>
              <a:rPr lang="en-US" altLang="zh-CN" sz="2000">
                <a:solidFill>
                  <a:schemeClr val="folHlink"/>
                </a:solidFill>
              </a:rPr>
              <a:t>( container );</a:t>
            </a:r>
            <a:r>
              <a:rPr lang="en-US" altLang="zh-CN" sz="2000"/>
              <a:t>   </a:t>
            </a:r>
            <a:r>
              <a:rPr lang="en-US" altLang="zh-CN" sz="2000" dirty="0">
                <a:solidFill>
                  <a:srgbClr val="FF9900"/>
                </a:solidFill>
              </a:rPr>
              <a:t>// </a:t>
            </a:r>
            <a:r>
              <a:rPr lang="zh-CN" altLang="en-US" sz="2000" dirty="0">
                <a:solidFill>
                  <a:srgbClr val="FF9900"/>
                </a:solidFill>
              </a:rPr>
              <a:t>重新对齐容器中的组件</a:t>
            </a:r>
            <a:endParaRPr lang="zh-CN" altLang="en-US" sz="2000">
              <a:solidFill>
                <a:srgbClr val="FF9900"/>
              </a:solidFill>
            </a:endParaRPr>
          </a:p>
          <a:p>
            <a:pPr>
              <a:lnSpc>
                <a:spcPct val="90000"/>
              </a:lnSpc>
              <a:buNone/>
            </a:pPr>
            <a:r>
              <a:rPr lang="zh-CN" altLang="en-US" sz="2000"/>
              <a:t>            </a:t>
            </a:r>
            <a:r>
              <a:rPr lang="en-US" altLang="zh-CN" sz="2000"/>
              <a:t>}</a:t>
            </a:r>
          </a:p>
          <a:p>
            <a:pPr>
              <a:lnSpc>
                <a:spcPct val="90000"/>
              </a:lnSpc>
              <a:buNone/>
            </a:pPr>
            <a:r>
              <a:rPr lang="en-US" altLang="zh-CN" sz="2000"/>
              <a:t>         } ); </a:t>
            </a:r>
            <a:r>
              <a:rPr lang="en-US" altLang="zh-CN" sz="2000" dirty="0" err="1">
                <a:solidFill>
                  <a:srgbClr val="FF9900"/>
                </a:solidFill>
              </a:rPr>
              <a:t>// end call to addActionListener</a:t>
            </a:r>
            <a:endParaRPr lang="en-US" altLang="zh-CN" sz="2000">
              <a:solidFill>
                <a:srgbClr val="FF9900"/>
              </a:solidFill>
            </a:endParaRPr>
          </a:p>
        </p:txBody>
      </p:sp>
      <p:pic>
        <p:nvPicPr>
          <p:cNvPr id="685060" name="图片 685059"/>
          <p:cNvPicPr>
            <a:picLocks noChangeAspect="1"/>
          </p:cNvPicPr>
          <p:nvPr/>
        </p:nvPicPr>
        <p:blipFill>
          <a:blip r:embed="rId2"/>
          <a:stretch>
            <a:fillRect/>
          </a:stretch>
        </p:blipFill>
        <p:spPr>
          <a:xfrm>
            <a:off x="6858000" y="304800"/>
            <a:ext cx="1981200" cy="1143000"/>
          </a:xfrm>
          <a:prstGeom prst="rect">
            <a:avLst/>
          </a:prstGeom>
          <a:noFill/>
          <a:ln w="9525">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标题 686081"/>
          <p:cNvSpPr>
            <a:spLocks noGrp="1"/>
          </p:cNvSpPr>
          <p:nvPr>
            <p:ph type="title"/>
          </p:nvPr>
        </p:nvSpPr>
        <p:spPr>
          <a:ln/>
        </p:spPr>
        <p:txBody>
          <a:bodyPr anchor="b"/>
          <a:lstStyle/>
          <a:p>
            <a:endParaRPr/>
          </a:p>
        </p:txBody>
      </p:sp>
      <p:sp>
        <p:nvSpPr>
          <p:cNvPr id="686083" name="文本占位符 686082"/>
          <p:cNvSpPr>
            <a:spLocks noGrp="1"/>
          </p:cNvSpPr>
          <p:nvPr>
            <p:ph type="body" idx="1"/>
          </p:nvPr>
        </p:nvSpPr>
        <p:spPr>
          <a:xfrm>
            <a:off x="152400" y="152400"/>
            <a:ext cx="8534400" cy="4038600"/>
          </a:xfrm>
          <a:solidFill>
            <a:srgbClr val="FFFFFF"/>
          </a:solidFill>
          <a:ln/>
        </p:spPr>
        <p:txBody>
          <a:bodyPr/>
          <a:lstStyle/>
          <a:p>
            <a:pPr>
              <a:lnSpc>
                <a:spcPct val="90000"/>
              </a:lnSpc>
              <a:buNone/>
            </a:pPr>
            <a:r>
              <a:rPr lang="en-US" altLang="zh-CN" sz="1800" err="1"/>
              <a:t>centerButton = new JButton</a:t>
            </a:r>
            <a:r>
              <a:rPr lang="en-US" altLang="zh-CN" sz="1800" dirty="0"/>
              <a:t>( "</a:t>
            </a:r>
            <a:r>
              <a:rPr lang="zh-CN" altLang="en-US" sz="1800" dirty="0"/>
              <a:t>中心对齐</a:t>
            </a:r>
            <a:r>
              <a:rPr lang="en-US" altLang="zh-CN" sz="1800" dirty="0"/>
              <a:t>" );</a:t>
            </a:r>
          </a:p>
          <a:p>
            <a:pPr>
              <a:lnSpc>
                <a:spcPct val="90000"/>
              </a:lnSpc>
              <a:buNone/>
            </a:pPr>
            <a:r>
              <a:rPr lang="en-US" altLang="zh-CN" sz="1800" dirty="0"/>
              <a:t>      </a:t>
            </a:r>
            <a:r>
              <a:rPr lang="en-US" altLang="zh-CN" sz="1800" err="1"/>
              <a:t>container.add( centerButton );</a:t>
            </a:r>
          </a:p>
          <a:p>
            <a:pPr>
              <a:lnSpc>
                <a:spcPct val="90000"/>
              </a:lnSpc>
              <a:buNone/>
            </a:pPr>
            <a:r>
              <a:rPr lang="en-US" altLang="zh-CN" sz="1800" err="1"/>
              <a:t>      centerButton.addActionListener</a:t>
            </a:r>
            <a:r>
              <a:rPr lang="en-US" altLang="zh-CN" sz="1800"/>
              <a:t>(</a:t>
            </a:r>
          </a:p>
          <a:p>
            <a:pPr>
              <a:lnSpc>
                <a:spcPct val="90000"/>
              </a:lnSpc>
              <a:buNone/>
            </a:pPr>
            <a:r>
              <a:rPr lang="en-US" altLang="zh-CN" sz="1800" err="1"/>
              <a:t>         new ActionListener</a:t>
            </a:r>
            <a:r>
              <a:rPr lang="en-US" altLang="zh-CN" sz="1800"/>
              <a:t>() {  </a:t>
            </a:r>
            <a:r>
              <a:rPr lang="en-US" altLang="zh-CN" sz="1800">
                <a:solidFill>
                  <a:srgbClr val="FF9900"/>
                </a:solidFill>
              </a:rPr>
              <a:t>// anonymous inner class</a:t>
            </a:r>
          </a:p>
          <a:p>
            <a:pPr>
              <a:lnSpc>
                <a:spcPct val="90000"/>
              </a:lnSpc>
              <a:buNone/>
            </a:pPr>
            <a:r>
              <a:rPr lang="en-US" altLang="zh-CN" sz="1800" err="1">
                <a:solidFill>
                  <a:srgbClr val="FF9900"/>
                </a:solidFill>
              </a:rPr>
              <a:t>            // process centerButton</a:t>
            </a:r>
            <a:r>
              <a:rPr lang="en-US" altLang="zh-CN" sz="1800">
                <a:solidFill>
                  <a:srgbClr val="FF9900"/>
                </a:solidFill>
              </a:rPr>
              <a:t> event</a:t>
            </a:r>
            <a:r>
              <a:rPr lang="en-US" altLang="zh-CN" sz="1800"/>
              <a:t>  </a:t>
            </a:r>
          </a:p>
          <a:p>
            <a:pPr>
              <a:lnSpc>
                <a:spcPct val="90000"/>
              </a:lnSpc>
              <a:buNone/>
            </a:pPr>
            <a:r>
              <a:rPr lang="en-US" altLang="zh-CN" sz="1800" err="1"/>
              <a:t>            public void actionPerformed( ActionEvent</a:t>
            </a:r>
            <a:r>
              <a:rPr lang="en-US" altLang="zh-CN" sz="1800"/>
              <a:t> event )</a:t>
            </a:r>
          </a:p>
          <a:p>
            <a:pPr>
              <a:lnSpc>
                <a:spcPct val="90000"/>
              </a:lnSpc>
              <a:buNone/>
            </a:pPr>
            <a:r>
              <a:rPr lang="en-US" altLang="zh-CN" sz="1800"/>
              <a:t>            {  </a:t>
            </a:r>
            <a:r>
              <a:rPr lang="en-US" altLang="zh-CN" sz="1800" err="1">
                <a:solidFill>
                  <a:schemeClr val="folHlink"/>
                </a:solidFill>
              </a:rPr>
              <a:t>layout.setAlignment( FlowLayout</a:t>
            </a:r>
            <a:r>
              <a:rPr lang="en-US" altLang="zh-CN" sz="1800">
                <a:solidFill>
                  <a:schemeClr val="folHlink"/>
                </a:solidFill>
              </a:rPr>
              <a:t>.CENTER );               </a:t>
            </a:r>
          </a:p>
          <a:p>
            <a:pPr>
              <a:lnSpc>
                <a:spcPct val="90000"/>
              </a:lnSpc>
              <a:buNone/>
            </a:pPr>
            <a:r>
              <a:rPr lang="en-US" altLang="zh-CN" sz="1800" err="1">
                <a:solidFill>
                  <a:schemeClr val="folHlink"/>
                </a:solidFill>
              </a:rPr>
              <a:t>               layout.layoutContainer</a:t>
            </a:r>
            <a:r>
              <a:rPr lang="en-US" altLang="zh-CN" sz="1800">
                <a:solidFill>
                  <a:schemeClr val="folHlink"/>
                </a:solidFill>
              </a:rPr>
              <a:t>( container );</a:t>
            </a:r>
          </a:p>
          <a:p>
            <a:pPr>
              <a:lnSpc>
                <a:spcPct val="90000"/>
              </a:lnSpc>
              <a:buNone/>
            </a:pPr>
            <a:r>
              <a:rPr lang="en-US" altLang="zh-CN" sz="1800"/>
              <a:t>            }</a:t>
            </a:r>
          </a:p>
          <a:p>
            <a:pPr>
              <a:lnSpc>
                <a:spcPct val="90000"/>
              </a:lnSpc>
              <a:buNone/>
            </a:pPr>
            <a:r>
              <a:rPr lang="en-US" altLang="zh-CN" sz="1800"/>
              <a:t>         } );</a:t>
            </a:r>
          </a:p>
          <a:p>
            <a:pPr>
              <a:lnSpc>
                <a:spcPct val="90000"/>
              </a:lnSpc>
              <a:buNone/>
            </a:pPr>
            <a:r>
              <a:rPr lang="en-US" altLang="zh-CN" sz="1800" err="1"/>
              <a:t>rightButton = new JButton</a:t>
            </a:r>
            <a:r>
              <a:rPr lang="en-US" altLang="zh-CN" sz="1800" dirty="0"/>
              <a:t>( "</a:t>
            </a:r>
            <a:r>
              <a:rPr lang="zh-CN" altLang="en-US" sz="1800" dirty="0"/>
              <a:t>右对齐</a:t>
            </a:r>
            <a:r>
              <a:rPr lang="en-US" altLang="zh-CN" sz="1800" dirty="0"/>
              <a:t>" );</a:t>
            </a:r>
          </a:p>
          <a:p>
            <a:pPr>
              <a:lnSpc>
                <a:spcPct val="90000"/>
              </a:lnSpc>
              <a:buNone/>
            </a:pPr>
            <a:r>
              <a:rPr lang="en-US" altLang="zh-CN" sz="1800" dirty="0"/>
              <a:t>      </a:t>
            </a:r>
            <a:r>
              <a:rPr lang="en-US" altLang="zh-CN" sz="1800" err="1"/>
              <a:t>container.add( rightButton );</a:t>
            </a:r>
          </a:p>
          <a:p>
            <a:pPr>
              <a:lnSpc>
                <a:spcPct val="90000"/>
              </a:lnSpc>
              <a:buNone/>
            </a:pPr>
            <a:r>
              <a:rPr lang="en-US" altLang="zh-CN" sz="1800" err="1"/>
              <a:t>      rightButton.addActionListener</a:t>
            </a:r>
            <a:r>
              <a:rPr lang="en-US" altLang="zh-CN" sz="1800"/>
              <a:t>(</a:t>
            </a:r>
          </a:p>
          <a:p>
            <a:pPr>
              <a:lnSpc>
                <a:spcPct val="90000"/>
              </a:lnSpc>
              <a:buNone/>
            </a:pPr>
            <a:r>
              <a:rPr lang="en-US" altLang="zh-CN" sz="1800" err="1"/>
              <a:t>         new ActionListener</a:t>
            </a:r>
            <a:r>
              <a:rPr lang="en-US" altLang="zh-CN" sz="1800"/>
              <a:t>() {  </a:t>
            </a:r>
            <a:r>
              <a:rPr lang="en-US" altLang="zh-CN" sz="1800">
                <a:solidFill>
                  <a:srgbClr val="FF9900"/>
                </a:solidFill>
              </a:rPr>
              <a:t>// anonymous inner class</a:t>
            </a:r>
          </a:p>
          <a:p>
            <a:pPr>
              <a:lnSpc>
                <a:spcPct val="90000"/>
              </a:lnSpc>
              <a:buNone/>
            </a:pPr>
            <a:r>
              <a:rPr lang="en-US" altLang="zh-CN" sz="1800" err="1">
                <a:solidFill>
                  <a:srgbClr val="FF9900"/>
                </a:solidFill>
              </a:rPr>
              <a:t>            // process rightButton</a:t>
            </a:r>
            <a:r>
              <a:rPr lang="en-US" altLang="zh-CN" sz="1800">
                <a:solidFill>
                  <a:srgbClr val="FF9900"/>
                </a:solidFill>
              </a:rPr>
              <a:t> event</a:t>
            </a:r>
            <a:r>
              <a:rPr lang="en-US" altLang="zh-CN" sz="1800"/>
              <a:t>  </a:t>
            </a:r>
          </a:p>
          <a:p>
            <a:pPr>
              <a:lnSpc>
                <a:spcPct val="90000"/>
              </a:lnSpc>
              <a:buNone/>
            </a:pPr>
            <a:r>
              <a:rPr lang="en-US" altLang="zh-CN" sz="1800" err="1"/>
              <a:t>            public void actionPerformed( ActionEvent</a:t>
            </a:r>
            <a:r>
              <a:rPr lang="en-US" altLang="zh-CN" sz="1800"/>
              <a:t> event )</a:t>
            </a:r>
          </a:p>
          <a:p>
            <a:pPr>
              <a:lnSpc>
                <a:spcPct val="90000"/>
              </a:lnSpc>
              <a:buNone/>
            </a:pPr>
            <a:r>
              <a:rPr lang="en-US" altLang="zh-CN" sz="1800"/>
              <a:t>            {</a:t>
            </a:r>
          </a:p>
          <a:p>
            <a:pPr>
              <a:lnSpc>
                <a:spcPct val="90000"/>
              </a:lnSpc>
              <a:buNone/>
            </a:pPr>
            <a:r>
              <a:rPr lang="en-US" altLang="zh-CN" sz="1800"/>
              <a:t>               </a:t>
            </a:r>
            <a:r>
              <a:rPr lang="en-US" altLang="zh-CN" sz="1800" err="1">
                <a:solidFill>
                  <a:schemeClr val="folHlink"/>
                </a:solidFill>
              </a:rPr>
              <a:t>layout.setAlignment( FlowLayout</a:t>
            </a:r>
            <a:r>
              <a:rPr lang="en-US" altLang="zh-CN" sz="1800">
                <a:solidFill>
                  <a:schemeClr val="folHlink"/>
                </a:solidFill>
              </a:rPr>
              <a:t>.RIGHT );</a:t>
            </a:r>
          </a:p>
          <a:p>
            <a:pPr>
              <a:lnSpc>
                <a:spcPct val="90000"/>
              </a:lnSpc>
              <a:buNone/>
            </a:pPr>
            <a:r>
              <a:rPr lang="en-US" altLang="zh-CN" sz="1800" err="1">
                <a:solidFill>
                  <a:schemeClr val="folHlink"/>
                </a:solidFill>
              </a:rPr>
              <a:t>               layout.layoutContainer</a:t>
            </a:r>
            <a:r>
              <a:rPr lang="en-US" altLang="zh-CN" sz="1800">
                <a:solidFill>
                  <a:schemeClr val="folHlink"/>
                </a:solidFill>
              </a:rPr>
              <a:t>( container );</a:t>
            </a:r>
          </a:p>
          <a:p>
            <a:pPr>
              <a:lnSpc>
                <a:spcPct val="90000"/>
              </a:lnSpc>
              <a:buNone/>
            </a:pPr>
            <a:r>
              <a:rPr lang="en-US" altLang="zh-CN" sz="1800"/>
              <a:t>            }</a:t>
            </a:r>
          </a:p>
          <a:p>
            <a:pPr>
              <a:lnSpc>
                <a:spcPct val="90000"/>
              </a:lnSpc>
              <a:buNone/>
            </a:pPr>
            <a:r>
              <a:rPr lang="en-US" altLang="zh-CN" sz="1800"/>
              <a:t>         } );</a:t>
            </a:r>
          </a:p>
          <a:p>
            <a:pPr>
              <a:lnSpc>
                <a:spcPct val="90000"/>
              </a:lnSpc>
              <a:buNone/>
            </a:pPr>
            <a:r>
              <a:rPr lang="en-US" altLang="zh-CN" sz="1800">
                <a:latin typeface="Times New Roman" panose="02020603050405020304" pitchFamily="18" charset="0"/>
              </a:rPr>
              <a:t>…</a:t>
            </a:r>
            <a:r>
              <a:rPr lang="en-US" altLang="zh-CN" sz="1800"/>
              <a:t>..</a:t>
            </a:r>
          </a:p>
        </p:txBody>
      </p:sp>
      <p:pic>
        <p:nvPicPr>
          <p:cNvPr id="686084" name="图片 686083"/>
          <p:cNvPicPr>
            <a:picLocks noChangeAspect="1"/>
          </p:cNvPicPr>
          <p:nvPr/>
        </p:nvPicPr>
        <p:blipFill>
          <a:blip r:embed="rId2"/>
          <a:stretch>
            <a:fillRect/>
          </a:stretch>
        </p:blipFill>
        <p:spPr>
          <a:xfrm>
            <a:off x="6858000" y="152400"/>
            <a:ext cx="1981200" cy="1143000"/>
          </a:xfrm>
          <a:prstGeom prst="rect">
            <a:avLst/>
          </a:prstGeom>
          <a:noFill/>
          <a:ln w="9525">
            <a:noFill/>
          </a:ln>
        </p:spPr>
      </p:pic>
      <p:pic>
        <p:nvPicPr>
          <p:cNvPr id="686085" name="图片 686084"/>
          <p:cNvPicPr>
            <a:picLocks noChangeAspect="1"/>
          </p:cNvPicPr>
          <p:nvPr/>
        </p:nvPicPr>
        <p:blipFill>
          <a:blip r:embed="rId3"/>
          <a:stretch>
            <a:fillRect/>
          </a:stretch>
        </p:blipFill>
        <p:spPr>
          <a:xfrm>
            <a:off x="6934200" y="4038600"/>
            <a:ext cx="1981200" cy="114300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标题 390145"/>
          <p:cNvSpPr>
            <a:spLocks noGrp="1"/>
          </p:cNvSpPr>
          <p:nvPr>
            <p:ph type="title"/>
          </p:nvPr>
        </p:nvSpPr>
        <p:spPr>
          <a:ln/>
        </p:spPr>
        <p:txBody>
          <a:bodyPr anchor="b"/>
          <a:lstStyle/>
          <a:p>
            <a:r>
              <a:rPr lang="en-US" altLang="zh-CN" sz="3200" b="0" dirty="0">
                <a:solidFill>
                  <a:schemeClr val="folHlink"/>
                </a:solidFill>
              </a:rPr>
              <a:t>1</a:t>
            </a:r>
            <a:r>
              <a:rPr lang="zh-CN" altLang="en-US" sz="3200" b="0" dirty="0">
                <a:solidFill>
                  <a:schemeClr val="folHlink"/>
                </a:solidFill>
              </a:rPr>
              <a:t>、 </a:t>
            </a:r>
            <a:r>
              <a:rPr lang="en-US" altLang="zh-CN" sz="3200" dirty="0">
                <a:solidFill>
                  <a:schemeClr val="folHlink"/>
                </a:solidFill>
                <a:latin typeface="Arial" panose="020B0604020202020204" pitchFamily="34" charset="0"/>
                <a:ea typeface="楷体_GB2312" pitchFamily="49" charset="-122"/>
              </a:rPr>
              <a:t>AWT</a:t>
            </a:r>
            <a:r>
              <a:rPr lang="zh-CN" altLang="en-US" sz="3200" dirty="0">
                <a:solidFill>
                  <a:schemeClr val="folHlink"/>
                </a:solidFill>
                <a:latin typeface="Arial" panose="020B0604020202020204" pitchFamily="34" charset="0"/>
                <a:ea typeface="楷体_GB2312" pitchFamily="49" charset="-122"/>
              </a:rPr>
              <a:t>组件</a:t>
            </a:r>
            <a:r>
              <a:rPr lang="zh-CN" altLang="en-US" sz="3200" dirty="0">
                <a:solidFill>
                  <a:schemeClr val="folHlink"/>
                </a:solidFill>
                <a:latin typeface="Times New Roman" panose="02020603050405020304" pitchFamily="18" charset="0"/>
                <a:ea typeface="楷体_GB2312" pitchFamily="49" charset="-122"/>
              </a:rPr>
              <a:t>介绍</a:t>
            </a:r>
            <a:endParaRPr lang="zh-CN" altLang="en-US" sz="3200">
              <a:solidFill>
                <a:schemeClr val="folHlink"/>
              </a:solidFill>
              <a:latin typeface="Times New Roman" panose="02020603050405020304" pitchFamily="18" charset="0"/>
              <a:ea typeface="楷体_GB2312" pitchFamily="49" charset="-122"/>
            </a:endParaRPr>
          </a:p>
        </p:txBody>
      </p:sp>
      <p:sp>
        <p:nvSpPr>
          <p:cNvPr id="390147" name="文本占位符 390146"/>
          <p:cNvSpPr>
            <a:spLocks noGrp="1"/>
          </p:cNvSpPr>
          <p:nvPr>
            <p:ph type="body" idx="1"/>
          </p:nvPr>
        </p:nvSpPr>
        <p:spPr>
          <a:ln/>
        </p:spPr>
        <p:txBody>
          <a:bodyPr/>
          <a:lstStyle/>
          <a:p>
            <a:pPr>
              <a:buNone/>
            </a:pPr>
            <a:r>
              <a:rPr lang="en-US" altLang="zh-CN" sz="2800" b="1" dirty="0">
                <a:latin typeface="宋体" panose="02010600030101010101" pitchFamily="2" charset="-122"/>
              </a:rPr>
              <a:t>(2)</a:t>
            </a:r>
            <a:r>
              <a:rPr lang="zh-CN" altLang="en-US" sz="2800" b="1" dirty="0">
                <a:latin typeface="宋体" panose="02010600030101010101" pitchFamily="2" charset="-122"/>
              </a:rPr>
              <a:t>布局管理器</a:t>
            </a:r>
            <a:r>
              <a:rPr lang="en-US" altLang="zh-CN" sz="2800" b="1" dirty="0" err="1">
                <a:latin typeface="宋体" panose="02010600030101010101" pitchFamily="2" charset="-122"/>
              </a:rPr>
              <a:t>LayoutManager</a:t>
            </a:r>
            <a:r>
              <a:rPr lang="en-US" altLang="zh-CN" sz="2800" b="1" dirty="0">
                <a:latin typeface="宋体" panose="02010600030101010101" pitchFamily="2" charset="-122"/>
              </a:rPr>
              <a:t> </a:t>
            </a:r>
            <a:endParaRPr lang="en-US" altLang="zh-CN" sz="2800" b="1" dirty="0"/>
          </a:p>
          <a:p>
            <a:r>
              <a:rPr lang="zh-CN" altLang="en-US" sz="2800" dirty="0">
                <a:solidFill>
                  <a:srgbClr val="000000"/>
                </a:solidFill>
                <a:latin typeface="宋体" panose="02010600030101010101" pitchFamily="2" charset="-122"/>
              </a:rPr>
              <a:t>布局管理器管理组件在容器中的布局方式。</a:t>
            </a:r>
            <a:r>
              <a:rPr lang="zh-CN" altLang="en-US" sz="2800" dirty="0">
                <a:latin typeface="宋体" panose="02010600030101010101" pitchFamily="2" charset="-122"/>
              </a:rPr>
              <a:t>布局管理器类都实现了接口</a:t>
            </a:r>
            <a:r>
              <a:rPr lang="en-US" altLang="zh-CN" sz="2800" dirty="0" err="1"/>
              <a:t>LayoutManager</a:t>
            </a:r>
            <a:r>
              <a:rPr lang="zh-CN" altLang="en-US" sz="2800" dirty="0">
                <a:latin typeface="宋体" panose="02010600030101010101" pitchFamily="2" charset="-122"/>
              </a:rPr>
              <a:t>。</a:t>
            </a:r>
          </a:p>
          <a:p>
            <a:r>
              <a:rPr lang="en-US" altLang="zh-CN" sz="2800" dirty="0"/>
              <a:t>Java</a:t>
            </a:r>
            <a:r>
              <a:rPr lang="zh-CN" altLang="en-US" sz="2800" dirty="0">
                <a:latin typeface="宋体" panose="02010600030101010101" pitchFamily="2" charset="-122"/>
              </a:rPr>
              <a:t>系统提供的标准布局管理器类：</a:t>
            </a:r>
          </a:p>
          <a:p>
            <a:pPr lvl="1"/>
            <a:r>
              <a:rPr lang="en-US" altLang="zh-CN" sz="2400" dirty="0" err="1"/>
              <a:t>FlowLayout</a:t>
            </a:r>
            <a:endParaRPr lang="en-US" altLang="zh-CN" sz="2400" dirty="0">
              <a:latin typeface="宋体" panose="02010600030101010101" pitchFamily="2" charset="-122"/>
            </a:endParaRPr>
          </a:p>
          <a:p>
            <a:pPr lvl="1"/>
            <a:r>
              <a:rPr lang="en-US" altLang="zh-CN" sz="2400" dirty="0" err="1"/>
              <a:t>BorderLayout</a:t>
            </a:r>
            <a:endParaRPr lang="en-US" altLang="zh-CN" sz="2400" dirty="0">
              <a:latin typeface="宋体" panose="02010600030101010101" pitchFamily="2" charset="-122"/>
            </a:endParaRPr>
          </a:p>
          <a:p>
            <a:pPr lvl="1"/>
            <a:r>
              <a:rPr lang="en-US" altLang="zh-CN" sz="2400" dirty="0" err="1"/>
              <a:t>GridLayout</a:t>
            </a:r>
            <a:endParaRPr lang="en-US" altLang="zh-CN" sz="2400" dirty="0">
              <a:latin typeface="宋体" panose="02010600030101010101" pitchFamily="2" charset="-122"/>
            </a:endParaRPr>
          </a:p>
          <a:p>
            <a:pPr lvl="1"/>
            <a:r>
              <a:rPr lang="en-US" altLang="zh-CN" sz="2400" dirty="0" err="1"/>
              <a:t>CardLayout</a:t>
            </a:r>
            <a:endParaRPr lang="en-US" altLang="zh-CN" sz="2400" dirty="0">
              <a:latin typeface="宋体" panose="02010600030101010101" pitchFamily="2" charset="-122"/>
            </a:endParaRPr>
          </a:p>
          <a:p>
            <a:pPr lvl="1"/>
            <a:r>
              <a:rPr lang="en-US" altLang="zh-CN" sz="2400" dirty="0" err="1"/>
              <a:t>BoxLayout</a:t>
            </a:r>
            <a:endParaRPr lang="en-US" altLang="zh-CN" sz="2400" dirty="0"/>
          </a:p>
          <a:p>
            <a:pPr lvl="1"/>
            <a:r>
              <a:rPr lang="en-US" altLang="zh-CN" sz="2400" dirty="0" err="1"/>
              <a:t>GridBagLayout</a:t>
            </a:r>
            <a:r>
              <a:rPr lang="en-US" altLang="zh-CN" sz="2400" dirty="0"/>
              <a:t>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标题 455681"/>
          <p:cNvSpPr>
            <a:spLocks noGrp="1"/>
          </p:cNvSpPr>
          <p:nvPr>
            <p:ph type="title"/>
          </p:nvPr>
        </p:nvSpPr>
        <p:spPr>
          <a:ln/>
        </p:spPr>
        <p:txBody>
          <a:bodyPr anchor="b"/>
          <a:lstStyle/>
          <a:p>
            <a:r>
              <a:rPr lang="en-US" altLang="zh-CN" dirty="0">
                <a:latin typeface="楷体_GB2312" pitchFamily="49" charset="-122"/>
                <a:ea typeface="楷体_GB2312" pitchFamily="49" charset="-122"/>
              </a:rPr>
              <a:t>9.8.2 </a:t>
            </a:r>
            <a:r>
              <a:rPr lang="en-US" altLang="zh-CN" err="1">
                <a:latin typeface="楷体_GB2312" pitchFamily="49" charset="-122"/>
                <a:ea typeface="楷体_GB2312" pitchFamily="49" charset="-122"/>
              </a:rPr>
              <a:t>BorderLayout</a:t>
            </a:r>
            <a:endParaRPr lang="en-US" altLang="zh-CN">
              <a:latin typeface="楷体_GB2312" pitchFamily="49" charset="-122"/>
              <a:ea typeface="楷体_GB2312" pitchFamily="49" charset="-122"/>
            </a:endParaRPr>
          </a:p>
        </p:txBody>
      </p:sp>
      <p:sp>
        <p:nvSpPr>
          <p:cNvPr id="455683" name="文本占位符 455682"/>
          <p:cNvSpPr>
            <a:spLocks noGrp="1"/>
          </p:cNvSpPr>
          <p:nvPr>
            <p:ph type="body" idx="1"/>
          </p:nvPr>
        </p:nvSpPr>
        <p:spPr>
          <a:xfrm>
            <a:off x="685800" y="1371600"/>
            <a:ext cx="8305800" cy="4724400"/>
          </a:xfrm>
          <a:ln/>
        </p:spPr>
        <p:txBody>
          <a:bodyPr/>
          <a:lstStyle/>
          <a:p>
            <a:r>
              <a:rPr lang="en-US" altLang="zh-CN" sz="2800" b="1" err="1">
                <a:latin typeface="宋体" panose="02010600030101010101" pitchFamily="2" charset="-122"/>
              </a:rPr>
              <a:t>BorderLayout</a:t>
            </a:r>
            <a:r>
              <a:rPr lang="zh-CN" altLang="en-US" sz="2800" b="1" dirty="0">
                <a:latin typeface="Times New Roman" panose="02020603050405020304" pitchFamily="18" charset="0"/>
              </a:rPr>
              <a:t>布局管理器</a:t>
            </a:r>
            <a:r>
              <a:rPr lang="en-US" altLang="zh-CN" sz="2800" b="1">
                <a:latin typeface="宋体" panose="02010600030101010101" pitchFamily="2" charset="-122"/>
              </a:rPr>
              <a:t>:</a:t>
            </a:r>
          </a:p>
          <a:p>
            <a:pPr lvl="1"/>
            <a:r>
              <a:rPr lang="zh-CN" altLang="en-US" dirty="0">
                <a:latin typeface="宋体" panose="02010600030101010101" pitchFamily="2" charset="-122"/>
              </a:rPr>
              <a:t>使用地理上的五个方向：</a:t>
            </a:r>
            <a:r>
              <a:rPr lang="en-US" altLang="zh-CN" dirty="0">
                <a:latin typeface="宋体" panose="02010600030101010101" pitchFamily="2" charset="-122"/>
              </a:rPr>
              <a:t>NORTH</a:t>
            </a:r>
            <a:r>
              <a:rPr lang="zh-CN" altLang="en-US" dirty="0">
                <a:latin typeface="宋体" panose="02010600030101010101" pitchFamily="2" charset="-122"/>
              </a:rPr>
              <a:t>、</a:t>
            </a:r>
            <a:r>
              <a:rPr lang="en-US" altLang="zh-CN" dirty="0">
                <a:latin typeface="宋体" panose="02010600030101010101" pitchFamily="2" charset="-122"/>
              </a:rPr>
              <a:t>SOUTH</a:t>
            </a:r>
            <a:r>
              <a:rPr lang="zh-CN" altLang="en-US" dirty="0">
                <a:latin typeface="宋体" panose="02010600030101010101" pitchFamily="2" charset="-122"/>
              </a:rPr>
              <a:t>、</a:t>
            </a:r>
            <a:r>
              <a:rPr lang="en-US" altLang="zh-CN" dirty="0">
                <a:latin typeface="宋体" panose="02010600030101010101" pitchFamily="2" charset="-122"/>
              </a:rPr>
              <a:t>WEST</a:t>
            </a:r>
            <a:r>
              <a:rPr lang="zh-CN" altLang="en-US" dirty="0">
                <a:latin typeface="宋体" panose="02010600030101010101" pitchFamily="2" charset="-122"/>
              </a:rPr>
              <a:t>、</a:t>
            </a:r>
            <a:r>
              <a:rPr lang="en-US" altLang="zh-CN" dirty="0">
                <a:latin typeface="宋体" panose="02010600030101010101" pitchFamily="2" charset="-122"/>
              </a:rPr>
              <a:t>EAST</a:t>
            </a:r>
            <a:r>
              <a:rPr lang="zh-CN" altLang="en-US" dirty="0">
                <a:latin typeface="宋体" panose="02010600030101010101" pitchFamily="2" charset="-122"/>
              </a:rPr>
              <a:t>和</a:t>
            </a:r>
            <a:r>
              <a:rPr lang="en-US" altLang="zh-CN" dirty="0">
                <a:latin typeface="宋体" panose="02010600030101010101" pitchFamily="2" charset="-122"/>
              </a:rPr>
              <a:t>CENTER</a:t>
            </a:r>
            <a:r>
              <a:rPr lang="zh-CN" altLang="en-US" dirty="0">
                <a:latin typeface="宋体" panose="02010600030101010101" pitchFamily="2" charset="-122"/>
              </a:rPr>
              <a:t>来确定组件添加的位置。</a:t>
            </a:r>
          </a:p>
          <a:p>
            <a:pPr lvl="1"/>
            <a:r>
              <a:rPr lang="zh-CN" altLang="en-US" dirty="0">
                <a:latin typeface="宋体" panose="02010600030101010101" pitchFamily="2" charset="-122"/>
              </a:rPr>
              <a:t>每个方位区域只能放一个组件。</a:t>
            </a:r>
          </a:p>
          <a:p>
            <a:endParaRPr lang="zh-CN" altLang="en-US" b="1">
              <a:solidFill>
                <a:schemeClr val="hlink"/>
              </a:solidFill>
              <a:latin typeface="宋体" panose="02010600030101010101" pitchFamily="2" charset="-122"/>
            </a:endParaRPr>
          </a:p>
          <a:p>
            <a:endParaRPr lang="zh-CN" altLang="en-US" b="1"/>
          </a:p>
          <a:p>
            <a:pPr algn="just">
              <a:buNone/>
            </a:pPr>
            <a:r>
              <a:rPr lang="zh-CN" altLang="en-US"/>
              <a:t> </a:t>
            </a:r>
          </a:p>
          <a:p>
            <a:endParaRPr lang="zh-CN" altLang="en-US"/>
          </a:p>
        </p:txBody>
      </p:sp>
      <p:sp>
        <p:nvSpPr>
          <p:cNvPr id="455685" name="矩形 455684"/>
          <p:cNvSpPr/>
          <p:nvPr/>
        </p:nvSpPr>
        <p:spPr>
          <a:xfrm>
            <a:off x="3709988" y="3043238"/>
            <a:ext cx="9144000" cy="0"/>
          </a:xfrm>
          <a:prstGeom prst="rect">
            <a:avLst/>
          </a:prstGeom>
          <a:noFill/>
          <a:ln w="9525">
            <a:noFill/>
          </a:ln>
        </p:spPr>
        <p:txBody>
          <a:bodyPr/>
          <a:lstStyle/>
          <a:p>
            <a:endParaRPr lang="zh-CN" altLang="en-US"/>
          </a:p>
        </p:txBody>
      </p:sp>
      <p:pic>
        <p:nvPicPr>
          <p:cNvPr id="455684" name="图片 455683"/>
          <p:cNvPicPr>
            <a:picLocks noChangeAspect="1"/>
          </p:cNvPicPr>
          <p:nvPr/>
        </p:nvPicPr>
        <p:blipFill>
          <a:blip r:embed="rId3"/>
          <a:stretch>
            <a:fillRect/>
          </a:stretch>
        </p:blipFill>
        <p:spPr>
          <a:xfrm>
            <a:off x="1524000" y="3657600"/>
            <a:ext cx="3962400" cy="2286000"/>
          </a:xfrm>
          <a:prstGeom prst="rect">
            <a:avLst/>
          </a:prstGeom>
          <a:noFill/>
          <a:ln w="9525">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标题 527361"/>
          <p:cNvSpPr>
            <a:spLocks noGrp="1"/>
          </p:cNvSpPr>
          <p:nvPr>
            <p:ph type="title"/>
          </p:nvPr>
        </p:nvSpPr>
        <p:spPr>
          <a:ln/>
        </p:spPr>
        <p:txBody>
          <a:bodyPr anchor="b"/>
          <a:lstStyle/>
          <a:p>
            <a:r>
              <a:rPr lang="en-US" altLang="zh-CN" dirty="0">
                <a:latin typeface="楷体_GB2312" pitchFamily="49" charset="-122"/>
                <a:ea typeface="楷体_GB2312" pitchFamily="49" charset="-122"/>
              </a:rPr>
              <a:t>9.8.2 </a:t>
            </a:r>
            <a:r>
              <a:rPr lang="en-US" altLang="zh-CN" err="1">
                <a:latin typeface="楷体_GB2312" pitchFamily="49" charset="-122"/>
                <a:ea typeface="楷体_GB2312" pitchFamily="49" charset="-122"/>
              </a:rPr>
              <a:t>BorderLayout</a:t>
            </a:r>
            <a:endParaRPr lang="en-US" altLang="zh-CN">
              <a:latin typeface="楷体_GB2312" pitchFamily="49" charset="-122"/>
              <a:ea typeface="楷体_GB2312" pitchFamily="49" charset="-122"/>
            </a:endParaRPr>
          </a:p>
        </p:txBody>
      </p:sp>
      <p:sp>
        <p:nvSpPr>
          <p:cNvPr id="527363" name="文本占位符 527362"/>
          <p:cNvSpPr>
            <a:spLocks noGrp="1"/>
          </p:cNvSpPr>
          <p:nvPr>
            <p:ph type="body" idx="1"/>
          </p:nvPr>
        </p:nvSpPr>
        <p:spPr>
          <a:ln/>
        </p:spPr>
        <p:txBody>
          <a:bodyPr/>
          <a:lstStyle/>
          <a:p>
            <a:r>
              <a:rPr lang="en-US" altLang="zh-CN" sz="2800" err="1"/>
              <a:t>BorderLayout</a:t>
            </a:r>
            <a:r>
              <a:rPr lang="zh-CN" altLang="en-US" sz="2800" dirty="0">
                <a:latin typeface="Times New Roman" panose="02020603050405020304" pitchFamily="18" charset="0"/>
              </a:rPr>
              <a:t>的常用构造方法：</a:t>
            </a:r>
          </a:p>
          <a:p>
            <a:pPr>
              <a:buNone/>
            </a:pPr>
            <a:r>
              <a:rPr lang="zh-CN" altLang="en-US" sz="2800" dirty="0"/>
              <a:t> </a:t>
            </a:r>
            <a:r>
              <a:rPr lang="en-US" altLang="zh-CN" sz="2800" dirty="0"/>
              <a:t>(1)</a:t>
            </a:r>
            <a:r>
              <a:rPr lang="en-US" altLang="zh-CN" sz="2800" dirty="0">
                <a:latin typeface="Times New Roman" panose="02020603050405020304" pitchFamily="18" charset="0"/>
                <a:cs typeface="Times New Roman" panose="02020603050405020304" pitchFamily="18" charset="0"/>
              </a:rPr>
              <a:t> </a:t>
            </a:r>
            <a:r>
              <a:rPr lang="en-US" altLang="zh-CN" sz="2800" err="1">
                <a:solidFill>
                  <a:schemeClr val="folHlink"/>
                </a:solidFill>
              </a:rPr>
              <a:t>BorderLayout</a:t>
            </a:r>
            <a:r>
              <a:rPr lang="en-US" altLang="zh-CN" sz="2800">
                <a:solidFill>
                  <a:schemeClr val="folHlink"/>
                </a:solidFill>
              </a:rPr>
              <a:t>()</a:t>
            </a:r>
            <a:r>
              <a:rPr lang="en-US" altLang="zh-CN" sz="2800" dirty="0">
                <a:solidFill>
                  <a:schemeClr val="folHlink"/>
                </a:solidFill>
                <a:latin typeface="Times New Roman" panose="02020603050405020304" pitchFamily="18" charset="0"/>
              </a:rPr>
              <a:t> </a:t>
            </a:r>
          </a:p>
          <a:p>
            <a:pPr>
              <a:buNone/>
            </a:pPr>
            <a:r>
              <a:rPr lang="en-US" altLang="zh-CN" sz="2800" dirty="0">
                <a:latin typeface="Times New Roman" panose="02020603050405020304" pitchFamily="18" charset="0"/>
              </a:rPr>
              <a:t> </a:t>
            </a:r>
            <a:r>
              <a:rPr lang="zh-CN" altLang="en-US" sz="2400" dirty="0">
                <a:latin typeface="Times New Roman" panose="02020603050405020304" pitchFamily="18" charset="0"/>
              </a:rPr>
              <a:t>构造一个新的边界布局，组件中没有间距。</a:t>
            </a:r>
            <a:r>
              <a:rPr lang="zh-CN" altLang="en-US" sz="2800" dirty="0"/>
              <a:t> </a:t>
            </a:r>
          </a:p>
          <a:p>
            <a:pPr>
              <a:buNone/>
            </a:pPr>
            <a:r>
              <a:rPr lang="zh-CN" altLang="en-US" sz="2800"/>
              <a:t> </a:t>
            </a:r>
            <a:r>
              <a:rPr lang="en-US" altLang="zh-CN" sz="2800"/>
              <a:t>(2) </a:t>
            </a:r>
            <a:r>
              <a:rPr lang="en-US" altLang="zh-CN" sz="2800" err="1">
                <a:solidFill>
                  <a:schemeClr val="folHlink"/>
                </a:solidFill>
              </a:rPr>
              <a:t>BorderLayout(int, int</a:t>
            </a:r>
            <a:r>
              <a:rPr lang="en-US" altLang="zh-CN" sz="2800">
                <a:solidFill>
                  <a:schemeClr val="folHlink"/>
                </a:solidFill>
              </a:rPr>
              <a:t>)</a:t>
            </a:r>
            <a:r>
              <a:rPr lang="en-US" altLang="zh-CN" sz="2800" dirty="0">
                <a:latin typeface="宋体" panose="02010600030101010101" pitchFamily="2" charset="-122"/>
              </a:rPr>
              <a:t> </a:t>
            </a:r>
          </a:p>
          <a:p>
            <a:pPr>
              <a:buNone/>
            </a:pPr>
            <a:r>
              <a:rPr lang="en-US" altLang="zh-CN" sz="2800" dirty="0">
                <a:latin typeface="宋体" panose="02010600030101010101" pitchFamily="2" charset="-122"/>
              </a:rPr>
              <a:t> </a:t>
            </a:r>
            <a:r>
              <a:rPr lang="zh-CN" altLang="en-US" sz="2400" dirty="0">
                <a:latin typeface="宋体" panose="02010600030101010101" pitchFamily="2" charset="-122"/>
              </a:rPr>
              <a:t>构造一个边界布局，组件间指定水平间距和垂直间距。</a:t>
            </a:r>
            <a:r>
              <a:rPr lang="zh-CN" altLang="en-US" sz="2800" dirty="0"/>
              <a:t> </a:t>
            </a:r>
            <a:endParaRPr lang="zh-CN" altLang="en-US" sz="2800"/>
          </a:p>
        </p:txBody>
      </p:sp>
      <p:pic>
        <p:nvPicPr>
          <p:cNvPr id="527364" name="图片 527363"/>
          <p:cNvPicPr>
            <a:picLocks noChangeAspect="1"/>
          </p:cNvPicPr>
          <p:nvPr/>
        </p:nvPicPr>
        <p:blipFill>
          <a:blip r:embed="rId3"/>
          <a:stretch>
            <a:fillRect/>
          </a:stretch>
        </p:blipFill>
        <p:spPr>
          <a:xfrm>
            <a:off x="838200" y="4343400"/>
            <a:ext cx="3276600" cy="1600200"/>
          </a:xfrm>
          <a:prstGeom prst="rect">
            <a:avLst/>
          </a:prstGeom>
          <a:noFill/>
          <a:ln w="9525">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标题 526337"/>
          <p:cNvSpPr>
            <a:spLocks noGrp="1"/>
          </p:cNvSpPr>
          <p:nvPr>
            <p:ph type="title"/>
          </p:nvPr>
        </p:nvSpPr>
        <p:spPr>
          <a:ln/>
        </p:spPr>
        <p:txBody>
          <a:bodyPr anchor="b"/>
          <a:lstStyle/>
          <a:p>
            <a:r>
              <a:rPr lang="en-US" altLang="zh-CN" dirty="0">
                <a:latin typeface="楷体_GB2312" pitchFamily="49" charset="-122"/>
                <a:ea typeface="楷体_GB2312" pitchFamily="49" charset="-122"/>
              </a:rPr>
              <a:t>9.8.2 </a:t>
            </a:r>
            <a:r>
              <a:rPr lang="en-US" altLang="zh-CN" err="1">
                <a:latin typeface="楷体_GB2312" pitchFamily="49" charset="-122"/>
                <a:ea typeface="楷体_GB2312" pitchFamily="49" charset="-122"/>
              </a:rPr>
              <a:t>BorderLayout</a:t>
            </a:r>
            <a:endParaRPr lang="en-US" altLang="zh-CN">
              <a:latin typeface="楷体_GB2312" pitchFamily="49" charset="-122"/>
              <a:ea typeface="楷体_GB2312" pitchFamily="49" charset="-122"/>
            </a:endParaRPr>
          </a:p>
        </p:txBody>
      </p:sp>
      <p:sp>
        <p:nvSpPr>
          <p:cNvPr id="526339" name="文本占位符 526338"/>
          <p:cNvSpPr>
            <a:spLocks noGrp="1"/>
          </p:cNvSpPr>
          <p:nvPr>
            <p:ph type="body" idx="1"/>
          </p:nvPr>
        </p:nvSpPr>
        <p:spPr>
          <a:xfrm>
            <a:off x="609600" y="1447800"/>
            <a:ext cx="8534400" cy="4724400"/>
          </a:xfrm>
          <a:ln/>
        </p:spPr>
        <p:txBody>
          <a:bodyPr/>
          <a:lstStyle/>
          <a:p>
            <a:r>
              <a:rPr lang="zh-CN" altLang="en-US" dirty="0">
                <a:latin typeface="宋体" panose="02010600030101010101" pitchFamily="2" charset="-122"/>
              </a:rPr>
              <a:t>将一个组件添加到一个容器中时，使用</a:t>
            </a:r>
            <a:r>
              <a:rPr lang="en-US" altLang="zh-CN" dirty="0">
                <a:latin typeface="宋体" panose="02010600030101010101" pitchFamily="2" charset="-122"/>
              </a:rPr>
              <a:t>5</a:t>
            </a:r>
            <a:r>
              <a:rPr lang="zh-CN" altLang="en-US" dirty="0">
                <a:latin typeface="宋体" panose="02010600030101010101" pitchFamily="2" charset="-122"/>
              </a:rPr>
              <a:t>个静态常量表示方位</a:t>
            </a:r>
            <a:r>
              <a:rPr lang="en-US" altLang="zh-CN" dirty="0">
                <a:latin typeface="宋体" panose="02010600030101010101" pitchFamily="2" charset="-122"/>
              </a:rPr>
              <a:t>:</a:t>
            </a:r>
          </a:p>
          <a:p>
            <a:pPr lvl="1"/>
            <a:r>
              <a:rPr lang="en-US" altLang="zh-CN" err="1">
                <a:latin typeface="宋体" panose="02010600030101010101" pitchFamily="2" charset="-122"/>
              </a:rPr>
              <a:t>BorderLayout.NORTH </a:t>
            </a:r>
            <a:r>
              <a:rPr lang="zh-CN" altLang="en-US" err="1">
                <a:latin typeface="宋体" panose="02010600030101010101" pitchFamily="2" charset="-122"/>
              </a:rPr>
              <a:t>、 </a:t>
            </a:r>
            <a:r>
              <a:rPr lang="en-US" altLang="zh-CN" err="1">
                <a:latin typeface="宋体" panose="02010600030101010101" pitchFamily="2" charset="-122"/>
              </a:rPr>
              <a:t>BorderLayout.SOUTH</a:t>
            </a:r>
            <a:r>
              <a:rPr lang="zh-CN" altLang="en-US" err="1">
                <a:latin typeface="宋体" panose="02010600030101010101" pitchFamily="2" charset="-122"/>
              </a:rPr>
              <a:t>、 </a:t>
            </a:r>
          </a:p>
          <a:p>
            <a:pPr lvl="1"/>
            <a:r>
              <a:rPr lang="en-US" altLang="zh-CN" err="1">
                <a:latin typeface="宋体" panose="02010600030101010101" pitchFamily="2" charset="-122"/>
              </a:rPr>
              <a:t>BorderLayout.WEST</a:t>
            </a:r>
            <a:r>
              <a:rPr lang="zh-CN" altLang="en-US" err="1">
                <a:latin typeface="宋体" panose="02010600030101010101" pitchFamily="2" charset="-122"/>
              </a:rPr>
              <a:t>、 </a:t>
            </a:r>
            <a:r>
              <a:rPr lang="en-US" altLang="zh-CN" err="1">
                <a:latin typeface="宋体" panose="02010600030101010101" pitchFamily="2" charset="-122"/>
              </a:rPr>
              <a:t>BorderLayout</a:t>
            </a:r>
            <a:r>
              <a:rPr lang="en-US" altLang="zh-CN">
                <a:latin typeface="宋体" panose="02010600030101010101" pitchFamily="2" charset="-122"/>
              </a:rPr>
              <a:t>.EAST</a:t>
            </a:r>
          </a:p>
          <a:p>
            <a:pPr lvl="1"/>
            <a:r>
              <a:rPr lang="zh-CN" altLang="en-US" err="1">
                <a:latin typeface="宋体" panose="02010600030101010101" pitchFamily="2" charset="-122"/>
              </a:rPr>
              <a:t>和</a:t>
            </a:r>
            <a:r>
              <a:rPr lang="en-US" altLang="zh-CN" err="1">
                <a:latin typeface="宋体" panose="02010600030101010101" pitchFamily="2" charset="-122"/>
              </a:rPr>
              <a:t>BorderLayout</a:t>
            </a:r>
            <a:r>
              <a:rPr lang="en-US" altLang="zh-CN" dirty="0">
                <a:latin typeface="宋体" panose="02010600030101010101" pitchFamily="2" charset="-122"/>
              </a:rPr>
              <a:t>.CENTER(</a:t>
            </a:r>
            <a:r>
              <a:rPr lang="zh-CN" altLang="en-US" dirty="0">
                <a:latin typeface="宋体" panose="02010600030101010101" pitchFamily="2" charset="-122"/>
              </a:rPr>
              <a:t>缺省值）。</a:t>
            </a:r>
          </a:p>
          <a:p>
            <a:pPr>
              <a:buNone/>
            </a:pPr>
            <a:r>
              <a:rPr lang="zh-CN" altLang="en-US" dirty="0">
                <a:latin typeface="宋体" panose="02010600030101010101" pitchFamily="2" charset="-122"/>
              </a:rPr>
              <a:t>  例如：</a:t>
            </a:r>
          </a:p>
          <a:p>
            <a:pPr>
              <a:buNone/>
            </a:pPr>
            <a:r>
              <a:rPr lang="zh-CN" altLang="en-US" sz="2800" b="1">
                <a:solidFill>
                  <a:schemeClr val="folHlink"/>
                </a:solidFill>
                <a:latin typeface="宋体" panose="02010600030101010101" pitchFamily="2" charset="-122"/>
              </a:rPr>
              <a:t> </a:t>
            </a:r>
            <a:r>
              <a:rPr lang="en-US" altLang="zh-CN" sz="2400" b="1" err="1">
                <a:solidFill>
                  <a:schemeClr val="folHlink"/>
                </a:solidFill>
                <a:latin typeface="宋体" panose="02010600030101010101" pitchFamily="2" charset="-122"/>
              </a:rPr>
              <a:t>container.setLayout(new BorderLayout</a:t>
            </a:r>
            <a:r>
              <a:rPr lang="en-US" altLang="zh-CN" sz="2400" b="1">
                <a:solidFill>
                  <a:schemeClr val="folHlink"/>
                </a:solidFill>
                <a:latin typeface="宋体" panose="02010600030101010101" pitchFamily="2" charset="-122"/>
              </a:rPr>
              <a:t>());</a:t>
            </a:r>
          </a:p>
          <a:p>
            <a:pPr>
              <a:buNone/>
            </a:pPr>
            <a:r>
              <a:rPr lang="en-US" altLang="zh-CN" sz="2400" b="1" err="1">
                <a:solidFill>
                  <a:schemeClr val="folHlink"/>
                </a:solidFill>
                <a:latin typeface="宋体" panose="02010600030101010101" pitchFamily="2" charset="-122"/>
              </a:rPr>
              <a:t> container.add(new Button(“North"),BorderLayout</a:t>
            </a:r>
            <a:r>
              <a:rPr lang="en-US" altLang="zh-CN" sz="2400" b="1">
                <a:solidFill>
                  <a:schemeClr val="folHlink"/>
                </a:solidFill>
                <a:latin typeface="宋体" panose="02010600030101010101" pitchFamily="2" charset="-122"/>
              </a:rPr>
              <a:t>.NORTH)</a:t>
            </a:r>
            <a:r>
              <a:rPr lang="en-US" altLang="zh-CN" sz="2800" b="1">
                <a:solidFill>
                  <a:schemeClr val="folHlink"/>
                </a:solidFill>
                <a:latin typeface="宋体" panose="02010600030101010101" pitchFamily="2" charset="-122"/>
              </a:rPr>
              <a:t>;</a:t>
            </a:r>
          </a:p>
        </p:txBody>
      </p:sp>
      <p:pic>
        <p:nvPicPr>
          <p:cNvPr id="526340" name="图片 526339"/>
          <p:cNvPicPr>
            <a:picLocks noChangeAspect="1"/>
          </p:cNvPicPr>
          <p:nvPr/>
        </p:nvPicPr>
        <p:blipFill>
          <a:blip r:embed="rId3"/>
          <a:stretch>
            <a:fillRect/>
          </a:stretch>
        </p:blipFill>
        <p:spPr>
          <a:xfrm>
            <a:off x="5562600" y="0"/>
            <a:ext cx="3276600" cy="1600200"/>
          </a:xfrm>
          <a:prstGeom prst="rect">
            <a:avLst/>
          </a:prstGeom>
          <a:noFill/>
          <a:ln w="9525">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标题 457729"/>
          <p:cNvSpPr>
            <a:spLocks noGrp="1"/>
          </p:cNvSpPr>
          <p:nvPr>
            <p:ph type="title"/>
          </p:nvPr>
        </p:nvSpPr>
        <p:spPr>
          <a:ln/>
        </p:spPr>
        <p:txBody>
          <a:bodyPr anchor="b"/>
          <a:lstStyle/>
          <a:p>
            <a:r>
              <a:rPr lang="en-US" altLang="zh-CN" dirty="0">
                <a:latin typeface="楷体_GB2312" pitchFamily="49" charset="-122"/>
                <a:ea typeface="楷体_GB2312" pitchFamily="49" charset="-122"/>
              </a:rPr>
              <a:t>9.8.2 </a:t>
            </a:r>
            <a:r>
              <a:rPr lang="en-US" altLang="zh-CN" err="1">
                <a:latin typeface="楷体_GB2312" pitchFamily="49" charset="-122"/>
                <a:ea typeface="楷体_GB2312" pitchFamily="49" charset="-122"/>
              </a:rPr>
              <a:t>BorderLayout</a:t>
            </a:r>
            <a:endParaRPr lang="en-US" altLang="zh-CN">
              <a:latin typeface="楷体_GB2312" pitchFamily="49" charset="-122"/>
              <a:ea typeface="楷体_GB2312" pitchFamily="49" charset="-122"/>
            </a:endParaRPr>
          </a:p>
        </p:txBody>
      </p:sp>
      <p:sp>
        <p:nvSpPr>
          <p:cNvPr id="457731" name="文本占位符 457730"/>
          <p:cNvSpPr>
            <a:spLocks noGrp="1"/>
          </p:cNvSpPr>
          <p:nvPr>
            <p:ph type="body" idx="1"/>
          </p:nvPr>
        </p:nvSpPr>
        <p:spPr>
          <a:xfrm>
            <a:off x="609600" y="1371600"/>
            <a:ext cx="8153400" cy="2743200"/>
          </a:xfrm>
          <a:ln/>
        </p:spPr>
        <p:txBody>
          <a:bodyPr/>
          <a:lstStyle/>
          <a:p>
            <a:r>
              <a:rPr lang="zh-CN" altLang="en-US" sz="2400" b="1" dirty="0">
                <a:latin typeface="Times New Roman" panose="02020603050405020304" pitchFamily="18" charset="0"/>
              </a:rPr>
              <a:t>例</a:t>
            </a:r>
            <a:r>
              <a:rPr lang="en-US" altLang="zh-CN" sz="2400" b="1" dirty="0"/>
              <a:t>9-8  </a:t>
            </a:r>
            <a:r>
              <a:rPr lang="zh-CN" altLang="en-US" sz="2400" b="1" dirty="0">
                <a:latin typeface="Times New Roman" panose="02020603050405020304" pitchFamily="18" charset="0"/>
              </a:rPr>
              <a:t>使用</a:t>
            </a:r>
            <a:r>
              <a:rPr lang="en-US" altLang="zh-CN" sz="2400" b="1" err="1"/>
              <a:t>BorderLayout</a:t>
            </a:r>
            <a:r>
              <a:rPr lang="zh-CN" altLang="en-US" sz="2400" b="1" dirty="0">
                <a:latin typeface="Times New Roman" panose="02020603050405020304" pitchFamily="18" charset="0"/>
              </a:rPr>
              <a:t>布局管理器来定位</a:t>
            </a:r>
            <a:r>
              <a:rPr lang="en-US" altLang="zh-CN" sz="2400" b="1"/>
              <a:t>Frame</a:t>
            </a:r>
            <a:r>
              <a:rPr lang="zh-CN" altLang="en-US" sz="2400" b="1" dirty="0">
                <a:latin typeface="Times New Roman" panose="02020603050405020304" pitchFamily="18" charset="0"/>
              </a:rPr>
              <a:t>组件中的五个按钮。</a:t>
            </a:r>
            <a:endParaRPr lang="zh-CN" altLang="en-US" sz="2400" dirty="0"/>
          </a:p>
          <a:p>
            <a:pPr>
              <a:buNone/>
            </a:pPr>
            <a:r>
              <a:rPr lang="zh-CN" altLang="en-US" sz="2400" dirty="0">
                <a:latin typeface="宋体" panose="02010600030101010101" pitchFamily="2" charset="-122"/>
              </a:rPr>
              <a:t>  程序在</a:t>
            </a:r>
            <a:r>
              <a:rPr lang="en-US" altLang="zh-CN" sz="2400"/>
              <a:t>Frame</a:t>
            </a:r>
            <a:r>
              <a:rPr lang="zh-CN" altLang="en-US" sz="2400" dirty="0">
                <a:latin typeface="宋体" panose="02010600030101010101" pitchFamily="2" charset="-122"/>
              </a:rPr>
              <a:t>组件中加入</a:t>
            </a:r>
            <a:r>
              <a:rPr lang="en-US" altLang="zh-CN" sz="2400" dirty="0"/>
              <a:t>5</a:t>
            </a:r>
            <a:r>
              <a:rPr lang="zh-CN" altLang="en-US" sz="2400" dirty="0">
                <a:latin typeface="宋体" panose="02010600030101010101" pitchFamily="2" charset="-122"/>
              </a:rPr>
              <a:t>个按钮，通过用户单击一按钮可隐藏此方位上的按钮组件。通过程序的运行，请观察如果某个方位上无组件，则其它方位上的组件自动缩放尺寸的规则。</a:t>
            </a:r>
            <a:endParaRPr lang="zh-CN" altLang="en-US" sz="2400"/>
          </a:p>
        </p:txBody>
      </p:sp>
      <p:sp>
        <p:nvSpPr>
          <p:cNvPr id="457735" name="矩形 457734"/>
          <p:cNvSpPr/>
          <p:nvPr/>
        </p:nvSpPr>
        <p:spPr>
          <a:xfrm>
            <a:off x="0" y="3033713"/>
            <a:ext cx="9144000" cy="0"/>
          </a:xfrm>
          <a:prstGeom prst="rect">
            <a:avLst/>
          </a:prstGeom>
          <a:noFill/>
          <a:ln w="9525">
            <a:noFill/>
          </a:ln>
        </p:spPr>
        <p:txBody>
          <a:bodyPr/>
          <a:lstStyle/>
          <a:p>
            <a:endParaRPr lang="zh-CN" altLang="en-US"/>
          </a:p>
        </p:txBody>
      </p:sp>
      <p:pic>
        <p:nvPicPr>
          <p:cNvPr id="457734" name="图片 457733"/>
          <p:cNvPicPr>
            <a:picLocks noChangeAspect="1"/>
          </p:cNvPicPr>
          <p:nvPr/>
        </p:nvPicPr>
        <p:blipFill>
          <a:blip r:embed="rId3"/>
          <a:stretch>
            <a:fillRect/>
          </a:stretch>
        </p:blipFill>
        <p:spPr>
          <a:xfrm>
            <a:off x="838200" y="3810000"/>
            <a:ext cx="2286000" cy="1295400"/>
          </a:xfrm>
          <a:prstGeom prst="rect">
            <a:avLst/>
          </a:prstGeom>
          <a:noFill/>
          <a:ln w="9525">
            <a:noFill/>
          </a:ln>
        </p:spPr>
      </p:pic>
      <p:sp>
        <p:nvSpPr>
          <p:cNvPr id="457736" name="矩形 457735"/>
          <p:cNvSpPr/>
          <p:nvPr/>
        </p:nvSpPr>
        <p:spPr>
          <a:xfrm>
            <a:off x="0" y="3033713"/>
            <a:ext cx="9144000" cy="244475"/>
          </a:xfrm>
          <a:prstGeom prst="rect">
            <a:avLst/>
          </a:prstGeom>
          <a:noFill/>
          <a:ln w="9525">
            <a:noFill/>
          </a:ln>
        </p:spPr>
        <p:txBody>
          <a:bodyPr>
            <a:spAutoFit/>
          </a:bodyPr>
          <a:lstStyle/>
          <a:p>
            <a:pPr algn="just"/>
            <a:r>
              <a:rPr lang="en-US" altLang="zh-CN" sz="1000" dirty="0">
                <a:solidFill>
                  <a:schemeClr val="tx1"/>
                </a:solidFill>
                <a:latin typeface="Times New Roman" panose="02020603050405020304" pitchFamily="18" charset="0"/>
                <a:ea typeface="宋体" panose="02010600030101010101" pitchFamily="2" charset="-122"/>
              </a:rPr>
              <a:t> </a:t>
            </a:r>
            <a:endParaRPr lang="en-US" altLang="zh-CN" sz="2400" dirty="0">
              <a:solidFill>
                <a:schemeClr val="tx1"/>
              </a:solidFill>
              <a:latin typeface="Times New Roman" panose="02020603050405020304" pitchFamily="18" charset="0"/>
              <a:ea typeface="宋体" panose="02010600030101010101" pitchFamily="2" charset="-122"/>
            </a:endParaRPr>
          </a:p>
        </p:txBody>
      </p:sp>
      <p:pic>
        <p:nvPicPr>
          <p:cNvPr id="457733" name="图片 457732"/>
          <p:cNvPicPr>
            <a:picLocks noChangeAspect="1"/>
          </p:cNvPicPr>
          <p:nvPr/>
        </p:nvPicPr>
        <p:blipFill>
          <a:blip r:embed="rId4"/>
          <a:stretch>
            <a:fillRect/>
          </a:stretch>
        </p:blipFill>
        <p:spPr>
          <a:xfrm>
            <a:off x="3657600" y="3810000"/>
            <a:ext cx="2286000" cy="1247775"/>
          </a:xfrm>
          <a:prstGeom prst="rect">
            <a:avLst/>
          </a:prstGeom>
          <a:noFill/>
          <a:ln w="9525">
            <a:noFill/>
          </a:ln>
        </p:spPr>
      </p:pic>
      <p:pic>
        <p:nvPicPr>
          <p:cNvPr id="457732" name="图片 457731"/>
          <p:cNvPicPr>
            <a:picLocks noChangeAspect="1"/>
          </p:cNvPicPr>
          <p:nvPr/>
        </p:nvPicPr>
        <p:blipFill>
          <a:blip r:embed="rId5"/>
          <a:stretch>
            <a:fillRect/>
          </a:stretch>
        </p:blipFill>
        <p:spPr>
          <a:xfrm>
            <a:off x="6248400" y="3810000"/>
            <a:ext cx="2133600" cy="1219200"/>
          </a:xfrm>
          <a:prstGeom prst="rect">
            <a:avLst/>
          </a:prstGeom>
          <a:noFill/>
          <a:ln w="9525">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标题 687105"/>
          <p:cNvSpPr>
            <a:spLocks noGrp="1"/>
          </p:cNvSpPr>
          <p:nvPr>
            <p:ph type="title"/>
          </p:nvPr>
        </p:nvSpPr>
        <p:spPr>
          <a:ln/>
        </p:spPr>
        <p:txBody>
          <a:bodyPr anchor="b"/>
          <a:lstStyle/>
          <a:p>
            <a:endParaRPr/>
          </a:p>
        </p:txBody>
      </p:sp>
      <p:sp>
        <p:nvSpPr>
          <p:cNvPr id="687107" name="文本占位符 687106"/>
          <p:cNvSpPr>
            <a:spLocks noGrp="1"/>
          </p:cNvSpPr>
          <p:nvPr>
            <p:ph type="body" idx="1"/>
          </p:nvPr>
        </p:nvSpPr>
        <p:spPr>
          <a:xfrm>
            <a:off x="228600" y="228600"/>
            <a:ext cx="8229600" cy="5943600"/>
          </a:xfrm>
          <a:solidFill>
            <a:schemeClr val="bg1"/>
          </a:solidFill>
          <a:ln/>
        </p:spPr>
        <p:txBody>
          <a:bodyPr/>
          <a:lstStyle/>
          <a:p>
            <a:pPr>
              <a:lnSpc>
                <a:spcPct val="90000"/>
              </a:lnSpc>
              <a:buNone/>
            </a:pPr>
            <a:r>
              <a:rPr lang="en-US" altLang="zh-CN" sz="1800" err="1"/>
              <a:t>public class BorderLayoutDemo extends JFrame implements ActionListener</a:t>
            </a:r>
            <a:r>
              <a:rPr lang="en-US" altLang="zh-CN" sz="1800"/>
              <a:t> {</a:t>
            </a:r>
          </a:p>
          <a:p>
            <a:pPr>
              <a:lnSpc>
                <a:spcPct val="90000"/>
              </a:lnSpc>
              <a:buNone/>
            </a:pPr>
            <a:r>
              <a:rPr lang="en-US" altLang="zh-CN" sz="1800" err="1"/>
              <a:t>   private JButton</a:t>
            </a:r>
            <a:r>
              <a:rPr lang="en-US" altLang="zh-CN" sz="1800"/>
              <a:t> buttons[];</a:t>
            </a:r>
          </a:p>
          <a:p>
            <a:pPr>
              <a:lnSpc>
                <a:spcPct val="90000"/>
              </a:lnSpc>
              <a:buNone/>
            </a:pPr>
            <a:r>
              <a:rPr lang="en-US" altLang="zh-CN" sz="1800"/>
              <a:t>   private final String names[] = { "North", "South", </a:t>
            </a:r>
          </a:p>
          <a:p>
            <a:pPr>
              <a:lnSpc>
                <a:spcPct val="90000"/>
              </a:lnSpc>
              <a:buNone/>
            </a:pPr>
            <a:r>
              <a:rPr lang="en-US" altLang="zh-CN" sz="1800"/>
              <a:t>      "East", "West", "Center" };</a:t>
            </a:r>
          </a:p>
          <a:p>
            <a:pPr>
              <a:lnSpc>
                <a:spcPct val="90000"/>
              </a:lnSpc>
              <a:buNone/>
            </a:pPr>
            <a:r>
              <a:rPr lang="en-US" altLang="zh-CN" sz="1800" err="1"/>
              <a:t>   private BorderLayout</a:t>
            </a:r>
            <a:r>
              <a:rPr lang="en-US" altLang="zh-CN" sz="1800"/>
              <a:t> layout;</a:t>
            </a:r>
          </a:p>
          <a:p>
            <a:pPr>
              <a:lnSpc>
                <a:spcPct val="90000"/>
              </a:lnSpc>
              <a:buNone/>
            </a:pPr>
            <a:r>
              <a:rPr lang="en-US" altLang="zh-CN" sz="1800"/>
              <a:t>   private Container container;</a:t>
            </a:r>
          </a:p>
          <a:p>
            <a:pPr>
              <a:lnSpc>
                <a:spcPct val="90000"/>
              </a:lnSpc>
              <a:buNone/>
            </a:pPr>
            <a:r>
              <a:rPr lang="en-US" altLang="zh-CN" sz="1800"/>
              <a:t>   // set up GUI and event handling</a:t>
            </a:r>
          </a:p>
          <a:p>
            <a:pPr>
              <a:lnSpc>
                <a:spcPct val="90000"/>
              </a:lnSpc>
              <a:buNone/>
            </a:pPr>
            <a:r>
              <a:rPr lang="en-US" altLang="zh-CN" sz="1800" err="1"/>
              <a:t>   public BorderLayoutDemo</a:t>
            </a:r>
            <a:r>
              <a:rPr lang="en-US" altLang="zh-CN" sz="1800"/>
              <a:t>()</a:t>
            </a:r>
          </a:p>
          <a:p>
            <a:pPr>
              <a:lnSpc>
                <a:spcPct val="90000"/>
              </a:lnSpc>
              <a:buNone/>
            </a:pPr>
            <a:r>
              <a:rPr lang="en-US" altLang="zh-CN" sz="1800" err="1"/>
              <a:t>   {  super( "BorderLayout</a:t>
            </a:r>
            <a:r>
              <a:rPr lang="zh-CN" altLang="en-US" sz="1800" dirty="0"/>
              <a:t>布局管理</a:t>
            </a:r>
            <a:r>
              <a:rPr lang="en-US" altLang="zh-CN" sz="1800" dirty="0"/>
              <a:t>" );</a:t>
            </a:r>
          </a:p>
          <a:p>
            <a:pPr>
              <a:lnSpc>
                <a:spcPct val="90000"/>
              </a:lnSpc>
              <a:buNone/>
            </a:pPr>
            <a:r>
              <a:rPr lang="en-US" altLang="zh-CN" sz="1800" dirty="0"/>
              <a:t>      </a:t>
            </a:r>
            <a:r>
              <a:rPr lang="en-US" altLang="zh-CN" sz="1800" err="1">
                <a:solidFill>
                  <a:schemeClr val="tx2"/>
                </a:solidFill>
              </a:rPr>
              <a:t>layout = new BorderLayout</a:t>
            </a:r>
            <a:r>
              <a:rPr lang="en-US" altLang="zh-CN" sz="1800">
                <a:solidFill>
                  <a:schemeClr val="tx2"/>
                </a:solidFill>
              </a:rPr>
              <a:t>( 5, 5 )</a:t>
            </a:r>
            <a:r>
              <a:rPr lang="en-US" altLang="zh-CN" sz="1800"/>
              <a:t>; </a:t>
            </a:r>
            <a:r>
              <a:rPr lang="en-US" altLang="zh-CN" sz="1800">
                <a:solidFill>
                  <a:srgbClr val="FF9900"/>
                </a:solidFill>
              </a:rPr>
              <a:t>// 5 pixel gaps</a:t>
            </a:r>
          </a:p>
          <a:p>
            <a:pPr>
              <a:lnSpc>
                <a:spcPct val="90000"/>
              </a:lnSpc>
              <a:buNone/>
            </a:pPr>
            <a:r>
              <a:rPr lang="en-US" altLang="zh-CN" sz="1800"/>
              <a:t>      </a:t>
            </a:r>
          </a:p>
          <a:p>
            <a:pPr>
              <a:lnSpc>
                <a:spcPct val="90000"/>
              </a:lnSpc>
              <a:buNone/>
            </a:pPr>
            <a:r>
              <a:rPr lang="en-US" altLang="zh-CN" sz="1800" err="1"/>
              <a:t>      container = getContentPane</a:t>
            </a:r>
            <a:r>
              <a:rPr lang="en-US" altLang="zh-CN" sz="1800"/>
              <a:t>();  </a:t>
            </a:r>
            <a:r>
              <a:rPr lang="en-US" altLang="zh-CN" sz="1800">
                <a:solidFill>
                  <a:srgbClr val="FF9900"/>
                </a:solidFill>
              </a:rPr>
              <a:t>/ / get content pane and set its layout</a:t>
            </a:r>
          </a:p>
          <a:p>
            <a:pPr>
              <a:lnSpc>
                <a:spcPct val="90000"/>
              </a:lnSpc>
              <a:buNone/>
            </a:pPr>
            <a:r>
              <a:rPr lang="en-US" altLang="zh-CN" sz="1800" err="1"/>
              <a:t>      container.setLayout</a:t>
            </a:r>
            <a:r>
              <a:rPr lang="en-US" altLang="zh-CN" sz="1800"/>
              <a:t>( layout );</a:t>
            </a:r>
          </a:p>
          <a:p>
            <a:pPr>
              <a:lnSpc>
                <a:spcPct val="90000"/>
              </a:lnSpc>
              <a:buNone/>
            </a:pPr>
            <a:r>
              <a:rPr lang="en-US" altLang="zh-CN" sz="1800"/>
              <a:t>      </a:t>
            </a:r>
            <a:r>
              <a:rPr lang="en-US" altLang="zh-CN" sz="1800">
                <a:solidFill>
                  <a:srgbClr val="FF9900"/>
                </a:solidFill>
              </a:rPr>
              <a:t>// instantiate button objects</a:t>
            </a:r>
          </a:p>
          <a:p>
            <a:pPr>
              <a:lnSpc>
                <a:spcPct val="90000"/>
              </a:lnSpc>
              <a:buNone/>
            </a:pPr>
            <a:r>
              <a:rPr lang="en-US" altLang="zh-CN" sz="1800" err="1"/>
              <a:t>      buttons = new JButton</a:t>
            </a:r>
            <a:r>
              <a:rPr lang="en-US" altLang="zh-CN" sz="1800"/>
              <a:t>[ names.length ];</a:t>
            </a:r>
          </a:p>
          <a:p>
            <a:pPr>
              <a:lnSpc>
                <a:spcPct val="90000"/>
              </a:lnSpc>
              <a:buNone/>
            </a:pPr>
            <a:r>
              <a:rPr lang="en-US" altLang="zh-CN" sz="1800" err="1"/>
              <a:t>      for ( int</a:t>
            </a:r>
            <a:r>
              <a:rPr lang="en-US" altLang="zh-CN" sz="1800"/>
              <a:t> count = 0; count &lt; names.length; count++ ) {</a:t>
            </a:r>
          </a:p>
          <a:p>
            <a:pPr>
              <a:lnSpc>
                <a:spcPct val="90000"/>
              </a:lnSpc>
              <a:buNone/>
            </a:pPr>
            <a:r>
              <a:rPr lang="en-US" altLang="zh-CN" sz="1800" err="1"/>
              <a:t>         buttons[ count ] = new JButton</a:t>
            </a:r>
            <a:r>
              <a:rPr lang="en-US" altLang="zh-CN" sz="1800"/>
              <a:t>( names[ count ] );</a:t>
            </a:r>
          </a:p>
          <a:p>
            <a:pPr>
              <a:lnSpc>
                <a:spcPct val="90000"/>
              </a:lnSpc>
              <a:buNone/>
            </a:pPr>
            <a:r>
              <a:rPr lang="en-US" altLang="zh-CN" sz="1800" err="1"/>
              <a:t>         buttons[ count ].addActionListener</a:t>
            </a:r>
            <a:r>
              <a:rPr lang="en-US" altLang="zh-CN" sz="1800"/>
              <a:t>( this );</a:t>
            </a:r>
          </a:p>
          <a:p>
            <a:pPr>
              <a:lnSpc>
                <a:spcPct val="90000"/>
              </a:lnSpc>
              <a:buNone/>
            </a:pPr>
            <a:r>
              <a:rPr lang="en-US" altLang="zh-CN" sz="1800"/>
              <a:t>      }</a:t>
            </a:r>
          </a:p>
          <a:p>
            <a:pPr>
              <a:lnSpc>
                <a:spcPct val="90000"/>
              </a:lnSpc>
              <a:buNone/>
            </a:pPr>
            <a:endParaRPr lang="en-US" altLang="zh-CN" sz="1800"/>
          </a:p>
        </p:txBody>
      </p:sp>
      <p:pic>
        <p:nvPicPr>
          <p:cNvPr id="687108" name="图片 687107"/>
          <p:cNvPicPr>
            <a:picLocks noChangeAspect="1"/>
          </p:cNvPicPr>
          <p:nvPr/>
        </p:nvPicPr>
        <p:blipFill>
          <a:blip r:embed="rId2"/>
          <a:stretch>
            <a:fillRect/>
          </a:stretch>
        </p:blipFill>
        <p:spPr>
          <a:xfrm>
            <a:off x="6019800" y="914400"/>
            <a:ext cx="2743200" cy="1752600"/>
          </a:xfrm>
          <a:prstGeom prst="rect">
            <a:avLst/>
          </a:prstGeom>
          <a:noFill/>
          <a:ln w="9525">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标题 688129"/>
          <p:cNvSpPr>
            <a:spLocks noGrp="1"/>
          </p:cNvSpPr>
          <p:nvPr>
            <p:ph type="title"/>
          </p:nvPr>
        </p:nvSpPr>
        <p:spPr>
          <a:ln/>
        </p:spPr>
        <p:txBody>
          <a:bodyPr anchor="b"/>
          <a:lstStyle/>
          <a:p>
            <a:endParaRPr/>
          </a:p>
        </p:txBody>
      </p:sp>
      <p:sp>
        <p:nvSpPr>
          <p:cNvPr id="688131" name="文本占位符 688130"/>
          <p:cNvSpPr>
            <a:spLocks noGrp="1"/>
          </p:cNvSpPr>
          <p:nvPr>
            <p:ph type="body" idx="1"/>
          </p:nvPr>
        </p:nvSpPr>
        <p:spPr>
          <a:ln/>
        </p:spPr>
        <p:txBody>
          <a:bodyPr/>
          <a:lstStyle/>
          <a:p>
            <a:endParaRPr/>
          </a:p>
        </p:txBody>
      </p:sp>
      <p:sp>
        <p:nvSpPr>
          <p:cNvPr id="688132" name="矩形 688131"/>
          <p:cNvSpPr/>
          <p:nvPr/>
        </p:nvSpPr>
        <p:spPr>
          <a:xfrm>
            <a:off x="228600" y="228600"/>
            <a:ext cx="8229600" cy="5943600"/>
          </a:xfrm>
          <a:prstGeom prst="rect">
            <a:avLst/>
          </a:prstGeom>
          <a:solidFill>
            <a:schemeClr val="bg1"/>
          </a:solidFill>
          <a:ln w="9525">
            <a:noFill/>
          </a:ln>
        </p:spPr>
        <p:txBody>
          <a:bodyPr/>
          <a:lstStyle/>
          <a:p>
            <a:pPr marL="342900" indent="-342900">
              <a:lnSpc>
                <a:spcPct val="90000"/>
              </a:lnSpc>
              <a:spcBef>
                <a:spcPct val="20000"/>
              </a:spcBef>
              <a:buClr>
                <a:schemeClr val="folHlink"/>
              </a:buClr>
              <a:buSzPct val="60000"/>
              <a:buFont typeface="Wingdings" panose="05000000000000000000" pitchFamily="2" charset="2"/>
            </a:pPr>
            <a:r>
              <a:rPr lang="en-US" altLang="zh-CN" sz="1800" err="1">
                <a:solidFill>
                  <a:srgbClr val="FF9900"/>
                </a:solidFill>
                <a:latin typeface="Tahoma" panose="020B0604030504040204" pitchFamily="34" charset="0"/>
                <a:ea typeface="宋体" panose="02010600030101010101" pitchFamily="2" charset="-122"/>
              </a:rPr>
              <a:t>// place buttons in BorderLayout</a:t>
            </a:r>
            <a:r>
              <a:rPr lang="en-US" altLang="zh-CN" sz="1800">
                <a:solidFill>
                  <a:srgbClr val="FF9900"/>
                </a:solidFill>
                <a:latin typeface="Tahoma" panose="020B0604030504040204" pitchFamily="34" charset="0"/>
                <a:ea typeface="宋体" panose="02010600030101010101" pitchFamily="2" charset="-122"/>
              </a:rPr>
              <a:t>; order not important</a:t>
            </a:r>
          </a:p>
          <a:p>
            <a:pPr marL="342900" indent="-342900">
              <a:lnSpc>
                <a:spcPct val="90000"/>
              </a:lnSpc>
              <a:spcBef>
                <a:spcPct val="20000"/>
              </a:spcBef>
              <a:buClr>
                <a:schemeClr val="folHlink"/>
              </a:buClr>
              <a:buSzPct val="60000"/>
              <a:buFont typeface="Wingdings" panose="05000000000000000000" pitchFamily="2" charset="2"/>
            </a:pPr>
            <a:r>
              <a:rPr lang="en-US" altLang="zh-CN" sz="1800" err="1">
                <a:solidFill>
                  <a:schemeClr val="tx1"/>
                </a:solidFill>
                <a:latin typeface="Tahoma" panose="020B0604030504040204" pitchFamily="34" charset="0"/>
                <a:ea typeface="宋体" panose="02010600030101010101" pitchFamily="2" charset="-122"/>
              </a:rPr>
              <a:t>      container.add( buttons[ 0 ], BorderLayout</a:t>
            </a:r>
            <a:r>
              <a:rPr lang="en-US" altLang="zh-CN" sz="1800">
                <a:solidFill>
                  <a:schemeClr val="tx1"/>
                </a:solidFill>
                <a:latin typeface="Tahoma" panose="020B0604030504040204" pitchFamily="34" charset="0"/>
                <a:ea typeface="宋体" panose="02010600030101010101" pitchFamily="2" charset="-122"/>
              </a:rPr>
              <a:t>.NORTH ); </a:t>
            </a:r>
          </a:p>
          <a:p>
            <a:pPr marL="342900" indent="-342900">
              <a:lnSpc>
                <a:spcPct val="90000"/>
              </a:lnSpc>
              <a:spcBef>
                <a:spcPct val="20000"/>
              </a:spcBef>
              <a:buClr>
                <a:schemeClr val="folHlink"/>
              </a:buClr>
              <a:buSzPct val="60000"/>
              <a:buFont typeface="Wingdings" panose="05000000000000000000" pitchFamily="2" charset="2"/>
            </a:pPr>
            <a:r>
              <a:rPr lang="en-US" altLang="zh-CN" sz="1800" err="1">
                <a:solidFill>
                  <a:schemeClr val="tx1"/>
                </a:solidFill>
                <a:latin typeface="Tahoma" panose="020B0604030504040204" pitchFamily="34" charset="0"/>
                <a:ea typeface="宋体" panose="02010600030101010101" pitchFamily="2" charset="-122"/>
              </a:rPr>
              <a:t>      container.add( buttons[ 1 ], BorderLayout</a:t>
            </a:r>
            <a:r>
              <a:rPr lang="en-US" altLang="zh-CN" sz="1800">
                <a:solidFill>
                  <a:schemeClr val="tx1"/>
                </a:solidFill>
                <a:latin typeface="Tahoma" panose="020B0604030504040204" pitchFamily="34" charset="0"/>
                <a:ea typeface="宋体" panose="02010600030101010101" pitchFamily="2" charset="-122"/>
              </a:rPr>
              <a:t>.SOUTH ); </a:t>
            </a:r>
          </a:p>
          <a:p>
            <a:pPr marL="342900" indent="-342900">
              <a:lnSpc>
                <a:spcPct val="90000"/>
              </a:lnSpc>
              <a:spcBef>
                <a:spcPct val="20000"/>
              </a:spcBef>
              <a:buClr>
                <a:schemeClr val="folHlink"/>
              </a:buClr>
              <a:buSzPct val="60000"/>
              <a:buFont typeface="Wingdings" panose="05000000000000000000" pitchFamily="2" charset="2"/>
            </a:pPr>
            <a:r>
              <a:rPr lang="en-US" altLang="zh-CN" sz="1800" err="1">
                <a:solidFill>
                  <a:schemeClr val="tx1"/>
                </a:solidFill>
                <a:latin typeface="Tahoma" panose="020B0604030504040204" pitchFamily="34" charset="0"/>
                <a:ea typeface="宋体" panose="02010600030101010101" pitchFamily="2" charset="-122"/>
              </a:rPr>
              <a:t>      container.add( buttons[ 2 ], BorderLayout</a:t>
            </a:r>
            <a:r>
              <a:rPr lang="en-US" altLang="zh-CN" sz="1800">
                <a:solidFill>
                  <a:schemeClr val="tx1"/>
                </a:solidFill>
                <a:latin typeface="Tahoma" panose="020B0604030504040204" pitchFamily="34" charset="0"/>
                <a:ea typeface="宋体" panose="02010600030101010101" pitchFamily="2" charset="-122"/>
              </a:rPr>
              <a:t>.EAST );  </a:t>
            </a:r>
          </a:p>
          <a:p>
            <a:pPr marL="342900" indent="-342900">
              <a:lnSpc>
                <a:spcPct val="90000"/>
              </a:lnSpc>
              <a:spcBef>
                <a:spcPct val="20000"/>
              </a:spcBef>
              <a:buClr>
                <a:schemeClr val="folHlink"/>
              </a:buClr>
              <a:buSzPct val="60000"/>
              <a:buFont typeface="Wingdings" panose="05000000000000000000" pitchFamily="2" charset="2"/>
            </a:pPr>
            <a:r>
              <a:rPr lang="en-US" altLang="zh-CN" sz="1800" err="1">
                <a:solidFill>
                  <a:schemeClr val="tx1"/>
                </a:solidFill>
                <a:latin typeface="Tahoma" panose="020B0604030504040204" pitchFamily="34" charset="0"/>
                <a:ea typeface="宋体" panose="02010600030101010101" pitchFamily="2" charset="-122"/>
              </a:rPr>
              <a:t>      container.add( buttons[ 3 ], BorderLayout</a:t>
            </a:r>
            <a:r>
              <a:rPr lang="en-US" altLang="zh-CN" sz="1800">
                <a:solidFill>
                  <a:schemeClr val="tx1"/>
                </a:solidFill>
                <a:latin typeface="Tahoma" panose="020B0604030504040204" pitchFamily="34" charset="0"/>
                <a:ea typeface="宋体" panose="02010600030101010101" pitchFamily="2" charset="-122"/>
              </a:rPr>
              <a:t>.WEST );  </a:t>
            </a:r>
          </a:p>
          <a:p>
            <a:pPr marL="342900" indent="-342900">
              <a:lnSpc>
                <a:spcPct val="90000"/>
              </a:lnSpc>
              <a:spcBef>
                <a:spcPct val="20000"/>
              </a:spcBef>
              <a:buClr>
                <a:schemeClr val="folHlink"/>
              </a:buClr>
              <a:buSzPct val="60000"/>
              <a:buFont typeface="Wingdings" panose="05000000000000000000" pitchFamily="2" charset="2"/>
            </a:pPr>
            <a:r>
              <a:rPr lang="en-US" altLang="zh-CN" sz="1800" err="1">
                <a:solidFill>
                  <a:schemeClr val="tx1"/>
                </a:solidFill>
                <a:latin typeface="Tahoma" panose="020B0604030504040204" pitchFamily="34" charset="0"/>
                <a:ea typeface="宋体" panose="02010600030101010101" pitchFamily="2" charset="-122"/>
              </a:rPr>
              <a:t>      container.add( buttons[ 4 ], BorderLayout.CENTER ); </a:t>
            </a:r>
          </a:p>
          <a:p>
            <a:pPr marL="342900" indent="-342900">
              <a:lnSpc>
                <a:spcPct val="90000"/>
              </a:lnSpc>
              <a:spcBef>
                <a:spcPct val="20000"/>
              </a:spcBef>
              <a:buClr>
                <a:schemeClr val="folHlink"/>
              </a:buClr>
              <a:buSzPct val="60000"/>
              <a:buFont typeface="Wingdings" panose="05000000000000000000" pitchFamily="2" charset="2"/>
            </a:pPr>
            <a:r>
              <a:rPr lang="en-US" altLang="zh-CN" sz="1800" err="1">
                <a:solidFill>
                  <a:schemeClr val="tx1"/>
                </a:solidFill>
                <a:latin typeface="Tahoma" panose="020B0604030504040204" pitchFamily="34" charset="0"/>
                <a:ea typeface="宋体" panose="02010600030101010101" pitchFamily="2" charset="-122"/>
              </a:rPr>
              <a:t>      setSize( 310, 200 );</a:t>
            </a:r>
          </a:p>
          <a:p>
            <a:pPr marL="342900" indent="-342900">
              <a:lnSpc>
                <a:spcPct val="90000"/>
              </a:lnSpc>
              <a:spcBef>
                <a:spcPct val="20000"/>
              </a:spcBef>
              <a:buClr>
                <a:schemeClr val="folHlink"/>
              </a:buClr>
              <a:buSzPct val="60000"/>
              <a:buFont typeface="Wingdings" panose="05000000000000000000" pitchFamily="2" charset="2"/>
            </a:pPr>
            <a:r>
              <a:rPr lang="en-US" altLang="zh-CN" sz="1800" err="1">
                <a:solidFill>
                  <a:schemeClr val="tx1"/>
                </a:solidFill>
                <a:latin typeface="Tahoma" panose="020B0604030504040204" pitchFamily="34" charset="0"/>
                <a:ea typeface="宋体" panose="02010600030101010101" pitchFamily="2" charset="-122"/>
              </a:rPr>
              <a:t>      setVisible</a:t>
            </a:r>
            <a:r>
              <a:rPr lang="en-US" altLang="zh-CN" sz="1800">
                <a:solidFill>
                  <a:schemeClr val="tx1"/>
                </a:solidFill>
                <a:latin typeface="Tahoma" panose="020B0604030504040204" pitchFamily="34" charset="0"/>
                <a:ea typeface="宋体" panose="02010600030101010101" pitchFamily="2" charset="-122"/>
              </a:rPr>
              <a:t>( true );</a:t>
            </a:r>
          </a:p>
          <a:p>
            <a:pPr marL="342900" indent="-342900">
              <a:lnSpc>
                <a:spcPct val="90000"/>
              </a:lnSpc>
              <a:spcBef>
                <a:spcPct val="20000"/>
              </a:spcBef>
              <a:buClr>
                <a:schemeClr val="folHlink"/>
              </a:buClr>
              <a:buSzPct val="60000"/>
              <a:buFont typeface="Wingdings" panose="05000000000000000000" pitchFamily="2" charset="2"/>
            </a:pPr>
            <a:r>
              <a:rPr lang="en-US" altLang="zh-CN" sz="1800">
                <a:solidFill>
                  <a:schemeClr val="tx1"/>
                </a:solidFill>
                <a:latin typeface="Tahoma" panose="020B0604030504040204" pitchFamily="34" charset="0"/>
                <a:ea typeface="宋体" panose="02010600030101010101" pitchFamily="2" charset="-122"/>
              </a:rPr>
              <a:t>   }    </a:t>
            </a:r>
          </a:p>
          <a:p>
            <a:pPr marL="342900" indent="-342900">
              <a:lnSpc>
                <a:spcPct val="90000"/>
              </a:lnSpc>
              <a:spcBef>
                <a:spcPct val="20000"/>
              </a:spcBef>
              <a:buClr>
                <a:schemeClr val="folHlink"/>
              </a:buClr>
              <a:buSzPct val="60000"/>
              <a:buFont typeface="Wingdings" panose="05000000000000000000" pitchFamily="2" charset="2"/>
            </a:pPr>
            <a:r>
              <a:rPr lang="en-US" altLang="zh-CN" sz="1800" err="1">
                <a:solidFill>
                  <a:schemeClr val="tx1"/>
                </a:solidFill>
                <a:latin typeface="Tahoma" panose="020B0604030504040204" pitchFamily="34" charset="0"/>
                <a:ea typeface="宋体" panose="02010600030101010101" pitchFamily="2" charset="-122"/>
              </a:rPr>
              <a:t>   public void actionPerformed( ActionEvent</a:t>
            </a:r>
            <a:r>
              <a:rPr lang="en-US" altLang="zh-CN" sz="1800">
                <a:solidFill>
                  <a:schemeClr val="tx1"/>
                </a:solidFill>
                <a:latin typeface="Tahoma" panose="020B0604030504040204" pitchFamily="34" charset="0"/>
                <a:ea typeface="宋体" panose="02010600030101010101" pitchFamily="2" charset="-122"/>
              </a:rPr>
              <a:t> event )</a:t>
            </a:r>
          </a:p>
          <a:p>
            <a:pPr marL="342900" indent="-342900">
              <a:lnSpc>
                <a:spcPct val="90000"/>
              </a:lnSpc>
              <a:spcBef>
                <a:spcPct val="20000"/>
              </a:spcBef>
              <a:buClr>
                <a:schemeClr val="folHlink"/>
              </a:buClr>
              <a:buSzPct val="60000"/>
              <a:buFont typeface="Wingdings" panose="05000000000000000000" pitchFamily="2" charset="2"/>
            </a:pPr>
            <a:r>
              <a:rPr lang="en-US" altLang="zh-CN" sz="1800">
                <a:solidFill>
                  <a:schemeClr val="tx1"/>
                </a:solidFill>
                <a:latin typeface="Tahoma" panose="020B0604030504040204" pitchFamily="34" charset="0"/>
                <a:ea typeface="宋体" panose="02010600030101010101" pitchFamily="2" charset="-122"/>
              </a:rPr>
              <a:t>   {</a:t>
            </a:r>
          </a:p>
          <a:p>
            <a:pPr marL="342900" indent="-342900">
              <a:lnSpc>
                <a:spcPct val="90000"/>
              </a:lnSpc>
              <a:spcBef>
                <a:spcPct val="20000"/>
              </a:spcBef>
              <a:buClr>
                <a:schemeClr val="folHlink"/>
              </a:buClr>
              <a:buSzPct val="60000"/>
              <a:buFont typeface="Wingdings" panose="05000000000000000000" pitchFamily="2" charset="2"/>
            </a:pPr>
            <a:r>
              <a:rPr lang="en-US" altLang="zh-CN" sz="1800" err="1">
                <a:solidFill>
                  <a:schemeClr val="tx1"/>
                </a:solidFill>
                <a:latin typeface="Tahoma" panose="020B0604030504040204" pitchFamily="34" charset="0"/>
                <a:ea typeface="宋体" panose="02010600030101010101" pitchFamily="2" charset="-122"/>
              </a:rPr>
              <a:t>      for ( int</a:t>
            </a:r>
            <a:r>
              <a:rPr lang="en-US" altLang="zh-CN" sz="1800">
                <a:solidFill>
                  <a:schemeClr val="tx1"/>
                </a:solidFill>
                <a:latin typeface="Tahoma" panose="020B0604030504040204" pitchFamily="34" charset="0"/>
                <a:ea typeface="宋体" panose="02010600030101010101" pitchFamily="2" charset="-122"/>
              </a:rPr>
              <a:t> count = 0; count &lt; buttons.length; count++ )</a:t>
            </a:r>
          </a:p>
          <a:p>
            <a:pPr marL="342900" indent="-342900">
              <a:lnSpc>
                <a:spcPct val="90000"/>
              </a:lnSpc>
              <a:spcBef>
                <a:spcPct val="20000"/>
              </a:spcBef>
              <a:buClr>
                <a:schemeClr val="folHlink"/>
              </a:buClr>
              <a:buSzPct val="60000"/>
              <a:buFont typeface="Wingdings" panose="05000000000000000000" pitchFamily="2" charset="2"/>
            </a:pPr>
            <a:r>
              <a:rPr lang="en-US" altLang="zh-CN" sz="1800" err="1">
                <a:solidFill>
                  <a:schemeClr val="tx1"/>
                </a:solidFill>
                <a:latin typeface="Tahoma" panose="020B0604030504040204" pitchFamily="34" charset="0"/>
                <a:ea typeface="宋体" panose="02010600030101010101" pitchFamily="2" charset="-122"/>
              </a:rPr>
              <a:t>         if ( event.getSource</a:t>
            </a:r>
            <a:r>
              <a:rPr lang="en-US" altLang="zh-CN" sz="1800">
                <a:solidFill>
                  <a:schemeClr val="tx1"/>
                </a:solidFill>
                <a:latin typeface="Tahoma" panose="020B0604030504040204" pitchFamily="34" charset="0"/>
                <a:ea typeface="宋体" panose="02010600030101010101" pitchFamily="2" charset="-122"/>
              </a:rPr>
              <a:t>() == buttons[ count ] )</a:t>
            </a:r>
          </a:p>
          <a:p>
            <a:pPr marL="342900" indent="-342900">
              <a:lnSpc>
                <a:spcPct val="90000"/>
              </a:lnSpc>
              <a:spcBef>
                <a:spcPct val="20000"/>
              </a:spcBef>
              <a:buClr>
                <a:schemeClr val="folHlink"/>
              </a:buClr>
              <a:buSzPct val="60000"/>
              <a:buFont typeface="Wingdings" panose="05000000000000000000" pitchFamily="2" charset="2"/>
            </a:pPr>
            <a:r>
              <a:rPr lang="en-US" altLang="zh-CN" sz="1800" dirty="0" err="1">
                <a:solidFill>
                  <a:schemeClr val="tx1"/>
                </a:solidFill>
                <a:latin typeface="Tahoma" panose="020B0604030504040204" pitchFamily="34" charset="0"/>
                <a:ea typeface="宋体" panose="02010600030101010101" pitchFamily="2" charset="-122"/>
              </a:rPr>
              <a:t>            buttons[ count ].setVisible</a:t>
            </a:r>
            <a:r>
              <a:rPr lang="en-US" altLang="zh-CN" sz="1800">
                <a:solidFill>
                  <a:schemeClr val="tx1"/>
                </a:solidFill>
                <a:latin typeface="Tahoma" panose="020B0604030504040204" pitchFamily="34" charset="0"/>
                <a:ea typeface="宋体" panose="02010600030101010101" pitchFamily="2" charset="-122"/>
              </a:rPr>
              <a:t>( false );</a:t>
            </a:r>
          </a:p>
          <a:p>
            <a:pPr marL="342900" indent="-342900">
              <a:lnSpc>
                <a:spcPct val="90000"/>
              </a:lnSpc>
              <a:spcBef>
                <a:spcPct val="20000"/>
              </a:spcBef>
              <a:buClr>
                <a:schemeClr val="folHlink"/>
              </a:buClr>
              <a:buSzPct val="60000"/>
              <a:buFont typeface="Wingdings" panose="05000000000000000000" pitchFamily="2" charset="2"/>
            </a:pPr>
            <a:r>
              <a:rPr lang="en-US" altLang="zh-CN" sz="1800">
                <a:solidFill>
                  <a:schemeClr val="tx1"/>
                </a:solidFill>
                <a:latin typeface="Tahoma" panose="020B0604030504040204" pitchFamily="34" charset="0"/>
                <a:ea typeface="宋体" panose="02010600030101010101" pitchFamily="2" charset="-122"/>
              </a:rPr>
              <a:t>         else</a:t>
            </a:r>
          </a:p>
          <a:p>
            <a:pPr marL="342900" indent="-342900">
              <a:lnSpc>
                <a:spcPct val="90000"/>
              </a:lnSpc>
              <a:spcBef>
                <a:spcPct val="20000"/>
              </a:spcBef>
              <a:buClr>
                <a:schemeClr val="folHlink"/>
              </a:buClr>
              <a:buSzPct val="60000"/>
              <a:buFont typeface="Wingdings" panose="05000000000000000000" pitchFamily="2" charset="2"/>
            </a:pPr>
            <a:r>
              <a:rPr lang="en-US" altLang="zh-CN" sz="1800" dirty="0" err="1">
                <a:solidFill>
                  <a:schemeClr val="tx1"/>
                </a:solidFill>
                <a:latin typeface="Tahoma" panose="020B0604030504040204" pitchFamily="34" charset="0"/>
                <a:ea typeface="宋体" panose="02010600030101010101" pitchFamily="2" charset="-122"/>
              </a:rPr>
              <a:t>            buttons[ count ].setVisible</a:t>
            </a:r>
            <a:r>
              <a:rPr lang="en-US" altLang="zh-CN" sz="1800">
                <a:solidFill>
                  <a:schemeClr val="tx1"/>
                </a:solidFill>
                <a:latin typeface="Tahoma" panose="020B0604030504040204" pitchFamily="34" charset="0"/>
                <a:ea typeface="宋体" panose="02010600030101010101" pitchFamily="2" charset="-122"/>
              </a:rPr>
              <a:t>( true );</a:t>
            </a:r>
          </a:p>
          <a:p>
            <a:pPr marL="342900" indent="-342900">
              <a:lnSpc>
                <a:spcPct val="90000"/>
              </a:lnSpc>
              <a:spcBef>
                <a:spcPct val="20000"/>
              </a:spcBef>
              <a:buClr>
                <a:schemeClr val="folHlink"/>
              </a:buClr>
              <a:buSzPct val="60000"/>
              <a:buFont typeface="Wingdings" panose="05000000000000000000" pitchFamily="2" charset="2"/>
            </a:pPr>
            <a:r>
              <a:rPr lang="en-US" altLang="zh-CN" sz="1800">
                <a:solidFill>
                  <a:schemeClr val="tx1"/>
                </a:solidFill>
                <a:latin typeface="Tahoma" panose="020B0604030504040204" pitchFamily="34" charset="0"/>
                <a:ea typeface="宋体" panose="02010600030101010101" pitchFamily="2" charset="-122"/>
              </a:rPr>
              <a:t>      </a:t>
            </a:r>
            <a:r>
              <a:rPr lang="en-US" altLang="zh-CN" sz="1800">
                <a:solidFill>
                  <a:srgbClr val="FF9900"/>
                </a:solidFill>
                <a:latin typeface="Tahoma" panose="020B0604030504040204" pitchFamily="34" charset="0"/>
                <a:ea typeface="宋体" panose="02010600030101010101" pitchFamily="2" charset="-122"/>
              </a:rPr>
              <a:t>// re-layout the content pane</a:t>
            </a:r>
          </a:p>
          <a:p>
            <a:pPr marL="342900" indent="-342900">
              <a:lnSpc>
                <a:spcPct val="90000"/>
              </a:lnSpc>
              <a:spcBef>
                <a:spcPct val="20000"/>
              </a:spcBef>
              <a:buClr>
                <a:schemeClr val="folHlink"/>
              </a:buClr>
              <a:buSzPct val="60000"/>
              <a:buFont typeface="Wingdings" panose="05000000000000000000" pitchFamily="2" charset="2"/>
            </a:pPr>
            <a:r>
              <a:rPr lang="en-US" altLang="zh-CN" sz="1800">
                <a:solidFill>
                  <a:schemeClr val="tx1"/>
                </a:solidFill>
                <a:latin typeface="Tahoma" panose="020B0604030504040204" pitchFamily="34" charset="0"/>
                <a:ea typeface="宋体" panose="02010600030101010101" pitchFamily="2" charset="-122"/>
              </a:rPr>
              <a:t>      </a:t>
            </a:r>
            <a:r>
              <a:rPr lang="en-US" altLang="zh-CN" sz="1800" dirty="0" err="1">
                <a:solidFill>
                  <a:schemeClr val="tx2"/>
                </a:solidFill>
                <a:latin typeface="Tahoma" panose="020B0604030504040204" pitchFamily="34" charset="0"/>
                <a:ea typeface="宋体" panose="02010600030101010101" pitchFamily="2" charset="-122"/>
              </a:rPr>
              <a:t>layout.layoutContainer</a:t>
            </a:r>
            <a:r>
              <a:rPr lang="en-US" altLang="zh-CN" sz="1800">
                <a:solidFill>
                  <a:schemeClr val="tx2"/>
                </a:solidFill>
                <a:latin typeface="Tahoma" panose="020B0604030504040204" pitchFamily="34" charset="0"/>
                <a:ea typeface="宋体" panose="02010600030101010101" pitchFamily="2" charset="-122"/>
              </a:rPr>
              <a:t>( container )</a:t>
            </a:r>
            <a:r>
              <a:rPr lang="en-US" altLang="zh-CN" sz="1800">
                <a:solidFill>
                  <a:schemeClr val="tx1"/>
                </a:solidFill>
                <a:latin typeface="Tahoma" panose="020B0604030504040204" pitchFamily="34" charset="0"/>
                <a:ea typeface="宋体" panose="02010600030101010101" pitchFamily="2" charset="-122"/>
              </a:rPr>
              <a:t>;</a:t>
            </a:r>
          </a:p>
          <a:p>
            <a:pPr marL="342900" indent="-342900">
              <a:lnSpc>
                <a:spcPct val="90000"/>
              </a:lnSpc>
              <a:spcBef>
                <a:spcPct val="20000"/>
              </a:spcBef>
              <a:buClr>
                <a:schemeClr val="folHlink"/>
              </a:buClr>
              <a:buSzPct val="60000"/>
              <a:buFont typeface="Wingdings" panose="05000000000000000000" pitchFamily="2" charset="2"/>
            </a:pPr>
            <a:r>
              <a:rPr lang="en-US" altLang="zh-CN" sz="1800">
                <a:solidFill>
                  <a:schemeClr val="tx1"/>
                </a:solidFill>
                <a:latin typeface="Tahoma" panose="020B0604030504040204" pitchFamily="34" charset="0"/>
                <a:ea typeface="宋体" panose="02010600030101010101" pitchFamily="2" charset="-122"/>
              </a:rPr>
              <a:t>   }</a:t>
            </a:r>
          </a:p>
        </p:txBody>
      </p:sp>
      <p:pic>
        <p:nvPicPr>
          <p:cNvPr id="688133" name="图片 688132"/>
          <p:cNvPicPr>
            <a:picLocks noChangeAspect="1"/>
          </p:cNvPicPr>
          <p:nvPr/>
        </p:nvPicPr>
        <p:blipFill>
          <a:blip r:embed="rId2"/>
          <a:stretch>
            <a:fillRect/>
          </a:stretch>
        </p:blipFill>
        <p:spPr>
          <a:xfrm>
            <a:off x="6705600" y="3200400"/>
            <a:ext cx="2286000" cy="1247775"/>
          </a:xfrm>
          <a:prstGeom prst="rect">
            <a:avLst/>
          </a:prstGeom>
          <a:noFill/>
          <a:ln w="9525">
            <a:noFill/>
          </a:ln>
        </p:spPr>
      </p:pic>
      <p:pic>
        <p:nvPicPr>
          <p:cNvPr id="688134" name="图片 688133"/>
          <p:cNvPicPr>
            <a:picLocks noChangeAspect="1"/>
          </p:cNvPicPr>
          <p:nvPr/>
        </p:nvPicPr>
        <p:blipFill>
          <a:blip r:embed="rId3"/>
          <a:stretch>
            <a:fillRect/>
          </a:stretch>
        </p:blipFill>
        <p:spPr>
          <a:xfrm>
            <a:off x="6705600" y="4876800"/>
            <a:ext cx="2133600" cy="1219200"/>
          </a:xfrm>
          <a:prstGeom prst="rect">
            <a:avLst/>
          </a:prstGeom>
          <a:noFill/>
          <a:ln w="9525">
            <a:noFill/>
          </a:ln>
        </p:spPr>
      </p:pic>
      <p:pic>
        <p:nvPicPr>
          <p:cNvPr id="688135" name="图片 688134"/>
          <p:cNvPicPr>
            <a:picLocks noChangeAspect="1"/>
          </p:cNvPicPr>
          <p:nvPr/>
        </p:nvPicPr>
        <p:blipFill>
          <a:blip r:embed="rId4"/>
          <a:stretch>
            <a:fillRect/>
          </a:stretch>
        </p:blipFill>
        <p:spPr>
          <a:xfrm>
            <a:off x="6629400" y="304800"/>
            <a:ext cx="2286000" cy="1295400"/>
          </a:xfrm>
          <a:prstGeom prst="rect">
            <a:avLst/>
          </a:prstGeom>
          <a:noFill/>
          <a:ln w="9525">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标题 458753"/>
          <p:cNvSpPr>
            <a:spLocks noGrp="1"/>
          </p:cNvSpPr>
          <p:nvPr>
            <p:ph type="title"/>
          </p:nvPr>
        </p:nvSpPr>
        <p:spPr>
          <a:ln/>
        </p:spPr>
        <p:txBody>
          <a:bodyPr anchor="b"/>
          <a:lstStyle/>
          <a:p>
            <a:r>
              <a:rPr lang="en-US" altLang="zh-CN" b="0" dirty="0">
                <a:latin typeface="楷体_GB2312" pitchFamily="49" charset="-122"/>
                <a:ea typeface="楷体_GB2312" pitchFamily="49" charset="-122"/>
              </a:rPr>
              <a:t>9.8.3 </a:t>
            </a:r>
            <a:r>
              <a:rPr lang="en-US" altLang="zh-CN" b="0" err="1">
                <a:latin typeface="楷体_GB2312" pitchFamily="49" charset="-122"/>
                <a:ea typeface="楷体_GB2312" pitchFamily="49" charset="-122"/>
              </a:rPr>
              <a:t>GridLayout</a:t>
            </a:r>
            <a:endParaRPr lang="en-US" altLang="zh-CN" b="0">
              <a:latin typeface="楷体_GB2312" pitchFamily="49" charset="-122"/>
              <a:ea typeface="楷体_GB2312" pitchFamily="49" charset="-122"/>
            </a:endParaRPr>
          </a:p>
        </p:txBody>
      </p:sp>
      <p:sp>
        <p:nvSpPr>
          <p:cNvPr id="458755" name="文本占位符 458754"/>
          <p:cNvSpPr>
            <a:spLocks noGrp="1"/>
          </p:cNvSpPr>
          <p:nvPr>
            <p:ph type="body" idx="1"/>
          </p:nvPr>
        </p:nvSpPr>
        <p:spPr>
          <a:xfrm>
            <a:off x="533400" y="1295400"/>
            <a:ext cx="8305800" cy="4724400"/>
          </a:xfrm>
          <a:ln/>
        </p:spPr>
        <p:txBody>
          <a:bodyPr/>
          <a:lstStyle/>
          <a:p>
            <a:pPr>
              <a:lnSpc>
                <a:spcPct val="90000"/>
              </a:lnSpc>
            </a:pPr>
            <a:r>
              <a:rPr lang="en-US" altLang="zh-CN" sz="2400" err="1"/>
              <a:t>GridLayout</a:t>
            </a:r>
            <a:r>
              <a:rPr lang="zh-CN" altLang="en-US" sz="2400" dirty="0">
                <a:latin typeface="Times New Roman" panose="02020603050405020304" pitchFamily="18" charset="0"/>
              </a:rPr>
              <a:t>布局管理器</a:t>
            </a:r>
            <a:r>
              <a:rPr lang="en-US" altLang="zh-CN" sz="2400" dirty="0">
                <a:latin typeface="Times New Roman" panose="02020603050405020304" pitchFamily="18" charset="0"/>
              </a:rPr>
              <a:t>:</a:t>
            </a:r>
          </a:p>
          <a:p>
            <a:pPr lvl="1">
              <a:lnSpc>
                <a:spcPct val="90000"/>
              </a:lnSpc>
            </a:pPr>
            <a:r>
              <a:rPr lang="zh-CN" altLang="en-US" sz="2400" dirty="0">
                <a:latin typeface="Times New Roman" panose="02020603050405020304" pitchFamily="18" charset="0"/>
              </a:rPr>
              <a:t>将容器划分为网格，以便在行列中放置组件。</a:t>
            </a:r>
          </a:p>
          <a:p>
            <a:pPr lvl="1">
              <a:lnSpc>
                <a:spcPct val="90000"/>
              </a:lnSpc>
            </a:pPr>
            <a:r>
              <a:rPr lang="zh-CN" altLang="en-US" sz="2400" dirty="0">
                <a:latin typeface="Times New Roman" panose="02020603050405020304" pitchFamily="18" charset="0"/>
              </a:rPr>
              <a:t>添加</a:t>
            </a:r>
            <a:r>
              <a:rPr lang="zh-CN" altLang="en-US" sz="2400">
                <a:latin typeface="Times New Roman" panose="02020603050405020304" pitchFamily="18" charset="0"/>
              </a:rPr>
              <a:t>到</a:t>
            </a:r>
            <a:r>
              <a:rPr lang="en-US" altLang="zh-CN" sz="2400" err="1"/>
              <a:t>GridLayout</a:t>
            </a:r>
            <a:r>
              <a:rPr lang="zh-CN" altLang="en-US" sz="2400" dirty="0">
                <a:latin typeface="Times New Roman" panose="02020603050405020304" pitchFamily="18" charset="0"/>
              </a:rPr>
              <a:t>中的组件会依序从左至右、由上至下地填充到每个格子。</a:t>
            </a:r>
          </a:p>
          <a:p>
            <a:pPr lvl="1">
              <a:lnSpc>
                <a:spcPct val="90000"/>
              </a:lnSpc>
            </a:pPr>
            <a:r>
              <a:rPr lang="en-US" altLang="zh-CN" sz="2400" err="1"/>
              <a:t>GridLayout</a:t>
            </a:r>
            <a:r>
              <a:rPr lang="zh-CN" altLang="en-US" sz="2400" dirty="0">
                <a:latin typeface="Times New Roman" panose="02020603050405020304" pitchFamily="18" charset="0"/>
              </a:rPr>
              <a:t>中的每个</a:t>
            </a:r>
            <a:r>
              <a:rPr lang="en-US" altLang="zh-CN" sz="2400"/>
              <a:t>Component</a:t>
            </a:r>
            <a:r>
              <a:rPr lang="zh-CN" altLang="en-US" sz="2400" dirty="0">
                <a:latin typeface="Times New Roman" panose="02020603050405020304" pitchFamily="18" charset="0"/>
              </a:rPr>
              <a:t>都有相同的宽度和高度。</a:t>
            </a:r>
          </a:p>
          <a:p>
            <a:pPr>
              <a:lnSpc>
                <a:spcPct val="90000"/>
              </a:lnSpc>
            </a:pPr>
            <a:r>
              <a:rPr lang="en-US" altLang="zh-CN" sz="2400" err="1"/>
              <a:t>GridLayout</a:t>
            </a:r>
            <a:r>
              <a:rPr lang="zh-CN" altLang="en-US" sz="2400" dirty="0">
                <a:latin typeface="Times New Roman" panose="02020603050405020304" pitchFamily="18" charset="0"/>
              </a:rPr>
              <a:t>类的构造方法：</a:t>
            </a:r>
            <a:r>
              <a:rPr lang="zh-CN" altLang="en-US" sz="2400" dirty="0"/>
              <a:t> </a:t>
            </a:r>
          </a:p>
          <a:p>
            <a:pPr algn="just">
              <a:lnSpc>
                <a:spcPct val="90000"/>
              </a:lnSpc>
              <a:buNone/>
            </a:pPr>
            <a:r>
              <a:rPr lang="en-US" altLang="zh-CN" sz="2400" dirty="0"/>
              <a:t>①</a:t>
            </a:r>
            <a:r>
              <a:rPr lang="en-US" altLang="zh-CN" sz="2400" dirty="0">
                <a:latin typeface="Times New Roman" panose="02020603050405020304" pitchFamily="18" charset="0"/>
                <a:cs typeface="Times New Roman" panose="02020603050405020304" pitchFamily="18" charset="0"/>
              </a:rPr>
              <a:t>    </a:t>
            </a:r>
            <a:r>
              <a:rPr lang="en-US" altLang="zh-CN" sz="2400" err="1">
                <a:solidFill>
                  <a:schemeClr val="folHlink"/>
                </a:solidFill>
              </a:rPr>
              <a:t>GridLayout</a:t>
            </a:r>
            <a:r>
              <a:rPr lang="en-US" altLang="zh-CN" sz="2400">
                <a:solidFill>
                  <a:schemeClr val="folHlink"/>
                </a:solidFill>
              </a:rPr>
              <a:t>()</a:t>
            </a:r>
            <a:r>
              <a:rPr lang="zh-CN" altLang="en-US" sz="2400" dirty="0">
                <a:latin typeface="Times New Roman" panose="02020603050405020304" pitchFamily="18" charset="0"/>
              </a:rPr>
              <a:t>：创建一个</a:t>
            </a:r>
            <a:r>
              <a:rPr lang="en-US" altLang="zh-CN" sz="2400" dirty="0"/>
              <a:t>1</a:t>
            </a:r>
            <a:r>
              <a:rPr lang="zh-CN" altLang="en-US" sz="2400" dirty="0">
                <a:latin typeface="Times New Roman" panose="02020603050405020304" pitchFamily="18" charset="0"/>
              </a:rPr>
              <a:t>行</a:t>
            </a:r>
            <a:r>
              <a:rPr lang="en-US" altLang="zh-CN" sz="2400" dirty="0"/>
              <a:t>1</a:t>
            </a:r>
            <a:r>
              <a:rPr lang="zh-CN" altLang="en-US" sz="2400" dirty="0">
                <a:latin typeface="Times New Roman" panose="02020603050405020304" pitchFamily="18" charset="0"/>
              </a:rPr>
              <a:t>列的网格布局。</a:t>
            </a:r>
            <a:endParaRPr lang="zh-CN" altLang="en-US" sz="2400" dirty="0"/>
          </a:p>
          <a:p>
            <a:pPr algn="just">
              <a:lnSpc>
                <a:spcPct val="90000"/>
              </a:lnSpc>
              <a:buNone/>
            </a:pPr>
            <a:r>
              <a:rPr lang="en-US" altLang="zh-CN" sz="2400" dirty="0"/>
              <a:t>②</a:t>
            </a:r>
            <a:r>
              <a:rPr lang="en-US" altLang="zh-CN" sz="2400" dirty="0">
                <a:latin typeface="Times New Roman" panose="02020603050405020304" pitchFamily="18" charset="0"/>
                <a:cs typeface="Times New Roman" panose="02020603050405020304" pitchFamily="18" charset="0"/>
              </a:rPr>
              <a:t>   </a:t>
            </a:r>
            <a:r>
              <a:rPr lang="en-US" altLang="zh-CN" sz="2400" err="1">
                <a:solidFill>
                  <a:schemeClr val="folHlink"/>
                </a:solidFill>
              </a:rPr>
              <a:t>GridLayout(int rows, int</a:t>
            </a:r>
            <a:r>
              <a:rPr lang="en-US" altLang="zh-CN" sz="2400">
                <a:solidFill>
                  <a:schemeClr val="folHlink"/>
                </a:solidFill>
              </a:rPr>
              <a:t> cols)</a:t>
            </a:r>
            <a:r>
              <a:rPr lang="zh-CN" altLang="en-US" sz="2400" dirty="0">
                <a:latin typeface="Times New Roman" panose="02020603050405020304" pitchFamily="18" charset="0"/>
              </a:rPr>
              <a:t>：用指定的行数和列数创建一个网格布局。</a:t>
            </a:r>
            <a:r>
              <a:rPr lang="zh-CN" altLang="en-US" sz="2400" dirty="0"/>
              <a:t> </a:t>
            </a:r>
          </a:p>
          <a:p>
            <a:pPr algn="just">
              <a:lnSpc>
                <a:spcPct val="90000"/>
              </a:lnSpc>
              <a:buNone/>
            </a:pPr>
            <a:r>
              <a:rPr lang="en-US" altLang="zh-CN" sz="2400" dirty="0"/>
              <a:t>③</a:t>
            </a:r>
            <a:r>
              <a:rPr lang="en-US" altLang="zh-CN" sz="2400" dirty="0">
                <a:latin typeface="Times New Roman" panose="02020603050405020304" pitchFamily="18" charset="0"/>
                <a:cs typeface="Times New Roman" panose="02020603050405020304" pitchFamily="18" charset="0"/>
              </a:rPr>
              <a:t>    </a:t>
            </a:r>
            <a:r>
              <a:rPr lang="en-US" altLang="zh-CN" sz="2400" err="1">
                <a:solidFill>
                  <a:schemeClr val="folHlink"/>
                </a:solidFill>
              </a:rPr>
              <a:t>GridLayout(int rows, int cols, int hgap, int vgap</a:t>
            </a:r>
            <a:r>
              <a:rPr lang="en-US" altLang="zh-CN" sz="2400">
                <a:solidFill>
                  <a:schemeClr val="folHlink"/>
                </a:solidFill>
              </a:rPr>
              <a:t>)</a:t>
            </a:r>
            <a:r>
              <a:rPr lang="zh-CN" altLang="en-US" sz="2400" dirty="0">
                <a:latin typeface="Times New Roman" panose="02020603050405020304" pitchFamily="18" charset="0"/>
              </a:rPr>
              <a:t>：用指定的行数和列数创建一个网格布局，并指定网格单元间水平间距和垂直间距。</a:t>
            </a:r>
            <a:endParaRPr lang="zh-CN" altLang="en-US" sz="2400" dirty="0"/>
          </a:p>
          <a:p>
            <a:pPr algn="just">
              <a:lnSpc>
                <a:spcPct val="90000"/>
              </a:lnSpc>
            </a:pPr>
            <a:endParaRPr lang="zh-CN" altLang="en-US" sz="2400"/>
          </a:p>
          <a:p>
            <a:pPr>
              <a:lnSpc>
                <a:spcPct val="90000"/>
              </a:lnSpc>
            </a:pPr>
            <a:endParaRPr lang="zh-CN" altLang="en-US" sz="2400"/>
          </a:p>
        </p:txBody>
      </p:sp>
      <p:pic>
        <p:nvPicPr>
          <p:cNvPr id="458756" name="图片 458755"/>
          <p:cNvPicPr>
            <a:picLocks noChangeAspect="1"/>
          </p:cNvPicPr>
          <p:nvPr/>
        </p:nvPicPr>
        <p:blipFill>
          <a:blip r:embed="rId3"/>
          <a:stretch>
            <a:fillRect/>
          </a:stretch>
        </p:blipFill>
        <p:spPr>
          <a:xfrm>
            <a:off x="5867400" y="228600"/>
            <a:ext cx="3276600" cy="1524000"/>
          </a:xfrm>
          <a:prstGeom prst="rect">
            <a:avLst/>
          </a:prstGeom>
          <a:noFill/>
          <a:ln w="9525">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标题 459777"/>
          <p:cNvSpPr>
            <a:spLocks noGrp="1"/>
          </p:cNvSpPr>
          <p:nvPr>
            <p:ph type="title"/>
          </p:nvPr>
        </p:nvSpPr>
        <p:spPr>
          <a:ln/>
        </p:spPr>
        <p:txBody>
          <a:bodyPr anchor="b"/>
          <a:lstStyle/>
          <a:p>
            <a:r>
              <a:rPr lang="en-US" altLang="zh-CN" b="0" dirty="0">
                <a:latin typeface="楷体_GB2312" pitchFamily="49" charset="-122"/>
                <a:ea typeface="楷体_GB2312" pitchFamily="49" charset="-122"/>
              </a:rPr>
              <a:t>9.8.3 </a:t>
            </a:r>
            <a:r>
              <a:rPr lang="en-US" altLang="zh-CN" b="0" err="1">
                <a:latin typeface="楷体_GB2312" pitchFamily="49" charset="-122"/>
                <a:ea typeface="楷体_GB2312" pitchFamily="49" charset="-122"/>
              </a:rPr>
              <a:t>GridLayout</a:t>
            </a:r>
            <a:endParaRPr lang="en-US" altLang="zh-CN" b="0">
              <a:latin typeface="楷体_GB2312" pitchFamily="49" charset="-122"/>
              <a:ea typeface="楷体_GB2312" pitchFamily="49" charset="-122"/>
            </a:endParaRPr>
          </a:p>
        </p:txBody>
      </p:sp>
      <p:sp>
        <p:nvSpPr>
          <p:cNvPr id="459779" name="文本占位符 459778"/>
          <p:cNvSpPr>
            <a:spLocks noGrp="1"/>
          </p:cNvSpPr>
          <p:nvPr>
            <p:ph type="body" idx="1"/>
          </p:nvPr>
        </p:nvSpPr>
        <p:spPr>
          <a:xfrm>
            <a:off x="609600" y="1447800"/>
            <a:ext cx="8153400" cy="2895600"/>
          </a:xfrm>
          <a:ln/>
        </p:spPr>
        <p:txBody>
          <a:bodyPr/>
          <a:lstStyle/>
          <a:p>
            <a:pPr>
              <a:lnSpc>
                <a:spcPct val="90000"/>
              </a:lnSpc>
            </a:pPr>
            <a:r>
              <a:rPr lang="zh-CN" altLang="en-US" sz="2400" b="1" dirty="0">
                <a:latin typeface="宋体" panose="02010600030101010101" pitchFamily="2" charset="-122"/>
              </a:rPr>
              <a:t>例</a:t>
            </a:r>
            <a:r>
              <a:rPr lang="en-US" altLang="zh-CN" sz="2400" b="1" dirty="0">
                <a:latin typeface="宋体" panose="02010600030101010101" pitchFamily="2" charset="-122"/>
              </a:rPr>
              <a:t>9-9 </a:t>
            </a:r>
            <a:r>
              <a:rPr lang="zh-CN" altLang="en-US" sz="2400" b="1" dirty="0">
                <a:latin typeface="宋体" panose="02010600030101010101" pitchFamily="2" charset="-122"/>
              </a:rPr>
              <a:t>使用</a:t>
            </a:r>
            <a:r>
              <a:rPr lang="en-US" altLang="zh-CN" sz="2400" b="1" err="1">
                <a:latin typeface="宋体" panose="02010600030101010101" pitchFamily="2" charset="-122"/>
              </a:rPr>
              <a:t>GridLayout</a:t>
            </a:r>
            <a:r>
              <a:rPr lang="zh-CN" altLang="en-US" sz="2400" b="1" dirty="0">
                <a:latin typeface="Times New Roman" panose="02020603050405020304" pitchFamily="18" charset="0"/>
              </a:rPr>
              <a:t>布局</a:t>
            </a:r>
            <a:r>
              <a:rPr lang="en-US" altLang="zh-CN" sz="2400" b="1" dirty="0">
                <a:latin typeface="宋体" panose="02010600030101010101" pitchFamily="2" charset="-122"/>
              </a:rPr>
              <a:t>Frame</a:t>
            </a:r>
            <a:r>
              <a:rPr lang="zh-CN" altLang="en-US" sz="2400" b="1" dirty="0">
                <a:latin typeface="宋体" panose="02010600030101010101" pitchFamily="2" charset="-122"/>
              </a:rPr>
              <a:t>组件中的</a:t>
            </a:r>
            <a:r>
              <a:rPr lang="en-US" altLang="zh-CN" sz="2400" b="1" dirty="0">
                <a:latin typeface="宋体" panose="02010600030101010101" pitchFamily="2" charset="-122"/>
              </a:rPr>
              <a:t>6</a:t>
            </a:r>
            <a:r>
              <a:rPr lang="zh-CN" altLang="en-US" sz="2400" b="1" dirty="0">
                <a:latin typeface="宋体" panose="02010600030101010101" pitchFamily="2" charset="-122"/>
              </a:rPr>
              <a:t>个按钮。</a:t>
            </a:r>
            <a:endParaRPr lang="zh-CN" altLang="en-US" sz="2400" dirty="0"/>
          </a:p>
          <a:p>
            <a:pPr algn="just">
              <a:lnSpc>
                <a:spcPct val="90000"/>
              </a:lnSpc>
              <a:buNone/>
            </a:pPr>
            <a:r>
              <a:rPr lang="zh-CN" altLang="en-US" sz="2400" dirty="0">
                <a:latin typeface="宋体" panose="02010600030101010101" pitchFamily="2" charset="-122"/>
              </a:rPr>
              <a:t>  </a:t>
            </a:r>
            <a:r>
              <a:rPr lang="en-US" altLang="zh-CN" sz="2400" err="1">
                <a:latin typeface="宋体" panose="02010600030101010101" pitchFamily="2" charset="-122"/>
              </a:rPr>
              <a:t>JFrame</a:t>
            </a:r>
            <a:r>
              <a:rPr lang="zh-CN" altLang="en-US" sz="2400" dirty="0">
                <a:latin typeface="宋体" panose="02010600030101010101" pitchFamily="2" charset="-122"/>
              </a:rPr>
              <a:t>中的</a:t>
            </a:r>
            <a:r>
              <a:rPr lang="en-US" altLang="zh-CN" sz="2400" dirty="0">
                <a:latin typeface="宋体" panose="02010600030101010101" pitchFamily="2" charset="-122"/>
              </a:rPr>
              <a:t>6</a:t>
            </a:r>
            <a:r>
              <a:rPr lang="zh-CN" altLang="en-US" sz="2400" dirty="0">
                <a:latin typeface="宋体" panose="02010600030101010101" pitchFamily="2" charset="-122"/>
              </a:rPr>
              <a:t>个按钮被布局为两种网格方式：</a:t>
            </a:r>
            <a:r>
              <a:rPr lang="en-US" altLang="zh-CN" sz="2400" dirty="0">
                <a:latin typeface="宋体" panose="02010600030101010101" pitchFamily="2" charset="-122"/>
              </a:rPr>
              <a:t>3 </a:t>
            </a:r>
            <a:r>
              <a:rPr lang="zh-CN" altLang="en-US" sz="2400" dirty="0">
                <a:latin typeface="宋体" panose="02010600030101010101" pitchFamily="2" charset="-122"/>
              </a:rPr>
              <a:t>行 </a:t>
            </a:r>
            <a:r>
              <a:rPr lang="en-US" altLang="zh-CN" sz="2400" dirty="0">
                <a:latin typeface="宋体" panose="02010600030101010101" pitchFamily="2" charset="-122"/>
              </a:rPr>
              <a:t>2 </a:t>
            </a:r>
            <a:r>
              <a:rPr lang="zh-CN" altLang="en-US" sz="2400" dirty="0">
                <a:latin typeface="宋体" panose="02010600030101010101" pitchFamily="2" charset="-122"/>
              </a:rPr>
              <a:t>列网格和</a:t>
            </a:r>
            <a:r>
              <a:rPr lang="en-US" altLang="zh-CN" sz="2400" dirty="0">
                <a:latin typeface="宋体" panose="02010600030101010101" pitchFamily="2" charset="-122"/>
              </a:rPr>
              <a:t>2</a:t>
            </a:r>
            <a:r>
              <a:rPr lang="zh-CN" altLang="en-US" sz="2400" dirty="0">
                <a:latin typeface="宋体" panose="02010600030101010101" pitchFamily="2" charset="-122"/>
              </a:rPr>
              <a:t>行</a:t>
            </a:r>
            <a:r>
              <a:rPr lang="en-US" altLang="zh-CN" sz="2400" dirty="0">
                <a:latin typeface="宋体" panose="02010600030101010101" pitchFamily="2" charset="-122"/>
              </a:rPr>
              <a:t>3 </a:t>
            </a:r>
            <a:r>
              <a:rPr lang="zh-CN" altLang="en-US" sz="2400" dirty="0">
                <a:latin typeface="宋体" panose="02010600030101010101" pitchFamily="2" charset="-122"/>
              </a:rPr>
              <a:t>列网格。</a:t>
            </a:r>
            <a:r>
              <a:rPr lang="zh-CN" altLang="en-US" sz="2400" dirty="0">
                <a:latin typeface="Times New Roman" panose="02020603050405020304" pitchFamily="18" charset="0"/>
              </a:rPr>
              <a:t>用户单击任一按钮可切换两种</a:t>
            </a:r>
            <a:r>
              <a:rPr lang="zh-CN" altLang="en-US" sz="2400" dirty="0">
                <a:latin typeface="宋体" panose="02010600030101010101" pitchFamily="2" charset="-122"/>
              </a:rPr>
              <a:t>网格布局方式</a:t>
            </a:r>
            <a:r>
              <a:rPr lang="zh-CN" altLang="en-US" sz="2400" dirty="0">
                <a:latin typeface="Times New Roman" panose="02020603050405020304" pitchFamily="18" charset="0"/>
              </a:rPr>
              <a:t>。</a:t>
            </a:r>
            <a:endParaRPr lang="zh-CN" altLang="en-US" sz="2400" dirty="0"/>
          </a:p>
          <a:p>
            <a:pPr algn="just">
              <a:lnSpc>
                <a:spcPct val="90000"/>
              </a:lnSpc>
              <a:buNone/>
            </a:pPr>
            <a:r>
              <a:rPr lang="zh-CN" altLang="en-US" sz="2400" dirty="0">
                <a:latin typeface="宋体" panose="02010600030101010101" pitchFamily="2" charset="-122"/>
              </a:rPr>
              <a:t>  程序中使用了</a:t>
            </a:r>
            <a:r>
              <a:rPr lang="en-US" altLang="zh-CN" sz="2400" err="1">
                <a:latin typeface="宋体" panose="02010600030101010101" pitchFamily="2" charset="-122"/>
              </a:rPr>
              <a:t>Contanier</a:t>
            </a:r>
            <a:r>
              <a:rPr lang="zh-CN" altLang="en-US" sz="2400">
                <a:latin typeface="宋体" panose="02010600030101010101" pitchFamily="2" charset="-122"/>
              </a:rPr>
              <a:t>的</a:t>
            </a:r>
            <a:r>
              <a:rPr lang="en-US" altLang="zh-CN" sz="2400" b="1">
                <a:latin typeface="宋体" panose="02010600030101010101" pitchFamily="2" charset="-122"/>
              </a:rPr>
              <a:t>validate()</a:t>
            </a:r>
            <a:r>
              <a:rPr lang="zh-CN" altLang="en-US" sz="2400" dirty="0">
                <a:latin typeface="宋体" panose="02010600030101010101" pitchFamily="2" charset="-122"/>
              </a:rPr>
              <a:t>方法：</a:t>
            </a:r>
            <a:r>
              <a:rPr lang="zh-CN" altLang="en-US" sz="2400" dirty="0">
                <a:latin typeface="Times New Roman" panose="02020603050405020304" pitchFamily="18" charset="0"/>
              </a:rPr>
              <a:t>确认这个容器和它的所有子组件。</a:t>
            </a:r>
            <a:r>
              <a:rPr lang="zh-CN" altLang="en-US" sz="2400" dirty="0">
                <a:latin typeface="宋体" panose="02010600030101010101" pitchFamily="2" charset="-122"/>
              </a:rPr>
              <a:t>此方法使容器在其包含的组件被添加或修改时，或布局管理发生变化时，对其组件重新进行布局。</a:t>
            </a:r>
            <a:endParaRPr lang="zh-CN" altLang="en-US" sz="2400" dirty="0"/>
          </a:p>
          <a:p>
            <a:pPr algn="just">
              <a:lnSpc>
                <a:spcPct val="90000"/>
              </a:lnSpc>
              <a:buNone/>
            </a:pPr>
            <a:endParaRPr lang="zh-CN" altLang="en-US" sz="2400"/>
          </a:p>
        </p:txBody>
      </p:sp>
      <p:sp>
        <p:nvSpPr>
          <p:cNvPr id="459782" name="矩形 459781"/>
          <p:cNvSpPr/>
          <p:nvPr/>
        </p:nvSpPr>
        <p:spPr>
          <a:xfrm>
            <a:off x="0" y="3014663"/>
            <a:ext cx="9144000" cy="0"/>
          </a:xfrm>
          <a:prstGeom prst="rect">
            <a:avLst/>
          </a:prstGeom>
          <a:noFill/>
          <a:ln w="9525">
            <a:noFill/>
          </a:ln>
        </p:spPr>
        <p:txBody>
          <a:bodyPr/>
          <a:lstStyle/>
          <a:p>
            <a:endParaRPr lang="zh-CN" altLang="en-US"/>
          </a:p>
        </p:txBody>
      </p:sp>
      <p:pic>
        <p:nvPicPr>
          <p:cNvPr id="459781" name="图片 459780"/>
          <p:cNvPicPr>
            <a:picLocks noChangeAspect="1"/>
          </p:cNvPicPr>
          <p:nvPr/>
        </p:nvPicPr>
        <p:blipFill>
          <a:blip r:embed="rId3"/>
          <a:stretch>
            <a:fillRect/>
          </a:stretch>
        </p:blipFill>
        <p:spPr>
          <a:xfrm>
            <a:off x="1143000" y="4419600"/>
            <a:ext cx="3276600" cy="1676400"/>
          </a:xfrm>
          <a:prstGeom prst="rect">
            <a:avLst/>
          </a:prstGeom>
          <a:noFill/>
          <a:ln w="9525">
            <a:noFill/>
          </a:ln>
        </p:spPr>
      </p:pic>
      <p:sp>
        <p:nvSpPr>
          <p:cNvPr id="459783" name="矩形 459782"/>
          <p:cNvSpPr/>
          <p:nvPr/>
        </p:nvSpPr>
        <p:spPr>
          <a:xfrm>
            <a:off x="0" y="3014663"/>
            <a:ext cx="9144000" cy="244475"/>
          </a:xfrm>
          <a:prstGeom prst="rect">
            <a:avLst/>
          </a:prstGeom>
          <a:noFill/>
          <a:ln w="9525">
            <a:noFill/>
          </a:ln>
        </p:spPr>
        <p:txBody>
          <a:bodyPr>
            <a:spAutoFit/>
          </a:bodyPr>
          <a:lstStyle/>
          <a:p>
            <a:pPr algn="just"/>
            <a:r>
              <a:rPr lang="en-US" altLang="zh-CN" sz="1000" dirty="0">
                <a:solidFill>
                  <a:schemeClr val="tx1"/>
                </a:solidFill>
                <a:latin typeface="Times New Roman" panose="02020603050405020304" pitchFamily="18" charset="0"/>
                <a:ea typeface="宋体" panose="02010600030101010101" pitchFamily="2" charset="-122"/>
              </a:rPr>
              <a:t>  </a:t>
            </a:r>
            <a:endParaRPr lang="en-US" altLang="zh-CN" sz="2400" dirty="0">
              <a:solidFill>
                <a:schemeClr val="tx1"/>
              </a:solidFill>
              <a:latin typeface="Times New Roman" panose="02020603050405020304" pitchFamily="18" charset="0"/>
              <a:ea typeface="宋体" panose="02010600030101010101" pitchFamily="2" charset="-122"/>
            </a:endParaRPr>
          </a:p>
        </p:txBody>
      </p:sp>
      <p:pic>
        <p:nvPicPr>
          <p:cNvPr id="459780" name="图片 459779"/>
          <p:cNvPicPr>
            <a:picLocks noChangeAspect="1"/>
          </p:cNvPicPr>
          <p:nvPr/>
        </p:nvPicPr>
        <p:blipFill>
          <a:blip r:embed="rId4"/>
          <a:stretch>
            <a:fillRect/>
          </a:stretch>
        </p:blipFill>
        <p:spPr>
          <a:xfrm>
            <a:off x="5181600" y="4419600"/>
            <a:ext cx="2667000" cy="1600200"/>
          </a:xfrm>
          <a:prstGeom prst="rect">
            <a:avLst/>
          </a:prstGeom>
          <a:noFill/>
          <a:ln w="9525">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标题 689153"/>
          <p:cNvSpPr>
            <a:spLocks noGrp="1"/>
          </p:cNvSpPr>
          <p:nvPr>
            <p:ph type="title"/>
          </p:nvPr>
        </p:nvSpPr>
        <p:spPr>
          <a:ln/>
        </p:spPr>
        <p:txBody>
          <a:bodyPr anchor="b"/>
          <a:lstStyle/>
          <a:p>
            <a:endParaRPr/>
          </a:p>
        </p:txBody>
      </p:sp>
      <p:sp>
        <p:nvSpPr>
          <p:cNvPr id="689155" name="文本占位符 689154"/>
          <p:cNvSpPr>
            <a:spLocks noGrp="1"/>
          </p:cNvSpPr>
          <p:nvPr>
            <p:ph type="body" idx="1"/>
          </p:nvPr>
        </p:nvSpPr>
        <p:spPr>
          <a:xfrm>
            <a:off x="152400" y="152400"/>
            <a:ext cx="8839200" cy="6248400"/>
          </a:xfrm>
          <a:solidFill>
            <a:schemeClr val="bg1"/>
          </a:solidFill>
          <a:ln/>
        </p:spPr>
        <p:txBody>
          <a:bodyPr/>
          <a:lstStyle/>
          <a:p>
            <a:pPr>
              <a:buNone/>
            </a:pPr>
            <a:r>
              <a:rPr lang="en-US" altLang="zh-CN" sz="2000" err="1"/>
              <a:t>public class GridLayoutDemo extends JFrame implements ActionListener</a:t>
            </a:r>
            <a:r>
              <a:rPr lang="en-US" altLang="zh-CN" sz="2000"/>
              <a:t> {</a:t>
            </a:r>
          </a:p>
          <a:p>
            <a:pPr>
              <a:buNone/>
            </a:pPr>
            <a:r>
              <a:rPr lang="en-US" altLang="zh-CN" sz="2000" err="1"/>
              <a:t>   private JButton</a:t>
            </a:r>
            <a:r>
              <a:rPr lang="en-US" altLang="zh-CN" sz="2000"/>
              <a:t> buttons[];</a:t>
            </a:r>
          </a:p>
          <a:p>
            <a:pPr>
              <a:buNone/>
            </a:pPr>
            <a:r>
              <a:rPr lang="en-US" altLang="zh-CN" sz="2000"/>
              <a:t>   private final String names[] = { "one", "two", "three", "four", "five", "six" };</a:t>
            </a:r>
          </a:p>
          <a:p>
            <a:pPr>
              <a:buNone/>
            </a:pPr>
            <a:r>
              <a:rPr lang="en-US" altLang="zh-CN" sz="2000" err="1"/>
              <a:t>   private boolean</a:t>
            </a:r>
            <a:r>
              <a:rPr lang="en-US" altLang="zh-CN" sz="2000"/>
              <a:t> toggle = true;</a:t>
            </a:r>
          </a:p>
          <a:p>
            <a:pPr>
              <a:buNone/>
            </a:pPr>
            <a:r>
              <a:rPr lang="en-US" altLang="zh-CN" sz="2000"/>
              <a:t>   private Container container;</a:t>
            </a:r>
          </a:p>
          <a:p>
            <a:pPr>
              <a:buNone/>
            </a:pPr>
            <a:r>
              <a:rPr lang="en-US" altLang="zh-CN" sz="2000" err="1"/>
              <a:t>   private GridLayout</a:t>
            </a:r>
            <a:r>
              <a:rPr lang="en-US" altLang="zh-CN" sz="2000"/>
              <a:t> grid1, grid2;</a:t>
            </a:r>
          </a:p>
          <a:p>
            <a:pPr>
              <a:buNone/>
            </a:pPr>
            <a:r>
              <a:rPr lang="en-US" altLang="zh-CN" sz="2000"/>
              <a:t>   </a:t>
            </a:r>
            <a:r>
              <a:rPr lang="en-US" altLang="zh-CN" sz="2000">
                <a:solidFill>
                  <a:srgbClr val="FF9900"/>
                </a:solidFill>
              </a:rPr>
              <a:t>// set up GUI</a:t>
            </a:r>
          </a:p>
          <a:p>
            <a:pPr>
              <a:buNone/>
            </a:pPr>
            <a:r>
              <a:rPr lang="en-US" altLang="zh-CN" sz="2000" err="1"/>
              <a:t>   public GridLayoutDemo</a:t>
            </a:r>
            <a:r>
              <a:rPr lang="en-US" altLang="zh-CN" sz="2000"/>
              <a:t>()</a:t>
            </a:r>
          </a:p>
          <a:p>
            <a:pPr>
              <a:buNone/>
            </a:pPr>
            <a:r>
              <a:rPr lang="en-US" altLang="zh-CN" sz="2000" err="1"/>
              <a:t>   {  super( "GridLayout</a:t>
            </a:r>
            <a:r>
              <a:rPr lang="zh-CN" altLang="en-US" sz="2000" dirty="0"/>
              <a:t>布局管理的应用</a:t>
            </a:r>
            <a:r>
              <a:rPr lang="en-US" altLang="zh-CN" sz="2000" dirty="0"/>
              <a:t>" );</a:t>
            </a:r>
          </a:p>
          <a:p>
            <a:pPr>
              <a:buNone/>
            </a:pPr>
            <a:r>
              <a:rPr lang="en-US" altLang="zh-CN" sz="2000" dirty="0"/>
              <a:t>      </a:t>
            </a:r>
            <a:r>
              <a:rPr lang="en-US" altLang="zh-CN" sz="2000" dirty="0">
                <a:solidFill>
                  <a:srgbClr val="FF9900"/>
                </a:solidFill>
              </a:rPr>
              <a:t>// </a:t>
            </a:r>
            <a:r>
              <a:rPr lang="en-US" altLang="zh-CN" sz="2000">
                <a:solidFill>
                  <a:srgbClr val="FF9900"/>
                </a:solidFill>
              </a:rPr>
              <a:t>set up layouts</a:t>
            </a:r>
          </a:p>
          <a:p>
            <a:pPr>
              <a:buNone/>
            </a:pPr>
            <a:r>
              <a:rPr lang="en-US" altLang="zh-CN" sz="2000" err="1"/>
              <a:t>      grid1 = new GridLayout</a:t>
            </a:r>
            <a:r>
              <a:rPr lang="en-US" altLang="zh-CN" sz="2000"/>
              <a:t>( 2, 3, 5, 5 ); </a:t>
            </a:r>
            <a:r>
              <a:rPr lang="en-US" altLang="zh-CN" sz="2000" dirty="0">
                <a:solidFill>
                  <a:srgbClr val="FF9900"/>
                </a:solidFill>
              </a:rPr>
              <a:t>//</a:t>
            </a:r>
            <a:r>
              <a:rPr lang="zh-CN" altLang="en-US" sz="2000" dirty="0">
                <a:solidFill>
                  <a:srgbClr val="FF9900"/>
                </a:solidFill>
              </a:rPr>
              <a:t>建立</a:t>
            </a:r>
            <a:r>
              <a:rPr lang="en-US" altLang="zh-CN" sz="2000" dirty="0">
                <a:solidFill>
                  <a:srgbClr val="FF9900"/>
                </a:solidFill>
              </a:rPr>
              <a:t>2*3</a:t>
            </a:r>
            <a:r>
              <a:rPr lang="zh-CN" altLang="en-US" sz="2000" dirty="0">
                <a:solidFill>
                  <a:srgbClr val="FF9900"/>
                </a:solidFill>
              </a:rPr>
              <a:t>网格</a:t>
            </a:r>
            <a:r>
              <a:rPr lang="en-US" altLang="zh-CN" sz="2000" dirty="0">
                <a:solidFill>
                  <a:srgbClr val="FF9900"/>
                </a:solidFill>
              </a:rPr>
              <a:t>,</a:t>
            </a:r>
            <a:r>
              <a:rPr lang="zh-CN" altLang="en-US" sz="2000" dirty="0">
                <a:solidFill>
                  <a:srgbClr val="FF9900"/>
                </a:solidFill>
              </a:rPr>
              <a:t>单元间隔为</a:t>
            </a:r>
            <a:r>
              <a:rPr lang="en-US" altLang="zh-CN" sz="2000" dirty="0">
                <a:solidFill>
                  <a:srgbClr val="FF9900"/>
                </a:solidFill>
              </a:rPr>
              <a:t>5</a:t>
            </a:r>
            <a:r>
              <a:rPr lang="zh-CN" altLang="en-US" sz="2000" dirty="0">
                <a:solidFill>
                  <a:srgbClr val="FF9900"/>
                </a:solidFill>
              </a:rPr>
              <a:t>像素</a:t>
            </a:r>
          </a:p>
          <a:p>
            <a:pPr>
              <a:buNone/>
            </a:pPr>
            <a:r>
              <a:rPr lang="zh-CN" altLang="en-US" sz="2000" dirty="0"/>
              <a:t>      </a:t>
            </a:r>
            <a:r>
              <a:rPr lang="en-US" altLang="zh-CN" sz="2000" err="1"/>
              <a:t>grid2 = new GridLayout</a:t>
            </a:r>
            <a:r>
              <a:rPr lang="en-US" altLang="zh-CN" sz="2000"/>
              <a:t>( 3, 2 );       </a:t>
            </a:r>
            <a:r>
              <a:rPr lang="en-US" altLang="zh-CN" sz="2000" dirty="0">
                <a:solidFill>
                  <a:srgbClr val="FF9900"/>
                </a:solidFill>
              </a:rPr>
              <a:t>//</a:t>
            </a:r>
            <a:r>
              <a:rPr lang="zh-CN" altLang="en-US" sz="2000" dirty="0">
                <a:solidFill>
                  <a:srgbClr val="FF9900"/>
                </a:solidFill>
              </a:rPr>
              <a:t>建立</a:t>
            </a:r>
            <a:r>
              <a:rPr lang="en-US" altLang="zh-CN" sz="2000" dirty="0">
                <a:solidFill>
                  <a:srgbClr val="FF9900"/>
                </a:solidFill>
              </a:rPr>
              <a:t>3*2</a:t>
            </a:r>
            <a:r>
              <a:rPr lang="zh-CN" altLang="en-US" sz="2000" dirty="0">
                <a:solidFill>
                  <a:srgbClr val="FF9900"/>
                </a:solidFill>
              </a:rPr>
              <a:t>网格</a:t>
            </a:r>
          </a:p>
          <a:p>
            <a:pPr>
              <a:buNone/>
            </a:pPr>
            <a:r>
              <a:rPr lang="zh-CN" altLang="en-US" sz="2000" dirty="0"/>
              <a:t>      </a:t>
            </a:r>
            <a:r>
              <a:rPr lang="en-US" altLang="zh-CN" sz="2000" dirty="0">
                <a:solidFill>
                  <a:srgbClr val="FF9900"/>
                </a:solidFill>
              </a:rPr>
              <a:t>// </a:t>
            </a:r>
            <a:r>
              <a:rPr lang="en-US" altLang="zh-CN" sz="2000">
                <a:solidFill>
                  <a:srgbClr val="FF9900"/>
                </a:solidFill>
              </a:rPr>
              <a:t>get content pane and set its layout</a:t>
            </a:r>
          </a:p>
          <a:p>
            <a:pPr>
              <a:buNone/>
            </a:pPr>
            <a:r>
              <a:rPr lang="en-US" altLang="zh-CN" sz="2000" err="1"/>
              <a:t>      container = getContentPane</a:t>
            </a:r>
            <a:r>
              <a:rPr lang="en-US" altLang="zh-CN" sz="2000"/>
              <a:t>();</a:t>
            </a:r>
          </a:p>
          <a:p>
            <a:pPr>
              <a:buNone/>
            </a:pPr>
            <a:r>
              <a:rPr lang="en-US" altLang="zh-CN" sz="2000" dirty="0" err="1"/>
              <a:t>      container.setLayout</a:t>
            </a:r>
            <a:r>
              <a:rPr lang="en-US" altLang="zh-CN" sz="2000"/>
              <a:t>( grid1 );</a:t>
            </a:r>
          </a:p>
        </p:txBody>
      </p:sp>
      <p:pic>
        <p:nvPicPr>
          <p:cNvPr id="689156" name="图片 689155"/>
          <p:cNvPicPr>
            <a:picLocks noChangeAspect="1"/>
          </p:cNvPicPr>
          <p:nvPr/>
        </p:nvPicPr>
        <p:blipFill>
          <a:blip r:embed="rId2"/>
          <a:stretch>
            <a:fillRect/>
          </a:stretch>
        </p:blipFill>
        <p:spPr>
          <a:xfrm>
            <a:off x="2667000" y="5638800"/>
            <a:ext cx="2743200" cy="1038225"/>
          </a:xfrm>
          <a:prstGeom prst="rect">
            <a:avLst/>
          </a:prstGeom>
          <a:noFill/>
          <a:ln w="9525">
            <a:noFill/>
          </a:ln>
        </p:spPr>
      </p:pic>
      <p:pic>
        <p:nvPicPr>
          <p:cNvPr id="689157" name="图片 689156"/>
          <p:cNvPicPr>
            <a:picLocks noChangeAspect="1"/>
          </p:cNvPicPr>
          <p:nvPr/>
        </p:nvPicPr>
        <p:blipFill>
          <a:blip r:embed="rId3"/>
          <a:stretch>
            <a:fillRect/>
          </a:stretch>
        </p:blipFill>
        <p:spPr>
          <a:xfrm>
            <a:off x="6705600" y="5610225"/>
            <a:ext cx="2233613" cy="990600"/>
          </a:xfrm>
          <a:prstGeom prst="rect">
            <a:avLst/>
          </a:prstGeom>
          <a:noFill/>
          <a:ln w="9525">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标题 690177"/>
          <p:cNvSpPr>
            <a:spLocks noGrp="1"/>
          </p:cNvSpPr>
          <p:nvPr>
            <p:ph type="title"/>
          </p:nvPr>
        </p:nvSpPr>
        <p:spPr>
          <a:ln/>
        </p:spPr>
        <p:txBody>
          <a:bodyPr anchor="b"/>
          <a:lstStyle/>
          <a:p>
            <a:endParaRPr/>
          </a:p>
        </p:txBody>
      </p:sp>
      <p:sp>
        <p:nvSpPr>
          <p:cNvPr id="690179" name="文本占位符 690178"/>
          <p:cNvSpPr>
            <a:spLocks noGrp="1"/>
          </p:cNvSpPr>
          <p:nvPr>
            <p:ph type="body" idx="1"/>
          </p:nvPr>
        </p:nvSpPr>
        <p:spPr>
          <a:xfrm>
            <a:off x="152400" y="0"/>
            <a:ext cx="9220200" cy="5867400"/>
          </a:xfrm>
          <a:solidFill>
            <a:schemeClr val="bg1"/>
          </a:solidFill>
          <a:ln/>
        </p:spPr>
        <p:txBody>
          <a:bodyPr/>
          <a:lstStyle/>
          <a:p>
            <a:pPr>
              <a:lnSpc>
                <a:spcPct val="90000"/>
              </a:lnSpc>
              <a:buNone/>
            </a:pPr>
            <a:r>
              <a:rPr lang="en-US" altLang="zh-CN" sz="1800" dirty="0"/>
              <a:t>    </a:t>
            </a:r>
            <a:r>
              <a:rPr lang="en-US" altLang="zh-CN" sz="1800" err="1"/>
              <a:t>buttons = new JButton</a:t>
            </a:r>
            <a:r>
              <a:rPr lang="en-US" altLang="zh-CN" sz="1800"/>
              <a:t>[ names.length ];</a:t>
            </a:r>
          </a:p>
          <a:p>
            <a:pPr>
              <a:lnSpc>
                <a:spcPct val="90000"/>
              </a:lnSpc>
              <a:buNone/>
            </a:pPr>
            <a:r>
              <a:rPr lang="en-US" altLang="zh-CN" sz="1800" err="1"/>
              <a:t>      for ( int</a:t>
            </a:r>
            <a:r>
              <a:rPr lang="en-US" altLang="zh-CN" sz="1800"/>
              <a:t> count = 0; count &lt; names.length; count++ ) {</a:t>
            </a:r>
          </a:p>
          <a:p>
            <a:pPr>
              <a:lnSpc>
                <a:spcPct val="90000"/>
              </a:lnSpc>
              <a:buNone/>
            </a:pPr>
            <a:r>
              <a:rPr lang="en-US" altLang="zh-CN" sz="1800" err="1"/>
              <a:t>         buttons[ count ] = new JButton</a:t>
            </a:r>
            <a:r>
              <a:rPr lang="en-US" altLang="zh-CN" sz="1800"/>
              <a:t>( names[ count ] );</a:t>
            </a:r>
          </a:p>
          <a:p>
            <a:pPr>
              <a:lnSpc>
                <a:spcPct val="90000"/>
              </a:lnSpc>
              <a:buNone/>
            </a:pPr>
            <a:r>
              <a:rPr lang="en-US" altLang="zh-CN" sz="1800" err="1"/>
              <a:t>         buttons[ count ].addActionListener</a:t>
            </a:r>
            <a:r>
              <a:rPr lang="en-US" altLang="zh-CN" sz="1800"/>
              <a:t>( this );</a:t>
            </a:r>
          </a:p>
          <a:p>
            <a:pPr>
              <a:lnSpc>
                <a:spcPct val="90000"/>
              </a:lnSpc>
              <a:buNone/>
            </a:pPr>
            <a:r>
              <a:rPr lang="en-US" altLang="zh-CN" sz="1800"/>
              <a:t>         container.add( buttons[ count ] );</a:t>
            </a:r>
          </a:p>
          <a:p>
            <a:pPr>
              <a:lnSpc>
                <a:spcPct val="90000"/>
              </a:lnSpc>
              <a:buNone/>
            </a:pPr>
            <a:r>
              <a:rPr lang="en-US" altLang="zh-CN" sz="1800"/>
              <a:t>      }</a:t>
            </a:r>
          </a:p>
          <a:p>
            <a:pPr>
              <a:lnSpc>
                <a:spcPct val="90000"/>
              </a:lnSpc>
              <a:buNone/>
            </a:pPr>
            <a:r>
              <a:rPr lang="en-US" altLang="zh-CN" sz="1800" err="1"/>
              <a:t>      setSize( 300, 150 );</a:t>
            </a:r>
          </a:p>
          <a:p>
            <a:pPr>
              <a:lnSpc>
                <a:spcPct val="90000"/>
              </a:lnSpc>
              <a:buNone/>
            </a:pPr>
            <a:r>
              <a:rPr lang="en-US" altLang="zh-CN" sz="1800" err="1"/>
              <a:t>      setVisible</a:t>
            </a:r>
            <a:r>
              <a:rPr lang="en-US" altLang="zh-CN" sz="1800"/>
              <a:t>( true );</a:t>
            </a:r>
          </a:p>
          <a:p>
            <a:pPr>
              <a:lnSpc>
                <a:spcPct val="90000"/>
              </a:lnSpc>
              <a:buNone/>
            </a:pPr>
            <a:r>
              <a:rPr lang="en-US" altLang="zh-CN" sz="1800" err="1"/>
              <a:t>   } // end constructor GridLayoutDemo</a:t>
            </a:r>
          </a:p>
          <a:p>
            <a:pPr>
              <a:lnSpc>
                <a:spcPct val="90000"/>
              </a:lnSpc>
              <a:buNone/>
            </a:pPr>
            <a:endParaRPr lang="en-US" altLang="zh-CN" sz="1800" err="1"/>
          </a:p>
          <a:p>
            <a:pPr>
              <a:lnSpc>
                <a:spcPct val="90000"/>
              </a:lnSpc>
              <a:buNone/>
            </a:pPr>
            <a:r>
              <a:rPr lang="en-US" altLang="zh-CN" sz="1800" err="1"/>
              <a:t>   </a:t>
            </a:r>
            <a:r>
              <a:rPr lang="en-US" altLang="zh-CN" sz="1800"/>
              <a:t>// handle button events by toggling between layouts</a:t>
            </a:r>
          </a:p>
          <a:p>
            <a:pPr>
              <a:lnSpc>
                <a:spcPct val="90000"/>
              </a:lnSpc>
              <a:buNone/>
            </a:pPr>
            <a:r>
              <a:rPr lang="en-US" altLang="zh-CN" sz="1800" err="1"/>
              <a:t>   public void actionPerformed( ActionEvent</a:t>
            </a:r>
            <a:r>
              <a:rPr lang="en-US" altLang="zh-CN" sz="1800"/>
              <a:t> event )</a:t>
            </a:r>
          </a:p>
          <a:p>
            <a:pPr>
              <a:lnSpc>
                <a:spcPct val="90000"/>
              </a:lnSpc>
              <a:buNone/>
            </a:pPr>
            <a:r>
              <a:rPr lang="en-US" altLang="zh-CN" sz="1800"/>
              <a:t>   { if ( toggle )</a:t>
            </a:r>
          </a:p>
          <a:p>
            <a:pPr>
              <a:lnSpc>
                <a:spcPct val="90000"/>
              </a:lnSpc>
              <a:buNone/>
            </a:pPr>
            <a:r>
              <a:rPr lang="en-US" altLang="zh-CN" sz="1800"/>
              <a:t>         </a:t>
            </a:r>
            <a:r>
              <a:rPr lang="en-US" altLang="zh-CN" sz="1800" err="1">
                <a:solidFill>
                  <a:schemeClr val="folHlink"/>
                </a:solidFill>
              </a:rPr>
              <a:t>container.setLayout</a:t>
            </a:r>
            <a:r>
              <a:rPr lang="en-US" altLang="zh-CN" sz="1800">
                <a:solidFill>
                  <a:schemeClr val="folHlink"/>
                </a:solidFill>
              </a:rPr>
              <a:t>( grid2 )</a:t>
            </a:r>
            <a:r>
              <a:rPr lang="en-US" altLang="zh-CN" sz="1800"/>
              <a:t>;</a:t>
            </a:r>
          </a:p>
          <a:p>
            <a:pPr>
              <a:lnSpc>
                <a:spcPct val="90000"/>
              </a:lnSpc>
              <a:buNone/>
            </a:pPr>
            <a:r>
              <a:rPr lang="en-US" altLang="zh-CN" sz="1800"/>
              <a:t>      else</a:t>
            </a:r>
          </a:p>
          <a:p>
            <a:pPr>
              <a:lnSpc>
                <a:spcPct val="90000"/>
              </a:lnSpc>
              <a:buNone/>
            </a:pPr>
            <a:r>
              <a:rPr lang="en-US" altLang="zh-CN" sz="1800" err="1"/>
              <a:t>         container.setLayout</a:t>
            </a:r>
            <a:r>
              <a:rPr lang="en-US" altLang="zh-CN" sz="1800"/>
              <a:t>( grid1 );</a:t>
            </a:r>
          </a:p>
          <a:p>
            <a:pPr>
              <a:lnSpc>
                <a:spcPct val="90000"/>
              </a:lnSpc>
              <a:buNone/>
            </a:pPr>
            <a:r>
              <a:rPr lang="en-US" altLang="zh-CN" sz="1800"/>
              <a:t>      toggle = !toggle;            </a:t>
            </a:r>
          </a:p>
          <a:p>
            <a:pPr>
              <a:lnSpc>
                <a:spcPct val="90000"/>
              </a:lnSpc>
              <a:buNone/>
            </a:pPr>
            <a:r>
              <a:rPr lang="en-US" altLang="zh-CN" sz="1800"/>
              <a:t>      </a:t>
            </a:r>
            <a:r>
              <a:rPr lang="en-US" altLang="zh-CN" sz="1800">
                <a:solidFill>
                  <a:schemeClr val="folHlink"/>
                </a:solidFill>
              </a:rPr>
              <a:t>container.validate()</a:t>
            </a:r>
            <a:r>
              <a:rPr lang="en-US" altLang="zh-CN" sz="1800"/>
              <a:t>;   </a:t>
            </a:r>
          </a:p>
          <a:p>
            <a:pPr>
              <a:lnSpc>
                <a:spcPct val="90000"/>
              </a:lnSpc>
              <a:buNone/>
            </a:pPr>
            <a:r>
              <a:rPr lang="en-US" altLang="zh-CN" sz="1800"/>
              <a:t>   }</a:t>
            </a:r>
          </a:p>
        </p:txBody>
      </p:sp>
      <p:pic>
        <p:nvPicPr>
          <p:cNvPr id="690180" name="图片 690179"/>
          <p:cNvPicPr>
            <a:picLocks noChangeAspect="1"/>
          </p:cNvPicPr>
          <p:nvPr/>
        </p:nvPicPr>
        <p:blipFill>
          <a:blip r:embed="rId2"/>
          <a:stretch>
            <a:fillRect/>
          </a:stretch>
        </p:blipFill>
        <p:spPr>
          <a:xfrm>
            <a:off x="2871788" y="5334000"/>
            <a:ext cx="2743200" cy="1038225"/>
          </a:xfrm>
          <a:prstGeom prst="rect">
            <a:avLst/>
          </a:prstGeom>
          <a:noFill/>
          <a:ln w="9525">
            <a:noFill/>
          </a:ln>
        </p:spPr>
      </p:pic>
      <p:pic>
        <p:nvPicPr>
          <p:cNvPr id="690181" name="图片 690180"/>
          <p:cNvPicPr>
            <a:picLocks noChangeAspect="1"/>
          </p:cNvPicPr>
          <p:nvPr/>
        </p:nvPicPr>
        <p:blipFill>
          <a:blip r:embed="rId3"/>
          <a:stretch>
            <a:fillRect/>
          </a:stretch>
        </p:blipFill>
        <p:spPr>
          <a:xfrm>
            <a:off x="6553200" y="5305425"/>
            <a:ext cx="2590800" cy="99060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标题 391169"/>
          <p:cNvSpPr>
            <a:spLocks noGrp="1"/>
          </p:cNvSpPr>
          <p:nvPr>
            <p:ph type="title"/>
          </p:nvPr>
        </p:nvSpPr>
        <p:spPr>
          <a:ln/>
        </p:spPr>
        <p:txBody>
          <a:bodyPr anchor="b"/>
          <a:lstStyle/>
          <a:p>
            <a:r>
              <a:rPr lang="en-US" altLang="zh-CN" sz="3200" b="0" dirty="0">
                <a:solidFill>
                  <a:schemeClr val="folHlink"/>
                </a:solidFill>
              </a:rPr>
              <a:t>1</a:t>
            </a:r>
            <a:r>
              <a:rPr lang="zh-CN" altLang="en-US" sz="3200" b="0" dirty="0">
                <a:solidFill>
                  <a:schemeClr val="folHlink"/>
                </a:solidFill>
              </a:rPr>
              <a:t>、 </a:t>
            </a:r>
            <a:r>
              <a:rPr lang="en-US" altLang="zh-CN" sz="3200" dirty="0">
                <a:solidFill>
                  <a:schemeClr val="folHlink"/>
                </a:solidFill>
                <a:latin typeface="Arial" panose="020B0604020202020204" pitchFamily="34" charset="0"/>
                <a:ea typeface="楷体_GB2312" pitchFamily="49" charset="-122"/>
              </a:rPr>
              <a:t>AWT</a:t>
            </a:r>
            <a:r>
              <a:rPr lang="zh-CN" altLang="en-US" sz="3200" dirty="0">
                <a:solidFill>
                  <a:schemeClr val="folHlink"/>
                </a:solidFill>
                <a:latin typeface="Arial" panose="020B0604020202020204" pitchFamily="34" charset="0"/>
                <a:ea typeface="楷体_GB2312" pitchFamily="49" charset="-122"/>
              </a:rPr>
              <a:t>组件</a:t>
            </a:r>
            <a:r>
              <a:rPr lang="zh-CN" altLang="en-US" sz="3200" dirty="0">
                <a:solidFill>
                  <a:schemeClr val="folHlink"/>
                </a:solidFill>
                <a:latin typeface="Times New Roman" panose="02020603050405020304" pitchFamily="18" charset="0"/>
                <a:ea typeface="楷体_GB2312" pitchFamily="49" charset="-122"/>
              </a:rPr>
              <a:t>介绍</a:t>
            </a:r>
            <a:endParaRPr lang="zh-CN" altLang="en-US" sz="3200">
              <a:solidFill>
                <a:schemeClr val="folHlink"/>
              </a:solidFill>
              <a:latin typeface="Times New Roman" panose="02020603050405020304" pitchFamily="18" charset="0"/>
              <a:ea typeface="楷体_GB2312" pitchFamily="49" charset="-122"/>
            </a:endParaRPr>
          </a:p>
        </p:txBody>
      </p:sp>
      <p:sp>
        <p:nvSpPr>
          <p:cNvPr id="391171" name="文本占位符 391170"/>
          <p:cNvSpPr>
            <a:spLocks noGrp="1"/>
          </p:cNvSpPr>
          <p:nvPr>
            <p:ph type="body" idx="1"/>
          </p:nvPr>
        </p:nvSpPr>
        <p:spPr>
          <a:ln/>
        </p:spPr>
        <p:txBody>
          <a:bodyPr/>
          <a:lstStyle/>
          <a:p>
            <a:pPr>
              <a:buNone/>
            </a:pPr>
            <a:r>
              <a:rPr lang="en-US" altLang="zh-CN" sz="2800" b="1" dirty="0">
                <a:latin typeface="宋体" panose="02010600030101010101" pitchFamily="2" charset="-122"/>
              </a:rPr>
              <a:t>(2)</a:t>
            </a:r>
            <a:r>
              <a:rPr lang="zh-CN" altLang="en-US" sz="2800" b="1" dirty="0">
                <a:latin typeface="宋体" panose="02010600030101010101" pitchFamily="2" charset="-122"/>
              </a:rPr>
              <a:t>容器</a:t>
            </a:r>
            <a:r>
              <a:rPr lang="en-US" altLang="zh-CN" sz="2800" b="1" dirty="0"/>
              <a:t>Container</a:t>
            </a:r>
          </a:p>
          <a:p>
            <a:r>
              <a:rPr lang="zh-CN" altLang="en-US" sz="2800" dirty="0">
                <a:latin typeface="宋体" panose="02010600030101010101" pitchFamily="2" charset="-122"/>
              </a:rPr>
              <a:t>容器是</a:t>
            </a:r>
            <a:r>
              <a:rPr lang="en-US" altLang="zh-CN" sz="2800" dirty="0"/>
              <a:t>Component</a:t>
            </a:r>
            <a:r>
              <a:rPr lang="zh-CN" altLang="en-US" sz="2800" dirty="0">
                <a:latin typeface="宋体" panose="02010600030101010101" pitchFamily="2" charset="-122"/>
              </a:rPr>
              <a:t>的子类</a:t>
            </a:r>
            <a:r>
              <a:rPr lang="en-US" altLang="zh-CN" sz="2800" dirty="0"/>
              <a:t>,</a:t>
            </a:r>
            <a:r>
              <a:rPr lang="zh-CN" altLang="en-US" sz="2800" dirty="0">
                <a:latin typeface="宋体" panose="02010600030101010101" pitchFamily="2" charset="-122"/>
              </a:rPr>
              <a:t>它具有组件的所有性质，同时又具有容纳其它组件和容器的功能。</a:t>
            </a:r>
          </a:p>
          <a:p>
            <a:r>
              <a:rPr lang="zh-CN" altLang="en-US" sz="2800" dirty="0">
                <a:latin typeface="宋体" panose="02010600030101010101" pitchFamily="2" charset="-122"/>
              </a:rPr>
              <a:t>每个容器</a:t>
            </a:r>
          </a:p>
          <a:p>
            <a:pPr lvl="1"/>
            <a:r>
              <a:rPr lang="en-US" altLang="zh-CN" dirty="0"/>
              <a:t>add()</a:t>
            </a:r>
            <a:r>
              <a:rPr lang="zh-CN" altLang="en-US" dirty="0">
                <a:latin typeface="宋体" panose="02010600030101010101" pitchFamily="2" charset="-122"/>
              </a:rPr>
              <a:t>方法向容器添加某个组件，</a:t>
            </a:r>
          </a:p>
          <a:p>
            <a:pPr lvl="1"/>
            <a:r>
              <a:rPr lang="en-US" altLang="zh-CN" dirty="0"/>
              <a:t>remove()</a:t>
            </a:r>
            <a:r>
              <a:rPr lang="zh-CN" altLang="en-US" dirty="0">
                <a:latin typeface="宋体" panose="02010600030101010101" pitchFamily="2" charset="-122"/>
              </a:rPr>
              <a:t>方法从容器中删除某个组件。</a:t>
            </a:r>
          </a:p>
          <a:p>
            <a:r>
              <a:rPr lang="zh-CN" altLang="en-US" sz="2800" dirty="0">
                <a:latin typeface="宋体" panose="02010600030101010101" pitchFamily="2" charset="-122"/>
              </a:rPr>
              <a:t>每个容器都与一个布局管理器相联，以确定容器内组件的布局方式。</a:t>
            </a:r>
          </a:p>
          <a:p>
            <a:pPr lvl="1"/>
            <a:r>
              <a:rPr lang="zh-CN" altLang="en-US" dirty="0">
                <a:latin typeface="宋体" panose="02010600030101010101" pitchFamily="2" charset="-122"/>
              </a:rPr>
              <a:t>容器通过方法</a:t>
            </a:r>
            <a:r>
              <a:rPr lang="en-US" altLang="zh-CN" dirty="0" err="1"/>
              <a:t>setLayout</a:t>
            </a:r>
            <a:r>
              <a:rPr lang="en-US" altLang="zh-CN" dirty="0"/>
              <a:t>()</a:t>
            </a:r>
            <a:r>
              <a:rPr lang="zh-CN" altLang="en-US" dirty="0">
                <a:latin typeface="宋体" panose="02010600030101010101" pitchFamily="2" charset="-122"/>
              </a:rPr>
              <a:t>设置某种布局。</a:t>
            </a:r>
            <a:r>
              <a:rPr lang="zh-CN" altLang="en-US" dirty="0"/>
              <a:t>  </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标题 460801"/>
          <p:cNvSpPr>
            <a:spLocks noGrp="1"/>
          </p:cNvSpPr>
          <p:nvPr>
            <p:ph type="title"/>
          </p:nvPr>
        </p:nvSpPr>
        <p:spPr>
          <a:ln/>
        </p:spPr>
        <p:txBody>
          <a:bodyPr anchor="b"/>
          <a:lstStyle/>
          <a:p>
            <a:r>
              <a:rPr lang="en-US" altLang="zh-CN" dirty="0">
                <a:latin typeface="楷体_GB2312" pitchFamily="49" charset="-122"/>
                <a:ea typeface="楷体_GB2312" pitchFamily="49" charset="-122"/>
              </a:rPr>
              <a:t>9.8.4 </a:t>
            </a:r>
            <a:r>
              <a:rPr lang="en-US" altLang="zh-CN" err="1">
                <a:latin typeface="楷体_GB2312" pitchFamily="49" charset="-122"/>
                <a:ea typeface="楷体_GB2312" pitchFamily="49" charset="-122"/>
              </a:rPr>
              <a:t>CardLayout</a:t>
            </a:r>
            <a:r>
              <a:rPr lang="zh-CN" altLang="en-US" dirty="0">
                <a:latin typeface="楷体_GB2312" pitchFamily="49" charset="-122"/>
                <a:ea typeface="楷体_GB2312" pitchFamily="49" charset="-122"/>
              </a:rPr>
              <a:t>布局管理器 </a:t>
            </a:r>
            <a:endParaRPr lang="zh-CN" altLang="en-US">
              <a:latin typeface="楷体_GB2312" pitchFamily="49" charset="-122"/>
              <a:ea typeface="楷体_GB2312" pitchFamily="49" charset="-122"/>
            </a:endParaRPr>
          </a:p>
        </p:txBody>
      </p:sp>
      <p:sp>
        <p:nvSpPr>
          <p:cNvPr id="460803" name="文本占位符 460802"/>
          <p:cNvSpPr>
            <a:spLocks noGrp="1"/>
          </p:cNvSpPr>
          <p:nvPr>
            <p:ph type="body" idx="1"/>
          </p:nvPr>
        </p:nvSpPr>
        <p:spPr>
          <a:ln/>
        </p:spPr>
        <p:txBody>
          <a:bodyPr/>
          <a:lstStyle/>
          <a:p>
            <a:pPr>
              <a:lnSpc>
                <a:spcPct val="90000"/>
              </a:lnSpc>
            </a:pPr>
            <a:r>
              <a:rPr lang="en-US" altLang="zh-CN" err="1">
                <a:latin typeface="楷体_GB2312" pitchFamily="49" charset="-122"/>
                <a:ea typeface="楷体_GB2312" pitchFamily="49" charset="-122"/>
              </a:rPr>
              <a:t>CardLayout</a:t>
            </a:r>
            <a:r>
              <a:rPr lang="zh-CN" altLang="en-US" dirty="0">
                <a:latin typeface="楷体_GB2312" pitchFamily="49" charset="-122"/>
                <a:ea typeface="楷体_GB2312" pitchFamily="49" charset="-122"/>
              </a:rPr>
              <a:t>布局管理器</a:t>
            </a:r>
            <a:r>
              <a:rPr lang="en-US" altLang="zh-CN" dirty="0">
                <a:latin typeface="楷体_GB2312" pitchFamily="49" charset="-122"/>
                <a:ea typeface="楷体_GB2312" pitchFamily="49" charset="-122"/>
              </a:rPr>
              <a:t>:</a:t>
            </a:r>
          </a:p>
          <a:p>
            <a:pPr lvl="1">
              <a:lnSpc>
                <a:spcPct val="90000"/>
              </a:lnSpc>
            </a:pPr>
            <a:r>
              <a:rPr lang="zh-CN" altLang="en-US" sz="2400" dirty="0">
                <a:latin typeface="Times New Roman" panose="02020603050405020304" pitchFamily="18" charset="0"/>
              </a:rPr>
              <a:t>将容器中的每个组件看作一张卡片，一次只能看到一张卡片，而容器充当卡片的堆栈。</a:t>
            </a:r>
          </a:p>
          <a:p>
            <a:pPr lvl="1">
              <a:lnSpc>
                <a:spcPct val="90000"/>
              </a:lnSpc>
            </a:pPr>
            <a:r>
              <a:rPr lang="zh-CN" altLang="en-US" sz="2400" dirty="0">
                <a:latin typeface="Times New Roman" panose="02020603050405020304" pitchFamily="18" charset="0"/>
              </a:rPr>
              <a:t>卡片的顺序由组件对象本身在容器内部的顺序决定。</a:t>
            </a:r>
          </a:p>
          <a:p>
            <a:pPr lvl="1">
              <a:lnSpc>
                <a:spcPct val="90000"/>
              </a:lnSpc>
            </a:pPr>
            <a:r>
              <a:rPr lang="en-US" altLang="zh-CN" sz="2400" err="1"/>
              <a:t>CardLayout</a:t>
            </a:r>
            <a:r>
              <a:rPr lang="en-US" altLang="zh-CN" sz="2400"/>
              <a:t> </a:t>
            </a:r>
            <a:r>
              <a:rPr lang="zh-CN" altLang="en-US" sz="2400" dirty="0">
                <a:latin typeface="Times New Roman" panose="02020603050405020304" pitchFamily="18" charset="0"/>
              </a:rPr>
              <a:t>定义了一组方法，这些方法允许应用程序按顺序地浏览这些卡片，或者显示指定的卡片</a:t>
            </a:r>
            <a:r>
              <a:rPr lang="en-US" altLang="zh-CN" sz="2400" dirty="0">
                <a:latin typeface="Times New Roman" panose="02020603050405020304" pitchFamily="18" charset="0"/>
              </a:rPr>
              <a:t>.</a:t>
            </a:r>
          </a:p>
          <a:p>
            <a:pPr>
              <a:lnSpc>
                <a:spcPct val="90000"/>
              </a:lnSpc>
              <a:buNone/>
            </a:pPr>
            <a:r>
              <a:rPr lang="en-US" altLang="zh-CN" sz="2800" b="1" err="1">
                <a:latin typeface="宋体" panose="02010600030101010101" pitchFamily="2" charset="-122"/>
              </a:rPr>
              <a:t>1</a:t>
            </a:r>
            <a:r>
              <a:rPr lang="zh-CN" altLang="en-US" sz="2800" b="1" err="1">
                <a:latin typeface="宋体" panose="02010600030101010101" pitchFamily="2" charset="-122"/>
              </a:rPr>
              <a:t>．</a:t>
            </a:r>
            <a:r>
              <a:rPr lang="en-US" altLang="zh-CN" sz="2800" b="1" err="1">
                <a:latin typeface="宋体" panose="02010600030101010101" pitchFamily="2" charset="-122"/>
              </a:rPr>
              <a:t>CardLayout</a:t>
            </a:r>
            <a:r>
              <a:rPr lang="zh-CN" altLang="en-US" sz="2800" b="1" dirty="0">
                <a:latin typeface="宋体" panose="02010600030101010101" pitchFamily="2" charset="-122"/>
              </a:rPr>
              <a:t>类常用的构造方法</a:t>
            </a:r>
          </a:p>
          <a:p>
            <a:pPr>
              <a:lnSpc>
                <a:spcPct val="90000"/>
              </a:lnSpc>
              <a:buNone/>
            </a:pPr>
            <a:r>
              <a:rPr lang="en-US" altLang="zh-CN" sz="2400" dirty="0">
                <a:latin typeface="宋体" panose="02010600030101010101" pitchFamily="2" charset="-122"/>
              </a:rPr>
              <a:t>①</a:t>
            </a:r>
            <a:r>
              <a:rPr lang="en-US" altLang="zh-CN" sz="2400" dirty="0">
                <a:latin typeface="Times New Roman" panose="02020603050405020304" pitchFamily="18" charset="0"/>
                <a:cs typeface="Times New Roman" panose="02020603050405020304" pitchFamily="18" charset="0"/>
              </a:rPr>
              <a:t>     </a:t>
            </a:r>
            <a:r>
              <a:rPr lang="en-US" altLang="zh-CN" sz="2400" err="1">
                <a:latin typeface="宋体" panose="02010600030101010101" pitchFamily="2" charset="-122"/>
              </a:rPr>
              <a:t>CardLayout</a:t>
            </a:r>
            <a:r>
              <a:rPr lang="en-US" altLang="zh-CN" sz="2400" dirty="0">
                <a:latin typeface="宋体" panose="02010600030101010101" pitchFamily="2" charset="-122"/>
              </a:rPr>
              <a:t>()</a:t>
            </a:r>
            <a:r>
              <a:rPr lang="zh-CN" altLang="en-US" sz="2400" dirty="0">
                <a:latin typeface="宋体" panose="02010600030101010101" pitchFamily="2" charset="-122"/>
              </a:rPr>
              <a:t>：创建一个间隙大小为 </a:t>
            </a:r>
            <a:r>
              <a:rPr lang="en-US" altLang="zh-CN" sz="2400" dirty="0">
                <a:latin typeface="宋体" panose="02010600030101010101" pitchFamily="2" charset="-122"/>
              </a:rPr>
              <a:t>0 </a:t>
            </a:r>
            <a:r>
              <a:rPr lang="zh-CN" altLang="en-US" sz="2400" dirty="0">
                <a:latin typeface="宋体" panose="02010600030101010101" pitchFamily="2" charset="-122"/>
              </a:rPr>
              <a:t>的新卡片布局。</a:t>
            </a:r>
          </a:p>
          <a:p>
            <a:pPr>
              <a:lnSpc>
                <a:spcPct val="90000"/>
              </a:lnSpc>
              <a:buNone/>
            </a:pPr>
            <a:r>
              <a:rPr lang="en-US" altLang="zh-CN" sz="2400" dirty="0">
                <a:latin typeface="宋体" panose="02010600030101010101" pitchFamily="2" charset="-122"/>
              </a:rPr>
              <a:t>②</a:t>
            </a:r>
            <a:r>
              <a:rPr lang="en-US" altLang="zh-CN" sz="2400" dirty="0">
                <a:latin typeface="Times New Roman" panose="02020603050405020304" pitchFamily="18" charset="0"/>
                <a:cs typeface="Times New Roman" panose="02020603050405020304" pitchFamily="18" charset="0"/>
              </a:rPr>
              <a:t>     </a:t>
            </a:r>
            <a:r>
              <a:rPr lang="en-US" altLang="zh-CN" sz="2400" err="1">
                <a:latin typeface="宋体" panose="02010600030101010101" pitchFamily="2" charset="-122"/>
              </a:rPr>
              <a:t>CardLayout(int hgap, int vgap</a:t>
            </a:r>
            <a:r>
              <a:rPr lang="en-US" altLang="zh-CN" sz="2400" dirty="0">
                <a:latin typeface="宋体" panose="02010600030101010101" pitchFamily="2" charset="-122"/>
              </a:rPr>
              <a:t>)</a:t>
            </a:r>
            <a:r>
              <a:rPr lang="zh-CN" altLang="en-US" sz="2400" dirty="0">
                <a:latin typeface="宋体" panose="02010600030101010101" pitchFamily="2" charset="-122"/>
              </a:rPr>
              <a:t>：创建一个具有指定的水平和垂直间隙的新卡片布局。</a:t>
            </a:r>
            <a:endParaRPr lang="zh-CN" altLang="en-US" sz="2400" dirty="0"/>
          </a:p>
          <a:p>
            <a:pPr algn="just">
              <a:lnSpc>
                <a:spcPct val="90000"/>
              </a:lnSpc>
              <a:buNone/>
            </a:pPr>
            <a:r>
              <a:rPr lang="zh-CN" altLang="en-US" sz="2800" dirty="0">
                <a:latin typeface="宋体" panose="02010600030101010101" pitchFamily="2" charset="-122"/>
              </a:rPr>
              <a:t>   </a:t>
            </a:r>
            <a:r>
              <a:rPr lang="zh-CN" altLang="en-US" sz="2800">
                <a:latin typeface="宋体" panose="02010600030101010101" pitchFamily="2" charset="-122"/>
              </a:rPr>
              <a:t> </a:t>
            </a:r>
            <a:endParaRPr lang="zh-CN" altLang="en-US" sz="2800"/>
          </a:p>
          <a:p>
            <a:pPr algn="just">
              <a:lnSpc>
                <a:spcPct val="90000"/>
              </a:lnSpc>
            </a:pPr>
            <a:endParaRPr lang="zh-CN" altLang="en-US" sz="2800"/>
          </a:p>
        </p:txBody>
      </p:sp>
      <p:pic>
        <p:nvPicPr>
          <p:cNvPr id="460804" name="图片 460803"/>
          <p:cNvPicPr>
            <a:picLocks noChangeAspect="1"/>
          </p:cNvPicPr>
          <p:nvPr/>
        </p:nvPicPr>
        <p:blipFill>
          <a:blip r:embed="rId3"/>
          <a:stretch>
            <a:fillRect/>
          </a:stretch>
        </p:blipFill>
        <p:spPr>
          <a:xfrm>
            <a:off x="6248400" y="5105400"/>
            <a:ext cx="2667000" cy="1143000"/>
          </a:xfrm>
          <a:prstGeom prst="rect">
            <a:avLst/>
          </a:prstGeom>
          <a:noFill/>
          <a:ln w="9525">
            <a:noFill/>
          </a:ln>
        </p:spPr>
      </p:pic>
      <p:grpSp>
        <p:nvGrpSpPr>
          <p:cNvPr id="460808" name="组合 460807"/>
          <p:cNvGrpSpPr/>
          <p:nvPr/>
        </p:nvGrpSpPr>
        <p:grpSpPr>
          <a:xfrm>
            <a:off x="6324600" y="5943600"/>
            <a:ext cx="914400" cy="914400"/>
            <a:chOff x="3984" y="3744"/>
            <a:chExt cx="576" cy="576"/>
          </a:xfrm>
        </p:grpSpPr>
        <p:sp>
          <p:nvSpPr>
            <p:cNvPr id="460805" name="文本框 460804"/>
            <p:cNvSpPr txBox="1"/>
            <p:nvPr/>
          </p:nvSpPr>
          <p:spPr>
            <a:xfrm>
              <a:off x="3984" y="4070"/>
              <a:ext cx="576" cy="250"/>
            </a:xfrm>
            <a:prstGeom prst="rect">
              <a:avLst/>
            </a:prstGeom>
            <a:noFill/>
            <a:ln w="9525">
              <a:noFill/>
            </a:ln>
          </p:spPr>
          <p:txBody>
            <a:bodyPr anchor="b">
              <a:spAutoFit/>
            </a:bodyPr>
            <a:lstStyle/>
            <a:p>
              <a:pPr>
                <a:spcBef>
                  <a:spcPct val="50000"/>
                </a:spcBef>
              </a:pPr>
              <a:r>
                <a:rPr lang="en-US" altLang="zh-CN" sz="2000" err="1">
                  <a:solidFill>
                    <a:schemeClr val="tx1"/>
                  </a:solidFill>
                  <a:latin typeface="宋体" panose="02010600030101010101" pitchFamily="2" charset="-122"/>
                  <a:ea typeface="宋体" panose="02010600030101010101" pitchFamily="2" charset="-122"/>
                </a:rPr>
                <a:t>vgap</a:t>
              </a:r>
              <a:endParaRPr lang="en-US" altLang="zh-CN" sz="2000">
                <a:solidFill>
                  <a:schemeClr val="tx1"/>
                </a:solidFill>
                <a:latin typeface="宋体" panose="02010600030101010101" pitchFamily="2" charset="-122"/>
                <a:ea typeface="宋体" panose="02010600030101010101" pitchFamily="2" charset="-122"/>
              </a:endParaRPr>
            </a:p>
          </p:txBody>
        </p:sp>
        <p:sp>
          <p:nvSpPr>
            <p:cNvPr id="460806" name="直接连接符 460805"/>
            <p:cNvSpPr/>
            <p:nvPr/>
          </p:nvSpPr>
          <p:spPr>
            <a:xfrm flipV="1">
              <a:off x="4272" y="3936"/>
              <a:ext cx="0" cy="240"/>
            </a:xfrm>
            <a:prstGeom prst="line">
              <a:avLst/>
            </a:prstGeom>
            <a:ln w="9525" cap="flat" cmpd="sng">
              <a:solidFill>
                <a:schemeClr val="tx1"/>
              </a:solidFill>
              <a:prstDash val="solid"/>
              <a:headEnd type="none" w="med" len="med"/>
              <a:tailEnd type="triangle" w="med" len="med"/>
            </a:ln>
          </p:spPr>
        </p:sp>
        <p:sp>
          <p:nvSpPr>
            <p:cNvPr id="460807" name="直接连接符 460806"/>
            <p:cNvSpPr/>
            <p:nvPr/>
          </p:nvSpPr>
          <p:spPr>
            <a:xfrm>
              <a:off x="4272" y="3744"/>
              <a:ext cx="0" cy="144"/>
            </a:xfrm>
            <a:prstGeom prst="line">
              <a:avLst/>
            </a:prstGeom>
            <a:ln w="9525" cap="flat" cmpd="sng">
              <a:solidFill>
                <a:schemeClr val="tx1"/>
              </a:solidFill>
              <a:prstDash val="solid"/>
              <a:headEnd type="none" w="med" len="med"/>
              <a:tailEnd type="triangle" w="med" len="med"/>
            </a:ln>
          </p:spPr>
        </p:sp>
      </p:grpSp>
      <p:grpSp>
        <p:nvGrpSpPr>
          <p:cNvPr id="460814" name="组合 460813"/>
          <p:cNvGrpSpPr/>
          <p:nvPr/>
        </p:nvGrpSpPr>
        <p:grpSpPr>
          <a:xfrm>
            <a:off x="5334000" y="5638800"/>
            <a:ext cx="1371600" cy="336550"/>
            <a:chOff x="3360" y="3552"/>
            <a:chExt cx="864" cy="212"/>
          </a:xfrm>
        </p:grpSpPr>
        <p:sp>
          <p:nvSpPr>
            <p:cNvPr id="460810" name="文本框 460809"/>
            <p:cNvSpPr txBox="1"/>
            <p:nvPr/>
          </p:nvSpPr>
          <p:spPr>
            <a:xfrm>
              <a:off x="3360" y="3552"/>
              <a:ext cx="432" cy="212"/>
            </a:xfrm>
            <a:prstGeom prst="rect">
              <a:avLst/>
            </a:prstGeom>
            <a:noFill/>
            <a:ln w="9525">
              <a:noFill/>
            </a:ln>
          </p:spPr>
          <p:txBody>
            <a:bodyPr anchor="b">
              <a:spAutoFit/>
            </a:bodyPr>
            <a:lstStyle/>
            <a:p>
              <a:pPr>
                <a:spcBef>
                  <a:spcPct val="50000"/>
                </a:spcBef>
              </a:pPr>
              <a:r>
                <a:rPr lang="en-US" altLang="zh-CN" sz="1600" err="1">
                  <a:solidFill>
                    <a:schemeClr val="tx1"/>
                  </a:solidFill>
                  <a:latin typeface="Tahoma" panose="020B0604030504040204" pitchFamily="34" charset="0"/>
                  <a:ea typeface="楷体_GB2312" pitchFamily="49" charset="-122"/>
                </a:rPr>
                <a:t>hgap</a:t>
              </a:r>
              <a:endParaRPr lang="en-US" altLang="zh-CN" sz="1600">
                <a:solidFill>
                  <a:schemeClr val="tx1"/>
                </a:solidFill>
                <a:latin typeface="Tahoma" panose="020B0604030504040204" pitchFamily="34" charset="0"/>
                <a:ea typeface="楷体_GB2312" pitchFamily="49" charset="-122"/>
              </a:endParaRPr>
            </a:p>
          </p:txBody>
        </p:sp>
        <p:sp>
          <p:nvSpPr>
            <p:cNvPr id="460812" name="直接连接符 460811"/>
            <p:cNvSpPr/>
            <p:nvPr/>
          </p:nvSpPr>
          <p:spPr>
            <a:xfrm>
              <a:off x="3696" y="3552"/>
              <a:ext cx="192" cy="0"/>
            </a:xfrm>
            <a:prstGeom prst="line">
              <a:avLst/>
            </a:prstGeom>
            <a:ln w="9525" cap="flat" cmpd="sng">
              <a:solidFill>
                <a:schemeClr val="tx1"/>
              </a:solidFill>
              <a:prstDash val="solid"/>
              <a:headEnd type="none" w="med" len="med"/>
              <a:tailEnd type="triangle" w="med" len="med"/>
            </a:ln>
          </p:spPr>
        </p:sp>
        <p:sp>
          <p:nvSpPr>
            <p:cNvPr id="460813" name="直接连接符 460812"/>
            <p:cNvSpPr/>
            <p:nvPr/>
          </p:nvSpPr>
          <p:spPr>
            <a:xfrm flipH="1">
              <a:off x="4032" y="3552"/>
              <a:ext cx="192" cy="0"/>
            </a:xfrm>
            <a:prstGeom prst="line">
              <a:avLst/>
            </a:prstGeom>
            <a:ln w="9525" cap="flat" cmpd="sng">
              <a:solidFill>
                <a:schemeClr val="tx1"/>
              </a:solidFill>
              <a:prstDash val="solid"/>
              <a:headEnd type="none" w="med" len="med"/>
              <a:tailEnd type="triangle" w="med" len="med"/>
            </a:ln>
          </p:spPr>
        </p:sp>
      </p:gr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标题 694273"/>
          <p:cNvSpPr>
            <a:spLocks noGrp="1"/>
          </p:cNvSpPr>
          <p:nvPr>
            <p:ph type="title"/>
          </p:nvPr>
        </p:nvSpPr>
        <p:spPr>
          <a:ln/>
        </p:spPr>
        <p:txBody>
          <a:bodyPr anchor="b"/>
          <a:lstStyle/>
          <a:p>
            <a:r>
              <a:rPr lang="en-US" altLang="zh-CN" dirty="0">
                <a:latin typeface="楷体_GB2312" pitchFamily="49" charset="-122"/>
                <a:ea typeface="楷体_GB2312" pitchFamily="49" charset="-122"/>
              </a:rPr>
              <a:t>9.8.4 </a:t>
            </a:r>
            <a:r>
              <a:rPr lang="en-US" altLang="zh-CN" err="1">
                <a:latin typeface="楷体_GB2312" pitchFamily="49" charset="-122"/>
                <a:ea typeface="楷体_GB2312" pitchFamily="49" charset="-122"/>
              </a:rPr>
              <a:t>CardLayout</a:t>
            </a:r>
            <a:r>
              <a:rPr lang="zh-CN" altLang="en-US" dirty="0">
                <a:latin typeface="楷体_GB2312" pitchFamily="49" charset="-122"/>
                <a:ea typeface="楷体_GB2312" pitchFamily="49" charset="-122"/>
              </a:rPr>
              <a:t>布局管理器</a:t>
            </a:r>
            <a:endParaRPr lang="zh-CN" altLang="en-US">
              <a:latin typeface="楷体_GB2312" pitchFamily="49" charset="-122"/>
              <a:ea typeface="楷体_GB2312" pitchFamily="49" charset="-122"/>
            </a:endParaRPr>
          </a:p>
        </p:txBody>
      </p:sp>
      <p:sp>
        <p:nvSpPr>
          <p:cNvPr id="694275" name="文本占位符 694274"/>
          <p:cNvSpPr>
            <a:spLocks noGrp="1"/>
          </p:cNvSpPr>
          <p:nvPr>
            <p:ph type="body" idx="1"/>
          </p:nvPr>
        </p:nvSpPr>
        <p:spPr>
          <a:ln/>
        </p:spPr>
        <p:txBody>
          <a:bodyPr/>
          <a:lstStyle/>
          <a:p>
            <a:pPr>
              <a:lnSpc>
                <a:spcPct val="90000"/>
              </a:lnSpc>
              <a:buNone/>
            </a:pPr>
            <a:r>
              <a:rPr lang="en-US" altLang="zh-CN" sz="2800" b="1" dirty="0">
                <a:latin typeface="宋体" panose="02010600030101010101" pitchFamily="2" charset="-122"/>
              </a:rPr>
              <a:t>2</a:t>
            </a:r>
            <a:r>
              <a:rPr lang="zh-CN" altLang="en-US" sz="2800" b="1" dirty="0">
                <a:latin typeface="宋体" panose="02010600030101010101" pitchFamily="2" charset="-122"/>
              </a:rPr>
              <a:t>．将指定的组件添加到卡片布局的容器中的方法：</a:t>
            </a:r>
          </a:p>
          <a:p>
            <a:pPr>
              <a:lnSpc>
                <a:spcPct val="90000"/>
              </a:lnSpc>
              <a:buNone/>
            </a:pPr>
            <a:r>
              <a:rPr lang="zh-CN" altLang="en-US" sz="2400">
                <a:solidFill>
                  <a:schemeClr val="folHlink"/>
                </a:solidFill>
                <a:latin typeface="宋体" panose="02010600030101010101" pitchFamily="2" charset="-122"/>
              </a:rPr>
              <a:t>   </a:t>
            </a:r>
            <a:r>
              <a:rPr lang="en-US" altLang="zh-CN" sz="2400" b="1">
                <a:solidFill>
                  <a:schemeClr val="folHlink"/>
                </a:solidFill>
                <a:latin typeface="宋体" panose="02010600030101010101" pitchFamily="2" charset="-122"/>
              </a:rPr>
              <a:t>container.add(String s1,Component comp)</a:t>
            </a:r>
            <a:r>
              <a:rPr lang="zh-CN" altLang="en-US" sz="2400">
                <a:latin typeface="宋体" panose="02010600030101010101" pitchFamily="2" charset="-122"/>
              </a:rPr>
              <a:t>；</a:t>
            </a:r>
            <a:endParaRPr lang="zh-CN" altLang="en-US" sz="2400"/>
          </a:p>
          <a:p>
            <a:pPr>
              <a:lnSpc>
                <a:spcPct val="90000"/>
              </a:lnSpc>
              <a:buNone/>
            </a:pPr>
            <a:r>
              <a:rPr lang="zh-CN" altLang="en-US" sz="2400" dirty="0">
                <a:latin typeface="宋体" panose="02010600030101010101" pitchFamily="2" charset="-122"/>
              </a:rPr>
              <a:t>  其中</a:t>
            </a:r>
            <a:r>
              <a:rPr lang="en-US" altLang="zh-CN" sz="2400" dirty="0">
                <a:latin typeface="宋体" panose="02010600030101010101" pitchFamily="2" charset="-122"/>
              </a:rPr>
              <a:t>:s1</a:t>
            </a:r>
            <a:r>
              <a:rPr lang="zh-CN" altLang="en-US" sz="2400" dirty="0">
                <a:latin typeface="宋体" panose="02010600030101010101" pitchFamily="2" charset="-122"/>
              </a:rPr>
              <a:t>是指定的卡片名称。</a:t>
            </a:r>
          </a:p>
          <a:p>
            <a:pPr>
              <a:lnSpc>
                <a:spcPct val="90000"/>
              </a:lnSpc>
              <a:buNone/>
            </a:pPr>
            <a:r>
              <a:rPr lang="en-US" altLang="zh-CN" sz="2800" b="1" err="1">
                <a:latin typeface="宋体" panose="02010600030101010101" pitchFamily="2" charset="-122"/>
              </a:rPr>
              <a:t>3</a:t>
            </a:r>
            <a:r>
              <a:rPr lang="zh-CN" altLang="en-US" sz="2800" b="1" err="1">
                <a:latin typeface="宋体" panose="02010600030101010101" pitchFamily="2" charset="-122"/>
              </a:rPr>
              <a:t>．</a:t>
            </a:r>
            <a:r>
              <a:rPr lang="en-US" altLang="zh-CN" sz="2800" b="1" err="1">
                <a:latin typeface="宋体" panose="02010600030101010101" pitchFamily="2" charset="-122"/>
              </a:rPr>
              <a:t>CardLayout</a:t>
            </a:r>
            <a:r>
              <a:rPr lang="zh-CN" altLang="en-US" sz="2800" b="1" dirty="0">
                <a:latin typeface="宋体" panose="02010600030101010101" pitchFamily="2" charset="-122"/>
              </a:rPr>
              <a:t>对象的常用方法：</a:t>
            </a:r>
          </a:p>
          <a:p>
            <a:pPr>
              <a:lnSpc>
                <a:spcPct val="90000"/>
              </a:lnSpc>
              <a:buNone/>
            </a:pPr>
            <a:r>
              <a:rPr lang="en-US" altLang="zh-CN" sz="2400" dirty="0">
                <a:latin typeface="宋体" panose="02010600030101010101" pitchFamily="2" charset="-122"/>
              </a:rPr>
              <a:t>①</a:t>
            </a:r>
            <a:r>
              <a:rPr lang="en-US" altLang="zh-CN" sz="2400" dirty="0">
                <a:latin typeface="Times New Roman" panose="02020603050405020304" pitchFamily="18" charset="0"/>
                <a:cs typeface="Times New Roman" panose="02020603050405020304" pitchFamily="18" charset="0"/>
              </a:rPr>
              <a:t>     </a:t>
            </a:r>
            <a:r>
              <a:rPr lang="en-US" altLang="zh-CN" sz="2400">
                <a:solidFill>
                  <a:schemeClr val="folHlink"/>
                </a:solidFill>
                <a:latin typeface="宋体" panose="02010600030101010101" pitchFamily="2" charset="-122"/>
              </a:rPr>
              <a:t>void first(Container parent)</a:t>
            </a:r>
            <a:r>
              <a:rPr lang="zh-CN" altLang="en-US" sz="2400">
                <a:latin typeface="宋体" panose="02010600030101010101" pitchFamily="2" charset="-122"/>
              </a:rPr>
              <a:t>：</a:t>
            </a:r>
            <a:r>
              <a:rPr lang="zh-CN" altLang="en-US" sz="1800" dirty="0">
                <a:latin typeface="宋体" panose="02010600030101010101" pitchFamily="2" charset="-122"/>
              </a:rPr>
              <a:t>翻转到容器的第一张卡片。</a:t>
            </a:r>
          </a:p>
          <a:p>
            <a:pPr>
              <a:lnSpc>
                <a:spcPct val="90000"/>
              </a:lnSpc>
              <a:buNone/>
            </a:pPr>
            <a:r>
              <a:rPr lang="en-US" altLang="zh-CN" sz="2400" dirty="0">
                <a:latin typeface="宋体" panose="02010600030101010101" pitchFamily="2" charset="-122"/>
              </a:rPr>
              <a:t>②</a:t>
            </a:r>
            <a:r>
              <a:rPr lang="en-US" altLang="zh-CN" sz="2400" dirty="0">
                <a:latin typeface="Times New Roman" panose="02020603050405020304" pitchFamily="18" charset="0"/>
                <a:cs typeface="Times New Roman" panose="02020603050405020304" pitchFamily="18" charset="0"/>
              </a:rPr>
              <a:t>     </a:t>
            </a:r>
            <a:r>
              <a:rPr lang="en-US" altLang="zh-CN" sz="2400">
                <a:solidFill>
                  <a:schemeClr val="folHlink"/>
                </a:solidFill>
                <a:latin typeface="宋体" panose="02010600030101010101" pitchFamily="2" charset="-122"/>
              </a:rPr>
              <a:t>void last(Container parent)</a:t>
            </a:r>
            <a:r>
              <a:rPr lang="zh-CN" altLang="en-US" sz="2400">
                <a:latin typeface="宋体" panose="02010600030101010101" pitchFamily="2" charset="-122"/>
              </a:rPr>
              <a:t>：</a:t>
            </a:r>
            <a:r>
              <a:rPr lang="zh-CN" altLang="en-US" sz="1800" dirty="0">
                <a:latin typeface="宋体" panose="02010600030101010101" pitchFamily="2" charset="-122"/>
              </a:rPr>
              <a:t>翻转到容器的最后一张卡片。</a:t>
            </a:r>
          </a:p>
          <a:p>
            <a:pPr>
              <a:lnSpc>
                <a:spcPct val="90000"/>
              </a:lnSpc>
              <a:buNone/>
            </a:pPr>
            <a:r>
              <a:rPr lang="en-US" altLang="zh-CN" sz="2400" dirty="0">
                <a:latin typeface="宋体" panose="02010600030101010101" pitchFamily="2" charset="-122"/>
              </a:rPr>
              <a:t>③</a:t>
            </a:r>
            <a:r>
              <a:rPr lang="en-US" altLang="zh-CN" sz="2400" dirty="0">
                <a:latin typeface="Times New Roman" panose="02020603050405020304" pitchFamily="18" charset="0"/>
                <a:cs typeface="Times New Roman" panose="02020603050405020304" pitchFamily="18" charset="0"/>
              </a:rPr>
              <a:t>     </a:t>
            </a:r>
            <a:r>
              <a:rPr lang="en-US" altLang="zh-CN" sz="2400">
                <a:solidFill>
                  <a:schemeClr val="folHlink"/>
                </a:solidFill>
                <a:latin typeface="宋体" panose="02010600030101010101" pitchFamily="2" charset="-122"/>
              </a:rPr>
              <a:t>void next(Container parent)</a:t>
            </a:r>
            <a:r>
              <a:rPr lang="zh-CN" altLang="en-US" sz="2400">
                <a:latin typeface="宋体" panose="02010600030101010101" pitchFamily="2" charset="-122"/>
              </a:rPr>
              <a:t>：</a:t>
            </a:r>
            <a:r>
              <a:rPr lang="zh-CN" altLang="en-US" sz="1600" dirty="0">
                <a:latin typeface="宋体" panose="02010600030101010101" pitchFamily="2" charset="-122"/>
              </a:rPr>
              <a:t>翻转到指定容器的下一张卡片。</a:t>
            </a:r>
          </a:p>
          <a:p>
            <a:pPr>
              <a:lnSpc>
                <a:spcPct val="90000"/>
              </a:lnSpc>
              <a:buNone/>
            </a:pPr>
            <a:r>
              <a:rPr lang="en-US" altLang="zh-CN" sz="2400" dirty="0">
                <a:latin typeface="宋体" panose="02010600030101010101" pitchFamily="2" charset="-122"/>
              </a:rPr>
              <a:t>④</a:t>
            </a:r>
            <a:r>
              <a:rPr lang="en-US" altLang="zh-CN" sz="2400" dirty="0">
                <a:latin typeface="Times New Roman" panose="02020603050405020304" pitchFamily="18" charset="0"/>
                <a:cs typeface="Times New Roman" panose="02020603050405020304" pitchFamily="18" charset="0"/>
              </a:rPr>
              <a:t>     </a:t>
            </a:r>
            <a:r>
              <a:rPr lang="en-US" altLang="zh-CN" sz="2400">
                <a:solidFill>
                  <a:schemeClr val="folHlink"/>
                </a:solidFill>
                <a:latin typeface="宋体" panose="02010600030101010101" pitchFamily="2" charset="-122"/>
              </a:rPr>
              <a:t>void show(Container parent, String name)</a:t>
            </a:r>
            <a:r>
              <a:rPr lang="zh-CN" altLang="en-US" sz="2400">
                <a:latin typeface="宋体" panose="02010600030101010101" pitchFamily="2" charset="-122"/>
              </a:rPr>
              <a:t>：</a:t>
            </a:r>
          </a:p>
          <a:p>
            <a:pPr>
              <a:lnSpc>
                <a:spcPct val="90000"/>
              </a:lnSpc>
              <a:buNone/>
            </a:pPr>
            <a:r>
              <a:rPr lang="zh-CN" altLang="en-US" sz="1800" dirty="0">
                <a:latin typeface="宋体" panose="02010600030101010101" pitchFamily="2" charset="-122"/>
              </a:rPr>
              <a:t>      翻转到已添加到此</a:t>
            </a:r>
            <a:r>
              <a:rPr lang="zh-CN" altLang="en-US" sz="1800" dirty="0">
                <a:latin typeface="Times New Roman" panose="02020603050405020304" pitchFamily="18" charset="0"/>
              </a:rPr>
              <a:t>布局的具有指定卡片名称</a:t>
            </a:r>
            <a:r>
              <a:rPr lang="zh-CN" altLang="en-US" sz="1800" dirty="0">
                <a:latin typeface="宋体" panose="02010600030101010101" pitchFamily="2" charset="-122"/>
              </a:rPr>
              <a:t> </a:t>
            </a:r>
            <a:r>
              <a:rPr lang="zh-CN" altLang="en-US" sz="1800" dirty="0">
                <a:latin typeface="Times New Roman" panose="02020603050405020304" pitchFamily="18" charset="0"/>
              </a:rPr>
              <a:t>是</a:t>
            </a:r>
            <a:r>
              <a:rPr lang="en-US" altLang="zh-CN" sz="1800">
                <a:latin typeface="宋体" panose="02010600030101010101" pitchFamily="2" charset="-122"/>
              </a:rPr>
              <a:t>name</a:t>
            </a:r>
            <a:r>
              <a:rPr lang="zh-CN" altLang="en-US" sz="1800" dirty="0">
                <a:latin typeface="Times New Roman" panose="02020603050405020304" pitchFamily="18" charset="0"/>
              </a:rPr>
              <a:t>组件。</a:t>
            </a:r>
            <a:endParaRPr lang="zh-CN" altLang="en-US" sz="1800" dirty="0">
              <a:latin typeface="宋体" panose="02010600030101010101" pitchFamily="2" charset="-122"/>
            </a:endParaRPr>
          </a:p>
          <a:p>
            <a:pPr algn="just">
              <a:lnSpc>
                <a:spcPct val="90000"/>
              </a:lnSpc>
              <a:buNone/>
            </a:pPr>
            <a:endParaRPr lang="zh-CN" altLang="en-US" sz="2400">
              <a:latin typeface="宋体" panose="02010600030101010101" pitchFamily="2" charset="-122"/>
            </a:endParaRPr>
          </a:p>
          <a:p>
            <a:pPr>
              <a:lnSpc>
                <a:spcPct val="90000"/>
              </a:lnSpc>
              <a:buNone/>
            </a:pPr>
            <a:r>
              <a:rPr lang="zh-CN" altLang="en-US" sz="2400"/>
              <a:t> </a:t>
            </a:r>
          </a:p>
        </p:txBody>
      </p:sp>
      <p:pic>
        <p:nvPicPr>
          <p:cNvPr id="694276" name="图片 694275"/>
          <p:cNvPicPr>
            <a:picLocks noChangeAspect="1"/>
          </p:cNvPicPr>
          <p:nvPr/>
        </p:nvPicPr>
        <p:blipFill>
          <a:blip r:embed="rId3"/>
          <a:stretch>
            <a:fillRect/>
          </a:stretch>
        </p:blipFill>
        <p:spPr>
          <a:xfrm>
            <a:off x="5105400" y="5181600"/>
            <a:ext cx="3200400" cy="1247775"/>
          </a:xfrm>
          <a:prstGeom prst="rect">
            <a:avLst/>
          </a:prstGeom>
          <a:noFill/>
          <a:ln w="9525">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标题 696321"/>
          <p:cNvSpPr>
            <a:spLocks noGrp="1"/>
          </p:cNvSpPr>
          <p:nvPr>
            <p:ph type="title"/>
          </p:nvPr>
        </p:nvSpPr>
        <p:spPr>
          <a:ln/>
        </p:spPr>
        <p:txBody>
          <a:bodyPr anchor="b"/>
          <a:lstStyle/>
          <a:p>
            <a:r>
              <a:rPr lang="en-US" altLang="zh-CN" dirty="0">
                <a:latin typeface="楷体_GB2312" pitchFamily="49" charset="-122"/>
                <a:ea typeface="楷体_GB2312" pitchFamily="49" charset="-122"/>
              </a:rPr>
              <a:t>9.8.4 </a:t>
            </a:r>
            <a:r>
              <a:rPr lang="en-US" altLang="zh-CN" err="1">
                <a:latin typeface="楷体_GB2312" pitchFamily="49" charset="-122"/>
                <a:ea typeface="楷体_GB2312" pitchFamily="49" charset="-122"/>
              </a:rPr>
              <a:t>CardLayout</a:t>
            </a:r>
            <a:r>
              <a:rPr lang="zh-CN" altLang="en-US" dirty="0">
                <a:latin typeface="楷体_GB2312" pitchFamily="49" charset="-122"/>
                <a:ea typeface="楷体_GB2312" pitchFamily="49" charset="-122"/>
              </a:rPr>
              <a:t>布局管理器</a:t>
            </a:r>
            <a:endParaRPr lang="zh-CN" altLang="en-US">
              <a:latin typeface="楷体_GB2312" pitchFamily="49" charset="-122"/>
              <a:ea typeface="楷体_GB2312" pitchFamily="49" charset="-122"/>
            </a:endParaRPr>
          </a:p>
        </p:txBody>
      </p:sp>
      <p:sp>
        <p:nvSpPr>
          <p:cNvPr id="696323" name="文本占位符 696322"/>
          <p:cNvSpPr>
            <a:spLocks noGrp="1"/>
          </p:cNvSpPr>
          <p:nvPr>
            <p:ph type="body" idx="1"/>
          </p:nvPr>
        </p:nvSpPr>
        <p:spPr>
          <a:xfrm>
            <a:off x="609600" y="1447800"/>
            <a:ext cx="8153400" cy="2819400"/>
          </a:xfrm>
          <a:ln/>
        </p:spPr>
        <p:txBody>
          <a:bodyPr/>
          <a:lstStyle/>
          <a:p>
            <a:r>
              <a:rPr lang="zh-CN" altLang="en-US" sz="2400" b="1" dirty="0">
                <a:latin typeface="Times New Roman" panose="02020603050405020304" pitchFamily="18" charset="0"/>
              </a:rPr>
              <a:t>例</a:t>
            </a:r>
            <a:r>
              <a:rPr lang="en-US" altLang="zh-CN" sz="2400" b="1" dirty="0"/>
              <a:t>9-10  </a:t>
            </a:r>
            <a:r>
              <a:rPr lang="en-US" altLang="zh-CN" sz="2400" b="1" err="1"/>
              <a:t>CardLayout</a:t>
            </a:r>
            <a:r>
              <a:rPr lang="zh-CN" altLang="en-US" sz="2400" b="1" dirty="0">
                <a:latin typeface="Times New Roman" panose="02020603050405020304" pitchFamily="18" charset="0"/>
              </a:rPr>
              <a:t>布局管理器的举例。</a:t>
            </a:r>
            <a:endParaRPr lang="zh-CN" altLang="en-US" sz="2400" dirty="0"/>
          </a:p>
          <a:p>
            <a:pPr>
              <a:buNone/>
            </a:pPr>
            <a:r>
              <a:rPr lang="zh-CN" altLang="en-US" sz="2400" dirty="0">
                <a:latin typeface="宋体" panose="02010600030101010101" pitchFamily="2" charset="-122"/>
              </a:rPr>
              <a:t>  在</a:t>
            </a:r>
            <a:r>
              <a:rPr lang="en-US" altLang="zh-CN" sz="2400" err="1">
                <a:latin typeface="宋体" panose="02010600030101010101" pitchFamily="2" charset="-122"/>
              </a:rPr>
              <a:t>JFrame</a:t>
            </a:r>
            <a:r>
              <a:rPr lang="zh-CN" altLang="en-US" sz="2400" err="1">
                <a:latin typeface="宋体" panose="02010600030101010101" pitchFamily="2" charset="-122"/>
              </a:rPr>
              <a:t>的</a:t>
            </a:r>
            <a:r>
              <a:rPr lang="en-US" altLang="zh-CN" sz="2400" err="1">
                <a:latin typeface="宋体" panose="02010600030101010101" pitchFamily="2" charset="-122"/>
              </a:rPr>
              <a:t>BorderLayout</a:t>
            </a:r>
            <a:r>
              <a:rPr lang="zh-CN" altLang="en-US" sz="2400" dirty="0">
                <a:latin typeface="宋体" panose="02010600030101010101" pitchFamily="2" charset="-122"/>
              </a:rPr>
              <a:t>布局中的</a:t>
            </a:r>
            <a:r>
              <a:rPr lang="en-US" altLang="zh-CN" sz="2400" dirty="0">
                <a:latin typeface="宋体" panose="02010600030101010101" pitchFamily="2" charset="-122"/>
              </a:rPr>
              <a:t>Center</a:t>
            </a:r>
            <a:r>
              <a:rPr lang="zh-CN" altLang="en-US" sz="2400" dirty="0">
                <a:latin typeface="宋体" panose="02010600030101010101" pitchFamily="2" charset="-122"/>
              </a:rPr>
              <a:t>和</a:t>
            </a:r>
            <a:r>
              <a:rPr lang="en-US" altLang="zh-CN" sz="2400" dirty="0">
                <a:latin typeface="宋体" panose="02010600030101010101" pitchFamily="2" charset="-122"/>
              </a:rPr>
              <a:t>East</a:t>
            </a:r>
            <a:r>
              <a:rPr lang="zh-CN" altLang="en-US" sz="2400" dirty="0">
                <a:latin typeface="宋体" panose="02010600030101010101" pitchFamily="2" charset="-122"/>
              </a:rPr>
              <a:t>方位上添加两个</a:t>
            </a:r>
            <a:r>
              <a:rPr lang="en-US" altLang="zh-CN" sz="2400" err="1">
                <a:latin typeface="宋体" panose="02010600030101010101" pitchFamily="2" charset="-122"/>
              </a:rPr>
              <a:t>JPanel</a:t>
            </a:r>
            <a:r>
              <a:rPr lang="zh-CN" altLang="en-US" sz="2400" dirty="0">
                <a:latin typeface="宋体" panose="02010600030101010101" pitchFamily="2" charset="-122"/>
              </a:rPr>
              <a:t>组件并命名为</a:t>
            </a:r>
            <a:r>
              <a:rPr lang="en-US" altLang="zh-CN" sz="2400" err="1">
                <a:latin typeface="宋体" panose="02010600030101010101" pitchFamily="2" charset="-122"/>
              </a:rPr>
              <a:t>pleft</a:t>
            </a:r>
            <a:r>
              <a:rPr lang="zh-CN" altLang="en-US" sz="2400" err="1">
                <a:latin typeface="宋体" panose="02010600030101010101" pitchFamily="2" charset="-122"/>
              </a:rPr>
              <a:t>和</a:t>
            </a:r>
            <a:r>
              <a:rPr lang="en-US" altLang="zh-CN" sz="2400" err="1">
                <a:latin typeface="宋体" panose="02010600030101010101" pitchFamily="2" charset="-122"/>
              </a:rPr>
              <a:t>pright</a:t>
            </a:r>
            <a:r>
              <a:rPr lang="zh-CN" altLang="en-US" sz="2400" err="1">
                <a:latin typeface="宋体" panose="02010600030101010101" pitchFamily="2" charset="-122"/>
              </a:rPr>
              <a:t>。在</a:t>
            </a:r>
            <a:r>
              <a:rPr lang="en-US" altLang="zh-CN" sz="2400" err="1">
                <a:latin typeface="宋体" panose="02010600030101010101" pitchFamily="2" charset="-122"/>
              </a:rPr>
              <a:t>pleft</a:t>
            </a:r>
            <a:r>
              <a:rPr lang="zh-CN" altLang="en-US" sz="2400" dirty="0">
                <a:latin typeface="宋体" panose="02010600030101010101" pitchFamily="2" charset="-122"/>
              </a:rPr>
              <a:t>面板的布局方式</a:t>
            </a:r>
            <a:r>
              <a:rPr lang="zh-CN" altLang="en-US" sz="2400" err="1">
                <a:latin typeface="宋体" panose="02010600030101010101" pitchFamily="2" charset="-122"/>
              </a:rPr>
              <a:t>为</a:t>
            </a:r>
            <a:r>
              <a:rPr lang="en-US" altLang="zh-CN" sz="2400" err="1">
                <a:latin typeface="宋体" panose="02010600030101010101" pitchFamily="2" charset="-122"/>
              </a:rPr>
              <a:t>CardLayout</a:t>
            </a:r>
            <a:r>
              <a:rPr lang="zh-CN" altLang="en-US" sz="2400" dirty="0">
                <a:latin typeface="宋体" panose="02010600030101010101" pitchFamily="2" charset="-122"/>
              </a:rPr>
              <a:t>，并添加</a:t>
            </a:r>
            <a:r>
              <a:rPr lang="en-US" altLang="zh-CN" sz="2400" dirty="0">
                <a:latin typeface="宋体" panose="02010600030101010101" pitchFamily="2" charset="-122"/>
              </a:rPr>
              <a:t>10</a:t>
            </a:r>
            <a:r>
              <a:rPr lang="zh-CN" altLang="en-US" sz="2400" dirty="0">
                <a:latin typeface="宋体" panose="02010600030101010101" pitchFamily="2" charset="-122"/>
              </a:rPr>
              <a:t>个</a:t>
            </a:r>
            <a:r>
              <a:rPr lang="en-US" altLang="zh-CN" sz="2400" err="1">
                <a:latin typeface="宋体" panose="02010600030101010101" pitchFamily="2" charset="-122"/>
              </a:rPr>
              <a:t>button. pright</a:t>
            </a:r>
            <a:r>
              <a:rPr lang="zh-CN" altLang="en-US" sz="2400" dirty="0">
                <a:latin typeface="宋体" panose="02010600030101010101" pitchFamily="2" charset="-122"/>
              </a:rPr>
              <a:t>面板的布局方式为</a:t>
            </a:r>
            <a:r>
              <a:rPr lang="en-US" altLang="zh-CN" sz="2400" err="1">
                <a:latin typeface="宋体" panose="02010600030101010101" pitchFamily="2" charset="-122"/>
              </a:rPr>
              <a:t>FlowdLayout</a:t>
            </a:r>
            <a:r>
              <a:rPr lang="en-US" altLang="zh-CN" sz="2400" dirty="0">
                <a:latin typeface="宋体" panose="02010600030101010101" pitchFamily="2" charset="-122"/>
              </a:rPr>
              <a:t>, </a:t>
            </a:r>
            <a:r>
              <a:rPr lang="zh-CN" altLang="en-US" sz="2400" dirty="0">
                <a:latin typeface="宋体" panose="02010600030101010101" pitchFamily="2" charset="-122"/>
              </a:rPr>
              <a:t>并添加</a:t>
            </a:r>
            <a:r>
              <a:rPr lang="en-US" altLang="zh-CN" sz="2400" dirty="0">
                <a:latin typeface="宋体" panose="02010600030101010101" pitchFamily="2" charset="-122"/>
              </a:rPr>
              <a:t>1</a:t>
            </a:r>
            <a:r>
              <a:rPr lang="zh-CN" altLang="en-US" sz="2400" dirty="0">
                <a:latin typeface="宋体" panose="02010600030101010101" pitchFamily="2" charset="-122"/>
              </a:rPr>
              <a:t>个</a:t>
            </a:r>
            <a:r>
              <a:rPr lang="en-US" altLang="zh-CN" sz="2400" dirty="0">
                <a:latin typeface="宋体" panose="02010600030101010101" pitchFamily="2" charset="-122"/>
              </a:rPr>
              <a:t>button</a:t>
            </a:r>
            <a:r>
              <a:rPr lang="zh-CN" altLang="en-US" sz="2400" dirty="0">
                <a:latin typeface="宋体" panose="02010600030101010101" pitchFamily="2" charset="-122"/>
              </a:rPr>
              <a:t>。 程序运行时，通过点击“下一个按钮”，可顺序地浏览这些卡片。程序运行结果如图</a:t>
            </a:r>
            <a:r>
              <a:rPr lang="en-US" altLang="zh-CN" sz="2400" dirty="0">
                <a:latin typeface="宋体" panose="02010600030101010101" pitchFamily="2" charset="-122"/>
              </a:rPr>
              <a:t>9-15</a:t>
            </a:r>
            <a:r>
              <a:rPr lang="zh-CN" altLang="en-US" sz="2400" dirty="0">
                <a:latin typeface="宋体" panose="02010600030101010101" pitchFamily="2" charset="-122"/>
              </a:rPr>
              <a:t>。</a:t>
            </a:r>
            <a:r>
              <a:rPr lang="zh-CN" altLang="en-US" sz="2400" dirty="0"/>
              <a:t> </a:t>
            </a:r>
            <a:endParaRPr lang="zh-CN" altLang="en-US" sz="2400"/>
          </a:p>
        </p:txBody>
      </p:sp>
      <p:sp>
        <p:nvSpPr>
          <p:cNvPr id="696324" name="矩形 696323"/>
          <p:cNvSpPr/>
          <p:nvPr/>
        </p:nvSpPr>
        <p:spPr>
          <a:xfrm>
            <a:off x="0" y="3033713"/>
            <a:ext cx="9144000" cy="0"/>
          </a:xfrm>
          <a:prstGeom prst="rect">
            <a:avLst/>
          </a:prstGeom>
          <a:noFill/>
          <a:ln w="9525">
            <a:noFill/>
          </a:ln>
        </p:spPr>
        <p:txBody>
          <a:bodyPr/>
          <a:lstStyle/>
          <a:p>
            <a:endParaRPr lang="zh-CN" altLang="en-US"/>
          </a:p>
        </p:txBody>
      </p:sp>
      <p:pic>
        <p:nvPicPr>
          <p:cNvPr id="696325" name="图片 696324"/>
          <p:cNvPicPr>
            <a:picLocks noChangeAspect="1"/>
          </p:cNvPicPr>
          <p:nvPr/>
        </p:nvPicPr>
        <p:blipFill>
          <a:blip r:embed="rId3"/>
          <a:stretch>
            <a:fillRect/>
          </a:stretch>
        </p:blipFill>
        <p:spPr>
          <a:xfrm>
            <a:off x="1219200" y="4267200"/>
            <a:ext cx="3048000" cy="1600200"/>
          </a:xfrm>
          <a:prstGeom prst="rect">
            <a:avLst/>
          </a:prstGeom>
          <a:noFill/>
          <a:ln w="9525">
            <a:noFill/>
          </a:ln>
        </p:spPr>
      </p:pic>
      <p:sp>
        <p:nvSpPr>
          <p:cNvPr id="696326" name="矩形 696325"/>
          <p:cNvSpPr/>
          <p:nvPr/>
        </p:nvSpPr>
        <p:spPr>
          <a:xfrm>
            <a:off x="0" y="3033713"/>
            <a:ext cx="9144000" cy="244475"/>
          </a:xfrm>
          <a:prstGeom prst="rect">
            <a:avLst/>
          </a:prstGeom>
          <a:noFill/>
          <a:ln w="9525">
            <a:noFill/>
          </a:ln>
        </p:spPr>
        <p:txBody>
          <a:bodyPr>
            <a:spAutoFit/>
          </a:bodyPr>
          <a:lstStyle/>
          <a:p>
            <a:pPr algn="just"/>
            <a:r>
              <a:rPr lang="en-US" altLang="zh-CN" sz="1000" dirty="0">
                <a:solidFill>
                  <a:schemeClr val="tx1"/>
                </a:solidFill>
                <a:latin typeface="Times New Roman" panose="02020603050405020304" pitchFamily="18" charset="0"/>
                <a:ea typeface="宋体" panose="02010600030101010101" pitchFamily="2" charset="-122"/>
              </a:rPr>
              <a:t>   </a:t>
            </a:r>
            <a:endParaRPr lang="en-US" altLang="zh-CN" sz="2400" dirty="0">
              <a:solidFill>
                <a:schemeClr val="tx1"/>
              </a:solidFill>
              <a:latin typeface="Times New Roman" panose="02020603050405020304" pitchFamily="18" charset="0"/>
              <a:ea typeface="宋体" panose="02010600030101010101" pitchFamily="2" charset="-122"/>
            </a:endParaRPr>
          </a:p>
        </p:txBody>
      </p:sp>
      <p:pic>
        <p:nvPicPr>
          <p:cNvPr id="696327" name="图片 696326"/>
          <p:cNvPicPr>
            <a:picLocks noChangeAspect="1"/>
          </p:cNvPicPr>
          <p:nvPr/>
        </p:nvPicPr>
        <p:blipFill>
          <a:blip r:embed="rId4"/>
          <a:stretch>
            <a:fillRect/>
          </a:stretch>
        </p:blipFill>
        <p:spPr>
          <a:xfrm>
            <a:off x="4953000" y="4267200"/>
            <a:ext cx="3200400" cy="1628775"/>
          </a:xfrm>
          <a:prstGeom prst="rect">
            <a:avLst/>
          </a:prstGeom>
          <a:noFill/>
          <a:ln w="9525">
            <a:noFill/>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标题 692225"/>
          <p:cNvSpPr>
            <a:spLocks noGrp="1"/>
          </p:cNvSpPr>
          <p:nvPr>
            <p:ph type="title"/>
          </p:nvPr>
        </p:nvSpPr>
        <p:spPr>
          <a:ln/>
        </p:spPr>
        <p:txBody>
          <a:bodyPr anchor="b"/>
          <a:lstStyle/>
          <a:p>
            <a:endParaRPr/>
          </a:p>
        </p:txBody>
      </p:sp>
      <p:sp>
        <p:nvSpPr>
          <p:cNvPr id="692227" name="文本占位符 692226"/>
          <p:cNvSpPr>
            <a:spLocks noGrp="1"/>
          </p:cNvSpPr>
          <p:nvPr>
            <p:ph type="body" idx="1"/>
          </p:nvPr>
        </p:nvSpPr>
        <p:spPr>
          <a:xfrm>
            <a:off x="0" y="228600"/>
            <a:ext cx="8534400" cy="6096000"/>
          </a:xfrm>
          <a:solidFill>
            <a:schemeClr val="bg1"/>
          </a:solidFill>
          <a:ln/>
        </p:spPr>
        <p:txBody>
          <a:bodyPr/>
          <a:lstStyle/>
          <a:p>
            <a:pPr>
              <a:lnSpc>
                <a:spcPct val="90000"/>
              </a:lnSpc>
              <a:buNone/>
            </a:pPr>
            <a:r>
              <a:rPr lang="en-US" altLang="zh-CN" sz="1800" err="1"/>
              <a:t>public class CardLayoutDemo extends </a:t>
            </a:r>
            <a:r>
              <a:rPr lang="en-US" altLang="zh-CN" sz="2000" err="1"/>
              <a:t>JFrame</a:t>
            </a:r>
            <a:r>
              <a:rPr lang="en-US" altLang="zh-CN" sz="1800" err="1"/>
              <a:t> {   </a:t>
            </a:r>
          </a:p>
          <a:p>
            <a:pPr>
              <a:lnSpc>
                <a:spcPct val="90000"/>
              </a:lnSpc>
              <a:buNone/>
            </a:pPr>
            <a:r>
              <a:rPr lang="en-US" altLang="zh-CN" sz="1800" err="1"/>
              <a:t>  JPanel pleft; </a:t>
            </a:r>
          </a:p>
          <a:p>
            <a:pPr>
              <a:lnSpc>
                <a:spcPct val="90000"/>
              </a:lnSpc>
              <a:buNone/>
            </a:pPr>
            <a:r>
              <a:rPr lang="en-US" altLang="zh-CN" sz="1800" err="1"/>
              <a:t>  JPanel pright;</a:t>
            </a:r>
          </a:p>
          <a:p>
            <a:pPr>
              <a:lnSpc>
                <a:spcPct val="90000"/>
              </a:lnSpc>
              <a:buNone/>
            </a:pPr>
            <a:r>
              <a:rPr lang="en-US" altLang="zh-CN" sz="1800" err="1"/>
              <a:t>  CardLayout</a:t>
            </a:r>
            <a:r>
              <a:rPr lang="en-US" altLang="zh-CN" sz="1800"/>
              <a:t> card; </a:t>
            </a:r>
          </a:p>
          <a:p>
            <a:pPr>
              <a:lnSpc>
                <a:spcPct val="90000"/>
              </a:lnSpc>
              <a:buNone/>
            </a:pPr>
            <a:r>
              <a:rPr lang="en-US" altLang="zh-CN" sz="1800" err="1"/>
              <a:t>  public CardLayoutDemo</a:t>
            </a:r>
            <a:r>
              <a:rPr lang="en-US" altLang="zh-CN" sz="1800"/>
              <a:t>() </a:t>
            </a:r>
          </a:p>
          <a:p>
            <a:pPr>
              <a:lnSpc>
                <a:spcPct val="90000"/>
              </a:lnSpc>
              <a:buNone/>
            </a:pPr>
            <a:r>
              <a:rPr lang="en-US" altLang="zh-CN" sz="1800"/>
              <a:t>  { </a:t>
            </a:r>
          </a:p>
          <a:p>
            <a:pPr lvl="1">
              <a:lnSpc>
                <a:spcPct val="90000"/>
              </a:lnSpc>
              <a:buNone/>
            </a:pPr>
            <a:r>
              <a:rPr lang="en-US" altLang="zh-CN" sz="1600"/>
              <a:t>   </a:t>
            </a:r>
            <a:r>
              <a:rPr lang="en-US" altLang="zh-CN" sz="1800" err="1"/>
              <a:t>this.setBounds</a:t>
            </a:r>
            <a:r>
              <a:rPr lang="en-US" altLang="zh-CN" sz="1800"/>
              <a:t>(80,60,600,300); </a:t>
            </a:r>
          </a:p>
          <a:p>
            <a:pPr lvl="1">
              <a:lnSpc>
                <a:spcPct val="90000"/>
              </a:lnSpc>
              <a:buNone/>
            </a:pPr>
            <a:r>
              <a:rPr lang="en-US" altLang="zh-CN" sz="1800" err="1"/>
              <a:t>   Container c=this.getContentPane</a:t>
            </a:r>
            <a:r>
              <a:rPr lang="en-US" altLang="zh-CN" sz="1800"/>
              <a:t>(); </a:t>
            </a:r>
          </a:p>
          <a:p>
            <a:pPr lvl="1">
              <a:lnSpc>
                <a:spcPct val="90000"/>
              </a:lnSpc>
              <a:buNone/>
            </a:pPr>
            <a:r>
              <a:rPr lang="en-US" altLang="zh-CN" sz="1800" err="1"/>
              <a:t>   c.setLayout(new BorderLayout</a:t>
            </a:r>
            <a:r>
              <a:rPr lang="en-US" altLang="zh-CN" sz="1800"/>
              <a:t>());   </a:t>
            </a:r>
          </a:p>
          <a:p>
            <a:pPr lvl="1">
              <a:lnSpc>
                <a:spcPct val="90000"/>
              </a:lnSpc>
              <a:buNone/>
            </a:pPr>
            <a:r>
              <a:rPr lang="en-US" altLang="zh-CN" sz="1800" err="1"/>
              <a:t>   pleft=new JPanel();          </a:t>
            </a:r>
          </a:p>
          <a:p>
            <a:pPr lvl="1">
              <a:lnSpc>
                <a:spcPct val="90000"/>
              </a:lnSpc>
              <a:buNone/>
            </a:pPr>
            <a:r>
              <a:rPr lang="en-US" altLang="zh-CN" sz="1800" err="1"/>
              <a:t>   pleft.setBackground</a:t>
            </a:r>
            <a:r>
              <a:rPr lang="en-US" altLang="zh-CN" sz="1800"/>
              <a:t>(Color.red);</a:t>
            </a:r>
          </a:p>
          <a:p>
            <a:pPr lvl="1">
              <a:lnSpc>
                <a:spcPct val="90000"/>
              </a:lnSpc>
              <a:buNone/>
            </a:pPr>
            <a:r>
              <a:rPr lang="en-US" altLang="zh-CN" sz="1800" err="1"/>
              <a:t>   card=new CardLayout(10,10);</a:t>
            </a:r>
          </a:p>
          <a:p>
            <a:pPr lvl="1">
              <a:lnSpc>
                <a:spcPct val="90000"/>
              </a:lnSpc>
              <a:buNone/>
            </a:pPr>
            <a:r>
              <a:rPr lang="en-US" altLang="zh-CN" sz="1800" err="1"/>
              <a:t>   pleft.setLayout(card); </a:t>
            </a:r>
          </a:p>
          <a:p>
            <a:pPr lvl="1">
              <a:lnSpc>
                <a:spcPct val="90000"/>
              </a:lnSpc>
              <a:buNone/>
            </a:pPr>
            <a:r>
              <a:rPr lang="en-US" altLang="zh-CN" sz="1800" err="1"/>
              <a:t>   JButton [ ] b=new JButton</a:t>
            </a:r>
            <a:r>
              <a:rPr lang="en-US" altLang="zh-CN" sz="1800"/>
              <a:t>[10]; </a:t>
            </a:r>
          </a:p>
          <a:p>
            <a:pPr lvl="1">
              <a:lnSpc>
                <a:spcPct val="90000"/>
              </a:lnSpc>
              <a:buNone/>
            </a:pPr>
            <a:r>
              <a:rPr lang="en-US" altLang="zh-CN" sz="1800" err="1"/>
              <a:t>   for(int</a:t>
            </a:r>
            <a:r>
              <a:rPr lang="en-US" altLang="zh-CN" sz="1800"/>
              <a:t> i=0;i&lt;10;i++) </a:t>
            </a:r>
          </a:p>
          <a:p>
            <a:pPr lvl="1">
              <a:lnSpc>
                <a:spcPct val="90000"/>
              </a:lnSpc>
              <a:buNone/>
            </a:pPr>
            <a:r>
              <a:rPr lang="en-US" altLang="zh-CN" sz="1800"/>
              <a:t>   { </a:t>
            </a:r>
          </a:p>
          <a:p>
            <a:pPr lvl="1">
              <a:lnSpc>
                <a:spcPct val="90000"/>
              </a:lnSpc>
              <a:buNone/>
            </a:pPr>
            <a:r>
              <a:rPr lang="en-US" altLang="zh-CN" sz="1800" dirty="0"/>
              <a:t>     </a:t>
            </a:r>
            <a:r>
              <a:rPr lang="en-US" altLang="zh-CN" sz="1800" err="1"/>
              <a:t> b[i]=new JButton</a:t>
            </a:r>
            <a:r>
              <a:rPr lang="en-US" altLang="zh-CN" sz="1800" dirty="0"/>
              <a:t>("</a:t>
            </a:r>
            <a:r>
              <a:rPr lang="zh-CN" altLang="en-US" sz="1800" dirty="0"/>
              <a:t>第</a:t>
            </a:r>
            <a:r>
              <a:rPr lang="en-US" altLang="zh-CN" sz="1800" dirty="0"/>
              <a:t>"+</a:t>
            </a:r>
            <a:r>
              <a:rPr lang="en-US" altLang="zh-CN" sz="1800"/>
              <a:t>i+"</a:t>
            </a:r>
            <a:r>
              <a:rPr lang="zh-CN" altLang="en-US" sz="1800"/>
              <a:t>个</a:t>
            </a:r>
            <a:r>
              <a:rPr lang="en-US" altLang="zh-CN" sz="1800"/>
              <a:t>Button"); </a:t>
            </a:r>
          </a:p>
          <a:p>
            <a:pPr lvl="1">
              <a:lnSpc>
                <a:spcPct val="90000"/>
              </a:lnSpc>
              <a:buNone/>
            </a:pPr>
            <a:r>
              <a:rPr lang="en-US" altLang="zh-CN" sz="1800" dirty="0"/>
              <a:t>     </a:t>
            </a:r>
            <a:r>
              <a:rPr lang="en-US" altLang="zh-CN" sz="1800" err="1"/>
              <a:t> b[i].setFont(new Font("Helvetica", Font.PLAIN, 18));</a:t>
            </a:r>
          </a:p>
          <a:p>
            <a:pPr lvl="1">
              <a:lnSpc>
                <a:spcPct val="90000"/>
              </a:lnSpc>
              <a:buNone/>
            </a:pPr>
            <a:r>
              <a:rPr lang="en-US" altLang="zh-CN" sz="1800" err="1"/>
              <a:t>      pleft</a:t>
            </a:r>
            <a:r>
              <a:rPr lang="en-US" altLang="zh-CN" sz="1800"/>
              <a:t>.add("card"+i,b[i]); </a:t>
            </a:r>
          </a:p>
          <a:p>
            <a:pPr lvl="1">
              <a:lnSpc>
                <a:spcPct val="90000"/>
              </a:lnSpc>
              <a:buNone/>
            </a:pPr>
            <a:r>
              <a:rPr lang="en-US" altLang="zh-CN" sz="1800"/>
              <a:t>   } </a:t>
            </a:r>
          </a:p>
        </p:txBody>
      </p:sp>
      <p:pic>
        <p:nvPicPr>
          <p:cNvPr id="692228" name="图片 692227"/>
          <p:cNvPicPr>
            <a:picLocks noChangeAspect="1"/>
          </p:cNvPicPr>
          <p:nvPr/>
        </p:nvPicPr>
        <p:blipFill>
          <a:blip r:embed="rId2"/>
          <a:stretch>
            <a:fillRect/>
          </a:stretch>
        </p:blipFill>
        <p:spPr>
          <a:xfrm>
            <a:off x="5638800" y="304800"/>
            <a:ext cx="3276600" cy="1600200"/>
          </a:xfrm>
          <a:prstGeom prst="rect">
            <a:avLst/>
          </a:prstGeom>
          <a:noFill/>
          <a:ln w="9525">
            <a:noFill/>
          </a:ln>
        </p:spPr>
      </p:pic>
      <p:pic>
        <p:nvPicPr>
          <p:cNvPr id="692229" name="图片 692228"/>
          <p:cNvPicPr>
            <a:picLocks noChangeAspect="1"/>
          </p:cNvPicPr>
          <p:nvPr/>
        </p:nvPicPr>
        <p:blipFill>
          <a:blip r:embed="rId3"/>
          <a:stretch>
            <a:fillRect/>
          </a:stretch>
        </p:blipFill>
        <p:spPr>
          <a:xfrm>
            <a:off x="5638800" y="2590800"/>
            <a:ext cx="3200400" cy="1628775"/>
          </a:xfrm>
          <a:prstGeom prst="rect">
            <a:avLst/>
          </a:prstGeom>
          <a:noFill/>
          <a:ln w="9525">
            <a:noFill/>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标题 693249"/>
          <p:cNvSpPr>
            <a:spLocks noGrp="1"/>
          </p:cNvSpPr>
          <p:nvPr>
            <p:ph type="title"/>
          </p:nvPr>
        </p:nvSpPr>
        <p:spPr>
          <a:ln/>
        </p:spPr>
        <p:txBody>
          <a:bodyPr anchor="b"/>
          <a:lstStyle/>
          <a:p>
            <a:endParaRPr/>
          </a:p>
        </p:txBody>
      </p:sp>
      <p:sp>
        <p:nvSpPr>
          <p:cNvPr id="693251" name="文本占位符 693250"/>
          <p:cNvSpPr>
            <a:spLocks noGrp="1"/>
          </p:cNvSpPr>
          <p:nvPr>
            <p:ph type="body" idx="1"/>
          </p:nvPr>
        </p:nvSpPr>
        <p:spPr>
          <a:xfrm>
            <a:off x="228600" y="228600"/>
            <a:ext cx="8153400" cy="5257800"/>
          </a:xfrm>
          <a:solidFill>
            <a:srgbClr val="FFFFFF"/>
          </a:solidFill>
          <a:ln/>
        </p:spPr>
        <p:txBody>
          <a:bodyPr/>
          <a:lstStyle/>
          <a:p>
            <a:pPr lvl="1">
              <a:lnSpc>
                <a:spcPct val="90000"/>
              </a:lnSpc>
              <a:buNone/>
            </a:pPr>
            <a:r>
              <a:rPr lang="en-US" altLang="zh-CN" sz="1600"/>
              <a:t>   </a:t>
            </a:r>
            <a:r>
              <a:rPr lang="en-US" altLang="zh-CN" sz="1800" err="1"/>
              <a:t>pright=new JPanel(); </a:t>
            </a:r>
          </a:p>
          <a:p>
            <a:pPr lvl="1">
              <a:lnSpc>
                <a:spcPct val="90000"/>
              </a:lnSpc>
              <a:buNone/>
            </a:pPr>
            <a:r>
              <a:rPr lang="en-US" altLang="zh-CN" sz="1800" err="1"/>
              <a:t>   pright.setBackground(Color.blue);    </a:t>
            </a:r>
          </a:p>
          <a:p>
            <a:pPr lvl="1">
              <a:lnSpc>
                <a:spcPct val="90000"/>
              </a:lnSpc>
              <a:buNone/>
            </a:pPr>
            <a:r>
              <a:rPr lang="en-US" altLang="zh-CN" sz="1800" err="1"/>
              <a:t>   pright.setLayout(new FlowLayout()); </a:t>
            </a:r>
          </a:p>
          <a:p>
            <a:pPr lvl="1">
              <a:lnSpc>
                <a:spcPct val="90000"/>
              </a:lnSpc>
              <a:buNone/>
            </a:pPr>
            <a:r>
              <a:rPr lang="en-US" altLang="zh-CN" sz="1800" err="1"/>
              <a:t>   </a:t>
            </a:r>
          </a:p>
          <a:p>
            <a:pPr lvl="1">
              <a:lnSpc>
                <a:spcPct val="90000"/>
              </a:lnSpc>
              <a:buNone/>
            </a:pPr>
            <a:r>
              <a:rPr lang="en-US" altLang="zh-CN" sz="1800" err="1"/>
              <a:t>   JButton b1=new JButton</a:t>
            </a:r>
            <a:r>
              <a:rPr lang="en-US" altLang="zh-CN" sz="1800" dirty="0"/>
              <a:t>("</a:t>
            </a:r>
            <a:r>
              <a:rPr lang="zh-CN" altLang="en-US" sz="1800" dirty="0"/>
              <a:t>下一个按钮</a:t>
            </a:r>
            <a:r>
              <a:rPr lang="en-US" altLang="zh-CN" sz="1800" dirty="0"/>
              <a:t>");   </a:t>
            </a:r>
          </a:p>
          <a:p>
            <a:pPr lvl="1">
              <a:lnSpc>
                <a:spcPct val="90000"/>
              </a:lnSpc>
              <a:buNone/>
            </a:pPr>
            <a:r>
              <a:rPr lang="en-US" altLang="zh-CN" sz="1800" dirty="0"/>
              <a:t>  </a:t>
            </a:r>
            <a:r>
              <a:rPr lang="en-US" altLang="zh-CN" sz="1800" err="1"/>
              <a:t> b1.addActionListener(new ActionListener</a:t>
            </a:r>
            <a:r>
              <a:rPr lang="en-US" altLang="zh-CN" sz="1800"/>
              <a:t>()</a:t>
            </a:r>
          </a:p>
          <a:p>
            <a:pPr lvl="1">
              <a:lnSpc>
                <a:spcPct val="90000"/>
              </a:lnSpc>
              <a:buNone/>
            </a:pPr>
            <a:r>
              <a:rPr lang="en-US" altLang="zh-CN" sz="1800" err="1"/>
              <a:t>   { public void actionPerformed(ActionEvent</a:t>
            </a:r>
            <a:r>
              <a:rPr lang="en-US" altLang="zh-CN" sz="1800"/>
              <a:t> e) </a:t>
            </a:r>
          </a:p>
          <a:p>
            <a:pPr lvl="1">
              <a:lnSpc>
                <a:spcPct val="90000"/>
              </a:lnSpc>
              <a:buNone/>
            </a:pPr>
            <a:r>
              <a:rPr lang="en-US" altLang="zh-CN" sz="1800"/>
              <a:t>     { </a:t>
            </a:r>
          </a:p>
          <a:p>
            <a:pPr lvl="1">
              <a:lnSpc>
                <a:spcPct val="90000"/>
              </a:lnSpc>
              <a:buNone/>
            </a:pPr>
            <a:r>
              <a:rPr lang="en-US" altLang="zh-CN" sz="1800" err="1"/>
              <a:t>       card.next(pleft</a:t>
            </a:r>
            <a:r>
              <a:rPr lang="en-US" altLang="zh-CN" sz="1800"/>
              <a:t>); </a:t>
            </a:r>
          </a:p>
          <a:p>
            <a:pPr lvl="1">
              <a:lnSpc>
                <a:spcPct val="90000"/>
              </a:lnSpc>
              <a:buNone/>
            </a:pPr>
            <a:r>
              <a:rPr lang="en-US" altLang="zh-CN" sz="1800" dirty="0"/>
              <a:t>     </a:t>
            </a:r>
            <a:r>
              <a:rPr lang="en-US" altLang="zh-CN" sz="1800"/>
              <a:t> } </a:t>
            </a:r>
          </a:p>
          <a:p>
            <a:pPr lvl="1">
              <a:lnSpc>
                <a:spcPct val="90000"/>
              </a:lnSpc>
              <a:buNone/>
            </a:pPr>
            <a:r>
              <a:rPr lang="en-US" altLang="zh-CN" sz="1800" err="1"/>
              <a:t>   } ); </a:t>
            </a:r>
          </a:p>
          <a:p>
            <a:pPr lvl="1">
              <a:lnSpc>
                <a:spcPct val="90000"/>
              </a:lnSpc>
              <a:buNone/>
            </a:pPr>
            <a:r>
              <a:rPr lang="en-US" altLang="zh-CN" sz="1800" err="1"/>
              <a:t>   pright</a:t>
            </a:r>
            <a:r>
              <a:rPr lang="en-US" altLang="zh-CN" sz="1800"/>
              <a:t>.add(b1); </a:t>
            </a:r>
          </a:p>
          <a:p>
            <a:pPr lvl="1">
              <a:lnSpc>
                <a:spcPct val="90000"/>
              </a:lnSpc>
              <a:buNone/>
            </a:pPr>
            <a:r>
              <a:rPr lang="en-US" altLang="zh-CN" sz="1800" err="1"/>
              <a:t>   c.add(pleft,BorderLayout</a:t>
            </a:r>
            <a:r>
              <a:rPr lang="en-US" altLang="zh-CN" sz="1800"/>
              <a:t>.CENTER); </a:t>
            </a:r>
          </a:p>
          <a:p>
            <a:pPr lvl="1">
              <a:lnSpc>
                <a:spcPct val="90000"/>
              </a:lnSpc>
              <a:buNone/>
            </a:pPr>
            <a:r>
              <a:rPr lang="en-US" altLang="zh-CN" sz="1800" err="1"/>
              <a:t>   c.add(pright,BorderLayout</a:t>
            </a:r>
            <a:r>
              <a:rPr lang="en-US" altLang="zh-CN" sz="1800"/>
              <a:t>.EAST);  </a:t>
            </a:r>
          </a:p>
          <a:p>
            <a:pPr>
              <a:lnSpc>
                <a:spcPct val="90000"/>
              </a:lnSpc>
              <a:buNone/>
            </a:pPr>
            <a:r>
              <a:rPr lang="en-US" altLang="zh-CN" sz="1800"/>
              <a:t>   </a:t>
            </a:r>
          </a:p>
          <a:p>
            <a:pPr>
              <a:lnSpc>
                <a:spcPct val="90000"/>
              </a:lnSpc>
              <a:buNone/>
            </a:pPr>
            <a:r>
              <a:rPr lang="en-US" altLang="zh-CN" sz="1800"/>
              <a:t>  } </a:t>
            </a:r>
          </a:p>
        </p:txBody>
      </p:sp>
      <p:pic>
        <p:nvPicPr>
          <p:cNvPr id="693252" name="图片 693251"/>
          <p:cNvPicPr>
            <a:picLocks noChangeAspect="1"/>
          </p:cNvPicPr>
          <p:nvPr/>
        </p:nvPicPr>
        <p:blipFill>
          <a:blip r:embed="rId2"/>
          <a:stretch>
            <a:fillRect/>
          </a:stretch>
        </p:blipFill>
        <p:spPr>
          <a:xfrm>
            <a:off x="5486400" y="228600"/>
            <a:ext cx="3276600" cy="1600200"/>
          </a:xfrm>
          <a:prstGeom prst="rect">
            <a:avLst/>
          </a:prstGeom>
          <a:noFill/>
          <a:ln w="9525">
            <a:noFill/>
          </a:ln>
        </p:spPr>
      </p:pic>
      <p:pic>
        <p:nvPicPr>
          <p:cNvPr id="693253" name="图片 693252"/>
          <p:cNvPicPr>
            <a:picLocks noChangeAspect="1"/>
          </p:cNvPicPr>
          <p:nvPr/>
        </p:nvPicPr>
        <p:blipFill>
          <a:blip r:embed="rId3"/>
          <a:stretch>
            <a:fillRect/>
          </a:stretch>
        </p:blipFill>
        <p:spPr>
          <a:xfrm>
            <a:off x="5562600" y="2971800"/>
            <a:ext cx="3200400" cy="1628775"/>
          </a:xfrm>
          <a:prstGeom prst="rect">
            <a:avLst/>
          </a:prstGeom>
          <a:noFill/>
          <a:ln w="9525">
            <a:noFill/>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标题 463873"/>
          <p:cNvSpPr>
            <a:spLocks noGrp="1"/>
          </p:cNvSpPr>
          <p:nvPr>
            <p:ph type="title"/>
          </p:nvPr>
        </p:nvSpPr>
        <p:spPr>
          <a:ln/>
        </p:spPr>
        <p:txBody>
          <a:bodyPr anchor="b"/>
          <a:lstStyle/>
          <a:p>
            <a:r>
              <a:rPr lang="en-US" altLang="zh-CN" b="0" dirty="0">
                <a:latin typeface="楷体_GB2312" pitchFamily="49" charset="-122"/>
                <a:ea typeface="楷体_GB2312" pitchFamily="49" charset="-122"/>
              </a:rPr>
              <a:t>9.8.5 </a:t>
            </a:r>
            <a:r>
              <a:rPr lang="en-US" altLang="zh-CN" b="0" err="1">
                <a:latin typeface="楷体_GB2312" pitchFamily="49" charset="-122"/>
                <a:ea typeface="楷体_GB2312" pitchFamily="49" charset="-122"/>
              </a:rPr>
              <a:t>BoxLayout</a:t>
            </a:r>
            <a:r>
              <a:rPr lang="zh-CN" altLang="en-US" b="0" dirty="0">
                <a:latin typeface="楷体_GB2312" pitchFamily="49" charset="-122"/>
                <a:ea typeface="楷体_GB2312" pitchFamily="49" charset="-122"/>
              </a:rPr>
              <a:t>布局管理器</a:t>
            </a:r>
            <a:endParaRPr lang="zh-CN" altLang="en-US" b="0">
              <a:latin typeface="楷体_GB2312" pitchFamily="49" charset="-122"/>
              <a:ea typeface="楷体_GB2312" pitchFamily="49" charset="-122"/>
            </a:endParaRPr>
          </a:p>
        </p:txBody>
      </p:sp>
      <p:sp>
        <p:nvSpPr>
          <p:cNvPr id="463875" name="文本占位符 463874"/>
          <p:cNvSpPr>
            <a:spLocks noGrp="1"/>
          </p:cNvSpPr>
          <p:nvPr>
            <p:ph type="body" idx="1"/>
          </p:nvPr>
        </p:nvSpPr>
        <p:spPr>
          <a:ln/>
        </p:spPr>
        <p:txBody>
          <a:bodyPr/>
          <a:lstStyle/>
          <a:p>
            <a:r>
              <a:rPr lang="en-US" altLang="zh-CN" sz="2800" err="1">
                <a:latin typeface="宋体" panose="02010600030101010101" pitchFamily="2" charset="-122"/>
              </a:rPr>
              <a:t>javax.swing.BoxLayout</a:t>
            </a:r>
            <a:r>
              <a:rPr lang="en-US" altLang="zh-CN" sz="2800" dirty="0">
                <a:latin typeface="宋体" panose="02010600030101010101" pitchFamily="2" charset="-122"/>
              </a:rPr>
              <a:t>:</a:t>
            </a:r>
            <a:r>
              <a:rPr lang="zh-CN" altLang="en-US" sz="2800" dirty="0">
                <a:latin typeface="宋体" panose="02010600030101010101" pitchFamily="2" charset="-122"/>
              </a:rPr>
              <a:t>允许纵向或横向地布置多个组件的布局管理器。</a:t>
            </a:r>
          </a:p>
          <a:p>
            <a:r>
              <a:rPr lang="en-US" altLang="zh-CN" sz="2800" dirty="0">
                <a:latin typeface="宋体" panose="02010600030101010101" pitchFamily="2" charset="-122"/>
              </a:rPr>
              <a:t>Box</a:t>
            </a:r>
            <a:r>
              <a:rPr lang="zh-CN" altLang="en-US" sz="2800" dirty="0">
                <a:latin typeface="宋体" panose="02010600030101010101" pitchFamily="2" charset="-122"/>
              </a:rPr>
              <a:t>类声明了一个以</a:t>
            </a:r>
            <a:r>
              <a:rPr lang="en-US" altLang="zh-CN" sz="2800" err="1">
                <a:latin typeface="宋体" panose="02010600030101010101" pitchFamily="2" charset="-122"/>
              </a:rPr>
              <a:t>BoxLayout</a:t>
            </a:r>
            <a:r>
              <a:rPr lang="zh-CN" altLang="en-US" sz="2800" dirty="0">
                <a:latin typeface="宋体" panose="02010600030101010101" pitchFamily="2" charset="-122"/>
              </a:rPr>
              <a:t>作为默认布局管理器的容器，并提供了静态方法来创建带有水平或垂直方向</a:t>
            </a:r>
            <a:r>
              <a:rPr lang="en-US" altLang="zh-CN" sz="2800" err="1">
                <a:latin typeface="宋体" panose="02010600030101010101" pitchFamily="2" charset="-122"/>
              </a:rPr>
              <a:t>BoxLayout</a:t>
            </a:r>
            <a:r>
              <a:rPr lang="zh-CN" altLang="en-US" sz="2800" dirty="0">
                <a:latin typeface="宋体" panose="02010600030101010101" pitchFamily="2" charset="-122"/>
              </a:rPr>
              <a:t>的</a:t>
            </a:r>
            <a:r>
              <a:rPr lang="en-US" altLang="zh-CN" sz="2800" dirty="0">
                <a:latin typeface="宋体" panose="02010600030101010101" pitchFamily="2" charset="-122"/>
              </a:rPr>
              <a:t>Box</a:t>
            </a:r>
            <a:r>
              <a:rPr lang="zh-CN" altLang="en-US" sz="2800" dirty="0">
                <a:latin typeface="宋体" panose="02010600030101010101" pitchFamily="2" charset="-122"/>
              </a:rPr>
              <a:t>对象。</a:t>
            </a:r>
            <a:r>
              <a:rPr lang="zh-CN" altLang="en-US" sz="2800" dirty="0"/>
              <a:t> </a:t>
            </a:r>
          </a:p>
          <a:p>
            <a:pPr>
              <a:buNone/>
            </a:pPr>
            <a:r>
              <a:rPr lang="zh-CN" altLang="en-US" sz="2800" dirty="0">
                <a:latin typeface="宋体" panose="02010600030101010101" pitchFamily="2" charset="-122"/>
              </a:rPr>
              <a:t>  例如：</a:t>
            </a:r>
            <a:r>
              <a:rPr lang="zh-CN" altLang="en-US" sz="2400" dirty="0">
                <a:latin typeface="宋体" panose="02010600030101010101" pitchFamily="2" charset="-122"/>
              </a:rPr>
              <a:t>创建一个从左到右显示其组件的 </a:t>
            </a:r>
            <a:r>
              <a:rPr lang="en-US" altLang="zh-CN" sz="2400" dirty="0">
                <a:latin typeface="宋体" panose="02010600030101010101" pitchFamily="2" charset="-122"/>
              </a:rPr>
              <a:t>Box</a:t>
            </a:r>
            <a:r>
              <a:rPr lang="zh-CN" altLang="en-US" sz="2400" dirty="0">
                <a:latin typeface="宋体" panose="02010600030101010101" pitchFamily="2" charset="-122"/>
              </a:rPr>
              <a:t>对象：</a:t>
            </a:r>
            <a:endParaRPr lang="zh-CN" altLang="en-US" sz="2400" dirty="0"/>
          </a:p>
          <a:p>
            <a:pPr algn="just">
              <a:buNone/>
            </a:pPr>
            <a:r>
              <a:rPr lang="zh-CN" altLang="en-US" sz="2400">
                <a:latin typeface="宋体" panose="02010600030101010101" pitchFamily="2" charset="-122"/>
              </a:rPr>
              <a:t>        </a:t>
            </a:r>
            <a:r>
              <a:rPr lang="en-US" altLang="zh-CN" sz="2400" b="1" err="1">
                <a:solidFill>
                  <a:schemeClr val="folHlink"/>
                </a:solidFill>
                <a:latin typeface="宋体" panose="02010600030101010101" pitchFamily="2" charset="-122"/>
              </a:rPr>
              <a:t>Box horizontal1 = Box.createHorizontalBox</a:t>
            </a:r>
            <a:r>
              <a:rPr lang="en-US" altLang="zh-CN" sz="2400" b="1">
                <a:solidFill>
                  <a:schemeClr val="folHlink"/>
                </a:solidFill>
                <a:latin typeface="宋体" panose="02010600030101010101" pitchFamily="2" charset="-122"/>
              </a:rPr>
              <a:t>()</a:t>
            </a:r>
            <a:r>
              <a:rPr lang="en-US" altLang="zh-CN" sz="2400" b="1">
                <a:latin typeface="宋体" panose="02010600030101010101" pitchFamily="2" charset="-122"/>
              </a:rPr>
              <a:t>;</a:t>
            </a:r>
            <a:r>
              <a:rPr lang="en-US" altLang="zh-CN" sz="2400">
                <a:latin typeface="宋体" panose="02010600030101010101" pitchFamily="2" charset="-122"/>
              </a:rPr>
              <a:t>   </a:t>
            </a:r>
            <a:endParaRPr lang="en-US" altLang="zh-CN" sz="2400"/>
          </a:p>
          <a:p>
            <a:pPr algn="just">
              <a:buNone/>
            </a:pPr>
            <a:r>
              <a:rPr lang="en-US" altLang="zh-CN" sz="2400" dirty="0">
                <a:latin typeface="宋体" panose="02010600030101010101" pitchFamily="2" charset="-122"/>
              </a:rPr>
              <a:t>         </a:t>
            </a:r>
            <a:r>
              <a:rPr lang="zh-CN" altLang="en-US" sz="2400" dirty="0">
                <a:latin typeface="宋体" panose="02010600030101010101" pitchFamily="2" charset="-122"/>
              </a:rPr>
              <a:t>创建一个从上到下显示其组件的 </a:t>
            </a:r>
            <a:r>
              <a:rPr lang="en-US" altLang="zh-CN" sz="2400" dirty="0">
                <a:latin typeface="宋体" panose="02010600030101010101" pitchFamily="2" charset="-122"/>
              </a:rPr>
              <a:t>Box</a:t>
            </a:r>
            <a:r>
              <a:rPr lang="zh-CN" altLang="en-US" sz="2400" dirty="0">
                <a:latin typeface="宋体" panose="02010600030101010101" pitchFamily="2" charset="-122"/>
              </a:rPr>
              <a:t>对象：</a:t>
            </a:r>
            <a:endParaRPr lang="zh-CN" altLang="en-US" sz="2400" dirty="0"/>
          </a:p>
          <a:p>
            <a:pPr>
              <a:buNone/>
            </a:pPr>
            <a:r>
              <a:rPr lang="zh-CN" altLang="en-US" sz="2400">
                <a:latin typeface="宋体" panose="02010600030101010101" pitchFamily="2" charset="-122"/>
              </a:rPr>
              <a:t>        </a:t>
            </a:r>
            <a:r>
              <a:rPr lang="en-US" altLang="zh-CN" sz="2400" b="1" err="1">
                <a:solidFill>
                  <a:schemeClr val="folHlink"/>
                </a:solidFill>
                <a:latin typeface="宋体" panose="02010600030101010101" pitchFamily="2" charset="-122"/>
              </a:rPr>
              <a:t>Box vertical1 = Box.createVerticalBox</a:t>
            </a:r>
            <a:r>
              <a:rPr lang="en-US" altLang="zh-CN" sz="2400" b="1">
                <a:solidFill>
                  <a:schemeClr val="folHlink"/>
                </a:solidFill>
                <a:latin typeface="宋体" panose="02010600030101010101" pitchFamily="2" charset="-122"/>
              </a:rPr>
              <a:t>();</a:t>
            </a:r>
            <a:r>
              <a:rPr lang="en-US" altLang="zh-CN" sz="2400" b="1">
                <a:latin typeface="宋体" panose="02010600030101010101" pitchFamily="2" charset="-122"/>
              </a:rPr>
              <a:t> </a:t>
            </a:r>
          </a:p>
        </p:txBody>
      </p:sp>
      <p:pic>
        <p:nvPicPr>
          <p:cNvPr id="463876" name="图片 463875"/>
          <p:cNvPicPr>
            <a:picLocks noChangeAspect="1"/>
          </p:cNvPicPr>
          <p:nvPr/>
        </p:nvPicPr>
        <p:blipFill>
          <a:blip r:embed="rId3"/>
          <a:stretch>
            <a:fillRect/>
          </a:stretch>
        </p:blipFill>
        <p:spPr>
          <a:xfrm>
            <a:off x="3733800" y="5562600"/>
            <a:ext cx="4343400" cy="1295400"/>
          </a:xfrm>
          <a:prstGeom prst="rect">
            <a:avLst/>
          </a:prstGeom>
          <a:noFill/>
          <a:ln w="9525">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标题 464897"/>
          <p:cNvSpPr>
            <a:spLocks noGrp="1"/>
          </p:cNvSpPr>
          <p:nvPr>
            <p:ph type="title"/>
          </p:nvPr>
        </p:nvSpPr>
        <p:spPr>
          <a:ln/>
        </p:spPr>
        <p:txBody>
          <a:bodyPr anchor="b"/>
          <a:lstStyle/>
          <a:p>
            <a:r>
              <a:rPr lang="en-US" altLang="zh-CN" b="0" dirty="0">
                <a:latin typeface="楷体_GB2312" pitchFamily="49" charset="-122"/>
                <a:ea typeface="楷体_GB2312" pitchFamily="49" charset="-122"/>
              </a:rPr>
              <a:t>9.8.5 </a:t>
            </a:r>
            <a:r>
              <a:rPr lang="en-US" altLang="zh-CN" b="0" err="1">
                <a:latin typeface="楷体_GB2312" pitchFamily="49" charset="-122"/>
                <a:ea typeface="楷体_GB2312" pitchFamily="49" charset="-122"/>
              </a:rPr>
              <a:t>BoxLayout</a:t>
            </a:r>
            <a:r>
              <a:rPr lang="zh-CN" altLang="en-US" b="0" dirty="0">
                <a:latin typeface="楷体_GB2312" pitchFamily="49" charset="-122"/>
                <a:ea typeface="楷体_GB2312" pitchFamily="49" charset="-122"/>
              </a:rPr>
              <a:t>布局管理器</a:t>
            </a:r>
            <a:endParaRPr lang="zh-CN" altLang="en-US" b="0">
              <a:latin typeface="楷体_GB2312" pitchFamily="49" charset="-122"/>
              <a:ea typeface="楷体_GB2312" pitchFamily="49" charset="-122"/>
            </a:endParaRPr>
          </a:p>
        </p:txBody>
      </p:sp>
      <p:sp>
        <p:nvSpPr>
          <p:cNvPr id="464899" name="文本占位符 464898"/>
          <p:cNvSpPr>
            <a:spLocks noGrp="1"/>
          </p:cNvSpPr>
          <p:nvPr>
            <p:ph type="body" idx="1"/>
          </p:nvPr>
        </p:nvSpPr>
        <p:spPr>
          <a:xfrm>
            <a:off x="609600" y="1447800"/>
            <a:ext cx="8534400" cy="4724400"/>
          </a:xfrm>
          <a:ln/>
        </p:spPr>
        <p:txBody>
          <a:bodyPr/>
          <a:lstStyle/>
          <a:p>
            <a:pPr>
              <a:lnSpc>
                <a:spcPct val="90000"/>
              </a:lnSpc>
            </a:pPr>
            <a:r>
              <a:rPr lang="zh-CN" altLang="en-US" sz="2400" dirty="0">
                <a:latin typeface="宋体" panose="02010600030101010101" pitchFamily="2" charset="-122"/>
              </a:rPr>
              <a:t>将指定组件追加到</a:t>
            </a:r>
            <a:r>
              <a:rPr lang="en-US" altLang="zh-CN" sz="2400" dirty="0">
                <a:latin typeface="宋体" panose="02010600030101010101" pitchFamily="2" charset="-122"/>
              </a:rPr>
              <a:t>Box</a:t>
            </a:r>
            <a:r>
              <a:rPr lang="zh-CN" altLang="en-US" sz="2400" dirty="0">
                <a:latin typeface="宋体" panose="02010600030101010101" pitchFamily="2" charset="-122"/>
              </a:rPr>
              <a:t>容器对象的尾部的方法：</a:t>
            </a:r>
          </a:p>
          <a:p>
            <a:pPr>
              <a:lnSpc>
                <a:spcPct val="90000"/>
              </a:lnSpc>
              <a:buNone/>
            </a:pPr>
            <a:r>
              <a:rPr lang="zh-CN" altLang="en-US" sz="2400" dirty="0">
                <a:solidFill>
                  <a:schemeClr val="folHlink"/>
                </a:solidFill>
                <a:latin typeface="宋体" panose="02010600030101010101" pitchFamily="2" charset="-122"/>
              </a:rPr>
              <a:t>   </a:t>
            </a:r>
            <a:r>
              <a:rPr lang="en-US" altLang="zh-CN" sz="2400" dirty="0">
                <a:solidFill>
                  <a:schemeClr val="folHlink"/>
                </a:solidFill>
                <a:latin typeface="宋体" panose="02010600030101010101" pitchFamily="2" charset="-122"/>
              </a:rPr>
              <a:t>Box</a:t>
            </a:r>
            <a:r>
              <a:rPr lang="zh-CN" altLang="en-US" sz="2400" dirty="0">
                <a:solidFill>
                  <a:schemeClr val="folHlink"/>
                </a:solidFill>
                <a:latin typeface="宋体" panose="02010600030101010101" pitchFamily="2" charset="-122"/>
              </a:rPr>
              <a:t>容器对象</a:t>
            </a:r>
            <a:r>
              <a:rPr lang="en-US" altLang="zh-CN" sz="2400" dirty="0">
                <a:solidFill>
                  <a:schemeClr val="folHlink"/>
                </a:solidFill>
                <a:latin typeface="宋体" panose="02010600030101010101" pitchFamily="2" charset="-122"/>
              </a:rPr>
              <a:t>.</a:t>
            </a:r>
            <a:r>
              <a:rPr lang="en-US" altLang="zh-CN" sz="2400">
                <a:solidFill>
                  <a:schemeClr val="folHlink"/>
                </a:solidFill>
                <a:latin typeface="宋体" panose="02010600030101010101" pitchFamily="2" charset="-122"/>
              </a:rPr>
              <a:t>add(Component comp):</a:t>
            </a:r>
          </a:p>
          <a:p>
            <a:pPr>
              <a:lnSpc>
                <a:spcPct val="90000"/>
              </a:lnSpc>
            </a:pPr>
            <a:r>
              <a:rPr lang="en-US" altLang="zh-CN" sz="2400" dirty="0">
                <a:latin typeface="宋体" panose="02010600030101010101" pitchFamily="2" charset="-122"/>
              </a:rPr>
              <a:t>Box</a:t>
            </a:r>
            <a:r>
              <a:rPr lang="zh-CN" altLang="en-US" sz="2400" dirty="0">
                <a:latin typeface="宋体" panose="02010600030101010101" pitchFamily="2" charset="-122"/>
              </a:rPr>
              <a:t>容器常用的一组静态方法：</a:t>
            </a:r>
          </a:p>
          <a:p>
            <a:pPr>
              <a:lnSpc>
                <a:spcPct val="90000"/>
              </a:lnSpc>
              <a:buNone/>
            </a:pPr>
            <a:r>
              <a:rPr lang="en-US" altLang="zh-CN" sz="2400" dirty="0">
                <a:latin typeface="宋体" panose="02010600030101010101" pitchFamily="2" charset="-122"/>
              </a:rPr>
              <a:t>(1)</a:t>
            </a:r>
            <a:r>
              <a:rPr lang="en-US" altLang="zh-CN" sz="2400" dirty="0">
                <a:latin typeface="Times New Roman" panose="02020603050405020304" pitchFamily="18" charset="0"/>
                <a:cs typeface="Times New Roman" panose="02020603050405020304" pitchFamily="18" charset="0"/>
              </a:rPr>
              <a:t>   </a:t>
            </a:r>
            <a:r>
              <a:rPr lang="en-US" altLang="zh-CN" sz="2400" err="1">
                <a:solidFill>
                  <a:schemeClr val="folHlink"/>
                </a:solidFill>
                <a:latin typeface="宋体" panose="02010600030101010101" pitchFamily="2" charset="-122"/>
              </a:rPr>
              <a:t>Component createHorizontalGlue</a:t>
            </a:r>
            <a:r>
              <a:rPr lang="en-US" altLang="zh-CN" sz="2400">
                <a:solidFill>
                  <a:schemeClr val="folHlink"/>
                </a:solidFill>
                <a:latin typeface="宋体" panose="02010600030101010101" pitchFamily="2" charset="-122"/>
              </a:rPr>
              <a:t>()</a:t>
            </a:r>
            <a:r>
              <a:rPr lang="en-US" altLang="zh-CN" sz="2400">
                <a:latin typeface="宋体" panose="02010600030101010101" pitchFamily="2" charset="-122"/>
              </a:rPr>
              <a:t>:</a:t>
            </a:r>
            <a:r>
              <a:rPr lang="zh-CN" altLang="en-US" sz="1800" dirty="0">
                <a:latin typeface="宋体" panose="02010600030101010101" pitchFamily="2" charset="-122"/>
              </a:rPr>
              <a:t>创建一个横向 </a:t>
            </a:r>
            <a:r>
              <a:rPr lang="en-US" altLang="zh-CN" sz="1800" dirty="0">
                <a:latin typeface="宋体" panose="02010600030101010101" pitchFamily="2" charset="-122"/>
              </a:rPr>
              <a:t>glue </a:t>
            </a:r>
            <a:r>
              <a:rPr lang="zh-CN" altLang="en-US" sz="1800" dirty="0">
                <a:latin typeface="宋体" panose="02010600030101010101" pitchFamily="2" charset="-122"/>
              </a:rPr>
              <a:t>组件。</a:t>
            </a:r>
          </a:p>
          <a:p>
            <a:pPr algn="just">
              <a:lnSpc>
                <a:spcPct val="90000"/>
              </a:lnSpc>
              <a:buNone/>
            </a:pPr>
            <a:r>
              <a:rPr lang="zh-CN" altLang="en-US" sz="1800" dirty="0">
                <a:latin typeface="Times New Roman" panose="02020603050405020304" pitchFamily="18" charset="0"/>
              </a:rPr>
              <a:t>          </a:t>
            </a:r>
            <a:r>
              <a:rPr lang="en-US" altLang="zh-CN" sz="1800" dirty="0">
                <a:latin typeface="Times New Roman" panose="02020603050405020304" pitchFamily="18" charset="0"/>
              </a:rPr>
              <a:t>    </a:t>
            </a:r>
            <a:r>
              <a:rPr lang="en-US" altLang="zh-CN" sz="1800" dirty="0">
                <a:latin typeface="宋体" panose="02010600030101010101" pitchFamily="2" charset="-122"/>
              </a:rPr>
              <a:t>glue</a:t>
            </a:r>
            <a:r>
              <a:rPr lang="zh-CN" altLang="en-US" sz="1800" dirty="0">
                <a:latin typeface="宋体" panose="02010600030101010101" pitchFamily="2" charset="-122"/>
              </a:rPr>
              <a:t>表示组件之间有无横向间隙</a:t>
            </a:r>
            <a:r>
              <a:rPr lang="en-US" altLang="zh-CN" sz="1800" dirty="0">
                <a:latin typeface="宋体" panose="02010600030101010101" pitchFamily="2" charset="-122"/>
              </a:rPr>
              <a:t>.</a:t>
            </a:r>
          </a:p>
          <a:p>
            <a:pPr>
              <a:lnSpc>
                <a:spcPct val="90000"/>
              </a:lnSpc>
              <a:buNone/>
            </a:pPr>
            <a:r>
              <a:rPr lang="en-US" altLang="zh-CN" sz="2400" dirty="0">
                <a:latin typeface="宋体" panose="02010600030101010101" pitchFamily="2" charset="-122"/>
              </a:rPr>
              <a:t>(2)</a:t>
            </a:r>
            <a:r>
              <a:rPr lang="en-US" altLang="zh-CN" sz="2400" dirty="0">
                <a:latin typeface="Times New Roman" panose="02020603050405020304" pitchFamily="18" charset="0"/>
                <a:cs typeface="Times New Roman" panose="02020603050405020304" pitchFamily="18" charset="0"/>
              </a:rPr>
              <a:t>   </a:t>
            </a:r>
            <a:r>
              <a:rPr lang="en-US" altLang="zh-CN" sz="2400" err="1">
                <a:solidFill>
                  <a:schemeClr val="folHlink"/>
                </a:solidFill>
                <a:latin typeface="宋体" panose="02010600030101010101" pitchFamily="2" charset="-122"/>
              </a:rPr>
              <a:t>Component createVerticalGlue</a:t>
            </a:r>
            <a:r>
              <a:rPr lang="en-US" altLang="zh-CN" sz="2400">
                <a:solidFill>
                  <a:schemeClr val="folHlink"/>
                </a:solidFill>
                <a:latin typeface="宋体" panose="02010600030101010101" pitchFamily="2" charset="-122"/>
              </a:rPr>
              <a:t>():</a:t>
            </a:r>
            <a:r>
              <a:rPr lang="zh-CN" altLang="en-US" sz="2000" dirty="0">
                <a:latin typeface="宋体" panose="02010600030101010101" pitchFamily="2" charset="-122"/>
              </a:rPr>
              <a:t>创建一个纵向 </a:t>
            </a:r>
            <a:r>
              <a:rPr lang="en-US" altLang="zh-CN" sz="2000" dirty="0">
                <a:latin typeface="宋体" panose="02010600030101010101" pitchFamily="2" charset="-122"/>
              </a:rPr>
              <a:t>glue </a:t>
            </a:r>
            <a:r>
              <a:rPr lang="zh-CN" altLang="en-US" sz="2000" dirty="0">
                <a:latin typeface="宋体" panose="02010600030101010101" pitchFamily="2" charset="-122"/>
              </a:rPr>
              <a:t>组件。</a:t>
            </a:r>
          </a:p>
          <a:p>
            <a:pPr>
              <a:lnSpc>
                <a:spcPct val="90000"/>
              </a:lnSpc>
              <a:buNone/>
            </a:pPr>
            <a:r>
              <a:rPr lang="en-US" altLang="zh-CN" sz="2400" dirty="0">
                <a:latin typeface="宋体" panose="02010600030101010101" pitchFamily="2" charset="-122"/>
              </a:rPr>
              <a:t>(3)</a:t>
            </a:r>
            <a:r>
              <a:rPr lang="en-US" altLang="zh-CN" sz="2400" dirty="0">
                <a:latin typeface="Times New Roman" panose="02020603050405020304" pitchFamily="18" charset="0"/>
                <a:cs typeface="Times New Roman" panose="02020603050405020304" pitchFamily="18" charset="0"/>
              </a:rPr>
              <a:t>   </a:t>
            </a:r>
            <a:r>
              <a:rPr lang="en-US" altLang="zh-CN" sz="2400" err="1">
                <a:solidFill>
                  <a:schemeClr val="folHlink"/>
                </a:solidFill>
                <a:latin typeface="宋体" panose="02010600030101010101" pitchFamily="2" charset="-122"/>
              </a:rPr>
              <a:t>Component createHorizontalStrut(int</a:t>
            </a:r>
            <a:r>
              <a:rPr lang="en-US" altLang="zh-CN" sz="2400">
                <a:solidFill>
                  <a:schemeClr val="folHlink"/>
                </a:solidFill>
                <a:latin typeface="宋体" panose="02010600030101010101" pitchFamily="2" charset="-122"/>
              </a:rPr>
              <a:t> width)</a:t>
            </a:r>
            <a:r>
              <a:rPr lang="zh-CN" altLang="en-US" sz="2400">
                <a:latin typeface="宋体" panose="02010600030101010101" pitchFamily="2" charset="-122"/>
              </a:rPr>
              <a:t>：</a:t>
            </a:r>
          </a:p>
          <a:p>
            <a:pPr>
              <a:lnSpc>
                <a:spcPct val="90000"/>
              </a:lnSpc>
              <a:buNone/>
            </a:pPr>
            <a:r>
              <a:rPr lang="zh-CN" altLang="en-US" sz="1800" dirty="0">
                <a:latin typeface="宋体" panose="02010600030101010101" pitchFamily="2" charset="-122"/>
              </a:rPr>
              <a:t>      创建一个不可见的、固定宽度的组件。表示组件的横向间隙</a:t>
            </a:r>
            <a:r>
              <a:rPr lang="en-US" altLang="zh-CN" sz="1800" dirty="0">
                <a:latin typeface="宋体" panose="02010600030101010101" pitchFamily="2" charset="-122"/>
              </a:rPr>
              <a:t>.</a:t>
            </a:r>
          </a:p>
          <a:p>
            <a:pPr>
              <a:lnSpc>
                <a:spcPct val="90000"/>
              </a:lnSpc>
              <a:buNone/>
            </a:pPr>
            <a:r>
              <a:rPr lang="en-US" altLang="zh-CN" sz="2400" dirty="0">
                <a:latin typeface="宋体" panose="02010600030101010101" pitchFamily="2" charset="-122"/>
              </a:rPr>
              <a:t>(4) </a:t>
            </a:r>
            <a:r>
              <a:rPr lang="en-US" altLang="zh-CN" sz="2400" err="1">
                <a:solidFill>
                  <a:schemeClr val="folHlink"/>
                </a:solidFill>
                <a:latin typeface="宋体" panose="02010600030101010101" pitchFamily="2" charset="-122"/>
              </a:rPr>
              <a:t>Component createVerticalStrut(int</a:t>
            </a:r>
            <a:r>
              <a:rPr lang="en-US" altLang="zh-CN" sz="2400">
                <a:solidFill>
                  <a:schemeClr val="folHlink"/>
                </a:solidFill>
                <a:latin typeface="宋体" panose="02010600030101010101" pitchFamily="2" charset="-122"/>
              </a:rPr>
              <a:t> height)</a:t>
            </a:r>
            <a:r>
              <a:rPr lang="en-US" altLang="zh-CN" sz="2400">
                <a:latin typeface="宋体" panose="02010600030101010101" pitchFamily="2" charset="-122"/>
              </a:rPr>
              <a:t> </a:t>
            </a:r>
            <a:r>
              <a:rPr lang="zh-CN" altLang="en-US" sz="2400">
                <a:latin typeface="宋体" panose="02010600030101010101" pitchFamily="2" charset="-122"/>
              </a:rPr>
              <a:t>：</a:t>
            </a:r>
          </a:p>
          <a:p>
            <a:pPr>
              <a:lnSpc>
                <a:spcPct val="90000"/>
              </a:lnSpc>
              <a:buNone/>
            </a:pPr>
            <a:r>
              <a:rPr lang="zh-CN" altLang="en-US" sz="2400">
                <a:latin typeface="宋体" panose="02010600030101010101" pitchFamily="2" charset="-122"/>
              </a:rPr>
              <a:t>    </a:t>
            </a:r>
            <a:r>
              <a:rPr lang="zh-CN" altLang="en-US" sz="2000" dirty="0">
                <a:latin typeface="宋体" panose="02010600030101010101" pitchFamily="2" charset="-122"/>
              </a:rPr>
              <a:t>创建一个不可见的、固定高度的组件。</a:t>
            </a:r>
            <a:r>
              <a:rPr lang="zh-CN" altLang="en-US" sz="1800" dirty="0">
                <a:latin typeface="宋体" panose="02010600030101010101" pitchFamily="2" charset="-122"/>
              </a:rPr>
              <a:t>表示组件的纵向间隙</a:t>
            </a:r>
            <a:r>
              <a:rPr lang="en-US" altLang="zh-CN" sz="1800" dirty="0">
                <a:latin typeface="宋体" panose="02010600030101010101" pitchFamily="2" charset="-122"/>
              </a:rPr>
              <a:t>.</a:t>
            </a:r>
            <a:endParaRPr lang="en-US" altLang="zh-CN" sz="2000" dirty="0">
              <a:latin typeface="宋体" panose="02010600030101010101" pitchFamily="2" charset="-122"/>
            </a:endParaRPr>
          </a:p>
          <a:p>
            <a:pPr>
              <a:lnSpc>
                <a:spcPct val="90000"/>
              </a:lnSpc>
              <a:buNone/>
            </a:pPr>
            <a:r>
              <a:rPr lang="en-US" altLang="zh-CN" sz="2400" dirty="0">
                <a:latin typeface="宋体" panose="02010600030101010101" pitchFamily="2" charset="-122"/>
              </a:rPr>
              <a:t>(5)</a:t>
            </a:r>
            <a:r>
              <a:rPr lang="en-US" altLang="zh-CN" sz="2400" dirty="0">
                <a:latin typeface="Times New Roman" panose="02020603050405020304" pitchFamily="18" charset="0"/>
                <a:cs typeface="Times New Roman" panose="02020603050405020304" pitchFamily="18" charset="0"/>
              </a:rPr>
              <a:t>   </a:t>
            </a:r>
            <a:r>
              <a:rPr lang="en-US" altLang="zh-CN" sz="2400" err="1">
                <a:solidFill>
                  <a:schemeClr val="folHlink"/>
                </a:solidFill>
                <a:latin typeface="宋体" panose="02010600030101010101" pitchFamily="2" charset="-122"/>
              </a:rPr>
              <a:t>Component createRigidArea</a:t>
            </a:r>
            <a:r>
              <a:rPr lang="en-US" altLang="zh-CN" sz="2400">
                <a:solidFill>
                  <a:schemeClr val="folHlink"/>
                </a:solidFill>
                <a:latin typeface="宋体" panose="02010600030101010101" pitchFamily="2" charset="-122"/>
              </a:rPr>
              <a:t>(Dimension d</a:t>
            </a:r>
            <a:r>
              <a:rPr lang="en-US" altLang="zh-CN" sz="2400">
                <a:latin typeface="宋体" panose="02010600030101010101" pitchFamily="2" charset="-122"/>
              </a:rPr>
              <a:t>)</a:t>
            </a:r>
            <a:r>
              <a:rPr lang="zh-CN" altLang="en-US" sz="2400">
                <a:latin typeface="宋体" panose="02010600030101010101" pitchFamily="2" charset="-122"/>
              </a:rPr>
              <a:t>：</a:t>
            </a:r>
          </a:p>
          <a:p>
            <a:pPr>
              <a:lnSpc>
                <a:spcPct val="90000"/>
              </a:lnSpc>
              <a:buNone/>
            </a:pPr>
            <a:r>
              <a:rPr lang="zh-CN" altLang="en-US" sz="2000" dirty="0">
                <a:latin typeface="宋体" panose="02010600030101010101" pitchFamily="2" charset="-122"/>
              </a:rPr>
              <a:t>     创建一个总是具有指定大小的不可见组件。</a:t>
            </a:r>
          </a:p>
        </p:txBody>
      </p:sp>
      <p:pic>
        <p:nvPicPr>
          <p:cNvPr id="464900" name="图片 464899"/>
          <p:cNvPicPr>
            <a:picLocks noChangeAspect="1"/>
          </p:cNvPicPr>
          <p:nvPr/>
        </p:nvPicPr>
        <p:blipFill>
          <a:blip r:embed="rId3"/>
          <a:stretch>
            <a:fillRect/>
          </a:stretch>
        </p:blipFill>
        <p:spPr>
          <a:xfrm>
            <a:off x="5105400" y="0"/>
            <a:ext cx="4038600" cy="1447800"/>
          </a:xfrm>
          <a:prstGeom prst="rect">
            <a:avLst/>
          </a:prstGeom>
          <a:noFill/>
          <a:ln w="9525">
            <a:noFill/>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标题 465921"/>
          <p:cNvSpPr>
            <a:spLocks noGrp="1"/>
          </p:cNvSpPr>
          <p:nvPr>
            <p:ph type="title"/>
          </p:nvPr>
        </p:nvSpPr>
        <p:spPr>
          <a:ln/>
        </p:spPr>
        <p:txBody>
          <a:bodyPr anchor="b"/>
          <a:lstStyle/>
          <a:p>
            <a:r>
              <a:rPr lang="en-US" altLang="zh-CN" b="0" dirty="0">
                <a:latin typeface="楷体_GB2312" pitchFamily="49" charset="-122"/>
                <a:ea typeface="楷体_GB2312" pitchFamily="49" charset="-122"/>
              </a:rPr>
              <a:t>9.8.5 </a:t>
            </a:r>
            <a:r>
              <a:rPr lang="en-US" altLang="zh-CN" b="0" err="1">
                <a:latin typeface="楷体_GB2312" pitchFamily="49" charset="-122"/>
                <a:ea typeface="楷体_GB2312" pitchFamily="49" charset="-122"/>
              </a:rPr>
              <a:t>BoxLayout</a:t>
            </a:r>
            <a:r>
              <a:rPr lang="zh-CN" altLang="en-US" b="0" dirty="0">
                <a:latin typeface="楷体_GB2312" pitchFamily="49" charset="-122"/>
                <a:ea typeface="楷体_GB2312" pitchFamily="49" charset="-122"/>
              </a:rPr>
              <a:t>布局管理器</a:t>
            </a:r>
            <a:endParaRPr lang="zh-CN" altLang="en-US" b="0">
              <a:latin typeface="楷体_GB2312" pitchFamily="49" charset="-122"/>
              <a:ea typeface="楷体_GB2312" pitchFamily="49" charset="-122"/>
            </a:endParaRPr>
          </a:p>
        </p:txBody>
      </p:sp>
      <p:sp>
        <p:nvSpPr>
          <p:cNvPr id="465923" name="文本占位符 465922"/>
          <p:cNvSpPr>
            <a:spLocks noGrp="1"/>
          </p:cNvSpPr>
          <p:nvPr>
            <p:ph type="body" idx="1"/>
          </p:nvPr>
        </p:nvSpPr>
        <p:spPr>
          <a:xfrm>
            <a:off x="609600" y="1447800"/>
            <a:ext cx="8153400" cy="1905000"/>
          </a:xfrm>
          <a:ln/>
        </p:spPr>
        <p:txBody>
          <a:bodyPr/>
          <a:lstStyle/>
          <a:p>
            <a:r>
              <a:rPr lang="zh-CN" altLang="en-US" sz="2800" b="1" dirty="0">
                <a:latin typeface="Times New Roman" panose="02020603050405020304" pitchFamily="18" charset="0"/>
              </a:rPr>
              <a:t>例</a:t>
            </a:r>
            <a:r>
              <a:rPr lang="en-US" altLang="zh-CN" sz="2800" b="1" dirty="0"/>
              <a:t>9-11  </a:t>
            </a:r>
            <a:r>
              <a:rPr lang="en-US" altLang="zh-CN" sz="2800" b="1" err="1"/>
              <a:t>BoxLayout</a:t>
            </a:r>
            <a:r>
              <a:rPr lang="zh-CN" altLang="en-US" sz="2800" b="1" dirty="0">
                <a:latin typeface="Times New Roman" panose="02020603050405020304" pitchFamily="18" charset="0"/>
              </a:rPr>
              <a:t>布局管理器的举例。</a:t>
            </a:r>
            <a:endParaRPr lang="zh-CN" altLang="en-US" sz="2800" dirty="0"/>
          </a:p>
          <a:p>
            <a:pPr>
              <a:buNone/>
            </a:pPr>
            <a:r>
              <a:rPr lang="zh-CN" altLang="en-US" sz="2800" dirty="0">
                <a:latin typeface="宋体" panose="02010600030101010101" pitchFamily="2" charset="-122"/>
              </a:rPr>
              <a:t>  </a:t>
            </a:r>
            <a:r>
              <a:rPr lang="zh-CN" altLang="en-US" sz="2400" dirty="0">
                <a:latin typeface="宋体" panose="02010600030101010101" pitchFamily="2" charset="-122"/>
              </a:rPr>
              <a:t>程序完成在</a:t>
            </a:r>
            <a:r>
              <a:rPr lang="en-US" altLang="zh-CN" sz="2400" err="1"/>
              <a:t>JFrame</a:t>
            </a:r>
            <a:r>
              <a:rPr lang="zh-CN" altLang="en-US" sz="2400">
                <a:latin typeface="宋体" panose="02010600030101010101" pitchFamily="2" charset="-122"/>
              </a:rPr>
              <a:t>的</a:t>
            </a:r>
            <a:r>
              <a:rPr lang="en-US" altLang="zh-CN" sz="2400" err="1"/>
              <a:t>FlowLayout</a:t>
            </a:r>
            <a:r>
              <a:rPr lang="zh-CN" altLang="en-US" sz="2400" dirty="0">
                <a:latin typeface="宋体" panose="02010600030101010101" pitchFamily="2" charset="-122"/>
              </a:rPr>
              <a:t>布局中</a:t>
            </a:r>
            <a:r>
              <a:rPr lang="en-US" altLang="zh-CN" sz="2400" dirty="0"/>
              <a:t>,</a:t>
            </a:r>
            <a:r>
              <a:rPr lang="zh-CN" altLang="en-US" sz="2400" dirty="0">
                <a:latin typeface="宋体" panose="02010600030101010101" pitchFamily="2" charset="-122"/>
              </a:rPr>
              <a:t>添加一个横向</a:t>
            </a:r>
            <a:r>
              <a:rPr lang="en-US" altLang="zh-CN" sz="2400"/>
              <a:t>Box</a:t>
            </a:r>
            <a:r>
              <a:rPr lang="zh-CN" altLang="en-US" sz="2400" dirty="0">
                <a:latin typeface="宋体" panose="02010600030101010101" pitchFamily="2" charset="-122"/>
              </a:rPr>
              <a:t>组件和一个纵向</a:t>
            </a:r>
            <a:r>
              <a:rPr lang="en-US" altLang="zh-CN" sz="2400"/>
              <a:t>Box </a:t>
            </a:r>
            <a:r>
              <a:rPr lang="zh-CN" altLang="en-US" sz="2400" dirty="0">
                <a:latin typeface="宋体" panose="02010600030101010101" pitchFamily="2" charset="-122"/>
              </a:rPr>
              <a:t>组件</a:t>
            </a:r>
            <a:r>
              <a:rPr lang="en-US" altLang="zh-CN" sz="2400" dirty="0"/>
              <a:t>,</a:t>
            </a:r>
            <a:r>
              <a:rPr lang="zh-CN" altLang="en-US" sz="2400" dirty="0">
                <a:latin typeface="宋体" panose="02010600030101010101" pitchFamily="2" charset="-122"/>
              </a:rPr>
              <a:t>并在分别每一个</a:t>
            </a:r>
            <a:r>
              <a:rPr lang="en-US" altLang="zh-CN" sz="2400"/>
              <a:t>Box</a:t>
            </a:r>
            <a:r>
              <a:rPr lang="zh-CN" altLang="en-US" sz="2400" dirty="0">
                <a:latin typeface="宋体" panose="02010600030101010101" pitchFamily="2" charset="-122"/>
              </a:rPr>
              <a:t>添加</a:t>
            </a:r>
            <a:r>
              <a:rPr lang="en-US" altLang="zh-CN" sz="2400" dirty="0"/>
              <a:t>3</a:t>
            </a:r>
            <a:r>
              <a:rPr lang="zh-CN" altLang="en-US" sz="2400">
                <a:latin typeface="宋体" panose="02010600030101010101" pitchFamily="2" charset="-122"/>
              </a:rPr>
              <a:t>个</a:t>
            </a:r>
            <a:r>
              <a:rPr lang="en-US" altLang="zh-CN" sz="2400"/>
              <a:t>button</a:t>
            </a:r>
            <a:r>
              <a:rPr lang="zh-CN" altLang="en-US" sz="2400" dirty="0">
                <a:latin typeface="宋体" panose="02010600030101010101" pitchFamily="2" charset="-122"/>
              </a:rPr>
              <a:t>。程序运行结果</a:t>
            </a:r>
            <a:r>
              <a:rPr lang="en-US" altLang="zh-CN" sz="2400" dirty="0">
                <a:latin typeface="宋体" panose="02010600030101010101" pitchFamily="2" charset="-122"/>
              </a:rPr>
              <a:t>:</a:t>
            </a:r>
            <a:r>
              <a:rPr lang="en-US" altLang="zh-CN" sz="2800" dirty="0"/>
              <a:t> </a:t>
            </a:r>
            <a:endParaRPr lang="en-US" altLang="zh-CN" sz="2800"/>
          </a:p>
        </p:txBody>
      </p:sp>
      <p:sp>
        <p:nvSpPr>
          <p:cNvPr id="465925" name="矩形 465924"/>
          <p:cNvSpPr/>
          <p:nvPr/>
        </p:nvSpPr>
        <p:spPr>
          <a:xfrm>
            <a:off x="2762250" y="3057525"/>
            <a:ext cx="9144000" cy="0"/>
          </a:xfrm>
          <a:prstGeom prst="rect">
            <a:avLst/>
          </a:prstGeom>
          <a:noFill/>
          <a:ln w="9525">
            <a:noFill/>
          </a:ln>
        </p:spPr>
        <p:txBody>
          <a:bodyPr/>
          <a:lstStyle/>
          <a:p>
            <a:endParaRPr lang="zh-CN" altLang="en-US"/>
          </a:p>
        </p:txBody>
      </p:sp>
      <p:pic>
        <p:nvPicPr>
          <p:cNvPr id="465924" name="图片 465923"/>
          <p:cNvPicPr>
            <a:picLocks noChangeAspect="1"/>
          </p:cNvPicPr>
          <p:nvPr/>
        </p:nvPicPr>
        <p:blipFill>
          <a:blip r:embed="rId3"/>
          <a:stretch>
            <a:fillRect/>
          </a:stretch>
        </p:blipFill>
        <p:spPr>
          <a:xfrm>
            <a:off x="1219200" y="3505200"/>
            <a:ext cx="5257800" cy="1981200"/>
          </a:xfrm>
          <a:prstGeom prst="rect">
            <a:avLst/>
          </a:prstGeom>
          <a:noFill/>
          <a:ln w="9525">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标题 698369"/>
          <p:cNvSpPr>
            <a:spLocks noGrp="1"/>
          </p:cNvSpPr>
          <p:nvPr>
            <p:ph type="title"/>
          </p:nvPr>
        </p:nvSpPr>
        <p:spPr>
          <a:ln/>
        </p:spPr>
        <p:txBody>
          <a:bodyPr anchor="b"/>
          <a:lstStyle/>
          <a:p>
            <a:endParaRPr/>
          </a:p>
        </p:txBody>
      </p:sp>
      <p:sp>
        <p:nvSpPr>
          <p:cNvPr id="698371" name="文本占位符 698370"/>
          <p:cNvSpPr>
            <a:spLocks noGrp="1"/>
          </p:cNvSpPr>
          <p:nvPr>
            <p:ph type="body" idx="1"/>
          </p:nvPr>
        </p:nvSpPr>
        <p:spPr>
          <a:xfrm>
            <a:off x="228600" y="152400"/>
            <a:ext cx="8153400" cy="4724400"/>
          </a:xfrm>
          <a:solidFill>
            <a:schemeClr val="bg1"/>
          </a:solidFill>
          <a:ln/>
        </p:spPr>
        <p:txBody>
          <a:bodyPr/>
          <a:lstStyle/>
          <a:p>
            <a:pPr>
              <a:lnSpc>
                <a:spcPct val="90000"/>
              </a:lnSpc>
              <a:buNone/>
            </a:pPr>
            <a:r>
              <a:rPr lang="en-US" altLang="zh-CN" sz="1800" err="1"/>
              <a:t>public class BoxLayoutDemo extends JFrame</a:t>
            </a:r>
            <a:r>
              <a:rPr lang="en-US" altLang="zh-CN" sz="1800"/>
              <a:t> {</a:t>
            </a:r>
          </a:p>
          <a:p>
            <a:pPr>
              <a:lnSpc>
                <a:spcPct val="90000"/>
              </a:lnSpc>
              <a:buNone/>
            </a:pPr>
            <a:r>
              <a:rPr lang="en-US" altLang="zh-CN" sz="1800" dirty="0"/>
              <a:t> </a:t>
            </a:r>
            <a:r>
              <a:rPr lang="en-US" altLang="zh-CN" sz="1800" err="1"/>
              <a:t>public BoxLayoutDemo</a:t>
            </a:r>
            <a:r>
              <a:rPr lang="en-US" altLang="zh-CN" sz="1800"/>
              <a:t>()</a:t>
            </a:r>
          </a:p>
          <a:p>
            <a:pPr>
              <a:lnSpc>
                <a:spcPct val="90000"/>
              </a:lnSpc>
              <a:buNone/>
            </a:pPr>
            <a:r>
              <a:rPr lang="en-US" altLang="zh-CN" sz="1800" err="1"/>
              <a:t>   {    super( "Demostrating BoxLayout</a:t>
            </a:r>
            <a:r>
              <a:rPr lang="en-US" altLang="zh-CN" sz="1800"/>
              <a:t>" );</a:t>
            </a:r>
          </a:p>
          <a:p>
            <a:pPr>
              <a:lnSpc>
                <a:spcPct val="90000"/>
              </a:lnSpc>
              <a:buNone/>
            </a:pPr>
            <a:r>
              <a:rPr lang="en-US" altLang="zh-CN" sz="1800" err="1"/>
              <a:t>      // create Box containers with BoxLayout</a:t>
            </a:r>
          </a:p>
          <a:p>
            <a:pPr>
              <a:lnSpc>
                <a:spcPct val="90000"/>
              </a:lnSpc>
              <a:buNone/>
            </a:pPr>
            <a:r>
              <a:rPr lang="en-US" altLang="zh-CN" sz="1800" err="1"/>
              <a:t>      </a:t>
            </a:r>
            <a:r>
              <a:rPr lang="en-US" altLang="zh-CN" sz="1800" err="1">
                <a:solidFill>
                  <a:schemeClr val="folHlink"/>
                </a:solidFill>
              </a:rPr>
              <a:t>Box horizontal1 = Box.createHorizontalBox</a:t>
            </a:r>
            <a:r>
              <a:rPr lang="en-US" altLang="zh-CN" sz="1800">
                <a:solidFill>
                  <a:schemeClr val="folHlink"/>
                </a:solidFill>
              </a:rPr>
              <a:t>();</a:t>
            </a:r>
          </a:p>
          <a:p>
            <a:pPr>
              <a:lnSpc>
                <a:spcPct val="90000"/>
              </a:lnSpc>
              <a:buNone/>
            </a:pPr>
            <a:r>
              <a:rPr lang="en-US" altLang="zh-CN" sz="1800" err="1">
                <a:solidFill>
                  <a:schemeClr val="folHlink"/>
                </a:solidFill>
              </a:rPr>
              <a:t>      Box vertical1 = Box.createVerticalBox</a:t>
            </a:r>
            <a:r>
              <a:rPr lang="en-US" altLang="zh-CN" sz="1800">
                <a:solidFill>
                  <a:schemeClr val="folHlink"/>
                </a:solidFill>
              </a:rPr>
              <a:t>();</a:t>
            </a:r>
            <a:r>
              <a:rPr lang="en-US" altLang="zh-CN" sz="1800"/>
              <a:t>             </a:t>
            </a:r>
          </a:p>
          <a:p>
            <a:pPr>
              <a:lnSpc>
                <a:spcPct val="90000"/>
              </a:lnSpc>
              <a:buNone/>
            </a:pPr>
            <a:r>
              <a:rPr lang="en-US" altLang="zh-CN" sz="1800"/>
              <a:t>      // add buttons to Box horizontal1</a:t>
            </a:r>
          </a:p>
          <a:p>
            <a:pPr>
              <a:lnSpc>
                <a:spcPct val="90000"/>
              </a:lnSpc>
              <a:buNone/>
            </a:pPr>
            <a:r>
              <a:rPr lang="en-US" altLang="zh-CN" sz="1800" err="1"/>
              <a:t>      for ( int</a:t>
            </a:r>
            <a:r>
              <a:rPr lang="en-US" altLang="zh-CN" sz="1800"/>
              <a:t> count = 1; count &lt;= 3; count++ )</a:t>
            </a:r>
          </a:p>
          <a:p>
            <a:pPr>
              <a:lnSpc>
                <a:spcPct val="90000"/>
              </a:lnSpc>
              <a:buNone/>
            </a:pPr>
            <a:r>
              <a:rPr lang="en-US" altLang="zh-CN" sz="1800"/>
              <a:t>         </a:t>
            </a:r>
            <a:r>
              <a:rPr lang="en-US" altLang="zh-CN" sz="1800">
                <a:solidFill>
                  <a:schemeClr val="folHlink"/>
                </a:solidFill>
              </a:rPr>
              <a:t>horizontal1</a:t>
            </a:r>
            <a:r>
              <a:rPr lang="en-US" altLang="zh-CN" sz="1800" err="1"/>
              <a:t>.add( new JButton</a:t>
            </a:r>
            <a:r>
              <a:rPr lang="en-US" altLang="zh-CN" sz="1800"/>
              <a:t>( "Button " + count ) );</a:t>
            </a:r>
          </a:p>
          <a:p>
            <a:pPr>
              <a:lnSpc>
                <a:spcPct val="90000"/>
              </a:lnSpc>
              <a:buNone/>
            </a:pPr>
            <a:r>
              <a:rPr lang="en-US" altLang="zh-CN" sz="1800"/>
              <a:t>      // create strut and add buttons to Box vertical1</a:t>
            </a:r>
          </a:p>
          <a:p>
            <a:pPr>
              <a:lnSpc>
                <a:spcPct val="90000"/>
              </a:lnSpc>
              <a:buNone/>
            </a:pPr>
            <a:r>
              <a:rPr lang="en-US" altLang="zh-CN" sz="1800" err="1"/>
              <a:t>      for ( int</a:t>
            </a:r>
            <a:r>
              <a:rPr lang="en-US" altLang="zh-CN" sz="1800"/>
              <a:t> count = 4; count &lt;= 6; count++ ) {</a:t>
            </a:r>
          </a:p>
          <a:p>
            <a:pPr>
              <a:lnSpc>
                <a:spcPct val="90000"/>
              </a:lnSpc>
              <a:buNone/>
            </a:pPr>
            <a:r>
              <a:rPr lang="en-US" altLang="zh-CN" sz="1800"/>
              <a:t>        </a:t>
            </a:r>
            <a:r>
              <a:rPr lang="en-US" altLang="zh-CN" sz="1800">
                <a:solidFill>
                  <a:schemeClr val="folHlink"/>
                </a:solidFill>
              </a:rPr>
              <a:t> vertical1</a:t>
            </a:r>
            <a:r>
              <a:rPr lang="en-US" altLang="zh-CN" sz="1800" err="1"/>
              <a:t>.add( Box.createVerticalStrut</a:t>
            </a:r>
            <a:r>
              <a:rPr lang="en-US" altLang="zh-CN" sz="1800"/>
              <a:t>( 25 ) );</a:t>
            </a:r>
          </a:p>
          <a:p>
            <a:pPr>
              <a:lnSpc>
                <a:spcPct val="90000"/>
              </a:lnSpc>
              <a:buNone/>
            </a:pPr>
            <a:r>
              <a:rPr lang="en-US" altLang="zh-CN" sz="1800" err="1"/>
              <a:t>         vertical1.add( new JButton</a:t>
            </a:r>
            <a:r>
              <a:rPr lang="en-US" altLang="zh-CN" sz="1800"/>
              <a:t>( "Button " + count ) );</a:t>
            </a:r>
          </a:p>
          <a:p>
            <a:pPr>
              <a:lnSpc>
                <a:spcPct val="90000"/>
              </a:lnSpc>
              <a:buNone/>
            </a:pPr>
            <a:r>
              <a:rPr lang="en-US" altLang="zh-CN" sz="1800"/>
              <a:t>      }</a:t>
            </a:r>
          </a:p>
          <a:p>
            <a:pPr>
              <a:lnSpc>
                <a:spcPct val="90000"/>
              </a:lnSpc>
              <a:buNone/>
            </a:pPr>
            <a:r>
              <a:rPr lang="en-US" altLang="zh-CN" sz="1800" err="1"/>
              <a:t>      Container c=getContentPane</a:t>
            </a:r>
            <a:r>
              <a:rPr lang="en-US" altLang="zh-CN" sz="1800"/>
              <a:t>();</a:t>
            </a:r>
          </a:p>
          <a:p>
            <a:pPr>
              <a:lnSpc>
                <a:spcPct val="90000"/>
              </a:lnSpc>
              <a:buNone/>
            </a:pPr>
            <a:r>
              <a:rPr lang="en-US" altLang="zh-CN" sz="1800" err="1"/>
              <a:t>      c.setLayout(new FlowLayout</a:t>
            </a:r>
            <a:r>
              <a:rPr lang="en-US" altLang="zh-CN" sz="1800"/>
              <a:t>());</a:t>
            </a:r>
          </a:p>
          <a:p>
            <a:pPr>
              <a:lnSpc>
                <a:spcPct val="90000"/>
              </a:lnSpc>
              <a:buNone/>
            </a:pPr>
            <a:r>
              <a:rPr lang="en-US" altLang="zh-CN" sz="1800"/>
              <a:t>      c.add( horizontal1 );  </a:t>
            </a:r>
          </a:p>
          <a:p>
            <a:pPr>
              <a:lnSpc>
                <a:spcPct val="90000"/>
              </a:lnSpc>
              <a:buNone/>
            </a:pPr>
            <a:r>
              <a:rPr lang="en-US" altLang="zh-CN" sz="1800" err="1"/>
              <a:t>      c.add( vertical1 );  </a:t>
            </a:r>
          </a:p>
          <a:p>
            <a:pPr>
              <a:lnSpc>
                <a:spcPct val="90000"/>
              </a:lnSpc>
              <a:buNone/>
            </a:pPr>
            <a:r>
              <a:rPr lang="en-US" altLang="zh-CN" sz="1800" err="1"/>
              <a:t>      setSize( 400, 220 );</a:t>
            </a:r>
          </a:p>
          <a:p>
            <a:pPr>
              <a:lnSpc>
                <a:spcPct val="90000"/>
              </a:lnSpc>
              <a:buNone/>
            </a:pPr>
            <a:r>
              <a:rPr lang="en-US" altLang="zh-CN" sz="1800" err="1"/>
              <a:t>      setVisible</a:t>
            </a:r>
            <a:r>
              <a:rPr lang="en-US" altLang="zh-CN" sz="1800"/>
              <a:t>( true );</a:t>
            </a:r>
          </a:p>
          <a:p>
            <a:pPr>
              <a:lnSpc>
                <a:spcPct val="90000"/>
              </a:lnSpc>
              <a:buNone/>
            </a:pPr>
            <a:r>
              <a:rPr lang="en-US" altLang="zh-CN" sz="1800"/>
              <a:t>   } </a:t>
            </a:r>
          </a:p>
          <a:p>
            <a:pPr>
              <a:lnSpc>
                <a:spcPct val="90000"/>
              </a:lnSpc>
              <a:buNone/>
            </a:pPr>
            <a:endParaRPr lang="en-US" altLang="zh-CN" sz="1800"/>
          </a:p>
        </p:txBody>
      </p:sp>
      <p:pic>
        <p:nvPicPr>
          <p:cNvPr id="698372" name="图片 698371"/>
          <p:cNvPicPr>
            <a:picLocks noChangeAspect="1"/>
          </p:cNvPicPr>
          <p:nvPr/>
        </p:nvPicPr>
        <p:blipFill>
          <a:blip r:embed="rId2"/>
          <a:stretch>
            <a:fillRect/>
          </a:stretch>
        </p:blipFill>
        <p:spPr>
          <a:xfrm>
            <a:off x="3581400" y="4953000"/>
            <a:ext cx="5257800" cy="1676400"/>
          </a:xfrm>
          <a:prstGeom prst="rect">
            <a:avLst/>
          </a:prstGeom>
          <a:noFill/>
          <a:ln w="9525">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标题 466945"/>
          <p:cNvSpPr>
            <a:spLocks noGrp="1"/>
          </p:cNvSpPr>
          <p:nvPr>
            <p:ph type="title"/>
          </p:nvPr>
        </p:nvSpPr>
        <p:spPr>
          <a:ln/>
        </p:spPr>
        <p:txBody>
          <a:bodyPr anchor="b"/>
          <a:lstStyle/>
          <a:p>
            <a:r>
              <a:rPr lang="en-US" altLang="zh-CN" dirty="0">
                <a:latin typeface="楷体_GB2312" pitchFamily="49" charset="-122"/>
                <a:ea typeface="楷体_GB2312" pitchFamily="49" charset="-122"/>
              </a:rPr>
              <a:t>9.8.6 </a:t>
            </a:r>
            <a:r>
              <a:rPr lang="en-US" altLang="zh-CN" err="1">
                <a:latin typeface="楷体_GB2312" pitchFamily="49" charset="-122"/>
                <a:ea typeface="楷体_GB2312" pitchFamily="49" charset="-122"/>
              </a:rPr>
              <a:t>GridBagLayout</a:t>
            </a:r>
            <a:r>
              <a:rPr lang="zh-CN" altLang="en-US" dirty="0">
                <a:latin typeface="楷体_GB2312" pitchFamily="49" charset="-122"/>
                <a:ea typeface="楷体_GB2312" pitchFamily="49" charset="-122"/>
              </a:rPr>
              <a:t>布局管理器</a:t>
            </a:r>
            <a:r>
              <a:rPr lang="zh-CN" altLang="en-US" dirty="0"/>
              <a:t> </a:t>
            </a:r>
            <a:endParaRPr lang="zh-CN" altLang="en-US"/>
          </a:p>
        </p:txBody>
      </p:sp>
      <p:sp>
        <p:nvSpPr>
          <p:cNvPr id="466947" name="文本占位符 466946"/>
          <p:cNvSpPr>
            <a:spLocks noGrp="1"/>
          </p:cNvSpPr>
          <p:nvPr>
            <p:ph type="body" idx="1"/>
          </p:nvPr>
        </p:nvSpPr>
        <p:spPr>
          <a:ln/>
        </p:spPr>
        <p:txBody>
          <a:bodyPr/>
          <a:lstStyle/>
          <a:p>
            <a:r>
              <a:rPr lang="en-US" altLang="zh-CN" sz="2800" err="1">
                <a:latin typeface="宋体" panose="02010600030101010101" pitchFamily="2" charset="-122"/>
              </a:rPr>
              <a:t>GridBagLayout</a:t>
            </a:r>
            <a:r>
              <a:rPr lang="zh-CN" altLang="en-US" sz="2800" dirty="0">
                <a:latin typeface="宋体" panose="02010600030101010101" pitchFamily="2" charset="-122"/>
              </a:rPr>
              <a:t>类似于</a:t>
            </a:r>
            <a:r>
              <a:rPr lang="en-US" altLang="zh-CN" sz="2800" err="1">
                <a:latin typeface="宋体" panose="02010600030101010101" pitchFamily="2" charset="-122"/>
              </a:rPr>
              <a:t>GridLayout</a:t>
            </a:r>
            <a:r>
              <a:rPr lang="zh-CN" altLang="en-US" sz="2800" dirty="0">
                <a:latin typeface="宋体" panose="02010600030101010101" pitchFamily="2" charset="-122"/>
              </a:rPr>
              <a:t>的布局管理</a:t>
            </a:r>
          </a:p>
          <a:p>
            <a:pPr lvl="1"/>
            <a:r>
              <a:rPr lang="zh-CN" altLang="en-US" sz="2400" dirty="0">
                <a:latin typeface="宋体" panose="02010600030101010101" pitchFamily="2" charset="-122"/>
              </a:rPr>
              <a:t>将容器分成若干行与列组成的单元，</a:t>
            </a:r>
          </a:p>
          <a:p>
            <a:pPr lvl="1"/>
            <a:r>
              <a:rPr lang="zh-CN" altLang="en-US" sz="2400" dirty="0">
                <a:latin typeface="宋体" panose="02010600030101010101" pitchFamily="2" charset="-122"/>
              </a:rPr>
              <a:t>但行和列大小的可以不同，</a:t>
            </a:r>
          </a:p>
          <a:p>
            <a:pPr lvl="1"/>
            <a:r>
              <a:rPr lang="zh-CN" altLang="en-US" sz="2400" dirty="0">
                <a:latin typeface="宋体" panose="02010600030101010101" pitchFamily="2" charset="-122"/>
              </a:rPr>
              <a:t>且每个组件可占用一个或多个单元（又称为组件的显示区域）；</a:t>
            </a:r>
          </a:p>
          <a:p>
            <a:pPr lvl="1"/>
            <a:r>
              <a:rPr lang="zh-CN" altLang="en-US" sz="2400" dirty="0">
                <a:latin typeface="宋体" panose="02010600030101010101" pitchFamily="2" charset="-122"/>
              </a:rPr>
              <a:t>组件加入容器的顺序可为任意。</a:t>
            </a:r>
            <a:endParaRPr lang="zh-CN" altLang="en-US" sz="2400" dirty="0"/>
          </a:p>
          <a:p>
            <a:r>
              <a:rPr lang="zh-CN" altLang="en-US" sz="2800" dirty="0">
                <a:solidFill>
                  <a:schemeClr val="folHlink"/>
                </a:solidFill>
                <a:latin typeface="宋体" panose="02010600030101010101" pitchFamily="2" charset="-122"/>
              </a:rPr>
              <a:t>每个由</a:t>
            </a:r>
            <a:r>
              <a:rPr lang="en-US" altLang="zh-CN" sz="2800" err="1">
                <a:solidFill>
                  <a:schemeClr val="folHlink"/>
                </a:solidFill>
                <a:latin typeface="宋体" panose="02010600030101010101" pitchFamily="2" charset="-122"/>
              </a:rPr>
              <a:t>GridBagLayout</a:t>
            </a:r>
            <a:r>
              <a:rPr lang="zh-CN" altLang="en-US" sz="2800" dirty="0">
                <a:solidFill>
                  <a:schemeClr val="folHlink"/>
                </a:solidFill>
                <a:latin typeface="宋体" panose="02010600030101010101" pitchFamily="2" charset="-122"/>
              </a:rPr>
              <a:t>布局的组件都与一个 </a:t>
            </a:r>
            <a:r>
              <a:rPr lang="en-US" altLang="zh-CN" sz="2800" err="1">
                <a:solidFill>
                  <a:schemeClr val="folHlink"/>
                </a:solidFill>
                <a:latin typeface="宋体" panose="02010600030101010101" pitchFamily="2" charset="-122"/>
              </a:rPr>
              <a:t>GridBagConstraints</a:t>
            </a:r>
            <a:r>
              <a:rPr lang="zh-CN" altLang="en-US" sz="2800" dirty="0">
                <a:solidFill>
                  <a:schemeClr val="folHlink"/>
                </a:solidFill>
                <a:latin typeface="宋体" panose="02010600030101010101" pitchFamily="2" charset="-122"/>
              </a:rPr>
              <a:t>实例相关联</a:t>
            </a:r>
            <a:r>
              <a:rPr lang="zh-CN" altLang="en-US" sz="2800" dirty="0">
                <a:latin typeface="宋体" panose="02010600030101010101" pitchFamily="2" charset="-122"/>
              </a:rPr>
              <a:t>，</a:t>
            </a:r>
          </a:p>
          <a:p>
            <a:pPr lvl="1"/>
            <a:r>
              <a:rPr lang="zh-CN" altLang="en-US" sz="2400" dirty="0">
                <a:latin typeface="宋体" panose="02010600030101010101" pitchFamily="2" charset="-122"/>
              </a:rPr>
              <a:t>该对象指定了如何将组件放置到</a:t>
            </a:r>
            <a:r>
              <a:rPr lang="en-US" altLang="zh-CN" sz="2400" err="1">
                <a:latin typeface="宋体" panose="02010600030101010101" pitchFamily="2" charset="-122"/>
              </a:rPr>
              <a:t>GridBagLayout</a:t>
            </a:r>
            <a:r>
              <a:rPr lang="zh-CN" altLang="en-US" sz="2400" dirty="0">
                <a:latin typeface="宋体" panose="02010600030101010101" pitchFamily="2" charset="-122"/>
              </a:rPr>
              <a:t>布局中</a:t>
            </a:r>
            <a:r>
              <a:rPr lang="en-US" altLang="zh-CN" sz="2400" dirty="0">
                <a:latin typeface="宋体" panose="02010600030101010101" pitchFamily="2" charset="-122"/>
              </a:rPr>
              <a:t>,</a:t>
            </a:r>
            <a:r>
              <a:rPr lang="zh-CN" altLang="en-US" sz="2400" dirty="0">
                <a:latin typeface="宋体" panose="02010600030101010101" pitchFamily="2" charset="-122"/>
              </a:rPr>
              <a:t>又称为约束对象。</a:t>
            </a:r>
            <a:r>
              <a:rPr lang="zh-CN" altLang="en-US" sz="2400" dirty="0"/>
              <a:t> </a:t>
            </a:r>
            <a:endParaRPr lang="zh-CN" altLang="en-US" sz="2400"/>
          </a:p>
        </p:txBody>
      </p:sp>
      <p:pic>
        <p:nvPicPr>
          <p:cNvPr id="466948" name="图片 466947"/>
          <p:cNvPicPr>
            <a:picLocks noChangeAspect="1"/>
          </p:cNvPicPr>
          <p:nvPr/>
        </p:nvPicPr>
        <p:blipFill>
          <a:blip r:embed="rId3"/>
          <a:stretch>
            <a:fillRect/>
          </a:stretch>
        </p:blipFill>
        <p:spPr>
          <a:xfrm>
            <a:off x="4800600" y="5486400"/>
            <a:ext cx="3276600" cy="1143000"/>
          </a:xfrm>
          <a:prstGeom prst="rect">
            <a:avLst/>
          </a:prstGeom>
          <a:noFill/>
          <a:ln w="9525">
            <a:noFill/>
          </a:ln>
        </p:spPr>
      </p:pic>
    </p:spTree>
  </p:cSld>
  <p:clrMapOvr>
    <a:masterClrMapping/>
  </p:clrMapOvr>
</p:sld>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Tahoma"/>
        <a:ea typeface="仿宋_GB2312"/>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000000"/>
        </a:lt1>
        <a:dk2>
          <a:srgbClr val="DDDDDD"/>
        </a:dk2>
        <a:lt2>
          <a:srgbClr val="969696"/>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2F2F2"/>
        </a:accent5>
        <a:accent6>
          <a:srgbClr val="727272"/>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CC"/>
        </a:dk2>
        <a:lt2>
          <a:srgbClr val="000094"/>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53</TotalTime>
  <Words>13107</Words>
  <Application>Microsoft Office PowerPoint</Application>
  <PresentationFormat>全屏显示(4:3)</PresentationFormat>
  <Paragraphs>1669</Paragraphs>
  <Slides>159</Slides>
  <Notes>147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159</vt:i4>
      </vt:variant>
    </vt:vector>
  </HeadingPairs>
  <TitlesOfParts>
    <vt:vector size="171" baseType="lpstr">
      <vt:lpstr>_x005f_x000B__x005f_x000C_</vt:lpstr>
      <vt:lpstr>LucidaSansTypewriter</vt:lpstr>
      <vt:lpstr>仿宋_GB2312</vt:lpstr>
      <vt:lpstr>楷体_GB2312</vt:lpstr>
      <vt:lpstr>宋体</vt:lpstr>
      <vt:lpstr>Arial</vt:lpstr>
      <vt:lpstr>Helvetica</vt:lpstr>
      <vt:lpstr>Lucida Console</vt:lpstr>
      <vt:lpstr>Tahoma</vt:lpstr>
      <vt:lpstr>Times New Roman</vt:lpstr>
      <vt:lpstr>Wingdings</vt:lpstr>
      <vt:lpstr>Blends</vt:lpstr>
      <vt:lpstr>第九章   GUI组件和用户界面设计 </vt:lpstr>
      <vt:lpstr>教学目标</vt:lpstr>
      <vt:lpstr>教学目标(续)</vt:lpstr>
      <vt:lpstr>9.1 Swing和AWT组件概述</vt:lpstr>
      <vt:lpstr>9.1 AWT和Swing组件概述</vt:lpstr>
      <vt:lpstr>1、 AWT组件介绍</vt:lpstr>
      <vt:lpstr>1、 AWT组件介绍</vt:lpstr>
      <vt:lpstr>1、 AWT组件介绍</vt:lpstr>
      <vt:lpstr>1、 AWT组件介绍</vt:lpstr>
      <vt:lpstr>2. Swing介绍</vt:lpstr>
      <vt:lpstr>2. Swing介绍</vt:lpstr>
      <vt:lpstr>Swing 组件的继承的超类</vt:lpstr>
      <vt:lpstr>2. Swing介绍</vt:lpstr>
      <vt:lpstr>3. Swing组件的分类</vt:lpstr>
      <vt:lpstr>4．使用Swing的基本规则</vt:lpstr>
      <vt:lpstr>9.2 事件处理模型</vt:lpstr>
      <vt:lpstr>java.awt.event包中的事件类</vt:lpstr>
      <vt:lpstr>9.2 事件处理模型</vt:lpstr>
      <vt:lpstr>图9-4 Java系统的事件监听接口</vt:lpstr>
      <vt:lpstr>9.2 事件处理模型</vt:lpstr>
      <vt:lpstr>9.2 事件处理模型</vt:lpstr>
      <vt:lpstr>9.2 事件处理模型</vt:lpstr>
      <vt:lpstr>9.3 命令按钮JButton </vt:lpstr>
      <vt:lpstr>9.3 命令按钮JButton</vt:lpstr>
      <vt:lpstr>9.3 命令按钮JButton</vt:lpstr>
      <vt:lpstr>9.3 命令按钮JButton</vt:lpstr>
      <vt:lpstr>PowerPoint 演示文稿</vt:lpstr>
      <vt:lpstr>PowerPoint 演示文稿</vt:lpstr>
      <vt:lpstr>9.4 标签、单行文本框、多行文本域 与滚动条面板 </vt:lpstr>
      <vt:lpstr>9.4.1 标签 JLabel </vt:lpstr>
      <vt:lpstr>9.4.1 标签 JLabel</vt:lpstr>
      <vt:lpstr>9.4.1 标签 JLabel</vt:lpstr>
      <vt:lpstr>9.4.1 标签 JLabel</vt:lpstr>
      <vt:lpstr>PowerPoint 演示文稿</vt:lpstr>
      <vt:lpstr>9.4.2 JTextField与JTextArea</vt:lpstr>
      <vt:lpstr>1．JTextField和JPasswordField</vt:lpstr>
      <vt:lpstr>9.4.2 JTextField与JTextArea</vt:lpstr>
      <vt:lpstr>9.4.2 JTextField与JTextArea</vt:lpstr>
      <vt:lpstr>9.4.3 滚动条面板JScrollPane </vt:lpstr>
      <vt:lpstr>PowerPoint 演示文稿</vt:lpstr>
      <vt:lpstr>PowerPoint 演示文稿</vt:lpstr>
      <vt:lpstr>PowerPoint 演示文稿</vt:lpstr>
      <vt:lpstr>PowerPoint 演示文稿</vt:lpstr>
      <vt:lpstr>PowerPoint 演示文稿</vt:lpstr>
      <vt:lpstr>9.5 JCheckBox和JRadioButton </vt:lpstr>
      <vt:lpstr>1. 复选框（JCheckBox）</vt:lpstr>
      <vt:lpstr>1. 复选框（JCheckBox）</vt:lpstr>
      <vt:lpstr>2.单选按钮（JRadioButton）</vt:lpstr>
      <vt:lpstr>2.单选按钮（JRadioButton）</vt:lpstr>
      <vt:lpstr>2.单选按钮（JRadioButton）</vt:lpstr>
      <vt:lpstr>9.5 JCheckBox和JRadioButton</vt:lpstr>
      <vt:lpstr>9.5 JCheckBox和JRadioButton</vt:lpstr>
      <vt:lpstr>9.5 JCheckBox和JRadioButton</vt:lpstr>
      <vt:lpstr>9.5 JCheckBox和JRadioButton</vt:lpstr>
      <vt:lpstr>PowerPoint 演示文稿</vt:lpstr>
      <vt:lpstr>PowerPoint 演示文稿</vt:lpstr>
      <vt:lpstr>9.5 JCheckBox和JRadioButton</vt:lpstr>
      <vt:lpstr>PowerPoint 演示文稿</vt:lpstr>
      <vt:lpstr>PowerPoint 演示文稿</vt:lpstr>
      <vt:lpstr>9.6 组合框JComboBox </vt:lpstr>
      <vt:lpstr>9.6 组合框JComboBox</vt:lpstr>
      <vt:lpstr>9.6 组合框JComboBox</vt:lpstr>
      <vt:lpstr>9.6 组合框JComboBox</vt:lpstr>
      <vt:lpstr>PowerPoint 演示文稿</vt:lpstr>
      <vt:lpstr>PowerPoint 演示文稿</vt:lpstr>
      <vt:lpstr>9.7 列表JList</vt:lpstr>
      <vt:lpstr>9.7 列表JList</vt:lpstr>
      <vt:lpstr>9.7 列表JList</vt:lpstr>
      <vt:lpstr>9.7 列表JList</vt:lpstr>
      <vt:lpstr>PowerPoint 演示文稿</vt:lpstr>
      <vt:lpstr>PowerPoint 演示文稿</vt:lpstr>
      <vt:lpstr>PowerPoint 演示文稿</vt:lpstr>
      <vt:lpstr>9.8 布局管理器 </vt:lpstr>
      <vt:lpstr>9.8.1 FlowLayout布局管理器 </vt:lpstr>
      <vt:lpstr>9.8.1 FlowLayout布局管理器</vt:lpstr>
      <vt:lpstr>9.8.1 FlowLayout布局管理器</vt:lpstr>
      <vt:lpstr>9.8.1 FlowLayout布局管理器</vt:lpstr>
      <vt:lpstr>PowerPoint 演示文稿</vt:lpstr>
      <vt:lpstr>PowerPoint 演示文稿</vt:lpstr>
      <vt:lpstr>9.8.2 BorderLayout</vt:lpstr>
      <vt:lpstr>9.8.2 BorderLayout</vt:lpstr>
      <vt:lpstr>9.8.2 BorderLayout</vt:lpstr>
      <vt:lpstr>9.8.2 BorderLayout</vt:lpstr>
      <vt:lpstr>PowerPoint 演示文稿</vt:lpstr>
      <vt:lpstr>PowerPoint 演示文稿</vt:lpstr>
      <vt:lpstr>9.8.3 GridLayout</vt:lpstr>
      <vt:lpstr>9.8.3 GridLayout</vt:lpstr>
      <vt:lpstr>PowerPoint 演示文稿</vt:lpstr>
      <vt:lpstr>PowerPoint 演示文稿</vt:lpstr>
      <vt:lpstr>9.8.4 CardLayout布局管理器 </vt:lpstr>
      <vt:lpstr>9.8.4 CardLayout布局管理器</vt:lpstr>
      <vt:lpstr>9.8.4 CardLayout布局管理器</vt:lpstr>
      <vt:lpstr>PowerPoint 演示文稿</vt:lpstr>
      <vt:lpstr>PowerPoint 演示文稿</vt:lpstr>
      <vt:lpstr>9.8.5 BoxLayout布局管理器</vt:lpstr>
      <vt:lpstr>9.8.5 BoxLayout布局管理器</vt:lpstr>
      <vt:lpstr>9.8.5 BoxLayout布局管理器</vt:lpstr>
      <vt:lpstr>PowerPoint 演示文稿</vt:lpstr>
      <vt:lpstr>9.8.6 GridBagLayout布局管理器 </vt:lpstr>
      <vt:lpstr>9.8.6 GridBagLayout布局管理器</vt:lpstr>
      <vt:lpstr>9.8.6 GridBagLayout布局管理器</vt:lpstr>
      <vt:lpstr>9.8.6 GridBagLayout布局管理器</vt:lpstr>
      <vt:lpstr>9.8.6 GridBagLayout布局管理器</vt:lpstr>
      <vt:lpstr>9.8.6 GridBagLayout布局管理器</vt:lpstr>
      <vt:lpstr>9.8.6 GridBagLayout布局管理器</vt:lpstr>
      <vt:lpstr>9.8.6 GridBagLayout布局管理器</vt:lpstr>
      <vt:lpstr>PowerPoint 演示文稿</vt:lpstr>
      <vt:lpstr>PowerPoint 演示文稿</vt:lpstr>
      <vt:lpstr>PowerPoint 演示文稿</vt:lpstr>
      <vt:lpstr>9.9 面板JPanel和窗口 </vt:lpstr>
      <vt:lpstr>9.9.1 面板JPanel</vt:lpstr>
      <vt:lpstr>9.9.1 面板JPanel</vt:lpstr>
      <vt:lpstr>9.9.1 面板JPanel</vt:lpstr>
      <vt:lpstr>9.9.1 面板JPanel</vt:lpstr>
      <vt:lpstr>PowerPoint 演示文稿</vt:lpstr>
      <vt:lpstr>9.9.1 面板JPanel</vt:lpstr>
      <vt:lpstr>PowerPoint 演示文稿</vt:lpstr>
      <vt:lpstr>PowerPoint 演示文稿</vt:lpstr>
      <vt:lpstr>PowerPoint 演示文稿</vt:lpstr>
      <vt:lpstr>9.9.2 窗口 </vt:lpstr>
      <vt:lpstr>9.9.2 窗口</vt:lpstr>
      <vt:lpstr>9.9.2 窗口</vt:lpstr>
      <vt:lpstr>9.9.2 窗口</vt:lpstr>
      <vt:lpstr>9.10 鼠标事件处理 </vt:lpstr>
      <vt:lpstr>表9-1鼠标事件对应的监听器接口中的方法描述</vt:lpstr>
      <vt:lpstr>9.10 鼠标事件处理</vt:lpstr>
      <vt:lpstr>9.10 鼠标事件处理</vt:lpstr>
      <vt:lpstr>9.11 适配器类</vt:lpstr>
      <vt:lpstr>PowerPoint 演示文稿</vt:lpstr>
      <vt:lpstr>9.11 适配器类</vt:lpstr>
      <vt:lpstr>9.12 键盘事件</vt:lpstr>
      <vt:lpstr>9.12 键盘事件</vt:lpstr>
      <vt:lpstr>9.12 键盘事件</vt:lpstr>
      <vt:lpstr>9.12 键盘事件</vt:lpstr>
      <vt:lpstr>9.12 键盘事件</vt:lpstr>
      <vt:lpstr>9.12 键盘事件</vt:lpstr>
      <vt:lpstr>9.13 菜单 </vt:lpstr>
      <vt:lpstr>9.13 菜单</vt:lpstr>
      <vt:lpstr>9.13 菜单</vt:lpstr>
      <vt:lpstr>9.13.1 主菜单</vt:lpstr>
      <vt:lpstr>9.13.1 主菜单</vt:lpstr>
      <vt:lpstr>9.13.1 主菜单</vt:lpstr>
      <vt:lpstr>9.13.1 主菜单</vt:lpstr>
      <vt:lpstr>9.13.1 主菜单</vt:lpstr>
      <vt:lpstr>9.13.1 主菜单</vt:lpstr>
      <vt:lpstr>9.13.1 主菜单</vt:lpstr>
      <vt:lpstr>9.13.1 主菜单</vt:lpstr>
      <vt:lpstr>9.13.1 主菜单</vt:lpstr>
      <vt:lpstr>9.13.2 弹出式菜单</vt:lpstr>
      <vt:lpstr>9.13.2 弹出式菜单</vt:lpstr>
      <vt:lpstr>9.13.2 弹出式菜单</vt:lpstr>
      <vt:lpstr>9.13.2 弹出式菜单</vt:lpstr>
      <vt:lpstr>9.14  选项卡面板</vt:lpstr>
      <vt:lpstr>9.14  选项卡面板</vt:lpstr>
      <vt:lpstr>9.14  选项卡面板</vt:lpstr>
      <vt:lpstr>9.14  选项卡面板</vt:lpstr>
      <vt:lpstr>9.14  选项卡面板</vt:lpstr>
      <vt:lpstr>9.15  小结</vt:lpstr>
      <vt:lpstr>习题 </vt:lpstr>
    </vt:vector>
  </TitlesOfParts>
  <Company>北京大学计算机系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张桂珠  姚晓峰</dc:creator>
  <cp:lastModifiedBy>陈 力</cp:lastModifiedBy>
  <cp:revision>289</cp:revision>
  <dcterms:created xsi:type="dcterms:W3CDTF">2001-10-08T14:00:55Z</dcterms:created>
  <dcterms:modified xsi:type="dcterms:W3CDTF">2019-05-12T09:38:06Z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