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2" r:id="rId5"/>
    <p:sldId id="283" r:id="rId6"/>
    <p:sldId id="259" r:id="rId7"/>
    <p:sldId id="278" r:id="rId8"/>
    <p:sldId id="279" r:id="rId9"/>
    <p:sldId id="280" r:id="rId10"/>
    <p:sldId id="281" r:id="rId11"/>
    <p:sldId id="270" r:id="rId12"/>
    <p:sldId id="262" r:id="rId13"/>
    <p:sldId id="285" r:id="rId14"/>
    <p:sldId id="273" r:id="rId15"/>
    <p:sldId id="284" r:id="rId16"/>
    <p:sldId id="274" r:id="rId17"/>
    <p:sldId id="264" r:id="rId18"/>
    <p:sldId id="289" r:id="rId19"/>
    <p:sldId id="288" r:id="rId20"/>
    <p:sldId id="261" r:id="rId21"/>
    <p:sldId id="265" r:id="rId22"/>
    <p:sldId id="266" r:id="rId23"/>
    <p:sldId id="275" r:id="rId24"/>
    <p:sldId id="267" r:id="rId25"/>
    <p:sldId id="286" r:id="rId26"/>
    <p:sldId id="271" r:id="rId27"/>
    <p:sldId id="26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84B833E-A212-49EF-B09D-A2C1D62EDE8C}">
          <p14:sldIdLst>
            <p14:sldId id="256"/>
            <p14:sldId id="257"/>
            <p14:sldId id="258"/>
            <p14:sldId id="282"/>
            <p14:sldId id="283"/>
            <p14:sldId id="259"/>
            <p14:sldId id="278"/>
            <p14:sldId id="279"/>
            <p14:sldId id="280"/>
            <p14:sldId id="281"/>
            <p14:sldId id="270"/>
            <p14:sldId id="262"/>
            <p14:sldId id="285"/>
            <p14:sldId id="273"/>
            <p14:sldId id="284"/>
            <p14:sldId id="274"/>
            <p14:sldId id="264"/>
            <p14:sldId id="289"/>
            <p14:sldId id="288"/>
            <p14:sldId id="261"/>
            <p14:sldId id="265"/>
            <p14:sldId id="266"/>
            <p14:sldId id="275"/>
            <p14:sldId id="267"/>
            <p14:sldId id="286"/>
            <p14:sldId id="271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A50021"/>
    <a:srgbClr val="D9CFBC"/>
    <a:srgbClr val="DAD0BD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NAND_FLASH_DC/DC_1.pdf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F6ADAD-96BB-416B-B4A2-51403E5D8099}"/>
              </a:ext>
            </a:extLst>
          </p:cNvPr>
          <p:cNvSpPr txBox="1"/>
          <p:nvPr/>
        </p:nvSpPr>
        <p:spPr>
          <a:xfrm>
            <a:off x="6493437" y="3613510"/>
            <a:ext cx="35578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>
                <a:solidFill>
                  <a:srgbClr val="660033"/>
                </a:solidFill>
              </a:rPr>
              <a:t>Manjush</a:t>
            </a:r>
            <a:r>
              <a:rPr lang="en-US" dirty="0">
                <a:solidFill>
                  <a:srgbClr val="660033"/>
                </a:solidFill>
              </a:rPr>
              <a:t> </a:t>
            </a:r>
            <a:r>
              <a:rPr lang="en-US" dirty="0" err="1">
                <a:solidFill>
                  <a:srgbClr val="660033"/>
                </a:solidFill>
              </a:rPr>
              <a:t>Padmamma</a:t>
            </a:r>
            <a:r>
              <a:rPr lang="en-US" dirty="0">
                <a:solidFill>
                  <a:srgbClr val="660033"/>
                </a:solidFill>
              </a:rPr>
              <a:t> </a:t>
            </a:r>
            <a:r>
              <a:rPr lang="en-US" dirty="0" err="1">
                <a:solidFill>
                  <a:srgbClr val="660033"/>
                </a:solidFill>
              </a:rPr>
              <a:t>Venkatesha</a:t>
            </a:r>
            <a:r>
              <a:rPr lang="en-US" dirty="0">
                <a:solidFill>
                  <a:srgbClr val="660033"/>
                </a:solidFill>
              </a:rPr>
              <a:t> </a:t>
            </a:r>
          </a:p>
          <a:p>
            <a:r>
              <a:rPr lang="en-US" dirty="0">
                <a:solidFill>
                  <a:srgbClr val="660033"/>
                </a:solidFill>
              </a:rPr>
              <a:t>Lakshmi Manoja Kavuri </a:t>
            </a:r>
          </a:p>
          <a:p>
            <a:r>
              <a:rPr lang="en-US" dirty="0" err="1">
                <a:solidFill>
                  <a:srgbClr val="660033"/>
                </a:solidFill>
              </a:rPr>
              <a:t>Sumeeth</a:t>
            </a:r>
            <a:r>
              <a:rPr lang="en-US" dirty="0">
                <a:solidFill>
                  <a:srgbClr val="660033"/>
                </a:solidFill>
              </a:rPr>
              <a:t> </a:t>
            </a:r>
            <a:r>
              <a:rPr lang="en-US" dirty="0" err="1">
                <a:solidFill>
                  <a:srgbClr val="660033"/>
                </a:solidFill>
              </a:rPr>
              <a:t>Budhi</a:t>
            </a:r>
            <a:r>
              <a:rPr lang="en-US" dirty="0">
                <a:solidFill>
                  <a:srgbClr val="660033"/>
                </a:solidFill>
              </a:rPr>
              <a:t> Mahaveer </a:t>
            </a:r>
          </a:p>
          <a:p>
            <a:r>
              <a:rPr lang="en-US" dirty="0">
                <a:solidFill>
                  <a:srgbClr val="660033"/>
                </a:solidFill>
              </a:rPr>
              <a:t>Yash </a:t>
            </a:r>
            <a:r>
              <a:rPr lang="en-US" dirty="0" err="1">
                <a:solidFill>
                  <a:srgbClr val="660033"/>
                </a:solidFill>
              </a:rPr>
              <a:t>Hiremath</a:t>
            </a:r>
            <a:r>
              <a:rPr lang="en-US" dirty="0">
                <a:solidFill>
                  <a:srgbClr val="660033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5A7EF-DFC2-4C79-9ACF-42FADBB05C03}"/>
              </a:ext>
            </a:extLst>
          </p:cNvPr>
          <p:cNvSpPr txBox="1"/>
          <p:nvPr/>
        </p:nvSpPr>
        <p:spPr>
          <a:xfrm>
            <a:off x="2555277" y="100096"/>
            <a:ext cx="719998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accent2">
                    <a:lumMod val="50000"/>
                  </a:schemeClr>
                </a:solidFill>
              </a:rPr>
              <a:t>ECE 571  Introduction to System Verilog</a:t>
            </a:r>
          </a:p>
          <a:p>
            <a:endParaRPr lang="en-US" sz="3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3485CD0-FA8D-4BB3-A72E-F96F466F1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7426" y="840235"/>
            <a:ext cx="6815669" cy="2602523"/>
          </a:xfrm>
        </p:spPr>
        <p:txBody>
          <a:bodyPr/>
          <a:lstStyle/>
          <a:p>
            <a:r>
              <a:rPr lang="en-US" sz="4000" dirty="0"/>
              <a:t>Design and Verification </a:t>
            </a:r>
            <a:br>
              <a:rPr lang="en-US" sz="4000" dirty="0"/>
            </a:br>
            <a:r>
              <a:rPr lang="en-US" sz="4000" dirty="0"/>
              <a:t>of NAND Flash based Memory Controller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1755B-40E8-4C8F-AFE3-1F07C25AEA76}"/>
              </a:ext>
            </a:extLst>
          </p:cNvPr>
          <p:cNvSpPr txBox="1"/>
          <p:nvPr/>
        </p:nvSpPr>
        <p:spPr>
          <a:xfrm>
            <a:off x="4618200" y="805827"/>
            <a:ext cx="4837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odoni MT Black" panose="02070A03080606020203" pitchFamily="18" charset="0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4010111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B9B9-FD4F-4856-86FD-1A32F582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EA7F26-20C8-4F06-B81F-501ED8430FE1}"/>
              </a:ext>
            </a:extLst>
          </p:cNvPr>
          <p:cNvSpPr txBox="1"/>
          <p:nvPr/>
        </p:nvSpPr>
        <p:spPr>
          <a:xfrm>
            <a:off x="1363318" y="3004670"/>
            <a:ext cx="9465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Buffer Write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Buffer Read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Counter Implementation for Buffer Depth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Designed to handle data coherence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Buffer overwrite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Buffer read termination</a:t>
            </a:r>
          </a:p>
          <a:p>
            <a:pPr lvl="1"/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779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6EE17F-8CD7-4967-86A7-44D5BBA4D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0" t="2623" r="7211" b="4837"/>
          <a:stretch/>
        </p:blipFill>
        <p:spPr>
          <a:xfrm>
            <a:off x="848139" y="1471829"/>
            <a:ext cx="4810540" cy="46771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6EB3E5-E647-4D68-B795-FCC018DF899B}"/>
              </a:ext>
            </a:extLst>
          </p:cNvPr>
          <p:cNvSpPr txBox="1"/>
          <p:nvPr/>
        </p:nvSpPr>
        <p:spPr>
          <a:xfrm>
            <a:off x="2875722" y="715619"/>
            <a:ext cx="6228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Block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68691-EE15-4519-960B-D0DBF3D1FE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3" t="279" r="4275" b="2769"/>
          <a:stretch/>
        </p:blipFill>
        <p:spPr>
          <a:xfrm>
            <a:off x="5565913" y="1617183"/>
            <a:ext cx="6082748" cy="438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5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33A4-02B9-4FAE-A1B7-2A710CD7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966E5B-5657-44D5-8E0E-5755D01EFBDC}"/>
              </a:ext>
            </a:extLst>
          </p:cNvPr>
          <p:cNvSpPr txBox="1"/>
          <p:nvPr/>
        </p:nvSpPr>
        <p:spPr>
          <a:xfrm>
            <a:off x="1444361" y="3428108"/>
            <a:ext cx="906448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dirty="0"/>
              <a:t>Deterministic Approach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dirty="0"/>
              <a:t>Functional Verification	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3277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33A4-02B9-4FAE-A1B7-2A710CD7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966E5B-5657-44D5-8E0E-5755D01EFBDC}"/>
              </a:ext>
            </a:extLst>
          </p:cNvPr>
          <p:cNvSpPr txBox="1"/>
          <p:nvPr/>
        </p:nvSpPr>
        <p:spPr>
          <a:xfrm>
            <a:off x="1426776" y="2839024"/>
            <a:ext cx="90644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500" dirty="0"/>
              <a:t>Establish test environment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500" dirty="0"/>
              <a:t>Interface &amp; Top Module Interactions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500" dirty="0"/>
              <a:t>Forcing input test vectors.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500" dirty="0"/>
              <a:t>Monitor DUT response on waveforms and transcript</a:t>
            </a:r>
          </a:p>
          <a:p>
            <a:r>
              <a:rPr lang="en-US" sz="2500" dirty="0"/>
              <a:t>	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4976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817BAF-1482-4EC3-8B13-D6C08EEB2498}"/>
              </a:ext>
            </a:extLst>
          </p:cNvPr>
          <p:cNvSpPr/>
          <p:nvPr/>
        </p:nvSpPr>
        <p:spPr>
          <a:xfrm>
            <a:off x="2146026" y="1526372"/>
            <a:ext cx="7251008" cy="4596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Gautami" panose="020B0502040204020203" pitchFamily="34" charset="0"/>
              </a:rPr>
              <a:t>                                                                                                   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28F93D-DA9A-4615-9CC2-FDDC6C4C648A}"/>
              </a:ext>
            </a:extLst>
          </p:cNvPr>
          <p:cNvSpPr/>
          <p:nvPr/>
        </p:nvSpPr>
        <p:spPr>
          <a:xfrm>
            <a:off x="2960566" y="2831044"/>
            <a:ext cx="1619250" cy="2590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200">
                <a:solidFill>
                  <a:srgbClr val="92D050"/>
                </a:solidFill>
                <a:effectLst/>
                <a:ea typeface="Calibri" panose="020F0502020204030204" pitchFamily="34" charset="0"/>
                <a:cs typeface="Gautami" panose="020B0502040204020203" pitchFamily="34" charset="0"/>
              </a:rPr>
              <a:t>DUT</a:t>
            </a:r>
            <a:endParaRPr lang="en-US" sz="1100">
              <a:effectLst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81D527-B19F-4712-944C-158EB9294494}"/>
              </a:ext>
            </a:extLst>
          </p:cNvPr>
          <p:cNvSpPr/>
          <p:nvPr/>
        </p:nvSpPr>
        <p:spPr>
          <a:xfrm>
            <a:off x="5552455" y="2769404"/>
            <a:ext cx="438150" cy="2562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Gautami" panose="020B0502040204020203" pitchFamily="34" charset="0"/>
              </a:rPr>
              <a:t>I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Gautami" panose="020B0502040204020203" pitchFamily="34" charset="0"/>
              </a:rPr>
              <a:t>N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Gautami" panose="020B0502040204020203" pitchFamily="34" charset="0"/>
              </a:rPr>
              <a:t>T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Gautami" panose="020B0502040204020203" pitchFamily="34" charset="0"/>
              </a:rPr>
              <a:t>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Gautami" panose="020B0502040204020203" pitchFamily="34" charset="0"/>
              </a:rPr>
              <a:t>R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Gautami" panose="020B0502040204020203" pitchFamily="34" charset="0"/>
              </a:rPr>
              <a:t>F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Gautami" panose="020B0502040204020203" pitchFamily="34" charset="0"/>
              </a:rPr>
              <a:t>A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Gautami" panose="020B0502040204020203" pitchFamily="34" charset="0"/>
              </a:rPr>
              <a:t>C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Gautami" panose="020B0502040204020203" pitchFamily="34" charset="0"/>
              </a:rPr>
              <a:t>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06CB0-1970-40B7-A136-805C85C9D305}"/>
              </a:ext>
            </a:extLst>
          </p:cNvPr>
          <p:cNvSpPr/>
          <p:nvPr/>
        </p:nvSpPr>
        <p:spPr>
          <a:xfrm>
            <a:off x="6830357" y="2831044"/>
            <a:ext cx="1581150" cy="2590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200">
                <a:solidFill>
                  <a:srgbClr val="92D050"/>
                </a:solidFill>
                <a:effectLst/>
                <a:ea typeface="Calibri" panose="020F0502020204030204" pitchFamily="34" charset="0"/>
                <a:cs typeface="Gautami" panose="020B0502040204020203" pitchFamily="34" charset="0"/>
              </a:rPr>
              <a:t>Test</a:t>
            </a:r>
            <a:endParaRPr lang="en-US" sz="1100">
              <a:effectLst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200">
                <a:solidFill>
                  <a:srgbClr val="92D050"/>
                </a:solidFill>
                <a:effectLst/>
                <a:ea typeface="Calibri" panose="020F0502020204030204" pitchFamily="34" charset="0"/>
                <a:cs typeface="Gautami" panose="020B0502040204020203" pitchFamily="34" charset="0"/>
              </a:rPr>
              <a:t>Bench</a:t>
            </a:r>
            <a:endParaRPr lang="en-US" sz="1100">
              <a:effectLst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59FF42CD-9854-4CBC-AC19-2A9A70F7FD2E}"/>
              </a:ext>
            </a:extLst>
          </p:cNvPr>
          <p:cNvSpPr/>
          <p:nvPr/>
        </p:nvSpPr>
        <p:spPr>
          <a:xfrm>
            <a:off x="4579816" y="3884864"/>
            <a:ext cx="945874" cy="3313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1B613E5A-5605-43D5-86A2-44FF146190E8}"/>
              </a:ext>
            </a:extLst>
          </p:cNvPr>
          <p:cNvSpPr/>
          <p:nvPr/>
        </p:nvSpPr>
        <p:spPr>
          <a:xfrm>
            <a:off x="5990605" y="3960792"/>
            <a:ext cx="852282" cy="3313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757585F7-55E6-4BED-885C-2658B643C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15" y="1872085"/>
            <a:ext cx="2373630" cy="603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843C0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Top Environment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1A6B7729-1D52-447B-BBF5-58D68EA69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716" y="2173710"/>
            <a:ext cx="1229553" cy="407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3857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PACKAGE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23EDF3-875B-4971-8BDF-05F4820713DB}"/>
              </a:ext>
            </a:extLst>
          </p:cNvPr>
          <p:cNvSpPr txBox="1"/>
          <p:nvPr/>
        </p:nvSpPr>
        <p:spPr>
          <a:xfrm>
            <a:off x="2146025" y="861391"/>
            <a:ext cx="811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DETERMINISTIC APPROACH   ENVIRONMENT</a:t>
            </a:r>
          </a:p>
        </p:txBody>
      </p:sp>
    </p:spTree>
    <p:extLst>
      <p:ext uri="{BB962C8B-B14F-4D97-AF65-F5344CB8AC3E}">
        <p14:creationId xmlns:p14="http://schemas.microsoft.com/office/powerpoint/2010/main" val="749077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33A4-02B9-4FAE-A1B7-2A710CD7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966E5B-5657-44D5-8E0E-5755D01EFBDC}"/>
              </a:ext>
            </a:extLst>
          </p:cNvPr>
          <p:cNvSpPr txBox="1"/>
          <p:nvPr/>
        </p:nvSpPr>
        <p:spPr>
          <a:xfrm>
            <a:off x="1400398" y="2487332"/>
            <a:ext cx="906448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500" dirty="0"/>
              <a:t>Create test environment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500" dirty="0"/>
              <a:t>Interface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500" dirty="0"/>
              <a:t>Test Environment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500" dirty="0"/>
              <a:t>Top Environment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500" dirty="0"/>
              <a:t>Constraint Randomization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500" dirty="0"/>
              <a:t>Generating packets of test vectors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500" dirty="0"/>
              <a:t>Driving test vectors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500" dirty="0"/>
              <a:t>Monitor the response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500" dirty="0"/>
              <a:t>Assert the response and score it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90214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2C780C-3C0B-4EA4-B044-8630144B1681}"/>
              </a:ext>
            </a:extLst>
          </p:cNvPr>
          <p:cNvSpPr/>
          <p:nvPr/>
        </p:nvSpPr>
        <p:spPr>
          <a:xfrm>
            <a:off x="1736035" y="1281550"/>
            <a:ext cx="8719930" cy="4903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Gautami" panose="020B0502040204020203" pitchFamily="34" charset="0"/>
              </a:rPr>
              <a:t>                                                                                                   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312EA2-695C-414D-9131-232CACC7397B}"/>
              </a:ext>
            </a:extLst>
          </p:cNvPr>
          <p:cNvSpPr/>
          <p:nvPr/>
        </p:nvSpPr>
        <p:spPr>
          <a:xfrm>
            <a:off x="2339385" y="3117756"/>
            <a:ext cx="1439104" cy="14709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200">
                <a:solidFill>
                  <a:srgbClr val="92D050"/>
                </a:solidFill>
                <a:effectLst/>
                <a:ea typeface="Calibri" panose="020F0502020204030204" pitchFamily="34" charset="0"/>
                <a:cs typeface="Gautami" panose="020B0502040204020203" pitchFamily="34" charset="0"/>
              </a:rPr>
              <a:t>DUT</a:t>
            </a:r>
            <a:endParaRPr lang="en-US" sz="1100">
              <a:effectLst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26E4B8-33A6-462C-A189-051472A5BA56}"/>
              </a:ext>
            </a:extLst>
          </p:cNvPr>
          <p:cNvSpPr/>
          <p:nvPr/>
        </p:nvSpPr>
        <p:spPr>
          <a:xfrm>
            <a:off x="4734809" y="2733709"/>
            <a:ext cx="438150" cy="24827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Gautami" panose="020B0502040204020203" pitchFamily="34" charset="0"/>
              </a:rPr>
              <a:t>I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Gautami" panose="020B0502040204020203" pitchFamily="34" charset="0"/>
              </a:rPr>
              <a:t>N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Gautami" panose="020B0502040204020203" pitchFamily="34" charset="0"/>
              </a:rPr>
              <a:t>T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Gautami" panose="020B0502040204020203" pitchFamily="34" charset="0"/>
              </a:rPr>
              <a:t>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Gautami" panose="020B0502040204020203" pitchFamily="34" charset="0"/>
              </a:rPr>
              <a:t>R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Gautami" panose="020B0502040204020203" pitchFamily="34" charset="0"/>
              </a:rPr>
              <a:t>F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Gautami" panose="020B0502040204020203" pitchFamily="34" charset="0"/>
              </a:rPr>
              <a:t>A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Gautami" panose="020B0502040204020203" pitchFamily="34" charset="0"/>
              </a:rPr>
              <a:t>C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Gautami" panose="020B0502040204020203" pitchFamily="34" charset="0"/>
              </a:rPr>
              <a:t>E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558F2AD3-AB5D-47E6-8724-1AEB07983CDD}"/>
              </a:ext>
            </a:extLst>
          </p:cNvPr>
          <p:cNvSpPr/>
          <p:nvPr/>
        </p:nvSpPr>
        <p:spPr>
          <a:xfrm>
            <a:off x="3778489" y="3643761"/>
            <a:ext cx="945874" cy="3313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E669D3B2-53DC-4F76-B9E5-156476C7A8A1}"/>
              </a:ext>
            </a:extLst>
          </p:cNvPr>
          <p:cNvSpPr/>
          <p:nvPr/>
        </p:nvSpPr>
        <p:spPr>
          <a:xfrm>
            <a:off x="5181513" y="3643761"/>
            <a:ext cx="581255" cy="3313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6A5E4D98-507E-4EF7-A036-2540E01B0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558" y="1369957"/>
            <a:ext cx="2373630" cy="603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843C0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Top Environment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018F8036-65FA-43D7-95F1-B22A6CC09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1215" y="1416099"/>
            <a:ext cx="1229553" cy="375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3857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PACKAGE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AF9998-82B9-4464-99B7-92CCE6B4D9C3}"/>
              </a:ext>
            </a:extLst>
          </p:cNvPr>
          <p:cNvSpPr/>
          <p:nvPr/>
        </p:nvSpPr>
        <p:spPr>
          <a:xfrm>
            <a:off x="5771322" y="1973207"/>
            <a:ext cx="4576780" cy="39722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E6DC93-73D9-480E-B549-33BD9232A128}"/>
              </a:ext>
            </a:extLst>
          </p:cNvPr>
          <p:cNvSpPr/>
          <p:nvPr/>
        </p:nvSpPr>
        <p:spPr>
          <a:xfrm>
            <a:off x="8218672" y="3982605"/>
            <a:ext cx="1653598" cy="17252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2400" dirty="0">
                <a:solidFill>
                  <a:srgbClr val="00B050"/>
                </a:solidFill>
              </a:rPr>
              <a:t>Generator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7D748-F12C-43D1-8B90-86E854161907}"/>
              </a:ext>
            </a:extLst>
          </p:cNvPr>
          <p:cNvSpPr/>
          <p:nvPr/>
        </p:nvSpPr>
        <p:spPr>
          <a:xfrm>
            <a:off x="8221008" y="2053292"/>
            <a:ext cx="1556498" cy="1388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Driver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EE724D-B7C6-44C1-AEC4-AEBAB97BA19B}"/>
              </a:ext>
            </a:extLst>
          </p:cNvPr>
          <p:cNvSpPr/>
          <p:nvPr/>
        </p:nvSpPr>
        <p:spPr>
          <a:xfrm>
            <a:off x="6163467" y="3915779"/>
            <a:ext cx="1367668" cy="736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MONITOR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7C094C-3EDD-4DF4-B08C-074D9C3B946A}"/>
              </a:ext>
            </a:extLst>
          </p:cNvPr>
          <p:cNvSpPr/>
          <p:nvPr/>
        </p:nvSpPr>
        <p:spPr>
          <a:xfrm>
            <a:off x="6096000" y="5239798"/>
            <a:ext cx="1879120" cy="5006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SCORE BOARD</a:t>
            </a:r>
          </a:p>
        </p:txBody>
      </p:sp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F120D829-BBD3-4C18-9B04-C37A3A3CBB98}"/>
              </a:ext>
            </a:extLst>
          </p:cNvPr>
          <p:cNvSpPr/>
          <p:nvPr/>
        </p:nvSpPr>
        <p:spPr>
          <a:xfrm>
            <a:off x="6612415" y="4664393"/>
            <a:ext cx="316177" cy="5520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97EE17-F083-4036-B101-519223F97FB8}"/>
              </a:ext>
            </a:extLst>
          </p:cNvPr>
          <p:cNvSpPr txBox="1"/>
          <p:nvPr/>
        </p:nvSpPr>
        <p:spPr>
          <a:xfrm>
            <a:off x="8224074" y="3548536"/>
            <a:ext cx="168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      BOX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7E2D2-5E2E-4CAF-B068-221624AE3D20}"/>
              </a:ext>
            </a:extLst>
          </p:cNvPr>
          <p:cNvSpPr txBox="1"/>
          <p:nvPr/>
        </p:nvSpPr>
        <p:spPr>
          <a:xfrm>
            <a:off x="8713632" y="5318854"/>
            <a:ext cx="1268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Transaction</a:t>
            </a:r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D01AAF1D-1709-4538-B463-1085C61E406B}"/>
              </a:ext>
            </a:extLst>
          </p:cNvPr>
          <p:cNvSpPr/>
          <p:nvPr/>
        </p:nvSpPr>
        <p:spPr>
          <a:xfrm>
            <a:off x="8821215" y="3446582"/>
            <a:ext cx="316177" cy="5520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019D63-DB58-449A-A061-DCE9DB51348A}"/>
              </a:ext>
            </a:extLst>
          </p:cNvPr>
          <p:cNvSpPr txBox="1"/>
          <p:nvPr/>
        </p:nvSpPr>
        <p:spPr>
          <a:xfrm>
            <a:off x="6014027" y="4755746"/>
            <a:ext cx="168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      BOX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9C4030-88AC-44E6-BC04-BDF28A659FE6}"/>
              </a:ext>
            </a:extLst>
          </p:cNvPr>
          <p:cNvCxnSpPr>
            <a:cxnSpLocks/>
          </p:cNvCxnSpPr>
          <p:nvPr/>
        </p:nvCxnSpPr>
        <p:spPr>
          <a:xfrm>
            <a:off x="6927235" y="1283404"/>
            <a:ext cx="0" cy="39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4581FC-CBE7-4404-8E71-3961F3904E0B}"/>
              </a:ext>
            </a:extLst>
          </p:cNvPr>
          <p:cNvCxnSpPr>
            <a:cxnSpLocks/>
          </p:cNvCxnSpPr>
          <p:nvPr/>
        </p:nvCxnSpPr>
        <p:spPr>
          <a:xfrm>
            <a:off x="7617695" y="1283404"/>
            <a:ext cx="0" cy="39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D9CB2D2-4CC9-4E8D-B154-F7750BB59BCC}"/>
              </a:ext>
            </a:extLst>
          </p:cNvPr>
          <p:cNvSpPr txBox="1"/>
          <p:nvPr/>
        </p:nvSpPr>
        <p:spPr>
          <a:xfrm>
            <a:off x="6403218" y="1369957"/>
            <a:ext cx="129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Clk</a:t>
            </a:r>
            <a:r>
              <a:rPr lang="en-US" dirty="0"/>
              <a:t>     Reset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0C3FA0-503F-413D-BB62-4F397E57C967}"/>
              </a:ext>
            </a:extLst>
          </p:cNvPr>
          <p:cNvSpPr/>
          <p:nvPr/>
        </p:nvSpPr>
        <p:spPr>
          <a:xfrm>
            <a:off x="6244758" y="2175181"/>
            <a:ext cx="1518850" cy="7702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Test Environment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A03D29-7F8B-4900-A0FC-02FEB73DD0C5}"/>
              </a:ext>
            </a:extLst>
          </p:cNvPr>
          <p:cNvSpPr txBox="1"/>
          <p:nvPr/>
        </p:nvSpPr>
        <p:spPr>
          <a:xfrm>
            <a:off x="2782957" y="713361"/>
            <a:ext cx="8269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FUNCTIONAL VERIFICATION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368255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33A4-02B9-4FAE-A1B7-2A710CD7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80AC0-C1EF-4938-819E-5236F426DAA9}"/>
              </a:ext>
            </a:extLst>
          </p:cNvPr>
          <p:cNvSpPr txBox="1"/>
          <p:nvPr/>
        </p:nvSpPr>
        <p:spPr>
          <a:xfrm>
            <a:off x="1295402" y="2551881"/>
            <a:ext cx="101478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Verification approach using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800" dirty="0"/>
              <a:t>Constraint randomization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800" dirty="0"/>
              <a:t>Assertions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800" dirty="0"/>
              <a:t>Clocking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800" dirty="0"/>
              <a:t>Properties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800" dirty="0"/>
              <a:t>Interfaces</a:t>
            </a:r>
          </a:p>
          <a:p>
            <a:pPr lvl="1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28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851994-9250-46B3-BB87-6E1891B136F6}"/>
              </a:ext>
            </a:extLst>
          </p:cNvPr>
          <p:cNvSpPr txBox="1"/>
          <p:nvPr/>
        </p:nvSpPr>
        <p:spPr>
          <a:xfrm>
            <a:off x="2266122" y="599373"/>
            <a:ext cx="870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Deterministic Approach Verification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CCFE9-55FF-4DCF-AFFC-FAFE21912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80" y="1245704"/>
            <a:ext cx="11220737" cy="466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31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2F9793-EA75-436A-A408-F5C9CCCCCFC7}"/>
              </a:ext>
            </a:extLst>
          </p:cNvPr>
          <p:cNvSpPr txBox="1"/>
          <p:nvPr/>
        </p:nvSpPr>
        <p:spPr>
          <a:xfrm>
            <a:off x="3233531" y="689112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Functional Verification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BBCC6-C60E-416D-A7D9-61DFFFDBA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06" y="1335443"/>
            <a:ext cx="10162788" cy="47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2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33A4-02B9-4FAE-A1B7-2A710CD7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CONTRIBUTION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7D9372-B784-452A-B1BD-36453F1B084D}"/>
              </a:ext>
            </a:extLst>
          </p:cNvPr>
          <p:cNvSpPr txBox="1"/>
          <p:nvPr/>
        </p:nvSpPr>
        <p:spPr>
          <a:xfrm>
            <a:off x="1506415" y="2606091"/>
            <a:ext cx="9214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Basic environment of design : </a:t>
            </a:r>
            <a:r>
              <a:rPr lang="en-US" sz="2200" dirty="0" err="1"/>
              <a:t>Manjush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Design in SV : </a:t>
            </a:r>
            <a:r>
              <a:rPr lang="en-US" sz="2200" dirty="0" err="1"/>
              <a:t>Manjush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Tested Design with Basic </a:t>
            </a:r>
            <a:r>
              <a:rPr lang="en-US" sz="2200" dirty="0" err="1"/>
              <a:t>testbench</a:t>
            </a:r>
            <a:r>
              <a:rPr lang="en-US" sz="2200" dirty="0"/>
              <a:t> : </a:t>
            </a:r>
            <a:r>
              <a:rPr lang="en-US" sz="2200" dirty="0" err="1"/>
              <a:t>Manjush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Verification Plan : </a:t>
            </a:r>
            <a:r>
              <a:rPr lang="en-US" sz="2200" dirty="0" err="1"/>
              <a:t>Sumeeth</a:t>
            </a:r>
            <a:r>
              <a:rPr lang="en-US" sz="2200" dirty="0"/>
              <a:t> &amp; </a:t>
            </a:r>
            <a:r>
              <a:rPr lang="en-US" sz="2200" dirty="0" err="1"/>
              <a:t>Manjush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Deterministic approach of Verification : </a:t>
            </a:r>
            <a:r>
              <a:rPr lang="en-US" sz="2200" dirty="0" err="1"/>
              <a:t>Manjush</a:t>
            </a:r>
            <a:r>
              <a:rPr lang="en-US" sz="2200" dirty="0"/>
              <a:t> &amp; Yash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Functional Verification : </a:t>
            </a:r>
            <a:r>
              <a:rPr lang="en-US" sz="2200" dirty="0" err="1"/>
              <a:t>Sumeeth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Synthesized in DC : </a:t>
            </a:r>
            <a:r>
              <a:rPr lang="en-US" sz="2200" dirty="0" err="1"/>
              <a:t>Sumeeth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Unit Testing in emulation : </a:t>
            </a:r>
            <a:r>
              <a:rPr lang="en-US" sz="2200" dirty="0" err="1"/>
              <a:t>Manoja</a:t>
            </a:r>
            <a:r>
              <a:rPr lang="en-US" sz="2200" dirty="0"/>
              <a:t> &amp; Yash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Emulating design on </a:t>
            </a:r>
            <a:r>
              <a:rPr lang="en-US" sz="2200" dirty="0" err="1"/>
              <a:t>velocesolo</a:t>
            </a:r>
            <a:r>
              <a:rPr lang="en-US" sz="2200" dirty="0"/>
              <a:t> : </a:t>
            </a:r>
            <a:r>
              <a:rPr lang="en-US" sz="2200" dirty="0" err="1"/>
              <a:t>Manoja</a:t>
            </a:r>
            <a:r>
              <a:rPr lang="en-US" sz="2200" dirty="0"/>
              <a:t> &amp; Yash</a:t>
            </a:r>
          </a:p>
        </p:txBody>
      </p:sp>
    </p:spTree>
    <p:extLst>
      <p:ext uri="{BB962C8B-B14F-4D97-AF65-F5344CB8AC3E}">
        <p14:creationId xmlns:p14="http://schemas.microsoft.com/office/powerpoint/2010/main" val="1398307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33A4-02B9-4FAE-A1B7-2A710CD7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Synthesis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1818CB-BBB8-4321-8AB0-1B571ABDA7DA}"/>
              </a:ext>
            </a:extLst>
          </p:cNvPr>
          <p:cNvSpPr txBox="1"/>
          <p:nvPr/>
        </p:nvSpPr>
        <p:spPr>
          <a:xfrm>
            <a:off x="1404730" y="2650435"/>
            <a:ext cx="86139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Used Synopsys Design Compiler (DC) to perform hardware synthesis.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takes an RTL hardware description and a standard cell library as input and produces a gate level netlist as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Output obtained is a complete structural description.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Generated using </a:t>
            </a:r>
            <a:r>
              <a:rPr lang="en-US" sz="2400" dirty="0" err="1"/>
              <a:t>Tcl</a:t>
            </a:r>
            <a:r>
              <a:rPr lang="en-US" sz="2400" dirty="0"/>
              <a:t> scripts.</a:t>
            </a:r>
          </a:p>
          <a:p>
            <a:endParaRPr lang="en-US" sz="2400" dirty="0"/>
          </a:p>
          <a:p>
            <a:r>
              <a:rPr lang="en-US" sz="2400" dirty="0">
                <a:hlinkClick r:id="rId2" action="ppaction://hlinkfile"/>
              </a:rPr>
              <a:t>DC synthesis flow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4423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33A4-02B9-4FAE-A1B7-2A710CD7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Emulation of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73ACD-C2C1-47F3-B449-9B2895930544}"/>
              </a:ext>
            </a:extLst>
          </p:cNvPr>
          <p:cNvSpPr txBox="1"/>
          <p:nvPr/>
        </p:nvSpPr>
        <p:spPr>
          <a:xfrm>
            <a:off x="1295402" y="2476642"/>
            <a:ext cx="107077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Emulation on </a:t>
            </a:r>
            <a:r>
              <a:rPr lang="en-US" sz="2600" b="1" dirty="0"/>
              <a:t>TBX Mode</a:t>
            </a:r>
            <a:r>
              <a:rPr lang="en-US" sz="26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Environment - </a:t>
            </a:r>
            <a:r>
              <a:rPr lang="en-US" sz="2600" dirty="0" err="1"/>
              <a:t>Veloce</a:t>
            </a:r>
            <a:r>
              <a:rPr lang="en-US" sz="2600" dirty="0"/>
              <a:t> Solo emulator.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TBX mode emulation involves both the host link and co-simulation link.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Implementation-</a:t>
            </a:r>
          </a:p>
          <a:p>
            <a:pPr marL="914400" lvl="1" indent="-457200">
              <a:buSzPct val="60000"/>
              <a:buFont typeface="Wingdings" panose="05000000000000000000" pitchFamily="2" charset="2"/>
              <a:buChar char="q"/>
            </a:pPr>
            <a:r>
              <a:rPr lang="en-US" sz="2600" dirty="0"/>
              <a:t>Interface and  DUT - </a:t>
            </a:r>
            <a:r>
              <a:rPr lang="en-US" sz="2600" dirty="0" err="1"/>
              <a:t>Veloce</a:t>
            </a:r>
            <a:endParaRPr lang="en-US" sz="2600" dirty="0"/>
          </a:p>
          <a:p>
            <a:pPr marL="914400" lvl="1" indent="-457200">
              <a:buSzPct val="60000"/>
              <a:buFont typeface="Wingdings" panose="05000000000000000000" pitchFamily="2" charset="2"/>
              <a:buChar char="q"/>
            </a:pPr>
            <a:r>
              <a:rPr lang="en-US" sz="2600" dirty="0"/>
              <a:t>Untimed Testbench - Server</a:t>
            </a:r>
          </a:p>
          <a:p>
            <a:pPr marL="914400" lvl="1" indent="-457200">
              <a:buSzPct val="60000"/>
              <a:buFont typeface="Wingdings" panose="05000000000000000000" pitchFamily="2" charset="2"/>
              <a:buChar char="q"/>
            </a:pPr>
            <a:r>
              <a:rPr lang="en-US" sz="2600" dirty="0"/>
              <a:t>Definition of tasks 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600" dirty="0"/>
              <a:t>Communication to </a:t>
            </a:r>
            <a:r>
              <a:rPr lang="en-US" sz="2600" dirty="0" err="1"/>
              <a:t>hvl</a:t>
            </a:r>
            <a:r>
              <a:rPr lang="en-US" sz="2600" dirty="0"/>
              <a:t> 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600" dirty="0"/>
              <a:t>Test vector generation</a:t>
            </a:r>
          </a:p>
        </p:txBody>
      </p:sp>
    </p:spTree>
    <p:extLst>
      <p:ext uri="{BB962C8B-B14F-4D97-AF65-F5344CB8AC3E}">
        <p14:creationId xmlns:p14="http://schemas.microsoft.com/office/powerpoint/2010/main" val="1192981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33A4-02B9-4FAE-A1B7-2A710CD7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up achieved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51BC73-D878-42E7-B971-0A6CD4F52A6A}"/>
              </a:ext>
            </a:extLst>
          </p:cNvPr>
          <p:cNvSpPr/>
          <p:nvPr/>
        </p:nvSpPr>
        <p:spPr>
          <a:xfrm>
            <a:off x="1043609" y="2604846"/>
            <a:ext cx="1060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</a:rPr>
              <a:t>To speedup, Simulators are event driven.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</a:rPr>
              <a:t>Speedup in TBX mode is obtained by reducing the number of interactions between server and the </a:t>
            </a:r>
            <a:r>
              <a:rPr lang="en-US" sz="2400" dirty="0" err="1">
                <a:ea typeface="Calibri" panose="020F0502020204030204" pitchFamily="34" charset="0"/>
              </a:rPr>
              <a:t>Veloce</a:t>
            </a:r>
            <a:r>
              <a:rPr lang="en-US" sz="2400" dirty="0">
                <a:ea typeface="Calibri" panose="020F0502020204030204" pitchFamily="34" charset="0"/>
              </a:rPr>
              <a:t> through the two links. 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F5EFC-AC3B-4093-BAF4-AB921C1C44A5}"/>
              </a:ext>
            </a:extLst>
          </p:cNvPr>
          <p:cNvSpPr txBox="1"/>
          <p:nvPr/>
        </p:nvSpPr>
        <p:spPr>
          <a:xfrm>
            <a:off x="2478157" y="4108174"/>
            <a:ext cx="6281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 </a:t>
            </a:r>
            <a:r>
              <a:rPr lang="en-US" sz="2400" dirty="0" err="1"/>
              <a:t>Veloce</a:t>
            </a:r>
            <a:r>
              <a:rPr lang="en-US" sz="2400" dirty="0"/>
              <a:t> mode ~ 1 minute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 </a:t>
            </a:r>
            <a:r>
              <a:rPr lang="en-US" sz="2400" dirty="0" err="1"/>
              <a:t>Puresim</a:t>
            </a:r>
            <a:r>
              <a:rPr lang="en-US" sz="2400" dirty="0"/>
              <a:t> mode = 1minute 3 seconds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3871E-30EB-4C70-A360-04F0400C8C41}"/>
              </a:ext>
            </a:extLst>
          </p:cNvPr>
          <p:cNvSpPr txBox="1"/>
          <p:nvPr/>
        </p:nvSpPr>
        <p:spPr>
          <a:xfrm>
            <a:off x="2736574" y="5234609"/>
            <a:ext cx="57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Speedup achieved = 5%  </a:t>
            </a:r>
          </a:p>
        </p:txBody>
      </p:sp>
    </p:spTree>
    <p:extLst>
      <p:ext uri="{BB962C8B-B14F-4D97-AF65-F5344CB8AC3E}">
        <p14:creationId xmlns:p14="http://schemas.microsoft.com/office/powerpoint/2010/main" val="2435577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97BC39-34CD-4A40-BF1D-A5500E1AF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8" y="1258954"/>
            <a:ext cx="4797286" cy="35515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1AE5ED-EEDE-474A-A7C6-16AA4CEC6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696" y="1364973"/>
            <a:ext cx="5830956" cy="3445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A6D202-BBAE-4CA8-B2A1-FF1E2466000B}"/>
              </a:ext>
            </a:extLst>
          </p:cNvPr>
          <p:cNvSpPr txBox="1"/>
          <p:nvPr/>
        </p:nvSpPr>
        <p:spPr>
          <a:xfrm>
            <a:off x="1616766" y="5075826"/>
            <a:ext cx="4147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Memory Controller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C71C93-0141-4414-8A6E-FD7C02E665F9}"/>
              </a:ext>
            </a:extLst>
          </p:cNvPr>
          <p:cNvSpPr txBox="1"/>
          <p:nvPr/>
        </p:nvSpPr>
        <p:spPr>
          <a:xfrm>
            <a:off x="6785114" y="5075826"/>
            <a:ext cx="437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NAND Flash Controller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84F6C1-3CBB-4878-B6AF-CB75F69BFD6D}"/>
              </a:ext>
            </a:extLst>
          </p:cNvPr>
          <p:cNvSpPr txBox="1"/>
          <p:nvPr/>
        </p:nvSpPr>
        <p:spPr>
          <a:xfrm>
            <a:off x="4472610" y="603091"/>
            <a:ext cx="4989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1425998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33A4-02B9-4FAE-A1B7-2A710CD7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D3A19-810F-4435-8D38-6AFBA3F8CB4F}"/>
              </a:ext>
            </a:extLst>
          </p:cNvPr>
          <p:cNvSpPr txBox="1"/>
          <p:nvPr/>
        </p:nvSpPr>
        <p:spPr>
          <a:xfrm>
            <a:off x="1295402" y="2484019"/>
            <a:ext cx="96011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Timing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Region based event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Designing using synthesizable constructs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Hierarchical test environment creation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Hierarchical calls using handles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Concurrent thread execution of test 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Region based event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Designing using synthesizable constructs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Emulation: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Making the top </a:t>
            </a:r>
            <a:r>
              <a:rPr lang="en-US" dirty="0" err="1"/>
              <a:t>hvl</a:t>
            </a:r>
            <a:r>
              <a:rPr lang="en-US" dirty="0"/>
              <a:t> module untimed. (Implicit FSM approach)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Complying with XRTL constraints on modeling tasks.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32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33A4-02B9-4FAE-A1B7-2A710CD7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51BC73-D878-42E7-B971-0A6CD4F52A6A}"/>
              </a:ext>
            </a:extLst>
          </p:cNvPr>
          <p:cNvSpPr/>
          <p:nvPr/>
        </p:nvSpPr>
        <p:spPr>
          <a:xfrm>
            <a:off x="1026024" y="2534507"/>
            <a:ext cx="106050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</a:rPr>
              <a:t>Operations to be implemented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</a:rPr>
              <a:t>Read 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</a:rPr>
              <a:t>Random Access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</a:rPr>
              <a:t>Program Page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</a:rPr>
              <a:t>Page Read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</a:rPr>
              <a:t>Functional Verification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</a:rPr>
              <a:t>Reference Model Design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</a:rPr>
              <a:t>Assertion based BFM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</a:rPr>
              <a:t>Checker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</a:rPr>
              <a:t>Functional Coverage</a:t>
            </a:r>
          </a:p>
          <a:p>
            <a:pPr lvl="2"/>
            <a:endParaRPr lang="en-US" sz="2400" dirty="0">
              <a:ea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ea typeface="Calibri" panose="020F0502020204030204" pitchFamily="34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03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F7B0-EA35-48CA-94B7-C9F4DA8D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17BBC0-5D78-4D0E-8DCF-3CFB349D6593}"/>
              </a:ext>
            </a:extLst>
          </p:cNvPr>
          <p:cNvSpPr txBox="1"/>
          <p:nvPr/>
        </p:nvSpPr>
        <p:spPr>
          <a:xfrm>
            <a:off x="1669773" y="2676939"/>
            <a:ext cx="86536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LATTICE Semiconductor NAND Flash Controller reference design manual.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Data sheet of Samsung K9F1G08R0A NAND Flash.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Design Compiler user guide.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/>
              <a:t>Veloce</a:t>
            </a:r>
            <a:r>
              <a:rPr lang="en-US" sz="2400" dirty="0"/>
              <a:t> user guide.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/>
              <a:t>Veloce</a:t>
            </a:r>
            <a:r>
              <a:rPr lang="en-US" sz="2400" dirty="0"/>
              <a:t> Languages and Communication Channels User Guide.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/>
              <a:t>Veloce</a:t>
            </a:r>
            <a:r>
              <a:rPr lang="en-US" sz="2400" dirty="0"/>
              <a:t> Reference manual.</a:t>
            </a:r>
          </a:p>
        </p:txBody>
      </p:sp>
    </p:spTree>
    <p:extLst>
      <p:ext uri="{BB962C8B-B14F-4D97-AF65-F5344CB8AC3E}">
        <p14:creationId xmlns:p14="http://schemas.microsoft.com/office/powerpoint/2010/main" val="4018525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thank you4">
            <a:extLst>
              <a:ext uri="{FF2B5EF4-FFF2-40B4-BE49-F238E27FC236}">
                <a16:creationId xmlns:a16="http://schemas.microsoft.com/office/drawing/2014/main" id="{666F862E-3E06-4027-8FE6-44559D585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66" l="3151" r="95936">
                        <a14:foregroundMark x1="7945" y1="43786" x2="4201" y2="53478"/>
                        <a14:foregroundMark x1="4791" y1="54404" x2="7900" y2="59284"/>
                        <a14:foregroundMark x1="10110" y1="59239" x2="14110" y2="52908"/>
                        <a14:foregroundMark x1="14110" y1="52908" x2="13151" y2="37856"/>
                        <a14:foregroundMark x1="13151" y1="37856" x2="9269" y2="29190"/>
                        <a14:foregroundMark x1="9269" y1="29190" x2="9403" y2="22414"/>
                        <a14:foregroundMark x1="10411" y1="34664" x2="5251" y2="38084"/>
                        <a14:foregroundMark x1="5251" y1="38084" x2="5890" y2="50969"/>
                        <a14:foregroundMark x1="5890" y1="50969" x2="11461" y2="44242"/>
                        <a14:foregroundMark x1="11461" y1="44242" x2="10411" y2="31357"/>
                        <a14:foregroundMark x1="10411" y1="31357" x2="5342" y2="37400"/>
                        <a14:foregroundMark x1="5342" y1="37400" x2="4429" y2="39681"/>
                        <a14:foregroundMark x1="6119" y1="38084" x2="3927" y2="50741"/>
                        <a14:foregroundMark x1="5266" y1="53265" x2="8325" y2="59034"/>
                        <a14:foregroundMark x1="3927" y1="50741" x2="4823" y2="52431"/>
                        <a14:foregroundMark x1="8437" y1="58968" x2="10685" y2="45382"/>
                        <a14:foregroundMark x1="10685" y1="45382" x2="9178" y2="32497"/>
                        <a14:foregroundMark x1="9178" y1="32497" x2="9833" y2="22456"/>
                        <a14:foregroundMark x1="10021" y1="22474" x2="9909" y2="27024"/>
                        <a14:foregroundMark x1="10411" y1="38883" x2="11370" y2="52908"/>
                        <a14:foregroundMark x1="11370" y1="52908" x2="9635" y2="37742"/>
                        <a14:foregroundMark x1="3836" y1="41163" x2="3196" y2="43786"/>
                        <a14:foregroundMark x1="6575" y1="62486" x2="3836" y2="59065"/>
                        <a14:foregroundMark x1="69772" y1="3079" x2="70091" y2="30331"/>
                        <a14:foregroundMark x1="70091" y1="30331" x2="66119" y2="39453"/>
                        <a14:foregroundMark x1="66119" y1="39453" x2="70639" y2="45610"/>
                        <a14:foregroundMark x1="70639" y1="45610" x2="72877" y2="33523"/>
                        <a14:foregroundMark x1="72877" y1="33523" x2="68219" y2="34322"/>
                        <a14:foregroundMark x1="92511" y1="34322" x2="91826" y2="47548"/>
                        <a14:foregroundMark x1="91826" y1="47548" x2="93562" y2="60547"/>
                        <a14:foregroundMark x1="93562" y1="60547" x2="96941" y2="50513"/>
                        <a14:foregroundMark x1="96941" y1="50513" x2="94292" y2="37058"/>
                        <a14:foregroundMark x1="94292" y1="37058" x2="91416" y2="32725"/>
                        <a14:foregroundMark x1="11005" y1="55644" x2="9178" y2="50741"/>
                        <a14:foregroundMark x1="9315" y1="57925" x2="9772" y2="54846"/>
                        <a14:foregroundMark x1="8858" y1="57583" x2="10685" y2="51881"/>
                        <a14:foregroundMark x1="4886" y1="60547" x2="6575" y2="60205"/>
                        <a14:foregroundMark x1="4566" y1="62486" x2="5068" y2="61003"/>
                        <a14:foregroundMark x1="4749" y1="63626" x2="3973" y2="62144"/>
                        <a14:foregroundMark x1="7352" y1="61003" x2="3516" y2="64424"/>
                        <a14:foregroundMark x1="4429" y1="41505" x2="4429" y2="42303"/>
                        <a14:foregroundMark x1="4429" y1="40365" x2="4566" y2="43786"/>
                        <a14:foregroundMark x1="10083" y1="1924" x2="10091" y2="1140"/>
                        <a14:foregroundMark x1="9772" y1="32383" x2="9873" y2="22460"/>
                        <a14:foregroundMark x1="19607" y1="19825" x2="20000" y2="3421"/>
                        <a14:foregroundMark x1="19224" y1="35804" x2="19602" y2="20038"/>
                        <a14:foregroundMark x1="19348" y1="3789" x2="19224" y2="1140"/>
                        <a14:foregroundMark x1="31598" y1="43101" x2="31142" y2="342"/>
                        <a14:foregroundMark x1="41826" y1="38883" x2="41233" y2="342"/>
                        <a14:foregroundMark x1="52841" y1="3763" x2="52831" y2="2851"/>
                        <a14:foregroundMark x1="53105" y1="28962" x2="53049" y2="23645"/>
                        <a14:foregroundMark x1="53373" y1="16899" x2="53425" y2="18244"/>
                        <a14:foregroundMark x1="52831" y1="2851" x2="52866" y2="3763"/>
                        <a14:foregroundMark x1="69772" y1="31243" x2="69315" y2="0"/>
                        <a14:foregroundMark x1="80000" y1="33523" x2="79817" y2="3991"/>
                        <a14:foregroundMark x1="79817" y1="3991" x2="80594" y2="0"/>
                        <a14:foregroundMark x1="91735" y1="33523" x2="91577" y2="24047"/>
                        <a14:foregroundMark x1="91602" y1="4199" x2="91918" y2="2281"/>
                        <a14:foregroundMark x1="82740" y1="47662" x2="81233" y2="35234"/>
                        <a14:foregroundMark x1="81233" y1="35234" x2="80091" y2="52452"/>
                        <a14:foregroundMark x1="80915" y1="62240" x2="80797" y2="60834"/>
                        <a14:foregroundMark x1="80091" y1="52452" x2="80747" y2="60249"/>
                        <a14:foregroundMark x1="82798" y1="61623" x2="84886" y2="55758"/>
                        <a14:foregroundMark x1="84935" y1="53351" x2="85160" y2="42189"/>
                        <a14:foregroundMark x1="85160" y1="42189" x2="83790" y2="34664"/>
                        <a14:foregroundMark x1="84247" y1="64082" x2="84566" y2="63626"/>
                        <a14:foregroundMark x1="9543" y1="14481" x2="9863" y2="7982"/>
                        <a14:foregroundMark x1="19315" y1="23603" x2="18995" y2="10718"/>
                        <a14:foregroundMark x1="9726" y1="25884" x2="9224" y2="12999"/>
                        <a14:foregroundMark x1="9224" y1="12999" x2="9726" y2="28392"/>
                        <a14:foregroundMark x1="9726" y1="28392" x2="9087" y2="17902"/>
                        <a14:foregroundMark x1="91050" y1="58267" x2="89909" y2="44926"/>
                        <a14:foregroundMark x1="89909" y1="44926" x2="92420" y2="40023"/>
                        <a14:foregroundMark x1="95936" y1="64424" x2="95023" y2="62942"/>
                        <a14:backgroundMark x1="3539" y1="57559" x2="3242" y2="62727"/>
                        <a14:backgroundMark x1="3691" y1="54914" x2="3548" y2="57394"/>
                        <a14:backgroundMark x1="3816" y1="52739" x2="3701" y2="54737"/>
                        <a14:backgroundMark x1="10736" y1="38745" x2="10503" y2="36457"/>
                        <a14:backgroundMark x1="80913" y1="59863" x2="82146" y2="62144"/>
                        <a14:backgroundMark x1="85616" y1="55986" x2="85479" y2="55986"/>
                        <a14:backgroundMark x1="81233" y1="64424" x2="82146" y2="62144"/>
                        <a14:backgroundMark x1="81050" y1="62942" x2="82603" y2="63284"/>
                        <a14:backgroundMark x1="81050" y1="63626" x2="81689" y2="64766"/>
                        <a14:backgroundMark x1="91142" y1="4219" x2="91279" y2="24059"/>
                        <a14:backgroundMark x1="52374" y1="3763" x2="52374" y2="18244"/>
                        <a14:backgroundMark x1="52374" y1="18244" x2="52740" y2="5473"/>
                        <a14:backgroundMark x1="52740" y1="5473" x2="52511" y2="23603"/>
                        <a14:backgroundMark x1="19680" y1="3763" x2="19863" y2="17902"/>
                        <a14:backgroundMark x1="19863" y1="17902" x2="20594" y2="4561"/>
                        <a14:backgroundMark x1="10228" y1="1938" x2="10039" y2="14099"/>
                        <a14:backgroundMark x1="8858" y1="60547" x2="8082" y2="61003"/>
                        <a14:backgroundMark x1="4292" y1="53706" x2="4749" y2="54504"/>
                        <a14:backgroundMark x1="10411" y1="60205" x2="9315" y2="61003"/>
                        <a14:backgroundMark x1="83653" y1="35462" x2="83653" y2="33979"/>
                        <a14:backgroundMark x1="85160" y1="54162" x2="85799" y2="52566"/>
                        <a14:backgroundMark x1="84110" y1="55986" x2="85616" y2="53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03" y="2477677"/>
            <a:ext cx="9216571" cy="369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7C5A9F0-1DD9-4F0A-855F-3BBBFC7E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>
                <a:latin typeface="Harlow Solid Italic" panose="04030604020F02020D02" pitchFamily="82" charset="0"/>
              </a:rPr>
              <a:t>Your Queries Please ?</a:t>
            </a:r>
          </a:p>
        </p:txBody>
      </p:sp>
      <p:pic>
        <p:nvPicPr>
          <p:cNvPr id="5" name="Picture 4" descr="Image result for queries">
            <a:extLst>
              <a:ext uri="{FF2B5EF4-FFF2-40B4-BE49-F238E27FC236}">
                <a16:creationId xmlns:a16="http://schemas.microsoft.com/office/drawing/2014/main" id="{7D58545C-7BFB-4DCF-ACBD-B07259E837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rgbClr val="DD8C3C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667" l="2000" r="99333">
                        <a14:foregroundMark x1="82566" y1="58693" x2="87000" y2="71333"/>
                        <a14:foregroundMark x1="80889" y1="53912" x2="81623" y2="56004"/>
                        <a14:foregroundMark x1="87000" y1="71333" x2="88333" y2="85333"/>
                        <a14:foregroundMark x1="88333" y1="85333" x2="84212" y2="88455"/>
                        <a14:foregroundMark x1="84071" y1="51346" x2="88667" y2="78667"/>
                        <a14:foregroundMark x1="83059" y1="90443" x2="82000" y2="92667"/>
                        <a14:foregroundMark x1="88667" y1="78667" x2="83851" y2="88781"/>
                        <a14:foregroundMark x1="82000" y1="92667" x2="79871" y2="93570"/>
                        <a14:foregroundMark x1="16830" y1="50833" x2="16820" y2="50333"/>
                        <a14:foregroundMark x1="17252" y1="71114" x2="17226" y2="69870"/>
                        <a14:foregroundMark x1="15641" y1="4341" x2="13667" y2="3667"/>
                        <a14:foregroundMark x1="13667" y1="3667" x2="1000" y2="4333"/>
                        <a14:foregroundMark x1="1000" y1="4333" x2="333" y2="37000"/>
                        <a14:foregroundMark x1="333" y1="37000" x2="4333" y2="66333"/>
                        <a14:foregroundMark x1="4333" y1="66333" x2="2000" y2="81333"/>
                        <a14:foregroundMark x1="2000" y1="81333" x2="10000" y2="92667"/>
                        <a14:foregroundMark x1="15680" y1="90085" x2="18111" y2="88980"/>
                        <a14:foregroundMark x1="10000" y1="92667" x2="15599" y2="90122"/>
                        <a14:foregroundMark x1="14410" y1="63351" x2="12333" y2="59000"/>
                        <a14:foregroundMark x1="16243" y1="67191" x2="15437" y2="65503"/>
                        <a14:foregroundMark x1="17862" y1="70585" x2="17570" y2="69973"/>
                        <a14:foregroundMark x1="18103" y1="71088" x2="17920" y2="70705"/>
                        <a14:foregroundMark x1="12333" y1="59000" x2="11667" y2="41333"/>
                        <a14:foregroundMark x1="11667" y1="41333" x2="13997" y2="36220"/>
                        <a14:foregroundMark x1="1000" y1="0" x2="11545" y2="6920"/>
                        <a14:foregroundMark x1="84039" y1="46774" x2="87000" y2="54333"/>
                        <a14:foregroundMark x1="87000" y1="54333" x2="89333" y2="86667"/>
                        <a14:foregroundMark x1="89333" y1="86667" x2="97333" y2="99333"/>
                        <a14:foregroundMark x1="97333" y1="99333" x2="94333" y2="55667"/>
                        <a14:foregroundMark x1="94333" y1="55667" x2="99000" y2="35667"/>
                        <a14:foregroundMark x1="99000" y1="35667" x2="99333" y2="4333"/>
                        <a14:foregroundMark x1="99333" y1="4333" x2="80000" y2="0"/>
                        <a14:foregroundMark x1="22586" y1="0" x2="4333" y2="0"/>
                        <a14:foregroundMark x1="24841" y1="0" x2="24000" y2="0"/>
                        <a14:foregroundMark x1="26696" y1="0" x2="26116" y2="0"/>
                        <a14:foregroundMark x1="67609" y1="0" x2="53478" y2="0"/>
                        <a14:foregroundMark x1="75398" y1="0" x2="68388" y2="0"/>
                        <a14:foregroundMark x1="80000" y1="0" x2="76280" y2="0"/>
                        <a14:foregroundMark x1="4333" y1="0" x2="4000" y2="3000"/>
                        <a14:foregroundMark x1="85167" y1="16952" x2="96000" y2="1000"/>
                        <a14:foregroundMark x1="65667" y1="45667" x2="67459" y2="43029"/>
                        <a14:foregroundMark x1="78052" y1="54870" x2="78057" y2="55099"/>
                        <a14:foregroundMark x1="81584" y1="69328" x2="82333" y2="66333"/>
                        <a14:foregroundMark x1="79970" y1="75787" x2="80610" y2="73226"/>
                        <a14:foregroundMark x1="78638" y1="55246" x2="78466" y2="54730"/>
                        <a14:foregroundMark x1="82333" y1="66333" x2="81622" y2="64199"/>
                        <a14:foregroundMark x1="99333" y1="37333" x2="91000" y2="85000"/>
                        <a14:foregroundMark x1="91000" y1="85000" x2="91333" y2="97333"/>
                        <a14:foregroundMark x1="57000" y1="46333" x2="56078" y2="47477"/>
                        <a14:foregroundMark x1="85333" y1="54667" x2="85333" y2="54667"/>
                        <a14:foregroundMark x1="29333" y1="72000" x2="33000" y2="80667"/>
                        <a14:foregroundMark x1="33000" y1="80667" x2="41333" y2="79333"/>
                        <a14:foregroundMark x1="41333" y1="79333" x2="44667" y2="69667"/>
                        <a14:foregroundMark x1="44667" y1="69667" x2="36333" y2="67000"/>
                        <a14:foregroundMark x1="36333" y1="67000" x2="29333" y2="72333"/>
                        <a14:foregroundMark x1="29333" y1="72333" x2="29333" y2="72333"/>
                        <a14:foregroundMark x1="35667" y1="26667" x2="27000" y2="24667"/>
                        <a14:foregroundMark x1="27000" y1="24667" x2="25333" y2="15333"/>
                        <a14:foregroundMark x1="26314" y1="14403" x2="31667" y2="9333"/>
                        <a14:foregroundMark x1="25333" y1="15333" x2="25982" y2="14718"/>
                        <a14:foregroundMark x1="31667" y1="9333" x2="40333" y2="6000"/>
                        <a14:foregroundMark x1="40333" y1="6000" x2="48667" y2="6667"/>
                        <a14:foregroundMark x1="48667" y1="6667" x2="32667" y2="10333"/>
                        <a14:foregroundMark x1="32667" y1="10333" x2="22333" y2="26667"/>
                        <a14:foregroundMark x1="22333" y1="26667" x2="30000" y2="31667"/>
                        <a14:foregroundMark x1="30000" y1="31667" x2="25667" y2="23667"/>
                        <a14:foregroundMark x1="25667" y1="23667" x2="33000" y2="27667"/>
                        <a14:foregroundMark x1="33000" y1="27667" x2="33000" y2="27667"/>
                        <a14:foregroundMark x1="21667" y1="25333" x2="20000" y2="26000"/>
                        <a14:foregroundMark x1="89667" y1="56333" x2="89667" y2="56333"/>
                        <a14:foregroundMark x1="19204" y1="2864" x2="20000" y2="2333"/>
                        <a14:backgroundMark x1="62333" y1="7667" x2="68667" y2="20667"/>
                        <a14:backgroundMark x1="68667" y1="20667" x2="78667" y2="12667"/>
                        <a14:backgroundMark x1="78667" y1="12667" x2="69333" y2="4000"/>
                        <a14:backgroundMark x1="69333" y1="4000" x2="62333" y2="8667"/>
                        <a14:backgroundMark x1="67333" y1="12333" x2="67333" y2="12333"/>
                        <a14:backgroundMark x1="71333" y1="14333" x2="71333" y2="14333"/>
                        <a14:backgroundMark x1="48918" y1="6293" x2="50000" y2="6333"/>
                        <a14:backgroundMark x1="50000" y1="6333" x2="58000" y2="10000"/>
                        <a14:backgroundMark x1="58000" y1="10000" x2="64333" y2="17000"/>
                        <a14:backgroundMark x1="64333" y1="17000" x2="77667" y2="55000"/>
                        <a14:backgroundMark x1="77667" y1="55000" x2="75333" y2="64000"/>
                        <a14:backgroundMark x1="75333" y1="64000" x2="76333" y2="73667"/>
                        <a14:backgroundMark x1="76333" y1="73667" x2="76333" y2="62000"/>
                        <a14:backgroundMark x1="76333" y1="62000" x2="73333" y2="73667"/>
                        <a14:backgroundMark x1="73333" y1="73667" x2="76333" y2="83000"/>
                        <a14:backgroundMark x1="76333" y1="83000" x2="69667" y2="91000"/>
                        <a14:backgroundMark x1="69667" y1="91000" x2="52333" y2="90000"/>
                        <a14:backgroundMark x1="52333" y1="90000" x2="56333" y2="57667"/>
                        <a14:backgroundMark x1="56333" y1="57667" x2="48000" y2="63333"/>
                        <a14:backgroundMark x1="46306" y1="74345" x2="44667" y2="85000"/>
                        <a14:backgroundMark x1="48000" y1="63333" x2="46496" y2="73108"/>
                        <a14:backgroundMark x1="39458" y1="84599" x2="37296" y2="84433"/>
                        <a14:backgroundMark x1="44667" y1="85000" x2="39459" y2="84599"/>
                        <a14:backgroundMark x1="26950" y1="72333" x2="25540" y2="68844"/>
                        <a14:backgroundMark x1="27166" y1="72868" x2="26950" y2="72333"/>
                        <a14:backgroundMark x1="31423" y1="83395" x2="30693" y2="81590"/>
                        <a14:backgroundMark x1="25333" y1="68333" x2="38000" y2="43333"/>
                        <a14:backgroundMark x1="38000" y1="43333" x2="45667" y2="35000"/>
                        <a14:backgroundMark x1="45667" y1="35000" x2="36667" y2="33333"/>
                        <a14:backgroundMark x1="36667" y1="33333" x2="27667" y2="44333"/>
                        <a14:backgroundMark x1="27667" y1="44333" x2="21333" y2="38333"/>
                        <a14:backgroundMark x1="21333" y1="38333" x2="31667" y2="37333"/>
                        <a14:backgroundMark x1="31667" y1="37333" x2="28478" y2="33178"/>
                        <a14:backgroundMark x1="20847" y1="18425" x2="18333" y2="9000"/>
                        <a14:backgroundMark x1="18333" y1="9000" x2="24667" y2="3333"/>
                        <a14:backgroundMark x1="48092" y1="1660" x2="52667" y2="1333"/>
                        <a14:backgroundMark x1="42362" y1="2069" x2="43000" y2="2023"/>
                        <a14:backgroundMark x1="24667" y1="3333" x2="39528" y2="2272"/>
                        <a14:backgroundMark x1="52667" y1="1333" x2="50283" y2="1835"/>
                        <a14:backgroundMark x1="21110" y1="27881" x2="20963" y2="27146"/>
                        <a14:backgroundMark x1="19667" y1="25604" x2="19667" y2="29314"/>
                        <a14:backgroundMark x1="19667" y1="13333" x2="19667" y2="20290"/>
                        <a14:backgroundMark x1="19667" y1="31667" x2="19667" y2="50333"/>
                        <a14:backgroundMark x1="19667" y1="50667" x2="20000" y2="56333"/>
                        <a14:backgroundMark x1="20333" y1="56333" x2="20000" y2="65667"/>
                        <a14:backgroundMark x1="20000" y1="65667" x2="26333" y2="60000"/>
                        <a14:backgroundMark x1="26333" y1="60000" x2="29000" y2="49667"/>
                        <a14:backgroundMark x1="29000" y1="49667" x2="23333" y2="57000"/>
                        <a14:backgroundMark x1="23333" y1="57000" x2="28667" y2="50000"/>
                        <a14:backgroundMark x1="28667" y1="50000" x2="27667" y2="64333"/>
                        <a14:backgroundMark x1="27667" y1="64333" x2="22333" y2="65667"/>
                        <a14:backgroundMark x1="28000" y1="51000" x2="31667" y2="44333"/>
                        <a14:backgroundMark x1="35473" y1="25016" x2="43000" y2="21333"/>
                        <a14:backgroundMark x1="43000" y1="21333" x2="48333" y2="28667"/>
                        <a14:backgroundMark x1="48333" y1="28667" x2="44333" y2="38000"/>
                        <a14:backgroundMark x1="44333" y1="38000" x2="38000" y2="44000"/>
                        <a14:backgroundMark x1="38000" y1="44000" x2="38000" y2="44000"/>
                        <a14:backgroundMark x1="38000" y1="44000" x2="30000" y2="41667"/>
                        <a14:backgroundMark x1="30000" y1="41667" x2="28000" y2="51667"/>
                        <a14:backgroundMark x1="28000" y1="51667" x2="42333" y2="25333"/>
                        <a14:backgroundMark x1="38023" y1="31529" x2="37000" y2="33000"/>
                        <a14:backgroundMark x1="42333" y1="25333" x2="38217" y2="31251"/>
                        <a14:backgroundMark x1="37000" y1="33000" x2="30183" y2="31485"/>
                        <a14:backgroundMark x1="30061" y1="31606" x2="33667" y2="32667"/>
                        <a14:backgroundMark x1="29333" y1="44000" x2="21000" y2="71000"/>
                        <a14:backgroundMark x1="21000" y1="71000" x2="21333" y2="82000"/>
                        <a14:backgroundMark x1="21333" y1="82000" x2="21667" y2="82333"/>
                        <a14:backgroundMark x1="48000" y1="65000" x2="49000" y2="55667"/>
                        <a14:backgroundMark x1="49000" y1="55667" x2="55333" y2="48333"/>
                        <a14:backgroundMark x1="55333" y1="48333" x2="54667" y2="58333"/>
                        <a14:backgroundMark x1="54667" y1="58333" x2="56333" y2="67667"/>
                        <a14:backgroundMark x1="56333" y1="67667" x2="51000" y2="74000"/>
                        <a14:backgroundMark x1="55000" y1="51000" x2="58000" y2="47667"/>
                        <a14:backgroundMark x1="56333" y1="48000" x2="57000" y2="46333"/>
                        <a14:backgroundMark x1="56667" y1="47667" x2="56000" y2="49667"/>
                        <a14:backgroundMark x1="53667" y1="58333" x2="53667" y2="58333"/>
                        <a14:backgroundMark x1="19000" y1="81333" x2="26350" y2="79495"/>
                        <a14:backgroundMark x1="33898" y1="84977" x2="34333" y2="85333"/>
                        <a14:backgroundMark x1="30065" y1="81841" x2="31597" y2="83094"/>
                        <a14:backgroundMark x1="39766" y1="83735" x2="51333" y2="80333"/>
                        <a14:backgroundMark x1="38587" y1="84082" x2="39755" y2="83739"/>
                        <a14:backgroundMark x1="34333" y1="85333" x2="37509" y2="84399"/>
                        <a14:backgroundMark x1="51333" y1="80333" x2="50667" y2="90667"/>
                        <a14:backgroundMark x1="50667" y1="90667" x2="32000" y2="94333"/>
                        <a14:backgroundMark x1="32000" y1="94333" x2="23333" y2="93000"/>
                        <a14:backgroundMark x1="23333" y1="93000" x2="17000" y2="86333"/>
                        <a14:backgroundMark x1="17000" y1="86333" x2="18333" y2="82000"/>
                        <a14:backgroundMark x1="22333" y1="84667" x2="19667" y2="86000"/>
                        <a14:backgroundMark x1="22333" y1="84000" x2="25000" y2="86333"/>
                        <a14:backgroundMark x1="52000" y1="92333" x2="70000" y2="91333"/>
                        <a14:backgroundMark x1="70000" y1="91333" x2="61667" y2="95333"/>
                        <a14:backgroundMark x1="61667" y1="95333" x2="50667" y2="96000"/>
                        <a14:backgroundMark x1="50667" y1="96000" x2="71667" y2="98667"/>
                        <a14:backgroundMark x1="71667" y1="98667" x2="79667" y2="94000"/>
                        <a14:backgroundMark x1="79667" y1="94000" x2="77333" y2="67000"/>
                        <a14:backgroundMark x1="77333" y1="80000" x2="78333" y2="90667"/>
                        <a14:backgroundMark x1="78333" y1="90667" x2="77667" y2="79667"/>
                        <a14:backgroundMark x1="77667" y1="79667" x2="77000" y2="92333"/>
                        <a14:backgroundMark x1="77000" y1="92333" x2="79000" y2="94000"/>
                        <a14:backgroundMark x1="65667" y1="89000" x2="63333" y2="90333"/>
                        <a14:backgroundMark x1="63333" y1="80667" x2="63333" y2="80000"/>
                        <a14:backgroundMark x1="63333" y1="80000" x2="62667" y2="81667"/>
                        <a14:backgroundMark x1="62667" y1="81667" x2="62667" y2="81667"/>
                        <a14:backgroundMark x1="63000" y1="81333" x2="61000" y2="84333"/>
                        <a14:backgroundMark x1="78333" y1="51333" x2="74333" y2="16667"/>
                        <a14:backgroundMark x1="74333" y1="16667" x2="76000" y2="31667"/>
                        <a14:backgroundMark x1="76000" y1="31667" x2="79000" y2="21667"/>
                        <a14:backgroundMark x1="79000" y1="21667" x2="79000" y2="10333"/>
                        <a14:backgroundMark x1="79000" y1="10333" x2="74667" y2="19333"/>
                        <a14:backgroundMark x1="74667" y1="19333" x2="75000" y2="19333"/>
                        <a14:backgroundMark x1="73667" y1="5000" x2="80333" y2="11333"/>
                        <a14:backgroundMark x1="80333" y1="11333" x2="76667" y2="34000"/>
                        <a14:backgroundMark x1="76667" y1="34000" x2="79000" y2="52000"/>
                        <a14:backgroundMark x1="21667" y1="8667" x2="20000" y2="7000"/>
                        <a14:backgroundMark x1="20667" y1="7000" x2="22000" y2="5667"/>
                        <a14:backgroundMark x1="22333" y1="6667" x2="13333" y2="12333"/>
                        <a14:backgroundMark x1="13333" y1="12333" x2="24667" y2="10667"/>
                        <a14:backgroundMark x1="24667" y1="10667" x2="24000" y2="0"/>
                        <a14:backgroundMark x1="77333" y1="2333" x2="76000" y2="1333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41" t="3504" r="23467" b="7524"/>
          <a:stretch/>
        </p:blipFill>
        <p:spPr bwMode="auto">
          <a:xfrm>
            <a:off x="9550914" y="3277363"/>
            <a:ext cx="2110384" cy="2792133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3941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33A4-02B9-4FAE-A1B7-2A710CD7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53BDC-3D13-4815-BC25-B53C41691486}"/>
              </a:ext>
            </a:extLst>
          </p:cNvPr>
          <p:cNvSpPr txBox="1"/>
          <p:nvPr/>
        </p:nvSpPr>
        <p:spPr>
          <a:xfrm>
            <a:off x="1485900" y="2778369"/>
            <a:ext cx="9214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Designed NAND Flash based Memory Controller (buffer and controller).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Unit testing of each module to check its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Verification approach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600" dirty="0"/>
              <a:t>Deterministic approach.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600" dirty="0"/>
              <a:t>Functional Verification.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Emulation in TBX Mode (BFM).</a:t>
            </a:r>
          </a:p>
        </p:txBody>
      </p:sp>
    </p:spTree>
    <p:extLst>
      <p:ext uri="{BB962C8B-B14F-4D97-AF65-F5344CB8AC3E}">
        <p14:creationId xmlns:p14="http://schemas.microsoft.com/office/powerpoint/2010/main" val="11458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97C9-6426-47F0-A7C5-7721F2A0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29D66-F400-4672-BD67-49BCBEE68CFE}"/>
              </a:ext>
            </a:extLst>
          </p:cNvPr>
          <p:cNvSpPr txBox="1"/>
          <p:nvPr/>
        </p:nvSpPr>
        <p:spPr>
          <a:xfrm>
            <a:off x="1295402" y="3066215"/>
            <a:ext cx="9465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Design, Verification &amp; Emulation for NAND FLASH based Memory Controller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Operations to be performed: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Reset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Program Page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Page Read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157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4623-45EA-4759-A171-2F7BDE70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Improvements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F32E7-E8A7-4A2F-86B9-480D3AD99E7C}"/>
              </a:ext>
            </a:extLst>
          </p:cNvPr>
          <p:cNvSpPr txBox="1"/>
          <p:nvPr/>
        </p:nvSpPr>
        <p:spPr>
          <a:xfrm>
            <a:off x="1295402" y="2907954"/>
            <a:ext cx="94653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Memory Design for Memory Controller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Additional operations 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Block Erase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DC Synthesis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Realized netlist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Verification 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Implementation of scoreboard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216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33A4-02B9-4FAE-A1B7-2A710CD7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Aspects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3A5FEE-0245-4EC1-80BD-3BA02CD4DD04}"/>
              </a:ext>
            </a:extLst>
          </p:cNvPr>
          <p:cNvSpPr txBox="1"/>
          <p:nvPr/>
        </p:nvSpPr>
        <p:spPr>
          <a:xfrm>
            <a:off x="1363318" y="3004670"/>
            <a:ext cx="9465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Design of Memory Controller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Buffer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Controller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Top Design Model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Memory Controller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Memory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518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B5BAAC9-579E-4743-BFF6-AA2F5870B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Aspects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5BC90-E487-4BDC-95D0-540B617035C8}"/>
              </a:ext>
            </a:extLst>
          </p:cNvPr>
          <p:cNvSpPr txBox="1"/>
          <p:nvPr/>
        </p:nvSpPr>
        <p:spPr>
          <a:xfrm>
            <a:off x="1363318" y="3004670"/>
            <a:ext cx="9465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Operations Implemented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Reset Memory Controller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Block Erase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Program Page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Page Read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783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D893-B48D-427D-87A1-37EEC877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888" y="159027"/>
            <a:ext cx="9601196" cy="1303867"/>
          </a:xfrm>
        </p:spPr>
        <p:txBody>
          <a:bodyPr/>
          <a:lstStyle/>
          <a:p>
            <a:r>
              <a:rPr lang="en-US" dirty="0"/>
              <a:t>Controller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C86DF0-3159-4E41-87A5-AF9822C8C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2"/>
          <a:stretch/>
        </p:blipFill>
        <p:spPr>
          <a:xfrm>
            <a:off x="781878" y="1139686"/>
            <a:ext cx="10469217" cy="511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3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B9B9-FD4F-4856-86FD-1A32F58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863" y="133992"/>
            <a:ext cx="9601196" cy="1303867"/>
          </a:xfrm>
        </p:spPr>
        <p:txBody>
          <a:bodyPr/>
          <a:lstStyle/>
          <a:p>
            <a:r>
              <a:rPr lang="en-US" dirty="0"/>
              <a:t>Memory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760E27-3363-4BB1-B381-6A53EFB41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4" y="1137214"/>
            <a:ext cx="8852452" cy="51223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22725F-10D1-42B2-930A-5B2D23C5B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837" y="821635"/>
            <a:ext cx="2761215" cy="19200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73BFA6-5420-475C-AA23-D6C74492300D}"/>
              </a:ext>
            </a:extLst>
          </p:cNvPr>
          <p:cNvSpPr/>
          <p:nvPr/>
        </p:nvSpPr>
        <p:spPr>
          <a:xfrm>
            <a:off x="7632383" y="1137214"/>
            <a:ext cx="3502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ValidEn  &amp; ALE/CLE/rEn/wEn=1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C51EA9-8DA7-4753-ADFA-39663760A7F9}"/>
              </a:ext>
            </a:extLst>
          </p:cNvPr>
          <p:cNvSpPr/>
          <p:nvPr/>
        </p:nvSpPr>
        <p:spPr>
          <a:xfrm>
            <a:off x="7632383" y="1506546"/>
            <a:ext cx="4056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Status is asserted on transition of Memory read, Memory write, Memory erase states</a:t>
            </a:r>
          </a:p>
        </p:txBody>
      </p:sp>
    </p:spTree>
    <p:extLst>
      <p:ext uri="{BB962C8B-B14F-4D97-AF65-F5344CB8AC3E}">
        <p14:creationId xmlns:p14="http://schemas.microsoft.com/office/powerpoint/2010/main" val="1823023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741</TotalTime>
  <Words>652</Words>
  <Application>Microsoft Office PowerPoint</Application>
  <PresentationFormat>Widescreen</PresentationFormat>
  <Paragraphs>198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Bodoni MT Black</vt:lpstr>
      <vt:lpstr>Calibri</vt:lpstr>
      <vt:lpstr>Courier New</vt:lpstr>
      <vt:lpstr>Garamond</vt:lpstr>
      <vt:lpstr>Gautami</vt:lpstr>
      <vt:lpstr>Harlow Solid Italic</vt:lpstr>
      <vt:lpstr>Times New Roman</vt:lpstr>
      <vt:lpstr>Wingdings</vt:lpstr>
      <vt:lpstr>Organic</vt:lpstr>
      <vt:lpstr>Design and Verification  of NAND Flash based Memory Controller</vt:lpstr>
      <vt:lpstr>TEAM CONTRIBUTION</vt:lpstr>
      <vt:lpstr>Overview</vt:lpstr>
      <vt:lpstr>Proposed objectives</vt:lpstr>
      <vt:lpstr>Additional Improvements</vt:lpstr>
      <vt:lpstr>Design Aspects</vt:lpstr>
      <vt:lpstr>Design Aspects</vt:lpstr>
      <vt:lpstr>Controller Design</vt:lpstr>
      <vt:lpstr>Memory Design</vt:lpstr>
      <vt:lpstr>Buffer Design</vt:lpstr>
      <vt:lpstr>PowerPoint Presentation</vt:lpstr>
      <vt:lpstr>Verification Types</vt:lpstr>
      <vt:lpstr>Deterministic Approach</vt:lpstr>
      <vt:lpstr>PowerPoint Presentation</vt:lpstr>
      <vt:lpstr>Functional Verification</vt:lpstr>
      <vt:lpstr>PowerPoint Presentation</vt:lpstr>
      <vt:lpstr>Functional Verification</vt:lpstr>
      <vt:lpstr>PowerPoint Presentation</vt:lpstr>
      <vt:lpstr>PowerPoint Presentation</vt:lpstr>
      <vt:lpstr>DC Synthesis</vt:lpstr>
      <vt:lpstr>Emulation of Design</vt:lpstr>
      <vt:lpstr>Speed up achieved</vt:lpstr>
      <vt:lpstr>PowerPoint Presentation</vt:lpstr>
      <vt:lpstr>Challenges Faced</vt:lpstr>
      <vt:lpstr>Future Scope</vt:lpstr>
      <vt:lpstr>References</vt:lpstr>
      <vt:lpstr>Your Queries Please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Verification  of NAND Flash based  Memory Controller</dc:title>
  <dc:creator>lakshmi manoja kavuri</dc:creator>
  <cp:lastModifiedBy>lakshmi manoja kavuri</cp:lastModifiedBy>
  <cp:revision>66</cp:revision>
  <dcterms:created xsi:type="dcterms:W3CDTF">2018-03-13T22:06:38Z</dcterms:created>
  <dcterms:modified xsi:type="dcterms:W3CDTF">2018-03-15T19:58:16Z</dcterms:modified>
</cp:coreProperties>
</file>