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69" r:id="rId6"/>
    <p:sldId id="262" r:id="rId7"/>
    <p:sldId id="368" r:id="rId8"/>
    <p:sldId id="386" r:id="rId9"/>
    <p:sldId id="385" r:id="rId10"/>
    <p:sldId id="387" r:id="rId11"/>
    <p:sldId id="388" r:id="rId12"/>
    <p:sldId id="283" r:id="rId13"/>
    <p:sldId id="279" r:id="rId14"/>
    <p:sldId id="337" r:id="rId15"/>
    <p:sldId id="293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image" Target="../media/image11.png"/><Relationship Id="rId3" Type="http://schemas.openxmlformats.org/officeDocument/2006/relationships/hyperlink" Target="https://github.com/fangjian0423/spring-cloud-alibaba" TargetMode="Externa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8" Type="http://schemas.openxmlformats.org/officeDocument/2006/relationships/notesSlide" Target="../notesSlides/notesSlide9.xml"/><Relationship Id="rId57" Type="http://schemas.openxmlformats.org/officeDocument/2006/relationships/slideLayout" Target="../slideLayouts/slideLayout7.xml"/><Relationship Id="rId56" Type="http://schemas.openxmlformats.org/officeDocument/2006/relationships/tags" Target="../tags/tag104.xml"/><Relationship Id="rId55" Type="http://schemas.openxmlformats.org/officeDocument/2006/relationships/tags" Target="../tags/tag103.xml"/><Relationship Id="rId54" Type="http://schemas.openxmlformats.org/officeDocument/2006/relationships/tags" Target="../tags/tag102.xml"/><Relationship Id="rId53" Type="http://schemas.openxmlformats.org/officeDocument/2006/relationships/tags" Target="../tags/tag101.xml"/><Relationship Id="rId52" Type="http://schemas.openxmlformats.org/officeDocument/2006/relationships/tags" Target="../tags/tag100.xml"/><Relationship Id="rId51" Type="http://schemas.openxmlformats.org/officeDocument/2006/relationships/tags" Target="../tags/tag99.xml"/><Relationship Id="rId50" Type="http://schemas.openxmlformats.org/officeDocument/2006/relationships/tags" Target="../tags/tag98.xml"/><Relationship Id="rId5" Type="http://schemas.openxmlformats.org/officeDocument/2006/relationships/tags" Target="../tags/tag53.xml"/><Relationship Id="rId49" Type="http://schemas.openxmlformats.org/officeDocument/2006/relationships/tags" Target="../tags/tag97.xml"/><Relationship Id="rId48" Type="http://schemas.openxmlformats.org/officeDocument/2006/relationships/tags" Target="../tags/tag96.xml"/><Relationship Id="rId47" Type="http://schemas.openxmlformats.org/officeDocument/2006/relationships/tags" Target="../tags/tag95.xml"/><Relationship Id="rId46" Type="http://schemas.openxmlformats.org/officeDocument/2006/relationships/tags" Target="../tags/tag94.xml"/><Relationship Id="rId45" Type="http://schemas.openxmlformats.org/officeDocument/2006/relationships/tags" Target="../tags/tag93.xml"/><Relationship Id="rId44" Type="http://schemas.openxmlformats.org/officeDocument/2006/relationships/tags" Target="../tags/tag92.xml"/><Relationship Id="rId43" Type="http://schemas.openxmlformats.org/officeDocument/2006/relationships/tags" Target="../tags/tag91.xml"/><Relationship Id="rId42" Type="http://schemas.openxmlformats.org/officeDocument/2006/relationships/tags" Target="../tags/tag90.xml"/><Relationship Id="rId41" Type="http://schemas.openxmlformats.org/officeDocument/2006/relationships/tags" Target="../tags/tag89.xml"/><Relationship Id="rId40" Type="http://schemas.openxmlformats.org/officeDocument/2006/relationships/tags" Target="../tags/tag88.xml"/><Relationship Id="rId4" Type="http://schemas.openxmlformats.org/officeDocument/2006/relationships/tags" Target="../tags/tag52.xml"/><Relationship Id="rId39" Type="http://schemas.openxmlformats.org/officeDocument/2006/relationships/tags" Target="../tags/tag87.xml"/><Relationship Id="rId38" Type="http://schemas.openxmlformats.org/officeDocument/2006/relationships/tags" Target="../tags/tag86.xml"/><Relationship Id="rId37" Type="http://schemas.openxmlformats.org/officeDocument/2006/relationships/tags" Target="../tags/tag85.xml"/><Relationship Id="rId36" Type="http://schemas.openxmlformats.org/officeDocument/2006/relationships/tags" Target="../tags/tag84.xml"/><Relationship Id="rId35" Type="http://schemas.openxmlformats.org/officeDocument/2006/relationships/tags" Target="../tags/tag83.xml"/><Relationship Id="rId34" Type="http://schemas.openxmlformats.org/officeDocument/2006/relationships/tags" Target="../tags/tag82.xml"/><Relationship Id="rId33" Type="http://schemas.openxmlformats.org/officeDocument/2006/relationships/tags" Target="../tags/tag81.xml"/><Relationship Id="rId32" Type="http://schemas.openxmlformats.org/officeDocument/2006/relationships/tags" Target="../tags/tag80.xml"/><Relationship Id="rId31" Type="http://schemas.openxmlformats.org/officeDocument/2006/relationships/tags" Target="../tags/tag79.xml"/><Relationship Id="rId30" Type="http://schemas.openxmlformats.org/officeDocument/2006/relationships/tags" Target="../tags/tag78.xml"/><Relationship Id="rId3" Type="http://schemas.openxmlformats.org/officeDocument/2006/relationships/tags" Target="../tags/tag51.xml"/><Relationship Id="rId29" Type="http://schemas.openxmlformats.org/officeDocument/2006/relationships/tags" Target="../tags/tag77.xml"/><Relationship Id="rId28" Type="http://schemas.openxmlformats.org/officeDocument/2006/relationships/tags" Target="../tags/tag76.xml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第八期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Cloud Stream Binder Alibaba 实现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解读《Spring Boot 编程思想 - 核心卷》目录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问答互动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Spring Cloud Alibaba 官方</a:t>
            </a:r>
            <a:r>
              <a:rPr lang="en-US" altLang="zh-CN" sz="3200"/>
              <a:t>2</a:t>
            </a:r>
            <a:r>
              <a:rPr lang="zh-CN" altLang="en-US" sz="3200"/>
              <a:t>号群 （</a:t>
            </a:r>
            <a:r>
              <a:rPr lang="en-US" altLang="zh-CN" sz="3200"/>
              <a:t>QQ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902189129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205" y="393192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Sentinel </a:t>
            </a:r>
            <a:r>
              <a:rPr lang="zh-CN" altLang="en-US" sz="3200"/>
              <a:t>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21977771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297815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205" y="497967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Nacos </a:t>
            </a:r>
            <a:r>
              <a:rPr lang="zh-CN" altLang="en-US" sz="3200"/>
              <a:t>官方群（</a:t>
            </a:r>
            <a:r>
              <a:rPr lang="zh-CN" altLang="en-US" sz="3200">
                <a:sym typeface="+mn-ea"/>
              </a:rPr>
              <a:t>钉钉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21708933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Bus </a:t>
            </a:r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Apache RocketMQ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60005" y="2097405"/>
            <a:ext cx="43732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Stream </a:t>
            </a:r>
            <a:r>
              <a:rPr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Binder Alibaba 实现</a:t>
            </a:r>
            <a:endParaRPr alt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86700" y="4462801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问答互动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505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星球」答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解读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《Spring Boot 编程思想 - 核心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篇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》目录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322" y="5967089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线上技术嘉宾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76950" y="1496291"/>
            <a:ext cx="5181600" cy="4680672"/>
          </a:xfrm>
        </p:spPr>
        <p:txBody>
          <a:bodyPr/>
          <a:lstStyle/>
          <a:p>
            <a:r>
              <a:rPr lang="zh-CN" altLang="en-US" dirty="0"/>
              <a:t>赵奕豪(宿何)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阿里巴巴开发工程师，开源爱好者，曾参与 Vert.x 等开源项目的开发和社区建设，目前主要负责 Sentinel 开源相关工作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72440" y="1488671"/>
            <a:ext cx="5181600" cy="4680672"/>
          </a:xfrm>
        </p:spPr>
        <p:txBody>
          <a:bodyPr/>
          <a:lstStyle/>
          <a:p>
            <a:r>
              <a:rPr lang="zh-CN" altLang="en-US" dirty="0"/>
              <a:t>肖京（亦盏）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阿里巴巴高级开发工程师，</a:t>
            </a:r>
            <a:r>
              <a:rPr lang="zh-CN" altLang="en-US" sz="2000" dirty="0"/>
              <a:t>微服务技术爱好者，曾主导过千万级订单量支付系统的微服务基础设施完善，包括服务发现、限流、api gateway、灰度发布。主要负责商业化产品 EDAS 用户开发者体验及 </a:t>
            </a:r>
            <a:r>
              <a:rPr lang="en-US" altLang="zh-CN" sz="2000" dirty="0"/>
              <a:t>Sp</a:t>
            </a:r>
            <a:r>
              <a:rPr lang="zh-CN" altLang="en-US" sz="2000" dirty="0"/>
              <a:t>ring </a:t>
            </a:r>
            <a:r>
              <a:rPr lang="en-US" altLang="zh-CN" sz="2000" dirty="0"/>
              <a:t>C</a:t>
            </a:r>
            <a:r>
              <a:rPr lang="zh-CN" altLang="en-US" sz="2000" dirty="0"/>
              <a:t>loud alibaba 项目。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472440" y="4145915"/>
            <a:ext cx="4511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微信：</a:t>
            </a:r>
            <a:r>
              <a:rPr lang="zh-CN" altLang="en-US" sz="2800">
                <a:solidFill>
                  <a:schemeClr val="tx1"/>
                </a:solidFill>
              </a:rPr>
              <a:t>flystar32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0" y="4145915"/>
            <a:ext cx="3280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微信：ScZyhSoft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Spring Cloud Stream Binder </a:t>
            </a:r>
            <a:r>
              <a:rPr lang="en-US" alt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RocketMQ</a:t>
            </a:r>
            <a:endParaRPr lang="en-US" alt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Stream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060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核心模块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Destination Binders: Components responsible to provide integration with the external messaging systems.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Destination Bindings: Bridge between the external messaging systems and application provided Producers and Consumers of messages (created by the Destination Binders).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Message: The canonical data structure used by producers and consumers to communicate with Destination Binders (and thus other applications via external messaging systems).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Stream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060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架构设计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90" y="2141855"/>
            <a:ext cx="8972550" cy="3009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Stream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492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Binder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Kafka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Amazon Kinesis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Google PubSub (partner maintained)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Solace PubSub+ (partner maintained)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Azure Event Hubs (partner maintained)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Stream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492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Alibaba Binder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孵化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3220" y="5754370"/>
            <a:ext cx="783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临时代码地址：</a:t>
            </a:r>
            <a:r>
              <a:rPr lang="zh-CN" altLang="en-US">
                <a:hlinkClick r:id="rId3" action="ppaction://hlinkfile"/>
              </a:rPr>
              <a:t>https://github.com/fangjian0423/spring-cloud-alibaba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2120900"/>
            <a:ext cx="8234680" cy="3339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75"/>
          <p:cNvCxnSpPr>
            <a:cxnSpLocks noChangeShapeType="1"/>
            <a:stCxn id="53" idx="4"/>
          </p:cNvCxnSpPr>
          <p:nvPr>
            <p:custDataLst>
              <p:tags r:id="rId1"/>
            </p:custDataLst>
          </p:nvPr>
        </p:nvCxnSpPr>
        <p:spPr bwMode="auto">
          <a:xfrm rot="16200000" flipH="1">
            <a:off x="4538663" y="4665207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7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4538663" y="2920544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77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16200000" flipH="1">
            <a:off x="5287963" y="3777794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16200000" flipH="1">
            <a:off x="5259388" y="2083932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9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5261769" y="5518488"/>
            <a:ext cx="0" cy="1001712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7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4538663" y="1190169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-20638" y="1272719"/>
            <a:ext cx="4057651" cy="901700"/>
            <a:chOff x="-20638" y="1272719"/>
            <a:chExt cx="4057651" cy="901700"/>
          </a:xfrm>
        </p:grpSpPr>
        <p:sp>
          <p:nvSpPr>
            <p:cNvPr id="45" name="Rectangle 2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1281113" y="-14744"/>
              <a:ext cx="887412" cy="3490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6" name="Oval 5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 rot="16200000">
              <a:off x="3143250" y="12727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3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02025" y="1587044"/>
              <a:ext cx="255588" cy="250825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-20638" y="2153782"/>
            <a:ext cx="4725988" cy="896937"/>
            <a:chOff x="-20638" y="2153782"/>
            <a:chExt cx="4725988" cy="896937"/>
          </a:xfrm>
        </p:grpSpPr>
        <p:sp>
          <p:nvSpPr>
            <p:cNvPr id="47" name="Rectangle 2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1658144" y="475000"/>
              <a:ext cx="887412" cy="42449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4" name="Oval 5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 rot="16200000">
              <a:off x="3811588" y="2156957"/>
              <a:ext cx="893762" cy="893762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6" name="Group 63"/>
            <p:cNvGrpSpPr/>
            <p:nvPr/>
          </p:nvGrpSpPr>
          <p:grpSpPr>
            <a:xfrm>
              <a:off x="4116386" y="2465320"/>
              <a:ext cx="318847" cy="259191"/>
              <a:chOff x="7546975" y="561975"/>
              <a:chExt cx="492125" cy="400050"/>
            </a:xfrm>
            <a:solidFill>
              <a:schemeClr val="accent2"/>
            </a:solidFill>
          </p:grpSpPr>
          <p:sp>
            <p:nvSpPr>
              <p:cNvPr id="87" name="Freeform 34@|5FFC:0|FBC:0|LFC:0|LBC:16777215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885113" y="684213"/>
                <a:ext cx="92075" cy="123825"/>
              </a:xfrm>
              <a:custGeom>
                <a:avLst/>
                <a:gdLst>
                  <a:gd name="T0" fmla="*/ 11 w 24"/>
                  <a:gd name="T1" fmla="*/ 2 h 32"/>
                  <a:gd name="T2" fmla="*/ 8 w 24"/>
                  <a:gd name="T3" fmla="*/ 0 h 32"/>
                  <a:gd name="T4" fmla="*/ 4 w 24"/>
                  <a:gd name="T5" fmla="*/ 0 h 32"/>
                  <a:gd name="T6" fmla="*/ 0 w 24"/>
                  <a:gd name="T7" fmla="*/ 4 h 32"/>
                  <a:gd name="T8" fmla="*/ 0 w 24"/>
                  <a:gd name="T9" fmla="*/ 28 h 32"/>
                  <a:gd name="T10" fmla="*/ 4 w 24"/>
                  <a:gd name="T11" fmla="*/ 32 h 32"/>
                  <a:gd name="T12" fmla="*/ 20 w 24"/>
                  <a:gd name="T13" fmla="*/ 32 h 32"/>
                  <a:gd name="T14" fmla="*/ 24 w 24"/>
                  <a:gd name="T15" fmla="*/ 28 h 32"/>
                  <a:gd name="T16" fmla="*/ 24 w 24"/>
                  <a:gd name="T17" fmla="*/ 22 h 32"/>
                  <a:gd name="T18" fmla="*/ 23 w 24"/>
                  <a:gd name="T19" fmla="*/ 20 h 32"/>
                  <a:gd name="T20" fmla="*/ 11 w 24"/>
                  <a:gd name="T21" fmla="*/ 2 h 32"/>
                  <a:gd name="T22" fmla="*/ 20 w 24"/>
                  <a:gd name="T23" fmla="*/ 28 h 32"/>
                  <a:gd name="T24" fmla="*/ 4 w 24"/>
                  <a:gd name="T25" fmla="*/ 28 h 32"/>
                  <a:gd name="T26" fmla="*/ 4 w 24"/>
                  <a:gd name="T27" fmla="*/ 4 h 32"/>
                  <a:gd name="T28" fmla="*/ 8 w 24"/>
                  <a:gd name="T29" fmla="*/ 4 h 32"/>
                  <a:gd name="T30" fmla="*/ 20 w 24"/>
                  <a:gd name="T31" fmla="*/ 22 h 32"/>
                  <a:gd name="T32" fmla="*/ 20 w 24"/>
                  <a:gd name="T33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1" y="2"/>
                    </a:moveTo>
                    <a:cubicBezTo>
                      <a:pt x="11" y="1"/>
                      <a:pt x="9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2"/>
                      <a:pt x="24" y="30"/>
                      <a:pt x="24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0"/>
                      <a:pt x="23" y="20"/>
                    </a:cubicBezTo>
                    <a:lnTo>
                      <a:pt x="11" y="2"/>
                    </a:lnTo>
                    <a:close/>
                    <a:moveTo>
                      <a:pt x="20" y="28"/>
                    </a:moveTo>
                    <a:cubicBezTo>
                      <a:pt x="4" y="28"/>
                      <a:pt x="4" y="28"/>
                      <a:pt x="4" y="28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8" name="Freeform 35@|5FFC:0|FBC:0|LFC:0|LBC:16777215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546975" y="561975"/>
                <a:ext cx="492125" cy="400050"/>
              </a:xfrm>
              <a:custGeom>
                <a:avLst/>
                <a:gdLst>
                  <a:gd name="T0" fmla="*/ 126 w 128"/>
                  <a:gd name="T1" fmla="*/ 49 h 104"/>
                  <a:gd name="T2" fmla="*/ 110 w 128"/>
                  <a:gd name="T3" fmla="*/ 25 h 104"/>
                  <a:gd name="T4" fmla="*/ 100 w 128"/>
                  <a:gd name="T5" fmla="*/ 20 h 104"/>
                  <a:gd name="T6" fmla="*/ 84 w 128"/>
                  <a:gd name="T7" fmla="*/ 20 h 104"/>
                  <a:gd name="T8" fmla="*/ 84 w 128"/>
                  <a:gd name="T9" fmla="*/ 12 h 104"/>
                  <a:gd name="T10" fmla="*/ 72 w 128"/>
                  <a:gd name="T11" fmla="*/ 0 h 104"/>
                  <a:gd name="T12" fmla="*/ 12 w 128"/>
                  <a:gd name="T13" fmla="*/ 0 h 104"/>
                  <a:gd name="T14" fmla="*/ 0 w 128"/>
                  <a:gd name="T15" fmla="*/ 12 h 104"/>
                  <a:gd name="T16" fmla="*/ 0 w 128"/>
                  <a:gd name="T17" fmla="*/ 56 h 104"/>
                  <a:gd name="T18" fmla="*/ 12 w 128"/>
                  <a:gd name="T19" fmla="*/ 68 h 104"/>
                  <a:gd name="T20" fmla="*/ 12 w 128"/>
                  <a:gd name="T21" fmla="*/ 68 h 104"/>
                  <a:gd name="T22" fmla="*/ 12 w 128"/>
                  <a:gd name="T23" fmla="*/ 80 h 104"/>
                  <a:gd name="T24" fmla="*/ 24 w 128"/>
                  <a:gd name="T25" fmla="*/ 92 h 104"/>
                  <a:gd name="T26" fmla="*/ 29 w 128"/>
                  <a:gd name="T27" fmla="*/ 92 h 104"/>
                  <a:gd name="T28" fmla="*/ 44 w 128"/>
                  <a:gd name="T29" fmla="*/ 104 h 104"/>
                  <a:gd name="T30" fmla="*/ 59 w 128"/>
                  <a:gd name="T31" fmla="*/ 92 h 104"/>
                  <a:gd name="T32" fmla="*/ 81 w 128"/>
                  <a:gd name="T33" fmla="*/ 92 h 104"/>
                  <a:gd name="T34" fmla="*/ 96 w 128"/>
                  <a:gd name="T35" fmla="*/ 104 h 104"/>
                  <a:gd name="T36" fmla="*/ 111 w 128"/>
                  <a:gd name="T37" fmla="*/ 92 h 104"/>
                  <a:gd name="T38" fmla="*/ 116 w 128"/>
                  <a:gd name="T39" fmla="*/ 92 h 104"/>
                  <a:gd name="T40" fmla="*/ 128 w 128"/>
                  <a:gd name="T41" fmla="*/ 80 h 104"/>
                  <a:gd name="T42" fmla="*/ 128 w 128"/>
                  <a:gd name="T43" fmla="*/ 56 h 104"/>
                  <a:gd name="T44" fmla="*/ 126 w 128"/>
                  <a:gd name="T45" fmla="*/ 49 h 104"/>
                  <a:gd name="T46" fmla="*/ 12 w 128"/>
                  <a:gd name="T47" fmla="*/ 60 h 104"/>
                  <a:gd name="T48" fmla="*/ 8 w 128"/>
                  <a:gd name="T49" fmla="*/ 56 h 104"/>
                  <a:gd name="T50" fmla="*/ 8 w 128"/>
                  <a:gd name="T51" fmla="*/ 12 h 104"/>
                  <a:gd name="T52" fmla="*/ 12 w 128"/>
                  <a:gd name="T53" fmla="*/ 8 h 104"/>
                  <a:gd name="T54" fmla="*/ 72 w 128"/>
                  <a:gd name="T55" fmla="*/ 8 h 104"/>
                  <a:gd name="T56" fmla="*/ 76 w 128"/>
                  <a:gd name="T57" fmla="*/ 12 h 104"/>
                  <a:gd name="T58" fmla="*/ 76 w 128"/>
                  <a:gd name="T59" fmla="*/ 20 h 104"/>
                  <a:gd name="T60" fmla="*/ 76 w 128"/>
                  <a:gd name="T61" fmla="*/ 28 h 104"/>
                  <a:gd name="T62" fmla="*/ 76 w 128"/>
                  <a:gd name="T63" fmla="*/ 56 h 104"/>
                  <a:gd name="T64" fmla="*/ 72 w 128"/>
                  <a:gd name="T65" fmla="*/ 60 h 104"/>
                  <a:gd name="T66" fmla="*/ 12 w 128"/>
                  <a:gd name="T67" fmla="*/ 60 h 104"/>
                  <a:gd name="T68" fmla="*/ 44 w 128"/>
                  <a:gd name="T69" fmla="*/ 96 h 104"/>
                  <a:gd name="T70" fmla="*/ 36 w 128"/>
                  <a:gd name="T71" fmla="*/ 88 h 104"/>
                  <a:gd name="T72" fmla="*/ 44 w 128"/>
                  <a:gd name="T73" fmla="*/ 80 h 104"/>
                  <a:gd name="T74" fmla="*/ 52 w 128"/>
                  <a:gd name="T75" fmla="*/ 88 h 104"/>
                  <a:gd name="T76" fmla="*/ 44 w 128"/>
                  <a:gd name="T77" fmla="*/ 96 h 104"/>
                  <a:gd name="T78" fmla="*/ 96 w 128"/>
                  <a:gd name="T79" fmla="*/ 96 h 104"/>
                  <a:gd name="T80" fmla="*/ 88 w 128"/>
                  <a:gd name="T81" fmla="*/ 88 h 104"/>
                  <a:gd name="T82" fmla="*/ 96 w 128"/>
                  <a:gd name="T83" fmla="*/ 80 h 104"/>
                  <a:gd name="T84" fmla="*/ 104 w 128"/>
                  <a:gd name="T85" fmla="*/ 88 h 104"/>
                  <a:gd name="T86" fmla="*/ 96 w 128"/>
                  <a:gd name="T87" fmla="*/ 96 h 104"/>
                  <a:gd name="T88" fmla="*/ 120 w 128"/>
                  <a:gd name="T89" fmla="*/ 80 h 104"/>
                  <a:gd name="T90" fmla="*/ 116 w 128"/>
                  <a:gd name="T91" fmla="*/ 84 h 104"/>
                  <a:gd name="T92" fmla="*/ 111 w 128"/>
                  <a:gd name="T93" fmla="*/ 84 h 104"/>
                  <a:gd name="T94" fmla="*/ 96 w 128"/>
                  <a:gd name="T95" fmla="*/ 72 h 104"/>
                  <a:gd name="T96" fmla="*/ 81 w 128"/>
                  <a:gd name="T97" fmla="*/ 84 h 104"/>
                  <a:gd name="T98" fmla="*/ 59 w 128"/>
                  <a:gd name="T99" fmla="*/ 84 h 104"/>
                  <a:gd name="T100" fmla="*/ 44 w 128"/>
                  <a:gd name="T101" fmla="*/ 72 h 104"/>
                  <a:gd name="T102" fmla="*/ 29 w 128"/>
                  <a:gd name="T103" fmla="*/ 84 h 104"/>
                  <a:gd name="T104" fmla="*/ 24 w 128"/>
                  <a:gd name="T105" fmla="*/ 84 h 104"/>
                  <a:gd name="T106" fmla="*/ 20 w 128"/>
                  <a:gd name="T107" fmla="*/ 80 h 104"/>
                  <a:gd name="T108" fmla="*/ 20 w 128"/>
                  <a:gd name="T109" fmla="*/ 68 h 104"/>
                  <a:gd name="T110" fmla="*/ 72 w 128"/>
                  <a:gd name="T111" fmla="*/ 68 h 104"/>
                  <a:gd name="T112" fmla="*/ 84 w 128"/>
                  <a:gd name="T113" fmla="*/ 56 h 104"/>
                  <a:gd name="T114" fmla="*/ 84 w 128"/>
                  <a:gd name="T115" fmla="*/ 28 h 104"/>
                  <a:gd name="T116" fmla="*/ 100 w 128"/>
                  <a:gd name="T117" fmla="*/ 28 h 104"/>
                  <a:gd name="T118" fmla="*/ 103 w 128"/>
                  <a:gd name="T119" fmla="*/ 30 h 104"/>
                  <a:gd name="T120" fmla="*/ 119 w 128"/>
                  <a:gd name="T121" fmla="*/ 54 h 104"/>
                  <a:gd name="T122" fmla="*/ 120 w 128"/>
                  <a:gd name="T123" fmla="*/ 56 h 104"/>
                  <a:gd name="T124" fmla="*/ 120 w 128"/>
                  <a:gd name="T125" fmla="*/ 8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" h="104">
                    <a:moveTo>
                      <a:pt x="126" y="49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08" y="22"/>
                      <a:pt x="104" y="20"/>
                      <a:pt x="100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5"/>
                      <a:pt x="79" y="0"/>
                      <a:pt x="7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8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7"/>
                      <a:pt x="17" y="92"/>
                      <a:pt x="24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9"/>
                      <a:pt x="37" y="104"/>
                      <a:pt x="44" y="104"/>
                    </a:cubicBezTo>
                    <a:cubicBezTo>
                      <a:pt x="51" y="104"/>
                      <a:pt x="58" y="99"/>
                      <a:pt x="59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9"/>
                      <a:pt x="89" y="104"/>
                      <a:pt x="96" y="104"/>
                    </a:cubicBezTo>
                    <a:cubicBezTo>
                      <a:pt x="103" y="104"/>
                      <a:pt x="110" y="99"/>
                      <a:pt x="111" y="92"/>
                    </a:cubicBezTo>
                    <a:cubicBezTo>
                      <a:pt x="116" y="92"/>
                      <a:pt x="116" y="92"/>
                      <a:pt x="116" y="92"/>
                    </a:cubicBezTo>
                    <a:cubicBezTo>
                      <a:pt x="123" y="92"/>
                      <a:pt x="128" y="87"/>
                      <a:pt x="128" y="80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54"/>
                      <a:pt x="127" y="51"/>
                      <a:pt x="126" y="49"/>
                    </a:cubicBezTo>
                    <a:close/>
                    <a:moveTo>
                      <a:pt x="12" y="60"/>
                    </a:moveTo>
                    <a:cubicBezTo>
                      <a:pt x="10" y="60"/>
                      <a:pt x="8" y="58"/>
                      <a:pt x="8" y="5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4" y="8"/>
                      <a:pt x="76" y="10"/>
                      <a:pt x="76" y="12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6" y="58"/>
                      <a:pt x="74" y="60"/>
                      <a:pt x="72" y="60"/>
                    </a:cubicBezTo>
                    <a:lnTo>
                      <a:pt x="12" y="60"/>
                    </a:lnTo>
                    <a:close/>
                    <a:moveTo>
                      <a:pt x="44" y="96"/>
                    </a:moveTo>
                    <a:cubicBezTo>
                      <a:pt x="40" y="96"/>
                      <a:pt x="36" y="92"/>
                      <a:pt x="36" y="88"/>
                    </a:cubicBezTo>
                    <a:cubicBezTo>
                      <a:pt x="36" y="84"/>
                      <a:pt x="40" y="80"/>
                      <a:pt x="44" y="80"/>
                    </a:cubicBezTo>
                    <a:cubicBezTo>
                      <a:pt x="48" y="80"/>
                      <a:pt x="52" y="84"/>
                      <a:pt x="52" y="88"/>
                    </a:cubicBezTo>
                    <a:cubicBezTo>
                      <a:pt x="52" y="92"/>
                      <a:pt x="48" y="96"/>
                      <a:pt x="44" y="96"/>
                    </a:cubicBezTo>
                    <a:close/>
                    <a:moveTo>
                      <a:pt x="96" y="96"/>
                    </a:moveTo>
                    <a:cubicBezTo>
                      <a:pt x="92" y="96"/>
                      <a:pt x="88" y="92"/>
                      <a:pt x="88" y="88"/>
                    </a:cubicBezTo>
                    <a:cubicBezTo>
                      <a:pt x="88" y="84"/>
                      <a:pt x="92" y="80"/>
                      <a:pt x="96" y="80"/>
                    </a:cubicBezTo>
                    <a:cubicBezTo>
                      <a:pt x="100" y="80"/>
                      <a:pt x="104" y="84"/>
                      <a:pt x="104" y="88"/>
                    </a:cubicBezTo>
                    <a:cubicBezTo>
                      <a:pt x="104" y="92"/>
                      <a:pt x="100" y="96"/>
                      <a:pt x="96" y="96"/>
                    </a:cubicBezTo>
                    <a:close/>
                    <a:moveTo>
                      <a:pt x="120" y="80"/>
                    </a:moveTo>
                    <a:cubicBezTo>
                      <a:pt x="120" y="82"/>
                      <a:pt x="118" y="84"/>
                      <a:pt x="116" y="84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110" y="77"/>
                      <a:pt x="103" y="72"/>
                      <a:pt x="96" y="72"/>
                    </a:cubicBezTo>
                    <a:cubicBezTo>
                      <a:pt x="89" y="72"/>
                      <a:pt x="82" y="77"/>
                      <a:pt x="81" y="84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58" y="77"/>
                      <a:pt x="51" y="72"/>
                      <a:pt x="44" y="72"/>
                    </a:cubicBezTo>
                    <a:cubicBezTo>
                      <a:pt x="37" y="72"/>
                      <a:pt x="30" y="77"/>
                      <a:pt x="29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2" y="84"/>
                      <a:pt x="20" y="82"/>
                      <a:pt x="20" y="80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9" y="68"/>
                      <a:pt x="84" y="63"/>
                      <a:pt x="84" y="56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1" y="28"/>
                      <a:pt x="103" y="29"/>
                      <a:pt x="103" y="30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20" y="54"/>
                      <a:pt x="120" y="55"/>
                      <a:pt x="120" y="56"/>
                    </a:cubicBezTo>
                    <a:lnTo>
                      <a:pt x="120" y="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6"/>
            </p:custDataLst>
          </p:nvPr>
        </p:nvGrpSpPr>
        <p:grpSpPr>
          <a:xfrm>
            <a:off x="-20638" y="2999919"/>
            <a:ext cx="4057651" cy="931863"/>
            <a:chOff x="-20638" y="2999919"/>
            <a:chExt cx="4057651" cy="931863"/>
          </a:xfrm>
        </p:grpSpPr>
        <p:sp>
          <p:nvSpPr>
            <p:cNvPr id="4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5400000">
              <a:off x="1218406" y="1803738"/>
              <a:ext cx="889000" cy="3367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2" name="Oval 52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 rot="16200000">
              <a:off x="3143250" y="29999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415665" y="3331072"/>
              <a:ext cx="331788" cy="252412"/>
            </a:xfrm>
            <a:custGeom>
              <a:avLst/>
              <a:gdLst>
                <a:gd name="T0" fmla="*/ 105 w 128"/>
                <a:gd name="T1" fmla="*/ 2 h 96"/>
                <a:gd name="T2" fmla="*/ 28 w 128"/>
                <a:gd name="T3" fmla="*/ 0 h 96"/>
                <a:gd name="T4" fmla="*/ 2 w 128"/>
                <a:gd name="T5" fmla="*/ 23 h 96"/>
                <a:gd name="T6" fmla="*/ 2 w 128"/>
                <a:gd name="T7" fmla="*/ 34 h 96"/>
                <a:gd name="T8" fmla="*/ 64 w 128"/>
                <a:gd name="T9" fmla="*/ 96 h 96"/>
                <a:gd name="T10" fmla="*/ 126 w 128"/>
                <a:gd name="T11" fmla="*/ 34 h 96"/>
                <a:gd name="T12" fmla="*/ 126 w 128"/>
                <a:gd name="T13" fmla="*/ 23 h 96"/>
                <a:gd name="T14" fmla="*/ 55 w 128"/>
                <a:gd name="T15" fmla="*/ 28 h 96"/>
                <a:gd name="T16" fmla="*/ 73 w 128"/>
                <a:gd name="T17" fmla="*/ 28 h 96"/>
                <a:gd name="T18" fmla="*/ 78 w 128"/>
                <a:gd name="T19" fmla="*/ 9 h 96"/>
                <a:gd name="T20" fmla="*/ 76 w 128"/>
                <a:gd name="T21" fmla="*/ 25 h 96"/>
                <a:gd name="T22" fmla="*/ 52 w 128"/>
                <a:gd name="T23" fmla="*/ 25 h 96"/>
                <a:gd name="T24" fmla="*/ 50 w 128"/>
                <a:gd name="T25" fmla="*/ 9 h 96"/>
                <a:gd name="T26" fmla="*/ 52 w 128"/>
                <a:gd name="T27" fmla="*/ 25 h 96"/>
                <a:gd name="T28" fmla="*/ 64 w 128"/>
                <a:gd name="T29" fmla="*/ 82 h 96"/>
                <a:gd name="T30" fmla="*/ 74 w 128"/>
                <a:gd name="T31" fmla="*/ 32 h 96"/>
                <a:gd name="T32" fmla="*/ 98 w 128"/>
                <a:gd name="T33" fmla="*/ 32 h 96"/>
                <a:gd name="T34" fmla="*/ 78 w 128"/>
                <a:gd name="T35" fmla="*/ 32 h 96"/>
                <a:gd name="T36" fmla="*/ 89 w 128"/>
                <a:gd name="T37" fmla="*/ 20 h 96"/>
                <a:gd name="T38" fmla="*/ 79 w 128"/>
                <a:gd name="T39" fmla="*/ 28 h 96"/>
                <a:gd name="T40" fmla="*/ 97 w 128"/>
                <a:gd name="T41" fmla="*/ 8 h 96"/>
                <a:gd name="T42" fmla="*/ 83 w 128"/>
                <a:gd name="T43" fmla="*/ 8 h 96"/>
                <a:gd name="T44" fmla="*/ 55 w 128"/>
                <a:gd name="T45" fmla="*/ 8 h 96"/>
                <a:gd name="T46" fmla="*/ 64 w 128"/>
                <a:gd name="T47" fmla="*/ 15 h 96"/>
                <a:gd name="T48" fmla="*/ 31 w 128"/>
                <a:gd name="T49" fmla="*/ 8 h 96"/>
                <a:gd name="T50" fmla="*/ 39 w 128"/>
                <a:gd name="T51" fmla="*/ 14 h 96"/>
                <a:gd name="T52" fmla="*/ 49 w 128"/>
                <a:gd name="T53" fmla="*/ 28 h 96"/>
                <a:gd name="T54" fmla="*/ 39 w 128"/>
                <a:gd name="T55" fmla="*/ 20 h 96"/>
                <a:gd name="T56" fmla="*/ 60 w 128"/>
                <a:gd name="T57" fmla="*/ 81 h 96"/>
                <a:gd name="T58" fmla="*/ 50 w 128"/>
                <a:gd name="T59" fmla="*/ 32 h 96"/>
                <a:gd name="T60" fmla="*/ 11 w 128"/>
                <a:gd name="T61" fmla="*/ 32 h 96"/>
                <a:gd name="T62" fmla="*/ 51 w 128"/>
                <a:gd name="T63" fmla="*/ 74 h 96"/>
                <a:gd name="T64" fmla="*/ 117 w 128"/>
                <a:gd name="T65" fmla="*/ 32 h 96"/>
                <a:gd name="T66" fmla="*/ 102 w 128"/>
                <a:gd name="T67" fmla="*/ 32 h 96"/>
                <a:gd name="T68" fmla="*/ 92 w 128"/>
                <a:gd name="T69" fmla="*/ 17 h 96"/>
                <a:gd name="T70" fmla="*/ 120 w 128"/>
                <a:gd name="T71" fmla="*/ 28 h 96"/>
                <a:gd name="T72" fmla="*/ 27 w 128"/>
                <a:gd name="T73" fmla="*/ 10 h 96"/>
                <a:gd name="T74" fmla="*/ 25 w 128"/>
                <a:gd name="T75" fmla="*/ 28 h 96"/>
                <a:gd name="T76" fmla="*/ 27 w 128"/>
                <a:gd name="T77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96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20"/>
            </p:custDataLst>
          </p:nvPr>
        </p:nvGrpSpPr>
        <p:grpSpPr>
          <a:xfrm>
            <a:off x="-20638" y="3800019"/>
            <a:ext cx="4794251" cy="931863"/>
            <a:chOff x="-20638" y="3800019"/>
            <a:chExt cx="4794251" cy="931863"/>
          </a:xfrm>
        </p:grpSpPr>
        <p:sp>
          <p:nvSpPr>
            <p:cNvPr id="50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5400000">
              <a:off x="1658937" y="2166482"/>
              <a:ext cx="885825" cy="42449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Oval 5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 rot="16200000">
              <a:off x="3879850" y="38000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1" name="Group 62"/>
            <p:cNvGrpSpPr/>
            <p:nvPr/>
          </p:nvGrpSpPr>
          <p:grpSpPr>
            <a:xfrm>
              <a:off x="4169284" y="4119376"/>
              <a:ext cx="338606" cy="332156"/>
              <a:chOff x="6786562" y="796925"/>
              <a:chExt cx="500063" cy="490538"/>
            </a:xfrm>
            <a:solidFill>
              <a:schemeClr val="accent4"/>
            </a:solidFill>
          </p:grpSpPr>
          <p:sp>
            <p:nvSpPr>
              <p:cNvPr id="82" name="Freeform 27@|5FFC:0|FBC:0|LFC:0|LBC:16777215"/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786562" y="796925"/>
                <a:ext cx="500063" cy="490538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28@|5FFC:0|FBC:0|LFC:0|LBC:16777215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967538" y="969963"/>
                <a:ext cx="134938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29@|5FFC:0|FBC:0|LFC:0|LBC:16777215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6956425" y="1135063"/>
                <a:ext cx="73025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Freeform 30@|5FFC:0|FBC:0|LFC:0|LBC:1677721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7043738" y="873125"/>
                <a:ext cx="77788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>
            <p:custDataLst>
              <p:tags r:id="rId27"/>
            </p:custDataLst>
          </p:nvPr>
        </p:nvGrpSpPr>
        <p:grpSpPr>
          <a:xfrm>
            <a:off x="-20638" y="4720769"/>
            <a:ext cx="4057651" cy="893763"/>
            <a:chOff x="-20638" y="4720769"/>
            <a:chExt cx="4057651" cy="893763"/>
          </a:xfrm>
        </p:grpSpPr>
        <p:sp>
          <p:nvSpPr>
            <p:cNvPr id="48" name="Rectangle 2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1232693" y="3478551"/>
              <a:ext cx="860425" cy="3367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3" name="Oval 53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 rot="16200000">
              <a:off x="3143250" y="472076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75" name="Group 59"/>
            <p:cNvGrpSpPr/>
            <p:nvPr/>
          </p:nvGrpSpPr>
          <p:grpSpPr>
            <a:xfrm>
              <a:off x="3469035" y="5030636"/>
              <a:ext cx="281339" cy="240234"/>
              <a:chOff x="5975421" y="268364"/>
              <a:chExt cx="488950" cy="417513"/>
            </a:xfrm>
            <a:solidFill>
              <a:schemeClr val="accent5"/>
            </a:solidFill>
          </p:grpSpPr>
          <p:sp>
            <p:nvSpPr>
              <p:cNvPr id="76" name="Freeform 13@|5FFC:0|FBC:0|LFC:0|LBC:16777215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097659" y="376314"/>
                <a:ext cx="244475" cy="247650"/>
              </a:xfrm>
              <a:custGeom>
                <a:avLst/>
                <a:gdLst>
                  <a:gd name="T0" fmla="*/ 32 w 64"/>
                  <a:gd name="T1" fmla="*/ 0 h 64"/>
                  <a:gd name="T2" fmla="*/ 0 w 64"/>
                  <a:gd name="T3" fmla="*/ 32 h 64"/>
                  <a:gd name="T4" fmla="*/ 32 w 64"/>
                  <a:gd name="T5" fmla="*/ 64 h 64"/>
                  <a:gd name="T6" fmla="*/ 64 w 64"/>
                  <a:gd name="T7" fmla="*/ 32 h 64"/>
                  <a:gd name="T8" fmla="*/ 32 w 64"/>
                  <a:gd name="T9" fmla="*/ 0 h 64"/>
                  <a:gd name="T10" fmla="*/ 50 w 64"/>
                  <a:gd name="T11" fmla="*/ 48 h 64"/>
                  <a:gd name="T12" fmla="*/ 16 w 64"/>
                  <a:gd name="T13" fmla="*/ 50 h 64"/>
                  <a:gd name="T14" fmla="*/ 14 w 64"/>
                  <a:gd name="T15" fmla="*/ 16 h 64"/>
                  <a:gd name="T16" fmla="*/ 48 w 64"/>
                  <a:gd name="T17" fmla="*/ 14 h 64"/>
                  <a:gd name="T18" fmla="*/ 50 w 64"/>
                  <a:gd name="T19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50" y="48"/>
                    </a:moveTo>
                    <a:cubicBezTo>
                      <a:pt x="42" y="58"/>
                      <a:pt x="26" y="59"/>
                      <a:pt x="16" y="50"/>
                    </a:cubicBezTo>
                    <a:cubicBezTo>
                      <a:pt x="6" y="42"/>
                      <a:pt x="5" y="26"/>
                      <a:pt x="14" y="16"/>
                    </a:cubicBezTo>
                    <a:cubicBezTo>
                      <a:pt x="22" y="6"/>
                      <a:pt x="38" y="5"/>
                      <a:pt x="48" y="14"/>
                    </a:cubicBezTo>
                    <a:cubicBezTo>
                      <a:pt x="58" y="22"/>
                      <a:pt x="59" y="38"/>
                      <a:pt x="5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14@|5FFC:0|FBC:0|LFC:0|LBC:16777215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6157984" y="438226"/>
                <a:ext cx="69850" cy="68263"/>
              </a:xfrm>
              <a:custGeom>
                <a:avLst/>
                <a:gdLst>
                  <a:gd name="T0" fmla="*/ 16 w 18"/>
                  <a:gd name="T1" fmla="*/ 0 h 18"/>
                  <a:gd name="T2" fmla="*/ 0 w 18"/>
                  <a:gd name="T3" fmla="*/ 16 h 18"/>
                  <a:gd name="T4" fmla="*/ 0 w 18"/>
                  <a:gd name="T5" fmla="*/ 16 h 18"/>
                  <a:gd name="T6" fmla="*/ 2 w 18"/>
                  <a:gd name="T7" fmla="*/ 18 h 18"/>
                  <a:gd name="T8" fmla="*/ 4 w 18"/>
                  <a:gd name="T9" fmla="*/ 16 h 18"/>
                  <a:gd name="T10" fmla="*/ 4 w 18"/>
                  <a:gd name="T11" fmla="*/ 16 h 18"/>
                  <a:gd name="T12" fmla="*/ 16 w 18"/>
                  <a:gd name="T13" fmla="*/ 4 h 18"/>
                  <a:gd name="T14" fmla="*/ 18 w 18"/>
                  <a:gd name="T15" fmla="*/ 2 h 18"/>
                  <a:gd name="T16" fmla="*/ 16 w 18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8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3" y="18"/>
                      <a:pt x="4" y="17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Freeform 15@|5FFC:0|FBC:0|LFC:0|LBC:16777215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975421" y="268364"/>
                <a:ext cx="488950" cy="417513"/>
              </a:xfrm>
              <a:custGeom>
                <a:avLst/>
                <a:gdLst>
                  <a:gd name="T0" fmla="*/ 118 w 128"/>
                  <a:gd name="T1" fmla="*/ 24 h 108"/>
                  <a:gd name="T2" fmla="*/ 101 w 128"/>
                  <a:gd name="T3" fmla="*/ 21 h 108"/>
                  <a:gd name="T4" fmla="*/ 95 w 128"/>
                  <a:gd name="T5" fmla="*/ 8 h 108"/>
                  <a:gd name="T6" fmla="*/ 84 w 128"/>
                  <a:gd name="T7" fmla="*/ 0 h 108"/>
                  <a:gd name="T8" fmla="*/ 44 w 128"/>
                  <a:gd name="T9" fmla="*/ 0 h 108"/>
                  <a:gd name="T10" fmla="*/ 33 w 128"/>
                  <a:gd name="T11" fmla="*/ 8 h 108"/>
                  <a:gd name="T12" fmla="*/ 27 w 128"/>
                  <a:gd name="T13" fmla="*/ 21 h 108"/>
                  <a:gd name="T14" fmla="*/ 10 w 128"/>
                  <a:gd name="T15" fmla="*/ 24 h 108"/>
                  <a:gd name="T16" fmla="*/ 0 w 128"/>
                  <a:gd name="T17" fmla="*/ 36 h 108"/>
                  <a:gd name="T18" fmla="*/ 0 w 128"/>
                  <a:gd name="T19" fmla="*/ 96 h 108"/>
                  <a:gd name="T20" fmla="*/ 12 w 128"/>
                  <a:gd name="T21" fmla="*/ 108 h 108"/>
                  <a:gd name="T22" fmla="*/ 116 w 128"/>
                  <a:gd name="T23" fmla="*/ 108 h 108"/>
                  <a:gd name="T24" fmla="*/ 128 w 128"/>
                  <a:gd name="T25" fmla="*/ 96 h 108"/>
                  <a:gd name="T26" fmla="*/ 128 w 128"/>
                  <a:gd name="T27" fmla="*/ 36 h 108"/>
                  <a:gd name="T28" fmla="*/ 118 w 128"/>
                  <a:gd name="T29" fmla="*/ 24 h 108"/>
                  <a:gd name="T30" fmla="*/ 120 w 128"/>
                  <a:gd name="T31" fmla="*/ 96 h 108"/>
                  <a:gd name="T32" fmla="*/ 116 w 128"/>
                  <a:gd name="T33" fmla="*/ 100 h 108"/>
                  <a:gd name="T34" fmla="*/ 12 w 128"/>
                  <a:gd name="T35" fmla="*/ 100 h 108"/>
                  <a:gd name="T36" fmla="*/ 8 w 128"/>
                  <a:gd name="T37" fmla="*/ 96 h 108"/>
                  <a:gd name="T38" fmla="*/ 8 w 128"/>
                  <a:gd name="T39" fmla="*/ 36 h 108"/>
                  <a:gd name="T40" fmla="*/ 11 w 128"/>
                  <a:gd name="T41" fmla="*/ 32 h 108"/>
                  <a:gd name="T42" fmla="*/ 33 w 128"/>
                  <a:gd name="T43" fmla="*/ 28 h 108"/>
                  <a:gd name="T44" fmla="*/ 40 w 128"/>
                  <a:gd name="T45" fmla="*/ 11 h 108"/>
                  <a:gd name="T46" fmla="*/ 44 w 128"/>
                  <a:gd name="T47" fmla="*/ 8 h 108"/>
                  <a:gd name="T48" fmla="*/ 84 w 128"/>
                  <a:gd name="T49" fmla="*/ 8 h 108"/>
                  <a:gd name="T50" fmla="*/ 88 w 128"/>
                  <a:gd name="T51" fmla="*/ 11 h 108"/>
                  <a:gd name="T52" fmla="*/ 95 w 128"/>
                  <a:gd name="T53" fmla="*/ 28 h 108"/>
                  <a:gd name="T54" fmla="*/ 117 w 128"/>
                  <a:gd name="T55" fmla="*/ 32 h 108"/>
                  <a:gd name="T56" fmla="*/ 120 w 128"/>
                  <a:gd name="T57" fmla="*/ 36 h 108"/>
                  <a:gd name="T58" fmla="*/ 120 w 128"/>
                  <a:gd name="T59" fmla="*/ 9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8" h="108">
                    <a:moveTo>
                      <a:pt x="118" y="24"/>
                    </a:moveTo>
                    <a:cubicBezTo>
                      <a:pt x="101" y="21"/>
                      <a:pt x="101" y="21"/>
                      <a:pt x="101" y="21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3" y="3"/>
                      <a:pt x="89" y="0"/>
                      <a:pt x="8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0"/>
                      <a:pt x="35" y="3"/>
                      <a:pt x="33" y="8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5"/>
                      <a:pt x="0" y="30"/>
                      <a:pt x="0" y="3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3"/>
                      <a:pt x="5" y="108"/>
                      <a:pt x="12" y="108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23" y="108"/>
                      <a:pt x="128" y="103"/>
                      <a:pt x="128" y="96"/>
                    </a:cubicBezTo>
                    <a:cubicBezTo>
                      <a:pt x="128" y="36"/>
                      <a:pt x="128" y="36"/>
                      <a:pt x="128" y="36"/>
                    </a:cubicBezTo>
                    <a:cubicBezTo>
                      <a:pt x="128" y="30"/>
                      <a:pt x="124" y="25"/>
                      <a:pt x="118" y="24"/>
                    </a:cubicBezTo>
                    <a:close/>
                    <a:moveTo>
                      <a:pt x="120" y="96"/>
                    </a:moveTo>
                    <a:cubicBezTo>
                      <a:pt x="120" y="98"/>
                      <a:pt x="118" y="100"/>
                      <a:pt x="116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0" y="100"/>
                      <a:pt x="8" y="98"/>
                      <a:pt x="8" y="9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4"/>
                      <a:pt x="9" y="32"/>
                      <a:pt x="11" y="32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9"/>
                      <a:pt x="42" y="8"/>
                      <a:pt x="44" y="8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86" y="8"/>
                      <a:pt x="87" y="9"/>
                      <a:pt x="88" y="11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9" y="32"/>
                      <a:pt x="120" y="34"/>
                      <a:pt x="120" y="36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>
            <p:custDataLst>
              <p:tags r:id="rId33"/>
            </p:custDataLst>
          </p:nvPr>
        </p:nvGrpSpPr>
        <p:grpSpPr>
          <a:xfrm>
            <a:off x="-20638" y="5578019"/>
            <a:ext cx="4721226" cy="893763"/>
            <a:chOff x="-20638" y="5578019"/>
            <a:chExt cx="4721226" cy="893763"/>
          </a:xfrm>
        </p:grpSpPr>
        <p:sp>
          <p:nvSpPr>
            <p:cNvPr id="46" name="Rectangle 2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1657350" y="3900031"/>
              <a:ext cx="889000" cy="42449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5" name="Oval 55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 rot="16200000">
              <a:off x="3806825" y="55780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19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4117975" y="5855832"/>
              <a:ext cx="344488" cy="333375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6" name="TextBox 1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4050" y="1498600"/>
            <a:ext cx="245745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下载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RocketMQ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7" name="TextBox 13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900706" y="2365166"/>
            <a:ext cx="1871962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启动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RocketMQ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8" name="TextBox 1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155699" y="3254960"/>
            <a:ext cx="1868490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增加三方依赖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9" name="TextBox 1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903411" y="4056648"/>
            <a:ext cx="1868490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外部化配置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0" name="TextBox 1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090611" y="4929773"/>
            <a:ext cx="1868490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激活 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Binding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1" name="TextBox 1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50825" y="5789930"/>
            <a:ext cx="3449955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Stream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生产源和接受器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" name="TextBox 13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314949" y="1260203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RocketMQ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服务器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" name="TextBox 1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318125" y="1666703"/>
            <a:ext cx="4967603" cy="4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https://github.com/apache/rocketmq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019799" y="2170161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命令行启动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5" name="TextBox 1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019800" y="2465705"/>
            <a:ext cx="6797675" cy="8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/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6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$ sh mqnamesrv</a:t>
            </a:r>
            <a:endParaRPr lang="fr-FR" altLang="zh-CN" sz="16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fr-FR" altLang="zh-CN" sz="16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$ sh mqbroker -n 127.0.0.1:9876 autoCreateTopicEnable=true</a:t>
            </a:r>
            <a:endParaRPr lang="fr-FR" altLang="zh-CN" sz="16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6" name="TextBox 13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233670" y="3080385"/>
            <a:ext cx="39350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org.springframework.cloud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7" name="TextBox 13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238750" y="3487255"/>
            <a:ext cx="4781268" cy="4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spring-cloud-stream-binder-rocketmq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8" name="TextBox 1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932487" y="3990077"/>
            <a:ext cx="3237701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application.properties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932170" y="4402455"/>
            <a:ext cx="620204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8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spring.cloud.stream.rocketmq.binder.namesrv-addr=127.0.0.1:9876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0" name="TextBox 1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203824" y="4900035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@EnableBinding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1" name="TextBox 1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207000" y="5307807"/>
            <a:ext cx="4820914" cy="4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SpringApplication.run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" name="TextBox 13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927724" y="5809993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@Source @Sink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3" name="TextBox 13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932170" y="6217920"/>
            <a:ext cx="5910580" cy="47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fr-FR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底层：</a:t>
            </a:r>
            <a:endParaRPr lang="zh-CN" altLang="fr-FR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5"/>
            </p:custDataLst>
          </p:nvPr>
        </p:nvSpPr>
        <p:spPr>
          <a:xfrm>
            <a:off x="754380" y="260985"/>
            <a:ext cx="10259695" cy="85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Spring Cloud Stream Binder RocketMQ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6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5_1"/>
  <p:tag name="KSO_WM_UNIT_ID" val="custom160589_24*l_h_f*1_5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6_1"/>
  <p:tag name="KSO_WM_UNIT_ID" val="custom160589_24*l_h_a*1_6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6_1"/>
  <p:tag name="KSO_WM_UNIT_ID" val="custom160589_24*l_h_f*1_6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4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6*-1"/>
  <p:tag name="KSO_WM_SLIDE_SIZE" val="781*642"/>
  <p:tag name="KSO_WM_DIAGRAM_GROUP_CODE" val="l1-2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10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10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11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11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2"/>
  <p:tag name="KSO_WM_UNIT_ID" val="custom160589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"/>
  <p:tag name="KSO_WM_UNIT_ID" val="custom160589_24*l_i*1_1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"/>
  <p:tag name="KSO_WM_UNIT_ID" val="custom160589_24*l_i*1_2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3"/>
  <p:tag name="KSO_WM_UNIT_ID" val="custom160589_24*l_i*1_3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4"/>
  <p:tag name="KSO_WM_UNIT_ID" val="custom160589_24*l_i*1_4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5"/>
  <p:tag name="KSO_WM_UNIT_ID" val="custom160589_24*l_i*1_5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6"/>
  <p:tag name="KSO_WM_UNIT_ID" val="custom160589_24*l_i*1_6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6"/>
  <p:tag name="KSO_WM_TEMPLATE_CATEGORY" val="custom"/>
  <p:tag name="KSO_WM_TEMPLATE_INDEX" val="160589"/>
  <p:tag name="KSO_WM_UNIT_INDEX" val="6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7"/>
  <p:tag name="KSO_WM_UNIT_ID" val="custom160589_24*l_i*1_7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8"/>
  <p:tag name="KSO_WM_UNIT_ID" val="custom160589_24*l_i*1_8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9"/>
  <p:tag name="KSO_WM_UNIT_ID" val="custom160589_24*l_i*1_9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13"/>
  <p:tag name="KSO_WM_TEMPLATE_CATEGORY" val="custom"/>
  <p:tag name="KSO_WM_TEMPLATE_INDEX" val="160589"/>
  <p:tag name="KSO_WM_UNIT_INDEX" val="1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0"/>
  <p:tag name="KSO_WM_UNIT_ID" val="custom160589_24*l_i*1_10"/>
  <p:tag name="KSO_WM_UNIT_LAYERLEVEL" val="1_1"/>
  <p:tag name="KSO_WM_DIAGRAM_GROUP_CODE" val="l1-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1"/>
  <p:tag name="KSO_WM_UNIT_ID" val="custom160589_24*l_i*1_11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10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2"/>
  <p:tag name="KSO_WM_UNIT_ID" val="custom160589_24*l_i*1_12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3"/>
  <p:tag name="KSO_WM_UNIT_ID" val="custom160589_24*l_i*1_13"/>
  <p:tag name="KSO_WM_UNIT_LAYERLEVEL" val="1_1"/>
  <p:tag name="KSO_WM_DIAGRAM_GROUP_CODE" val="l1-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22"/>
  <p:tag name="KSO_WM_TEMPLATE_CATEGORY" val="custom"/>
  <p:tag name="KSO_WM_TEMPLATE_INDEX" val="160589"/>
  <p:tag name="KSO_WM_UNIT_INDEX" val="2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4"/>
  <p:tag name="KSO_WM_UNIT_ID" val="custom160589_24*l_i*1_14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5"/>
  <p:tag name="KSO_WM_UNIT_ID" val="custom160589_24*l_i*1_15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6"/>
  <p:tag name="KSO_WM_UNIT_ID" val="custom160589_24*l_i*1_16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29"/>
  <p:tag name="KSO_WM_TEMPLATE_CATEGORY" val="custom"/>
  <p:tag name="KSO_WM_TEMPLATE_INDEX" val="160589"/>
  <p:tag name="KSO_WM_UNIT_INDEX" val="29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7"/>
  <p:tag name="KSO_WM_UNIT_ID" val="custom160589_24*l_i*1_17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8"/>
  <p:tag name="KSO_WM_UNIT_ID" val="custom160589_24*l_i*1_18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8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9"/>
  <p:tag name="KSO_WM_UNIT_ID" val="custom160589_24*l_i*1_19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0"/>
  <p:tag name="KSO_WM_UNIT_ID" val="custom160589_24*l_i*1_20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1"/>
  <p:tag name="KSO_WM_UNIT_ID" val="custom160589_24*l_i*1_21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2"/>
  <p:tag name="KSO_WM_UNIT_ID" val="custom160589_24*l_i*1_22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42"/>
  <p:tag name="KSO_WM_TEMPLATE_CATEGORY" val="custom"/>
  <p:tag name="KSO_WM_TEMPLATE_INDEX" val="160589"/>
  <p:tag name="KSO_WM_UNIT_INDEX" val="4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3"/>
  <p:tag name="KSO_WM_UNIT_ID" val="custom160589_24*l_i*1_23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4"/>
  <p:tag name="KSO_WM_UNIT_ID" val="custom160589_24*l_i*1_24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5"/>
  <p:tag name="KSO_WM_UNIT_ID" val="custom160589_24*l_i*1_25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6"/>
  <p:tag name="KSO_WM_UNIT_ID" val="custom160589_24*l_i*1_26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7"/>
  <p:tag name="KSO_WM_UNIT_ID" val="custom160589_24*l_i*1_27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53"/>
  <p:tag name="KSO_WM_TEMPLATE_CATEGORY" val="custom"/>
  <p:tag name="KSO_WM_TEMPLATE_INDEX" val="160589"/>
  <p:tag name="KSO_WM_UNIT_INDEX" val="53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8"/>
  <p:tag name="KSO_WM_UNIT_ID" val="custom160589_24*l_i*1_28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9"/>
  <p:tag name="KSO_WM_UNIT_ID" val="custom160589_24*l_i*1_29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30"/>
  <p:tag name="KSO_WM_UNIT_ID" val="custom160589_24*l_i*1_30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1_1"/>
  <p:tag name="KSO_WM_UNIT_ID" val="custom160589_24*l_h_g*1_1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1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2_1"/>
  <p:tag name="KSO_WM_UNIT_ID" val="custom160589_24*l_h_g*1_2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2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3_1"/>
  <p:tag name="KSO_WM_UNIT_ID" val="custom160589_24*l_h_g*1_3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3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4_1"/>
  <p:tag name="KSO_WM_UNIT_ID" val="custom160589_24*l_h_g*1_4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4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5_1"/>
  <p:tag name="KSO_WM_UNIT_ID" val="custom160589_24*l_h_g*1_5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5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6_1"/>
  <p:tag name="KSO_WM_UNIT_ID" val="custom160589_24*l_h_g*1_6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6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1_1"/>
  <p:tag name="KSO_WM_UNIT_ID" val="custom160589_24*l_h_a*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1_1"/>
  <p:tag name="KSO_WM_UNIT_ID" val="custom160589_24*l_h_f*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2_1"/>
  <p:tag name="KSO_WM_UNIT_ID" val="custom160589_24*l_h_a*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2_1"/>
  <p:tag name="KSO_WM_UNIT_ID" val="custom160589_24*l_h_f*1_2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3_1"/>
  <p:tag name="KSO_WM_UNIT_ID" val="custom160589_24*l_h_a*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3_1"/>
  <p:tag name="KSO_WM_UNIT_ID" val="custom160589_24*l_h_f*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4_1"/>
  <p:tag name="KSO_WM_UNIT_ID" val="custom160589_24*l_h_a*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4_1"/>
  <p:tag name="KSO_WM_UNIT_ID" val="custom160589_24*l_h_f*1_4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5_1"/>
  <p:tag name="KSO_WM_UNIT_ID" val="custom160589_24*l_h_a*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演示</Application>
  <PresentationFormat>宽屏</PresentationFormat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A000120141119A01PPBG</vt:lpstr>
      <vt:lpstr>「小马哥技术周报」- 第八期 Spring Cloud Stream Binder Alibaba 实现</vt:lpstr>
      <vt:lpstr>PowerPoint 演示文稿</vt:lpstr>
      <vt:lpstr>线上技术嘉宾</vt:lpstr>
      <vt:lpstr>PowerPoint 演示文稿</vt:lpstr>
      <vt:lpstr>Spring Cloud Stream </vt:lpstr>
      <vt:lpstr>Spring Cloud Stream </vt:lpstr>
      <vt:lpstr>Spring Cloud Stream </vt:lpstr>
      <vt:lpstr>Spring Cloud Stream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 Cloud Bus 实现  Apache RocketMQ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222</cp:revision>
  <dcterms:created xsi:type="dcterms:W3CDTF">2018-09-20T15:31:00Z</dcterms:created>
  <dcterms:modified xsi:type="dcterms:W3CDTF">2018-11-16T13:15:37Z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