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>
        <p:scale>
          <a:sx n="99" d="100"/>
          <a:sy n="99" d="100"/>
        </p:scale>
        <p:origin x="-1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84CEF-A9B2-F415-95E9-34A3E1033F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29961"/>
            <a:ext cx="11051680" cy="3801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fi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fi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360" y="2329961"/>
            <a:ext cx="11081084" cy="43403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2000" b="1" dirty="0"/>
              <a:t>Objective: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dirty="0"/>
              <a:t>develop a </a:t>
            </a:r>
            <a:r>
              <a:rPr lang="en-US" sz="2000" b="1" dirty="0"/>
              <a:t>machine learning model</a:t>
            </a:r>
            <a:r>
              <a:rPr lang="en-US" sz="2000" dirty="0"/>
              <a:t> that:</a:t>
            </a:r>
          </a:p>
          <a:p>
            <a:r>
              <a:rPr lang="en-US" sz="2000" dirty="0"/>
              <a:t>Predicts whether a customer is likely to churn</a:t>
            </a:r>
          </a:p>
          <a:p>
            <a:r>
              <a:rPr lang="en-US" sz="2000" dirty="0"/>
              <a:t>Uses behavioral &amp; demographic features from internal datasets</a:t>
            </a:r>
          </a:p>
          <a:p>
            <a:r>
              <a:rPr lang="en-US" sz="2000" dirty="0"/>
              <a:t>Supports early intervention strategies by the retention team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sz="2000" b="1" dirty="0" smtClean="0"/>
              <a:t>Business </a:t>
            </a:r>
            <a:r>
              <a:rPr sz="2000" b="1" dirty="0"/>
              <a:t>Need: </a:t>
            </a:r>
            <a:r>
              <a:rPr lang="en-US" sz="2000" dirty="0"/>
              <a:t>EXL’s Credit Card Analytics Division has observed </a:t>
            </a:r>
            <a:r>
              <a:rPr lang="en-US" sz="2000" b="1" dirty="0"/>
              <a:t>declining customer retention</a:t>
            </a:r>
            <a:r>
              <a:rPr lang="en-US" sz="2000" dirty="0"/>
              <a:t> in specific segments. Proactively identifying potential churners can help reduce revenue loss and improve customer engagement.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POC </a:t>
            </a:r>
            <a:r>
              <a:rPr lang="en-US" sz="2000" b="1" dirty="0"/>
              <a:t>Goal:</a:t>
            </a:r>
          </a:p>
          <a:p>
            <a:r>
              <a:rPr lang="en-US" sz="2000" dirty="0"/>
              <a:t>Build an ML-driven solution to:</a:t>
            </a:r>
          </a:p>
          <a:p>
            <a:r>
              <a:rPr lang="en-US" sz="2000" dirty="0"/>
              <a:t>Classify churners </a:t>
            </a:r>
            <a:r>
              <a:rPr lang="en-US" sz="2000" dirty="0" err="1"/>
              <a:t>vs</a:t>
            </a:r>
            <a:r>
              <a:rPr lang="en-US" sz="2000" dirty="0"/>
              <a:t> non-churners</a:t>
            </a:r>
          </a:p>
          <a:p>
            <a:r>
              <a:rPr lang="en-US" sz="2000" dirty="0"/>
              <a:t>Visualize key insights and drivers of churn</a:t>
            </a:r>
          </a:p>
          <a:p>
            <a:r>
              <a:rPr lang="en-US" sz="2000" dirty="0"/>
              <a:t>Simulate production-ready project architecture (locally in this case</a:t>
            </a:r>
            <a:r>
              <a:rPr lang="en-US" sz="2000" dirty="0" smtClean="0"/>
              <a:t>)                                                                                                   Trainer: </a:t>
            </a:r>
            <a:r>
              <a:rPr lang="en-US" sz="2000" dirty="0" err="1" smtClean="0"/>
              <a:t>Aun</a:t>
            </a:r>
            <a:r>
              <a:rPr lang="en-US" sz="2000" dirty="0" smtClean="0"/>
              <a:t> Kumar </a:t>
            </a:r>
            <a:r>
              <a:rPr lang="en-US" sz="2000" dirty="0" err="1" smtClean="0"/>
              <a:t>Ganiger</a:t>
            </a:r>
            <a:r>
              <a:rPr lang="en-US" sz="2000" dirty="0" smtClean="0"/>
              <a:t> </a:t>
            </a:r>
          </a:p>
          <a:p>
            <a:pPr marL="0" indent="0" algn="r">
              <a:buNone/>
            </a:pPr>
            <a:r>
              <a:rPr lang="en-US" sz="2000" dirty="0" smtClean="0"/>
              <a:t>Submitted By</a:t>
            </a:r>
            <a:r>
              <a:rPr lang="en-US" sz="2000" b="1" dirty="0" smtClean="0"/>
              <a:t>: </a:t>
            </a:r>
            <a:r>
              <a:rPr lang="en-US" sz="2000" b="1" dirty="0" err="1" smtClean="0"/>
              <a:t>Isha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Goyal</a:t>
            </a:r>
            <a:r>
              <a:rPr lang="en-US" sz="2000" b="1" dirty="0" smtClean="0"/>
              <a:t>  </a:t>
            </a:r>
          </a:p>
          <a:p>
            <a:pPr marL="0" indent="0" algn="r">
              <a:buNone/>
            </a:pPr>
            <a:r>
              <a:rPr lang="en-US" sz="2000" b="1" dirty="0" err="1" smtClean="0">
                <a:solidFill>
                  <a:srgbClr val="1E3063"/>
                </a:solidFill>
                <a:latin typeface="Instrument Sans Medium" pitchFamily="34" charset="0"/>
              </a:rPr>
              <a:t>Github</a:t>
            </a:r>
            <a:r>
              <a:rPr lang="en-US" sz="2000" b="1" dirty="0" smtClean="0">
                <a:solidFill>
                  <a:srgbClr val="1E3063"/>
                </a:solidFill>
                <a:latin typeface="Instrument Sans Medium" pitchFamily="34" charset="0"/>
              </a:rPr>
              <a:t>: https</a:t>
            </a:r>
            <a:r>
              <a:rPr lang="en-US" sz="2000" b="1" dirty="0">
                <a:solidFill>
                  <a:srgbClr val="1E3063"/>
                </a:solidFill>
                <a:latin typeface="Instrument Sans Medium" pitchFamily="34" charset="0"/>
              </a:rPr>
              <a:t>://github.com/1007Isha/-exl-credit-churn-analysis</a:t>
            </a:r>
            <a:endParaRPr lang="en-US" sz="2000" b="1" dirty="0"/>
          </a:p>
          <a:p>
            <a:pPr marL="0" indent="0" algn="r">
              <a:buNone/>
            </a:pP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EDA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sz="1400" dirty="0"/>
              <a:t>Exploratory Insights:</a:t>
            </a:r>
          </a:p>
          <a:p>
            <a:pPr lvl="1"/>
            <a:r>
              <a:rPr sz="1400" dirty="0"/>
              <a:t>Churn Rate: Balanced classes, slight skew toward non-churners</a:t>
            </a:r>
          </a:p>
          <a:p>
            <a:pPr lvl="1"/>
            <a:r>
              <a:rPr sz="1400" dirty="0"/>
              <a:t>Age &amp; Churn: Middle-aged customers churn more</a:t>
            </a:r>
          </a:p>
          <a:p>
            <a:pPr lvl="1"/>
            <a:r>
              <a:rPr sz="1400" dirty="0"/>
              <a:t>Gender Distribution: No strong bias in churn rate by gender</a:t>
            </a:r>
          </a:p>
          <a:p>
            <a:r>
              <a:rPr sz="1400" dirty="0"/>
              <a:t>Key Visuals:</a:t>
            </a:r>
          </a:p>
          <a:p>
            <a:pPr lvl="1"/>
            <a:r>
              <a:rPr sz="1400" dirty="0"/>
              <a:t>Churn Distribution</a:t>
            </a:r>
          </a:p>
          <a:p>
            <a:pPr lvl="1"/>
            <a:r>
              <a:rPr sz="1400" dirty="0"/>
              <a:t>Gender </a:t>
            </a:r>
            <a:r>
              <a:rPr sz="1400" dirty="0" err="1"/>
              <a:t>vs</a:t>
            </a:r>
            <a:r>
              <a:rPr sz="1400" dirty="0"/>
              <a:t> Churn</a:t>
            </a:r>
          </a:p>
          <a:p>
            <a:pPr lvl="1"/>
            <a:r>
              <a:rPr sz="1400" dirty="0"/>
              <a:t>Age Distribution</a:t>
            </a:r>
          </a:p>
          <a:p>
            <a:pPr lvl="1"/>
            <a:r>
              <a:rPr sz="1400" dirty="0"/>
              <a:t>Correlation </a:t>
            </a:r>
            <a:r>
              <a:rPr sz="1400" dirty="0" smtClean="0"/>
              <a:t>Matrix</a:t>
            </a:r>
            <a:endParaRPr lang="en-US" sz="1400" dirty="0" smtClean="0"/>
          </a:p>
          <a:p>
            <a:pPr marL="402336" lvl="1" indent="0">
              <a:buNone/>
            </a:pPr>
            <a:endParaRPr lang="en-US" sz="1400" dirty="0" smtClean="0"/>
          </a:p>
          <a:p>
            <a:pPr marL="402336" lvl="1" indent="0">
              <a:buNone/>
            </a:pPr>
            <a:r>
              <a:rPr lang="en-IN" sz="1400" b="1" dirty="0"/>
              <a:t>https://github.com/1007Isha/-exl-credit-churn-analysis/tree/main/feature/eda</a:t>
            </a:r>
            <a:endParaRPr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57" y="1091269"/>
            <a:ext cx="2645339" cy="2107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962" y="4980458"/>
            <a:ext cx="2227877" cy="177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80" y="3285828"/>
            <a:ext cx="2342259" cy="1694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Model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sz="1400" dirty="0"/>
              <a:t>Model Used: Random Forest Classifier</a:t>
            </a:r>
          </a:p>
          <a:p>
            <a:r>
              <a:rPr sz="1400" dirty="0"/>
              <a:t>Preprocessing:</a:t>
            </a:r>
          </a:p>
          <a:p>
            <a:pPr lvl="1"/>
            <a:r>
              <a:rPr sz="1400" dirty="0"/>
              <a:t>One-Hot Encoding (for categorical features)</a:t>
            </a:r>
          </a:p>
          <a:p>
            <a:pPr lvl="1"/>
            <a:r>
              <a:rPr sz="1400" dirty="0" err="1"/>
              <a:t>MinMaxScaler</a:t>
            </a:r>
            <a:r>
              <a:rPr sz="1400" dirty="0"/>
              <a:t> (for numeric features)</a:t>
            </a:r>
          </a:p>
          <a:p>
            <a:r>
              <a:rPr sz="1400" dirty="0"/>
              <a:t>Evaluation Metrics:</a:t>
            </a:r>
          </a:p>
          <a:p>
            <a:pPr lvl="1"/>
            <a:r>
              <a:rPr sz="1400" dirty="0"/>
              <a:t>Accuracy: </a:t>
            </a:r>
            <a:r>
              <a:rPr lang="en-US" sz="1400" dirty="0" smtClean="0"/>
              <a:t>73</a:t>
            </a:r>
            <a:r>
              <a:rPr sz="1400" dirty="0" smtClean="0"/>
              <a:t>%</a:t>
            </a:r>
            <a:endParaRPr sz="1400" dirty="0"/>
          </a:p>
          <a:p>
            <a:pPr lvl="1"/>
            <a:r>
              <a:rPr sz="1400" dirty="0"/>
              <a:t>Precision, Recall, F1-Score: Balanced</a:t>
            </a:r>
          </a:p>
          <a:p>
            <a:pPr lvl="1"/>
            <a:r>
              <a:rPr sz="1400" dirty="0"/>
              <a:t>Confusion Matrix &amp; Feature Importance plotted</a:t>
            </a:r>
          </a:p>
          <a:p>
            <a:r>
              <a:rPr sz="1400" dirty="0"/>
              <a:t>Model saved as </a:t>
            </a:r>
            <a:r>
              <a:rPr sz="1400" dirty="0" err="1"/>
              <a:t>churn_model_improved.pkl</a:t>
            </a:r>
            <a:endParaRPr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1" y="1154612"/>
            <a:ext cx="3248676" cy="2426228"/>
          </a:xfrm>
          <a:prstGeom prst="rect">
            <a:avLst/>
          </a:prstGeom>
        </p:spPr>
      </p:pic>
      <p:sp>
        <p:nvSpPr>
          <p:cNvPr id="5" name="AutoShape 2" descr="data:image/png;base64,iVBORw0KGgoAAAANSUhEUgAAA2QAAAJ0CAYAAAB9SeDnAAAAOnRFWHRTb2Z0d2FyZQBNYXRwbG90bGliIHZlcnNpb24zLjEwLjAsIGh0dHBzOi8vbWF0cGxvdGxpYi5vcmcvlHJYcgAAAAlwSFlzAAAPYQAAD2EBqD+naQABAABJREFUeJzs3XV4VMfewPHvbtzdPQFiSAguwSleXGpIgUJLL+UipVSw3kKFUihtLy1OS99SwbW4ewjuBAghhAhxT/b9Y2HDkg0NsCGB+/s8zz5tzs7MzgxzztnZkaNQqVQqhBBCCCGEEEI8c8qKzoAQQgghhBBC/K+SDpkQQgghhBBCVBDpkAkhhBBCCCFEBZEOmRBCCCGEEEJUEOmQCSGEEEIIIUQFkQ6ZEEIIIYQQQlQQ6ZAJIYQQQgghRAWRDpkQQgghhBBCVBDpkAkhhBBCCCFEBZEOmRBCiGdu8eLFKBQKrl27prc0r127hkKhYPHixXpL83nXokULWrRoUdHZEEII8QjSIRNCiBfElStXGDZsGP7+/piammJtbU2TJk2YPXs22dnZFZ09vfn111+ZNWtWRWdDy8CBA1EoFFhbW+us60uXLqFQKFAoFMyYMeOx07916xaTJ08mKipKD7kVQghRmRhWdAaEEEI8vfXr19O7d29MTEzo378/1atXJy8vj7179zJu3DjOnDnDTz/9VNHZ1Itff/2V06dPM2rUKK3jPj4+ZGdnY2RkVCH5MjQ0JCsri7Vr19KnTx+t95YtW4apqSk5OTlPlPatW7eYMmUKvr6+hIWFlTne33///USfJ4QQ4tmRDpkQQjznoqOj6devHz4+Pmzfvh03NzfNeyNGjODy5cusX7/+qT9HpVKRk5ODmZlZifdycnIwNjZGqay4iRcKhQJTU9MK+3wTExOaNGnC//3f/5XokP3666906tSJv/7665nkJSsrC3Nzc4yNjZ/J5wkhhHhyMmVRCCGec19++SUZGRksWLBAqzN2X5UqVXjvvfc0fxcUFPDpp58SEBCAiYkJvr6+fPjhh+Tm5mrF8/X1pXPnzmzevJm6detiZmbGjz/+yM6dO1EoFPz22298/PHHeHh4YG5uTlpaGgCHDh2iffv22NjYYG5uTvPmzdm3b98/lmP16tV06tQJd3d3TExMCAgI4NNPP6WwsFATpkWLFqxfv57r169rpgD6+voCpa8h2759OxEREVhYWGBra0vXrl05d+6cVpjJkyejUCi4fPkyAwcOxNbWFhsbGwYNGkRWVtY/5v2+V199lY0bN5KSkqI5duTIES5dusSrr75aInxycjJjx46lRo0aWFpaYm1tTYcOHThx4oQmzM6dO6lXrx4AgwYN0pT7fjlbtGhB9erVOXbsGM2aNcPc3JwPP/xQ896Da8gGDBiAqalpifK3a9cOOzs7bt26VeayCiGE0A8ZIRNCiOfc2rVr8ff3p3HjxmUKP2TIEJYsWUKvXr0YM2YMhw4dYvr06Zw7d46VK1dqhb1w4QKvvPIKw4YNY+jQoQQGBmre+/TTTzE2Nmbs2LHk5uZibGzM9u3b6dChA3Xq1GHSpEkolUoWLVpEq1at2LNnD/Xr1y81X4sXL8bS0pLRo0djaWnJ9u3bmThxImlpaXz11VcAfPTRR6SmpnLz5k2++eYbACwtLUtNc+vWrXTo0AF/f38mT55MdnY2c+bMoUmTJkRGRmo6c/f16dMHPz8/pk+fTmRkJPPnz8fZ2ZkvvviiTHXbo0cPhg8fzooVK3jzzTcB9ehYUFAQ4eHhJcJfvXqVVatW0bt3b/z8/IiPj+fHH3+kefPmnD17Fnd3d4KDg5k6dSoTJ07krbfeIiIiAkDr3zspKYkOHTrQr18/Xn/9dVxcXHTmb/bs2Wzfvp0BAwZw4MABDAwM+PHHH/n777/5+eefcXd3L1M5hRBC6JFKCCHEcys1NVUFqLp27Vqm8FFRUSpANWTIEK3jY8eOVQGq7du3a475+PioANWmTZu0wu7YsUMFqPz9/VVZWVma40VFRaqqVauq2rVrpyoqKtIcz8rKUvn5+anatm2rObZo0SIVoIqOjtYK97Bhw4apzM3NVTk5OZpjnTp1Uvn4+JQIGx0drQJUixYt0hwLCwtTOTs7q5KSkjTHTpw4oVIqlar+/ftrjk2aNEkFqN58802tNLt3765ycHAo8VkPGzBggMrCwkKlUqlUvXr1UrVu3VqlUqlUhYWFKldXV9WUKVM0+fvqq6808XJyclSFhYUlymFiYqKaOnWq5tiRI0dKlO2+5s2bqwDV3Llzdb7XvHlzrWObN29WAar//Oc/qqtXr6osLS1V3bp1+8cyCiGEKB8yZVEIIZ5j96cJWllZlSn8hg0bABg9erTW8TFjxgCUWGvm5+dHu3btdKY1YMAArfVkUVFRmql5SUlJJCYmkpiYSGZmJq1bt2b37t0UFRWVmrcH00pPTycxMZGIiAiysrI4f/58mcr3oLi4OKKiohg4cCD29vaa4zVr1qRt27aaunjQ8OHDtf6OiIggKSlJU89l8eqrr7Jz505u377N9u3buX37ts7piqBed3Z/3V1hYSFJSUlYWloSGBhIZGRkmT/TxMSEQYMGlSnsSy+9xLBhw5g6dSo9evTA1NSUH3/8scyfJYQQQr9kyqIQQjzHrK2tAXUHpiyuX7+OUqmkSpUqWsddXV2xtbXl+vXrWsf9/PxKTevh9y5dugSoO2qlSU1Nxc7OTud7Z86c4eOPP2b79u0lOkCpqamlplma+2V5cJrlfcHBwWzevJnMzEwsLCw0x729vbXC3c/r3bt3NXX9Tzp27IiVlRXLly8nKiqKevXqUaVKFZ3PXCsqKmL27Nn88MMPREdHa62Xc3BwKNPnAXh4eDzWBh4zZsxg9erVREVF8euvv+Ls7FzmuEIIIfRLOmRCCPEcs7a2xt3dndOnTz9WPIVCUaZwunZULO29+6NfX331Valbs5e23islJYXmzZtjbW3N1KlTCQgIwNTUlMjISMaPH//IkTV9MjAw0HlcpVKVOQ0TExN69OjBkiVLuHr1KpMnTy417LRp0/jkk0948803+fTTT7G3t0epVDJq1KjHKvOj/p10OX78OHfu3AHg1KlTvPLKK48VXwghhP5Ih0wIIZ5znTt35qeffuLAgQM0atTokWF9fHwoKiri0qVLBAcHa47Hx8eTkpKCj4/PE+cjICAAUHcS27Rp81hxd+7cSVJSEitWrKBZs2aa49HR0SXClrUzeb8sFy5cKPHe+fPncXR01Bod06dXX32VhQsXolQq6devX6nh/vzzT1q2bMmCBQu0jqekpODo6Kj5u6xlLovMzEwGDRpESEgIjRs35ssvv6R79+6anRyFEEI8W7KGTAghnnPvv/8+FhYWDBkyhPj4+BLvX7lyhdmzZwPq6XQAs2bN0gozc+ZMADp16vTE+ahTpw4BAQHMmDGDjIyMEu8nJCSUGvf+yNSDI1F5eXn88MMPJcJaWFiUaQqjm5sbYWFhLFmyRGsb+tOnT/P3339r6qI8tGzZkk8//ZTvvvsOV1fXUsMZGBiUGH37448/iI2N1Tp2v+P4YDme1Pjx47lx4wZLlixh5syZ+Pr6MmDAgBKPPRBCCPFsyAiZEEI85wICAvj111/p27cvwcHB9O/fn+rVq5OXl8f+/fv5448/GDhwIAC1atViwIAB/PTTT5ppgocPH2bJkiV069aNli1bPnE+lEol8+fPp0OHDoSGhjJo0CA8PDyIjY1lx44dWFtbs3btWp1xGzdujJ2dHQMGDGDkyJEoFAp+/vlnnVMF69Spw/Llyxk9ejT16tXD0tKSLl266Ez3q6++okOHDjRq1IjBgwdrtr23sbF55FTCp6VUKvn444//MVznzp2ZOnUqgwYNonHjxpw6dYply5bh7++vFS4gIABbW1vmzp2LlZUVFhYWNGjQ4JFr/HTZvn07P/zwA5MmTdJsw79o0SJatGjBJ598wpdffvlY6QkhhNCDit3kUQghhL5cvHhRNXToUJWvr6/K2NhYZWVlpWrSpIlqzpw5WtvG5+fnq6ZMmaLy8/NTGRkZqby8vFQTJkzQCqNSqbe979SpU4nPub/t/R9//KEzH8ePH1f16NFD5eDgoDIxMVH5+Pio+vTpo9q2bZsmjK5t7/ft26dq2LChyszMTOXu7q56//33NVu079ixQxMuIyND9eqrr6psbW1VgGYLfF3b3qtUKtXWrVtVTZo0UZmZmamsra1VXbp0UZ09e1YrzP1t7xMSErSO68qnLg9ue1+a0ra9HzNmjMrNzU1lZmamatKkierAgQM6t6tfvXq1KiQkRGVoaKhVzubNm6tCQ0N1fuaD6aSlpal8fHxU4eHhqvz8fK1w//73v1VKpVJ14MCBR5ZBCCGE/ilUqsdYqSyEEEIIIYQQQm9kDZkQQgghhBBCVBDpkAkhhBBCCCFEBZEOmRBCCCGEEEJUEOmQCSGEEEIIIV5Iu3fvpkuXLri7u6NQKFi1atU/xtm5cyfh4eGYmJhQpUoVFi9eXK55lA6ZEEIIIYQQ4oWUmZlJrVq1+P7778sUPjo6mk6dOtGyZUuioqIYNWoUQ4YMYfPmzeWWR9llUQghhBBCCPHCUygUrFy5km7dupUaZvz48axfv57Tp09rjvXr14+UlBQ2bdpULvmSETIhhBBCCCHEcyM3N5e0tDStV25url7SPnDgAG3atNE61q5dOw4cOKCX9HUxLLeUxXNtvVFgRWfhuXPhz/MVnYXnkrN9Refg+ZOUUtE5eD4ZGFR0Dp4/hgaKis7Cc8nctKJz8PyJjS+s6Cw8lyb0qbwXtvL8Lnnko1eYMmWK1rFJkyYxefLkp0779u3buLi4aB1zcXEhLS2N7OxszMzMnvozHiYdMiGEEEIIIcRzY8KECYwePVrrmImJSQXl5ulJh0wIIYQQQgihVwqj8hthNzExKbcOmKurK/Hx8VrH4uPjsba2LpfRMZA1ZEIIIYQQQggBQKNGjdi2bZvWsS1bttCoUaNy+0wZIRNCCCGEEELoldKwcqxBzcjI4PLly5q/o6OjiYqKwt7eHm9vbyZMmEBsbCxLly4FYPjw4Xz33Xe8//77vPnmm2zfvp3ff/+d9evXl1seZYRMCCGEEEII8UI6evQotWvXpnbt2gCMHj2a2rVrM3HiRADi4uK4ceOGJryfnx/r169ny5Yt1KpVi6+//pr58+fTrl27csujjJAJIYQQQggh9EphVDnGfVq0aMGjHru8ePFinXGOHz9ejrnSJh0yIYQQQgghhF5VlimLz4PK0XUVQgghhBBCiP9BMkImhBBCCCGE0Kvy3Pb+RSMjZEIIIYQQQghRQWSETAghhBBCCKFXsoas7GSETAghhBBCCCEqiIyQCSGEEEIIIfRK1pCVnYyQCSGEEEIIIUQFkREyIYQQQgghhF7JGrKykw6ZEEIIIYQQQq8UBtIhKyuZsiiEEEIIIYQQFURGyIQQQgghhBB6pZQRsjKTETIhhBBCCCGEqCAyQiaEEEIIIYTQK4VSRsjKSkbIhBBCCCGEEKKCyAiZEEIIIYQQQq8UBjLuU1bSIatkDhw4QNOmTWnfvj3r16+v6OxUGvZN6+I/ZjA24dUxdXfmaM93iF+zraKz9cyoVCqO/j2H84f/IDc7DVffcCK6T8LGyfeR8U7vX8aJXQvITk/EwS2IJl0/xtm7pub9sweXczlqHYmxZ8nPzWTglMOYmFlr3k9Pvsmxbf/l1uWDZKUnYmHtTJXwLoS3Go6BoXF5FbdcHNm+jAObF5CRmoiLVxDtX/kYD/+apYY/e3QTO1fNJiUxFnsXH1r3HEvVms017386JEhnvNa9xtG4/WC95/9ZUalUHNk8h7OH1G3NzS+cZj0mYfsPbe3UvmVE7VxA1r22FtH9Y1weaGsF+bnsX/sFl6LWU1iQj3dgE5r1mIS5lSMAibfOE7n9J+KiI8nJvIuVvQehjfpRK6J/eRb3sZ3cu4zI7epyOroH0azHx7j6lN6OLkVt4uDG2aQnx2Lr5EPjzmPxDSluRyqVikOb5nDmwB/k5qTh5htOy97a9X0n5gz7131N/I1TKJVKAmq+RNNuH2BsYqEJE3PxAAc3ziYp7iJGxuYE1etGo46jUBpUztt81O5lHNu+gMy0BJw8gmjZ65NH1uPF4xvZv342acmx2Dr5EvHyWPxC1fVYWJjP/nWziD67m9SkGExMLfEObEzTl8dgaeNSIq2C/Dx+m9mbhNjzvPb+Kpw9g8utnPp2dMcyDv69gIzUBFw8g3jplU/w8Cu93s4d3ciu1bNJSYrF3tmXVj3HUqVGc60wiXFX2P7XV9y4eISiokIc3QLoOXwONg7uZGemsHvNHK6e3UtachzmlvZUq92G5i+/h6m5VXkXt1xFhCoI81dgYgQ3k2DzsSLuZjw6TngVBQ0CFViawp0U+Pt4EXHJusP2iVAS4Kbgz72FXLql9+yLF4x0XSuZBQsW8K9//Yvdu3dz65acwfcZWJiTdvICp0dOqeisVIgTO+dzet/PRPSYTPd//Y6hsRnrFwyhID+31DiXozZwYO3n1Gkzgp7vrcDeLZD1C4aQnZGkCVOQn4NXYAS1Ww3TmcbdhGhUqiIiek6hz5h1NOoygXMHl3N40zf6LmK5OnN4A1t+/5xmXUYwdOIKXLwC+XXWEDLTknSGj7kcyYqfxhDWtBdDJ64ksHYbfv/+Xe7EXtSE+ffXe7ReXQZ+BgoFwXVeelbFKhfHd8zn5N6fad5zMj1HqtvaunmPbmuXojawb83n1G07gt6jVuDoHsi6eUPISi+u331rpnPt7A7avTGbbu8sJTPtDpuW/EvzfsLNM5hZOtDm1S/pN24ddVoP59CGmZza+0u5lvdxXDy+gT2rPqd+uxH0G6Mu55oftcv5oLjoSDb/PIbQBr3oN3Yl/tXbsH7huyTFFbejyO3zObH7Z1r2nkyfUb9jZGLG6rnF9Z2RGs+quW9i4+hNn38v5+Vh80m+fZmtv07QpJEQe541P72FT1AE/caspH3/mUSf3s7+dV+Xb4U8oQuRG9i9cjoN24/gtXErcfQIYsUPg0utx1tXI9mwZAzVG/XitfdXUaVma9bMH0HiLXU9FuTlcOfmWRq0e5vXxq2gy+DvuHsnmtU/va0zvT1rvsTCxrncyldezh7ZwNY/phPReQSDP16Js1cQv80eXOp17OaVSFbOH0Otpr0Y8skqqtVuzR8/jNC6jt29c4OlX76Kg6s/r4/9maET19C00zsYGpkAkJ5yh/SUO7TuNZ63Jq2jy6DpXD29h/VLP3omZS4vDYMU1K2qYNOxIpZsKyK/APo2U/KoAZ1gLwWtaynYe0bFwi1FxKeo6NtMiblJybD1qsnaKVDvslherxeNdMgqkYyMDJYvX87bb79Np06dWLx4sdb7a9asoWrVqpiamtKyZUuWLFmCQqEgJSVFE2bv3r1ERERgZmaGl5cXI0eOJDMz89kWpBwkbN7NxUmziF+9taKz8sypVCpO7V1KeOvh+Ia2xsEtkJZ9vyAr7Q7XzpReH6f2LCa4QW+C6vXEzqUKzXpMwdDIlPNH/tKEqRkxgNot38LFu5bONLwDI2jZZzpe1Zpi7eCFb2grajZ7k+jTW/RezvJ0cMtiakf0JqxpT5zcq9Dp9SkYGZsStfcvneEPb/2ZKtWb0rj9YJzcA2jZ7T3cfEI4sn2ZJoyljZPW60LUdnwDG2Dn5PWsiqV3KpWKk3uWUqfNcPyqt8bRPZDW/b4gM+0O0adLb2sndi0mpEFvguv3xN61Cs17are13Ox0zh3+iyZdxuNZtSHOntVp1Xc6t68d5/b1KACC6/ckottHeATUx8bBi8A6LxNUrwdXT1Wetha1czGhjXoT0kBdzpa9p2BobMrZQ7rbUdTun/EJakp4q8HYuwTQsON7OHmGcHKPuh2pVCqidi2l3kvD8a+hru+2r6rr++opdX1fO7MTpdKQFj0nYufsj4t3DVr0nsyVk3+TknAdUHeIHd0Dqd9uBLZOPnhUqU+TLmM5ue9X8nL+4Sf/ChC5YxHVG/chtGFPHNyq0KaPuh5PH9Rdj8d3LcU3OIK6rYfg4BpA406jcPYMIWqPurNuYmZFzxGLCAzviL2LP25+YbTs9Ql3Ys6Qlqz9w2b02V3cOL+PZl3Hl3s59e3QlkWENe1DrSbq61jH19T1dmJfKdexbUsJCI2gUbshOLoF0KLrKFy9Qzi6o/hHjp2rviGgejNa93ofV+8Q7Jy9qRbWGgtrBwCcParR6+05VKvVCjtnb3yDGtGi2ygundxOUWHBMyl3eahXVcG+cyou3YKEVFh3uAgrM6jmUfoX/frVFJy4quLUNRVJabDpmIqCAqjppx3H2VYddv2RonIuReWnUCrK7fWikQ5ZJfL7778TFBREYGAgr7/+OgsXLkSlUgEQHR1Nr1696NatGydOnGDYsGF89JH2L1RXrlyhffv29OzZk5MnT7J8+XL27t3Lu+++WxHFEXqSnnyTrPQEPKo21hwzMbPC2asm8fe+zD6ssCCPhNgzeFQpjqNQKvGs2qjUOGWVl5OOiZnNU6XxLBUW5BF3/Qx+Idp14RfciJtXo3TGuXk1Cr/gxlrH/EObcPOK7vAZqYlcPrWLsIie+sp2hUi719a8HmprLt41NR2nh91va57VSra1+3ESbp6hqDBfK4ydsz+Wtu6PbI+5OemYmFeOtlZYkMedm2fweqicXg+U82G3r0VphQfwDmxC3L3waUn36rvaQ/XtU5Pb16I0n2tgaIRCWXy7NjQyBSAu+tgDYbR/pjcwMqUwP5c7N888UXnLS2FBHvExZ/AO1K5H78DGxEUf1xkn7loU3tUaaR3zCW5KXHRUqZ+Tm5MBCoXWFOzMtES2/t8ntHvjSwyNTZ+uIM9YYUEecTfOaF2X1Nexxty8qrveYq9E4ResXW/+oU2JvXfdUxUVcfnUTuxdfPm/WYP5ZkwjFk3rzYXjj/7hMyc7AxNTy0o7Hfaf2FqApZmCa/EqzbHcfLiVBB4OuuMoleBqB9EPxAG4dkeFh0Nx58DQALo2UPJ3ZBGZOeWSffGCkg5ZJbJgwQJef/11ANq3b09qaiq7du0C4McffyQwMJCvvvqKwMBA+vXrx8CBA7XiT58+nddee41Ro0ZRtWpVGjduzLfffsvSpUvJyZErw/MqKz0BADNL7TuFmZUjWemJOuPkZN5FVVSImdVDcSwdyS4lTlmkJl7nzP5fCGnY94nTeNayMtR1YWmtXRcW1o5kpOqui4zURM0vxPdZWjuSWUr4k/tXYWxiQXD48z1dUdPWdLSbf2pr5rraZ1qiJl2lgZHWl2MAcysHTZiHxV2L5ErURkIa9nmisuhb9v1yPlQ35g+U82FZ6YmPDH+/vh+uO3NLRzLv1bdn1YZkpSUSuX0BhQV55GSlaqYiZqap4/sENuX2teNcjFxHUVEhGSnxHPn7B/Vn3AtTWZRejw6ltrHMtETMrR21jlk8InxBfi57V88gKLwTJmaWgHo08u9lH1CzaT9cvWvooSTP1v3r2MPXJQsrh1KvSxlpiVg8XG/WxeEz05PIy83iwKZ5+IdG8MqohQTWbsufc9/l+oXDuvORnsze9T8QFvH83AMeZnGvL/5whykzV6V572HmxqBUKsh6aOZ2Zg5YPhCnTZiCm0kqWTN2j0xZLLvn8+eNF9CFCxc4fPgwK1euBMDQ0JC+ffuyYMECWrRowYULF6hXr55WnPr162v9feLECU6ePMmyZcXTqlQqFUVFRURHRxMcrHvhcm5uLrm52leZfFURRgrpr1eES5Fr2b1ikubvDoPmVmBuimWmxrNhwVD8a7QnuEHl+JJcWUTt+4saDTtr1l08Ly5GrmXnn8VtrdPgytHWkuIusnHRCOq+NALvwKYVnZ0K5eBWlTavTmfv6i/Yv34mCoWSWs3ewNzKEcW9a7R3UFOavDyOHX9M5u9l4zEwNKZe27e5dfUo/I9dxwsL81m/6D1ARas+xWuOo3b/TF5uJvXa6l4v+79IpVJPqasW1poGbQcC4OoVzM0rkUTu/g2fQO3vGLnZGSyfMwxHtwCadXl+Zt6EeitoX6f4C/zve8tnKmEVd/BxVrBwi0xVFI9POmSVxIIFCygoKMDd3V1zTKVSYWJiwnfffVemNDIyMhg2bBgjR44s8Z63t3ep8aZPn86UKdqbZbyisOc1A8dSYojy5BPSkl4P7E5XWJAHQHZGEhbWxQvRs9MTcXDX3ck2tbBDoTQg+6FF8tkZiZhZPf6/a2ZqPGt/7I+LT22a9Zz62PErkrmlui4yHlr4npmWiKWN7rqwtHEssVA+Iy0RCx3hb1w8StLtaHoMe742OgHwDWlJ39E62lr6Q20t45/bWlbGQ20tvXhUw9zKiaLCfHKz07RGybLSk0qMfCTfvsyaHwcR0rAPddvo3pShIpjdL+dD51RWesnRm/vMrRwfGd7cykl9LCNJa5OJrIxEnB6o78A6XQis04Ws9EQMjc1QoCBq52KsHYrXK9ZuMYiw5gPJTLuDqZkNaXdjObB+JjYOlWtNY+n1mKTZcfNhFtYlRyEzdYRXd8ZGkZZ8i17/WqIZHQOIuXiQuOgovh2tPTr264yeBNXtQvvXv3iaYpW7+9exh69LmelJOq9LcG9U/+F6SysOb25ph1JpiKNbgFYYR7cAYi4f0zqWm5PB/80egrGpBb3f+R4DQ6OnLdIzc+mWilvJxVMN72/cYWGqPUpmYaIgPkWFLll5UFSkKrGBh4UpZNxLw9dZgZ0ljO6m/SNIj8ZKYhLh153/ex01xQs4klVe/rd+OqukCgoKWLp0KV9//TVRUVGa14kTJ3B3d+f//u//CAwM5OjRo1rxjhw5ovV3eHg4Z8+epUqVKiVexsalb1E+YcIEUlNTtV59lPblUlbxz4xNLbFx9NG87FyqYG7lROylA5oweTkZ3Ik5iYtPmM40DAyNcfIIJfZycRxVURGxlw+WGqc09ztjjh6htOgzTWsty/PAwNAYN59Qrp3Trovo8wfx9A/TGcfTP4zoB8IDRJ/dj2dAyfDH9/6Jm08orl66t8GvzEprazcfamvxN07i+k9t7ZJ2/d68fFATx8kzFKWBkVa6d+9cJSPlllZ7TL59idVzBxBYtxsNO/xbr2V9WgaGxjh7hnLzonY5Yy4dLLVuXH3DiLmo3Y5iLu7H7V54awdPzK2ctMLk5WQQf/0krr4l0zS3csTYxIJLURsxMDLRWocFoFAosLRxwdDYlIuR67G0dcPJM+TJClxODAyNcfEK1SqzqqiImAsHcPOrrTOOm28YNy4e1Dp24/x+3PzCNH/f74ylJFyn54jFmFnYaYVv0fNjXh+/mtffX8Xr76+i+7CfAOg08BuadKpcbU0XA0Nj3LxDuXZeu96unTuAp7/uevMICCP6vHa9RZ/dj8e9656BoTFuvjVIuh2tFSYp/ho2Dh6av3OzM/i/WYMxMDSiz4j/PnczAfIK4G5G8SsxDTKyVfg6F3cWjA3B3QFidW9YSVER3L4Lvi7aHQwfZwWxSepO3IHzKuZvLmLB38UvgG0nVLLBh/hHMkJWCaxbt467d+8yePBgbGy0F7D37NmTBQsW8PvvvzNz5kzGjx/P4MGDiYqK0uzCqFCoLxDjx4+nYcOGvPvuuwwZMgQLCwvOnj3Lli1bHjnKZmJigomJ9gW2sk1XNLAwx6JK8SifuZ8n1rWCyEtOJScmrgJzVv4UCgU1mvYncvtcbBx9sbL34Ojf32Ju7YxvaBtNuLU/DcQvtA3Vm6jXIdaIGMjO3z/AybM6zl41ObV3Cfl52QTW7aGJk5WeQFZ6IqmJNwBIvn0RIxMLLG3dMDW3JTM1njVz+2Nl506jzuPJySx+4Mr9X/efBw3bDmT1wg9w86mOu19NDm9dQn5uNrWaqOti1YLxWNk607rnGADqt3mDpV/158DmhVSt2YIzh9dz69oZOvXXHh3Mzc7g3NHNtO3z/O3YpotCoaBmRH+ObZuLjZMv1vYeHN70LRbWzvhVL25rq+cOxL96G2o0Vbe1Ws0Hsv23e23NuyYn9yyhIC+boHrq+jUxsyK4fk/2rfkCU3MbjEwt2bPyP7j4hGk6M0lxF1kzdyBegU0JazZQs/ZJoTTAzLJy/EAU1mIgW3/9AGev6rj41CRql7qcIQ3U5fx72XgsbZxp3FndjsKavcGK7/oTuWMhviEtuHR8PXdiztCqj7odKRQKwpr35+iWudjeq++DG9X17V+juL5P7PkFN9/aGJmYE3NxP/vWfEXjzqO1Rhsjty/AO6gpCoWSK6e2cGzbPNoP+Aal0uAZ1lDZhLccxOZfxuPsVR1Xn5oc36m+NoXeq8dNP7+PpY0LTV9W12Pt5v3549s3OLZ9IX6hzblwbAPxMadp009dj4WF+axbMJI7N8/SbdiPqFSFmvV1puY2GBgaY23vrpUHIxNzAGwcvbGyc31WRX8qDdoOYs2i8drXsbxsat67jq1Z+D5Wti607HHvOta6Pz9/9QYH/15IlRrNOXtkA3HXT9PxjeLrWMN2g1n507/xrlYPn8AGXDm9h0snd/DGmKWA+hr366w3KcjLpuubX5Gbk6HeMAUwt7KvlO2rLI5cUtE4REFyhorUTGhWXUl6NlyMLR4he6W5kouxKo5dVh87fFFF5/oKbifDrWQV9aopMDKEk9Hq9zNzSq5LA0jNVH/G/6Ln7QfciiQdskpgwYIFtGnTpkRnDNQdsi+//JL09HT+/PNPxowZw+zZs2nUqBEfffQRb7/9tqYzVbNmTXbt2sVHH31EREQEKpWKgIAA+vZ9fhff3mdTpzqNtv2s+TtkxocAxCxdwcnBE0qL9sKo1WII+XnZ7P5rInk5abj61qHj4Hlav1SmJd0gJ/Ou5u8qYR3JyUzm6N9zyEpPwNE9mI6D52lN8zl74DeObf1e8/ea/6q/YLfoM43Auj24eWkfaUnXSUu6zi+faT9MdNiX58uruHoXWr8jWRnJ7Fo9h4y0BFy8gnl11DzNlMW0pFuaHzYAvKqE033oDHasnMWOld9g7+xLnxHf4exRTSvdM4fXo0JFaP1Oz7Q85al2yyEU5GWz88+J5GWn4eZXh85DS7a17AfaWtWwjuRkJHN4c3Fb6zxEu601eXkCCoWSTUveo7AgD6/ApjTvMVHz/pWTm8nOTOZi5BouRq7RHLeyc+eNj7aXc6nLplrtjmRnJHNo05x7DzQO5uVhxeXMuKvdjtz8wnnpjRkc3DCLA+u/wdbJl05vfoeDW3E7Cm+lPrd3/D7x3oO46/DyMO36jr9xisOb5pCXm4Wdiz8te08hqF5XrbxdP7ebI1vmUliYh6N7EJ0Gf49vcLNyrpEnExiurscDG74lKy0BJ89gur89X7MBRfrdOM36OAB3/3A6DJjB/vWz2Ld2JrbOvrw85Hsc3dX1mJESz9XT6jbyyxfa9dLrX0vxqtrgGZWsfIXU60hmejK71nxLZloCLp7B9Bs5H8t79ZaarF1vngHhdBsyg52rZ7Fz1UzsnX3p/c73WtexoNpt6fDaZPZv+om/f/sP9i5+9Bz+LV5V6wJw+8YZbkWfAOCHj9tq5WfEtG3YOnqWd7HLxcHzKowMoEMdJabGEJMIv+8uovCBgSxbSzB74LfqczHqKYsR1RVYmCq4k6KO8/BGH0I8CYXq/r7q4rnz2WefMXfuXGJiYvSe9nqjQL2n+aK78Ofz00GpTJwrx+DHcyUppaJz8HwyeD5/zK9QhrIG5ImYP1+76lcKsfGFFZ2F59KEPpX3whbZuvw2ZQrftrfc0q4IMkL2HPnhhx+oV68eDg4O7Nu3j6+++kqeMSaEEEIIISqdF3F7+vIiHbLnyKVLl/jPf/5DcnIy3t7ejBkzhgkTXvzpekIIIYQQQryopEP2HPnmm2/45pvnb2ttIYQQQgjxv0WhlBGyspLtT4QQQgghhBCigsgImRBCCCGEEEKvZNv7spOaEkIIIYQQQogKIiNkQgghhBBCCL2SNWRlJyNkQgghhBBCCFFBZIRMCCGEEEIIoVfyHLKykw6ZEEIIIYQQQq9kymLZyZRFIYQQQgghhKggMkImhBBCCCGE0CvZ9r7spKaEEEIIIYQQooLICJkQQgghhBBCr2QNWdnJCJkQQgghhBBCVBAZIRNCCCGEEELolYyQlZ2MkAkhhBBCCCFEBZERMiGEEEIIIYReyQhZ2UmHTAghhBBCCKFXsu192UlNCSGEEEIIIUQFkREyIYQQQgghhF4pDWTKYlnJCJkQQgghhBBCVBAZIRNCCCGEEELolWzqUXYyQiaEEEIIIYQQFURGyIROF/48X9FZeO4E9gqq6Cw8l87/IW3tcVmay6+OT0KlqugcPH+ycqTSnoSxkZyjj6ttrbSKzsJzyq6iM1Aq2WWx7KSmhBBCCCGEEKKCyAiZEEIIIYQQQq9kDVnZyQiZEEIIIYQQQlQQGSETQgghhBBC6JWMkJWddMiEEEIIIYQQeiWbepSd1JQQQgghhBDihfX999/j6+uLqakpDRo04PDhw48MP2vWLAIDAzEzM8PLy4t///vf5OTklFv+ZIRMCCGEEEIIoVeVZcri8uXLGT16NHPnzqVBgwbMmjWLdu3aceHCBZydnUuE//XXX/nggw9YuHAhjRs35uLFiwwcOBCFQsHMmTPLJY8yQiaEEEIIIYR4Ic2cOZOhQ4cyaNAgQkJCmDt3Lubm5ixcuFBn+P3799OkSRNeffVVfH19eemll3jllVf+cVTtaUiHTAghhBBCCKFXCqWy3F65ubmkpaVpvXJzc0vkIS8vj2PHjtGmTRvNMaVSSZs2bThw4IDOfDdu3Jhjx45pOmBXr15lw4YNdOzYsXwqCumQCSGEEEIIIZ4j06dPx8bGRus1ffr0EuESExMpLCzExcVF67iLiwu3b9/Wmfarr77K1KlTadq0KUZGRgQEBNCiRQs+/PDDcikLSIdMCCGEEEIIoW8KRbm9JkyYQGpqqtZrwoQJesn2zp07mTZtGj/88AORkZGsWLGC9evX8+mnn+olfV1kUw8hhBBCCCHEc8PExAQTE5N/DOfo6IiBgQHx8fFax+Pj43F1ddUZ55NPPuGNN95gyJAhANSoUYPMzEzeeustPvroI5TlsJ2/jJAJIYQQQggh9EqhVJTbq6yMjY2pU6cO27Zt0xwrKipi27ZtNGrUSGecrKysEp0uAwMDAFQq1RPUxD+TETIhhBBCCCGEXlWWB0OPHj2aAQMGULduXerXr8+sWbPIzMxk0KBBAPTv3x8PDw/NGrQuXbowc+ZMateuTYMGDbh8+TKffPIJXbp00XTM9E06ZEIIIYQQQogXUt++fUlISGDixIncvn2bsLAwNm3apNno48aNG1ojYh9//DEKhYKPP/6Y2NhYnJyc6NKlC5999lm55VGhKq+xN/Fcm7lamsXjCuwVVNFZeC6d/+N8RWfhuWNpXjketvm8kbvd48vKkUp7ErZWco4+rpoedys6C8+luoF2FZ2FUsWNebXc0nb7+tdyS7siVI6xRCGEEEIIIYT4HyRTFoUQQgghhBB6VVnWkD0PpKaEEEIIIYQQooLICJkQQgghhBBCrx5ne/r/dTJCJoQQQgghhBAVREbIhBBCCCGEEHolI2RlJx2yJ6RQPLqRTZo0icmTJz+bzDxHVCoVR/+ew/nDf5CbnYarbzgR3Sdh4+T7yHin9y/jxK4FZKcn4uAWRJOuH+PsXVPz/tmDy7kctY7E2LPk52YycMphTMysNe+nJ9/k2Lb/cuvyQbLSE7GwdqZKeBfCWw3HwNC4vIpboeyb1sV/zGBswqtj6u7M0Z7vEL9m2z9HfEGoVCqObZnDucN/kHevrTXtPgkbR99Hxjuzfxkndqvbmv39tuZV3NbOHdJuawMma7e1+26c28mxbT+QHHcBAyMT3Pzq0W7A9/oupl5F7V7G0W0LyExLwMkjiJa9PsHNt2ap4S8e38i+dbNJS47F1smXiK5j8Q9tDkBhYT771s0i+sxuUpNiMDG1xDuwMRFdx2Bp46JJ4+6daHav+pLYq5EUFebj6B5I407v4V2tYbmXV1+idi/j2HbtenP1eXS97V//QL29PBa/B+pt/7pZRJ/VrremL2vX24LJrUhLjtVKt0mXMdRv+1b5FLIcVNT9AGDTordJijtPdkYSJmY2eFRtRIMOY7B4oI4ro8idyzi0Rd3WnD2DaNP3E9wfcY6eP7aRPWtnk5oUi52zLy26jyWgenOdYTf/OpGoPctp1WsC9VoPLPF+QX4eP3/Zmzs3zzPww1W4eAXrq1jP3N/r/2T9yl9IvZuMt18VBrw1hoBqoTrDbt+8ir07NhJz/SoAflUC6fvG21rh//p1Hgf2bCU5MR4DQyP8qgTS5/XhVAms/kzKU2nJph5lJjX1hOLi4jSvWbNmYW1trXVs7NixzzxPeXl5z/wzH9eJnfM5ve9nInpMpvu/fsfQ2Iz1C4ZQkJ9bapzLURs4sPZz6rQZQc/3VmDvFsj6BUPIzkjShCnIz8ErMILarYbpTONuQjQqVRERPafQZ8w6GnWZwLmDyzm86Rt9F7HSMLAwJ+3kBU6PnFLRWakQJ3bda2vdJ9PtXXVb2/APbe3KiQ0cWPc5dVqPoMfIFTi4BbLh4baWl4NXtQhqt9Td1gCuntrMjuXjCazbg56jVtH17V+pEtZZr+XTtwvHNrBr5XQadhjB6++vxMkjiBU/DCYrPUln+FtXI1m/eAzVG/Xi9fGrqFKzNWvmjSDx1kVAXU93Ys7SsP3bvP7+CroM+Y67d6JZ/ePbWumsnDucosJCev9rCa+NW4GTRxCrfhxOZlpCuZdZHy5EbmD3yuk0bD+C18atxLEM9bZhibreXnv/Xr3Nf6jebp6lQbu3eW3cCroMvldvP71dIq1GHUfy1n/2al61m71ermXVt4q6HwC4BzSgzWvf0HfcRtq+MZu0pBts+eU9fRZP784d3cD2v6bTpNMIBn64EmfPIH7/djCZabrb2s0rkaxZOIaajXsx8MNVVK3VmhVzR5AQe7FE2ItRW7gVfQJLG+dSP3/nyi8f+f7z4sCeLSxbMJse/Ybwn2+W4O1blc8njSI1JVln+HOnI2nUrC0fffY9U76ah4OjC59Peo/kpDuaMK4e3gwcNobP5yxj0hc/4uTsxueT3iMtVZ6tJspGOmRPyNXVVfOysbFBoVBoHfvtt98IDg7G1NSUoKAgfvjhB03ca9euoVAoWLFiBS1btsTc3JxatWpx4MABTZjJkycTFham9ZmzZs3C19dX8/fAgQPp1q0bn332Ge7u7gQGBgIQExNDnz59sLW1xd7enq5du3Lt2rXyrI4yUalUnNq7lPDWw/ENbY2DWyAt+35BVtodrp3ZWmq8U3sWE9ygN0H1emLnUoVmPaZgaGTK+SN/acLUjBhA7ZZv4eJdS2ca3oERtOwzHa9qTbF28MI3tBU1m71J9Oktei9nZZGweTcXJ80ifnXpdfuiut/Ward6oK31+ee2dnLPYoLq9ybwXluL6K5uaxceaGs1IgYQ1vItnEtpa0WFBRxYM40GHccR0rAftk5+2LlUIaBWB72XU5+O7VhE9UZ9qN6wJw5uVWjTdwqGxqacPvCXzvCRO5fiGxxBvTZDcHANoEnnUTh7hRC1+xcATMys6PXuIgLDO2Lv4o+7Xxiten9CfMwZ0pJvAZCdkUxKwjXqtX0LJ48g7Jx9iXh5DAV52STeuvTMyv40IncsonrjPoTer7c+9+rtoO56O75LXW91W6vrrXGnUTh7hhC1p7jeeo4orjc3vzBa9vqEOw/U233GJhZYWDtpXkYm5uVeXn2pyPsBQM1mA3HxCcPKzgNX33DCWrxF/I0TFBbm67Wc+nRk2yJqNelDzcY9cXSrQrtXpmBkbMqpUs7RYzuW4h8SQYOXhuDoFkCzl0fh4hVC5K5ftMKlp8SzZfmndB40A6WBkc60rpzeRfS5fbTsOV7v5XrWNq7+P1q+1JXmbTrj6e3Hm++Mx8TElF1b1+kMP2LMVNp27IWvfzXcPX0Z+u6HFBUVcebEUU2YJs3bUT2sPs6uHnh6+/Pa4FFkZ2Vy49rlZ1WsSkmhUJTb60UjHbJysGzZMiZOnMhnn33GuXPnmDZtGp988glLlizRCvfRRx8xduxYoqKiqFatGq+88goFBQWP9Vnbtm3jwoULbNmyhXXr1pGfn0+7du2wsrJiz5497Nu3D0tLS9q3b1/hI2jpyTfJSk/Ao2pjzTETMyucvWoSfz1KZ5zCgjwSYs/gUaU4jkKpxLNqo1LjlFVeTjomZjZPlYaonNKTb5L9UFszvtfW7tyI0hmnsCCPxNgzeFbVbmseVRoRX0ocXRJvnSUzLR6FQsFfs7vz838i2LhgKMm3S/4qXVkUFuQRH3MGn0DtsvsENibu2nGdceKuReET2EjrmG9QU25FR5X6ObnZGaBQaKaPmVrYYefsx9nDq8jPzaKosICT+5ZjbuWAi7fu6UOVyf16836o3rwDGxMXXXq9eVfTrjef4KbEParecrTr7b4jW+fx3w8a8MsX3Ti6bT5FhY93/6hIlel+kJOVwqXja3H1qY1BKR2SilZYkMftG2fwCdIuu29QY2Kv6m5rsVej8AnSbmt+IU2JvRql+VtVVMS6ReNo0HYwTu5VdaaTmZbIpmWf0HnglxgZmz59YSpQQX4+0ZcvUD2snuaYUqmkeq16XDp/qkxp5ObmUFhYiIVVyanq9z9jx+ZVmFtY4uOnu06FeJisISsHkyZN4uuvv6ZHjx4A+Pn5cfbsWX788UcGDBigCTd27Fg6deoEwJQpUwgNDeXy5csEBQWV+bMsLCyYP38+xsbqdVC//PILRUVFzJ8/X/MLwqJFi7C1tWXnzp289NJL+irmY8tKV09BMrN00DpuZuVIVnqizjg5mXdRFRViZvVQHEtHUu5EP3FeUhOvc2b/LzTs9P4TpyEqr/ttzfzhtmb5iLaWda+t6WifKQllb2tpSTEAHNv6PQ07j8fKzoOTexax9sf+9B23CVNz28coybORfe88M7fWLru5lQPJ8Vd1xslMS8TcyrFE+NLqtyA/lz1rZhBUpxMmZpaA+tfTXu8uZs28d5gzLhyFQom5pT093p6PqXnl/7FEU29WJevt7qPqzVq73iz+od72rp5BUHhxvQGENXsDZ68QTM1tuBV9nH1rZ5KZmkDzHhOeslTPRmW4HxzcMIMz+5ZRkJ+Ns3ctOgya+9hpPCtZGeqyWzx8jlo7kPSItmbxcFuzdiAzrbh+D/49D6WBIXVa9teZhkqlYv2SD6gd0Q83nxqkJt18ypJUrPS0FIqKCrGxtdc6bm1rx63Ya2VK47cl32Nn70j1WvW0jkce2ct3X31CXm4OtnaOfDD1W6ysbfWU8+eTPBi67KRDpmeZmZlcuXKFwYMHM3ToUM3xgoICbGy0v2DUrFm8ENfNzQ2AO3fuPFaHrEaNGprOGMCJEye4fPkyVlZWWuFycnK4cuWKzjRyc3PJzdWes1+Qb4yhkUmZ86HLpci17F4xSfN3ZbnZZabGs2HBUPxrtCe4QZ+Kzo7Qg0vH17LngbbWviLbmqoIgNqthuFfox0ALXpPZ9m05lw9uYmQhv0qLm8VpLAwn3UL3wOVitZ9itc0qlQqtv8xBTMrB/qOWoahkSmn9//Bqp+G8+rYP1+I9SpPo7Awn/WL3gNUtOqjvRa0TqtBmv938gjCwMCIbcsn0aTLGAyNKt9GRZXxflCr+WCC6vUk4+4tjm39nh3LP6D9oLkv5HQoXW5fP82xHUsZMGFFqWU+tuNn8nIzadi+9PV4/0vW/LmUA3u28vFn32NsrP0dKaRGHabNWkp6Wio7/l7NnC8+YsqMBSU6f0LoIh0yPcvIyABg3rx5NGjQQOs9AwMDrb+NjIqnRty/GBYVqb/MKZVKVCqVVvj8/JJz2y0sLEp8fp06dVi2bFmJsE5OTjrzPH36dKZM0b7Zv9R3Iu1emawzfFn5hLSk1wM7XxUWqKdMZmckYWFd/EUrOz0RB3fduzWZWtihUBqQ/dAC+eyMRMwe+nW+LDJT41n7Y39cfGrTrOfUx44vKiefkJZaOyHeb2tZGUmYP9jWMh7R1szvtbWMh9paesmRoEcxt1afZ3bOVTTHDAyNsbL3IiMlrszpPEtm986zrIc2B8hKTyrxC/t9FtYlRzKy0pNK1JW6MzaKtORb9B65RGuUJ+biQa6e3sk7XxzRHHfpG8r1C/s5e2gV9V+q3DsGauotvWS9ldZmLKwdyUrTrrfMUupt/SJ1vfX6l3a96eLqW4uiogLSkm9i7+L/BKUpX5XxfmBmYYeZhR22Tn7YOgewbFoL4m9E4epT+7HTKm/mluqyP7yBR1bao8/RzIfb2gPhYy4fJTM9if9+1FLzvqqokB1/fcHR7Ut5+7Pt3Lh4kFtXo5jxrxpa6Sz5vCeh9brQaeAX+ijeM2NlbYtSaVBiA4+0lLvY2DqUEktt/cplrP1rKROmzsFbx1REU1MzXN29cHX3ompQdUYP68XOLWvp2nuAjtT+N8i292UnY4l65uLigru7O1evXqVKlSpaLz8/vzKn4+TkxO3bt7U6ZVFRUf8YLzw8nEuXLuHs7Fzi8x8eobtvwoQJpKamar1a93r6aS/GppbYOPpoXnYuVTC3ciL2UvHmJXk5GdyJOYmLT5jONAwMjXHyCCX2cnEcVVERsZcPlhqnNPc7Y44eobToM02G0l8gxiYl25qZlRO3Lpdsa87eYTrTMDA0xlFHW7t1+SAupcTRxdGjOgaGxlrTHIsK88m4G4uVnftjl+1ZMDA0xsUrlBsXtct+4+IB3Hx1fzl18w3jxsWDWseuX9iPu1+Y5u/7nbGUhOv0encxZhZ2WuHz87KBkjdthUKB6t5IY2V2v95iHqq3mAsHcPMre73dOL8ft4fqbf0idb31HFGy3nRJuHlOPeXT6tFfKitKZbsfPOx+eysqqJy7FRsYGuPqHcr1C9plv3bhAB7+utuah38Y1y9ot7Vr5/fj4R8GQPUGXXnzozUM+nCV5mVp40z9toPp86/5ALTp8zGDPlqteb/3iJ8A6Dr4GyK6/rscSlq+DI3UW9KfOXFEc6yoqIjTJ49QNahGqfHW/vUzK5cv5P1Js/CvWrbt/lUqFQX5lbM9icpHRsjKwZQpUxg5ciQ2Nja0b9+e3Nxcjh49yt27dxk9enSZ0mjRogUJCQl8+eWX9OrVi02bNrFx40asrXUvIr3vtdde46uvvqJr165MnToVT09Prl+/zooVK3j//ffx9PQsEcfExAQTE+2hd0MjVYlwT0uhUFCjaX8it8/FxtEXK3sPjv79LebWzviGttGEW/vTQPxC21C9iXoL5xoRA9n5+wc4eVbH2asmp/YuIT8vm8C6PTRxstITyEpPJDXxBgDJty9iZGKBpa0bpua2ZKbGs2Zuf6zs3GnUeTw5mcW/jplb6R45fN4ZWJhjUcVb87e5nyfWtYLIS04lJ6ZyjtToy4NtzdrRF2s7D47oaGvrfhqIb/U2VG+sbms1H2hrTp732lp+NtV0tLW0JN1tzdjUkuAG/Ti2ZQ6Wtq5Y2rlzYtdCAPxrtH+GtfB46rQcxKZfxuPiXR1Xn5pE7lxCfm42oQ3VZd+49H0sbV2IeHkMAOEt+vP77Dc4um0h/qHNOR+5gfgbp2nbTz3yXFiYz7oFI4mPOUv3YT+iUhVqtrI3NbfBwNAYd78wTMyt2fTzBzRqPwJDYxNO7v+d1KRY/ENbVEg9PK7wloPY/Mt4nL3U9XZ8p/r6FNpAXW+bfn4fSxsXmt6rt9rN+/PHt29wbPtC/EKbc+HYBuJjTtPmoXq7c/Ms3Uqpt1vRx7l97QRe1RpiZGJBXPRxdq2cTlC9l5+LtXdQsfeD+BsnSIg5hatfHUzMrElLiuHI5tlYO3jjUglHx+6r13oQ65eMx9W7Om6+NTm6XX2O1mikLvu6xe9jZetC827qtlanZX/+b+YbHN66kIDqzTl3dAO3r5+m/avqtmZmaYeZpXZnX2lghIW1Iw6u6lFWa3vtH5GMTdU7edo6eWNt51qu5S0vHbq+wo+zPsWvSjAB1ULYtGY5uTk5NG+tXtP/32+mYGfvRL8B7wCw9q+l/LlsHiPGTsHJxY2Uu+pRSlNTM0zNzMnJyWb174sJrx+Brb0DGWmpbFn/J3eTEmjQtHWFlbNSkB++y0w6ZOVgyJAhmJub89VXXzFu3DgsLCyoUaMGo0aNKnMawcHB/PDDD0ybNo1PP/2Unj17MnbsWH766adHxjM3N2f37t2MHz+eHj16kJ6ejoeHB61bt/7HztyzUKvFEPLzstn910TyctJw9a1Dx8HztNarpSXdICez+NkdVcI6kpOZzNG/55CVnoCjezAdB8/TmuJz9sBvHNta/NDdNf9V37xb9JlGYN0e3Ly0j7Sk66QlXeeXz7Qfijnsy/PlVdwKZVOnOo22/az5O2TGhwDELF3BycHPx8L/p1Gr+RAK8rLZ80Bb6/DmQ20tWbutBdTqSPYDbc3BPZiObz7U1g7+RuQDbW3tXHVba957muZLYcNO41AqDdixfDwF+Tk4e9Wi09DFmFTiL8uBdTqSlZHM/vXfkpWegJNHMD3ema+Z3pR+Nw6Fovjm6u4fTseBM9i3bhb71s3E1smXl4d+j6N7NQAyUuK5cmo7AD9/0VXrs3qPXIpX1QaYWdrT45357Fs7iz/mDKCoKB8H16p0Hfo9Tp5lX0tbkQLDO5KdkcyBDd+SlZaAk2cw3d9+dL11GDCD/etnsW/tTGydfXl5iHa9XT2trrdfHqq3Xv9S15uBoTEXIjdwcNN3FBTkYWPvSXiLgYS3HMTzpKLuB4ZGpkSf3sLRLXMoyMvG3MoJr8AIwlu/jYFh5Vt/d19wXfU5unfdt/ceDB1Mn38Vt7W0ZO225hkQTpc3Z7BnzSx2r56JnZMvPYZ/j5NHtYoqQqXQKKIt6akp/PnrPFLvJuHjX5Xxk7/Bxk49upyUcFtrTd3WjSsoKMhn9ucfaqXTo99ger46FKVSya2b19izfQPpaSlYWtvgXyWYTz6fi6d35Zs+/CzJlMWyU6geXqgkBDBztTSLxxXY6/n4AlnZnP/jxewQlydLc7nJPQm52z2+rByptCdhayXn6OOq6SEPUX4SdQP/eUpzRUn+T/ltBmP/8Y/llnZFkBEyIYQQQgghhF49OGIrHk1qSgghhBBCCCEqiIyQCSGEEEIIIfRL1pCVmYyQCSGEEEIIIUQFkREyIYQQQgghhF7J817LTmpKCCGEEEIIISqIjJAJIYQQQggh9EqeQ1Z20iETQgghhBBC6Jdse19mUlNCCCGEEEIIUUFkhEwIIYQQQgihVzJlsexkhEwIIYQQQgghKoiMkAkhhBBCCCH0S7a9LzOpKSGEEEIIIYSoIDJCJoQQQgghhNArhULWkJWVjJAJIYQQQgghRAWRETIhhBBCCCGEfskasjKTDpkQQgghhBBCr2Tb+7KTrqsQQgghhBBCVBAZIRNCCCGEEELol0LGfcpKakoIIYQQQgghKoiMkAkhhBBCCCH0S9aQlZmMkAkhhBBCCCFEBZERMiGEEEIIIYReKWQNWZlJTQkhhBBCCCFEBZERMqGTs31F5+D5c/6P8xWdhedSUO+gis7Cc+fG2gsVnYXnUl6+qqKz8NzJySmq6Cw8lzIN5ffux7XzjE1FZ+G5VDewonPwCLKGrMykQyaEEEIIIYTQK4VSfpgoK6kpIYQQQgghhKggMkImhBBCCCGE0C+FTFksKxkhE0IIIYQQQogKIiNkQgghhBBCCP2SNWRlJjUlhBBCCCGEEBVERsiEEEIIIYQQ+iVryMpMRsiEEEIIIYQQooLICJkQQgghhBBCr+Q5ZGUnHTIhhBBCCCGEfimkQ1ZWUlNCCCGEEEIIUUFkhEwIIYQQQgihX0rZ1KOsZIRMCCGEEEIIISqIjJAJIYQQQggh9Eoha8jKTGpKCCGEEEIIISqIdMiEEEIIIYQQ+qVUlN/rMX3//ff4+vpiampKgwYNOHz48CPDp6SkMGLECNzc3DAxMaFatWps2LDhSWviH8mURSGEEEIIIcQLafny5YwePZq5c+fSoEEDZs2aRbt27bhw4QLOzs4lwufl5dG2bVucnZ35888/8fDw4Pr169ja2pZbHqVDJoQQQgghhNCvSrKGbObMmQwdOpRBgwYBMHfuXNavX8/ChQv54IMPSoRfuHAhycnJ7N+/HyMjIwB8fX3LNY+Vo6aEEEIIIYQQQo/y8vI4duwYbdq00RxTKpW0adOGAwcO6IyzZs0aGjVqxIgRI3BxcaF69epMmzaNwsLCcsunjJAJIYQQQggh9EtRfs8hy83NJTc3V+uYiYkJJiYmWscSExMpLCzExcVF67iLiwvnz5/XmfbVq1fZvn07r732Ghs2bODy5cu888475OfnM2nSJP0W5B4ZIRNCCCGEEELol1JZbq/p06djY2Oj9Zo+fbpesl1UVISzszM//fQTderUoW/fvnz00UfMnTtXL+nrIiNk5Wjy5MmsWrWKqKiois6KEEIIIYQQL4QJEyYwevRorWMPj44BODo6YmBgQHx8vNbx+Ph4XF1ddabt5uaGkZERBgYGmmPBwcHcvn2bvLw8jI2N9VACbdIhK8XAgQNZsmSJ5m97e3vq1avHl19+Sc2aNSswZy+WI9uXcWDzAjJSE3HxCqL9Kx/j4V96/Z49uomdq2aTkhiLvYsPrXuOpWrN5pr3Px0SpDNe617jaNx+sN7z/yyoVCqObZnDucN/kJedhqtvOE27T8LG0feR8c7sX8aJ3QvITk/E3i2IJl0/xtmruG7PHVrO5ah1JMaeJT83kwGTD2NiZl0inRvndnJs2w8kx13AwMgEN796tBvwvb6LWWnYN62L/5jB2IRXx9TdmaM93yF+zbaKztYzcWLPMo5uX0BWWgKOHkG07PkJrj6ln48Xj2/kwIbZpCXHYuvkS9MuY/ELLT4fL5/4m5P7fuNOzBlyslJ4ddwqnD2DNe+nJt1k0dTWOtPuOHAW1Wp30F/h9EilUnFk8xzOHvqD3Ow03PzCadZjErZOvo+Md2rfMqJ2LiArPREHtyAiun+Mi3dx/Rbk57J/7RdcilpPYUE+3oFNaNZjEuZWjpowe1b9h9vRkSTdvoSdSwB9R6/S+oy7d66y66/J3I2/Ql5OOhbWzlSt3Zm6L43AwMBIn9WgF82qKwjzV2BiBDcTYdOxIu5mPDpOnSoKGgQpsDSF+BT4O7KIuGTdYfs2UxLgpuDPvYVcjFUfc7aFRkEKvJwUmBlDahYcv6ziyCWVPov21E7uXcbxHer24ugeRLPuH+PyiPPxctQmDm6aTXpyLDaOPjTuPBbfkOLzUaVScXjTHM4cLG63LXppt9t1C94mMfY82RlJmJjZ4FWtEY06j8HSRj3dKy35Jkv/0+bhj6bXyN9w9Q3TW9n1TaVScWzrHM4f+YO87HRcfGrTtFsZ7qMHlnFy90KyMxKxdw2i8csfae6jOVkpHNv6HbGX9pGREoephT2+Ia2p+9JIjE2tNGnsX/MZ8dcjSY6/hK1zAD1HrizPolYu5biph67piboYGxtTp04dtm3bRrdu3QD1CNi2bdt49913dcZp0qQJv/76K0VFRSiV6jJcvHgRNze3cumMgUxZfKT27dsTFxdHXFwc27Ztw9DQkM6dO1d0tl4YZw5vYMvvn9OsywiGTlyBi1cgv84aQmZaks7wMZcjWfHTGMKa9mLoxJUE1m7D79+/y53Yi5ow//56j9ary8DPQKEguM5Lz6pYendi13xO7/uZiO6T6fbu7xgam7FhwRAK8nNLjXPlxAYOrPucOq1H0GPkChzcAtmwYAjZGcV1W5CXg1e1CGq3HFZqOldPbWbH8vEE1u1Bz1Gr6Pr2r1QJe7HPAQMLc9JOXuD0yCkVnZVn6kLkBnavnE7DdiN4ddxKnNyDWPnfwWSl6z4fb0VHsnHpGEIb9uK1casIqNGatQtGkHir+HzMz8vC3T+cpi+P1ZmGlZ0bQz/dq/Vq2OFfGJmY4xvSrFzKqQ/Hd8zn5N6fad5zMj1Hqs/JdfMefU5eitrAvjWfU7ftCHqPWoGjeyDr5g3Rqt99a6Zz7ewO2r0xm27vLCUz7Q6blvyrRFpB9XtSJayjzs9RGhgRWKcrXd5awKvvb6RJ1w85e+gPjmye8/QF17OGQQrqVlWw8WgRi7cWkV8I/ZorMXjEN5NgLwWtwxTsPaNi4d9F3ElR0a+5EnMd38vqVVOg0tHHcrVTkJULaw4WMW9TEfvOqmhRU0GdKuW33uVxXTq+gb2rP6deuxH0Hb0CB/dA1vw0pNTzMS46ks2/jCGkfi/6jlmJf402bFj0Lklxxedj5Pb5nNjzMy16T6b3qN8xMjZjzY/a7dazSgPa9/+G1z7YSIeBs0lNusGmJe+V+LyuwxcxaPIezcvJK1T/laBHJ3bP58z+X2jabTJd31mOkbE5GxcOffR99OQGDq7/gvDWI+j+7l84uAWyceFQzX00K+0OWWl3aNDxfXqNWkPz3tOIubiH3X99XCKtanV74F+zcv7A9L9g9OjRzJs3jyVLlnDu3DnefvttMjMzNbsu9u/fnwkTJmjCv/322yQnJ/Pee+9x8eJF1q9fz7Rp0xgxYkS55VE6ZI9gYmKCq6srrq6uhIWF8cEHHxATE0NCQgIA48ePp1q1apibm+Pv788nn3xCfn5+qekdOXKEtm3b4ujoiI2NDc2bNycyMlIrjEKhYP78+XTv3h1zc3OqVq3KmjVrtMKcOXOGzp07Y21tjZWVFREREVy5ckXz/vz58wkODsbU1JSgoCB++OEHPdaK/hzcspjaEb0Ja9oTJ/cqdHp9CkbGpkTt/Utn+MNbf6ZK9aY0bj8YJ/cAWnZ7DzefEI5sX6YJY2njpPW6ELUd38AG2Dl5Pati6ZVKpeLU3qXUbjUc39DWOLgF0rLPF2Sl3eHama2lxju5ZzFB9XsTWK8ndi5ViOg+BUMjUy4cKa7bGhEDCGv5Fs7etXSmUVRYwIE102jQcRwhDfth6+SHnUsVAmq92DeVhM27uThpFvGrS6/fF1HkzkVUb9yH0IY9cXCtQus+UzA0NuXMQd3n4/FdS/ENiqBu6yHYuwbQuNMonD1DOLHnF02Y4HrdaNj+XbyqNdKZhlJpgIW1k9brysmtVAvrgLGJRbmU82mpVCpO7llKnTbD8aveGkf3QFr3+4LMtDtEny69zZzYtZiQBr0Jrt8Te9cqNO+pPifP3zsnc7PTOXf4L5p0GY9n1YY4e1anVd/p3L52nNvXozTpRHT7mBpNXsPa3lPn59g4eBFcvyeO7kFY2XvgF9qKauGdiYs+ptd60If61RTsO6vi0i1ISIW1h4qwMoNAj9I7RvUDFURdVXEyWkViGmw8qqKgAGr5acdxtoUGgQrWHykqkcbJaBVbjqu4kQApmXDmujq9QM/K0yGL2rWY0Ia9CbnXXlr2UreXc4d1n48n9vyMd1BTwlsNxt4lgIYd3sPJI4STe9X3R5VKxYndS6nbdjj+99ptm1fV7fbqA+02rPlAXH3DsLb3wM0vnDqt3uL29RMUFmp/tzG1sNU6byvj6Ot9KpWK0/uWUrvlcHxD1PfRFn0+Jyv9DtfPln7OntqzhKB6vQms2wM7lyo07TYZQ2NTLhxdAYC9azXavv4tPsEtsXbwxiOgIfXajeL6uR0UFRZo0mn88keENnoNa/vn83vIU6kkD4bu27cvM2bMYOLEiYSFhREVFcWmTZs0G33cuHGDuLg4TXgvLy82b97MkSNHqFmzJiNHjuS9997TuUW+vkiHrIwyMjL45ZdfqFKlCg4ODgBYWVmxePFizp49y+zZs5k3bx7ffPNNqWmkp6czYMAA9u7dy8GDB6latSodO3YkPT1dK9yUKVPo06cPJ0+epGPHjrz22mskJ6vnY8TGxtKsWTNMTEzYvn07x44d480336SgQH3yL1u2jIkTJ/LZZ59x7tw5pk2bxieffKI1/bIyKCzII+76GfxCGmuOKZRK/IIbcfNqlM44N69G4RfcWOuYf2gTbl7RHT4jNZHLp3YRFtFTX9l+5tKTb5KdnoBH1eJyG5tZ4exVkzs3onTGKSzIIzH2DJ5VtevWo0oj4kuJo0virbNkpsWjUCj4a3Z3fv5PBBsXDCX59sV/jiyeK4UFedyJOYNXNe02412tMXHXjuuMczs6Cq9A7Y6WT1BT4q5FPXE+4mNOkxB7jtBGvZ44jfKWlnyTrPQEvB44v0zMrHDxrqnVcXpQYUEeCbFn8Hyofj2rNtLESbh5hqLCfK0wds7+WNq6E19KumWRmnidG+f34u5f74nTKA+2FmBppiA6vngIKzcfbiWBh6PuOEoluNnBtXjtYa/oeBUejsVf0AwNoFtDJZuPFZGZU7b8mBhBTt5jF6NcFBbkcedmyfPRs1ojbpdyft2+FqXVJgG8g5powmvabTUd7baUNHMyU7gQuRY339olOlzrF7zDgomN+WvOq0Sf3v74hXyG0u/eJDs9EY8qxdcrY1MrnLxqEn/jhM44hQV5JN46oxVHoVTiEdCo1HsvQF5OOsamligNZEVQZfPuu+9y/fp1cnNzOXToEA0aNNC8t3PnThYvXqwVvlGjRhw8eJCcnByuXLnChx9+qLWmTN+kxTzCunXrsLS0BCAzMxM3NzfWrVunmU/68cfFw9K+vr6MHTuW3377jffff19neq1atdL6+6effsLW1pZdu3ZpTYUcOHAgr7zyCgDTpk3j22+/5fDhw7Rv357vv/8eGxsbfvvtN83D6qpVq6aJO2nSJL7++mt69OgBgJ+fH2fPnuXHH39kwIABT1slepOVcRdVUSGW1g5axy2sHUm8Ha0zTkZqIhYPhbe0diQzNVFn+JP7V2FsYkFw+PM7XTErXT0aa26pXW4zS0ey0nWXOydLXbdmD8exciQlQXfd6pKWFAPAsa3f07DzeKzsPDi5ZxFrf+xP33GbMDW3fYySiMosO1PdZsyttNuMuZUDyXeu6oyTmZ6otbbpfvisNN3tsizOHPgTe5cA3P3CnziN8nb/nDSzeoxz8n796jgn796J1qSrNDAqsY7zSev0rzn9SIw9S2FBHiEN+1C/3cjHTqM8WZiq//twhykzR6V572HmxqBUKnTEAYcHqq1tbQU3k9Qjb2Xh4QDB3gp+311yNK0i3D8fH25j5laOpNzRfQ3PSk/Ucf4Wt8mstHv3kkeEuW//2hmc3LeMgrxsXHxq0XlI8c5yRsYWNHl5PG5+4SgUSq6c/Jv1i0bQadD3+FXX/o5TWWTfK1+Je6KlI9n3zueH5WSllHIfdSj1PpqTeZfj2/9LUL0+esj1C6KSPBj6eSAdskdo2bIl//3vfwG4e/cuP/zwAx06dODw4cP4+PiwfPlyvv32W65cuUJGRgYFBQVYW5fcFOG++Ph4Pv74Y3bu3MmdO3coLCwkKyuLGzduaIV7cNMQCwsLrK2tuXPnDgBRUVFERERoOmMPyszM5MqVKwwePJihQ4dqjhcUFGBjY1NqvnQ9yyE/zxgj439eLFmZRe37ixoNO2No9PyU49LxtexZUfyMi/aDym+L1X+kUn85qd1qGP412gHQovd0lk1rztWTmwhp2K/i8iZeOAV5OZyPXEeDl96p6KxouRi5lp1/Fp+TnQZX4Dn5GF564xvyczJJijvP/nVfEbVrIbVbDqmw/IT6KOhQp3gU6/c95dP5qeoOPs4KFvxdtvSdbKB3UyV7z6iIjv/n8P8LarccTHCDnqTfvcWRv79n668f0HnIXBQKBWaWdtRuMUgT1sW7Bplpd4jcsaDSdMguH1/LnlWTNX+3H/Dfcv/MvJwMNi0ejq1zFeq0Kb91RuLFJR2yR7CwsKBKlSqav+fPn4+NjQ3z5s2jU6dOvPbaa0yZMoV27dppRq2+/vrrUtMbMGAASUlJzJ49Gx8fH0xMTGjUqBF5edrzJB7ubCkUCoqK1DcXMzOzUtPPyFBvTTVv3jytoVjgkcOs06dPZ8oU7Q0Mug+cSI83J5ca52mZW9qhUBqQ8dAGHplpiVja6J6vYmnjWGLDj4y0RCx0hL9x8ShJt6PpMaz0KaSVkU9IS62dEAsL1G0jKyMJc2tnzfHsjEQc3INLxAcwNVfX7YMbeID6V8KHRzQexdzaCQA75+JzwMDQGCt7LzJS4kqLJp5DZhbqNvPwhgFZ6UlYlNJmLHT8sp6VnoS5ddnb2IMundhEQV4OwfW7PVH88uIb0pK+o0uek9npSViU9Zy8X7+6zsl79WVu5URRYT652Wlao2RPWqdWtm4A2LtWoaioiF1/TqRW80EoleU35eZRLsWquJVUPNXw/sYdFqbao2QWpgriU3TvdpiVB0VFJUfQHkzDx0WBnSWM6a79y3yPxkpiEmHZjuKOmqM1vNpCyfGrKvadrTw7LN4/H7NLnI+lX8PVI12lh79/Pc96qN1mpSfi6KHdbs0s7TCztMPO2Q97lwAWT23B7etRuPnW1vnZLt41ibmw//EKWY68Q1rR48H7aOG9c1bXfdSttPuobSn30aQS/wZ5uZlsXDQUIxNz2r4+B2UlXk/3zJXjg6FfNDKW+BgUCgVKpZLs7Gz279+Pj48PH330EXXr1qVq1apcv379kfH37dvHyJEj6dixI6GhoZiYmJCY+HhTUWrWrMmePXt0bh7i4uKCu7s7V69epUqVKlovPz+/UtOcMGECqampWq8ur08oNbw+GBga4+YTyrVzBzTHVEVFRJ8/iKd/mM44nv5hRD8QHiD67H48A0qGP773T9x8QnH10r0NfmVlbGKJjaOP5mXnUgUzKyduXS4ud15OBndiTuLsHaYzDQNDYxw9Qom9rF23ty4fxKWUOLo4elTHwNBYa3pGUWE+GXdjsbJzf+yyicrLwNAYZ69QYi5qt5mYiwdK/RLm6hdGzMWDWsduXNiP2xNufX364F/4V2+FuaX9E8UvL8amJc9Jcysnbl7SPifjb5zE1SdMZxoGhsY4eYQSe0m7fm9ePqiJ4+QZitLASCvdu3eukpFyC5dS0i0rlaqIosICVKqKm5KXVwB3M4pfiWmQka3C16X4C5uxIbg7QGwpt8WiIoi7i1YcUP8dm6juUB04p2L+5iIW/F38AtgapWLdYe3O2GstlZyMVrHrVOXpjMG989EzlJiH28ulg6VuLe/qG6bVdgBiLu7XhLe29yy93T7inL3fZu7/EKFLYux5LO51+CoDYxML7XPWuQpmVo7EXim+XuXlZJAQcxKXUja1MjA0xtE9VCuOqqiIW1cOat1783Iy2LhgMAYGRrTr/8NzNSPnmSjHB0O/aGSE7BFyc3O5ffs2oJ6y+N1335GRkUGXLl1IS0vjxo0b/Pbbb9SrV4/169ezcuWjny1RtWpVfv75Z+rWrUtaWhrjxo175IiXLu+++y5z5syhX79+TJgwARsbGw4ePEj9+vUJDAxkypQpjBw5EhsbG9q3b09ubi5Hjx7l7t27JR6gd5+uZzkYGZf/Daph24GsXvgBbj7VcferyeGtS8jPzaZWE/X6t1ULxmNl60zrnmMAqN/mDZZ+1Z8DmxdStWYLzhxez61rZ+jUf6pWurnZGZw7upm2fcaXexnKm0KhoEbT/kRun4u1oy/Wdh4c+ftbzK2d8Q0tfhbMup8G4lu9DdUbvw5AzYiB7Pz9A5w8q+PkWZNTe5eQn59Ntbo9NHGy0hPISk8kLUk9ZTb59kWMTCywtHXD1NwWY1NLghv049iWOVjaumJp586JXQsB8K/R/hnWwrNlYGGORRVvzd/mfp5Y1woiLzmVnJgXd2QwvMUg/l42Hhfv6rh61yRy1xLy87IJaaBuM5t/eR8LGxeadlGfj7Wb9+fPb9/g2PaF+IU250LkBuJjTtO6b/H5mJOZQtrdODJT1VOu76+XsrB21PoCl5JwndgrR+g27KdnVdwnplAoqBnRn2Pb5mLj5Iu1vQeHN32LhbUzftWLz8nVcwfiX70NNZqqz8lazQey/Tf1OensXZOTe5ZQkJdNUD11/ZqYWRFcvyf71nyBqbkNRqaW7Fn5H1x8wrQ6eqmJ18nPzSIrPZHC/BwSY88BYOcSgIGhMRcj16JUGmLvVg0DQ2MSYk5zaMNMAsI6VLqd8A5fVNEkRMHddBUpmdCsupL0bLgQW3z/ebWFkgs3VRy7rD52+IKKLg0UxCXDrSQV9QMVGBmqd04E9UiZro080rJUpGaq/9/JRp3u1dsqDl8sHnFTqSCr9F3Qn6mw5gPZ+n8f4OxVHRfvmpzYpW4vwfXV7WXLr+OxsHamcWf1+Vgr4g1Wft+f4zsX4hvcgovH13Mn5gwte6vPR4VCQa1m/Tm6ZS62jr5Y2Xtw6F679b/Xbm9fP8GdG6dw86+DiZk1aUkxHNw4GxsHb80PM+eOrMTAwAgnjxAArpz6m3OH/6Jl30+fdRWVmUKhoHqT/hzfPhcbBx+s7D05uuVbzK2c8QkpPmfXzx+Eb0gbQhu/Bqh3It71xwScPKrj5FWD0/uWkp+XTbU63YF7nbGFgynIz6Fl3y/Jy80gL1c9U8nUwl4zGp2aeJ2CvOJzNumW+py1dVafs0KAdMgeadOmTbi5qad9WFlZERQUxB9//EGLFi0A+Pe//827775Lbm4unTp14pNPPmHy5MmlprdgwQLeeustwsPD8fLyYtq0aYwdq/v5PKVxcHBg+/btjBs3jubNm2NgYEBYWBhNmjQBYMiQIZibm/PVV18xbtw4LCwsqFGjBqNGjXqSKihXofU7kpWRzK7Vc8hIS8DFK5hXR83TTFlMS7qF4oHhbq8q4XQfOoMdK2exY+U32Dv70mfEdzh7VNNK98zh9ahQEVq/0zMtT3mp1XwIBXnZ7PlrInk5abj61qHDm/O0folLS75BTuZdzd8BtTqSnZnM0b/nkJWegIN7MB3fnKc11eLswd+I3Fr8gOe1c9VfHJv3nkbgvY5bw07jUCoN2LF8PAX5OTh71aLT0MWYmJe+JvF5Z1OnOo22/az5O2TGhwDELF3BycHlO3JckQLDO5KdkcyBDd+qHwztGUy34fOxuDddLu1unNYCbXe/cNr3n8GBDbPYv24mtk6+dBn8PY7uxefjldPb2fJrcZ1tXPJvABq0f5dGHYqfr3Xm4F9Y2bjiE9i0vIupF7Vbqs/JnX9OJC87DTe/OnQe+tA5mXSD7AfOyaphHcnJSObwZvU56egeTOch2udkk5cnoFAo2bTkPQoL8vAKbErzHhO1PnvH7x9z6+oRzd+/f6P+cvj6h1uxtvdEoTTg+I55pCReQ6UCKzt3qjd5jVrNBpZTbTy5g+dVGBtCh7pKTI0hJgGW7yqi8IGBPFtLtJ4xdi5GhbmJ+oHS6umN6jiZj9GRCvJUx63hq6CGb/HxlEwVP6yrHBt7VK2tPh8Pb5pDZloCTh7BdHmruL2k39W+P7r5hfPS6zM4uHEWB9Z/g62TLx0HfYeDW/H5GN5K3W53/DHx3oOh69DlreJ2a2hkypVTWzi0eQ4FedmYWzvhExRB3TZva3Ucjmz5L+l3b6FUGmDn7E+7/jOpUqty/0hXq9m9++jKSeTlpOHiE077QT+VOGdzsh64j9bsSE7GXY5t/fbew9yD6TDoJ82/QeKts9yJOQnA8hnttD6v3/tbsbLzAGDPik+Iiy4+Z1fM6VEizAtLpiyWmUKl0vXYRPG/7pc90iweV7zu53WKfxDU+/maVloZ3Fh7oaKz8FzKy5fr2uPKzKocHZTnjZXlizelqrzl5sr5+STG9qi8bS1nffltgmTaaXi5pV0RZIRMCCGEEEIIoV+y7X2ZSU0JIYQQQgghRAWRETIhhBBCCCGEfr2AuyGWF6kpIYQQQgghhKggMkImhBBCCCGE0C/ZZbHMpEMmhBBCCCGE0C/Z1KPMpKaEEEIIIYQQooLICJkQQgghhBBCv2TKYpnJCJkQQgghhBBCVBAZIRNCCCGEEELol2x7X2ZSU0IIIYQQQghRQWSETAghhBBCCKFXKllDVmYyQiaEEEIIIYQQFURGyIQQQgghhBD6Jc8hKzPpkAkhhBBCCCH0SzpkZSY1JYQQQgghhBAVREbIhBBCCCGEEHolm3qUnYyQCSGEEEIIIUQFkREyIYQQQgghhH7JGrIyk5oSQgghhBBCiAoiI2RCCCGEEEII/ZI1ZGUmI2RCCCGEEEIIUUFkhEwIIYQQQgihX0oZ9ykr6ZAJnZJSKjoHzx9LcxmafxI31l6o6Cw8d7y7BFZ0Fp5L0avPV3QWnjsy4+jJWFlIxT2uq9GZFZ2F55RlRWegVLLtfdlJ11UIIYQQQgghKoiMkAkhhBBCCCH0S7a9LzOpKSGEEEIIIYSoIDJCJoQQQgghhNArlYyQlZnUlBBCCCGEEEJUEBkhE0IIIYQQQuiX7LJYZjJCJoQQQgghhBAVREbIhBBCCCGEEHola8jKTjpkQgghhBBCCP2SKYtlJl1XIYQQQgghhKggMkImhBBCCCGE0C+ZslhmUlNCCCGEEEIIUUFkhEwIIYQQQgihVypZQ1ZmMkImhBBCCCGEEBVERsiEEEIIIYQQ+iVryMpMakoIIYQQQgghKoiMkAkhhBBCCCH0SoWsISsr6ZAJIYQQQggh9EolUxbLTGpKCCGEEEIIISqIjJAJIYQQQggh9EtGyMpMakoIIYQQQgghKsj/XIds37591KhRAyMjI7p16/ZMP/vatWsoFAqioqKe6ecKIYQQQgjxLKkUinJ7vWj0MmVx4MCBLFmyhOnTp/PBBx9ojq9atYru3bujUqn08TGPtG7dOr766isiIyMpLCwkNDSUESNGMHDgQK1wo0ePJiwsjI0bN2Jpacm1a9fw8/PTvG9vb0+dOnX44osvqF27drnn+2n5+voyatQoRo0aVdFZKROVSsWRzXM4e+gPcrPTcPMLp1mPSdg6+T4y3ql9y4jauYCs9EQc3IKI6P4xLt41Ne8X5Oeyf+0XXIpaT2FBPt6BTWjWYxLmVo4AJN46T+T2n4iLjiQn8y5W9h6ENupHrYj+5VlcvYjavYyj2xaQmZaAk0cQLXt9gptvzVLDXzy+kX3rZpOWHIutky8RXcfiH9ocgMLCfPatm0X0md2kJsVgYmqJd2BjIrqOwdLGRZPG3TvR7F71JbFXIykqzMfRPZDGnd7Du1rDci+vvpzYs4yj2xeQlZaAo0cQLXt+gqvPo+vtwIbiemvaZSx+9+oN4PKJvzm57zfuxJwhJyuFV8etwtkzWPN+atJNFk1trTPtjgNnUa12B/0VrpKxb1oX/zGDsQmvjqm7M0d7vkP8mm0Vna1ycXLvMiK3q69Fju5BNOvx8SPb1aWoTRzcOJv05FhsnXxo3HksviHF7UqlUnFo0xzOHPiD3Jw03HzDadm7+Jp48/IhVn4/QGfaff79By7eNbh5+RBRu5YQf/0UebkZ2Dr6EN5qMIF1uui17OUhIlRBmL8CEyO4mQSbjxVxN+PRccKrKGgQqMDSFO6kwN/Hi4hLLn6/fR0Fvi7q9/ML1OnuOFlEcnpxGB9naFZdiZONOsyp6yp2nVLxDL6uPJVjO5ZxaMsCMlITcPYM4qV+n+DuV3r7O3dsI7tXzyY1KRZ7Z19a9BhLlRrF7W/d4g84dWClVhy/kKb0e29BibQK8vNY8nlv7tw8z5sfr8LFK7hEmOdJ+/rGNAo1xNREwbW4Qv7YmUtiaukNwN9dSavaxng6K7GxULJgfTanows17yuV0LGBMcG+BjhYK8nJU3ExppB1B/JIy6zkDUtUOL2NkJmamvLFF19w9+5dfSVZZnPmzKFr1640adKEQ4cOcfLkSfr168fw4cMZO3asVtgrV67QqlUrPD09sbW11RzfunUrcXFxbN68mYyMDDp06EBKSorOz8vPzy/H0rzYju+Yz8m9P9O852R6jvwdQ2Mz1s0bQkF+bqlxLkVtYN+az6nbdgS9R63A0T2QdfOGkJWepAmzb810rp3dQbs3ZtPtnaVkpt1h05J/ad5PuHkGM0sH2rz6Jf3GraNO6+Ec2jCTU3t/KdfyPq0Lxzawa+V0GnYYwevvr8TJI4gVPwzWKvuDbl2NZP3iMVRv1IvXx6+iSs3WrJk3gsRbFwEoyMvhTsxZGrZ/m9ffX0GXId9x9040q398WyudlXOHU1RYSO9/LeG1cStw8ghi1Y/DyUxLKPcy68OFyA3sXjmdhu1G8Oq4lTi5B7Hyv4+ot+hINi4dQ2jDXrw2bhUBNVqzdkFxvQHk52Xh7h9O05fH6kzDys6NoZ/u1Xo17PAvjEzM8Q1pVi7lrCwMLMxJO3mB0yOnVHRWytXF4xvYs+pz6rcbQb8x6mvRmh+HlNqu4qIj2fzzGEIb9KLf2JX4V2/D+oXvkhRX3K4it8/nxO6fadl7Mn1G/Y6RiRmr5xZfE918a/PmlD1ar5CGvbG298TZq/q9zzmOo1sgHQfN5tVxqwmu34Mty8YTfWZH+VfKU2gYpKBuVQWbjhWxZFsR+QXQt5kSg0d8Mwn2UtC6loK9Z1Qs3FJEfIqKvs2UmJsUh7l9F9YfLmLepiJ+212EAujXTMn9H9WdbaBPhJKrt1Us2lLEqoNFVHVX0LJm5f7V/eyRDWz7czpNO43gzY9W4uIZxPJvB5OZprv93bwSyer5Y6jVpBdvfryKqmGt+eu/I0iIvagVzj80gn99uVfz6jpkps70dqz4EktbZ72XqyK0CjeiWS0j/tiZy6w/ssnNh+Evm2FoUHocY0MFsYlF/LVL9/cVY0PwdFKy5Ug+Xy/PYtGGHJxtlQzpZFpOpaj8VAplub1eNHorUZs2bXB1dWX69Ok63588eTJhYWFax2bNmoWvr6/m74EDB9KtWzemTZuGi4sLtra2TJ06lYKCAsaNG4e9vT2enp4sWrRIEycmJoYxY8YwatQopk2bRkhICFWqVGHMmDF89dVXfP311xw6dEgzXTApKYk333wThULB4sWLNek4ODjg6upK3bp1mTFjBvHx8Vrxli9fTvPmzTE1NWXZsmUUFRUxdepUPD09MTExISwsjE2bNmmV7/Dhw9SuXRtTU1Pq1q3L8ePHtd5fvHixVqcQ1KOKioeGYteuXUu9evUwNTXF0dGR7t27A9CiRQuuX7/Ov//9bxQKhSbe9evX6dKlC3Z2dlhYWBAaGsqGDRtK/bd7VlQqFSf3LKVOm+H4VW+No3sgrft9QWbaHaJPby013oldiwlp0Jvg+j2xd61C855TMDQy5fyRvwDIzU7n3OG/aNJlPJ5VG+LsWZ1Wfadz+9pxbl+PAiC4fk8iun2ER0B9bBy8CKzzMkH1enD11JZnUfQndmzHIqo36kP1hj1xcKtCm75TMDQ25fSBv3SGj9y5FN/gCOq1GYKDawBNOo/C2SuEqN3qjqeJmRW93l1EYHhH7F38cfcLo1XvT4iPOUNa8i0AsjOSSUm4Rr22b+HkEYSdsy8RL4+hIC+bxFuXnlnZn0bkzkVUb9yH0IY9cXCtQus+6no7c1B3vR3ftRTfoAjqth6CvWsAjTuNwtkzhBN7ijvswfW60bD9u3hVa6QzDaXSAAtrJ63XlZNbqRbWAWMTi3IpZ2WRsHk3FyfNIn516efxiyBq52JCG/UmpIH6WtSyt7pdnT2ku11F7f4Zn6CmhLcajL1LAA07voeTZwgn9ywD1NfEqF1LqffScPxrqK+JbV9VXxOvnlLXpYGhsVabMrWwJfr0NoIb9NBc8+u1HU7Dju/h5heOjaM3Yc374x0UwZWTlfv6Vq+qgn3nVFy6BQmpsO5wEVZmUM2j9I5R/WoKTlxVceqaiqQ02HRMRUEB1PQrjhN1VUVMIqRmQXwK7DpdhI2FAhtz9fvB3goSUmHfWRV3MyAmAXacKCI8QIFxJd7q7PDWRdRq2oeaTXri6F6F9q+p29/J/brb39FtS/EPjaBhuyE4ugXQvOsoXL1DOLZT+4dIA0NjLG2cNC8zC5sSaV05vYvos/to3XN8uZTtWWtey4i/j+ZxOrqQuKQift2ag7WFghr+pTeA8zcK2Xgoj1NXC3W+n5MHc9fkEHW5gIQUFdfji/hrdy5ezgbYWlbuzr6oeHrrkBkYGDBt2jTmzJnDzZs3nzid7du3c+vWLXbv3s3MmTOZNGkSnTt3xs7OjkOHDjF8+HCGDRum+Yw///yT/Pz8EiNhAMOGDcPS0pL/+7//w8vLi7i4OKytrZk1axZxcXH07dtXZx7MzMwAyMvL0xz74IMPeO+99zh37hzt2rVj9uzZfP3118yYMYOTJ0/Srl07Xn75ZS5dUn9hzcjIoHPnzoSEhHDs2DEmT56sM4//ZP369XTv3p2OHTty/Phxtm3bRv369QFYsWIFnp6eTJ06lbi4OOLi4gAYMWIEubm57N69m1OnTvHFF19gaWn52J+tb2nJN8lKT8CramPNMRMzK1y8a2o6Tg8rLMgjIfYMntWK4yiUSjyrNtLESbh5hqLCfK0wds7+WNq6E19KugC5OemYmJe88VQWhQV5xMecwSdQu+w+gY2Ju3ZcZ5y4a1H4BGp3GHyDmnIrOqrUz8nNzgCFAhMzawBMLeywc/bj7OFV5OdmUVRYwMl9yzG3csDFO/TpC1bOCgvyuBNzBq+H2ox3tdLr7XZ0FF4P1ZtPUFPirkU9cT7iY06TEHuO0Ea9njgNUXkUFuRx52bJduX1wLXoYbevRWmFB/AObELcvfBpSfeuidUeuib61OR2KW0v+vR2cjJTCKnf45H5zctJx7QSX99sLcDSTMG1+OKpXLn5cCsJPBx0x1EqwdUOouO1p39du6PCw0H3F14jA3Vn7W6GirRs9TEDJRQ89J26oBCMDBW42j1xkcpVYUEet2+cwS9Yu/35BjUm9qru61rs1Sh8g7Sva34hTYm9GqV17MbFw8we24gfJ7Zj07JJZGVoz3TKTEtk48+f0GXQlxgaP/+jPQ7WCqwtlFyMKW4EOXlwPb4IX1f9jryYGSsoUqnIzv0fnbKoUJTf6wWj19+CunfvTlhYGJMmTWLBgpLzj8vC3t6eb7/9FqVSSWBgIF9++SVZWVl8+OGHAEyYMIHPP/+cvXv30q9fPy5evIiNjQ1ubm4l0jI2Nsbf35+LFy9iYGCAq6srCoUCGxsbXF1ddX5+SkoKn376KZaWltSvX5/sbPUVfNSoUfToUXwDnDFjBuPHj6dfv34AfPHFF+zYsYNZs2bx/fff8+uvv1JUVMSCBQswNTUlNDSUmzdv8vbbb+v83NJ89tln9OvXjylTiqcC1apVS1NXBgYGWFlZaZXnxo0b9OzZkxo1agDg7+//WJ9ZXrLS1dPdzKy077Zmlo5kpSfqjJOTeRdVUSHmlg/FsXLk7p1oTbpKAyNNh+I+cysHstJ0pxt3LZIrURvpOHjuE5XlWci+X3Zr7bKbWzmQHH9VZ5zMtETNurkHw5dWvwX5uexZM4OgOp0wMVN32hUKBb3eXcyaee8wZ1w4CoUSc0t7erw9v1J/wbtPU29WOurtTin1ll5KvZXSfsrizIE/sXcJwN0v/InTEJVH6e2q+Fr0sKz0RJ3h77er+9fEh69v5paOZJZyzp499BfeQU2xtNV9DwO4dHwj8TdO0bJ35Z1CanHve31mjvbxzFyV5r2HmRuDUqkg66EZY5k54GClfSw8QD0F0dhIQVKait92FVFUpH4v+raKelUVhHgpOHdT/XlNQtVfxC1NFUDl+/KclaG7/VlYO5B0W/d1LSMtEQtrxxLhM1KL25Z/aASBtdti4+hJSkIMO1fN5Pc5Q+k/fjlKpQEqlYp1iz+gdrN+uPnWICXxyX9wryyszNVf5jOytP+dM7KKNO/pg6EBdG5szPGLBeT+j650eRGnFpYXvdfUF198wZIlSzh37twTxQ8NDUWpLM6Wi4uLpmMB6pE4BwcH7ty589R5fVDjxo2xtLTEzs6OEydOsHz5clxcijc5qFu3rub/09LSuHXrFk2aNNFKo0mTJppynzt3jpo1a2JqWnxnadRI91SnR4mKiqJ1a90bBZRm5MiR/Oc//6FJkyZMmjSJkydPPjJ8bm4uaWlpWq9Hrekqq4uRa/npw3DNq6iw4KnT1IekuItsXDSCui+NwDuwaUVnp8IUFuazbuF7oFLRuk/xFzeVSsX2P6ZgZuVA31HLeHXsH1Sp2YZVPw0nI1W/592LqiAvh/OR6whtKKNjQn8yUm5z4/xeQhr0LDXMzUsH2frbh7Tq+ykOblWfYe4eLdRbwZjuSs1LWc7f087cUK8x+2V7Icnp0K1R8dq06HjYflJFuzoK3u+pZFgHJVfi1F/OK19XrHyF1OtE1VqtcfYIpFpYG3qP+JG4a6e4ceEwAEd3/ExeTiaNOgyr4Jw+ufBqhnz+loXm9ag1ivqiVMKA9qYogD92Pv33KfH0vv/+e3x9fTE1NaVBgwYcPny4TPF+++03FApFue/MrvfZ0s2aNaNdu3ZMmDBBa4dDpVJZYrdFXZtjGBkZaf2tUCh0Hiu691NXtWrVSE1N5datW7i7u2uFy8vL48qVK7Rs2fIf8718+XJCQkJwcHAosa4LwMJC/2tAylIn96dPPo4hQ4bQrl071q9fz99//8306dP5+uuv+de//qUz/PTp07VG4ADa9ZtIh1cnP/ZnP8g3pCV9Rxfv/lRYoJ4Cmp2ehIV18cLg7IxEHNx179ZkamGHQmlAVob2ouXs9ETM7/3yZ27lRFFhPrnZaVqjZFnpSZow9yXfvsyaHwcR0rAPdds83mjls2Z2v+wPLdjOSk8q8avnfRbWJUcbs9KTSoz+qDtjo0hLvkXvkUs0o2MAMRcPcvX0Tt754ojmuEvfUK5f2M/ZQ6uo/9Jb+iheudHUW7qOerMqpd6sSqm3Uur5n1w6sYmCvByC63d7ovii8im9XSWW2k7MrRwfGd7cykl9LCMJC5via2JWRiJOOq6JZw+vwNTCFr/qrXR+Xuzlw6yb/w4RXT8guF63MpftWbh0S8Wt5OL73f0vxRam2qNkFiYK4lN0d4uy8qCoSKW1gcf9NDIeGmnLzVe/7mZAbHIR/+6mJNBDwdkYddpHLqo4clGFpSnk5IONObSsCSkZlbNLZm6pu/1lpiVhaaO7/VlaO5L50Cj/o8ID2Dl5YWZpx92E6/gGN+L6+YPEXo3iyxE1tMItmtaT0Ppd6DLoiycs0bNzJrqAGfHF0xMNDdSjYJbmCtIeGCWzNFdyK1H3+rDHoVTCgHam2Fkp+GFV9v/s6BiAisoxtXD58uWMHj2auXPn0qBBA2bNmkW7du24cOECzs6lb1Rz7do1xo4dS0RERLnnsVx+J/j8889Zu3YtBw4c0BxzcnLi9u3bWh0QfTyPq2fPnhgZGfH111+XeG/u3LlkZmbyyiuv/GM6Xl5eBAQE6OyMPcza2hp3d3f27dundXzfvn2EhIQAEBwczMmTJ8nJKb5LHDx4UCu8k5MT6enpZGZmao49XCc1a9Zk27bSt482NjamsLDkBcTLy4vhw4ezYsUKxowZw7x580pNY8KECaSmpmq92vaeUGr4sjI2tcTG0UfzsnOpgrmVEzcvFbeLvJwM4m+cxNUnTGcaBobGOHmEEvtAHFVRETcvH9TEcfIMRWlgpJXu3TtXyUi5hcsD6SbfvsTquQMIrNuNhh3+/dTlK28Ghsa4eIVy46J22W9cPICbr+5HMrj5hnHjonY7u35hP+5+YZq/73fGUhKu0+vdxZhZaC+ayM9TT9NVKLUvpAqFApWq6GmK9EwYGBrj7BVKzEP1FvOIenP1CyPmoXq7cWE/br5hT5SH0wf/wr96K8wt7Z8ovqh8DAyNcfYM5ebD7erSwVKvX66+YVrtECDm4n7c7oW3dvDE3MpJK0xeTgbx10/i+lDbU6lUnDu0gqC6XTEw0P6REtTb46+dN5zGXcZQvbHu9dEVKa9A3Tm6/0pMg4xsFb7OxdcZY0Nwd4BY3ZsGUlSk3kHR10X72uTjrCA2qfSOlOLey0DHDnoZOer1YyHeClIzVdxOefyyPQsGhsa4eody7Zx2+7t+/gAe/rqvax7+YVw/r31du3ZuPx7+YaV+Ttrd22RnpmBpo/6xoG2/jxn8yWoGf7yKwR+vos+/fgKg29BvaN6t8t9HQd0xT0xVaV63k4tIyyyimmdxgzAxAh8XJdduP9097n5nzMlWwX9XZZOV889xRPmbOXMmQ4cOZdCgQYSEhDB37lzMzc1ZuHBhqXEKCwt57bXXmDJlyjNZ+lMu+wnVqFGD1157jW+//VZzrEWLFiQkJPDll1/Sq1cvNm3axMaNG7G2tn5ESv/M29ubL7/8kjFjxmBqasobb7yBkZERq1ev5sMPP2TMmDE0aNDgaYtUwrhx45g0aRIBAQGEhYWxaNEioqKiWLZMvXvWq6++ykcffcTQoUOZMGEC165dY8aMGVppNGjQAHNzcz788ENGjhzJoUOHtHZ+BJg0aRKtW7cmICCAfv36UVBQwIYNGxg/Xr3Tka+vL7t376Zfv36YmJjg6OjIqFGj6NChA9WqVePu3bvs2LGD4ODSnxdiYmKCiYn2T46GRvr/lVChUFAzoj/Hts3FxskXa3sPDm/6FgtrZ/yqt9GEWz13IP7V21Cj6esA1Go+kO2/fYCTZ3WcvWtycs8SCvKyCaqnXtNnYmZFcP2e7FvzBabmNhiZWrJn5X9w8QnTfFFKirvImrkD8QpsSlizgWTd275doTTArBJ/aa7TchCbfhmPi3d1XH1qErlzCfm52YQ2VJd949L3sbR1IeLlMQCEt+jP77Pf4Oi2hfiHNud85Abib5ymbb+pwL3O2IKRxMecpfuwH1GpCjVb2Zua22BgaIy7Xxgm5tZs+vkDGrUfgaGxCSf3/05qUiz+oS0qpB4eV3iLQfy97F69edckctcS8vOyCWmgrrfNv7yPhY0LTbuo66128/78+e0bHNu+EL/Q5lyI3EB8zGla952qSTMnM4W0u3Fk3pu2eX/dkIW1IxbWTppwKQnXib1yhG7DfnpWxa1wBhbmWFTx1vxt7ueJda0g8pJTyYmJq8Cc6VdYi4Fs/fUDnL2q4+JTk6hd6mvR/Xb197LxWNo407izul2FNXuDFd/1J3LHQnxDWnDp+HruxJyhVR91u1IoFIQ178/RLXOxvXdNPLhRfU30r9FG67NvXjpIWvJNQhr2LpGvm5cOsnb+29Rq9gYBNV/SnNMGBkaYWtiWY408nSOXVDQOUZCcoSI1U/1csPRsuBhbfP95pbmSi7Eqjl1WHzt8UUXn+gpuJ8OtZBX1qikwMoST0er3bS3UW+NHx6vIygUrM2gUpKSgEM20RIAGgQqu3lY/dyzQU0GjIAUrDxRV6ueQ1W8ziHWLx+PqWx1335oc2aa+rtVsrG5/axe9j5WtCy26q9tf3db9WTbjDQ5tWUiVGs05e2QDcddP0+F1dfvLy8lk77rvCAxvh4W1IykJMexY8RV2Tj74hahHBGzstWceGZmot6q0c/LG2q70dYyV3a4T+bSta0xCShHJ6So6NDAmLVPFqavFSyve7mrKqauF7D2lHuIyNgJHm+JxDAdrJe6OKrJyVKRkqFAqYWB7UzydlMxfl4NSqcDq3s6eWTkqCiv/75l6V55ryHJzc8nN1Z4Oquv7bF5eHseOHWPChOKBBqVSSZs2bbQGjh42depUnJ2dGTx4MHv27NFv5nUotw1ep06dyvLlyzV/BwcH88MPPzBt2jQ+/fRTevbsydixY/npp6f/0jJq1Cj8/f2ZMWMGs2fP1jwY+r///S+DBg166vR1GTlyJKmpqYwZM4Y7d+4QEhLCmjVrqFpVPWff0tKStWvXMnz4cGrXrk1ISAhffPEFPXsWz/23t7fnl19+Ydy4ccybN4/WrVszefJk3nqreEpYixYt+OOPP/j000/5/PPPsba2plmz4mcaTZ06lWHDhhEQEEBubi4qlYrCwkJGjBjBzZs3sba2pn379nzzzTflUg+Pq3bLIRTkZbPzz4nkZafh5leHzkPnYWhUfAKlJd0gO7N4l6eqYR3JyUjm8OY5ZKUn4OgeTOch87Sm4TV5eQIKhZJNS96jsCAPr8CmNO8xUfP+lZObyc5M5mLkGi5GrtEct7Jz542PtpdzqZ9cYJ2OZGUks3/9t2SlJ+DkEUyPd+Zrpiym341D8cAFz90/nI4DZ7Bv3Sz2rZuJrZMvLw/9Hkf3agBkpMRz5ZS6vD9/0VXrs3qPXIpX1QaYWdrT45357Fs7iz/mDKCoKB8H16p0Hfo9Tp5Bz6jkTycwvCPZGckc2PCt+sHQnsF0G15cb2l34+DBevMLp33/GRzYMIv99+qty+DiegO4cno7W34tvqBvXKL+dbhB+3dp1KF4OvCZg39hZeOKz//Q+kSbOtVptO1nzd8hM9SbMMUsXcHJwU8/2l5ZVKutbleHNs2596D2YF4eVnwtyrh7S+uxJW5+4bz0xgwObpjFgfXfYOvkS6c3v8PBrbhdhbcaQn5eNjt+n0juvWviy8O0r4kAZw/9iZtvbexdSv5Se+7IKgrysjm29SeObS2+p3oE1KPHuz+XCF9ZHDyvwsgAOtRRYmoMMYnw++4irS+utpZg9kBVnItRT1mMqK7AwlTBnRR1nPsbfRQUgpeTgnrVFJgaQWYuxCSoWLpdpbUZiL+rgsbBCgyUcCcV/txXxNXbz6TYTyyknvp+sGfNt2SmJeDsGUyfkQ9c15K17weeAeG8PGQGu1fPYteqmdg5+9Lz7e9x8lC3P4XSgDuxFzl1cBU5WelY2TrjF9yEZl3fw9DIuELK+Kxsj8zH2FBBn5YmmJkoiI4r5Me12Vq7bzraKLEwK26MXs4GvNu9eBlJtwh1wzx8Lp//25aLzQPb5o97xVzr875bmc2V2KefDimK6VpuM2nSJCZPnqx1LDExkcLCQq19IUC9R8X58+d1pr13714WLFigl5l8ZaVQPbyISQhg9lppFo/L1KRyzJV+3hT9D/5q+LS8uwRWdBaeS9Grdd98RenSM+QEfRJuzo94wrDQ6cTpjIrOwnPpm3cr/rFGpUk4W7aNM56EdUCtMo2Q3bp1Cw8PD/bv36+1ud7777/Prl27OHTokFb49PR0atasyQ8//ECHDh0A9XOSU1JSWLVqVfkUhnIcIRNCCCGEEEIIfdPV+dLF0dERAwMD4uPjtY7Hx8frfATWlStXuHbtGl26dNEcu7+RoKGhIRcuXCAgIOApc1+SPCBACCGEEEIIoVcqlOX2KitjY2Pq1KmjtUFeUVER27Zt0/k4qqCgIE6dOkVUVJTm9fLLL9OyZUuioqLw8vLSS908TEbIhBBCCCGEEHqlUlSOpRyjR49mwIAB1K1bl/r16zNr1iwyMzM1+0z0798fDw8Ppk+fjqmpKdWrV9eKf38H9oeP65N0yIQQQgghhBAvpL59+5KQkMDEiRO5ffs2YWFhbNq0SbPRx40bN1CW99Pq/4F0yIQQQgghhBB6VZ7b3j+ud999l3fffVfnezt37nxk3IcfSVUeKk9NCSGEEEIIIcT/GBkhE0IIIYQQQuiVisqxhux5ICNkQgghhBBCCFFBZIRMCCGEEEIIoVeVaQ1ZZSc1JYQQQgghhBAVREbIhBBCCCGEEHpVWZ5D9jyQETIhhBBCCCGEqCAyQiaEEOL/2bvv8CiKPoDj37v03jupQBJCQi/SQTqK9CaCNH0VEBEURVHAhgWVYkHpIIoiRaREeu8l9F5DCKT3nrv3j4MLRy4Y8MIl+Ps8zz4P2ZudnR1my+yUFUIIIQxKZlksPamQCSGEEEIIIQxKJvUoPckpIYQQQgghhDASaSETQgghhBBCGJR0WSw9aSETQgghhBBCCCORFjIhhBBCCCGEQckYstKTnBJCCCGEEEIII5EWMiGEEEIIIYRByRiy0pMWMiGEEEIIIYQwEmkhE0IIIYQQQhiUjCErPamQCSGEEEIIIQxKuiyWnlRdhRBCCCGEEMJIpIVM6GViYuwUVDxqtbFTUDHl5UvGPawrf541dhIqpMAuocZOQoVzfMlpYyehQkpIUhk7CRVO7QhbYydBGJhaIS1kpSUtZEIIIYQQQghhJNJCJoQQQgghhDAotVpayEpLWsiEEEIIIYQQwkikhUwIIYQQQghhUGpp9yk1ySkhhBBCCCGEMBJpIRNCCCGEEEIYlHyHrPSkQiaEEEIIIYQwKKmQlZ50WRRCCCGEEEIII5EWMiGEEEIIIYRBSQtZ6UkLmRBCCCGEEEIYibSQCSGEEEIIIQxKWshKT1rIhBBCCCGEEMJIpIVMCCGEEEIIYVBqtbSQlZa0kAkhhBBCCCGEkUgLmRBCCCGEEMKgZAxZ6UmFTAghhBBCCGFQUiErPemyKIQQQgghhBBGIi1kQgghhBBCCIOSFrLSkxYyIYQQQgghhDASaSETQgghhBBCGJRMe1960kImhBBCCCGEEEYiFbIn3LZt21AoFKSkpBg7KUIIIYQQ4j9ChaLMlifNE9VlcdCgQaSkpLBq1Sqd9du2baNVq1YkJyfj6Oj4r/eTlpbG559/zvLly7l69SqOjo6Eh4czfPhwunXrhkLx4IKydetWvvzyS/bv3092djYBAQF07NiRMWPG4OPj86/TV14c37WEI1vmkpWegKt3KM27T8DTv0aJ4S9ERbJv/XTSk2JwdPOn8bNvEhDWQvu7Wq1mf+RMTu1dRm5OGl4BdWjVayKObgHaMHHRp9iz5ituXz+BUqmkco12NO36DuYWNtow0ef3sm/9dBJjz2Nmbk1o/a406jQapUn5PB2idizh8Ja5ZKbF4+YTSque7z8wH88fXc+etdNJS4rB0S2AZs+9SWB1TT4WFuazZ800rpzeQWpiNBaWtviFNKbpc2OxdfDQxjF30tOkJcXoxNuk81gatH25bA7SANRqNQf/nsnp/cvIzU7DK7AOzbvrlg99TuxeQtQ2TTl18QqlWbcJePgV5W9Bfi57/vqcC1FrKSzIxy+kCc27T8TazlUbZueqj7l15QiJty7g5FGZPmNW6ewjOe4y25dPIvn2JfJy0rGxd6dq7Wep124EJiZmhsyGh/K4z9EbF/ez8rsX9cbd+41lePhFcOPifqK2L+T2tRPk5Wbg6OpPnaeHElK3s0GPvTxwblqPoLFDcagTjqW3O4d6DOf26s3GTtZj1ay6glpBCizM4EYi/H1YRXLGg7epU0VBwxAFtpYQlwIbjqqITSr6vUNdBQEemt/zCzTxbj2uIildN56IAAUNghU420FuPpy9oWbDEbXBj9GQ1Go1hzfN5OzBZeRlp+PhX5umXSfi4BrwwO1O7V3C8R3zyM5IwNkzlMbPvYe7r+Zcz8lK4fCmb4m5sJuMlFgsbZwJCGtNvXajMLe0KxZXTmYyK2Z0IzPtNgM/2I+FlX1ZHGqZOrR1Cfs2zCUjNR6PSqG06/c+PoElX/vOHFrP9j+nk5IYg7N7AE/3eJMqES10wiTEXmLL8i+5fv4gKlUhrl6V6fHKTBxcvMv6cMQTQFrIHlJKSgqNGzdm0aJFjB8/niNHjrBjxw769OnDuHHjSE1N1btdXl4eAD/++CNt2rTB09OT5cuXc/r0aWbNmkVqaipfffXVI6frbvzlxfmj69i56jMatB9B37ErcPUOYfWPw8hKT9QbPvbKEf5ePJbqDXvS982VBIW3Ye28kSTGnteGObJlDsd2LKZVr0n0Hv07ZhZW/DlrGAX5uQBkpN5m1awhOLj60fuN33juf3NIunWRTb+M18YRH3OW1T+9jH9oM/qOXUmHgV9z5eQW9qx59LwvS+eOrGPHyik81WEE/d9aiatPKCu+H1piPt68fIR1C8cS3qgn/cetokqN1qyeM4KEm5p8LMjLIe7GaRq2f5X+b62g89BvSY67wp8/vVosrkadRvHyx7u0S+3mL5Tpsf5bR7fO4fiuxbToMYkeo37H1NyKNbOLyoc+F6LWsXv1Z9RrO4JeozXldM1s3XK6e/UUrp7eSvsB0+k6fBGZaXFELnytWFyhDXpQpVYnvftRmpgRUrcLnV+ey/Pj1tOky7uc3r+Mg3/P/PcH/oiMcY56BdRmyOSdOkvYU72wd66Eu2/4nf0cxdUrhE6Dp/P8W39SrUF3Ni55myuntpZ9pjxmJjbWpB0/x8lRk42dFKN4KlRBvaoKIg+rWLhZRX4B9GmuxOQBTybVfBW0rqlg1yk18zaquJ2ipk9zJdYWRWFuJcPaAypmR6pYukPzLr1vcyX3viutH6ygRbiCvWfVzI5U8et2FZdvle/KGMCxHXM4tednmnadRJfhv2Fmbs36eS898Dp36fg69q39nDqtR9Bt5HJcvEJYP+8lsjM053pWWhxZaXE07DSOnqNX06LXp0Sf38mO5RP0xrdjxfs4ewaXyfE9DqcPrmPTsik0e3YEQyesxN03lKXTh5KZpv/ad+PSEVbOGUvNpj0Z9v4qgmu3Ztn3I4iLKbr2JcddZ9EXz+PiGcQLby7mpQ9W0/SZ4ZiaWeiN879CjaLMlifNf65ClpiYSL9+/fDx8cHa2pqIiAh+/fVXnTB//PEHERERWFlZ4eLiQps2bcjMzATg3Xff5erVq+zfv58XX3yRsLAwgoODeemll4iKisLW1haAgIAAPvroIwYOHIi9vT0vv/wyN27cYNSoUYwaNYp58+bRsmVLAgICaN68OXPmzOGDDz4odRpbtmzJyJEjGT16NK6urrRv3x6AdevWERwcjJWVFa1ateLq1atlnKP6RW1bQPVGvQhr2ANnzyq06jUZU3NLTu9frj/8jsX4hzalztNDcfaozFOdXsetUhjHdy4BNG8Fo7Yvon67VwiKaI2rdwhtn/+czLQ4Lp/YBMDVU9tQKk1p2eMDnNyD8PCLoGWvSVw6voGU+GuA5gHc1TuEBu1H4Ojmj0+VBjTp/CbHd/9CXs4/vJY1giNb5xPeuDfVn+qBi1cV2vTW5OPJffrz8ej2RQRUa0a91sNw8axM42dG414pjKidPwNgYWVHjxHzCanTCWePILwCa9Gq5/vERZ8iLemmTlzmFjbY2LtpFzML6zI/3kelVqs5vnMRddu8QmC4pny07qspH1dObipxu2PbFxDWsBfVGmjKaYsekzE1s+TsQU3+5manc+bAcpp0fptKVZ/CvVI4T/eZwq2rR7l1LUobT7OuE4ho0h9750p69+Pg4ku1Bj1w9Q7FztmHwOpPE1znWWKvHDZoPjwMY5yjJqbmOmXK0saRKyc3U61hd23PgvptX+GpTq/jFVgHB1c/arUYiF9oMy4d3/h4MuYxiv97B+cnTuP2nyWX0SdZ/aoKdp9Rc+EmxKfCmgMq7Kwg2Kfkh60GwQqOXVZz4qqaxDSIPKymoABqBBZtE3VZTXQCpGbB7RTYflKFg40ChzuXMEszaBGu4K8DKk5fV5OSqdn/xZv691leqNVqTu5eRO1WrxAQ1hoXrxBa9v6MrPQ4rp0uuQyd2LmQ0Pq9CKnXHSePKjTtOglTc0vOHVoBgLNnMG1fmIF/tVbYu/jhU/kp6rcfzbUzW1EVFujEdXrfr+RlpxHRfEiZHmtZ2r9xPrWa9qZmkx64eVehU3/Nte/Ybv3XvgObF1G5ejMatR+Gq1dlWnYZjadfGIe2/qwNs23VN1QOb07rnuPw9AvDyd2P4FqtsbF3eVyHVS6p1YoyW540/7kKWU5ODnXr1mXt2rWcPHmSl19+mQEDBnDgwAEAYmNj6devH0OGDOHMmTNs27aN7t27o1arUalULF26lP79++PtXbwJ2tbWFlPTom5vU6dOpWbNmhw9epT333+fZcuWkZeXx7hx4/Sm7W53yn9K410LFy7E3Nyc3bt3M2vWLKKjo+nevTudO3cmKiqKYcOG8c477xgo50qvsCCPuBun8A1urF2nUCrxrdpI5yH2XreuRumEB/ALaULsnfBpiTfISo/XCWNhZYeHfw1uXY3S7tfE1AyFsqhYm5pZAmgffDVhdN9YmZhZUpifS9yNU490vGWlsCCP29Gn8AvRzUe/kMbEXjmqd5vYq1H4BTfSWedfrSmxV6JK3E9uTgYoFMW6nRzcNJsf3mnIz5935dDmOcVuzOVJWtKd8lH1vvLhV6PEMldYkEd8zCkq3VdOK91TTuNvnEJVmK8Txsk9CFtHb26XEG9ppCZc4/rZXXgH1X/kOP4NY52j97tycgs5mSmENej+wPTm5aRjae3wzwcmKgxHG7C1UnD1dlGrVG4+3EwEnxKeYZVK8HSCK7d1W7KuxqnxcdH/gGZmoqmsJWeoScvWrAvwUKBQgJ2Vgpc6KBnxrJKujRTYWRnk0MpMevINstMT8KlSdI03t7TDzbcGt68f07tNYUEeCTdP6WyjUCrxqdyIuOtRJe4rLycdc0tbna78ybcvcmTL97Ts/RkKRcV8fCwsyCP2+ikCq+le+wKrNebGZf331ZhLUQRW072vBlVvSszlKADUKhUXT2zD2SOAX6cN5ZuxjZj/aS/OHf1vvmgRj6Z8Dpr5F9asWaNtpbqrsLBQ+28fHx/efPNN7d+vvfYaf//9N7///jsNGjQgNjaWgoICunfvjr+/PwAREREAxMXFkZycTGhoaKnS8vTTTzN27Fjt3xcuXMDe3h4vL68HbvdPabyratWqfPHFF9q/3333XSpXrqzt+hgSEsKJEyf4/PPPS5VeQ8nOTEatKsTaTveuam3nSnLcFb3bZKUn6A2flZZw5/d4zTrb+8LYupKZrglTqepT7Przc45smUvN5gPIz8vWdkXMTNNs7x/SlGPbF3H+yBqq1OpIVloCBzd8r9nHnTDlRcn56ELy7ct6t8lMS8Da3lVnnY2dC1l38uh+Bfm57PpzKqF1nsHCqui8qdV8AO6+YVhaO3DzylF2//U1manxtOg+Xm88xna3fFjdl1dWtq4lHnvO3fy9r0xZ3VNOs9LjUZqYFausWtu5aMvmw1g+sy8JMacpLMgj7KneNGg/6qHjMARjnaP3O71/OX6hTbF19CwxrReOruf29RO06vXf7Nb3pLLRvCsjM0d3fWauWvvb/azNQalUkHVf77zMHHC5b6hTncoKWtVQYG6mIDFNzdLtKlQqzW+OtqAAGldTsPGoitx8aB6hpF8LBXM2FIUrb7LvnEdW91+zbF3JTtd//8rJSkGtKiy+jZ0LKfH6z/WczGSObvmB0Pq9tesKC/LYsvRNGnZ8C1tHb9KSbvybQzGarAzNte/+lisbOxcSY/XfVzPSErC5/75q70Jmqub/IzM9kbzcLPZGzqZFl9G06vEml0/u5I9ZI3lhzCL8Qxroi/Y/4UnsWlhWnrgKWatWrfjhhx901u3fv58XXtCMfyksLOTTTz/l999/JyYmhry8PHJzc7G21vRlqFmzJq1btyYiIoL27dvTrl07evbsiZOTE2r1w/Uvr1evns7farX6Hyf8KE0a76pbt67O32fOnKFhw4Y66xo10n2ro09ubi65ubp3uPx8c8wqWN9nF6+qtHl+Crv+/Jw9a79GoVBSs/kArO1ctW/z/EKb0uS5t9i6bBIblryNiak59du+ys3Lh6CCvvF7VIWF+ayd/zqg5uneug+7dZ8erP23m08oJiZmbP5tIk06j8XUzPwxp7S480f+YtsfE7V/PzN0lhFTU3rtBnxDfk4mibFn2bPmS6K2z6N2q2HGTpZRZKTc4vrZXXR48ZsSw9y4sI9NS9/l6T4f4eJV9TGmThhadT8FHeoW3f9+31W2tZ5T19Vcua3G1hIahijp2kjJ4i0qClWgUICJiYKNRwu5clsT/s99KkZ1VuLvhnadsV08+hc7V03S/t3hxR9KDmwgeTkZRC54BUf3KtRtM0K7/kDk1zi6B1G19nNlnoaKRq3WlOXgWq1p2HYQAJ6+1bhx6QhHdiz9T1fIROk9cRUyGxsbqlSporPuxo2iNzlffvkl06dPZ9q0aURERGBjY8Po0aO1k2KYmJiwceNG9uzZw4YNG5g5cybvvfce+/fvx9/fH0dHR86ePVvqtNwrODiY1NRUYmNjH9hK9k9pLCn+RzVlyhQmT9Z9IO/4/Ad06j/pkeKzsnFCoTQpNjlAVnrx1pu7rO1cHxje2s5Nsy4jERsH96IwGQm4eVfT/h1StzMhdTuTlZ6AqbkVChREbVuAvYuvNkztloOp1WIQmWlxWFo5kJYcw961X+NwT5jyoOR8TNSZ4e9eNvauxVpuMvWE11TGRpOWdJOery3UaR3TxzOgJipVAWlJN3D2CHqEozGsgLBW9BlTNCNWYYHm3MhOT8TGvqh8ZGck4HJP+biX5d38zdDN3+z7yp2qMJ/c7DSdVrKs9MQSy/KD2DlqzntnzyqoVCq2//EBNVsMRqk0eei4/g1jnqN3nT6wAksbRwLDn9a7v5iLB1gzZzjNurxDtfpdS31sony6cFPNzaSil5p3J+6wsdRtJbOxUHA7Rf/Lz6w8UKnUOhN43I0j476Wttx8zZKcATFJKt7oqiTER8HpaDUZd7ouJqQVhc/Ohew8sLdRAOVjcg+/sKfp7nvPda7wznUuIxHr+69zXiVc56wdUShNtBN4aLfRc1/Iy81k/fyXMLOwpu0LM1HeMwPszcv7Sb51njknNZPvcOcF9eKPG1O75f+o27b4REflkbWt5tp3/wQememJ2Djov/bZ2ruSef99Na0ovLWtE0qlKa5elXXCuHpVJvqi8cYJlwdP4livsvLfahIAdu/eTZcuXXjhhReoWbMmQUFBnD9/XieMQqGgSZMmTJ48maNHj2Jubs7KlStRKpX07duXJUuWcPNm8dG/GRkZFBSUPM6mZ8+emJub63QzvNfdb4WVJo36VKtWrdg4s3379v3jduPHjyc1NVVnadv70bummZia416pOjfO79WuU6tURF/Yh6d/Lb3beAbUIvqe8ADR5/fgdSe8vUslrO3cdMLk5WRw+9pxPAOKx2lt54q5hQ0XotZjYmahMw4LNP/Htg4emJpbcv7IWmwdvXCrFPZoB1xGTEzN8fCtrnPMapWK6HN78QqsrXcbr4BaXD+v+39+/ewevAJraf++WxlLib9GjxELsLJx+se0xN84g0KhLNZlzVjMLW1xcPXXLk4eVbC2c+PGhfvKx/XjJZY5E1Nz3HyqE3NBN39vXCwqp26VqqM0MdOJNznuMhkpN/EoId7SUqtVqAoLtG9XHydjn6NqtZoz+1cQWq+L3mn/b1zcz1+zX6Fx57GEN+7zaAcpypW8Ak3l6O6SkAYZ2WoC3Ise2MxNwdsFYvRPdodKpZlBMcBD9yHP311BTGLJlSjFncXkznuPmARNWOd7ujlamoOVOaRllo/KGGgmVtK5zrlXwcrOlZhLRdf4vJwM4qOP4+FXU28cJqbmuHpX19lGrVJx89I+3P1q6cSzfu5QTEzMaD/w+2KzA7btP53uo1bS/bUVdH9tBc26fwRA55cXE9boeQMeddkyMTXHy686V8/qXvuuntlLpSD991WfyrW4clb3vnrl9B58gmoVxRkQQeIt3S6gibev4uDy5HzKSJStJ66F7J9UrVqVP/74gz179uDk5MTXX3/N7du3CQvTPIzv37+fzZs3065dO9zd3dm/fz/x8fFUq6Z5+/TJJ5+wbds2GjZsyCeffEK9evUwMzNj586dTJkyhYMHD5b4rTNfX1+++eYbRo4cSVpaGgMHDiQgIIAbN26waNEibG1t+eqrr/4xjSV55ZVX+Oqrr3jrrbcYNmwYhw8fZsGCBf+YJxYWFlhY6F58zcz+3U2pVstBbPrlHdx9w/Hwr0HU9oUU5GUT1lAzeH/DkrexdXCn8bOaMXa1mg9gxbcDObJ1HgFhLblwdC1x0ad4uveHgKYCVavFQA5tnIWjWwD2zj7sWz8DG3t3giLaaPd7bOfPeAXUxszCmujze9i9+ksaPztGp3XjyJa5+IU2RaFQcunERg5vnk2HF7957K0UpVGn1WD+/vlt3H3D8fSvwdFtC8nPy6b6nXyMXDwOWwcPmj6nycfaLQaybMYADm+ZR2D1Fpw7vI7b0Sdp01eTj4WF+ayZO4q4G6fp+r8fUasLtePrLK0dMDE15+aVo9y6egzf4Kcws7Ah9spRtq+cQmj958rtxAoKhYIazQZyePMsHO6UjwORmvIRGF5UPv6cNYig8DZENNV0Ya7ZYhBblr6DW6Vw3P1qcHynppyG1tfkr4WVHdUa9GD36s+xtHbAzNKWnSs/xsO/lk7FJTXhGvm5WWSlJ1CYn0NCzBkAnDwqY2Jqzvkjf6FUmuLsFYyJqTnx0SfZv+5rKtfqaLTvkBnrHAVNV8S0pBuEPdWrWLpuXNjHX3NepWbzAVSu0U5bPk1MzLC0cSzDHHn8TGyssanip/3bOrAS9jVDyUtKJSc61ogpezwOXlDTOExBUoaa1ExoHq4kPRvOxxTdf/q1UHI+Rs3hi5p1B86rebaBgltJcDNJTf1gBWamcPyK5ndHG83U+Fduq8nKBTsraBSqpKAQLsVqwiRlaPbRtraS9Yc0Y8ha1lCSmA7X4h5/PpSWQqEgvMlAjm6ZhYOLP3bOlTi0cQbWdu74hxWdY2vnDCYgrA3VG/cHIKLZi2xfNh43n3DcfCM4uXsR+XnZBNftBtypjM0bSkF+Dq36fEFebgZ5uZpZhy1tnFEqTbB38dNJS05WCgCO7pUr3HfIGrYdzOr5b+PlH453YA0ObNLcV2s00Vz7Vs8bh52jB626a659DVoPZPGXA9i3YR5VIlpw+uA6Yq+dpNOAD7VxPtV+KCt/egO/4Pr4hzTk0smdXDi+lQFjFxnlGMsLGUNWev+5CtmECRO4fPky7du3x9rampdffpmuXbtqvx9mb2/Pjh07mDZtGmlpafj7+/PVV1/RsWNHAJydndm3bx+fffYZH3/8MdeuXcPJyYmIiAi+/PJLHBwe/MA6fPhwgoODmTp1Kt26ddN+GPrZZ59lzJgxpUpjSfz8/Fi+fDlvvPEGM2fOpEGDBnz66acMGfL4p6cNrt2J7Iwk9kfOvPNB42o897/Z2i4SGck3dcbTeQXWod2AqexbN429a7/B0S2AZ4Z8i4tX0bdO6jw9jPy8bLb+/sGdD//W5bn/zdZ5k3f7+gkORM4kLzcLJ48gWvWaTGj9Ljppu3ZmBwc3zqKwMA9X71CeGfodAdWal3GOPJqQOpp83LtuBllp8bhVqka3V+doBxinJ8fqzHblHVSHji9OZc/aaez+62sc3QN4bth3uHpr8jEj5TaXT24B4OfPdfOl52uL8K3aEBNTc84dWce+yG8pKMjDwbkSdVoOok6rwZRntVsNoyAvm21/fEDenfLx7Eu65SMt8TrZmcnav6vW6kRORhIH/p5JVno8rt7VeHbYbJ2uPE2eG49CoSRy4esUFuThG9KUFt0/0Nn31t8ncPPyQe3fv3+jedB54d1N2DtXQqE04ejW2aQkXEWtBjsnb8Kb9Kdm80FllBv/zFjnKMDp/X/gFVBbb/fXMwdXUZCXzeFNP3F400/a9T6V69N95GJDZ4NROdQNp9HmomMKm/ouANGLVnB8aPmcQMeQ9p1VY2YCHesqsTSH6AT4fYdmnNddjrZgdU/xOROt6bLYLFyBjaWCuBTNNncn+igoBF83BfWDFViaQWYuRMerWbRFrTMZyF/7VbSppaBXMyWo4Xo8/LZDhar8NJDpVbO55jq3c+VE8nLS8PCvQ4fBPxW7zuVkFV3nKtfoRE5GMoc3zSArXdO9sePgn7TnesLN08RFHwfgt6ntdfbXd9wm7JyerFaesPqdyExPYvvqGWSmxeNRqRp9R83B9s59NTVJ975aqXIdug6byrY/p7Ft1dc4uwfQa/h3uPsUXftCa7elY/9J7In8iQ1LP8bZI5Aer8zAt2q9YvsXQh+F+mFnqhD/Cd+uk2LxsExN5E3Qo8jNk7L2sEzKX2NuhRDYpXQz5Ioix5ecNnYSKiQzU7kfPCx3l//cKBqDGNjC2Cko2YGzD25I+DcahJbPHjuP6j/XQiaEEEIIIYQoW+X0CxLlkryOEEIIIYQQQggjkRYyIYQQQgghhEHJtPelJy1kQgghhBBCCGEkUiETQgghhBBCGJQaRZktD+u7774jICAAS0tLGjZsWOy7vfeaPXs2zZo1w8nJCScnJ9q0afPA8IYgFTIhhBBCCCHEE+m3335jzJgxTJw4kSNHjlCzZk3at29PXJz+Dw9u27aNfv36sXXrVvbu3Yuvry/t2rUjJiamzNIo094LvWTa+4cn094/Gpn2/uHJtPePRqa9f3gy7f2jkWnvH55Me/9oyvO097tPZ5RZ3E3CbEsdtmHDhtSvX59vv/0WAJVKha+vL6+99hrvvPPOP25fWFiIk5MT3377LQMHDnzkND+IlH4hhBBCCCFEhZGbm0taWprOkpubWyxcXl4ehw8fpk2bNtp1SqWSNm3asHfv3lLtKysri/z8fJydnQ2W/vtJhUwIIYQQQghhUGU5hmzKlCk4ODjoLFOmTCmWhoSEBAoLC/Hw8NBZ7+Hhwa1bt0p1HG+//Tbe3t46lTpDk2nvhRBCCCGEEAalKsMRCePHj2fMmDE66ywsLAy+n88++4ylS5eybds2LC0tDR7/XVIhE0IIIYQQQlQYFhYWpaqAubq6YmJiwu3bt3XW3759G09PzwduO3XqVD777DM2bdpEjRo1/lV6/4l0WRRCCCGEEEIYVHmY9t7c3Jy6deuyefNm7TqVSsXmzZtp1KhRidt98cUXfPTRR0RGRlKvXr1/lQ+lIS1kQgghhBBCiCfSmDFjePHFF6lXrx4NGjRg2rRpZGZmMnjwYAAGDhyIj4+Pdgza559/zgcffMAvv/xCQECAdqyZra0ttraln93xYUiFTAghhBBCCGFQanX5+PxDnz59iI+P54MPPuDWrVvUqlWLyMhI7UQf169fR6ks6jT4ww8/kJeXR8+ePXXimThxIpMmTSqTNEqFTAghhBBCCPHEGjlyJCNHjtT727Zt23T+vnr1atkn6D5SIRNCCCGEEEIYlLoMZ1l80sikHkIIIYQQQghhJNJCJoQQQgghhDAo1UPMhvhfJxUyIYQQQgghhEGVl0k9KgLpsiiEEEIIIYQQRiItZEIIIYQQQgiDkkk9Sk9ayIQQQgghhBDCSKSFTAghhBBCCGFQapnUo9SkhUwIIYQQQgghjERayIRepibyVuNhZeVIZ+lHkZOjMnYSKhyFnJ6P5PiS08ZOQoVTo3+YsZNQIUWvOWfsJFQ4P03dbuwkVEgDW7QwdhJKpJLHolKTFjIhhBBCCCGEMBJpIRNCCCGEEEIYlHyHrPSkhUwIIYQQQgghjERayIQQQgghhBAGJd8hKz2pkAkhhBBCCCEMSiXT3peadFkUQgghhBBCCCORFjIhhBBCCCGEQUmXxdKTFjIhhBBCCCGEMBJpIRNCCCGEEEIYlEx7X3rSQiaEEEIIIYQQRiItZEIIIYQQQgiDUskYslKTFjIhhBBCCCGEMBJpIRNCCCGEEEIYlMyyWHpSIRNCCCGEEEIYlFo+DF1q0mVRCCGEEEIIIYxEWsiEEEIIIYQQBiWTepSetJAJIYQQQgghhJFIC5kQQgghhBDCoGRSj9KTFjIhhBBCCCGEMBJpIRNCCCGEEEIYlLSQlZ60kAkhhBBCCCGEkVTYCtm2bdtQKBSkpKQYOykGN2jQILp27WrsZAghhBBCCPFIVGpFmS1Pmkfusjho0CBSUlJYtWpVqcLfuHGDoKAggoODOXny5EPtq2XLltSqVYtp06Zp1zVu3JjY2FgcHBweKq4HmTRpEpMnT6Z9+/ZERkbq/Pbll18ybtw4WrRowbZt2wy2z/+aqB1LOLxlLplp8bj5hNKq5/t4+tcoMfz5o+vZs3Y6aUkxOLoF0Oy5Nwms3gKAwsJ89qyZxpXTO0hNjMbC0ha/kMY0fW4stg4exeIqyM9j6de9iI85S/9xq3CvVK3MjtPQ1Go1hzbM5OyBZeRmp+EZUIdm3Sbi4BbwwO1O7lnCse1zyU5PwMUrlCZdJuDuV5Tfp/f9xsWoNSTEnCY/N5NBkw9gYWWvE0fk/FdJjD1LdkYiFlYO+FRtRMOOY7HRk8flTfNwBbWCFFiYwY0EiDysIjnjwdvUraKgYagCW0u4nQIbjqiITdIftk9zJZW9FPyxq5DzMZp17o7QKFSBr5sCK3NIzYKjF9UcvFBx+m40q35PviXC36XItzpVFDQM0eRbXApsOKqbbx3qKgjw0PyeX6CJd+txFUnpRWH83aF5uBI3B02YE9fUbD+hrhDdXoyVZwARAQoaBCtwtoPcfDh7Q82GIxUg0x6Bc9N6BI0dikOdcCy93TnUYzi3V282drIeG2PdQy+f2sb+yO+Iv3kOU1MLKlWpz3MvfV+mx1rWhvYPoHM7T+xsTDlxJo2p31/gRmx2ieG7dvSia0dvvDwsAbhyPYsFS6+x73DRSTvz05rUjnDU2W7V+ptM/f5CmRxDeVcRrt3lxWNrIVuwYAG9e/cmLS2N/fv3/+v4zM3N8fT0RKEwbC3Zy8uLrVu3cuPGDZ318+bNw8/Pz6D7epzUajUFBQVGTcO5I+vYsXIKT3UYQf+3VuLqE8qK74eSlZ6oN/zNy0dYt3As4Y160n/cKqrUaM3qOSNIuHkegIK8HOJunKZh+1fp/9YKOg/9luS4K/z506t649u5+gtsHNzL7PjK0rFtczi5ezHNuk+i22u/Y2puxdq5wyjIzy1xm4tR69j712fUbTOCHq+vwNkrhLVzh5GdUZTfBfk5+IY0o/bT/ysxHu/KDWnT/xv6vLWetgOmk5Z4nY0/v27IwysTT4UqqFdVwfpDKhZsUpFfCH1bKDF5wFWvmq+C1rUU7DqlZt4GFXEpavq2UGJtUTxs/WCF3puNp5OCrFxYvU/F7EgVu0+raVlDQd0qFeON3t18izysYuFmFfkFmornP+ZbzTv5tlHF7RQ1fZrr5tutZFh7QJMnS3eoUAB9myu5ewl3d4DezZRcvqVm/kYVq/apqOqtoFWN8p9vxsoz0JTDFuEK9p5VMztSxa/bVVy+9eQ+BZnYWJN2/BwnR002dlIeO2PdQy9E/U3k4nGENezOgLf/pM/oXwmp+2yZH29Z6t/Dl57P+jD1+wu8/OZRsnMK+frDCMzNSr7exCfkMWvhFYaOPsKwN45w5HgyU96rTqCftU641ZE3eW7AHu3y/fzLZX044glgkArZH3/8QUREBFZWVri4uNCmTRsyMzO1v6vVaubPn8+AAQN4/vnnmTt3brE4du/eTcuWLbG2tsbJyYn27duTnJzMoEGD2L59O9OnT0ehUKBQKLh69apOl8W0tDSsrKxYv369TpwrV67Ezs6OrKwsAKKjo+nduzeOjo44OzvTpUsXrl69qrONu7s77dq1Y+HChdp1e/bsISEhgWeeeaZYuufMmUO1atWwtLQkNDSU778vemN09epVFAoFv//+O82aNcPKyor69etz/vx5Dh48SL169bC1taVjx47Ex8cXi3vy5Mm4ublhb2/PK6+8Ql5envY3lUrFlClTCAwMxMrKipo1a/LHH39of7+bP+vXr6du3bpYWFiwa9eukv4LH4sjW+cT3rg31Z/qgYtXFdr0noypuSUn9y3XG/7o9kUEVGtGvdbDcPGsTONnRuNeKYyonT8DYGFlR48R8wmp0wlnjyC8AmvRquf7xEWfIi3ppk5cV05v5/rZ3TTv8naZH6ehqdVqTuxaRJ3WrxBQvTUuXiG06vM5WWlxXD21qcTtTuxcQLWGvQit3wMnjyo07z4ZUzNLzh4syu8azV6kdquX8fCrWWI8NZoPwsO/FnZOPngG1KFWy5e5ff0YhYX5Bj1OQ2sQrGD3aTUXbkJ8Kvy1X4WdFYT4lHzDbRCiIOqymuNX1CSkwfpDagoKoGag7jbujtAwRMHag6picRy/ombjUTXX4yElE05d08QXUqn8VywA6ldVsPtMUb6tOaDJt+AH5VuwgmOX1Zy4qiYxDSIPa/Ktxj35FnVZTXSCpsXwdgpsP6nCwUaBw51nmWp+CuJTYfdpNckZEB0PW4+pqFNZgXk5n37KWHlmaQYtwhX8dUDF6etqUjI1+794U/8+nwTxf+/g/MRp3P6z5Gvfk8oY91BVYQHbln9C8y5vUbNpP5zcA3HxqkJInU6P7bjLQq/nfFj0+zV27U/k0tVMPv7mLC7OFjR7yrXEbXYfTGTf4SRuxGYTfTObnxZfJTunkLAQ3V4lObkqklLytUtWdmFZH065pVaX3fKk+dcVstjYWPr168eQIUM4c+YM27Zto3v37qjvya2tW7eSlZVFmzZteOGFF1i6dKlOhS0qKorWrVsTFhbG3r172bVrF507d6awsJDp06fTqFEjXnrpJWJjY4mNjcXX11cnDfb29jz77LP88ssvOuuXLFlC165dsba2Jj8/n/bt22NnZ8fOnTvZvXs3tra2dOjQQaeiAzBkyBAWLFig/XvevHn0798fc3PzYvF/8MEHfPLJJ5w5c4ZPP/2U999/X6cyBzBx4kQmTJjAkSNHMDU15fnnn2fcuHFMnz6dnTt3cvHiRT744AOdbTZv3qzNz19//ZUVK1YweXLRG8EpU6awaNEiZs2axalTp3jjjTd44YUX2L59u04877zzDp999hlnzpyhRo2SuzWUtcKCPG5Hn8IvpLF2nUKpxC+kMbFXjurdJvZqFH7BjXTW+VdrSuyVqBL3k5uTAQqFTre7zLQENv36Pu0HfIGpueW/OxAjSE+6QVZ6PD5Vi/LOwsoOd98a3L4WpXebwoI84mNO4VNFN78rVW1U4jalkZOVwoWjf+HpXxsTE7NHjqesOdqArZWCK7eLrkO5+XAzEXxKuN8qleDlBFdv617pr9xW4+Na9JBsagJdn1Ly92EVmTmlS4+FGeTk/XM4Y7ubb1f15ZuL/m2USvB0QievAa7GqfFx0V8hMTPRVDySM9Sk3ekhZKKEgvueWwoKwcxUgafTIx9SmTNmngV4KFAowM5KwUsdlIx4VknXRgrsrAxyaKIcMdY9NO7GaTJSb6NQKPn58678OKEpK38Ypm1lq4i8PSxxdbbgYFSydl1mViGnz6cRHmr/gC2LKJXQupkblpYmnDqbpvNb25burFnSmEXf1uN/AwOxsKiw0zWIx+hfv3eMjY2loKCA7t274+/vD0BERIROmLlz59K3b19MTEwIDw8nKCiIZcuWMWjQIAC++OIL6tWrp9O6VL16de2/zc3Nsba2xtPTs8R09O/fnwEDBpCVlYW1tTVpaWmsXbuWlStXAvDbb7+hUqmYM2eOtpvj/PnzcXR0ZNu2bbRr104b17PPPssrr7zCjh07qFu3Lr///ju7du1i3rx5OvucOHEiX331Fd27dwcgMDCQ06dP8+OPP/Liiy9qw7355pu0b98egNdff51+/fqxefNmmjRpAsDQoUN1KoB3j3nevHlYW1tTvXp1PvzwQ9566y0++ugj8vPz+fTTT9m0aRONGmkutkFBQezatYsff/yRFi1aaOP58MMPadu2bYn59rhkZyajVhVibaf7hGJt50Lybf3N+ZlpCVjb6z4929i5kJWeoDd8QX4uu/6cSmidZ7CwsgU0rUsblrxDjaZ98fSLIDXxht5ty7OsdE3rqZWtbt5Z2bmWmBc5d/Lb6r78trJ1JSXuykOnYd+6qZzavYSC/Gzc/WrScfCsh47jcbK5U+++v8KUmaPW/nY/a3NQKhV6tgGXe+7RbWsruJGoaQ0pDR8XTevP7zuKt6aVNyXmW+4/51vWfb1nM3PAxU53XZ3Kmi6I5mYKEtPULN2uQnUnW67cUlO/qoIwXwVnbmj216S65kHG1lIBlM9XosbMM0dbUACNqynYeFRFbj40j1DSr4WCORuKwomKz1j30NSEaAD2rv+WFt3ewd7Zh8Nb57Ns5gAGT/gbSxvHf3lkj5+zk+blenKKbi+P5JQ87W8lCfK3YdaXtTE3V5KdXci7n5zianSW9veN2+O4FZdDQlIelQNseHVQEH4+Vrw35bThD6QCUJXPy3a59K8rZDVr1qR169ZERETQvn172rVrR8+ePXFy0rzSTElJYcWKFTrd5V544QXmzp2rrZBFRUXRq1evf5WOTp06YWZmxurVq+nbty/Lly/H3t6eNm3aAHDs2DEuXryInZ3u3S4nJ4dLly7prDMzM+OFF15g/vz5XL58meDg4GKtS5mZmVy6dImhQ4fy0ksvadcXFBQUm2jk3m09PDQDZe+ttHp4eBAXF6ezTc2aNbG2LuqX3KhRIzIyMoiOjiYjI4OsrKxiFa28vDxq166ts65evXp6cktXbm4uubm6Twb5eRaYmesZOFNOFRbms3b+64Cap3sXtSRG7VhMXm4m9duWPEaqvLlw5C92rJio/bs8VH5qthhKaP0eZCTf5PCm79j62zt0GDzL4GM4H1V1fwUd6xal5fedZfMkWtUb/N0VzN1QuvjdHKBXUyW7Tqm5crtMkvSvVPdT0OHefNtVtk/wp66ruXJbja0lNAxR0rWRksVbVBSq4Mpt2HJcTfu6Cjo3VFCg0nRf9HNTlKuqWHnKM4UCTEwUbDxaqC1ff+5TMaqzEn83ymWZE+VTSfdQtVpTvhu0e4WqtTQvlts9P4U5HzTnfFQkNZr0NUZyH0rbFu68NSJY+/e4D088clzXY7IY/PohbK1NadnEjffeCOG18ce0lbLVf8dqw16+lklich4zPqmJt6clN2+VskuF+E/61xUyExMTNm7cyJ49e9iwYQMzZ87kvffeY//+/QQGBvLLL7+Qk5NDw4YNtduo1WpUKhXnz58nODgYK6t/37/C3Nycnj178ssvv9C3b19++eUX+vTpg6mp5hAzMjKoW7cuS5YsKbatm5tbsXVDhgyhYcOGnDx5kiFDhhT7PSNDM33W7NmzdY4NNHlyLzOzoq5ddx9g71+neohXmXf3vXbtWnx8fHR+s7DQrUTZ2Nj8Y3xTpkzR6Q4J8Ez/iTw7YFKp0/RPrGycUChNig0+zkpPxNpOfx8yG3tXstJ03+Rl6gmvuZGMJi3pJj1fW6h9swcQfX4fsVeimDFGt9X2l6k9CK3XmQ4vfP5vDqtM+Ie1ouc9MyEWFmj6umVnJGJjXzQpSXZ6Ai7e+meKtLyT39n35Xd2RgJWJeT3g1jZOGFl44SjWyCO7pVZ8mlLbl+PwtO/9j9v/BhciFFzM7Hosf3uZAo2lrotFzaWCm6n6H+8z8oDlap4q8a9cfh7KHCyhbHddLugdG+sJDoBlmwtOo9d7eH5lkqOXlaz+3R5qlIUuXBTzc2kUuSbxT/n2/0Tn9hYQsZ9zx+5+ZolOQNiklS80VVJiI+C09GauA+eV3PwvKbykZMPDtbQqgakZJSf/CtPeZZxp+tiwj09prJzITsP7G3Kb6uieHjGuofa2Guej1w8K2vXmZqZ4+DqS3pyLBXBrgOJnD5/SPu3uZnmpHVyNCMxuagvuZOjORcvP3hq1IICNTGxmpP03KUMqlW1o9dzPnz5nf5ZFE+f05yclbys/pMVMvUTOD19WTFIx1aFQkGTJk2YPHkyR48exdzcXNtVcO7cuYwdO5aoqCjtcuzYMZo1a6btAlijRg02by552lpzc3MKC/95UGT//v2JjIzk1KlTbNmyhf79+2t/q1OnDhcuXMDd3Z0qVaroLPqmzq9evTrVq1fn5MmTPP/888V+9/DwwNvbm8uXLxeLLzAw8B/T+k+OHTtGdnbR9Kv79u3D1tYWX19fwsLCsLCw4Pr168X2ff/4utIYP348qampOkv7PuP/9THcy8TUHA/f6kSf36tdp1apiD63F69A/Q/1XgG1uH5+n86662f34BVYS/v33RtJSvw1eoxYgJWN7mCTlj0m8MLbf/LCuFW8MG4V3f73EwDPDPqGJs+8YaCjMyxzS1scXP21i5NHFazt3Ii5UJR3eTkZxEUfx8O/lt44TEzNcfOpTsxF3fyOubivxG1K6+4bU1VB+RkUlVegeWC9uySkQUa2mgCPopuBuSl4u0CM/t46qFQQm4zONqD5OyZB82C794yaOX+rmLuhaAHYFKVmzQHdylj/VkqOX9FM215elZhv7nryTf9EbqhUmtkA7883f3cFMYklH7viznLf+ytAUykpKIQwPwWpmWpupTz8sZWV8pRnd8ul8z0dPyzNwcoc0jLLb7kTD89Y91B333BMTM1Jvqere2FhPmlJMdg5eRvgyMpednYhMbE52uXK9SwSknKpV7PoWK2tTAgLtufkfePB/olCAWZmJT9KVw3SVG7vrfgJoc+/biHbv38/mzdvpl27dri7u7N//37i4+OpVq0aUVFRHDlyhCVLlhAaGqqzXb9+/fjwww/5+OOPGT9+PBEREQwfPpxXXnkFc3Nztm7dSq9evXB1dSUgIID9+/dz9epVbG1tcXZ21puW5s2b4+npSf/+/QkMDNRpuerfvz9ffvklXbp04cMPP6RSpUpcu3aNFStWMG7cOCpVqlQsvi1btpCfn4+jo6Pe/U2ePJlRo0bh4OBAhw4dyM3N5dChQyQnJzNmzJhHz1Q03Q+HDh3KhAkTuHr1KhMnTmTkyJEolUrs7Ox48803eeONN1CpVDRt2pTU1FR2796Nvb29zvi10rCwsCjWsmb24G7Uj6ROq8H8/fPbuPuG4+lfg6PbFpKfl031hpoxeJGLx2Hr4EHT58YCULvFQJbNGMDhLfMIrN6Cc4fXcTv6JG36fghobgpr5o4i7sZpuv7vR9TqQjLTNOOtLK0dMDE1x95Z94ZhZqHpBurg6oedU8ljEssThUJBRNOBHNkyCwfXAOycfTi0YQbW9u4EVG+jDffXT4MIrN6G8CYvABDRbBDbfn8Ht0rhuPvW4MQuTX6H1Ouu3SYrPZ6s9ARSE64DkHTrPGYWNtg6emFp7cjt68eIjz6BZ2BdLKzsSUuM5uDf07F38cOjnLSOleTAeTVNwhQkp2tmn2seriQ9G87FFD2oPt9Sybkbag5f1Kw7cE5N54YKYpPgZqKaBiEKzEw1MyeCpgVE30QeaVlqUu/MU+TmoIn38i01B84Xtbip1RQbM1QeHbygpnGYgqQMzTHdzbfz9+RbvxZKzsfck2/n1TzbQMGtJLiZpKZ+sG6+Odpopnm/cltNVi7YWUGjUCUFhXAptijehiEKLt/SfHcspJKCRqEKVu5VlfsZtYyVZ0kZmn20ra1k/SHNGLKWNZQkpsO1uOLpfBKY2FhjU6XoEzTWgZWwrxlKXlIqOdEVo8XmURnjHmphZUuNJn3Zu24mdo5e2Dl7c3izZqbs4NodjJALhrFsdQwv9vEj+mY2sbdzGPZCAIlJuezcV/TGbtrHNdixN4EVazUDhv83MJB9h5O4HZ+DtZUpbVu4UzvCkTETNV0gvT0tadvCnX2HkkhNz6dygC2jhlXm6MkULl3N1JuOJ115v3aXJ/+6QmZvb8+OHTuYNm0aaWlp+Pv789VXX9GxY0dee+01wsLCilXGALp168bIkSNZt24dzz33HBs2bODdd9+lQYMGWFlZ0bBhQ/r16wdoJsV48cUXCQsLIzs7mytX9E9KoFAo6NevH1988UWxWQutra3ZsWMHb7/9Nt27dyc9PR0fHx9at26Nvb3+WXX+qbvfsGHDsLa25ssvv+Stt97CxsaGiIgIRo8eXYqce7DWrVtTtWpVmjdvTm5uLv369WPSpEna3z/66CPc3NyYMmUKly9fxtHRkTp16vDuu+/+632XlZA6ncjOSGLvuhlkpcXjVqka3V6dg82dQcfpybEoFEVvmryD6tDxxansWTuN3X99jaN7AM8N+w5Xb01f8IyU21w+uQWAnz/vorOvnq8twreqblfSiqxmy2Hk52WzY/kH5OWk4RlQl05DZ2NqVlSRTku8Tk5m0axRVWp1IicziUMbZpKVHo+rdzU6DZ2t013l9N6lHN70nfbv1T9oKnMte39KSL3umJpZcuXkRg5tnElBXjbWdm74hjSjTutXMTEtg1q7Ae07q8bcFDrWU2JprplG/bftmrE3dznaotNt7Ey0phtZ83DFne6Nmm0yH6IiFVpJs21EgIKIgKL1KZlqvl9T/mdZ2HdWjZkJdKx7J98S4PcdxfPNSk++NbuTb3Epmm3uVkALCsHXTUH9YAWWZpCZC9HxahZtUetUUoM8FTSupsBECXGp8MduFZdvPZbD/leMmWd/7VfRppaCXs2UoIbr8fDbDtUTO5jeoW44jTYv1v4dNlVzz4tetILjQw3bs6O8MdY9tFnXcShNTIn8eRwFeTl4BtSkx8iFWFoX711UUSxZHo2lpQnjRgZja2PKidOpjJ14grz8ohPHx9MKR/ui4SVODmZMeCMUF2dzMjMLuHQ1kzETT3DozmyNBQVq6tVyovdzlbC0NCEuIYdtexJY+Nu1x3585cWTeh0qCwq1WuqvorhZfxs7BRVPVo6cSo8iJ6f8V1LKm3Iyl4r4D6jRP8zYSaiQotecM3YSKpyfv93+z4FEMbv+avHPgYxkwbayi3tQy7KL2xjK+ec2hRBCCCGEEBWNNPmUnnytTgghhBBCCCGMRFrIhBBCCCGEEAYlLWSlJy1kQgghhBBCCGEk0kImhBBCCCGEMCiZZbH0pIVMCCGEEEIIIYxEWsiEEEIIIYQQBiVjyEpPKmRCCCGEEEIIg1LJZ0ZLTbosCiGEEEIIIYSRSAuZEEIIIYQQwqCky2LpSQuZEEIIIYQQQhiJtJAJIYQQQgghDEpayEpPWsiEEEIIIYQQwkikhUwIIYQQQghhUPJh6NKTFjIhhBBCCCHEE+u7774jICAAS0tLGjZsyIEDBx4YftmyZYSGhmJpaUlERATr1q0r0/RJhUwIIYQQQghhUGq1usyWh/Hbb78xZswYJk6cyJEjR6hZsybt27cnLi5Ob/g9e/bQr18/hg4dytGjR+natStdu3bl5MmThsgWvaRCJoQQQgghhDAotbrslofx9ddf89JLLzF48GDCwsKYNWsW1tbWzJs3T2/46dOn06FDB9566y2qVavGRx99RJ06dfj2228NkCv6SYVMCCGEEEII8cTJy8vj8OHDtGnTRrtOqVTSpk0b9u7dq3ebvXv36oQHaN++fYnhDUEm9RBCCCGEEEIYlEpVdnHn5uaSm5urs87CwgILCwuddQkJCRQWFuLh4aGz3sPDg7Nnz+qN+9atW3rD37p1ywAp109ayIQQQgghhBAVxpQpU3BwcNBZpkyZYuxkPTJpIRNCCCGEEEIYVFl+GHr8+PGMGTNGZ939rWMArq6umJiYcPv2bZ31t2/fxtPTU2/cnp6eDxXeEKSFTAghhBBCCFFhWFhYYG9vr7Poq5CZm5tTt25dNm/erF2nUqnYvHkzjRo10ht3o0aNdMIDbNy4scTwhiAtZEIIIYQQQgiDKi8fhh4zZgwvvvgi9erVo0GDBkybNo3MzEwGDx4MwMCBA/Hx8dF2eXz99ddp0aIFX331Fc888wxLly7l0KFD/PTTT2WWRqmQCSGEEEIIIZ5Iffr0IT4+ng8++IBbt25Rq1YtIiMjtRN3XL9+HaWyqNNg48aN+eWXX5gwYQLvvvsuVatWZdWqVYSHh5dZGhXqh/26mvhPWLTd2CmoeAoKjZ2CiikzWy5BD8vORmHsJFRICUllOOXXE8rWRkY2PArfZ0OMnYQK5+wy/TPeiQcb27X83g++WlV29/fyfNyPQlrIhBBCCCGEEAalLtM+i09WhUxefQkhhBBCCCGEkUgLmRBCCCGEEMKgysukHhWBtJAJIYQQQgghhJFIC5kQQgghhBDCoGTawNKTFjIhhBBCCCGEMBJpIRNCCCGEEEIYlEoGkZWatJAJIYQQQgghhJFIC5kQQgghhBDCoGQMWelJhUwIIYQQQghhUFIhKz3psiiEEEIIIYQQRiItZEIIIYQQQgiDUkkTWalJC5kQQgghhBBCGIm0kAkhhBBCCCEMSq0ydgoqDmkhE0IIIYQQQggjkRYyIYQQQgghhEGpZQxZqUkLmRBCCCGEEEIYibSQCSGEEEIIIQxKJWPISk1ayIQQQgghhBDCSKSFTAghhBBCCGFQMoas9KRCJoQQQgghhDAoldTHSs2oXRYXLFiAo6OjMZPw0MoizVevXkWhUBAVFWXQeIUQQgghhBDl20O1kA0aNIiFCxcWW9++fXsiIyMfuG1AQACjR49m9OjR2nV9+vShU6dOD5OER7JgwQJGjx5NSkqKweMuLCzkyy+/ZMGCBVy7dg0rKyuqVq3KSy+9xLBhwwy+v4ru0NYl7Nswl4zUeDwqhdKu3/v4BNYoMfyZQ+vZ/ud0UhJjcHYP4Okeb1IlooVOmITYS2xZ/iXXzx9EpSrE1asyPV6ZiYOLN9mZKexYPZPLp3eRlhSLta0zwbXb0OK517G0tivrwzWII9uWsH/jXDLT4nGvFEqbPu/jHVBynp09vJ6df00nNTEGJ/cAWnZ7k8rhLfSG/fuXD4ja+RtP9xxP/daDiv1ekJ/H4i96EXfjLIPeXYWHbzVDHZZBHd+1hKNb55KVnoCrdyjNu03Aw7/kPLoYFcm+yOmkJ8Xg4OpP42ffJCCsKI/UajUHImdyat8ycrPT8AqsQ8ueE3F0C9CGWTP3VRJizpKdkYiFlQO+wY1o9OxYbB08AEhLusGij9sU23fPUUvxDKhlsGM3pMNbNWUtI1VT1tr1fR/vB52fh9ez409NWXN2D6Bld93zc82Cdzixd6XONoFhTen7+txicRXk57HwM01ZGzKh/JY1fdRqNYc3zeTswWXkZafj4V+bpl0n4uAa8MDtTu1dwvEd88jOSMDZM5TGz72Hu68mv3OyUji86VtiLuwmIyUWSxtnAsJaU6/dKMwti1+7cjKTWTGjG5lptxn4wX4srOzL4lANJmrHEg5v0VzX3HxCadXzfTwfcM6eP7qePWunk5YUg6NbAM2ee5PA6pqyVliYz54107hyegepidFYWNriF9KYps8VnY93XT61jf2R3xF/8xymphZUqlKf5176vkyPtTxwblqPoLFDcagTjqW3O4d6DOf26s3GTpbRqNVqDm+cyZkDy8jLTsMzoA5Nu5XinN2zhGM75pKdnoCzVyhNukzQPWc3zuTG+XvO2eqtqd/udcytKsbzhqGppYms1B66haxDhw7ExsbqLL/++usj7dzKygp3d/dH2ra8mDx5Mt988w0fffQRp0+fZuvWrbz88stlUvl7kLy8vMe6v0dx+uA6Ni2bQrNnRzB0wkrcfUNZOn0omWmJesPfuHSElXPGUrNpT4a9v4rg2q1Z9v0I4mLOa8Mkx11n0RfP4+IZxAtvLualD1bT9JnhmJpZAJCeEkd6Shyte77NyxPX0HnwFC6f3MnaRe89lmP+t84cWseW5VNo8swIBr27EvdKofw+48F5tnreWGo07smgd1dRtWZrVswaQfw9eXbX+aiN3LxyDFuHks/BbSu/eODv5cGFo+vY9edn1G8/gj5jVuDiHcLqn4aRla4/j2KvHOHvn8cS1qAnfcauJCiiDevmjyQxtiiPjmyZw7Gdi2nZaxK9Rv+OmbkVq38cRkF+rjZMpSoN6TDwG/q/s56Og6aTmnidyIWvF9tfl1fmM3jSTu3i5lvd8JlgAKcPrmPzH1No+swIhry3Eo9Kofz2D2XtzzljqdmkJ0MmrKJqrdYs/6F4WQuq3ozXvtilXboM+1pvfFtXfIGtY/kuayU5tmMOp/b8TNOuk+gy/DfMzK1ZP+8lnfJyv0vH17Fv7efUaT2CbiOX4+IVwvp5L5GdocnvrLQ4stLiaNhpHD1Hr6ZFr0+JPr+THcsn6I1vx4r3cfYMLpPjM7RzR9axY+UUnuowgv5vrcTVJ5QV3w8t8Zy9efkI6xaOJbxRT/qPW0WVGq1ZPWcECTc1Za0gL4e4G6dp2P5V+r+1gs5DvyU57gp//vSqTjwXov4mcvE4whp2Z8Dbf9Jn9K+E1H22zI+3PDCxsSbt+DlOjpps7KSUC8e2z+Hk7sU06zaJriN/x9TcinVzhz34nD22jr1rPqNu6xF0H7UCF68Q1s0dpnPOZqbF8dQz4+g15i9a9p7CjfM72f5HxXjeEMb10BUyCwsLPD09dRYnJyfUajWTJk3Cz88PCwsLvL29GTVqFAAtW7bk2rVrvPHGGygUChQKBVC8+9+kSZOoVasW8+bNw8/PD1tbW4YPH05hYSFffPEFnp6euLu788knn+ik6euvvyYiIgIbGxt8fX0ZPnw4GRkZAGzbto3BgweTmpqq3fekSZMAyM3N5c0338THxwcbGxsaNmzItm3bdOJesGABfn5+WFtb061bNxITdW8Yq1evZvjw4fTq1YvAwEBq1qzJ0KFDefPNN7VhIiMjadq0KY6Ojri4uPDss89y6dKlEvO4sLCQoUOHEhgYiJWVFSEhIUyfPl0nzKBBg+jatSuffPIJ3t7ehISE8OGHHxIeHl4svlq1avH++++XuL/HZf/G+dRq2puaTXrg5l2FTv0nY2puybHdy/WGP7B5EZWrN6NR+2G4elWmZZfRePqFcWjrz9ow21Z9Q+Xw5rTuOQ5PvzCc3P0IrtUaG3sXANx9gun56kyCaz6Nk7sfAaGNaNl1NBeOb0FVWPBYjvvfOLh5PjWb9KZG4x64elWhfb/JmJlbcmKv/jw7vHURQWHNaNhOk2fNnxuNh28YR7b/rBMuPeU2G3/7iGcHT0VpYqY3rksnt3PlzG5a9Xjb4MdlSFHbF1D9qV6ENeiBs2cVWvWcjKmZJWcO6M+jYzsX4xfalDpPD8XZozJPdXwdN58wju9aAmjenB7bsYh6bV8hKLw1rt4htHn+czLT4rh8cpM2nlotBuEZUAt7Zx+8AutQ9+mXuXXtGIWF+Tr7s7RxxMbeTbuYlJDfxnZg03xqNu1NjSY9cPWuQoc75+fxPfrz8dDmRQRVb8ZTd87PFnfOz8PbdMuaiak5tg5u2sXKxqFYXJdObufK6d20LudlTR+1Ws3J3Yuo3eoVAsJa4+IVQsven5GVHse105tK3O7EzoWE1u9FSL3uOHlUoWnXSZiaW3Lu0AoAnD2DafvCDPyrtcLexQ+fyk9Rv/1orp3ZWuzadXrfr+RlpxHRfEiZHquhHNk6n/DGvan+VA9cvKrQpremrJ3cp7+sHd2+iIBqzajXehgunpVp/Mxo3CuFEbVTU9YsrOzoMWI+IXU64ewRhFdgLVr1fJ+46FOkJd0EQFVYwLbln9C8y1vUbNoPJ/dAXLyqEFKn7HvplAfxf+/g/MRp3P6z5DL5X6FWqzmxaxG1n36FgOqac7ZV78/JSovj6qmS8+f4zgWENuhFSP0eOHlUoVk3zb3m3EFNuXX2DKbdgJn4hz2tOWerPEX99m/oPWf/K9TqslueNAYbQ7Z8+XK++eYbfvzxRy5cuMCqVauIiIgAYMWKFVSqVIkPP/xQ26pWkkuXLrF+/XoiIyP59ddfmTt3Ls888ww3btxg+/btfP7550yYMIH9+/cXHYRSyYwZMzh16hQLFy5ky5YtjBs3DoDGjRszbdo07O3ttfu+W1kaOXIke/fuZenSpRw/fpxevXrRoUMHLly4AMD+/fsZOnQoI0eOJCoqilatWvHxxx/rpNfT05MtW7YQHx9f4jFlZmYyZswYDh06xObNm1EqlXTr1g1VCR9oUKlUVKpUiWXLlnH69Gk++OAD3n33XX7//XedcJs3b+bcuXNs3LiRNWvWMGTIEM6cOcPBgwe1YY4ePcrx48cZPHhwiel7HAoL8oi9forAao216xRKJYHVGnPj8lG928RciiKwWiOddUHVmxJzOQoAtUrFxRPbcPYI4NdpQ/lmbCPmf9qLc0cffMPJyc7AwtIWpUn5ntOmsCCPW9dP4R+qm2cBoY2JKSnPLkfhH6qbZ4FhRXkGmnxbM/8tGrYdipt3Vb3xZKYlELnkfZ4d9AVm5pb//mDKSGFBHnE3TuEbrJtHlYIbcetqlN5tbl2NwrdqY511fqFNtOHTkm6QlR6vE6eFlR0efjVKjDMnM4VzR/7CK6B2sQrX2rnDmftBY5bPfJ4rJ7c8/EE+BnfL2v3n5z+VtYB/KGsA188fYPqbjfjxg/ZELplIVkayzu+ZaQmsX/w+nQd/gWk5LmslSU++QXZ6Aj5VivLC3NION98a3L5+TO82hQV5JNw8pbONQqnEp3Ij4q5HlbivvJx0zO+7diXfvsiRLd/TsvdnKBTl/0s2hQV53I4+hV+IblnzC2lM7BX9ZS32ahR+wbplzb9aU2KvRJW4n9ycDFAotF03426cJiP1NgqFkp8/78qPE5qy8odh2lY28d+RnnSD7PR4fO65D5hb2eHuW6PE86+wII+EmFNUqqpbbn2qNOL2Q56zQujz0CVkzZo12Nra6qx79913sbS0xNPTkzZt2mBmZoafnx8NGjQAwNnZGRMTE+zs7PD09Hxg/CqVinnz5mFnZ0dYWBitWrXi3LlzrFu3DqVSSUhICJ9//jlbt26lYcOGADrj0gICAvj444955ZVX+P777zE3N8fBwQGFQqGz7+vXrzN//nyuX7+Ot7c3AG+++SaRkZHMnz+fTz/9lOnTp9OhQwdt5S44OJg9e/bojJf7+uuv6dmzJ56enlSvXp3GjRvTpUsXOnbsqA3To0cPnWOcN28ebm5unD59Wm+LlpmZGZMnF3UrCAwMZO/evfz+++/07t1bu97GxoY5c+Zgbm6uXde+fXvmz59P/fr1AZg/fz4tWrQgKCjogfle1rIyklGrCrUtV3fZ2LmQGHtZ7zYZaQnY2Lvqhrd3ITM1AYDM9ETycrPYGzmbFl1G06rHm1w+uZM/Zo3khTGL8A9pUDwd6UnsWvs9tZr1MdCRlZ2S8sza3oXE2/rzLLOkPEtL0P69b8NslCam1G01UG8carWatQvfoXazvnj5R5CaeONfHknZyc7U5JGV3X15ZOdKStwVvdtkpSdgrSd8Vromj7LS4u+sKznMXXv+msrx3UsoyMvGw78mzw6bpf3NzNyGJs+9jVdgHRQKJZeOb2Dt/BE8M/g7AsOffrQDLiN3y9r9x2xj70LirYc7PzNSi/IoqHozQmq3xcG1Einx0Wxb9TW/z3yJgW//hlJpglqtZs2Cd6jdvC9eARGkJJTfslaS7DtlwspWN++sbF3JTtf/oi4nK0VTbu/fxs6FlHj95TYnM5mjW34gtH7RPaCwII8tS9+kYce3sHX0Ji2p/Off3XO2+PnlQvIDrmvW95c1O5di5+NdBfm57PpzKqF1nsHCSvO8kpoQDcDe9d/Sots72Dv7cHjrfJbNHMDgCX9jaeP4L49MVBRZd85Laz3nbEllKicruYRz1vWB5+yRzT8Q2qC33t//C1QyhqzUHrpC1qpVK3744Qeddc7OzmRmZjJt2jSCgoLo0KEDnTp1onPnzpiaPtwuAgICsLMrGvzo4eGBiYkJSqVSZ11cXJz2702bNjFlyhTOnj1LWloaBQUF5OTkkJWVhbW1td79nDhxgsLCQoKDdfvc5+bm4uKiOeHOnDlDt27ddH5v1KiRToUsLCyMkydPcvjwYXbv3s2OHTvo3LkzgwYNYs6cOQBcuHCBDz74gP3795OQkKBtGbt+/breChnAd999x7x587h+/TrZ2dnk5eVRq1YtnTARERE6lTGAl156iSFDhvD111+jVCr55Zdf+Oabb/Tu495jzs3V7Tedn2eBmbnFA7czNrVak4/BtVrTsO0gADx9q3Hj0hGO7FharEKWm53BbzP/p+nK13nk405uuXDr2kkOb13Ei+NXaLsO3+/w1sXk5WbyVIf/PebUVTy1Ww2lWsMepCff5OCG79j0yzs8O2wWCoUCK1snarcsapn28IsgMy2OI1vnlrsKWVkJq/+M9t/uPiG4+YQwa0Ibrp87QEC1Rhzaupi8nEwadaw4Ze3i0b/YuWqS9u8OL/5QcmADycvJIHLBKzi6V6FumxHa9Qciv8bRPYiqtZ8r8zRUFIWF+ayd/zqg5uneRS82794vGrR7haq12gPQ7vkpzPmgOeejIqnRpK8xkisegwtH/2LnionavzsMnvWA0IaRl5PB+vn/w8m9MvXa/jefN8TDeegKmY2NDVWqVCm23tnZmXPnzrFp0yY2btzI8OHD+fLLL9m+fTtmZqUfM3F/WIVCoXfd3UrN1atXefbZZ3n11Vf55JNPcHZ2ZteuXQwdOpS8vLwSK2QZGRmYmJhw+PBhTExMdH67vwXwnyiVSurXr0/9+vUZPXo0P//8MwMGDOC9994jMDCQzp074+/vz+zZs/H29kalUhEeHl7iRBxLly7lzTff5KuvvqJRo0bY2dnx5Zdf6nTTBM3/xf06d+6MhYUFK1euxNzcnPz8fHr27PnA9E+ZMkWnRQ6g64sT6TZ40kPlw4NY2zqhUJoUmyAgMz0RGwdXvdvY2rvqtOwAZKYVhbe2dUKpNMXVq7JOGFevykRfPKyzLjcng1+nD8Pc0oZew7/DxLR8juO5V0l5lpWWWKxl4i6bkvLsTvjoi4fITE/kh/daaX9XqwrZuvxzDm1ZxKufbOH6+X3cvBzF1NcidOJZ+FkPqtfvzDODPjfE4RmElY0mj7LvmwxA0wqmP480LV0lh7e2d7uzLhEbe3edMK4+ujP/Wdk6YWXrhJN7IM4elVnwYUtuXYvCK6C23n17+NUg+tyehzvIx+BuWbs/XzLTErF9yPOzpPAATm6+WNk6kRx/jYBqjbh2dh8xl6P4YoRuWZv/aQ+qN+hM58Hlp6zd5Rf2NN19i2YDLCzUXMezMxKxvqe8ZGck4OKlf6ZIS2tHTbnN0M3v7PTEYuU2LzeT9fNfwszCmrYvzNQZ83nz8n6Sb51nzsk7L/buDKxY/HFjarf8H3XbvvboB1pG7p6zxc/B4sd+l429K1n3lzU94TWVsdGkJd2k52sLta1jmjg057WLZ9H9wtTMHAdXX9KTSx5GISo+/7BW2pkQQdOyDJCl75z1LumcdSrhnC1+r8nLzWD93GGYW9jQduC3JY7T/i+QD0OXnkE7tVpZWdG5c2c6d+7MiBEjCA0N5cSJE9SpUwdzc3MKCwsNuTsADh8+jEql4quvvtK2ot0/1krfvmvXrk1hYSFxcXE0a9ZMb9zVqlUrVgnat2/fP6YpLCwM0IwdS0xM5Ny5c8yePVu7n127dj1w+927d9O4cWOGDx+uXfegSUDuZWpqyosvvsj8+fMxNzenb9++WFlZPXCb8ePHM2bMGJ11y/YbtnXMxNQcL7/qXD27l5DamqnA1SoVV8/spV6rF/Ru41O5FlfO7qNBm0HadVdO78EnqFZRnAERJN7S7S6QePsqDi4+2r9zszP4dfpQTEzN6T3iB+0MjOWdiak5nn7VuXZuL8G17smzc3up27KEPAuqxbVz+3SmsL96tijPwht2ISBUd/zU7zOHUr1hFyIadQegTe8JNOs8Wvt7Rmocv88cSpeh3+AVWNNwB2gAJqbmuFeqTvSFvQRFFOXRjQv7qNG0v95tPANqcePCXmq1eFG7Lvr8Hu1U9PbOlbC2c+PGhb243amA5eVkcPv6ccKb9CsxLXffwN+92euTEHNW+2BYntwta1fP6Ja1a2f3Urek8zOoFtfuOz+vnikqa/qkJd8iOzMFWwdNHrTtO4EWXUZrf09PjeO36UPp+tI3eJezsnaXuYUN5hZFL8PUajVWdq7EXNqnfZjLy8kgPvo4YQ31t7qYmJrj6l2dmEv7CKhelN83L+0jrFFRuc3LyWD9vGGYmJrTfuD3xa5dbftPpyA/R/t3/I2T7Fj+Hp1fXoy9i5/BjtmQTEzN8fCtTvT5vVSpUXTs0ef2UrO5/rLmFVCL6+f3UafVIO2662f34BVYS/v33cpYSvw1eo5chJWNk04c7r7hmJiakxx3BZ/K9bTbpCXFYOfkbdiDFOWKuYUt5hZFlXPNOevGzYt7cb3nnI2LPk61p/Rf401MzXH1qU7Mxb265+zFfVRvrHvOrpured5o/2Lxc/a/Rq1/qgShx0NXyHJzc7l165ZuJKamrFmzhsLCQho2bIi1tTU///wzVlZW+Pv7A5quiDt27KBv375YWFjg6lryW9SHUaVKFfLz85k5cyadO3dm9+7dzJql2xwdEBBARkYGmzdvpmbNmlhbWxMcHEz//v0ZOHAgX331FbVr1yY+Pp7NmzdTo0YNnnnmGUaNGkWTJk2YOnUqXbp04e+//y72vbWePXvSpEkTGjdujKenJ1euXGH8+PEEBwcTGhqKUqnExcWFn376CS8vL65fv84777zzwGOqWrUqixYt4u+//yYwMJDFixdz8OBBAgMDS5Unw4YNo1o1zUVm9+7d/xjewsICCwvdi4aZeQmB/4WGbQezev7bePmH4x1YgwObFpKfl02NJpqKwOp547Bz9KBV97EANGg9kMVfDmDfhnlUiWjB6YPriL12kk4DPtTG+VT7oaz86Q38guvjH9KQSyd3cuH4VgaMXQRoKmO/TBtCQV42XYZ8SW5OhmawN2Bt54xSaUJ5Vr/1YNYufBtPv3C8AmpwaMtC8nOztZWnNQs0edaiqybP6rYayK9fD+DApnlUDm/BmUPruHXtJB2e1+TZ3RadeylNzLCxd8XFUzPO0N5Z9+HE3FLTyuzo5oe904PHgBpDrRaD2PTrO7j7huPhV4Nj2xdSkJdNtQaaPNr4y9vY2LvT+FlNHtVsNoCV3w3k6LZ5BFRryfmja4mLPkWrXpo8UigU1Gw+kEMbZ+HoGoCdsw/7I2dgY+9OULjmRnzr2jHirp/AK6guFlb2pCVGs2/9dBxc/LStY2cOrsTExAw3H80LmksnNnDmwHJa9fnocWdRqTRoM5g1C97GMyAc74AaHNx85/xsrMnHv+ZrylrLbpp8rNd6IEumDmD/Rt3zs+MLmnzMy8lk15pvCanTHht7V1Lio9m64kuc3PwJDNO8nHK4r6yZWWjKmlM5LWv6KBQKwpsM5OiWWTi4+GPnXIlDG2dgbeeOf1jRd+jWzhlMQFgb7cNbRLMX2b5sPG4+4bj5RnBy9yLy87IJrqvpJq+pjA2lID+HVn2+IC83g7xczbXL0kZz7bq/0pWTlQKAo3vlcv0dsjqtBvP3z2/j7huOp38Njm7TlLXqDTVlLXLxOGwdPGj6nKas1W4xkGUzBnB4yzwCq7fg3OF13I4+SZu+mrJWWJjPmrmjiLtxmq7/+xG1upDMO2NBLa0dMDE1x8LKlhpN+rJ33UzsHL2wc/bm8GbN9/CCa3cwQi48XiY21thUKSov1oGVsK8ZSl5SKjnR/60WQoVCQUTTgRzZMgt71wDsnXw4uGEG1vbu2soWwJqfBhEQ3obwxpoXBTWaDWLb7+/gVikct0o1OLFrIfn52QTX05TbvJwM1s0ZSkF+Nk/3/VLvOStESR66QhYZGYmXl5fOupCQED777DM+++wzxowZQ2FhIREREfz111/a8Vgffvgh//vf/6hcuTK5ubkGa8asWbMmX3/9NZ9//jnjx4+nefPmTJkyhYEDiyYsaNy4Ma+88gp9+vQhMTGRiRMnMmnSJObPn8/HH3/M2LFjiYmJwdXVlaeeeopnn9V8l+Spp55i9uzZTJw4kQ8++IA2bdowYcIEPvqo6IGqffv2/Prrr0yZMoXU1FQ8PT15+umnmTRpknb83NKlSxk1ahTh4eGEhIQwY8YMWrZsWeIx/e9//+Po0aP06dMHhUJBv379GD58OOvXry9VnlStWpXGjRuTlJSknfikPAir34nM9CS2r55BZlo8HpWq0XfUHGzvdKdLTYrVmSWsUuU6dB02lW1/TmPbqq9xdg+g1/DvcPcpGvcXWrstHftPYk/kT2xY+jHOHoH0eGUGvlU1b0BvXT/FzSuamc6+n9BWJz0jPt2Mo2ulsj7sf6VavU5kZSSxa82MOx+Grkbv1+ZouyCm6cmzzkOmsnP1NHb8+TVObgF0f+U73HwqxveJHkXV2p3IzkjiQOTMOx+ZrUbnl2dru5GkJ9/UGS/nFViHdi9MZd/6aexd+w2ObgF0GvwtLl5FeVTn6WEU5GWzddkHdz4MXZfOL8/Wvu00NbPk0omN7P97JgV52Vjbu+Ef2ox6bV7FxLTobcbBjT+QnnwTpdIEJ/cg2g/8mio1y+fDX1h9TVnbufqesjbqwWXtuWFT2fHnNLav+hon9wB6vFpU1hRKE+JiznNi3ypystKxc3QnsFoTmnd5HdOyeONjRDWba8rLzpUTyctJw8O/Dh0G/6Tzdjwt8To5WUUzTFau0YmcjGQOb5pBVrqme2PHwT9py23CzdPERR8H4Lep7XX213fcJuycfKioQupoztm962aQlRaPW6VqdHu1qKylJ+uWNe+gOnR8cSp71k5j919f4+gewHPDvsPVW1PWMlJuc/nODKY/f95FZ189X1uEb1XNfbBZ13EoTUyJ/HkcBXk5eAbUpMfIhVhaF/8Uw5PGoW44jTYv1v4dNvVdAKIXreD40PHGSpbR1Gxx55xd/gF5OWl4BtSl45DZuuds0nVyMu85Z2t2IjsziUMbZpKVHo+LdzU6DSm61yTEnCIuWvO8sfSLdjr76/f2Juycy/fzRllQSZfFUlOopYPnE0etVlO1alWGDx9erCtiaS3abuBE/QcUGL5H7n9CZrZcgh6WnY3+CVnEgyUkSf+Zh2VrU/6n0i+PfJ8NMXYSKpyzy84aOwkV0tiu5fd+8OYPWWUW99RX9c8RUVHJhxGeMPHx8SxdupRbt24Z/dtjQgghhBDiv0nafEpPKmRPGHd3d1xdXfnpp59wcnL65w2EEEIIIYQQRiMVsieMvI0QQgghhBDGJh+GLj3pHC6EEEIIIYQQRiItZEIIIYQQQgiDkk5bpScVMiGEEEIIIYRBqaXLYqlJl0UhhBBCCCGEMBJpIRNCCCGEEEIYlHwYuvSkhUwIIYQQQgghjERayIQQQgghhBAGJWPISk9ayIQQQgghhBDCSKSFTAghhBBCCGFQ0kJWetJCJoQQQgghhBBGIi1kQgghhBBCCIOSBrLSkwqZEEIIIYQQwqCky2LpSZdFIYQQQgghhDASaSETQgghhBBCGJRaPgxdatJCJoQQQgghhBBGIi1kQgghhBBCCINSyRiyUpMWMiGEEEIIIYQwEmkhE0IIIYQQQhiUjCErPWkhE0IIIYQQQggjkRYyIYQQQgghhEHJd8hKTypkQq+Y24XGTkKF07ZmmrGTUCFtO+Vg7CRUOJevZBo7CRVS7QhbYyehwvlp6nZjJ6FC6rbsrLGTUOGE9go1dhIqpvxzxk5BiaRCVnrSZVEIIYQQQgghjEQqZEIIIYQQQgiDUqnVZbaUlaSkJPr374+9vT2Ojo4MHTqUjIyMB4Z/7bXXCAkJwcrKCj8/P0aNGkVqaupD7VcqZEIIIYQQQoj/vP79+3Pq1Ck2btzImjVr2LFjBy+//HKJ4W/evMnNmzeZOnUqJ0+eZMGCBURGRjJ06NCH2q+MIRNCCCGEEEIYVEUbQ3bmzBkiIyM5ePAg9erVA2DmzJl06tSJqVOn4u3tXWyb8PBwli9frv27cuXKfPLJJ7zwwgsUFBRgalq6qpa0kAkhhBBCCCEqjNzcXNLS0nSW3NzcfxXn3r17cXR01FbGANq0aYNSqWT//v2ljic1NRV7e/tSV8ZAKmRCCCGEEEIIA1Or1WW2TJkyBQcHB51lypQp/yq9t27dwt3dXWedqakpzs7O3Lp1q1RxJCQk8NFHHz2wm6M+UiETQgghhBBCVBjjx48nNTVVZxk/frzesO+88w4KheKBy9mz//5TFWlpaTzzzDOEhYUxadKkh9pWxpAJIYQQQgghDEpVhmPILCwssLCwKFXYsWPHMmjQoAeGCQoKwtPTk7i4OJ31BQUFJCUl4enp+cDt09PT6dChA3Z2dqxcuRIzM7NSpe0uqZAJIYQQQgghDKq8TOrh5uaGm5vbP4Zr1KgRKSkpHD58mLp16wKwZcsWVCoVDRs2LHG7tLQ02rdvj4WFBatXr8bS0vKh0yhdFoUQQgghhBD/adWqVaNDhw689NJLHDhwgN27dzNy5Ej69u2rnWExJiaG0NBQDhw4AGgqY+3atSMzM5O5c+eSlpbGrVu3uHXrFoWFhaXet7SQCSGEEEIIIQxKXYYfcC4rS5YsYeTIkbRu3RqlUkmPHj2YMWOG9vf8/HzOnTtHVlYWAEeOHNHOwFilShWduK5cuUJAQECp9isVMiGEEEIIIcR/nrOzM7/88kuJvwcEBOhUNFu2bGmQiqdUyIQQQgghhBAGpVapjJ2ECkPGkAkhhBBCCCGEkUgLmRBCCCGEEMKgynLa+yeNtJAJIYQQQgghhJFIC5kQQgghhBDCoCriLIvGIhUyIYQQQgghhEGVlw9DVwTSZVEIIYQQQgghjERayIQQQgghhBAGJS1kpSctZEIIIYQQQghhJFIhMwKFQsGqVauMnQwhhBBCCCHKhEqtKrPlSSNdFsvArVu3+OSTT1i7di0xMTG4u7tTq1YtRo8eTevWrY2dvHKnWXUFtYIUWJjBjUT4+7CK5IwHb1OnioKGIQpsLSEuBTYcVRGbpD9s72ZKKnsp+GNXIRduGjz5RrFh7R+sXfkzqclJ+AVW4cWXx1I5uLresFv+XsWureuJvnYZgMAqIfQZ8KpO+OW/zGbvzk0kJdzGxNSMwCoh9H7hFaqEhD+W4ykLarWaw5tmcvbgMvKy0/Hwr03TrhNxcA144Han9i7h+I55ZGck4OwZSuPn3sPdtwYAOVkpHN70LTEXdpOREouljTMBYa2p124U5pZ22jj2rP6E29eOkHT7Ao7ulekxamVZHmqZ69DAnEbVTbG0UHA1tpBl23JJSC25K0qQt5Kna5tTyV2Jg42SuWuzOXmlUPu7UgmdGppTLcAEF3slOXlqzkcXsmZvHmmZFb+Ly6GtS9i3YS4ZqfF4VAqlXb/38QmsUWL4M4fWs/3P6aQkxuDsHsDTPd6kSkQLnTAJsZfYsvxLrp8/iEpViKtXZXq8MhMHF++yPpzHamj/ADq388TOxpQTZ9KY+v0FbsRmlxi+a0cvunb0xsvDEoAr17NYsPQa+w4X3RBmflqT2hGOOtutWn+Tqd9fKJNjeJzUajWHN87kzIFl5GWn4RlQh6bdSnGd27OEYzvmkp2egLNXKE26TNC9zm2cyY3z91znqremfrvXMbeye2C8TxLnpvUIGjsUhzrhWHq7c6jHcG6v3mzsZIknlLSQGdjVq1epW7cuW7Zs4csvv+TEiRNERkbSqlUrRowYUWb7zcvLK7O4y9JToQrqVVUQeVjFws0q8gugT3MlJg8omdV8FbSuqWDXKTXzNqq4naKmT3Ml1hbFw9YPVpRd4o1k786NLJk7ne59h/HxNwvxC6jKZxNHk5qiv0Z65uQRGjVvy3uffMfkL2fj4urBZxNfJykxThvG08ePQf8by2czlzDx8x9xc/fis4mvk5aa/LgOy+CO7ZjDqT0/07TrJLoM/w0zc2vWz3uJgvzcEre5dHwd+9Z+Tp3WI+g2cjkuXiGsn/cS2RmJAGSlxZGVFkfDTuPoOXo1LXp9SvT5nexYPqFYXMH1uhNUo2OZHd/j8nQdM5rXNGPZtlymLcsmNx9eec4KU5OStzE3VRCToGL5dv15bW4KldyUbDyYz1e/ZTF/XQ7ujkqGPWNZRkfx+Jw+uI5Ny6bQ7NkRDJ2wEnffUJZOH0pmWqLe8DcuHWHlnLHUbNqTYe+vIrh2a5Z9P4K4mPPaMMlx11n0xfO4eAbxwpuLeemD1TR9ZjimZnouehVY/x6+9HzWh6nfX+DlN4+SnVPI1x9GYG5W8nU8PiGPWQuvMHT0EYa9cYQjx5OZ8l51Av2sdcKtjrzJcwP2aJfv518u68N5LI5tn8PJ3Ytp1m0SXUf+jqm5FevmDnvwde7YOvau+Yy6rUfQfdQKXLxCWDd3mM51LjMtjqeeGUevMX/RsvcUbpzfyfY/3ntch1UumNhYk3b8HCdHTTZ2UiostUpdZsuTRipkBjZ8+HAUCgUHDhygR48eBAcHU716dcaMGcO+ffu04RISEujWrRvW1tZUrVqV1atXa39bsGABjo6OOvGuWrUKhaLopjRp0iRq1arFnDlzCAwMxNJS8yCjUCiYM2dOiXGXN/WrKth9Rs2FmxCfCmsOqLCzgmCfkm/ADYIVHLus5sRVNYlpEHlYTUEB1AjU3cbdURN27cEnq2l7/Z+/0qpdF1q0eZZKfoEMGf42FhaWbN+0Rm/4EWM/pG2nngQEBeNdKYCXRr6LSqXi1LFD2jBNWrQnvFYD3D19qOQXRP+ho8nOyuT61YuP67AMSq1Wc3L3Imq3eoWAsNa4eIXQsvdnZKXHce30phK3O7FzIaH1exFSrztOHlVo2nUSpuaWnDu0AgBnz2DavjAD/2qtsHfxw6fyU9RvP5prZ7aiKizQxtP4ufeo3qg/9s6+ZX6sZa1FTTM2HMrj5JVCYhNV/LIpB3sbBRFBJXewOHu9kPX78zhxuVDv7zl5MGt1DlEXC4hPUXPttorlO3LxdTfB0bZiv0TZv3E+tZr2pmaTHrh5V6FT/8mYmltybPdyveEPbF5E5erNaNR+GK5elWnZZTSefmEc2vqzNsy2Vd9QObw5rXuOw9MvDCd3P4JrtcbG3uVxHdZj0es5Hxb9fo1d+xO5dDWTj785i4uzBc2eci1xm90HE9l3OIkbsdlE38zmp8VXyc4pJCzEXidcTq6KpJR87ZKVrb9sViRqtZoTuxZR++lXCKiuuc616v05WWlxXD1V8nXu+M4FhDboRUj9Hjh5VKFZt8mYmlly7qCmjDp7BtNuwEz8w57WXOeqPEX99m8Uu8496eL/3sH5idO4/WfJeSmEoUiFzICSkpKIjIxkxIgR2NjYFPv93krW5MmT6d27N8ePH6dTp07079+fpKQS+tyV4OLFiyxfvpwVK1YQFRVl0LgfB0cbsLVScPV20ZuO3Hy4mQg+JTxnKJXg6QRXbuu+Hbkap8bHpehBztQEujRUsuGIisycMkm+URTk53Pl4jnCa9XXrlMqlYTXrM+FsydKFUdubg6FhYXY2Nnr/b0gP5+tf6/C2sYW/8CqBkn345aefIPs9AR8qjTSrjO3tMPNtwa3rx/Tu01hQR4JN0/pbKNQKvGp3Ii461El7isvJx1zS1uUJk9eD3AXewX2NkrORxc9vObkwbXbKgI8DXv7sDJXoFKryc6tuG8+CwvyiL1+isBqjbXrFEolgdUac+PyUb3bxFyKIrBaI511QdWbEnM5CgC1SsXFE9tw9gjg12lD+WZsI+Z/2otzR5+sh0RvD0tcnS04GFXUKp+ZVcjp82mEh+q/Vt1PqYTWzdywtDTh1Nk0nd/atnRnzZLGLPq2Hv8bGIiFRcV//ElPukF2ejw+VYvKm7mVHe6+NUq8ZhUW5JEQc4pKVXXLqE+VRtz+j17nRNmRFrLSkzPLgC5evIharSY0NPQfww4aNIh+/foB8OmnnzJjxgwOHDhAhw4dSr2/vLw8Fi1ahJubm8Hjfhxs7vROur/ClJmr1v52P2tzUCoVZN3XGyMzB1zu6dreppaCG4nqJ2bM2F3paSmoVIU4ODrrrLd3dOJmzNVSxbF04Xc4ObsSXrO+zvojB3fx7Zfvk5ebg6OTK+98OAM7e0cDpfzxyk5PAMDKVrdmb2XrSnZ6vN5tcrJSUKsKi29j50JK/BX922Qmc3TLD4TW722AVJc/dtaalxwZWbo3v4wslfY3QzA1gWcbm3P0fAG5+QaL9rHLykhGrSos1nJlY+dCYqz+LnIZaQnY2Ou2ANnYu5CZqinDmemJ5OVmsTdyNi26jKZVjze5fHInf8wayQtjFuEf0qBsDuYxc3YyByA5RbcAJKfkaX8rSZC/DbO+rI25uZLs7ELe/eQUV6OztL9v3B7HrbgcEpLyqBxgw6uDgvDzseK9KacNfyCPUdada5m1nutc1p1r4P1yspJLuM65PvA6d2TzD4Q2eDKvc6LsqNVPXsWprEiFzIAepuDVqFE0wNvGxgZ7e3vi4uIesEVx/v7+xSpjjxJ3bm4uubm6NZyCfFODj0+o7qegQ92ih7jfd5VNV8Iq3uDvrmDexierq6IhrP5jEXt3bmLCJ99hbq77/xsWUZdPpy0iPS2VrRv+ZObn7zF56txilb/y6OLRv9i5apL27w4v/lDm+8zLySBywSs4ulehbpuyGx/6ONUJNqV3y6JyMXtNyZMpGIpSCS92sEQBLNtW8riX/yr1ndnEgmu1pmHbQQB4+lbjxqUjHNmxtMJWyNq2cOetEcHav8d9WLoWfn2ux2Qx+PVD2Fqb0rKJG++9EcJr449pK2Wr/47Vhr18LZPE5DxmfFITb09Lbt6qOF0oLhz9i50rJmr/7jB4VpnvMy8ng/Xz/4eTe2XqtR1Z5vsT4r9KKmQGVLVqVRQKBWfPnv3HsGZmZjp/KxQKVCrNjVepVBar3OXnF39trK9b5D/Frc+UKVOYPFl30OrTPd+nTa+JJWzxaC7cVHMzqei47k7cYWOp20pmY6Hgdor+ym1WHqhU6mITeNhYQsadOALcFTjZwpiuul1SujdWEp0Av2yruBU1O3tHlEqTYhN4pKUk4+D44PEka1cu4a/lixj/4Uz89HRFtLS0wtPbF09vX6qGhjPmfz3ZtvEvuvR60aDHUBb8wp6mu2/Ri4jCQs0kN9kZiVjbu2vXZ2ck4OJVTW8cltaOKJQm2oHt2m3SE7G2023ByMvNZP38lzCzsKbtCzNRmuiecxXVqSsFTL1d1D3R1ETzAsXWWkHaPa1kttZKbib8+zE4SiW82N4SJzsF36/KrtCtYwDWtk4olCbFJvDITE/ExkH/OChbe1cy03RbMzLTisJb2zqhVJri6lVZJ4yrV2WiLx42YOofr10HEjl9vmgcq7mZ5nrt5GhGYnLRJFVOjuZcvPzgaXcLCtTExGpuAOcuZVCtqh29nvPhy+/0z6J4+pymO2MlL6sKVSHzD2ulnQkRNN0PAbL0Xee8S7rOOZVwnUvQc53LYP3cYZhb2NB24LdPzHVOPD4PevYUuip+J+pyxNnZmfbt2/Pdd9+RmZlZ7PeUlJRSxePm5kZ6erpOHPeOETO08ePHk5qaqrO07PqOwfeTVwDJGUVLQhpkZKsJcC9qNTM3BW8XiNE/IRkqFdxKhgAP3e5S/u4KYhI1D4x7z6qZ87eKuRuKFoDNx9QVfoIPUzPNlPSnjh3UrlOpVJw8fpCqoRElbvfX8sWs/G0e4yZOI6iq/hv1/dRqNQX5FWP2TnMLGxxc/bWLk3sVrOxciblUNJFOXk4G8dHH8fCrqTcOE1NzXL2r62yjVqm4eWkf7n61dOJZP3coJiZmtB/4/RM1011uPiSkqrXLrSQVaZkqgisVTaloYQb+Hkqu3vp359Ldypibo4IfVmWTVXGei0tkYmqOl191rp7dq12nVqm4emYvlYJq693Gp3Itrpzdp7Puyuk9+ATVKoozIILEW7rdyRJvX8XBxcewB/AYZWcXEhObo12uXM8iISmXejWdtGGsrUwIC7bn5H3jwf6JQgFmZiU/3lQNsgXQqfhVBOYWtrrXOY8qWNm5cfNiUXnLy8kgLvq4zjXrXiam5rj6VCfmom4ZvXlxHx73XefWzRmK0tSM9i8+Wdc5IcojaSEzsO+++44mTZrQoEEDPvzwQ2rUqEFBQQEbN27khx9+4MyZM/8YR8OGDbG2tubdd99l1KhR7N+/nwULFpRZmi0sLLCw0L3Ympo9nhmoDl5Q0zhMQVKGmtRMaB6uJD0bzscUvY3v10LJ+Rg1hy9q1h04r+bZBgpuJcHNJDX1gxWYmcLxK5rfM3OKj0sDSM3U7KOi69ilHz9O+4jAKtWoHBxG5OrfyM3JoUXrZwD44ZvJODm70ffF4QD8tXwRfyyZzYg3J+Pm4UVKsqa2a2lphaWVNTk52fz5+wLqNGiGo7MLGWmpbFz7B8mJ8TRsWjG/m6dQKAhvMpCjW2bh4OKPnXMlDm2cgbWdO/5hbbTh1s4ZTEBYG6o37g9ARLMX2b5sPG4+4bj5RnBy9yLy87IJrtsNuFMZmzeUgvwcWvX5grzcDPJyNW/vLW2cUSo1FZfUhGsU5GWRlZ5AYX4OiTc1572je2VMTB88Hqa82X4sn7b1zIlPUZGUrqZjQ3PSMtWcuFw029qrXSw5cbmQXSc0TVzmZuDqUPRA7GKvxNtVTVaOmpQMNUolDOpgSSU3JXPW5KBUKrC7M0t5Vo6awgr83qRh28Gsnv82Xv7heAfW4MCmheTnZVOjSXcAVs8bh52jB626jwWgQeuBLP5yAPs2zKNKRAtOH1xH7LWTdBrwoTbOp9oPZeVPb+AXXB//kIZcOrmTC8e3MmDsIqMcY1lZtjqGF/v4EX0zm9jbOQx7IYDEpFx27itqQZz2cQ127E1gxVrNAOH/DQxk3+EkbsfnYG1lStsW7tSOcGTMRE0XSG9PS9q2cGffoSRS0/OpHGDLqGGVOXoyhUtXK/YNQaFQENF0IEe2zMLeNQB7Jx8ObpiBtb07AdWLrnNrfhpEQHgbwhu/AECNZoPY9vs7uFUKx61SDU7sWkh+fjbB9TRl9G5lrCA/m6f7flnide5JZ2JjjU0VP+3f1oGVsK8ZSl5SKjnRsQ/YUtz1JE6+UVakQmZgQUFBHDlyhE8++YSxY8cSGxuLm5sbdevW5YcfSjeuxdnZmZ9//pm33nqL2bNn07p1ayZNmsTLL79cxql//PadVWNmAh3rKrE0h+gE+H2HSueBzNEWrO6pL56J1nRZbBauwMZSQVyKZpv7J/p4UjVq1pb01BT++GU2qcmJ+AdV5e1J3+DgpOmymBh/S+cTCZvWr6CgIJ/pn72rE0/3vkPp8fxLKJVKbt64ys4t60hPS8HW3oGgKtV4/7NZVPILeqzHZkg1mw+jIC+bnSsnkpeThod/HToM/knnTW9a4nVysopmdatcoxM5Gckc3jSDrHRN98aOg3/SduVJuHmauOjjAPw2tb3O/vqO24Sdk6bFYueK94m9UtSKuWJm92JhKootR/IxN1XQu5UFVhYKrsQW8uNf2RTc887G1UGJjVXRSevrbsLIblbav7s20+T5gTP5/Lo5F4d7ps1/q5/u96K+XZnNpZiKOyV5WP1OZKYnsX31DDLT4vGoVI2+o+Zge2fijtSkWBSKospqpcp16DpsKtv+nMa2VV/j7B5Ar+Hf4e5TNL4qtHZbOvafxJ7In9iw9GOcPQLp8coMfKvWe+zHV5aWLI/G0tKEcSODsbUx5cTpVMZOPEFeftFDnY+nFY72RV3nnBzMmPBGKC7O5mRmFnDpaiZjJp7g0J3ZGgsK1NSr5UTv5yphaWlCXEIO2/YksPC3a4/9+MpCzRZ3rnPLPyAvJw3PgLp0HDJb9zqXdJ2czHuuczU7kZ2ZxKENM8lKj8fFuxqdhswuus7FnCIuWjMb7dIv2unsr9/bm7BzrvQYjsz4HOqG02jzYu3fYVM199DoRSs4PnS8sZIlnlAKtUyBIvSY8nvFfSAylrY1H65bjdDYdsrB2EmocGJuZv1zIFFM7QhbYyehwvlp6nZjJ6FC6ja0ubGTUOGE9vrnGapFcc/knzN2Ekr0zLCTZRb32u3CVrcAADOBSURBVDnhZRa3McgYMiGEEEIIIYQwEumyKIQQQgghhDAoGUNWelIhE0IIIYQQQhiUVMhKT7osCiGEEEIIIYSRSAuZEEIIIYQQwqBU6gr8DZPHTFrIhBBCCCGEEMJIpIVMCCGEEEIIYVAyhqz0pIVMCCGEEEIIIYxEWsiEEEIIIYQQBqVWyRiy0pIWMiGEEEIIIYQwEmkhE0IIIYQQQhiUjCErPWkhE0IIIYQQQggjkRYyIYQQQgghhEGp5TtkpSYVMiGEEEIIIYRBqaTLYqlJl0UhhBBCCCGEMBJpIRNCCCGEEEIYlEx7X3rSQiaEEEIIIYQQRiItZEIIIYQQQgiDkmnvS09ayIQQQgghhBDCSKSFTAghhBBCCGFQMu196UkLmRBCCCGEEEIYibSQCSGEEEIIIQxKxpCVnlTIhBBCCCGEEAYl096XnnRZFEIIIYQQQggjUajVamlPFBVGbm4uU6ZMYfz48VhYWBg7ORWC5NmjkXx7eJJnj0by7eFJnj0aybeHJ3kmHgepkIkKJS0tDQcHB1JTU7G3tzd2cioEybNHI/n28CTPHo3k28OTPHs0km8PT/JMPA7SZVEIIYQQQgghjEQqZEIIIYQQQghhJFIhE0IIIYQQQggjkQqZqFAsLCyYOHGiDKx9CJJnj0by7eFJnj0aybeHJ3n2aCTfHp7kmXgcZFIPIYQQQgghhDASaSETQgghhBBCCCORCpkQQgghhBBCGIlUyIQQQgghhBDCSKRCJoQQQgghhBBGIhUyIZ5ABQUFbNq0iR9//JH09HQAbt68SUZGhpFTJoQQQggh7iWzLIoKIS8vjytXrlC5cmVMTU2NnZxy7dq1a3To0IHr16+Tm5vL+fPnCQoK4vXXXyc3N5dZs2YZO4lCCPFQCgsL2b17NzVq1MDR0dHYyRFCCIOSJ1tRrmVlZfHaa6+xcOFCAG3l4rXXXsPHx4d33nnHyCksf15//XXq1avHsWPHcHFx0a7v1q0bL730khFTJsR/W1paWqnD2tvbl2FKKh4TExPatWvHmTNnpEL2kCZOnMiQIUPw9/c3dlIqlJSUFA4cOEBcXBwqlUrnt4EDBxopVeJJJV0WRbk2fvx4jh07xrZt27C0tNSub9OmDb/99psRU1Z+7dy5kwkTJmBubq6zPiAggJiYGCOlquJYvHgxTZo0wdvbm2vXrgEwbdo0/vzzTyOnrHyKjIxk165d2r+/++47atWqxfPPP09ycrIRU1b+ODo64uTkVKpFFBceHs7ly5eNnYwK588//6Ry5cq0bt2aX375hdzcXGMnqdz766+/8PPzo0OHDowcOZLXX39du4wePdrYyRNPIKmQiXJt1apVfPvttzRt2hSFQqFdX716dS5dumTElJVfKpWKwsLCYutv3LiBnZ2dEVJUcfzwww+MGTOGTp06kZKSos1HR0dHpk2bZtzElVNvvfWWtuXnxIkTjB07lk6dOnHlyhXGjBlj5NSVL1u3bmXLli1s2bKFefPm4e7uzrhx41i5ciUrV65k3LhxeHh4MG/ePGMntVz6+OOPefPNN1mzZg2xsbGkpaXpLEK/qKgoDh48SPXq1Xn99dfx9PTk1Vdf5eDBg8ZOWrk1duxYhgwZQkZGBikpKSQnJ2uXpKQkYydPPIFkDJko16ytrTl58iRBQUHY2dlx7NgxgoKCOHbsGM2bNyc1NdXYSSx3+vTpg4ODAz/99BN2dnYcP34cNzc3unTpgp+fH/Pnzzd2EsutsLAwPv30U7p27apT3k6ePEnLli1JSEgwdhLLHVtbW06ePElAQACTJk3i5MmT/PHHHxw5coROnTpx69YtYyexXGrdujXDhg2jX79+Out/+eUXfvrpJ7Zt22achJVjSmXRO+R7X9Cp1WoUCoXeF1FCV35+Pn/99Rfz58/n77//JjQ0lKFDhzJo0CAcHByMnbxyw8bGhhMnThAUFGTspIj/CBlDJsq1evXqsXbtWl577TWg6CY8Z84cGjVqZMyklVtTp06lQ4cOhIWFkZOTw/PPP8+FCxdwdXXl119/NXbyyrUrV65Qu3btYustLCzIzMw0QorKP3Nzc7KysgDYtGmTdmyFs7OztFo8wN69e/VOsFOvXj2GDRtmhBSVf1u3bjV2Eio8tVpNfn4+eXl5qNVqnJyc+Pbbb3n//feZPXs2ffr0MXYSy4X27dtz6NAhqZCJx0YqZKJc+/TTT+nYsSOnT5+moKCA6dOnc/r0afbs2cP27duNnbxyydfXl2PHjvHbb79x7NgxMjIyGDp0KP3798fKysrYySvXAgMDiYqKKjb4PTIykmrVqhkpVeVb06ZNGTNmDE2aNOHAgQPasZ3nz5+nUqVKRk5d+eXr68vs2bP54osvdNbPmTMHX19fI6WqfGvRooWxk1BhHT58mPnz5/Prr79iYWHBwIED+e6776hSpQoAM2fOZNSoUVIhu+OZZ57hrbfe4vTp00RERGBmZqbz+3PPPWeklIknlXRZFOXepUuX+Oyzz7SVizp16vD2228TERFh7KSVO/n5+YSGhrJmzRqpQDyCOXPmMGnSJL766iuGDh3KnDlzuHTpElOmTGHOnDn07dvX2Eksd65fv87w4cOJjo5m1KhRDB06FIA33niDwsJCZsyYYeQUlk/r1q2jR48eVKlShYYNGwJw4MABLly4wPLly+nUqZORU1g+7dy5kx9//JHLly+zbNkyfHx8WLx4MYGBgTRt2tTYySuXIiIiOHv2LO3ateOll16ic+fOmJiY6IRJSEjA3d292GyC/1X3do+9n3SPFWVBKmRCPGF8fHzYtGmTVMge0ZIlS5g0aZJ20hhvb28mT56srWgIYSg3btzghx9+4MyZMwBUq1aNV155RVrISrB8+XIGDBhA//79Wbx4MadPnyYoKIhvv/2WdevWsW7dOmMnsVz66KOPGDJkCD4+PsZOihCiBFIhE+VaSWNQFAoFFhYWxaZ2F5punufPn2fOnDnyEe1/ISsri4yMDNzd3Y2dlHLNxMSE2NjYYvmUmJiIu7u7vEnWIz8/nw4dOjBr1iyqVq1q7ORUGLVr1+aNN95g4MCBOpPuHD16lI4dO8oEMnpIr4mHl5+fj5WVFVFRUYSHhxs7OeI/Qp7WRLnm6OioM5vW/SpVqsSgQYOYOHHiA7sY/JccPHiQzZs3s2HDBiIiIrCxsdH5fcWKFUZKWfl35coVCgoKqFq1KtbW1lhbWwNw4cIFzMzMCAgIMG4Cy6GS3unl5ubKC5MSmJmZcfz4cWMno8I5d+4czZs3L7bewcGBlJSUx5+gCsDMzIycnBxjJ6NCMTMzw8/PT14micdKKmSiXFuwYAHvvfcegwYNokGDBoBmnMXChQuZMGEC8fHxTJ06FQsLC959910jp7Z8cHR0pEePHsZORoU0aNAghgwZUqzVYv/+/cyZM0emIr/H3bFhCoWCOXPmYGtrq/2tsLCQHTt2EBoaaqzklXsvvPACc+fO5bPPPjN2UioMT09PLl68WOzFyK5du2Q2vAf4f3t3Hldz2v8P/NWJCJUs2bVQyaRRyDJj30Y0lNtYMkZmTNzZIuSLpBnrPUMTGTNCuC1jiZnmkWVGlntEi0rZl1JMy1B3pY2czu8Pt/NztKiGrs85vZ6PR4+Hruv88XqcR+m8P9d1vS93d3esW7eOuyaqYOnSpfi///s/7NmzB02aNBEdh2oBblkkSRs8eDDc3NzwySefqIwfPHgQP/zwA06fPo09e/Zg1apVuHnzpqCUpCn09fURExOj7Dz20t27d9G9e3c+hX+FqakpACA5ORlt27ZVaRKgo6MDExMT+Pr6KhtWkKrZs2dj9+7dMDc3R7du3UqtZG/YsEFQMulas2YN/v3vf2PHjh0YOnQoQkNDkZycDA8PDyxfvlx5PQqpcnJywunTp9GoUSPumqgkW1tb3L17F8XFxTA2Ni71nsXExAhKRpqKj0pI0sLDw8u8q8fW1hYXL14E8KLtdkpKSk1HIw2kpaWFJ0+elBrPycnh9pXXJCUlAQAGDhyI4OBgGBoaCk6kXq5evQo7OzsAL64IeFVF27RrMy8vL5SUlGDw4MEoKChAv379UK9ePXh6erIYqwB3TVTdmDFjREegWoYrZCRpFhYWcHZ2LrWtx8vLC0ePHsWtW7cQHR2N0aNH488//xSUUlpMTU0r/ECXmJhYg2nUi6OjI3R1dbF//37lio9cLsf48eORn5+P48ePC05IRM+ePcPdu3eRl5eHzp07q2yXJSJSR1whI0n75ptvMG7cOBw/fhw9evQAAERHR+PGjRs4cuQIgBdNLHiZ5f83b948le+Li4sRGxuLEydOYOHChWJCqYl169ahX79+sLS0RN++fQG8uPcoNzcXYWFhgtNJ09ixY2Fvb4/FixerjK9fvx5RUVE4dOiQoGSkqXR0dKCnpwc9PT0WY0SkEbhCRpJ3//59bN26Vbmtx9LSEm5ubsjLy2NL2ioICAhAdHQ0du7cKTqKpKWmpmLz5s24cuUKdHV1YWNjg1mzZvFgdzmaN2+OsLCwUhe1JyQkYMiQIcjIyBCUTPqio6Nx8OBBpKSk4NmzZypzPNdT2vPnz7Fy5Ur4+/sjLy8PANCoUSPMnj0bK1asQN26dQUnlK7Dhw+X+7PG81ClyWSyCneacAs7vW1cISPJMzExUW5ZzM3Nxf79+zF+/HhER0fzP8UqGDFiBJYsWcKC7A1at26N1atXi46hNvLy8spsb1+3bt1y7xEk4MCBA5gyZQqGDx+OU6dOYdiwYbh9+zYyMjLg5OQkOp4kzZ49G8HBwVi/fj169+4NALh48SJ8fHyQmZmJ77//XnBCafL391d2K/7555/h6uqKe/fuISoqCu7u7qLjSdLRo0dVvn+502TXrl1YuXKloFSkybhCRmrh/Pnz2L59O44cOYLWrVvD2dkZY8eOVW5jpDdbv349tmzZgvv374uOImnZ2dmIjIzEX3/9hZKSEpW5KVOmCEolXfb29hg1ahS8vb1Vxn18fBASEoLLly8LSiZtNjY2cHNzg7u7u/KSY1NTU7i5uaFVq1b80FcGAwMDHDhwACNGjFAZDw0NxcSJE5GTkyMombR16tQJK1aswMSJE1Uu1Pb29kZWVhY2b94sOqLa2LdvH3766Sf8/PPPoqOQhuEKGUlWeno6goKCsH37duTm5uKTTz7B06dPcezYMXTu3Fl0PMmytbVV2WqhUCiQnp6OR48eYcuWLQKTSV9ISAhcXFyQl5cHfX19lfdRS0uLBVkZli9fDmdnZ9y7dw+DBg0CAJw+fRr79+/n+bEK3Lt3DyNHjgTw4kxUfn4+tLS04OHhgUGDBrEgK0O9evXKvJzd1NSUl5BXICUlBX369AEA6OrqKjvJfvrpp+jVqxcLsiro1asXvvzyS9ExSAOxICNJcnR0xPnz5zFy5Ej4+fnho48+gra2dpkt8EnV6+16ZTIZmjdvjgEDBvCi3jdYsGABpk2bhtWrV6NBgwai46gFR0dHHDt2DKtXr8bhw4eV5+5+//139O/fX3Q8yTI0NFR+MG7Tpg2uXr2KLl26IDs7GwUFBYLTSdOsWbPw1VdfYefOnahXrx4A4OnTp1i1ahVmzZolOJ10tWzZEllZWTA2Nkb79u1x6dIlvP/++0hKSgI3SVVeYWEh/P390aZNG9FRSAOxICNJOn78OObMmYOZM2fC3NxcdBy1smLFCtER1Naff/6JOXPmsBiropEjRypXe6hy+vXrh99++w1dunTBuHHjMHfuXISFheG3337D4MGDRceTDGdnZ5Xvf//9d7Rt2xbvv/8+AODKlSt49uwZ37MKDBo0CL/88gtsbW3h6uoKDw8PHD58GNHR0aXeX3rB0NCw1E6TJ0+eoEGDBvj3v/8tMBlpKhZkJEl//PEHtm/fjm7dusHKygqffvopJkyYIDqW2igpKcHdu3fLPAfVr18/Qamkb/jw4YiOjoaZmZnoKKThNm/ejKKiIgDA0qVLUbduXYSHh2Ps2LFYtmyZ4HTSYWBgoPL96xcct2vXribjqKUff/xR+XfA3d0dTZs2RXh4OD7++GO4ubkJTidNfn5+Kt+/3GnSs2dPGBoaiglFGo1NPUjS8vPz8dNPP2HHjh2IjIyEXC7Hhg0bMG3aNOjp6YmOJ0mXLl3CpEmTkJycXGo7ipaWFjtTVmD79u3w9fWFq6srunTpUqqN9scffywomXSxPTQREdHfw4KM1MatW7ewfft27NmzB9nZ2Rg6dCh++eUX0bEkp2vXrrCwsMDKlSvRqlWrUh+WX3/iTP+fTCYrd47FbNle7zb2envozz//XFAyaUpNTcWGDRvg7e0NfX19lbmcnBx8/fXX8PT0RIsWLQQlJE0QHx9f6dfa2Ni8wyTqix13qSaxICO1I5fLERISgh07drAgK0PDhg1x5coVdOzYUXQUqsXYHrpsnp6eyM3NxY8//ljm/IwZM2BgYIB169bVcDLpy8zMhLe3N86cOVPmh+SsrCxByaTn5cr1mz7i8UFT2d7UcZc/a/S2sSAj0jCDBg3CokWL8NFHH4mOQrVYYmIibGxskJeXJzqKpFhbW2Pr1q348MMPy5wPDw/H9OnTce3atRpOJn0ODg64e/cuPv/8c7Ro0aLU6v9nn30mKJn0JCcnV/q1xsbG7zCJerKwsICDgwM77lKNYVMPIg0ze/ZsLFiwAOnp6WWeg+L2lIrl5+fj3LlzSElJwbNnz1Tm5syZIyiVemF76PIlJSWhffv25c63bduWl7eX4z//+Q/++OMPZYdFKh+LrL+HHXepprEgI9IwL7uQTZs2TTn2cusKt6dULDY2Fg4ODigoKEB+fj6aNGmCx48fo0GDBjAyMmJBVga2h64aXV1d3L9/v9yi7P79+9DV1a3hVOqhU6dOKCwsFB1DbV2/fr3MB01sVlQaO+5STeOWRSIN86atKnxyWr4BAwbAwsICW7duhYGBAa5cuYK6deti8uTJmDt3Lu/sKUNQUJBKQcb20BUbOXIkWrdujW3btpU5/8UXXyA1NRWhoaE1nEz6oqKi4OXlBW9vb1hbW5da/X+9SQq9kJiYCCcnJyQkJKicK3v5e8uHdC+8eib90aNH7LhLNYoFGRHR/zRu3BgRERGwtLRE48aNcfHiRVhZWSEiIgKfffYZbt68KToiqbkzZ85g6NChmDdvHhYuXKjsppiRkYH169fju+++w6lTpzBo0CDBSaXnzp07mDRpEmJiYlTGufpfMUdHR2hrayMwMBCmpqaIjIxEZmYmFixYgG+++QZ9+/YVHVESKuqy+yr+rNG7wC2LRBpoz5492Lp1K5KSknDx4kUYGxvDz88PpqamGD16tOh4klW3bl3lH2UjIyOkpKTAysoKBgYGePDggeB00sGW2tU3cOBABAQEYO7cudi4caOyg1tOTg7q1q2LTZs2sRgrh4uLC+rWrYt9+/aV2dSDynbx4kWEhYWhWbNmkMlkkMlk+PDDD7FmzRrMmTMHsbGxoiNKwutdO4lqEgsyIg3z/fffw9vbG/PmzcOqVauUT/IaN24MPz8/FmQVsLW1RVRUFMzNzdG/f394e3vj8ePH2LNnD6ytrUXHk4yuXbuWufWpLHySXJqbmxtGjRqFQ4cO4c6dO1AoFLCwsMA//vEPtG3bVnQ8ybp69SpiY2NhaWkpOopakcvl0NPTAwA0a9YMqampsLS0hLGxMW7duiU4nbSEhYVh1qxZuHTpUpn3BPbp0wdbt27lqiK9dZVbnyUitbFp0yZs27YNS5cuhba2tnK8e/fuSEhIEJhM+lavXo1WrVoBAFatWgVDQ0PMnDkTjx49KvfeqNooKSkJiYmJSEpKQnBwMExNTbFlyxbExsYiNjYWW7ZsQYcOHXDkyBHRUSWpuLgYy5cvx+jRoxEQEIAtW7Zg3rx5LMbeoHv37lyprgZra2tcuXIFANCzZ0+sX78eFy5cgK+vL5tWvMbPzw/Tp08v8zyigYEB3NzcsGHDBgHJSNPxDBmRhtHV1cXNmzdhbGwMPT09XLlyBWZmZrhz5w5sbGzYpYzeKnt7e/j4+MDBwUFlPDQ0FMuXL8fly5cFJZM2AwMDxMXFwdTUVHQUtXHo0CH4+Phg4cKFvNKjCk6ePIn8/Hw4Ozvj7t27GDVqFG7fvo2mTZvip59+4hbZVxgbG+PEiROwsrIqc/7mzZsYNmwYUlJSajgZaTpuWSTSMKampoiLiyvVTbGiPzJE1ZWQkFBmUWFqaorr168LSKQexowZg2PHjsHDw0N0FLUxfvx4ALzSo6qGDx+u/HfHjh1x8+ZNZGVllbqygl4013m90H9VnTp18OjRoxpMRLUFCzIiDeHr6wtPT0/Mnz8f7u7uKCoqgkKhQGRkJPbv3481a9YgMDBQdEzJsbW1rfSHkte7uxFgZWWl/NnS0dEBADx79gxr1qzhA4AKmJubw9fXFxcuXEC3bt3QsGFDlXneeVdaUlKS6AgaITk5Gfn5+WjcuDELste0adMGV69eRceOHcucj4+PV25rJ3qbuGWRSENoa2sjLS0NRkZG2Lt3L3x8fHDv3j0AQOvWrbFy5Up8/vnnglNKz8qVKyv92hUrVrzDJOopMjISjo6OUCgUyi1j8fHx0NLSQkhICOzt7QUnlKaKtipqaWkhMTGxBtOQJtqxYweys7Mxf/585diXX36J7du3AwAsLS1x8uRJtGvXTlREyZk9ezbOnj2LqKgo1K9fX2WusLAQ9vb2GDhwIPz9/QUlJE3FgoxIQ8hkMqSnp8PIyEg5VlBQgLy8PJUxorctPz8fe/fuVd7TZmVlhUmTJpVa9SH6u3ilR+X16tULbm5ucHV1BfBi27qjoyOCgoJgZWWFWbNmoXPnztw58YqMjAzY2dlBW1sbs2bNUnb0vHnzJgICAiCXyxETE6O8P5DobWFBRqQhZDIZMjIy0Lx5c9FRiKgCubm5aNSoUamLaEtKSpCXl1dmhzcqfaXH1atXYWZmhqCgIOzatQtnzpwRHVFSmjZtirNnz6JLly4AoOwYe/jwYQDA2bNn4erqyq2gr0lOTsbMmTNx8uRJlas9hg8fjoCAADbioXeCbe+JNIiFhQWaNGlS4ReVTy6X45tvvoG9vT1atmzJ966S7t27h9mzZ2PIkCEYMmQI5s6dq9wuS6qOHj2K7t27o6ioqNRcYWEhevTogZCQEAHJpI9XelRNYWGhSnEfHh6Ofv36Kb83MzNDenq6iGiSZmxsjNDQUDx+/BgRERG4dOkSHj9+jNDQUBZj9M6wqQeRBlm5ciUMDAxEx1BbK1euRGBgIBYsWIBly5Zh6dKluH//Po4dOwZvb2/R8STp5MmT+Pjjj9G1a1d88MEHAIALFy7ghx9+QEhICIYOHSo4obR8//33WLRoERo0aFBqrmHDhli8eDE2b94MR0dHAemkLSkpCba2tqXG69Wrh/z8fAGJpM3Y2BiXL1+GsbExHj9+jGvXril/RwEgPT2dfy8qYGhoiB49eoiOQbUECzIiDTJhwgSeF/sb9u7di23btmHkyJHw8fHBxIkT0aFDB9jY2ODSpUvsfFcGLy8veHh4YO3ataXGFy9ezILsNVevXsWWLVvKne/Xrx+WLVtWg4nUB6/0qJrPPvsM7u7uuHbtGsLCwtCpUyd069ZNOR8eHg5ra2uBCYnoJRZkRBqC7Yv/vvT0dOV5i0aNGiEnJwcAMGrUKCxfvlxkNMm6ceMGDh48WGp82rRp8PPzq/lAEvff//4Xz58/L3e+uLgY//3vf2swkfrglR5Vs2jRIhQUFCA4OBgtW7bEoUOHVOYvXLiAiRMnCkpHRK9iQUakIdif5+9r27Yt0tLS0L59e3To0AGnTp2CnZ0doqKiUK9ePdHxJKl58+aIi4uDubm5ynhcXBxXa8tgYmKC6OhodOrUqcz56OjoUitA9MIXX3wBXV1dLFu2DAUFBZg0aRJat26N7777DhMmTBAdT3JkMhl8fX3h6+tb5vzrBRoRicOCjEhDlJSUiI6g9pycnHD69Gn07NkTs2fPxuTJk7F9+3akpKTAw8NDdDxJmj59Or788kskJiaiT58+AF48eV+3bp3K/Uf0grOzM5YuXYqhQ4eWap2dnp6OZcuWYfLkyYLSSZ+LiwtcXFx4pQcRaRS2vSciKselS5cQHh4Oc3NzNlkoh0KhgJ+fH7799lukpqYCeHER+cKFCzFnzhxupX3NkydP0Lt3b6SkpGDy5Mkq9xzt3bsX7dq1w6VLl6Cnpyc4KakzQ0PDSv/uZWVlveM0RPQmXCEjIvqfzMxMNG3aFADw4MEDhIaGorCwEN27dxecTJqeP3+Offv2YdKkSfDw8MCTJ08AgMVEBfT09HDhwgUsWbIEP/30k/K8WOPGjTF58mSsWrWK799rBg0aVKnXhYWFveMk6uPV85uZmZn4+uuvMXz4cPTu3RsAcPHiRZw8eZJnY4kkgitkRFTrJSQkwNHREQ8ePIC5uTkOHDiAjz76CPn5+ZDJZMjPz8fhw4cxZswY0VElp0GDBrhx4wbPPVWDQqHA48ePoVAo0Lx5c64mlkMmk8HY2BgjR45E3bp1y33dxo0bazCV+hg7diwGDhyIWbNmqYxv3rwZv//+O44dOyYmGBEpsSAjolpvxIgRqFOnDry8vLBnzx78+uuvGD58OLZt2wYAmD17Ni5fvoxLly4JTio9AwYMwLx581isVlFhYSEUCoXyPrLk5GQcPXoUVlZWGD58uOB00vKvf/0LO3fuRGZmJlxcXDBt2jS2a6+CRo0aIS4uDh07dlQZv3v3Lrp27Yq8vDxByYjoJRZkRFTrNWvWDGFhYbCxsUFeXh709fURFRWlvLPn5s2b6NWrF7Kzs8UGlaCDBw9iyZIl8PDwQLdu3dCwYUOVeRsbG0HJpG3YsGFwdnbGjBkzkJ2dDUtLS+jo6ODx48fYsGEDZs6cKTqi5Fy8eBE7duzAwYMHYWlpiWnTpmHSpEnQ19cXHU3SjI2NMWfOHCxYsEBl/Ntvv4W/vz+Sk5MFJSOil1iQEVGtJ5PJkJ6eruzYpqenhytXrsDMzAwAkJGRgdatW0Mul4uMKUkymazUmJaWFhQKBbS0tPielaNZs2Y4d+4c3nvvPQQGBmLTpk2IjY3FkSNH4O3tjRs3boiOKFkFBQU4dOgQAgICcP36daSmprIoq0BQUBC++OILjBgxAj179gQARERE4MSJE9i2bRumTp0qNiARsakHERFQ+mJtnuepnKSkJNER1FJBQYGyecepU6fg7OwMmUyGXr16ccXiDWJiYnDu3DncuHED1tbWFZ4rI2Dq1KmwsrKCv78/goODAQBWVlb4448/lAUaEYnFgoyICC8+tLy8/LmoqAgzZsxQbr97+vSpyGiSlZubi9u3b+PZs2ewt7dH8+bNRUdSGx07dsSxY8fg5OSEkydPKu+5++uvv7jaU4bU1FQEBQUhKCgIubm5mDx5MiIiItC5c2fR0dRCz549sXfvXtExiKgc3LJIRLWeq6trpV63c+fOd5xEfcTFxcHBwQEZGRlQKBTQ09PDwYMH2ZCikg4fPoxJkyZBLpdj8ODBOHXqFABgzZo1OH/+PI4fPy44oXQ4ODjgzJkzGDZsGKZNm4aRI0eiTh0+T66Ke/fuYefOnUhMTISfnx+MjIxw/PhxtG/fHu+9957oeES1HgsyIiKqsuHDhyMvLw/ffPMN6tevj6+++goJCQm4c+eO6GhqIz09HWlpaXj//feVZ/EiIyOhr6+PTp06CU4nHTKZDK1atYKRkVGFW4ljYmJqMJX6OHfuHEaMGIEPPvgA58+fx40bN2BmZoa1a9ciOjoahw8fFh2RqNZjQUZERFXWrFkznDp1CnZ2dgCA7OxsNGnSBNnZ2dxyR2/VypUrK/W6FStWvOMk6ql3794YN24c5s+fr9KwKDIyEs7Oznj48KHoiES1HgsyIiKqstc7UwIvulPGx8fD1NRUYDL1ER0djYMHDyIlJQXPnj1TmXvZfIHo72rUqBESEhJgamqqUpDdv38fnTp1QlFRkeiIRLVe6X7FRERElXD9+nXEx8crvxQKBW7cuKEyRmU7cOAA+vTpgxs3buDo0aMoLi7GtWvXEBYWBgMDA9HxJOv58+f4/fff8cMPP+DJkycAXjT84OXG5WvcuDHS0tJKjcfGxqJNmzYCEhHR67hCRkREVSaTyZT3jb2O95C9mY2NDdzc3ODu7q5ctTA1NYWbmxtatWpV6W16tUlycjI++ugjpKSk4OnTp7h9+zbMzMwwd+5cPH36FFu3bhUdUZI8PT0RERGBQ4cOwcLCAjExMcjIyMCUKVMwZcoUbvUkkgAWZEREVGWVvSvL2Nj4HSdRTw0bNsS1a9dgYmKCpk2b4uzZs+jSpQtu3LiBQYMGlbmiUduNGTMGenp62L59O5o2barcenf27FlMnz6dDWXK8ezZM7i7uyMoKAhyuRx16tSBXC7HpEmTEBQUBG1tbdERiWo99o0lIqIqcXZ2RlBQEPT19bF7926MHz9eeYcbVY6hoaFyy12bNm1w9epVdOnSBdnZ2SgoKBCcTpr+85//IDw8HDo6OirjJiYm+PPPPwWlkj4dHR1s27YN3t7eSEhIQF5eHmxtbWFubi46GhH9D8+QERFRlfz666/Iz88H8OIOt5ycHMGJ1E+/fv3w22+/AQDGjRuHuXPnYvr06Zg4cSIGDx4sOJ00lZSUlLkF9uHDh9DT0xOQSD34+vqioKAA7dq1g4ODAz755BOYm5ujsLAQvr6+ouMREbhlkYiIqsjGxgZ2dnYYOHAgXF1d4e/vX26r+ylTptRwOvWQlZWFoqIitG7dGiUlJVi/fj3Cw8Nhbm6OZcuWwdDQUHREyRk/fjwMDAzw448/Kjt6Nm/eHKNHj0b79u15cXs5tLW1kZaWptIRFQAyMzNhZGTEc55EEsCCjIiIqiQ8PBzz58/HvXv3kJWVBT09vTIv7NXS0kJWVpaAhNKVm5tbqdfxLrfSHj58iOHDh0OhUODOnTvo3r077ty5g2bNmuH8+fOlCg56QSaTISMjA82bN1cZDwsLw/jx4/Ho0SNByYjoJRZkRERUbTKZDGlpaWjRooXoKGrhZXfKN+GqRdmeP3+OAwcOID4+Hnl5ebCzs4OLiwt0dXVFR5McQ0NDaGlpIScnB/r6+io/d3K5HHl5eZgxYwYCAgIEpiQigAUZERH9DcnJyWjfvn2ligwCzp07p/y3QqGAg4MDAgMDS90H1b9//5qOJnlFRUWoX7++6BhqY9euXVAoFJg2bRr8/PxU7rfT0dGBiYkJevfuLTAhEb3EgoyIiKotKioK+/fvx+3btwEAFhYWmDhxInr06CE4mXp4eQeZmZmZ6CiSp6+vDycnJ0yePBmDBw+GTMa+ZJVx7tw59OnTB3Xr1hUdhYjKwf/NiIioWhYtWoSePXsiMDAQDx8+xMOHD7Ft2zb06tULixcvFh2PNMyuXbtQUFCA0aNHo02bNpg3bx6io6NFx5K8/v37K4uxoqIi5ObmqnwRkXgsyIiIqMp27dqFTZs2wd/fH5mZmYiLi0NcXByysrKwceNG+Pv7Y/fu3aJjkgZxcnLCoUOHkJGRgdWrV+P69evo1asXLCws2L69AgUFBZg1axaMjIzQsGFDGBoaqnwRkXjcskhERFVmb2+PiRMnwsPDo8z5DRs24MCBA4iMjKzhZOrlZft2U1NT0VHU0vXr1+Hi4oL4+Hg2QimHu7s7zpw5g6+++gqffvopAgIC8Oeff+KHH37A2rVr4eLiIjoiUa3HgoyIiKqsYcOGSEhIKPfsU2JiIrp06aK8QJpecHZ2Vvk+JCQEgwYNQsOGDVXGg4ODazKWWikqKsIvv/yCffv24cSJE2jRogUmTpyItWvXio4mSe3bt8fu3bsxYMAA6OvrIyYmBh07dsSePXuwf/9+hIaGio5IVOvVER2AiIjUj7a2Np49e1bufHFxMbS1tWswkXp4tdMdAEyePFlQEvVz8uRJ7Nu3D8eOHUOdOnXwj3/8A6dOnUK/fv1ER5O0rKws5YMTfX195d2AH374IWbOnCkyGhH9DwsyIiKqMjs7O+zduxdfffVVmfN79uyBnZ1dDaeSvp07d4qOoLacnJwwatQo7N69Gw4ODuwaWElmZmZISkpC+/bt0alTJxw8eBD29vYICQlB48aNRccjIrAgIyKiavD09MSYMWPw9OlTLFiwQHkxdHp6Or799lv4+fnh6NGjglOSJsnIyICenp7oGGrH1dUVV65cQf/+/eHl5QVHR0ds3rwZxcXF2LBhg+h4RASeISMiomratGkTPD098fz5c+VWvJycHNSpUwfr16/H3LlzBSckdZebmwt9fX3lvyvy8nVUseTkZFy+fBkdO3aEjY2N6DhEBBZkRET0Nzx8+BCHDh3CnTt3ALy4GHrs2LFo166d4GSkCbS1tZGWlgYjIyPIZDJoaWmVeo1CoYCWlha7LBKR2mJBRkRERJJ07tw5fPDBB6hTpw7OnTtX4Wv79+9fQ6nUT1RUFM6cOYO//voLJSUlKnPctkgkHs+QERHR35Kamoo//vijzA97c+bMEZSKNMGrRZapqSnatWtXapVMoVDgwYMHNR1NbaxevRrLli2DpaUlWrRoofL+lbXiSEQ1jytkRERUbUFBQXBzc4OOjg6aNm1a6sNeYmKiwHSkSV7dvviqzMxMGBkZcctiOVq0aIF169Zh6tSpoqMQUTm4QkZERNW2fPlyeHt7Y8mSJZDJZKLjkAZ7eVbsdXl5eahfv76AROpBJpPhgw8+EB2DiCrAgoyIiKqtoKAAEyZMYDFG78z8+fMBvFhxXb58ORo0aKCck8vliIiIQNeuXQWlkz4PDw8EBATAz89PdBQiKge3LBIRUbUtWrQITZo0gZeXl+gopKEGDhwI4EWDj969e0NHR0c5p6OjAxMTE3h6esLc3FxUREkrKSnByJEjcfv2bXTu3LnUhdrBwcGCkhHRSyzIiIio2uRyOUaNGoXCwkJ06dKl1Ic9dnCjt8XV1RXfffcd7xurolmzZiEwMBADBw4s1dQDAHbu3CkoGRG9xIKMiIiq7euvv4a3t3e5HdzCwsIEpiNNkpOTA7lcjiZNmqiMZ2VloU6dOizUyqGnp4cDBw5g5MiRoqMQUTl4hoyIiKrt22+/xY4dO9jBjd65CRMmwNHREf/85z9Vxg8ePIhffvkFoaGhgpJJW5MmTdChQwfRMYioAjyFTURE1VavXj12cKMaERERoTxP9qoBAwYgIiJCQCL14OPjgxUrVqCgoEB0FCIqB1fIiIio2ubOnYtNmzbB399fdBTScE+fPsXz589LjRcXF6OwsFBAIvXg7++Pe/fuoUWLFjAxMSl1zjMmJkZQMiJ6iQUZERFVW2RkJMLCwvDrr7/ivffeYwc3emfs7e3x448/YtOmTSrjW7duRbdu3QSlkr4xY8aIjkBEb8CmHkREVG2urq4VzrODG70tFy5cwJAhQ9CjRw8MHjwYAHD69GlERUXh1KlT6Nu3r+CERETVw4KMiIiI1EJcXBz+9a9/IS4uDrq6urCxscGSJUt4BxkRqTUWZERERKS2SkpKEBoailGjRomOIhlNmjTB7du30axZMxgaGpa6e+xVWVlZNZiMiMrCM2RERFRtpqamFX7YS0xMrME0VJvcvXsXO3bsQFBQEB49eoTi4mLRkSRj48aN0NPTU/67ot9RIhKPK2RERFRt3333ncr3xcXFiI2NxYkTJ7Bw4UJ4eXkJSkaaqLCwEIcOHUJgYCAuXLiAvn37YsKECXByckKLFi1ExyMiqhYWZERE9NYFBAQgOjqaTT3orYiKikJgYCAOHDiADh06wMXFBYsXL0Z8fDw6d+4sOp6kaWtrIy0tDUZGRirjmZmZMDIyglwuF5SMiF7ixdBERPTWjRgxAkeOHBEdgzSAjY0Nxo0bh6ZNmyI8PBwxMTFYsGABt+FVUnnP3Z8+fQodHZ0aTkNEZeEZMiIieusOHz6MJk2aiI5BGuDWrVsYP348Bg4cyNWwKnh5WbuWlhYCAwPRqFEj5ZxcLsf58+fRqVMnUfGI6BUsyIiIqNpsbW1VVioUCgXS09Px6NEjbNmyRWAy0hSJiYkICgrCzJkzUVhYiIkTJ8LFxYUrZG+wceNGAC9+J7du3QptbW3lnI6ODkxMTLB161ZR8YjoFTxDRkRE1ebj46PywVgmk6F58+YYMGAAn77TWxcWFoYdO3YgODgYRUVF8PT0xBdffAELCwvR0SRr4MCBCA4OhqGhoegoRFQOFmRERESkVnJycrB3717s2LEDMTExsLa2Rnx8vOhYakEulyMhIQHGxsYs0ogkgk09iIioymQyGbS1tSv8qlOHu+Lp3TAwMMA///lPREdHIyYmBgMGDBAdSbLmzZuH7du3A3hRjPXr1w92dnZo164dzp49KzYcEQHgChkREVXDzz//XO7cxYsX4e/vj5KSEhQVFdVgKtJkhYWFUCgUaNCgAQAgOTkZR48eRefOnTFs2DDB6aSrTZs2+Pnnn9G9e3ccO3YM7u7uOHPmDPbs2YOwsDBcuHBBdESiWo8FGRERvRW3bt2Cl5cXQkJC4OLiAl9fXxgbG4uORRpi2LBhcHZ2xowZM5CdnQ1LS0vo6Ojg8ePH2LBhA2bOnCk6oiTVr18fd+/eRdu2bfHll1+iQYMG8PPzQ1JSEt5//33k5uaKjkhU63HLIhER/S2pqamYPn06unTpgufPnyMuLg67du1iMUZvVUxMDPr27QvgxbUKLVu2RHJyMnbv3q1s8U6ltWjRAtevX4dcLseJEycwdOhQAEBBQYFK50UiEocFGRERVUtOTg4WL16Mjh074tq1azh9+jRCQkJgbW0tOhppoIKCAujp6QEATp06BWdnZ8hkMvTq1QvJycmC00mXq6srPvnkE1hbW0NLSwtDhgwBAERERLATKpFE8MQ1ERFV2fr167Fu3Tq0bNkS+/fvx+jRo0VHIg3XsWNHHDt2DE5OTjh58iQ8PDwAAH/99Rf09fUFp5MuHx8fWFtb48GDBxg3bhzq1asHANDW1saSJUsEpyMigGfIiIioGmQyGXR1dTFkyJAKtz0FBwfXYCrSZIcPH8akSZMgl8sxaNAg/PbbbwCANWvW4Pz58zh+/LjghNLi4OCA/fv3w8DAAACwdu1azJgxA40bNwYAZGZmom/fvrh+/brAlEQEsCAjIqJqmDp1qsqF0OXZuXNnDaSh2iI9PR1paWno2rWr8ucvMjISBgYGsLS0FJxOWrS1tZGWlgYjIyMAgL6+PuLi4mBmZgYAyMjIQOvWrSGXy0XGJCJwyyIREVVDUFCQ6AhUSzg7O1fqdVyNVfX683Y+fyeSLhZkREREJFkvt9wREWkqFmREREQkWdz2Wj1aWlqlthVXZpsxEdU8FmREREREGkahUGDq1KnKropFRUWYMWMGGjZsCAB4+vSpyHhE9Ao29SAiIiLSMK6urpV6HVcgicRjQUZERERERCSITHQAIiIiIiKi2ooFGRERERERkSAsyIiIiIiIiARhQUZERERERCQICzIiIiIiIiJBWJAREREREREJwoKMiIiIiIhIEBZkREREREREgvw/vlXnAyuVUF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250" y="3753853"/>
            <a:ext cx="3248676" cy="21487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Execution Environment (Local Setup)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200" b="1" dirty="0"/>
              <a:t>Platform Used:</a:t>
            </a: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Google </a:t>
            </a:r>
            <a:r>
              <a:rPr lang="en-IN" sz="1200" dirty="0" err="1"/>
              <a:t>Colab</a:t>
            </a:r>
            <a:r>
              <a:rPr lang="en-IN" sz="1200" dirty="0"/>
              <a:t> (Python 3.9+, </a:t>
            </a:r>
            <a:r>
              <a:rPr lang="en-IN" sz="1200" dirty="0" err="1"/>
              <a:t>scikit</a:t>
            </a:r>
            <a:r>
              <a:rPr lang="en-IN" sz="1200" dirty="0"/>
              <a:t>-learn, pandas, </a:t>
            </a:r>
            <a:r>
              <a:rPr lang="en-IN" sz="1200" dirty="0" err="1"/>
              <a:t>seaborn</a:t>
            </a:r>
            <a:r>
              <a:rPr lang="en-IN" sz="1200" dirty="0" smtClean="0"/>
              <a:t>)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b="1" dirty="0" smtClean="0"/>
              <a:t>      Modular </a:t>
            </a:r>
            <a:r>
              <a:rPr lang="en-IN" sz="1200" b="1" dirty="0"/>
              <a:t>Directory Structure:</a:t>
            </a:r>
            <a:endParaRPr lang="en-IN" sz="1200" dirty="0"/>
          </a:p>
          <a:p>
            <a:r>
              <a:rPr lang="en-IN" sz="1200" dirty="0"/>
              <a:t>data/ → Raw and processed data</a:t>
            </a:r>
          </a:p>
          <a:p>
            <a:r>
              <a:rPr lang="en-IN" sz="1200" dirty="0"/>
              <a:t>scripts/ → All </a:t>
            </a:r>
            <a:r>
              <a:rPr lang="en-IN" sz="1200" dirty="0" err="1"/>
              <a:t>preprocessing</a:t>
            </a:r>
            <a:r>
              <a:rPr lang="en-IN" sz="1200" dirty="0"/>
              <a:t>, model training, and prediction </a:t>
            </a:r>
            <a:r>
              <a:rPr lang="en-IN" sz="1200" dirty="0" smtClean="0"/>
              <a:t>scripts</a:t>
            </a:r>
            <a:endParaRPr lang="en-IN" sz="1200" dirty="0"/>
          </a:p>
          <a:p>
            <a:r>
              <a:rPr lang="en-IN" sz="1200" dirty="0"/>
              <a:t>model/ → Saved model and evaluation metrics</a:t>
            </a:r>
          </a:p>
          <a:p>
            <a:r>
              <a:rPr lang="en-IN" sz="1200" dirty="0"/>
              <a:t>feature/</a:t>
            </a:r>
            <a:r>
              <a:rPr lang="en-IN" sz="1200" dirty="0" err="1"/>
              <a:t>eda</a:t>
            </a:r>
            <a:r>
              <a:rPr lang="en-IN" sz="1200" dirty="0"/>
              <a:t> and feature/ml → Visualizations and plots</a:t>
            </a:r>
          </a:p>
          <a:p>
            <a:pPr marL="0" indent="0">
              <a:buNone/>
            </a:pPr>
            <a:endParaRPr lang="en-IN" sz="1200" b="1" dirty="0" smtClean="0"/>
          </a:p>
          <a:p>
            <a:pPr marL="0" indent="0">
              <a:buNone/>
            </a:pPr>
            <a:r>
              <a:rPr lang="en-IN" sz="1200" b="1" dirty="0" smtClean="0"/>
              <a:t>Version </a:t>
            </a:r>
            <a:r>
              <a:rPr lang="en-IN" sz="1200" b="1" dirty="0"/>
              <a:t>Control</a:t>
            </a:r>
            <a:r>
              <a:rPr lang="en-IN" sz="1200" b="1" dirty="0" smtClean="0"/>
              <a:t>:</a:t>
            </a:r>
          </a:p>
          <a:p>
            <a:pPr marL="0" indent="0">
              <a:buNone/>
            </a:pPr>
            <a:r>
              <a:rPr lang="en-IN" sz="1200" dirty="0"/>
              <a:t/>
            </a:r>
            <a:br>
              <a:rPr lang="en-IN" sz="1200" dirty="0"/>
            </a:br>
            <a:r>
              <a:rPr lang="en-IN" sz="1200" dirty="0"/>
              <a:t>Project tracked using Git &amp; </a:t>
            </a:r>
            <a:r>
              <a:rPr lang="en-IN" sz="1200" dirty="0" err="1"/>
              <a:t>GitHub</a:t>
            </a:r>
            <a:r>
              <a:rPr lang="en-IN" sz="1200" dirty="0"/>
              <a:t> with branching structure:</a:t>
            </a:r>
          </a:p>
          <a:p>
            <a:r>
              <a:rPr lang="en-IN" sz="1200" dirty="0"/>
              <a:t>main, </a:t>
            </a:r>
            <a:r>
              <a:rPr lang="en-IN" sz="1200" dirty="0" err="1"/>
              <a:t>dev</a:t>
            </a:r>
            <a:r>
              <a:rPr lang="en-IN" sz="1200" dirty="0"/>
              <a:t>, feature/</a:t>
            </a:r>
            <a:r>
              <a:rPr lang="en-IN" sz="1200" dirty="0" err="1"/>
              <a:t>eda</a:t>
            </a:r>
            <a:r>
              <a:rPr lang="en-IN" sz="1200" dirty="0"/>
              <a:t>, feature/ml, </a:t>
            </a:r>
            <a:r>
              <a:rPr lang="en-IN" sz="1200" dirty="0" smtClean="0"/>
              <a:t>presentation</a:t>
            </a:r>
          </a:p>
          <a:p>
            <a:r>
              <a:rPr lang="en-IN" sz="1200" dirty="0"/>
              <a:t>https://github.com/1007Isha/-exl-credit-churn-analysis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84" y="2247450"/>
            <a:ext cx="1612250" cy="241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use TensorFlow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21" y="2247450"/>
            <a:ext cx="295275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44" y="4119612"/>
            <a:ext cx="2960304" cy="1665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Business Suggestions:</a:t>
            </a:r>
          </a:p>
          <a:p>
            <a:r>
              <a:rPr lang="en-US" sz="1400" dirty="0"/>
              <a:t>Focus on customers who:</a:t>
            </a:r>
          </a:p>
          <a:p>
            <a:pPr lvl="1"/>
            <a:r>
              <a:rPr lang="en-US" sz="1400" dirty="0"/>
              <a:t>Use their account very little</a:t>
            </a:r>
          </a:p>
          <a:p>
            <a:pPr lvl="1"/>
            <a:r>
              <a:rPr lang="en-US" sz="1400" dirty="0"/>
              <a:t>Have low balance and low salary</a:t>
            </a:r>
          </a:p>
          <a:p>
            <a:pPr lvl="1"/>
            <a:r>
              <a:rPr lang="en-US" sz="1400" dirty="0"/>
              <a:t>Use many products but are not active now</a:t>
            </a:r>
          </a:p>
          <a:p>
            <a:r>
              <a:rPr lang="en-US" sz="1400" b="1" dirty="0"/>
              <a:t>Model Improvement Ideas:</a:t>
            </a:r>
          </a:p>
          <a:p>
            <a:r>
              <a:rPr lang="en-US" sz="1400" dirty="0"/>
              <a:t>Add real-time data for better predictions</a:t>
            </a:r>
          </a:p>
          <a:p>
            <a:r>
              <a:rPr lang="en-US" sz="1400" dirty="0"/>
              <a:t>Deploy the model using AWS in future</a:t>
            </a:r>
          </a:p>
          <a:p>
            <a:r>
              <a:rPr lang="en-US" sz="1400" dirty="0"/>
              <a:t>Try more advanced tuning to improve accuracy</a:t>
            </a:r>
          </a:p>
          <a:p>
            <a:r>
              <a:rPr lang="en-US" sz="1400" dirty="0"/>
              <a:t>Show results on a live dashboard for business teams</a:t>
            </a:r>
          </a:p>
          <a:p>
            <a:r>
              <a:rPr lang="en-US" sz="1400" b="1" dirty="0"/>
              <a:t>Key Takeaway:</a:t>
            </a:r>
          </a:p>
          <a:p>
            <a:r>
              <a:rPr lang="en-US" sz="1400" dirty="0"/>
              <a:t>The model gives useful results and can be made better by adding cloud features and automation in the next steps.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92" y="2050178"/>
            <a:ext cx="1654498" cy="991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92" y="3379889"/>
            <a:ext cx="1975027" cy="1971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documentManagement/types"/>
    <ds:schemaRef ds:uri="http://schemas.microsoft.com/sharepoint/v3"/>
    <ds:schemaRef ds:uri="http://purl.org/dc/terms/"/>
    <ds:schemaRef ds:uri="230e9df3-be65-4c73-a93b-d1236ebd677e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307</Words>
  <Application>Microsoft Office PowerPoint</Application>
  <PresentationFormat>Custom</PresentationFormat>
  <Paragraphs>64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Problem Statement</vt:lpstr>
      <vt:lpstr>EDA Summary</vt:lpstr>
      <vt:lpstr>Model Output</vt:lpstr>
      <vt:lpstr>Execution Environment (Local Setup)</vt:lpstr>
      <vt:lpstr>Final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/>
  <cp:lastModifiedBy>lenevo</cp:lastModifiedBy>
  <cp:revision>7</cp:revision>
  <dcterms:created xsi:type="dcterms:W3CDTF">2023-12-20T08:12:12Z</dcterms:created>
  <dcterms:modified xsi:type="dcterms:W3CDTF">2025-08-07T11:31:33Z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