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8790" y="867410"/>
            <a:ext cx="11346815" cy="3032125"/>
          </a:xfrm>
        </p:spPr>
        <p:txBody>
          <a:bodyPr>
            <a:normAutofit/>
          </a:bodyPr>
          <a:lstStyle/>
          <a:p>
            <a:r>
              <a:rPr lang="en-US"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CUSTOMER RETENTION PROJECT</a:t>
            </a:r>
            <a:br>
              <a:rPr lang="en-US" sz="66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br>
            <a:endParaRPr lang="en-US" sz="66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Subtitle 2"/>
          <p:cNvSpPr>
            <a:spLocks noGrp="1"/>
          </p:cNvSpPr>
          <p:nvPr>
            <p:ph type="subTitle" idx="1"/>
          </p:nvPr>
        </p:nvSpPr>
        <p:spPr>
          <a:xfrm>
            <a:off x="1379855" y="5149850"/>
            <a:ext cx="9288145" cy="107950"/>
          </a:xfrm>
        </p:spPr>
        <p:txBody>
          <a:bodyPr>
            <a:normAutofit fontScale="25000"/>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PROBLEM STATEMENT</a:t>
            </a:r>
            <a:endParaRPr lang="en-US"/>
          </a:p>
        </p:txBody>
      </p:sp>
      <p:sp>
        <p:nvSpPr>
          <p:cNvPr id="3" name="Content Placeholder 2"/>
          <p:cNvSpPr>
            <a:spLocks noGrp="1"/>
          </p:cNvSpPr>
          <p:nvPr>
            <p:ph idx="1"/>
          </p:nvPr>
        </p:nvSpPr>
        <p:spPr/>
        <p:txBody>
          <a:bodyPr>
            <a:normAutofit fontScale="60000"/>
          </a:bodyPr>
          <a:p>
            <a:pPr marL="0" indent="0">
              <a:buNone/>
            </a:pPr>
            <a:r>
              <a:rPr lang="en-US"/>
              <a:t>E-retail factors for customer activation and retention: A case study from Indian e-commerce customers</a:t>
            </a:r>
            <a:endParaRPr lang="en-US"/>
          </a:p>
          <a:p>
            <a:endParaRPr lang="en-US"/>
          </a:p>
          <a:p>
            <a:r>
              <a:rPr lang="en-US"/>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US"/>
          </a:p>
          <a:p>
            <a:r>
              <a:rPr lang="en-US"/>
              <a:t>Be careful: There are two sheets (one is detailed) and second is encoded in the excel file. You may use any of them by extracting in separate excel sheet. The number of column(s) is more than 47. Read the column header carefully.</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UNDERSTANDING AND CLEANING</a:t>
            </a:r>
            <a:endParaRPr lang="en-US"/>
          </a:p>
        </p:txBody>
      </p:sp>
      <p:sp>
        <p:nvSpPr>
          <p:cNvPr id="3" name="Content Placeholder 2"/>
          <p:cNvSpPr>
            <a:spLocks noGrp="1"/>
          </p:cNvSpPr>
          <p:nvPr>
            <p:ph idx="1"/>
          </p:nvPr>
        </p:nvSpPr>
        <p:spPr/>
        <p:txBody>
          <a:bodyPr/>
          <a:p>
            <a:r>
              <a:rPr lang="en-US"/>
              <a:t>First, we need to import the necessary libraries and load the data.</a:t>
            </a:r>
            <a:endParaRPr lang="en-US"/>
          </a:p>
          <a:p>
            <a:r>
              <a:rPr lang="en-US"/>
              <a:t>The data has 269 rows and 71 columns.</a:t>
            </a:r>
            <a:endParaRPr lang="en-US"/>
          </a:p>
          <a:p>
            <a:r>
              <a:rPr lang="en-US"/>
              <a:t>Upon going through the data, if we observe some discrepancies . The columns are not uniform ; some even have different names and spellings.</a:t>
            </a:r>
            <a:endParaRPr lang="en-US"/>
          </a:p>
          <a:p>
            <a:r>
              <a:rPr lang="en-US"/>
              <a:t>To solve this, we’ll drop irrelevant columns, reorder the columns, and rename them to ensure uniformity.</a:t>
            </a:r>
            <a:endParaRPr lang="en-US"/>
          </a:p>
          <a:p>
            <a:r>
              <a:rPr lang="en-US"/>
              <a:t>We melted the columns for decresing the no. of columns in our dataset.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Analysis and Visualization</a:t>
            </a:r>
            <a:endParaRPr lang="en-US"/>
          </a:p>
        </p:txBody>
      </p:sp>
      <p:sp>
        <p:nvSpPr>
          <p:cNvPr id="3" name="Content Placeholder 2"/>
          <p:cNvSpPr>
            <a:spLocks noGrp="1"/>
          </p:cNvSpPr>
          <p:nvPr>
            <p:ph idx="1"/>
          </p:nvPr>
        </p:nvSpPr>
        <p:spPr/>
        <p:txBody>
          <a:bodyPr/>
          <a:p>
            <a:r>
              <a:rPr lang="en-US"/>
              <a:t>Histograms were used to view the frequency distribution of the variables.</a:t>
            </a:r>
            <a:endParaRPr lang="en-US"/>
          </a:p>
          <a:p>
            <a:r>
              <a:rPr lang="en-US"/>
              <a:t>Multivariate plots help us understand the relationship between variables. An example is Seaborn heatmap. Heatmaps are typically used to visualize correlation matrices. From the map, we can determine which features carry the most weight.</a:t>
            </a:r>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2110</Words>
  <Application>WPS Presentation</Application>
  <PresentationFormat>Widescreen</PresentationFormat>
  <Paragraphs>23</Paragraphs>
  <Slides>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PROJECT </dc:title>
  <dc:creator/>
  <cp:lastModifiedBy>Dell</cp:lastModifiedBy>
  <cp:revision>1</cp:revision>
  <dcterms:created xsi:type="dcterms:W3CDTF">2023-01-12T17:30:44Z</dcterms:created>
  <dcterms:modified xsi:type="dcterms:W3CDTF">2023-01-12T17:30:44Z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8415B03B1EC14C2E99B3987131F65FED</vt:lpwstr>
  </property>
  <property fmtid="{D5CDD505-2E9C-101B-9397-08002B2CF9AE}" pid="3" name="KSOProductBuildVer">
    <vt:lpwstr>1033-11.2.0.11214</vt:lpwstr>
  </property>
</Properties>
</file>