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05c258d639474e2b" Type="http://schemas.microsoft.com/office/2006/relationships/ui/extensibility" Target="customUI/customUI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6" r:id="rId4"/>
    <p:sldMasterId id="2147483661" r:id="rId5"/>
    <p:sldMasterId id="2147483664" r:id="rId6"/>
    <p:sldMasterId id="2147483667" r:id="rId7"/>
    <p:sldMasterId id="2147483670" r:id="rId8"/>
    <p:sldMasterId id="2147483673" r:id="rId9"/>
    <p:sldMasterId id="2147483677" r:id="rId10"/>
  </p:sldMasterIdLst>
  <p:notesMasterIdLst>
    <p:notesMasterId r:id="rId13"/>
  </p:notesMasterIdLst>
  <p:handoutMasterIdLst>
    <p:handoutMasterId r:id="rId14"/>
  </p:handoutMasterIdLst>
  <p:sldIdLst>
    <p:sldId id="8287" r:id="rId11"/>
    <p:sldId id="8289" r:id="rId12"/>
  </p:sldIdLst>
  <p:sldSz cx="9144000" cy="5143500" type="screen16x9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46761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04554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86234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iel van Berkel" initials="MvB" lastIdx="2" clrIdx="0">
    <p:extLst>
      <p:ext uri="{19B8F6BF-5375-455C-9EA6-DF929625EA0E}">
        <p15:presenceInfo xmlns:p15="http://schemas.microsoft.com/office/powerpoint/2012/main" userId="S-1-5-21-2548873196-2666200372-2801477949-2144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3C000"/>
    <a:srgbClr val="009286"/>
    <a:srgbClr val="94C23C"/>
    <a:srgbClr val="FFFFFF"/>
    <a:srgbClr val="E7EEED"/>
    <a:srgbClr val="79838C"/>
    <a:srgbClr val="006380"/>
    <a:srgbClr val="0067B2"/>
    <a:srgbClr val="546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7440" autoAdjust="0"/>
  </p:normalViewPr>
  <p:slideViewPr>
    <p:cSldViewPr>
      <p:cViewPr varScale="1">
        <p:scale>
          <a:sx n="89" d="100"/>
          <a:sy n="89" d="100"/>
        </p:scale>
        <p:origin x="600" y="90"/>
      </p:cViewPr>
      <p:guideLst>
        <p:guide orient="horz" pos="2834"/>
        <p:guide orient="horz" pos="384"/>
        <p:guide orient="horz" pos="3239"/>
        <p:guide pos="5759"/>
        <p:guide pos="3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11" y="0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224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11" y="9428224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4DA24-0ABB-47A6-B75F-CFCBB26E199E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401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11" y="0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4" y="4714913"/>
            <a:ext cx="5437168" cy="44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24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11" y="9428224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7466B6-60EA-4E33-84EF-0FD79CD76074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886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6761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4554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6234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466B6-60EA-4E33-84EF-0FD79CD7607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466B6-60EA-4E33-84EF-0FD79CD7607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70"/>
            <a:ext cx="7445790" cy="432943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49601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343455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3209780" y="4783432"/>
            <a:ext cx="5573586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93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208051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713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71"/>
            <a:ext cx="7445790" cy="432944"/>
          </a:xfrm>
        </p:spPr>
        <p:txBody>
          <a:bodyPr tIns="0" rIns="0" bIns="0"/>
          <a:lstStyle>
            <a:lvl1pPr algn="l">
              <a:lnSpc>
                <a:spcPts val="3410"/>
              </a:lnSpc>
              <a:defRPr sz="2801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000" y="252000"/>
            <a:ext cx="14960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464402" y="44384"/>
            <a:ext cx="8318966" cy="508001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64402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Rechthoek 11">
            <a:extLst>
              <a:ext uri="{FF2B5EF4-FFF2-40B4-BE49-F238E27FC236}">
                <a16:creationId xmlns:a16="http://schemas.microsoft.com/office/drawing/2014/main" id="{71681E46-7A6E-49A3-ADE6-4F71E761DEE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5000"/>
              <a:alpha val="7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822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ight Triangle 18"/>
          <p:cNvSpPr>
            <a:spLocks noChangeAspect="1"/>
          </p:cNvSpPr>
          <p:nvPr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2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ge Gate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6CA70-654D-429C-9A72-9AC0FB289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68C61-D2AE-4356-8B19-3BEB45AA5B6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160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5518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2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22856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74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334986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3147735" y="4783646"/>
            <a:ext cx="5635631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503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8D6258-0E45-4EDD-A902-7B70053A0B20}"/>
              </a:ext>
            </a:extLst>
          </p:cNvPr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F6CC24-C517-4EB1-B975-8EA6F1C19406}"/>
                </a:ext>
              </a:extLst>
            </p:cNvPr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3E962A-DB75-495F-9568-3865BA40A81A}"/>
                </a:ext>
              </a:extLst>
            </p:cNvPr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2DCD53-5D19-4C58-A53A-2842410097B8}"/>
              </a:ext>
            </a:extLst>
          </p:cNvPr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13282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1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668507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386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2445402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50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250722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21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518773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55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4" y="217058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4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493792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9"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96"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93"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92" algn="l" defTabSz="81622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4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6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8" indent="-216169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601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99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96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95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92" indent="-206231" algn="l" defTabSz="79634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9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96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93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92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89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88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85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83" algn="l" defTabSz="71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F03969F6-53AE-4051-8EEC-56F169C44519}"/>
              </a:ext>
            </a:extLst>
          </p:cNvPr>
          <p:cNvSpPr txBox="1">
            <a:spLocks noChangeArrowheads="1"/>
          </p:cNvSpPr>
          <p:nvPr/>
        </p:nvSpPr>
        <p:spPr>
          <a:xfrm>
            <a:off x="412517" y="195486"/>
            <a:ext cx="8318966" cy="428906"/>
          </a:xfrm>
          <a:prstGeom prst="rect">
            <a:avLst/>
          </a:prstGeom>
          <a:noFill/>
        </p:spPr>
        <p:txBody>
          <a:bodyPr/>
          <a:lstStyle>
            <a:lvl1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35779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715587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073380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43117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kern="0" dirty="0">
                <a:solidFill>
                  <a:schemeClr val="tx1"/>
                </a:solidFill>
              </a:rPr>
              <a:t>Product roadmap template</a:t>
            </a:r>
            <a:endParaRPr lang="nl-NL" kern="0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72EDE6A1-E297-42AC-B692-C06E474A838D}"/>
              </a:ext>
            </a:extLst>
          </p:cNvPr>
          <p:cNvSpPr txBox="1"/>
          <p:nvPr/>
        </p:nvSpPr>
        <p:spPr>
          <a:xfrm>
            <a:off x="1521669" y="4650692"/>
            <a:ext cx="619078" cy="36933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Calibri"/>
              </a:rPr>
              <a:t>DARE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04EBD4D8-F123-4170-B78F-4F7B04AC5343}"/>
              </a:ext>
            </a:extLst>
          </p:cNvPr>
          <p:cNvCxnSpPr>
            <a:cxnSpLocks/>
          </p:cNvCxnSpPr>
          <p:nvPr/>
        </p:nvCxnSpPr>
        <p:spPr>
          <a:xfrm>
            <a:off x="1547664" y="4711705"/>
            <a:ext cx="0" cy="247303"/>
          </a:xfrm>
          <a:prstGeom prst="line">
            <a:avLst/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5C8155-FA6A-420A-9F9F-3A5C3CD06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78071" y="4783482"/>
            <a:ext cx="650235" cy="140400"/>
          </a:xfrm>
        </p:spPr>
        <p:txBody>
          <a:bodyPr/>
          <a:lstStyle/>
          <a:p>
            <a:fld id="{C23ADB4E-9B09-45A2-A801-D3601615BFC8}" type="slidenum">
              <a:rPr lang="nl-NL" smtClean="0">
                <a:solidFill>
                  <a:schemeClr val="bg1"/>
                </a:solidFill>
              </a:rPr>
              <a:pPr/>
              <a:t>1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712C1-A457-47AB-A540-8F07846D4A17}"/>
              </a:ext>
            </a:extLst>
          </p:cNvPr>
          <p:cNvSpPr txBox="1"/>
          <p:nvPr/>
        </p:nvSpPr>
        <p:spPr>
          <a:xfrm>
            <a:off x="412519" y="649009"/>
            <a:ext cx="8215788" cy="4179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The Product roadmap template can be used during the Stage Gate Report; it’s a </a:t>
            </a:r>
            <a:r>
              <a:rPr lang="en-GB" sz="1050" u="sng" dirty="0">
                <a:solidFill>
                  <a:srgbClr val="080808"/>
                </a:solidFill>
                <a:latin typeface="Bahnschrift" panose="020B0502040204020203" pitchFamily="34" charset="0"/>
              </a:rPr>
              <a:t>summarized blueprint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about the steps your venture will take to achieve milestones. Before you can fill out the roadmap template, you must:</a:t>
            </a:r>
          </a:p>
          <a:p>
            <a:pPr>
              <a:lnSpc>
                <a:spcPct val="150000"/>
              </a:lnSpc>
            </a:pPr>
            <a:endParaRPr lang="en-GB" sz="1050" dirty="0">
              <a:solidFill>
                <a:srgbClr val="080808"/>
              </a:solidFill>
              <a:latin typeface="Bahnschrift" panose="020B0502040204020203" pitchFamily="34" charset="0"/>
            </a:endParaRPr>
          </a:p>
          <a:p>
            <a:pPr marL="586394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Discover the needs of your user and translate them to Epics</a:t>
            </a:r>
          </a:p>
          <a:p>
            <a:pPr marL="586394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Align with the Support teams; how complex is it to achieve a certain impact?</a:t>
            </a:r>
          </a:p>
          <a:p>
            <a:pPr marL="586394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Be aware that the roadmap goes hand in hand with other criteria for Prove they Pay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50000"/>
              </a:lnSpc>
            </a:pPr>
            <a:endParaRPr lang="en-GB" sz="1050" dirty="0">
              <a:solidFill>
                <a:srgbClr val="080808"/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Be sure to cover the following topics:  </a:t>
            </a:r>
          </a:p>
          <a:p>
            <a:pPr>
              <a:lnSpc>
                <a:spcPct val="150000"/>
              </a:lnSpc>
            </a:pPr>
            <a:endParaRPr lang="en-GB" sz="1050" dirty="0">
              <a:solidFill>
                <a:srgbClr val="080808"/>
              </a:solidFill>
              <a:latin typeface="Bahnschrift" panose="020B0502040204020203" pitchFamily="34" charset="0"/>
            </a:endParaRPr>
          </a:p>
          <a:p>
            <a:pPr marL="285115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80808"/>
                </a:solidFill>
                <a:latin typeface="Bahnschrift" panose="020B0502040204020203" pitchFamily="34" charset="0"/>
              </a:rPr>
              <a:t>Epic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: An epic is a collection of user stories grouped in one main functionality or feature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</a:rPr>
              <a:t>which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</a:rPr>
              <a:t>will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</a:rPr>
              <a:t>fullfill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a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</a:rPr>
              <a:t>milestone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</a:rPr>
              <a:t>;</a:t>
            </a:r>
          </a:p>
          <a:p>
            <a:pPr marL="285115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050" b="1" dirty="0" err="1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Category</a:t>
            </a:r>
            <a:r>
              <a:rPr lang="nl-NL" sz="1050" u="sng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: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 The focus of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the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 </a:t>
            </a:r>
            <a:r>
              <a:rPr lang="nl-NL" sz="1050" dirty="0" err="1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epic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;</a:t>
            </a:r>
          </a:p>
          <a:p>
            <a:pPr marL="285115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050" b="1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Impact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: (Low, Medium, High)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The impact (</a:t>
            </a:r>
            <a:r>
              <a:rPr lang="en-GB" sz="1050" i="1" dirty="0">
                <a:solidFill>
                  <a:srgbClr val="080808"/>
                </a:solidFill>
                <a:latin typeface="Bahnschrift" panose="020B0502040204020203" pitchFamily="34" charset="0"/>
              </a:rPr>
              <a:t>aka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value) the epic anticipates to deliver;</a:t>
            </a:r>
          </a:p>
          <a:p>
            <a:pPr marL="285115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80808"/>
                </a:solidFill>
                <a:latin typeface="Bahnschrift" panose="020B0502040204020203" pitchFamily="34" charset="0"/>
              </a:rPr>
              <a:t>Complexity: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(Low, Medium, High)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The effort implementation will require;</a:t>
            </a:r>
          </a:p>
          <a:p>
            <a:pPr marL="642909" lvl="1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Implementation complexity is something you </a:t>
            </a:r>
            <a:r>
              <a:rPr lang="en-GB" sz="1050" u="sng" dirty="0">
                <a:solidFill>
                  <a:srgbClr val="080808"/>
                </a:solidFill>
                <a:latin typeface="Bahnschrift" panose="020B0502040204020203" pitchFamily="34" charset="0"/>
              </a:rPr>
              <a:t>must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 discuss with Support Teams;</a:t>
            </a:r>
          </a:p>
          <a:p>
            <a:pPr marL="285115" indent="-285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050" b="1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Start</a:t>
            </a:r>
            <a:r>
              <a:rPr lang="nl-NL" sz="1050" u="sng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: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When your venture start working on the epic. M1, M2</a:t>
            </a:r>
            <a:r>
              <a:rPr lang="en-GB" sz="1050">
                <a:solidFill>
                  <a:srgbClr val="080808"/>
                </a:solidFill>
                <a:latin typeface="Bahnschrift" panose="020B0502040204020203" pitchFamily="34" charset="0"/>
              </a:rPr>
              <a:t>, etcetera = Month 1, Month 2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| </a:t>
            </a:r>
            <a:r>
              <a:rPr lang="nl-NL" sz="1050" b="1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End</a:t>
            </a:r>
            <a:r>
              <a:rPr lang="nl-NL" sz="1050" dirty="0">
                <a:solidFill>
                  <a:srgbClr val="080808"/>
                </a:solidFill>
                <a:latin typeface="Bahnschrift" panose="020B0502040204020203" pitchFamily="34" charset="0"/>
                <a:sym typeface="Wingdings" pitchFamily="2" charset="2"/>
              </a:rPr>
              <a:t>: </a:t>
            </a:r>
            <a:r>
              <a:rPr lang="en-GB" sz="1050" dirty="0">
                <a:solidFill>
                  <a:srgbClr val="080808"/>
                </a:solidFill>
                <a:latin typeface="Bahnschrift" panose="020B0502040204020203" pitchFamily="34" charset="0"/>
              </a:rPr>
              <a:t>When your venture expects to deliver the epic (latest M6, otherwise it’s impossible to gather data about the impact of your Epic)</a:t>
            </a:r>
            <a:endParaRPr lang="nl-NL" sz="1050" dirty="0">
              <a:solidFill>
                <a:srgbClr val="080808"/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050" dirty="0">
              <a:solidFill>
                <a:srgbClr val="080808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F03969F6-53AE-4051-8EEC-56F169C44519}"/>
              </a:ext>
            </a:extLst>
          </p:cNvPr>
          <p:cNvSpPr txBox="1">
            <a:spLocks noChangeArrowheads="1"/>
          </p:cNvSpPr>
          <p:nvPr/>
        </p:nvSpPr>
        <p:spPr>
          <a:xfrm>
            <a:off x="412517" y="195486"/>
            <a:ext cx="8318966" cy="428906"/>
          </a:xfrm>
          <a:prstGeom prst="rect">
            <a:avLst/>
          </a:prstGeom>
          <a:noFill/>
        </p:spPr>
        <p:txBody>
          <a:bodyPr/>
          <a:lstStyle>
            <a:lvl1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35779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715587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073380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43117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kern="0" dirty="0">
                <a:solidFill>
                  <a:schemeClr val="tx1"/>
                </a:solidFill>
              </a:rPr>
              <a:t>Product roadmap template</a:t>
            </a:r>
            <a:endParaRPr lang="nl-NL" kern="0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72EDE6A1-E297-42AC-B692-C06E474A838D}"/>
              </a:ext>
            </a:extLst>
          </p:cNvPr>
          <p:cNvSpPr txBox="1"/>
          <p:nvPr/>
        </p:nvSpPr>
        <p:spPr>
          <a:xfrm>
            <a:off x="1521669" y="4650692"/>
            <a:ext cx="619078" cy="36933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Calibri"/>
              </a:rPr>
              <a:t>DARE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04EBD4D8-F123-4170-B78F-4F7B04AC5343}"/>
              </a:ext>
            </a:extLst>
          </p:cNvPr>
          <p:cNvCxnSpPr>
            <a:cxnSpLocks/>
          </p:cNvCxnSpPr>
          <p:nvPr/>
        </p:nvCxnSpPr>
        <p:spPr>
          <a:xfrm>
            <a:off x="1547664" y="4711705"/>
            <a:ext cx="0" cy="247303"/>
          </a:xfrm>
          <a:prstGeom prst="line">
            <a:avLst/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5C8155-FA6A-420A-9F9F-3A5C3CD06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78071" y="4783482"/>
            <a:ext cx="650235" cy="140400"/>
          </a:xfrm>
        </p:spPr>
        <p:txBody>
          <a:bodyPr/>
          <a:lstStyle/>
          <a:p>
            <a:fld id="{C23ADB4E-9B09-45A2-A801-D3601615BFC8}" type="slidenum">
              <a:rPr lang="nl-NL" smtClean="0">
                <a:solidFill>
                  <a:schemeClr val="bg1"/>
                </a:solidFill>
              </a:rPr>
              <a:pPr/>
              <a:t>2</a:t>
            </a:fld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E247342-2331-498F-A8CE-974FCB7F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4844"/>
              </p:ext>
            </p:extLst>
          </p:nvPr>
        </p:nvGraphicFramePr>
        <p:xfrm>
          <a:off x="447310" y="768274"/>
          <a:ext cx="8160764" cy="382140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19218">
                  <a:extLst>
                    <a:ext uri="{9D8B030D-6E8A-4147-A177-3AD203B41FA5}">
                      <a16:colId xmlns:a16="http://schemas.microsoft.com/office/drawing/2014/main" val="507764668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1990461020"/>
                    </a:ext>
                  </a:extLst>
                </a:gridCol>
                <a:gridCol w="712777">
                  <a:extLst>
                    <a:ext uri="{9D8B030D-6E8A-4147-A177-3AD203B41FA5}">
                      <a16:colId xmlns:a16="http://schemas.microsoft.com/office/drawing/2014/main" val="3780018013"/>
                    </a:ext>
                  </a:extLst>
                </a:gridCol>
                <a:gridCol w="997888">
                  <a:extLst>
                    <a:ext uri="{9D8B030D-6E8A-4147-A177-3AD203B41FA5}">
                      <a16:colId xmlns:a16="http://schemas.microsoft.com/office/drawing/2014/main" val="508452950"/>
                    </a:ext>
                  </a:extLst>
                </a:gridCol>
                <a:gridCol w="570222">
                  <a:extLst>
                    <a:ext uri="{9D8B030D-6E8A-4147-A177-3AD203B41FA5}">
                      <a16:colId xmlns:a16="http://schemas.microsoft.com/office/drawing/2014/main" val="2566183464"/>
                    </a:ext>
                  </a:extLst>
                </a:gridCol>
                <a:gridCol w="534049">
                  <a:extLst>
                    <a:ext uri="{9D8B030D-6E8A-4147-A177-3AD203B41FA5}">
                      <a16:colId xmlns:a16="http://schemas.microsoft.com/office/drawing/2014/main" val="28533571"/>
                    </a:ext>
                  </a:extLst>
                </a:gridCol>
              </a:tblGrid>
              <a:tr h="369941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Epic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Category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Impact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Complexity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Start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</a:t>
                      </a:r>
                      <a:endParaRPr lang="nl-NL" sz="1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0092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769316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Develop IOS app and get it approved in App store </a:t>
                      </a:r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– 70% of our Serviceable available market has an iOS device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Product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m1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38145"/>
                  </a:ext>
                </a:extLst>
              </a:tr>
              <a:tr h="565029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Develop Android app and get it approved in Google Play store – 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to cover our Serviceable available market. Android support is needed as well to cover the other 30%</a:t>
                      </a:r>
                      <a:endParaRPr lang="nl-NL" sz="1000" b="1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Product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Low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37701"/>
                  </a:ext>
                </a:extLst>
              </a:tr>
              <a:tr h="434619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Implement standard payment for both iOS and Android to let users pay for the product 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– Standard iOS (Apple Pay) and Android payment options</a:t>
                      </a:r>
                      <a:endParaRPr lang="nl-NL" sz="1000" b="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Payment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Low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81144"/>
                  </a:ext>
                </a:extLst>
              </a:tr>
              <a:tr h="434619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Launch landing page to attract potential leads – 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We use the GUIDE platform + marketing FB and Twitter ads to fill our funnel.</a:t>
                      </a:r>
                      <a:endParaRPr lang="nl-NL" sz="1000" b="1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Marketing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Low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m3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45469"/>
                  </a:ext>
                </a:extLst>
              </a:tr>
              <a:tr h="434619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Feature 2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– Based on </a:t>
                      </a:r>
                      <a:r>
                        <a:rPr lang="en-GB" sz="1000" b="0" dirty="0" err="1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MoSCoW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, this is a Must our users want</a:t>
                      </a:r>
                      <a:endParaRPr lang="nl-NL" sz="1000" b="1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Product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m2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m4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84085"/>
                  </a:ext>
                </a:extLst>
              </a:tr>
              <a:tr h="369941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Feature 3 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– Based on </a:t>
                      </a:r>
                      <a:r>
                        <a:rPr lang="en-GB" sz="1000" b="0" dirty="0" err="1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MoSCoW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, this is a high Should our users want</a:t>
                      </a:r>
                      <a:endParaRPr lang="nl-NL" sz="1000" b="1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Payment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m3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m5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96687"/>
                  </a:ext>
                </a:extLst>
              </a:tr>
              <a:tr h="434619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Add UK and GER language to landing page to attract more users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 - </a:t>
                      </a:r>
                      <a:endParaRPr lang="nl-NL" sz="1000" b="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Marketing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Medium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m4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m6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01537"/>
                  </a:ext>
                </a:extLst>
              </a:tr>
              <a:tr h="369941"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Add Refer-a-friend-feature to app to attract more direct leads </a:t>
                      </a:r>
                      <a:r>
                        <a:rPr lang="en-GB" sz="1000" b="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 - </a:t>
                      </a:r>
                      <a:endParaRPr lang="nl-NL" sz="1000" b="1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Marketing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Low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High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m4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080808"/>
                          </a:solidFill>
                          <a:latin typeface="Bahnschrift" panose="020B0502040204020203" pitchFamily="34" charset="0"/>
                        </a:rPr>
                        <a:t>m6</a:t>
                      </a:r>
                      <a:endParaRPr lang="nl-NL" sz="1000" dirty="0">
                        <a:solidFill>
                          <a:srgbClr val="080808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3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8CB9B-7062-4F49-A5C7-73BC6DFC60BB}"/>
              </a:ext>
            </a:extLst>
          </p:cNvPr>
          <p:cNvSpPr txBox="1"/>
          <p:nvPr/>
        </p:nvSpPr>
        <p:spPr>
          <a:xfrm>
            <a:off x="3639012" y="203513"/>
            <a:ext cx="4680520" cy="276999"/>
          </a:xfrm>
          <a:prstGeom prst="rect">
            <a:avLst/>
          </a:prstGeom>
          <a:solidFill>
            <a:srgbClr val="F3C000"/>
          </a:solidFill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Bahnschrift" panose="020B0502040204020203" pitchFamily="34" charset="0"/>
              </a:rPr>
              <a:t>Epic: [verb] [product] [to achieve] – [data]</a:t>
            </a:r>
            <a:endParaRPr lang="nl-NL" sz="12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BN AMRO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B18A1B3A-248C-46B7-9F8A-52AEA66AF423}"/>
    </a:ext>
  </a:extLst>
</a:theme>
</file>

<file path=ppt/theme/theme2.xml><?xml version="1.0" encoding="utf-8"?>
<a:theme xmlns:a="http://schemas.openxmlformats.org/drawingml/2006/main" name="ABN AMRO Advisors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1A20B4B3-EF0F-49AE-B8C4-C1B41E0C181E}"/>
    </a:ext>
  </a:extLst>
</a:theme>
</file>

<file path=ppt/theme/theme3.xml><?xml version="1.0" encoding="utf-8"?>
<a:theme xmlns:a="http://schemas.openxmlformats.org/drawingml/2006/main" name="ABN AMRO Clearing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C10902E2-ED51-4A71-87B2-158BEE7BAF9B}"/>
    </a:ext>
  </a:extLst>
</a:theme>
</file>

<file path=ppt/theme/theme4.xml><?xml version="1.0" encoding="utf-8"?>
<a:theme xmlns:a="http://schemas.openxmlformats.org/drawingml/2006/main" name="ABN AMRO Commercial Finance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55E28C35-2BE5-4145-9F5F-F940B10E08A3}"/>
    </a:ext>
  </a:extLst>
</a:theme>
</file>

<file path=ppt/theme/theme5.xml><?xml version="1.0" encoding="utf-8"?>
<a:theme xmlns:a="http://schemas.openxmlformats.org/drawingml/2006/main" name="ABN AMRO Investment Solutions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86BBDF64-FF1B-49A2-AC03-9784F93ED6C9}"/>
    </a:ext>
  </a:extLst>
</a:theme>
</file>

<file path=ppt/theme/theme6.xml><?xml version="1.0" encoding="utf-8"?>
<a:theme xmlns:a="http://schemas.openxmlformats.org/drawingml/2006/main" name="ABN AMRO Lease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tern 16x9 EN.potx" id="{732F7AAE-5A20-4D40-A005-8ACF015CAE8C}" vid="{70E0AD43-B0AB-44F9-AAC1-8306E5529EE7}"/>
    </a:ext>
  </a:extLst>
</a:theme>
</file>

<file path=ppt/theme/theme7.xml><?xml version="1.0" encoding="utf-8"?>
<a:theme xmlns:a="http://schemas.openxmlformats.org/drawingml/2006/main" name="Intern 16x9 EN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n 16x9 EN.potx" id="{89A9A1F8-2E62-47D1-BBE1-6AE8FE38F4A4}" vid="{D0560002-62DD-4AB4-95CD-0D8E25DBFE31}"/>
    </a:ext>
  </a:extLst>
</a:theme>
</file>

<file path=ppt/theme/theme8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mso:customUI xmlns:mso="http://schemas.microsoft.com/office/2006/01/customui">
  <mso:ribbon>
    <mso:qat/>
    <mso:tabs>
      <mso:tab insertBeforeQ="mso:TabInsert" label="ABN AMRO" id="idABNAMRO">
        <mso:group label="Image" id="idImages">
          <mso:control label="Replace image" size="large" visible="true" idQ="mso:ObjectPictureFill"/>
          <!--<mso:control label="Insert image" size="large" visible="true" idQ="mso:PictureInsertFromFilePowerPoint"/>-->
          <mso:control label="Crop image" size="large" visible="true" idQ="mso:PictureCrop"/>
          <mso:control label="Fit image" size="large" visible="true" idQ="mso:PictureFillCrop"/>
          <!--<mso:control label="Fit image" size="large" visible="true" idQ="mso:PictureFitCrop"/>-->
        </mso:group>
      </mso:tab>
    </mso: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29DED4F9CAD4EAD03E1D297E4A720" ma:contentTypeVersion="2" ma:contentTypeDescription="Een nieuw document maken." ma:contentTypeScope="" ma:versionID="99d3c2376c5e9f93db79199569196bc0">
  <xsd:schema xmlns:xsd="http://www.w3.org/2001/XMLSchema" xmlns:xs="http://www.w3.org/2001/XMLSchema" xmlns:p="http://schemas.microsoft.com/office/2006/metadata/properties" xmlns:ns2="aa9e3c74-d58e-44a4-aba8-ccef2ad2d192" targetNamespace="http://schemas.microsoft.com/office/2006/metadata/properties" ma:root="true" ma:fieldsID="33f5e6dfecd58c2abf6f07e78cd30dc0" ns2:_="">
    <xsd:import namespace="aa9e3c74-d58e-44a4-aba8-ccef2ad2d19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3c74-d58e-44a4-aba8-ccef2ad2d1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1178C-F38E-43CB-89B3-6B03602A49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e3c74-d58e-44a4-aba8-ccef2ad2d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DC69-D79E-4547-9CD7-081695EC282A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aa9e3c74-d58e-44a4-aba8-ccef2ad2d19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417B9B-7D09-42EF-824E-9DEE49114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 16x9 Retail, Comm, Corp &amp; Inst Banking, Functions</Template>
  <TotalTime>0</TotalTime>
  <Words>449</Words>
  <Application>Microsoft Office PowerPoint</Application>
  <PresentationFormat>On-screen Show (16:9)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Bahnschrift</vt:lpstr>
      <vt:lpstr>Wingdings 3</vt:lpstr>
      <vt:lpstr>ABN AMRO</vt:lpstr>
      <vt:lpstr>ABN AMRO Advisors</vt:lpstr>
      <vt:lpstr>ABN AMRO Clearing</vt:lpstr>
      <vt:lpstr>ABN AMRO Commercial Finance</vt:lpstr>
      <vt:lpstr>ABN AMRO Investment Solutions</vt:lpstr>
      <vt:lpstr>ABN AMRO Lease</vt:lpstr>
      <vt:lpstr>Intern 16x9 EN</vt:lpstr>
      <vt:lpstr>PowerPoint Presentation</vt:lpstr>
      <vt:lpstr>PowerPoint Presentation</vt:lpstr>
    </vt:vector>
  </TitlesOfParts>
  <Company>ABN AMRO</Company>
  <LinksUpToDate>false</LinksUpToDate>
  <SharedDoc>false</SharedDoc>
  <HyperlinkBase>rgnbrandidentityservices.com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introduction slide</dc:title>
  <dc:subject>Template voor PowerPoint</dc:subject>
  <dc:creator>Stephen Parkins</dc:creator>
  <cp:keywords>Bankbreed</cp:keywords>
  <dc:description>versie 1.0</dc:description>
  <cp:lastModifiedBy>Michiel van Berkel</cp:lastModifiedBy>
  <cp:revision>230</cp:revision>
  <cp:lastPrinted>2020-03-09T09:36:27Z</cp:lastPrinted>
  <dcterms:created xsi:type="dcterms:W3CDTF">2020-01-08T14:29:50Z</dcterms:created>
  <dcterms:modified xsi:type="dcterms:W3CDTF">2020-08-24T18:16:06Z</dcterms:modified>
  <cp:category>Huisstijl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0x01010040F29DED4F9CAD4EAD03E1D297E4A720</vt:lpwstr>
  </property>
  <property fmtid="{D5CDD505-2E9C-101B-9397-08002B2CF9AE}" pid="3" name="MSIP_Label_0bce33f7-04c0-4596-9b71-ba8617e88451_Enabled">
    <vt:lpwstr>true</vt:lpwstr>
  </property>
  <property fmtid="{D5CDD505-2E9C-101B-9397-08002B2CF9AE}" pid="4" name="MSIP_Label_0bce33f7-04c0-4596-9b71-ba8617e88451_SetDate">
    <vt:lpwstr>2020-08-24T18:16:06Z</vt:lpwstr>
  </property>
  <property fmtid="{D5CDD505-2E9C-101B-9397-08002B2CF9AE}" pid="5" name="MSIP_Label_0bce33f7-04c0-4596-9b71-ba8617e88451_Method">
    <vt:lpwstr>Privileged</vt:lpwstr>
  </property>
  <property fmtid="{D5CDD505-2E9C-101B-9397-08002B2CF9AE}" pid="6" name="MSIP_Label_0bce33f7-04c0-4596-9b71-ba8617e88451_Name">
    <vt:lpwstr>0bce33f7-04c0-4596-9b71-ba8617e88451</vt:lpwstr>
  </property>
  <property fmtid="{D5CDD505-2E9C-101B-9397-08002B2CF9AE}" pid="7" name="MSIP_Label_0bce33f7-04c0-4596-9b71-ba8617e88451_SiteId">
    <vt:lpwstr>3a15904d-3fd9-4256-a753-beb05cdf0c6d</vt:lpwstr>
  </property>
  <property fmtid="{D5CDD505-2E9C-101B-9397-08002B2CF9AE}" pid="8" name="MSIP_Label_0bce33f7-04c0-4596-9b71-ba8617e88451_ActionId">
    <vt:lpwstr>bba07cd7-96ce-4ad5-b6ae-0000e01e297e</vt:lpwstr>
  </property>
  <property fmtid="{D5CDD505-2E9C-101B-9397-08002B2CF9AE}" pid="9" name="MSIP_Label_0bce33f7-04c0-4596-9b71-ba8617e88451_ContentBits">
    <vt:lpwstr>0</vt:lpwstr>
  </property>
</Properties>
</file>