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6" r:id="rId2"/>
    <p:sldId id="262" r:id="rId3"/>
    <p:sldId id="265" r:id="rId4"/>
    <p:sldId id="318" r:id="rId5"/>
    <p:sldId id="329" r:id="rId6"/>
    <p:sldId id="330" r:id="rId7"/>
    <p:sldId id="332" r:id="rId8"/>
    <p:sldId id="331" r:id="rId9"/>
    <p:sldId id="328" r:id="rId10"/>
    <p:sldId id="319" r:id="rId11"/>
    <p:sldId id="320" r:id="rId12"/>
    <p:sldId id="326" r:id="rId13"/>
    <p:sldId id="321" r:id="rId14"/>
    <p:sldId id="327" r:id="rId15"/>
    <p:sldId id="322" r:id="rId16"/>
    <p:sldId id="325" r:id="rId17"/>
    <p:sldId id="32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CC89C14-4827-4273-97BD-3E0D6C97077B}">
          <p14:sldIdLst>
            <p14:sldId id="276"/>
            <p14:sldId id="262"/>
          </p14:sldIdLst>
        </p14:section>
        <p14:section name="本课目的" id="{219EDD7B-453C-4A02-82EE-E8AD4EB92518}">
          <p14:sldIdLst>
            <p14:sldId id="265"/>
          </p14:sldIdLst>
        </p14:section>
        <p14:section name="命令" id="{1F5B88BC-326D-457E-A5EF-AEB743AA5E81}">
          <p14:sldIdLst>
            <p14:sldId id="318"/>
            <p14:sldId id="329"/>
            <p14:sldId id="330"/>
            <p14:sldId id="332"/>
            <p14:sldId id="331"/>
            <p14:sldId id="328"/>
            <p14:sldId id="319"/>
            <p14:sldId id="320"/>
            <p14:sldId id="326"/>
            <p14:sldId id="321"/>
            <p14:sldId id="327"/>
            <p14:sldId id="322"/>
            <p14:sldId id="325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A24"/>
    <a:srgbClr val="F2F2F2"/>
    <a:srgbClr val="404040"/>
    <a:srgbClr val="00A0E4"/>
    <a:srgbClr val="9BD3E5"/>
    <a:srgbClr val="8AB224"/>
    <a:srgbClr val="0070C0"/>
    <a:srgbClr val="0B76C2"/>
    <a:srgbClr val="31A6DF"/>
    <a:srgbClr val="357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5363" autoAdjust="0"/>
  </p:normalViewPr>
  <p:slideViewPr>
    <p:cSldViewPr snapToGrid="0" showGuides="1">
      <p:cViewPr>
        <p:scale>
          <a:sx n="100" d="100"/>
          <a:sy n="100" d="100"/>
        </p:scale>
        <p:origin x="1229" y="-293"/>
      </p:cViewPr>
      <p:guideLst>
        <p:guide orient="horz" pos="459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038D-0E9B-4E9C-9CAC-973B24867F4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04E-2CDA-4314-9A2D-8922CB3A8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6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620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43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04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32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47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13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71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8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36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2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14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5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8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1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1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0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C15B-FAE3-44C6-B6D3-364E3187972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图片 5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79" y="0"/>
            <a:ext cx="4604157" cy="4478874"/>
          </a:xfrm>
          <a:prstGeom prst="rect">
            <a:avLst/>
          </a:prstGeom>
        </p:spPr>
      </p:pic>
      <p:grpSp>
        <p:nvGrpSpPr>
          <p:cNvPr id="558" name="组合 557"/>
          <p:cNvGrpSpPr/>
          <p:nvPr/>
        </p:nvGrpSpPr>
        <p:grpSpPr>
          <a:xfrm rot="2068313">
            <a:off x="1551195" y="1385579"/>
            <a:ext cx="295514" cy="576816"/>
            <a:chOff x="5337656" y="3206515"/>
            <a:chExt cx="1666569" cy="3252987"/>
          </a:xfrm>
        </p:grpSpPr>
        <p:sp>
          <p:nvSpPr>
            <p:cNvPr id="559" name="矩形 558"/>
            <p:cNvSpPr/>
            <p:nvPr/>
          </p:nvSpPr>
          <p:spPr>
            <a:xfrm>
              <a:off x="5337656" y="3206515"/>
              <a:ext cx="1666569" cy="3252987"/>
            </a:xfrm>
            <a:prstGeom prst="rect">
              <a:avLst/>
            </a:prstGeom>
            <a:solidFill>
              <a:srgbClr val="FEA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0" name="矩形 559"/>
            <p:cNvSpPr/>
            <p:nvPr/>
          </p:nvSpPr>
          <p:spPr>
            <a:xfrm>
              <a:off x="5443403" y="3291509"/>
              <a:ext cx="1449819" cy="3102352"/>
            </a:xfrm>
            <a:prstGeom prst="rect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1" name="矩形 560"/>
            <p:cNvSpPr/>
            <p:nvPr/>
          </p:nvSpPr>
          <p:spPr>
            <a:xfrm>
              <a:off x="5498904" y="3369264"/>
              <a:ext cx="1329003" cy="645290"/>
            </a:xfrm>
            <a:prstGeom prst="rect">
              <a:avLst/>
            </a:prstGeom>
            <a:solidFill>
              <a:srgbClr val="7F9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pic>
          <p:nvPicPr>
            <p:cNvPr id="562" name="图片 56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28" t="15199" r="2648" b="13729"/>
            <a:stretch/>
          </p:blipFill>
          <p:spPr>
            <a:xfrm>
              <a:off x="6477643" y="3415683"/>
              <a:ext cx="350264" cy="552451"/>
            </a:xfrm>
            <a:prstGeom prst="rect">
              <a:avLst/>
            </a:pr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80174" b="13729"/>
            <a:stretch/>
          </p:blipFill>
          <p:spPr>
            <a:xfrm>
              <a:off x="5940433" y="3415682"/>
              <a:ext cx="537210" cy="552451"/>
            </a:xfrm>
            <a:prstGeom prst="rect">
              <a:avLst/>
            </a:prstGeom>
          </p:spPr>
        </p:pic>
        <p:pic>
          <p:nvPicPr>
            <p:cNvPr id="564" name="图片 5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" t="15199" r="90085" b="13729"/>
            <a:stretch/>
          </p:blipFill>
          <p:spPr>
            <a:xfrm>
              <a:off x="5635120" y="3415682"/>
              <a:ext cx="194310" cy="552451"/>
            </a:xfrm>
            <a:prstGeom prst="rect">
              <a:avLst/>
            </a:prstGeom>
          </p:spPr>
        </p:pic>
        <p:sp>
          <p:nvSpPr>
            <p:cNvPr id="565" name="矩形 564"/>
            <p:cNvSpPr/>
            <p:nvPr/>
          </p:nvSpPr>
          <p:spPr>
            <a:xfrm>
              <a:off x="5752070" y="3869643"/>
              <a:ext cx="57040" cy="68918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5514788" y="4158923"/>
              <a:ext cx="259032" cy="144382"/>
            </a:xfrm>
            <a:prstGeom prst="rect">
              <a:avLst/>
            </a:prstGeom>
            <a:solidFill>
              <a:srgbClr val="E6A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7" name="矩形 566"/>
            <p:cNvSpPr/>
            <p:nvPr/>
          </p:nvSpPr>
          <p:spPr>
            <a:xfrm>
              <a:off x="5864461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6214134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569" name="矩形 568"/>
            <p:cNvSpPr/>
            <p:nvPr/>
          </p:nvSpPr>
          <p:spPr>
            <a:xfrm>
              <a:off x="6563806" y="4158923"/>
              <a:ext cx="259032" cy="144382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570" name="组合 569"/>
            <p:cNvGrpSpPr/>
            <p:nvPr/>
          </p:nvGrpSpPr>
          <p:grpSpPr>
            <a:xfrm>
              <a:off x="5509120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6" name="组合 595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8" name="椭圆 597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9" name="椭圆 598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7" name="椭圆 596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>
              <a:off x="5857224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92" name="组合 591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5" name="椭圆 594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3" name="椭圆 592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2" name="组合 571"/>
            <p:cNvGrpSpPr/>
            <p:nvPr/>
          </p:nvGrpSpPr>
          <p:grpSpPr>
            <a:xfrm>
              <a:off x="6205328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8" name="组合 587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90" name="椭圆 589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1" name="椭圆 590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9" name="椭圆 588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3" name="组合 572"/>
            <p:cNvGrpSpPr/>
            <p:nvPr/>
          </p:nvGrpSpPr>
          <p:grpSpPr>
            <a:xfrm>
              <a:off x="6553433" y="5720661"/>
              <a:ext cx="252000" cy="252000"/>
              <a:chOff x="2236176" y="3880140"/>
              <a:chExt cx="252000" cy="252000"/>
            </a:xfrm>
          </p:grpSpPr>
          <p:grpSp>
            <p:nvGrpSpPr>
              <p:cNvPr id="584" name="组合 583"/>
              <p:cNvGrpSpPr/>
              <p:nvPr/>
            </p:nvGrpSpPr>
            <p:grpSpPr>
              <a:xfrm>
                <a:off x="2236176" y="3880140"/>
                <a:ext cx="252000" cy="252000"/>
                <a:chOff x="2236176" y="3880140"/>
                <a:chExt cx="252000" cy="252000"/>
              </a:xfrm>
            </p:grpSpPr>
            <p:sp>
              <p:nvSpPr>
                <p:cNvPr id="586" name="椭圆 585"/>
                <p:cNvSpPr/>
                <p:nvPr/>
              </p:nvSpPr>
              <p:spPr>
                <a:xfrm>
                  <a:off x="2236176" y="3880140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椭圆 586"/>
                <p:cNvSpPr/>
                <p:nvPr/>
              </p:nvSpPr>
              <p:spPr>
                <a:xfrm>
                  <a:off x="2261331" y="3907140"/>
                  <a:ext cx="198000" cy="198000"/>
                </a:xfrm>
                <a:prstGeom prst="ellipse">
                  <a:avLst/>
                </a:prstGeom>
                <a:solidFill>
                  <a:srgbClr val="3B3B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5" name="椭圆 584"/>
              <p:cNvSpPr/>
              <p:nvPr/>
            </p:nvSpPr>
            <p:spPr>
              <a:xfrm>
                <a:off x="2278735" y="3922940"/>
                <a:ext cx="162000" cy="162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4" name="弦形 573"/>
            <p:cNvSpPr/>
            <p:nvPr/>
          </p:nvSpPr>
          <p:spPr>
            <a:xfrm rot="6432110">
              <a:off x="5547516" y="4408983"/>
              <a:ext cx="1260000" cy="1260000"/>
            </a:xfrm>
            <a:prstGeom prst="chord">
              <a:avLst>
                <a:gd name="adj1" fmla="val 5113216"/>
                <a:gd name="adj2" fmla="val 143100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5563120" y="4839574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6590588" y="4813983"/>
              <a:ext cx="198000" cy="198000"/>
            </a:xfrm>
            <a:prstGeom prst="ellipse">
              <a:avLst/>
            </a:prstGeom>
            <a:solidFill>
              <a:srgbClr val="3B3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7" name="组合 576"/>
            <p:cNvGrpSpPr/>
            <p:nvPr/>
          </p:nvGrpSpPr>
          <p:grpSpPr>
            <a:xfrm>
              <a:off x="5637516" y="4471461"/>
              <a:ext cx="1080000" cy="1080000"/>
              <a:chOff x="2364572" y="2630940"/>
              <a:chExt cx="1080000" cy="1080000"/>
            </a:xfrm>
          </p:grpSpPr>
          <p:sp>
            <p:nvSpPr>
              <p:cNvPr id="578" name="椭圆 577"/>
              <p:cNvSpPr/>
              <p:nvPr/>
            </p:nvSpPr>
            <p:spPr>
              <a:xfrm>
                <a:off x="2364572" y="2630940"/>
                <a:ext cx="1080000" cy="1080000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/>
              <p:nvPr/>
            </p:nvSpPr>
            <p:spPr>
              <a:xfrm>
                <a:off x="2450792" y="2720940"/>
                <a:ext cx="900000" cy="900000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0" name="组合 579"/>
              <p:cNvGrpSpPr/>
              <p:nvPr/>
            </p:nvGrpSpPr>
            <p:grpSpPr>
              <a:xfrm rot="1708100">
                <a:off x="2841168" y="2721627"/>
                <a:ext cx="95247" cy="894455"/>
                <a:chOff x="5007181" y="2767548"/>
                <a:chExt cx="252000" cy="617640"/>
              </a:xfrm>
            </p:grpSpPr>
            <p:sp>
              <p:nvSpPr>
                <p:cNvPr id="581" name="矩形 580"/>
                <p:cNvSpPr/>
                <p:nvPr/>
              </p:nvSpPr>
              <p:spPr>
                <a:xfrm>
                  <a:off x="5007181" y="2861471"/>
                  <a:ext cx="252000" cy="428322"/>
                </a:xfrm>
                <a:prstGeom prst="rect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582" name="椭圆 581"/>
                <p:cNvSpPr/>
                <p:nvPr/>
              </p:nvSpPr>
              <p:spPr>
                <a:xfrm>
                  <a:off x="5007181" y="276754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椭圆 582"/>
                <p:cNvSpPr/>
                <p:nvPr/>
              </p:nvSpPr>
              <p:spPr>
                <a:xfrm>
                  <a:off x="5007181" y="3133188"/>
                  <a:ext cx="252000" cy="252000"/>
                </a:xfrm>
                <a:prstGeom prst="ellipse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00" name="组合 599"/>
          <p:cNvGrpSpPr/>
          <p:nvPr/>
        </p:nvGrpSpPr>
        <p:grpSpPr>
          <a:xfrm rot="5923054">
            <a:off x="1280320" y="139203"/>
            <a:ext cx="667313" cy="912845"/>
            <a:chOff x="5175426" y="3781437"/>
            <a:chExt cx="3335587" cy="4562883"/>
          </a:xfrm>
        </p:grpSpPr>
        <p:sp>
          <p:nvSpPr>
            <p:cNvPr id="601" name="矩形 600"/>
            <p:cNvSpPr/>
            <p:nvPr/>
          </p:nvSpPr>
          <p:spPr>
            <a:xfrm>
              <a:off x="5475205" y="3781437"/>
              <a:ext cx="3035808" cy="4306824"/>
            </a:xfrm>
            <a:prstGeom prst="rect">
              <a:avLst/>
            </a:prstGeom>
            <a:solidFill>
              <a:srgbClr val="51A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02" name="组合 601"/>
            <p:cNvGrpSpPr/>
            <p:nvPr/>
          </p:nvGrpSpPr>
          <p:grpSpPr>
            <a:xfrm>
              <a:off x="5648941" y="7631062"/>
              <a:ext cx="360000" cy="360000"/>
              <a:chOff x="1252728" y="5056632"/>
              <a:chExt cx="360000" cy="360000"/>
            </a:xfrm>
          </p:grpSpPr>
          <p:sp>
            <p:nvSpPr>
              <p:cNvPr id="707" name="椭圆 706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3" name="组合 602"/>
            <p:cNvGrpSpPr/>
            <p:nvPr/>
          </p:nvGrpSpPr>
          <p:grpSpPr>
            <a:xfrm>
              <a:off x="7998013" y="7644286"/>
              <a:ext cx="360000" cy="360000"/>
              <a:chOff x="1405128" y="5209032"/>
              <a:chExt cx="360000" cy="360000"/>
            </a:xfrm>
          </p:grpSpPr>
          <p:sp>
            <p:nvSpPr>
              <p:cNvPr id="705" name="椭圆 704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4" name="组合 603"/>
            <p:cNvGrpSpPr/>
            <p:nvPr/>
          </p:nvGrpSpPr>
          <p:grpSpPr>
            <a:xfrm>
              <a:off x="7183616" y="7192729"/>
              <a:ext cx="603979" cy="438333"/>
              <a:chOff x="2787403" y="4618299"/>
              <a:chExt cx="603979" cy="438333"/>
            </a:xfrm>
          </p:grpSpPr>
          <p:sp>
            <p:nvSpPr>
              <p:cNvPr id="698" name="矩形 697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9" name="椭圆 698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5" name="组合 604"/>
            <p:cNvGrpSpPr/>
            <p:nvPr/>
          </p:nvGrpSpPr>
          <p:grpSpPr>
            <a:xfrm>
              <a:off x="8073975" y="5707618"/>
              <a:ext cx="186648" cy="1733773"/>
              <a:chOff x="5253453" y="3270460"/>
              <a:chExt cx="186648" cy="1733773"/>
            </a:xfrm>
          </p:grpSpPr>
          <p:sp>
            <p:nvSpPr>
              <p:cNvPr id="686" name="矩形 685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7" name="矩形 686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8" name="矩形 687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9" name="矩形 688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0" name="矩形 689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1" name="矩形 690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2" name="矩形 69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3" name="矩形 69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4" name="矩形 69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5" name="矩形 69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6" name="矩形 69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97" name="矩形 69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6" name="组合 605"/>
            <p:cNvGrpSpPr/>
            <p:nvPr/>
          </p:nvGrpSpPr>
          <p:grpSpPr>
            <a:xfrm>
              <a:off x="8073975" y="4613315"/>
              <a:ext cx="186648" cy="992855"/>
              <a:chOff x="5253453" y="4011378"/>
              <a:chExt cx="186648" cy="992855"/>
            </a:xfrm>
          </p:grpSpPr>
          <p:sp>
            <p:nvSpPr>
              <p:cNvPr id="679" name="矩形 678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0" name="矩形 67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1" name="矩形 68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2" name="矩形 68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3" name="矩形 68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4" name="矩形 68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85" name="矩形 68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7" name="组合 606"/>
            <p:cNvGrpSpPr/>
            <p:nvPr/>
          </p:nvGrpSpPr>
          <p:grpSpPr>
            <a:xfrm>
              <a:off x="5726727" y="6448536"/>
              <a:ext cx="186648" cy="992855"/>
              <a:chOff x="5253453" y="4011378"/>
              <a:chExt cx="186648" cy="992855"/>
            </a:xfrm>
          </p:grpSpPr>
          <p:sp>
            <p:nvSpPr>
              <p:cNvPr id="672" name="矩形 671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3" name="矩形 672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4" name="矩形 673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5" name="矩形 674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6" name="矩形 675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7" name="矩形 676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78" name="矩形 677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08" name="组合 607"/>
            <p:cNvGrpSpPr/>
            <p:nvPr/>
          </p:nvGrpSpPr>
          <p:grpSpPr>
            <a:xfrm>
              <a:off x="5601950" y="3854864"/>
              <a:ext cx="360000" cy="360000"/>
              <a:chOff x="1252728" y="5056632"/>
              <a:chExt cx="360000" cy="360000"/>
            </a:xfrm>
          </p:grpSpPr>
          <p:sp>
            <p:nvSpPr>
              <p:cNvPr id="670" name="椭圆 669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9" name="组合 608"/>
            <p:cNvGrpSpPr/>
            <p:nvPr/>
          </p:nvGrpSpPr>
          <p:grpSpPr>
            <a:xfrm>
              <a:off x="7951022" y="3868088"/>
              <a:ext cx="360000" cy="360000"/>
              <a:chOff x="1405128" y="5209032"/>
              <a:chExt cx="360000" cy="360000"/>
            </a:xfrm>
          </p:grpSpPr>
          <p:sp>
            <p:nvSpPr>
              <p:cNvPr id="668" name="椭圆 667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rgbClr val="79CCC2"/>
              </a:solidFill>
              <a:ln>
                <a:solidFill>
                  <a:srgbClr val="79C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0" name="组合 609"/>
            <p:cNvGrpSpPr/>
            <p:nvPr/>
          </p:nvGrpSpPr>
          <p:grpSpPr>
            <a:xfrm>
              <a:off x="7132504" y="4760990"/>
              <a:ext cx="140260" cy="324552"/>
              <a:chOff x="4541299" y="3108540"/>
              <a:chExt cx="195293" cy="324552"/>
            </a:xfrm>
          </p:grpSpPr>
          <p:sp>
            <p:nvSpPr>
              <p:cNvPr id="666" name="矩形 66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7" name="矩形 66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1" name="组合 610"/>
            <p:cNvGrpSpPr/>
            <p:nvPr/>
          </p:nvGrpSpPr>
          <p:grpSpPr>
            <a:xfrm>
              <a:off x="7309661" y="4760990"/>
              <a:ext cx="142522" cy="324552"/>
              <a:chOff x="4940889" y="3118771"/>
              <a:chExt cx="195293" cy="324552"/>
            </a:xfrm>
          </p:grpSpPr>
          <p:sp>
            <p:nvSpPr>
              <p:cNvPr id="664" name="矩形 663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5" name="矩形 664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7486597" y="4781901"/>
              <a:ext cx="273943" cy="286283"/>
              <a:chOff x="4314224" y="2239747"/>
              <a:chExt cx="273943" cy="286283"/>
            </a:xfrm>
          </p:grpSpPr>
          <p:sp>
            <p:nvSpPr>
              <p:cNvPr id="660" name="矩形 659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63" name="矩形 662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613" name="组合 612"/>
            <p:cNvGrpSpPr/>
            <p:nvPr/>
          </p:nvGrpSpPr>
          <p:grpSpPr>
            <a:xfrm>
              <a:off x="7790535" y="4772025"/>
              <a:ext cx="140260" cy="324552"/>
              <a:chOff x="4541299" y="3108540"/>
              <a:chExt cx="195293" cy="324552"/>
            </a:xfrm>
          </p:grpSpPr>
          <p:sp>
            <p:nvSpPr>
              <p:cNvPr id="658" name="矩形 657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14" name="矩形 613"/>
            <p:cNvSpPr/>
            <p:nvPr/>
          </p:nvSpPr>
          <p:spPr>
            <a:xfrm>
              <a:off x="7026863" y="5927517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5" name="矩形 614"/>
            <p:cNvSpPr/>
            <p:nvPr/>
          </p:nvSpPr>
          <p:spPr>
            <a:xfrm>
              <a:off x="6083830" y="6574504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6" name="矩形 615"/>
            <p:cNvSpPr/>
            <p:nvPr/>
          </p:nvSpPr>
          <p:spPr>
            <a:xfrm>
              <a:off x="6086468" y="56745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7" name="矩形 616"/>
            <p:cNvSpPr/>
            <p:nvPr/>
          </p:nvSpPr>
          <p:spPr>
            <a:xfrm>
              <a:off x="5175426" y="4596584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6092991" y="7127678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5692522" y="468042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5684579" y="4963865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5753572" y="5014465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5760809" y="4727901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3" name="组合 622"/>
            <p:cNvGrpSpPr/>
            <p:nvPr/>
          </p:nvGrpSpPr>
          <p:grpSpPr>
            <a:xfrm rot="5400000">
              <a:off x="7321688" y="5407580"/>
              <a:ext cx="252000" cy="617640"/>
              <a:chOff x="5007181" y="2767548"/>
              <a:chExt cx="252000" cy="617640"/>
            </a:xfrm>
          </p:grpSpPr>
          <p:sp>
            <p:nvSpPr>
              <p:cNvPr id="655" name="矩形 654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6" name="椭圆 655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4" name="矩形 623"/>
            <p:cNvSpPr/>
            <p:nvPr/>
          </p:nvSpPr>
          <p:spPr>
            <a:xfrm>
              <a:off x="6139800" y="4736577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625" name="组合 624"/>
            <p:cNvGrpSpPr/>
            <p:nvPr/>
          </p:nvGrpSpPr>
          <p:grpSpPr>
            <a:xfrm>
              <a:off x="5599641" y="5383838"/>
              <a:ext cx="438171" cy="834568"/>
              <a:chOff x="5194730" y="3091348"/>
              <a:chExt cx="438171" cy="834568"/>
            </a:xfrm>
          </p:grpSpPr>
          <p:sp>
            <p:nvSpPr>
              <p:cNvPr id="652" name="矩形 651"/>
              <p:cNvSpPr/>
              <p:nvPr/>
            </p:nvSpPr>
            <p:spPr>
              <a:xfrm>
                <a:off x="5194730" y="3091348"/>
                <a:ext cx="438171" cy="834568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53" name="椭圆 652"/>
              <p:cNvSpPr/>
              <p:nvPr/>
            </p:nvSpPr>
            <p:spPr>
              <a:xfrm>
                <a:off x="5232109" y="3127076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/>
            </p:nvSpPr>
            <p:spPr>
              <a:xfrm>
                <a:off x="5242508" y="3532118"/>
                <a:ext cx="360000" cy="360000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6" name="组合 625"/>
            <p:cNvGrpSpPr/>
            <p:nvPr/>
          </p:nvGrpSpPr>
          <p:grpSpPr>
            <a:xfrm>
              <a:off x="6121739" y="3860099"/>
              <a:ext cx="603979" cy="438333"/>
              <a:chOff x="2787403" y="4618299"/>
              <a:chExt cx="603979" cy="438333"/>
            </a:xfrm>
          </p:grpSpPr>
          <p:sp>
            <p:nvSpPr>
              <p:cNvPr id="645" name="矩形 644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6" name="椭圆 645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椭圆 647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7" name="组合 626"/>
            <p:cNvGrpSpPr/>
            <p:nvPr/>
          </p:nvGrpSpPr>
          <p:grpSpPr>
            <a:xfrm>
              <a:off x="7187386" y="3844574"/>
              <a:ext cx="540000" cy="540000"/>
              <a:chOff x="5152508" y="3664692"/>
              <a:chExt cx="540000" cy="540000"/>
            </a:xfrm>
          </p:grpSpPr>
          <p:sp>
            <p:nvSpPr>
              <p:cNvPr id="639" name="矩形 638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40" name="椭圆 639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8" name="组合 627"/>
            <p:cNvGrpSpPr/>
            <p:nvPr/>
          </p:nvGrpSpPr>
          <p:grpSpPr>
            <a:xfrm rot="16200000">
              <a:off x="6214632" y="5246341"/>
              <a:ext cx="273943" cy="286283"/>
              <a:chOff x="4314224" y="2239747"/>
              <a:chExt cx="273943" cy="286283"/>
            </a:xfrm>
          </p:grpSpPr>
          <p:sp>
            <p:nvSpPr>
              <p:cNvPr id="635" name="矩形 634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6" name="矩形 635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29" name="弦形 628"/>
            <p:cNvSpPr/>
            <p:nvPr/>
          </p:nvSpPr>
          <p:spPr>
            <a:xfrm rot="9208439">
              <a:off x="5638855" y="5419564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弦形 629"/>
            <p:cNvSpPr/>
            <p:nvPr/>
          </p:nvSpPr>
          <p:spPr>
            <a:xfrm rot="9075496">
              <a:off x="5649375" y="5822681"/>
              <a:ext cx="360000" cy="360000"/>
            </a:xfrm>
            <a:prstGeom prst="chord">
              <a:avLst>
                <a:gd name="adj1" fmla="val 8583130"/>
                <a:gd name="adj2" fmla="val 1620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1" name="组合 630"/>
            <p:cNvGrpSpPr/>
            <p:nvPr/>
          </p:nvGrpSpPr>
          <p:grpSpPr>
            <a:xfrm>
              <a:off x="6037773" y="7578665"/>
              <a:ext cx="809809" cy="765655"/>
              <a:chOff x="1641560" y="5004235"/>
              <a:chExt cx="809809" cy="765655"/>
            </a:xfrm>
          </p:grpSpPr>
          <p:sp>
            <p:nvSpPr>
              <p:cNvPr id="633" name="矩形 632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632" name="矩形 631"/>
            <p:cNvSpPr/>
            <p:nvPr/>
          </p:nvSpPr>
          <p:spPr>
            <a:xfrm>
              <a:off x="6099538" y="6201253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</p:grpSp>
      <p:grpSp>
        <p:nvGrpSpPr>
          <p:cNvPr id="709" name="组合 708"/>
          <p:cNvGrpSpPr/>
          <p:nvPr/>
        </p:nvGrpSpPr>
        <p:grpSpPr>
          <a:xfrm>
            <a:off x="160151" y="1319632"/>
            <a:ext cx="637658" cy="823327"/>
            <a:chOff x="6695806" y="4283116"/>
            <a:chExt cx="3335587" cy="4306824"/>
          </a:xfrm>
        </p:grpSpPr>
        <p:sp>
          <p:nvSpPr>
            <p:cNvPr id="710" name="矩形 709"/>
            <p:cNvSpPr/>
            <p:nvPr/>
          </p:nvSpPr>
          <p:spPr>
            <a:xfrm>
              <a:off x="6995585" y="4283116"/>
              <a:ext cx="3035808" cy="430682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11" name="组合 710"/>
            <p:cNvGrpSpPr/>
            <p:nvPr/>
          </p:nvGrpSpPr>
          <p:grpSpPr>
            <a:xfrm>
              <a:off x="7169321" y="8132741"/>
              <a:ext cx="360000" cy="360000"/>
              <a:chOff x="1252728" y="5056632"/>
              <a:chExt cx="360000" cy="360000"/>
            </a:xfrm>
          </p:grpSpPr>
          <p:sp>
            <p:nvSpPr>
              <p:cNvPr id="825" name="椭圆 824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2" name="组合 711"/>
            <p:cNvGrpSpPr/>
            <p:nvPr/>
          </p:nvGrpSpPr>
          <p:grpSpPr>
            <a:xfrm>
              <a:off x="9518393" y="8145965"/>
              <a:ext cx="360000" cy="360000"/>
              <a:chOff x="1405128" y="5209032"/>
              <a:chExt cx="360000" cy="360000"/>
            </a:xfrm>
          </p:grpSpPr>
          <p:sp>
            <p:nvSpPr>
              <p:cNvPr id="823" name="椭圆 822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4" name="椭圆 823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3" name="组合 712"/>
            <p:cNvGrpSpPr/>
            <p:nvPr/>
          </p:nvGrpSpPr>
          <p:grpSpPr>
            <a:xfrm>
              <a:off x="8739986" y="4938814"/>
              <a:ext cx="603979" cy="438333"/>
              <a:chOff x="2787403" y="4618299"/>
              <a:chExt cx="603979" cy="438333"/>
            </a:xfrm>
          </p:grpSpPr>
          <p:sp>
            <p:nvSpPr>
              <p:cNvPr id="816" name="矩形 81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8" name="椭圆 81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椭圆 81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椭圆 81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椭圆 82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椭圆 82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4" name="组合 713"/>
            <p:cNvGrpSpPr/>
            <p:nvPr/>
          </p:nvGrpSpPr>
          <p:grpSpPr>
            <a:xfrm>
              <a:off x="9594355" y="6209297"/>
              <a:ext cx="186648" cy="1733773"/>
              <a:chOff x="5253453" y="3270460"/>
              <a:chExt cx="186648" cy="1733773"/>
            </a:xfrm>
          </p:grpSpPr>
          <p:sp>
            <p:nvSpPr>
              <p:cNvPr id="804" name="矩形 803"/>
              <p:cNvSpPr/>
              <p:nvPr/>
            </p:nvSpPr>
            <p:spPr>
              <a:xfrm>
                <a:off x="5253453" y="3270460"/>
                <a:ext cx="186648" cy="1733773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5297095" y="3309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6" name="矩形 805"/>
              <p:cNvSpPr/>
              <p:nvPr/>
            </p:nvSpPr>
            <p:spPr>
              <a:xfrm>
                <a:off x="5297095" y="3462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7" name="矩形 806"/>
              <p:cNvSpPr/>
              <p:nvPr/>
            </p:nvSpPr>
            <p:spPr>
              <a:xfrm>
                <a:off x="5297095" y="3614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8" name="矩形 807"/>
              <p:cNvSpPr/>
              <p:nvPr/>
            </p:nvSpPr>
            <p:spPr>
              <a:xfrm>
                <a:off x="5297095" y="3767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9" name="矩形 808"/>
              <p:cNvSpPr/>
              <p:nvPr/>
            </p:nvSpPr>
            <p:spPr>
              <a:xfrm>
                <a:off x="5297095" y="3919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0" name="矩形 809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1" name="矩形 810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2" name="矩形 811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3" name="矩形 812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4" name="矩形 813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15" name="矩形 814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5" name="组合 714"/>
            <p:cNvGrpSpPr/>
            <p:nvPr/>
          </p:nvGrpSpPr>
          <p:grpSpPr>
            <a:xfrm>
              <a:off x="9594355" y="5114994"/>
              <a:ext cx="186648" cy="992855"/>
              <a:chOff x="5253453" y="4011378"/>
              <a:chExt cx="186648" cy="992855"/>
            </a:xfrm>
          </p:grpSpPr>
          <p:sp>
            <p:nvSpPr>
              <p:cNvPr id="797" name="矩形 796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8" name="矩形 797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9" name="矩形 798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0" name="矩形 799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1" name="矩形 800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2" name="矩形 801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803" name="矩形 802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6" name="组合 715"/>
            <p:cNvGrpSpPr/>
            <p:nvPr/>
          </p:nvGrpSpPr>
          <p:grpSpPr>
            <a:xfrm>
              <a:off x="7247107" y="6950215"/>
              <a:ext cx="186648" cy="992855"/>
              <a:chOff x="5253453" y="4011378"/>
              <a:chExt cx="186648" cy="992855"/>
            </a:xfrm>
          </p:grpSpPr>
          <p:sp>
            <p:nvSpPr>
              <p:cNvPr id="790" name="矩形 789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1" name="矩形 790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2" name="矩形 791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3" name="矩形 792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4" name="矩形 793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5" name="矩形 794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96" name="矩形 795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17" name="组合 716"/>
            <p:cNvGrpSpPr/>
            <p:nvPr/>
          </p:nvGrpSpPr>
          <p:grpSpPr>
            <a:xfrm>
              <a:off x="7122330" y="4356543"/>
              <a:ext cx="360000" cy="360000"/>
              <a:chOff x="1252728" y="5056632"/>
              <a:chExt cx="360000" cy="360000"/>
            </a:xfrm>
          </p:grpSpPr>
          <p:sp>
            <p:nvSpPr>
              <p:cNvPr id="788" name="椭圆 787"/>
              <p:cNvSpPr/>
              <p:nvPr/>
            </p:nvSpPr>
            <p:spPr>
              <a:xfrm>
                <a:off x="1252728" y="50566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/>
            </p:nvSpPr>
            <p:spPr>
              <a:xfrm>
                <a:off x="1306728" y="51106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8" name="组合 717"/>
            <p:cNvGrpSpPr/>
            <p:nvPr/>
          </p:nvGrpSpPr>
          <p:grpSpPr>
            <a:xfrm>
              <a:off x="9471402" y="4369767"/>
              <a:ext cx="360000" cy="360000"/>
              <a:chOff x="1405128" y="5209032"/>
              <a:chExt cx="360000" cy="360000"/>
            </a:xfrm>
          </p:grpSpPr>
          <p:sp>
            <p:nvSpPr>
              <p:cNvPr id="786" name="椭圆 785"/>
              <p:cNvSpPr/>
              <p:nvPr/>
            </p:nvSpPr>
            <p:spPr>
              <a:xfrm>
                <a:off x="1405128" y="5209032"/>
                <a:ext cx="360000" cy="36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/>
            </p:nvSpPr>
            <p:spPr>
              <a:xfrm>
                <a:off x="1459128" y="526303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9" name="组合 718"/>
            <p:cNvGrpSpPr/>
            <p:nvPr/>
          </p:nvGrpSpPr>
          <p:grpSpPr>
            <a:xfrm>
              <a:off x="8576992" y="7556249"/>
              <a:ext cx="140260" cy="324552"/>
              <a:chOff x="4541299" y="3108540"/>
              <a:chExt cx="195293" cy="324552"/>
            </a:xfrm>
          </p:grpSpPr>
          <p:sp>
            <p:nvSpPr>
              <p:cNvPr id="784" name="矩形 783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5" name="矩形 784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0" name="组合 719"/>
            <p:cNvGrpSpPr/>
            <p:nvPr/>
          </p:nvGrpSpPr>
          <p:grpSpPr>
            <a:xfrm>
              <a:off x="8754149" y="7556249"/>
              <a:ext cx="142522" cy="324552"/>
              <a:chOff x="4940889" y="3118771"/>
              <a:chExt cx="195293" cy="324552"/>
            </a:xfrm>
          </p:grpSpPr>
          <p:sp>
            <p:nvSpPr>
              <p:cNvPr id="782" name="矩形 781"/>
              <p:cNvSpPr/>
              <p:nvPr/>
            </p:nvSpPr>
            <p:spPr>
              <a:xfrm>
                <a:off x="4940889" y="3118771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3" name="矩形 782"/>
              <p:cNvSpPr/>
              <p:nvPr/>
            </p:nvSpPr>
            <p:spPr>
              <a:xfrm>
                <a:off x="4940889" y="3199554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1" name="组合 720"/>
            <p:cNvGrpSpPr/>
            <p:nvPr/>
          </p:nvGrpSpPr>
          <p:grpSpPr>
            <a:xfrm>
              <a:off x="8931085" y="7577160"/>
              <a:ext cx="273943" cy="286283"/>
              <a:chOff x="4314224" y="2239747"/>
              <a:chExt cx="273943" cy="286283"/>
            </a:xfrm>
          </p:grpSpPr>
          <p:sp>
            <p:nvSpPr>
              <p:cNvPr id="778" name="矩形 777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9" name="矩形 778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0" name="矩形 779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81" name="矩形 780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22" name="组合 721"/>
            <p:cNvGrpSpPr/>
            <p:nvPr/>
          </p:nvGrpSpPr>
          <p:grpSpPr>
            <a:xfrm>
              <a:off x="9235023" y="7567284"/>
              <a:ext cx="140260" cy="324552"/>
              <a:chOff x="4541299" y="3108540"/>
              <a:chExt cx="195293" cy="324552"/>
            </a:xfrm>
          </p:grpSpPr>
          <p:sp>
            <p:nvSpPr>
              <p:cNvPr id="776" name="矩形 775"/>
              <p:cNvSpPr/>
              <p:nvPr/>
            </p:nvSpPr>
            <p:spPr>
              <a:xfrm>
                <a:off x="4541299" y="3108540"/>
                <a:ext cx="195293" cy="324552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7" name="矩形 776"/>
              <p:cNvSpPr/>
              <p:nvPr/>
            </p:nvSpPr>
            <p:spPr>
              <a:xfrm>
                <a:off x="4541299" y="3189323"/>
                <a:ext cx="195293" cy="162276"/>
              </a:xfrm>
              <a:prstGeom prst="rect">
                <a:avLst/>
              </a:prstGeom>
              <a:solidFill>
                <a:srgbClr val="FFD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23" name="矩形 722"/>
            <p:cNvSpPr/>
            <p:nvPr/>
          </p:nvSpPr>
          <p:spPr>
            <a:xfrm>
              <a:off x="7594749" y="6625753"/>
              <a:ext cx="841651" cy="74384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4" name="矩形 723"/>
            <p:cNvSpPr/>
            <p:nvPr/>
          </p:nvSpPr>
          <p:spPr>
            <a:xfrm>
              <a:off x="8645690" y="6581355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5" name="矩形 724"/>
            <p:cNvSpPr/>
            <p:nvPr/>
          </p:nvSpPr>
          <p:spPr>
            <a:xfrm>
              <a:off x="8625008" y="5780788"/>
              <a:ext cx="679799" cy="431367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6" name="矩形 725"/>
            <p:cNvSpPr/>
            <p:nvPr/>
          </p:nvSpPr>
          <p:spPr>
            <a:xfrm>
              <a:off x="6695806" y="5098263"/>
              <a:ext cx="830655" cy="597325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7613371" y="7629357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8" name="矩形 727"/>
            <p:cNvSpPr/>
            <p:nvPr/>
          </p:nvSpPr>
          <p:spPr>
            <a:xfrm>
              <a:off x="7212902" y="5182103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29" name="矩形 728"/>
            <p:cNvSpPr/>
            <p:nvPr/>
          </p:nvSpPr>
          <p:spPr>
            <a:xfrm>
              <a:off x="7204959" y="5465544"/>
              <a:ext cx="317754" cy="145877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0" name="矩形 729"/>
            <p:cNvSpPr/>
            <p:nvPr/>
          </p:nvSpPr>
          <p:spPr>
            <a:xfrm>
              <a:off x="7273952" y="5516144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sp>
          <p:nvSpPr>
            <p:cNvPr id="731" name="矩形 730"/>
            <p:cNvSpPr/>
            <p:nvPr/>
          </p:nvSpPr>
          <p:spPr>
            <a:xfrm>
              <a:off x="7281189" y="5229580"/>
              <a:ext cx="247812" cy="55531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2" name="组合 731"/>
            <p:cNvGrpSpPr/>
            <p:nvPr/>
          </p:nvGrpSpPr>
          <p:grpSpPr>
            <a:xfrm rot="5400000">
              <a:off x="7883337" y="6106363"/>
              <a:ext cx="252000" cy="617640"/>
              <a:chOff x="5007181" y="2767548"/>
              <a:chExt cx="252000" cy="617640"/>
            </a:xfrm>
          </p:grpSpPr>
          <p:sp>
            <p:nvSpPr>
              <p:cNvPr id="773" name="矩形 772"/>
              <p:cNvSpPr/>
              <p:nvPr/>
            </p:nvSpPr>
            <p:spPr>
              <a:xfrm>
                <a:off x="5007181" y="2861471"/>
                <a:ext cx="252000" cy="428322"/>
              </a:xfrm>
              <a:prstGeom prst="rect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74" name="椭圆 773"/>
              <p:cNvSpPr/>
              <p:nvPr/>
            </p:nvSpPr>
            <p:spPr>
              <a:xfrm>
                <a:off x="5007181" y="276754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/>
              <p:cNvSpPr/>
              <p:nvPr/>
            </p:nvSpPr>
            <p:spPr>
              <a:xfrm>
                <a:off x="5007181" y="3133188"/>
                <a:ext cx="252000" cy="252000"/>
              </a:xfrm>
              <a:prstGeom prst="ellipse">
                <a:avLst/>
              </a:prstGeom>
              <a:solidFill>
                <a:srgbClr val="CA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3" name="矩形 732"/>
            <p:cNvSpPr/>
            <p:nvPr/>
          </p:nvSpPr>
          <p:spPr>
            <a:xfrm>
              <a:off x="7660180" y="5238256"/>
              <a:ext cx="360000" cy="36000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34" name="组合 733"/>
            <p:cNvGrpSpPr/>
            <p:nvPr/>
          </p:nvGrpSpPr>
          <p:grpSpPr>
            <a:xfrm>
              <a:off x="7642119" y="4361778"/>
              <a:ext cx="603979" cy="438333"/>
              <a:chOff x="2787403" y="4618299"/>
              <a:chExt cx="603979" cy="438333"/>
            </a:xfrm>
          </p:grpSpPr>
          <p:sp>
            <p:nvSpPr>
              <p:cNvPr id="766" name="矩形 765"/>
              <p:cNvSpPr/>
              <p:nvPr/>
            </p:nvSpPr>
            <p:spPr>
              <a:xfrm>
                <a:off x="2787403" y="4618299"/>
                <a:ext cx="603979" cy="438333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7" name="椭圆 766"/>
              <p:cNvSpPr/>
              <p:nvPr/>
            </p:nvSpPr>
            <p:spPr>
              <a:xfrm>
                <a:off x="2850372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/>
              <p:nvPr/>
            </p:nvSpPr>
            <p:spPr>
              <a:xfrm>
                <a:off x="3017268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/>
            </p:nvSpPr>
            <p:spPr>
              <a:xfrm>
                <a:off x="3187173" y="4679259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/>
            </p:nvSpPr>
            <p:spPr>
              <a:xfrm>
                <a:off x="2850372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/>
            </p:nvSpPr>
            <p:spPr>
              <a:xfrm>
                <a:off x="3017268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/>
            </p:nvSpPr>
            <p:spPr>
              <a:xfrm>
                <a:off x="3187173" y="4860234"/>
                <a:ext cx="144000" cy="144000"/>
              </a:xfrm>
              <a:prstGeom prst="ellipse">
                <a:avLst/>
              </a:prstGeom>
              <a:solidFill>
                <a:srgbClr val="FFE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5" name="组合 734"/>
            <p:cNvGrpSpPr/>
            <p:nvPr/>
          </p:nvGrpSpPr>
          <p:grpSpPr>
            <a:xfrm>
              <a:off x="7682234" y="7965370"/>
              <a:ext cx="540000" cy="540000"/>
              <a:chOff x="5152508" y="3664692"/>
              <a:chExt cx="540000" cy="540000"/>
            </a:xfrm>
          </p:grpSpPr>
          <p:sp>
            <p:nvSpPr>
              <p:cNvPr id="760" name="矩形 759"/>
              <p:cNvSpPr/>
              <p:nvPr/>
            </p:nvSpPr>
            <p:spPr>
              <a:xfrm>
                <a:off x="5152508" y="3664692"/>
                <a:ext cx="540000" cy="5400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61" name="椭圆 760"/>
              <p:cNvSpPr/>
              <p:nvPr/>
            </p:nvSpPr>
            <p:spPr>
              <a:xfrm>
                <a:off x="5188422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/>
              <p:nvPr/>
            </p:nvSpPr>
            <p:spPr>
              <a:xfrm>
                <a:off x="5553318" y="3723116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/>
              <p:nvPr/>
            </p:nvSpPr>
            <p:spPr>
              <a:xfrm>
                <a:off x="5191531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/>
              <p:nvPr/>
            </p:nvSpPr>
            <p:spPr>
              <a:xfrm>
                <a:off x="5556427" y="4042935"/>
                <a:ext cx="108000" cy="108000"/>
              </a:xfrm>
              <a:prstGeom prst="ellipse">
                <a:avLst/>
              </a:prstGeom>
              <a:solidFill>
                <a:srgbClr val="9B9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/>
              <p:nvPr/>
            </p:nvSpPr>
            <p:spPr>
              <a:xfrm>
                <a:off x="5284069" y="3793026"/>
                <a:ext cx="288000" cy="288000"/>
              </a:xfrm>
              <a:prstGeom prst="ellipse">
                <a:avLst/>
              </a:prstGeom>
              <a:solidFill>
                <a:srgbClr val="F1B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6" name="组合 735"/>
            <p:cNvGrpSpPr/>
            <p:nvPr/>
          </p:nvGrpSpPr>
          <p:grpSpPr>
            <a:xfrm rot="16200000">
              <a:off x="7735012" y="5748020"/>
              <a:ext cx="273943" cy="286283"/>
              <a:chOff x="4314224" y="2239747"/>
              <a:chExt cx="273943" cy="286283"/>
            </a:xfrm>
          </p:grpSpPr>
          <p:sp>
            <p:nvSpPr>
              <p:cNvPr id="756" name="矩形 755"/>
              <p:cNvSpPr/>
              <p:nvPr/>
            </p:nvSpPr>
            <p:spPr>
              <a:xfrm>
                <a:off x="4352004" y="2453361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7" name="矩形 756"/>
              <p:cNvSpPr/>
              <p:nvPr/>
            </p:nvSpPr>
            <p:spPr>
              <a:xfrm>
                <a:off x="4486202" y="2453454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8" name="矩形 757"/>
              <p:cNvSpPr/>
              <p:nvPr/>
            </p:nvSpPr>
            <p:spPr>
              <a:xfrm>
                <a:off x="4414349" y="2239747"/>
                <a:ext cx="73692" cy="72576"/>
              </a:xfrm>
              <a:prstGeom prst="rect">
                <a:avLst/>
              </a:prstGeom>
              <a:solidFill>
                <a:srgbClr val="C0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4314224" y="2312323"/>
                <a:ext cx="273943" cy="1459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grpSp>
          <p:nvGrpSpPr>
            <p:cNvPr id="737" name="组合 736"/>
            <p:cNvGrpSpPr/>
            <p:nvPr/>
          </p:nvGrpSpPr>
          <p:grpSpPr>
            <a:xfrm rot="16200000">
              <a:off x="8658253" y="4146761"/>
              <a:ext cx="438171" cy="834568"/>
              <a:chOff x="1249446" y="2840551"/>
              <a:chExt cx="438171" cy="834568"/>
            </a:xfrm>
          </p:grpSpPr>
          <p:grpSp>
            <p:nvGrpSpPr>
              <p:cNvPr id="750" name="组合 749"/>
              <p:cNvGrpSpPr/>
              <p:nvPr/>
            </p:nvGrpSpPr>
            <p:grpSpPr>
              <a:xfrm>
                <a:off x="1249446" y="2840551"/>
                <a:ext cx="438171" cy="834568"/>
                <a:chOff x="5194730" y="3091348"/>
                <a:chExt cx="438171" cy="834568"/>
              </a:xfrm>
            </p:grpSpPr>
            <p:sp>
              <p:nvSpPr>
                <p:cNvPr id="753" name="矩形 752"/>
                <p:cNvSpPr/>
                <p:nvPr/>
              </p:nvSpPr>
              <p:spPr>
                <a:xfrm>
                  <a:off x="5194730" y="3091348"/>
                  <a:ext cx="438171" cy="834568"/>
                </a:xfrm>
                <a:prstGeom prst="rect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1A89F"/>
                    </a:solidFill>
                  </a:endParaRPr>
                </a:p>
              </p:txBody>
            </p:sp>
            <p:sp>
              <p:nvSpPr>
                <p:cNvPr id="754" name="椭圆 753"/>
                <p:cNvSpPr/>
                <p:nvPr/>
              </p:nvSpPr>
              <p:spPr>
                <a:xfrm>
                  <a:off x="5232109" y="3127076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椭圆 754"/>
                <p:cNvSpPr/>
                <p:nvPr/>
              </p:nvSpPr>
              <p:spPr>
                <a:xfrm>
                  <a:off x="5242508" y="3532118"/>
                  <a:ext cx="360000" cy="36000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1" name="弦形 750"/>
              <p:cNvSpPr/>
              <p:nvPr/>
            </p:nvSpPr>
            <p:spPr>
              <a:xfrm rot="9208439">
                <a:off x="1288660" y="2876277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弦形 751"/>
              <p:cNvSpPr/>
              <p:nvPr/>
            </p:nvSpPr>
            <p:spPr>
              <a:xfrm rot="9075496">
                <a:off x="1299180" y="3279394"/>
                <a:ext cx="360000" cy="360000"/>
              </a:xfrm>
              <a:prstGeom prst="chord">
                <a:avLst>
                  <a:gd name="adj1" fmla="val 8583130"/>
                  <a:gd name="adj2" fmla="val 1620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8" name="组合 737"/>
            <p:cNvGrpSpPr/>
            <p:nvPr/>
          </p:nvGrpSpPr>
          <p:grpSpPr>
            <a:xfrm rot="5400000">
              <a:off x="6687589" y="5895250"/>
              <a:ext cx="809809" cy="765655"/>
              <a:chOff x="1641560" y="5004235"/>
              <a:chExt cx="809809" cy="765655"/>
            </a:xfrm>
          </p:grpSpPr>
          <p:sp>
            <p:nvSpPr>
              <p:cNvPr id="748" name="矩形 747"/>
              <p:cNvSpPr/>
              <p:nvPr/>
            </p:nvSpPr>
            <p:spPr>
              <a:xfrm>
                <a:off x="1740853" y="5004235"/>
                <a:ext cx="626564" cy="740858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9" name="矩形 748"/>
              <p:cNvSpPr/>
              <p:nvPr/>
            </p:nvSpPr>
            <p:spPr>
              <a:xfrm>
                <a:off x="1641560" y="5644966"/>
                <a:ext cx="809809" cy="124924"/>
              </a:xfrm>
              <a:prstGeom prst="rect">
                <a:avLst/>
              </a:prstGeom>
              <a:solidFill>
                <a:srgbClr val="585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  <p:sp>
          <p:nvSpPr>
            <p:cNvPr id="739" name="矩形 738"/>
            <p:cNvSpPr/>
            <p:nvPr/>
          </p:nvSpPr>
          <p:spPr>
            <a:xfrm>
              <a:off x="8129948" y="5296371"/>
              <a:ext cx="401661" cy="251444"/>
            </a:xfrm>
            <a:prstGeom prst="rect">
              <a:avLst/>
            </a:prstGeom>
            <a:solidFill>
              <a:srgbClr val="B8A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A89F"/>
                </a:solidFill>
              </a:endParaRPr>
            </a:p>
          </p:txBody>
        </p:sp>
        <p:grpSp>
          <p:nvGrpSpPr>
            <p:cNvPr id="740" name="组合 739"/>
            <p:cNvGrpSpPr/>
            <p:nvPr/>
          </p:nvGrpSpPr>
          <p:grpSpPr>
            <a:xfrm rot="5400000">
              <a:off x="8775641" y="7803408"/>
              <a:ext cx="186648" cy="992855"/>
              <a:chOff x="5253453" y="4011378"/>
              <a:chExt cx="186648" cy="992855"/>
            </a:xfrm>
          </p:grpSpPr>
          <p:sp>
            <p:nvSpPr>
              <p:cNvPr id="741" name="矩形 740"/>
              <p:cNvSpPr/>
              <p:nvPr/>
            </p:nvSpPr>
            <p:spPr>
              <a:xfrm>
                <a:off x="5253453" y="4011378"/>
                <a:ext cx="186648" cy="992855"/>
              </a:xfrm>
              <a:prstGeom prst="rect">
                <a:avLst/>
              </a:prstGeom>
              <a:solidFill>
                <a:srgbClr val="7A7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2" name="矩形 741"/>
              <p:cNvSpPr/>
              <p:nvPr/>
            </p:nvSpPr>
            <p:spPr>
              <a:xfrm>
                <a:off x="5297095" y="4071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3" name="矩形 742"/>
              <p:cNvSpPr/>
              <p:nvPr/>
            </p:nvSpPr>
            <p:spPr>
              <a:xfrm>
                <a:off x="5297095" y="42243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5297095" y="43767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5" name="矩形 744"/>
              <p:cNvSpPr/>
              <p:nvPr/>
            </p:nvSpPr>
            <p:spPr>
              <a:xfrm>
                <a:off x="5297095" y="45291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5297095" y="46815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5297095" y="4833964"/>
                <a:ext cx="108000" cy="108000"/>
              </a:xfrm>
              <a:prstGeom prst="rect">
                <a:avLst/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</p:grpSp>
      </p:grpSp>
      <p:grpSp>
        <p:nvGrpSpPr>
          <p:cNvPr id="827" name="组合 826"/>
          <p:cNvGrpSpPr/>
          <p:nvPr/>
        </p:nvGrpSpPr>
        <p:grpSpPr>
          <a:xfrm>
            <a:off x="969737" y="1129680"/>
            <a:ext cx="348390" cy="379903"/>
            <a:chOff x="580204" y="495337"/>
            <a:chExt cx="1219200" cy="1329482"/>
          </a:xfrm>
        </p:grpSpPr>
        <p:grpSp>
          <p:nvGrpSpPr>
            <p:cNvPr id="828" name="组合 827"/>
            <p:cNvGrpSpPr/>
            <p:nvPr/>
          </p:nvGrpSpPr>
          <p:grpSpPr>
            <a:xfrm>
              <a:off x="580204" y="550478"/>
              <a:ext cx="1219200" cy="1219200"/>
              <a:chOff x="580204" y="550478"/>
              <a:chExt cx="1219200" cy="1219200"/>
            </a:xfrm>
          </p:grpSpPr>
          <p:sp>
            <p:nvSpPr>
              <p:cNvPr id="831" name="矩形 830"/>
              <p:cNvSpPr/>
              <p:nvPr/>
            </p:nvSpPr>
            <p:spPr>
              <a:xfrm>
                <a:off x="580204" y="550478"/>
                <a:ext cx="1219200" cy="12192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1A89F"/>
                  </a:solidFill>
                </a:endParaRPr>
              </a:p>
            </p:txBody>
          </p:sp>
          <p:pic>
            <p:nvPicPr>
              <p:cNvPr id="832" name="图片 8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204" y="55047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829" name="弦形 828"/>
            <p:cNvSpPr/>
            <p:nvPr/>
          </p:nvSpPr>
          <p:spPr>
            <a:xfrm rot="6731148">
              <a:off x="1414179" y="1662819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弦形 829"/>
            <p:cNvSpPr/>
            <p:nvPr/>
          </p:nvSpPr>
          <p:spPr>
            <a:xfrm rot="14868852" flipV="1">
              <a:off x="1414179" y="495337"/>
              <a:ext cx="162000" cy="162000"/>
            </a:xfrm>
            <a:prstGeom prst="chord">
              <a:avLst>
                <a:gd name="adj1" fmla="val 2700000"/>
                <a:gd name="adj2" fmla="val 162274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3" name="图片 8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-486" r="23293" b="34390"/>
          <a:stretch/>
        </p:blipFill>
        <p:spPr>
          <a:xfrm rot="19043560">
            <a:off x="48330" y="224868"/>
            <a:ext cx="960120" cy="716023"/>
          </a:xfrm>
          <a:prstGeom prst="rect">
            <a:avLst/>
          </a:prstGeom>
        </p:spPr>
      </p:pic>
      <p:sp>
        <p:nvSpPr>
          <p:cNvPr id="279" name="Freeform 6"/>
          <p:cNvSpPr>
            <a:spLocks/>
          </p:cNvSpPr>
          <p:nvPr/>
        </p:nvSpPr>
        <p:spPr bwMode="auto">
          <a:xfrm>
            <a:off x="353" y="5553275"/>
            <a:ext cx="9143647" cy="13047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7"/>
          <p:cNvSpPr>
            <a:spLocks/>
          </p:cNvSpPr>
          <p:nvPr/>
        </p:nvSpPr>
        <p:spPr bwMode="auto">
          <a:xfrm>
            <a:off x="353" y="5283859"/>
            <a:ext cx="9143647" cy="421708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354" y="6361454"/>
            <a:ext cx="9143646" cy="9303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3124" tIns="61563" rIns="123124" bIns="61563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8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230381" y="5980004"/>
            <a:ext cx="893677" cy="824733"/>
            <a:chOff x="1398970" y="3784103"/>
            <a:chExt cx="1409772" cy="1301862"/>
          </a:xfrm>
        </p:grpSpPr>
        <p:grpSp>
          <p:nvGrpSpPr>
            <p:cNvPr id="340" name="组合 339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342" name="组合 34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44" name="同心圆 14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3" name="椭圆 342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1" name="TextBox 97"/>
            <p:cNvSpPr txBox="1"/>
            <p:nvPr/>
          </p:nvSpPr>
          <p:spPr>
            <a:xfrm>
              <a:off x="1398970" y="3942126"/>
              <a:ext cx="1409772" cy="974591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lvl="0"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lvl="0"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1082488" y="6080274"/>
            <a:ext cx="965394" cy="624194"/>
            <a:chOff x="2839294" y="3959191"/>
            <a:chExt cx="1522902" cy="985306"/>
          </a:xfrm>
        </p:grpSpPr>
        <p:grpSp>
          <p:nvGrpSpPr>
            <p:cNvPr id="334" name="组合 333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36" name="组合 33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8" name="同心圆 14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" name="椭圆 33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7" name="椭圆 336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5" name="TextBox 104"/>
            <p:cNvSpPr txBox="1"/>
            <p:nvPr/>
          </p:nvSpPr>
          <p:spPr>
            <a:xfrm>
              <a:off x="2839294" y="4134920"/>
              <a:ext cx="1522902" cy="683089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130848" y="5933682"/>
            <a:ext cx="990508" cy="946737"/>
            <a:chOff x="4321029" y="3791953"/>
            <a:chExt cx="1562523" cy="1494445"/>
          </a:xfrm>
        </p:grpSpPr>
        <p:grpSp>
          <p:nvGrpSpPr>
            <p:cNvPr id="328" name="组合 32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30" name="组合 3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3" name="椭圆 33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1" name="椭圆 33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9" name="TextBox 111"/>
            <p:cNvSpPr txBox="1"/>
            <p:nvPr/>
          </p:nvSpPr>
          <p:spPr>
            <a:xfrm>
              <a:off x="4321029" y="4020311"/>
              <a:ext cx="1562523" cy="12660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</a:p>
            <a:p>
              <a:pPr algn="ctr" defTabSz="457200">
                <a:defRPr/>
              </a:pPr>
              <a:endPara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29900" y="6069624"/>
            <a:ext cx="851190" cy="645493"/>
            <a:chOff x="5960629" y="3942381"/>
            <a:chExt cx="1342751" cy="1018926"/>
          </a:xfrm>
        </p:grpSpPr>
        <p:grpSp>
          <p:nvGrpSpPr>
            <p:cNvPr id="322" name="组合 32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24" name="组合 32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7" name="椭圆 32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5" name="椭圆 32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3" name="TextBox 118"/>
            <p:cNvSpPr txBox="1"/>
            <p:nvPr/>
          </p:nvSpPr>
          <p:spPr>
            <a:xfrm>
              <a:off x="5960629" y="4139588"/>
              <a:ext cx="1342751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裸机</a:t>
              </a: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885920" y="6069624"/>
            <a:ext cx="1028841" cy="645493"/>
            <a:chOff x="7196347" y="3942381"/>
            <a:chExt cx="1622993" cy="1018926"/>
          </a:xfrm>
        </p:grpSpPr>
        <p:grpSp>
          <p:nvGrpSpPr>
            <p:cNvPr id="316" name="组合 315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18" name="组合 31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20" name="同心圆 17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1" name="椭圆 32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9" name="椭圆 318"/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" name="TextBox 125"/>
            <p:cNvSpPr txBox="1"/>
            <p:nvPr/>
          </p:nvSpPr>
          <p:spPr>
            <a:xfrm>
              <a:off x="7196347" y="4164873"/>
              <a:ext cx="1622993" cy="6830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UBoot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4746309" y="5962563"/>
            <a:ext cx="1108313" cy="859617"/>
            <a:chOff x="8628893" y="3773382"/>
            <a:chExt cx="1748362" cy="1356924"/>
          </a:xfrm>
        </p:grpSpPr>
        <p:grpSp>
          <p:nvGrpSpPr>
            <p:cNvPr id="310" name="组合 309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312" name="组合 31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4" name="同心圆 17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5" name="椭圆 31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3" name="椭圆 312"/>
              <p:cNvSpPr/>
              <p:nvPr/>
            </p:nvSpPr>
            <p:spPr>
              <a:xfrm>
                <a:off x="4464837" y="2666232"/>
                <a:ext cx="1571762" cy="1572325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1" name="TextBox 132"/>
            <p:cNvSpPr txBox="1"/>
            <p:nvPr/>
          </p:nvSpPr>
          <p:spPr>
            <a:xfrm>
              <a:off x="8628893" y="4034144"/>
              <a:ext cx="1748362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5667002" y="5876878"/>
            <a:ext cx="1387102" cy="965962"/>
            <a:chOff x="10158558" y="3529102"/>
            <a:chExt cx="2648357" cy="1845484"/>
          </a:xfrm>
        </p:grpSpPr>
        <p:grpSp>
          <p:nvGrpSpPr>
            <p:cNvPr id="304" name="组合 303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306" name="组合 30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8" name="同心圆 18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" name="椭圆 306"/>
              <p:cNvSpPr/>
              <p:nvPr/>
            </p:nvSpPr>
            <p:spPr>
              <a:xfrm>
                <a:off x="4422286" y="2619729"/>
                <a:ext cx="1656864" cy="1657461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5" name="TextBox 139"/>
            <p:cNvSpPr txBox="1"/>
            <p:nvPr/>
          </p:nvSpPr>
          <p:spPr>
            <a:xfrm>
              <a:off x="10158558" y="4117587"/>
              <a:ext cx="2648357" cy="774614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6934460" y="5974328"/>
            <a:ext cx="990508" cy="836087"/>
            <a:chOff x="4316248" y="3791953"/>
            <a:chExt cx="1562523" cy="1319782"/>
          </a:xfrm>
        </p:grpSpPr>
        <p:grpSp>
          <p:nvGrpSpPr>
            <p:cNvPr id="298" name="组合 29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300" name="组合 29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02" name="同心圆 15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3" name="椭圆 302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1" name="椭圆 300"/>
              <p:cNvSpPr/>
              <p:nvPr/>
            </p:nvSpPr>
            <p:spPr>
              <a:xfrm>
                <a:off x="4427702" y="2656211"/>
                <a:ext cx="1606932" cy="1607514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9" name="TextBox 111"/>
            <p:cNvSpPr txBox="1"/>
            <p:nvPr/>
          </p:nvSpPr>
          <p:spPr>
            <a:xfrm>
              <a:off x="4316248" y="4032746"/>
              <a:ext cx="1562523" cy="974588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</a:p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7951663" y="6069624"/>
            <a:ext cx="821080" cy="647980"/>
            <a:chOff x="5980734" y="3942381"/>
            <a:chExt cx="1295254" cy="1022852"/>
          </a:xfrm>
        </p:grpSpPr>
        <p:grpSp>
          <p:nvGrpSpPr>
            <p:cNvPr id="292" name="组合 291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4" name="组合 29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96" name="同心圆 16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5" name="椭圆 294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31A6D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3" name="TextBox 118"/>
            <p:cNvSpPr txBox="1"/>
            <p:nvPr/>
          </p:nvSpPr>
          <p:spPr>
            <a:xfrm>
              <a:off x="5980734" y="3990646"/>
              <a:ext cx="1295254" cy="974587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</a:p>
          </p:txBody>
        </p:sp>
      </p:grpSp>
      <p:pic>
        <p:nvPicPr>
          <p:cNvPr id="346" name="图片 3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35" y="540846"/>
            <a:ext cx="2676768" cy="731282"/>
          </a:xfrm>
          <a:prstGeom prst="rect">
            <a:avLst/>
          </a:prstGeom>
        </p:spPr>
      </p:pic>
      <p:grpSp>
        <p:nvGrpSpPr>
          <p:cNvPr id="347" name="组合 346"/>
          <p:cNvGrpSpPr/>
          <p:nvPr/>
        </p:nvGrpSpPr>
        <p:grpSpPr>
          <a:xfrm>
            <a:off x="4061256" y="2318129"/>
            <a:ext cx="5040000" cy="28982"/>
            <a:chOff x="3060700" y="4724400"/>
            <a:chExt cx="5955507" cy="31432"/>
          </a:xfrm>
        </p:grpSpPr>
        <p:cxnSp>
          <p:nvCxnSpPr>
            <p:cNvPr id="348" name="直接连接符 347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组合 349"/>
          <p:cNvGrpSpPr/>
          <p:nvPr/>
        </p:nvGrpSpPr>
        <p:grpSpPr>
          <a:xfrm>
            <a:off x="4061256" y="3692202"/>
            <a:ext cx="5040000" cy="28982"/>
            <a:chOff x="3060700" y="4724400"/>
            <a:chExt cx="5955507" cy="31432"/>
          </a:xfrm>
        </p:grpSpPr>
        <p:cxnSp>
          <p:nvCxnSpPr>
            <p:cNvPr id="351" name="直接连接符 350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文本框 45"/>
          <p:cNvSpPr txBox="1"/>
          <p:nvPr/>
        </p:nvSpPr>
        <p:spPr>
          <a:xfrm>
            <a:off x="4484390" y="2346073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嵌入式开发第一课</a:t>
            </a:r>
          </a:p>
        </p:txBody>
      </p:sp>
      <p:sp>
        <p:nvSpPr>
          <p:cNvPr id="354" name="文本框 59"/>
          <p:cNvSpPr txBox="1"/>
          <p:nvPr/>
        </p:nvSpPr>
        <p:spPr>
          <a:xfrm>
            <a:off x="4938131" y="1763250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悦己之作，方能悦人</a:t>
            </a:r>
          </a:p>
        </p:txBody>
      </p:sp>
      <p:sp>
        <p:nvSpPr>
          <p:cNvPr id="355" name="文本框 60"/>
          <p:cNvSpPr txBox="1"/>
          <p:nvPr/>
        </p:nvSpPr>
        <p:spPr>
          <a:xfrm>
            <a:off x="6100707" y="37953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</a:p>
        </p:txBody>
      </p:sp>
      <p:sp>
        <p:nvSpPr>
          <p:cNvPr id="2" name="矩形 1"/>
          <p:cNvSpPr/>
          <p:nvPr/>
        </p:nvSpPr>
        <p:spPr>
          <a:xfrm>
            <a:off x="5052390" y="3136775"/>
            <a:ext cx="3316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入门系统命令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1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331689"/>
            <a:ext cx="8180478" cy="111131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free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显示系统内存使用情况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05663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4037210"/>
            <a:ext cx="189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  -h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5465093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功能：以人们习惯的格式显示系统内存信息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08791" y="4331689"/>
            <a:ext cx="799609" cy="220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8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2" y="3929022"/>
            <a:ext cx="7379653" cy="203190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ps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显示当前进程信息快照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3628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559690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-aux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8313" y="5960930"/>
            <a:ext cx="289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</a:t>
            </a:r>
            <a:r>
              <a:rPr lang="zh-CN" altLang="en-US" sz="1400" kern="1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显示当前所有进程信息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0671" y="3969277"/>
            <a:ext cx="751170" cy="176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533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6210" y="6067708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按“</a:t>
            </a: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1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0957" y="2635623"/>
            <a:ext cx="7673789" cy="2061284"/>
            <a:chOff x="717176" y="1550893"/>
            <a:chExt cx="7673789" cy="2061284"/>
          </a:xfrm>
        </p:grpSpPr>
        <p:sp>
          <p:nvSpPr>
            <p:cNvPr id="3" name="矩形 2"/>
            <p:cNvSpPr/>
            <p:nvPr/>
          </p:nvSpPr>
          <p:spPr>
            <a:xfrm>
              <a:off x="717176" y="1550893"/>
              <a:ext cx="7673789" cy="2061283"/>
            </a:xfrm>
            <a:prstGeom prst="rect">
              <a:avLst/>
            </a:prstGeom>
            <a:solidFill>
              <a:srgbClr val="30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/>
            <a:srcRect t="1643"/>
            <a:stretch/>
          </p:blipFill>
          <p:spPr>
            <a:xfrm>
              <a:off x="826902" y="1613647"/>
              <a:ext cx="7379653" cy="1998530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371463" y="360385"/>
            <a:ext cx="3533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011685"/>
            <a:ext cx="13965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各项含义</a:t>
            </a:r>
            <a:endParaRPr lang="en-US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0683" y="2865120"/>
            <a:ext cx="357608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6239" y="2865120"/>
            <a:ext cx="322812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34770" y="2865120"/>
            <a:ext cx="387899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63308" y="2865120"/>
            <a:ext cx="387899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86007" y="2865120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24769" y="2865120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65491" y="2863624"/>
            <a:ext cx="318060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76690" y="2863624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06557" y="2863624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08622" y="2863624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58900" y="2863624"/>
            <a:ext cx="1429850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2433" y="5221856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进程所属用户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>
            <a:off x="1009487" y="4678680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08341" y="5226552"/>
            <a:ext cx="1087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%CPU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进程占用的</a:t>
            </a:r>
            <a:endParaRPr lang="en-US" altLang="zh-CN" sz="1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资源百分比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451914" y="4683376"/>
            <a:ext cx="6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96889" y="5221856"/>
            <a:ext cx="108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VSZ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占用的虚拟内存</a:t>
            </a:r>
            <a:endParaRPr lang="en-US" altLang="zh-CN" sz="1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(KB)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>
          <a:xfrm>
            <a:off x="3438061" y="4678680"/>
            <a:ext cx="2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404548" y="5226552"/>
            <a:ext cx="203934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⑦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TTY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进程在哪个</a:t>
            </a:r>
            <a:endParaRPr lang="en-US" altLang="zh-CN" sz="1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终端机运行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？：与终端机无关</a:t>
            </a:r>
            <a:endParaRPr lang="en-US" altLang="zh-CN" sz="1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tty1~6</a:t>
            </a:r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：本机上的登陆者程序</a:t>
            </a:r>
            <a:endParaRPr lang="en-US" altLang="zh-CN" sz="1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pst</a:t>
            </a:r>
            <a:r>
              <a:rPr lang="en-US" altLang="zh-CN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/0</a:t>
            </a:r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：由网络连接进主机的进程</a:t>
            </a:r>
            <a:endParaRPr lang="en-US" altLang="zh-CN" sz="1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4424207" y="4683376"/>
            <a:ext cx="12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42565" y="5221856"/>
            <a:ext cx="14670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⑨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进程被触发启动的时间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endCxn id="37" idx="0"/>
          </p:cNvCxnSpPr>
          <p:nvPr/>
        </p:nvCxnSpPr>
        <p:spPr>
          <a:xfrm>
            <a:off x="5776097" y="4678680"/>
            <a:ext cx="2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28868" y="5411217"/>
            <a:ext cx="1085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COMMAND</a:t>
            </a: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进程的实际命令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371644" y="4696906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617333" y="1757124"/>
            <a:ext cx="825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进程标识符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032599" y="2320448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290420" y="1609410"/>
            <a:ext cx="108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%MEM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进程占用的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</a:t>
            </a:r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</a:t>
            </a:r>
            <a:endParaRPr lang="zh-CN" altLang="en-US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829557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422709" y="1605171"/>
            <a:ext cx="10971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⑥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RSS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固定</a:t>
            </a:r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(KB)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981569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719787" y="1742600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⑧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</a:t>
            </a:r>
          </a:p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进程目前状态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199172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567988" y="1743476"/>
            <a:ext cx="15552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⑩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进程实际使用</a:t>
            </a:r>
            <a:r>
              <a:rPr lang="en-US" altLang="zh-CN" sz="1000" dirty="0" smtClean="0">
                <a:solidFill>
                  <a:srgbClr val="FF0000"/>
                </a:solidFill>
              </a:rPr>
              <a:t>CPU</a:t>
            </a:r>
            <a:r>
              <a:rPr lang="zh-CN" altLang="en-US" sz="1000" dirty="0" smtClean="0">
                <a:solidFill>
                  <a:srgbClr val="FF0000"/>
                </a:solidFill>
              </a:rPr>
              <a:t>的时间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345605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l="482" t="20959" r="95474" b="13783"/>
          <a:stretch/>
        </p:blipFill>
        <p:spPr>
          <a:xfrm>
            <a:off x="7310962" y="5218972"/>
            <a:ext cx="213359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807078"/>
            <a:ext cx="6597789" cy="19523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top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动态的显示系统进程信息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86021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刷新时间（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87498"/>
            <a:ext cx="219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  -d   2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8976" y="5759431"/>
            <a:ext cx="3614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功能：每隔两秒刷新显示系统进程信息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0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731117" y="3306253"/>
            <a:ext cx="7673789" cy="206128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0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313" y="1011685"/>
            <a:ext cx="13965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各项含义</a:t>
            </a:r>
            <a:endParaRPr lang="en-US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1" y="3360717"/>
            <a:ext cx="6597789" cy="195235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548237" y="3429105"/>
            <a:ext cx="47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48237" y="2156057"/>
            <a:ext cx="0" cy="1449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48237" y="2156057"/>
            <a:ext cx="476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548237" y="3605889"/>
            <a:ext cx="47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609197" y="2615289"/>
            <a:ext cx="0" cy="114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09197" y="2615289"/>
            <a:ext cx="415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609197" y="3761337"/>
            <a:ext cx="415144" cy="1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670157" y="3038180"/>
            <a:ext cx="0" cy="97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70157" y="3038180"/>
            <a:ext cx="35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b="91621"/>
          <a:stretch/>
        </p:blipFill>
        <p:spPr>
          <a:xfrm>
            <a:off x="1024342" y="1725298"/>
            <a:ext cx="6597789" cy="163591"/>
          </a:xfrm>
          <a:prstGeom prst="rect">
            <a:avLst/>
          </a:prstGeom>
        </p:spPr>
      </p:pic>
      <p:sp>
        <p:nvSpPr>
          <p:cNvPr id="111" name="矩形 110"/>
          <p:cNvSpPr/>
          <p:nvPr/>
        </p:nvSpPr>
        <p:spPr>
          <a:xfrm>
            <a:off x="1495758" y="151825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目前时间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235837" y="1517988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开机了多久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991951" y="1525541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登陆用户数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39150" y="1517988"/>
            <a:ext cx="2621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平均工作负载：一分钟，五分钟，十五分钟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 rotWithShape="1">
          <a:blip r:embed="rId3"/>
          <a:srcRect t="8004" b="84190"/>
          <a:stretch/>
        </p:blipFill>
        <p:spPr>
          <a:xfrm>
            <a:off x="1024342" y="2067192"/>
            <a:ext cx="6597789" cy="152400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1431284" y="186331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目前进程总数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520995" y="187141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运作中个数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526216" y="187141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休眠中个数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730288" y="187141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停止个数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620082" y="185934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僵尸进程个数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 rotWithShape="1">
          <a:blip r:embed="rId3"/>
          <a:srcRect t="24413" b="58726"/>
          <a:stretch/>
        </p:blipFill>
        <p:spPr>
          <a:xfrm>
            <a:off x="1024341" y="2852180"/>
            <a:ext cx="6597789" cy="329184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 rotWithShape="1">
          <a:blip r:embed="rId3"/>
          <a:srcRect t="16313" b="75361"/>
          <a:stretch/>
        </p:blipFill>
        <p:spPr>
          <a:xfrm>
            <a:off x="1024341" y="2529000"/>
            <a:ext cx="6597789" cy="162560"/>
          </a:xfrm>
          <a:prstGeom prst="rect">
            <a:avLst/>
          </a:prstGeom>
        </p:spPr>
      </p:pic>
      <p:cxnSp>
        <p:nvCxnSpPr>
          <p:cNvPr id="126" name="直接连接符 125"/>
          <p:cNvCxnSpPr/>
          <p:nvPr/>
        </p:nvCxnSpPr>
        <p:spPr>
          <a:xfrm flipH="1">
            <a:off x="475085" y="3429105"/>
            <a:ext cx="5492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475085" y="1807093"/>
            <a:ext cx="0" cy="1622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468313" y="1810575"/>
            <a:ext cx="556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670157" y="4012797"/>
            <a:ext cx="3641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1510804" y="2259187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用户空间</a:t>
            </a:r>
            <a:endParaRPr lang="en-US" altLang="zh-CN" sz="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en-US" altLang="zh-CN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 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484423" y="2660358"/>
            <a:ext cx="18517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物理内存和虚拟内存使用情况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013566" y="2179524"/>
            <a:ext cx="992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用户进程空间</a:t>
            </a:r>
            <a:r>
              <a:rPr lang="zh-CN" altLang="en-US" sz="7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</a:t>
            </a:r>
            <a:endParaRPr lang="en-US" altLang="zh-CN" sz="7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改变过优先级的进程</a:t>
            </a:r>
            <a:endParaRPr lang="en-US" altLang="zh-CN" sz="7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en-US" altLang="zh-CN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297352" y="2256468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内核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lang="en-US" altLang="zh-CN" sz="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en-US" altLang="zh-CN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 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923657" y="2260291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空闲</a:t>
            </a:r>
            <a:r>
              <a:rPr lang="en-US" altLang="zh-CN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521898" y="2253980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等待输入输出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lang="en-US" altLang="zh-CN" sz="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时间百分比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362576" y="2351346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硬件中断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036503" y="2341922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软件中断 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880733" y="236549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62671" y="5635608"/>
            <a:ext cx="498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</a:t>
            </a:r>
            <a:r>
              <a:rPr lang="en-US" altLang="zh-CN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84" name="直接箭头连接符 183"/>
          <p:cNvCxnSpPr>
            <a:endCxn id="183" idx="0"/>
          </p:cNvCxnSpPr>
          <p:nvPr/>
        </p:nvCxnSpPr>
        <p:spPr>
          <a:xfrm flipH="1">
            <a:off x="1112099" y="5356491"/>
            <a:ext cx="289540" cy="279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1265408" y="5635608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所属用户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87" name="直接箭头连接符 186"/>
          <p:cNvCxnSpPr>
            <a:endCxn id="186" idx="0"/>
          </p:cNvCxnSpPr>
          <p:nvPr/>
        </p:nvCxnSpPr>
        <p:spPr>
          <a:xfrm flipH="1">
            <a:off x="1562926" y="5370728"/>
            <a:ext cx="261580" cy="264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1712568" y="5628219"/>
            <a:ext cx="81144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进程优先级</a:t>
            </a:r>
            <a:endParaRPr lang="en-US" altLang="zh-CN" sz="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越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小越先执行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2384361" y="5625027"/>
            <a:ext cx="81144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NI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有关</a:t>
            </a:r>
            <a:endParaRPr lang="en-US" altLang="zh-CN" sz="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越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小越先执行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 flipH="1">
            <a:off x="2814989" y="5378025"/>
            <a:ext cx="66730" cy="271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3099067" y="5646651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3" name="直接箭头连接符 192"/>
          <p:cNvCxnSpPr>
            <a:endCxn id="192" idx="0"/>
          </p:cNvCxnSpPr>
          <p:nvPr/>
        </p:nvCxnSpPr>
        <p:spPr>
          <a:xfrm flipH="1">
            <a:off x="3396585" y="5367534"/>
            <a:ext cx="4" cy="279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3569696" y="5646651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⑥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常驻内存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5" name="直接箭头连接符 194"/>
          <p:cNvCxnSpPr>
            <a:endCxn id="194" idx="0"/>
          </p:cNvCxnSpPr>
          <p:nvPr/>
        </p:nvCxnSpPr>
        <p:spPr>
          <a:xfrm flipH="1">
            <a:off x="3867214" y="5367534"/>
            <a:ext cx="67964" cy="279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4055324" y="5643947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⑦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SHR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共享内存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9" name="直接箭头连接符 198"/>
          <p:cNvCxnSpPr>
            <a:endCxn id="198" idx="0"/>
          </p:cNvCxnSpPr>
          <p:nvPr/>
        </p:nvCxnSpPr>
        <p:spPr>
          <a:xfrm flipH="1">
            <a:off x="4352842" y="5391739"/>
            <a:ext cx="99145" cy="25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4558561" y="5648989"/>
            <a:ext cx="127150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⑧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lang="en-US" altLang="zh-CN" sz="8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进程状态</a:t>
            </a:r>
            <a:endParaRPr lang="en-US" altLang="zh-CN" sz="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solidFill>
                  <a:srgbClr val="FF0000"/>
                </a:solidFill>
              </a:rPr>
              <a:t>D= </a:t>
            </a:r>
            <a:r>
              <a:rPr lang="zh-CN" altLang="en-US" sz="800" dirty="0" smtClean="0">
                <a:solidFill>
                  <a:srgbClr val="FF0000"/>
                </a:solidFill>
              </a:rPr>
              <a:t>不可</a:t>
            </a:r>
            <a:r>
              <a:rPr lang="zh-CN" altLang="en-US" sz="800" dirty="0">
                <a:solidFill>
                  <a:srgbClr val="FF0000"/>
                </a:solidFill>
              </a:rPr>
              <a:t>中断的睡眠状态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R=    </a:t>
            </a:r>
            <a:r>
              <a:rPr lang="zh-CN" altLang="en-US" sz="800" dirty="0" smtClean="0">
                <a:solidFill>
                  <a:srgbClr val="FF0000"/>
                </a:solidFill>
              </a:rPr>
              <a:t>运行            </a:t>
            </a:r>
            <a:r>
              <a:rPr lang="en-US" altLang="zh-CN" sz="800" dirty="0" smtClean="0">
                <a:solidFill>
                  <a:srgbClr val="FF0000"/>
                </a:solidFill>
              </a:rPr>
              <a:t>S</a:t>
            </a:r>
            <a:r>
              <a:rPr lang="en-US" altLang="zh-CN" sz="800" dirty="0">
                <a:solidFill>
                  <a:srgbClr val="FF0000"/>
                </a:solidFill>
              </a:rPr>
              <a:t>=    </a:t>
            </a:r>
            <a:r>
              <a:rPr lang="zh-CN" altLang="en-US" sz="800" dirty="0">
                <a:solidFill>
                  <a:srgbClr val="FF0000"/>
                </a:solidFill>
              </a:rPr>
              <a:t>睡眠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T=    </a:t>
            </a:r>
            <a:r>
              <a:rPr lang="zh-CN" altLang="en-US" sz="800" dirty="0">
                <a:solidFill>
                  <a:srgbClr val="FF0000"/>
                </a:solidFill>
              </a:rPr>
              <a:t>跟踪</a:t>
            </a:r>
            <a:r>
              <a:rPr lang="en-US" altLang="zh-CN" sz="800" dirty="0">
                <a:solidFill>
                  <a:srgbClr val="FF0000"/>
                </a:solidFill>
              </a:rPr>
              <a:t>/</a:t>
            </a:r>
            <a:r>
              <a:rPr lang="zh-CN" altLang="en-US" sz="800" dirty="0" smtClean="0">
                <a:solidFill>
                  <a:srgbClr val="FF0000"/>
                </a:solidFill>
              </a:rPr>
              <a:t>停止  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Z</a:t>
            </a:r>
            <a:r>
              <a:rPr lang="en-US" altLang="zh-CN" sz="800" dirty="0">
                <a:solidFill>
                  <a:srgbClr val="FF0000"/>
                </a:solidFill>
              </a:rPr>
              <a:t>=    </a:t>
            </a:r>
            <a:r>
              <a:rPr lang="zh-CN" altLang="en-US" sz="800" dirty="0">
                <a:solidFill>
                  <a:srgbClr val="FF0000"/>
                </a:solidFill>
              </a:rPr>
              <a:t>僵尸进程</a:t>
            </a:r>
          </a:p>
        </p:txBody>
      </p:sp>
      <p:cxnSp>
        <p:nvCxnSpPr>
          <p:cNvPr id="201" name="直接箭头连接符 200"/>
          <p:cNvCxnSpPr/>
          <p:nvPr/>
        </p:nvCxnSpPr>
        <p:spPr>
          <a:xfrm>
            <a:off x="4810419" y="5391739"/>
            <a:ext cx="331916" cy="290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688791" y="5664108"/>
            <a:ext cx="7008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⑨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%CPU</a:t>
            </a:r>
          </a:p>
          <a:p>
            <a:pPr algn="ctr"/>
            <a:r>
              <a:rPr lang="en-US" altLang="zh-CN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使用率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5163586" y="5377950"/>
            <a:ext cx="799516" cy="37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6326479" y="5643947"/>
            <a:ext cx="7168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⑩</a:t>
            </a:r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%MEM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内存使用率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5683150" y="5373987"/>
            <a:ext cx="922995" cy="33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6951366" y="5637496"/>
            <a:ext cx="9028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1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%TIME+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累加的使用时间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4" name="直接箭头连接符 223"/>
          <p:cNvCxnSpPr/>
          <p:nvPr/>
        </p:nvCxnSpPr>
        <p:spPr>
          <a:xfrm>
            <a:off x="6349249" y="5387697"/>
            <a:ext cx="1005133" cy="311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图片 224"/>
          <p:cNvPicPr>
            <a:picLocks noChangeAspect="1"/>
          </p:cNvPicPr>
          <p:nvPr/>
        </p:nvPicPr>
        <p:blipFill rotWithShape="1">
          <a:blip r:embed="rId4"/>
          <a:srcRect r="93595" b="4609"/>
          <a:stretch/>
        </p:blipFill>
        <p:spPr>
          <a:xfrm>
            <a:off x="7314815" y="5592461"/>
            <a:ext cx="305313" cy="342218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7820884" y="5625027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%MEM</a:t>
            </a:r>
          </a:p>
          <a:p>
            <a:pPr algn="ctr"/>
            <a:r>
              <a:rPr lang="zh-CN" altLang="en-US" sz="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指令程序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6951366" y="5376263"/>
            <a:ext cx="1105902" cy="304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图片 227"/>
          <p:cNvPicPr>
            <a:picLocks noChangeAspect="1"/>
          </p:cNvPicPr>
          <p:nvPr/>
        </p:nvPicPr>
        <p:blipFill rotWithShape="1">
          <a:blip r:embed="rId5"/>
          <a:srcRect r="95876"/>
          <a:stretch/>
        </p:blipFill>
        <p:spPr>
          <a:xfrm>
            <a:off x="8027483" y="5579645"/>
            <a:ext cx="197834" cy="361051"/>
          </a:xfrm>
          <a:prstGeom prst="rect">
            <a:avLst/>
          </a:prstGeom>
        </p:spPr>
      </p:pic>
      <p:cxnSp>
        <p:nvCxnSpPr>
          <p:cNvPr id="232" name="直接箭头连接符 231"/>
          <p:cNvCxnSpPr/>
          <p:nvPr/>
        </p:nvCxnSpPr>
        <p:spPr>
          <a:xfrm flipH="1">
            <a:off x="2182238" y="5379067"/>
            <a:ext cx="261580" cy="264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734365"/>
            <a:ext cx="3350500" cy="200173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kill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发送信号给进程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87147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进程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3365032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   -9</a:t>
            </a:r>
            <a:r>
              <a:rPr kumimoji="0" lang="en-US" altLang="zh-CN" sz="1800" b="0" i="0" u="none" strike="noStrike" kern="1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3615  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5792616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功能：结束指定进程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0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reboot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重启计算机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78179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reboot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71463" y="360385"/>
            <a:ext cx="422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reboot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halt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关闭计算机</a:t>
              </a:r>
              <a:endParaRPr lang="en-US" altLang="zh-CN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32213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71463" y="360385"/>
            <a:ext cx="5808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halt 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shutdown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1463" y="3769426"/>
            <a:ext cx="5402973" cy="2585323"/>
            <a:chOff x="398464" y="1832061"/>
            <a:chExt cx="5402973" cy="2585323"/>
          </a:xfrm>
        </p:grpSpPr>
        <p:sp>
          <p:nvSpPr>
            <p:cNvPr id="14" name="矩形 13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shutdown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关闭计算机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65497"/>
              </p:ext>
            </p:extLst>
          </p:nvPr>
        </p:nvGraphicFramePr>
        <p:xfrm>
          <a:off x="460514" y="5087613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shutdown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倒计时关机时间（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4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452" y="3196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课程简介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78725" y="1859304"/>
            <a:ext cx="2008628" cy="1955698"/>
            <a:chOff x="10845548" y="3458620"/>
            <a:chExt cx="725612" cy="706491"/>
          </a:xfrm>
        </p:grpSpPr>
        <p:sp>
          <p:nvSpPr>
            <p:cNvPr id="18" name="Freeform 261"/>
            <p:cNvSpPr/>
            <p:nvPr/>
          </p:nvSpPr>
          <p:spPr bwMode="auto">
            <a:xfrm>
              <a:off x="10955245" y="4035285"/>
              <a:ext cx="127813" cy="85544"/>
            </a:xfrm>
            <a:custGeom>
              <a:avLst/>
              <a:gdLst>
                <a:gd name="T0" fmla="*/ 0 w 278"/>
                <a:gd name="T1" fmla="*/ 78 h 185"/>
                <a:gd name="T2" fmla="*/ 5 w 278"/>
                <a:gd name="T3" fmla="*/ 78 h 185"/>
                <a:gd name="T4" fmla="*/ 138 w 278"/>
                <a:gd name="T5" fmla="*/ 185 h 185"/>
                <a:gd name="T6" fmla="*/ 150 w 278"/>
                <a:gd name="T7" fmla="*/ 185 h 185"/>
                <a:gd name="T8" fmla="*/ 278 w 278"/>
                <a:gd name="T9" fmla="*/ 72 h 185"/>
                <a:gd name="T10" fmla="*/ 169 w 278"/>
                <a:gd name="T11" fmla="*/ 0 h 185"/>
                <a:gd name="T12" fmla="*/ 115 w 278"/>
                <a:gd name="T13" fmla="*/ 0 h 185"/>
                <a:gd name="T14" fmla="*/ 63 w 278"/>
                <a:gd name="T15" fmla="*/ 0 h 185"/>
                <a:gd name="T16" fmla="*/ 44 w 278"/>
                <a:gd name="T17" fmla="*/ 2 h 185"/>
                <a:gd name="T18" fmla="*/ 0 w 278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85">
                  <a:moveTo>
                    <a:pt x="0" y="78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68" y="78"/>
                    <a:pt x="116" y="119"/>
                    <a:pt x="138" y="185"/>
                  </a:cubicBezTo>
                  <a:cubicBezTo>
                    <a:pt x="150" y="185"/>
                    <a:pt x="150" y="185"/>
                    <a:pt x="150" y="185"/>
                  </a:cubicBezTo>
                  <a:cubicBezTo>
                    <a:pt x="171" y="118"/>
                    <a:pt x="217" y="75"/>
                    <a:pt x="278" y="72"/>
                  </a:cubicBezTo>
                  <a:cubicBezTo>
                    <a:pt x="256" y="28"/>
                    <a:pt x="219" y="0"/>
                    <a:pt x="16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3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262"/>
            <p:cNvSpPr>
              <a:spLocks noChangeArrowheads="1"/>
            </p:cNvSpPr>
            <p:nvPr/>
          </p:nvSpPr>
          <p:spPr bwMode="auto">
            <a:xfrm>
              <a:off x="10972354" y="3944710"/>
              <a:ext cx="73467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63"/>
            <p:cNvSpPr/>
            <p:nvPr/>
          </p:nvSpPr>
          <p:spPr bwMode="auto">
            <a:xfrm>
              <a:off x="11134384" y="4033273"/>
              <a:ext cx="127813" cy="84537"/>
            </a:xfrm>
            <a:custGeom>
              <a:avLst/>
              <a:gdLst>
                <a:gd name="T0" fmla="*/ 0 w 277"/>
                <a:gd name="T1" fmla="*/ 78 h 185"/>
                <a:gd name="T2" fmla="*/ 4 w 277"/>
                <a:gd name="T3" fmla="*/ 78 h 185"/>
                <a:gd name="T4" fmla="*/ 138 w 277"/>
                <a:gd name="T5" fmla="*/ 185 h 185"/>
                <a:gd name="T6" fmla="*/ 149 w 277"/>
                <a:gd name="T7" fmla="*/ 185 h 185"/>
                <a:gd name="T8" fmla="*/ 277 w 277"/>
                <a:gd name="T9" fmla="*/ 72 h 185"/>
                <a:gd name="T10" fmla="*/ 168 w 277"/>
                <a:gd name="T11" fmla="*/ 0 h 185"/>
                <a:gd name="T12" fmla="*/ 114 w 277"/>
                <a:gd name="T13" fmla="*/ 0 h 185"/>
                <a:gd name="T14" fmla="*/ 62 w 277"/>
                <a:gd name="T15" fmla="*/ 0 h 185"/>
                <a:gd name="T16" fmla="*/ 44 w 277"/>
                <a:gd name="T17" fmla="*/ 2 h 185"/>
                <a:gd name="T18" fmla="*/ 0 w 277"/>
                <a:gd name="T19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70" y="118"/>
                    <a:pt x="216" y="75"/>
                    <a:pt x="277" y="72"/>
                  </a:cubicBezTo>
                  <a:cubicBezTo>
                    <a:pt x="255" y="28"/>
                    <a:pt x="218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2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64"/>
            <p:cNvSpPr>
              <a:spLocks noChangeArrowheads="1"/>
            </p:cNvSpPr>
            <p:nvPr/>
          </p:nvSpPr>
          <p:spPr bwMode="auto">
            <a:xfrm>
              <a:off x="11150486" y="394269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65"/>
            <p:cNvSpPr/>
            <p:nvPr/>
          </p:nvSpPr>
          <p:spPr bwMode="auto">
            <a:xfrm>
              <a:off x="11312516" y="4030254"/>
              <a:ext cx="138883" cy="85544"/>
            </a:xfrm>
            <a:custGeom>
              <a:avLst/>
              <a:gdLst>
                <a:gd name="T0" fmla="*/ 0 w 301"/>
                <a:gd name="T1" fmla="*/ 78 h 185"/>
                <a:gd name="T2" fmla="*/ 4 w 301"/>
                <a:gd name="T3" fmla="*/ 78 h 185"/>
                <a:gd name="T4" fmla="*/ 138 w 301"/>
                <a:gd name="T5" fmla="*/ 185 h 185"/>
                <a:gd name="T6" fmla="*/ 301 w 301"/>
                <a:gd name="T7" fmla="*/ 185 h 185"/>
                <a:gd name="T8" fmla="*/ 168 w 301"/>
                <a:gd name="T9" fmla="*/ 0 h 185"/>
                <a:gd name="T10" fmla="*/ 114 w 301"/>
                <a:gd name="T11" fmla="*/ 0 h 185"/>
                <a:gd name="T12" fmla="*/ 62 w 301"/>
                <a:gd name="T13" fmla="*/ 0 h 185"/>
                <a:gd name="T14" fmla="*/ 44 w 301"/>
                <a:gd name="T15" fmla="*/ 1 h 185"/>
                <a:gd name="T16" fmla="*/ 0 w 301"/>
                <a:gd name="T17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185">
                  <a:moveTo>
                    <a:pt x="0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67" y="78"/>
                    <a:pt x="115" y="119"/>
                    <a:pt x="138" y="185"/>
                  </a:cubicBezTo>
                  <a:cubicBezTo>
                    <a:pt x="301" y="185"/>
                    <a:pt x="301" y="185"/>
                    <a:pt x="301" y="185"/>
                  </a:cubicBezTo>
                  <a:cubicBezTo>
                    <a:pt x="301" y="83"/>
                    <a:pt x="254" y="0"/>
                    <a:pt x="16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0" y="1"/>
                    <a:pt x="44" y="1"/>
                  </a:cubicBezTo>
                  <a:cubicBezTo>
                    <a:pt x="39" y="33"/>
                    <a:pt x="22" y="61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266"/>
            <p:cNvSpPr>
              <a:spLocks noChangeArrowheads="1"/>
            </p:cNvSpPr>
            <p:nvPr/>
          </p:nvSpPr>
          <p:spPr bwMode="auto">
            <a:xfrm>
              <a:off x="11328618" y="3939678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7"/>
            <p:cNvSpPr/>
            <p:nvPr/>
          </p:nvSpPr>
          <p:spPr bwMode="auto">
            <a:xfrm>
              <a:off x="10847561" y="407856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4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68"/>
            <p:cNvSpPr>
              <a:spLocks noChangeArrowheads="1"/>
            </p:cNvSpPr>
            <p:nvPr/>
          </p:nvSpPr>
          <p:spPr bwMode="auto">
            <a:xfrm>
              <a:off x="10896874" y="3986978"/>
              <a:ext cx="72461" cy="8554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9"/>
            <p:cNvSpPr/>
            <p:nvPr/>
          </p:nvSpPr>
          <p:spPr bwMode="auto">
            <a:xfrm>
              <a:off x="11025693" y="4075541"/>
              <a:ext cx="171088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70"/>
            <p:cNvSpPr>
              <a:spLocks noChangeArrowheads="1"/>
            </p:cNvSpPr>
            <p:nvPr/>
          </p:nvSpPr>
          <p:spPr bwMode="auto">
            <a:xfrm>
              <a:off x="11075006" y="3984966"/>
              <a:ext cx="72461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1"/>
            <p:cNvSpPr/>
            <p:nvPr/>
          </p:nvSpPr>
          <p:spPr bwMode="auto">
            <a:xfrm>
              <a:off x="11203825" y="4072522"/>
              <a:ext cx="172094" cy="85544"/>
            </a:xfrm>
            <a:custGeom>
              <a:avLst/>
              <a:gdLst>
                <a:gd name="T0" fmla="*/ 0 w 372"/>
                <a:gd name="T1" fmla="*/ 185 h 185"/>
                <a:gd name="T2" fmla="*/ 133 w 372"/>
                <a:gd name="T3" fmla="*/ 0 h 185"/>
                <a:gd name="T4" fmla="*/ 185 w 372"/>
                <a:gd name="T5" fmla="*/ 0 h 185"/>
                <a:gd name="T6" fmla="*/ 239 w 372"/>
                <a:gd name="T7" fmla="*/ 0 h 185"/>
                <a:gd name="T8" fmla="*/ 372 w 372"/>
                <a:gd name="T9" fmla="*/ 185 h 185"/>
                <a:gd name="T10" fmla="*/ 0 w 372"/>
                <a:gd name="T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185">
                  <a:moveTo>
                    <a:pt x="0" y="185"/>
                  </a:moveTo>
                  <a:cubicBezTo>
                    <a:pt x="0" y="83"/>
                    <a:pt x="47" y="0"/>
                    <a:pt x="13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325" y="0"/>
                    <a:pt x="372" y="83"/>
                    <a:pt x="372" y="185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72"/>
            <p:cNvSpPr>
              <a:spLocks noChangeArrowheads="1"/>
            </p:cNvSpPr>
            <p:nvPr/>
          </p:nvSpPr>
          <p:spPr bwMode="auto">
            <a:xfrm>
              <a:off x="11253139" y="3981947"/>
              <a:ext cx="73467" cy="84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3"/>
            <p:cNvSpPr/>
            <p:nvPr/>
          </p:nvSpPr>
          <p:spPr bwMode="auto">
            <a:xfrm>
              <a:off x="11474546" y="3653861"/>
              <a:ext cx="25160" cy="52333"/>
            </a:xfrm>
            <a:custGeom>
              <a:avLst/>
              <a:gdLst>
                <a:gd name="T0" fmla="*/ 0 w 25"/>
                <a:gd name="T1" fmla="*/ 13 h 52"/>
                <a:gd name="T2" fmla="*/ 13 w 25"/>
                <a:gd name="T3" fmla="*/ 52 h 52"/>
                <a:gd name="T4" fmla="*/ 25 w 25"/>
                <a:gd name="T5" fmla="*/ 13 h 52"/>
                <a:gd name="T6" fmla="*/ 13 w 25"/>
                <a:gd name="T7" fmla="*/ 0 h 52"/>
                <a:gd name="T8" fmla="*/ 0 w 25"/>
                <a:gd name="T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2">
                  <a:moveTo>
                    <a:pt x="0" y="13"/>
                  </a:moveTo>
                  <a:lnTo>
                    <a:pt x="13" y="52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74"/>
            <p:cNvSpPr>
              <a:spLocks noChangeArrowheads="1"/>
            </p:cNvSpPr>
            <p:nvPr/>
          </p:nvSpPr>
          <p:spPr bwMode="auto">
            <a:xfrm>
              <a:off x="11450393" y="3561273"/>
              <a:ext cx="74473" cy="85544"/>
            </a:xfrm>
            <a:prstGeom prst="ellipse">
              <a:avLst/>
            </a:pr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5"/>
            <p:cNvSpPr/>
            <p:nvPr/>
          </p:nvSpPr>
          <p:spPr bwMode="auto">
            <a:xfrm>
              <a:off x="11307484" y="3653861"/>
              <a:ext cx="263676" cy="397527"/>
            </a:xfrm>
            <a:custGeom>
              <a:avLst/>
              <a:gdLst>
                <a:gd name="T0" fmla="*/ 572 w 572"/>
                <a:gd name="T1" fmla="*/ 174 h 864"/>
                <a:gd name="T2" fmla="*/ 442 w 572"/>
                <a:gd name="T3" fmla="*/ 0 h 864"/>
                <a:gd name="T4" fmla="*/ 389 w 572"/>
                <a:gd name="T5" fmla="*/ 153 h 864"/>
                <a:gd name="T6" fmla="*/ 389 w 572"/>
                <a:gd name="T7" fmla="*/ 153 h 864"/>
                <a:gd name="T8" fmla="*/ 338 w 572"/>
                <a:gd name="T9" fmla="*/ 0 h 864"/>
                <a:gd name="T10" fmla="*/ 333 w 572"/>
                <a:gd name="T11" fmla="*/ 1 h 864"/>
                <a:gd name="T12" fmla="*/ 333 w 572"/>
                <a:gd name="T13" fmla="*/ 1 h 864"/>
                <a:gd name="T14" fmla="*/ 284 w 572"/>
                <a:gd name="T15" fmla="*/ 15 h 864"/>
                <a:gd name="T16" fmla="*/ 181 w 572"/>
                <a:gd name="T17" fmla="*/ 122 h 864"/>
                <a:gd name="T18" fmla="*/ 50 w 572"/>
                <a:gd name="T19" fmla="*/ 67 h 864"/>
                <a:gd name="T20" fmla="*/ 8 w 572"/>
                <a:gd name="T21" fmla="*/ 92 h 864"/>
                <a:gd name="T22" fmla="*/ 19 w 572"/>
                <a:gd name="T23" fmla="*/ 140 h 864"/>
                <a:gd name="T24" fmla="*/ 183 w 572"/>
                <a:gd name="T25" fmla="*/ 210 h 864"/>
                <a:gd name="T26" fmla="*/ 194 w 572"/>
                <a:gd name="T27" fmla="*/ 211 h 864"/>
                <a:gd name="T28" fmla="*/ 211 w 572"/>
                <a:gd name="T29" fmla="*/ 203 h 864"/>
                <a:gd name="T30" fmla="*/ 266 w 572"/>
                <a:gd name="T31" fmla="*/ 146 h 864"/>
                <a:gd name="T32" fmla="*/ 267 w 572"/>
                <a:gd name="T33" fmla="*/ 200 h 864"/>
                <a:gd name="T34" fmla="*/ 267 w 572"/>
                <a:gd name="T35" fmla="*/ 480 h 864"/>
                <a:gd name="T36" fmla="*/ 267 w 572"/>
                <a:gd name="T37" fmla="*/ 488 h 864"/>
                <a:gd name="T38" fmla="*/ 267 w 572"/>
                <a:gd name="T39" fmla="*/ 805 h 864"/>
                <a:gd name="T40" fmla="*/ 329 w 572"/>
                <a:gd name="T41" fmla="*/ 864 h 864"/>
                <a:gd name="T42" fmla="*/ 390 w 572"/>
                <a:gd name="T43" fmla="*/ 811 h 864"/>
                <a:gd name="T44" fmla="*/ 451 w 572"/>
                <a:gd name="T45" fmla="*/ 864 h 864"/>
                <a:gd name="T46" fmla="*/ 512 w 572"/>
                <a:gd name="T47" fmla="*/ 805 h 864"/>
                <a:gd name="T48" fmla="*/ 512 w 572"/>
                <a:gd name="T49" fmla="*/ 496 h 864"/>
                <a:gd name="T50" fmla="*/ 513 w 572"/>
                <a:gd name="T51" fmla="*/ 488 h 864"/>
                <a:gd name="T52" fmla="*/ 513 w 572"/>
                <a:gd name="T53" fmla="*/ 452 h 864"/>
                <a:gd name="T54" fmla="*/ 531 w 572"/>
                <a:gd name="T55" fmla="*/ 457 h 864"/>
                <a:gd name="T56" fmla="*/ 572 w 572"/>
                <a:gd name="T57" fmla="*/ 417 h 864"/>
                <a:gd name="T58" fmla="*/ 572 w 572"/>
                <a:gd name="T59" fmla="*/ 176 h 864"/>
                <a:gd name="T60" fmla="*/ 572 w 572"/>
                <a:gd name="T61" fmla="*/ 17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2" h="864">
                  <a:moveTo>
                    <a:pt x="572" y="174"/>
                  </a:moveTo>
                  <a:cubicBezTo>
                    <a:pt x="570" y="78"/>
                    <a:pt x="524" y="0"/>
                    <a:pt x="442" y="0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6" y="0"/>
                    <a:pt x="335" y="0"/>
                    <a:pt x="333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14" y="2"/>
                    <a:pt x="296" y="3"/>
                    <a:pt x="284" y="15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35" y="61"/>
                    <a:pt x="16" y="72"/>
                    <a:pt x="8" y="92"/>
                  </a:cubicBezTo>
                  <a:cubicBezTo>
                    <a:pt x="0" y="112"/>
                    <a:pt x="5" y="133"/>
                    <a:pt x="19" y="14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7" y="211"/>
                    <a:pt x="191" y="211"/>
                    <a:pt x="194" y="211"/>
                  </a:cubicBezTo>
                  <a:cubicBezTo>
                    <a:pt x="200" y="210"/>
                    <a:pt x="205" y="208"/>
                    <a:pt x="211" y="203"/>
                  </a:cubicBezTo>
                  <a:cubicBezTo>
                    <a:pt x="266" y="146"/>
                    <a:pt x="266" y="146"/>
                    <a:pt x="266" y="146"/>
                  </a:cubicBezTo>
                  <a:cubicBezTo>
                    <a:pt x="266" y="170"/>
                    <a:pt x="267" y="189"/>
                    <a:pt x="267" y="200"/>
                  </a:cubicBezTo>
                  <a:cubicBezTo>
                    <a:pt x="267" y="480"/>
                    <a:pt x="267" y="480"/>
                    <a:pt x="267" y="480"/>
                  </a:cubicBezTo>
                  <a:cubicBezTo>
                    <a:pt x="267" y="488"/>
                    <a:pt x="267" y="488"/>
                    <a:pt x="267" y="488"/>
                  </a:cubicBezTo>
                  <a:cubicBezTo>
                    <a:pt x="267" y="805"/>
                    <a:pt x="267" y="805"/>
                    <a:pt x="267" y="805"/>
                  </a:cubicBezTo>
                  <a:cubicBezTo>
                    <a:pt x="267" y="838"/>
                    <a:pt x="295" y="864"/>
                    <a:pt x="329" y="864"/>
                  </a:cubicBezTo>
                  <a:cubicBezTo>
                    <a:pt x="360" y="864"/>
                    <a:pt x="386" y="841"/>
                    <a:pt x="390" y="811"/>
                  </a:cubicBezTo>
                  <a:cubicBezTo>
                    <a:pt x="393" y="841"/>
                    <a:pt x="419" y="864"/>
                    <a:pt x="451" y="864"/>
                  </a:cubicBezTo>
                  <a:cubicBezTo>
                    <a:pt x="485" y="864"/>
                    <a:pt x="512" y="838"/>
                    <a:pt x="512" y="805"/>
                  </a:cubicBezTo>
                  <a:cubicBezTo>
                    <a:pt x="512" y="496"/>
                    <a:pt x="512" y="496"/>
                    <a:pt x="512" y="496"/>
                  </a:cubicBezTo>
                  <a:cubicBezTo>
                    <a:pt x="512" y="494"/>
                    <a:pt x="513" y="491"/>
                    <a:pt x="513" y="488"/>
                  </a:cubicBezTo>
                  <a:cubicBezTo>
                    <a:pt x="513" y="452"/>
                    <a:pt x="513" y="452"/>
                    <a:pt x="513" y="452"/>
                  </a:cubicBezTo>
                  <a:cubicBezTo>
                    <a:pt x="518" y="455"/>
                    <a:pt x="525" y="457"/>
                    <a:pt x="531" y="457"/>
                  </a:cubicBezTo>
                  <a:cubicBezTo>
                    <a:pt x="554" y="457"/>
                    <a:pt x="572" y="439"/>
                    <a:pt x="572" y="417"/>
                  </a:cubicBezTo>
                  <a:cubicBezTo>
                    <a:pt x="572" y="176"/>
                    <a:pt x="572" y="176"/>
                    <a:pt x="572" y="176"/>
                  </a:cubicBezTo>
                  <a:cubicBezTo>
                    <a:pt x="572" y="175"/>
                    <a:pt x="572" y="175"/>
                    <a:pt x="572" y="174"/>
                  </a:cubicBezTo>
                  <a:close/>
                </a:path>
              </a:pathLst>
            </a:custGeom>
            <a:solidFill>
              <a:srgbClr val="00A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6"/>
            <p:cNvSpPr/>
            <p:nvPr/>
          </p:nvSpPr>
          <p:spPr bwMode="auto">
            <a:xfrm>
              <a:off x="11016635" y="3458620"/>
              <a:ext cx="541442" cy="375386"/>
            </a:xfrm>
            <a:custGeom>
              <a:avLst/>
              <a:gdLst>
                <a:gd name="T0" fmla="*/ 0 w 1176"/>
                <a:gd name="T1" fmla="*/ 0 h 816"/>
                <a:gd name="T2" fmla="*/ 0 w 1176"/>
                <a:gd name="T3" fmla="*/ 717 h 816"/>
                <a:gd name="T4" fmla="*/ 287 w 1176"/>
                <a:gd name="T5" fmla="*/ 717 h 816"/>
                <a:gd name="T6" fmla="*/ 288 w 1176"/>
                <a:gd name="T7" fmla="*/ 816 h 816"/>
                <a:gd name="T8" fmla="*/ 347 w 1176"/>
                <a:gd name="T9" fmla="*/ 815 h 816"/>
                <a:gd name="T10" fmla="*/ 346 w 1176"/>
                <a:gd name="T11" fmla="*/ 717 h 816"/>
                <a:gd name="T12" fmla="*/ 786 w 1176"/>
                <a:gd name="T13" fmla="*/ 717 h 816"/>
                <a:gd name="T14" fmla="*/ 787 w 1176"/>
                <a:gd name="T15" fmla="*/ 816 h 816"/>
                <a:gd name="T16" fmla="*/ 846 w 1176"/>
                <a:gd name="T17" fmla="*/ 815 h 816"/>
                <a:gd name="T18" fmla="*/ 845 w 1176"/>
                <a:gd name="T19" fmla="*/ 717 h 816"/>
                <a:gd name="T20" fmla="*/ 884 w 1176"/>
                <a:gd name="T21" fmla="*/ 717 h 816"/>
                <a:gd name="T22" fmla="*/ 884 w 1176"/>
                <a:gd name="T23" fmla="*/ 654 h 816"/>
                <a:gd name="T24" fmla="*/ 63 w 1176"/>
                <a:gd name="T25" fmla="*/ 654 h 816"/>
                <a:gd name="T26" fmla="*/ 63 w 1176"/>
                <a:gd name="T27" fmla="*/ 63 h 816"/>
                <a:gd name="T28" fmla="*/ 1113 w 1176"/>
                <a:gd name="T29" fmla="*/ 63 h 816"/>
                <a:gd name="T30" fmla="*/ 1113 w 1176"/>
                <a:gd name="T31" fmla="*/ 414 h 816"/>
                <a:gd name="T32" fmla="*/ 1176 w 1176"/>
                <a:gd name="T33" fmla="*/ 457 h 816"/>
                <a:gd name="T34" fmla="*/ 1176 w 1176"/>
                <a:gd name="T35" fmla="*/ 0 h 816"/>
                <a:gd name="T36" fmla="*/ 0 w 1176"/>
                <a:gd name="T3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6" h="816">
                  <a:moveTo>
                    <a:pt x="0" y="0"/>
                  </a:moveTo>
                  <a:cubicBezTo>
                    <a:pt x="0" y="717"/>
                    <a:pt x="0" y="717"/>
                    <a:pt x="0" y="717"/>
                  </a:cubicBezTo>
                  <a:cubicBezTo>
                    <a:pt x="287" y="717"/>
                    <a:pt x="287" y="717"/>
                    <a:pt x="287" y="717"/>
                  </a:cubicBezTo>
                  <a:cubicBezTo>
                    <a:pt x="288" y="816"/>
                    <a:pt x="288" y="816"/>
                    <a:pt x="288" y="816"/>
                  </a:cubicBezTo>
                  <a:cubicBezTo>
                    <a:pt x="347" y="815"/>
                    <a:pt x="347" y="815"/>
                    <a:pt x="347" y="815"/>
                  </a:cubicBezTo>
                  <a:cubicBezTo>
                    <a:pt x="346" y="717"/>
                    <a:pt x="346" y="717"/>
                    <a:pt x="346" y="717"/>
                  </a:cubicBezTo>
                  <a:cubicBezTo>
                    <a:pt x="786" y="717"/>
                    <a:pt x="786" y="717"/>
                    <a:pt x="786" y="717"/>
                  </a:cubicBezTo>
                  <a:cubicBezTo>
                    <a:pt x="787" y="816"/>
                    <a:pt x="787" y="816"/>
                    <a:pt x="787" y="816"/>
                  </a:cubicBezTo>
                  <a:cubicBezTo>
                    <a:pt x="846" y="815"/>
                    <a:pt x="846" y="815"/>
                    <a:pt x="846" y="815"/>
                  </a:cubicBezTo>
                  <a:cubicBezTo>
                    <a:pt x="845" y="717"/>
                    <a:pt x="845" y="717"/>
                    <a:pt x="845" y="717"/>
                  </a:cubicBezTo>
                  <a:cubicBezTo>
                    <a:pt x="884" y="717"/>
                    <a:pt x="884" y="717"/>
                    <a:pt x="884" y="717"/>
                  </a:cubicBezTo>
                  <a:cubicBezTo>
                    <a:pt x="884" y="654"/>
                    <a:pt x="884" y="654"/>
                    <a:pt x="884" y="654"/>
                  </a:cubicBezTo>
                  <a:cubicBezTo>
                    <a:pt x="63" y="654"/>
                    <a:pt x="63" y="654"/>
                    <a:pt x="63" y="65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1113" y="63"/>
                    <a:pt x="1113" y="63"/>
                    <a:pt x="1113" y="63"/>
                  </a:cubicBezTo>
                  <a:cubicBezTo>
                    <a:pt x="1113" y="414"/>
                    <a:pt x="1113" y="414"/>
                    <a:pt x="1113" y="414"/>
                  </a:cubicBezTo>
                  <a:cubicBezTo>
                    <a:pt x="1138" y="422"/>
                    <a:pt x="1159" y="437"/>
                    <a:pt x="1176" y="457"/>
                  </a:cubicBezTo>
                  <a:cubicBezTo>
                    <a:pt x="1176" y="0"/>
                    <a:pt x="1176" y="0"/>
                    <a:pt x="11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7"/>
            <p:cNvSpPr>
              <a:spLocks noEditPoints="1"/>
            </p:cNvSpPr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0 w 372"/>
                <a:gd name="T1" fmla="*/ 0 w 372"/>
                <a:gd name="T2" fmla="*/ 0 w 372"/>
                <a:gd name="T3" fmla="*/ 0 w 372"/>
                <a:gd name="T4" fmla="*/ 0 w 372"/>
                <a:gd name="T5" fmla="*/ 372 w 372"/>
                <a:gd name="T6" fmla="*/ 371 w 372"/>
                <a:gd name="T7" fmla="*/ 371 w 372"/>
                <a:gd name="T8" fmla="*/ 372 w 372"/>
                <a:gd name="T9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72" y="0"/>
                  </a:move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8"/>
            <p:cNvSpPr/>
            <p:nvPr/>
          </p:nvSpPr>
          <p:spPr bwMode="auto">
            <a:xfrm>
              <a:off x="10847561" y="4153034"/>
              <a:ext cx="171088" cy="0"/>
            </a:xfrm>
            <a:custGeom>
              <a:avLst/>
              <a:gdLst>
                <a:gd name="T0" fmla="*/ 371 w 371"/>
                <a:gd name="T1" fmla="*/ 0 w 371"/>
                <a:gd name="T2" fmla="*/ 0 w 371"/>
                <a:gd name="T3" fmla="*/ 371 w 371"/>
                <a:gd name="T4" fmla="*/ 371 w 37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71">
                  <a:moveTo>
                    <a:pt x="3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6" name="Picture 2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548" y="4150015"/>
              <a:ext cx="176120" cy="15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8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3680" y="4153034"/>
              <a:ext cx="176120" cy="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5266015" y="623867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版权所有：深圳百问网科技有限公司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7675" y="1265364"/>
            <a:ext cx="1107651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3150" y="1301415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1285" y="130141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百问网团队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9660" y="1763033"/>
            <a:ext cx="1105666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93522" y="180089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      核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05439" y="180037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8046" y="2758378"/>
            <a:ext cx="1107538" cy="441435"/>
          </a:xfrm>
          <a:prstGeom prst="rect">
            <a:avLst/>
          </a:prstGeom>
          <a:solidFill>
            <a:srgbClr val="0070C0"/>
          </a:solidFill>
          <a:ln>
            <a:solidFill>
              <a:srgbClr val="0B7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7933" y="2803806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6431" y="2824262"/>
            <a:ext cx="1842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13510691477</a:t>
            </a:r>
          </a:p>
        </p:txBody>
      </p:sp>
      <p:sp>
        <p:nvSpPr>
          <p:cNvPr id="48" name="矩形 47"/>
          <p:cNvSpPr/>
          <p:nvPr/>
        </p:nvSpPr>
        <p:spPr>
          <a:xfrm>
            <a:off x="785113" y="3261214"/>
            <a:ext cx="110753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90686" y="330280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60111" y="3287033"/>
            <a:ext cx="3087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weidongshan@qq.com </a:t>
            </a:r>
          </a:p>
        </p:txBody>
      </p:sp>
      <p:sp>
        <p:nvSpPr>
          <p:cNvPr id="51" name="矩形 50"/>
          <p:cNvSpPr/>
          <p:nvPr/>
        </p:nvSpPr>
        <p:spPr>
          <a:xfrm>
            <a:off x="2878542" y="4056021"/>
            <a:ext cx="1638537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855775" y="4107094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68137" y="41159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百问科技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71558" y="4552174"/>
            <a:ext cx="1641640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87432" y="4594035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维基教学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61152" y="4584582"/>
            <a:ext cx="2986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https://100ask.wiki.org</a:t>
            </a:r>
          </a:p>
        </p:txBody>
      </p:sp>
      <p:sp>
        <p:nvSpPr>
          <p:cNvPr id="57" name="矩形 56"/>
          <p:cNvSpPr/>
          <p:nvPr/>
        </p:nvSpPr>
        <p:spPr>
          <a:xfrm>
            <a:off x="2871558" y="5051161"/>
            <a:ext cx="1641640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71558" y="5099810"/>
            <a:ext cx="166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78542" y="5553977"/>
            <a:ext cx="2288145" cy="441435"/>
          </a:xfrm>
          <a:prstGeom prst="rect">
            <a:avLst/>
          </a:prstGeom>
          <a:solidFill>
            <a:srgbClr val="0B76C2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04530" y="5589675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百问官网及技术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2321" y="5586922"/>
            <a:ext cx="3089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www.100ask.org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01659" y="5091882"/>
            <a:ext cx="3483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https://100ask.taobao.com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0" y="4768479"/>
            <a:ext cx="1133475" cy="120967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67676" y="2262263"/>
            <a:ext cx="1114718" cy="441435"/>
          </a:xfrm>
          <a:prstGeom prst="rect">
            <a:avLst/>
          </a:prstGeom>
          <a:solidFill>
            <a:srgbClr val="00A0E4"/>
          </a:solidFill>
          <a:ln>
            <a:solidFill>
              <a:srgbClr val="00A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3150" y="229831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本课主讲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42725" y="23161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韦东山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6522" y="3536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本课目的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93821" y="2738376"/>
            <a:ext cx="6613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简单的了解几个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系统命令，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帮助更好的管理操作系统。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" y="2666998"/>
            <a:ext cx="1483381" cy="16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359005"/>
            <a:ext cx="6562725" cy="4762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date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显示日期和时间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12671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4037210"/>
            <a:ext cx="158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484814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显示当前日期与时间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86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0762" y="4403508"/>
            <a:ext cx="555850" cy="175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9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7" y="3769426"/>
            <a:ext cx="5572125" cy="1638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en-US" altLang="zh-CN" sz="1800" b="0" i="0" u="none" strike="noStrike" kern="1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cal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显示日历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00984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47631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0184" y="5442788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：打印当前日历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603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52329" y="3769426"/>
            <a:ext cx="493207" cy="211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228137"/>
            <a:ext cx="6562800" cy="53381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889458" cy="2585323"/>
            <a:chOff x="398464" y="1832061"/>
            <a:chExt cx="5513538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513538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users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显示当前登录系统的所有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用户名字</a:t>
              </a:r>
              <a:endParaRPr lang="en-US" altLang="zh-CN" kern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b="1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lang="zh-CN" altLang="en-US" b="1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lang="en-US" altLang="zh-CN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82258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69651" y="3734072"/>
            <a:ext cx="166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users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651" y="4946420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kern="1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显示当前登陆系统的所有用户名字</a:t>
            </a:r>
            <a:endParaRPr kumimoji="0" lang="en-US" altLang="zh-CN" sz="14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每个显示的用户名对应一个登录会话。如果一个用户有不止一个登录会话，那他的用户名将显示相同的次数。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990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users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59095" y="4283783"/>
            <a:ext cx="862654" cy="280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9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809525"/>
            <a:ext cx="6562800" cy="8203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who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已登陆到系统的用户的详细信息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84037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who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47631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0" i="0" u="none" strike="noStrike" kern="1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4744774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kern="1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显示已登陆到系统的用户的详细信息</a:t>
            </a:r>
            <a:endParaRPr lang="en-US" altLang="zh-CN" sz="1400" kern="100" noProof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包含登陆账号、使用的终端机、登陆的时间、何处登陆等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82909" y="3850092"/>
            <a:ext cx="573471" cy="2520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6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9433"/>
          <a:stretch/>
        </p:blipFill>
        <p:spPr>
          <a:xfrm>
            <a:off x="496014" y="3811156"/>
            <a:ext cx="6562800" cy="63089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0" lang="en-US" altLang="zh-CN" sz="1800" b="0" i="0" u="none" strike="noStrike" kern="1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whoami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kern="1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当前有效的用户名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39432"/>
              </p:ext>
            </p:extLst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whoami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47631"/>
            <a:ext cx="1962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0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whoami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8313" y="4552196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：显示当前有效的用户名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4408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whoami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2049" y="3850092"/>
            <a:ext cx="1089091" cy="295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6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uname</a:t>
              </a:r>
              <a:r>
                <a:rPr kumimoji="0" lang="en-US" altLang="zh-CN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kumimoji="0" lang="zh-CN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打印系统信息</a:t>
              </a: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4037210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uname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-a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386" y="4736157"/>
            <a:ext cx="289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功能：打印出系统的所有信息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4233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uname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0" y="4368376"/>
            <a:ext cx="8108204" cy="32579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187330" y="4359005"/>
            <a:ext cx="748008" cy="17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4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4413</TotalTime>
  <Words>923</Words>
  <Application>Microsoft Office PowerPoint</Application>
  <PresentationFormat>全屏显示(4:3)</PresentationFormat>
  <Paragraphs>333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华文行楷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www.100ask.org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</dc:title>
  <dc:subject>design by hceng</dc:subject>
  <dc:creator>huangcheng</dc:creator>
  <cp:lastModifiedBy>黄成</cp:lastModifiedBy>
  <cp:revision>881</cp:revision>
  <dcterms:created xsi:type="dcterms:W3CDTF">2017-07-02T11:22:42Z</dcterms:created>
  <dcterms:modified xsi:type="dcterms:W3CDTF">2017-08-31T09:10:18Z</dcterms:modified>
  <cp:category>Linux基础</cp:category>
  <cp:contentStatus>制作ing</cp:contentStatus>
</cp:coreProperties>
</file>