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ARM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汇编概述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771786" y="849459"/>
            <a:ext cx="80953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一开始，</a:t>
            </a:r>
            <a:r>
              <a:rPr lang="en-US" altLang="zh-CN"/>
              <a:t>ARM</a:t>
            </a:r>
            <a:r>
              <a:rPr lang="zh-CN" altLang="en-US"/>
              <a:t>公司发布两类指令集：</a:t>
            </a:r>
            <a:endParaRPr lang="en-US" altLang="zh-CN"/>
          </a:p>
          <a:p>
            <a:r>
              <a:rPr lang="zh-CN" altLang="en-US"/>
              <a:t>① </a:t>
            </a:r>
            <a:r>
              <a:rPr lang="en-US" altLang="zh-CN"/>
              <a:t>ARM</a:t>
            </a:r>
            <a:r>
              <a:rPr lang="zh-CN" altLang="en-US"/>
              <a:t>指令集，这是</a:t>
            </a:r>
            <a:r>
              <a:rPr lang="en-US" altLang="zh-CN"/>
              <a:t>32</a:t>
            </a:r>
            <a:r>
              <a:rPr lang="zh-CN" altLang="en-US"/>
              <a:t>位的，每条指令占据</a:t>
            </a:r>
            <a:r>
              <a:rPr lang="en-US" altLang="zh-CN"/>
              <a:t>32</a:t>
            </a:r>
            <a:r>
              <a:rPr lang="zh-CN" altLang="en-US"/>
              <a:t>位，高效，但是太占空间</a:t>
            </a:r>
            <a:endParaRPr lang="en-US" altLang="zh-CN"/>
          </a:p>
          <a:p>
            <a:r>
              <a:rPr lang="zh-CN" altLang="en-US"/>
              <a:t>② </a:t>
            </a:r>
            <a:r>
              <a:rPr lang="en-US" altLang="zh-CN"/>
              <a:t>Thumb</a:t>
            </a:r>
            <a:r>
              <a:rPr lang="zh-CN" altLang="en-US"/>
              <a:t>指令集，这是</a:t>
            </a:r>
            <a:r>
              <a:rPr lang="en-US" altLang="zh-CN"/>
              <a:t>16</a:t>
            </a:r>
            <a:r>
              <a:rPr lang="zh-CN" altLang="en-US"/>
              <a:t>位的，每条指令占据</a:t>
            </a:r>
            <a:r>
              <a:rPr lang="en-US" altLang="zh-CN"/>
              <a:t>16</a:t>
            </a:r>
            <a:r>
              <a:rPr lang="zh-CN" altLang="en-US"/>
              <a:t>位，节省空间</a:t>
            </a:r>
            <a:endParaRPr lang="en-US" altLang="zh-CN"/>
          </a:p>
          <a:p>
            <a:r>
              <a:rPr lang="zh-CN" altLang="en-US"/>
              <a:t>要节省空间时用</a:t>
            </a:r>
            <a:r>
              <a:rPr lang="en-US" altLang="zh-CN"/>
              <a:t>Thumb</a:t>
            </a:r>
            <a:r>
              <a:rPr lang="zh-CN" altLang="en-US"/>
              <a:t>指令，要效率时用</a:t>
            </a:r>
            <a:r>
              <a:rPr lang="en-US" altLang="zh-CN"/>
              <a:t>ARM</a:t>
            </a:r>
            <a:r>
              <a:rPr lang="zh-CN" altLang="en-US"/>
              <a:t>指令。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一个</a:t>
            </a:r>
            <a:r>
              <a:rPr lang="en-US" altLang="zh-CN"/>
              <a:t>CPU</a:t>
            </a:r>
            <a:r>
              <a:rPr lang="zh-CN" altLang="en-US"/>
              <a:t>既可以运行</a:t>
            </a:r>
            <a:r>
              <a:rPr lang="en-US" altLang="zh-CN"/>
              <a:t>Thumb</a:t>
            </a:r>
            <a:r>
              <a:rPr lang="zh-CN" altLang="en-US"/>
              <a:t>指令，也能运行</a:t>
            </a:r>
            <a:r>
              <a:rPr lang="en-US" altLang="zh-CN"/>
              <a:t>ARM</a:t>
            </a:r>
            <a:r>
              <a:rPr lang="zh-CN" altLang="en-US"/>
              <a:t>指令。</a:t>
            </a:r>
            <a:endParaRPr lang="en-US" altLang="zh-CN"/>
          </a:p>
          <a:p>
            <a:r>
              <a:rPr lang="zh-CN" altLang="en-US"/>
              <a:t>怎么区分当前指令是</a:t>
            </a:r>
            <a:r>
              <a:rPr lang="en-US" altLang="zh-CN"/>
              <a:t>Thumb</a:t>
            </a:r>
            <a:r>
              <a:rPr lang="zh-CN" altLang="en-US"/>
              <a:t>还是</a:t>
            </a:r>
            <a:r>
              <a:rPr lang="en-US" altLang="zh-CN"/>
              <a:t>ARM</a:t>
            </a:r>
            <a:r>
              <a:rPr lang="zh-CN" altLang="en-US"/>
              <a:t>指令呢？</a:t>
            </a:r>
            <a:endParaRPr lang="en-US" altLang="zh-CN"/>
          </a:p>
          <a:p>
            <a:r>
              <a:rPr lang="zh-CN" altLang="en-US"/>
              <a:t>程序状态寄存器中有一位，名为“</a:t>
            </a:r>
            <a:r>
              <a:rPr lang="en-US" altLang="zh-CN"/>
              <a:t>T</a:t>
            </a:r>
            <a:r>
              <a:rPr lang="zh-CN" altLang="en-US"/>
              <a:t>”，它等于</a:t>
            </a:r>
            <a:r>
              <a:rPr lang="en-US" altLang="zh-CN"/>
              <a:t>1</a:t>
            </a:r>
            <a:r>
              <a:rPr lang="zh-CN" altLang="en-US"/>
              <a:t>时表示当前运行的是</a:t>
            </a:r>
            <a:r>
              <a:rPr lang="en-US" altLang="zh-CN"/>
              <a:t>Thumb</a:t>
            </a:r>
            <a:r>
              <a:rPr lang="zh-CN" altLang="en-US"/>
              <a:t>指令。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假设函数</a:t>
            </a:r>
            <a:r>
              <a:rPr lang="en-US" altLang="zh-CN"/>
              <a:t>A</a:t>
            </a:r>
            <a:r>
              <a:rPr lang="zh-CN" altLang="en-US"/>
              <a:t>是使用</a:t>
            </a:r>
            <a:r>
              <a:rPr lang="en-US" altLang="zh-CN"/>
              <a:t>Thumb</a:t>
            </a:r>
            <a:r>
              <a:rPr lang="zh-CN" altLang="en-US"/>
              <a:t>指令写的，函数</a:t>
            </a:r>
            <a:r>
              <a:rPr lang="en-US" altLang="zh-CN"/>
              <a:t>B</a:t>
            </a:r>
            <a:r>
              <a:rPr lang="zh-CN" altLang="en-US"/>
              <a:t>是使用</a:t>
            </a:r>
            <a:r>
              <a:rPr lang="en-US" altLang="zh-CN"/>
              <a:t>ARM</a:t>
            </a:r>
            <a:r>
              <a:rPr lang="zh-CN" altLang="en-US"/>
              <a:t>指令写的，怎么调用</a:t>
            </a:r>
            <a:r>
              <a:rPr lang="en-US" altLang="zh-CN"/>
              <a:t>A/B</a:t>
            </a:r>
            <a:r>
              <a:rPr lang="zh-CN" altLang="en-US"/>
              <a:t>？</a:t>
            </a:r>
            <a:endParaRPr lang="en-US" altLang="zh-CN"/>
          </a:p>
          <a:p>
            <a:r>
              <a:rPr lang="zh-CN" altLang="en-US"/>
              <a:t>我们可以往</a:t>
            </a:r>
            <a:r>
              <a:rPr lang="en-US" altLang="zh-CN"/>
              <a:t>PC</a:t>
            </a:r>
            <a:r>
              <a:rPr lang="zh-CN" altLang="en-US"/>
              <a:t>寄存器里写入函数</a:t>
            </a:r>
            <a:r>
              <a:rPr lang="en-US" altLang="zh-CN"/>
              <a:t>A</a:t>
            </a:r>
            <a:r>
              <a:rPr lang="zh-CN" altLang="en-US"/>
              <a:t>或</a:t>
            </a:r>
            <a:r>
              <a:rPr lang="en-US" altLang="zh-CN"/>
              <a:t>B</a:t>
            </a:r>
            <a:r>
              <a:rPr lang="zh-CN" altLang="en-US"/>
              <a:t>的地址，就可以调用</a:t>
            </a:r>
            <a:r>
              <a:rPr lang="en-US" altLang="zh-CN"/>
              <a:t>A</a:t>
            </a:r>
            <a:r>
              <a:rPr lang="zh-CN" altLang="en-US"/>
              <a:t>或</a:t>
            </a:r>
            <a:r>
              <a:rPr lang="en-US" altLang="zh-CN"/>
              <a:t>B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但是怎么让</a:t>
            </a:r>
            <a:r>
              <a:rPr lang="en-US" altLang="zh-CN"/>
              <a:t>CPU</a:t>
            </a:r>
            <a:r>
              <a:rPr lang="zh-CN" altLang="en-US"/>
              <a:t>在执行</a:t>
            </a:r>
            <a:r>
              <a:rPr lang="en-US" altLang="zh-CN"/>
              <a:t>A</a:t>
            </a:r>
            <a:r>
              <a:rPr lang="zh-CN" altLang="en-US"/>
              <a:t>函数是进入</a:t>
            </a:r>
            <a:r>
              <a:rPr lang="en-US" altLang="zh-CN"/>
              <a:t>Thumb</a:t>
            </a:r>
            <a:r>
              <a:rPr lang="zh-CN" altLang="en-US"/>
              <a:t>状态，在执行</a:t>
            </a:r>
            <a:r>
              <a:rPr lang="en-US" altLang="zh-CN"/>
              <a:t>B</a:t>
            </a:r>
            <a:r>
              <a:rPr lang="zh-CN" altLang="en-US"/>
              <a:t>函数时进入</a:t>
            </a:r>
            <a:r>
              <a:rPr lang="en-US" altLang="zh-CN"/>
              <a:t>ARM</a:t>
            </a:r>
            <a:r>
              <a:rPr lang="zh-CN" altLang="en-US"/>
              <a:t>状态？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做个手脚：</a:t>
            </a:r>
            <a:endParaRPr lang="en-US" altLang="zh-CN"/>
          </a:p>
          <a:p>
            <a:r>
              <a:rPr lang="zh-CN" altLang="en-US"/>
              <a:t>调用函数</a:t>
            </a:r>
            <a:r>
              <a:rPr lang="en-US" altLang="zh-CN"/>
              <a:t>A</a:t>
            </a:r>
            <a:r>
              <a:rPr lang="zh-CN" altLang="en-US"/>
              <a:t>时，让</a:t>
            </a:r>
            <a:r>
              <a:rPr lang="en-US" altLang="zh-CN"/>
              <a:t>PC</a:t>
            </a:r>
            <a:r>
              <a:rPr lang="zh-CN" altLang="en-US"/>
              <a:t>寄存器的</a:t>
            </a:r>
            <a:r>
              <a:rPr lang="en-US" altLang="zh-CN"/>
              <a:t>BIT0</a:t>
            </a:r>
            <a:r>
              <a:rPr lang="zh-CN" altLang="en-US"/>
              <a:t>等于</a:t>
            </a:r>
            <a:r>
              <a:rPr lang="en-US" altLang="zh-CN"/>
              <a:t>1</a:t>
            </a:r>
            <a:r>
              <a:rPr lang="zh-CN" altLang="en-US"/>
              <a:t>，即：</a:t>
            </a:r>
            <a:r>
              <a:rPr lang="en-US" altLang="zh-CN"/>
              <a:t>PC=</a:t>
            </a:r>
            <a:r>
              <a:rPr lang="zh-CN" altLang="en-US"/>
              <a:t>函数</a:t>
            </a:r>
            <a:r>
              <a:rPr lang="en-US" altLang="zh-CN"/>
              <a:t>A</a:t>
            </a:r>
            <a:r>
              <a:rPr lang="zh-CN" altLang="en-US"/>
              <a:t>地址</a:t>
            </a:r>
            <a:r>
              <a:rPr lang="en-US" altLang="zh-CN"/>
              <a:t>+(1&lt;&lt;0)</a:t>
            </a:r>
            <a:r>
              <a:rPr lang="zh-CN" altLang="en-US"/>
              <a:t>；</a:t>
            </a:r>
            <a:endParaRPr lang="en-US" altLang="zh-CN"/>
          </a:p>
          <a:p>
            <a:r>
              <a:rPr lang="zh-CN" altLang="en-US"/>
              <a:t>调用函数</a:t>
            </a:r>
            <a:r>
              <a:rPr lang="en-US" altLang="zh-CN"/>
              <a:t>B</a:t>
            </a:r>
            <a:r>
              <a:rPr lang="zh-CN" altLang="en-US"/>
              <a:t>时，让</a:t>
            </a:r>
            <a:r>
              <a:rPr lang="en-US" altLang="zh-CN"/>
              <a:t>PC</a:t>
            </a:r>
            <a:r>
              <a:rPr lang="zh-CN" altLang="en-US"/>
              <a:t>寄存器的</a:t>
            </a:r>
            <a:r>
              <a:rPr lang="en-US" altLang="zh-CN"/>
              <a:t>BIT0</a:t>
            </a:r>
            <a:r>
              <a:rPr lang="zh-CN" altLang="en-US"/>
              <a:t>等于</a:t>
            </a:r>
            <a:r>
              <a:rPr lang="en-US" altLang="zh-CN"/>
              <a:t>0:</a:t>
            </a:r>
            <a:r>
              <a:rPr lang="zh-CN" altLang="en-US"/>
              <a:t>，即：</a:t>
            </a:r>
            <a:r>
              <a:rPr lang="en-US" altLang="zh-CN"/>
              <a:t>PC=</a:t>
            </a:r>
            <a:r>
              <a:rPr lang="zh-CN" altLang="en-US"/>
              <a:t>函数</a:t>
            </a:r>
            <a:r>
              <a:rPr lang="en-US" altLang="zh-CN"/>
              <a:t>B</a:t>
            </a:r>
            <a:r>
              <a:rPr lang="zh-CN" altLang="en-US"/>
              <a:t>地址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麻烦吧？</a:t>
            </a:r>
            <a:endParaRPr lang="en-US" altLang="zh-CN"/>
          </a:p>
          <a:p>
            <a:r>
              <a:rPr lang="zh-CN" altLang="en-US"/>
              <a:t>麻烦！</a:t>
            </a:r>
            <a:endParaRPr lang="en-US" altLang="zh-CN"/>
          </a:p>
          <a:p>
            <a:r>
              <a:rPr lang="zh-CN" altLang="en-US"/>
              <a:t>引入</a:t>
            </a:r>
            <a:r>
              <a:rPr lang="en-US" altLang="zh-CN"/>
              <a:t>Thumb2</a:t>
            </a:r>
            <a:r>
              <a:rPr lang="zh-CN" altLang="en-US"/>
              <a:t>指令集，</a:t>
            </a:r>
            <a:endParaRPr lang="en-US" altLang="zh-CN"/>
          </a:p>
          <a:p>
            <a:r>
              <a:rPr lang="zh-CN" altLang="en-US"/>
              <a:t>它支持</a:t>
            </a:r>
            <a:r>
              <a:rPr lang="en-US" altLang="zh-CN"/>
              <a:t>16</a:t>
            </a:r>
            <a:r>
              <a:rPr lang="zh-CN" altLang="en-US"/>
              <a:t>位指令、</a:t>
            </a:r>
            <a:r>
              <a:rPr lang="en-US" altLang="zh-CN"/>
              <a:t>32</a:t>
            </a:r>
            <a:r>
              <a:rPr lang="zh-CN" altLang="en-US"/>
              <a:t>位指令混合编程。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86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ADR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伪指令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CF3A3EA-573B-4BCF-AE7A-AC2A0A1FC871}"/>
              </a:ext>
            </a:extLst>
          </p:cNvPr>
          <p:cNvSpPr txBox="1"/>
          <p:nvPr/>
        </p:nvSpPr>
        <p:spPr>
          <a:xfrm>
            <a:off x="614715" y="985889"/>
            <a:ext cx="1118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ADR</a:t>
            </a:r>
            <a:r>
              <a:rPr lang="zh-CN" altLang="en-US"/>
              <a:t>的意思是：</a:t>
            </a:r>
            <a:r>
              <a:rPr lang="en-US" altLang="zh-CN"/>
              <a:t>address</a:t>
            </a:r>
            <a:r>
              <a:rPr lang="zh-CN" altLang="en-US"/>
              <a:t>，用来读某个标号的地址</a:t>
            </a:r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4A1ACC-E54A-4A92-BBFC-7EA90FF66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351" y="1508809"/>
            <a:ext cx="2647619" cy="100952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1B4C302-CBA5-4528-95DF-569DE61BCFA8}"/>
              </a:ext>
            </a:extLst>
          </p:cNvPr>
          <p:cNvSpPr txBox="1"/>
          <p:nvPr/>
        </p:nvSpPr>
        <p:spPr>
          <a:xfrm>
            <a:off x="614715" y="2782532"/>
            <a:ext cx="11186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示例：</a:t>
            </a:r>
            <a:endParaRPr lang="en-US" altLang="zh-CN"/>
          </a:p>
          <a:p>
            <a:r>
              <a:rPr lang="en-US" altLang="zh-CN"/>
              <a:t>ADR  R0,  Loop</a:t>
            </a:r>
          </a:p>
          <a:p>
            <a:endParaRPr lang="en-US" altLang="zh-CN"/>
          </a:p>
          <a:p>
            <a:r>
              <a:rPr lang="en-US" altLang="zh-CN"/>
              <a:t>Loop</a:t>
            </a:r>
          </a:p>
          <a:p>
            <a:r>
              <a:rPr lang="en-US" altLang="zh-CN"/>
              <a:t>    ADD  R0, R0, #1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B39C7F-543F-4F32-AB57-BBF96F90895A}"/>
              </a:ext>
            </a:extLst>
          </p:cNvPr>
          <p:cNvSpPr txBox="1"/>
          <p:nvPr/>
        </p:nvSpPr>
        <p:spPr>
          <a:xfrm>
            <a:off x="614715" y="4705009"/>
            <a:ext cx="11186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它是“伪指令”，会被转换成某条真实的指令，比如：</a:t>
            </a:r>
            <a:endParaRPr lang="en-US" altLang="zh-CN"/>
          </a:p>
          <a:p>
            <a:r>
              <a:rPr lang="en-US" altLang="zh-CN"/>
              <a:t>ADD R0, PC, #val   ; val</a:t>
            </a:r>
            <a:r>
              <a:rPr lang="zh-CN" altLang="en-US"/>
              <a:t>在链接时确定</a:t>
            </a:r>
            <a:endParaRPr lang="en-US" altLang="zh-CN"/>
          </a:p>
          <a:p>
            <a:r>
              <a:rPr lang="en-US" altLang="zh-CN"/>
              <a:t>Loop</a:t>
            </a:r>
          </a:p>
          <a:p>
            <a:r>
              <a:rPr lang="en-US" altLang="zh-CN"/>
              <a:t>    ADD  R0, R0, #1</a:t>
            </a:r>
          </a:p>
        </p:txBody>
      </p:sp>
    </p:spTree>
    <p:extLst>
      <p:ext uri="{BB962C8B-B14F-4D97-AF65-F5344CB8AC3E}">
        <p14:creationId xmlns:p14="http://schemas.microsoft.com/office/powerpoint/2010/main" val="149700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ARM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编译器与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GCC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编译器语法差异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09FCA804-451F-4BC2-BA0B-6B1E512E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550" y="986889"/>
            <a:ext cx="3691683" cy="587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3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那么多指令集，好麻烦啊！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E60F89F-59FF-42F8-B834-9AE6921637C9}"/>
              </a:ext>
            </a:extLst>
          </p:cNvPr>
          <p:cNvSpPr txBox="1"/>
          <p:nvPr/>
        </p:nvSpPr>
        <p:spPr>
          <a:xfrm>
            <a:off x="671119" y="985889"/>
            <a:ext cx="53358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有那么多指令集：</a:t>
            </a:r>
            <a:r>
              <a:rPr lang="en-US" altLang="zh-CN" dirty="0"/>
              <a:t>ARM</a:t>
            </a:r>
            <a:r>
              <a:rPr lang="zh-CN" altLang="en-US" dirty="0"/>
              <a:t>、</a:t>
            </a:r>
            <a:r>
              <a:rPr lang="en-US" altLang="zh-CN" dirty="0"/>
              <a:t>Thumb</a:t>
            </a:r>
            <a:r>
              <a:rPr lang="zh-CN" altLang="en-US" dirty="0"/>
              <a:t>、</a:t>
            </a:r>
            <a:r>
              <a:rPr lang="en-US" altLang="zh-CN" dirty="0"/>
              <a:t>Thumb2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不好记啊！</a:t>
            </a:r>
            <a:endParaRPr lang="en-US" altLang="zh-CN" dirty="0"/>
          </a:p>
          <a:p>
            <a:r>
              <a:rPr lang="zh-CN" altLang="en-US" dirty="0"/>
              <a:t>不用区分它们，不用担心，</a:t>
            </a:r>
            <a:endParaRPr lang="en-US" altLang="zh-CN" dirty="0"/>
          </a:p>
          <a:p>
            <a:r>
              <a:rPr lang="en-US" altLang="zh-CN" dirty="0"/>
              <a:t>ARM</a:t>
            </a:r>
            <a:r>
              <a:rPr lang="zh-CN" altLang="en-US" dirty="0"/>
              <a:t>公司推出了：</a:t>
            </a:r>
            <a:r>
              <a:rPr lang="en-US" altLang="zh-CN" dirty="0"/>
              <a:t> Unified Assembly Language</a:t>
            </a:r>
          </a:p>
          <a:p>
            <a:r>
              <a:rPr lang="en-US" altLang="zh-CN" dirty="0"/>
              <a:t>UAL</a:t>
            </a:r>
            <a:r>
              <a:rPr lang="zh-CN" altLang="en-US" dirty="0"/>
              <a:t>，统一汇编语言，你不需要去区分这些指令集。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在程序前面用</a:t>
            </a:r>
            <a:r>
              <a:rPr lang="en-US" altLang="zh-CN" dirty="0"/>
              <a:t>CODE32/CODE16/THUMB</a:t>
            </a:r>
            <a:r>
              <a:rPr lang="zh-CN" altLang="en-US" dirty="0"/>
              <a:t>表示指令集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ARM/Thumb/Thumb2</a:t>
            </a:r>
          </a:p>
          <a:p>
            <a:endParaRPr lang="en-US" altLang="zh-CN" dirty="0"/>
          </a:p>
          <a:p>
            <a:r>
              <a:rPr lang="zh-CN" altLang="en-US" dirty="0"/>
              <a:t>日常工作中，</a:t>
            </a:r>
            <a:endParaRPr lang="en-US" altLang="zh-CN" dirty="0"/>
          </a:p>
          <a:p>
            <a:r>
              <a:rPr lang="zh-CN" altLang="en-US" dirty="0"/>
              <a:t>只需要这么几条汇编指令，从名字就可以猜出含义：</a:t>
            </a:r>
            <a:endParaRPr lang="en-US" altLang="zh-CN" dirty="0"/>
          </a:p>
          <a:p>
            <a:r>
              <a:rPr lang="en-US" altLang="zh-CN" dirty="0"/>
              <a:t>MOV</a:t>
            </a:r>
          </a:p>
          <a:p>
            <a:r>
              <a:rPr lang="en-US" altLang="zh-CN" dirty="0"/>
              <a:t>LDR/STR</a:t>
            </a:r>
          </a:p>
          <a:p>
            <a:r>
              <a:rPr lang="en-US" altLang="zh-CN" dirty="0"/>
              <a:t>LDM/STM</a:t>
            </a:r>
          </a:p>
          <a:p>
            <a:r>
              <a:rPr lang="en-US" altLang="zh-CN" dirty="0"/>
              <a:t>AND/OR</a:t>
            </a:r>
          </a:p>
          <a:p>
            <a:r>
              <a:rPr lang="en-US" altLang="zh-CN" dirty="0"/>
              <a:t>ADD/SUB</a:t>
            </a:r>
          </a:p>
          <a:p>
            <a:r>
              <a:rPr lang="en-US" altLang="zh-CN" dirty="0"/>
              <a:t>B/BL</a:t>
            </a:r>
          </a:p>
          <a:p>
            <a:r>
              <a:rPr lang="en-US" altLang="zh-CN" dirty="0"/>
              <a:t>DCD</a:t>
            </a:r>
          </a:p>
          <a:p>
            <a:r>
              <a:rPr lang="en-US" altLang="zh-CN" dirty="0"/>
              <a:t>ADR/LDR</a:t>
            </a:r>
          </a:p>
          <a:p>
            <a:r>
              <a:rPr lang="en-US" altLang="zh-CN" dirty="0"/>
              <a:t>CMP</a:t>
            </a:r>
          </a:p>
          <a:p>
            <a:r>
              <a:rPr lang="zh-CN" altLang="en-US" dirty="0"/>
              <a:t>后面再练习这些汇编指令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806D3B8-7394-4608-AD55-B364B3939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011" y="985889"/>
            <a:ext cx="4729070" cy="56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3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想深入学习汇编指令？没必要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E60F89F-59FF-42F8-B834-9AE6921637C9}"/>
              </a:ext>
            </a:extLst>
          </p:cNvPr>
          <p:cNvSpPr txBox="1"/>
          <p:nvPr/>
        </p:nvSpPr>
        <p:spPr>
          <a:xfrm>
            <a:off x="671118" y="985889"/>
            <a:ext cx="61659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个人觉得没必要，</a:t>
            </a:r>
            <a:endParaRPr lang="en-US" altLang="zh-CN"/>
          </a:p>
          <a:p>
            <a:r>
              <a:rPr lang="zh-CN" altLang="en-US"/>
              <a:t>如果你就是想学，</a:t>
            </a:r>
            <a:endParaRPr lang="en-US" altLang="zh-CN"/>
          </a:p>
          <a:p>
            <a:r>
              <a:rPr lang="zh-CN" altLang="en-US"/>
              <a:t>请参考</a:t>
            </a:r>
            <a:r>
              <a:rPr lang="en-US" altLang="zh-CN"/>
              <a:t>《ARM Cortex-M3</a:t>
            </a:r>
            <a:r>
              <a:rPr lang="zh-CN" altLang="en-US"/>
              <a:t>与</a:t>
            </a:r>
            <a:r>
              <a:rPr lang="en-US" altLang="zh-CN"/>
              <a:t>Cortex-M4</a:t>
            </a:r>
            <a:r>
              <a:rPr lang="zh-CN" altLang="en-US"/>
              <a:t>权威指南</a:t>
            </a:r>
            <a:r>
              <a:rPr lang="en-US" altLang="zh-CN"/>
              <a:t>.pdf》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我工作中就没记住多少汇编指令，</a:t>
            </a:r>
            <a:endParaRPr lang="en-US" altLang="zh-CN"/>
          </a:p>
          <a:p>
            <a:r>
              <a:rPr lang="zh-CN" altLang="en-US"/>
              <a:t>看不懂某条汇编指令？</a:t>
            </a:r>
            <a:endParaRPr lang="en-US" altLang="zh-CN"/>
          </a:p>
          <a:p>
            <a:r>
              <a:rPr lang="zh-CN" altLang="en-US"/>
              <a:t>在百度上一搜就明白了。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写不出很复杂的汇编程序？</a:t>
            </a:r>
            <a:endParaRPr lang="en-US" altLang="zh-CN"/>
          </a:p>
          <a:p>
            <a:r>
              <a:rPr lang="zh-CN" altLang="en-US"/>
              <a:t>没必要写很复杂的，</a:t>
            </a:r>
            <a:endParaRPr lang="en-US" altLang="zh-CN"/>
          </a:p>
          <a:p>
            <a:r>
              <a:rPr lang="zh-CN" altLang="en-US"/>
              <a:t>设置栈后就用</a:t>
            </a:r>
            <a:r>
              <a:rPr lang="en-US" altLang="zh-CN"/>
              <a:t>C</a:t>
            </a:r>
            <a:r>
              <a:rPr lang="zh-CN" altLang="en-US"/>
              <a:t>语言来写函数。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后面我们练习汇编指令后，</a:t>
            </a:r>
            <a:endParaRPr lang="en-US" altLang="zh-CN"/>
          </a:p>
          <a:p>
            <a:r>
              <a:rPr lang="zh-CN" altLang="en-US"/>
              <a:t>再讲讲汇编语法。</a:t>
            </a:r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3DC43FA-6740-40F5-99D6-06B5DED71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960" y="729869"/>
            <a:ext cx="2819048" cy="6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8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汇编指令格式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B920077-7F69-4671-98AE-51839668EE9E}"/>
              </a:ext>
            </a:extLst>
          </p:cNvPr>
          <p:cNvSpPr txBox="1"/>
          <p:nvPr/>
        </p:nvSpPr>
        <p:spPr>
          <a:xfrm>
            <a:off x="671117" y="985889"/>
            <a:ext cx="10553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参考</a:t>
            </a:r>
            <a:r>
              <a:rPr lang="en-US" altLang="zh-CN"/>
              <a:t>《DEN0013D_cortex_a_series_PG.pdf》P70</a:t>
            </a:r>
            <a:r>
              <a:rPr lang="zh-CN" altLang="en-US"/>
              <a:t>、</a:t>
            </a:r>
            <a:r>
              <a:rPr lang="en-US" altLang="zh-CN"/>
              <a:t>《ARM Cortex-M3</a:t>
            </a:r>
            <a:r>
              <a:rPr lang="zh-CN" altLang="en-US"/>
              <a:t>与</a:t>
            </a:r>
            <a:r>
              <a:rPr lang="en-US" altLang="zh-CN"/>
              <a:t>Cortex-M4</a:t>
            </a:r>
            <a:r>
              <a:rPr lang="zh-CN" altLang="en-US"/>
              <a:t>权威指南</a:t>
            </a:r>
            <a:r>
              <a:rPr lang="en-US" altLang="zh-CN"/>
              <a:t>.pdf》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</a:t>
            </a:r>
            <a:endParaRPr lang="en-US" altLang="zh-CN"/>
          </a:p>
          <a:p>
            <a:r>
              <a:rPr lang="zh-CN" altLang="en-US"/>
              <a:t>汇编指令可以分为几大类：数据处理、内存访问、跳转、饱和运算、其他指令</a:t>
            </a:r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0991F2B-2839-4F17-9E25-ACC82FC9F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762" y="3974857"/>
            <a:ext cx="4790476" cy="43809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9863DD2-F477-48D8-A89F-705DC030978F}"/>
              </a:ext>
            </a:extLst>
          </p:cNvPr>
          <p:cNvSpPr txBox="1"/>
          <p:nvPr/>
        </p:nvSpPr>
        <p:spPr>
          <a:xfrm>
            <a:off x="671117" y="4830207"/>
            <a:ext cx="6165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Operation</a:t>
            </a:r>
            <a:r>
              <a:rPr lang="zh-CN" altLang="en-US"/>
              <a:t>表示各类汇编指令，比如</a:t>
            </a:r>
            <a:r>
              <a:rPr lang="en-US" altLang="zh-CN"/>
              <a:t>ADD</a:t>
            </a:r>
            <a:r>
              <a:rPr lang="zh-CN" altLang="en-US"/>
              <a:t>、</a:t>
            </a:r>
            <a:r>
              <a:rPr lang="en-US" altLang="zh-CN"/>
              <a:t>MOV</a:t>
            </a:r>
            <a:r>
              <a:rPr lang="zh-CN" altLang="en-US"/>
              <a:t>；</a:t>
            </a:r>
            <a:endParaRPr lang="en-US" altLang="zh-CN"/>
          </a:p>
          <a:p>
            <a:r>
              <a:rPr lang="en-US" altLang="zh-CN"/>
              <a:t>cond</a:t>
            </a:r>
            <a:r>
              <a:rPr lang="zh-CN" altLang="en-US"/>
              <a:t>表示</a:t>
            </a:r>
            <a:r>
              <a:rPr lang="en-US" altLang="zh-CN"/>
              <a:t>conditon</a:t>
            </a:r>
            <a:r>
              <a:rPr lang="zh-CN" altLang="en-US"/>
              <a:t>，即该指令执行的条件；</a:t>
            </a:r>
            <a:endParaRPr lang="en-US" altLang="zh-CN"/>
          </a:p>
          <a:p>
            <a:r>
              <a:rPr lang="en-US" altLang="zh-CN"/>
              <a:t>S</a:t>
            </a:r>
            <a:r>
              <a:rPr lang="zh-CN" altLang="en-US"/>
              <a:t>表示该指令执行后，会去修改程序状态寄存器；</a:t>
            </a:r>
            <a:endParaRPr lang="en-US" altLang="zh-CN"/>
          </a:p>
          <a:p>
            <a:r>
              <a:rPr lang="en-US" altLang="zh-CN"/>
              <a:t>Rd</a:t>
            </a:r>
            <a:r>
              <a:rPr lang="zh-CN" altLang="en-US"/>
              <a:t>为目的寄存器，用来存储运算的结果；</a:t>
            </a:r>
            <a:endParaRPr lang="en-US" altLang="zh-CN"/>
          </a:p>
          <a:p>
            <a:r>
              <a:rPr lang="en-US" altLang="zh-CN"/>
              <a:t>Rn</a:t>
            </a:r>
            <a:r>
              <a:rPr lang="zh-CN" altLang="en-US"/>
              <a:t>、</a:t>
            </a:r>
            <a:r>
              <a:rPr lang="en-US" altLang="zh-CN"/>
              <a:t>Operand2</a:t>
            </a:r>
            <a:r>
              <a:rPr lang="zh-CN" altLang="en-US"/>
              <a:t>是两个源操作数</a:t>
            </a:r>
            <a:endParaRPr lang="en-US" altLang="zh-CN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4C13183-9E98-4305-A5AF-EBC63EB4E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868" y="1785808"/>
            <a:ext cx="2619048" cy="124761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074B73F-D7DA-4543-9851-D264F802DBE3}"/>
              </a:ext>
            </a:extLst>
          </p:cNvPr>
          <p:cNvSpPr txBox="1"/>
          <p:nvPr/>
        </p:nvSpPr>
        <p:spPr>
          <a:xfrm>
            <a:off x="671117" y="3429000"/>
            <a:ext cx="616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以“数据处理”指令为例，</a:t>
            </a:r>
            <a:r>
              <a:rPr lang="en-US" altLang="zh-CN"/>
              <a:t>UAL</a:t>
            </a:r>
            <a:r>
              <a:rPr lang="zh-CN" altLang="en-US"/>
              <a:t>汇编格式为：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52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数据处理指令简介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B920077-7F69-4671-98AE-51839668EE9E}"/>
              </a:ext>
            </a:extLst>
          </p:cNvPr>
          <p:cNvSpPr txBox="1"/>
          <p:nvPr/>
        </p:nvSpPr>
        <p:spPr>
          <a:xfrm>
            <a:off x="671117" y="985889"/>
            <a:ext cx="10553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参考</a:t>
            </a:r>
            <a:r>
              <a:rPr lang="en-US" altLang="zh-CN"/>
              <a:t>《DEN0013D_cortex_a_series_PG.pdf》P70</a:t>
            </a:r>
            <a:r>
              <a:rPr lang="zh-CN" altLang="en-US"/>
              <a:t>、</a:t>
            </a:r>
            <a:r>
              <a:rPr lang="en-US" altLang="zh-CN"/>
              <a:t>《ARM Cortex-M3</a:t>
            </a:r>
            <a:r>
              <a:rPr lang="zh-CN" altLang="en-US"/>
              <a:t>与</a:t>
            </a:r>
            <a:r>
              <a:rPr lang="en-US" altLang="zh-CN"/>
              <a:t>Cortex-M4</a:t>
            </a:r>
            <a:r>
              <a:rPr lang="zh-CN" altLang="en-US"/>
              <a:t>权威指南</a:t>
            </a:r>
            <a:r>
              <a:rPr lang="en-US" altLang="zh-CN"/>
              <a:t>.pdf》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</a:t>
            </a:r>
            <a:endParaRPr lang="en-US" altLang="zh-CN"/>
          </a:p>
          <a:p>
            <a:r>
              <a:rPr lang="zh-CN" altLang="en-US"/>
              <a:t>以“数据处理”指令为例，</a:t>
            </a:r>
            <a:r>
              <a:rPr lang="en-US" altLang="zh-CN"/>
              <a:t>UAL</a:t>
            </a:r>
            <a:r>
              <a:rPr lang="zh-CN" altLang="en-US"/>
              <a:t>汇编格式为：</a:t>
            </a:r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0991F2B-2839-4F17-9E25-ACC82FC9F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208" y="1549602"/>
            <a:ext cx="4790476" cy="43809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9863DD2-F477-48D8-A89F-705DC030978F}"/>
              </a:ext>
            </a:extLst>
          </p:cNvPr>
          <p:cNvSpPr txBox="1"/>
          <p:nvPr/>
        </p:nvSpPr>
        <p:spPr>
          <a:xfrm>
            <a:off x="671117" y="2043411"/>
            <a:ext cx="616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Operation</a:t>
            </a:r>
            <a:r>
              <a:rPr lang="zh-CN" altLang="en-US"/>
              <a:t>表示各类汇编指令，比如</a:t>
            </a:r>
            <a:r>
              <a:rPr lang="en-US" altLang="zh-CN"/>
              <a:t>ADD</a:t>
            </a:r>
            <a:r>
              <a:rPr lang="zh-CN" altLang="en-US"/>
              <a:t>、</a:t>
            </a:r>
            <a:r>
              <a:rPr lang="en-US" altLang="zh-CN"/>
              <a:t>MOV</a:t>
            </a:r>
            <a:r>
              <a:rPr lang="zh-CN" altLang="en-US"/>
              <a:t>；如下图：</a:t>
            </a:r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F5ED0EC-2DC9-4795-9208-BC9E43302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02" y="2468457"/>
            <a:ext cx="2913370" cy="42951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845E2E2-F6D8-4678-9C32-C1AEE3FD5D80}"/>
              </a:ext>
            </a:extLst>
          </p:cNvPr>
          <p:cNvSpPr txBox="1"/>
          <p:nvPr/>
        </p:nvSpPr>
        <p:spPr>
          <a:xfrm>
            <a:off x="7442431" y="2043411"/>
            <a:ext cx="419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cond</a:t>
            </a:r>
            <a:r>
              <a:rPr lang="zh-CN" altLang="en-US"/>
              <a:t>有多种取值，如下：</a:t>
            </a:r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63C238-EA3F-4861-AE0F-0BB8176C4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435" y="2551409"/>
            <a:ext cx="1652736" cy="412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6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内存访问指令简介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CF3A3EA-573B-4BCF-AE7A-AC2A0A1FC871}"/>
              </a:ext>
            </a:extLst>
          </p:cNvPr>
          <p:cNvSpPr txBox="1"/>
          <p:nvPr/>
        </p:nvSpPr>
        <p:spPr>
          <a:xfrm>
            <a:off x="614715" y="985889"/>
            <a:ext cx="10553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读内存指令</a:t>
            </a:r>
            <a:r>
              <a:rPr lang="en-US" altLang="zh-CN"/>
              <a:t>LDR/LDM</a:t>
            </a:r>
            <a:r>
              <a:rPr lang="zh-CN" altLang="en-US"/>
              <a:t>：参考</a:t>
            </a:r>
            <a:r>
              <a:rPr lang="en-US" altLang="zh-CN"/>
              <a:t>《DEN0013D_cortex_a_series_PG.pdf》P340</a:t>
            </a:r>
            <a:r>
              <a:rPr lang="zh-CN" altLang="en-US"/>
              <a:t>、</a:t>
            </a:r>
            <a:r>
              <a:rPr lang="en-US" altLang="zh-CN"/>
              <a:t>P341</a:t>
            </a:r>
          </a:p>
          <a:p>
            <a:r>
              <a:rPr lang="zh-CN" altLang="en-US"/>
              <a:t>写内存指令</a:t>
            </a:r>
            <a:r>
              <a:rPr lang="en-US" altLang="zh-CN"/>
              <a:t>STR/STM</a:t>
            </a:r>
            <a:r>
              <a:rPr lang="zh-CN" altLang="en-US"/>
              <a:t>：参考</a:t>
            </a:r>
            <a:r>
              <a:rPr lang="en-US" altLang="zh-CN"/>
              <a:t>《DEN0013D_cortex_a_series_PG.pdf》P377</a:t>
            </a:r>
            <a:r>
              <a:rPr lang="zh-CN" altLang="en-US"/>
              <a:t>、</a:t>
            </a:r>
            <a:r>
              <a:rPr lang="en-US" altLang="zh-CN"/>
              <a:t>P378</a:t>
            </a:r>
          </a:p>
          <a:p>
            <a:r>
              <a:rPr lang="en-US" altLang="zh-CN"/>
              <a:t>LDR</a:t>
            </a:r>
            <a:r>
              <a:rPr lang="zh-CN" altLang="en-US"/>
              <a:t>：</a:t>
            </a:r>
            <a:r>
              <a:rPr lang="en-US" altLang="zh-CN"/>
              <a:t>Load Register</a:t>
            </a:r>
            <a:r>
              <a:rPr lang="zh-CN" altLang="en-US"/>
              <a:t>；</a:t>
            </a:r>
            <a:r>
              <a:rPr lang="en-US" altLang="zh-CN"/>
              <a:t>LDM</a:t>
            </a:r>
            <a:r>
              <a:rPr lang="zh-CN" altLang="en-US"/>
              <a:t>：</a:t>
            </a:r>
            <a:r>
              <a:rPr lang="en-US" altLang="zh-CN"/>
              <a:t>Load Multiple Register</a:t>
            </a:r>
            <a:r>
              <a:rPr lang="zh-CN" altLang="en-US"/>
              <a:t>；</a:t>
            </a:r>
            <a:endParaRPr lang="en-US" altLang="zh-CN"/>
          </a:p>
          <a:p>
            <a:r>
              <a:rPr lang="en-US" altLang="zh-CN"/>
              <a:t>STR</a:t>
            </a:r>
            <a:r>
              <a:rPr lang="zh-CN" altLang="en-US"/>
              <a:t>：</a:t>
            </a:r>
            <a:r>
              <a:rPr lang="en-US" altLang="zh-CN"/>
              <a:t>Store Register</a:t>
            </a:r>
            <a:r>
              <a:rPr lang="zh-CN" altLang="en-US"/>
              <a:t>；</a:t>
            </a:r>
            <a:r>
              <a:rPr lang="en-US" altLang="zh-CN"/>
              <a:t>STM</a:t>
            </a:r>
            <a:r>
              <a:rPr lang="zh-CN" altLang="en-US"/>
              <a:t>：</a:t>
            </a:r>
            <a:r>
              <a:rPr lang="en-US" altLang="zh-CN"/>
              <a:t>Store Multiple Register</a:t>
            </a:r>
            <a:r>
              <a:rPr lang="zh-CN" altLang="en-US"/>
              <a:t>。</a:t>
            </a:r>
            <a:endParaRPr lang="en-US" altLang="zh-CN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DB70AEB-161A-47BB-922B-F3F7A8488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853" y="2186218"/>
            <a:ext cx="3512668" cy="231805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30ADF2C-AB32-4F25-8812-617180B69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72" y="2186218"/>
            <a:ext cx="2769527" cy="213717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98DFB8B-CC8B-407B-A17F-7BED5233A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71" y="4946321"/>
            <a:ext cx="2631405" cy="52079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B0BE71B-4F4F-49CC-BC4E-5382AE371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571" y="5928204"/>
            <a:ext cx="2631405" cy="53200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41C5279-AD89-43F9-9688-BA7AC264AFF9}"/>
              </a:ext>
            </a:extLst>
          </p:cNvPr>
          <p:cNvSpPr txBox="1"/>
          <p:nvPr/>
        </p:nvSpPr>
        <p:spPr>
          <a:xfrm>
            <a:off x="3937805" y="4814395"/>
            <a:ext cx="57615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addr_mode:</a:t>
            </a:r>
          </a:p>
          <a:p>
            <a:r>
              <a:rPr lang="en-US" altLang="zh-CN" sz="1200"/>
              <a:t>IA - Increment After,  </a:t>
            </a:r>
            <a:r>
              <a:rPr lang="zh-CN" altLang="en-US" sz="1200"/>
              <a:t>每次传输后才增加</a:t>
            </a:r>
            <a:r>
              <a:rPr lang="en-US" altLang="zh-CN" sz="1200"/>
              <a:t>Rn</a:t>
            </a:r>
            <a:r>
              <a:rPr lang="zh-CN" altLang="en-US" sz="1200"/>
              <a:t>的值</a:t>
            </a:r>
            <a:r>
              <a:rPr lang="en-US" altLang="zh-CN" sz="1200"/>
              <a:t>(</a:t>
            </a:r>
            <a:r>
              <a:rPr lang="zh-CN" altLang="en-US" sz="1200"/>
              <a:t>默认</a:t>
            </a:r>
            <a:r>
              <a:rPr lang="en-US" altLang="zh-CN" sz="1200"/>
              <a:t>,</a:t>
            </a:r>
            <a:r>
              <a:rPr lang="zh-CN" altLang="en-US" sz="1200"/>
              <a:t>可省</a:t>
            </a:r>
            <a:r>
              <a:rPr lang="en-US" altLang="zh-CN" sz="1200"/>
              <a:t>)</a:t>
            </a:r>
          </a:p>
          <a:p>
            <a:r>
              <a:rPr lang="en-US" altLang="zh-CN" sz="1200"/>
              <a:t>IB - Increment Before, </a:t>
            </a:r>
            <a:r>
              <a:rPr lang="zh-CN" altLang="en-US" sz="1200"/>
              <a:t>每次传输前就增加</a:t>
            </a:r>
            <a:r>
              <a:rPr lang="en-US" altLang="zh-CN" sz="1200"/>
              <a:t>Rn</a:t>
            </a:r>
            <a:r>
              <a:rPr lang="zh-CN" altLang="en-US" sz="1200"/>
              <a:t>的值</a:t>
            </a:r>
            <a:r>
              <a:rPr lang="en-US" altLang="zh-CN" sz="1200"/>
              <a:t>(ARM</a:t>
            </a:r>
            <a:r>
              <a:rPr lang="zh-CN" altLang="en-US" sz="1200"/>
              <a:t>指令才能用</a:t>
            </a:r>
            <a:r>
              <a:rPr lang="en-US" altLang="zh-CN" sz="1200"/>
              <a:t>)</a:t>
            </a:r>
          </a:p>
          <a:p>
            <a:r>
              <a:rPr lang="en-US" altLang="zh-CN" sz="1200"/>
              <a:t>DA – Decrement After,  </a:t>
            </a:r>
            <a:r>
              <a:rPr lang="zh-CN" altLang="en-US" sz="1200"/>
              <a:t>每次传输后才减小</a:t>
            </a:r>
            <a:r>
              <a:rPr lang="en-US" altLang="zh-CN" sz="1200"/>
              <a:t>Rn</a:t>
            </a:r>
            <a:r>
              <a:rPr lang="zh-CN" altLang="en-US" sz="1200"/>
              <a:t>的值</a:t>
            </a:r>
            <a:r>
              <a:rPr lang="en-US" altLang="zh-CN" sz="1200"/>
              <a:t>(ARM</a:t>
            </a:r>
            <a:r>
              <a:rPr lang="zh-CN" altLang="en-US" sz="1200"/>
              <a:t>指令才能用</a:t>
            </a:r>
            <a:r>
              <a:rPr lang="en-US" altLang="zh-CN" sz="1200"/>
              <a:t>)</a:t>
            </a:r>
          </a:p>
          <a:p>
            <a:r>
              <a:rPr lang="en-US" altLang="zh-CN" sz="1200"/>
              <a:t>DB – Decrement Before, </a:t>
            </a:r>
            <a:r>
              <a:rPr lang="zh-CN" altLang="en-US" sz="1200"/>
              <a:t>每次传输前就减小</a:t>
            </a:r>
            <a:r>
              <a:rPr lang="en-US" altLang="zh-CN" sz="1200"/>
              <a:t>Rn</a:t>
            </a:r>
            <a:r>
              <a:rPr lang="zh-CN" altLang="en-US" sz="1200"/>
              <a:t>的值</a:t>
            </a:r>
          </a:p>
          <a:p>
            <a:endParaRPr lang="zh-CN" altLang="en-US" sz="1200"/>
          </a:p>
          <a:p>
            <a:r>
              <a:rPr lang="en-US" altLang="zh-CN" sz="1200"/>
              <a:t>! : </a:t>
            </a:r>
            <a:r>
              <a:rPr lang="zh-CN" altLang="en-US" sz="1200"/>
              <a:t>表示修改后的</a:t>
            </a:r>
            <a:r>
              <a:rPr lang="en-US" altLang="zh-CN" sz="1200"/>
              <a:t>Rn</a:t>
            </a:r>
            <a:r>
              <a:rPr lang="zh-CN" altLang="en-US" sz="1200"/>
              <a:t>值会写入</a:t>
            </a:r>
            <a:r>
              <a:rPr lang="en-US" altLang="zh-CN" sz="1200"/>
              <a:t>Rn</a:t>
            </a:r>
            <a:r>
              <a:rPr lang="zh-CN" altLang="en-US" sz="1200"/>
              <a:t>寄存器</a:t>
            </a:r>
            <a:r>
              <a:rPr lang="en-US" altLang="zh-CN" sz="1200"/>
              <a:t>, </a:t>
            </a:r>
          </a:p>
          <a:p>
            <a:r>
              <a:rPr lang="en-US" altLang="zh-CN" sz="1200"/>
              <a:t>    </a:t>
            </a:r>
            <a:r>
              <a:rPr lang="zh-CN" altLang="en-US" sz="1200"/>
              <a:t>如果没有</a:t>
            </a:r>
            <a:r>
              <a:rPr lang="en-US" altLang="zh-CN" sz="1200"/>
              <a:t>"!", </a:t>
            </a:r>
            <a:r>
              <a:rPr lang="zh-CN" altLang="en-US" sz="1200"/>
              <a:t>指令执行完后</a:t>
            </a:r>
            <a:r>
              <a:rPr lang="en-US" altLang="zh-CN" sz="1200"/>
              <a:t>Rn</a:t>
            </a:r>
            <a:r>
              <a:rPr lang="zh-CN" altLang="en-US" sz="1200"/>
              <a:t>恢复</a:t>
            </a:r>
            <a:r>
              <a:rPr lang="en-US" altLang="zh-CN" sz="1200"/>
              <a:t>/</a:t>
            </a:r>
            <a:r>
              <a:rPr lang="zh-CN" altLang="en-US" sz="1200"/>
              <a:t>保持原值</a:t>
            </a:r>
          </a:p>
          <a:p>
            <a:endParaRPr lang="zh-CN" altLang="en-US" sz="1200"/>
          </a:p>
          <a:p>
            <a:r>
              <a:rPr lang="en-US" altLang="zh-CN" sz="1200"/>
              <a:t>^ : </a:t>
            </a:r>
            <a:r>
              <a:rPr lang="zh-CN" altLang="en-US" sz="1200"/>
              <a:t>会影响</a:t>
            </a:r>
            <a:r>
              <a:rPr lang="en-US" altLang="zh-CN" sz="1200"/>
              <a:t>CPSR, </a:t>
            </a:r>
            <a:r>
              <a:rPr lang="zh-CN" altLang="en-US" sz="1200"/>
              <a:t>在讲异常时再细讲</a:t>
            </a:r>
            <a:endParaRPr lang="en-US" altLang="zh-CN" sz="120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AAF743D-4908-47F7-BB77-B02FC7C97A01}"/>
              </a:ext>
            </a:extLst>
          </p:cNvPr>
          <p:cNvCxnSpPr/>
          <p:nvPr/>
        </p:nvCxnSpPr>
        <p:spPr>
          <a:xfrm>
            <a:off x="812571" y="4638498"/>
            <a:ext cx="102021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79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分支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跳转指令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CF3A3EA-573B-4BCF-AE7A-AC2A0A1FC871}"/>
              </a:ext>
            </a:extLst>
          </p:cNvPr>
          <p:cNvSpPr txBox="1"/>
          <p:nvPr/>
        </p:nvSpPr>
        <p:spPr>
          <a:xfrm>
            <a:off x="614715" y="985889"/>
            <a:ext cx="11186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参考</a:t>
            </a:r>
            <a:r>
              <a:rPr lang="en-US" altLang="zh-CN"/>
              <a:t>《DEN0013D_cortex_a_series_PG.pdf》P327</a:t>
            </a:r>
            <a:r>
              <a:rPr lang="zh-CN" altLang="en-US"/>
              <a:t>、</a:t>
            </a:r>
            <a:r>
              <a:rPr lang="en-US" altLang="zh-CN"/>
              <a:t>P328</a:t>
            </a:r>
            <a:r>
              <a:rPr lang="zh-CN" altLang="en-US"/>
              <a:t>、</a:t>
            </a:r>
            <a:r>
              <a:rPr lang="en-US" altLang="zh-CN"/>
              <a:t>P329</a:t>
            </a:r>
          </a:p>
          <a:p>
            <a:r>
              <a:rPr lang="zh-CN" altLang="en-US"/>
              <a:t>核心指令是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BL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B</a:t>
            </a:r>
            <a:r>
              <a:rPr lang="zh-CN" altLang="en-US"/>
              <a:t>：</a:t>
            </a:r>
            <a:r>
              <a:rPr lang="en-US" altLang="zh-CN"/>
              <a:t>Branch</a:t>
            </a:r>
            <a:r>
              <a:rPr lang="zh-CN" altLang="en-US"/>
              <a:t>，跳转</a:t>
            </a:r>
            <a:endParaRPr lang="en-US" altLang="zh-CN"/>
          </a:p>
          <a:p>
            <a:r>
              <a:rPr lang="en-US" altLang="zh-CN"/>
              <a:t>BL</a:t>
            </a:r>
            <a:r>
              <a:rPr lang="zh-CN" altLang="en-US"/>
              <a:t>：</a:t>
            </a:r>
            <a:r>
              <a:rPr lang="en-US" altLang="zh-CN"/>
              <a:t>Branch with Link</a:t>
            </a:r>
            <a:r>
              <a:rPr lang="zh-CN" altLang="en-US"/>
              <a:t>，跳转前先把返回地址保持在</a:t>
            </a:r>
            <a:r>
              <a:rPr lang="en-US" altLang="zh-CN"/>
              <a:t>LR</a:t>
            </a:r>
            <a:r>
              <a:rPr lang="zh-CN" altLang="en-US"/>
              <a:t>寄存器中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BX</a:t>
            </a:r>
            <a:r>
              <a:rPr lang="zh-CN" altLang="en-US"/>
              <a:t>：</a:t>
            </a:r>
            <a:r>
              <a:rPr lang="en-US" altLang="zh-CN"/>
              <a:t>Branch and eXchange</a:t>
            </a:r>
            <a:r>
              <a:rPr lang="zh-CN" altLang="en-US"/>
              <a:t>，根据跳转地址的</a:t>
            </a:r>
            <a:r>
              <a:rPr lang="en-US" altLang="zh-CN"/>
              <a:t>BIT0</a:t>
            </a:r>
            <a:r>
              <a:rPr lang="zh-CN" altLang="en-US"/>
              <a:t>切换为</a:t>
            </a:r>
            <a:r>
              <a:rPr lang="en-US" altLang="zh-CN"/>
              <a:t>ARM</a:t>
            </a:r>
            <a:r>
              <a:rPr lang="zh-CN" altLang="en-US"/>
              <a:t>或</a:t>
            </a:r>
            <a:r>
              <a:rPr lang="en-US" altLang="zh-CN"/>
              <a:t>Thumb</a:t>
            </a:r>
            <a:r>
              <a:rPr lang="zh-CN" altLang="en-US"/>
              <a:t>状态</a:t>
            </a:r>
            <a:r>
              <a:rPr lang="en-US" altLang="zh-CN"/>
              <a:t>(0</a:t>
            </a:r>
            <a:r>
              <a:rPr lang="zh-CN" altLang="en-US"/>
              <a:t>：</a:t>
            </a:r>
            <a:r>
              <a:rPr lang="en-US" altLang="zh-CN"/>
              <a:t>ARM</a:t>
            </a:r>
            <a:r>
              <a:rPr lang="zh-CN" altLang="en-US"/>
              <a:t>状态，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Thumb</a:t>
            </a:r>
            <a:r>
              <a:rPr lang="zh-CN" altLang="en-US"/>
              <a:t>状态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/>
              <a:t>BLX</a:t>
            </a:r>
            <a:r>
              <a:rPr lang="zh-CN" altLang="en-US"/>
              <a:t>：</a:t>
            </a:r>
            <a:r>
              <a:rPr lang="en-US" altLang="zh-CN"/>
              <a:t>Branch with Link and eXchange </a:t>
            </a:r>
          </a:p>
          <a:p>
            <a:r>
              <a:rPr lang="zh-CN" altLang="en-US"/>
              <a:t>         根据跳转地址的</a:t>
            </a:r>
            <a:r>
              <a:rPr lang="en-US" altLang="zh-CN"/>
              <a:t>BIT0</a:t>
            </a:r>
            <a:r>
              <a:rPr lang="zh-CN" altLang="en-US"/>
              <a:t>切换为</a:t>
            </a:r>
            <a:r>
              <a:rPr lang="en-US" altLang="zh-CN"/>
              <a:t>ARM</a:t>
            </a:r>
            <a:r>
              <a:rPr lang="zh-CN" altLang="en-US"/>
              <a:t>或</a:t>
            </a:r>
            <a:r>
              <a:rPr lang="en-US" altLang="zh-CN"/>
              <a:t>Thumb</a:t>
            </a:r>
            <a:r>
              <a:rPr lang="zh-CN" altLang="en-US"/>
              <a:t>状态</a:t>
            </a:r>
            <a:r>
              <a:rPr lang="en-US" altLang="zh-CN"/>
              <a:t>(0</a:t>
            </a:r>
            <a:r>
              <a:rPr lang="zh-CN" altLang="en-US"/>
              <a:t>：</a:t>
            </a:r>
            <a:r>
              <a:rPr lang="en-US" altLang="zh-CN"/>
              <a:t>ARM</a:t>
            </a:r>
            <a:r>
              <a:rPr lang="zh-CN" altLang="en-US"/>
              <a:t>状态，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Thumb</a:t>
            </a:r>
            <a:r>
              <a:rPr lang="zh-CN" altLang="en-US"/>
              <a:t>状态</a:t>
            </a:r>
            <a:r>
              <a:rPr lang="en-US" altLang="zh-CN"/>
              <a:t>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48E7F5-902F-4A1B-86E8-F03DB72BB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15" y="3447801"/>
            <a:ext cx="5047619" cy="102857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C01B6CC-39D6-478A-9D10-2821176B5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113" y="3447801"/>
            <a:ext cx="2009524" cy="8666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67EE9B-6E20-4524-A8DE-629B742A5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15" y="4762500"/>
            <a:ext cx="3695700" cy="16954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7D7628-04EB-462F-AF0A-69966774E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9113" y="4762500"/>
            <a:ext cx="37719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7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立即数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CF3A3EA-573B-4BCF-AE7A-AC2A0A1FC871}"/>
              </a:ext>
            </a:extLst>
          </p:cNvPr>
          <p:cNvSpPr txBox="1"/>
          <p:nvPr/>
        </p:nvSpPr>
        <p:spPr>
          <a:xfrm>
            <a:off x="614715" y="985889"/>
            <a:ext cx="11186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这样一条指令：</a:t>
            </a:r>
            <a:endParaRPr lang="en-US" altLang="zh-CN"/>
          </a:p>
          <a:p>
            <a:r>
              <a:rPr lang="en-US" altLang="zh-CN"/>
              <a:t>    MOV   R0, #VAL</a:t>
            </a:r>
          </a:p>
          <a:p>
            <a:r>
              <a:rPr lang="zh-CN" altLang="en-US"/>
              <a:t>意图是把</a:t>
            </a:r>
            <a:r>
              <a:rPr lang="en-US" altLang="zh-CN"/>
              <a:t>VAL</a:t>
            </a:r>
            <a:r>
              <a:rPr lang="zh-CN" altLang="en-US"/>
              <a:t>这个值存入</a:t>
            </a:r>
            <a:r>
              <a:rPr lang="en-US" altLang="zh-CN"/>
              <a:t>R0</a:t>
            </a:r>
            <a:r>
              <a:rPr lang="zh-CN" altLang="en-US"/>
              <a:t>寄存器。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问：</a:t>
            </a:r>
            <a:r>
              <a:rPr lang="en-US" altLang="zh-CN"/>
              <a:t>VAL</a:t>
            </a:r>
            <a:r>
              <a:rPr lang="zh-CN" altLang="en-US"/>
              <a:t>可以是任意值吗？</a:t>
            </a:r>
            <a:endParaRPr lang="en-US" altLang="zh-CN"/>
          </a:p>
          <a:p>
            <a:r>
              <a:rPr lang="zh-CN" altLang="en-US"/>
              <a:t>答：不可以，必须是立即数。</a:t>
            </a:r>
            <a:endParaRPr lang="en-US" altLang="zh-CN"/>
          </a:p>
          <a:p>
            <a:r>
              <a:rPr lang="zh-CN" altLang="en-US"/>
              <a:t>问：为什么？</a:t>
            </a:r>
            <a:endParaRPr lang="en-US" altLang="zh-CN"/>
          </a:p>
          <a:p>
            <a:r>
              <a:rPr lang="zh-CN" altLang="en-US"/>
              <a:t>答：假设</a:t>
            </a:r>
            <a:r>
              <a:rPr lang="en-US" altLang="zh-CN"/>
              <a:t>VAL</a:t>
            </a:r>
            <a:r>
              <a:rPr lang="zh-CN" altLang="en-US"/>
              <a:t>可以是任意数，</a:t>
            </a:r>
            <a:r>
              <a:rPr lang="en-US" altLang="zh-CN"/>
              <a:t>”MOV  R0, #VAL”</a:t>
            </a:r>
            <a:r>
              <a:rPr lang="zh-CN" altLang="en-US"/>
              <a:t>本身是</a:t>
            </a:r>
            <a:r>
              <a:rPr lang="en-US" altLang="zh-CN"/>
              <a:t>16</a:t>
            </a:r>
            <a:r>
              <a:rPr lang="zh-CN" altLang="en-US"/>
              <a:t>位或</a:t>
            </a:r>
            <a:r>
              <a:rPr lang="en-US" altLang="zh-CN"/>
              <a:t>32</a:t>
            </a:r>
            <a:r>
              <a:rPr lang="zh-CN" altLang="en-US"/>
              <a:t>位，哪来的空间保存任意数值的</a:t>
            </a:r>
            <a:r>
              <a:rPr lang="en-US" altLang="zh-CN"/>
              <a:t>VAL</a:t>
            </a:r>
            <a:r>
              <a:rPr lang="zh-CN" altLang="en-US"/>
              <a:t>？</a:t>
            </a:r>
            <a:endParaRPr lang="en-US" altLang="zh-CN"/>
          </a:p>
          <a:p>
            <a:r>
              <a:rPr lang="en-US" altLang="zh-CN"/>
              <a:t>        </a:t>
            </a:r>
            <a:r>
              <a:rPr lang="zh-CN" altLang="en-US"/>
              <a:t>所以，</a:t>
            </a:r>
            <a:r>
              <a:rPr lang="en-US" altLang="zh-CN"/>
              <a:t>VAL</a:t>
            </a:r>
            <a:r>
              <a:rPr lang="zh-CN" altLang="en-US"/>
              <a:t>必须符合某些规定。</a:t>
            </a:r>
            <a:endParaRPr lang="en-US" altLang="zh-CN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8CDB3BB-B317-409B-8F43-CCF488C3E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42" y="4010169"/>
            <a:ext cx="9561905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3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LDR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伪指令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CF3A3EA-573B-4BCF-AE7A-AC2A0A1FC871}"/>
              </a:ext>
            </a:extLst>
          </p:cNvPr>
          <p:cNvSpPr txBox="1"/>
          <p:nvPr/>
        </p:nvSpPr>
        <p:spPr>
          <a:xfrm>
            <a:off x="614715" y="985889"/>
            <a:ext cx="111867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去判断一个</a:t>
            </a:r>
            <a:r>
              <a:rPr lang="en-US" altLang="zh-CN"/>
              <a:t>VAL</a:t>
            </a:r>
            <a:r>
              <a:rPr lang="zh-CN" altLang="en-US"/>
              <a:t>是否立即数，麻烦！</a:t>
            </a:r>
            <a:endParaRPr lang="en-US" altLang="zh-CN"/>
          </a:p>
          <a:p>
            <a:r>
              <a:rPr lang="zh-CN" altLang="en-US"/>
              <a:t>并且我就是想把任意数值赋给</a:t>
            </a:r>
            <a:r>
              <a:rPr lang="en-US" altLang="zh-CN"/>
              <a:t>R0</a:t>
            </a:r>
            <a:r>
              <a:rPr lang="zh-CN" altLang="en-US"/>
              <a:t>，怎么办？</a:t>
            </a:r>
            <a:endParaRPr lang="en-US" altLang="zh-CN"/>
          </a:p>
          <a:p>
            <a:r>
              <a:rPr lang="zh-CN" altLang="en-US"/>
              <a:t>可以使用伪指令：</a:t>
            </a:r>
            <a:endParaRPr lang="en-US" altLang="zh-CN"/>
          </a:p>
          <a:p>
            <a:r>
              <a:rPr lang="en-US" altLang="zh-CN"/>
              <a:t>            LDR   R0,  =VAL</a:t>
            </a:r>
          </a:p>
          <a:p>
            <a:endParaRPr lang="en-US" altLang="zh-CN"/>
          </a:p>
          <a:p>
            <a:r>
              <a:rPr lang="zh-CN" altLang="en-US"/>
              <a:t>“伪指令”，就是假的、不存在的指令。</a:t>
            </a:r>
            <a:endParaRPr lang="en-US" altLang="zh-CN"/>
          </a:p>
          <a:p>
            <a:r>
              <a:rPr lang="zh-CN" altLang="en-US"/>
              <a:t>注意</a:t>
            </a:r>
            <a:r>
              <a:rPr lang="en-US" altLang="zh-CN"/>
              <a:t>LDR</a:t>
            </a:r>
            <a:r>
              <a:rPr lang="zh-CN" altLang="en-US"/>
              <a:t>作为“伪指令”时，指令中有一个“</a:t>
            </a:r>
            <a:r>
              <a:rPr lang="en-US" altLang="zh-CN"/>
              <a:t>=</a:t>
            </a:r>
            <a:r>
              <a:rPr lang="zh-CN" altLang="en-US"/>
              <a:t>”，否则它就是真实的</a:t>
            </a:r>
            <a:r>
              <a:rPr lang="en-US" altLang="zh-CN"/>
              <a:t>LDR(load regisgter)</a:t>
            </a:r>
            <a:r>
              <a:rPr lang="zh-CN" altLang="en-US"/>
              <a:t>指令了。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编译器会把“伪指令”替换成真实的指令，比如：</a:t>
            </a:r>
            <a:endParaRPr lang="en-US" altLang="zh-CN"/>
          </a:p>
          <a:p>
            <a:r>
              <a:rPr lang="en-US" altLang="zh-CN"/>
              <a:t>LDR  R0,  =0x12    </a:t>
            </a:r>
          </a:p>
          <a:p>
            <a:r>
              <a:rPr lang="en-US" altLang="zh-CN"/>
              <a:t>0x12</a:t>
            </a:r>
            <a:r>
              <a:rPr lang="zh-CN" altLang="en-US"/>
              <a:t>是立即数，那么替换为：</a:t>
            </a:r>
            <a:r>
              <a:rPr lang="en-US" altLang="zh-CN"/>
              <a:t>MOV  R0,  #0x12</a:t>
            </a:r>
          </a:p>
          <a:p>
            <a:endParaRPr lang="en-US" altLang="zh-CN"/>
          </a:p>
          <a:p>
            <a:r>
              <a:rPr lang="en-US" altLang="zh-CN"/>
              <a:t>LDR  R0, =0x12345678</a:t>
            </a:r>
          </a:p>
          <a:p>
            <a:r>
              <a:rPr lang="en-US" altLang="zh-CN"/>
              <a:t>0x12345678</a:t>
            </a:r>
            <a:r>
              <a:rPr lang="zh-CN" altLang="en-US"/>
              <a:t>不是立即数，那么替换为：</a:t>
            </a:r>
            <a:endParaRPr lang="en-US" altLang="zh-CN"/>
          </a:p>
          <a:p>
            <a:r>
              <a:rPr lang="en-US" altLang="zh-CN"/>
              <a:t>LDR  R0, [PC, #offset]          // 2. </a:t>
            </a:r>
            <a:r>
              <a:rPr lang="zh-CN" altLang="en-US"/>
              <a:t>使用</a:t>
            </a:r>
            <a:r>
              <a:rPr lang="en-US" altLang="zh-CN"/>
              <a:t>Load Register</a:t>
            </a:r>
            <a:r>
              <a:rPr lang="zh-CN" altLang="en-US"/>
              <a:t>读内存指令读出值，</a:t>
            </a:r>
            <a:r>
              <a:rPr lang="en-US" altLang="zh-CN"/>
              <a:t>offset</a:t>
            </a:r>
            <a:r>
              <a:rPr lang="zh-CN" altLang="en-US"/>
              <a:t>是链接程序时确定的</a:t>
            </a:r>
            <a:endParaRPr lang="en-US" altLang="zh-CN"/>
          </a:p>
          <a:p>
            <a:r>
              <a:rPr lang="en-US" altLang="zh-CN"/>
              <a:t>……</a:t>
            </a:r>
          </a:p>
          <a:p>
            <a:r>
              <a:rPr lang="en-US" altLang="zh-CN"/>
              <a:t>Label  DCD  0x12345678    // 1. </a:t>
            </a:r>
            <a:r>
              <a:rPr lang="zh-CN" altLang="en-US"/>
              <a:t>编译器在程序某个地方保存有这个值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84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3992</TotalTime>
  <Words>1288</Words>
  <Application>Microsoft Office PowerPoint</Application>
  <PresentationFormat>宽屏</PresentationFormat>
  <Paragraphs>136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方正正纤黑简体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东山 韦</cp:lastModifiedBy>
  <cp:revision>416</cp:revision>
  <dcterms:created xsi:type="dcterms:W3CDTF">2020-09-12T05:08:37Z</dcterms:created>
  <dcterms:modified xsi:type="dcterms:W3CDTF">2020-10-10T17:03:48Z</dcterms:modified>
</cp:coreProperties>
</file>