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RISC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771786" y="1059992"/>
            <a:ext cx="809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ARM</a:t>
            </a:r>
            <a:r>
              <a:rPr lang="zh-CN" altLang="en-US"/>
              <a:t>芯片属于精简指令集计算机</a:t>
            </a:r>
            <a:r>
              <a:rPr lang="en-US" altLang="zh-CN"/>
              <a:t>(RISC</a:t>
            </a:r>
            <a:r>
              <a:rPr lang="zh-CN" altLang="en-US"/>
              <a:t>：</a:t>
            </a:r>
            <a:r>
              <a:rPr lang="en-US" altLang="zh-CN"/>
              <a:t>Reduced Instruction Set Computing)</a:t>
            </a:r>
            <a:r>
              <a:rPr lang="zh-CN" altLang="en-US"/>
              <a:t>，它所用的指令比较简单，有如下特点：</a:t>
            </a:r>
          </a:p>
          <a:p>
            <a:r>
              <a:rPr lang="zh-CN" altLang="en-US"/>
              <a:t>① 对内存只有读、写指令</a:t>
            </a:r>
          </a:p>
          <a:p>
            <a:r>
              <a:rPr lang="zh-CN" altLang="en-US"/>
              <a:t>② 对于数据的运算是在</a:t>
            </a:r>
            <a:r>
              <a:rPr lang="en-US" altLang="zh-CN"/>
              <a:t>CPU</a:t>
            </a:r>
            <a:r>
              <a:rPr lang="zh-CN" altLang="en-US"/>
              <a:t>内部实现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1ABF74-A90B-4E4D-A255-F4A4872A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03" y="3042009"/>
            <a:ext cx="3839973" cy="31116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771786" y="2551837"/>
            <a:ext cx="809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对于左图所示的乘法运算</a:t>
            </a:r>
            <a:r>
              <a:rPr lang="en-US" altLang="zh-CN"/>
              <a:t>a = a * b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RISC</a:t>
            </a:r>
            <a:r>
              <a:rPr lang="zh-CN" altLang="en-US"/>
              <a:t>中要使用</a:t>
            </a:r>
            <a:r>
              <a:rPr lang="en-US" altLang="zh-CN"/>
              <a:t>4</a:t>
            </a:r>
            <a:r>
              <a:rPr lang="zh-CN" altLang="en-US"/>
              <a:t>条汇编指令：</a:t>
            </a:r>
            <a:endParaRPr lang="en-US" altLang="zh-CN"/>
          </a:p>
          <a:p>
            <a:r>
              <a:rPr lang="zh-CN" altLang="en-US"/>
              <a:t>① 读内存</a:t>
            </a:r>
            <a:r>
              <a:rPr lang="en-US" altLang="zh-CN"/>
              <a:t>a</a:t>
            </a:r>
          </a:p>
          <a:p>
            <a:r>
              <a:rPr lang="zh-CN" altLang="en-US"/>
              <a:t>② 读内存</a:t>
            </a:r>
            <a:r>
              <a:rPr lang="en-US" altLang="zh-CN"/>
              <a:t>b</a:t>
            </a:r>
          </a:p>
          <a:p>
            <a:r>
              <a:rPr lang="zh-CN" altLang="en-US"/>
              <a:t>③ 计算</a:t>
            </a:r>
            <a:r>
              <a:rPr lang="en-US" altLang="zh-CN"/>
              <a:t>a*b</a:t>
            </a:r>
          </a:p>
          <a:p>
            <a:r>
              <a:rPr lang="zh-CN" altLang="en-US"/>
              <a:t>④ 把结果写入内存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F94CB-B3C2-48D9-A3AF-37451E51B62E}"/>
              </a:ext>
            </a:extLst>
          </p:cNvPr>
          <p:cNvSpPr txBox="1"/>
          <p:nvPr/>
        </p:nvSpPr>
        <p:spPr>
          <a:xfrm>
            <a:off x="771785" y="4597679"/>
            <a:ext cx="809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注意：</a:t>
            </a:r>
            <a:endParaRPr lang="en-US" altLang="zh-CN"/>
          </a:p>
          <a:p>
            <a:r>
              <a:rPr lang="zh-CN" altLang="en-US"/>
              <a:t>所有的数据都是在</a:t>
            </a:r>
            <a:r>
              <a:rPr lang="en-US" altLang="zh-CN"/>
              <a:t>CPU</a:t>
            </a:r>
            <a:r>
              <a:rPr lang="zh-CN" altLang="en-US"/>
              <a:t>内部处理的！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数据处理指令简介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B920077-7F69-4671-98AE-51839668EE9E}"/>
              </a:ext>
            </a:extLst>
          </p:cNvPr>
          <p:cNvSpPr txBox="1"/>
          <p:nvPr/>
        </p:nvSpPr>
        <p:spPr>
          <a:xfrm>
            <a:off x="671117" y="985889"/>
            <a:ext cx="1055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</a:t>
            </a:r>
            <a:r>
              <a:rPr lang="en-US" altLang="zh-CN"/>
              <a:t>《DEN0013D_cortex_a_series_PG.pdf》P70</a:t>
            </a:r>
            <a:r>
              <a:rPr lang="zh-CN" altLang="en-US"/>
              <a:t>、</a:t>
            </a:r>
            <a:r>
              <a:rPr lang="en-US" altLang="zh-CN"/>
              <a:t>《ARM Cortex-M3</a:t>
            </a:r>
            <a:r>
              <a:rPr lang="zh-CN" altLang="en-US"/>
              <a:t>与</a:t>
            </a:r>
            <a:r>
              <a:rPr lang="en-US" altLang="zh-CN"/>
              <a:t>Cortex-M4</a:t>
            </a:r>
            <a:r>
              <a:rPr lang="zh-CN" altLang="en-US"/>
              <a:t>权威指南</a:t>
            </a:r>
            <a:r>
              <a:rPr lang="en-US" altLang="zh-CN"/>
              <a:t>.pdf》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</a:t>
            </a:r>
            <a:endParaRPr lang="en-US" altLang="zh-CN"/>
          </a:p>
          <a:p>
            <a:r>
              <a:rPr lang="zh-CN" altLang="en-US"/>
              <a:t>以“数据处理”指令为例，</a:t>
            </a:r>
            <a:r>
              <a:rPr lang="en-US" altLang="zh-CN"/>
              <a:t>UAL</a:t>
            </a:r>
            <a:r>
              <a:rPr lang="zh-CN" altLang="en-US"/>
              <a:t>汇编格式为：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991F2B-2839-4F17-9E25-ACC82FC9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208" y="1549602"/>
            <a:ext cx="4790476" cy="4380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863DD2-F477-48D8-A89F-705DC030978F}"/>
              </a:ext>
            </a:extLst>
          </p:cNvPr>
          <p:cNvSpPr txBox="1"/>
          <p:nvPr/>
        </p:nvSpPr>
        <p:spPr>
          <a:xfrm>
            <a:off x="671117" y="2043411"/>
            <a:ext cx="61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Operation</a:t>
            </a:r>
            <a:r>
              <a:rPr lang="zh-CN" altLang="en-US"/>
              <a:t>表示各类汇编指令，比如</a:t>
            </a:r>
            <a:r>
              <a:rPr lang="en-US" altLang="zh-CN"/>
              <a:t>ADD</a:t>
            </a:r>
            <a:r>
              <a:rPr lang="zh-CN" altLang="en-US"/>
              <a:t>、</a:t>
            </a:r>
            <a:r>
              <a:rPr lang="en-US" altLang="zh-CN"/>
              <a:t>MOV</a:t>
            </a:r>
            <a:r>
              <a:rPr lang="zh-CN" altLang="en-US"/>
              <a:t>；如下图：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5ED0EC-2DC9-4795-9208-BC9E43302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02" y="2468457"/>
            <a:ext cx="2913370" cy="42951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45E2E2-F6D8-4678-9C32-C1AEE3FD5D80}"/>
              </a:ext>
            </a:extLst>
          </p:cNvPr>
          <p:cNvSpPr txBox="1"/>
          <p:nvPr/>
        </p:nvSpPr>
        <p:spPr>
          <a:xfrm>
            <a:off x="7442431" y="2043411"/>
            <a:ext cx="419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cond</a:t>
            </a:r>
            <a:r>
              <a:rPr lang="zh-CN" altLang="en-US"/>
              <a:t>有多种取值，如下：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63C238-EA3F-4861-AE0F-0BB8176C4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435" y="2551409"/>
            <a:ext cx="1652736" cy="41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6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练习几条数据处理指令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B920077-7F69-4671-98AE-51839668EE9E}"/>
              </a:ext>
            </a:extLst>
          </p:cNvPr>
          <p:cNvSpPr txBox="1"/>
          <p:nvPr/>
        </p:nvSpPr>
        <p:spPr>
          <a:xfrm>
            <a:off x="671117" y="927166"/>
            <a:ext cx="105533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加法指令</a:t>
            </a:r>
            <a:r>
              <a:rPr lang="en-US" altLang="zh-CN"/>
              <a:t>ADD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      ADD  R1, R2, R3         ; R1 = R2 + R3</a:t>
            </a:r>
          </a:p>
          <a:p>
            <a:r>
              <a:rPr lang="en-US" altLang="zh-CN"/>
              <a:t>      ADD  R1, R2, #0x12   ; R1 = R2 + 0x12</a:t>
            </a:r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减法指令</a:t>
            </a:r>
            <a:r>
              <a:rPr lang="en-US" altLang="zh-CN"/>
              <a:t>SUB:</a:t>
            </a:r>
          </a:p>
          <a:p>
            <a:r>
              <a:rPr lang="en-US" altLang="zh-CN"/>
              <a:t>      SUB  R1, R2, R3         ; R1 = R2 - R3</a:t>
            </a:r>
          </a:p>
          <a:p>
            <a:r>
              <a:rPr lang="en-US" altLang="zh-CN"/>
              <a:t>      SUB  R1, R2, #0x12   ; R1 = R2 - 0x12</a:t>
            </a:r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位操作：</a:t>
            </a:r>
            <a:endParaRPr lang="en-US" altLang="zh-CN"/>
          </a:p>
          <a:p>
            <a:r>
              <a:rPr lang="en-US" altLang="zh-CN"/>
              <a:t>     ;  VisUAL</a:t>
            </a:r>
            <a:r>
              <a:rPr lang="zh-CN" altLang="en-US"/>
              <a:t>里不支持</a:t>
            </a:r>
            <a:r>
              <a:rPr lang="en-US" altLang="zh-CN"/>
              <a:t>(1&lt;&lt;4)</a:t>
            </a:r>
            <a:r>
              <a:rPr lang="zh-CN" altLang="en-US"/>
              <a:t>这样的写法，写成：</a:t>
            </a:r>
            <a:r>
              <a:rPr lang="en-US" altLang="zh-CN"/>
              <a:t>0x10</a:t>
            </a:r>
          </a:p>
          <a:p>
            <a:r>
              <a:rPr lang="en-US" altLang="zh-CN"/>
              <a:t>      AND R1, R2, #(1&lt;&lt;4)   ;  </a:t>
            </a:r>
            <a:r>
              <a:rPr lang="zh-CN" altLang="en-US"/>
              <a:t>位与，</a:t>
            </a:r>
            <a:r>
              <a:rPr lang="en-US" altLang="zh-CN"/>
              <a:t>R1 = R2 &amp; (1&lt;&lt;4)</a:t>
            </a:r>
          </a:p>
          <a:p>
            <a:r>
              <a:rPr lang="en-US" altLang="zh-CN"/>
              <a:t>      AND  R1, R2, R3           ; </a:t>
            </a:r>
            <a:r>
              <a:rPr lang="zh-CN" altLang="en-US"/>
              <a:t>位与，</a:t>
            </a:r>
            <a:r>
              <a:rPr lang="en-US" altLang="zh-CN"/>
              <a:t>R1 = R2 &amp; R3</a:t>
            </a:r>
          </a:p>
          <a:p>
            <a:r>
              <a:rPr lang="en-US" altLang="zh-CN"/>
              <a:t>      BIC  R1, R2, #(1&lt;&lt;4)    ; </a:t>
            </a:r>
            <a:r>
              <a:rPr lang="zh-CN" altLang="en-US"/>
              <a:t>清除某位，</a:t>
            </a:r>
            <a:r>
              <a:rPr lang="en-US" altLang="zh-CN"/>
              <a:t>R1 = R2 &amp; ~(1&lt;&lt;4)</a:t>
            </a:r>
          </a:p>
          <a:p>
            <a:r>
              <a:rPr lang="en-US" altLang="zh-CN"/>
              <a:t>      BIC  R1, R2, R3             ; </a:t>
            </a:r>
            <a:r>
              <a:rPr lang="zh-CN" altLang="en-US"/>
              <a:t>清除某位，</a:t>
            </a:r>
            <a:r>
              <a:rPr lang="en-US" altLang="zh-CN"/>
              <a:t>R1 = R2 &amp; ~R3</a:t>
            </a:r>
          </a:p>
          <a:p>
            <a:r>
              <a:rPr lang="en-US" altLang="zh-CN"/>
              <a:t>      ORR   R1, R2, R3</a:t>
            </a:r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比较：</a:t>
            </a:r>
            <a:endParaRPr lang="en-US" altLang="zh-CN"/>
          </a:p>
          <a:p>
            <a:r>
              <a:rPr lang="en-US" altLang="zh-CN"/>
              <a:t>    CMP R0, R1                ;  </a:t>
            </a:r>
            <a:r>
              <a:rPr lang="zh-CN" altLang="en-US"/>
              <a:t>比较</a:t>
            </a:r>
            <a:r>
              <a:rPr lang="en-US" altLang="zh-CN"/>
              <a:t>R0-R1</a:t>
            </a:r>
            <a:r>
              <a:rPr lang="zh-CN" altLang="en-US"/>
              <a:t>的结果</a:t>
            </a:r>
            <a:endParaRPr lang="en-US" altLang="zh-CN"/>
          </a:p>
          <a:p>
            <a:r>
              <a:rPr lang="en-US" altLang="zh-CN"/>
              <a:t>    CMP R0, #0x12            ; </a:t>
            </a:r>
            <a:r>
              <a:rPr lang="zh-CN" altLang="en-US"/>
              <a:t>比较</a:t>
            </a:r>
            <a:r>
              <a:rPr lang="en-US" altLang="zh-CN"/>
              <a:t>R0-0x12</a:t>
            </a:r>
            <a:r>
              <a:rPr lang="zh-CN" altLang="en-US"/>
              <a:t>的结果</a:t>
            </a:r>
            <a:endParaRPr lang="en-US" altLang="zh-CN"/>
          </a:p>
          <a:p>
            <a:r>
              <a:rPr lang="en-US" altLang="zh-CN"/>
              <a:t>    TST  R0, R1                 ;  </a:t>
            </a:r>
            <a:r>
              <a:rPr lang="zh-CN" altLang="en-US"/>
              <a:t>测试 </a:t>
            </a:r>
            <a:r>
              <a:rPr lang="en-US" altLang="zh-CN"/>
              <a:t>R0 &amp; R1</a:t>
            </a:r>
            <a:r>
              <a:rPr lang="zh-CN" altLang="en-US"/>
              <a:t>的结果</a:t>
            </a:r>
            <a:endParaRPr lang="en-US" altLang="zh-CN"/>
          </a:p>
          <a:p>
            <a:r>
              <a:rPr lang="en-US" altLang="zh-CN"/>
              <a:t>    TST  R0, #(1&lt;&lt;4)        ;  </a:t>
            </a:r>
            <a:r>
              <a:rPr lang="zh-CN" altLang="en-US"/>
              <a:t>测试 </a:t>
            </a:r>
            <a:r>
              <a:rPr lang="en-US" altLang="zh-CN"/>
              <a:t>R0 &amp; (1&lt;&lt;4)</a:t>
            </a:r>
            <a:r>
              <a:rPr lang="zh-CN" altLang="en-US"/>
              <a:t>的结果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19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程序状态寄存器中的位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D6BF64D-C89F-43F0-A0DB-F4F4F74A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84" y="1340406"/>
            <a:ext cx="6389617" cy="256056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369AEB4-B8B4-4EB8-B23F-0F39D803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84" y="925809"/>
            <a:ext cx="2087565" cy="52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9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</TotalTime>
  <Words>408</Words>
  <Application>Microsoft Office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449</cp:revision>
  <dcterms:created xsi:type="dcterms:W3CDTF">2020-09-12T05:08:37Z</dcterms:created>
  <dcterms:modified xsi:type="dcterms:W3CDTF">2020-10-12T03:08:45Z</dcterms:modified>
</cp:coreProperties>
</file>