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3" r:id="rId3"/>
    <p:sldId id="281" r:id="rId4"/>
    <p:sldId id="282" r:id="rId5"/>
    <p:sldId id="28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RISC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771786" y="1059992"/>
            <a:ext cx="8095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ARM</a:t>
            </a:r>
            <a:r>
              <a:rPr lang="zh-CN" altLang="en-US"/>
              <a:t>芯片属于精简指令集计算机</a:t>
            </a:r>
            <a:r>
              <a:rPr lang="en-US" altLang="zh-CN"/>
              <a:t>(RISC</a:t>
            </a:r>
            <a:r>
              <a:rPr lang="zh-CN" altLang="en-US"/>
              <a:t>：</a:t>
            </a:r>
            <a:r>
              <a:rPr lang="en-US" altLang="zh-CN"/>
              <a:t>Reduced Instruction Set Computing)</a:t>
            </a:r>
            <a:r>
              <a:rPr lang="zh-CN" altLang="en-US"/>
              <a:t>，它所用的指令比较简单，有如下特点：</a:t>
            </a:r>
          </a:p>
          <a:p>
            <a:r>
              <a:rPr lang="zh-CN" altLang="en-US"/>
              <a:t>① 对内存只有读、写指令</a:t>
            </a:r>
          </a:p>
          <a:p>
            <a:r>
              <a:rPr lang="zh-CN" altLang="en-US"/>
              <a:t>② 对于数据的运算是在</a:t>
            </a:r>
            <a:r>
              <a:rPr lang="en-US" altLang="zh-CN"/>
              <a:t>CPU</a:t>
            </a:r>
            <a:r>
              <a:rPr lang="zh-CN" altLang="en-US"/>
              <a:t>内部实现</a:t>
            </a:r>
          </a:p>
          <a:p>
            <a:r>
              <a:rPr lang="zh-CN" altLang="en-US"/>
              <a:t>③ 怎么实现函数？怎么调用函数？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1ABF74-A90B-4E4D-A255-F4A4872A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903" y="3042009"/>
            <a:ext cx="3839973" cy="31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0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跳转指令简介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771786" y="1059992"/>
            <a:ext cx="9722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  <a:r>
              <a:rPr lang="zh-CN" altLang="en-US"/>
              <a:t>程序中，函数</a:t>
            </a:r>
            <a:r>
              <a:rPr lang="en-US" altLang="zh-CN"/>
              <a:t>A</a:t>
            </a:r>
            <a:r>
              <a:rPr lang="zh-CN" altLang="en-US"/>
              <a:t>调用函数</a:t>
            </a:r>
            <a:r>
              <a:rPr lang="en-US" altLang="zh-CN"/>
              <a:t>B</a:t>
            </a:r>
            <a:r>
              <a:rPr lang="zh-CN" altLang="en-US"/>
              <a:t>的实质是什么？</a:t>
            </a:r>
            <a:endParaRPr lang="en-US" altLang="zh-CN"/>
          </a:p>
          <a:p>
            <a:r>
              <a:rPr lang="en-US" altLang="zh-CN"/>
              <a:t>void   A()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  int a = 10;</a:t>
            </a:r>
          </a:p>
          <a:p>
            <a:r>
              <a:rPr lang="en-US" altLang="zh-CN"/>
              <a:t>      B(a);</a:t>
            </a:r>
          </a:p>
          <a:p>
            <a:r>
              <a:rPr lang="en-US" altLang="zh-CN"/>
              <a:t>      printf(“ok”);</a:t>
            </a:r>
          </a:p>
          <a:p>
            <a:r>
              <a:rPr lang="en-US" altLang="zh-CN"/>
              <a:t>}</a:t>
            </a:r>
          </a:p>
          <a:p>
            <a:r>
              <a:rPr lang="zh-CN" altLang="en-US"/>
              <a:t>实质是：跳转去执行函数</a:t>
            </a:r>
            <a:r>
              <a:rPr lang="en-US" altLang="zh-CN"/>
              <a:t>B</a:t>
            </a:r>
            <a:r>
              <a:rPr lang="zh-CN" altLang="en-US"/>
              <a:t>的代码，函数</a:t>
            </a:r>
            <a:r>
              <a:rPr lang="en-US" altLang="zh-CN"/>
              <a:t>B</a:t>
            </a:r>
            <a:r>
              <a:rPr lang="zh-CN" altLang="en-US"/>
              <a:t>执行完后，还要回到函数</a:t>
            </a:r>
            <a:r>
              <a:rPr lang="en-US" altLang="zh-CN"/>
              <a:t>A</a:t>
            </a:r>
            <a:r>
              <a:rPr lang="zh-CN" altLang="en-US"/>
              <a:t>继续执行后面的代码。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对应的汇编指令就是跳转指令。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86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分支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跳转指令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CF3A3EA-573B-4BCF-AE7A-AC2A0A1FC871}"/>
              </a:ext>
            </a:extLst>
          </p:cNvPr>
          <p:cNvSpPr txBox="1"/>
          <p:nvPr/>
        </p:nvSpPr>
        <p:spPr>
          <a:xfrm>
            <a:off x="614715" y="985889"/>
            <a:ext cx="11186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参考</a:t>
            </a:r>
            <a:r>
              <a:rPr lang="en-US" altLang="zh-CN"/>
              <a:t>《DEN0013D_cortex_a_series_PG.pdf》P327</a:t>
            </a:r>
            <a:r>
              <a:rPr lang="zh-CN" altLang="en-US"/>
              <a:t>、</a:t>
            </a:r>
            <a:r>
              <a:rPr lang="en-US" altLang="zh-CN"/>
              <a:t>P328</a:t>
            </a:r>
            <a:r>
              <a:rPr lang="zh-CN" altLang="en-US"/>
              <a:t>、</a:t>
            </a:r>
            <a:r>
              <a:rPr lang="en-US" altLang="zh-CN"/>
              <a:t>P329</a:t>
            </a:r>
          </a:p>
          <a:p>
            <a:r>
              <a:rPr lang="zh-CN" altLang="en-US"/>
              <a:t>核心指令是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BL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B</a:t>
            </a:r>
            <a:r>
              <a:rPr lang="zh-CN" altLang="en-US"/>
              <a:t>：</a:t>
            </a:r>
            <a:r>
              <a:rPr lang="en-US" altLang="zh-CN"/>
              <a:t>Branch</a:t>
            </a:r>
            <a:r>
              <a:rPr lang="zh-CN" altLang="en-US"/>
              <a:t>，跳转</a:t>
            </a:r>
            <a:endParaRPr lang="en-US" altLang="zh-CN"/>
          </a:p>
          <a:p>
            <a:r>
              <a:rPr lang="en-US" altLang="zh-CN"/>
              <a:t>BL</a:t>
            </a:r>
            <a:r>
              <a:rPr lang="zh-CN" altLang="en-US"/>
              <a:t>：</a:t>
            </a:r>
            <a:r>
              <a:rPr lang="en-US" altLang="zh-CN"/>
              <a:t>Branch with Link</a:t>
            </a:r>
            <a:r>
              <a:rPr lang="zh-CN" altLang="en-US"/>
              <a:t>，跳转前先把返回地址保持在</a:t>
            </a:r>
            <a:r>
              <a:rPr lang="en-US" altLang="zh-CN"/>
              <a:t>LR</a:t>
            </a:r>
            <a:r>
              <a:rPr lang="zh-CN" altLang="en-US"/>
              <a:t>寄存器中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BX</a:t>
            </a:r>
            <a:r>
              <a:rPr lang="zh-CN" altLang="en-US"/>
              <a:t>：</a:t>
            </a:r>
            <a:r>
              <a:rPr lang="en-US" altLang="zh-CN"/>
              <a:t>Branch and eXchange</a:t>
            </a:r>
            <a:r>
              <a:rPr lang="zh-CN" altLang="en-US"/>
              <a:t>，根据跳转地址的</a:t>
            </a:r>
            <a:r>
              <a:rPr lang="en-US" altLang="zh-CN"/>
              <a:t>BIT0</a:t>
            </a:r>
            <a:r>
              <a:rPr lang="zh-CN" altLang="en-US"/>
              <a:t>切换为</a:t>
            </a:r>
            <a:r>
              <a:rPr lang="en-US" altLang="zh-CN"/>
              <a:t>ARM</a:t>
            </a:r>
            <a:r>
              <a:rPr lang="zh-CN" altLang="en-US"/>
              <a:t>或</a:t>
            </a:r>
            <a:r>
              <a:rPr lang="en-US" altLang="zh-CN"/>
              <a:t>Thumb</a:t>
            </a:r>
            <a:r>
              <a:rPr lang="zh-CN" altLang="en-US"/>
              <a:t>状态</a:t>
            </a:r>
            <a:r>
              <a:rPr lang="en-US" altLang="zh-CN"/>
              <a:t>(0</a:t>
            </a:r>
            <a:r>
              <a:rPr lang="zh-CN" altLang="en-US"/>
              <a:t>：</a:t>
            </a:r>
            <a:r>
              <a:rPr lang="en-US" altLang="zh-CN"/>
              <a:t>ARM</a:t>
            </a:r>
            <a:r>
              <a:rPr lang="zh-CN" altLang="en-US"/>
              <a:t>状态，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Thumb</a:t>
            </a:r>
            <a:r>
              <a:rPr lang="zh-CN" altLang="en-US"/>
              <a:t>状态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BLX</a:t>
            </a:r>
            <a:r>
              <a:rPr lang="zh-CN" altLang="en-US"/>
              <a:t>：</a:t>
            </a:r>
            <a:r>
              <a:rPr lang="en-US" altLang="zh-CN"/>
              <a:t>Branch with Link and eXchange </a:t>
            </a:r>
          </a:p>
          <a:p>
            <a:r>
              <a:rPr lang="zh-CN" altLang="en-US"/>
              <a:t>         根据跳转地址的</a:t>
            </a:r>
            <a:r>
              <a:rPr lang="en-US" altLang="zh-CN"/>
              <a:t>BIT0</a:t>
            </a:r>
            <a:r>
              <a:rPr lang="zh-CN" altLang="en-US"/>
              <a:t>切换为</a:t>
            </a:r>
            <a:r>
              <a:rPr lang="en-US" altLang="zh-CN"/>
              <a:t>ARM</a:t>
            </a:r>
            <a:r>
              <a:rPr lang="zh-CN" altLang="en-US"/>
              <a:t>或</a:t>
            </a:r>
            <a:r>
              <a:rPr lang="en-US" altLang="zh-CN"/>
              <a:t>Thumb</a:t>
            </a:r>
            <a:r>
              <a:rPr lang="zh-CN" altLang="en-US"/>
              <a:t>状态</a:t>
            </a:r>
            <a:r>
              <a:rPr lang="en-US" altLang="zh-CN"/>
              <a:t>(0</a:t>
            </a:r>
            <a:r>
              <a:rPr lang="zh-CN" altLang="en-US"/>
              <a:t>：</a:t>
            </a:r>
            <a:r>
              <a:rPr lang="en-US" altLang="zh-CN"/>
              <a:t>ARM</a:t>
            </a:r>
            <a:r>
              <a:rPr lang="zh-CN" altLang="en-US"/>
              <a:t>状态，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Thumb</a:t>
            </a:r>
            <a:r>
              <a:rPr lang="zh-CN" altLang="en-US"/>
              <a:t>状态</a:t>
            </a:r>
            <a:r>
              <a:rPr lang="en-US" altLang="zh-CN"/>
              <a:t>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48E7F5-902F-4A1B-86E8-F03DB72B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15" y="3447801"/>
            <a:ext cx="5047619" cy="10285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01B6CC-39D6-478A-9D10-2821176B5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113" y="3447801"/>
            <a:ext cx="2009524" cy="86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67EE9B-6E20-4524-A8DE-629B742A5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15" y="4762500"/>
            <a:ext cx="3695700" cy="1695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7D7628-04EB-462F-AF0A-69966774E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113" y="4762500"/>
            <a:ext cx="3771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7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练习几条跳转指令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CF3A3EA-573B-4BCF-AE7A-AC2A0A1FC871}"/>
              </a:ext>
            </a:extLst>
          </p:cNvPr>
          <p:cNvSpPr txBox="1"/>
          <p:nvPr/>
        </p:nvSpPr>
        <p:spPr>
          <a:xfrm>
            <a:off x="614715" y="985889"/>
            <a:ext cx="111867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/>
              <a:t>B</a:t>
            </a:r>
            <a:r>
              <a:rPr lang="zh-CN" altLang="en-US"/>
              <a:t>指令示例：源码为 “</a:t>
            </a:r>
            <a:r>
              <a:rPr lang="en-US" altLang="zh-CN"/>
              <a:t>source\02_</a:t>
            </a:r>
            <a:r>
              <a:rPr lang="zh-CN" altLang="en-US"/>
              <a:t>录制视频时现场编写的源码</a:t>
            </a:r>
            <a:r>
              <a:rPr lang="en-US" altLang="zh-CN"/>
              <a:t>\02_VisUAL\b.S</a:t>
            </a:r>
            <a:r>
              <a:rPr lang="zh-CN" altLang="en-US"/>
              <a:t>”</a:t>
            </a:r>
            <a:endParaRPr lang="en-US" altLang="zh-CN"/>
          </a:p>
          <a:p>
            <a:endParaRPr lang="en-US" altLang="zh-CN"/>
          </a:p>
          <a:p>
            <a:r>
              <a:rPr lang="pt-BR" altLang="zh-CN"/>
              <a:t>		B		Delay</a:t>
            </a:r>
          </a:p>
          <a:p>
            <a:r>
              <a:rPr lang="pt-BR" altLang="zh-CN"/>
              <a:t>Delay</a:t>
            </a:r>
          </a:p>
          <a:p>
            <a:r>
              <a:rPr lang="pt-BR" altLang="zh-CN"/>
              <a:t>		MOV		R0, #1000</a:t>
            </a:r>
          </a:p>
          <a:p>
            <a:r>
              <a:rPr lang="pt-BR" altLang="zh-CN"/>
              <a:t>Loop</a:t>
            </a:r>
          </a:p>
          <a:p>
            <a:r>
              <a:rPr lang="pt-BR" altLang="zh-CN"/>
              <a:t>		SUBS		R0, R0, #1</a:t>
            </a:r>
          </a:p>
          <a:p>
            <a:r>
              <a:rPr lang="pt-BR" altLang="zh-CN"/>
              <a:t>		BNE		Loop</a:t>
            </a:r>
          </a:p>
          <a:p>
            <a:r>
              <a:rPr lang="pt-BR" altLang="zh-CN"/>
              <a:t>		MOV		R1, #1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BL</a:t>
            </a:r>
            <a:r>
              <a:rPr lang="zh-CN" altLang="en-US"/>
              <a:t>指令示例：源码为 “</a:t>
            </a:r>
            <a:r>
              <a:rPr lang="en-US" altLang="zh-CN"/>
              <a:t>source\02_</a:t>
            </a:r>
            <a:r>
              <a:rPr lang="zh-CN" altLang="en-US"/>
              <a:t>录制视频时现场编写的源码</a:t>
            </a:r>
            <a:r>
              <a:rPr lang="en-US" altLang="zh-CN"/>
              <a:t>\02_VisUAL\bl.S</a:t>
            </a:r>
            <a:r>
              <a:rPr lang="zh-CN" altLang="en-US"/>
              <a:t>”</a:t>
            </a:r>
            <a:endParaRPr lang="en-US" altLang="zh-CN"/>
          </a:p>
          <a:p>
            <a:r>
              <a:rPr lang="en-US" altLang="zh-CN"/>
              <a:t>		BL		Delay    ; </a:t>
            </a:r>
            <a:r>
              <a:rPr lang="zh-CN" altLang="en-US"/>
              <a:t>跳转前把返回地址保持在</a:t>
            </a:r>
            <a:r>
              <a:rPr lang="en-US" altLang="zh-CN"/>
              <a:t>LR</a:t>
            </a:r>
            <a:r>
              <a:rPr lang="zh-CN" altLang="en-US"/>
              <a:t>寄存器里</a:t>
            </a:r>
          </a:p>
          <a:p>
            <a:r>
              <a:rPr lang="zh-CN" altLang="en-US"/>
              <a:t>		</a:t>
            </a:r>
            <a:r>
              <a:rPr lang="en-US" altLang="zh-CN"/>
              <a:t>MOV		R1, #1</a:t>
            </a:r>
          </a:p>
          <a:p>
            <a:r>
              <a:rPr lang="en-US" altLang="zh-CN"/>
              <a:t>Delay</a:t>
            </a:r>
          </a:p>
          <a:p>
            <a:r>
              <a:rPr lang="en-US" altLang="zh-CN"/>
              <a:t>		MOV		R0, #1000</a:t>
            </a:r>
          </a:p>
          <a:p>
            <a:r>
              <a:rPr lang="en-US" altLang="zh-CN"/>
              <a:t>Loop</a:t>
            </a:r>
          </a:p>
          <a:p>
            <a:r>
              <a:rPr lang="en-US" altLang="zh-CN"/>
              <a:t>		SUBS		R0, R0, #1</a:t>
            </a:r>
          </a:p>
          <a:p>
            <a:r>
              <a:rPr lang="en-US" altLang="zh-CN"/>
              <a:t>		BNE		Loop</a:t>
            </a:r>
          </a:p>
          <a:p>
            <a:r>
              <a:rPr lang="en-US" altLang="zh-CN"/>
              <a:t>		MOV		PC, LR    ; </a:t>
            </a:r>
            <a:r>
              <a:rPr lang="zh-CN" altLang="en-US"/>
              <a:t>把</a:t>
            </a:r>
            <a:r>
              <a:rPr lang="en-US" altLang="zh-CN"/>
              <a:t>LR</a:t>
            </a:r>
            <a:r>
              <a:rPr lang="zh-CN" altLang="en-US"/>
              <a:t>赋给</a:t>
            </a:r>
            <a:r>
              <a:rPr lang="en-US" altLang="zh-CN"/>
              <a:t>PC</a:t>
            </a:r>
            <a:r>
              <a:rPr lang="zh-CN" altLang="en-US"/>
              <a:t>，返回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41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也可以给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PC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直接赋值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CF3A3EA-573B-4BCF-AE7A-AC2A0A1FC871}"/>
              </a:ext>
            </a:extLst>
          </p:cNvPr>
          <p:cNvSpPr txBox="1"/>
          <p:nvPr/>
        </p:nvSpPr>
        <p:spPr>
          <a:xfrm>
            <a:off x="1416300" y="1547951"/>
            <a:ext cx="100178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源码为 “</a:t>
            </a:r>
            <a:r>
              <a:rPr lang="en-US" altLang="zh-CN"/>
              <a:t>source\02_</a:t>
            </a:r>
            <a:r>
              <a:rPr lang="zh-CN" altLang="en-US"/>
              <a:t>录制视频时现场编写的源码</a:t>
            </a:r>
            <a:r>
              <a:rPr lang="en-US" altLang="zh-CN"/>
              <a:t>\02_VisUAL\pc.S</a:t>
            </a:r>
            <a:r>
              <a:rPr lang="zh-CN" altLang="en-US"/>
              <a:t>”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	ADR		LR, Ret    ; </a:t>
            </a:r>
            <a:r>
              <a:rPr lang="zh-CN" altLang="en-US"/>
              <a:t>伪指令，读取</a:t>
            </a:r>
            <a:r>
              <a:rPr lang="en-US" altLang="zh-CN"/>
              <a:t>Ret</a:t>
            </a:r>
            <a:r>
              <a:rPr lang="zh-CN" altLang="en-US"/>
              <a:t>标号的地址赋给</a:t>
            </a:r>
            <a:r>
              <a:rPr lang="en-US" altLang="zh-CN"/>
              <a:t>LR</a:t>
            </a:r>
            <a:r>
              <a:rPr lang="zh-CN" altLang="en-US"/>
              <a:t>，这是返回地址</a:t>
            </a:r>
          </a:p>
          <a:p>
            <a:r>
              <a:rPr lang="zh-CN" altLang="en-US"/>
              <a:t>		</a:t>
            </a:r>
            <a:r>
              <a:rPr lang="en-US" altLang="zh-CN"/>
              <a:t>ADR		PC, Delay  ; </a:t>
            </a:r>
            <a:r>
              <a:rPr lang="zh-CN" altLang="en-US"/>
              <a:t>伪指令，读取</a:t>
            </a:r>
            <a:r>
              <a:rPr lang="en-US" altLang="zh-CN"/>
              <a:t>Delay</a:t>
            </a:r>
            <a:r>
              <a:rPr lang="zh-CN" altLang="en-US"/>
              <a:t>标号的地址赋给</a:t>
            </a:r>
            <a:r>
              <a:rPr lang="en-US" altLang="zh-CN"/>
              <a:t>PC</a:t>
            </a:r>
            <a:r>
              <a:rPr lang="zh-CN" altLang="en-US"/>
              <a:t>，直接跳转</a:t>
            </a:r>
          </a:p>
          <a:p>
            <a:r>
              <a:rPr lang="en-US" altLang="zh-CN"/>
              <a:t>Ret</a:t>
            </a:r>
          </a:p>
          <a:p>
            <a:r>
              <a:rPr lang="en-US" altLang="zh-CN"/>
              <a:t>		MOV		R1, #1</a:t>
            </a:r>
          </a:p>
          <a:p>
            <a:r>
              <a:rPr lang="en-US" altLang="zh-CN"/>
              <a:t>Delay</a:t>
            </a:r>
          </a:p>
          <a:p>
            <a:r>
              <a:rPr lang="en-US" altLang="zh-CN"/>
              <a:t>		MOV		R0, #1000</a:t>
            </a:r>
          </a:p>
          <a:p>
            <a:r>
              <a:rPr lang="en-US" altLang="zh-CN"/>
              <a:t>Loop</a:t>
            </a:r>
          </a:p>
          <a:p>
            <a:r>
              <a:rPr lang="en-US" altLang="zh-CN"/>
              <a:t>		SUBS		R0, R0, #1</a:t>
            </a:r>
          </a:p>
          <a:p>
            <a:r>
              <a:rPr lang="en-US" altLang="zh-CN"/>
              <a:t>		BNE		Loop</a:t>
            </a:r>
          </a:p>
          <a:p>
            <a:r>
              <a:rPr lang="en-US" altLang="zh-CN"/>
              <a:t>		MOV		PC, LR    ; </a:t>
            </a:r>
            <a:r>
              <a:rPr lang="zh-CN" altLang="en-US"/>
              <a:t>把</a:t>
            </a:r>
            <a:r>
              <a:rPr lang="en-US" altLang="zh-CN"/>
              <a:t>LR</a:t>
            </a:r>
            <a:r>
              <a:rPr lang="zh-CN" altLang="en-US"/>
              <a:t>赋给</a:t>
            </a:r>
            <a:r>
              <a:rPr lang="en-US" altLang="zh-CN"/>
              <a:t>PC</a:t>
            </a:r>
            <a:r>
              <a:rPr lang="zh-CN" altLang="en-US"/>
              <a:t>，返回</a:t>
            </a:r>
          </a:p>
        </p:txBody>
      </p:sp>
    </p:spTree>
    <p:extLst>
      <p:ext uri="{BB962C8B-B14F-4D97-AF65-F5344CB8AC3E}">
        <p14:creationId xmlns:p14="http://schemas.microsoft.com/office/powerpoint/2010/main" val="217710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5611</TotalTime>
  <Words>551</Words>
  <Application>Microsoft Office PowerPoint</Application>
  <PresentationFormat>宽屏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460</cp:revision>
  <dcterms:created xsi:type="dcterms:W3CDTF">2020-09-12T05:08:37Z</dcterms:created>
  <dcterms:modified xsi:type="dcterms:W3CDTF">2020-10-12T04:20:20Z</dcterms:modified>
</cp:coreProperties>
</file>