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vgl/lvgl" TargetMode="External"/><Relationship Id="rId2" Type="http://schemas.openxmlformats.org/officeDocument/2006/relationships/hyperlink" Target="https://github.com/lvg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vgl.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lvgl.io/master/intro/index.html" TargetMode="External"/><Relationship Id="rId2" Type="http://schemas.openxmlformats.org/officeDocument/2006/relationships/hyperlink" Target="https://lvgl.io/featur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8.1/intro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vgl.100ask.net/8.1/intro/index.html" TargetMode="External"/><Relationship Id="rId2" Type="http://schemas.openxmlformats.org/officeDocument/2006/relationships/hyperlink" Target="https://docs.lvgl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vgl.100ask.ne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lvgl.100ask.net/8.1/intro/index.html" TargetMode="External"/><Relationship Id="rId3" Type="http://schemas.openxmlformats.org/officeDocument/2006/relationships/hyperlink" Target="https://docs.lvgl.io/" TargetMode="External"/><Relationship Id="rId7" Type="http://schemas.openxmlformats.org/officeDocument/2006/relationships/hyperlink" Target="https://docs.lvgl.io/master/intro/inde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vgl.io/features" TargetMode="External"/><Relationship Id="rId5" Type="http://schemas.openxmlformats.org/officeDocument/2006/relationships/hyperlink" Target="https://lvgl.io/" TargetMode="External"/><Relationship Id="rId4" Type="http://schemas.openxmlformats.org/officeDocument/2006/relationships/hyperlink" Target="http://lvgl.100ask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百问网</a:t>
            </a:r>
            <a:r>
              <a:rPr lang="en-US" altLang="zh-CN" dirty="0">
                <a:solidFill>
                  <a:srgbClr val="FF0000"/>
                </a:solidFill>
              </a:rPr>
              <a:t>LVGL(v8)</a:t>
            </a:r>
            <a:r>
              <a:rPr lang="zh-CN" altLang="en-US" dirty="0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8510"/>
          </a:xfrm>
        </p:spPr>
        <p:txBody>
          <a:bodyPr/>
          <a:lstStyle/>
          <a:p>
            <a:r>
              <a:rPr lang="en-US" altLang="zh-CN" dirty="0"/>
              <a:t>1-1-1 </a:t>
            </a:r>
            <a:r>
              <a:rPr lang="zh-CN" altLang="en-US" dirty="0"/>
              <a:t>走进</a:t>
            </a:r>
            <a:r>
              <a:rPr lang="en-US" altLang="zh-CN" dirty="0"/>
              <a:t>LVGL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059E92-500F-4435-AD42-A9A7EF3D634B}"/>
              </a:ext>
            </a:extLst>
          </p:cNvPr>
          <p:cNvSpPr txBox="1"/>
          <p:nvPr/>
        </p:nvSpPr>
        <p:spPr>
          <a:xfrm>
            <a:off x="0" y="6315958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https://docs.lvgl.io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6501C7-87EF-4F33-A1B8-1B3EFEC06D7F}"/>
              </a:ext>
            </a:extLst>
          </p:cNvPr>
          <p:cNvSpPr txBox="1"/>
          <p:nvPr/>
        </p:nvSpPr>
        <p:spPr>
          <a:xfrm>
            <a:off x="0" y="6550223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http://lvgl.100ask.net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</a:t>
            </a:r>
            <a:r>
              <a:rPr lang="en-US" altLang="zh-CN" dirty="0" err="1"/>
              <a:t>biubiu</a:t>
            </a:r>
            <a:endParaRPr lang="en-US" altLang="zh-CN" dirty="0"/>
          </a:p>
          <a:p>
            <a:r>
              <a:rPr lang="zh-CN" altLang="en-US" dirty="0"/>
              <a:t>韦东山</a:t>
            </a:r>
            <a:r>
              <a:rPr lang="en-US" altLang="zh-CN" dirty="0"/>
              <a:t>·</a:t>
            </a:r>
            <a:r>
              <a:rPr lang="zh-CN" altLang="en-US" dirty="0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什么是</a:t>
            </a:r>
            <a:r>
              <a:rPr lang="en-US" altLang="zh-CN" dirty="0"/>
              <a:t>LVGL</a:t>
            </a:r>
            <a:r>
              <a:rPr lang="zh-CN" altLang="en-US" dirty="0"/>
              <a:t>？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/>
              <a:t>LVGL</a:t>
            </a:r>
            <a:r>
              <a:rPr lang="zh-CN" altLang="en-US" sz="2000" dirty="0"/>
              <a:t>是一个轻量级的嵌入式图形库。</a:t>
            </a:r>
            <a:r>
              <a:rPr lang="en-US" altLang="zh-CN" sz="2000" dirty="0"/>
              <a:t>LVGL</a:t>
            </a:r>
            <a:r>
              <a:rPr lang="zh-CN" altLang="en-US" sz="2000" dirty="0"/>
              <a:t>的项目作者是来自匈牙利首都布达佩斯的 </a:t>
            </a:r>
            <a:r>
              <a:rPr lang="en-US" altLang="zh-CN" sz="2000" dirty="0" err="1"/>
              <a:t>Gábor</a:t>
            </a:r>
            <a:r>
              <a:rPr lang="en-US" altLang="zh-CN" sz="2000" dirty="0"/>
              <a:t> Kiss-</a:t>
            </a:r>
            <a:r>
              <a:rPr lang="en-US" altLang="zh-CN" sz="2000" dirty="0" err="1"/>
              <a:t>Vámosi</a:t>
            </a:r>
            <a:r>
              <a:rPr lang="en-US" altLang="zh-CN" sz="2000" dirty="0"/>
              <a:t> </a:t>
            </a:r>
            <a:r>
              <a:rPr lang="zh-CN" altLang="en-US" sz="2000" dirty="0"/>
              <a:t>。</a:t>
            </a:r>
            <a:r>
              <a:rPr lang="en-US" altLang="zh-CN" sz="2000" dirty="0"/>
              <a:t>Kiss </a:t>
            </a:r>
            <a:r>
              <a:rPr lang="zh-CN" altLang="en-US" sz="2000" dirty="0"/>
              <a:t>在</a:t>
            </a:r>
            <a:r>
              <a:rPr lang="en-US" altLang="zh-CN" sz="2000" dirty="0"/>
              <a:t>2016</a:t>
            </a:r>
            <a:r>
              <a:rPr lang="zh-CN" altLang="en-US" sz="2000" dirty="0"/>
              <a:t>年将其发布在 </a:t>
            </a:r>
            <a:r>
              <a:rPr lang="en-US" altLang="zh-CN" sz="2000" dirty="0">
                <a:hlinkClick r:id="rId2"/>
              </a:rPr>
              <a:t>GitHub</a:t>
            </a:r>
            <a:r>
              <a:rPr lang="zh-CN" altLang="en-US" sz="2000" dirty="0"/>
              <a:t>上。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当时叫 </a:t>
            </a:r>
            <a:r>
              <a:rPr lang="en-US" altLang="zh-CN" sz="2000" dirty="0" err="1"/>
              <a:t>LittlevGL</a:t>
            </a:r>
            <a:r>
              <a:rPr lang="zh-CN" altLang="en-US" sz="2000" dirty="0"/>
              <a:t>而不是</a:t>
            </a:r>
            <a:r>
              <a:rPr lang="en-US" altLang="zh-CN" sz="2000" dirty="0"/>
              <a:t>LVGL</a:t>
            </a:r>
            <a:r>
              <a:rPr lang="zh-CN" altLang="en-US" sz="2000" dirty="0"/>
              <a:t>，后来作者重新命名为 </a:t>
            </a:r>
            <a:r>
              <a:rPr lang="en-US" altLang="zh-CN" sz="2000" dirty="0"/>
              <a:t>LVGL</a:t>
            </a:r>
            <a:r>
              <a:rPr lang="zh-CN" altLang="en-US" sz="2000" dirty="0"/>
              <a:t>，甚至连</a:t>
            </a:r>
            <a:r>
              <a:rPr lang="zh-CN" altLang="en-US" sz="2000" dirty="0">
                <a:hlinkClick r:id="rId3"/>
              </a:rPr>
              <a:t>仓库地址</a:t>
            </a:r>
            <a:r>
              <a:rPr lang="zh-CN" altLang="en-US" sz="2000" dirty="0"/>
              <a:t>都改了。 像一般的开源项目的那样，它是作为一个人的项目开始的。 从那时起，陆续有近 </a:t>
            </a:r>
            <a:r>
              <a:rPr lang="en-US" altLang="zh-CN" sz="2000" dirty="0"/>
              <a:t>100 </a:t>
            </a:r>
            <a:r>
              <a:rPr lang="zh-CN" altLang="en-US" sz="2000" dirty="0"/>
              <a:t>名贡献者参与了项目开发，使得 </a:t>
            </a:r>
            <a:r>
              <a:rPr lang="en-US" altLang="zh-CN" sz="2000" dirty="0"/>
              <a:t>LVGL </a:t>
            </a:r>
            <a:r>
              <a:rPr lang="zh-CN" altLang="en-US" sz="2000" dirty="0"/>
              <a:t>逐渐成为最受欢迎的嵌入式图形库之一。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DDAD3E-AE9E-466E-9D09-3376836E55EA}"/>
              </a:ext>
            </a:extLst>
          </p:cNvPr>
          <p:cNvSpPr txBox="1"/>
          <p:nvPr/>
        </p:nvSpPr>
        <p:spPr>
          <a:xfrm>
            <a:off x="0" y="6550223"/>
            <a:ext cx="24486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https://github.com/lvgl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673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为什么叫</a:t>
            </a:r>
            <a:r>
              <a:rPr lang="en-US" altLang="zh-CN" dirty="0"/>
              <a:t>LVGL</a:t>
            </a:r>
            <a:r>
              <a:rPr lang="zh-CN" altLang="en-US" dirty="0"/>
              <a:t>？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dirty="0"/>
              <a:t>只要我们打开</a:t>
            </a:r>
            <a:r>
              <a:rPr lang="en-US" altLang="zh-CN" sz="2000" dirty="0" err="1"/>
              <a:t>lvgl</a:t>
            </a:r>
            <a:r>
              <a:rPr lang="zh-CN" altLang="en-US" sz="2000" dirty="0"/>
              <a:t>的</a:t>
            </a:r>
            <a:r>
              <a:rPr lang="zh-CN" altLang="en-US" sz="2000" dirty="0">
                <a:hlinkClick r:id="rId2"/>
              </a:rPr>
              <a:t>官网</a:t>
            </a:r>
            <a:r>
              <a:rPr lang="zh-CN" altLang="en-US" sz="2000" dirty="0"/>
              <a:t>，我们马上就能看到这句话：</a:t>
            </a:r>
            <a:r>
              <a:rPr lang="en-US" altLang="zh-CN" sz="1400" b="1" i="0" dirty="0">
                <a:solidFill>
                  <a:srgbClr val="ED1C24"/>
                </a:solidFill>
                <a:effectLst/>
                <a:latin typeface="Open Sans" panose="020B0606030504020204" pitchFamily="34" charset="0"/>
              </a:rPr>
              <a:t>Light and Versatile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Graphics Library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8ECE970-4382-40B2-86A4-C1AACC811359}"/>
              </a:ext>
            </a:extLst>
          </p:cNvPr>
          <p:cNvSpPr txBox="1">
            <a:spLocks/>
          </p:cNvSpPr>
          <p:nvPr/>
        </p:nvSpPr>
        <p:spPr>
          <a:xfrm>
            <a:off x="838200" y="287813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这句话的意思就是：</a:t>
            </a:r>
            <a:r>
              <a:rPr lang="zh-CN" altLang="zh-CN" u="sng" dirty="0"/>
              <a:t>轻便且多功能的图形库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BE162F-AC5E-4B6D-A87D-ACD7495B8FF6}"/>
              </a:ext>
            </a:extLst>
          </p:cNvPr>
          <p:cNvSpPr txBox="1"/>
          <p:nvPr/>
        </p:nvSpPr>
        <p:spPr>
          <a:xfrm>
            <a:off x="1007882" y="3383897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而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它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们的首字母就组成了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LVGL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FB4C36-0692-481D-B963-B9846241763C}"/>
              </a:ext>
            </a:extLst>
          </p:cNvPr>
          <p:cNvSpPr txBox="1"/>
          <p:nvPr/>
        </p:nvSpPr>
        <p:spPr>
          <a:xfrm>
            <a:off x="4338449" y="3374145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ight and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V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ersatile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G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raphics </a:t>
            </a:r>
            <a:r>
              <a:rPr lang="en-US" altLang="zh-CN" sz="1800" b="1" kern="12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L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ibrary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066879-FB23-4BCC-9996-A2984449284D}"/>
              </a:ext>
            </a:extLst>
          </p:cNvPr>
          <p:cNvSpPr txBox="1"/>
          <p:nvPr/>
        </p:nvSpPr>
        <p:spPr>
          <a:xfrm>
            <a:off x="0" y="6550223"/>
            <a:ext cx="1519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2"/>
              </a:rPr>
              <a:t>https://lvgl.io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710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为什么选择</a:t>
            </a:r>
            <a:r>
              <a:rPr lang="en-US" altLang="zh-CN" dirty="0"/>
              <a:t>LVGL</a:t>
            </a:r>
            <a:r>
              <a:rPr lang="zh-CN" altLang="en-US" dirty="0"/>
              <a:t>？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/>
              <a:t>LVGL</a:t>
            </a:r>
            <a:r>
              <a:rPr lang="zh-CN" altLang="en-US" sz="2000" dirty="0"/>
              <a:t>是一个轻便且多功能的图形库，我们可以在</a:t>
            </a:r>
            <a:r>
              <a:rPr lang="zh-CN" altLang="en-US" sz="2000" dirty="0">
                <a:hlinkClick r:id="rId2"/>
              </a:rPr>
              <a:t>官网</a:t>
            </a:r>
            <a:r>
              <a:rPr lang="zh-CN" altLang="en-US" sz="2000" dirty="0"/>
              <a:t>查看她的所有特性。</a:t>
            </a:r>
            <a:endParaRPr lang="en-US" altLang="zh-CN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066879-FB23-4BCC-9996-A2984449284D}"/>
              </a:ext>
            </a:extLst>
          </p:cNvPr>
          <p:cNvSpPr txBox="1"/>
          <p:nvPr/>
        </p:nvSpPr>
        <p:spPr>
          <a:xfrm>
            <a:off x="-26707" y="6125233"/>
            <a:ext cx="1913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2"/>
              </a:rPr>
              <a:t>https://lvgl.io/features</a:t>
            </a:r>
            <a:endParaRPr lang="zh-CN" altLang="en-US" sz="1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778B108-84C5-4AFD-BA39-09506998DAA0}"/>
              </a:ext>
            </a:extLst>
          </p:cNvPr>
          <p:cNvSpPr txBox="1">
            <a:spLocks/>
          </p:cNvSpPr>
          <p:nvPr/>
        </p:nvSpPr>
        <p:spPr>
          <a:xfrm>
            <a:off x="838200" y="2878137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en-US" altLang="zh-CN" sz="1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91E26C-51FA-4D1B-86D9-F6525FDA6B1E}"/>
              </a:ext>
            </a:extLst>
          </p:cNvPr>
          <p:cNvSpPr txBox="1"/>
          <p:nvPr/>
        </p:nvSpPr>
        <p:spPr>
          <a:xfrm>
            <a:off x="-21995" y="6350236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https://docs.lvgl.io/master/intro/index.html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E17756-D588-4A1D-9FCA-390F956A0931}"/>
              </a:ext>
            </a:extLst>
          </p:cNvPr>
          <p:cNvSpPr txBox="1"/>
          <p:nvPr/>
        </p:nvSpPr>
        <p:spPr>
          <a:xfrm>
            <a:off x="-21995" y="6565004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http://lvgl.100ask.net/8.1/intro/index.html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832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LVGL</a:t>
            </a:r>
            <a:r>
              <a:rPr lang="zh-CN" altLang="en-US" dirty="0"/>
              <a:t>开发参考手册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888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000" dirty="0"/>
              <a:t>LVGL</a:t>
            </a:r>
            <a:r>
              <a:rPr lang="zh-CN" altLang="en-US" sz="2000" dirty="0"/>
              <a:t>为我们提供一个详细的文档手册，</a:t>
            </a:r>
            <a:endParaRPr lang="en-US" altLang="zh-CN" sz="2000" dirty="0"/>
          </a:p>
          <a:p>
            <a:r>
              <a:rPr lang="zh-CN" altLang="en-US" sz="2000" dirty="0"/>
              <a:t>这个文档的在线阅读站点是：</a:t>
            </a:r>
            <a:r>
              <a:rPr lang="en-US" altLang="zh-CN" sz="2000" dirty="0">
                <a:hlinkClick r:id="rId2"/>
              </a:rPr>
              <a:t>https://docs.lvgl.io</a:t>
            </a:r>
            <a:endParaRPr lang="en-US" altLang="zh-CN" sz="20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778B108-84C5-4AFD-BA39-09506998DAA0}"/>
              </a:ext>
            </a:extLst>
          </p:cNvPr>
          <p:cNvSpPr txBox="1">
            <a:spLocks/>
          </p:cNvSpPr>
          <p:nvPr/>
        </p:nvSpPr>
        <p:spPr>
          <a:xfrm>
            <a:off x="824061" y="3183093"/>
            <a:ext cx="10515600" cy="37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百问网</a:t>
            </a:r>
            <a:r>
              <a:rPr lang="en-US" altLang="zh-CN" dirty="0"/>
              <a:t>LVGL</a:t>
            </a:r>
            <a:r>
              <a:rPr lang="zh-CN" altLang="en-US" dirty="0"/>
              <a:t>中文站点：</a:t>
            </a:r>
            <a:r>
              <a:rPr lang="en-US" altLang="zh-CN" dirty="0">
                <a:hlinkClick r:id="rId3"/>
              </a:rPr>
              <a:t>http://lvgl.100ask.net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9AF856-4320-4C89-80BD-939B700661ED}"/>
              </a:ext>
            </a:extLst>
          </p:cNvPr>
          <p:cNvSpPr txBox="1"/>
          <p:nvPr/>
        </p:nvSpPr>
        <p:spPr>
          <a:xfrm>
            <a:off x="0" y="6339301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2"/>
              </a:rPr>
              <a:t>https://docs.lvgl.io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2535D5-9615-492B-8B85-5F7766410292}"/>
              </a:ext>
            </a:extLst>
          </p:cNvPr>
          <p:cNvSpPr txBox="1"/>
          <p:nvPr/>
        </p:nvSpPr>
        <p:spPr>
          <a:xfrm>
            <a:off x="0" y="6550223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http://lvgl.100ask.net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320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祝学习顺利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059E92-500F-4435-AD42-A9A7EF3D634B}"/>
              </a:ext>
            </a:extLst>
          </p:cNvPr>
          <p:cNvSpPr txBox="1"/>
          <p:nvPr/>
        </p:nvSpPr>
        <p:spPr>
          <a:xfrm>
            <a:off x="-18854" y="5682011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https://docs.lvgl.io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6501C7-87EF-4F33-A1B8-1B3EFEC06D7F}"/>
              </a:ext>
            </a:extLst>
          </p:cNvPr>
          <p:cNvSpPr txBox="1"/>
          <p:nvPr/>
        </p:nvSpPr>
        <p:spPr>
          <a:xfrm>
            <a:off x="-18854" y="5911787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4"/>
              </a:rPr>
              <a:t>http://lvgl.100ask.net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856111-5E28-48C8-8199-B995BA95EE81}"/>
              </a:ext>
            </a:extLst>
          </p:cNvPr>
          <p:cNvSpPr txBox="1"/>
          <p:nvPr/>
        </p:nvSpPr>
        <p:spPr>
          <a:xfrm>
            <a:off x="-14394" y="5473755"/>
            <a:ext cx="1519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5"/>
              </a:rPr>
              <a:t>https://lvgl.io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1DE07F-3ED1-4F77-9891-18D41819CB5A}"/>
              </a:ext>
            </a:extLst>
          </p:cNvPr>
          <p:cNvSpPr txBox="1"/>
          <p:nvPr/>
        </p:nvSpPr>
        <p:spPr>
          <a:xfrm>
            <a:off x="-18854" y="6133610"/>
            <a:ext cx="1913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6"/>
              </a:rPr>
              <a:t>https://lvgl.io/features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D24780-1C9A-4F0D-83B5-6615BEE034CE}"/>
              </a:ext>
            </a:extLst>
          </p:cNvPr>
          <p:cNvSpPr txBox="1"/>
          <p:nvPr/>
        </p:nvSpPr>
        <p:spPr>
          <a:xfrm>
            <a:off x="-21995" y="6350236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7"/>
              </a:rPr>
              <a:t>https://docs.lvgl.io/master/intro/index.html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59ACF0-B160-4A81-8B54-45E7B34DCB20}"/>
              </a:ext>
            </a:extLst>
          </p:cNvPr>
          <p:cNvSpPr txBox="1"/>
          <p:nvPr/>
        </p:nvSpPr>
        <p:spPr>
          <a:xfrm>
            <a:off x="-21995" y="6565004"/>
            <a:ext cx="6108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8"/>
              </a:rPr>
              <a:t>http://lvgl.100ask.net/8.1/intro/index.html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396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Open Sans</vt:lpstr>
      <vt:lpstr>Office 主题​​</vt:lpstr>
      <vt:lpstr>百问网LVGL(v8)课程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26</cp:revision>
  <dcterms:created xsi:type="dcterms:W3CDTF">2021-12-07T11:03:38Z</dcterms:created>
  <dcterms:modified xsi:type="dcterms:W3CDTF">2021-12-10T02:25:45Z</dcterms:modified>
</cp:coreProperties>
</file>