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9%9D%A2%E5%90%91%E5%AF%B9%E8%B1%A1%E7%A8%8B%E5%BA%8F%E8%AE%BE%E8%AE%A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2-1-1_</a:t>
            </a:r>
            <a:r>
              <a:rPr lang="zh-CN" altLang="en-US"/>
              <a:t>对象</a:t>
            </a:r>
            <a:r>
              <a:rPr lang="en-US" altLang="zh-CN"/>
              <a:t>(lv_obj_t)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681384"/>
            <a:ext cx="10515600" cy="590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采用面向对象的</a:t>
            </a:r>
            <a:r>
              <a:rPr lang="zh-CN" altLang="en-US" sz="2000">
                <a:hlinkClick r:id="rId2"/>
              </a:rPr>
              <a:t>编程思想</a:t>
            </a:r>
            <a:r>
              <a:rPr lang="en-US" altLang="zh-CN" sz="2000">
                <a:hlinkClick r:id="rId2"/>
              </a:rPr>
              <a:t>(OOP)</a:t>
            </a:r>
            <a:r>
              <a:rPr lang="zh-CN" altLang="en-US" sz="2000"/>
              <a:t>，她的基本构造块</a:t>
            </a:r>
            <a:r>
              <a:rPr lang="en-US" altLang="zh-CN" sz="2000"/>
              <a:t>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是对象</a:t>
            </a:r>
            <a:r>
              <a:rPr lang="en-US" altLang="zh-CN" sz="2000"/>
              <a:t>(</a:t>
            </a:r>
            <a:r>
              <a:rPr lang="zh-CN" altLang="en-US" sz="2000"/>
              <a:t>实例</a:t>
            </a:r>
            <a:r>
              <a:rPr lang="en-US" altLang="zh-CN" sz="2000"/>
              <a:t>)</a:t>
            </a:r>
            <a:r>
              <a:rPr lang="zh-CN" altLang="en-US" sz="2000"/>
              <a:t>，也就是我们所说的部件</a:t>
            </a:r>
            <a:r>
              <a:rPr lang="en-US" altLang="zh-CN" sz="2000"/>
              <a:t>(Widgets)</a:t>
            </a:r>
            <a:r>
              <a:rPr lang="zh-CN" altLang="en-US" sz="2000"/>
              <a:t>就是一个个部件，比如</a:t>
            </a:r>
            <a:r>
              <a:rPr lang="en-US" altLang="zh-CN" sz="2000"/>
              <a:t>button</a:t>
            </a:r>
            <a:r>
              <a:rPr lang="zh-CN" altLang="en-US" sz="2000"/>
              <a:t>、</a:t>
            </a:r>
            <a:r>
              <a:rPr lang="en-US" altLang="zh-CN" sz="2000"/>
              <a:t>label</a:t>
            </a:r>
            <a:r>
              <a:rPr lang="zh-CN" altLang="en-US" sz="2000"/>
              <a:t>、</a:t>
            </a:r>
            <a:r>
              <a:rPr lang="en-US" altLang="zh-CN" sz="2000"/>
              <a:t>image</a:t>
            </a:r>
            <a:r>
              <a:rPr lang="zh-CN" altLang="en-US" sz="2000"/>
              <a:t>等等。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zh-CN" altLang="en-US" sz="2000"/>
              <a:t>我们先来看看怎么用面向对象的编程思想表示一只狗：有五官、四肢、颜色、会吠叫、会呼吸、性格等。</a:t>
            </a:r>
            <a:br>
              <a:rPr lang="en-US" altLang="zh-CN" sz="2000"/>
            </a:br>
            <a:r>
              <a:rPr lang="zh-CN" altLang="en-US" sz="2000"/>
              <a:t>那么我就可以这样定义一只狗</a:t>
            </a:r>
            <a:r>
              <a:rPr lang="en-US" altLang="zh-CN" sz="2000"/>
              <a:t>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：五官四肢正常、白色、叫声响亮、呼吸稳重、性格乖巧。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zh-CN" altLang="en-US" sz="2000"/>
              <a:t>上面那样说得太抽象，我要具体表示一只边境牧羊犬</a:t>
            </a:r>
            <a:r>
              <a:rPr lang="en-US" altLang="zh-CN" sz="2000"/>
              <a:t>(</a:t>
            </a:r>
            <a:r>
              <a:rPr lang="zh-CN" altLang="en-US" sz="2000"/>
              <a:t>类的实例</a:t>
            </a:r>
            <a:r>
              <a:rPr lang="en-US" altLang="zh-CN" sz="2000"/>
              <a:t>)</a:t>
            </a:r>
            <a:r>
              <a:rPr lang="zh-CN" altLang="en-US" sz="2000"/>
              <a:t>呢？</a:t>
            </a:r>
            <a:br>
              <a:rPr lang="en-US" altLang="zh-CN" sz="2000"/>
            </a:br>
            <a:r>
              <a:rPr lang="zh-CN" altLang="en-US" sz="2000"/>
              <a:t>五官四肢正常、毛色黑白两色、叫声响亮、呼吸稳重、性格温和忠诚。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zh-CN" altLang="en-US" sz="2000"/>
              <a:t>如果要追本溯源的话，那边境牧羊犬的父类是动物，因为狗就是动物。如果还要再说得抽象一点：边境牧羊犬是生物。</a:t>
            </a:r>
            <a:r>
              <a:rPr lang="en-US" altLang="zh-CN" sz="2000"/>
              <a:t>(</a:t>
            </a:r>
            <a:r>
              <a:rPr lang="zh-CN" altLang="en-US" sz="2000"/>
              <a:t>生物</a:t>
            </a:r>
            <a:r>
              <a:rPr lang="en-US" altLang="zh-CN" sz="2000"/>
              <a:t>-&gt;</a:t>
            </a:r>
            <a:r>
              <a:rPr lang="zh-CN" altLang="en-US" sz="2000"/>
              <a:t>动物</a:t>
            </a:r>
            <a:r>
              <a:rPr lang="en-US" altLang="zh-CN" sz="2000"/>
              <a:t>-&gt;</a:t>
            </a:r>
            <a:r>
              <a:rPr lang="zh-CN" altLang="en-US" sz="2000"/>
              <a:t>狗</a:t>
            </a:r>
            <a:r>
              <a:rPr lang="en-US" altLang="zh-CN" sz="2000"/>
              <a:t>-&gt;</a:t>
            </a:r>
            <a:r>
              <a:rPr lang="zh-CN" altLang="en-US" sz="2000"/>
              <a:t>边境牧羊犬</a:t>
            </a:r>
            <a:r>
              <a:rPr lang="en-US" altLang="zh-CN" sz="2000"/>
              <a:t>)</a:t>
            </a:r>
          </a:p>
          <a:p>
            <a:pPr>
              <a:lnSpc>
                <a:spcPct val="110000"/>
              </a:lnSpc>
            </a:pPr>
            <a:r>
              <a:rPr lang="zh-CN" altLang="en-US" sz="2000"/>
              <a:t>那如果我要表示另一个品种的狗呢？比如泰迪，这两个品种的差异很大，首先体型、外观就差别很大。但是他们都是狗，他们的父类是狗，他们拥有狗最基本的属性。</a:t>
            </a:r>
            <a:br>
              <a:rPr lang="en-US" altLang="zh-CN" sz="2000"/>
            </a:br>
            <a:r>
              <a:rPr lang="zh-CN" altLang="en-US" sz="2000"/>
              <a:t>通过面向对象的思想，我们可以很简便、形象地表达出一只狗</a:t>
            </a:r>
            <a:r>
              <a:rPr lang="en-US" altLang="zh-CN" sz="2000"/>
              <a:t>(</a:t>
            </a:r>
            <a:r>
              <a:rPr lang="zh-CN" altLang="en-US" sz="2000"/>
              <a:t>实例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zh-CN" altLang="en-US" sz="2000"/>
              <a:t>其实</a:t>
            </a:r>
            <a:r>
              <a:rPr lang="en-US" altLang="zh-CN" sz="2000"/>
              <a:t>lvgl</a:t>
            </a:r>
            <a:r>
              <a:rPr lang="zh-CN" altLang="en-US" sz="2000"/>
              <a:t>也是使用这样的编程思想：</a:t>
            </a:r>
            <a:r>
              <a:rPr lang="en-US" altLang="zh-CN" sz="2000" b="1"/>
              <a:t>lv_obj_t (</a:t>
            </a:r>
            <a:r>
              <a:rPr lang="zh-CN" altLang="en-US" sz="2000" b="1"/>
              <a:t>类</a:t>
            </a:r>
            <a:r>
              <a:rPr lang="en-US" altLang="zh-CN" sz="2000" b="1"/>
              <a:t>)</a:t>
            </a:r>
            <a:r>
              <a:rPr lang="zh-CN" altLang="en-US" sz="2000" b="1"/>
              <a:t>定义了部件的抽象特点，其定义包含了数据的形式以及对数据的操作。部件</a:t>
            </a:r>
            <a:r>
              <a:rPr lang="en-US" altLang="zh-CN" sz="2000" b="1"/>
              <a:t>(</a:t>
            </a:r>
            <a:r>
              <a:rPr lang="zh-CN" altLang="en-US" sz="2000" b="1"/>
              <a:t>子类</a:t>
            </a:r>
            <a:r>
              <a:rPr lang="en-US" altLang="zh-CN" sz="2000" b="1"/>
              <a:t>)</a:t>
            </a:r>
            <a:r>
              <a:rPr lang="zh-CN" altLang="en-US" sz="2000" b="1"/>
              <a:t>比原本的类</a:t>
            </a:r>
            <a:r>
              <a:rPr lang="en-US" altLang="zh-CN" sz="2000" b="1"/>
              <a:t>(</a:t>
            </a:r>
            <a:r>
              <a:rPr lang="zh-CN" altLang="en-US" sz="2000" b="1"/>
              <a:t>称为父类或基类</a:t>
            </a:r>
            <a:r>
              <a:rPr lang="en-US" altLang="zh-CN" sz="2000" b="1"/>
              <a:t>)</a:t>
            </a:r>
            <a:r>
              <a:rPr lang="zh-CN" altLang="en-US" sz="2000" b="1"/>
              <a:t>要更加具体化，子类会继承父类的属性和行为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1735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狗轮廓_万图壁纸网">
            <a:extLst>
              <a:ext uri="{FF2B5EF4-FFF2-40B4-BE49-F238E27FC236}">
                <a16:creationId xmlns:a16="http://schemas.microsoft.com/office/drawing/2014/main" id="{82A22646-7B65-41FC-8A18-52E173D9B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" t="14869" r="391" b="12716"/>
          <a:stretch/>
        </p:blipFill>
        <p:spPr bwMode="auto">
          <a:xfrm>
            <a:off x="4177149" y="2793533"/>
            <a:ext cx="2143125" cy="15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纯种边境牧羊犬价格？品种越好它的价格越高-宠物交易网">
            <a:extLst>
              <a:ext uri="{FF2B5EF4-FFF2-40B4-BE49-F238E27FC236}">
                <a16:creationId xmlns:a16="http://schemas.microsoft.com/office/drawing/2014/main" id="{6DFF48A9-E370-4E60-ADB4-79A54251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96" y="347933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泰迪四个月怎么训练|狗狗行为训练-波奇网百科大全">
            <a:extLst>
              <a:ext uri="{FF2B5EF4-FFF2-40B4-BE49-F238E27FC236}">
                <a16:creationId xmlns:a16="http://schemas.microsoft.com/office/drawing/2014/main" id="{AF96ED4E-13F0-48F8-AEB9-C3A12E21A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84" y="92224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左大括号 1">
            <a:extLst>
              <a:ext uri="{FF2B5EF4-FFF2-40B4-BE49-F238E27FC236}">
                <a16:creationId xmlns:a16="http://schemas.microsoft.com/office/drawing/2014/main" id="{3AB4F01B-6598-4685-81C1-61AB879F7461}"/>
              </a:ext>
            </a:extLst>
          </p:cNvPr>
          <p:cNvSpPr/>
          <p:nvPr/>
        </p:nvSpPr>
        <p:spPr>
          <a:xfrm>
            <a:off x="6548611" y="924884"/>
            <a:ext cx="891503" cy="5108895"/>
          </a:xfrm>
          <a:prstGeom prst="leftBrace">
            <a:avLst>
              <a:gd name="adj1" fmla="val 8333"/>
              <a:gd name="adj2" fmla="val 497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815D6-9D62-4D8F-A5A6-85F9B2F31B25}"/>
              </a:ext>
            </a:extLst>
          </p:cNvPr>
          <p:cNvSpPr txBox="1"/>
          <p:nvPr/>
        </p:nvSpPr>
        <p:spPr>
          <a:xfrm>
            <a:off x="8389178" y="57850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。。。。。。</a:t>
            </a:r>
          </a:p>
        </p:txBody>
      </p:sp>
      <p:pic>
        <p:nvPicPr>
          <p:cNvPr id="1032" name="Picture 8" descr="生物书高中_万图壁纸网">
            <a:extLst>
              <a:ext uri="{FF2B5EF4-FFF2-40B4-BE49-F238E27FC236}">
                <a16:creationId xmlns:a16="http://schemas.microsoft.com/office/drawing/2014/main" id="{4ED8C223-E7A0-464E-826B-8AC8C3B8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35" y="2407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E44A8F-BB54-4A58-8440-922CDEE607F9}"/>
              </a:ext>
            </a:extLst>
          </p:cNvPr>
          <p:cNvCxnSpPr/>
          <p:nvPr/>
        </p:nvCxnSpPr>
        <p:spPr>
          <a:xfrm>
            <a:off x="3590488" y="3479333"/>
            <a:ext cx="67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9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1099402"/>
            <a:ext cx="10515600" cy="453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zh-CN" altLang="en-US" sz="2000"/>
              <a:t>在</a:t>
            </a:r>
            <a:r>
              <a:rPr lang="en-US" altLang="zh-CN" sz="2000"/>
              <a:t>LVGL</a:t>
            </a:r>
            <a:r>
              <a:rPr lang="zh-CN" altLang="en-US" sz="2000"/>
              <a:t>中，所有的对象都在 </a:t>
            </a:r>
            <a:r>
              <a:rPr lang="en-US" altLang="zh-CN" sz="2000">
                <a:solidFill>
                  <a:srgbClr val="FF0000"/>
                </a:solidFill>
              </a:rPr>
              <a:t>lv_obj_t </a:t>
            </a:r>
            <a:r>
              <a:rPr lang="zh-CN" altLang="en-US" sz="2000"/>
              <a:t>这个结构体的基础上进行演变，所以我们就看到了各种不一样的部件，就算是一样的部件，继承基础父类</a:t>
            </a:r>
            <a:r>
              <a:rPr lang="en-US" altLang="zh-CN" sz="2000"/>
              <a:t>(</a:t>
            </a:r>
            <a:r>
              <a:rPr lang="zh-CN" altLang="en-US" sz="2000"/>
              <a:t>基类</a:t>
            </a:r>
            <a:r>
              <a:rPr lang="en-US" altLang="zh-CN" sz="2000"/>
              <a:t>)</a:t>
            </a:r>
            <a:r>
              <a:rPr lang="zh-CN" altLang="en-US" sz="2000"/>
              <a:t>之后演变出来对象</a:t>
            </a:r>
            <a:r>
              <a:rPr lang="en-US" altLang="zh-CN" sz="2000"/>
              <a:t>(</a:t>
            </a:r>
            <a:r>
              <a:rPr lang="zh-CN" altLang="en-US" sz="2000"/>
              <a:t>实例</a:t>
            </a:r>
            <a:r>
              <a:rPr lang="en-US" altLang="zh-CN" sz="2000"/>
              <a:t>)</a:t>
            </a:r>
            <a:r>
              <a:rPr lang="zh-CN" altLang="en-US" sz="2000"/>
              <a:t>的形态或风格样式都不一样</a:t>
            </a:r>
            <a:r>
              <a:rPr lang="en-US" altLang="zh-CN" sz="2000"/>
              <a:t> (</a:t>
            </a:r>
            <a:r>
              <a:rPr lang="zh-CN" altLang="en-US" sz="2000"/>
              <a:t>就像狗有不一样的品种，不一样的品种就有不一样的体型、外观；就算是同一品种的狗它的毛色、性格都会不一样等等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zh-CN" altLang="en-US" sz="2000"/>
              <a:t>比如不同的部件就有不一样的效果，按钮和下拉列表。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zh-CN" altLang="en-US" sz="2000"/>
              <a:t>比如同样创建出来的按钮部件，你可以是红色的，我的是蓝色的，他的是有阴影效果并且有被按下时不同的互动效果等等。这样我们看到就是多姿多彩的用户界面了，每个人写出来的界面可能都不一样！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zh-CN" altLang="en-US" sz="2000"/>
              <a:t>由于</a:t>
            </a:r>
            <a:r>
              <a:rPr lang="en-US" altLang="zh-CN" sz="2000"/>
              <a:t>lvgl</a:t>
            </a:r>
            <a:r>
              <a:rPr lang="zh-CN" altLang="en-US" sz="2000"/>
              <a:t>使用</a:t>
            </a:r>
            <a:r>
              <a:rPr lang="en-US" altLang="zh-CN" sz="2000"/>
              <a:t>c</a:t>
            </a:r>
            <a:r>
              <a:rPr lang="zh-CN" altLang="en-US" sz="2000"/>
              <a:t>语言编写，因此 </a:t>
            </a:r>
            <a:r>
              <a:rPr lang="en-US" altLang="zh-CN" sz="2000"/>
              <a:t>lv_obj_t </a:t>
            </a:r>
            <a:r>
              <a:rPr lang="zh-CN" altLang="en-US" sz="2000"/>
              <a:t>只能通过结构体来表示，它并不是一个实例化后的类，因此我们需要先实例化出一个父类</a:t>
            </a:r>
            <a:r>
              <a:rPr lang="en-US" altLang="zh-CN" sz="2000"/>
              <a:t>(</a:t>
            </a:r>
            <a:r>
              <a:rPr lang="zh-CN" altLang="en-US" sz="2000"/>
              <a:t>基类</a:t>
            </a:r>
            <a:r>
              <a:rPr lang="en-US" altLang="zh-CN" sz="2000"/>
              <a:t>)</a:t>
            </a:r>
            <a:r>
              <a:rPr lang="zh-CN" altLang="en-US" sz="2000"/>
              <a:t>，其他所有的部件</a:t>
            </a:r>
            <a:r>
              <a:rPr lang="en-US" altLang="zh-CN" sz="2000"/>
              <a:t>(</a:t>
            </a:r>
            <a:r>
              <a:rPr lang="zh-CN" altLang="en-US" sz="2000"/>
              <a:t>对象</a:t>
            </a:r>
            <a:r>
              <a:rPr lang="en-US" altLang="zh-CN" sz="2000"/>
              <a:t>)</a:t>
            </a:r>
            <a:r>
              <a:rPr lang="zh-CN" altLang="en-US" sz="2000"/>
              <a:t>都继承自这个父类</a:t>
            </a:r>
            <a:r>
              <a:rPr lang="en-US" altLang="zh-CN" sz="2000"/>
              <a:t>(</a:t>
            </a:r>
            <a:r>
              <a:rPr lang="zh-CN" altLang="en-US" sz="2000"/>
              <a:t>基类</a:t>
            </a:r>
            <a:r>
              <a:rPr lang="en-US" altLang="zh-CN" sz="2000"/>
              <a:t>)</a:t>
            </a:r>
            <a:r>
              <a:rPr lang="zh-CN" altLang="en-US" sz="2000"/>
              <a:t>，也就是我们下节课说到的</a:t>
            </a:r>
            <a:r>
              <a:rPr lang="zh-CN" altLang="en-US" sz="2000" b="1"/>
              <a:t>基础对象</a:t>
            </a:r>
            <a:r>
              <a:rPr lang="en-US" altLang="zh-CN" sz="2000"/>
              <a:t>(lv_obj)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4851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91506B-6101-430E-93CB-DF738CA9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3" y="761764"/>
            <a:ext cx="10809094" cy="53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615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149</cp:revision>
  <dcterms:created xsi:type="dcterms:W3CDTF">2021-12-07T11:03:38Z</dcterms:created>
  <dcterms:modified xsi:type="dcterms:W3CDTF">2021-12-23T01:08:19Z</dcterms:modified>
</cp:coreProperties>
</file>