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1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-1824" y="-8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C4F9F9C3-AC46-49CE-87EE-8BA793A4295C}"/>
              </a:ext>
            </a:extLst>
          </p:cNvPr>
          <p:cNvGrpSpPr/>
          <p:nvPr userDrawn="1"/>
        </p:nvGrpSpPr>
        <p:grpSpPr>
          <a:xfrm>
            <a:off x="51080" y="23813"/>
            <a:ext cx="1930120" cy="302586"/>
            <a:chOff x="2860955" y="103499"/>
            <a:chExt cx="1930120" cy="302586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2E47991-B8B0-4D36-A473-5C8BBE4E0EE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955" y="103499"/>
              <a:ext cx="955535" cy="302586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439D219-582B-4A5A-87D3-69D12DF005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40" t="22941" r="10940" b="22363"/>
            <a:stretch/>
          </p:blipFill>
          <p:spPr>
            <a:xfrm>
              <a:off x="3835540" y="135900"/>
              <a:ext cx="955535" cy="236535"/>
            </a:xfrm>
            <a:prstGeom prst="rect">
              <a:avLst/>
            </a:prstGeom>
          </p:spPr>
        </p:pic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1840BE26-87D2-453E-9E15-4B4089DDB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55C589-FAD3-4C03-A329-118A02625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7AC26-9924-4447-A749-B288DD78A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4531C1-36A0-41C6-8E10-AEFCCA580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A86306-FC55-4DAE-99EE-C3B9D6470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653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E7B6D-AD6D-4C06-9CEE-E2617621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3E9D65-9A5D-446F-ADB5-23C19B491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0DA77B-425B-42A6-BBD0-82B316644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5BA7DA-C13E-4CDF-92ED-A7E0DADB3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E1B6DD-7835-4AFA-9E47-D9DCE2BB8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866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06B32A-2166-468E-AA82-FE150F7813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3D79D4-3DCC-4A65-85A3-3439E7328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D56330-0BBC-4D21-A268-A8AF67E42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09DC8A-A10E-4F38-A255-BD73653D1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78F995-8147-476F-B13A-79073A20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91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34EA4-1680-493B-8B08-BE04CFA15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DEF902-F457-420B-B49C-3C7AA3B8A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0613D8-F7E3-451E-959F-D1B158490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B7BF5A-8328-4AC4-8F0F-067109455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17E663-ED11-4113-A409-3D1B04ABF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18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69B7F-133C-470E-886E-F81971F0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DB1F4C-B20A-49BD-83C2-23C9F4CCB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BFCF62-3950-46BE-AD10-0DB37A4A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8C6129-E447-4D23-815A-324F8C8E9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4B0014-25A1-4A59-81A5-C6BBBE346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11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59D12-2401-4FF0-9C7D-6DD84BA7A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00904-0EA9-40CF-AACA-233341772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4F1968-86BE-4C7A-A32A-CA731517C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F2BB16-1FA4-43FA-AF44-AD94713C0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22398-2D17-4B3F-9872-48505BAF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2273C4-84FF-4E8F-A68C-7B40DAA2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63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1212F-4FB9-400B-808F-23F693EF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A2B6F0-90E6-45F0-8BA0-88C3BA5AE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8AD562-40D9-4A12-87E4-4DB05FD91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0899D9-85C1-43E0-B72E-2B82825B0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5AA288-1262-46FD-9910-9C9DFC825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F5648A-A2E7-4E07-A83E-5ECE89698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548EB0-ED27-4845-A60D-8F470B3BD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507A35-0688-40B5-AB00-2290795F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734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82C5D-8941-4240-A364-333F8742E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B3C809-7DF3-4D78-A93D-365682301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E186FD-8D54-43FF-8F01-EB0BEC712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9D4E3E-4066-42A9-8135-3CE30AD89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18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7963BC-A734-4F64-B5D4-A26F359F3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CAA8CD-C302-4FCC-8F92-0F0C8B6A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C326DF-1CC4-4D7B-AAD0-A3F9A4E4E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04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BFA9B-8C97-4D28-99B5-6D9EA5E67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8A17E5-B7C6-45DB-814E-35D5B1A2A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42D4A-2081-48E3-9FB9-199B834A8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3C7BB4-65E6-4646-9C67-663A60627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000C9E-EA02-404E-8DAC-7092F7CC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6F9227-2908-4599-929B-43A35C8F8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31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2BD98-4160-4017-8FC4-79FCA8999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137045-0C80-4519-8CED-D9268F3199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AA2D15-9338-4648-A4B2-F353678C0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79C3B5-D671-4119-B7FE-A796D8AB5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F43F97-9208-4F18-83CA-291A363C4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0AA8DB-5AC5-4BFC-A6C1-EB3C1F18B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854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6DF31F-B30C-4CBB-89D0-5543ECFBF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6710C4-0505-4AB2-B5FF-224DBC8D3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A2E19A-8134-4C08-9A8C-77BDC66DC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7E137-ED4E-4D7C-9DD8-04B774B853BB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F8F668-9444-4678-84F5-405731168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765DDC-5923-4DAE-B5D5-D870A5A5A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80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cn/css-tutorial-409334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php.cn/css-tutorial-409334.html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cn/css-tutorial-409334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2126F-9020-4550-963B-A5F44929A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百问网</a:t>
            </a:r>
            <a:r>
              <a:rPr lang="en-US" altLang="zh-CN">
                <a:solidFill>
                  <a:srgbClr val="FF0000"/>
                </a:solidFill>
              </a:rPr>
              <a:t>LVGL(v8)</a:t>
            </a:r>
            <a:r>
              <a:rPr lang="zh-CN" altLang="en-US"/>
              <a:t>课程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7ED6ED-34D1-481E-982F-F02347330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83464"/>
          </a:xfrm>
        </p:spPr>
        <p:txBody>
          <a:bodyPr>
            <a:normAutofit/>
          </a:bodyPr>
          <a:lstStyle/>
          <a:p>
            <a:r>
              <a:rPr lang="en-US" altLang="zh-CN"/>
              <a:t>2-2-4_</a:t>
            </a:r>
            <a:r>
              <a:rPr lang="zh-CN" altLang="en-US"/>
              <a:t>基础对象的盒子模型</a:t>
            </a:r>
            <a:r>
              <a:rPr lang="en-US" altLang="zh-CN"/>
              <a:t>(border-box)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5C3214-915E-4C85-B0B1-26AD3A9DF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44"/>
          <a:stretch/>
        </p:blipFill>
        <p:spPr>
          <a:xfrm>
            <a:off x="5099901" y="0"/>
            <a:ext cx="7092099" cy="1030288"/>
          </a:xfrm>
          <a:prstGeom prst="rect">
            <a:avLst/>
          </a:prstGeom>
        </p:spPr>
      </p:pic>
      <p:sp>
        <p:nvSpPr>
          <p:cNvPr id="6" name="文本框 3">
            <a:extLst>
              <a:ext uri="{FF2B5EF4-FFF2-40B4-BE49-F238E27FC236}">
                <a16:creationId xmlns:a16="http://schemas.microsoft.com/office/drawing/2014/main" id="{98539C1A-BE04-4B43-B4B7-41B0C1605A13}"/>
              </a:ext>
            </a:extLst>
          </p:cNvPr>
          <p:cNvSpPr txBox="1"/>
          <p:nvPr/>
        </p:nvSpPr>
        <p:spPr>
          <a:xfrm>
            <a:off x="10692872" y="6211669"/>
            <a:ext cx="1499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讲师：</a:t>
            </a:r>
            <a:r>
              <a:rPr lang="en-US" altLang="zh-CN" err="1"/>
              <a:t>biubiu</a:t>
            </a:r>
            <a:endParaRPr lang="en-US" altLang="zh-CN"/>
          </a:p>
          <a:p>
            <a:r>
              <a:rPr lang="zh-CN" altLang="en-US"/>
              <a:t>韦东山</a:t>
            </a:r>
            <a:r>
              <a:rPr lang="en-US" altLang="zh-CN"/>
              <a:t>·</a:t>
            </a:r>
            <a:r>
              <a:rPr lang="zh-CN" altLang="en-US"/>
              <a:t>监制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66E93BA-379F-4D52-9E54-3FC594040543}"/>
              </a:ext>
            </a:extLst>
          </p:cNvPr>
          <p:cNvSpPr txBox="1"/>
          <p:nvPr/>
        </p:nvSpPr>
        <p:spPr>
          <a:xfrm>
            <a:off x="0" y="6545818"/>
            <a:ext cx="3171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hlinkClick r:id="rId3"/>
              </a:rPr>
              <a:t>https://www.php.cn/css-tutorial-409334.html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2241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B0A3495-46E8-46B4-B8AB-65C0315E55FD}"/>
              </a:ext>
            </a:extLst>
          </p:cNvPr>
          <p:cNvSpPr txBox="1">
            <a:spLocks/>
          </p:cNvSpPr>
          <p:nvPr/>
        </p:nvSpPr>
        <p:spPr>
          <a:xfrm>
            <a:off x="755357" y="149524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LVGL</a:t>
            </a:r>
            <a:r>
              <a:rPr lang="zh-CN" altLang="en-US"/>
              <a:t>对象的盒子模型</a:t>
            </a:r>
            <a:endParaRPr lang="zh-CN" altLang="en-US" dirty="0"/>
          </a:p>
        </p:txBody>
      </p:sp>
      <p:sp>
        <p:nvSpPr>
          <p:cNvPr id="27" name="内容占位符 2">
            <a:extLst>
              <a:ext uri="{FF2B5EF4-FFF2-40B4-BE49-F238E27FC236}">
                <a16:creationId xmlns:a16="http://schemas.microsoft.com/office/drawing/2014/main" id="{C7CF33F2-BF88-4519-9FFB-1AC16AE0AEE1}"/>
              </a:ext>
            </a:extLst>
          </p:cNvPr>
          <p:cNvSpPr txBox="1">
            <a:spLocks/>
          </p:cNvSpPr>
          <p:nvPr/>
        </p:nvSpPr>
        <p:spPr>
          <a:xfrm>
            <a:off x="802539" y="2821632"/>
            <a:ext cx="10515600" cy="38618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2000"/>
              <a:t>LVGL </a:t>
            </a:r>
            <a:r>
              <a:rPr lang="zh-CN" altLang="en-US" sz="2000"/>
              <a:t>遵循 </a:t>
            </a:r>
            <a:r>
              <a:rPr lang="en-US" altLang="zh-CN" sz="2000"/>
              <a:t>CSS </a:t>
            </a:r>
            <a:r>
              <a:rPr lang="zh-CN" altLang="en-US" sz="2000"/>
              <a:t>的 </a:t>
            </a:r>
            <a:r>
              <a:rPr lang="en-US" altLang="zh-CN" sz="2000"/>
              <a:t>border-box </a:t>
            </a:r>
            <a:r>
              <a:rPr lang="zh-CN" altLang="en-US" sz="2000"/>
              <a:t>模型。 对象的“盒子”由以下部分构成：</a:t>
            </a:r>
            <a:endParaRPr lang="en-US" altLang="zh-CN" sz="2000"/>
          </a:p>
          <a:p>
            <a:r>
              <a:rPr lang="zh-CN" altLang="en-US" sz="2000"/>
              <a:t>边界</a:t>
            </a:r>
            <a:r>
              <a:rPr lang="en-US" altLang="zh-CN" sz="2000"/>
              <a:t>(bounding)</a:t>
            </a:r>
            <a:r>
              <a:rPr lang="zh-CN" altLang="en-US" sz="2000"/>
              <a:t>：元素的宽度</a:t>
            </a:r>
            <a:r>
              <a:rPr lang="en-US" altLang="zh-CN" sz="2000"/>
              <a:t>/</a:t>
            </a:r>
            <a:r>
              <a:rPr lang="zh-CN" altLang="en-US" sz="2000"/>
              <a:t>高度围起来的区域</a:t>
            </a:r>
            <a:r>
              <a:rPr lang="en-US" altLang="zh-CN" sz="2000"/>
              <a:t>(</a:t>
            </a:r>
            <a:r>
              <a:rPr lang="zh-CN" altLang="en-US" sz="2000"/>
              <a:t>整个盒子</a:t>
            </a:r>
            <a:r>
              <a:rPr lang="en-US" altLang="zh-CN" sz="2000"/>
              <a:t>)</a:t>
            </a:r>
            <a:r>
              <a:rPr lang="zh-CN" altLang="en-US" sz="2000"/>
              <a:t>。</a:t>
            </a:r>
            <a:endParaRPr lang="en-US" altLang="zh-CN" sz="2000"/>
          </a:p>
          <a:p>
            <a:r>
              <a:rPr lang="zh-CN" altLang="en-US" sz="2000"/>
              <a:t>边框</a:t>
            </a:r>
            <a:r>
              <a:rPr lang="en-US" altLang="zh-CN" sz="2000"/>
              <a:t>(border)</a:t>
            </a:r>
            <a:r>
              <a:rPr lang="zh-CN" altLang="en-US" sz="2000"/>
              <a:t>：边框有大小和颜色等属性</a:t>
            </a:r>
            <a:r>
              <a:rPr lang="en-US" altLang="zh-CN" sz="2000"/>
              <a:t>(</a:t>
            </a:r>
            <a:r>
              <a:rPr lang="zh-CN" altLang="en-US" sz="2000"/>
              <a:t>相当于盒子的厚度和它的颜色</a:t>
            </a:r>
            <a:r>
              <a:rPr lang="en-US" altLang="zh-CN" sz="2000"/>
              <a:t>)</a:t>
            </a:r>
            <a:r>
              <a:rPr lang="zh-CN" altLang="en-US" sz="2000"/>
              <a:t>。</a:t>
            </a:r>
          </a:p>
          <a:p>
            <a:r>
              <a:rPr lang="zh-CN" altLang="en-US" sz="2000"/>
              <a:t>填充</a:t>
            </a:r>
            <a:r>
              <a:rPr lang="en-US" altLang="zh-CN" sz="2000"/>
              <a:t>(padding)</a:t>
            </a:r>
            <a:r>
              <a:rPr lang="zh-CN" altLang="en-US" sz="2000"/>
              <a:t>：对象两侧与其子对象之间的空间</a:t>
            </a:r>
            <a:r>
              <a:rPr lang="en-US" altLang="zh-CN" sz="2000"/>
              <a:t>(</a:t>
            </a:r>
            <a:r>
              <a:rPr lang="zh-CN" altLang="en-US" sz="2000"/>
              <a:t>盒子的填充物</a:t>
            </a:r>
            <a:r>
              <a:rPr lang="en-US" altLang="zh-CN" sz="2000"/>
              <a:t>)</a:t>
            </a:r>
            <a:r>
              <a:rPr lang="zh-CN" altLang="en-US" sz="2000"/>
              <a:t>。</a:t>
            </a:r>
          </a:p>
          <a:p>
            <a:r>
              <a:rPr lang="zh-CN" altLang="en-US" sz="2000"/>
              <a:t>内容</a:t>
            </a:r>
            <a:r>
              <a:rPr lang="en-US" altLang="zh-CN" sz="2000"/>
              <a:t>(content)</a:t>
            </a:r>
            <a:r>
              <a:rPr lang="zh-CN" altLang="en-US" sz="2000"/>
              <a:t>：如果边界框按边框宽度和填充的大小缩小，则显示其大小的内容区域</a:t>
            </a:r>
            <a:r>
              <a:rPr lang="en-US" altLang="zh-CN" sz="2000"/>
              <a:t>(</a:t>
            </a:r>
            <a:r>
              <a:rPr lang="zh-CN" altLang="en-US" sz="2000"/>
              <a:t>盒子实际装东西的区域</a:t>
            </a:r>
            <a:r>
              <a:rPr lang="en-US" altLang="zh-CN" sz="2000"/>
              <a:t>)</a:t>
            </a:r>
            <a:r>
              <a:rPr lang="zh-CN" altLang="en-US" sz="2000"/>
              <a:t>。</a:t>
            </a:r>
            <a:endParaRPr lang="en-US" altLang="zh-CN" sz="2000"/>
          </a:p>
          <a:p>
            <a:r>
              <a:rPr lang="zh-CN" altLang="en-US" sz="2000"/>
              <a:t>轮廓</a:t>
            </a:r>
            <a:r>
              <a:rPr lang="en-US" altLang="zh-CN" sz="2000"/>
              <a:t>(outline)</a:t>
            </a:r>
            <a:r>
              <a:rPr lang="zh-CN" altLang="en-US" sz="2000"/>
              <a:t> ：</a:t>
            </a:r>
            <a:r>
              <a:rPr lang="en-US" altLang="zh-CN" sz="2000"/>
              <a:t>LVGL</a:t>
            </a:r>
            <a:r>
              <a:rPr lang="zh-CN" altLang="en-US" sz="2000"/>
              <a:t>中没有外边距</a:t>
            </a:r>
            <a:r>
              <a:rPr lang="en-US" altLang="zh-CN" sz="2000"/>
              <a:t>(margin)</a:t>
            </a:r>
            <a:r>
              <a:rPr lang="zh-CN" altLang="en-US" sz="2000"/>
              <a:t>的概念</a:t>
            </a:r>
            <a:r>
              <a:rPr lang="en-US" altLang="zh-CN" sz="2000"/>
              <a:t>(</a:t>
            </a:r>
            <a:r>
              <a:rPr lang="zh-CN" altLang="en-US" sz="2000"/>
              <a:t>盒子之间的距离</a:t>
            </a:r>
            <a:r>
              <a:rPr lang="en-US" altLang="zh-CN" sz="2000"/>
              <a:t>)</a:t>
            </a:r>
            <a:r>
              <a:rPr lang="zh-CN" altLang="en-US" sz="2000"/>
              <a:t>，确认代之的是轮廓</a:t>
            </a:r>
            <a:r>
              <a:rPr lang="en-US" altLang="zh-CN" sz="2000"/>
              <a:t>(outline)</a:t>
            </a:r>
            <a:r>
              <a:rPr lang="zh-CN" altLang="en-US" sz="2000"/>
              <a:t>。它是绘制于元素</a:t>
            </a:r>
            <a:r>
              <a:rPr lang="en-US" altLang="zh-CN" sz="2000"/>
              <a:t>(</a:t>
            </a:r>
            <a:r>
              <a:rPr lang="zh-CN" altLang="en-US" sz="2000"/>
              <a:t>盒子</a:t>
            </a:r>
            <a:r>
              <a:rPr lang="en-US" altLang="zh-CN" sz="2000"/>
              <a:t>)</a:t>
            </a:r>
            <a:r>
              <a:rPr lang="zh-CN" altLang="en-US" sz="2000"/>
              <a:t>周围的一条线，它不占据空间，位于边框边缘的外围，可起到突出元素</a:t>
            </a:r>
            <a:r>
              <a:rPr lang="en-US" altLang="zh-CN" sz="2000"/>
              <a:t>(</a:t>
            </a:r>
            <a:r>
              <a:rPr lang="zh-CN" altLang="en-US" sz="2000"/>
              <a:t>盒子</a:t>
            </a:r>
            <a:r>
              <a:rPr lang="en-US" altLang="zh-CN" sz="2000"/>
              <a:t>)</a:t>
            </a:r>
            <a:r>
              <a:rPr lang="zh-CN" altLang="en-US" sz="2000"/>
              <a:t>的作用。在浏览器里，当鼠标点击或使用</a:t>
            </a:r>
            <a:r>
              <a:rPr lang="en-US" altLang="zh-CN" sz="2000"/>
              <a:t>Tab</a:t>
            </a:r>
            <a:r>
              <a:rPr lang="zh-CN" altLang="en-US" sz="2000"/>
              <a:t>键让一个选项或者一个图片获得焦点的时候，这个元素就会多了一个轮廓框围绕。轮廓</a:t>
            </a:r>
            <a:r>
              <a:rPr lang="en-US" altLang="zh-CN" sz="2000"/>
              <a:t>(outline)</a:t>
            </a:r>
            <a:r>
              <a:rPr lang="zh-CN" altLang="en-US" sz="2000"/>
              <a:t> 。</a:t>
            </a:r>
            <a:endParaRPr lang="en-US" altLang="zh-CN" sz="2000"/>
          </a:p>
          <a:p>
            <a:r>
              <a:rPr lang="en-US" altLang="zh-CN" sz="2000"/>
              <a:t>LVGL</a:t>
            </a:r>
            <a:r>
              <a:rPr lang="zh-CN" altLang="en-US" sz="2000"/>
              <a:t>的盒子模型是我们理解对象</a:t>
            </a:r>
            <a:r>
              <a:rPr lang="en-US" altLang="zh-CN" sz="2000"/>
              <a:t>(</a:t>
            </a:r>
            <a:r>
              <a:rPr lang="zh-CN" altLang="en-US" sz="2000"/>
              <a:t>部件</a:t>
            </a:r>
            <a:r>
              <a:rPr lang="en-US" altLang="zh-CN" sz="2000"/>
              <a:t>)</a:t>
            </a:r>
            <a:r>
              <a:rPr lang="zh-CN" altLang="en-US" sz="2000"/>
              <a:t>的组成，修改对象的样式，实现对对象的布局、处理对象排列等等的关键。</a:t>
            </a:r>
            <a:endParaRPr lang="en-US" altLang="zh-CN" sz="2000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7368EBFC-C8E7-48FA-8969-8FC3A869DF84}"/>
              </a:ext>
            </a:extLst>
          </p:cNvPr>
          <p:cNvGrpSpPr/>
          <p:nvPr/>
        </p:nvGrpSpPr>
        <p:grpSpPr>
          <a:xfrm>
            <a:off x="7544928" y="-56562"/>
            <a:ext cx="4599939" cy="2926516"/>
            <a:chOff x="3582696" y="3624421"/>
            <a:chExt cx="4971456" cy="3162878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5C228AA-5F10-464B-9F7F-2DFCF8E373BE}"/>
                </a:ext>
              </a:extLst>
            </p:cNvPr>
            <p:cNvSpPr/>
            <p:nvPr/>
          </p:nvSpPr>
          <p:spPr>
            <a:xfrm>
              <a:off x="4283925" y="3924216"/>
              <a:ext cx="4054938" cy="266430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2F9A389-2812-466A-ABC7-525E166A73DD}"/>
                </a:ext>
              </a:extLst>
            </p:cNvPr>
            <p:cNvSpPr/>
            <p:nvPr/>
          </p:nvSpPr>
          <p:spPr>
            <a:xfrm>
              <a:off x="4411427" y="4051512"/>
              <a:ext cx="3809409" cy="2419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1EDD5F3-BF89-411E-BA99-A4F48A325058}"/>
                </a:ext>
              </a:extLst>
            </p:cNvPr>
            <p:cNvSpPr/>
            <p:nvPr/>
          </p:nvSpPr>
          <p:spPr>
            <a:xfrm>
              <a:off x="4551938" y="4188032"/>
              <a:ext cx="3512775" cy="213507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986C3E0-4DAC-42D1-81F5-1666522AA2DE}"/>
                </a:ext>
              </a:extLst>
            </p:cNvPr>
            <p:cNvSpPr/>
            <p:nvPr/>
          </p:nvSpPr>
          <p:spPr>
            <a:xfrm>
              <a:off x="4932306" y="4601013"/>
              <a:ext cx="2752039" cy="130960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content</a:t>
              </a:r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519D830-AE4F-4072-85B5-A1A3019D9419}"/>
                </a:ext>
              </a:extLst>
            </p:cNvPr>
            <p:cNvSpPr txBox="1"/>
            <p:nvPr/>
          </p:nvSpPr>
          <p:spPr>
            <a:xfrm>
              <a:off x="5933583" y="3822493"/>
              <a:ext cx="717841" cy="299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/>
                <a:t>Outline</a:t>
              </a:r>
              <a:endParaRPr lang="zh-CN" altLang="en-US" sz="120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97E1768-E049-44E4-956F-EE5F29027827}"/>
                </a:ext>
              </a:extLst>
            </p:cNvPr>
            <p:cNvSpPr txBox="1"/>
            <p:nvPr/>
          </p:nvSpPr>
          <p:spPr>
            <a:xfrm>
              <a:off x="5890695" y="3988996"/>
              <a:ext cx="850872" cy="257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/>
                <a:t>Border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D3A6719-FF0D-4DD0-A385-5CBBA2723A63}"/>
                </a:ext>
              </a:extLst>
            </p:cNvPr>
            <p:cNvSpPr txBox="1"/>
            <p:nvPr/>
          </p:nvSpPr>
          <p:spPr>
            <a:xfrm>
              <a:off x="5572204" y="4222763"/>
              <a:ext cx="850872" cy="257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/>
                <a:t>padding</a:t>
              </a:r>
              <a:endParaRPr lang="zh-CN" altLang="en-US" sz="1200"/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64C4EB28-102B-4AC8-BB91-C6D0FADFE393}"/>
                </a:ext>
              </a:extLst>
            </p:cNvPr>
            <p:cNvCxnSpPr>
              <a:cxnSpLocks/>
            </p:cNvCxnSpPr>
            <p:nvPr/>
          </p:nvCxnSpPr>
          <p:spPr>
            <a:xfrm>
              <a:off x="4171658" y="4051512"/>
              <a:ext cx="0" cy="241991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4B495588-3C1F-48BB-8B2E-D6B8C367855A}"/>
                </a:ext>
              </a:extLst>
            </p:cNvPr>
            <p:cNvCxnSpPr/>
            <p:nvPr/>
          </p:nvCxnSpPr>
          <p:spPr>
            <a:xfrm>
              <a:off x="4065299" y="4051512"/>
              <a:ext cx="448885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508F11A8-3629-46CD-BE47-C52EF00CB65C}"/>
                </a:ext>
              </a:extLst>
            </p:cNvPr>
            <p:cNvCxnSpPr/>
            <p:nvPr/>
          </p:nvCxnSpPr>
          <p:spPr>
            <a:xfrm>
              <a:off x="4063899" y="6479066"/>
              <a:ext cx="448885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AACFBCA-CB26-46BF-9618-0B7023C559E4}"/>
                </a:ext>
              </a:extLst>
            </p:cNvPr>
            <p:cNvSpPr txBox="1"/>
            <p:nvPr/>
          </p:nvSpPr>
          <p:spPr>
            <a:xfrm>
              <a:off x="3582696" y="5132589"/>
              <a:ext cx="684490" cy="299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/>
                <a:t>Height</a:t>
              </a: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F567748F-B5DD-4EB8-9A39-96663881C3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1375" y="5255569"/>
              <a:ext cx="372562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9E518FB5-42D0-4CA3-8CFE-D8DDE6308FA6}"/>
                </a:ext>
              </a:extLst>
            </p:cNvPr>
            <p:cNvCxnSpPr>
              <a:cxnSpLocks/>
              <a:endCxn id="8" idx="3"/>
            </p:cNvCxnSpPr>
            <p:nvPr/>
          </p:nvCxnSpPr>
          <p:spPr>
            <a:xfrm>
              <a:off x="7675890" y="5255570"/>
              <a:ext cx="388823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03DD2DBE-F863-4DE0-A931-758A38031A92}"/>
                </a:ext>
              </a:extLst>
            </p:cNvPr>
            <p:cNvCxnSpPr>
              <a:endCxn id="8" idx="2"/>
            </p:cNvCxnSpPr>
            <p:nvPr/>
          </p:nvCxnSpPr>
          <p:spPr>
            <a:xfrm>
              <a:off x="6301286" y="5910620"/>
              <a:ext cx="7039" cy="41248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90FAF2D4-D6D2-4EAF-B4A1-46B3A49C10DD}"/>
                </a:ext>
              </a:extLst>
            </p:cNvPr>
            <p:cNvCxnSpPr/>
            <p:nvPr/>
          </p:nvCxnSpPr>
          <p:spPr>
            <a:xfrm>
              <a:off x="6291847" y="4188524"/>
              <a:ext cx="7039" cy="41248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A13D4FE-6C6B-47A6-BB95-C93826E9E330}"/>
                </a:ext>
              </a:extLst>
            </p:cNvPr>
            <p:cNvSpPr txBox="1"/>
            <p:nvPr/>
          </p:nvSpPr>
          <p:spPr>
            <a:xfrm>
              <a:off x="4422986" y="4960983"/>
              <a:ext cx="629339" cy="229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/>
                <a:t>(left)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D8FF786-F068-4732-8576-00DBF35679F7}"/>
                </a:ext>
              </a:extLst>
            </p:cNvPr>
            <p:cNvSpPr txBox="1"/>
            <p:nvPr/>
          </p:nvSpPr>
          <p:spPr>
            <a:xfrm>
              <a:off x="7555631" y="4945892"/>
              <a:ext cx="629339" cy="229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/>
                <a:t>(right)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1AC9158-C22C-4E6C-9860-5762EE22DD5B}"/>
                </a:ext>
              </a:extLst>
            </p:cNvPr>
            <p:cNvSpPr txBox="1"/>
            <p:nvPr/>
          </p:nvSpPr>
          <p:spPr>
            <a:xfrm>
              <a:off x="6270527" y="5994699"/>
              <a:ext cx="855126" cy="266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/>
                <a:t>(bottom)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29398B3-EF4F-4FC6-96D2-970F2D404433}"/>
                </a:ext>
              </a:extLst>
            </p:cNvPr>
            <p:cNvSpPr txBox="1"/>
            <p:nvPr/>
          </p:nvSpPr>
          <p:spPr>
            <a:xfrm>
              <a:off x="6166770" y="4251403"/>
              <a:ext cx="629339" cy="229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/>
                <a:t>(top)</a:t>
              </a: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4FC470A5-EF99-4D11-9BC7-9FAF165CF9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4161" y="3734472"/>
              <a:ext cx="0" cy="305282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A5976EAD-374F-4B64-896D-EB1AE9D125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24222" y="3734472"/>
              <a:ext cx="0" cy="305282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1DC7B992-C6DA-4B7C-A6B6-1671B3C13D18}"/>
                </a:ext>
              </a:extLst>
            </p:cNvPr>
            <p:cNvCxnSpPr>
              <a:cxnSpLocks/>
            </p:cNvCxnSpPr>
            <p:nvPr/>
          </p:nvCxnSpPr>
          <p:spPr>
            <a:xfrm>
              <a:off x="4404161" y="3855950"/>
              <a:ext cx="381667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AC021A94-3675-4BA8-9D66-0ACD8C6D9057}"/>
                </a:ext>
              </a:extLst>
            </p:cNvPr>
            <p:cNvSpPr txBox="1"/>
            <p:nvPr/>
          </p:nvSpPr>
          <p:spPr>
            <a:xfrm>
              <a:off x="5977177" y="3624421"/>
              <a:ext cx="6293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/>
                <a:t>width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547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>
            <a:extLst>
              <a:ext uri="{FF2B5EF4-FFF2-40B4-BE49-F238E27FC236}">
                <a16:creationId xmlns:a16="http://schemas.microsoft.com/office/drawing/2014/main" id="{263CD543-2A52-4BCC-BE9A-BBFB52DF0B6C}"/>
              </a:ext>
            </a:extLst>
          </p:cNvPr>
          <p:cNvGrpSpPr/>
          <p:nvPr/>
        </p:nvGrpSpPr>
        <p:grpSpPr>
          <a:xfrm>
            <a:off x="1506042" y="649068"/>
            <a:ext cx="9495709" cy="6107264"/>
            <a:chOff x="3797395" y="3728842"/>
            <a:chExt cx="4755357" cy="3058457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4F3225CE-9689-437D-9587-2E3EB9FFCF18}"/>
                </a:ext>
              </a:extLst>
            </p:cNvPr>
            <p:cNvSpPr/>
            <p:nvPr/>
          </p:nvSpPr>
          <p:spPr>
            <a:xfrm>
              <a:off x="4283925" y="3924216"/>
              <a:ext cx="4054938" cy="266430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D251C148-EC6C-4EB7-961F-C0D60D04A9A2}"/>
                </a:ext>
              </a:extLst>
            </p:cNvPr>
            <p:cNvSpPr/>
            <p:nvPr/>
          </p:nvSpPr>
          <p:spPr>
            <a:xfrm>
              <a:off x="4411427" y="4051512"/>
              <a:ext cx="3809409" cy="24199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3B01916F-F2B8-4687-8F18-4EE03F5FAD1A}"/>
                </a:ext>
              </a:extLst>
            </p:cNvPr>
            <p:cNvSpPr/>
            <p:nvPr/>
          </p:nvSpPr>
          <p:spPr>
            <a:xfrm>
              <a:off x="4551938" y="4188032"/>
              <a:ext cx="3512775" cy="213507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F192634F-F922-4BDC-906C-0679D4FBA400}"/>
                </a:ext>
              </a:extLst>
            </p:cNvPr>
            <p:cNvSpPr/>
            <p:nvPr/>
          </p:nvSpPr>
          <p:spPr>
            <a:xfrm>
              <a:off x="4932306" y="4601013"/>
              <a:ext cx="2752039" cy="130960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content</a:t>
              </a:r>
              <a:endParaRPr lang="zh-CN" altLang="en-US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63361E1F-ECD4-4154-A1D8-AAE69D89EEC3}"/>
                </a:ext>
              </a:extLst>
            </p:cNvPr>
            <p:cNvSpPr txBox="1"/>
            <p:nvPr/>
          </p:nvSpPr>
          <p:spPr>
            <a:xfrm>
              <a:off x="6091396" y="3909226"/>
              <a:ext cx="358263" cy="13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/>
                <a:t>Outline</a:t>
              </a:r>
              <a:endParaRPr lang="zh-CN" altLang="en-US" sz="120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632E67CB-190C-464A-8198-4BB10D933539}"/>
                </a:ext>
              </a:extLst>
            </p:cNvPr>
            <p:cNvSpPr txBox="1"/>
            <p:nvPr/>
          </p:nvSpPr>
          <p:spPr>
            <a:xfrm>
              <a:off x="6133885" y="4042006"/>
              <a:ext cx="322964" cy="13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/>
                <a:t>Border</a:t>
              </a: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2C093673-8071-4389-A669-E0DFA27F33C0}"/>
                </a:ext>
              </a:extLst>
            </p:cNvPr>
            <p:cNvSpPr txBox="1"/>
            <p:nvPr/>
          </p:nvSpPr>
          <p:spPr>
            <a:xfrm>
              <a:off x="5903351" y="4308020"/>
              <a:ext cx="404974" cy="13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/>
                <a:t>padding</a:t>
              </a:r>
              <a:endParaRPr lang="zh-CN" altLang="en-US" sz="1200"/>
            </a:p>
          </p:txBody>
        </p: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70F262D8-AA6A-40AB-9A5C-17621379A996}"/>
                </a:ext>
              </a:extLst>
            </p:cNvPr>
            <p:cNvCxnSpPr>
              <a:cxnSpLocks/>
            </p:cNvCxnSpPr>
            <p:nvPr/>
          </p:nvCxnSpPr>
          <p:spPr>
            <a:xfrm>
              <a:off x="4171658" y="4051512"/>
              <a:ext cx="0" cy="241991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92DF220C-E7CC-4F43-87DE-32F98E74BD37}"/>
                </a:ext>
              </a:extLst>
            </p:cNvPr>
            <p:cNvCxnSpPr/>
            <p:nvPr/>
          </p:nvCxnSpPr>
          <p:spPr>
            <a:xfrm>
              <a:off x="4045392" y="4051512"/>
              <a:ext cx="448885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06873DFA-AB1D-45D4-B0A5-8A6B64B9B1DC}"/>
                </a:ext>
              </a:extLst>
            </p:cNvPr>
            <p:cNvCxnSpPr/>
            <p:nvPr/>
          </p:nvCxnSpPr>
          <p:spPr>
            <a:xfrm>
              <a:off x="4063899" y="6469526"/>
              <a:ext cx="448885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643300D2-BBE1-4E70-B614-F2C20512598F}"/>
                </a:ext>
              </a:extLst>
            </p:cNvPr>
            <p:cNvSpPr txBox="1"/>
            <p:nvPr/>
          </p:nvSpPr>
          <p:spPr>
            <a:xfrm>
              <a:off x="3797395" y="5139722"/>
              <a:ext cx="419170" cy="154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/>
                <a:t>Height</a:t>
              </a:r>
            </a:p>
          </p:txBody>
        </p: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D6991826-5024-49C4-9B22-A84BF6BE8B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1375" y="5255569"/>
              <a:ext cx="372562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1E4475F5-E737-46DB-9DBA-97901FB83739}"/>
                </a:ext>
              </a:extLst>
            </p:cNvPr>
            <p:cNvCxnSpPr>
              <a:cxnSpLocks/>
              <a:endCxn id="61" idx="3"/>
            </p:cNvCxnSpPr>
            <p:nvPr/>
          </p:nvCxnSpPr>
          <p:spPr>
            <a:xfrm>
              <a:off x="7675890" y="5255570"/>
              <a:ext cx="388823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69F772E6-25D9-4D67-BD98-C1C65E9EA840}"/>
                </a:ext>
              </a:extLst>
            </p:cNvPr>
            <p:cNvCxnSpPr>
              <a:endCxn id="61" idx="2"/>
            </p:cNvCxnSpPr>
            <p:nvPr/>
          </p:nvCxnSpPr>
          <p:spPr>
            <a:xfrm>
              <a:off x="6301286" y="5910620"/>
              <a:ext cx="7039" cy="41248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68DD7EA3-4893-46BC-8C39-F25DC8007006}"/>
                </a:ext>
              </a:extLst>
            </p:cNvPr>
            <p:cNvCxnSpPr/>
            <p:nvPr/>
          </p:nvCxnSpPr>
          <p:spPr>
            <a:xfrm>
              <a:off x="6291847" y="4188524"/>
              <a:ext cx="7039" cy="41248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FF2F69BD-1018-4611-834D-E272E993452A}"/>
                </a:ext>
              </a:extLst>
            </p:cNvPr>
            <p:cNvSpPr txBox="1"/>
            <p:nvPr/>
          </p:nvSpPr>
          <p:spPr>
            <a:xfrm>
              <a:off x="4626256" y="5113354"/>
              <a:ext cx="203846" cy="123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/>
                <a:t>(left)</a:t>
              </a: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CB1AEA9A-03E6-442B-B60B-BC81B7888319}"/>
                </a:ext>
              </a:extLst>
            </p:cNvPr>
            <p:cNvSpPr txBox="1"/>
            <p:nvPr/>
          </p:nvSpPr>
          <p:spPr>
            <a:xfrm>
              <a:off x="7743250" y="5098133"/>
              <a:ext cx="254103" cy="123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/>
                <a:t>(right)</a:t>
              </a: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58BB03AC-DE61-4604-8680-2BFC6D2E1725}"/>
                </a:ext>
              </a:extLst>
            </p:cNvPr>
            <p:cNvSpPr txBox="1"/>
            <p:nvPr/>
          </p:nvSpPr>
          <p:spPr>
            <a:xfrm>
              <a:off x="6308325" y="6047139"/>
              <a:ext cx="359036" cy="123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/>
                <a:t>(bottom)</a:t>
              </a: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7E4A75EA-DF09-4332-9D68-B7F795E5B2CC}"/>
                </a:ext>
              </a:extLst>
            </p:cNvPr>
            <p:cNvSpPr txBox="1"/>
            <p:nvPr/>
          </p:nvSpPr>
          <p:spPr>
            <a:xfrm>
              <a:off x="6320442" y="4308019"/>
              <a:ext cx="233668" cy="123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/>
                <a:t>(top)</a:t>
              </a:r>
            </a:p>
          </p:txBody>
        </p: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CA2B9B7C-E159-43E8-9BB4-CAF51D71B1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0266" y="3734472"/>
              <a:ext cx="0" cy="305282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9604FB1B-559D-4CDC-B09B-D0414589A8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24222" y="3734472"/>
              <a:ext cx="0" cy="305282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024BBFE5-5A1C-4221-BA4E-C02F8325FBEC}"/>
                </a:ext>
              </a:extLst>
            </p:cNvPr>
            <p:cNvCxnSpPr>
              <a:cxnSpLocks/>
            </p:cNvCxnSpPr>
            <p:nvPr/>
          </p:nvCxnSpPr>
          <p:spPr>
            <a:xfrm>
              <a:off x="4403906" y="3855951"/>
              <a:ext cx="381693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51576577-7F4D-4428-B771-C9298BB63D91}"/>
                </a:ext>
              </a:extLst>
            </p:cNvPr>
            <p:cNvSpPr txBox="1"/>
            <p:nvPr/>
          </p:nvSpPr>
          <p:spPr>
            <a:xfrm>
              <a:off x="6117100" y="3728842"/>
              <a:ext cx="306855" cy="154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/>
                <a:t>width</a:t>
              </a: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B4DCBF79-9EC1-43BA-8F90-A32A625F4CAC}"/>
              </a:ext>
            </a:extLst>
          </p:cNvPr>
          <p:cNvSpPr/>
          <p:nvPr/>
        </p:nvSpPr>
        <p:spPr>
          <a:xfrm>
            <a:off x="13967526" y="1922672"/>
            <a:ext cx="4357689" cy="286322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1EC8BBB-B9B5-4D30-B945-3AC4F7604D42}"/>
              </a:ext>
            </a:extLst>
          </p:cNvPr>
          <p:cNvSpPr/>
          <p:nvPr/>
        </p:nvSpPr>
        <p:spPr>
          <a:xfrm>
            <a:off x="14104547" y="2059472"/>
            <a:ext cx="4093828" cy="26005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42E1248-83F5-4CF4-981D-78B89647E1A7}"/>
              </a:ext>
            </a:extLst>
          </p:cNvPr>
          <p:cNvSpPr/>
          <p:nvPr/>
        </p:nvSpPr>
        <p:spPr>
          <a:xfrm>
            <a:off x="14255549" y="2206185"/>
            <a:ext cx="3775046" cy="22944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8B89C55-F9D3-400D-BD65-FE64507E8957}"/>
              </a:ext>
            </a:extLst>
          </p:cNvPr>
          <p:cNvSpPr/>
          <p:nvPr/>
        </p:nvSpPr>
        <p:spPr>
          <a:xfrm>
            <a:off x="14664316" y="2650000"/>
            <a:ext cx="2957512" cy="14073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content</a:t>
            </a:r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F3BF2CC-4A05-4F95-B2C6-56BB94C77761}"/>
              </a:ext>
            </a:extLst>
          </p:cNvPr>
          <p:cNvSpPr txBox="1"/>
          <p:nvPr/>
        </p:nvSpPr>
        <p:spPr>
          <a:xfrm>
            <a:off x="15811269" y="1849310"/>
            <a:ext cx="680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/>
              <a:t>Outline</a:t>
            </a:r>
            <a:endParaRPr lang="zh-CN" altLang="en-US" sz="120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2B7C877-C49A-413D-A706-3C95DCA5AE9C}"/>
              </a:ext>
            </a:extLst>
          </p:cNvPr>
          <p:cNvSpPr txBox="1"/>
          <p:nvPr/>
        </p:nvSpPr>
        <p:spPr>
          <a:xfrm>
            <a:off x="15694261" y="1992288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/>
              <a:t>Border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08FFA02-0FD7-4DBC-BA04-5662F746452B}"/>
              </a:ext>
            </a:extLst>
          </p:cNvPr>
          <p:cNvSpPr txBox="1"/>
          <p:nvPr/>
        </p:nvSpPr>
        <p:spPr>
          <a:xfrm>
            <a:off x="15685872" y="225881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padding</a:t>
            </a:r>
            <a:endParaRPr lang="zh-CN" altLang="en-US" sz="160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25ECD15-E327-4635-A22B-9FB329C4955F}"/>
              </a:ext>
            </a:extLst>
          </p:cNvPr>
          <p:cNvCxnSpPr>
            <a:cxnSpLocks/>
          </p:cNvCxnSpPr>
          <p:nvPr/>
        </p:nvCxnSpPr>
        <p:spPr>
          <a:xfrm>
            <a:off x="13846877" y="2059472"/>
            <a:ext cx="0" cy="26005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29AE5CD-043A-443C-85FC-3546758D78F1}"/>
              </a:ext>
            </a:extLst>
          </p:cNvPr>
          <p:cNvCxnSpPr>
            <a:cxnSpLocks/>
          </p:cNvCxnSpPr>
          <p:nvPr/>
        </p:nvCxnSpPr>
        <p:spPr>
          <a:xfrm>
            <a:off x="14096158" y="1790287"/>
            <a:ext cx="39344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D2B7F449-C383-480D-B8A8-95E48C74EC34}"/>
              </a:ext>
            </a:extLst>
          </p:cNvPr>
          <p:cNvCxnSpPr>
            <a:cxnSpLocks/>
          </p:cNvCxnSpPr>
          <p:nvPr/>
        </p:nvCxnSpPr>
        <p:spPr>
          <a:xfrm>
            <a:off x="14104547" y="1619459"/>
            <a:ext cx="0" cy="34226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4B15BDBF-D968-4076-9791-A323B5BCA52F}"/>
              </a:ext>
            </a:extLst>
          </p:cNvPr>
          <p:cNvCxnSpPr/>
          <p:nvPr/>
        </p:nvCxnSpPr>
        <p:spPr>
          <a:xfrm>
            <a:off x="13732577" y="2059472"/>
            <a:ext cx="482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0EE395D1-5D4B-4839-88C0-2E44E86DEF92}"/>
              </a:ext>
            </a:extLst>
          </p:cNvPr>
          <p:cNvCxnSpPr/>
          <p:nvPr/>
        </p:nvCxnSpPr>
        <p:spPr>
          <a:xfrm>
            <a:off x="13731072" y="4668272"/>
            <a:ext cx="482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59E24AF6-0AF3-4821-9BE5-1E3C2692BA7B}"/>
              </a:ext>
            </a:extLst>
          </p:cNvPr>
          <p:cNvCxnSpPr>
            <a:cxnSpLocks/>
          </p:cNvCxnSpPr>
          <p:nvPr/>
        </p:nvCxnSpPr>
        <p:spPr>
          <a:xfrm>
            <a:off x="18031119" y="1619459"/>
            <a:ext cx="0" cy="34226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F4E9CE07-0491-4B4E-8D61-A5C681F7817B}"/>
              </a:ext>
            </a:extLst>
          </p:cNvPr>
          <p:cNvSpPr txBox="1"/>
          <p:nvPr/>
        </p:nvSpPr>
        <p:spPr>
          <a:xfrm>
            <a:off x="13273210" y="3221266"/>
            <a:ext cx="676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/>
              <a:t>Height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598C70D-58E3-4BCC-800E-D68235BFF7C7}"/>
              </a:ext>
            </a:extLst>
          </p:cNvPr>
          <p:cNvSpPr txBox="1"/>
          <p:nvPr/>
        </p:nvSpPr>
        <p:spPr>
          <a:xfrm>
            <a:off x="15804908" y="1551406"/>
            <a:ext cx="676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/>
              <a:t>Width</a:t>
            </a:r>
          </a:p>
        </p:txBody>
      </p:sp>
    </p:spTree>
    <p:extLst>
      <p:ext uri="{BB962C8B-B14F-4D97-AF65-F5344CB8AC3E}">
        <p14:creationId xmlns:p14="http://schemas.microsoft.com/office/powerpoint/2010/main" val="3292362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B0A3495-46E8-46B4-B8AB-65C0315E55FD}"/>
              </a:ext>
            </a:extLst>
          </p:cNvPr>
          <p:cNvSpPr txBox="1">
            <a:spLocks/>
          </p:cNvSpPr>
          <p:nvPr/>
        </p:nvSpPr>
        <p:spPr>
          <a:xfrm>
            <a:off x="838200" y="5594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CSS</a:t>
            </a:r>
            <a:r>
              <a:rPr lang="zh-CN" altLang="en-US"/>
              <a:t>盒子模型</a:t>
            </a:r>
            <a:endParaRPr lang="zh-CN" altLang="en-US" dirty="0"/>
          </a:p>
        </p:txBody>
      </p:sp>
      <p:sp>
        <p:nvSpPr>
          <p:cNvPr id="22" name="内容占位符 2">
            <a:extLst>
              <a:ext uri="{FF2B5EF4-FFF2-40B4-BE49-F238E27FC236}">
                <a16:creationId xmlns:a16="http://schemas.microsoft.com/office/drawing/2014/main" id="{5319FC5A-0AF7-4CA0-BF54-1217CAFE3129}"/>
              </a:ext>
            </a:extLst>
          </p:cNvPr>
          <p:cNvSpPr txBox="1">
            <a:spLocks/>
          </p:cNvSpPr>
          <p:nvPr/>
        </p:nvSpPr>
        <p:spPr>
          <a:xfrm>
            <a:off x="972615" y="1693054"/>
            <a:ext cx="10515600" cy="49553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zh-CN" altLang="en-US" sz="2000"/>
              <a:t>网页设计中常听的属性名：内容</a:t>
            </a:r>
            <a:r>
              <a:rPr lang="en-US" altLang="zh-CN" sz="2000"/>
              <a:t>(content)</a:t>
            </a:r>
            <a:r>
              <a:rPr lang="zh-CN" altLang="en-US" sz="2000"/>
              <a:t>、内边距</a:t>
            </a:r>
            <a:r>
              <a:rPr lang="en-US" altLang="zh-CN" sz="2000"/>
              <a:t>(padding)</a:t>
            </a:r>
            <a:r>
              <a:rPr lang="zh-CN" altLang="en-US" sz="2000"/>
              <a:t>、边框</a:t>
            </a:r>
            <a:r>
              <a:rPr lang="en-US" altLang="zh-CN" sz="2000"/>
              <a:t>(border)</a:t>
            </a:r>
            <a:r>
              <a:rPr lang="zh-CN" altLang="en-US" sz="2000"/>
              <a:t>、外边距</a:t>
            </a:r>
            <a:r>
              <a:rPr lang="en-US" altLang="zh-CN" sz="2000"/>
              <a:t>(margin)</a:t>
            </a:r>
            <a:r>
              <a:rPr lang="zh-CN" altLang="en-US" sz="2000"/>
              <a:t>， </a:t>
            </a:r>
            <a:r>
              <a:rPr lang="en-US" altLang="zh-CN" sz="2000"/>
              <a:t>CSS</a:t>
            </a:r>
            <a:r>
              <a:rPr lang="zh-CN" altLang="en-US" sz="2000"/>
              <a:t>盒子模式都具备这些属性。这些属性我们可以把它转移到我们日常生活中的盒子（箱子）上来理解，日常生活中所见的盒子也就是能装东西的一种箱子，也具有这些属性，所以叫它盒子模型。</a:t>
            </a:r>
            <a:r>
              <a:rPr lang="en-US" altLang="zh-CN" sz="2000"/>
              <a:t>CSS</a:t>
            </a:r>
            <a:r>
              <a:rPr lang="zh-CN" altLang="en-US" sz="2000"/>
              <a:t>盒子模型就是在网页设计中经常用到的</a:t>
            </a:r>
            <a:r>
              <a:rPr lang="en-US" altLang="zh-CN" sz="2000"/>
              <a:t>CSS</a:t>
            </a:r>
            <a:r>
              <a:rPr lang="zh-CN" altLang="en-US" sz="2000"/>
              <a:t>技术所使用的一种思维模型。</a:t>
            </a:r>
            <a:endParaRPr lang="en-US" altLang="zh-CN" sz="2000"/>
          </a:p>
          <a:p>
            <a:pPr>
              <a:lnSpc>
                <a:spcPct val="100000"/>
              </a:lnSpc>
            </a:pPr>
            <a:r>
              <a:rPr lang="en-US" altLang="zh-CN" sz="2000"/>
              <a:t>content</a:t>
            </a:r>
            <a:r>
              <a:rPr lang="zh-CN" altLang="en-US" sz="2000"/>
              <a:t>就是盒子里装的东西，它有高度（</a:t>
            </a:r>
            <a:r>
              <a:rPr lang="en-US" altLang="zh-CN" sz="2000"/>
              <a:t>height</a:t>
            </a:r>
            <a:r>
              <a:rPr lang="zh-CN" altLang="en-US" sz="2000"/>
              <a:t>）和宽度（</a:t>
            </a:r>
            <a:r>
              <a:rPr lang="en-US" altLang="zh-CN" sz="2000"/>
              <a:t>width</a:t>
            </a:r>
            <a:r>
              <a:rPr lang="zh-CN" altLang="en-US" sz="2000"/>
              <a:t>）</a:t>
            </a:r>
            <a:r>
              <a:rPr lang="en-US" altLang="zh-CN" sz="2000"/>
              <a:t>,</a:t>
            </a:r>
            <a:r>
              <a:rPr lang="zh-CN" altLang="en-US" sz="2000"/>
              <a:t>可以是图片，可以是文字或者小盒子嵌套，在现实中，内容不能大于盒子，内容大于盒子就会撑破盒子，在</a:t>
            </a:r>
            <a:r>
              <a:rPr lang="en-US" altLang="zh-CN" sz="2000"/>
              <a:t>LVGL</a:t>
            </a:r>
            <a:r>
              <a:rPr lang="zh-CN" altLang="en-US" sz="2000"/>
              <a:t>中盒子不会变化，会产生滚动条，我们可以滚动查看超出盒子的内容；但在</a:t>
            </a:r>
            <a:r>
              <a:rPr lang="en-US" altLang="zh-CN" sz="2000"/>
              <a:t>css</a:t>
            </a:r>
            <a:r>
              <a:rPr lang="zh-CN" altLang="en-US" sz="2000"/>
              <a:t>中，盒子有弹性的，顶多内容太大就会撑大盒子，但是不会损害盒子。</a:t>
            </a:r>
            <a:endParaRPr lang="en-US" altLang="zh-CN" sz="2000"/>
          </a:p>
          <a:p>
            <a:pPr>
              <a:lnSpc>
                <a:spcPct val="100000"/>
              </a:lnSpc>
            </a:pPr>
            <a:r>
              <a:rPr lang="en-US" altLang="zh-CN" sz="2000"/>
              <a:t>padding</a:t>
            </a:r>
            <a:r>
              <a:rPr lang="zh-CN" altLang="en-US" sz="2000"/>
              <a:t>即是填充，就好像我们为了保证盒子里的东西不损坏，填充了一些东西，比如泡沫或者塑料薄膜，填充物有大有小，有软有硬，反应在网页中就是</a:t>
            </a:r>
            <a:r>
              <a:rPr lang="en-US" altLang="zh-CN" sz="2000"/>
              <a:t>padding</a:t>
            </a:r>
            <a:r>
              <a:rPr lang="zh-CN" altLang="en-US" sz="2000"/>
              <a:t>的大小了。</a:t>
            </a:r>
          </a:p>
          <a:p>
            <a:pPr>
              <a:lnSpc>
                <a:spcPct val="100000"/>
              </a:lnSpc>
            </a:pPr>
            <a:r>
              <a:rPr lang="en-US" altLang="zh-CN" sz="2000"/>
              <a:t>border</a:t>
            </a:r>
            <a:r>
              <a:rPr lang="zh-CN" altLang="en-US" sz="2000"/>
              <a:t>就是再外一层的边框，因为边框有大小和颜色的属性，相当于盒子的厚度和它的颜色或者材料。</a:t>
            </a:r>
          </a:p>
          <a:p>
            <a:pPr>
              <a:lnSpc>
                <a:spcPct val="100000"/>
              </a:lnSpc>
            </a:pPr>
            <a:r>
              <a:rPr lang="en-US" altLang="zh-CN" sz="2000"/>
              <a:t>margin</a:t>
            </a:r>
            <a:r>
              <a:rPr lang="zh-CN" altLang="en-US" sz="2000"/>
              <a:t>外边距，就是我们的盒子与其他的盒子或者其他东西的距离。假如有很多盒子，</a:t>
            </a:r>
            <a:r>
              <a:rPr lang="en-US" altLang="zh-CN" sz="2000"/>
              <a:t>margin</a:t>
            </a:r>
            <a:r>
              <a:rPr lang="zh-CN" altLang="en-US" sz="2000"/>
              <a:t>就是盒子之间直接的距离，可以通风，也美观同时方便取出。</a:t>
            </a:r>
            <a:endParaRPr lang="en-US" altLang="zh-CN" sz="2000"/>
          </a:p>
          <a:p>
            <a:pPr>
              <a:lnSpc>
                <a:spcPct val="100000"/>
              </a:lnSpc>
            </a:pPr>
            <a:endParaRPr lang="zh-CN" altLang="en-US" sz="200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9EDE4BD-970B-4397-B826-602C5E7B3CBB}"/>
              </a:ext>
            </a:extLst>
          </p:cNvPr>
          <p:cNvSpPr txBox="1"/>
          <p:nvPr/>
        </p:nvSpPr>
        <p:spPr>
          <a:xfrm>
            <a:off x="0" y="6545818"/>
            <a:ext cx="3171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hlinkClick r:id="rId2"/>
              </a:rPr>
              <a:t>https://www.php.cn/css-tutorial-409334.html</a:t>
            </a:r>
            <a:endParaRPr lang="zh-CN" altLang="en-US" sz="1200"/>
          </a:p>
        </p:txBody>
      </p:sp>
      <p:pic>
        <p:nvPicPr>
          <p:cNvPr id="24" name="Picture 4" descr="查看源图像">
            <a:extLst>
              <a:ext uri="{FF2B5EF4-FFF2-40B4-BE49-F238E27FC236}">
                <a16:creationId xmlns:a16="http://schemas.microsoft.com/office/drawing/2014/main" id="{3A1EFE49-A33D-43CD-8AFC-B6C0BDF32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4093" y="0"/>
            <a:ext cx="2522658" cy="175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11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4039E28D-ACB4-4E4F-ACD2-5FE6EBB53B1C}"/>
              </a:ext>
            </a:extLst>
          </p:cNvPr>
          <p:cNvSpPr txBox="1">
            <a:spLocks/>
          </p:cNvSpPr>
          <p:nvPr/>
        </p:nvSpPr>
        <p:spPr>
          <a:xfrm>
            <a:off x="1422912" y="5097615"/>
            <a:ext cx="3417213" cy="369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 algn="ctr">
              <a:buNone/>
            </a:pPr>
            <a:r>
              <a:rPr lang="en-US" altLang="zh-CN" sz="1400" b="0" i="0">
                <a:solidFill>
                  <a:srgbClr val="000000"/>
                </a:solidFill>
                <a:effectLst/>
                <a:latin typeface="Helvetica Neue"/>
              </a:rPr>
              <a:t>IE</a:t>
            </a:r>
            <a:r>
              <a:rPr lang="zh-CN" altLang="en-US" sz="1400" b="0" i="0">
                <a:solidFill>
                  <a:srgbClr val="000000"/>
                </a:solidFill>
                <a:effectLst/>
                <a:latin typeface="Helvetica Neue"/>
              </a:rPr>
              <a:t>盒子模型</a:t>
            </a:r>
            <a:r>
              <a:rPr lang="en-US" altLang="zh-CN" sz="1400" b="0" i="0">
                <a:solidFill>
                  <a:srgbClr val="000000"/>
                </a:solidFill>
                <a:effectLst/>
                <a:latin typeface="Helvetica Neue"/>
              </a:rPr>
              <a:t>:</a:t>
            </a:r>
            <a:r>
              <a:rPr lang="en-US" altLang="zh-CN" sz="1400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Internet Explorer box model</a:t>
            </a:r>
            <a:endParaRPr lang="zh-CN" altLang="en-US" sz="2000" dirty="0"/>
          </a:p>
        </p:txBody>
      </p:sp>
      <p:pic>
        <p:nvPicPr>
          <p:cNvPr id="76" name="Picture 4" descr="查看源图像">
            <a:extLst>
              <a:ext uri="{FF2B5EF4-FFF2-40B4-BE49-F238E27FC236}">
                <a16:creationId xmlns:a16="http://schemas.microsoft.com/office/drawing/2014/main" id="{79BB82B1-77A1-4A33-9CEE-8612BE8E0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00" y="1726628"/>
            <a:ext cx="4496463" cy="312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内容占位符 2">
            <a:extLst>
              <a:ext uri="{FF2B5EF4-FFF2-40B4-BE49-F238E27FC236}">
                <a16:creationId xmlns:a16="http://schemas.microsoft.com/office/drawing/2014/main" id="{66D2E0DE-E0F5-45EF-933D-74207915522A}"/>
              </a:ext>
            </a:extLst>
          </p:cNvPr>
          <p:cNvSpPr txBox="1">
            <a:spLocks/>
          </p:cNvSpPr>
          <p:nvPr/>
        </p:nvSpPr>
        <p:spPr>
          <a:xfrm>
            <a:off x="7523109" y="5093224"/>
            <a:ext cx="3255236" cy="369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 algn="ctr">
              <a:buNone/>
            </a:pPr>
            <a:r>
              <a:rPr lang="zh-CN" altLang="en-US" sz="1400" b="0" i="0">
                <a:solidFill>
                  <a:srgbClr val="000000"/>
                </a:solidFill>
                <a:effectLst/>
                <a:latin typeface="Helvetica Neue"/>
              </a:rPr>
              <a:t>照片墙</a:t>
            </a:r>
            <a:endParaRPr lang="en-US" altLang="zh-CN" sz="1400" b="0" i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64" name="Picture 2" descr="如何制作属于你自己的相片墙- 知乎">
            <a:extLst>
              <a:ext uri="{FF2B5EF4-FFF2-40B4-BE49-F238E27FC236}">
                <a16:creationId xmlns:a16="http://schemas.microsoft.com/office/drawing/2014/main" id="{8A34C349-95B6-4B2A-A0DB-1594140DA2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8" r="7131" b="9921"/>
          <a:stretch/>
        </p:blipFill>
        <p:spPr bwMode="auto">
          <a:xfrm>
            <a:off x="6203576" y="1560884"/>
            <a:ext cx="5436066" cy="345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82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2126F-9020-4550-963B-A5F44929A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感谢观看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7ED6ED-34D1-481E-982F-F023473306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祝学习顺利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5C3214-915E-4C85-B0B1-26AD3A9DF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44"/>
          <a:stretch/>
        </p:blipFill>
        <p:spPr>
          <a:xfrm>
            <a:off x="5099901" y="0"/>
            <a:ext cx="7092099" cy="103028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0EFCBC0-754A-472E-8F8B-96EC267515CD}"/>
              </a:ext>
            </a:extLst>
          </p:cNvPr>
          <p:cNvSpPr txBox="1"/>
          <p:nvPr/>
        </p:nvSpPr>
        <p:spPr>
          <a:xfrm>
            <a:off x="0" y="6545818"/>
            <a:ext cx="3171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hlinkClick r:id="rId3"/>
              </a:rPr>
              <a:t>https://www.php.cn/css-tutorial-409334.html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129587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687</Words>
  <Application>Microsoft Office PowerPoint</Application>
  <PresentationFormat>宽屏</PresentationFormat>
  <Paragraphs>51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Helvetica Neue</vt:lpstr>
      <vt:lpstr>等线</vt:lpstr>
      <vt:lpstr>等线 Light</vt:lpstr>
      <vt:lpstr>Arial</vt:lpstr>
      <vt:lpstr>Office 主题​​</vt:lpstr>
      <vt:lpstr>百问网LVGL(v8)课程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 Yobe</dc:creator>
  <cp:lastModifiedBy>Zhou Yobe</cp:lastModifiedBy>
  <cp:revision>226</cp:revision>
  <dcterms:created xsi:type="dcterms:W3CDTF">2021-12-07T11:03:38Z</dcterms:created>
  <dcterms:modified xsi:type="dcterms:W3CDTF">2021-12-30T05:03:13Z</dcterms:modified>
</cp:coreProperties>
</file>