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2" r:id="rId6"/>
    <p:sldId id="264" r:id="rId7"/>
    <p:sldId id="265" r:id="rId8"/>
    <p:sldId id="266" r:id="rId9"/>
    <p:sldId id="271" r:id="rId10"/>
    <p:sldId id="267" r:id="rId11"/>
    <p:sldId id="269" r:id="rId12"/>
    <p:sldId id="268" r:id="rId13"/>
    <p:sldId id="270" r:id="rId14"/>
    <p:sldId id="273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8.1/widgets/core/labe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8.1/widgets/core/label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vgl.100ask.net/8.1/tools/fonts-zh-source.html" TargetMode="External"/><Relationship Id="rId2" Type="http://schemas.openxmlformats.org/officeDocument/2006/relationships/hyperlink" Target="https://zh.wikipedia.org/wiki/%E4%B8%AD%E6%97%A5%E9%9F%93%E7%B5%B1%E4%B8%80%E8%A1%A8%E6%84%8F%E6%96%87%E5%AD%97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vgl.io/tools/fontconvert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8.1/widgets/core/labe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8.1/widgets/core/labe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10757004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lvgl.io/8.1/overview/font.html#special-font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8.1/overview/font.html#special-fon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3-1_</a:t>
            </a:r>
            <a:r>
              <a:rPr lang="zh-CN" altLang="en-US"/>
              <a:t>标签</a:t>
            </a:r>
            <a:r>
              <a:rPr lang="en-US" altLang="zh-CN"/>
              <a:t>(lv_label)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8EFEE9-E648-4D87-B9BF-346D6BD6AC7E}"/>
              </a:ext>
            </a:extLst>
          </p:cNvPr>
          <p:cNvSpPr txBox="1"/>
          <p:nvPr/>
        </p:nvSpPr>
        <p:spPr>
          <a:xfrm>
            <a:off x="0" y="6334780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https://docs.lvgl.io/8.1/widgets/core/label.html</a:t>
            </a:r>
            <a:br>
              <a:rPr lang="en-US" altLang="zh-CN" sz="1400"/>
            </a:br>
            <a:r>
              <a:rPr lang="en-US" altLang="zh-CN" sz="1400">
                <a:hlinkClick r:id="rId4"/>
              </a:rPr>
              <a:t>http://lvgl.100ask.net/8.1/widgets/core/label.html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显示中文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/>
              <a:t>内置有一个中文字库 </a:t>
            </a:r>
            <a:r>
              <a:rPr lang="en-US" altLang="zh-CN" sz="2000">
                <a:hlinkClick r:id="rId2"/>
              </a:rPr>
              <a:t>CJK</a:t>
            </a:r>
            <a:r>
              <a:rPr lang="zh-CN" altLang="en-US" sz="2000">
                <a:hlinkClick r:id="rId2"/>
              </a:rPr>
              <a:t>字库</a:t>
            </a:r>
            <a:r>
              <a:rPr lang="zh-CN" altLang="en-US" sz="2000"/>
              <a:t> ，这个字库在 </a:t>
            </a:r>
            <a:r>
              <a:rPr lang="en-US" altLang="zh-CN" sz="1400"/>
              <a:t>lv_conf.h</a:t>
            </a:r>
            <a:r>
              <a:rPr lang="zh-CN" altLang="en-US" sz="2000"/>
              <a:t>中定义为：</a:t>
            </a:r>
            <a:r>
              <a:rPr lang="fr-FR" altLang="zh-CN" sz="1400"/>
              <a:t>LV_FONT_SIMSUN_16_CJK</a:t>
            </a:r>
            <a:r>
              <a:rPr lang="zh-CN" altLang="en-US" sz="2000"/>
              <a:t>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要在</a:t>
            </a:r>
            <a:r>
              <a:rPr lang="en-US" altLang="zh-CN" sz="2000"/>
              <a:t>lvgl</a:t>
            </a:r>
            <a:r>
              <a:rPr lang="zh-CN" altLang="en-US" sz="2000"/>
              <a:t>中使用显示自己的中文字库，我们需要用到两个东西：字体文件和字体转换器。</a:t>
            </a:r>
          </a:p>
          <a:p>
            <a:pPr>
              <a:lnSpc>
                <a:spcPct val="100000"/>
              </a:lnSpc>
            </a:pPr>
            <a:r>
              <a:rPr lang="zh-CN" altLang="en-US" sz="2000"/>
              <a:t>字体文件我们可以使用开源的字体或者自己制作出来，准备好了字体文件之后使用字体转换器即可转换成可以在</a:t>
            </a:r>
            <a:r>
              <a:rPr lang="en-US" altLang="zh-CN" sz="2000"/>
              <a:t>lvgl</a:t>
            </a:r>
            <a:r>
              <a:rPr lang="zh-CN" altLang="en-US" sz="2000"/>
              <a:t>上使用的字体格式。开源字体获取页面：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>
                <a:hlinkClick r:id="rId3"/>
              </a:rPr>
              <a:t>http://lvgl.100ask.net/8.1/tools/fonts-zh-source.html</a:t>
            </a:r>
            <a:endParaRPr lang="en-US" altLang="zh-CN" sz="1400"/>
          </a:p>
          <a:p>
            <a:pPr>
              <a:lnSpc>
                <a:spcPct val="100000"/>
              </a:lnSpc>
            </a:pPr>
            <a:r>
              <a:rPr lang="zh-CN" altLang="en-US" sz="2000"/>
              <a:t>准备好字体文件之后就可以通过</a:t>
            </a:r>
            <a:r>
              <a:rPr lang="en-US" altLang="zh-CN" sz="2000"/>
              <a:t>lvgl</a:t>
            </a:r>
            <a:r>
              <a:rPr lang="zh-CN" altLang="en-US" sz="2000"/>
              <a:t>官方提供的字体转换器，提取转换你想要的字体，</a:t>
            </a:r>
            <a:r>
              <a:rPr lang="en-US" altLang="zh-CN" sz="2000"/>
              <a:t>LVGL</a:t>
            </a:r>
            <a:r>
              <a:rPr lang="zh-CN" altLang="en-US" sz="2000"/>
              <a:t>官方在线字体转换器页面：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 b="0" i="0" u="none" strike="noStrike">
                <a:solidFill>
                  <a:srgbClr val="2980B9"/>
                </a:solidFill>
                <a:effectLst/>
                <a:latin typeface="Lato" panose="020F0502020204030203" pitchFamily="34" charset="0"/>
                <a:hlinkClick r:id="rId4"/>
              </a:rPr>
              <a:t> https://lvgl.io/tools/fontconverter</a:t>
            </a:r>
            <a:endParaRPr lang="zh-CN" altLang="en-US" sz="2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B95E79-80AF-4B0B-A89F-F63F262A6759}"/>
              </a:ext>
            </a:extLst>
          </p:cNvPr>
          <p:cNvSpPr txBox="1"/>
          <p:nvPr/>
        </p:nvSpPr>
        <p:spPr>
          <a:xfrm>
            <a:off x="0" y="6334780"/>
            <a:ext cx="442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hlinkClick r:id="rId3"/>
              </a:rPr>
              <a:t>http://lvgl.100ask.net/8.1/tools/fonts-zh-source.html</a:t>
            </a:r>
            <a:br>
              <a:rPr lang="en-US" altLang="zh-CN" sz="1400"/>
            </a:br>
            <a:r>
              <a:rPr lang="en-US" altLang="zh-CN" sz="1400" i="0" u="none" strike="noStrike">
                <a:solidFill>
                  <a:srgbClr val="2980B9"/>
                </a:solidFill>
                <a:effectLst/>
                <a:latin typeface="Lato" panose="020F0502020204030203" pitchFamily="34" charset="0"/>
                <a:hlinkClick r:id="rId4"/>
              </a:rPr>
              <a:t>https://lvgl.io/tools/fontconverter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8658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如何使用字体转换器？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为要输出字体命名。例如“</a:t>
            </a:r>
            <a:r>
              <a:rPr lang="en-US" altLang="zh-CN" sz="1400">
                <a:solidFill>
                  <a:srgbClr val="333333"/>
                </a:solidFill>
                <a:latin typeface="Helvetica Neue"/>
              </a:rPr>
              <a:t>font_s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Helvetica Neue"/>
              </a:rPr>
              <a:t>ource_han_sans_bold_20</a:t>
            </a:r>
            <a:r>
              <a:rPr lang="en-US" altLang="zh-CN" sz="200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以 </a:t>
            </a:r>
            <a:r>
              <a:rPr lang="en-US" altLang="zh-CN" sz="2000"/>
              <a:t>px</a:t>
            </a:r>
            <a:r>
              <a:rPr lang="zh-CN" altLang="en-US" sz="2000"/>
              <a:t>为单位指定高度（字体大小）</a:t>
            </a:r>
            <a:endParaRPr lang="en-US" altLang="zh-CN" sz="200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/>
              <a:t>设置</a:t>
            </a:r>
            <a:r>
              <a:rPr lang="en-US" altLang="zh-CN" sz="2000"/>
              <a:t>bpp (bit-per-piel)</a:t>
            </a:r>
            <a:r>
              <a:rPr lang="zh-CN" altLang="en-US" sz="2000"/>
              <a:t>。值越高，字体越平滑（抗锯齿）</a:t>
            </a:r>
            <a:endParaRPr lang="en-US" altLang="zh-CN" sz="200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选择</a:t>
            </a:r>
            <a:r>
              <a:rPr lang="en-US" altLang="zh-CN" sz="2000"/>
              <a:t>TTF </a:t>
            </a:r>
            <a:r>
              <a:rPr lang="zh-CN" altLang="en-US" sz="2000"/>
              <a:t>或 </a:t>
            </a:r>
            <a:r>
              <a:rPr lang="en-US" altLang="zh-CN" sz="2000"/>
              <a:t>WOFF </a:t>
            </a:r>
            <a:r>
              <a:rPr lang="zh-CN" altLang="en-US" sz="2000"/>
              <a:t>格式字体文件</a:t>
            </a:r>
            <a:endParaRPr lang="en-US" altLang="zh-CN" sz="200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设置要包含在字体中的 </a:t>
            </a:r>
            <a:r>
              <a:rPr lang="en-US" altLang="zh-CN" sz="2000"/>
              <a:t>Unicode </a:t>
            </a:r>
            <a:r>
              <a:rPr lang="zh-CN" altLang="en-US" sz="2000"/>
              <a:t>字符范围或在符号字段中列出字符</a:t>
            </a:r>
            <a:endParaRPr lang="en-US" altLang="zh-CN" sz="200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可以同时选择多个字体文件转换，并为其指定范围和</a:t>
            </a:r>
            <a:r>
              <a:rPr lang="en-US" altLang="zh-CN" sz="2000"/>
              <a:t>/</a:t>
            </a:r>
            <a:r>
              <a:rPr lang="zh-CN" altLang="en-US" sz="2000"/>
              <a:t>或符号。这些字符将被合并转换到同一个文件中。</a:t>
            </a:r>
            <a:endParaRPr lang="en-US" altLang="zh-CN" sz="200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单击转换按钮以下载转换出来的 </a:t>
            </a:r>
            <a:r>
              <a:rPr lang="fr-FR" altLang="zh-CN" sz="1400"/>
              <a:t>font_source_han_sans_bold_20.c</a:t>
            </a:r>
            <a:r>
              <a:rPr lang="fr-FR" altLang="zh-CN" sz="2000"/>
              <a:t> </a:t>
            </a:r>
            <a:r>
              <a:rPr lang="zh-CN" altLang="en-US" sz="2000"/>
              <a:t>文件。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842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B69A49-BFF9-4E97-BC0B-BADB7F16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56" y="437032"/>
            <a:ext cx="7857688" cy="62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8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如何在 </a:t>
            </a:r>
            <a:r>
              <a:rPr lang="en-US" altLang="zh-CN"/>
              <a:t>LVGL </a:t>
            </a:r>
            <a:r>
              <a:rPr lang="zh-CN" altLang="en-US"/>
              <a:t>中使用生成的字体？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/>
              <a:t>将结果 </a:t>
            </a:r>
            <a:r>
              <a:rPr lang="en-US" altLang="zh-CN" sz="2000"/>
              <a:t>C </a:t>
            </a:r>
            <a:r>
              <a:rPr lang="zh-CN" altLang="en-US" sz="2000"/>
              <a:t>文件复制到你的 </a:t>
            </a:r>
            <a:r>
              <a:rPr lang="en-US" altLang="zh-CN" sz="2000"/>
              <a:t>LVGL </a:t>
            </a:r>
            <a:r>
              <a:rPr lang="zh-CN" altLang="en-US" sz="2000"/>
              <a:t>项目中，并包含到项目；</a:t>
            </a:r>
            <a:endParaRPr lang="en-US" altLang="zh-CN" sz="200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/>
              <a:t>在你的项目应用程序的 </a:t>
            </a:r>
            <a:r>
              <a:rPr lang="en-US" altLang="zh-CN" sz="2000"/>
              <a:t>C </a:t>
            </a:r>
            <a:r>
              <a:rPr lang="zh-CN" altLang="en-US" sz="2000"/>
              <a:t>文件中，将字体声明为：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extern lv_font_t my_font_name; </a:t>
            </a:r>
            <a:br>
              <a:rPr lang="en-US" altLang="zh-CN" sz="1400"/>
            </a:br>
            <a:r>
              <a:rPr lang="zh-CN" altLang="en-US" sz="2000"/>
              <a:t>或：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LV_FONT_DECLARE(my_font_name);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/>
              <a:t>在样式中设置字体：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lv_style_set_text_font(&amp;style_obj, &amp;my_font_name);	// </a:t>
            </a:r>
            <a:r>
              <a:rPr lang="zh-CN" altLang="en-US" sz="1400"/>
              <a:t>普通</a:t>
            </a:r>
            <a:r>
              <a:rPr lang="en-US" altLang="zh-CN" sz="1400"/>
              <a:t>(</a:t>
            </a:r>
            <a:r>
              <a:rPr lang="zh-CN" altLang="en-US" sz="1400"/>
              <a:t>共享</a:t>
            </a:r>
            <a:r>
              <a:rPr lang="en-US" altLang="zh-CN" sz="1400"/>
              <a:t>)</a:t>
            </a:r>
            <a:r>
              <a:rPr lang="zh-CN" altLang="en-US" sz="1400"/>
              <a:t>样式</a:t>
            </a:r>
            <a:br>
              <a:rPr lang="en-US" altLang="zh-CN" sz="1400"/>
            </a:br>
            <a:r>
              <a:rPr lang="en-US" altLang="zh-CN" sz="1400"/>
              <a:t>	lv_obj_set_style_text_font(label, &amp;my_font_name, 0);	// </a:t>
            </a:r>
            <a:r>
              <a:rPr lang="zh-CN" altLang="en-US" sz="1400"/>
              <a:t>私有</a:t>
            </a:r>
            <a:r>
              <a:rPr lang="en-US" altLang="zh-CN" sz="1400"/>
              <a:t>(</a:t>
            </a:r>
            <a:r>
              <a:rPr lang="zh-CN" altLang="en-US" sz="1400"/>
              <a:t>本地</a:t>
            </a:r>
            <a:r>
              <a:rPr lang="en-US" altLang="zh-CN" sz="1400"/>
              <a:t>)</a:t>
            </a:r>
            <a:r>
              <a:rPr lang="zh-CN" altLang="en-US" sz="1400"/>
              <a:t>样式</a:t>
            </a:r>
            <a:endParaRPr lang="en-US" altLang="zh-CN" sz="140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/>
              <a:t>unicode </a:t>
            </a:r>
            <a:r>
              <a:rPr lang="zh-CN" altLang="en-US" sz="2000"/>
              <a:t>是统一所有语言的一套编码。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/>
              <a:t>utf-8</a:t>
            </a:r>
            <a:r>
              <a:rPr lang="zh-CN" altLang="en-US" sz="2000"/>
              <a:t>是基于</a:t>
            </a:r>
            <a:r>
              <a:rPr lang="en-US" altLang="zh-CN" sz="2000"/>
              <a:t>unicode</a:t>
            </a:r>
            <a:r>
              <a:rPr lang="zh-CN" altLang="en-US" sz="2000"/>
              <a:t>编码的一种节约字节的编码。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880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4499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课后思考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1775526"/>
            <a:ext cx="10515600" cy="141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下面示例中，</a:t>
            </a:r>
            <a:r>
              <a:rPr lang="en-US" altLang="zh-CN" sz="2000"/>
              <a:t>char * text </a:t>
            </a:r>
            <a:r>
              <a:rPr lang="zh-CN" altLang="en-US" sz="2000"/>
              <a:t>保存在栈空间，当函数退出之后栈空间就被回收了。为什么用 </a:t>
            </a:r>
            <a:r>
              <a:rPr lang="en-US" altLang="zh-CN" sz="1400">
                <a:solidFill>
                  <a:srgbClr val="FF0000"/>
                </a:solidFill>
              </a:rPr>
              <a:t>lv_label_set_text_static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/>
              <a:t>能将文本显示出来呢？</a:t>
            </a:r>
            <a:br>
              <a:rPr lang="en-US" altLang="zh-CN" sz="1400" dirty="0"/>
            </a:br>
            <a:endParaRPr lang="en-US" altLang="zh-CN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FC4DF3-D3A0-4FAF-9D64-E4A07E1F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19" y="2573904"/>
            <a:ext cx="9904762" cy="298095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EF24EE7-8BC2-436A-889A-4C4AC46FF601}"/>
              </a:ext>
            </a:extLst>
          </p:cNvPr>
          <p:cNvSpPr txBox="1">
            <a:spLocks/>
          </p:cNvSpPr>
          <p:nvPr/>
        </p:nvSpPr>
        <p:spPr>
          <a:xfrm>
            <a:off x="838200" y="5690720"/>
            <a:ext cx="10515600" cy="70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欢迎加入</a:t>
            </a:r>
            <a:r>
              <a:rPr lang="en-US" altLang="zh-CN" sz="2000"/>
              <a:t>QQ</a:t>
            </a:r>
            <a:r>
              <a:rPr lang="zh-CN" altLang="en-US" sz="2000"/>
              <a:t>群聊获取解析</a:t>
            </a:r>
            <a:r>
              <a:rPr lang="en-US" altLang="zh-CN" sz="2000"/>
              <a:t>&amp;</a:t>
            </a:r>
            <a:r>
              <a:rPr lang="zh-CN" altLang="en-US" sz="2000"/>
              <a:t>讨论： </a:t>
            </a:r>
            <a:r>
              <a:rPr lang="en-US" altLang="zh-CN" sz="2000"/>
              <a:t>724353371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E7095E-778C-4C21-875B-C9FBCD647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4"/>
          <a:stretch/>
        </p:blipFill>
        <p:spPr>
          <a:xfrm>
            <a:off x="9925333" y="4570945"/>
            <a:ext cx="2266667" cy="22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EFB08B-7461-47A3-A9AB-55FD8EDB5019}"/>
              </a:ext>
            </a:extLst>
          </p:cNvPr>
          <p:cNvSpPr txBox="1"/>
          <p:nvPr/>
        </p:nvSpPr>
        <p:spPr>
          <a:xfrm>
            <a:off x="0" y="6334780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https://docs.lvgl.io/8.1/widgets/core/label.html</a:t>
            </a:r>
            <a:br>
              <a:rPr lang="en-US" altLang="zh-CN" sz="1400"/>
            </a:br>
            <a:r>
              <a:rPr lang="en-US" altLang="zh-CN" sz="1400">
                <a:hlinkClick r:id="rId4"/>
              </a:rPr>
              <a:t>http://lvgl.100ask.net/8.1/widgets/core/label.html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标签</a:t>
            </a:r>
            <a:r>
              <a:rPr lang="en-US" altLang="zh-CN"/>
              <a:t>(lv_label)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标签是用来显示文本的基本对象类型。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在盒子模型里面，标签的组成包括：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>
                <a:solidFill>
                  <a:srgbClr val="FF0000"/>
                </a:solidFill>
              </a:rPr>
              <a:t>LV_PART_MAIN </a:t>
            </a:r>
            <a:r>
              <a:rPr lang="zh-CN" altLang="en-US" sz="1400"/>
              <a:t>矩形部分</a:t>
            </a:r>
            <a:r>
              <a:rPr lang="en-US" altLang="zh-CN" sz="1400"/>
              <a:t>(</a:t>
            </a:r>
            <a:r>
              <a:rPr lang="zh-CN" altLang="en-US" sz="1400"/>
              <a:t>盒子区域</a:t>
            </a:r>
            <a:r>
              <a:rPr lang="en-US" altLang="zh-CN" sz="1400"/>
              <a:t>)</a:t>
            </a:r>
            <a:r>
              <a:rPr lang="zh-CN" altLang="en-US" sz="1400"/>
              <a:t>。 填充值可用于在文本和背景之间添加空间。</a:t>
            </a:r>
            <a:br>
              <a:rPr lang="en-US" altLang="zh-CN" sz="1400"/>
            </a:br>
            <a:r>
              <a:rPr lang="en-US" altLang="zh-CN" sz="1400"/>
              <a:t>	</a:t>
            </a:r>
            <a:r>
              <a:rPr lang="en-US" altLang="zh-CN" sz="1400">
                <a:solidFill>
                  <a:srgbClr val="FF0000"/>
                </a:solidFill>
              </a:rPr>
              <a:t>LV_PART_SCROLLBAR </a:t>
            </a:r>
            <a:r>
              <a:rPr lang="zh-CN" altLang="en-US" sz="1400"/>
              <a:t>当要展示的文本大于部件的大小时，显示的滚动条部分。</a:t>
            </a:r>
            <a:br>
              <a:rPr lang="en-US" altLang="zh-CN" sz="1400"/>
            </a:br>
            <a:r>
              <a:rPr lang="en-US" altLang="zh-CN" sz="1400"/>
              <a:t>	</a:t>
            </a:r>
            <a:r>
              <a:rPr lang="en-US" altLang="zh-CN" sz="1400">
                <a:solidFill>
                  <a:srgbClr val="FF0000"/>
                </a:solidFill>
              </a:rPr>
              <a:t>LV_PART_SELECTED</a:t>
            </a:r>
            <a:r>
              <a:rPr lang="en-US" altLang="zh-CN" sz="1400"/>
              <a:t> </a:t>
            </a:r>
            <a:r>
              <a:rPr lang="zh-CN" altLang="en-US" sz="1400"/>
              <a:t>选中文本时，突出显示的部分。</a:t>
            </a:r>
            <a:r>
              <a:rPr lang="en-US" altLang="zh-CN" sz="1400"/>
              <a:t>label</a:t>
            </a:r>
            <a:r>
              <a:rPr lang="zh-CN" altLang="en-US" sz="1400"/>
              <a:t>只能使用 </a:t>
            </a:r>
            <a:r>
              <a:rPr lang="en-US" altLang="zh-CN" sz="1400"/>
              <a:t>text_color </a:t>
            </a:r>
            <a:r>
              <a:rPr lang="zh-CN" altLang="en-US" sz="1400"/>
              <a:t>和 </a:t>
            </a:r>
            <a:r>
              <a:rPr lang="en-US" altLang="zh-CN" sz="1400"/>
              <a:t>bg_color </a:t>
            </a:r>
            <a:r>
              <a:rPr lang="zh-CN" altLang="en-US" sz="1400"/>
              <a:t>样式属性。</a:t>
            </a:r>
            <a:endParaRPr lang="en-US" altLang="zh-CN" sz="1400"/>
          </a:p>
          <a:p>
            <a:pPr>
              <a:lnSpc>
                <a:spcPct val="100000"/>
              </a:lnSpc>
            </a:pPr>
            <a:r>
              <a:rPr lang="zh-CN" altLang="en-US" sz="2000"/>
              <a:t>创建标签：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lv_obj_t * label = lv_label_create(parent);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设置显示文本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创建了标签部件之后我们就可以设置文本来显示了。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直接设置要显示的文本：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lv_label_set_text(label, "New text");</a:t>
            </a:r>
          </a:p>
          <a:p>
            <a:pPr>
              <a:lnSpc>
                <a:spcPct val="100000"/>
              </a:lnSpc>
            </a:pPr>
            <a:r>
              <a:rPr lang="zh-CN" altLang="en-US" sz="2000"/>
              <a:t>格式化给定要显示的文本：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lv_label_set_text_fmt(label, “%s: %d”, “Value”, 15);</a:t>
            </a:r>
          </a:p>
          <a:p>
            <a:pPr>
              <a:lnSpc>
                <a:spcPct val="100000"/>
              </a:lnSpc>
            </a:pPr>
            <a:r>
              <a:rPr lang="zh-CN" altLang="en-US" sz="2000"/>
              <a:t>文本不存储在动态内存中，而是直接使用给定的缓冲区：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lv_label_set_text_static(label, "New text");</a:t>
            </a:r>
          </a:p>
          <a:p>
            <a:pPr>
              <a:lnSpc>
                <a:spcPct val="100000"/>
              </a:lnSpc>
            </a:pPr>
            <a:r>
              <a:rPr lang="zh-CN" altLang="en-US" sz="2000"/>
              <a:t>要在</a:t>
            </a:r>
            <a:r>
              <a:rPr lang="en-US" altLang="zh-CN" sz="2000"/>
              <a:t>label</a:t>
            </a:r>
            <a:r>
              <a:rPr lang="zh-CN" altLang="en-US" sz="2000"/>
              <a:t>换行非常简单，像</a:t>
            </a:r>
            <a:r>
              <a:rPr lang="en-US" altLang="zh-CN" sz="2000"/>
              <a:t>printf</a:t>
            </a:r>
            <a:r>
              <a:rPr lang="zh-CN" altLang="en-US" sz="2000"/>
              <a:t>函数那样使用 </a:t>
            </a:r>
            <a:r>
              <a:rPr lang="en-US" altLang="zh-CN" sz="2000"/>
              <a:t>\n </a:t>
            </a:r>
            <a:r>
              <a:rPr lang="zh-CN" altLang="en-US" sz="2000"/>
              <a:t>即可：</a:t>
            </a:r>
            <a:br>
              <a:rPr lang="en-US" altLang="zh-CN" sz="2000"/>
            </a:br>
            <a:r>
              <a:rPr lang="en-US" altLang="zh-CN" sz="2000"/>
              <a:t>	 </a:t>
            </a:r>
            <a:r>
              <a:rPr lang="en-US" altLang="zh-CN" sz="1400"/>
              <a:t>lv_label_set_text(label, " line1\nline2\n\nline4 ");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289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450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大小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199" y="1776044"/>
            <a:ext cx="11074168" cy="5081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默认情况标签的大小会自动拓展成和文本一样的大小</a:t>
            </a:r>
            <a:r>
              <a:rPr lang="en-US" altLang="zh-CN" sz="2000"/>
              <a:t>(</a:t>
            </a:r>
            <a:r>
              <a:rPr lang="en-US" altLang="zh-CN" sz="1400" b="0" i="0">
                <a:solidFill>
                  <a:srgbClr val="E74C3C"/>
                </a:solidFill>
                <a:effectLst/>
                <a:latin typeface="SFMono-Regular"/>
              </a:rPr>
              <a:t>LV_SIZE_CONTENT</a:t>
            </a:r>
            <a:r>
              <a:rPr lang="en-US" altLang="zh-CN" sz="2000"/>
              <a:t>)</a:t>
            </a:r>
            <a:r>
              <a:rPr lang="zh-CN" altLang="en-US" sz="2000"/>
              <a:t>，如果可以像前面课程说到的方法显式设置宽高：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lv_obj_set_size    lv_obj_set_width    lv_obj_set_height</a:t>
            </a:r>
          </a:p>
          <a:p>
            <a:pPr>
              <a:lnSpc>
                <a:spcPct val="100000"/>
              </a:lnSpc>
            </a:pPr>
            <a:r>
              <a:rPr lang="zh-CN" altLang="en-US" sz="2000"/>
              <a:t>这样就可能出现文本的宽度或高度大小</a:t>
            </a:r>
            <a:r>
              <a:rPr lang="en-US" altLang="zh-CN" sz="2000"/>
              <a:t>label</a:t>
            </a:r>
            <a:r>
              <a:rPr lang="zh-CN" altLang="en-US" sz="2000"/>
              <a:t>的情况，就需要做一些调整，下面是几种模式：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>
                <a:solidFill>
                  <a:srgbClr val="FF0000"/>
                </a:solidFill>
              </a:rPr>
              <a:t>LV_LABEL_LONG_WRAP </a:t>
            </a:r>
            <a:r>
              <a:rPr lang="zh-CN" altLang="en-US" sz="1400"/>
              <a:t>如果有多个换行，并且如果高度为</a:t>
            </a:r>
            <a:r>
              <a:rPr lang="en-US" altLang="zh-CN" sz="1400"/>
              <a:t>LV_SIZE_CONTENT</a:t>
            </a:r>
            <a:r>
              <a:rPr lang="zh-CN" altLang="en-US" sz="1400"/>
              <a:t>，那么高度会根据文本换行被自动扩展；否则文本将被剪掉。</a:t>
            </a:r>
            <a:r>
              <a:rPr lang="en-US" altLang="zh-CN" sz="1400"/>
              <a:t>(</a:t>
            </a:r>
            <a:r>
              <a:rPr lang="zh-CN" altLang="en-US" sz="1400"/>
              <a:t>默认设置</a:t>
            </a:r>
            <a:r>
              <a:rPr lang="en-US" altLang="zh-CN" sz="1400"/>
              <a:t>)</a:t>
            </a:r>
            <a:br>
              <a:rPr lang="en-US" altLang="zh-CN" sz="1400"/>
            </a:br>
            <a:r>
              <a:rPr lang="en-US" altLang="zh-CN" sz="1400"/>
              <a:t>	</a:t>
            </a:r>
            <a:r>
              <a:rPr lang="en-US" altLang="zh-CN" sz="1400">
                <a:solidFill>
                  <a:srgbClr val="FF0000"/>
                </a:solidFill>
              </a:rPr>
              <a:t>LV_LABEL_LONG_DOT </a:t>
            </a:r>
            <a:r>
              <a:rPr lang="zh-CN" altLang="en-US" sz="1400"/>
              <a:t>如果文本太长，就保持大小并在末尾写</a:t>
            </a:r>
            <a:r>
              <a:rPr lang="en-US" altLang="zh-CN" sz="1400"/>
              <a:t>3</a:t>
            </a:r>
            <a:r>
              <a:rPr lang="zh-CN" altLang="en-US" sz="1400"/>
              <a:t>个点 </a:t>
            </a:r>
            <a:r>
              <a:rPr lang="en-US" altLang="zh-CN" sz="1400"/>
              <a:t>.</a:t>
            </a:r>
            <a:br>
              <a:rPr lang="en-US" altLang="zh-CN" sz="1400"/>
            </a:br>
            <a:r>
              <a:rPr lang="en-US" altLang="zh-CN" sz="1400"/>
              <a:t>	</a:t>
            </a:r>
            <a:r>
              <a:rPr lang="en-US" altLang="zh-CN" sz="1400">
                <a:solidFill>
                  <a:srgbClr val="FF0000"/>
                </a:solidFill>
              </a:rPr>
              <a:t>LV_LABEL_LONG_SCROLL </a:t>
            </a:r>
            <a:r>
              <a:rPr lang="zh-CN" altLang="en-US" sz="1400"/>
              <a:t>如果文本比标签宽</a:t>
            </a:r>
            <a:r>
              <a:rPr lang="en-US" altLang="zh-CN" sz="1400"/>
              <a:t>(</a:t>
            </a:r>
            <a:r>
              <a:rPr lang="zh-CN" altLang="en-US" sz="1400"/>
              <a:t>太长</a:t>
            </a:r>
            <a:r>
              <a:rPr lang="en-US" altLang="zh-CN" sz="1400"/>
              <a:t>)</a:t>
            </a:r>
            <a:r>
              <a:rPr lang="zh-CN" altLang="en-US" sz="1400"/>
              <a:t>，则可以水平来回滚动显示它。如果它很高</a:t>
            </a:r>
            <a:r>
              <a:rPr lang="en-US" altLang="zh-CN" sz="1400"/>
              <a:t>(</a:t>
            </a:r>
            <a:r>
              <a:rPr lang="zh-CN" altLang="en-US" sz="1400"/>
              <a:t>多个</a:t>
            </a:r>
            <a:r>
              <a:rPr lang="en-US" altLang="zh-CN" sz="1400"/>
              <a:t>\n</a:t>
            </a:r>
            <a:r>
              <a:rPr lang="zh-CN" altLang="en-US" sz="1400"/>
              <a:t>换行</a:t>
            </a:r>
            <a:r>
              <a:rPr lang="en-US" altLang="zh-CN" sz="1400"/>
              <a:t>)</a:t>
            </a:r>
            <a:r>
              <a:rPr lang="zh-CN" altLang="en-US" sz="1400"/>
              <a:t>，可以垂直滚动。只滚动一个方向，水平滚动的优先级更高。</a:t>
            </a:r>
            <a:br>
              <a:rPr lang="en-US" altLang="zh-CN" sz="1400"/>
            </a:br>
            <a:r>
              <a:rPr lang="en-US" altLang="zh-CN" sz="1400"/>
              <a:t>	</a:t>
            </a:r>
            <a:r>
              <a:rPr lang="en-US" altLang="zh-CN" sz="1400">
                <a:solidFill>
                  <a:srgbClr val="FF0000"/>
                </a:solidFill>
              </a:rPr>
              <a:t>LV_LABEL_LONG_SCROLL_CIRCULAR </a:t>
            </a:r>
            <a:r>
              <a:rPr lang="zh-CN" altLang="en-US" sz="1400"/>
              <a:t>如果文本比标签宽，则水平滚动它。如果它更高，就垂直滚动。只滚动一个方向，水平滚动的优先级更高。</a:t>
            </a:r>
            <a:br>
              <a:rPr lang="en-US" altLang="zh-CN" sz="1400"/>
            </a:br>
            <a:r>
              <a:rPr lang="en-US" altLang="zh-CN" sz="1400"/>
              <a:t>	</a:t>
            </a:r>
            <a:r>
              <a:rPr lang="en-US" altLang="zh-CN" sz="1400">
                <a:solidFill>
                  <a:srgbClr val="FF0000"/>
                </a:solidFill>
              </a:rPr>
              <a:t>LV_LABEL_LONG_CLIP </a:t>
            </a:r>
            <a:r>
              <a:rPr lang="zh-CN" altLang="en-US" sz="1400"/>
              <a:t>剪掉超出标签范围外的文本部分。</a:t>
            </a:r>
            <a:br>
              <a:rPr lang="en-US" altLang="zh-CN" sz="1400"/>
            </a:br>
            <a:r>
              <a:rPr lang="zh-CN" altLang="en-US" sz="2000"/>
              <a:t>可以使用 </a:t>
            </a:r>
            <a:r>
              <a:rPr lang="en-US" altLang="zh-CN" sz="1400">
                <a:solidFill>
                  <a:srgbClr val="FF0000"/>
                </a:solidFill>
              </a:rPr>
              <a:t>lv_label_set_long_mode(label, LV_LABEL_LONG_...) </a:t>
            </a:r>
            <a:r>
              <a:rPr lang="zh-CN" altLang="en-US" sz="2000"/>
              <a:t>指定模式。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注意：</a:t>
            </a:r>
            <a:r>
              <a:rPr lang="en-US" altLang="zh-CN" sz="1400"/>
              <a:t>LV_LABEL_LONG_DOT </a:t>
            </a:r>
            <a:r>
              <a:rPr lang="zh-CN" altLang="en-US" sz="2000"/>
              <a:t>是直接操作文本缓冲区以添加</a:t>
            </a:r>
            <a:r>
              <a:rPr lang="en-US" altLang="zh-CN" sz="2000"/>
              <a:t>/</a:t>
            </a:r>
            <a:r>
              <a:rPr lang="zh-CN" altLang="en-US" sz="2000"/>
              <a:t>删除点。如果使用 </a:t>
            </a:r>
            <a:r>
              <a:rPr lang="en-US" altLang="zh-CN" sz="1400"/>
              <a:t>lv_label_set_text </a:t>
            </a:r>
            <a:r>
              <a:rPr lang="zh-CN" altLang="en-US" sz="2000"/>
              <a:t>和 </a:t>
            </a:r>
            <a:r>
              <a:rPr lang="en-US" altLang="zh-CN" sz="1400"/>
              <a:t>lv_label_set_text_fmt </a:t>
            </a:r>
            <a:r>
              <a:rPr lang="zh-CN" altLang="en-US" sz="2000"/>
              <a:t>它们会分配一个单独的缓冲区，不会出问题。但是如果使用 </a:t>
            </a:r>
            <a:r>
              <a:rPr lang="en-US" altLang="zh-CN" sz="1400"/>
              <a:t>lv_label_set_text_static </a:t>
            </a:r>
            <a:r>
              <a:rPr lang="zh-CN" altLang="en-US" sz="2000"/>
              <a:t>时我们传递给它的缓冲区必须是可写的。</a:t>
            </a:r>
            <a:endParaRPr lang="en-US" altLang="zh-CN" sz="2000"/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12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FAA4CD-F0F9-40E5-ADC9-66D03E66C608}"/>
              </a:ext>
            </a:extLst>
          </p:cNvPr>
          <p:cNvSpPr/>
          <p:nvPr/>
        </p:nvSpPr>
        <p:spPr>
          <a:xfrm>
            <a:off x="4745745" y="1641822"/>
            <a:ext cx="2234152" cy="34407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6BD8BF-B29F-4401-B85F-18DFC4ADDF5F}"/>
              </a:ext>
            </a:extLst>
          </p:cNvPr>
          <p:cNvSpPr/>
          <p:nvPr/>
        </p:nvSpPr>
        <p:spPr>
          <a:xfrm>
            <a:off x="4745745" y="1641820"/>
            <a:ext cx="2234152" cy="110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51881A54-E7FB-47B4-A2BB-D936859C626F}"/>
              </a:ext>
            </a:extLst>
          </p:cNvPr>
          <p:cNvSpPr/>
          <p:nvPr/>
        </p:nvSpPr>
        <p:spPr>
          <a:xfrm>
            <a:off x="7018784" y="1641821"/>
            <a:ext cx="263950" cy="110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51296A-323D-4DC6-BE0F-42E75C0C79D7}"/>
              </a:ext>
            </a:extLst>
          </p:cNvPr>
          <p:cNvSpPr/>
          <p:nvPr/>
        </p:nvSpPr>
        <p:spPr>
          <a:xfrm>
            <a:off x="4745745" y="3732216"/>
            <a:ext cx="2234152" cy="135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2B2504CF-DCD1-4C0C-84CA-21A08523790B}"/>
              </a:ext>
            </a:extLst>
          </p:cNvPr>
          <p:cNvSpPr/>
          <p:nvPr/>
        </p:nvSpPr>
        <p:spPr>
          <a:xfrm>
            <a:off x="7018784" y="3732216"/>
            <a:ext cx="263950" cy="13503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2F20E4-836B-4CF3-AD73-8E2C08E1AB48}"/>
              </a:ext>
            </a:extLst>
          </p:cNvPr>
          <p:cNvSpPr txBox="1"/>
          <p:nvPr/>
        </p:nvSpPr>
        <p:spPr>
          <a:xfrm>
            <a:off x="4706858" y="1925358"/>
            <a:ext cx="125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100ask.net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F68BCA-4742-4DC1-863C-3CACCEFA49B2}"/>
              </a:ext>
            </a:extLst>
          </p:cNvPr>
          <p:cNvSpPr txBox="1"/>
          <p:nvPr/>
        </p:nvSpPr>
        <p:spPr>
          <a:xfrm>
            <a:off x="4745745" y="3724359"/>
            <a:ext cx="125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100ask.net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417FE5-A1A1-4483-8D2B-0AB5EE49CC3D}"/>
              </a:ext>
            </a:extLst>
          </p:cNvPr>
          <p:cNvSpPr txBox="1"/>
          <p:nvPr/>
        </p:nvSpPr>
        <p:spPr>
          <a:xfrm>
            <a:off x="4706858" y="1648107"/>
            <a:ext cx="125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addr</a:t>
            </a:r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5159033-0892-4947-88DC-032E10611CB3}"/>
              </a:ext>
            </a:extLst>
          </p:cNvPr>
          <p:cNvCxnSpPr>
            <a:cxnSpLocks/>
          </p:cNvCxnSpPr>
          <p:nvPr/>
        </p:nvCxnSpPr>
        <p:spPr>
          <a:xfrm>
            <a:off x="4745745" y="1979731"/>
            <a:ext cx="2234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1E768FB-D758-4FF1-A630-8CD293DA5987}"/>
              </a:ext>
            </a:extLst>
          </p:cNvPr>
          <p:cNvCxnSpPr>
            <a:cxnSpLocks/>
          </p:cNvCxnSpPr>
          <p:nvPr/>
        </p:nvCxnSpPr>
        <p:spPr>
          <a:xfrm>
            <a:off x="4745745" y="2294690"/>
            <a:ext cx="2234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86CB9BE-4875-4FE4-A859-CC374C04C002}"/>
              </a:ext>
            </a:extLst>
          </p:cNvPr>
          <p:cNvCxnSpPr>
            <a:cxnSpLocks/>
          </p:cNvCxnSpPr>
          <p:nvPr/>
        </p:nvCxnSpPr>
        <p:spPr>
          <a:xfrm>
            <a:off x="4745745" y="4069400"/>
            <a:ext cx="2234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D75AB9-62AD-4089-9050-3202BCBFC243}"/>
              </a:ext>
            </a:extLst>
          </p:cNvPr>
          <p:cNvSpPr txBox="1"/>
          <p:nvPr/>
        </p:nvSpPr>
        <p:spPr>
          <a:xfrm>
            <a:off x="7282734" y="2011290"/>
            <a:ext cx="38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187802-6AFE-4470-88E0-A926E93EB943}"/>
              </a:ext>
            </a:extLst>
          </p:cNvPr>
          <p:cNvSpPr txBox="1"/>
          <p:nvPr/>
        </p:nvSpPr>
        <p:spPr>
          <a:xfrm>
            <a:off x="7282733" y="4222744"/>
            <a:ext cx="89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代码段</a:t>
            </a:r>
            <a:r>
              <a:rPr lang="en-US" altLang="zh-CN"/>
              <a:t>(</a:t>
            </a:r>
            <a:r>
              <a:rPr lang="zh-CN" altLang="en-US"/>
              <a:t>只读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90CB5D-B3C2-48CC-A38E-0F47D85152A6}"/>
              </a:ext>
            </a:extLst>
          </p:cNvPr>
          <p:cNvSpPr txBox="1"/>
          <p:nvPr/>
        </p:nvSpPr>
        <p:spPr>
          <a:xfrm>
            <a:off x="0" y="6550223"/>
            <a:ext cx="462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2"/>
              </a:rPr>
              <a:t>了解内存布局：</a:t>
            </a:r>
            <a:r>
              <a:rPr lang="en-US" altLang="zh-CN" sz="1400">
                <a:hlinkClick r:id="rId2"/>
              </a:rPr>
              <a:t>https://zhuanlan.zhihu.com/p/107570048</a:t>
            </a:r>
            <a:endParaRPr lang="zh-CN" altLang="en-US" sz="14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80F536-DBC4-4996-89C9-79100B8EBEF6}"/>
              </a:ext>
            </a:extLst>
          </p:cNvPr>
          <p:cNvSpPr txBox="1"/>
          <p:nvPr/>
        </p:nvSpPr>
        <p:spPr>
          <a:xfrm>
            <a:off x="3888920" y="1500878"/>
            <a:ext cx="8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char *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1570CAE-B762-4E63-9598-D339AFCE2B65}"/>
              </a:ext>
            </a:extLst>
          </p:cNvPr>
          <p:cNvSpPr txBox="1"/>
          <p:nvPr/>
        </p:nvSpPr>
        <p:spPr>
          <a:xfrm>
            <a:off x="3888920" y="1811391"/>
            <a:ext cx="8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char [ ]</a:t>
            </a:r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B2B295B-7A72-4752-93F8-767FA410D95C}"/>
              </a:ext>
            </a:extLst>
          </p:cNvPr>
          <p:cNvCxnSpPr/>
          <p:nvPr/>
        </p:nvCxnSpPr>
        <p:spPr>
          <a:xfrm>
            <a:off x="3951215" y="1811391"/>
            <a:ext cx="79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E16532-A777-492D-994F-964F153EC3FB}"/>
              </a:ext>
            </a:extLst>
          </p:cNvPr>
          <p:cNvCxnSpPr/>
          <p:nvPr/>
        </p:nvCxnSpPr>
        <p:spPr>
          <a:xfrm>
            <a:off x="3951215" y="2161233"/>
            <a:ext cx="79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52EF024-825E-464D-B82D-6C2CAABDE329}"/>
              </a:ext>
            </a:extLst>
          </p:cNvPr>
          <p:cNvCxnSpPr>
            <a:cxnSpLocks/>
            <a:stCxn id="30" idx="1"/>
            <a:endCxn id="10" idx="1"/>
          </p:cNvCxnSpPr>
          <p:nvPr/>
        </p:nvCxnSpPr>
        <p:spPr>
          <a:xfrm rot="10800000" flipH="1" flipV="1">
            <a:off x="3888919" y="1685543"/>
            <a:ext cx="856825" cy="2223481"/>
          </a:xfrm>
          <a:prstGeom prst="curvedConnector3">
            <a:avLst>
              <a:gd name="adj1" fmla="val -26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5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文本着色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我们可以很方便地给我们的要显示的文本重新着色，可以通过样式来上色，例如：</a:t>
            </a:r>
            <a:br>
              <a:rPr lang="en-US" altLang="zh-CN" sz="2000"/>
            </a:br>
            <a:r>
              <a:rPr lang="en-US" altLang="zh-CN" sz="2000"/>
              <a:t>	 </a:t>
            </a:r>
            <a:r>
              <a:rPr lang="en-US" altLang="zh-CN" sz="1400"/>
              <a:t>lv_style_set_text_color(&amp;style_obj, lv_color_hex(0xf7b37b));</a:t>
            </a:r>
            <a:br>
              <a:rPr lang="en-US" altLang="zh-CN" sz="2000"/>
            </a:br>
            <a:r>
              <a:rPr lang="en-US" altLang="zh-CN" sz="2000"/>
              <a:t>	 </a:t>
            </a:r>
            <a:r>
              <a:rPr lang="en-US" altLang="zh-CN" sz="1400"/>
              <a:t>lv_obj_set_style_text_color(label, lv_color_hex(0xf7b37b), 0);</a:t>
            </a:r>
          </a:p>
          <a:p>
            <a:pPr>
              <a:lnSpc>
                <a:spcPct val="100000"/>
              </a:lnSpc>
            </a:pPr>
            <a:r>
              <a:rPr lang="zh-CN" altLang="en-US" sz="2000"/>
              <a:t>也可以让文本某些部分重新着色，例如：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lv_label_set_recolor(label1, true);</a:t>
            </a:r>
            <a:br>
              <a:rPr lang="en-US" altLang="zh-CN" sz="1400"/>
            </a:br>
            <a:r>
              <a:rPr lang="en-US" altLang="zh-CN" sz="1400"/>
              <a:t>	lv_label_set_text(label1, "#0000ff Re-color# #ff00ff words# #ff0000 of a# label);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925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文本选择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如果在 </a:t>
            </a:r>
            <a:r>
              <a:rPr lang="en-US" altLang="zh-CN" sz="1400"/>
              <a:t>lv_conf.h </a:t>
            </a:r>
            <a:r>
              <a:rPr lang="zh-CN" altLang="en-US" sz="2000"/>
              <a:t>中打开了 </a:t>
            </a:r>
            <a:r>
              <a:rPr lang="en-US" altLang="zh-CN" sz="1400" b="0" i="0">
                <a:solidFill>
                  <a:srgbClr val="E74C3C"/>
                </a:solidFill>
                <a:effectLst/>
                <a:latin typeface="SFMono-Regular"/>
              </a:rPr>
              <a:t>LV_LABEL_TEXT_SELECTION </a:t>
            </a:r>
            <a:r>
              <a:rPr lang="en-US" altLang="zh-CN" sz="2000"/>
              <a:t>(</a:t>
            </a:r>
            <a:r>
              <a:rPr lang="zh-CN" altLang="en-US" sz="2000"/>
              <a:t>默认开启</a:t>
            </a:r>
            <a:r>
              <a:rPr lang="en-US" altLang="zh-CN" sz="2000"/>
              <a:t>)</a:t>
            </a:r>
            <a:r>
              <a:rPr lang="zh-CN" altLang="en-US" sz="2000"/>
              <a:t>，就可以选择部分文本了。这个和我们在</a:t>
            </a:r>
            <a:r>
              <a:rPr lang="en-US" altLang="zh-CN" sz="2000"/>
              <a:t>PC</a:t>
            </a:r>
            <a:r>
              <a:rPr lang="zh-CN" altLang="en-US" sz="2000"/>
              <a:t>用鼠标选中文本类似，但是这个效果只能在文本框</a:t>
            </a:r>
            <a:r>
              <a:rPr lang="en-US" altLang="zh-CN" sz="2000"/>
              <a:t>(</a:t>
            </a:r>
            <a:r>
              <a:rPr lang="en-US" altLang="zh-CN" sz="1400"/>
              <a:t>lv_textarea</a:t>
            </a:r>
            <a:r>
              <a:rPr lang="en-US" altLang="zh-CN" sz="2000"/>
              <a:t>)</a:t>
            </a:r>
            <a:r>
              <a:rPr lang="zh-CN" altLang="en-US" sz="2000"/>
              <a:t>中实现。</a:t>
            </a:r>
            <a:r>
              <a:rPr lang="en-US" altLang="zh-CN" sz="2000"/>
              <a:t>Label</a:t>
            </a:r>
            <a:r>
              <a:rPr lang="zh-CN" altLang="en-US" sz="2000"/>
              <a:t>只能事先手动选择指定范围的文本：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lv_label_set_text_sel_start(label, 1);</a:t>
            </a:r>
            <a:br>
              <a:rPr lang="en-US" altLang="zh-CN" sz="1400"/>
            </a:br>
            <a:r>
              <a:rPr lang="en-US" altLang="zh-CN" sz="1400"/>
              <a:t>	lv_label_set_text_sel_end(label, 6);</a:t>
            </a:r>
          </a:p>
          <a:p>
            <a:pPr>
              <a:lnSpc>
                <a:spcPct val="100000"/>
              </a:lnSpc>
            </a:pPr>
            <a:r>
              <a:rPr lang="zh-CN" altLang="en-US" sz="2000"/>
              <a:t>注意，这里的第一个字符从</a:t>
            </a:r>
            <a:r>
              <a:rPr lang="en-US" altLang="zh-CN" sz="2000"/>
              <a:t>1</a:t>
            </a:r>
            <a:r>
              <a:rPr lang="zh-CN" altLang="en-US" sz="2000"/>
              <a:t>开始算，而不是</a:t>
            </a:r>
            <a:r>
              <a:rPr lang="en-US" altLang="zh-CN" sz="2000"/>
              <a:t>0</a:t>
            </a:r>
            <a:r>
              <a:rPr lang="zh-CN" altLang="en-US" sz="200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040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366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显示图标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1692155"/>
            <a:ext cx="10515600" cy="38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/>
              <a:t>LVGL</a:t>
            </a:r>
            <a:r>
              <a:rPr lang="zh-CN" altLang="en-US" sz="2000"/>
              <a:t>内置了一些</a:t>
            </a:r>
            <a:r>
              <a:rPr lang="zh-CN" altLang="en-US" sz="2000">
                <a:hlinkClick r:id="rId2"/>
              </a:rPr>
              <a:t>图标</a:t>
            </a:r>
            <a:r>
              <a:rPr lang="zh-CN" altLang="en-US" sz="2000"/>
              <a:t>，它们是全局变量我们可以直接使用：</a:t>
            </a:r>
            <a:endParaRPr lang="zh-CN" altLang="en-US" sz="1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8F2CA1-135A-45FE-8D29-97B54C7528B7}"/>
              </a:ext>
            </a:extLst>
          </p:cNvPr>
          <p:cNvGrpSpPr/>
          <p:nvPr/>
        </p:nvGrpSpPr>
        <p:grpSpPr>
          <a:xfrm>
            <a:off x="1070994" y="2157112"/>
            <a:ext cx="10849762" cy="3093859"/>
            <a:chOff x="-279633" y="2779039"/>
            <a:chExt cx="10849762" cy="309385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0AD5309-EB27-4289-B0FD-4DE9885812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7" b="52219"/>
            <a:stretch/>
          </p:blipFill>
          <p:spPr bwMode="auto">
            <a:xfrm>
              <a:off x="5463855" y="2779039"/>
              <a:ext cx="5106274" cy="2826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5F28BA3-2F62-4E65-B8F5-AA619DAD4F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81"/>
            <a:stretch/>
          </p:blipFill>
          <p:spPr bwMode="auto">
            <a:xfrm>
              <a:off x="-279633" y="2784143"/>
              <a:ext cx="5581650" cy="3088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B4EDEC4-93E7-4DCF-BE0B-6F65FD2BFF54}"/>
              </a:ext>
            </a:extLst>
          </p:cNvPr>
          <p:cNvSpPr txBox="1">
            <a:spLocks/>
          </p:cNvSpPr>
          <p:nvPr/>
        </p:nvSpPr>
        <p:spPr>
          <a:xfrm>
            <a:off x="838200" y="5327614"/>
            <a:ext cx="10515600" cy="138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/>
              <a:t>用法很简单</a:t>
            </a:r>
            <a:r>
              <a:rPr lang="en-US" altLang="zh-CN" sz="1400"/>
              <a:t>(</a:t>
            </a:r>
            <a:r>
              <a:rPr lang="en-US" altLang="zh-CN" sz="1400" b="1">
                <a:solidFill>
                  <a:srgbClr val="FF0000"/>
                </a:solidFill>
              </a:rPr>
              <a:t>LV_SYMBOL_...</a:t>
            </a:r>
            <a:r>
              <a:rPr lang="en-US" altLang="zh-CN" sz="1400"/>
              <a:t>)</a:t>
            </a:r>
            <a:r>
              <a:rPr lang="zh-CN" altLang="en-US" sz="2000"/>
              <a:t>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lv_label_set_text(my_label, </a:t>
            </a:r>
            <a:r>
              <a:rPr lang="en-US" altLang="zh-CN" sz="1400">
                <a:solidFill>
                  <a:srgbClr val="FF0000"/>
                </a:solidFill>
              </a:rPr>
              <a:t>LV_SYMBOL_OK</a:t>
            </a:r>
            <a:r>
              <a:rPr lang="en-US" altLang="zh-CN" sz="1400"/>
              <a:t>);	// </a:t>
            </a:r>
            <a:r>
              <a:rPr lang="zh-CN" altLang="en-US" sz="1400"/>
              <a:t>直接显示图标</a:t>
            </a:r>
            <a:br>
              <a:rPr lang="en-US" altLang="zh-CN" sz="1400"/>
            </a:br>
            <a:r>
              <a:rPr lang="en-US" altLang="zh-CN" sz="1400"/>
              <a:t>	lv_label_set_text(my_label, </a:t>
            </a:r>
            <a:r>
              <a:rPr lang="en-US" altLang="zh-CN" sz="1400">
                <a:solidFill>
                  <a:srgbClr val="FF0000"/>
                </a:solidFill>
              </a:rPr>
              <a:t>LV_SYMBOL_OK</a:t>
            </a:r>
            <a:r>
              <a:rPr lang="en-US" altLang="zh-CN" sz="1400"/>
              <a:t> “Apply”);	 // </a:t>
            </a:r>
            <a:r>
              <a:rPr lang="zh-CN" altLang="en-US" sz="1400"/>
              <a:t>图标与字符串一起使用</a:t>
            </a:r>
            <a:br>
              <a:rPr lang="en-US" altLang="zh-CN" sz="1400"/>
            </a:br>
            <a:r>
              <a:rPr lang="en-US" altLang="zh-CN" sz="1400"/>
              <a:t>	lv_label_set_text(my_label, </a:t>
            </a:r>
            <a:r>
              <a:rPr lang="en-US" altLang="zh-CN" sz="1400">
                <a:solidFill>
                  <a:srgbClr val="FF0000"/>
                </a:solidFill>
              </a:rPr>
              <a:t>LV_SYMBOL_OK LV_SYMBOL_WIFI LV_SYMBOL_PLAY</a:t>
            </a:r>
            <a:r>
              <a:rPr lang="en-US" altLang="zh-CN" sz="1400"/>
              <a:t>);	 // </a:t>
            </a:r>
            <a:r>
              <a:rPr lang="zh-CN" altLang="en-US" sz="1400"/>
              <a:t>多个图标一起使用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6FDAB9-56AE-4B4E-A22F-D5DD6F2F5709}"/>
              </a:ext>
            </a:extLst>
          </p:cNvPr>
          <p:cNvSpPr txBox="1"/>
          <p:nvPr/>
        </p:nvSpPr>
        <p:spPr>
          <a:xfrm>
            <a:off x="-25167" y="6443837"/>
            <a:ext cx="35766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hlinkClick r:id="rId4"/>
              </a:rPr>
              <a:t>http://lvgl.100ask.net/8.1/overview/font.html#special-fonts</a:t>
            </a:r>
            <a:br>
              <a:rPr lang="en-US" altLang="zh-CN" sz="1050"/>
            </a:br>
            <a:r>
              <a:rPr lang="en-US" altLang="zh-CN" sz="1050">
                <a:hlinkClick r:id="rId2"/>
              </a:rPr>
              <a:t>https://docs.lvgl.io/8.1/overview/font.html#special-fonts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2367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事件处理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zh-CN" sz="2000"/>
              <a:t>Label</a:t>
            </a:r>
            <a:r>
              <a:rPr lang="zh-CN" altLang="en-US" sz="2000"/>
              <a:t>默认不接收输入事件，如果我们想设置输入类型的样式或者事件会无法生效，就需要打开 </a:t>
            </a:r>
            <a:r>
              <a:rPr lang="en-US" altLang="zh-CN" sz="1400"/>
              <a:t>LV_OBJ_FLAG_CLICKABLE</a:t>
            </a:r>
            <a:r>
              <a:rPr lang="zh-CN" altLang="en-US" sz="2000"/>
              <a:t>，示例：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lv_obj_add_flag(label, LV_OBJ_FLAG_CLICKABLE);  // </a:t>
            </a:r>
            <a:r>
              <a:rPr lang="zh-CN" altLang="en-US" sz="1400"/>
              <a:t>使输入设备可点击对象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122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1763</Words>
  <Application>Microsoft Office PowerPoint</Application>
  <PresentationFormat>宽屏</PresentationFormat>
  <Paragraphs>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Helvetica Neue</vt:lpstr>
      <vt:lpstr>SFMono-Regular</vt:lpstr>
      <vt:lpstr>等线</vt:lpstr>
      <vt:lpstr>等线 Light</vt:lpstr>
      <vt:lpstr>Arial</vt:lpstr>
      <vt:lpstr>Lato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354</cp:revision>
  <dcterms:created xsi:type="dcterms:W3CDTF">2021-12-07T11:03:38Z</dcterms:created>
  <dcterms:modified xsi:type="dcterms:W3CDTF">2022-01-14T09:18:45Z</dcterms:modified>
</cp:coreProperties>
</file>