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
      <p:font typeface="Poppi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oppins-regular.fntdata"/><Relationship Id="rId30" Type="http://schemas.openxmlformats.org/officeDocument/2006/relationships/font" Target="fonts/Lato-boldItalic.fntdata"/><Relationship Id="rId11" Type="http://schemas.openxmlformats.org/officeDocument/2006/relationships/slide" Target="slides/slide7.xml"/><Relationship Id="rId33" Type="http://schemas.openxmlformats.org/officeDocument/2006/relationships/font" Target="fonts/Poppins-italic.fntdata"/><Relationship Id="rId10" Type="http://schemas.openxmlformats.org/officeDocument/2006/relationships/slide" Target="slides/slide6.xml"/><Relationship Id="rId32" Type="http://schemas.openxmlformats.org/officeDocument/2006/relationships/font" Target="fonts/Poppins-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Poppins-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3"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8" name="Google Shape;18;p2"/>
          <p:cNvSpPr txBox="1"/>
          <p:nvPr>
            <p:ph type="ctrTitle"/>
          </p:nvPr>
        </p:nvSpPr>
        <p:spPr>
          <a:xfrm>
            <a:off x="972600" y="1763267"/>
            <a:ext cx="10250700" cy="2219700"/>
          </a:xfrm>
          <a:prstGeom prst="rect">
            <a:avLst/>
          </a:prstGeom>
        </p:spPr>
        <p:txBody>
          <a:bodyPr anchorCtr="0" anchor="t" bIns="121900" lIns="121900" spcFirstLastPara="1" rIns="121900" wrap="square" tIns="12190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19" name="Google Shape;19;p2"/>
          <p:cNvSpPr txBox="1"/>
          <p:nvPr>
            <p:ph idx="1" type="subTitle"/>
          </p:nvPr>
        </p:nvSpPr>
        <p:spPr>
          <a:xfrm>
            <a:off x="972837" y="4230533"/>
            <a:ext cx="10250700" cy="7215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20" name="Google Shape;20;p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7"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1" name="Google Shape;81;p11"/>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p:nvPr>
            <p:ph idx="1" type="body"/>
          </p:nvPr>
        </p:nvSpPr>
        <p:spPr>
          <a:xfrm>
            <a:off x="972600" y="3030517"/>
            <a:ext cx="10251300" cy="21072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0"/>
              </a:spcBef>
              <a:spcAft>
                <a:spcPts val="0"/>
              </a:spcAft>
              <a:buClr>
                <a:schemeClr val="lt1"/>
              </a:buClr>
              <a:buSzPts val="1500"/>
              <a:buChar char="○"/>
              <a:defRPr>
                <a:solidFill>
                  <a:schemeClr val="lt1"/>
                </a:solidFill>
              </a:defRPr>
            </a:lvl2pPr>
            <a:lvl3pPr indent="-323850" lvl="2" marL="1371600">
              <a:spcBef>
                <a:spcPts val="0"/>
              </a:spcBef>
              <a:spcAft>
                <a:spcPts val="0"/>
              </a:spcAft>
              <a:buClr>
                <a:schemeClr val="lt1"/>
              </a:buClr>
              <a:buSzPts val="1500"/>
              <a:buChar char="■"/>
              <a:defRPr>
                <a:solidFill>
                  <a:schemeClr val="lt1"/>
                </a:solidFill>
              </a:defRPr>
            </a:lvl3pPr>
            <a:lvl4pPr indent="-323850" lvl="3" marL="1828800">
              <a:spcBef>
                <a:spcPts val="0"/>
              </a:spcBef>
              <a:spcAft>
                <a:spcPts val="0"/>
              </a:spcAft>
              <a:buClr>
                <a:schemeClr val="lt1"/>
              </a:buClr>
              <a:buSzPts val="1500"/>
              <a:buChar char="●"/>
              <a:defRPr>
                <a:solidFill>
                  <a:schemeClr val="lt1"/>
                </a:solidFill>
              </a:defRPr>
            </a:lvl4pPr>
            <a:lvl5pPr indent="-323850" lvl="4" marL="2286000">
              <a:spcBef>
                <a:spcPts val="0"/>
              </a:spcBef>
              <a:spcAft>
                <a:spcPts val="0"/>
              </a:spcAft>
              <a:buClr>
                <a:schemeClr val="lt1"/>
              </a:buClr>
              <a:buSzPts val="1500"/>
              <a:buChar char="○"/>
              <a:defRPr>
                <a:solidFill>
                  <a:schemeClr val="lt1"/>
                </a:solidFill>
              </a:defRPr>
            </a:lvl5pPr>
            <a:lvl6pPr indent="-323850" lvl="5" marL="2743200">
              <a:spcBef>
                <a:spcPts val="0"/>
              </a:spcBef>
              <a:spcAft>
                <a:spcPts val="0"/>
              </a:spcAft>
              <a:buClr>
                <a:schemeClr val="lt1"/>
              </a:buClr>
              <a:buSzPts val="1500"/>
              <a:buChar char="■"/>
              <a:defRPr>
                <a:solidFill>
                  <a:schemeClr val="lt1"/>
                </a:solidFill>
              </a:defRPr>
            </a:lvl6pPr>
            <a:lvl7pPr indent="-323850" lvl="6" marL="3200400">
              <a:spcBef>
                <a:spcPts val="0"/>
              </a:spcBef>
              <a:spcAft>
                <a:spcPts val="0"/>
              </a:spcAft>
              <a:buClr>
                <a:schemeClr val="lt1"/>
              </a:buClr>
              <a:buSzPts val="1500"/>
              <a:buChar char="●"/>
              <a:defRPr>
                <a:solidFill>
                  <a:schemeClr val="lt1"/>
                </a:solidFill>
              </a:defRPr>
            </a:lvl7pPr>
            <a:lvl8pPr indent="-323850" lvl="7" marL="3657600">
              <a:spcBef>
                <a:spcPts val="0"/>
              </a:spcBef>
              <a:spcAft>
                <a:spcPts val="0"/>
              </a:spcAft>
              <a:buClr>
                <a:schemeClr val="lt1"/>
              </a:buClr>
              <a:buSzPts val="1500"/>
              <a:buChar char="○"/>
              <a:defRPr>
                <a:solidFill>
                  <a:schemeClr val="lt1"/>
                </a:solidFill>
              </a:defRPr>
            </a:lvl8pPr>
            <a:lvl9pPr indent="-323850" lvl="8" marL="4114800">
              <a:spcBef>
                <a:spcPts val="0"/>
              </a:spcBef>
              <a:spcAft>
                <a:spcPts val="0"/>
              </a:spcAft>
              <a:buClr>
                <a:schemeClr val="lt1"/>
              </a:buClr>
              <a:buSzPts val="1500"/>
              <a:buChar char="■"/>
              <a:defRPr>
                <a:solidFill>
                  <a:schemeClr val="lt1"/>
                </a:solidFill>
              </a:defRPr>
            </a:lvl9pPr>
          </a:lstStyle>
          <a:p/>
        </p:txBody>
      </p:sp>
      <p:sp>
        <p:nvSpPr>
          <p:cNvPr id="83" name="Google Shape;83;p1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1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chemeClr val="accent2"/>
        </a:solidFill>
      </p:bgPr>
    </p:bg>
    <p:spTree>
      <p:nvGrpSpPr>
        <p:cNvPr id="86" name="Shape 86"/>
        <p:cNvGrpSpPr/>
        <p:nvPr/>
      </p:nvGrpSpPr>
      <p:grpSpPr>
        <a:xfrm>
          <a:off x="0" y="0"/>
          <a:ext cx="0" cy="0"/>
          <a:chOff x="0" y="0"/>
          <a:chExt cx="0" cy="0"/>
        </a:xfrm>
      </p:grpSpPr>
      <p:sp>
        <p:nvSpPr>
          <p:cNvPr id="87" name="Google Shape;87;p13"/>
          <p:cNvSpPr/>
          <p:nvPr/>
        </p:nvSpPr>
        <p:spPr>
          <a:xfrm>
            <a:off x="0" y="2286002"/>
            <a:ext cx="12208800" cy="45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8" name="Google Shape;88;p13"/>
          <p:cNvSpPr/>
          <p:nvPr/>
        </p:nvSpPr>
        <p:spPr>
          <a:xfrm flipH="1">
            <a:off x="8598350" y="3246896"/>
            <a:ext cx="3610472" cy="3610472"/>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9" name="Google Shape;89;p13"/>
          <p:cNvSpPr/>
          <p:nvPr/>
        </p:nvSpPr>
        <p:spPr>
          <a:xfrm>
            <a:off x="1" y="0"/>
            <a:ext cx="933865" cy="933865"/>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0" name="Google Shape;90;p13"/>
          <p:cNvSpPr/>
          <p:nvPr/>
        </p:nvSpPr>
        <p:spPr>
          <a:xfrm rot="-5400000">
            <a:off x="10343976" y="438027"/>
            <a:ext cx="2286194" cy="1409748"/>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1" name="Google Shape;91;p13"/>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p13"/>
          <p:cNvSpPr txBox="1"/>
          <p:nvPr>
            <p:ph idx="1" type="body"/>
          </p:nvPr>
        </p:nvSpPr>
        <p:spPr>
          <a:xfrm>
            <a:off x="1167492" y="2653167"/>
            <a:ext cx="9779100" cy="3436500"/>
          </a:xfrm>
          <a:prstGeom prst="rect">
            <a:avLst/>
          </a:prstGeom>
          <a:noFill/>
          <a:ln>
            <a:noFill/>
          </a:ln>
        </p:spPr>
        <p:txBody>
          <a:bodyPr anchorCtr="0" anchor="t" bIns="45700" lIns="91425" spcFirstLastPara="1" rIns="91425" wrap="square" tIns="45700">
            <a:noAutofit/>
          </a:bodyPr>
          <a:lstStyle>
            <a:lvl1pPr indent="-228600" lvl="0" marL="457200" rtl="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93" name="Google Shape;93;p13"/>
          <p:cNvSpPr txBox="1"/>
          <p:nvPr>
            <p:ph idx="10" type="dt"/>
          </p:nvPr>
        </p:nvSpPr>
        <p:spPr>
          <a:xfrm>
            <a:off x="3810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solidFill>
                  <a:schemeClr val="accent2"/>
                </a:solidFill>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solidFill>
                  <a:schemeClr val="accent2"/>
                </a:solidFill>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p13"/>
          <p:cNvSpPr txBox="1"/>
          <p:nvPr>
            <p:ph idx="12" type="sldNum"/>
          </p:nvPr>
        </p:nvSpPr>
        <p:spPr>
          <a:xfrm>
            <a:off x="10206318" y="6356350"/>
            <a:ext cx="1604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and Content" type="obj">
  <p:cSld name="OBJECT">
    <p:spTree>
      <p:nvGrpSpPr>
        <p:cNvPr id="96" name="Shape 96"/>
        <p:cNvGrpSpPr/>
        <p:nvPr/>
      </p:nvGrpSpPr>
      <p:grpSpPr>
        <a:xfrm>
          <a:off x="0" y="0"/>
          <a:ext cx="0" cy="0"/>
          <a:chOff x="0" y="0"/>
          <a:chExt cx="0" cy="0"/>
        </a:xfrm>
      </p:grpSpPr>
      <p:sp>
        <p:nvSpPr>
          <p:cNvPr id="97" name="Google Shape;97;p14"/>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p14"/>
          <p:cNvSpPr txBox="1"/>
          <p:nvPr>
            <p:ph idx="1" type="body"/>
          </p:nvPr>
        </p:nvSpPr>
        <p:spPr>
          <a:xfrm>
            <a:off x="1167493" y="2528203"/>
            <a:ext cx="4663500" cy="282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rtl="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9" name="Google Shape;99;p14"/>
          <p:cNvSpPr/>
          <p:nvPr/>
        </p:nvSpPr>
        <p:spPr>
          <a:xfrm flipH="1">
            <a:off x="8581528" y="1"/>
            <a:ext cx="3610472" cy="3610472"/>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14"/>
          <p:cNvSpPr/>
          <p:nvPr/>
        </p:nvSpPr>
        <p:spPr>
          <a:xfrm flipH="1">
            <a:off x="8581528" y="3246896"/>
            <a:ext cx="3610472" cy="3610472"/>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1" name="Google Shape;101;p14"/>
          <p:cNvSpPr/>
          <p:nvPr/>
        </p:nvSpPr>
        <p:spPr>
          <a:xfrm>
            <a:off x="1" y="0"/>
            <a:ext cx="933865" cy="933865"/>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02" name="Google Shape;102;p14"/>
          <p:cNvGrpSpPr/>
          <p:nvPr/>
        </p:nvGrpSpPr>
        <p:grpSpPr>
          <a:xfrm>
            <a:off x="8082091" y="5590903"/>
            <a:ext cx="1572380" cy="1267097"/>
            <a:chOff x="7413403" y="4976359"/>
            <a:chExt cx="2334986" cy="1881641"/>
          </a:xfrm>
        </p:grpSpPr>
        <p:sp>
          <p:nvSpPr>
            <p:cNvPr id="103" name="Google Shape;103;p14"/>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4" name="Google Shape;104;p14"/>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05" name="Google Shape;105;p14"/>
          <p:cNvSpPr txBox="1"/>
          <p:nvPr>
            <p:ph idx="10" type="dt"/>
          </p:nvPr>
        </p:nvSpPr>
        <p:spPr>
          <a:xfrm>
            <a:off x="3810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chemeClr val="accent3"/>
                </a:solidFill>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6" name="Google Shape;106;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sz="1200">
                <a:solidFill>
                  <a:schemeClr val="accent3"/>
                </a:solidFill>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14"/>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108" name="Google Shape;108;p14"/>
          <p:cNvSpPr txBox="1"/>
          <p:nvPr>
            <p:ph idx="2" type="body"/>
          </p:nvPr>
        </p:nvSpPr>
        <p:spPr>
          <a:xfrm>
            <a:off x="6283235" y="2528203"/>
            <a:ext cx="4663500" cy="282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rtl="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9" name="Google Shape;109;p14"/>
          <p:cNvSpPr txBox="1"/>
          <p:nvPr>
            <p:ph idx="3" type="body"/>
          </p:nvPr>
        </p:nvSpPr>
        <p:spPr>
          <a:xfrm>
            <a:off x="1167493" y="2005689"/>
            <a:ext cx="4663500" cy="522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0" name="Google Shape;110;p14"/>
          <p:cNvSpPr txBox="1"/>
          <p:nvPr>
            <p:ph idx="4" type="body"/>
          </p:nvPr>
        </p:nvSpPr>
        <p:spPr>
          <a:xfrm>
            <a:off x="6283235" y="2005689"/>
            <a:ext cx="4663500" cy="522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111" name="Shape 111"/>
        <p:cNvGrpSpPr/>
        <p:nvPr/>
      </p:nvGrpSpPr>
      <p:grpSpPr>
        <a:xfrm>
          <a:off x="0" y="0"/>
          <a:ext cx="0" cy="0"/>
          <a:chOff x="0" y="0"/>
          <a:chExt cx="0" cy="0"/>
        </a:xfrm>
      </p:grpSpPr>
      <p:sp>
        <p:nvSpPr>
          <p:cNvPr id="112" name="Google Shape;112;p15"/>
          <p:cNvSpPr txBox="1"/>
          <p:nvPr>
            <p:ph type="ctrTitle"/>
          </p:nvPr>
        </p:nvSpPr>
        <p:spPr>
          <a:xfrm>
            <a:off x="1167494" y="1122363"/>
            <a:ext cx="6220200" cy="2387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6000"/>
              <a:buFont typeface="Arial"/>
              <a:buNone/>
              <a:defRPr b="1" sz="6000">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5"/>
          <p:cNvSpPr txBox="1"/>
          <p:nvPr>
            <p:ph idx="1" type="subTitle"/>
          </p:nvPr>
        </p:nvSpPr>
        <p:spPr>
          <a:xfrm>
            <a:off x="1167493" y="3602038"/>
            <a:ext cx="6220200" cy="2247300"/>
          </a:xfrm>
          <a:prstGeom prst="rect">
            <a:avLst/>
          </a:prstGeom>
          <a:noFill/>
          <a:ln>
            <a:noFill/>
          </a:ln>
        </p:spPr>
        <p:txBody>
          <a:bodyPr anchorCtr="0" anchor="t" bIns="45700" lIns="91425" spcFirstLastPara="1" rIns="91425" wrap="square" tIns="45700">
            <a:noAutofit/>
          </a:bodyPr>
          <a:lstStyle>
            <a:lvl1pPr lvl="0" rt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14" name="Google Shape;114;p15"/>
          <p:cNvSpPr/>
          <p:nvPr/>
        </p:nvSpPr>
        <p:spPr>
          <a:xfrm>
            <a:off x="8264426" y="0"/>
            <a:ext cx="39276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15" name="Google Shape;115;p15"/>
          <p:cNvGrpSpPr/>
          <p:nvPr/>
        </p:nvGrpSpPr>
        <p:grpSpPr>
          <a:xfrm>
            <a:off x="8264878" y="3685939"/>
            <a:ext cx="3927680" cy="3178844"/>
            <a:chOff x="9857014" y="13834"/>
            <a:chExt cx="2334986" cy="1881641"/>
          </a:xfrm>
        </p:grpSpPr>
        <p:sp>
          <p:nvSpPr>
            <p:cNvPr id="116" name="Google Shape;116;p15"/>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7" name="Google Shape;117;p15"/>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18" name="Google Shape;118;p15"/>
          <p:cNvSpPr/>
          <p:nvPr/>
        </p:nvSpPr>
        <p:spPr>
          <a:xfrm>
            <a:off x="0" y="-1"/>
            <a:ext cx="1166792" cy="1166792"/>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9" name="Google Shape;119;p15"/>
          <p:cNvSpPr/>
          <p:nvPr/>
        </p:nvSpPr>
        <p:spPr>
          <a:xfrm>
            <a:off x="10228214" y="-1"/>
            <a:ext cx="1963787" cy="3178856"/>
          </a:xfrm>
          <a:custGeom>
            <a:rect b="b" l="l" r="r" t="t"/>
            <a:pathLst>
              <a:path extrusionOk="0" h="3178856" w="1963787">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5" name="Google Shape;25;p3"/>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6" name="Google Shape;26;p3"/>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2" name="Google Shape;32;p4"/>
          <p:cNvSpPr txBox="1"/>
          <p:nvPr>
            <p:ph type="title"/>
          </p:nvPr>
        </p:nvSpPr>
        <p:spPr>
          <a:xfrm>
            <a:off x="972600" y="1758200"/>
            <a:ext cx="102516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33" name="Google Shape;33;p4"/>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4" name="Google Shape;34;p4"/>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p5"/>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41" name="Google Shape;41;p5"/>
          <p:cNvSpPr txBox="1"/>
          <p:nvPr>
            <p:ph idx="1" type="body"/>
          </p:nvPr>
        </p:nvSpPr>
        <p:spPr>
          <a:xfrm>
            <a:off x="972434"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2" name="Google Shape;42;p5"/>
          <p:cNvSpPr txBox="1"/>
          <p:nvPr>
            <p:ph idx="2" type="body"/>
          </p:nvPr>
        </p:nvSpPr>
        <p:spPr>
          <a:xfrm>
            <a:off x="6191471"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3" name="Google Shape;43;p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9" name="Google Shape;49;p6"/>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50" name="Google Shape;50;p6"/>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6" name="Google Shape;56;p7"/>
          <p:cNvSpPr txBox="1"/>
          <p:nvPr>
            <p:ph type="title"/>
          </p:nvPr>
        </p:nvSpPr>
        <p:spPr>
          <a:xfrm>
            <a:off x="973333" y="1758200"/>
            <a:ext cx="4401300" cy="18420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57" name="Google Shape;57;p7"/>
          <p:cNvSpPr txBox="1"/>
          <p:nvPr>
            <p:ph idx="1" type="body"/>
          </p:nvPr>
        </p:nvSpPr>
        <p:spPr>
          <a:xfrm>
            <a:off x="961633" y="3708967"/>
            <a:ext cx="4401300" cy="2130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8" name="Google Shape;58;p7"/>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9"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3" name="Google Shape;63;p8"/>
          <p:cNvSpPr txBox="1"/>
          <p:nvPr>
            <p:ph type="title"/>
          </p:nvPr>
        </p:nvSpPr>
        <p:spPr>
          <a:xfrm>
            <a:off x="972600" y="1152400"/>
            <a:ext cx="9361500" cy="39801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4" name="Google Shape;64;p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0" name="Google Shape;70;p9"/>
          <p:cNvSpPr txBox="1"/>
          <p:nvPr>
            <p:ph type="title"/>
          </p:nvPr>
        </p:nvSpPr>
        <p:spPr>
          <a:xfrm>
            <a:off x="973333" y="1758200"/>
            <a:ext cx="4401300" cy="2249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71" name="Google Shape;71;p9"/>
          <p:cNvSpPr txBox="1"/>
          <p:nvPr>
            <p:ph idx="1" type="subTitle"/>
          </p:nvPr>
        </p:nvSpPr>
        <p:spPr>
          <a:xfrm>
            <a:off x="966600" y="4215367"/>
            <a:ext cx="4401300" cy="10119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72" name="Google Shape;72;p9"/>
          <p:cNvSpPr txBox="1"/>
          <p:nvPr>
            <p:ph idx="2" type="body"/>
          </p:nvPr>
        </p:nvSpPr>
        <p:spPr>
          <a:xfrm>
            <a:off x="6898967" y="1803500"/>
            <a:ext cx="4499100" cy="4034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73" name="Google Shape;73;p9"/>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10"/>
          <p:cNvSpPr txBox="1"/>
          <p:nvPr>
            <p:ph idx="1" type="body"/>
          </p:nvPr>
        </p:nvSpPr>
        <p:spPr>
          <a:xfrm>
            <a:off x="966600" y="5830068"/>
            <a:ext cx="102633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76" name="Google Shape;76;p10"/>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12" name="Google Shape;12;p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6"/>
          <p:cNvSpPr txBox="1"/>
          <p:nvPr>
            <p:ph type="ctrTitle"/>
          </p:nvPr>
        </p:nvSpPr>
        <p:spPr>
          <a:xfrm>
            <a:off x="427265" y="1383620"/>
            <a:ext cx="7888825"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Arial"/>
              <a:buNone/>
            </a:pPr>
            <a:r>
              <a:rPr lang="en-IN" sz="5400"/>
              <a:t>Amazon Sales Data Analysis</a:t>
            </a:r>
            <a:endParaRPr/>
          </a:p>
        </p:txBody>
      </p:sp>
      <p:sp>
        <p:nvSpPr>
          <p:cNvPr id="125" name="Google Shape;125;p16"/>
          <p:cNvSpPr txBox="1"/>
          <p:nvPr/>
        </p:nvSpPr>
        <p:spPr>
          <a:xfrm>
            <a:off x="2380343" y="4978400"/>
            <a:ext cx="8186057"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2000" u="none" cap="none" strike="noStrike">
                <a:solidFill>
                  <a:srgbClr val="000000"/>
                </a:solidFill>
                <a:latin typeface="Poppins"/>
                <a:ea typeface="Poppins"/>
                <a:cs typeface="Poppins"/>
                <a:sym typeface="Poppins"/>
              </a:rPr>
              <a:t>Amazon is one of the leading E-commerce platform where users can buy millions of products from a lot of categories.</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223" name="Google Shape;223;p25"/>
          <p:cNvSpPr txBox="1"/>
          <p:nvPr>
            <p:ph idx="3" type="body"/>
          </p:nvPr>
        </p:nvSpPr>
        <p:spPr>
          <a:xfrm>
            <a:off x="11539726"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224" name="Google Shape;224;p25"/>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225" name="Google Shape;225;p25"/>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226" name="Google Shape;226;p25"/>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227" name="Google Shape;227;p25"/>
          <p:cNvSpPr txBox="1"/>
          <p:nvPr>
            <p:ph type="title"/>
          </p:nvPr>
        </p:nvSpPr>
        <p:spPr>
          <a:xfrm>
            <a:off x="1167491" y="136525"/>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IN">
                <a:solidFill>
                  <a:schemeClr val="dk1"/>
                </a:solidFill>
              </a:rPr>
              <a:t>Data Analysis</a:t>
            </a:r>
            <a:endParaRPr>
              <a:solidFill>
                <a:schemeClr val="dk1"/>
              </a:solidFill>
            </a:endParaRPr>
          </a:p>
        </p:txBody>
      </p:sp>
      <p:sp>
        <p:nvSpPr>
          <p:cNvPr id="228" name="Google Shape;228;p25"/>
          <p:cNvSpPr/>
          <p:nvPr/>
        </p:nvSpPr>
        <p:spPr>
          <a:xfrm>
            <a:off x="7409904" y="5179135"/>
            <a:ext cx="2573126" cy="1664351"/>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229" name="Google Shape;229;p25"/>
          <p:cNvPicPr preferRelativeResize="0"/>
          <p:nvPr/>
        </p:nvPicPr>
        <p:blipFill rotWithShape="1">
          <a:blip r:embed="rId3">
            <a:alphaModFix/>
          </a:blip>
          <a:srcRect b="12574" l="3886" r="9459" t="44230"/>
          <a:stretch/>
        </p:blipFill>
        <p:spPr>
          <a:xfrm>
            <a:off x="288294" y="2030049"/>
            <a:ext cx="11085272" cy="31066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235" name="Google Shape;235;p26"/>
          <p:cNvSpPr txBox="1"/>
          <p:nvPr>
            <p:ph idx="3" type="body"/>
          </p:nvPr>
        </p:nvSpPr>
        <p:spPr>
          <a:xfrm>
            <a:off x="11539726"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236" name="Google Shape;236;p26"/>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237" name="Google Shape;237;p26"/>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238" name="Google Shape;238;p26"/>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239" name="Google Shape;239;p26"/>
          <p:cNvSpPr txBox="1"/>
          <p:nvPr>
            <p:ph type="title"/>
          </p:nvPr>
        </p:nvSpPr>
        <p:spPr>
          <a:xfrm>
            <a:off x="1167491" y="136525"/>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IN">
                <a:solidFill>
                  <a:schemeClr val="dk1"/>
                </a:solidFill>
              </a:rPr>
              <a:t>Data Analysis</a:t>
            </a:r>
            <a:endParaRPr>
              <a:solidFill>
                <a:schemeClr val="dk1"/>
              </a:solidFill>
            </a:endParaRPr>
          </a:p>
        </p:txBody>
      </p:sp>
      <p:sp>
        <p:nvSpPr>
          <p:cNvPr id="240" name="Google Shape;240;p26"/>
          <p:cNvSpPr/>
          <p:nvPr/>
        </p:nvSpPr>
        <p:spPr>
          <a:xfrm>
            <a:off x="7409904" y="5179135"/>
            <a:ext cx="2573126" cy="1664351"/>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241" name="Google Shape;241;p26"/>
          <p:cNvPicPr preferRelativeResize="0"/>
          <p:nvPr/>
        </p:nvPicPr>
        <p:blipFill rotWithShape="1">
          <a:blip r:embed="rId3">
            <a:alphaModFix/>
          </a:blip>
          <a:srcRect b="13633" l="12619" r="18117" t="16236"/>
          <a:stretch/>
        </p:blipFill>
        <p:spPr>
          <a:xfrm>
            <a:off x="1167491" y="1583159"/>
            <a:ext cx="8444516" cy="48072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247" name="Google Shape;247;p27"/>
          <p:cNvSpPr txBox="1"/>
          <p:nvPr>
            <p:ph idx="3" type="body"/>
          </p:nvPr>
        </p:nvSpPr>
        <p:spPr>
          <a:xfrm>
            <a:off x="11539726"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248" name="Google Shape;248;p27"/>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249" name="Google Shape;249;p27"/>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250" name="Google Shape;250;p27"/>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251" name="Google Shape;251;p27"/>
          <p:cNvSpPr txBox="1"/>
          <p:nvPr>
            <p:ph type="title"/>
          </p:nvPr>
        </p:nvSpPr>
        <p:spPr>
          <a:xfrm>
            <a:off x="1167491" y="136525"/>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IN">
                <a:solidFill>
                  <a:schemeClr val="dk1"/>
                </a:solidFill>
              </a:rPr>
              <a:t>Data Analysis</a:t>
            </a:r>
            <a:endParaRPr>
              <a:solidFill>
                <a:schemeClr val="dk1"/>
              </a:solidFill>
            </a:endParaRPr>
          </a:p>
        </p:txBody>
      </p:sp>
      <p:sp>
        <p:nvSpPr>
          <p:cNvPr id="252" name="Google Shape;252;p27"/>
          <p:cNvSpPr/>
          <p:nvPr/>
        </p:nvSpPr>
        <p:spPr>
          <a:xfrm>
            <a:off x="7409904" y="5179135"/>
            <a:ext cx="2573126" cy="1664351"/>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253" name="Google Shape;253;p27"/>
          <p:cNvPicPr preferRelativeResize="0"/>
          <p:nvPr/>
        </p:nvPicPr>
        <p:blipFill rotWithShape="1">
          <a:blip r:embed="rId3">
            <a:alphaModFix/>
          </a:blip>
          <a:srcRect b="13827" l="12807" r="18117" t="16188"/>
          <a:stretch/>
        </p:blipFill>
        <p:spPr>
          <a:xfrm>
            <a:off x="1167491" y="1559267"/>
            <a:ext cx="8421516" cy="47970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8"/>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259" name="Google Shape;259;p28"/>
          <p:cNvSpPr txBox="1"/>
          <p:nvPr>
            <p:ph idx="3" type="body"/>
          </p:nvPr>
        </p:nvSpPr>
        <p:spPr>
          <a:xfrm>
            <a:off x="11539726"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260" name="Google Shape;260;p28"/>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261" name="Google Shape;261;p28"/>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262" name="Google Shape;262;p28"/>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263" name="Google Shape;263;p28"/>
          <p:cNvSpPr txBox="1"/>
          <p:nvPr>
            <p:ph type="title"/>
          </p:nvPr>
        </p:nvSpPr>
        <p:spPr>
          <a:xfrm>
            <a:off x="1167491" y="136525"/>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IN">
                <a:solidFill>
                  <a:schemeClr val="dk1"/>
                </a:solidFill>
              </a:rPr>
              <a:t>Data Analysis</a:t>
            </a:r>
            <a:endParaRPr>
              <a:solidFill>
                <a:schemeClr val="dk1"/>
              </a:solidFill>
            </a:endParaRPr>
          </a:p>
        </p:txBody>
      </p:sp>
      <p:sp>
        <p:nvSpPr>
          <p:cNvPr id="264" name="Google Shape;264;p28"/>
          <p:cNvSpPr/>
          <p:nvPr/>
        </p:nvSpPr>
        <p:spPr>
          <a:xfrm>
            <a:off x="7409904" y="5179135"/>
            <a:ext cx="2573126" cy="1664351"/>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265" name="Google Shape;265;p28"/>
          <p:cNvPicPr preferRelativeResize="0"/>
          <p:nvPr/>
        </p:nvPicPr>
        <p:blipFill rotWithShape="1">
          <a:blip r:embed="rId3">
            <a:alphaModFix/>
          </a:blip>
          <a:srcRect b="13827" l="12807" r="18117" t="16188"/>
          <a:stretch/>
        </p:blipFill>
        <p:spPr>
          <a:xfrm>
            <a:off x="1167491" y="1566949"/>
            <a:ext cx="8421516" cy="479708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9"/>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271" name="Google Shape;271;p29"/>
          <p:cNvSpPr txBox="1"/>
          <p:nvPr>
            <p:ph idx="3" type="body"/>
          </p:nvPr>
        </p:nvSpPr>
        <p:spPr>
          <a:xfrm>
            <a:off x="11539726"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272" name="Google Shape;272;p29"/>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273" name="Google Shape;273;p29"/>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274" name="Google Shape;274;p29"/>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275" name="Google Shape;275;p29"/>
          <p:cNvSpPr txBox="1"/>
          <p:nvPr>
            <p:ph type="title"/>
          </p:nvPr>
        </p:nvSpPr>
        <p:spPr>
          <a:xfrm>
            <a:off x="1167491" y="136525"/>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IN">
                <a:solidFill>
                  <a:schemeClr val="dk1"/>
                </a:solidFill>
              </a:rPr>
              <a:t>Data Analysis</a:t>
            </a:r>
            <a:endParaRPr>
              <a:solidFill>
                <a:schemeClr val="dk1"/>
              </a:solidFill>
            </a:endParaRPr>
          </a:p>
        </p:txBody>
      </p:sp>
      <p:sp>
        <p:nvSpPr>
          <p:cNvPr id="276" name="Google Shape;276;p29"/>
          <p:cNvSpPr/>
          <p:nvPr/>
        </p:nvSpPr>
        <p:spPr>
          <a:xfrm>
            <a:off x="7409904" y="5179135"/>
            <a:ext cx="2573126" cy="1664351"/>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277" name="Google Shape;277;p29"/>
          <p:cNvPicPr preferRelativeResize="0"/>
          <p:nvPr/>
        </p:nvPicPr>
        <p:blipFill rotWithShape="1">
          <a:blip r:embed="rId3">
            <a:alphaModFix/>
          </a:blip>
          <a:srcRect b="12187" l="12807" r="18117" t="17420"/>
          <a:stretch/>
        </p:blipFill>
        <p:spPr>
          <a:xfrm>
            <a:off x="1167491" y="1545200"/>
            <a:ext cx="8421516" cy="482521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0"/>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283" name="Google Shape;283;p30"/>
          <p:cNvSpPr txBox="1"/>
          <p:nvPr>
            <p:ph idx="3" type="body"/>
          </p:nvPr>
        </p:nvSpPr>
        <p:spPr>
          <a:xfrm>
            <a:off x="11553668"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284" name="Google Shape;284;p30"/>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285" name="Google Shape;285;p30"/>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286" name="Google Shape;286;p30"/>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287" name="Google Shape;287;p30"/>
          <p:cNvSpPr txBox="1"/>
          <p:nvPr>
            <p:ph type="title"/>
          </p:nvPr>
        </p:nvSpPr>
        <p:spPr>
          <a:xfrm>
            <a:off x="1167491" y="136525"/>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IN">
                <a:solidFill>
                  <a:schemeClr val="dk1"/>
                </a:solidFill>
              </a:rPr>
              <a:t>Insights</a:t>
            </a:r>
            <a:endParaRPr>
              <a:solidFill>
                <a:schemeClr val="dk1"/>
              </a:solidFill>
            </a:endParaRPr>
          </a:p>
        </p:txBody>
      </p:sp>
      <p:sp>
        <p:nvSpPr>
          <p:cNvPr id="288" name="Google Shape;288;p30"/>
          <p:cNvSpPr/>
          <p:nvPr/>
        </p:nvSpPr>
        <p:spPr>
          <a:xfrm>
            <a:off x="7409904" y="5179135"/>
            <a:ext cx="2573126" cy="1664351"/>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89" name="Google Shape;289;p30"/>
          <p:cNvSpPr txBox="1"/>
          <p:nvPr/>
        </p:nvSpPr>
        <p:spPr>
          <a:xfrm>
            <a:off x="1167490" y="1816764"/>
            <a:ext cx="10114905" cy="440120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accent1"/>
                </a:solidFill>
                <a:latin typeface="Poppins"/>
                <a:ea typeface="Poppins"/>
                <a:cs typeface="Poppins"/>
                <a:sym typeface="Poppins"/>
              </a:rPr>
              <a:t>The total sales is </a:t>
            </a:r>
            <a:r>
              <a:rPr b="1" i="0" lang="en-IN" sz="2000" u="none" cap="none" strike="noStrike">
                <a:solidFill>
                  <a:srgbClr val="0C0C0C"/>
                </a:solidFill>
                <a:latin typeface="Poppins"/>
                <a:ea typeface="Poppins"/>
                <a:cs typeface="Poppins"/>
                <a:sym typeface="Poppins"/>
              </a:rPr>
              <a:t>$137.35 </a:t>
            </a:r>
            <a:r>
              <a:rPr b="0" i="0" lang="en-IN" sz="2000" u="none" cap="none" strike="noStrike">
                <a:solidFill>
                  <a:schemeClr val="accent1"/>
                </a:solidFill>
                <a:latin typeface="Poppins"/>
                <a:ea typeface="Poppins"/>
                <a:cs typeface="Poppins"/>
                <a:sym typeface="Poppins"/>
              </a:rPr>
              <a:t>million out of which total profit is </a:t>
            </a:r>
            <a:r>
              <a:rPr b="1" i="0" lang="en-IN" sz="2000" u="none" cap="none" strike="noStrike">
                <a:solidFill>
                  <a:schemeClr val="dk1"/>
                </a:solidFill>
                <a:latin typeface="Poppins"/>
                <a:ea typeface="Poppins"/>
                <a:cs typeface="Poppins"/>
                <a:sym typeface="Poppins"/>
              </a:rPr>
              <a:t>$44.17 </a:t>
            </a:r>
            <a:r>
              <a:rPr b="0" i="0" lang="en-IN" sz="2000" u="none" cap="none" strike="noStrike">
                <a:solidFill>
                  <a:schemeClr val="accent1"/>
                </a:solidFill>
                <a:latin typeface="Poppins"/>
                <a:ea typeface="Poppins"/>
                <a:cs typeface="Poppins"/>
                <a:sym typeface="Poppins"/>
              </a:rPr>
              <a:t>million.</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Poppins"/>
              <a:ea typeface="Poppins"/>
              <a:cs typeface="Poppins"/>
              <a:sym typeface="Poppins"/>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accent1"/>
                </a:solidFill>
                <a:latin typeface="Poppins"/>
                <a:ea typeface="Poppins"/>
                <a:cs typeface="Poppins"/>
                <a:sym typeface="Poppins"/>
              </a:rPr>
              <a:t>The average profit margin and unit price is</a:t>
            </a:r>
            <a:r>
              <a:rPr b="1" i="0" lang="en-IN" sz="2000" u="none" cap="none" strike="noStrike">
                <a:solidFill>
                  <a:schemeClr val="dk1"/>
                </a:solidFill>
                <a:latin typeface="Poppins"/>
                <a:ea typeface="Poppins"/>
                <a:cs typeface="Poppins"/>
                <a:sym typeface="Poppins"/>
              </a:rPr>
              <a:t> $32.16 </a:t>
            </a:r>
            <a:r>
              <a:rPr b="0" i="0" lang="en-IN" sz="2000" u="none" cap="none" strike="noStrike">
                <a:solidFill>
                  <a:schemeClr val="accent1"/>
                </a:solidFill>
                <a:latin typeface="Poppins"/>
                <a:ea typeface="Poppins"/>
                <a:cs typeface="Poppins"/>
                <a:sym typeface="Poppins"/>
              </a:rPr>
              <a:t>and </a:t>
            </a:r>
            <a:r>
              <a:rPr b="1" i="0" lang="en-IN" sz="2000" u="none" cap="none" strike="noStrike">
                <a:solidFill>
                  <a:schemeClr val="dk1"/>
                </a:solidFill>
                <a:latin typeface="Poppins"/>
                <a:ea typeface="Poppins"/>
                <a:cs typeface="Poppins"/>
                <a:sym typeface="Poppins"/>
              </a:rPr>
              <a:t>$276.76 </a:t>
            </a:r>
            <a:r>
              <a:rPr b="0" i="0" lang="en-IN" sz="2000" u="none" cap="none" strike="noStrike">
                <a:solidFill>
                  <a:schemeClr val="accent1"/>
                </a:solidFill>
                <a:latin typeface="Poppins"/>
                <a:ea typeface="Poppins"/>
                <a:cs typeface="Poppins"/>
                <a:sym typeface="Poppins"/>
              </a:rPr>
              <a:t>respectively.</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Poppins"/>
              <a:ea typeface="Poppins"/>
              <a:cs typeface="Poppins"/>
              <a:sym typeface="Poppins"/>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accent1"/>
                </a:solidFill>
                <a:latin typeface="Poppins"/>
                <a:ea typeface="Poppins"/>
                <a:cs typeface="Poppins"/>
                <a:sym typeface="Poppins"/>
              </a:rPr>
              <a:t>The </a:t>
            </a:r>
            <a:r>
              <a:rPr b="1" i="0" lang="en-IN" sz="2000" u="none" cap="none" strike="noStrike">
                <a:solidFill>
                  <a:srgbClr val="0C0C0C"/>
                </a:solidFill>
                <a:latin typeface="Poppins"/>
                <a:ea typeface="Poppins"/>
                <a:cs typeface="Poppins"/>
                <a:sym typeface="Poppins"/>
              </a:rPr>
              <a:t>“H” </a:t>
            </a:r>
            <a:r>
              <a:rPr b="0" i="0" lang="en-IN" sz="2000" u="none" cap="none" strike="noStrike">
                <a:solidFill>
                  <a:schemeClr val="accent1"/>
                </a:solidFill>
                <a:latin typeface="Poppins"/>
                <a:ea typeface="Poppins"/>
                <a:cs typeface="Poppins"/>
                <a:sym typeface="Poppins"/>
              </a:rPr>
              <a:t>order priority gave the highest sales, which means people need their products fast.</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Poppins"/>
              <a:ea typeface="Poppins"/>
              <a:cs typeface="Poppins"/>
              <a:sym typeface="Poppins"/>
            </a:endParaRPr>
          </a:p>
          <a:p>
            <a:pPr indent="-342900" lvl="0" marL="342900" marR="0" rtl="0" algn="l">
              <a:lnSpc>
                <a:spcPct val="100000"/>
              </a:lnSpc>
              <a:spcBef>
                <a:spcPts val="0"/>
              </a:spcBef>
              <a:spcAft>
                <a:spcPts val="0"/>
              </a:spcAft>
              <a:buClr>
                <a:srgbClr val="000000"/>
              </a:buClr>
              <a:buSzPts val="2000"/>
              <a:buFont typeface="Arial"/>
              <a:buChar char="•"/>
            </a:pPr>
            <a:r>
              <a:rPr b="1" i="0" lang="en-IN" sz="2000" u="none" cap="none" strike="noStrike">
                <a:solidFill>
                  <a:srgbClr val="0C0C0C"/>
                </a:solidFill>
                <a:latin typeface="Poppins"/>
                <a:ea typeface="Poppins"/>
                <a:cs typeface="Poppins"/>
                <a:sym typeface="Poppins"/>
              </a:rPr>
              <a:t>“Cosmetics” </a:t>
            </a:r>
            <a:r>
              <a:rPr b="0" i="0" lang="en-IN" sz="2000" u="none" cap="none" strike="noStrike">
                <a:solidFill>
                  <a:schemeClr val="accent1"/>
                </a:solidFill>
                <a:latin typeface="Poppins"/>
                <a:ea typeface="Poppins"/>
                <a:cs typeface="Poppins"/>
                <a:sym typeface="Poppins"/>
              </a:rPr>
              <a:t>products gave the highest sales.</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Poppins"/>
              <a:ea typeface="Poppins"/>
              <a:cs typeface="Poppins"/>
              <a:sym typeface="Poppins"/>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accent1"/>
                </a:solidFill>
                <a:latin typeface="Poppins"/>
                <a:ea typeface="Poppins"/>
                <a:cs typeface="Poppins"/>
                <a:sym typeface="Poppins"/>
              </a:rPr>
              <a:t>Majority of people still prefer </a:t>
            </a:r>
            <a:r>
              <a:rPr b="1" i="0" lang="en-IN" sz="2000" u="none" cap="none" strike="noStrike">
                <a:solidFill>
                  <a:srgbClr val="0C0C0C"/>
                </a:solidFill>
                <a:latin typeface="Poppins"/>
                <a:ea typeface="Poppins"/>
                <a:cs typeface="Poppins"/>
                <a:sym typeface="Poppins"/>
              </a:rPr>
              <a:t>“Offline Channel” </a:t>
            </a:r>
            <a:r>
              <a:rPr b="0" i="0" lang="en-IN" sz="2000" u="none" cap="none" strike="noStrike">
                <a:solidFill>
                  <a:schemeClr val="accent1"/>
                </a:solidFill>
                <a:latin typeface="Poppins"/>
                <a:ea typeface="Poppins"/>
                <a:cs typeface="Poppins"/>
                <a:sym typeface="Poppins"/>
              </a:rPr>
              <a:t>for buying products.</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Poppins"/>
              <a:ea typeface="Poppins"/>
              <a:cs typeface="Poppins"/>
              <a:sym typeface="Poppins"/>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accent1"/>
                </a:solidFill>
                <a:latin typeface="Poppins"/>
                <a:ea typeface="Poppins"/>
                <a:cs typeface="Poppins"/>
                <a:sym typeface="Poppins"/>
              </a:rPr>
              <a:t>The year </a:t>
            </a:r>
            <a:r>
              <a:rPr b="1" i="0" lang="en-IN" sz="2000" u="none" cap="none" strike="noStrike">
                <a:solidFill>
                  <a:srgbClr val="0C0C0C"/>
                </a:solidFill>
                <a:latin typeface="Poppins"/>
                <a:ea typeface="Poppins"/>
                <a:cs typeface="Poppins"/>
                <a:sym typeface="Poppins"/>
              </a:rPr>
              <a:t>2012</a:t>
            </a:r>
            <a:r>
              <a:rPr b="0" i="0" lang="en-IN" sz="2000" u="none" cap="none" strike="noStrike">
                <a:solidFill>
                  <a:schemeClr val="accent1"/>
                </a:solidFill>
                <a:latin typeface="Poppins"/>
                <a:ea typeface="Poppins"/>
                <a:cs typeface="Poppins"/>
                <a:sym typeface="Poppins"/>
              </a:rPr>
              <a:t> has seen the highest sales</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Poppins"/>
              <a:ea typeface="Poppins"/>
              <a:cs typeface="Poppins"/>
              <a:sym typeface="Poppins"/>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accent1"/>
                </a:solidFill>
                <a:latin typeface="Poppins"/>
                <a:ea typeface="Poppins"/>
                <a:cs typeface="Poppins"/>
                <a:sym typeface="Poppins"/>
              </a:rPr>
              <a:t>The </a:t>
            </a:r>
            <a:r>
              <a:rPr b="1" i="0" lang="en-IN" sz="2000" u="none" cap="none" strike="noStrike">
                <a:solidFill>
                  <a:srgbClr val="0C0C0C"/>
                </a:solidFill>
                <a:latin typeface="Poppins"/>
                <a:ea typeface="Poppins"/>
                <a:cs typeface="Poppins"/>
                <a:sym typeface="Poppins"/>
              </a:rPr>
              <a:t>Sub-Saharan Africa </a:t>
            </a:r>
            <a:r>
              <a:rPr b="0" i="0" lang="en-IN" sz="2000" u="none" cap="none" strike="noStrike">
                <a:solidFill>
                  <a:schemeClr val="accent1"/>
                </a:solidFill>
                <a:latin typeface="Poppins"/>
                <a:ea typeface="Poppins"/>
                <a:cs typeface="Poppins"/>
                <a:sym typeface="Poppins"/>
              </a:rPr>
              <a:t>region has seen the highest sales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1"/>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295" name="Google Shape;295;p31"/>
          <p:cNvSpPr txBox="1"/>
          <p:nvPr>
            <p:ph idx="3" type="body"/>
          </p:nvPr>
        </p:nvSpPr>
        <p:spPr>
          <a:xfrm>
            <a:off x="11553668"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296" name="Google Shape;296;p31"/>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297" name="Google Shape;297;p31"/>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298" name="Google Shape;298;p31"/>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299" name="Google Shape;299;p31"/>
          <p:cNvSpPr txBox="1"/>
          <p:nvPr>
            <p:ph type="title"/>
          </p:nvPr>
        </p:nvSpPr>
        <p:spPr>
          <a:xfrm>
            <a:off x="1167491" y="136525"/>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IN">
                <a:solidFill>
                  <a:schemeClr val="dk1"/>
                </a:solidFill>
              </a:rPr>
              <a:t>Summary</a:t>
            </a:r>
            <a:endParaRPr>
              <a:solidFill>
                <a:schemeClr val="dk1"/>
              </a:solidFill>
            </a:endParaRPr>
          </a:p>
        </p:txBody>
      </p:sp>
      <p:sp>
        <p:nvSpPr>
          <p:cNvPr id="300" name="Google Shape;300;p31"/>
          <p:cNvSpPr/>
          <p:nvPr/>
        </p:nvSpPr>
        <p:spPr>
          <a:xfrm>
            <a:off x="7409904" y="5179135"/>
            <a:ext cx="2573126" cy="1664351"/>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01" name="Google Shape;301;p31"/>
          <p:cNvSpPr txBox="1"/>
          <p:nvPr/>
        </p:nvSpPr>
        <p:spPr>
          <a:xfrm>
            <a:off x="867232" y="1711272"/>
            <a:ext cx="10114905" cy="424731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Arial"/>
              <a:buChar char="•"/>
            </a:pPr>
            <a:r>
              <a:rPr b="0" i="0" lang="en-IN" sz="1800" u="none" cap="none" strike="noStrike">
                <a:solidFill>
                  <a:schemeClr val="accent1"/>
                </a:solidFill>
                <a:latin typeface="Poppins"/>
                <a:ea typeface="Poppins"/>
                <a:cs typeface="Poppins"/>
                <a:sym typeface="Poppins"/>
              </a:rPr>
              <a:t>Cosmetic products are very popular among people of Europe and these products generated the highest profit </a:t>
            </a:r>
            <a:r>
              <a:rPr b="1" i="0" lang="en-IN" sz="1800" u="none" cap="none" strike="noStrike">
                <a:solidFill>
                  <a:srgbClr val="0C0C0C"/>
                </a:solidFill>
                <a:latin typeface="Poppins"/>
                <a:ea typeface="Poppins"/>
                <a:cs typeface="Poppins"/>
                <a:sym typeface="Poppins"/>
              </a:rPr>
              <a:t>($14.56 million) </a:t>
            </a:r>
            <a:r>
              <a:rPr b="0" i="0" lang="en-IN" sz="1800" u="none" cap="none" strike="noStrike">
                <a:solidFill>
                  <a:schemeClr val="accent1"/>
                </a:solidFill>
                <a:latin typeface="Poppins"/>
                <a:ea typeface="Poppins"/>
                <a:cs typeface="Poppins"/>
                <a:sym typeface="Poppins"/>
              </a:rPr>
              <a:t>of all items. So, it is advisable to create some marketing campaigns promoting Cosmetic products.</a:t>
            </a:r>
            <a:endParaRPr/>
          </a:p>
          <a:p>
            <a:pPr indent="0" lvl="0" marL="0" marR="0" rtl="0" algn="l">
              <a:lnSpc>
                <a:spcPct val="100000"/>
              </a:lnSpc>
              <a:spcBef>
                <a:spcPts val="0"/>
              </a:spcBef>
              <a:spcAft>
                <a:spcPts val="0"/>
              </a:spcAft>
              <a:buNone/>
            </a:pPr>
            <a:r>
              <a:t/>
            </a:r>
            <a:endParaRPr b="0" i="0" sz="1800" u="none" cap="none" strike="noStrike">
              <a:solidFill>
                <a:schemeClr val="accent1"/>
              </a:solidFill>
              <a:latin typeface="Poppins"/>
              <a:ea typeface="Poppins"/>
              <a:cs typeface="Poppins"/>
              <a:sym typeface="Poppins"/>
            </a:endParaRPr>
          </a:p>
          <a:p>
            <a:pPr indent="-342900" lvl="0" marL="342900" marR="0" rtl="0" algn="l">
              <a:lnSpc>
                <a:spcPct val="100000"/>
              </a:lnSpc>
              <a:spcBef>
                <a:spcPts val="0"/>
              </a:spcBef>
              <a:spcAft>
                <a:spcPts val="0"/>
              </a:spcAft>
              <a:buClr>
                <a:srgbClr val="000000"/>
              </a:buClr>
              <a:buSzPts val="1800"/>
              <a:buFont typeface="Arial"/>
              <a:buChar char="•"/>
            </a:pPr>
            <a:r>
              <a:rPr b="0" i="0" lang="en-IN" sz="1800" u="none" cap="none" strike="noStrike">
                <a:solidFill>
                  <a:schemeClr val="accent1"/>
                </a:solidFill>
                <a:latin typeface="Poppins"/>
                <a:ea typeface="Poppins"/>
                <a:cs typeface="Poppins"/>
                <a:sym typeface="Poppins"/>
              </a:rPr>
              <a:t>Total Population of North America prefer to shop offline as compared to people of Europe, who mostly prefer Online channel for shopping. But because high profits are coming from Online channel, it advisable to </a:t>
            </a:r>
            <a:r>
              <a:rPr b="1" i="0" lang="en-IN" sz="1800" u="none" cap="none" strike="noStrike">
                <a:solidFill>
                  <a:srgbClr val="0C0C0C"/>
                </a:solidFill>
                <a:latin typeface="Poppins"/>
                <a:ea typeface="Poppins"/>
                <a:cs typeface="Poppins"/>
                <a:sym typeface="Poppins"/>
              </a:rPr>
              <a:t>promote</a:t>
            </a:r>
            <a:r>
              <a:rPr b="0" i="0" lang="en-IN" sz="1800" u="none" cap="none" strike="noStrike">
                <a:solidFill>
                  <a:schemeClr val="accent1"/>
                </a:solidFill>
                <a:latin typeface="Poppins"/>
                <a:ea typeface="Poppins"/>
                <a:cs typeface="Poppins"/>
                <a:sym typeface="Poppins"/>
              </a:rPr>
              <a:t> </a:t>
            </a:r>
            <a:r>
              <a:rPr b="1" i="0" lang="en-IN" sz="1800" u="none" cap="none" strike="noStrike">
                <a:solidFill>
                  <a:srgbClr val="0C0C0C"/>
                </a:solidFill>
                <a:latin typeface="Poppins"/>
                <a:ea typeface="Poppins"/>
                <a:cs typeface="Poppins"/>
                <a:sym typeface="Poppins"/>
              </a:rPr>
              <a:t>products</a:t>
            </a:r>
            <a:r>
              <a:rPr b="0" i="0" lang="en-IN" sz="1800" u="none" cap="none" strike="noStrike">
                <a:solidFill>
                  <a:schemeClr val="accent1"/>
                </a:solidFill>
                <a:latin typeface="Poppins"/>
                <a:ea typeface="Poppins"/>
                <a:cs typeface="Poppins"/>
                <a:sym typeface="Poppins"/>
              </a:rPr>
              <a:t> </a:t>
            </a:r>
            <a:r>
              <a:rPr b="1" i="0" lang="en-IN" sz="1800" u="none" cap="none" strike="noStrike">
                <a:solidFill>
                  <a:srgbClr val="0C0C0C"/>
                </a:solidFill>
                <a:latin typeface="Poppins"/>
                <a:ea typeface="Poppins"/>
                <a:cs typeface="Poppins"/>
                <a:sym typeface="Poppins"/>
              </a:rPr>
              <a:t>online</a:t>
            </a:r>
            <a:r>
              <a:rPr b="0" i="0" lang="en-IN" sz="1800" u="none" cap="none" strike="noStrike">
                <a:solidFill>
                  <a:schemeClr val="accent1"/>
                </a:solidFill>
                <a:latin typeface="Poppins"/>
                <a:ea typeface="Poppins"/>
                <a:cs typeface="Poppins"/>
                <a:sym typeface="Poppins"/>
              </a:rPr>
              <a:t>.</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Poppins"/>
              <a:ea typeface="Poppins"/>
              <a:cs typeface="Poppins"/>
              <a:sym typeface="Poppins"/>
            </a:endParaRPr>
          </a:p>
          <a:p>
            <a:pPr indent="-342900" lvl="0" marL="342900" marR="0" rtl="0" algn="l">
              <a:lnSpc>
                <a:spcPct val="100000"/>
              </a:lnSpc>
              <a:spcBef>
                <a:spcPts val="0"/>
              </a:spcBef>
              <a:spcAft>
                <a:spcPts val="0"/>
              </a:spcAft>
              <a:buClr>
                <a:srgbClr val="000000"/>
              </a:buClr>
              <a:buSzPts val="1800"/>
              <a:buFont typeface="Arial"/>
              <a:buChar char="•"/>
            </a:pPr>
            <a:r>
              <a:rPr b="0" i="0" lang="en-IN" sz="1800" u="none" cap="none" strike="noStrike">
                <a:solidFill>
                  <a:schemeClr val="accent1"/>
                </a:solidFill>
                <a:latin typeface="Poppins"/>
                <a:ea typeface="Poppins"/>
                <a:cs typeface="Poppins"/>
                <a:sym typeface="Poppins"/>
              </a:rPr>
              <a:t>The Region Sub-Saharan Africa has generated the highest profit where people bought </a:t>
            </a:r>
            <a:r>
              <a:rPr b="1" i="0" lang="en-IN" sz="1800" u="none" cap="none" strike="noStrike">
                <a:solidFill>
                  <a:srgbClr val="0C0C0C"/>
                </a:solidFill>
                <a:latin typeface="Poppins"/>
                <a:ea typeface="Poppins"/>
                <a:cs typeface="Poppins"/>
                <a:sym typeface="Poppins"/>
              </a:rPr>
              <a:t>Fruits</a:t>
            </a:r>
            <a:r>
              <a:rPr b="0" i="0" lang="en-IN" sz="1800" u="none" cap="none" strike="noStrike">
                <a:solidFill>
                  <a:schemeClr val="accent1"/>
                </a:solidFill>
                <a:latin typeface="Poppins"/>
                <a:ea typeface="Poppins"/>
                <a:cs typeface="Poppins"/>
                <a:sym typeface="Poppins"/>
              </a:rPr>
              <a:t> the most, with approx. </a:t>
            </a:r>
            <a:r>
              <a:rPr b="1" i="0" lang="en-IN" sz="1800" u="none" cap="none" strike="noStrike">
                <a:solidFill>
                  <a:srgbClr val="0C0C0C"/>
                </a:solidFill>
                <a:latin typeface="Poppins"/>
                <a:ea typeface="Poppins"/>
                <a:cs typeface="Poppins"/>
                <a:sym typeface="Poppins"/>
              </a:rPr>
              <a:t>31</a:t>
            </a:r>
            <a:r>
              <a:rPr b="0" i="0" lang="en-IN" sz="1800" u="none" cap="none" strike="noStrike">
                <a:solidFill>
                  <a:schemeClr val="accent1"/>
                </a:solidFill>
                <a:latin typeface="Poppins"/>
                <a:ea typeface="Poppins"/>
                <a:cs typeface="Poppins"/>
                <a:sym typeface="Poppins"/>
              </a:rPr>
              <a:t> </a:t>
            </a:r>
            <a:r>
              <a:rPr b="1" i="0" lang="en-IN" sz="1800" u="none" cap="none" strike="noStrike">
                <a:solidFill>
                  <a:srgbClr val="0C0C0C"/>
                </a:solidFill>
                <a:latin typeface="Poppins"/>
                <a:ea typeface="Poppins"/>
                <a:cs typeface="Poppins"/>
                <a:sym typeface="Poppins"/>
              </a:rPr>
              <a:t>thousands</a:t>
            </a:r>
            <a:r>
              <a:rPr b="0" i="0" lang="en-IN" sz="1800" u="none" cap="none" strike="noStrike">
                <a:solidFill>
                  <a:schemeClr val="accent1"/>
                </a:solidFill>
                <a:latin typeface="Poppins"/>
                <a:ea typeface="Poppins"/>
                <a:cs typeface="Poppins"/>
                <a:sym typeface="Poppins"/>
              </a:rPr>
              <a:t> unit sold. Highlight the health benefits of fruits during campaigns and align marketing with local preferences.</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Poppins"/>
              <a:ea typeface="Poppins"/>
              <a:cs typeface="Poppins"/>
              <a:sym typeface="Poppins"/>
            </a:endParaRPr>
          </a:p>
          <a:p>
            <a:pPr indent="-342900" lvl="0" marL="342900" marR="0" rtl="0" algn="l">
              <a:lnSpc>
                <a:spcPct val="100000"/>
              </a:lnSpc>
              <a:spcBef>
                <a:spcPts val="0"/>
              </a:spcBef>
              <a:spcAft>
                <a:spcPts val="0"/>
              </a:spcAft>
              <a:buClr>
                <a:srgbClr val="000000"/>
              </a:buClr>
              <a:buSzPts val="1800"/>
              <a:buFont typeface="Arial"/>
              <a:buChar char="•"/>
            </a:pPr>
            <a:r>
              <a:rPr b="0" i="0" lang="en-IN" sz="1800" u="none" cap="none" strike="noStrike">
                <a:solidFill>
                  <a:schemeClr val="accent1"/>
                </a:solidFill>
                <a:latin typeface="Poppins"/>
                <a:ea typeface="Poppins"/>
                <a:cs typeface="Poppins"/>
                <a:sym typeface="Poppins"/>
              </a:rPr>
              <a:t>The second most purchased item, after Cosmetics in Europe is </a:t>
            </a:r>
            <a:r>
              <a:rPr b="1" i="0" lang="en-IN" sz="1800" u="none" cap="none" strike="noStrike">
                <a:solidFill>
                  <a:srgbClr val="0C0C0C"/>
                </a:solidFill>
                <a:latin typeface="Poppins"/>
                <a:ea typeface="Poppins"/>
                <a:cs typeface="Poppins"/>
                <a:sym typeface="Poppins"/>
              </a:rPr>
              <a:t>Baby</a:t>
            </a:r>
            <a:r>
              <a:rPr b="0" i="0" lang="en-IN" sz="1800" u="none" cap="none" strike="noStrike">
                <a:solidFill>
                  <a:schemeClr val="accent1"/>
                </a:solidFill>
                <a:latin typeface="Poppins"/>
                <a:ea typeface="Poppins"/>
                <a:cs typeface="Poppins"/>
                <a:sym typeface="Poppins"/>
              </a:rPr>
              <a:t> </a:t>
            </a:r>
            <a:r>
              <a:rPr b="1" i="0" lang="en-IN" sz="1800" u="none" cap="none" strike="noStrike">
                <a:solidFill>
                  <a:srgbClr val="0C0C0C"/>
                </a:solidFill>
                <a:latin typeface="Poppins"/>
                <a:ea typeface="Poppins"/>
                <a:cs typeface="Poppins"/>
                <a:sym typeface="Poppins"/>
              </a:rPr>
              <a:t>Food</a:t>
            </a:r>
            <a:r>
              <a:rPr b="0" i="0" lang="en-IN" sz="1800" u="none" cap="none" strike="noStrike">
                <a:solidFill>
                  <a:schemeClr val="accent1"/>
                </a:solidFill>
                <a:latin typeface="Poppins"/>
                <a:ea typeface="Poppins"/>
                <a:cs typeface="Poppins"/>
                <a:sym typeface="Poppins"/>
              </a:rPr>
              <a:t>. This insight tells us that majority of people of Europe are newlywed couples. Thus you can </a:t>
            </a:r>
            <a:r>
              <a:rPr b="1" i="0" lang="en-IN" sz="1800" u="none" cap="none" strike="noStrike">
                <a:solidFill>
                  <a:srgbClr val="0C0C0C"/>
                </a:solidFill>
                <a:latin typeface="Poppins"/>
                <a:ea typeface="Poppins"/>
                <a:cs typeface="Poppins"/>
                <a:sym typeface="Poppins"/>
              </a:rPr>
              <a:t>promote</a:t>
            </a:r>
            <a:r>
              <a:rPr b="0" i="0" lang="en-IN" sz="1800" u="none" cap="none" strike="noStrike">
                <a:solidFill>
                  <a:schemeClr val="accent1"/>
                </a:solidFill>
                <a:latin typeface="Poppins"/>
                <a:ea typeface="Poppins"/>
                <a:cs typeface="Poppins"/>
                <a:sym typeface="Poppins"/>
              </a:rPr>
              <a:t> </a:t>
            </a:r>
            <a:r>
              <a:rPr b="1" i="0" lang="en-IN" sz="1800" u="none" cap="none" strike="noStrike">
                <a:solidFill>
                  <a:srgbClr val="0C0C0C"/>
                </a:solidFill>
                <a:latin typeface="Poppins"/>
                <a:ea typeface="Poppins"/>
                <a:cs typeface="Poppins"/>
                <a:sym typeface="Poppins"/>
              </a:rPr>
              <a:t>products</a:t>
            </a:r>
            <a:r>
              <a:rPr b="0" i="0" lang="en-IN" sz="1800" u="none" cap="none" strike="noStrike">
                <a:solidFill>
                  <a:schemeClr val="accent1"/>
                </a:solidFill>
                <a:latin typeface="Poppins"/>
                <a:ea typeface="Poppins"/>
                <a:cs typeface="Poppins"/>
                <a:sym typeface="Poppins"/>
              </a:rPr>
              <a:t> </a:t>
            </a:r>
            <a:r>
              <a:rPr b="1" i="0" lang="en-IN" sz="1800" u="none" cap="none" strike="noStrike">
                <a:solidFill>
                  <a:srgbClr val="0C0C0C"/>
                </a:solidFill>
                <a:latin typeface="Poppins"/>
                <a:ea typeface="Poppins"/>
                <a:cs typeface="Poppins"/>
                <a:sym typeface="Poppins"/>
              </a:rPr>
              <a:t>related</a:t>
            </a:r>
            <a:r>
              <a:rPr b="0" i="0" lang="en-IN" sz="1800" u="none" cap="none" strike="noStrike">
                <a:solidFill>
                  <a:schemeClr val="accent1"/>
                </a:solidFill>
                <a:latin typeface="Poppins"/>
                <a:ea typeface="Poppins"/>
                <a:cs typeface="Poppins"/>
                <a:sym typeface="Poppins"/>
              </a:rPr>
              <a:t> </a:t>
            </a:r>
            <a:r>
              <a:rPr b="1" i="0" lang="en-IN" sz="1800" u="none" cap="none" strike="noStrike">
                <a:solidFill>
                  <a:srgbClr val="0C0C0C"/>
                </a:solidFill>
                <a:latin typeface="Poppins"/>
                <a:ea typeface="Poppins"/>
                <a:cs typeface="Poppins"/>
                <a:sym typeface="Poppins"/>
              </a:rPr>
              <a:t>to</a:t>
            </a:r>
            <a:r>
              <a:rPr b="0" i="0" lang="en-IN" sz="1800" u="none" cap="none" strike="noStrike">
                <a:solidFill>
                  <a:schemeClr val="accent1"/>
                </a:solidFill>
                <a:latin typeface="Poppins"/>
                <a:ea typeface="Poppins"/>
                <a:cs typeface="Poppins"/>
                <a:sym typeface="Poppins"/>
              </a:rPr>
              <a:t> </a:t>
            </a:r>
            <a:r>
              <a:rPr b="1" i="0" lang="en-IN" sz="1800" u="none" cap="none" strike="noStrike">
                <a:solidFill>
                  <a:srgbClr val="0C0C0C"/>
                </a:solidFill>
                <a:latin typeface="Poppins"/>
                <a:ea typeface="Poppins"/>
                <a:cs typeface="Poppins"/>
                <a:sym typeface="Poppins"/>
              </a:rPr>
              <a:t>new</a:t>
            </a:r>
            <a:r>
              <a:rPr b="0" i="0" lang="en-IN" sz="1800" u="none" cap="none" strike="noStrike">
                <a:solidFill>
                  <a:schemeClr val="accent1"/>
                </a:solidFill>
                <a:latin typeface="Poppins"/>
                <a:ea typeface="Poppins"/>
                <a:cs typeface="Poppins"/>
                <a:sym typeface="Poppins"/>
              </a:rPr>
              <a:t> </a:t>
            </a:r>
            <a:r>
              <a:rPr b="1" i="0" lang="en-IN" sz="1800" u="none" cap="none" strike="noStrike">
                <a:solidFill>
                  <a:srgbClr val="0C0C0C"/>
                </a:solidFill>
                <a:latin typeface="Poppins"/>
                <a:ea typeface="Poppins"/>
                <a:cs typeface="Poppins"/>
                <a:sym typeface="Poppins"/>
              </a:rPr>
              <a:t>born</a:t>
            </a:r>
            <a:r>
              <a:rPr b="0" i="0" lang="en-IN" sz="1800" u="none" cap="none" strike="noStrike">
                <a:solidFill>
                  <a:schemeClr val="accent1"/>
                </a:solidFill>
                <a:latin typeface="Poppins"/>
                <a:ea typeface="Poppins"/>
                <a:cs typeface="Poppins"/>
                <a:sym typeface="Poppins"/>
              </a:rPr>
              <a:t> </a:t>
            </a:r>
            <a:r>
              <a:rPr b="1" i="0" lang="en-IN" sz="1800" u="none" cap="none" strike="noStrike">
                <a:solidFill>
                  <a:srgbClr val="0C0C0C"/>
                </a:solidFill>
                <a:latin typeface="Poppins"/>
                <a:ea typeface="Poppins"/>
                <a:cs typeface="Poppins"/>
                <a:sym typeface="Poppins"/>
              </a:rPr>
              <a:t>babies</a:t>
            </a:r>
            <a:r>
              <a:rPr b="0" i="0" lang="en-IN" sz="1800" u="none" cap="none" strike="noStrike">
                <a:solidFill>
                  <a:schemeClr val="accent1"/>
                </a:solidFill>
                <a:latin typeface="Poppins"/>
                <a:ea typeface="Poppins"/>
                <a:cs typeface="Poppins"/>
                <a:sym typeface="Poppins"/>
              </a:rPr>
              <a:t> to these people.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2"/>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307" name="Google Shape;307;p32"/>
          <p:cNvSpPr txBox="1"/>
          <p:nvPr>
            <p:ph idx="3" type="body"/>
          </p:nvPr>
        </p:nvSpPr>
        <p:spPr>
          <a:xfrm>
            <a:off x="11553668"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308" name="Google Shape;308;p32"/>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309" name="Google Shape;309;p32"/>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310" name="Google Shape;310;p32"/>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311" name="Google Shape;311;p32"/>
          <p:cNvSpPr txBox="1"/>
          <p:nvPr>
            <p:ph type="title"/>
          </p:nvPr>
        </p:nvSpPr>
        <p:spPr>
          <a:xfrm>
            <a:off x="1167491" y="136525"/>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IN">
                <a:solidFill>
                  <a:schemeClr val="dk1"/>
                </a:solidFill>
              </a:rPr>
              <a:t>Summary</a:t>
            </a:r>
            <a:endParaRPr>
              <a:solidFill>
                <a:schemeClr val="dk1"/>
              </a:solidFill>
            </a:endParaRPr>
          </a:p>
        </p:txBody>
      </p:sp>
      <p:sp>
        <p:nvSpPr>
          <p:cNvPr id="312" name="Google Shape;312;p32"/>
          <p:cNvSpPr/>
          <p:nvPr/>
        </p:nvSpPr>
        <p:spPr>
          <a:xfrm>
            <a:off x="7409904" y="5179135"/>
            <a:ext cx="2573126" cy="1664351"/>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13" name="Google Shape;313;p32"/>
          <p:cNvSpPr txBox="1"/>
          <p:nvPr/>
        </p:nvSpPr>
        <p:spPr>
          <a:xfrm>
            <a:off x="867232" y="1556524"/>
            <a:ext cx="10114905" cy="480131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Arial"/>
              <a:buChar char="•"/>
            </a:pPr>
            <a:r>
              <a:rPr b="1" i="0" lang="en-IN" sz="1800" u="none" cap="none" strike="noStrike">
                <a:solidFill>
                  <a:srgbClr val="0C0C0C"/>
                </a:solidFill>
                <a:latin typeface="Poppins"/>
                <a:ea typeface="Poppins"/>
                <a:cs typeface="Poppins"/>
                <a:sym typeface="Poppins"/>
              </a:rPr>
              <a:t>Fruits</a:t>
            </a:r>
            <a:r>
              <a:rPr b="0" i="0" lang="en-IN" sz="1800" u="none" cap="none" strike="noStrike">
                <a:solidFill>
                  <a:schemeClr val="accent1"/>
                </a:solidFill>
                <a:latin typeface="Poppins"/>
                <a:ea typeface="Poppins"/>
                <a:cs typeface="Poppins"/>
                <a:sym typeface="Poppins"/>
              </a:rPr>
              <a:t> has generated the least profit of all item types which is only </a:t>
            </a:r>
            <a:r>
              <a:rPr b="1" i="0" lang="en-IN" sz="1800" u="none" cap="none" strike="noStrike">
                <a:solidFill>
                  <a:srgbClr val="0C0C0C"/>
                </a:solidFill>
                <a:latin typeface="Poppins"/>
                <a:ea typeface="Poppins"/>
                <a:cs typeface="Poppins"/>
                <a:sym typeface="Poppins"/>
              </a:rPr>
              <a:t>$120.50</a:t>
            </a:r>
            <a:r>
              <a:rPr b="0" i="0" lang="en-IN" sz="1800" u="none" cap="none" strike="noStrike">
                <a:solidFill>
                  <a:schemeClr val="accent1"/>
                </a:solidFill>
                <a:latin typeface="Poppins"/>
                <a:ea typeface="Poppins"/>
                <a:cs typeface="Poppins"/>
                <a:sym typeface="Poppins"/>
              </a:rPr>
              <a:t> thousands. It is advisable to understand the customer needs, adjust the price and analyse the local preference. </a:t>
            </a:r>
            <a:endParaRPr/>
          </a:p>
          <a:p>
            <a:pPr indent="0" lvl="0" marL="0" marR="0" rtl="0" algn="l">
              <a:lnSpc>
                <a:spcPct val="100000"/>
              </a:lnSpc>
              <a:spcBef>
                <a:spcPts val="0"/>
              </a:spcBef>
              <a:spcAft>
                <a:spcPts val="0"/>
              </a:spcAft>
              <a:buNone/>
            </a:pPr>
            <a:r>
              <a:t/>
            </a:r>
            <a:endParaRPr b="0" i="0" sz="1800" u="none" cap="none" strike="noStrike">
              <a:solidFill>
                <a:schemeClr val="accent1"/>
              </a:solidFill>
              <a:latin typeface="Poppins"/>
              <a:ea typeface="Poppins"/>
              <a:cs typeface="Poppins"/>
              <a:sym typeface="Poppins"/>
            </a:endParaRPr>
          </a:p>
          <a:p>
            <a:pPr indent="-342900" lvl="0" marL="342900" marR="0" rtl="0" algn="l">
              <a:lnSpc>
                <a:spcPct val="100000"/>
              </a:lnSpc>
              <a:spcBef>
                <a:spcPts val="0"/>
              </a:spcBef>
              <a:spcAft>
                <a:spcPts val="0"/>
              </a:spcAft>
              <a:buClr>
                <a:srgbClr val="000000"/>
              </a:buClr>
              <a:buSzPts val="1800"/>
              <a:buFont typeface="Arial"/>
              <a:buChar char="•"/>
            </a:pPr>
            <a:r>
              <a:rPr b="1" i="0" lang="en-IN" sz="1800" u="none" cap="none" strike="noStrike">
                <a:solidFill>
                  <a:srgbClr val="0C0C0C"/>
                </a:solidFill>
                <a:latin typeface="Poppins"/>
                <a:ea typeface="Poppins"/>
                <a:cs typeface="Poppins"/>
                <a:sym typeface="Poppins"/>
              </a:rPr>
              <a:t>North</a:t>
            </a:r>
            <a:r>
              <a:rPr b="0" i="0" lang="en-IN" sz="1800" u="none" cap="none" strike="noStrike">
                <a:solidFill>
                  <a:schemeClr val="accent1"/>
                </a:solidFill>
                <a:latin typeface="Poppins"/>
                <a:ea typeface="Poppins"/>
                <a:cs typeface="Poppins"/>
                <a:sym typeface="Poppins"/>
              </a:rPr>
              <a:t> </a:t>
            </a:r>
            <a:r>
              <a:rPr b="1" i="0" lang="en-IN" sz="1800" u="none" cap="none" strike="noStrike">
                <a:solidFill>
                  <a:srgbClr val="0C0C0C"/>
                </a:solidFill>
                <a:latin typeface="Poppins"/>
                <a:ea typeface="Poppins"/>
                <a:cs typeface="Poppins"/>
                <a:sym typeface="Poppins"/>
              </a:rPr>
              <a:t>America</a:t>
            </a:r>
            <a:r>
              <a:rPr b="0" i="0" lang="en-IN" sz="1800" u="none" cap="none" strike="noStrike">
                <a:solidFill>
                  <a:schemeClr val="accent1"/>
                </a:solidFill>
                <a:latin typeface="Poppins"/>
                <a:ea typeface="Poppins"/>
                <a:cs typeface="Poppins"/>
                <a:sym typeface="Poppins"/>
              </a:rPr>
              <a:t> Region has generated the least profit by selling only </a:t>
            </a:r>
            <a:r>
              <a:rPr b="1" i="0" lang="en-IN" sz="1800" u="none" cap="none" strike="noStrike">
                <a:solidFill>
                  <a:srgbClr val="0C0C0C"/>
                </a:solidFill>
                <a:latin typeface="Poppins"/>
                <a:ea typeface="Poppins"/>
                <a:cs typeface="Poppins"/>
                <a:sym typeface="Poppins"/>
              </a:rPr>
              <a:t>Personal</a:t>
            </a:r>
            <a:r>
              <a:rPr b="0" i="0" lang="en-IN" sz="1800" u="none" cap="none" strike="noStrike">
                <a:solidFill>
                  <a:schemeClr val="accent1"/>
                </a:solidFill>
                <a:latin typeface="Poppins"/>
                <a:ea typeface="Poppins"/>
                <a:cs typeface="Poppins"/>
                <a:sym typeface="Poppins"/>
              </a:rPr>
              <a:t> </a:t>
            </a:r>
            <a:r>
              <a:rPr b="1" i="0" lang="en-IN" sz="1800" u="none" cap="none" strike="noStrike">
                <a:solidFill>
                  <a:srgbClr val="0C0C0C"/>
                </a:solidFill>
                <a:latin typeface="Poppins"/>
                <a:ea typeface="Poppins"/>
                <a:cs typeface="Poppins"/>
                <a:sym typeface="Poppins"/>
              </a:rPr>
              <a:t>Care</a:t>
            </a:r>
            <a:r>
              <a:rPr b="0" i="0" lang="en-IN" sz="1800" u="none" cap="none" strike="noStrike">
                <a:solidFill>
                  <a:schemeClr val="accent1"/>
                </a:solidFill>
                <a:latin typeface="Poppins"/>
                <a:ea typeface="Poppins"/>
                <a:cs typeface="Poppins"/>
                <a:sym typeface="Poppins"/>
              </a:rPr>
              <a:t> and </a:t>
            </a:r>
            <a:r>
              <a:rPr b="1" i="0" lang="en-IN" sz="1800" u="none" cap="none" strike="noStrike">
                <a:solidFill>
                  <a:srgbClr val="0C0C0C"/>
                </a:solidFill>
                <a:latin typeface="Poppins"/>
                <a:ea typeface="Poppins"/>
                <a:cs typeface="Poppins"/>
                <a:sym typeface="Poppins"/>
              </a:rPr>
              <a:t>Household</a:t>
            </a:r>
            <a:r>
              <a:rPr b="0" i="0" lang="en-IN" sz="1800" u="none" cap="none" strike="noStrike">
                <a:solidFill>
                  <a:schemeClr val="accent1"/>
                </a:solidFill>
                <a:latin typeface="Poppins"/>
                <a:ea typeface="Poppins"/>
                <a:cs typeface="Poppins"/>
                <a:sym typeface="Poppins"/>
              </a:rPr>
              <a:t> </a:t>
            </a:r>
            <a:r>
              <a:rPr b="1" i="0" lang="en-IN" sz="1800" u="none" cap="none" strike="noStrike">
                <a:solidFill>
                  <a:srgbClr val="0C0C0C"/>
                </a:solidFill>
                <a:latin typeface="Poppins"/>
                <a:ea typeface="Poppins"/>
                <a:cs typeface="Poppins"/>
                <a:sym typeface="Poppins"/>
              </a:rPr>
              <a:t>Items</a:t>
            </a:r>
            <a:r>
              <a:rPr b="0" i="0" lang="en-IN" sz="1800" u="none" cap="none" strike="noStrike">
                <a:solidFill>
                  <a:schemeClr val="accent1"/>
                </a:solidFill>
                <a:latin typeface="Poppins"/>
                <a:ea typeface="Poppins"/>
                <a:cs typeface="Poppins"/>
                <a:sym typeface="Poppins"/>
              </a:rPr>
              <a:t> through </a:t>
            </a:r>
            <a:r>
              <a:rPr b="1" i="0" lang="en-IN" sz="1800" u="none" cap="none" strike="noStrike">
                <a:solidFill>
                  <a:srgbClr val="0C0C0C"/>
                </a:solidFill>
                <a:latin typeface="Poppins"/>
                <a:ea typeface="Poppins"/>
                <a:cs typeface="Poppins"/>
                <a:sym typeface="Poppins"/>
              </a:rPr>
              <a:t>Offline</a:t>
            </a:r>
            <a:r>
              <a:rPr b="0" i="0" lang="en-IN" sz="1800" u="none" cap="none" strike="noStrike">
                <a:solidFill>
                  <a:schemeClr val="accent1"/>
                </a:solidFill>
                <a:latin typeface="Poppins"/>
                <a:ea typeface="Poppins"/>
                <a:cs typeface="Poppins"/>
                <a:sym typeface="Poppins"/>
              </a:rPr>
              <a:t> Channel. Try to promote products other than both these item types through Online Channel by giving some discounts. Do some survey to find local people’s preferences.</a:t>
            </a:r>
            <a:endParaRPr/>
          </a:p>
          <a:p>
            <a:pPr indent="0" lvl="0" marL="0" marR="0" rtl="0" algn="l">
              <a:lnSpc>
                <a:spcPct val="100000"/>
              </a:lnSpc>
              <a:spcBef>
                <a:spcPts val="0"/>
              </a:spcBef>
              <a:spcAft>
                <a:spcPts val="0"/>
              </a:spcAft>
              <a:buNone/>
            </a:pPr>
            <a:r>
              <a:t/>
            </a:r>
            <a:endParaRPr b="0" i="0" sz="1800" u="none" cap="none" strike="noStrike">
              <a:solidFill>
                <a:schemeClr val="accent1"/>
              </a:solidFill>
              <a:latin typeface="Poppins"/>
              <a:ea typeface="Poppins"/>
              <a:cs typeface="Poppins"/>
              <a:sym typeface="Poppins"/>
            </a:endParaRPr>
          </a:p>
          <a:p>
            <a:pPr indent="-342900" lvl="0" marL="342900" marR="0" rtl="0" algn="l">
              <a:lnSpc>
                <a:spcPct val="100000"/>
              </a:lnSpc>
              <a:spcBef>
                <a:spcPts val="0"/>
              </a:spcBef>
              <a:spcAft>
                <a:spcPts val="0"/>
              </a:spcAft>
              <a:buClr>
                <a:srgbClr val="000000"/>
              </a:buClr>
              <a:buSzPts val="1800"/>
              <a:buFont typeface="Arial"/>
              <a:buChar char="•"/>
            </a:pPr>
            <a:r>
              <a:rPr b="1" i="0" lang="en-IN" sz="1800" u="none" cap="none" strike="noStrike">
                <a:solidFill>
                  <a:srgbClr val="0C0C0C"/>
                </a:solidFill>
                <a:latin typeface="Poppins"/>
                <a:ea typeface="Poppins"/>
                <a:cs typeface="Poppins"/>
                <a:sym typeface="Poppins"/>
              </a:rPr>
              <a:t>Meat</a:t>
            </a:r>
            <a:r>
              <a:rPr b="0" i="0" lang="en-IN" sz="1800" u="none" cap="none" strike="noStrike">
                <a:solidFill>
                  <a:schemeClr val="accent1"/>
                </a:solidFill>
                <a:latin typeface="Poppins"/>
                <a:ea typeface="Poppins"/>
                <a:cs typeface="Poppins"/>
                <a:sym typeface="Poppins"/>
              </a:rPr>
              <a:t> is the least sold item type with </a:t>
            </a:r>
            <a:r>
              <a:rPr b="1" i="0" lang="en-IN" sz="1800" u="none" cap="none" strike="noStrike">
                <a:solidFill>
                  <a:srgbClr val="0C0C0C"/>
                </a:solidFill>
                <a:latin typeface="Poppins"/>
                <a:ea typeface="Poppins"/>
                <a:cs typeface="Poppins"/>
                <a:sym typeface="Poppins"/>
              </a:rPr>
              <a:t>11</a:t>
            </a:r>
            <a:r>
              <a:rPr b="0" i="0" lang="en-IN" sz="1800" u="none" cap="none" strike="noStrike">
                <a:solidFill>
                  <a:schemeClr val="accent1"/>
                </a:solidFill>
                <a:latin typeface="Poppins"/>
                <a:ea typeface="Poppins"/>
                <a:cs typeface="Poppins"/>
                <a:sym typeface="Poppins"/>
              </a:rPr>
              <a:t> </a:t>
            </a:r>
            <a:r>
              <a:rPr b="1" i="0" lang="en-IN" sz="1800" u="none" cap="none" strike="noStrike">
                <a:solidFill>
                  <a:srgbClr val="0C0C0C"/>
                </a:solidFill>
                <a:latin typeface="Poppins"/>
                <a:ea typeface="Poppins"/>
                <a:cs typeface="Poppins"/>
                <a:sym typeface="Poppins"/>
              </a:rPr>
              <a:t>thousands</a:t>
            </a:r>
            <a:r>
              <a:rPr b="0" i="0" lang="en-IN" sz="1800" u="none" cap="none" strike="noStrike">
                <a:solidFill>
                  <a:schemeClr val="accent1"/>
                </a:solidFill>
                <a:latin typeface="Poppins"/>
                <a:ea typeface="Poppins"/>
                <a:cs typeface="Poppins"/>
                <a:sym typeface="Poppins"/>
              </a:rPr>
              <a:t> units sold in Australia and Oceania and Sub-Saharan Africa Region using only </a:t>
            </a:r>
            <a:r>
              <a:rPr b="1" i="0" lang="en-IN" sz="1800" u="none" cap="none" strike="noStrike">
                <a:solidFill>
                  <a:srgbClr val="0C0C0C"/>
                </a:solidFill>
                <a:latin typeface="Poppins"/>
                <a:ea typeface="Poppins"/>
                <a:cs typeface="Poppins"/>
                <a:sym typeface="Poppins"/>
              </a:rPr>
              <a:t>Online</a:t>
            </a:r>
            <a:r>
              <a:rPr b="0" i="0" lang="en-IN" sz="1800" u="none" cap="none" strike="noStrike">
                <a:solidFill>
                  <a:schemeClr val="accent1"/>
                </a:solidFill>
                <a:latin typeface="Poppins"/>
                <a:ea typeface="Poppins"/>
                <a:cs typeface="Poppins"/>
                <a:sym typeface="Poppins"/>
              </a:rPr>
              <a:t> Channel. Consider selling different kinds of meat products and adjust the prices.</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Poppins"/>
              <a:ea typeface="Poppins"/>
              <a:cs typeface="Poppins"/>
              <a:sym typeface="Poppins"/>
            </a:endParaRPr>
          </a:p>
          <a:p>
            <a:pPr indent="-342900" lvl="0" marL="342900" marR="0" rtl="0" algn="l">
              <a:lnSpc>
                <a:spcPct val="100000"/>
              </a:lnSpc>
              <a:spcBef>
                <a:spcPts val="0"/>
              </a:spcBef>
              <a:spcAft>
                <a:spcPts val="0"/>
              </a:spcAft>
              <a:buClr>
                <a:srgbClr val="000000"/>
              </a:buClr>
              <a:buSzPts val="1800"/>
              <a:buFont typeface="Arial"/>
              <a:buChar char="•"/>
            </a:pPr>
            <a:r>
              <a:rPr b="1" i="0" lang="en-IN" sz="1800" u="none" cap="none" strike="noStrike">
                <a:solidFill>
                  <a:srgbClr val="0C0C0C"/>
                </a:solidFill>
                <a:latin typeface="Poppins"/>
                <a:ea typeface="Poppins"/>
                <a:cs typeface="Poppins"/>
                <a:sym typeface="Poppins"/>
              </a:rPr>
              <a:t>Household</a:t>
            </a:r>
            <a:r>
              <a:rPr b="0" i="0" lang="en-IN" sz="1800" u="none" cap="none" strike="noStrike">
                <a:solidFill>
                  <a:schemeClr val="accent1"/>
                </a:solidFill>
                <a:latin typeface="Poppins"/>
                <a:ea typeface="Poppins"/>
                <a:cs typeface="Poppins"/>
                <a:sym typeface="Poppins"/>
              </a:rPr>
              <a:t> </a:t>
            </a:r>
            <a:r>
              <a:rPr b="1" i="0" lang="en-IN" sz="1800" u="none" cap="none" strike="noStrike">
                <a:solidFill>
                  <a:srgbClr val="0C0C0C"/>
                </a:solidFill>
                <a:latin typeface="Poppins"/>
                <a:ea typeface="Poppins"/>
                <a:cs typeface="Poppins"/>
                <a:sym typeface="Poppins"/>
              </a:rPr>
              <a:t>Items</a:t>
            </a:r>
            <a:r>
              <a:rPr b="0" i="0" lang="en-IN" sz="1800" u="none" cap="none" strike="noStrike">
                <a:solidFill>
                  <a:schemeClr val="accent1"/>
                </a:solidFill>
                <a:latin typeface="Poppins"/>
                <a:ea typeface="Poppins"/>
                <a:cs typeface="Poppins"/>
                <a:sym typeface="Poppins"/>
              </a:rPr>
              <a:t> and </a:t>
            </a:r>
            <a:r>
              <a:rPr b="1" i="0" lang="en-IN" sz="1800" u="none" cap="none" strike="noStrike">
                <a:solidFill>
                  <a:srgbClr val="0C0C0C"/>
                </a:solidFill>
                <a:latin typeface="Poppins"/>
                <a:ea typeface="Poppins"/>
                <a:cs typeface="Poppins"/>
                <a:sym typeface="Poppins"/>
              </a:rPr>
              <a:t>Cosmetic</a:t>
            </a:r>
            <a:r>
              <a:rPr b="0" i="0" lang="en-IN" sz="1800" u="none" cap="none" strike="noStrike">
                <a:solidFill>
                  <a:schemeClr val="accent1"/>
                </a:solidFill>
                <a:latin typeface="Poppins"/>
                <a:ea typeface="Poppins"/>
                <a:cs typeface="Poppins"/>
                <a:sym typeface="Poppins"/>
              </a:rPr>
              <a:t> </a:t>
            </a:r>
            <a:r>
              <a:rPr b="1" i="0" lang="en-IN" sz="1800" u="none" cap="none" strike="noStrike">
                <a:solidFill>
                  <a:srgbClr val="0C0C0C"/>
                </a:solidFill>
                <a:latin typeface="Poppins"/>
                <a:ea typeface="Poppins"/>
                <a:cs typeface="Poppins"/>
                <a:sym typeface="Poppins"/>
              </a:rPr>
              <a:t>Products</a:t>
            </a:r>
            <a:r>
              <a:rPr b="0" i="0" lang="en-IN" sz="1800" u="none" cap="none" strike="noStrike">
                <a:solidFill>
                  <a:schemeClr val="accent1"/>
                </a:solidFill>
                <a:latin typeface="Poppins"/>
                <a:ea typeface="Poppins"/>
                <a:cs typeface="Poppins"/>
                <a:sym typeface="Poppins"/>
              </a:rPr>
              <a:t> are sold the most through </a:t>
            </a:r>
            <a:r>
              <a:rPr b="1" i="0" lang="en-IN" sz="1800" u="none" cap="none" strike="noStrike">
                <a:solidFill>
                  <a:srgbClr val="0C0C0C"/>
                </a:solidFill>
                <a:latin typeface="Poppins"/>
                <a:ea typeface="Poppins"/>
                <a:cs typeface="Poppins"/>
                <a:sym typeface="Poppins"/>
              </a:rPr>
              <a:t>Offline</a:t>
            </a:r>
            <a:r>
              <a:rPr b="0" i="0" lang="en-IN" sz="1800" u="none" cap="none" strike="noStrike">
                <a:solidFill>
                  <a:schemeClr val="accent1"/>
                </a:solidFill>
                <a:latin typeface="Poppins"/>
                <a:ea typeface="Poppins"/>
                <a:cs typeface="Poppins"/>
                <a:sym typeface="Poppins"/>
              </a:rPr>
              <a:t> and </a:t>
            </a:r>
            <a:r>
              <a:rPr b="1" i="0" lang="en-IN" sz="1800" u="none" cap="none" strike="noStrike">
                <a:solidFill>
                  <a:srgbClr val="0C0C0C"/>
                </a:solidFill>
                <a:latin typeface="Poppins"/>
                <a:ea typeface="Poppins"/>
                <a:cs typeface="Poppins"/>
                <a:sym typeface="Poppins"/>
              </a:rPr>
              <a:t>Online</a:t>
            </a:r>
            <a:r>
              <a:rPr b="0" i="0" lang="en-IN" sz="1800" u="none" cap="none" strike="noStrike">
                <a:solidFill>
                  <a:schemeClr val="accent1"/>
                </a:solidFill>
                <a:latin typeface="Poppins"/>
                <a:ea typeface="Poppins"/>
                <a:cs typeface="Poppins"/>
                <a:sym typeface="Poppins"/>
              </a:rPr>
              <a:t> Channels respectively. Enhance physical stores with attractive displays and promotions for Household Items. Run targeted ads and make the website more user friendly for Cosmetic products.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3"/>
          <p:cNvSpPr txBox="1"/>
          <p:nvPr>
            <p:ph type="ctrTitle"/>
          </p:nvPr>
        </p:nvSpPr>
        <p:spPr>
          <a:xfrm>
            <a:off x="1167494" y="1122363"/>
            <a:ext cx="6220278" cy="2387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rial"/>
              <a:buNone/>
            </a:pPr>
            <a:r>
              <a:rPr lang="en-I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IN"/>
              <a:t>Objectives</a:t>
            </a:r>
            <a:endParaRPr/>
          </a:p>
        </p:txBody>
      </p:sp>
      <p:sp>
        <p:nvSpPr>
          <p:cNvPr id="131" name="Google Shape;131;p17"/>
          <p:cNvSpPr txBox="1"/>
          <p:nvPr>
            <p:ph idx="12" type="sldNum"/>
          </p:nvPr>
        </p:nvSpPr>
        <p:spPr>
          <a:xfrm>
            <a:off x="10206318" y="6356350"/>
            <a:ext cx="160468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32" name="Google Shape;132;p17"/>
          <p:cNvSpPr txBox="1"/>
          <p:nvPr/>
        </p:nvSpPr>
        <p:spPr>
          <a:xfrm>
            <a:off x="1036525" y="460325"/>
            <a:ext cx="9910200" cy="5540400"/>
          </a:xfrm>
          <a:prstGeom prst="rect">
            <a:avLst/>
          </a:prstGeom>
          <a:noFill/>
          <a:ln>
            <a:noFill/>
          </a:ln>
        </p:spPr>
        <p:txBody>
          <a:bodyPr anchorCtr="0" anchor="b" bIns="45700" lIns="91425" spcFirstLastPara="1" rIns="91425" wrap="square" tIns="45700">
            <a:noAutofit/>
          </a:bodyPr>
          <a:lstStyle/>
          <a:p>
            <a:pPr indent="-152400" lvl="0" marL="342900" marR="0" rtl="0" algn="l">
              <a:lnSpc>
                <a:spcPct val="90000"/>
              </a:lnSpc>
              <a:spcBef>
                <a:spcPts val="0"/>
              </a:spcBef>
              <a:spcAft>
                <a:spcPts val="0"/>
              </a:spcAft>
              <a:buClr>
                <a:schemeClr val="dk1"/>
              </a:buClr>
              <a:buSzPts val="1800"/>
              <a:buFont typeface="Arial"/>
              <a:buChar char="•"/>
            </a:pPr>
            <a:r>
              <a:rPr b="0" i="0" lang="en-IN" sz="1800" u="none" cap="none" strike="noStrike">
                <a:solidFill>
                  <a:schemeClr val="lt1"/>
                </a:solidFill>
                <a:latin typeface="Poppins"/>
                <a:ea typeface="Poppins"/>
                <a:cs typeface="Poppins"/>
                <a:sym typeface="Poppins"/>
              </a:rPr>
              <a:t>To calculate total sales, total profit, average profit margin and average unit price</a:t>
            </a:r>
            <a:endParaRPr sz="1800"/>
          </a:p>
          <a:p>
            <a:pPr indent="-38100" lvl="0" marL="342900" marR="0" rtl="0" algn="l">
              <a:lnSpc>
                <a:spcPct val="90000"/>
              </a:lnSpc>
              <a:spcBef>
                <a:spcPts val="0"/>
              </a:spcBef>
              <a:spcAft>
                <a:spcPts val="0"/>
              </a:spcAft>
              <a:buClr>
                <a:schemeClr val="dk1"/>
              </a:buClr>
              <a:buSzPts val="4800"/>
              <a:buFont typeface="Arial"/>
              <a:buNone/>
            </a:pPr>
            <a:r>
              <a:t/>
            </a:r>
            <a:endParaRPr b="0" i="0" sz="1800" u="none" cap="none" strike="noStrike">
              <a:solidFill>
                <a:schemeClr val="lt1"/>
              </a:solidFill>
              <a:latin typeface="Poppins"/>
              <a:ea typeface="Poppins"/>
              <a:cs typeface="Poppins"/>
              <a:sym typeface="Poppins"/>
            </a:endParaRPr>
          </a:p>
          <a:p>
            <a:pPr indent="-152400" lvl="0" marL="342900" marR="0" rtl="0" algn="l">
              <a:lnSpc>
                <a:spcPct val="90000"/>
              </a:lnSpc>
              <a:spcBef>
                <a:spcPts val="0"/>
              </a:spcBef>
              <a:spcAft>
                <a:spcPts val="0"/>
              </a:spcAft>
              <a:buClr>
                <a:schemeClr val="dk1"/>
              </a:buClr>
              <a:buSzPts val="1800"/>
              <a:buFont typeface="Arial"/>
              <a:buChar char="•"/>
            </a:pPr>
            <a:r>
              <a:rPr b="0" i="0" lang="en-IN" sz="1800" u="none" cap="none" strike="noStrike">
                <a:solidFill>
                  <a:schemeClr val="lt1"/>
                </a:solidFill>
                <a:latin typeface="Poppins"/>
                <a:ea typeface="Poppins"/>
                <a:cs typeface="Poppins"/>
                <a:sym typeface="Poppins"/>
              </a:rPr>
              <a:t>To find which order priority gave highest sales</a:t>
            </a:r>
            <a:endParaRPr sz="1800"/>
          </a:p>
          <a:p>
            <a:pPr indent="-38100" lvl="0" marL="342900" marR="0" rtl="0" algn="l">
              <a:lnSpc>
                <a:spcPct val="90000"/>
              </a:lnSpc>
              <a:spcBef>
                <a:spcPts val="0"/>
              </a:spcBef>
              <a:spcAft>
                <a:spcPts val="0"/>
              </a:spcAft>
              <a:buClr>
                <a:schemeClr val="dk1"/>
              </a:buClr>
              <a:buSzPts val="4800"/>
              <a:buFont typeface="Arial"/>
              <a:buNone/>
            </a:pPr>
            <a:r>
              <a:t/>
            </a:r>
            <a:endParaRPr b="0" i="0" sz="1800" u="none" cap="none" strike="noStrike">
              <a:solidFill>
                <a:schemeClr val="lt1"/>
              </a:solidFill>
              <a:latin typeface="Poppins"/>
              <a:ea typeface="Poppins"/>
              <a:cs typeface="Poppins"/>
              <a:sym typeface="Poppins"/>
            </a:endParaRPr>
          </a:p>
          <a:p>
            <a:pPr indent="-152400" lvl="0" marL="342900" marR="0" rtl="0" algn="l">
              <a:lnSpc>
                <a:spcPct val="90000"/>
              </a:lnSpc>
              <a:spcBef>
                <a:spcPts val="0"/>
              </a:spcBef>
              <a:spcAft>
                <a:spcPts val="0"/>
              </a:spcAft>
              <a:buClr>
                <a:schemeClr val="dk1"/>
              </a:buClr>
              <a:buSzPts val="1800"/>
              <a:buFont typeface="Arial"/>
              <a:buChar char="•"/>
            </a:pPr>
            <a:r>
              <a:rPr b="0" i="0" lang="en-IN" sz="1800" u="none" cap="none" strike="noStrike">
                <a:solidFill>
                  <a:schemeClr val="lt1"/>
                </a:solidFill>
                <a:latin typeface="Poppins"/>
                <a:ea typeface="Poppins"/>
                <a:cs typeface="Poppins"/>
                <a:sym typeface="Poppins"/>
              </a:rPr>
              <a:t>To find which is the </a:t>
            </a:r>
            <a:r>
              <a:rPr lang="en-IN" sz="1800">
                <a:solidFill>
                  <a:schemeClr val="lt1"/>
                </a:solidFill>
                <a:latin typeface="Poppins"/>
                <a:ea typeface="Poppins"/>
                <a:cs typeface="Poppins"/>
                <a:sym typeface="Poppins"/>
              </a:rPr>
              <a:t>best seller</a:t>
            </a:r>
            <a:r>
              <a:rPr b="0" i="0" lang="en-IN" sz="1800" u="none" cap="none" strike="noStrike">
                <a:solidFill>
                  <a:schemeClr val="lt1"/>
                </a:solidFill>
                <a:latin typeface="Poppins"/>
                <a:ea typeface="Poppins"/>
                <a:cs typeface="Poppins"/>
                <a:sym typeface="Poppins"/>
              </a:rPr>
              <a:t> Item type</a:t>
            </a:r>
            <a:endParaRPr sz="1800"/>
          </a:p>
          <a:p>
            <a:pPr indent="-38100" lvl="0" marL="342900" marR="0" rtl="0" algn="l">
              <a:lnSpc>
                <a:spcPct val="90000"/>
              </a:lnSpc>
              <a:spcBef>
                <a:spcPts val="0"/>
              </a:spcBef>
              <a:spcAft>
                <a:spcPts val="0"/>
              </a:spcAft>
              <a:buClr>
                <a:schemeClr val="dk1"/>
              </a:buClr>
              <a:buSzPts val="4800"/>
              <a:buFont typeface="Arial"/>
              <a:buNone/>
            </a:pPr>
            <a:r>
              <a:t/>
            </a:r>
            <a:endParaRPr b="0" i="0" sz="1800" u="none" cap="none" strike="noStrike">
              <a:solidFill>
                <a:schemeClr val="lt1"/>
              </a:solidFill>
              <a:latin typeface="Poppins"/>
              <a:ea typeface="Poppins"/>
              <a:cs typeface="Poppins"/>
              <a:sym typeface="Poppins"/>
            </a:endParaRPr>
          </a:p>
          <a:p>
            <a:pPr indent="-152400" lvl="0" marL="342900" marR="0" rtl="0" algn="l">
              <a:lnSpc>
                <a:spcPct val="90000"/>
              </a:lnSpc>
              <a:spcBef>
                <a:spcPts val="0"/>
              </a:spcBef>
              <a:spcAft>
                <a:spcPts val="0"/>
              </a:spcAft>
              <a:buClr>
                <a:schemeClr val="dk1"/>
              </a:buClr>
              <a:buSzPts val="1800"/>
              <a:buFont typeface="Arial"/>
              <a:buChar char="•"/>
            </a:pPr>
            <a:r>
              <a:rPr b="0" i="0" lang="en-IN" sz="1800" u="none" cap="none" strike="noStrike">
                <a:solidFill>
                  <a:schemeClr val="lt1"/>
                </a:solidFill>
                <a:latin typeface="Poppins"/>
                <a:ea typeface="Poppins"/>
                <a:cs typeface="Poppins"/>
                <a:sym typeface="Poppins"/>
              </a:rPr>
              <a:t>To find which mode of channel generated maximum sales</a:t>
            </a:r>
            <a:endParaRPr sz="1800"/>
          </a:p>
          <a:p>
            <a:pPr indent="-38100" lvl="0" marL="342900" marR="0" rtl="0" algn="l">
              <a:lnSpc>
                <a:spcPct val="90000"/>
              </a:lnSpc>
              <a:spcBef>
                <a:spcPts val="0"/>
              </a:spcBef>
              <a:spcAft>
                <a:spcPts val="0"/>
              </a:spcAft>
              <a:buClr>
                <a:schemeClr val="dk1"/>
              </a:buClr>
              <a:buSzPts val="4800"/>
              <a:buFont typeface="Arial"/>
              <a:buNone/>
            </a:pPr>
            <a:r>
              <a:t/>
            </a:r>
            <a:endParaRPr b="0" i="0" sz="1800" u="none" cap="none" strike="noStrike">
              <a:solidFill>
                <a:schemeClr val="lt1"/>
              </a:solidFill>
              <a:latin typeface="Poppins"/>
              <a:ea typeface="Poppins"/>
              <a:cs typeface="Poppins"/>
              <a:sym typeface="Poppins"/>
            </a:endParaRPr>
          </a:p>
          <a:p>
            <a:pPr indent="-152400" lvl="0" marL="342900" marR="0" rtl="0" algn="l">
              <a:lnSpc>
                <a:spcPct val="90000"/>
              </a:lnSpc>
              <a:spcBef>
                <a:spcPts val="0"/>
              </a:spcBef>
              <a:spcAft>
                <a:spcPts val="0"/>
              </a:spcAft>
              <a:buClr>
                <a:schemeClr val="dk1"/>
              </a:buClr>
              <a:buSzPts val="1800"/>
              <a:buFont typeface="Arial"/>
              <a:buChar char="•"/>
            </a:pPr>
            <a:r>
              <a:rPr b="0" i="0" lang="en-IN" sz="1800" u="none" cap="none" strike="noStrike">
                <a:solidFill>
                  <a:schemeClr val="lt1"/>
                </a:solidFill>
                <a:latin typeface="Poppins"/>
                <a:ea typeface="Poppins"/>
                <a:cs typeface="Poppins"/>
                <a:sym typeface="Poppins"/>
              </a:rPr>
              <a:t>To find yearly total sales</a:t>
            </a:r>
            <a:endParaRPr sz="1800"/>
          </a:p>
          <a:p>
            <a:pPr indent="-38100" lvl="0" marL="342900" marR="0" rtl="0" algn="l">
              <a:lnSpc>
                <a:spcPct val="90000"/>
              </a:lnSpc>
              <a:spcBef>
                <a:spcPts val="0"/>
              </a:spcBef>
              <a:spcAft>
                <a:spcPts val="0"/>
              </a:spcAft>
              <a:buClr>
                <a:schemeClr val="dk1"/>
              </a:buClr>
              <a:buSzPts val="4800"/>
              <a:buFont typeface="Arial"/>
              <a:buNone/>
            </a:pPr>
            <a:r>
              <a:t/>
            </a:r>
            <a:endParaRPr b="0" i="0" sz="1800" u="none" cap="none" strike="noStrike">
              <a:solidFill>
                <a:schemeClr val="lt1"/>
              </a:solidFill>
              <a:latin typeface="Poppins"/>
              <a:ea typeface="Poppins"/>
              <a:cs typeface="Poppins"/>
              <a:sym typeface="Poppins"/>
            </a:endParaRPr>
          </a:p>
          <a:p>
            <a:pPr indent="-152400" lvl="0" marL="342900" marR="0" rtl="0" algn="l">
              <a:lnSpc>
                <a:spcPct val="90000"/>
              </a:lnSpc>
              <a:spcBef>
                <a:spcPts val="0"/>
              </a:spcBef>
              <a:spcAft>
                <a:spcPts val="0"/>
              </a:spcAft>
              <a:buClr>
                <a:schemeClr val="dk1"/>
              </a:buClr>
              <a:buSzPts val="1800"/>
              <a:buFont typeface="Arial"/>
              <a:buChar char="•"/>
            </a:pPr>
            <a:r>
              <a:rPr b="0" i="0" lang="en-IN" sz="1800" u="none" cap="none" strike="noStrike">
                <a:solidFill>
                  <a:schemeClr val="lt1"/>
                </a:solidFill>
                <a:latin typeface="Poppins"/>
                <a:ea typeface="Poppins"/>
                <a:cs typeface="Poppins"/>
                <a:sym typeface="Poppins"/>
              </a:rPr>
              <a:t>To find total sales and total profit by region</a:t>
            </a:r>
            <a:endParaRPr sz="1800"/>
          </a:p>
          <a:p>
            <a:pPr indent="-38100" lvl="0" marL="342900" marR="0" rtl="0" algn="l">
              <a:lnSpc>
                <a:spcPct val="90000"/>
              </a:lnSpc>
              <a:spcBef>
                <a:spcPts val="0"/>
              </a:spcBef>
              <a:spcAft>
                <a:spcPts val="0"/>
              </a:spcAft>
              <a:buClr>
                <a:schemeClr val="dk1"/>
              </a:buClr>
              <a:buSzPts val="4800"/>
              <a:buFont typeface="Arial"/>
              <a:buNone/>
            </a:pPr>
            <a:r>
              <a:t/>
            </a:r>
            <a:endParaRPr b="0" i="0" sz="1800" u="none" cap="none" strike="noStrike">
              <a:solidFill>
                <a:schemeClr val="lt1"/>
              </a:solidFill>
              <a:latin typeface="Poppins"/>
              <a:ea typeface="Poppins"/>
              <a:cs typeface="Poppins"/>
              <a:sym typeface="Poppins"/>
            </a:endParaRPr>
          </a:p>
          <a:p>
            <a:pPr indent="-152400" lvl="0" marL="342900" marR="0" rtl="0" algn="l">
              <a:lnSpc>
                <a:spcPct val="90000"/>
              </a:lnSpc>
              <a:spcBef>
                <a:spcPts val="0"/>
              </a:spcBef>
              <a:spcAft>
                <a:spcPts val="0"/>
              </a:spcAft>
              <a:buClr>
                <a:schemeClr val="dk1"/>
              </a:buClr>
              <a:buSzPts val="1800"/>
              <a:buFont typeface="Arial"/>
              <a:buChar char="•"/>
            </a:pPr>
            <a:r>
              <a:rPr b="0" i="0" lang="en-IN" sz="1800" u="none" cap="none" strike="noStrike">
                <a:solidFill>
                  <a:schemeClr val="lt1"/>
                </a:solidFill>
                <a:latin typeface="Poppins"/>
                <a:ea typeface="Poppins"/>
                <a:cs typeface="Poppins"/>
                <a:sym typeface="Poppins"/>
              </a:rPr>
              <a:t>To find the number of units sold of a particular item type</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38" name="Google Shape;138;p18"/>
          <p:cNvSpPr txBox="1"/>
          <p:nvPr>
            <p:ph idx="3" type="body"/>
          </p:nvPr>
        </p:nvSpPr>
        <p:spPr>
          <a:xfrm>
            <a:off x="11539726"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139" name="Google Shape;139;p18"/>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140" name="Google Shape;140;p18"/>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141" name="Google Shape;141;p18"/>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142" name="Google Shape;142;p18"/>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IN"/>
              <a:t>The Process</a:t>
            </a:r>
            <a:endParaRPr/>
          </a:p>
        </p:txBody>
      </p:sp>
      <p:sp>
        <p:nvSpPr>
          <p:cNvPr id="143" name="Google Shape;143;p18"/>
          <p:cNvSpPr txBox="1"/>
          <p:nvPr/>
        </p:nvSpPr>
        <p:spPr>
          <a:xfrm>
            <a:off x="1206404" y="2787329"/>
            <a:ext cx="9779100" cy="1325700"/>
          </a:xfrm>
          <a:prstGeom prst="rect">
            <a:avLst/>
          </a:prstGeom>
          <a:noFill/>
          <a:ln>
            <a:noFill/>
          </a:ln>
        </p:spPr>
        <p:txBody>
          <a:bodyPr anchorCtr="0" anchor="b" bIns="45700" lIns="91425" spcFirstLastPara="1" rIns="91425" wrap="square" tIns="45700">
            <a:noAutofit/>
          </a:bodyPr>
          <a:lstStyle/>
          <a:p>
            <a:pPr indent="-241300" lvl="0" marL="457200" marR="0" rtl="0" algn="l">
              <a:lnSpc>
                <a:spcPct val="90000"/>
              </a:lnSpc>
              <a:spcBef>
                <a:spcPts val="0"/>
              </a:spcBef>
              <a:spcAft>
                <a:spcPts val="0"/>
              </a:spcAft>
              <a:buClr>
                <a:schemeClr val="dk1"/>
              </a:buClr>
              <a:buSzPts val="1400"/>
              <a:buFont typeface="Arial"/>
              <a:buChar char="•"/>
            </a:pPr>
            <a:r>
              <a:rPr b="0" i="0" lang="en-IN" u="none" cap="none" strike="noStrike">
                <a:solidFill>
                  <a:srgbClr val="004DBF"/>
                </a:solidFill>
                <a:latin typeface="Poppins"/>
                <a:ea typeface="Poppins"/>
                <a:cs typeface="Poppins"/>
                <a:sym typeface="Poppins"/>
              </a:rPr>
              <a:t>Data Collection</a:t>
            </a:r>
            <a:endParaRPr/>
          </a:p>
          <a:p>
            <a:pPr indent="-152400" lvl="0" marL="457200" marR="0" rtl="0" algn="l">
              <a:lnSpc>
                <a:spcPct val="90000"/>
              </a:lnSpc>
              <a:spcBef>
                <a:spcPts val="0"/>
              </a:spcBef>
              <a:spcAft>
                <a:spcPts val="0"/>
              </a:spcAft>
              <a:buClr>
                <a:schemeClr val="dk1"/>
              </a:buClr>
              <a:buSzPts val="4800"/>
              <a:buFont typeface="Arial"/>
              <a:buNone/>
            </a:pPr>
            <a:r>
              <a:t/>
            </a:r>
            <a:endParaRPr b="0" i="0" u="none" cap="none" strike="noStrike">
              <a:solidFill>
                <a:srgbClr val="004DBF"/>
              </a:solidFill>
              <a:latin typeface="Poppins"/>
              <a:ea typeface="Poppins"/>
              <a:cs typeface="Poppins"/>
              <a:sym typeface="Poppins"/>
            </a:endParaRPr>
          </a:p>
          <a:p>
            <a:pPr indent="-241300" lvl="0" marL="457200" marR="0" rtl="0" algn="l">
              <a:lnSpc>
                <a:spcPct val="90000"/>
              </a:lnSpc>
              <a:spcBef>
                <a:spcPts val="0"/>
              </a:spcBef>
              <a:spcAft>
                <a:spcPts val="0"/>
              </a:spcAft>
              <a:buClr>
                <a:schemeClr val="dk1"/>
              </a:buClr>
              <a:buSzPts val="1400"/>
              <a:buFont typeface="Arial"/>
              <a:buChar char="•"/>
            </a:pPr>
            <a:r>
              <a:rPr b="0" i="0" lang="en-IN" u="none" cap="none" strike="noStrike">
                <a:solidFill>
                  <a:srgbClr val="004DBF"/>
                </a:solidFill>
                <a:latin typeface="Poppins"/>
                <a:ea typeface="Poppins"/>
                <a:cs typeface="Poppins"/>
                <a:sym typeface="Poppins"/>
              </a:rPr>
              <a:t>Data Cleaning</a:t>
            </a:r>
            <a:endParaRPr/>
          </a:p>
          <a:p>
            <a:pPr indent="-152400" lvl="0" marL="457200" marR="0" rtl="0" algn="l">
              <a:lnSpc>
                <a:spcPct val="90000"/>
              </a:lnSpc>
              <a:spcBef>
                <a:spcPts val="0"/>
              </a:spcBef>
              <a:spcAft>
                <a:spcPts val="0"/>
              </a:spcAft>
              <a:buClr>
                <a:schemeClr val="dk1"/>
              </a:buClr>
              <a:buSzPts val="4800"/>
              <a:buFont typeface="Arial"/>
              <a:buNone/>
            </a:pPr>
            <a:r>
              <a:t/>
            </a:r>
            <a:endParaRPr b="0" i="0" u="none" cap="none" strike="noStrike">
              <a:solidFill>
                <a:srgbClr val="004DBF"/>
              </a:solidFill>
              <a:latin typeface="Poppins"/>
              <a:ea typeface="Poppins"/>
              <a:cs typeface="Poppins"/>
              <a:sym typeface="Poppins"/>
            </a:endParaRPr>
          </a:p>
          <a:p>
            <a:pPr indent="-241300" lvl="0" marL="457200" marR="0" rtl="0" algn="l">
              <a:lnSpc>
                <a:spcPct val="90000"/>
              </a:lnSpc>
              <a:spcBef>
                <a:spcPts val="0"/>
              </a:spcBef>
              <a:spcAft>
                <a:spcPts val="0"/>
              </a:spcAft>
              <a:buClr>
                <a:schemeClr val="dk1"/>
              </a:buClr>
              <a:buSzPts val="1400"/>
              <a:buFont typeface="Arial"/>
              <a:buChar char="•"/>
            </a:pPr>
            <a:r>
              <a:rPr b="0" i="0" lang="en-IN" u="none" cap="none" strike="noStrike">
                <a:solidFill>
                  <a:srgbClr val="004DBF"/>
                </a:solidFill>
                <a:latin typeface="Poppins"/>
                <a:ea typeface="Poppins"/>
                <a:cs typeface="Poppins"/>
                <a:sym typeface="Poppins"/>
              </a:rPr>
              <a:t>Data Analysis</a:t>
            </a:r>
            <a:endParaRPr/>
          </a:p>
          <a:p>
            <a:pPr indent="-152400" lvl="0" marL="457200" marR="0" rtl="0" algn="l">
              <a:lnSpc>
                <a:spcPct val="90000"/>
              </a:lnSpc>
              <a:spcBef>
                <a:spcPts val="0"/>
              </a:spcBef>
              <a:spcAft>
                <a:spcPts val="0"/>
              </a:spcAft>
              <a:buClr>
                <a:schemeClr val="dk1"/>
              </a:buClr>
              <a:buSzPts val="4800"/>
              <a:buFont typeface="Arial"/>
              <a:buNone/>
            </a:pPr>
            <a:r>
              <a:t/>
            </a:r>
            <a:endParaRPr b="0" i="0" u="none" cap="none" strike="noStrike">
              <a:solidFill>
                <a:srgbClr val="004DBF"/>
              </a:solidFill>
              <a:latin typeface="Poppins"/>
              <a:ea typeface="Poppins"/>
              <a:cs typeface="Poppins"/>
              <a:sym typeface="Poppins"/>
            </a:endParaRPr>
          </a:p>
          <a:p>
            <a:pPr indent="-241300" lvl="0" marL="457200" marR="0" rtl="0" algn="l">
              <a:lnSpc>
                <a:spcPct val="90000"/>
              </a:lnSpc>
              <a:spcBef>
                <a:spcPts val="0"/>
              </a:spcBef>
              <a:spcAft>
                <a:spcPts val="0"/>
              </a:spcAft>
              <a:buClr>
                <a:schemeClr val="dk1"/>
              </a:buClr>
              <a:buSzPts val="1400"/>
              <a:buFont typeface="Arial"/>
              <a:buChar char="•"/>
            </a:pPr>
            <a:r>
              <a:rPr b="0" i="0" lang="en-IN" u="none" cap="none" strike="noStrike">
                <a:solidFill>
                  <a:srgbClr val="004DBF"/>
                </a:solidFill>
                <a:latin typeface="Poppins"/>
                <a:ea typeface="Poppins"/>
                <a:cs typeface="Poppins"/>
                <a:sym typeface="Poppins"/>
              </a:rPr>
              <a:t>Insights</a:t>
            </a:r>
            <a:endParaRPr/>
          </a:p>
          <a:p>
            <a:pPr indent="-152400" lvl="0" marL="457200" marR="0" rtl="0" algn="l">
              <a:lnSpc>
                <a:spcPct val="90000"/>
              </a:lnSpc>
              <a:spcBef>
                <a:spcPts val="0"/>
              </a:spcBef>
              <a:spcAft>
                <a:spcPts val="0"/>
              </a:spcAft>
              <a:buClr>
                <a:schemeClr val="dk1"/>
              </a:buClr>
              <a:buSzPts val="4800"/>
              <a:buFont typeface="Arial"/>
              <a:buNone/>
            </a:pPr>
            <a:r>
              <a:t/>
            </a:r>
            <a:endParaRPr b="0" i="0" u="none" cap="none" strike="noStrike">
              <a:solidFill>
                <a:srgbClr val="004DBF"/>
              </a:solidFill>
              <a:latin typeface="Poppins"/>
              <a:ea typeface="Poppins"/>
              <a:cs typeface="Poppins"/>
              <a:sym typeface="Poppins"/>
            </a:endParaRPr>
          </a:p>
          <a:p>
            <a:pPr indent="-241300" lvl="0" marL="457200" marR="0" rtl="0" algn="l">
              <a:lnSpc>
                <a:spcPct val="90000"/>
              </a:lnSpc>
              <a:spcBef>
                <a:spcPts val="0"/>
              </a:spcBef>
              <a:spcAft>
                <a:spcPts val="0"/>
              </a:spcAft>
              <a:buClr>
                <a:schemeClr val="dk1"/>
              </a:buClr>
              <a:buSzPts val="1400"/>
              <a:buFont typeface="Arial"/>
              <a:buChar char="•"/>
            </a:pPr>
            <a:r>
              <a:rPr b="0" i="0" lang="en-IN" u="none" cap="none" strike="noStrike">
                <a:solidFill>
                  <a:srgbClr val="004DBF"/>
                </a:solidFill>
                <a:latin typeface="Poppins"/>
                <a:ea typeface="Poppins"/>
                <a:cs typeface="Poppins"/>
                <a:sym typeface="Poppins"/>
              </a:rPr>
              <a:t>Summary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149" name="Google Shape;149;p19"/>
          <p:cNvSpPr txBox="1"/>
          <p:nvPr>
            <p:ph idx="3" type="body"/>
          </p:nvPr>
        </p:nvSpPr>
        <p:spPr>
          <a:xfrm>
            <a:off x="11539726"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150" name="Google Shape;150;p19"/>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151" name="Google Shape;151;p19"/>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152" name="Google Shape;152;p19"/>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153" name="Google Shape;153;p19"/>
          <p:cNvSpPr txBox="1"/>
          <p:nvPr>
            <p:ph type="title"/>
          </p:nvPr>
        </p:nvSpPr>
        <p:spPr>
          <a:xfrm>
            <a:off x="1167491" y="136525"/>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IN">
                <a:solidFill>
                  <a:schemeClr val="dk1"/>
                </a:solidFill>
              </a:rPr>
              <a:t>Data Collection</a:t>
            </a:r>
            <a:endParaRPr>
              <a:solidFill>
                <a:schemeClr val="dk1"/>
              </a:solidFill>
            </a:endParaRPr>
          </a:p>
        </p:txBody>
      </p:sp>
      <p:sp>
        <p:nvSpPr>
          <p:cNvPr id="154" name="Google Shape;154;p19"/>
          <p:cNvSpPr txBox="1"/>
          <p:nvPr/>
        </p:nvSpPr>
        <p:spPr>
          <a:xfrm>
            <a:off x="1167491" y="1924060"/>
            <a:ext cx="9045058"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2400" u="none" cap="none" strike="noStrike">
                <a:solidFill>
                  <a:schemeClr val="accent1"/>
                </a:solidFill>
                <a:latin typeface="Poppins"/>
                <a:ea typeface="Poppins"/>
                <a:cs typeface="Poppins"/>
                <a:sym typeface="Poppins"/>
              </a:rPr>
              <a:t>The Data has been collected in the form of a CSV file named “</a:t>
            </a:r>
            <a:r>
              <a:rPr b="1" i="0" lang="en-IN" sz="2400" u="none" cap="none" strike="noStrike">
                <a:solidFill>
                  <a:srgbClr val="0C0C0C"/>
                </a:solidFill>
                <a:latin typeface="Poppins"/>
                <a:ea typeface="Poppins"/>
                <a:cs typeface="Poppins"/>
                <a:sym typeface="Poppins"/>
              </a:rPr>
              <a:t>Amazon</a:t>
            </a:r>
            <a:r>
              <a:rPr b="0" i="0" lang="en-IN" sz="2400" u="none" cap="none" strike="noStrike">
                <a:solidFill>
                  <a:schemeClr val="accent1"/>
                </a:solidFill>
                <a:latin typeface="Poppins"/>
                <a:ea typeface="Poppins"/>
                <a:cs typeface="Poppins"/>
                <a:sym typeface="Poppins"/>
              </a:rPr>
              <a:t> </a:t>
            </a:r>
            <a:r>
              <a:rPr b="1" i="0" lang="en-IN" sz="2400" u="none" cap="none" strike="noStrike">
                <a:solidFill>
                  <a:srgbClr val="0C0C0C"/>
                </a:solidFill>
                <a:latin typeface="Poppins"/>
                <a:ea typeface="Poppins"/>
                <a:cs typeface="Poppins"/>
                <a:sym typeface="Poppins"/>
              </a:rPr>
              <a:t>Sales</a:t>
            </a:r>
            <a:r>
              <a:rPr b="0" i="0" lang="en-IN" sz="2400" u="none" cap="none" strike="noStrike">
                <a:solidFill>
                  <a:schemeClr val="accent1"/>
                </a:solidFill>
                <a:latin typeface="Poppins"/>
                <a:ea typeface="Poppins"/>
                <a:cs typeface="Poppins"/>
                <a:sym typeface="Poppins"/>
              </a:rPr>
              <a:t> </a:t>
            </a:r>
            <a:r>
              <a:rPr b="1" i="0" lang="en-IN" sz="2400" u="none" cap="none" strike="noStrike">
                <a:solidFill>
                  <a:srgbClr val="0C0C0C"/>
                </a:solidFill>
                <a:latin typeface="Poppins"/>
                <a:ea typeface="Poppins"/>
                <a:cs typeface="Poppins"/>
                <a:sym typeface="Poppins"/>
              </a:rPr>
              <a:t>Data.csv</a:t>
            </a:r>
            <a:r>
              <a:rPr b="0" i="0" lang="en-IN" sz="2400" u="none" cap="none" strike="noStrike">
                <a:solidFill>
                  <a:schemeClr val="accent1"/>
                </a:solidFill>
                <a:latin typeface="Poppins"/>
                <a:ea typeface="Poppins"/>
                <a:cs typeface="Poppins"/>
                <a:sym typeface="Poppins"/>
              </a:rPr>
              <a:t>”. </a:t>
            </a:r>
            <a:endParaRPr/>
          </a:p>
          <a:p>
            <a:pPr indent="0" lvl="0" marL="0" marR="0" rtl="0" algn="l">
              <a:lnSpc>
                <a:spcPct val="100000"/>
              </a:lnSpc>
              <a:spcBef>
                <a:spcPts val="0"/>
              </a:spcBef>
              <a:spcAft>
                <a:spcPts val="0"/>
              </a:spcAft>
              <a:buNone/>
            </a:pPr>
            <a:r>
              <a:t/>
            </a:r>
            <a:endParaRPr b="0" i="0" sz="2400" u="none" cap="none" strike="noStrike">
              <a:solidFill>
                <a:schemeClr val="accent1"/>
              </a:solidFill>
              <a:latin typeface="Poppins"/>
              <a:ea typeface="Poppins"/>
              <a:cs typeface="Poppins"/>
              <a:sym typeface="Poppins"/>
            </a:endParaRPr>
          </a:p>
          <a:p>
            <a:pPr indent="0" lvl="0" marL="0" marR="0" rtl="0" algn="l">
              <a:lnSpc>
                <a:spcPct val="100000"/>
              </a:lnSpc>
              <a:spcBef>
                <a:spcPts val="0"/>
              </a:spcBef>
              <a:spcAft>
                <a:spcPts val="0"/>
              </a:spcAft>
              <a:buNone/>
            </a:pPr>
            <a:r>
              <a:rPr b="0" i="0" lang="en-IN" sz="2400" u="none" cap="none" strike="noStrike">
                <a:solidFill>
                  <a:schemeClr val="accent1"/>
                </a:solidFill>
                <a:latin typeface="Poppins"/>
                <a:ea typeface="Poppins"/>
                <a:cs typeface="Poppins"/>
                <a:sym typeface="Poppins"/>
              </a:rPr>
              <a:t>The CSV file has the data of sales of products during the timespan of </a:t>
            </a:r>
            <a:r>
              <a:rPr b="1" i="0" lang="en-IN" sz="2400" u="none" cap="none" strike="noStrike">
                <a:solidFill>
                  <a:srgbClr val="0C0C0C"/>
                </a:solidFill>
                <a:latin typeface="Poppins"/>
                <a:ea typeface="Poppins"/>
                <a:cs typeface="Poppins"/>
                <a:sym typeface="Poppins"/>
              </a:rPr>
              <a:t>2010</a:t>
            </a:r>
            <a:r>
              <a:rPr b="0" i="0" lang="en-IN" sz="2400" u="none" cap="none" strike="noStrike">
                <a:solidFill>
                  <a:schemeClr val="accent1"/>
                </a:solidFill>
                <a:latin typeface="Poppins"/>
                <a:ea typeface="Poppins"/>
                <a:cs typeface="Poppins"/>
                <a:sym typeface="Poppins"/>
              </a:rPr>
              <a:t> and </a:t>
            </a:r>
            <a:r>
              <a:rPr b="1" i="0" lang="en-IN" sz="2400" u="none" cap="none" strike="noStrike">
                <a:solidFill>
                  <a:srgbClr val="0C0C0C"/>
                </a:solidFill>
                <a:latin typeface="Poppins"/>
                <a:ea typeface="Poppins"/>
                <a:cs typeface="Poppins"/>
                <a:sym typeface="Poppins"/>
              </a:rPr>
              <a:t>2017</a:t>
            </a:r>
            <a:r>
              <a:rPr b="0" i="0" lang="en-IN" sz="2400" u="none" cap="none" strike="noStrike">
                <a:solidFill>
                  <a:schemeClr val="accent1"/>
                </a:solidFill>
                <a:latin typeface="Poppins"/>
                <a:ea typeface="Poppins"/>
                <a:cs typeface="Poppins"/>
                <a:sym typeface="Poppins"/>
              </a:rPr>
              <a:t>. </a:t>
            </a:r>
            <a:endParaRPr/>
          </a:p>
          <a:p>
            <a:pPr indent="0" lvl="0" marL="0" marR="0" rtl="0" algn="l">
              <a:lnSpc>
                <a:spcPct val="100000"/>
              </a:lnSpc>
              <a:spcBef>
                <a:spcPts val="0"/>
              </a:spcBef>
              <a:spcAft>
                <a:spcPts val="0"/>
              </a:spcAft>
              <a:buNone/>
            </a:pPr>
            <a:r>
              <a:t/>
            </a:r>
            <a:endParaRPr b="0" i="0" sz="2400" u="none" cap="none" strike="noStrike">
              <a:solidFill>
                <a:schemeClr val="accent1"/>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160" name="Google Shape;160;p20"/>
          <p:cNvSpPr txBox="1"/>
          <p:nvPr>
            <p:ph idx="3" type="body"/>
          </p:nvPr>
        </p:nvSpPr>
        <p:spPr>
          <a:xfrm>
            <a:off x="11539726"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161" name="Google Shape;161;p20"/>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162" name="Google Shape;162;p20"/>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163" name="Google Shape;163;p20"/>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164" name="Google Shape;164;p20"/>
          <p:cNvSpPr txBox="1"/>
          <p:nvPr>
            <p:ph type="title"/>
          </p:nvPr>
        </p:nvSpPr>
        <p:spPr>
          <a:xfrm>
            <a:off x="1167491" y="136525"/>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IN">
                <a:solidFill>
                  <a:schemeClr val="dk1"/>
                </a:solidFill>
              </a:rPr>
              <a:t>Data Cleaning</a:t>
            </a:r>
            <a:endParaRPr>
              <a:solidFill>
                <a:schemeClr val="dk1"/>
              </a:solidFill>
            </a:endParaRPr>
          </a:p>
        </p:txBody>
      </p:sp>
      <p:sp>
        <p:nvSpPr>
          <p:cNvPr id="165" name="Google Shape;165;p20"/>
          <p:cNvSpPr txBox="1"/>
          <p:nvPr/>
        </p:nvSpPr>
        <p:spPr>
          <a:xfrm>
            <a:off x="1167491" y="1721846"/>
            <a:ext cx="9779100" cy="378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2400" u="none" cap="none" strike="noStrike">
                <a:solidFill>
                  <a:schemeClr val="accent1"/>
                </a:solidFill>
                <a:latin typeface="Poppins"/>
                <a:ea typeface="Poppins"/>
                <a:cs typeface="Poppins"/>
                <a:sym typeface="Poppins"/>
              </a:rPr>
              <a:t>There were no Null values or blank fields</a:t>
            </a:r>
            <a:endParaRPr/>
          </a:p>
          <a:p>
            <a:pPr indent="0" lvl="0" marL="0" marR="0" rtl="0" algn="l">
              <a:lnSpc>
                <a:spcPct val="100000"/>
              </a:lnSpc>
              <a:spcBef>
                <a:spcPts val="0"/>
              </a:spcBef>
              <a:spcAft>
                <a:spcPts val="0"/>
              </a:spcAft>
              <a:buNone/>
            </a:pPr>
            <a:r>
              <a:t/>
            </a:r>
            <a:endParaRPr b="0" i="0" sz="2400" u="none" cap="none" strike="noStrike">
              <a:solidFill>
                <a:schemeClr val="accent1"/>
              </a:solidFill>
              <a:latin typeface="Poppins"/>
              <a:ea typeface="Poppins"/>
              <a:cs typeface="Poppins"/>
              <a:sym typeface="Poppins"/>
            </a:endParaRPr>
          </a:p>
          <a:p>
            <a:pPr indent="0" lvl="0" marL="0" marR="0" rtl="0" algn="l">
              <a:lnSpc>
                <a:spcPct val="100000"/>
              </a:lnSpc>
              <a:spcBef>
                <a:spcPts val="0"/>
              </a:spcBef>
              <a:spcAft>
                <a:spcPts val="0"/>
              </a:spcAft>
              <a:buNone/>
            </a:pPr>
            <a:r>
              <a:rPr b="0" i="0" lang="en-IN" sz="2400" u="none" cap="none" strike="noStrike">
                <a:solidFill>
                  <a:schemeClr val="accent1"/>
                </a:solidFill>
                <a:latin typeface="Poppins"/>
                <a:ea typeface="Poppins"/>
                <a:cs typeface="Poppins"/>
                <a:sym typeface="Poppins"/>
              </a:rPr>
              <a:t>Some values in ‘</a:t>
            </a:r>
            <a:r>
              <a:rPr b="1" i="0" lang="en-IN" sz="2400" u="none" cap="none" strike="noStrike">
                <a:solidFill>
                  <a:srgbClr val="0C0C0C"/>
                </a:solidFill>
                <a:latin typeface="Poppins"/>
                <a:ea typeface="Poppins"/>
                <a:cs typeface="Poppins"/>
                <a:sym typeface="Poppins"/>
              </a:rPr>
              <a:t>Order</a:t>
            </a:r>
            <a:r>
              <a:rPr b="0" i="0" lang="en-IN" sz="2400" u="none" cap="none" strike="noStrike">
                <a:solidFill>
                  <a:schemeClr val="accent1"/>
                </a:solidFill>
                <a:latin typeface="Poppins"/>
                <a:ea typeface="Poppins"/>
                <a:cs typeface="Poppins"/>
                <a:sym typeface="Poppins"/>
              </a:rPr>
              <a:t> </a:t>
            </a:r>
            <a:r>
              <a:rPr b="1" i="0" lang="en-IN" sz="2400" u="none" cap="none" strike="noStrike">
                <a:solidFill>
                  <a:srgbClr val="0C0C0C"/>
                </a:solidFill>
                <a:latin typeface="Poppins"/>
                <a:ea typeface="Poppins"/>
                <a:cs typeface="Poppins"/>
                <a:sym typeface="Poppins"/>
              </a:rPr>
              <a:t>Date</a:t>
            </a:r>
            <a:r>
              <a:rPr b="0" i="0" lang="en-IN" sz="2400" u="none" cap="none" strike="noStrike">
                <a:solidFill>
                  <a:schemeClr val="accent1"/>
                </a:solidFill>
                <a:latin typeface="Poppins"/>
                <a:ea typeface="Poppins"/>
                <a:cs typeface="Poppins"/>
                <a:sym typeface="Poppins"/>
              </a:rPr>
              <a:t>’ and ‘</a:t>
            </a:r>
            <a:r>
              <a:rPr b="1" i="0" lang="en-IN" sz="2400" u="none" cap="none" strike="noStrike">
                <a:solidFill>
                  <a:srgbClr val="0C0C0C"/>
                </a:solidFill>
                <a:latin typeface="Poppins"/>
                <a:ea typeface="Poppins"/>
                <a:cs typeface="Poppins"/>
                <a:sym typeface="Poppins"/>
              </a:rPr>
              <a:t>Ship</a:t>
            </a:r>
            <a:r>
              <a:rPr b="0" i="0" lang="en-IN" sz="2400" u="none" cap="none" strike="noStrike">
                <a:solidFill>
                  <a:schemeClr val="accent1"/>
                </a:solidFill>
                <a:latin typeface="Poppins"/>
                <a:ea typeface="Poppins"/>
                <a:cs typeface="Poppins"/>
                <a:sym typeface="Poppins"/>
              </a:rPr>
              <a:t> </a:t>
            </a:r>
            <a:r>
              <a:rPr b="1" i="0" lang="en-IN" sz="2400" u="none" cap="none" strike="noStrike">
                <a:solidFill>
                  <a:srgbClr val="0C0C0C"/>
                </a:solidFill>
                <a:latin typeface="Poppins"/>
                <a:ea typeface="Poppins"/>
                <a:cs typeface="Poppins"/>
                <a:sym typeface="Poppins"/>
              </a:rPr>
              <a:t>Date</a:t>
            </a:r>
            <a:r>
              <a:rPr b="0" i="0" lang="en-IN" sz="2400" u="none" cap="none" strike="noStrike">
                <a:solidFill>
                  <a:schemeClr val="accent1"/>
                </a:solidFill>
                <a:latin typeface="Poppins"/>
                <a:ea typeface="Poppins"/>
                <a:cs typeface="Poppins"/>
                <a:sym typeface="Poppins"/>
              </a:rPr>
              <a:t>’ columns are in String </a:t>
            </a:r>
            <a:r>
              <a:rPr lang="en-IN" sz="2400">
                <a:solidFill>
                  <a:schemeClr val="accent1"/>
                </a:solidFill>
                <a:latin typeface="Poppins"/>
                <a:ea typeface="Poppins"/>
                <a:cs typeface="Poppins"/>
                <a:sym typeface="Poppins"/>
              </a:rPr>
              <a:t>data type</a:t>
            </a:r>
            <a:r>
              <a:rPr b="0" i="0" lang="en-IN" sz="2400" u="none" cap="none" strike="noStrike">
                <a:solidFill>
                  <a:schemeClr val="accent1"/>
                </a:solidFill>
                <a:latin typeface="Poppins"/>
                <a:ea typeface="Poppins"/>
                <a:cs typeface="Poppins"/>
                <a:sym typeface="Poppins"/>
              </a:rPr>
              <a:t>. So we converted them to </a:t>
            </a:r>
            <a:r>
              <a:rPr b="1" i="0" lang="en-IN" sz="2400" u="none" cap="none" strike="noStrike">
                <a:solidFill>
                  <a:srgbClr val="0C0C0C"/>
                </a:solidFill>
                <a:latin typeface="Poppins"/>
                <a:ea typeface="Poppins"/>
                <a:cs typeface="Poppins"/>
                <a:sym typeface="Poppins"/>
              </a:rPr>
              <a:t>datetime</a:t>
            </a:r>
            <a:r>
              <a:rPr b="0" i="0" lang="en-IN" sz="2400" u="none" cap="none" strike="noStrike">
                <a:solidFill>
                  <a:schemeClr val="accent1"/>
                </a:solidFill>
                <a:latin typeface="Poppins"/>
                <a:ea typeface="Poppins"/>
                <a:cs typeface="Poppins"/>
                <a:sym typeface="Poppins"/>
              </a:rPr>
              <a:t> datatype using </a:t>
            </a:r>
            <a:r>
              <a:rPr b="1" i="0" lang="en-IN" sz="2400" u="none" cap="none" strike="noStrike">
                <a:solidFill>
                  <a:srgbClr val="0C0C0C"/>
                </a:solidFill>
                <a:latin typeface="Poppins"/>
                <a:ea typeface="Poppins"/>
                <a:cs typeface="Poppins"/>
                <a:sym typeface="Poppins"/>
              </a:rPr>
              <a:t>Python</a:t>
            </a:r>
            <a:endParaRPr/>
          </a:p>
          <a:p>
            <a:pPr indent="0" lvl="0" marL="0" marR="0" rtl="0" algn="l">
              <a:lnSpc>
                <a:spcPct val="100000"/>
              </a:lnSpc>
              <a:spcBef>
                <a:spcPts val="0"/>
              </a:spcBef>
              <a:spcAft>
                <a:spcPts val="0"/>
              </a:spcAft>
              <a:buNone/>
            </a:pPr>
            <a:r>
              <a:t/>
            </a:r>
            <a:endParaRPr b="0" i="0" sz="2400" u="none" cap="none" strike="noStrike">
              <a:solidFill>
                <a:schemeClr val="accent1"/>
              </a:solidFill>
              <a:latin typeface="Poppins"/>
              <a:ea typeface="Poppins"/>
              <a:cs typeface="Poppins"/>
              <a:sym typeface="Poppins"/>
            </a:endParaRPr>
          </a:p>
          <a:p>
            <a:pPr indent="0" lvl="0" marL="0" marR="0" rtl="0" algn="l">
              <a:lnSpc>
                <a:spcPct val="100000"/>
              </a:lnSpc>
              <a:spcBef>
                <a:spcPts val="0"/>
              </a:spcBef>
              <a:spcAft>
                <a:spcPts val="0"/>
              </a:spcAft>
              <a:buNone/>
            </a:pPr>
            <a:r>
              <a:rPr b="0" i="0" lang="en-IN" sz="2400" u="none" cap="none" strike="noStrike">
                <a:solidFill>
                  <a:schemeClr val="accent1"/>
                </a:solidFill>
                <a:latin typeface="Poppins"/>
                <a:ea typeface="Poppins"/>
                <a:cs typeface="Poppins"/>
                <a:sym typeface="Poppins"/>
              </a:rPr>
              <a:t>Most of the values in ‘</a:t>
            </a:r>
            <a:r>
              <a:rPr b="1" i="0" lang="en-IN" sz="2400" u="none" cap="none" strike="noStrike">
                <a:solidFill>
                  <a:srgbClr val="0C0C0C"/>
                </a:solidFill>
                <a:latin typeface="Poppins"/>
                <a:ea typeface="Poppins"/>
                <a:cs typeface="Poppins"/>
                <a:sym typeface="Poppins"/>
              </a:rPr>
              <a:t>Total</a:t>
            </a:r>
            <a:r>
              <a:rPr b="0" i="0" lang="en-IN" sz="2400" u="none" cap="none" strike="noStrike">
                <a:solidFill>
                  <a:schemeClr val="accent1"/>
                </a:solidFill>
                <a:latin typeface="Poppins"/>
                <a:ea typeface="Poppins"/>
                <a:cs typeface="Poppins"/>
                <a:sym typeface="Poppins"/>
              </a:rPr>
              <a:t> </a:t>
            </a:r>
            <a:r>
              <a:rPr b="1" i="0" lang="en-IN" sz="2400" u="none" cap="none" strike="noStrike">
                <a:solidFill>
                  <a:srgbClr val="0C0C0C"/>
                </a:solidFill>
                <a:latin typeface="Poppins"/>
                <a:ea typeface="Poppins"/>
                <a:cs typeface="Poppins"/>
                <a:sym typeface="Poppins"/>
              </a:rPr>
              <a:t>Revenue</a:t>
            </a:r>
            <a:r>
              <a:rPr b="0" i="0" lang="en-IN" sz="2400" u="none" cap="none" strike="noStrike">
                <a:solidFill>
                  <a:schemeClr val="accent1"/>
                </a:solidFill>
                <a:latin typeface="Poppins"/>
                <a:ea typeface="Poppins"/>
                <a:cs typeface="Poppins"/>
                <a:sym typeface="Poppins"/>
              </a:rPr>
              <a:t>’, ‘</a:t>
            </a:r>
            <a:r>
              <a:rPr b="1" i="0" lang="en-IN" sz="2400" u="none" cap="none" strike="noStrike">
                <a:solidFill>
                  <a:srgbClr val="0C0C0C"/>
                </a:solidFill>
                <a:latin typeface="Poppins"/>
                <a:ea typeface="Poppins"/>
                <a:cs typeface="Poppins"/>
                <a:sym typeface="Poppins"/>
              </a:rPr>
              <a:t>Total</a:t>
            </a:r>
            <a:r>
              <a:rPr b="0" i="0" lang="en-IN" sz="2400" u="none" cap="none" strike="noStrike">
                <a:solidFill>
                  <a:schemeClr val="accent1"/>
                </a:solidFill>
                <a:latin typeface="Poppins"/>
                <a:ea typeface="Poppins"/>
                <a:cs typeface="Poppins"/>
                <a:sym typeface="Poppins"/>
              </a:rPr>
              <a:t> </a:t>
            </a:r>
            <a:r>
              <a:rPr b="1" i="0" lang="en-IN" sz="2400" u="none" cap="none" strike="noStrike">
                <a:solidFill>
                  <a:srgbClr val="0C0C0C"/>
                </a:solidFill>
                <a:latin typeface="Poppins"/>
                <a:ea typeface="Poppins"/>
                <a:cs typeface="Poppins"/>
                <a:sym typeface="Poppins"/>
              </a:rPr>
              <a:t>Cost</a:t>
            </a:r>
            <a:r>
              <a:rPr b="0" i="0" lang="en-IN" sz="2400" u="none" cap="none" strike="noStrike">
                <a:solidFill>
                  <a:schemeClr val="accent1"/>
                </a:solidFill>
                <a:latin typeface="Poppins"/>
                <a:ea typeface="Poppins"/>
                <a:cs typeface="Poppins"/>
                <a:sym typeface="Poppins"/>
              </a:rPr>
              <a:t>’ and ‘</a:t>
            </a:r>
            <a:r>
              <a:rPr b="1" i="0" lang="en-IN" sz="2400" u="none" cap="none" strike="noStrike">
                <a:solidFill>
                  <a:srgbClr val="0C0C0C"/>
                </a:solidFill>
                <a:latin typeface="Poppins"/>
                <a:ea typeface="Poppins"/>
                <a:cs typeface="Poppins"/>
                <a:sym typeface="Poppins"/>
              </a:rPr>
              <a:t>Total</a:t>
            </a:r>
            <a:r>
              <a:rPr b="0" i="0" lang="en-IN" sz="2400" u="none" cap="none" strike="noStrike">
                <a:solidFill>
                  <a:schemeClr val="accent1"/>
                </a:solidFill>
                <a:latin typeface="Poppins"/>
                <a:ea typeface="Poppins"/>
                <a:cs typeface="Poppins"/>
                <a:sym typeface="Poppins"/>
              </a:rPr>
              <a:t> </a:t>
            </a:r>
            <a:r>
              <a:rPr b="1" i="0" lang="en-IN" sz="2400" u="none" cap="none" strike="noStrike">
                <a:solidFill>
                  <a:srgbClr val="0C0C0C"/>
                </a:solidFill>
                <a:latin typeface="Poppins"/>
                <a:ea typeface="Poppins"/>
                <a:cs typeface="Poppins"/>
                <a:sym typeface="Poppins"/>
              </a:rPr>
              <a:t>Profit</a:t>
            </a:r>
            <a:r>
              <a:rPr b="0" i="0" lang="en-IN" sz="2400" u="none" cap="none" strike="noStrike">
                <a:solidFill>
                  <a:schemeClr val="accent1"/>
                </a:solidFill>
                <a:latin typeface="Poppins"/>
                <a:ea typeface="Poppins"/>
                <a:cs typeface="Poppins"/>
                <a:sym typeface="Poppins"/>
              </a:rPr>
              <a:t>’ columns are written with two decimal places, so we make sure that each value in these columns have </a:t>
            </a:r>
            <a:r>
              <a:rPr b="1" i="0" lang="en-IN" sz="2400" u="none" cap="none" strike="noStrike">
                <a:solidFill>
                  <a:srgbClr val="0C0C0C"/>
                </a:solidFill>
                <a:latin typeface="Poppins"/>
                <a:ea typeface="Poppins"/>
                <a:cs typeface="Poppins"/>
                <a:sym typeface="Poppins"/>
              </a:rPr>
              <a:t>two</a:t>
            </a:r>
            <a:r>
              <a:rPr b="0" i="0" lang="en-IN" sz="2400" u="none" cap="none" strike="noStrike">
                <a:solidFill>
                  <a:schemeClr val="accent1"/>
                </a:solidFill>
                <a:latin typeface="Poppins"/>
                <a:ea typeface="Poppins"/>
                <a:cs typeface="Poppins"/>
                <a:sym typeface="Poppins"/>
              </a:rPr>
              <a:t> </a:t>
            </a:r>
            <a:r>
              <a:rPr b="1" i="0" lang="en-IN" sz="2400" u="none" cap="none" strike="noStrike">
                <a:solidFill>
                  <a:srgbClr val="0C0C0C"/>
                </a:solidFill>
                <a:latin typeface="Poppins"/>
                <a:ea typeface="Poppins"/>
                <a:cs typeface="Poppins"/>
                <a:sym typeface="Poppins"/>
              </a:rPr>
              <a:t>decimal</a:t>
            </a:r>
            <a:r>
              <a:rPr b="0" i="0" lang="en-IN" sz="2400" u="none" cap="none" strike="noStrike">
                <a:solidFill>
                  <a:schemeClr val="accent1"/>
                </a:solidFill>
                <a:latin typeface="Poppins"/>
                <a:ea typeface="Poppins"/>
                <a:cs typeface="Poppins"/>
                <a:sym typeface="Poppins"/>
              </a:rPr>
              <a:t> </a:t>
            </a:r>
            <a:r>
              <a:rPr b="1" i="0" lang="en-IN" sz="2400" u="none" cap="none" strike="noStrike">
                <a:solidFill>
                  <a:srgbClr val="0C0C0C"/>
                </a:solidFill>
                <a:latin typeface="Poppins"/>
                <a:ea typeface="Poppins"/>
                <a:cs typeface="Poppins"/>
                <a:sym typeface="Poppins"/>
              </a:rPr>
              <a:t>places</a:t>
            </a:r>
            <a:r>
              <a:rPr b="0" i="0" lang="en-IN" sz="2400" u="none" cap="none" strike="noStrike">
                <a:solidFill>
                  <a:schemeClr val="accent1"/>
                </a:solidFill>
                <a:latin typeface="Poppins"/>
                <a:ea typeface="Poppins"/>
                <a:cs typeface="Poppins"/>
                <a:sym typeface="Poppins"/>
              </a:rPr>
              <a:t> by using </a:t>
            </a:r>
            <a:r>
              <a:rPr b="1" i="0" lang="en-IN" sz="2400" u="none" cap="none" strike="noStrike">
                <a:solidFill>
                  <a:srgbClr val="0C0C0C"/>
                </a:solidFill>
                <a:latin typeface="Poppins"/>
                <a:ea typeface="Poppins"/>
                <a:cs typeface="Poppins"/>
                <a:sym typeface="Poppins"/>
              </a:rPr>
              <a:t>Excel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171" name="Google Shape;171;p21"/>
          <p:cNvSpPr txBox="1"/>
          <p:nvPr>
            <p:ph idx="3" type="body"/>
          </p:nvPr>
        </p:nvSpPr>
        <p:spPr>
          <a:xfrm>
            <a:off x="11539726"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172" name="Google Shape;172;p21"/>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173" name="Google Shape;173;p21"/>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174" name="Google Shape;174;p21"/>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175" name="Google Shape;175;p21"/>
          <p:cNvSpPr txBox="1"/>
          <p:nvPr>
            <p:ph type="title"/>
          </p:nvPr>
        </p:nvSpPr>
        <p:spPr>
          <a:xfrm>
            <a:off x="1167491" y="136525"/>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IN">
                <a:solidFill>
                  <a:schemeClr val="dk1"/>
                </a:solidFill>
              </a:rPr>
              <a:t>Data Analysis</a:t>
            </a:r>
            <a:endParaRPr>
              <a:solidFill>
                <a:schemeClr val="dk1"/>
              </a:solidFill>
            </a:endParaRPr>
          </a:p>
        </p:txBody>
      </p:sp>
      <p:sp>
        <p:nvSpPr>
          <p:cNvPr id="176" name="Google Shape;176;p21"/>
          <p:cNvSpPr txBox="1"/>
          <p:nvPr/>
        </p:nvSpPr>
        <p:spPr>
          <a:xfrm>
            <a:off x="8043722" y="1739322"/>
            <a:ext cx="2719563" cy="43283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Arial"/>
              <a:buNone/>
            </a:pPr>
            <a:r>
              <a:rPr b="1" i="0" lang="en-IN" sz="1800" u="none" cap="none" strike="noStrike">
                <a:solidFill>
                  <a:schemeClr val="dk1"/>
                </a:solidFill>
                <a:latin typeface="Arial"/>
                <a:ea typeface="Arial"/>
                <a:cs typeface="Arial"/>
                <a:sym typeface="Arial"/>
              </a:rPr>
              <a:t>Total Sales by Year</a:t>
            </a:r>
            <a:endParaRPr/>
          </a:p>
        </p:txBody>
      </p:sp>
      <p:pic>
        <p:nvPicPr>
          <p:cNvPr id="177" name="Google Shape;177;p21"/>
          <p:cNvPicPr preferRelativeResize="0"/>
          <p:nvPr/>
        </p:nvPicPr>
        <p:blipFill rotWithShape="1">
          <a:blip r:embed="rId3">
            <a:alphaModFix/>
          </a:blip>
          <a:srcRect b="28456" l="5349" r="81191" t="18820"/>
          <a:stretch/>
        </p:blipFill>
        <p:spPr>
          <a:xfrm>
            <a:off x="1167491" y="1683609"/>
            <a:ext cx="2054680" cy="4525168"/>
          </a:xfrm>
          <a:prstGeom prst="rect">
            <a:avLst/>
          </a:prstGeom>
          <a:noFill/>
          <a:ln>
            <a:noFill/>
          </a:ln>
        </p:spPr>
      </p:pic>
      <p:sp>
        <p:nvSpPr>
          <p:cNvPr id="178" name="Google Shape;178;p21"/>
          <p:cNvSpPr/>
          <p:nvPr/>
        </p:nvSpPr>
        <p:spPr>
          <a:xfrm>
            <a:off x="7409904" y="5179135"/>
            <a:ext cx="2573126" cy="1664351"/>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179" name="Google Shape;179;p21"/>
          <p:cNvPicPr preferRelativeResize="0"/>
          <p:nvPr/>
        </p:nvPicPr>
        <p:blipFill rotWithShape="1">
          <a:blip r:embed="rId4">
            <a:alphaModFix/>
          </a:blip>
          <a:srcRect b="14691" l="29405" r="9574" t="17762"/>
          <a:stretch/>
        </p:blipFill>
        <p:spPr>
          <a:xfrm>
            <a:off x="3890680" y="1683609"/>
            <a:ext cx="6864281" cy="42720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185" name="Google Shape;185;p22"/>
          <p:cNvSpPr txBox="1"/>
          <p:nvPr>
            <p:ph idx="3" type="body"/>
          </p:nvPr>
        </p:nvSpPr>
        <p:spPr>
          <a:xfrm>
            <a:off x="11539726"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186" name="Google Shape;186;p22"/>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187" name="Google Shape;187;p22"/>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188" name="Google Shape;188;p22"/>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189" name="Google Shape;189;p22"/>
          <p:cNvSpPr txBox="1"/>
          <p:nvPr>
            <p:ph type="title"/>
          </p:nvPr>
        </p:nvSpPr>
        <p:spPr>
          <a:xfrm>
            <a:off x="1167491" y="136525"/>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IN">
                <a:solidFill>
                  <a:schemeClr val="dk1"/>
                </a:solidFill>
              </a:rPr>
              <a:t>Data Analysis</a:t>
            </a:r>
            <a:endParaRPr>
              <a:solidFill>
                <a:schemeClr val="dk1"/>
              </a:solidFill>
            </a:endParaRPr>
          </a:p>
        </p:txBody>
      </p:sp>
      <p:sp>
        <p:nvSpPr>
          <p:cNvPr id="190" name="Google Shape;190;p22"/>
          <p:cNvSpPr/>
          <p:nvPr/>
        </p:nvSpPr>
        <p:spPr>
          <a:xfrm>
            <a:off x="7409904" y="5179135"/>
            <a:ext cx="2573126" cy="1664351"/>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191" name="Google Shape;191;p22"/>
          <p:cNvPicPr preferRelativeResize="0"/>
          <p:nvPr/>
        </p:nvPicPr>
        <p:blipFill rotWithShape="1">
          <a:blip r:embed="rId3">
            <a:alphaModFix/>
          </a:blip>
          <a:srcRect b="14268" l="4405" r="66471" t="16491"/>
          <a:stretch/>
        </p:blipFill>
        <p:spPr>
          <a:xfrm>
            <a:off x="957943" y="1610178"/>
            <a:ext cx="3550816" cy="4746172"/>
          </a:xfrm>
          <a:prstGeom prst="rect">
            <a:avLst/>
          </a:prstGeom>
          <a:noFill/>
          <a:ln>
            <a:noFill/>
          </a:ln>
        </p:spPr>
      </p:pic>
      <p:pic>
        <p:nvPicPr>
          <p:cNvPr id="192" name="Google Shape;192;p22"/>
          <p:cNvPicPr preferRelativeResize="0"/>
          <p:nvPr/>
        </p:nvPicPr>
        <p:blipFill rotWithShape="1">
          <a:blip r:embed="rId4">
            <a:alphaModFix/>
          </a:blip>
          <a:srcRect b="14056" l="9576" r="31429" t="16703"/>
          <a:stretch/>
        </p:blipFill>
        <p:spPr>
          <a:xfrm>
            <a:off x="4317089" y="1474533"/>
            <a:ext cx="6916968" cy="456420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198" name="Google Shape;198;p23"/>
          <p:cNvSpPr txBox="1"/>
          <p:nvPr>
            <p:ph idx="3" type="body"/>
          </p:nvPr>
        </p:nvSpPr>
        <p:spPr>
          <a:xfrm>
            <a:off x="11539726"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199" name="Google Shape;199;p23"/>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200" name="Google Shape;200;p23"/>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201" name="Google Shape;201;p23"/>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202" name="Google Shape;202;p23"/>
          <p:cNvSpPr txBox="1"/>
          <p:nvPr>
            <p:ph type="title"/>
          </p:nvPr>
        </p:nvSpPr>
        <p:spPr>
          <a:xfrm>
            <a:off x="1167491" y="136525"/>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IN">
                <a:solidFill>
                  <a:schemeClr val="dk1"/>
                </a:solidFill>
              </a:rPr>
              <a:t>Data Analysis</a:t>
            </a:r>
            <a:endParaRPr>
              <a:solidFill>
                <a:schemeClr val="dk1"/>
              </a:solidFill>
            </a:endParaRPr>
          </a:p>
        </p:txBody>
      </p:sp>
      <p:sp>
        <p:nvSpPr>
          <p:cNvPr id="203" name="Google Shape;203;p23"/>
          <p:cNvSpPr/>
          <p:nvPr/>
        </p:nvSpPr>
        <p:spPr>
          <a:xfrm>
            <a:off x="7409904" y="5179135"/>
            <a:ext cx="2573126" cy="1664351"/>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204" name="Google Shape;204;p23"/>
          <p:cNvPicPr preferRelativeResize="0"/>
          <p:nvPr/>
        </p:nvPicPr>
        <p:blipFill rotWithShape="1">
          <a:blip r:embed="rId3">
            <a:alphaModFix/>
          </a:blip>
          <a:srcRect b="14902" l="37738" r="10213" t="31308"/>
          <a:stretch/>
        </p:blipFill>
        <p:spPr>
          <a:xfrm>
            <a:off x="1991033" y="1483695"/>
            <a:ext cx="8132098" cy="4725082"/>
          </a:xfrm>
          <a:prstGeom prst="rect">
            <a:avLst/>
          </a:prstGeom>
          <a:noFill/>
          <a:ln>
            <a:noFill/>
          </a:ln>
        </p:spPr>
      </p:pic>
      <p:sp>
        <p:nvSpPr>
          <p:cNvPr id="205" name="Google Shape;205;p23"/>
          <p:cNvSpPr txBox="1"/>
          <p:nvPr/>
        </p:nvSpPr>
        <p:spPr>
          <a:xfrm>
            <a:off x="5091362" y="6208777"/>
            <a:ext cx="3094695" cy="43283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Arial"/>
              <a:buNone/>
            </a:pPr>
            <a:r>
              <a:rPr b="1" i="0" lang="en-IN" sz="2000" u="none" cap="none" strike="noStrike">
                <a:solidFill>
                  <a:srgbClr val="3F3F3F"/>
                </a:solidFill>
                <a:latin typeface="Arial"/>
                <a:ea typeface="Arial"/>
                <a:cs typeface="Arial"/>
                <a:sym typeface="Arial"/>
              </a:rPr>
              <a:t>Total Sales by Channel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211" name="Google Shape;211;p24"/>
          <p:cNvSpPr txBox="1"/>
          <p:nvPr>
            <p:ph idx="3" type="body"/>
          </p:nvPr>
        </p:nvSpPr>
        <p:spPr>
          <a:xfrm>
            <a:off x="11539726"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212" name="Google Shape;212;p24"/>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213" name="Google Shape;213;p24"/>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214" name="Google Shape;214;p24"/>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215" name="Google Shape;215;p24"/>
          <p:cNvSpPr txBox="1"/>
          <p:nvPr>
            <p:ph type="title"/>
          </p:nvPr>
        </p:nvSpPr>
        <p:spPr>
          <a:xfrm>
            <a:off x="1167491" y="136525"/>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IN">
                <a:solidFill>
                  <a:schemeClr val="dk1"/>
                </a:solidFill>
              </a:rPr>
              <a:t>Data Analysis</a:t>
            </a:r>
            <a:endParaRPr>
              <a:solidFill>
                <a:schemeClr val="dk1"/>
              </a:solidFill>
            </a:endParaRPr>
          </a:p>
        </p:txBody>
      </p:sp>
      <p:sp>
        <p:nvSpPr>
          <p:cNvPr id="216" name="Google Shape;216;p24"/>
          <p:cNvSpPr/>
          <p:nvPr/>
        </p:nvSpPr>
        <p:spPr>
          <a:xfrm>
            <a:off x="7409904" y="5179135"/>
            <a:ext cx="2573126" cy="1664351"/>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217" name="Google Shape;217;p24"/>
          <p:cNvPicPr preferRelativeResize="0"/>
          <p:nvPr/>
        </p:nvPicPr>
        <p:blipFill rotWithShape="1">
          <a:blip r:embed="rId3">
            <a:alphaModFix/>
          </a:blip>
          <a:srcRect b="21875" l="3239" r="9575" t="17551"/>
          <a:stretch/>
        </p:blipFill>
        <p:spPr>
          <a:xfrm>
            <a:off x="317106" y="1833154"/>
            <a:ext cx="10629567" cy="41521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