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Raleway"/>
      <p:regular r:id="rId19"/>
      <p:bold r:id="rId20"/>
      <p:italic r:id="rId21"/>
      <p:boldItalic r:id="rId22"/>
    </p:embeddedFont>
    <p:embeddedFont>
      <p:font typeface="Libre Franklin"/>
      <p:regular r:id="rId23"/>
      <p:bold r:id="rId24"/>
      <p:italic r:id="rId25"/>
      <p:boldItalic r:id="rId26"/>
    </p:embeddedFont>
    <p:embeddedFont>
      <p:font typeface="Lato"/>
      <p:regular r:id="rId27"/>
      <p:bold r:id="rId28"/>
      <p:italic r:id="rId29"/>
      <p:boldItalic r:id="rId30"/>
    </p:embeddedFont>
    <p:embeddedFont>
      <p:font typeface="Inter"/>
      <p:regular r:id="rId31"/>
      <p:bold r:id="rId32"/>
    </p:embeddedFont>
    <p:embeddedFont>
      <p:font typeface="Libre Franklin Medium"/>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6583C3A-CFBC-40E5-9F32-5A08F3D46042}">
  <a:tblStyle styleId="{06583C3A-CFBC-40E5-9F32-5A08F3D46042}"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ibreFranklin-bold.fntdata"/><Relationship Id="rId23" Type="http://schemas.openxmlformats.org/officeDocument/2006/relationships/font" Target="fonts/LibreFranklin-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ibreFranklin-boldItalic.fntdata"/><Relationship Id="rId25" Type="http://schemas.openxmlformats.org/officeDocument/2006/relationships/font" Target="fonts/LibreFranklin-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Inter-regular.fntdata"/><Relationship Id="rId30" Type="http://schemas.openxmlformats.org/officeDocument/2006/relationships/font" Target="fonts/Lato-boldItalic.fntdata"/><Relationship Id="rId11" Type="http://schemas.openxmlformats.org/officeDocument/2006/relationships/slide" Target="slides/slide6.xml"/><Relationship Id="rId33" Type="http://schemas.openxmlformats.org/officeDocument/2006/relationships/font" Target="fonts/LibreFranklinMedium-regular.fntdata"/><Relationship Id="rId10" Type="http://schemas.openxmlformats.org/officeDocument/2006/relationships/slide" Target="slides/slide5.xml"/><Relationship Id="rId32" Type="http://schemas.openxmlformats.org/officeDocument/2006/relationships/font" Target="fonts/Inter-bold.fntdata"/><Relationship Id="rId13" Type="http://schemas.openxmlformats.org/officeDocument/2006/relationships/slide" Target="slides/slide8.xml"/><Relationship Id="rId35" Type="http://schemas.openxmlformats.org/officeDocument/2006/relationships/font" Target="fonts/LibreFranklinMedium-italic.fntdata"/><Relationship Id="rId12" Type="http://schemas.openxmlformats.org/officeDocument/2006/relationships/slide" Target="slides/slide7.xml"/><Relationship Id="rId34" Type="http://schemas.openxmlformats.org/officeDocument/2006/relationships/font" Target="fonts/LibreFranklinMedium-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ibreFranklinMedium-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 name="Google Shape;11;p2"/>
          <p:cNvGrpSpPr/>
          <p:nvPr/>
        </p:nvGrpSpPr>
        <p:grpSpPr>
          <a:xfrm>
            <a:off x="1107036" y="1588427"/>
            <a:ext cx="994316" cy="61102"/>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972600" y="1763267"/>
            <a:ext cx="10250700" cy="2219700"/>
          </a:xfrm>
          <a:prstGeom prst="rect">
            <a:avLst/>
          </a:prstGeom>
        </p:spPr>
        <p:txBody>
          <a:bodyPr anchorCtr="0" anchor="t" bIns="121900" lIns="121900" spcFirstLastPara="1" rIns="121900" wrap="square" tIns="121900">
            <a:normAutofit/>
          </a:bodyPr>
          <a:lstStyle>
            <a:lvl1pPr lvl="0">
              <a:spcBef>
                <a:spcPts val="0"/>
              </a:spcBef>
              <a:spcAft>
                <a:spcPts val="0"/>
              </a:spcAft>
              <a:buSzPts val="5600"/>
              <a:buNone/>
              <a:defRPr sz="5600"/>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p:txBody>
      </p:sp>
      <p:sp>
        <p:nvSpPr>
          <p:cNvPr id="15" name="Google Shape;15;p2"/>
          <p:cNvSpPr txBox="1"/>
          <p:nvPr>
            <p:ph idx="1" type="subTitle"/>
          </p:nvPr>
        </p:nvSpPr>
        <p:spPr>
          <a:xfrm>
            <a:off x="972837" y="4230533"/>
            <a:ext cx="10250700" cy="7215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1107036" y="5558926"/>
            <a:ext cx="994316" cy="61102"/>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972600" y="978600"/>
            <a:ext cx="10251300" cy="16596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78" name="Google Shape;78;p11"/>
          <p:cNvSpPr txBox="1"/>
          <p:nvPr>
            <p:ph idx="1" type="body"/>
          </p:nvPr>
        </p:nvSpPr>
        <p:spPr>
          <a:xfrm>
            <a:off x="972600" y="3030517"/>
            <a:ext cx="10251300" cy="21072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Clr>
                <a:schemeClr val="lt1"/>
              </a:buClr>
              <a:buSzPts val="1700"/>
              <a:buChar char="●"/>
              <a:defRPr>
                <a:solidFill>
                  <a:schemeClr val="lt1"/>
                </a:solidFill>
              </a:defRPr>
            </a:lvl1pPr>
            <a:lvl2pPr indent="-323850" lvl="1" marL="914400">
              <a:spcBef>
                <a:spcPts val="0"/>
              </a:spcBef>
              <a:spcAft>
                <a:spcPts val="0"/>
              </a:spcAft>
              <a:buClr>
                <a:schemeClr val="lt1"/>
              </a:buClr>
              <a:buSzPts val="1500"/>
              <a:buChar char="○"/>
              <a:defRPr>
                <a:solidFill>
                  <a:schemeClr val="lt1"/>
                </a:solidFill>
              </a:defRPr>
            </a:lvl2pPr>
            <a:lvl3pPr indent="-323850" lvl="2" marL="1371600">
              <a:spcBef>
                <a:spcPts val="0"/>
              </a:spcBef>
              <a:spcAft>
                <a:spcPts val="0"/>
              </a:spcAft>
              <a:buClr>
                <a:schemeClr val="lt1"/>
              </a:buClr>
              <a:buSzPts val="1500"/>
              <a:buChar char="■"/>
              <a:defRPr>
                <a:solidFill>
                  <a:schemeClr val="lt1"/>
                </a:solidFill>
              </a:defRPr>
            </a:lvl3pPr>
            <a:lvl4pPr indent="-323850" lvl="3" marL="1828800">
              <a:spcBef>
                <a:spcPts val="0"/>
              </a:spcBef>
              <a:spcAft>
                <a:spcPts val="0"/>
              </a:spcAft>
              <a:buClr>
                <a:schemeClr val="lt1"/>
              </a:buClr>
              <a:buSzPts val="1500"/>
              <a:buChar char="●"/>
              <a:defRPr>
                <a:solidFill>
                  <a:schemeClr val="lt1"/>
                </a:solidFill>
              </a:defRPr>
            </a:lvl4pPr>
            <a:lvl5pPr indent="-323850" lvl="4" marL="2286000">
              <a:spcBef>
                <a:spcPts val="0"/>
              </a:spcBef>
              <a:spcAft>
                <a:spcPts val="0"/>
              </a:spcAft>
              <a:buClr>
                <a:schemeClr val="lt1"/>
              </a:buClr>
              <a:buSzPts val="1500"/>
              <a:buChar char="○"/>
              <a:defRPr>
                <a:solidFill>
                  <a:schemeClr val="lt1"/>
                </a:solidFill>
              </a:defRPr>
            </a:lvl5pPr>
            <a:lvl6pPr indent="-323850" lvl="5" marL="2743200">
              <a:spcBef>
                <a:spcPts val="0"/>
              </a:spcBef>
              <a:spcAft>
                <a:spcPts val="0"/>
              </a:spcAft>
              <a:buClr>
                <a:schemeClr val="lt1"/>
              </a:buClr>
              <a:buSzPts val="1500"/>
              <a:buChar char="■"/>
              <a:defRPr>
                <a:solidFill>
                  <a:schemeClr val="lt1"/>
                </a:solidFill>
              </a:defRPr>
            </a:lvl6pPr>
            <a:lvl7pPr indent="-323850" lvl="6" marL="3200400">
              <a:spcBef>
                <a:spcPts val="0"/>
              </a:spcBef>
              <a:spcAft>
                <a:spcPts val="0"/>
              </a:spcAft>
              <a:buClr>
                <a:schemeClr val="lt1"/>
              </a:buClr>
              <a:buSzPts val="1500"/>
              <a:buChar char="●"/>
              <a:defRPr>
                <a:solidFill>
                  <a:schemeClr val="lt1"/>
                </a:solidFill>
              </a:defRPr>
            </a:lvl7pPr>
            <a:lvl8pPr indent="-323850" lvl="7" marL="3657600">
              <a:spcBef>
                <a:spcPts val="0"/>
              </a:spcBef>
              <a:spcAft>
                <a:spcPts val="0"/>
              </a:spcAft>
              <a:buClr>
                <a:schemeClr val="lt1"/>
              </a:buClr>
              <a:buSzPts val="1500"/>
              <a:buChar char="○"/>
              <a:defRPr>
                <a:solidFill>
                  <a:schemeClr val="lt1"/>
                </a:solidFill>
              </a:defRPr>
            </a:lvl8pPr>
            <a:lvl9pPr indent="-323850" lvl="8" marL="4114800">
              <a:spcBef>
                <a:spcPts val="0"/>
              </a:spcBef>
              <a:spcAft>
                <a:spcPts val="0"/>
              </a:spcAft>
              <a:buClr>
                <a:schemeClr val="lt1"/>
              </a:buClr>
              <a:buSzPts val="1500"/>
              <a:buChar char="■"/>
              <a:defRPr>
                <a:solidFill>
                  <a:schemeClr val="lt1"/>
                </a:solidFill>
              </a:defRPr>
            </a:lvl9pPr>
          </a:lstStyle>
          <a:p/>
        </p:txBody>
      </p:sp>
      <p:sp>
        <p:nvSpPr>
          <p:cNvPr id="79" name="Google Shape;79;p11"/>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1107036" y="1588427"/>
            <a:ext cx="994316" cy="61102"/>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972600" y="1763267"/>
            <a:ext cx="10251300" cy="20247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22" name="Google Shape;22;p3"/>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5" name="Google Shape;25;p4"/>
          <p:cNvGrpSpPr/>
          <p:nvPr/>
        </p:nvGrpSpPr>
        <p:grpSpPr>
          <a:xfrm>
            <a:off x="1107036" y="1588427"/>
            <a:ext cx="994316" cy="61102"/>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972600" y="1758200"/>
            <a:ext cx="102516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29" name="Google Shape;29;p4"/>
          <p:cNvSpPr txBox="1"/>
          <p:nvPr>
            <p:ph idx="1" type="body"/>
          </p:nvPr>
        </p:nvSpPr>
        <p:spPr>
          <a:xfrm>
            <a:off x="972600" y="2771833"/>
            <a:ext cx="102516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0" name="Google Shape;30;p4"/>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3" name="Google Shape;33;p5"/>
          <p:cNvGrpSpPr/>
          <p:nvPr/>
        </p:nvGrpSpPr>
        <p:grpSpPr>
          <a:xfrm>
            <a:off x="1107036" y="1588427"/>
            <a:ext cx="994316" cy="61102"/>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972600" y="1758200"/>
            <a:ext cx="102513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37" name="Google Shape;37;p5"/>
          <p:cNvSpPr txBox="1"/>
          <p:nvPr>
            <p:ph idx="1" type="body"/>
          </p:nvPr>
        </p:nvSpPr>
        <p:spPr>
          <a:xfrm>
            <a:off x="972434" y="2771833"/>
            <a:ext cx="50325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8" name="Google Shape;38;p5"/>
          <p:cNvSpPr txBox="1"/>
          <p:nvPr>
            <p:ph idx="2" type="body"/>
          </p:nvPr>
        </p:nvSpPr>
        <p:spPr>
          <a:xfrm>
            <a:off x="6191471" y="2771833"/>
            <a:ext cx="50325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9" name="Google Shape;39;p5"/>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2" name="Google Shape;42;p6"/>
          <p:cNvGrpSpPr/>
          <p:nvPr/>
        </p:nvGrpSpPr>
        <p:grpSpPr>
          <a:xfrm>
            <a:off x="1107036" y="1588427"/>
            <a:ext cx="994316" cy="61102"/>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972600" y="1758200"/>
            <a:ext cx="102513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46" name="Google Shape;46;p6"/>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9" name="Google Shape;49;p7"/>
          <p:cNvGrpSpPr/>
          <p:nvPr/>
        </p:nvGrpSpPr>
        <p:grpSpPr>
          <a:xfrm>
            <a:off x="1107036" y="1588427"/>
            <a:ext cx="994316" cy="61102"/>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973333" y="1758200"/>
            <a:ext cx="4401300" cy="18420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53" name="Google Shape;53;p7"/>
          <p:cNvSpPr txBox="1"/>
          <p:nvPr>
            <p:ph idx="1" type="body"/>
          </p:nvPr>
        </p:nvSpPr>
        <p:spPr>
          <a:xfrm>
            <a:off x="961633" y="3708967"/>
            <a:ext cx="4401300" cy="21300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4" name="Google Shape;54;p7"/>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1107036" y="5558926"/>
            <a:ext cx="994316" cy="61102"/>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972600" y="1152400"/>
            <a:ext cx="9361500" cy="39801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60" name="Google Shape;60;p8"/>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3" name="Google Shape;63;p9"/>
          <p:cNvGrpSpPr/>
          <p:nvPr/>
        </p:nvGrpSpPr>
        <p:grpSpPr>
          <a:xfrm>
            <a:off x="1107036" y="1588427"/>
            <a:ext cx="994316" cy="61102"/>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973333" y="1758200"/>
            <a:ext cx="4401300" cy="2249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67" name="Google Shape;67;p9"/>
          <p:cNvSpPr txBox="1"/>
          <p:nvPr>
            <p:ph idx="1" type="subTitle"/>
          </p:nvPr>
        </p:nvSpPr>
        <p:spPr>
          <a:xfrm>
            <a:off x="966600" y="4215367"/>
            <a:ext cx="4401300" cy="10119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68" name="Google Shape;68;p9"/>
          <p:cNvSpPr txBox="1"/>
          <p:nvPr>
            <p:ph idx="2" type="body"/>
          </p:nvPr>
        </p:nvSpPr>
        <p:spPr>
          <a:xfrm>
            <a:off x="6898967" y="1803500"/>
            <a:ext cx="4499100" cy="4034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9" name="Google Shape;69;p9"/>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966600" y="5830068"/>
            <a:ext cx="10263300" cy="6141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72" name="Google Shape;72;p10"/>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1pPr>
            <a:lvl2pPr lvl="1">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2pPr>
            <a:lvl3pPr lvl="2">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3pPr>
            <a:lvl4pPr lvl="3">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4pPr>
            <a:lvl5pPr lvl="4">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5pPr>
            <a:lvl6pPr lvl="5">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6pPr>
            <a:lvl7pPr lvl="6">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7pPr>
            <a:lvl8pPr lvl="7">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8pPr>
            <a:lvl9pPr lvl="8">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indent="-323850" lvl="1" marL="9144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indent="-323850" lvl="2" marL="13716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indent="-323850" lvl="3" marL="18288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indent="-323850" lvl="4" marL="22860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indent="-323850" lvl="5" marL="27432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indent="-323850" lvl="6" marL="32004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indent="-323850" lvl="7" marL="36576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indent="-323850" lvl="8" marL="41148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9pPr>
          </a:lstStyle>
          <a:p/>
        </p:txBody>
      </p:sp>
      <p:sp>
        <p:nvSpPr>
          <p:cNvPr id="8" name="Google Shape;8;p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3"/>
          <p:cNvPicPr preferRelativeResize="0"/>
          <p:nvPr/>
        </p:nvPicPr>
        <p:blipFill rotWithShape="1">
          <a:blip r:embed="rId3">
            <a:alphaModFix/>
          </a:blip>
          <a:srcRect b="0" l="0" r="0" t="0"/>
          <a:stretch/>
        </p:blipFill>
        <p:spPr>
          <a:xfrm>
            <a:off x="2207288" y="474050"/>
            <a:ext cx="7777423" cy="4017563"/>
          </a:xfrm>
          <a:prstGeom prst="rect">
            <a:avLst/>
          </a:prstGeom>
          <a:noFill/>
          <a:ln>
            <a:noFill/>
          </a:ln>
        </p:spPr>
      </p:pic>
      <p:sp>
        <p:nvSpPr>
          <p:cNvPr id="87" name="Google Shape;87;p13"/>
          <p:cNvSpPr txBox="1"/>
          <p:nvPr/>
        </p:nvSpPr>
        <p:spPr>
          <a:xfrm>
            <a:off x="1537398" y="5194998"/>
            <a:ext cx="1098284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600" u="none" cap="none" strike="noStrike">
                <a:solidFill>
                  <a:schemeClr val="dk1"/>
                </a:solidFill>
                <a:latin typeface="Libre Franklin"/>
                <a:ea typeface="Libre Franklin"/>
                <a:cs typeface="Libre Franklin"/>
                <a:sym typeface="Libre Franklin"/>
              </a:rPr>
              <a:t>Data Visualization of Bird Strikes between 2000-2011</a:t>
            </a:r>
            <a:endParaRPr sz="3600">
              <a:solidFill>
                <a:schemeClr val="dk1"/>
              </a:solidFill>
              <a:latin typeface="Libre Franklin"/>
              <a:ea typeface="Libre Franklin"/>
              <a:cs typeface="Libre Franklin"/>
              <a:sym typeface="Libre Frankli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nvSpPr>
        <p:spPr>
          <a:xfrm>
            <a:off x="3153334" y="140675"/>
            <a:ext cx="61533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Libre Franklin"/>
                <a:ea typeface="Libre Franklin"/>
                <a:cs typeface="Libre Franklin"/>
                <a:sym typeface="Libre Franklin"/>
              </a:rPr>
              <a:t>Phase of Flight at the time of strike</a:t>
            </a:r>
            <a:endParaRPr sz="2400">
              <a:solidFill>
                <a:schemeClr val="dk1"/>
              </a:solidFill>
              <a:latin typeface="Libre Franklin"/>
              <a:ea typeface="Libre Franklin"/>
              <a:cs typeface="Libre Franklin"/>
              <a:sym typeface="Libre Franklin"/>
            </a:endParaRPr>
          </a:p>
        </p:txBody>
      </p:sp>
      <p:pic>
        <p:nvPicPr>
          <p:cNvPr id="148" name="Google Shape;148;p22"/>
          <p:cNvPicPr preferRelativeResize="0"/>
          <p:nvPr/>
        </p:nvPicPr>
        <p:blipFill rotWithShape="1">
          <a:blip r:embed="rId3">
            <a:alphaModFix/>
          </a:blip>
          <a:srcRect b="0" l="0" r="0" t="0"/>
          <a:stretch/>
        </p:blipFill>
        <p:spPr>
          <a:xfrm>
            <a:off x="1638300" y="1195754"/>
            <a:ext cx="8915400" cy="5662246"/>
          </a:xfrm>
          <a:prstGeom prst="rect">
            <a:avLst/>
          </a:prstGeom>
          <a:noFill/>
          <a:ln>
            <a:noFill/>
          </a:ln>
        </p:spPr>
      </p:pic>
      <p:sp>
        <p:nvSpPr>
          <p:cNvPr id="149" name="Google Shape;149;p22"/>
          <p:cNvSpPr txBox="1"/>
          <p:nvPr/>
        </p:nvSpPr>
        <p:spPr>
          <a:xfrm>
            <a:off x="1718268" y="673240"/>
            <a:ext cx="90234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Highest number of strikes during Approach followed by Landing Roll and Take-off run</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nvSpPr>
        <p:spPr>
          <a:xfrm>
            <a:off x="4963866" y="160775"/>
            <a:ext cx="42147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Libre Franklin"/>
                <a:ea typeface="Libre Franklin"/>
                <a:cs typeface="Libre Franklin"/>
                <a:sym typeface="Libre Franklin"/>
              </a:rPr>
              <a:t>Impact on Flights</a:t>
            </a:r>
            <a:endParaRPr sz="2400">
              <a:solidFill>
                <a:schemeClr val="dk1"/>
              </a:solidFill>
              <a:latin typeface="Libre Franklin"/>
              <a:ea typeface="Libre Franklin"/>
              <a:cs typeface="Libre Franklin"/>
              <a:sym typeface="Libre Franklin"/>
            </a:endParaRPr>
          </a:p>
        </p:txBody>
      </p:sp>
      <p:pic>
        <p:nvPicPr>
          <p:cNvPr id="155" name="Google Shape;155;p23"/>
          <p:cNvPicPr preferRelativeResize="0"/>
          <p:nvPr/>
        </p:nvPicPr>
        <p:blipFill rotWithShape="1">
          <a:blip r:embed="rId3">
            <a:alphaModFix/>
          </a:blip>
          <a:srcRect b="0" l="0" r="0" t="0"/>
          <a:stretch/>
        </p:blipFill>
        <p:spPr>
          <a:xfrm>
            <a:off x="1638300" y="1306286"/>
            <a:ext cx="8915400" cy="5551713"/>
          </a:xfrm>
          <a:prstGeom prst="rect">
            <a:avLst/>
          </a:prstGeom>
          <a:noFill/>
          <a:ln>
            <a:noFill/>
          </a:ln>
        </p:spPr>
      </p:pic>
      <p:sp>
        <p:nvSpPr>
          <p:cNvPr id="156" name="Google Shape;156;p23"/>
          <p:cNvSpPr txBox="1"/>
          <p:nvPr/>
        </p:nvSpPr>
        <p:spPr>
          <a:xfrm>
            <a:off x="3517342" y="622438"/>
            <a:ext cx="62998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chemeClr val="dk1"/>
                </a:solidFill>
                <a:latin typeface="Libre Franklin"/>
                <a:ea typeface="Libre Franklin"/>
                <a:cs typeface="Libre Franklin"/>
                <a:sym typeface="Libre Franklin"/>
              </a:rPr>
              <a:t>91.83% incidents where there was no impact on flights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nvSpPr>
        <p:spPr>
          <a:xfrm>
            <a:off x="1917600" y="70525"/>
            <a:ext cx="85071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Libre Franklin"/>
                <a:ea typeface="Libre Franklin"/>
                <a:cs typeface="Libre Franklin"/>
                <a:sym typeface="Libre Franklin"/>
              </a:rPr>
              <a:t>Does prior warning reduces the effect of damage?</a:t>
            </a:r>
            <a:endParaRPr sz="2400">
              <a:solidFill>
                <a:schemeClr val="dk1"/>
              </a:solidFill>
              <a:latin typeface="Libre Franklin"/>
              <a:ea typeface="Libre Franklin"/>
              <a:cs typeface="Libre Franklin"/>
              <a:sym typeface="Libre Franklin"/>
            </a:endParaRPr>
          </a:p>
        </p:txBody>
      </p:sp>
      <p:pic>
        <p:nvPicPr>
          <p:cNvPr id="162" name="Google Shape;162;p24"/>
          <p:cNvPicPr preferRelativeResize="0"/>
          <p:nvPr/>
        </p:nvPicPr>
        <p:blipFill rotWithShape="1">
          <a:blip r:embed="rId3">
            <a:alphaModFix/>
          </a:blip>
          <a:srcRect b="0" l="0" r="0" t="0"/>
          <a:stretch/>
        </p:blipFill>
        <p:spPr>
          <a:xfrm>
            <a:off x="1638300" y="1386672"/>
            <a:ext cx="8915400" cy="5471327"/>
          </a:xfrm>
          <a:prstGeom prst="rect">
            <a:avLst/>
          </a:prstGeom>
          <a:noFill/>
          <a:ln>
            <a:noFill/>
          </a:ln>
        </p:spPr>
      </p:pic>
      <p:sp>
        <p:nvSpPr>
          <p:cNvPr id="163" name="Google Shape;163;p24"/>
          <p:cNvSpPr txBox="1"/>
          <p:nvPr/>
        </p:nvSpPr>
        <p:spPr>
          <a:xfrm>
            <a:off x="1788606" y="636282"/>
            <a:ext cx="876509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Prior warning to the pilot does reduces the effect damage to the airplane. In 80%  of the incidents there was no damage to the airplane.</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p:nvPr/>
        </p:nvSpPr>
        <p:spPr>
          <a:xfrm>
            <a:off x="991437" y="331596"/>
            <a:ext cx="10209125" cy="713433"/>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Libre Franklin"/>
                <a:ea typeface="Libre Franklin"/>
                <a:cs typeface="Libre Franklin"/>
                <a:sym typeface="Libre Franklin"/>
              </a:rPr>
              <a:t>Conclusion</a:t>
            </a:r>
            <a:endParaRPr sz="3600">
              <a:solidFill>
                <a:schemeClr val="lt1"/>
              </a:solidFill>
              <a:latin typeface="Libre Franklin"/>
              <a:ea typeface="Libre Franklin"/>
              <a:cs typeface="Libre Franklin"/>
              <a:sym typeface="Libre Franklin"/>
            </a:endParaRPr>
          </a:p>
        </p:txBody>
      </p:sp>
      <p:sp>
        <p:nvSpPr>
          <p:cNvPr id="169" name="Google Shape;169;p25"/>
          <p:cNvSpPr txBox="1"/>
          <p:nvPr/>
        </p:nvSpPr>
        <p:spPr>
          <a:xfrm>
            <a:off x="1165609" y="1225689"/>
            <a:ext cx="9827288" cy="5078313"/>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accent1"/>
              </a:buClr>
              <a:buSzPts val="2000"/>
              <a:buFont typeface="Noto Sans Symbols"/>
              <a:buChar char="❑"/>
            </a:pPr>
            <a:r>
              <a:rPr i="0" lang="en-US" sz="2000">
                <a:solidFill>
                  <a:schemeClr val="dk1"/>
                </a:solidFill>
                <a:latin typeface="Libre Franklin"/>
                <a:ea typeface="Libre Franklin"/>
                <a:cs typeface="Libre Franklin"/>
                <a:sym typeface="Libre Franklin"/>
              </a:rPr>
              <a:t>42.72% incidents where pilot was warned about the birds</a:t>
            </a:r>
            <a:endParaRPr/>
          </a:p>
          <a:p>
            <a:pPr indent="0" lvl="0" marL="0" marR="0" rtl="0" algn="l">
              <a:spcBef>
                <a:spcPts val="0"/>
              </a:spcBef>
              <a:spcAft>
                <a:spcPts val="0"/>
              </a:spcAft>
              <a:buNone/>
            </a:pPr>
            <a:r>
              <a:t/>
            </a:r>
            <a:endParaRPr sz="2400">
              <a:solidFill>
                <a:schemeClr val="dk1"/>
              </a:solidFill>
              <a:latin typeface="Libre Franklin"/>
              <a:ea typeface="Libre Franklin"/>
              <a:cs typeface="Libre Franklin"/>
              <a:sym typeface="Libre Franklin"/>
            </a:endParaRPr>
          </a:p>
          <a:p>
            <a:pPr indent="-342900" lvl="0" marL="342900" marR="0" rtl="0" algn="l">
              <a:spcBef>
                <a:spcPts val="0"/>
              </a:spcBef>
              <a:spcAft>
                <a:spcPts val="0"/>
              </a:spcAft>
              <a:buClr>
                <a:schemeClr val="accent1"/>
              </a:buClr>
              <a:buSzPts val="2000"/>
              <a:buFont typeface="Noto Sans Symbols"/>
              <a:buChar char="❑"/>
            </a:pPr>
            <a:r>
              <a:rPr lang="en-US" sz="2000">
                <a:solidFill>
                  <a:schemeClr val="dk1"/>
                </a:solidFill>
                <a:latin typeface="Libre Franklin"/>
                <a:ea typeface="Libre Franklin"/>
                <a:cs typeface="Libre Franklin"/>
                <a:sym typeface="Libre Franklin"/>
              </a:rPr>
              <a:t>Prior warning to the pilot reduces the risk of damage to the aircraft</a:t>
            </a:r>
            <a:endParaRPr/>
          </a:p>
          <a:p>
            <a:pPr indent="0" lvl="0" marL="0" marR="0" rtl="0" algn="l">
              <a:spcBef>
                <a:spcPts val="0"/>
              </a:spcBef>
              <a:spcAft>
                <a:spcPts val="0"/>
              </a:spcAft>
              <a:buNone/>
            </a:pPr>
            <a:r>
              <a:t/>
            </a:r>
            <a:endParaRPr sz="2400">
              <a:solidFill>
                <a:schemeClr val="dk1"/>
              </a:solidFill>
              <a:latin typeface="Libre Franklin"/>
              <a:ea typeface="Libre Franklin"/>
              <a:cs typeface="Libre Franklin"/>
              <a:sym typeface="Libre Franklin"/>
            </a:endParaRPr>
          </a:p>
          <a:p>
            <a:pPr indent="-342900" lvl="0" marL="342900" marR="0" rtl="0" algn="l">
              <a:spcBef>
                <a:spcPts val="0"/>
              </a:spcBef>
              <a:spcAft>
                <a:spcPts val="0"/>
              </a:spcAft>
              <a:buClr>
                <a:schemeClr val="accent1"/>
              </a:buClr>
              <a:buSzPts val="2000"/>
              <a:buFont typeface="Noto Sans Symbols"/>
              <a:buChar char="❑"/>
            </a:pPr>
            <a:r>
              <a:rPr lang="en-US" sz="2000">
                <a:solidFill>
                  <a:schemeClr val="dk1"/>
                </a:solidFill>
                <a:latin typeface="Libre Franklin"/>
                <a:ea typeface="Libre Franklin"/>
                <a:cs typeface="Libre Franklin"/>
                <a:sym typeface="Libre Franklin"/>
              </a:rPr>
              <a:t> </a:t>
            </a:r>
            <a:r>
              <a:rPr i="0" lang="en-US" sz="2000">
                <a:solidFill>
                  <a:schemeClr val="dk1"/>
                </a:solidFill>
                <a:latin typeface="Libre Franklin"/>
                <a:ea typeface="Libre Franklin"/>
                <a:cs typeface="Libre Franklin"/>
                <a:sym typeface="Libre Franklin"/>
              </a:rPr>
              <a:t>52.78% of incidents have happened due to some small unknown bird</a:t>
            </a:r>
            <a:r>
              <a:rPr b="1" i="0" lang="en-US" sz="2400">
                <a:solidFill>
                  <a:schemeClr val="dk1"/>
                </a:solidFill>
                <a:latin typeface="Libre Franklin"/>
                <a:ea typeface="Libre Franklin"/>
                <a:cs typeface="Libre Franklin"/>
                <a:sym typeface="Libre Franklin"/>
              </a:rPr>
              <a:t>.</a:t>
            </a:r>
            <a:endParaRPr/>
          </a:p>
          <a:p>
            <a:pPr indent="0" lvl="0" marL="0" marR="0" rtl="0" algn="l">
              <a:spcBef>
                <a:spcPts val="0"/>
              </a:spcBef>
              <a:spcAft>
                <a:spcPts val="0"/>
              </a:spcAft>
              <a:buNone/>
            </a:pPr>
            <a:r>
              <a:t/>
            </a:r>
            <a:endParaRPr b="1" i="0" sz="2400">
              <a:solidFill>
                <a:schemeClr val="dk1"/>
              </a:solidFill>
              <a:latin typeface="Libre Franklin"/>
              <a:ea typeface="Libre Franklin"/>
              <a:cs typeface="Libre Franklin"/>
              <a:sym typeface="Libre Franklin"/>
            </a:endParaRPr>
          </a:p>
          <a:p>
            <a:pPr indent="-342900" lvl="0" marL="342900" marR="0" rtl="0" algn="l">
              <a:spcBef>
                <a:spcPts val="0"/>
              </a:spcBef>
              <a:spcAft>
                <a:spcPts val="0"/>
              </a:spcAft>
              <a:buClr>
                <a:schemeClr val="accent1"/>
              </a:buClr>
              <a:buSzPts val="2000"/>
              <a:buFont typeface="Noto Sans Symbols"/>
              <a:buChar char="❑"/>
            </a:pPr>
            <a:r>
              <a:rPr b="1" lang="en-US" sz="2000">
                <a:solidFill>
                  <a:schemeClr val="dk1"/>
                </a:solidFill>
                <a:latin typeface="Libre Franklin"/>
                <a:ea typeface="Libre Franklin"/>
                <a:cs typeface="Libre Franklin"/>
                <a:sym typeface="Libre Franklin"/>
              </a:rPr>
              <a:t> </a:t>
            </a:r>
            <a:r>
              <a:rPr i="0" lang="en-US" sz="2000">
                <a:solidFill>
                  <a:schemeClr val="dk1"/>
                </a:solidFill>
                <a:latin typeface="Libre Franklin"/>
                <a:ea typeface="Libre Franklin"/>
                <a:cs typeface="Libre Franklin"/>
                <a:sym typeface="Libre Franklin"/>
              </a:rPr>
              <a:t>72.9% incidents have happened when there is 1 bird/wildlife is struck in the airplane and caused damage</a:t>
            </a:r>
            <a:r>
              <a:rPr b="1" i="0" lang="en-US" sz="2000">
                <a:solidFill>
                  <a:schemeClr val="dk1"/>
                </a:solidFill>
                <a:latin typeface="Libre Franklin"/>
                <a:ea typeface="Libre Franklin"/>
                <a:cs typeface="Libre Franklin"/>
                <a:sym typeface="Libre Franklin"/>
              </a:rPr>
              <a:t>.</a:t>
            </a:r>
            <a:endParaRPr/>
          </a:p>
          <a:p>
            <a:pPr indent="-190500" lvl="0" marL="342900" marR="0" rtl="0" algn="l">
              <a:spcBef>
                <a:spcPts val="0"/>
              </a:spcBef>
              <a:spcAft>
                <a:spcPts val="0"/>
              </a:spcAft>
              <a:buClr>
                <a:schemeClr val="accent1"/>
              </a:buClr>
              <a:buSzPts val="2400"/>
              <a:buFont typeface="Noto Sans Symbols"/>
              <a:buNone/>
            </a:pPr>
            <a:r>
              <a:t/>
            </a:r>
            <a:endParaRPr b="1" sz="2400">
              <a:solidFill>
                <a:schemeClr val="dk1"/>
              </a:solidFill>
              <a:latin typeface="Libre Franklin"/>
              <a:ea typeface="Libre Franklin"/>
              <a:cs typeface="Libre Franklin"/>
              <a:sym typeface="Libre Franklin"/>
            </a:endParaRPr>
          </a:p>
          <a:p>
            <a:pPr indent="-342900" lvl="0" marL="342900" marR="0" rtl="0" algn="l">
              <a:spcBef>
                <a:spcPts val="0"/>
              </a:spcBef>
              <a:spcAft>
                <a:spcPts val="0"/>
              </a:spcAft>
              <a:buClr>
                <a:schemeClr val="accent1"/>
              </a:buClr>
              <a:buSzPts val="2000"/>
              <a:buFont typeface="Noto Sans Symbols"/>
              <a:buChar char="❑"/>
            </a:pPr>
            <a:r>
              <a:rPr i="0" lang="en-US" sz="2000">
                <a:solidFill>
                  <a:schemeClr val="dk1"/>
                </a:solidFill>
                <a:latin typeface="Libre Franklin"/>
                <a:ea typeface="Libre Franklin"/>
                <a:cs typeface="Libre Franklin"/>
                <a:sym typeface="Libre Franklin"/>
              </a:rPr>
              <a:t>90.31% incidents caused no damage while 9.69% incidents caused damage</a:t>
            </a:r>
            <a:endParaRPr/>
          </a:p>
          <a:p>
            <a:pPr indent="-190500" lvl="0" marL="342900" marR="0" rtl="0" algn="l">
              <a:spcBef>
                <a:spcPts val="0"/>
              </a:spcBef>
              <a:spcAft>
                <a:spcPts val="0"/>
              </a:spcAft>
              <a:buClr>
                <a:schemeClr val="accent1"/>
              </a:buClr>
              <a:buSzPts val="2400"/>
              <a:buFont typeface="Noto Sans Symbols"/>
              <a:buNone/>
            </a:pPr>
            <a:r>
              <a:t/>
            </a:r>
            <a:endParaRPr sz="2400">
              <a:solidFill>
                <a:schemeClr val="dk1"/>
              </a:solidFill>
              <a:latin typeface="Libre Franklin"/>
              <a:ea typeface="Libre Franklin"/>
              <a:cs typeface="Libre Franklin"/>
              <a:sym typeface="Libre Franklin"/>
            </a:endParaRPr>
          </a:p>
          <a:p>
            <a:pPr indent="-342900" lvl="0" marL="342900" marR="0" rtl="0" algn="l">
              <a:spcBef>
                <a:spcPts val="0"/>
              </a:spcBef>
              <a:spcAft>
                <a:spcPts val="0"/>
              </a:spcAft>
              <a:buClr>
                <a:schemeClr val="accent1"/>
              </a:buClr>
              <a:buSzPts val="2000"/>
              <a:buFont typeface="Noto Sans Symbols"/>
              <a:buChar char="❑"/>
            </a:pPr>
            <a:r>
              <a:rPr i="0" lang="en-US" sz="2000">
                <a:solidFill>
                  <a:schemeClr val="dk1"/>
                </a:solidFill>
                <a:latin typeface="Libre Franklin"/>
                <a:ea typeface="Libre Franklin"/>
                <a:cs typeface="Libre Franklin"/>
                <a:sym typeface="Libre Franklin"/>
              </a:rPr>
              <a:t>80.84% of bird strike incidents have happened when the altitude of airplane was &lt;1000 ft and 19.16% have happened when altitude was &gt;1000 ft</a:t>
            </a:r>
            <a:r>
              <a:rPr b="1" i="0" lang="en-US" sz="2000">
                <a:solidFill>
                  <a:schemeClr val="dk1"/>
                </a:solidFill>
                <a:latin typeface="Inter"/>
                <a:ea typeface="Inter"/>
                <a:cs typeface="Inter"/>
                <a:sym typeface="Inter"/>
              </a:rPr>
              <a:t>.</a:t>
            </a:r>
            <a:endParaRPr/>
          </a:p>
          <a:p>
            <a:pPr indent="-215900" lvl="0" marL="342900" marR="0" rtl="0" algn="l">
              <a:spcBef>
                <a:spcPts val="0"/>
              </a:spcBef>
              <a:spcAft>
                <a:spcPts val="0"/>
              </a:spcAft>
              <a:buClr>
                <a:schemeClr val="accent1"/>
              </a:buClr>
              <a:buSzPts val="2000"/>
              <a:buFont typeface="Noto Sans Symbols"/>
              <a:buNone/>
            </a:pPr>
            <a:r>
              <a:t/>
            </a:r>
            <a:endParaRPr b="1" sz="2000">
              <a:solidFill>
                <a:schemeClr val="dk1"/>
              </a:solidFill>
              <a:latin typeface="Inter"/>
              <a:ea typeface="Inter"/>
              <a:cs typeface="Inter"/>
              <a:sym typeface="Inter"/>
            </a:endParaRPr>
          </a:p>
          <a:p>
            <a:pPr indent="-342900" lvl="0" marL="342900" marR="0" rtl="0" algn="l">
              <a:spcBef>
                <a:spcPts val="0"/>
              </a:spcBef>
              <a:spcAft>
                <a:spcPts val="0"/>
              </a:spcAft>
              <a:buClr>
                <a:schemeClr val="accent1"/>
              </a:buClr>
              <a:buSzPts val="2000"/>
              <a:buFont typeface="Noto Sans Symbols"/>
              <a:buChar char="❑"/>
            </a:pPr>
            <a:r>
              <a:rPr b="0" i="0" lang="en-US" sz="2000">
                <a:solidFill>
                  <a:schemeClr val="dk1"/>
                </a:solidFill>
                <a:latin typeface="Inter"/>
                <a:ea typeface="Inter"/>
                <a:cs typeface="Inter"/>
                <a:sym typeface="Inter"/>
              </a:rPr>
              <a:t> </a:t>
            </a:r>
            <a:r>
              <a:rPr i="0" lang="en-US" sz="2000">
                <a:solidFill>
                  <a:schemeClr val="dk1"/>
                </a:solidFill>
                <a:latin typeface="Libre Franklin"/>
                <a:ea typeface="Libre Franklin"/>
                <a:cs typeface="Libre Franklin"/>
                <a:sym typeface="Libre Franklin"/>
              </a:rPr>
              <a:t>Most of the incidents have happened when there is no cloud in each year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p:nvPr/>
        </p:nvSpPr>
        <p:spPr>
          <a:xfrm>
            <a:off x="494044" y="401933"/>
            <a:ext cx="11203912" cy="813917"/>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Libre Franklin"/>
                <a:ea typeface="Libre Franklin"/>
                <a:cs typeface="Libre Franklin"/>
                <a:sym typeface="Libre Franklin"/>
              </a:rPr>
              <a:t>Project Detail</a:t>
            </a:r>
            <a:endParaRPr sz="3600">
              <a:solidFill>
                <a:schemeClr val="lt1"/>
              </a:solidFill>
              <a:latin typeface="Libre Franklin"/>
              <a:ea typeface="Libre Franklin"/>
              <a:cs typeface="Libre Franklin"/>
              <a:sym typeface="Libre Franklin"/>
            </a:endParaRPr>
          </a:p>
        </p:txBody>
      </p:sp>
      <p:graphicFrame>
        <p:nvGraphicFramePr>
          <p:cNvPr id="93" name="Google Shape;93;p14"/>
          <p:cNvGraphicFramePr/>
          <p:nvPr/>
        </p:nvGraphicFramePr>
        <p:xfrm>
          <a:off x="2180492" y="2078926"/>
          <a:ext cx="3000000" cy="3000000"/>
        </p:xfrm>
        <a:graphic>
          <a:graphicData uri="http://schemas.openxmlformats.org/drawingml/2006/table">
            <a:tbl>
              <a:tblPr bandRow="1" firstRow="1">
                <a:noFill/>
                <a:tableStyleId>{06583C3A-CFBC-40E5-9F32-5A08F3D46042}</a:tableStyleId>
              </a:tblPr>
              <a:tblGrid>
                <a:gridCol w="4005950"/>
                <a:gridCol w="4064000"/>
              </a:tblGrid>
              <a:tr h="440200">
                <a:tc>
                  <a:txBody>
                    <a:bodyPr/>
                    <a:lstStyle/>
                    <a:p>
                      <a:pPr indent="0" lvl="0" marL="0" marR="0" rtl="0" algn="l">
                        <a:spcBef>
                          <a:spcPts val="0"/>
                        </a:spcBef>
                        <a:spcAft>
                          <a:spcPts val="0"/>
                        </a:spcAft>
                        <a:buNone/>
                      </a:pPr>
                      <a:r>
                        <a:rPr lang="en-US" sz="1800" u="none" cap="none" strike="noStrike">
                          <a:latin typeface="Libre Franklin Medium"/>
                          <a:ea typeface="Libre Franklin Medium"/>
                          <a:cs typeface="Libre Franklin Medium"/>
                          <a:sym typeface="Libre Franklin Medium"/>
                        </a:rPr>
                        <a:t>Project Title</a:t>
                      </a:r>
                      <a:endParaRPr sz="1800" u="none" cap="none" strike="noStrike">
                        <a:latin typeface="Libre Franklin Medium"/>
                        <a:ea typeface="Libre Franklin Medium"/>
                        <a:cs typeface="Libre Franklin Medium"/>
                        <a:sym typeface="Libre Franklin Medium"/>
                      </a:endParaRPr>
                    </a:p>
                  </a:txBody>
                  <a:tcPr marT="45725" marB="45725" marR="91450" marL="91450"/>
                </a:tc>
                <a:tc>
                  <a:txBody>
                    <a:bodyPr/>
                    <a:lstStyle/>
                    <a:p>
                      <a:pPr indent="0" lvl="0" marL="0" marR="0" rtl="0" algn="l">
                        <a:spcBef>
                          <a:spcPts val="0"/>
                        </a:spcBef>
                        <a:spcAft>
                          <a:spcPts val="0"/>
                        </a:spcAft>
                        <a:buNone/>
                      </a:pPr>
                      <a:r>
                        <a:rPr lang="en-US" sz="1800" u="none" cap="none" strike="noStrike">
                          <a:latin typeface="Libre Franklin Medium"/>
                          <a:ea typeface="Libre Franklin Medium"/>
                          <a:cs typeface="Libre Franklin Medium"/>
                          <a:sym typeface="Libre Franklin Medium"/>
                        </a:rPr>
                        <a:t>Data Visualization of Bird Strikes between 2000-2011</a:t>
                      </a:r>
                      <a:endParaRPr sz="1800">
                        <a:latin typeface="Libre Franklin Medium"/>
                        <a:ea typeface="Libre Franklin Medium"/>
                        <a:cs typeface="Libre Franklin Medium"/>
                        <a:sym typeface="Libre Franklin Medium"/>
                      </a:endParaRPr>
                    </a:p>
                  </a:txBody>
                  <a:tcPr marT="45725" marB="45725" marR="91450" marL="91450"/>
                </a:tc>
              </a:tr>
              <a:tr h="609325">
                <a:tc>
                  <a:txBody>
                    <a:bodyPr/>
                    <a:lstStyle/>
                    <a:p>
                      <a:pPr indent="0" lvl="0" marL="0" marR="0" rtl="0" algn="l">
                        <a:spcBef>
                          <a:spcPts val="0"/>
                        </a:spcBef>
                        <a:spcAft>
                          <a:spcPts val="0"/>
                        </a:spcAft>
                        <a:buNone/>
                      </a:pPr>
                      <a:r>
                        <a:rPr lang="en-US" sz="1800">
                          <a:latin typeface="Libre Franklin Medium"/>
                          <a:ea typeface="Libre Franklin Medium"/>
                          <a:cs typeface="Libre Franklin Medium"/>
                          <a:sym typeface="Libre Franklin Medium"/>
                        </a:rPr>
                        <a:t>Technology</a:t>
                      </a:r>
                      <a:endParaRPr sz="1800">
                        <a:latin typeface="Libre Franklin Medium"/>
                        <a:ea typeface="Libre Franklin Medium"/>
                        <a:cs typeface="Libre Franklin Medium"/>
                        <a:sym typeface="Libre Franklin Medium"/>
                      </a:endParaRPr>
                    </a:p>
                  </a:txBody>
                  <a:tcPr marT="45725" marB="45725" marR="91450" marL="91450"/>
                </a:tc>
                <a:tc>
                  <a:txBody>
                    <a:bodyPr/>
                    <a:lstStyle/>
                    <a:p>
                      <a:pPr indent="0" lvl="0" marL="0" marR="0" rtl="0" algn="l">
                        <a:spcBef>
                          <a:spcPts val="0"/>
                        </a:spcBef>
                        <a:spcAft>
                          <a:spcPts val="0"/>
                        </a:spcAft>
                        <a:buNone/>
                      </a:pPr>
                      <a:r>
                        <a:rPr lang="en-US" sz="1800">
                          <a:latin typeface="Libre Franklin Medium"/>
                          <a:ea typeface="Libre Franklin Medium"/>
                          <a:cs typeface="Libre Franklin Medium"/>
                          <a:sym typeface="Libre Franklin Medium"/>
                        </a:rPr>
                        <a:t>Business Intelligence</a:t>
                      </a:r>
                      <a:endParaRPr sz="1800">
                        <a:latin typeface="Libre Franklin Medium"/>
                        <a:ea typeface="Libre Franklin Medium"/>
                        <a:cs typeface="Libre Franklin Medium"/>
                        <a:sym typeface="Libre Franklin Medium"/>
                      </a:endParaRPr>
                    </a:p>
                  </a:txBody>
                  <a:tcPr marT="45725" marB="45725" marR="91450" marL="91450"/>
                </a:tc>
              </a:tr>
              <a:tr h="609325">
                <a:tc>
                  <a:txBody>
                    <a:bodyPr/>
                    <a:lstStyle/>
                    <a:p>
                      <a:pPr indent="0" lvl="0" marL="0" marR="0" rtl="0" algn="l">
                        <a:spcBef>
                          <a:spcPts val="0"/>
                        </a:spcBef>
                        <a:spcAft>
                          <a:spcPts val="0"/>
                        </a:spcAft>
                        <a:buNone/>
                      </a:pPr>
                      <a:r>
                        <a:rPr lang="en-US" sz="1800">
                          <a:latin typeface="Libre Franklin Medium"/>
                          <a:ea typeface="Libre Franklin Medium"/>
                          <a:cs typeface="Libre Franklin Medium"/>
                          <a:sym typeface="Libre Franklin Medium"/>
                        </a:rPr>
                        <a:t>Domain</a:t>
                      </a:r>
                      <a:endParaRPr sz="1800">
                        <a:latin typeface="Libre Franklin Medium"/>
                        <a:ea typeface="Libre Franklin Medium"/>
                        <a:cs typeface="Libre Franklin Medium"/>
                        <a:sym typeface="Libre Franklin Medium"/>
                      </a:endParaRPr>
                    </a:p>
                  </a:txBody>
                  <a:tcPr marT="45725" marB="45725" marR="91450" marL="91450"/>
                </a:tc>
                <a:tc>
                  <a:txBody>
                    <a:bodyPr/>
                    <a:lstStyle/>
                    <a:p>
                      <a:pPr indent="0" lvl="0" marL="0" marR="0" rtl="0" algn="l">
                        <a:spcBef>
                          <a:spcPts val="0"/>
                        </a:spcBef>
                        <a:spcAft>
                          <a:spcPts val="0"/>
                        </a:spcAft>
                        <a:buNone/>
                      </a:pPr>
                      <a:r>
                        <a:rPr lang="en-US" sz="1800">
                          <a:latin typeface="Libre Franklin Medium"/>
                          <a:ea typeface="Libre Franklin Medium"/>
                          <a:cs typeface="Libre Franklin Medium"/>
                          <a:sym typeface="Libre Franklin Medium"/>
                        </a:rPr>
                        <a:t>Transportation and Communication</a:t>
                      </a:r>
                      <a:endParaRPr sz="1800">
                        <a:latin typeface="Libre Franklin Medium"/>
                        <a:ea typeface="Libre Franklin Medium"/>
                        <a:cs typeface="Libre Franklin Medium"/>
                        <a:sym typeface="Libre Franklin Medium"/>
                      </a:endParaRPr>
                    </a:p>
                  </a:txBody>
                  <a:tcPr marT="45725" marB="45725" marR="91450" marL="91450"/>
                </a:tc>
              </a:tr>
              <a:tr h="609325">
                <a:tc>
                  <a:txBody>
                    <a:bodyPr/>
                    <a:lstStyle/>
                    <a:p>
                      <a:pPr indent="0" lvl="0" marL="0" marR="0" rtl="0" algn="l">
                        <a:spcBef>
                          <a:spcPts val="0"/>
                        </a:spcBef>
                        <a:spcAft>
                          <a:spcPts val="0"/>
                        </a:spcAft>
                        <a:buNone/>
                      </a:pPr>
                      <a:r>
                        <a:rPr lang="en-US" sz="1800">
                          <a:latin typeface="Libre Franklin Medium"/>
                          <a:ea typeface="Libre Franklin Medium"/>
                          <a:cs typeface="Libre Franklin Medium"/>
                          <a:sym typeface="Libre Franklin Medium"/>
                        </a:rPr>
                        <a:t>Project Difficulty Level</a:t>
                      </a:r>
                      <a:endParaRPr sz="1800">
                        <a:latin typeface="Libre Franklin Medium"/>
                        <a:ea typeface="Libre Franklin Medium"/>
                        <a:cs typeface="Libre Franklin Medium"/>
                        <a:sym typeface="Libre Franklin Medium"/>
                      </a:endParaRPr>
                    </a:p>
                  </a:txBody>
                  <a:tcPr marT="45725" marB="45725" marR="91450" marL="91450"/>
                </a:tc>
                <a:tc>
                  <a:txBody>
                    <a:bodyPr/>
                    <a:lstStyle/>
                    <a:p>
                      <a:pPr indent="0" lvl="0" marL="0" marR="0" rtl="0" algn="l">
                        <a:spcBef>
                          <a:spcPts val="0"/>
                        </a:spcBef>
                        <a:spcAft>
                          <a:spcPts val="0"/>
                        </a:spcAft>
                        <a:buNone/>
                      </a:pPr>
                      <a:r>
                        <a:rPr lang="en-US" sz="1800">
                          <a:latin typeface="Libre Franklin Medium"/>
                          <a:ea typeface="Libre Franklin Medium"/>
                          <a:cs typeface="Libre Franklin Medium"/>
                          <a:sym typeface="Libre Franklin Medium"/>
                        </a:rPr>
                        <a:t>Advanced</a:t>
                      </a:r>
                      <a:endParaRPr sz="1800">
                        <a:latin typeface="Libre Franklin Medium"/>
                        <a:ea typeface="Libre Franklin Medium"/>
                        <a:cs typeface="Libre Franklin Medium"/>
                        <a:sym typeface="Libre Franklin Medium"/>
                      </a:endParaRPr>
                    </a:p>
                  </a:txBody>
                  <a:tcPr marT="45725" marB="45725" marR="91450" marL="91450"/>
                </a:tc>
              </a:tr>
              <a:tr h="609325">
                <a:tc>
                  <a:txBody>
                    <a:bodyPr/>
                    <a:lstStyle/>
                    <a:p>
                      <a:pPr indent="0" lvl="0" marL="0" marR="0" rtl="0" algn="l">
                        <a:spcBef>
                          <a:spcPts val="0"/>
                        </a:spcBef>
                        <a:spcAft>
                          <a:spcPts val="0"/>
                        </a:spcAft>
                        <a:buNone/>
                      </a:pPr>
                      <a:r>
                        <a:rPr lang="en-US" sz="1800">
                          <a:latin typeface="Libre Franklin Medium"/>
                          <a:ea typeface="Libre Franklin Medium"/>
                          <a:cs typeface="Libre Franklin Medium"/>
                          <a:sym typeface="Libre Franklin Medium"/>
                        </a:rPr>
                        <a:t>Programming Language Used</a:t>
                      </a:r>
                      <a:endParaRPr sz="1800">
                        <a:latin typeface="Libre Franklin Medium"/>
                        <a:ea typeface="Libre Franklin Medium"/>
                        <a:cs typeface="Libre Franklin Medium"/>
                        <a:sym typeface="Libre Franklin Medium"/>
                      </a:endParaRPr>
                    </a:p>
                  </a:txBody>
                  <a:tcPr marT="45725" marB="45725" marR="91450" marL="91450"/>
                </a:tc>
                <a:tc>
                  <a:txBody>
                    <a:bodyPr/>
                    <a:lstStyle/>
                    <a:p>
                      <a:pPr indent="0" lvl="0" marL="0" marR="0" rtl="0" algn="l">
                        <a:spcBef>
                          <a:spcPts val="0"/>
                        </a:spcBef>
                        <a:spcAft>
                          <a:spcPts val="0"/>
                        </a:spcAft>
                        <a:buNone/>
                      </a:pPr>
                      <a:r>
                        <a:rPr lang="en-US" sz="1800">
                          <a:latin typeface="Libre Franklin Medium"/>
                          <a:ea typeface="Libre Franklin Medium"/>
                          <a:cs typeface="Libre Franklin Medium"/>
                          <a:sym typeface="Libre Franklin Medium"/>
                        </a:rPr>
                        <a:t>R Programming</a:t>
                      </a:r>
                      <a:endParaRPr sz="1800">
                        <a:latin typeface="Libre Franklin Medium"/>
                        <a:ea typeface="Libre Franklin Medium"/>
                        <a:cs typeface="Libre Franklin Medium"/>
                        <a:sym typeface="Libre Franklin Medium"/>
                      </a:endParaRPr>
                    </a:p>
                  </a:txBody>
                  <a:tcPr marT="45725" marB="45725" marR="91450" marL="91450"/>
                </a:tc>
              </a:tr>
              <a:tr h="609325">
                <a:tc>
                  <a:txBody>
                    <a:bodyPr/>
                    <a:lstStyle/>
                    <a:p>
                      <a:pPr indent="0" lvl="0" marL="0" marR="0" rtl="0" algn="l">
                        <a:spcBef>
                          <a:spcPts val="0"/>
                        </a:spcBef>
                        <a:spcAft>
                          <a:spcPts val="0"/>
                        </a:spcAft>
                        <a:buNone/>
                      </a:pPr>
                      <a:r>
                        <a:rPr lang="en-US" sz="1800">
                          <a:latin typeface="Libre Franklin Medium"/>
                          <a:ea typeface="Libre Franklin Medium"/>
                          <a:cs typeface="Libre Franklin Medium"/>
                          <a:sym typeface="Libre Franklin Medium"/>
                        </a:rPr>
                        <a:t>Tools used</a:t>
                      </a:r>
                      <a:endParaRPr sz="1800">
                        <a:latin typeface="Libre Franklin Medium"/>
                        <a:ea typeface="Libre Franklin Medium"/>
                        <a:cs typeface="Libre Franklin Medium"/>
                        <a:sym typeface="Libre Franklin Medium"/>
                      </a:endParaRPr>
                    </a:p>
                  </a:txBody>
                  <a:tcPr marT="45725" marB="45725" marR="91450" marL="91450"/>
                </a:tc>
                <a:tc>
                  <a:txBody>
                    <a:bodyPr/>
                    <a:lstStyle/>
                    <a:p>
                      <a:pPr indent="0" lvl="0" marL="0" marR="0" rtl="0" algn="l">
                        <a:spcBef>
                          <a:spcPts val="0"/>
                        </a:spcBef>
                        <a:spcAft>
                          <a:spcPts val="0"/>
                        </a:spcAft>
                        <a:buNone/>
                      </a:pPr>
                      <a:r>
                        <a:rPr lang="en-US" sz="1800">
                          <a:latin typeface="Libre Franklin Medium"/>
                          <a:ea typeface="Libre Franklin Medium"/>
                          <a:cs typeface="Libre Franklin Medium"/>
                          <a:sym typeface="Libre Franklin Medium"/>
                        </a:rPr>
                        <a:t>Jupyter Notebook, MS-Excel, MS-PowerBI</a:t>
                      </a:r>
                      <a:endParaRPr sz="1800">
                        <a:latin typeface="Libre Franklin Medium"/>
                        <a:ea typeface="Libre Franklin Medium"/>
                        <a:cs typeface="Libre Franklin Medium"/>
                        <a:sym typeface="Libre Franklin Medium"/>
                      </a:endParaRPr>
                    </a:p>
                  </a:txBody>
                  <a:tcPr marT="45725" marB="45725" marR="91450" marL="9145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p:nvPr/>
        </p:nvSpPr>
        <p:spPr>
          <a:xfrm>
            <a:off x="634721" y="371789"/>
            <a:ext cx="10922558" cy="733529"/>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Libre Franklin"/>
                <a:ea typeface="Libre Franklin"/>
                <a:cs typeface="Libre Franklin"/>
                <a:sym typeface="Libre Franklin"/>
              </a:rPr>
              <a:t>Objective</a:t>
            </a:r>
            <a:endParaRPr sz="3600">
              <a:solidFill>
                <a:schemeClr val="lt1"/>
              </a:solidFill>
              <a:latin typeface="Libre Franklin"/>
              <a:ea typeface="Libre Franklin"/>
              <a:cs typeface="Libre Franklin"/>
              <a:sym typeface="Libre Franklin"/>
            </a:endParaRPr>
          </a:p>
        </p:txBody>
      </p:sp>
      <p:sp>
        <p:nvSpPr>
          <p:cNvPr id="99" name="Google Shape;99;p15"/>
          <p:cNvSpPr txBox="1"/>
          <p:nvPr/>
        </p:nvSpPr>
        <p:spPr>
          <a:xfrm>
            <a:off x="1135464" y="1567543"/>
            <a:ext cx="9937820"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Libre Franklin"/>
                <a:ea typeface="Libre Franklin"/>
                <a:cs typeface="Libre Franklin"/>
                <a:sym typeface="Libre Franklin"/>
              </a:rPr>
              <a:t>Transport and communication is one of the crucial domain in field of analytics. Environmental impacts and safety are, nowadays, two major concerns of the scientific community with respect to transport scenarios and to the ever-growing urban areas. These issues gain more importance due to the increasing amount of vehicles and people. Seeking for new solutions is reaching a point where available technologies and artificial intelligence, especially MAS, are being recognized as ways to cope and tackle these kinds of problems in a distributed and more appropriate way. </a:t>
            </a:r>
            <a:endParaRPr/>
          </a:p>
          <a:p>
            <a:pPr indent="0" lvl="0" marL="0" marR="0" rtl="0" algn="l">
              <a:spcBef>
                <a:spcPts val="0"/>
              </a:spcBef>
              <a:spcAft>
                <a:spcPts val="0"/>
              </a:spcAft>
              <a:buNone/>
            </a:pPr>
            <a:r>
              <a:t/>
            </a:r>
            <a:endParaRPr sz="1800">
              <a:solidFill>
                <a:srgbClr val="000000"/>
              </a:solidFill>
              <a:latin typeface="Libre Franklin"/>
              <a:ea typeface="Libre Franklin"/>
              <a:cs typeface="Libre Franklin"/>
              <a:sym typeface="Libre Franklin"/>
            </a:endParaRPr>
          </a:p>
          <a:p>
            <a:pPr indent="0" lvl="0" marL="0" marR="0" rtl="0" algn="l">
              <a:spcBef>
                <a:spcPts val="0"/>
              </a:spcBef>
              <a:spcAft>
                <a:spcPts val="0"/>
              </a:spcAft>
              <a:buNone/>
            </a:pPr>
            <a:r>
              <a:t/>
            </a:r>
            <a:endParaRPr b="0" i="0" sz="18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800" u="none" strike="noStrike">
                <a:solidFill>
                  <a:srgbClr val="000000"/>
                </a:solidFill>
                <a:latin typeface="Arial"/>
                <a:ea typeface="Arial"/>
                <a:cs typeface="Arial"/>
                <a:sym typeface="Arial"/>
              </a:rPr>
              <a:t> </a:t>
            </a:r>
            <a:r>
              <a:rPr b="0" i="0" lang="en-US" sz="1800" u="none" strike="noStrike">
                <a:solidFill>
                  <a:srgbClr val="000000"/>
                </a:solidFill>
                <a:latin typeface="Libre Franklin"/>
                <a:ea typeface="Libre Franklin"/>
                <a:cs typeface="Libre Franklin"/>
                <a:sym typeface="Libre Franklin"/>
              </a:rPr>
              <a:t>A bird strike is strictly defined as a collision between a bird and an aircraft which is in flight or on a take-off or landing roll. The term is often expanded to cover other wildlife strikes - with bats or ground animals. Bird Strike is common and can be a significant threat to aircraft safety. For smaller aircraft, significant damage may be caused to the aircraft structure and all aircraft, especially jet-engine ones, are vulnerable to the loss of thrust which can follow the ingestion of birds into engine air intakes. This has resulted in several fatal accidents. Bird strikes may occur during any phase of flight, but are most likely during the take-off, initial climb, approach and landing phases due to the greater numbers of birds in flight at lower levels </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p:nvPr/>
        </p:nvSpPr>
        <p:spPr>
          <a:xfrm>
            <a:off x="720132" y="411982"/>
            <a:ext cx="10751736" cy="713433"/>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Libre Franklin"/>
                <a:ea typeface="Libre Franklin"/>
                <a:cs typeface="Libre Franklin"/>
                <a:sym typeface="Libre Franklin"/>
              </a:rPr>
              <a:t>Problem Statement</a:t>
            </a:r>
            <a:endParaRPr sz="3600">
              <a:solidFill>
                <a:schemeClr val="lt1"/>
              </a:solidFill>
              <a:latin typeface="Libre Franklin"/>
              <a:ea typeface="Libre Franklin"/>
              <a:cs typeface="Libre Franklin"/>
              <a:sym typeface="Libre Franklin"/>
            </a:endParaRPr>
          </a:p>
        </p:txBody>
      </p:sp>
      <p:sp>
        <p:nvSpPr>
          <p:cNvPr id="105" name="Google Shape;105;p16"/>
          <p:cNvSpPr txBox="1"/>
          <p:nvPr/>
        </p:nvSpPr>
        <p:spPr>
          <a:xfrm>
            <a:off x="1004835" y="1929284"/>
            <a:ext cx="10008158"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24292F"/>
                </a:solidFill>
                <a:latin typeface="Libre Franklin"/>
                <a:ea typeface="Libre Franklin"/>
                <a:cs typeface="Libre Franklin"/>
                <a:sym typeface="Libre Franklin"/>
              </a:rPr>
              <a:t>The goal of this project is to analyse the bird strike incidents happened between 2000-2011. To achieve the goal, we used a data set </a:t>
            </a:r>
            <a:r>
              <a:rPr lang="en-US" sz="2400">
                <a:solidFill>
                  <a:srgbClr val="000000"/>
                </a:solidFill>
                <a:latin typeface="Libre Franklin"/>
                <a:ea typeface="Libre Franklin"/>
                <a:cs typeface="Libre Franklin"/>
                <a:sym typeface="Libre Franklin"/>
              </a:rPr>
              <a:t>that is collected by FAA during 2000-2011. The objective of the project is to perform data visualization techniques to understand insights of the data. This project aims apply various Business Intelligence tools such as Tableau or Power BI to get a visual understanding of the data.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Airplane with solid fill" id="106" name="Google Shape;106;p16"/>
          <p:cNvPicPr preferRelativeResize="0"/>
          <p:nvPr/>
        </p:nvPicPr>
        <p:blipFill rotWithShape="1">
          <a:blip r:embed="rId3">
            <a:alphaModFix/>
          </a:blip>
          <a:srcRect b="0" l="0" r="0" t="0"/>
          <a:stretch/>
        </p:blipFill>
        <p:spPr>
          <a:xfrm rot="-3618828">
            <a:off x="9547608" y="4247939"/>
            <a:ext cx="1113693" cy="111369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p:nvPr/>
        </p:nvSpPr>
        <p:spPr>
          <a:xfrm>
            <a:off x="619648" y="310384"/>
            <a:ext cx="10952703" cy="703384"/>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Libre Franklin"/>
                <a:ea typeface="Libre Franklin"/>
                <a:cs typeface="Libre Franklin"/>
                <a:sym typeface="Libre Franklin"/>
              </a:rPr>
              <a:t>Insights</a:t>
            </a:r>
            <a:endParaRPr sz="3600">
              <a:solidFill>
                <a:schemeClr val="lt1"/>
              </a:solidFill>
              <a:latin typeface="Libre Franklin"/>
              <a:ea typeface="Libre Franklin"/>
              <a:cs typeface="Libre Franklin"/>
              <a:sym typeface="Libre Franklin"/>
            </a:endParaRPr>
          </a:p>
        </p:txBody>
      </p:sp>
      <p:pic>
        <p:nvPicPr>
          <p:cNvPr id="112" name="Google Shape;112;p17"/>
          <p:cNvPicPr preferRelativeResize="0"/>
          <p:nvPr/>
        </p:nvPicPr>
        <p:blipFill rotWithShape="1">
          <a:blip r:embed="rId3">
            <a:alphaModFix/>
          </a:blip>
          <a:srcRect b="0" l="0" r="0" t="0"/>
          <a:stretch/>
        </p:blipFill>
        <p:spPr>
          <a:xfrm>
            <a:off x="2059911" y="2424891"/>
            <a:ext cx="8072176" cy="4441372"/>
          </a:xfrm>
          <a:prstGeom prst="rect">
            <a:avLst/>
          </a:prstGeom>
          <a:noFill/>
          <a:ln>
            <a:noFill/>
          </a:ln>
        </p:spPr>
      </p:pic>
      <p:sp>
        <p:nvSpPr>
          <p:cNvPr id="113" name="Google Shape;113;p17"/>
          <p:cNvSpPr txBox="1"/>
          <p:nvPr/>
        </p:nvSpPr>
        <p:spPr>
          <a:xfrm>
            <a:off x="2405237" y="1104400"/>
            <a:ext cx="73815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Libre Franklin"/>
                <a:ea typeface="Libre Franklin"/>
                <a:cs typeface="Libre Franklin"/>
                <a:sym typeface="Libre Franklin"/>
              </a:rPr>
              <a:t>Total Number of Bird Strikes Incidents per Year</a:t>
            </a:r>
            <a:endParaRPr sz="2400">
              <a:solidFill>
                <a:schemeClr val="dk1"/>
              </a:solidFill>
              <a:latin typeface="Libre Franklin"/>
              <a:ea typeface="Libre Franklin"/>
              <a:cs typeface="Libre Franklin"/>
              <a:sym typeface="Libre Franklin"/>
            </a:endParaRPr>
          </a:p>
        </p:txBody>
      </p:sp>
      <p:sp>
        <p:nvSpPr>
          <p:cNvPr id="114" name="Google Shape;114;p17"/>
          <p:cNvSpPr txBox="1"/>
          <p:nvPr/>
        </p:nvSpPr>
        <p:spPr>
          <a:xfrm>
            <a:off x="2217336" y="1566093"/>
            <a:ext cx="949569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We can see that Bird Strikes Incidents have an upward trend</a:t>
            </a:r>
            <a:endParaRPr/>
          </a:p>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2009 has the highest number of incidents.</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nvSpPr>
        <p:spPr>
          <a:xfrm>
            <a:off x="3785174" y="154000"/>
            <a:ext cx="49365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Libre Franklin"/>
                <a:ea typeface="Libre Franklin"/>
                <a:cs typeface="Libre Franklin"/>
                <a:sym typeface="Libre Franklin"/>
              </a:rPr>
              <a:t>Bird Strikes Incidents in US</a:t>
            </a:r>
            <a:endParaRPr sz="2400">
              <a:solidFill>
                <a:schemeClr val="dk1"/>
              </a:solidFill>
              <a:latin typeface="Libre Franklin"/>
              <a:ea typeface="Libre Franklin"/>
              <a:cs typeface="Libre Franklin"/>
              <a:sym typeface="Libre Franklin"/>
            </a:endParaRPr>
          </a:p>
        </p:txBody>
      </p:sp>
      <p:pic>
        <p:nvPicPr>
          <p:cNvPr id="120" name="Google Shape;120;p18"/>
          <p:cNvPicPr preferRelativeResize="0"/>
          <p:nvPr/>
        </p:nvPicPr>
        <p:blipFill rotWithShape="1">
          <a:blip r:embed="rId3">
            <a:alphaModFix/>
          </a:blip>
          <a:srcRect b="0" l="0" r="0" t="0"/>
          <a:stretch/>
        </p:blipFill>
        <p:spPr>
          <a:xfrm>
            <a:off x="2227384" y="1366577"/>
            <a:ext cx="8052080" cy="5491423"/>
          </a:xfrm>
          <a:prstGeom prst="rect">
            <a:avLst/>
          </a:prstGeom>
          <a:noFill/>
          <a:ln>
            <a:noFill/>
          </a:ln>
        </p:spPr>
      </p:pic>
      <p:sp>
        <p:nvSpPr>
          <p:cNvPr id="121" name="Google Shape;121;p18"/>
          <p:cNvSpPr txBox="1"/>
          <p:nvPr/>
        </p:nvSpPr>
        <p:spPr>
          <a:xfrm>
            <a:off x="2491992" y="806466"/>
            <a:ext cx="825974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chemeClr val="dk1"/>
                </a:solidFill>
                <a:latin typeface="Libre Franklin"/>
                <a:ea typeface="Libre Franklin"/>
                <a:cs typeface="Libre Franklin"/>
                <a:sym typeface="Libre Franklin"/>
              </a:rPr>
              <a:t>California, Texas and Florida has the highest number of bird strike incidents.</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nvSpPr>
        <p:spPr>
          <a:xfrm>
            <a:off x="2180492" y="73016"/>
            <a:ext cx="1007849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Libre Franklin"/>
                <a:ea typeface="Libre Franklin"/>
                <a:cs typeface="Libre Franklin"/>
                <a:sym typeface="Libre Franklin"/>
              </a:rPr>
              <a:t>Top 10 Airlines having encountered most number of bird strikes</a:t>
            </a:r>
            <a:endParaRPr sz="2400">
              <a:solidFill>
                <a:schemeClr val="dk1"/>
              </a:solidFill>
              <a:latin typeface="Libre Franklin"/>
              <a:ea typeface="Libre Franklin"/>
              <a:cs typeface="Libre Franklin"/>
              <a:sym typeface="Libre Franklin"/>
            </a:endParaRPr>
          </a:p>
        </p:txBody>
      </p:sp>
      <p:pic>
        <p:nvPicPr>
          <p:cNvPr id="127" name="Google Shape;127;p19"/>
          <p:cNvPicPr preferRelativeResize="0"/>
          <p:nvPr/>
        </p:nvPicPr>
        <p:blipFill rotWithShape="1">
          <a:blip r:embed="rId3">
            <a:alphaModFix/>
          </a:blip>
          <a:srcRect b="0" l="0" r="0" t="0"/>
          <a:stretch/>
        </p:blipFill>
        <p:spPr>
          <a:xfrm>
            <a:off x="2180491" y="1436914"/>
            <a:ext cx="8098971" cy="5300505"/>
          </a:xfrm>
          <a:prstGeom prst="rect">
            <a:avLst/>
          </a:prstGeom>
          <a:noFill/>
          <a:ln>
            <a:noFill/>
          </a:ln>
        </p:spPr>
      </p:pic>
      <p:sp>
        <p:nvSpPr>
          <p:cNvPr id="128" name="Google Shape;128;p19"/>
          <p:cNvSpPr txBox="1"/>
          <p:nvPr/>
        </p:nvSpPr>
        <p:spPr>
          <a:xfrm>
            <a:off x="2180492" y="544170"/>
            <a:ext cx="809897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Southwest airlines has encountered most number of bird strike followed by business and American airlines</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nvSpPr>
        <p:spPr>
          <a:xfrm>
            <a:off x="3430677" y="302600"/>
            <a:ext cx="67977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Libre Franklin"/>
                <a:ea typeface="Libre Franklin"/>
                <a:cs typeface="Libre Franklin"/>
                <a:sym typeface="Libre Franklin"/>
              </a:rPr>
              <a:t>When do most bird strike incidents occur?</a:t>
            </a:r>
            <a:endParaRPr sz="2400">
              <a:solidFill>
                <a:schemeClr val="dk1"/>
              </a:solidFill>
              <a:latin typeface="Libre Franklin"/>
              <a:ea typeface="Libre Franklin"/>
              <a:cs typeface="Libre Franklin"/>
              <a:sym typeface="Libre Franklin"/>
            </a:endParaRPr>
          </a:p>
        </p:txBody>
      </p:sp>
      <p:pic>
        <p:nvPicPr>
          <p:cNvPr id="134" name="Google Shape;134;p20"/>
          <p:cNvPicPr preferRelativeResize="0"/>
          <p:nvPr/>
        </p:nvPicPr>
        <p:blipFill rotWithShape="1">
          <a:blip r:embed="rId3">
            <a:alphaModFix/>
          </a:blip>
          <a:srcRect b="0" l="0" r="0" t="0"/>
          <a:stretch/>
        </p:blipFill>
        <p:spPr>
          <a:xfrm>
            <a:off x="1860620" y="1547446"/>
            <a:ext cx="8470760" cy="5310554"/>
          </a:xfrm>
          <a:prstGeom prst="rect">
            <a:avLst/>
          </a:prstGeom>
          <a:noFill/>
          <a:ln>
            <a:noFill/>
          </a:ln>
        </p:spPr>
      </p:pic>
      <p:sp>
        <p:nvSpPr>
          <p:cNvPr id="135" name="Google Shape;135;p20"/>
          <p:cNvSpPr txBox="1"/>
          <p:nvPr/>
        </p:nvSpPr>
        <p:spPr>
          <a:xfrm>
            <a:off x="2594150" y="874207"/>
            <a:ext cx="84707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chemeClr val="dk1"/>
                </a:solidFill>
                <a:latin typeface="Inter"/>
                <a:ea typeface="Inter"/>
                <a:cs typeface="Inter"/>
                <a:sym typeface="Inter"/>
              </a:rPr>
              <a:t> </a:t>
            </a:r>
            <a:r>
              <a:rPr i="0" lang="en-US" sz="1800">
                <a:solidFill>
                  <a:schemeClr val="dk1"/>
                </a:solidFill>
                <a:latin typeface="Libre Franklin"/>
                <a:ea typeface="Libre Franklin"/>
                <a:cs typeface="Libre Franklin"/>
                <a:sym typeface="Libre Franklin"/>
              </a:rPr>
              <a:t>Most of the incidents have happened when there </a:t>
            </a:r>
            <a:r>
              <a:rPr lang="en-US" sz="1800">
                <a:solidFill>
                  <a:schemeClr val="dk1"/>
                </a:solidFill>
                <a:latin typeface="Libre Franklin"/>
                <a:ea typeface="Libre Franklin"/>
                <a:cs typeface="Libre Franklin"/>
                <a:sym typeface="Libre Franklin"/>
              </a:rPr>
              <a:t>was</a:t>
            </a:r>
            <a:r>
              <a:rPr i="0" lang="en-US" sz="1800">
                <a:solidFill>
                  <a:schemeClr val="dk1"/>
                </a:solidFill>
                <a:latin typeface="Libre Franklin"/>
                <a:ea typeface="Libre Franklin"/>
                <a:cs typeface="Libre Franklin"/>
                <a:sym typeface="Libre Franklin"/>
              </a:rPr>
              <a:t> no cloud in each year</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nvSpPr>
        <p:spPr>
          <a:xfrm>
            <a:off x="2822424" y="115450"/>
            <a:ext cx="6915600" cy="7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a:solidFill>
                  <a:srgbClr val="000000"/>
                </a:solidFill>
                <a:latin typeface="Libre Franklin"/>
                <a:ea typeface="Libre Franklin"/>
                <a:cs typeface="Libre Franklin"/>
                <a:sym typeface="Libre Franklin"/>
              </a:rPr>
              <a:t>Altitude of Airplane at the time of bird strike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1" name="Google Shape;141;p21"/>
          <p:cNvPicPr preferRelativeResize="0"/>
          <p:nvPr/>
        </p:nvPicPr>
        <p:blipFill rotWithShape="1">
          <a:blip r:embed="rId3">
            <a:alphaModFix/>
          </a:blip>
          <a:srcRect b="0" l="0" r="0" t="0"/>
          <a:stretch/>
        </p:blipFill>
        <p:spPr>
          <a:xfrm>
            <a:off x="1638300" y="1547446"/>
            <a:ext cx="8915400" cy="5310553"/>
          </a:xfrm>
          <a:prstGeom prst="rect">
            <a:avLst/>
          </a:prstGeom>
          <a:noFill/>
          <a:ln>
            <a:noFill/>
          </a:ln>
        </p:spPr>
      </p:pic>
      <p:sp>
        <p:nvSpPr>
          <p:cNvPr id="142" name="Google Shape;142;p21"/>
          <p:cNvSpPr txBox="1"/>
          <p:nvPr/>
        </p:nvSpPr>
        <p:spPr>
          <a:xfrm>
            <a:off x="1537398" y="643094"/>
            <a:ext cx="948564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chemeClr val="dk1"/>
                </a:solidFill>
                <a:latin typeface="Libre Franklin"/>
                <a:ea typeface="Libre Franklin"/>
                <a:cs typeface="Libre Franklin"/>
                <a:sym typeface="Libre Franklin"/>
              </a:rPr>
              <a:t>80.84% of bird strike incidents have happened when the altitude of airplane was &lt;1000 ft and 19.16% have happened when altitude was &gt;1000 ft</a:t>
            </a:r>
            <a:r>
              <a:rPr b="1" i="0" lang="en-US" sz="1800">
                <a:solidFill>
                  <a:schemeClr val="dk1"/>
                </a:solidFill>
                <a:latin typeface="Inter"/>
                <a:ea typeface="Inter"/>
                <a:cs typeface="Inter"/>
                <a:sym typeface="Inter"/>
              </a:rPr>
              <a:t>.</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