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Nunito"/>
      <p:regular r:id="rId33"/>
      <p:bold r:id="rId34"/>
      <p:italic r:id="rId35"/>
      <p:boldItalic r:id="rId36"/>
    </p:embeddedFont>
    <p:embeddedFont>
      <p:font typeface="Maven Pro"/>
      <p:regular r:id="rId37"/>
      <p:bold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Nunito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Nunito-italic.fntdata"/><Relationship Id="rId12" Type="http://schemas.openxmlformats.org/officeDocument/2006/relationships/slide" Target="slides/slide7.xml"/><Relationship Id="rId34" Type="http://schemas.openxmlformats.org/officeDocument/2006/relationships/font" Target="fonts/Nunito-bold.fntdata"/><Relationship Id="rId15" Type="http://schemas.openxmlformats.org/officeDocument/2006/relationships/slide" Target="slides/slide10.xml"/><Relationship Id="rId37" Type="http://schemas.openxmlformats.org/officeDocument/2006/relationships/font" Target="fonts/MavenPro-regular.fntdata"/><Relationship Id="rId14" Type="http://schemas.openxmlformats.org/officeDocument/2006/relationships/slide" Target="slides/slide9.xml"/><Relationship Id="rId36" Type="http://schemas.openxmlformats.org/officeDocument/2006/relationships/font" Target="fonts/Nunito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MavenPro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ebb9e2b78e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2ebb9e2b78e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ebb9e2b78e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2ebb9e2b78e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ebb9e2b78e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2ebb9e2b78e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2ebb9e2b78e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2ebb9e2b78e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2ebb9e2b78e_0_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2ebb9e2b78e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2ebb9e2b78e_0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2ebb9e2b78e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2ebb9e2b78e_0_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2ebb9e2b78e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2ebb9e2b78e_0_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2ebb9e2b78e_0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2ebb9e2b78e_0_3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2ebb9e2b78e_0_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2ebb9e2b78e_0_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2ebb9e2b78e_0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ebb9e2b78e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2ebb9e2b78e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2ebb9e2b78e_0_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2ebb9e2b78e_0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2ebb9e2b78e_0_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2ebb9e2b78e_0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2ebb9e2b78e_0_3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2ebb9e2b78e_0_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2ebb9e2b78e_0_3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2ebb9e2b78e_0_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2ebb9e2b78e_0_3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2ebb9e2b78e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2ebb9e2b78e_0_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2ebb9e2b78e_0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2ebb9e2b78e_0_4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2ebb9e2b78e_0_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2ebb9e2b78e_0_4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2ebb9e2b78e_0_4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ebb9e2b78e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2ebb9e2b78e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ebb9e2b78e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ebb9e2b78e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ebb9e2b78e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2ebb9e2b78e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ebb9e2b78e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2ebb9e2b78e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ebb9e2b78e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2ebb9e2b78e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ebb9e2b78e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2ebb9e2b78e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ebb9e2b78e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2ebb9e2b78e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Relationship Id="rId4" Type="http://schemas.openxmlformats.org/officeDocument/2006/relationships/image" Target="../media/image2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25"/>
            <a:ext cx="58251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Budget Sales Analysis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5. Architecture </a:t>
            </a:r>
            <a:endParaRPr/>
          </a:p>
        </p:txBody>
      </p:sp>
      <p:pic>
        <p:nvPicPr>
          <p:cNvPr id="329" name="Google Shape;3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316100"/>
            <a:ext cx="7030501" cy="335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6. Insights </a:t>
            </a:r>
            <a:endParaRPr/>
          </a:p>
        </p:txBody>
      </p:sp>
      <p:pic>
        <p:nvPicPr>
          <p:cNvPr id="335" name="Google Shape;33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3100" y="1185125"/>
            <a:ext cx="6171200" cy="3676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Google Shape;34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025" y="128925"/>
            <a:ext cx="8114500" cy="449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5" name="Google Shape;34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9325" y="394475"/>
            <a:ext cx="5905325" cy="246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19325" y="2858275"/>
            <a:ext cx="5905325" cy="214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1" name="Google Shape;35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2800" y="211100"/>
            <a:ext cx="630607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" name="Google Shape;35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3500" y="1291500"/>
            <a:ext cx="6477000" cy="241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1" name="Google Shape;36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8400" y="152400"/>
            <a:ext cx="6752325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6" name="Google Shape;36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7950" y="222850"/>
            <a:ext cx="710460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1" name="Google Shape;37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4825" y="105425"/>
            <a:ext cx="7327726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6" name="Google Shape;37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3988" y="199375"/>
            <a:ext cx="6296025" cy="425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1. Problem Statement:</a:t>
            </a:r>
            <a:endParaRPr/>
          </a:p>
        </p:txBody>
      </p:sp>
      <p:sp>
        <p:nvSpPr>
          <p:cNvPr id="283" name="Google Shape;283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600"/>
              <a:t>Our "Domain Sale" process is structured to help potential buyers purchase the domain they want immediately without the hassle of contacting the seller directly. A seller lists a domain for sale at a specific price in our Marketplace. An interested buyer sees this domain for sale and decides to buy it. </a:t>
            </a:r>
            <a:endParaRPr sz="1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1" name="Google Shape;38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1175" y="175850"/>
            <a:ext cx="7421649" cy="209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1175" y="2271125"/>
            <a:ext cx="7421650" cy="264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7" name="Google Shape;38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488" y="164150"/>
            <a:ext cx="7847025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8500" y="2646900"/>
            <a:ext cx="7847000" cy="236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3" name="Google Shape;39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975" y="152400"/>
            <a:ext cx="780005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8" name="Google Shape;39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875" y="152400"/>
            <a:ext cx="834025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3" name="Google Shape;40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9600" y="152400"/>
            <a:ext cx="4732500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7. Key Performance Indicator</a:t>
            </a:r>
            <a:endParaRPr/>
          </a:p>
        </p:txBody>
      </p:sp>
      <p:sp>
        <p:nvSpPr>
          <p:cNvPr id="409" name="Google Shape;409;p37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▪ Sales trend line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▪ Cost trend line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▪</a:t>
            </a:r>
            <a:r>
              <a:rPr lang="en-GB"/>
              <a:t> Average unit cost and price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▪ Revenue generated by Subcategory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▪ Sales by Product Line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▪ Revenue contribution by region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▪ Profit contribution by region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▪ Profit % by region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▪ Current year profit margin vs difference in last year’s profit margin </a:t>
            </a:r>
            <a:endParaRPr/>
          </a:p>
        </p:txBody>
      </p:sp>
      <p:sp>
        <p:nvSpPr>
          <p:cNvPr id="410" name="Google Shape;410;p37"/>
          <p:cNvSpPr txBox="1"/>
          <p:nvPr>
            <p:ph idx="2" type="body"/>
          </p:nvPr>
        </p:nvSpPr>
        <p:spPr>
          <a:xfrm>
            <a:off x="49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▪ Total orders 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/>
              <a:t>▪ Total revenue 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/>
              <a:t>▪ Variance to target comparison by category 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/>
              <a:t>▪ Variance by month line chart 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/>
              <a:t>▪ Actual sales and target sales matrix </a:t>
            </a:r>
            <a:endParaRPr sz="1100"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/>
              <a:t>▪ Cohort analysis table 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/>
              <a:t>▪ Customer retention line chart 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/>
              <a:t>▪ Monthly spending trend 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100"/>
              <a:t>▪ Average monthly spend distribution</a:t>
            </a:r>
            <a:endParaRPr sz="11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8. Conclusion</a:t>
            </a:r>
            <a:endParaRPr/>
          </a:p>
        </p:txBody>
      </p:sp>
      <p:sp>
        <p:nvSpPr>
          <p:cNvPr id="416" name="Google Shape;416;p38"/>
          <p:cNvSpPr txBox="1"/>
          <p:nvPr>
            <p:ph idx="1" type="body"/>
          </p:nvPr>
        </p:nvSpPr>
        <p:spPr>
          <a:xfrm>
            <a:off x="1303800" y="1597875"/>
            <a:ext cx="7030500" cy="29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A sizable portion of the clientele is made up of people between the ages of 40 and 59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The year 2016 saw an exponential surge in sales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High quantity of products is ordered from Australia and United States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Major Profit is contributed by the Bike Category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The average order has a gap of 7 days between the day the order is ready for export from the factory and the date it was shipped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Maximum profit earned in the months of June, November, and December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High sales orders are seen on Wednesday and Saturday, when compared to other weekdays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There is a high negative correlation between Price and number of Quantity ordered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The average amount spent by men without permanent addresses is low, whilst the average amount spent by women without permanent addresses is higher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9"/>
          <p:cNvSpPr txBox="1"/>
          <p:nvPr>
            <p:ph idx="1" type="body"/>
          </p:nvPr>
        </p:nvSpPr>
        <p:spPr>
          <a:xfrm>
            <a:off x="1303800" y="768000"/>
            <a:ext cx="7030500" cy="37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Age range of 40-49 and 50-59 is shows high demand compared to other age group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High salary range leads to increase in revenue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Customers with a high school diploma and modest annual income buy more products than people with bachelor's degrees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According to the customer segmentation described above, approximately 15% of our clients are high value clients, whereas the majority of our clientele are low value and lost clients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Client retention in 2014 was subpar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2016 brought about a slight improvement in retention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2. Objectives:</a:t>
            </a:r>
            <a:endParaRPr/>
          </a:p>
        </p:txBody>
      </p:sp>
      <p:sp>
        <p:nvSpPr>
          <p:cNvPr id="289" name="Google Shape;289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The collection includes records for sales orders, customer information, product information, and geographical data.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In order to deduce important metrics and patterns in the dataset, this project will use the provided data to perform ETL and data analysis.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Additionally, several visualisations and reports are created to represent significant linkages. 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3. Benefits </a:t>
            </a:r>
            <a:endParaRPr/>
          </a:p>
        </p:txBody>
      </p:sp>
      <p:sp>
        <p:nvSpPr>
          <p:cNvPr id="295" name="Google Shape;295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Help in making wiser business decisions.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Aid in customer satisfaction and trend monitoring, which can serve current consumers and attract new ones.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Greater client base understanding is provided.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Facilitates seamless resource management flow.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4. Data attributes</a:t>
            </a:r>
            <a:endParaRPr/>
          </a:p>
        </p:txBody>
      </p:sp>
      <p:pic>
        <p:nvPicPr>
          <p:cNvPr id="301" name="Google Shape;30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50275"/>
            <a:ext cx="8582025" cy="276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Google Shape;3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048625" cy="423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Google Shape;3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125" y="1195388"/>
            <a:ext cx="8324850" cy="275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4.1 Dataset information</a:t>
            </a:r>
            <a:endParaRPr sz="2000"/>
          </a:p>
        </p:txBody>
      </p:sp>
      <p:sp>
        <p:nvSpPr>
          <p:cNvPr id="317" name="Google Shape;317;p20"/>
          <p:cNvSpPr txBox="1"/>
          <p:nvPr>
            <p:ph idx="1" type="body"/>
          </p:nvPr>
        </p:nvSpPr>
        <p:spPr>
          <a:xfrm>
            <a:off x="70775" y="1132050"/>
            <a:ext cx="4501200" cy="37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CustomerKey: Primary key for customer dataset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Birthdate: Birthdate of the customer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MaritalStatus: M- Married / S - Single Gender: M – Male / F – Female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TotalChildren: Total number of children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NumberChildrenAtHome: Number of children staying along with their parents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Education: Education qualification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Occupation: Present occupation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HouseOwnerFlag: 1– Owns house / 0- Doesn’t have a permanent address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NumberCarsOwned: Number of cars owned by the customer </a:t>
            </a:r>
            <a:endParaRPr/>
          </a:p>
        </p:txBody>
      </p:sp>
      <p:sp>
        <p:nvSpPr>
          <p:cNvPr id="318" name="Google Shape;318;p20"/>
          <p:cNvSpPr txBox="1"/>
          <p:nvPr/>
        </p:nvSpPr>
        <p:spPr>
          <a:xfrm>
            <a:off x="4417775" y="1132050"/>
            <a:ext cx="4133700" cy="36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DateFirstPurchase: First date of order by the customer </a:t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ProductKey: Primary Key for the product dataset</a:t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ProductName: Product name with colour of the product </a:t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Subcategory: Sub category name of the product </a:t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Category: Category name of the product </a:t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ListPrice: Sale price of the product </a:t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DaysToManufacture: Days to manufacture the product after receiving the order </a:t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ProductLine: Product line name </a:t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ModelName: Model name of the product</a:t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ProductDescription: more details about the product </a:t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1"/>
          <p:cNvSpPr txBox="1"/>
          <p:nvPr>
            <p:ph idx="1" type="body"/>
          </p:nvPr>
        </p:nvSpPr>
        <p:spPr>
          <a:xfrm>
            <a:off x="1303800" y="838450"/>
            <a:ext cx="7030500" cy="369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SalesTerritoryKey: Primary Key of the Territory dataset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Region: Region name of the order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Country: Country name of the order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OrderDate: Date of the order received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ShipDate: Date when the order left the factory for export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SalesOrderNumber: Invoice number of the order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OrderQuantity: Number of quantities ordered for a product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UnitPrice: Per unit sale price of the product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TotalProductCost: Cost of the product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SalesAmount: Total sales price of the product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TaxAmt: Tax collected for the product sold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