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4.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5.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7" r:id="rId5"/>
    <p:sldMasterId id="2147484305" r:id="rId6"/>
    <p:sldMasterId id="2147484335" r:id="rId7"/>
    <p:sldMasterId id="2147484354" r:id="rId8"/>
    <p:sldMasterId id="2147484381" r:id="rId9"/>
  </p:sldMasterIdLst>
  <p:notesMasterIdLst>
    <p:notesMasterId r:id="rId47"/>
  </p:notesMasterIdLst>
  <p:handoutMasterIdLst>
    <p:handoutMasterId r:id="rId48"/>
  </p:handoutMasterIdLst>
  <p:sldIdLst>
    <p:sldId id="1368" r:id="rId10"/>
    <p:sldId id="1338" r:id="rId11"/>
    <p:sldId id="1371" r:id="rId12"/>
    <p:sldId id="1372" r:id="rId13"/>
    <p:sldId id="1373" r:id="rId14"/>
    <p:sldId id="1374" r:id="rId15"/>
    <p:sldId id="1375" r:id="rId16"/>
    <p:sldId id="1376" r:id="rId17"/>
    <p:sldId id="1377" r:id="rId18"/>
    <p:sldId id="1378" r:id="rId19"/>
    <p:sldId id="1379" r:id="rId20"/>
    <p:sldId id="1380" r:id="rId21"/>
    <p:sldId id="1381" r:id="rId22"/>
    <p:sldId id="1382" r:id="rId23"/>
    <p:sldId id="1383" r:id="rId24"/>
    <p:sldId id="1384" r:id="rId25"/>
    <p:sldId id="1385" r:id="rId26"/>
    <p:sldId id="1386" r:id="rId27"/>
    <p:sldId id="1387" r:id="rId28"/>
    <p:sldId id="1388" r:id="rId29"/>
    <p:sldId id="1389" r:id="rId30"/>
    <p:sldId id="1390" r:id="rId31"/>
    <p:sldId id="1391" r:id="rId32"/>
    <p:sldId id="1392" r:id="rId33"/>
    <p:sldId id="1393" r:id="rId34"/>
    <p:sldId id="1394" r:id="rId35"/>
    <p:sldId id="1395" r:id="rId36"/>
    <p:sldId id="1396" r:id="rId37"/>
    <p:sldId id="1397" r:id="rId38"/>
    <p:sldId id="1398" r:id="rId39"/>
    <p:sldId id="1399" r:id="rId40"/>
    <p:sldId id="1400" r:id="rId41"/>
    <p:sldId id="1401" r:id="rId42"/>
    <p:sldId id="1402" r:id="rId43"/>
    <p:sldId id="1403" r:id="rId44"/>
    <p:sldId id="1369" r:id="rId45"/>
    <p:sldId id="1326"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368"/>
            <p14:sldId id="1338"/>
            <p14:sldId id="1371"/>
            <p14:sldId id="1372"/>
            <p14:sldId id="1373"/>
            <p14:sldId id="1374"/>
            <p14:sldId id="1375"/>
            <p14:sldId id="1376"/>
            <p14:sldId id="1377"/>
            <p14:sldId id="1378"/>
            <p14:sldId id="1379"/>
            <p14:sldId id="1380"/>
            <p14:sldId id="1381"/>
            <p14:sldId id="1382"/>
            <p14:sldId id="1383"/>
            <p14:sldId id="1384"/>
            <p14:sldId id="1385"/>
            <p14:sldId id="1386"/>
            <p14:sldId id="1387"/>
            <p14:sldId id="1388"/>
            <p14:sldId id="1389"/>
            <p14:sldId id="1390"/>
            <p14:sldId id="1391"/>
            <p14:sldId id="1392"/>
            <p14:sldId id="1393"/>
            <p14:sldId id="1394"/>
            <p14:sldId id="1395"/>
            <p14:sldId id="1396"/>
            <p14:sldId id="1397"/>
            <p14:sldId id="1398"/>
            <p14:sldId id="1399"/>
            <p14:sldId id="1400"/>
            <p14:sldId id="1401"/>
            <p14:sldId id="1402"/>
            <p14:sldId id="1403"/>
            <p14:sldId id="1369"/>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Eric Hanson (SQL SERVER)" initials="EH(S" lastIdx="2" clrIdx="4">
    <p:extLst>
      <p:ext uri="{19B8F6BF-5375-455C-9EA6-DF929625EA0E}">
        <p15:presenceInfo xmlns:p15="http://schemas.microsoft.com/office/powerpoint/2012/main" userId="S-1-5-21-2127521184-1604012920-1887927527-11992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D8FF"/>
    <a:srgbClr val="11CCFF"/>
    <a:srgbClr val="85E5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03" autoAdjust="0"/>
    <p:restoredTop sz="94170" autoAdjust="0"/>
  </p:normalViewPr>
  <p:slideViewPr>
    <p:cSldViewPr>
      <p:cViewPr varScale="1">
        <p:scale>
          <a:sx n="102" d="100"/>
          <a:sy n="102" d="100"/>
        </p:scale>
        <p:origin x="72" y="174"/>
      </p:cViewPr>
      <p:guideLst/>
    </p:cSldViewPr>
  </p:slideViewPr>
  <p:outlineViewPr>
    <p:cViewPr>
      <p:scale>
        <a:sx n="33" d="100"/>
        <a:sy n="33" d="100"/>
      </p:scale>
      <p:origin x="0" y="-342"/>
    </p:cViewPr>
  </p:outlineViewPr>
  <p:notesTextViewPr>
    <p:cViewPr>
      <p:scale>
        <a:sx n="3" d="2"/>
        <a:sy n="3" d="2"/>
      </p:scale>
      <p:origin x="0" y="0"/>
    </p:cViewPr>
  </p:notesTextViewPr>
  <p:sorterViewPr>
    <p:cViewPr varScale="1">
      <p:scale>
        <a:sx n="1" d="1"/>
        <a:sy n="1" d="1"/>
      </p:scale>
      <p:origin x="0" y="-9252"/>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handoutMaster" Target="handoutMasters/handoutMaster1.xml"/><Relationship Id="rId8" Type="http://schemas.openxmlformats.org/officeDocument/2006/relationships/slideMaster" Target="slideMasters/slideMaster5.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lgn="l">
              <a:defRPr sz="1600" b="0"/>
            </a:pPr>
            <a:r>
              <a:rPr lang="en-US" sz="2000" b="0" dirty="0">
                <a:latin typeface="+mj-lt"/>
              </a:rPr>
              <a:t>Approximate data volume managed by </a:t>
            </a:r>
            <a:r>
              <a:rPr lang="en-US" sz="2000" b="0" dirty="0" smtClean="0">
                <a:latin typeface="+mj-lt"/>
              </a:rPr>
              <a:t>DW</a:t>
            </a:r>
            <a:endParaRPr lang="en-US" sz="2000" b="0" dirty="0">
              <a:latin typeface="+mj-lt"/>
            </a:endParaRPr>
          </a:p>
        </c:rich>
      </c:tx>
      <c:layout>
        <c:manualLayout>
          <c:xMode val="edge"/>
          <c:yMode val="edge"/>
          <c:x val="7.7799551741425582E-2"/>
          <c:y val="1.5108588518781343E-2"/>
        </c:manualLayout>
      </c:layout>
      <c:overlay val="0"/>
    </c:title>
    <c:autoTitleDeleted val="0"/>
    <c:plotArea>
      <c:layout/>
      <c:barChart>
        <c:barDir val="bar"/>
        <c:grouping val="clustered"/>
        <c:varyColors val="0"/>
        <c:ser>
          <c:idx val="0"/>
          <c:order val="0"/>
          <c:tx>
            <c:strRef>
              <c:f>Sheet1!$B$1</c:f>
              <c:strCache>
                <c:ptCount val="1"/>
                <c:pt idx="0">
                  <c:v>In 3 years</c:v>
                </c:pt>
              </c:strCache>
            </c:strRef>
          </c:tx>
          <c:spPr>
            <a:solidFill>
              <a:srgbClr val="C00000"/>
            </a:solidFill>
            <a:ln>
              <a:solidFill>
                <a:schemeClr val="bg1">
                  <a:lumMod val="50000"/>
                </a:schemeClr>
              </a:solidFill>
            </a:ln>
          </c:spPr>
          <c:invertIfNegative val="0"/>
          <c:dLbls>
            <c:spPr>
              <a:noFill/>
              <a:ln>
                <a:noFill/>
              </a:ln>
              <a:effectLst/>
            </c:spPr>
            <c:txPr>
              <a:bodyPr wrap="square" lIns="38100" tIns="19050" rIns="38100" bIns="19050" anchor="ctr">
                <a:spAutoFit/>
              </a:bodyPr>
              <a:lstStyle/>
              <a:p>
                <a:pPr>
                  <a:defRPr sz="140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Don't Know</c:v>
                </c:pt>
                <c:pt idx="1">
                  <c:v>More than 10 TB</c:v>
                </c:pt>
                <c:pt idx="2">
                  <c:v>3 - 10 TB</c:v>
                </c:pt>
                <c:pt idx="3">
                  <c:v>1 - 3 TB</c:v>
                </c:pt>
                <c:pt idx="4">
                  <c:v>Less than 1TB</c:v>
                </c:pt>
              </c:strCache>
            </c:strRef>
          </c:cat>
          <c:val>
            <c:numRef>
              <c:f>Sheet1!$B$2:$B$6</c:f>
              <c:numCache>
                <c:formatCode>0%</c:formatCode>
                <c:ptCount val="5"/>
                <c:pt idx="0">
                  <c:v>0.06</c:v>
                </c:pt>
                <c:pt idx="1">
                  <c:v>0.34</c:v>
                </c:pt>
                <c:pt idx="2">
                  <c:v>0.25</c:v>
                </c:pt>
                <c:pt idx="3">
                  <c:v>0.18</c:v>
                </c:pt>
                <c:pt idx="4">
                  <c:v>0.17</c:v>
                </c:pt>
              </c:numCache>
            </c:numRef>
          </c:val>
        </c:ser>
        <c:ser>
          <c:idx val="1"/>
          <c:order val="1"/>
          <c:tx>
            <c:strRef>
              <c:f>Sheet1!$C$1</c:f>
              <c:strCache>
                <c:ptCount val="1"/>
                <c:pt idx="0">
                  <c:v>Today</c:v>
                </c:pt>
              </c:strCache>
            </c:strRef>
          </c:tx>
          <c:spPr>
            <a:solidFill>
              <a:srgbClr val="00B0F0"/>
            </a:solidFill>
            <a:ln>
              <a:solidFill>
                <a:schemeClr val="bg1">
                  <a:lumMod val="50000"/>
                </a:schemeClr>
              </a:solidFill>
            </a:ln>
          </c:spPr>
          <c:invertIfNegative val="0"/>
          <c:dLbls>
            <c:spPr>
              <a:noFill/>
              <a:ln>
                <a:noFill/>
              </a:ln>
              <a:effectLst/>
            </c:spPr>
            <c:txPr>
              <a:bodyPr wrap="square" lIns="38100" tIns="19050" rIns="38100" bIns="19050" anchor="ctr">
                <a:spAutoFit/>
              </a:bodyPr>
              <a:lstStyle/>
              <a:p>
                <a:pPr>
                  <a:defRPr sz="140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Don't Know</c:v>
                </c:pt>
                <c:pt idx="1">
                  <c:v>More than 10 TB</c:v>
                </c:pt>
                <c:pt idx="2">
                  <c:v>3 - 10 TB</c:v>
                </c:pt>
                <c:pt idx="3">
                  <c:v>1 - 3 TB</c:v>
                </c:pt>
                <c:pt idx="4">
                  <c:v>Less than 1TB</c:v>
                </c:pt>
              </c:strCache>
            </c:strRef>
          </c:cat>
          <c:val>
            <c:numRef>
              <c:f>Sheet1!$C$2:$C$6</c:f>
              <c:numCache>
                <c:formatCode>0%</c:formatCode>
                <c:ptCount val="5"/>
                <c:pt idx="0">
                  <c:v>0.02</c:v>
                </c:pt>
                <c:pt idx="1">
                  <c:v>0.17</c:v>
                </c:pt>
                <c:pt idx="2">
                  <c:v>0.19</c:v>
                </c:pt>
                <c:pt idx="3">
                  <c:v>0.21</c:v>
                </c:pt>
                <c:pt idx="4">
                  <c:v>0.41</c:v>
                </c:pt>
              </c:numCache>
            </c:numRef>
          </c:val>
        </c:ser>
        <c:dLbls>
          <c:dLblPos val="outEnd"/>
          <c:showLegendKey val="0"/>
          <c:showVal val="1"/>
          <c:showCatName val="0"/>
          <c:showSerName val="0"/>
          <c:showPercent val="0"/>
          <c:showBubbleSize val="0"/>
        </c:dLbls>
        <c:gapWidth val="70"/>
        <c:axId val="2049956480"/>
        <c:axId val="2049957024"/>
      </c:barChart>
      <c:catAx>
        <c:axId val="2049956480"/>
        <c:scaling>
          <c:orientation val="minMax"/>
        </c:scaling>
        <c:delete val="0"/>
        <c:axPos val="l"/>
        <c:numFmt formatCode="General" sourceLinked="0"/>
        <c:majorTickMark val="out"/>
        <c:minorTickMark val="none"/>
        <c:tickLblPos val="nextTo"/>
        <c:txPr>
          <a:bodyPr/>
          <a:lstStyle/>
          <a:p>
            <a:pPr>
              <a:defRPr sz="1400" b="0"/>
            </a:pPr>
            <a:endParaRPr lang="en-US"/>
          </a:p>
        </c:txPr>
        <c:crossAx val="2049957024"/>
        <c:crosses val="autoZero"/>
        <c:auto val="1"/>
        <c:lblAlgn val="ctr"/>
        <c:lblOffset val="100"/>
        <c:noMultiLvlLbl val="0"/>
      </c:catAx>
      <c:valAx>
        <c:axId val="2049957024"/>
        <c:scaling>
          <c:orientation val="minMax"/>
        </c:scaling>
        <c:delete val="0"/>
        <c:axPos val="b"/>
        <c:majorGridlines>
          <c:spPr>
            <a:ln>
              <a:solidFill>
                <a:schemeClr val="accent2">
                  <a:lumMod val="40000"/>
                  <a:lumOff val="60000"/>
                </a:schemeClr>
              </a:solidFill>
            </a:ln>
          </c:spPr>
        </c:majorGridlines>
        <c:numFmt formatCode="0%" sourceLinked="1"/>
        <c:majorTickMark val="out"/>
        <c:minorTickMark val="none"/>
        <c:tickLblPos val="nextTo"/>
        <c:txPr>
          <a:bodyPr/>
          <a:lstStyle/>
          <a:p>
            <a:pPr>
              <a:defRPr sz="1400"/>
            </a:pPr>
            <a:endParaRPr lang="en-US"/>
          </a:p>
        </c:txPr>
        <c:crossAx val="2049956480"/>
        <c:crosses val="autoZero"/>
        <c:crossBetween val="between"/>
      </c:valAx>
      <c:spPr>
        <a:noFill/>
        <a:ln>
          <a:solidFill>
            <a:schemeClr val="accent2">
              <a:lumMod val="40000"/>
              <a:lumOff val="60000"/>
            </a:schemeClr>
          </a:solidFill>
        </a:ln>
      </c:spPr>
    </c:plotArea>
    <c:legend>
      <c:legendPos val="r"/>
      <c:layout>
        <c:manualLayout>
          <c:xMode val="edge"/>
          <c:yMode val="edge"/>
          <c:x val="0.73632788493193668"/>
          <c:y val="0.44317820421630438"/>
          <c:w val="0.15582112291937772"/>
          <c:h val="0.35089131215891506"/>
        </c:manualLayout>
      </c:layout>
      <c:overlay val="0"/>
      <c:txPr>
        <a:bodyPr/>
        <a:lstStyle/>
        <a:p>
          <a:pPr>
            <a:defRPr sz="1200"/>
          </a:pPr>
          <a:endParaRPr lang="en-US"/>
        </a:p>
      </c:txPr>
    </c:legend>
    <c:plotVisOnly val="1"/>
    <c:dispBlanksAs val="zero"/>
    <c:showDLblsOverMax val="0"/>
  </c:chart>
  <c:txPr>
    <a:bodyPr/>
    <a:lstStyle/>
    <a:p>
      <a:pPr>
        <a:defRPr sz="16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5/6/2015 3:16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5/6/2015 3:16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smtClean="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5/6/2015 3:16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831601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40107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5/6/2015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734678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498843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887372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900" kern="1200" dirty="0" smtClean="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fld id="{F22B3E36-5CE0-4CB7-82DE-38A88C71BFA8}" type="datetime1">
              <a:rPr lang="en-US" smtClean="0">
                <a:solidFill>
                  <a:prstClr val="black"/>
                </a:solidFill>
              </a:rPr>
              <a:pPr/>
              <a:t>5/6/2015</a:t>
            </a:fld>
            <a:endParaRPr lang="en-US" dirty="0">
              <a:solidFill>
                <a:prstClr val="black"/>
              </a:solidFill>
            </a:endParaRPr>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solidFill>
                  <a:prstClr val="black"/>
                </a:solidFill>
              </a:rPr>
              <a:pPr/>
              <a:t>29</a:t>
            </a:fld>
            <a:endParaRPr lang="en-US" dirty="0">
              <a:solidFill>
                <a:prstClr val="black"/>
              </a:solidFill>
            </a:endParaRPr>
          </a:p>
        </p:txBody>
      </p:sp>
      <p:sp>
        <p:nvSpPr>
          <p:cNvPr id="8" name="Header Placeholder 7"/>
          <p:cNvSpPr>
            <a:spLocks noGrp="1"/>
          </p:cNvSpPr>
          <p:nvPr>
            <p:ph type="hdr" sz="quarter" idx="13"/>
          </p:nvPr>
        </p:nvSpPr>
        <p:spPr/>
        <p:txBody>
          <a:bodyPr/>
          <a:lstStyle/>
          <a:p>
            <a:r>
              <a:rPr lang="en-US" dirty="0">
                <a:solidFill>
                  <a:prstClr val="black"/>
                </a:solidFill>
              </a:rPr>
              <a:t>Tech Ready 15</a:t>
            </a:r>
          </a:p>
        </p:txBody>
      </p:sp>
    </p:spTree>
    <p:extLst>
      <p:ext uri="{BB962C8B-B14F-4D97-AF65-F5344CB8AC3E}">
        <p14:creationId xmlns:p14="http://schemas.microsoft.com/office/powerpoint/2010/main" val="2015987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999987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933376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92421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218654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D1361C3-7C5D-4661-A624-6FBDE08922AF}"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90812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D1361C3-7C5D-4661-A624-6FBDE08922AF}"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076523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500196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017400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Microsoft Ignite 2015</a:t>
            </a:r>
            <a:endParaRPr lang="en-US" dirty="0" smtClean="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28047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81414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5/6/2015 3:16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349541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rtl="0" eaLnBrk="1" latinLnBrk="0" hangingPunct="1">
              <a:lnSpc>
                <a:spcPct val="90000"/>
              </a:lnSpc>
              <a:spcBef>
                <a:spcPct val="0"/>
              </a:spcBef>
              <a:buNone/>
            </a:pPr>
            <a:r>
              <a:rPr lang="en-US" sz="5000" b="0" kern="1200" cap="none" spc="-125" baseline="0" noProof="0" dirty="0" smtClean="0">
                <a:ln w="3175">
                  <a:noFill/>
                </a:ln>
                <a:gradFill>
                  <a:gsLst>
                    <a:gs pos="84066">
                      <a:srgbClr val="000000"/>
                    </a:gs>
                    <a:gs pos="57576">
                      <a:srgbClr val="000000"/>
                    </a:gs>
                  </a:gsLst>
                  <a:lin ang="5400000" scaled="0"/>
                </a:gradFill>
                <a:effectLst/>
                <a:latin typeface="+mj-lt"/>
                <a:ea typeface="+mn-ea"/>
                <a:cs typeface="Segoe UI" pitchFamily="34" charset="0"/>
              </a:rPr>
              <a:t>Spark the future.</a:t>
            </a:r>
            <a:endParaRPr lang="en-US" sz="5000" b="0" kern="1200" cap="none" spc="-125" baseline="0" dirty="0">
              <a:ln w="3175">
                <a:noFill/>
              </a:ln>
              <a:gradFill>
                <a:gsLst>
                  <a:gs pos="84066">
                    <a:srgbClr val="000000"/>
                  </a:gs>
                  <a:gs pos="57576">
                    <a:srgbClr val="000000"/>
                  </a:gs>
                </a:gsLst>
                <a:lin ang="5400000" scaled="0"/>
              </a:gradFill>
              <a:effectLst/>
              <a:latin typeface="+mj-lt"/>
              <a:ea typeface="+mn-ea"/>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rtl="0" eaLnBrk="1" latinLnBrk="0" hangingPunct="1">
              <a:lnSpc>
                <a:spcPct val="90000"/>
              </a:lnSpc>
              <a:spcBef>
                <a:spcPct val="0"/>
              </a:spcBef>
              <a:buNone/>
            </a:pP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May 4 – 8, 2015</a:t>
            </a:r>
            <a:b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br>
            <a:r>
              <a:rPr lang="en-US" sz="2250" b="0" kern="1200" cap="none" spc="0" baseline="0" noProof="0" dirty="0" smtClean="0">
                <a:ln w="3175">
                  <a:noFill/>
                </a:ln>
                <a:gradFill>
                  <a:gsLst>
                    <a:gs pos="84066">
                      <a:srgbClr val="000000"/>
                    </a:gs>
                    <a:gs pos="57576">
                      <a:srgbClr val="000000"/>
                    </a:gs>
                  </a:gsLst>
                  <a:lin ang="5400000" scaled="0"/>
                </a:gradFill>
                <a:effectLst/>
                <a:latin typeface="+mn-lt"/>
                <a:ea typeface="+mn-ea"/>
                <a:cs typeface="Segoe UI" pitchFamily="34" charset="0"/>
              </a:rPr>
              <a:t>Chicago, IL</a:t>
            </a:r>
            <a:endParaRPr lang="en-US" sz="2250" b="0" kern="1200" cap="none" spc="0" baseline="0" dirty="0">
              <a:ln w="3175">
                <a:noFill/>
              </a:ln>
              <a:gradFill>
                <a:gsLst>
                  <a:gs pos="84066">
                    <a:srgbClr val="000000"/>
                  </a:gs>
                  <a:gs pos="57576">
                    <a:srgbClr val="000000"/>
                  </a:gs>
                </a:gsLst>
                <a:lin ang="5400000" scaled="0"/>
              </a:gradFill>
              <a:effectLst/>
              <a:latin typeface="+mn-lt"/>
              <a:ea typeface="+mn-ea"/>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982855"/>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Divider_Color LG Text">
    <p:bg>
      <p:bgPr>
        <a:solidFill>
          <a:schemeClr val="accent1"/>
        </a:solidFill>
        <a:effectLst/>
      </p:bgPr>
    </p:bg>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494438" y="5913068"/>
            <a:ext cx="8018627" cy="574140"/>
          </a:xfrm>
        </p:spPr>
        <p:txBody>
          <a:bodyPr anchor="b" anchorCtr="0">
            <a:normAutofit/>
          </a:bodyPr>
          <a:lstStyle>
            <a:lvl1pPr>
              <a:defRPr sz="1904">
                <a:solidFill>
                  <a:schemeClr val="bg1"/>
                </a:solidFill>
                <a:latin typeface="+mn-lt"/>
              </a:defRPr>
            </a:lvl1pPr>
          </a:lstStyle>
          <a:p>
            <a:pPr lvl="0"/>
            <a:r>
              <a:rPr lang="en-US" dirty="0" smtClean="0"/>
              <a:t>Click to edit Master text styles</a:t>
            </a:r>
          </a:p>
        </p:txBody>
      </p:sp>
      <p:sp>
        <p:nvSpPr>
          <p:cNvPr id="10" name="Title 9"/>
          <p:cNvSpPr>
            <a:spLocks noGrp="1"/>
          </p:cNvSpPr>
          <p:nvPr>
            <p:ph type="title"/>
          </p:nvPr>
        </p:nvSpPr>
        <p:spPr>
          <a:xfrm>
            <a:off x="494440" y="2841686"/>
            <a:ext cx="11443283" cy="979948"/>
          </a:xfrm>
        </p:spPr>
        <p:txBody>
          <a:bodyPr>
            <a:spAutoFit/>
          </a:bodyPr>
          <a:lstStyle>
            <a:lvl1pPr>
              <a:lnSpc>
                <a:spcPct val="95000"/>
              </a:lnSpc>
              <a:defRPr sz="5440">
                <a:solidFill>
                  <a:schemeClr val="bg1"/>
                </a:solidFill>
                <a:latin typeface="Segoe UI Light"/>
                <a:cs typeface="Segoe UI Light"/>
              </a:defRPr>
            </a:lvl1pPr>
          </a:lstStyle>
          <a:p>
            <a:r>
              <a:rPr lang="en-US" dirty="0" smtClean="0"/>
              <a:t>Click to edit Master title style</a:t>
            </a:r>
            <a:endParaRPr lang="en-US" dirty="0"/>
          </a:p>
        </p:txBody>
      </p:sp>
      <p:pic>
        <p:nvPicPr>
          <p:cNvPr id="4" name="Picture 3"/>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0684353" y="6175137"/>
            <a:ext cx="1368010" cy="46249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461775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Blank_blu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bwMode="black">
          <a:xfrm>
            <a:off x="10561638" y="6267914"/>
            <a:ext cx="1382812" cy="296502"/>
          </a:xfrm>
          <a:prstGeom prst="rect">
            <a:avLst/>
          </a:prstGeom>
        </p:spPr>
      </p:pic>
      <p:sp>
        <p:nvSpPr>
          <p:cNvPr id="3" name="Freeform 2"/>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FFFFFF"/>
              </a:solidFill>
            </a:endParaRPr>
          </a:p>
        </p:txBody>
      </p:sp>
    </p:spTree>
    <p:extLst>
      <p:ext uri="{BB962C8B-B14F-4D97-AF65-F5344CB8AC3E}">
        <p14:creationId xmlns:p14="http://schemas.microsoft.com/office/powerpoint/2010/main" val="2993940373"/>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3" y="6240429"/>
            <a:ext cx="1280587" cy="274320"/>
          </a:xfrm>
          <a:prstGeom prst="rect">
            <a:avLst/>
          </a:prstGeom>
        </p:spPr>
      </p:pic>
    </p:spTree>
    <p:extLst>
      <p:ext uri="{BB962C8B-B14F-4D97-AF65-F5344CB8AC3E}">
        <p14:creationId xmlns:p14="http://schemas.microsoft.com/office/powerpoint/2010/main" val="995978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1154288"/>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039092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6946935"/>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4281768"/>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36574042"/>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57653773"/>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4961"/>
            <a:ext cx="10056812" cy="1015663"/>
          </a:xfrm>
          <a:noFill/>
        </p:spPr>
        <p:txBody>
          <a:bodyPr tIns="91440" bIns="91440" anchor="b" anchorCtr="0">
            <a:spAutoFit/>
          </a:bodyPr>
          <a:lstStyle>
            <a:lvl1pPr>
              <a:defRPr sz="60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53077" y="3768007"/>
            <a:ext cx="10058401" cy="683264"/>
          </a:xfrm>
          <a:noFill/>
        </p:spPr>
        <p:txBody>
          <a:bodyPr lIns="182880" tIns="146304" rIns="182880" bIns="146304">
            <a:spAutoFit/>
          </a:bodyPr>
          <a:lstStyle>
            <a:lvl1pPr marL="0" indent="0">
              <a:spcBef>
                <a:spcPts val="0"/>
              </a:spcBef>
              <a:buNone/>
              <a:defRPr sz="28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30877" y="3497262"/>
            <a:ext cx="731282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53077" y="4290790"/>
            <a:ext cx="10058401" cy="627864"/>
          </a:xfrm>
          <a:noFill/>
        </p:spPr>
        <p:txBody>
          <a:bodyPr lIns="182880" tIns="146304" rIns="182880" bIns="146304">
            <a:spAutoFit/>
          </a:bodyPr>
          <a:lstStyle>
            <a:lvl1pPr marL="0" indent="0">
              <a:spcBef>
                <a:spcPts val="0"/>
              </a:spcBef>
              <a:buNone/>
              <a:defRPr sz="24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7286402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75399" y="2284961"/>
            <a:ext cx="7086439" cy="1015663"/>
          </a:xfrm>
          <a:noFill/>
        </p:spPr>
        <p:txBody>
          <a:bodyPr wrap="square" tIns="91440" bIns="91440" anchor="b" anchorCtr="0">
            <a:spAutoFit/>
          </a:bodyPr>
          <a:lstStyle>
            <a:lvl1pPr>
              <a:defRPr sz="6000" spc="-100"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5096036" y="3768007"/>
            <a:ext cx="7087559" cy="683264"/>
          </a:xfrm>
          <a:noFill/>
        </p:spPr>
        <p:txBody>
          <a:bodyPr wrap="square" lIns="182880" tIns="146304" rIns="182880" bIns="146304">
            <a:spAutoFit/>
          </a:bodyPr>
          <a:lstStyle>
            <a:lvl1pPr marL="0" indent="0">
              <a:spcBef>
                <a:spcPts val="0"/>
              </a:spcBef>
              <a:buNone/>
              <a:defRPr sz="2800"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273836" y="3497262"/>
            <a:ext cx="6328660"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24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1"/>
            <a:ext cx="11329398"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659748135"/>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1"/>
            <a:ext cx="11329398"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8379986"/>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1"/>
            <a:ext cx="11329398"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28756089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1"/>
            <a:ext cx="11329398"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42854888"/>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2440" y="2283441"/>
            <a:ext cx="11329398" cy="1015663"/>
          </a:xfrm>
          <a:noFill/>
        </p:spPr>
        <p:txBody>
          <a:bodyPr wrap="square"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97057401"/>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nk_charcoal_BUILD LOGO">
    <p:bg>
      <p:bgPr>
        <a:solidFill>
          <a:schemeClr val="bg1"/>
        </a:solidFill>
        <a:effectLst/>
      </p:bgPr>
    </p:bg>
    <p:spTree>
      <p:nvGrpSpPr>
        <p:cNvPr id="1" name=""/>
        <p:cNvGrpSpPr/>
        <p:nvPr/>
      </p:nvGrpSpPr>
      <p:grpSpPr>
        <a:xfrm>
          <a:off x="0" y="0"/>
          <a:ext cx="0" cy="0"/>
          <a:chOff x="0" y="0"/>
          <a:chExt cx="0" cy="0"/>
        </a:xfrm>
      </p:grpSpPr>
      <p:sp>
        <p:nvSpPr>
          <p:cNvPr id="4" name="Freeform 3"/>
          <p:cNvSpPr>
            <a:spLocks noEditPoints="1"/>
          </p:cNvSpPr>
          <p:nvPr userDrawn="1"/>
        </p:nvSpPr>
        <p:spPr bwMode="black">
          <a:xfrm>
            <a:off x="10744288" y="6344302"/>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FFFFFF"/>
              </a:solidFill>
            </a:endParaRPr>
          </a:p>
        </p:txBody>
      </p:sp>
    </p:spTree>
    <p:extLst>
      <p:ext uri="{BB962C8B-B14F-4D97-AF65-F5344CB8AC3E}">
        <p14:creationId xmlns:p14="http://schemas.microsoft.com/office/powerpoint/2010/main" val="20725992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Blank_blue_BUILD LOGO">
    <p:bg>
      <p:bgPr>
        <a:solidFill>
          <a:schemeClr val="accent1"/>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744288" y="6344302"/>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FFFFFF"/>
              </a:solidFill>
            </a:endParaRPr>
          </a:p>
        </p:txBody>
      </p:sp>
    </p:spTree>
    <p:extLst>
      <p:ext uri="{BB962C8B-B14F-4D97-AF65-F5344CB8AC3E}">
        <p14:creationId xmlns:p14="http://schemas.microsoft.com/office/powerpoint/2010/main" val="1764418773"/>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Blank_gray_BUILD LOGO">
    <p:bg>
      <p:bgPr>
        <a:solidFill>
          <a:schemeClr val="accent2"/>
        </a:solidFill>
        <a:effectLst/>
      </p:bgPr>
    </p:bg>
    <p:spTree>
      <p:nvGrpSpPr>
        <p:cNvPr id="1" name=""/>
        <p:cNvGrpSpPr/>
        <p:nvPr/>
      </p:nvGrpSpPr>
      <p:grpSpPr>
        <a:xfrm>
          <a:off x="0" y="0"/>
          <a:ext cx="0" cy="0"/>
          <a:chOff x="0" y="0"/>
          <a:chExt cx="0" cy="0"/>
        </a:xfrm>
      </p:grpSpPr>
      <p:sp>
        <p:nvSpPr>
          <p:cNvPr id="3" name="Freeform 2"/>
          <p:cNvSpPr>
            <a:spLocks noEditPoints="1"/>
          </p:cNvSpPr>
          <p:nvPr userDrawn="1"/>
        </p:nvSpPr>
        <p:spPr bwMode="black">
          <a:xfrm>
            <a:off x="10744288" y="6344302"/>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FFFFFF"/>
              </a:solidFill>
            </a:endParaRPr>
          </a:p>
        </p:txBody>
      </p:sp>
    </p:spTree>
    <p:extLst>
      <p:ext uri="{BB962C8B-B14F-4D97-AF65-F5344CB8AC3E}">
        <p14:creationId xmlns:p14="http://schemas.microsoft.com/office/powerpoint/2010/main" val="2977801858"/>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lank_silver_BUILD LOGO">
    <p:bg>
      <p:bgPr>
        <a:solidFill>
          <a:schemeClr val="bg2"/>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10744288" y="6344302"/>
            <a:ext cx="1408241" cy="353361"/>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333333"/>
              </a:solidFill>
            </a:endParaRPr>
          </a:p>
        </p:txBody>
      </p:sp>
    </p:spTree>
    <p:extLst>
      <p:ext uri="{BB962C8B-B14F-4D97-AF65-F5344CB8AC3E}">
        <p14:creationId xmlns:p14="http://schemas.microsoft.com/office/powerpoint/2010/main" val="27417917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5441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2781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775977"/>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6516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354915"/>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defRPr/>
            </a:pPr>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2014 </a:t>
            </a:r>
            <a:r>
              <a:rPr lang="en-US" sz="700" dirty="0">
                <a:gradFill>
                  <a:gsLst>
                    <a:gs pos="0">
                      <a:srgbClr val="FFFFFF"/>
                    </a:gs>
                    <a:gs pos="100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black">
          <a:xfrm>
            <a:off x="459232" y="3145040"/>
            <a:ext cx="3291840" cy="705836"/>
          </a:xfrm>
          <a:prstGeom prst="rect">
            <a:avLst/>
          </a:prstGeom>
        </p:spPr>
      </p:pic>
    </p:spTree>
    <p:extLst>
      <p:ext uri="{BB962C8B-B14F-4D97-AF65-F5344CB8AC3E}">
        <p14:creationId xmlns:p14="http://schemas.microsoft.com/office/powerpoint/2010/main" val="1994670913"/>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7473533"/>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11976790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4208115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345557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8202156"/>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6921839"/>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60863480"/>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6178223"/>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8870184"/>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0192664"/>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6082638"/>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27124248"/>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55347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1761916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8499791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482559795"/>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14609331"/>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88390006"/>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32355915"/>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187962097"/>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25304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442955"/>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419526"/>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6545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886381"/>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92806850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44735456"/>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7033459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5987213" y="6682039"/>
            <a:ext cx="369012" cy="28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ACF3DA1-47D3-4ECF-AF30-D85A88EB0BF4}" type="slidenum">
              <a:rPr lang="en-US" altLang="en-US" sz="1224">
                <a:solidFill>
                  <a:srgbClr val="FFFFFF"/>
                </a:solidFill>
                <a:latin typeface="Calibri" pitchFamily="34" charset="0"/>
              </a:rPr>
              <a:pPr/>
              <a:t>‹#›</a:t>
            </a:fld>
            <a:endParaRPr lang="en-US" altLang="en-US" sz="1428">
              <a:solidFill>
                <a:srgbClr val="FFFFFF"/>
              </a:solidFill>
              <a:latin typeface="Calibri" pitchFamily="34" charset="0"/>
            </a:endParaRPr>
          </a:p>
        </p:txBody>
      </p:sp>
      <p:sp>
        <p:nvSpPr>
          <p:cNvPr id="2" name="Title 1"/>
          <p:cNvSpPr>
            <a:spLocks noGrp="1"/>
          </p:cNvSpPr>
          <p:nvPr>
            <p:ph type="title"/>
          </p:nvPr>
        </p:nvSpPr>
        <p:spPr>
          <a:noFill/>
        </p:spPr>
        <p:txBody>
          <a:bodyPr rtlCol="0"/>
          <a:lstStyle>
            <a:lvl1pPr marL="0" indent="0" algn="ctr" defTabSz="-14145941" rtl="0" eaLnBrk="1" fontAlgn="base" hangingPunct="1">
              <a:spcBef>
                <a:spcPct val="0"/>
              </a:spcBef>
              <a:spcAft>
                <a:spcPct val="0"/>
              </a:spcAft>
              <a:defRPr lang="en-US" sz="2856" b="1" dirty="0">
                <a:solidFill>
                  <a:schemeClr val="tx2"/>
                </a:solidFill>
                <a:latin typeface="+mj-lt"/>
                <a:ea typeface="+mj-ea"/>
                <a:cs typeface="Segoe UI"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74642" y="1212853"/>
            <a:ext cx="11887199" cy="1503040"/>
          </a:xfrm>
          <a:prstGeom prst="rect">
            <a:avLst/>
          </a:prstGeom>
        </p:spPr>
        <p:txBody>
          <a:bodyPr rtlCol="0"/>
          <a:lstStyle>
            <a:lvl1pPr>
              <a:buClrTx/>
              <a:buFont typeface="Wingdings" pitchFamily="2" charset="2"/>
              <a:buChar char="§"/>
              <a:defRPr sz="2040" b="1">
                <a:latin typeface="Calibri" pitchFamily="34" charset="0"/>
              </a:defRPr>
            </a:lvl1pPr>
            <a:lvl2pPr>
              <a:buClrTx/>
              <a:buFont typeface="Wingdings" pitchFamily="2" charset="2"/>
              <a:buChar char="o"/>
              <a:defRPr sz="1836" b="0">
                <a:latin typeface="Calibri Light" pitchFamily="34" charset="0"/>
              </a:defRPr>
            </a:lvl2pPr>
            <a:lvl3pPr>
              <a:buClrTx/>
              <a:buFont typeface="Wingdings" pitchFamily="2" charset="2"/>
              <a:buChar char="o"/>
              <a:defRPr sz="1632" b="0">
                <a:latin typeface="Calibri Light" pitchFamily="34" charset="0"/>
              </a:defRPr>
            </a:lvl3pPr>
            <a:lvl4pPr>
              <a:buClrTx/>
              <a:buFont typeface="Wingdings" pitchFamily="2" charset="2"/>
              <a:buChar char="o"/>
              <a:defRPr sz="1428" b="0">
                <a:latin typeface="Calibri Light" pitchFamily="34" charset="0"/>
              </a:defRPr>
            </a:lvl4pPr>
            <a:lvl5pPr>
              <a:buClrTx/>
              <a:buFont typeface="Wingdings" pitchFamily="2" charset="2"/>
              <a:buChar char="o"/>
              <a:defRPr sz="1224" b="0">
                <a:latin typeface="Calibri Ligh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4126354"/>
      </p:ext>
    </p:extLst>
  </p:cSld>
  <p:clrMapOvr>
    <a:masterClrMapping/>
  </p:clrMapOvr>
  <p:transition>
    <p:fade/>
  </p:transition>
  <p:timing>
    <p:tnLst>
      <p:par>
        <p:cTn id="1" dur="indefinite" restart="never" nodeType="tmRoot"/>
      </p:par>
    </p:tnLst>
  </p:timing>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2" y="450850"/>
            <a:ext cx="11889564" cy="690655"/>
          </a:xfrm>
        </p:spPr>
        <p:txBody>
          <a:bodyPr lIns="0" tIns="0"/>
          <a:lstStyle>
            <a:lvl1pPr>
              <a:defRPr sz="4600">
                <a:solidFill>
                  <a:schemeClr val="accent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463550" y="1816100"/>
            <a:ext cx="11387138" cy="2102114"/>
          </a:xfrm>
        </p:spPr>
        <p:txBody>
          <a:bodyPr/>
          <a:lstStyle>
            <a:lvl1pPr>
              <a:defRPr sz="2600">
                <a:latin typeface="+mn-lt"/>
              </a:defRPr>
            </a:lvl1pPr>
            <a:lvl2pPr>
              <a:defRPr sz="2200">
                <a:latin typeface="+mn-lt"/>
              </a:defRPr>
            </a:lvl2pPr>
          </a:lstStyle>
          <a:p>
            <a:pPr lvl="0"/>
            <a:r>
              <a:rPr lang="en-US" dirty="0" smtClean="0"/>
              <a:t>Click to edit Master text styles</a:t>
            </a:r>
          </a:p>
          <a:p>
            <a:pPr lvl="1"/>
            <a:r>
              <a:rPr lang="en-US" dirty="0" smtClean="0"/>
              <a:t>Second level</a:t>
            </a:r>
          </a:p>
          <a:p>
            <a:pPr lvl="0"/>
            <a:r>
              <a:rPr lang="en-US" dirty="0" smtClean="0"/>
              <a:t>Click to edit Master text styles</a:t>
            </a:r>
          </a:p>
          <a:p>
            <a:pPr lvl="1"/>
            <a:r>
              <a:rPr lang="en-US" dirty="0" smtClean="0"/>
              <a:t>Second level</a:t>
            </a:r>
          </a:p>
          <a:p>
            <a:pPr lvl="1"/>
            <a:endParaRPr lang="en-US" dirty="0" smtClean="0"/>
          </a:p>
        </p:txBody>
      </p:sp>
    </p:spTree>
    <p:extLst>
      <p:ext uri="{BB962C8B-B14F-4D97-AF65-F5344CB8AC3E}">
        <p14:creationId xmlns:p14="http://schemas.microsoft.com/office/powerpoint/2010/main" val="2339035655"/>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5987213" y="6682039"/>
            <a:ext cx="369012" cy="28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261EC2C-A78A-4E63-8952-DC8B66DB96A4}" type="slidenum">
              <a:rPr lang="en-US" altLang="en-US" sz="1224">
                <a:solidFill>
                  <a:srgbClr val="FFFFFF"/>
                </a:solidFill>
                <a:latin typeface="Calibri" pitchFamily="34" charset="0"/>
              </a:rPr>
              <a:pPr/>
              <a:t>‹#›</a:t>
            </a:fld>
            <a:endParaRPr lang="en-US" altLang="en-US" sz="1428">
              <a:solidFill>
                <a:srgbClr val="FFFFFF"/>
              </a:solidFill>
              <a:latin typeface="Calibri" pitchFamily="34" charset="0"/>
            </a:endParaRPr>
          </a:p>
        </p:txBody>
      </p:sp>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52692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1583470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236697455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4" name="Text Placeholder 3"/>
          <p:cNvSpPr>
            <a:spLocks noGrp="1"/>
          </p:cNvSpPr>
          <p:nvPr>
            <p:ph type="body" sz="quarter" idx="13" hasCustomPrompt="1"/>
          </p:nvPr>
        </p:nvSpPr>
        <p:spPr>
          <a:xfrm>
            <a:off x="322262" y="360323"/>
            <a:ext cx="2667000" cy="406265"/>
          </a:xfrm>
        </p:spPr>
        <p:txBody>
          <a:bodyPr/>
          <a:lstStyle>
            <a:lvl1pPr marL="0" indent="0">
              <a:buFontTx/>
              <a:buNone/>
              <a:defRPr sz="1600" baseline="0">
                <a:latin typeface="+mn-lt"/>
              </a:defRPr>
            </a:lvl1pPr>
            <a:lvl2pPr marL="342873" indent="0">
              <a:buFontTx/>
              <a:buNone/>
              <a:defRPr sz="1600">
                <a:latin typeface="+mn-lt"/>
              </a:defRPr>
            </a:lvl2pPr>
            <a:lvl3pPr marL="571454" indent="0">
              <a:buFontTx/>
              <a:buNone/>
              <a:defRPr sz="1600">
                <a:latin typeface="+mn-lt"/>
              </a:defRPr>
            </a:lvl3pPr>
            <a:lvl4pPr marL="800036" indent="0">
              <a:buFontTx/>
              <a:buNone/>
              <a:defRPr sz="1600">
                <a:latin typeface="+mn-lt"/>
              </a:defRPr>
            </a:lvl4pPr>
            <a:lvl5pPr marL="1028617" indent="0">
              <a:buFontTx/>
              <a:buNone/>
              <a:defRPr sz="1600">
                <a:latin typeface="+mn-lt"/>
              </a:defRPr>
            </a:lvl5pPr>
          </a:lstStyle>
          <a:p>
            <a:pPr lvl="0"/>
            <a:r>
              <a:rPr lang="en-US" dirty="0" smtClean="0"/>
              <a:t>SESSION CODE</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492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9398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3977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5507" y="6678218"/>
            <a:ext cx="822951" cy="175415"/>
          </a:xfrm>
          <a:prstGeom prst="rect">
            <a:avLst/>
          </a:prstGeom>
        </p:spPr>
      </p:pic>
      <p:sp>
        <p:nvSpPr>
          <p:cNvPr id="9" name="Rectangle 8"/>
          <p:cNvSpPr/>
          <p:nvPr userDrawn="1"/>
        </p:nvSpPr>
        <p:spPr>
          <a:xfrm>
            <a:off x="488677" y="3033651"/>
            <a:ext cx="4652598" cy="797654"/>
          </a:xfrm>
          <a:prstGeom prst="rect">
            <a:avLst/>
          </a:prstGeom>
        </p:spPr>
        <p:txBody>
          <a:bodyPr wrap="none" anchor="ctr">
            <a:spAutoFit/>
          </a:bodyPr>
          <a:lstStyle/>
          <a:p>
            <a:pPr algn="r" defTabSz="1165834">
              <a:lnSpc>
                <a:spcPct val="90000"/>
              </a:lnSpc>
              <a:spcBef>
                <a:spcPct val="0"/>
              </a:spcBef>
            </a:pPr>
            <a:r>
              <a:rPr lang="en-US" sz="5000" spc="-125" dirty="0" smtClean="0">
                <a:ln w="3175">
                  <a:noFill/>
                </a:ln>
                <a:solidFill>
                  <a:srgbClr val="FFFFFF"/>
                </a:solidFill>
                <a:latin typeface="Segoe UI Light"/>
                <a:cs typeface="Segoe UI" pitchFamily="34" charset="0"/>
              </a:rPr>
              <a:t>Spark the future.</a:t>
            </a:r>
            <a:endParaRPr lang="en-US" sz="5000" spc="-125" dirty="0">
              <a:ln w="3175">
                <a:noFill/>
              </a:ln>
              <a:solidFill>
                <a:srgbClr val="FFFFFF"/>
              </a:solidFill>
              <a:latin typeface="Segoe UI Light"/>
              <a:cs typeface="Segoe UI" pitchFamily="34" charset="0"/>
            </a:endParaRPr>
          </a:p>
        </p:txBody>
      </p:sp>
      <p:sp>
        <p:nvSpPr>
          <p:cNvPr id="10" name="Rectangle 9"/>
          <p:cNvSpPr/>
          <p:nvPr userDrawn="1"/>
        </p:nvSpPr>
        <p:spPr>
          <a:xfrm>
            <a:off x="2890023" y="4617847"/>
            <a:ext cx="2185214" cy="715581"/>
          </a:xfrm>
          <a:prstGeom prst="rect">
            <a:avLst/>
          </a:prstGeom>
        </p:spPr>
        <p:txBody>
          <a:bodyPr wrap="none" anchor="ctr">
            <a:spAutoFit/>
          </a:bodyPr>
          <a:lstStyle/>
          <a:p>
            <a:pPr algn="r" defTabSz="1165834">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580922" y="4088040"/>
            <a:ext cx="2494315" cy="384949"/>
          </a:xfrm>
          <a:prstGeom prst="rect">
            <a:avLst/>
          </a:prstGeom>
        </p:spPr>
      </p:pic>
    </p:spTree>
    <p:extLst>
      <p:ext uri="{BB962C8B-B14F-4D97-AF65-F5344CB8AC3E}">
        <p14:creationId xmlns:p14="http://schemas.microsoft.com/office/powerpoint/2010/main" val="35849637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4484778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532730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311824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13585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375633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5687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602860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123184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92923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9118127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28209293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6098637"/>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82649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5023740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6498949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01413225"/>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7496693"/>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4161502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22374746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87316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23525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22118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964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41264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364770401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3736760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224225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587"/>
            <a:ext cx="12430199" cy="6991986"/>
          </a:xfrm>
          <a:prstGeom prst="rect">
            <a:avLst/>
          </a:prstGeom>
          <a:noFill/>
          <a:ln>
            <a:noFill/>
          </a:ln>
        </p:spPr>
      </p:pic>
      <p:sp>
        <p:nvSpPr>
          <p:cNvPr id="3" name="Rectangle 2"/>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19165"/>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
        <p:nvSpPr>
          <p:cNvPr id="9" name="Rectangle 8"/>
          <p:cNvSpPr/>
          <p:nvPr userDrawn="1"/>
        </p:nvSpPr>
        <p:spPr>
          <a:xfrm>
            <a:off x="293752" y="3040063"/>
            <a:ext cx="4333238" cy="784830"/>
          </a:xfrm>
          <a:prstGeom prst="rect">
            <a:avLst/>
          </a:prstGeom>
        </p:spPr>
        <p:txBody>
          <a:bodyPr wrap="none" anchor="ctr">
            <a:spAutoFit/>
          </a:bodyPr>
          <a:lstStyle/>
          <a:p>
            <a:pPr algn="r" defTabSz="1165834">
              <a:lnSpc>
                <a:spcPct val="90000"/>
              </a:lnSpc>
              <a:spcBef>
                <a:spcPct val="0"/>
              </a:spcBef>
            </a:pPr>
            <a:r>
              <a:rPr lang="en-US" sz="5000" spc="-125" dirty="0" smtClean="0">
                <a:ln w="3175">
                  <a:noFill/>
                </a:ln>
                <a:gradFill>
                  <a:gsLst>
                    <a:gs pos="84066">
                      <a:srgbClr val="000000"/>
                    </a:gs>
                    <a:gs pos="57576">
                      <a:srgbClr val="000000"/>
                    </a:gs>
                  </a:gsLst>
                  <a:lin ang="5400000" scaled="0"/>
                </a:gradFill>
                <a:latin typeface="Segoe UI Light"/>
                <a:cs typeface="Segoe UI" pitchFamily="34" charset="0"/>
              </a:rPr>
              <a:t>Spark the future.</a:t>
            </a:r>
            <a:endParaRPr lang="en-US" sz="5000" spc="-125" dirty="0">
              <a:ln w="3175">
                <a:noFill/>
              </a:ln>
              <a:gradFill>
                <a:gsLst>
                  <a:gs pos="84066">
                    <a:srgbClr val="000000"/>
                  </a:gs>
                  <a:gs pos="57576">
                    <a:srgbClr val="000000"/>
                  </a:gs>
                </a:gsLst>
                <a:lin ang="5400000" scaled="0"/>
              </a:gradFill>
              <a:latin typeface="Segoe UI Light"/>
              <a:cs typeface="Segoe UI" pitchFamily="34" charset="0"/>
            </a:endParaRPr>
          </a:p>
        </p:txBody>
      </p:sp>
      <p:sp>
        <p:nvSpPr>
          <p:cNvPr id="10" name="Rectangle 9"/>
          <p:cNvSpPr/>
          <p:nvPr userDrawn="1"/>
        </p:nvSpPr>
        <p:spPr>
          <a:xfrm>
            <a:off x="2441776" y="4617847"/>
            <a:ext cx="2185214" cy="715581"/>
          </a:xfrm>
          <a:prstGeom prst="rect">
            <a:avLst/>
          </a:prstGeom>
        </p:spPr>
        <p:txBody>
          <a:bodyPr wrap="none" anchor="ctr">
            <a:spAutoFit/>
          </a:bodyPr>
          <a:lstStyle/>
          <a:p>
            <a:pPr algn="r" defTabSz="1165834">
              <a:lnSpc>
                <a:spcPct val="90000"/>
              </a:lnSpc>
              <a:spcBef>
                <a:spcPct val="0"/>
              </a:spcBef>
            </a:pPr>
            <a:r>
              <a:rPr lang="en-US" sz="2250" dirty="0" smtClean="0">
                <a:ln w="3175">
                  <a:noFill/>
                </a:ln>
                <a:gradFill>
                  <a:gsLst>
                    <a:gs pos="84066">
                      <a:srgbClr val="000000"/>
                    </a:gs>
                    <a:gs pos="57576">
                      <a:srgbClr val="000000"/>
                    </a:gs>
                  </a:gsLst>
                  <a:lin ang="5400000" scaled="0"/>
                </a:gradFill>
                <a:cs typeface="Segoe UI" pitchFamily="34" charset="0"/>
              </a:rPr>
              <a:t>May 4 – 8, 2015</a:t>
            </a:r>
            <a:br>
              <a:rPr lang="en-US" sz="2250" dirty="0" smtClean="0">
                <a:ln w="3175">
                  <a:noFill/>
                </a:ln>
                <a:gradFill>
                  <a:gsLst>
                    <a:gs pos="84066">
                      <a:srgbClr val="000000"/>
                    </a:gs>
                    <a:gs pos="57576">
                      <a:srgbClr val="000000"/>
                    </a:gs>
                  </a:gsLst>
                  <a:lin ang="5400000" scaled="0"/>
                </a:gradFill>
                <a:cs typeface="Segoe UI" pitchFamily="34" charset="0"/>
              </a:rPr>
            </a:br>
            <a:r>
              <a:rPr lang="en-US" sz="2250" dirty="0" smtClean="0">
                <a:ln w="3175">
                  <a:noFill/>
                </a:ln>
                <a:gradFill>
                  <a:gsLst>
                    <a:gs pos="84066">
                      <a:srgbClr val="000000"/>
                    </a:gs>
                    <a:gs pos="57576">
                      <a:srgbClr val="000000"/>
                    </a:gs>
                  </a:gsLst>
                  <a:lin ang="5400000" scaled="0"/>
                </a:gradFill>
                <a:cs typeface="Segoe UI" pitchFamily="34" charset="0"/>
              </a:rPr>
              <a:t>Chicago, IL</a:t>
            </a:r>
            <a:endParaRPr lang="en-US" sz="2250" dirty="0">
              <a:ln w="3175">
                <a:noFill/>
              </a:ln>
              <a:gradFill>
                <a:gsLst>
                  <a:gs pos="84066">
                    <a:srgbClr val="000000"/>
                  </a:gs>
                  <a:gs pos="57576">
                    <a:srgbClr val="000000"/>
                  </a:gs>
                </a:gsLst>
                <a:lin ang="5400000" scaled="0"/>
              </a:gradFill>
              <a:cs typeface="Segoe UI" pitchFamily="34"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02510" y="4088040"/>
            <a:ext cx="2494315" cy="384949"/>
          </a:xfrm>
          <a:prstGeom prst="rect">
            <a:avLst/>
          </a:prstGeom>
        </p:spPr>
      </p:pic>
    </p:spTree>
    <p:extLst>
      <p:ext uri="{BB962C8B-B14F-4D97-AF65-F5344CB8AC3E}">
        <p14:creationId xmlns:p14="http://schemas.microsoft.com/office/powerpoint/2010/main" val="36760682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9" name="Title 1"/>
          <p:cNvSpPr>
            <a:spLocks noGrp="1"/>
          </p:cNvSpPr>
          <p:nvPr>
            <p:ph type="title" hasCustomPrompt="1"/>
          </p:nvPr>
        </p:nvSpPr>
        <p:spPr>
          <a:xfrm>
            <a:off x="274702" y="2125677"/>
            <a:ext cx="9143936" cy="1828786"/>
          </a:xfrm>
          <a:noFill/>
        </p:spPr>
        <p:txBody>
          <a:bodyPr lIns="146304" tIns="91440" rIns="146304" bIns="91440" anchor="t" anchorCtr="0"/>
          <a:lstStyle>
            <a:lvl1pPr>
              <a:defRPr sz="5399" spc="-100" baseline="0">
                <a:gradFill>
                  <a:gsLst>
                    <a:gs pos="99115">
                      <a:schemeClr val="tx1"/>
                    </a:gs>
                    <a:gs pos="7900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5"/>
            <a:ext cx="7315137" cy="1828007"/>
          </a:xfrm>
          <a:noFill/>
        </p:spPr>
        <p:txBody>
          <a:bodyPr lIns="146304" tIns="109728" rIns="146304" bIns="109728">
            <a:noAutofit/>
          </a:bodyPr>
          <a:lstStyle>
            <a:lvl1pPr marL="0" indent="0">
              <a:spcBef>
                <a:spcPts val="0"/>
              </a:spcBef>
              <a:buNone/>
              <a:defRPr sz="3200" spc="0" baseline="0">
                <a:gradFill>
                  <a:gsLst>
                    <a:gs pos="99115">
                      <a:schemeClr val="tx1"/>
                    </a:gs>
                    <a:gs pos="79000">
                      <a:schemeClr val="tx1"/>
                    </a:gs>
                  </a:gsLst>
                  <a:lin ang="5400000" scaled="0"/>
                </a:gradFill>
                <a:latin typeface="+mj-lt"/>
              </a:defRPr>
            </a:lvl1pPr>
          </a:lstStyle>
          <a:p>
            <a:pPr lvl="0"/>
            <a:r>
              <a:rPr lang="en-US" dirty="0" smtClean="0"/>
              <a:t>Speaker Name</a:t>
            </a:r>
          </a:p>
        </p:txBody>
      </p:sp>
      <p:sp>
        <p:nvSpPr>
          <p:cNvPr id="7" name="Rectangle 6"/>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3538656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701411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82" indent="0">
              <a:buNone/>
              <a:defRPr/>
            </a:lvl3pPr>
            <a:lvl4pPr marL="457163" indent="0">
              <a:buNone/>
              <a:defRPr/>
            </a:lvl4pPr>
            <a:lvl5pPr marL="685745"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317320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4147204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31149"/>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defRPr sz="40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962772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9323474"/>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88131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275938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1"/>
              </a:buClr>
              <a:buFont typeface="Wingdings" panose="05000000000000000000" pitchFamily="2" charset="2"/>
              <a:buChar char="§"/>
              <a:defRPr sz="3200"/>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9222756"/>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14512306"/>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36776"/>
            <a:ext cx="10056812" cy="1181862"/>
          </a:xfrm>
          <a:noFill/>
        </p:spPr>
        <p:txBody>
          <a:bodyPr tIns="91440" bIns="91440" anchor="t" anchorCtr="0">
            <a:spAutoFit/>
          </a:bodyPr>
          <a:lstStyle>
            <a:lvl1pPr>
              <a:defRPr sz="7199"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4881266"/>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1919050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9" y="2125663"/>
            <a:ext cx="10056812" cy="1181862"/>
          </a:xfrm>
          <a:noFill/>
        </p:spPr>
        <p:txBody>
          <a:bodyPr tIns="91440" bIns="91440" anchor="t" anchorCtr="0">
            <a:spAutoFit/>
          </a:bodyPr>
          <a:lstStyle>
            <a:lvl1pPr>
              <a:defRPr lang="en-US" sz="7199"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4" name="Rectangle 3"/>
          <p:cNvSpPr/>
          <p:nvPr userDrawn="1"/>
        </p:nvSpPr>
        <p:spPr bwMode="gray">
          <a:xfrm>
            <a:off x="0" y="6537325"/>
            <a:ext cx="12435840" cy="4572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507" y="6678218"/>
            <a:ext cx="822951" cy="175415"/>
          </a:xfrm>
          <a:prstGeom prst="rect">
            <a:avLst/>
          </a:prstGeom>
        </p:spPr>
      </p:pic>
    </p:spTree>
    <p:extLst>
      <p:ext uri="{BB962C8B-B14F-4D97-AF65-F5344CB8AC3E}">
        <p14:creationId xmlns:p14="http://schemas.microsoft.com/office/powerpoint/2010/main" val="198669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0" y="1090"/>
            <a:ext cx="12430199" cy="6991987"/>
          </a:xfrm>
          <a:prstGeom prst="rect">
            <a:avLst/>
          </a:prstGeom>
        </p:spPr>
      </p:pic>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6127721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61496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9839012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41295475"/>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1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1977513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1"/>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3396045371"/>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614042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5428979"/>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358475"/>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02281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398" fontAlgn="base">
              <a:spcBef>
                <a:spcPct val="0"/>
              </a:spcBef>
              <a:spcAft>
                <a:spcPct val="0"/>
              </a:spcAft>
            </a:pPr>
            <a:endParaRPr lang="en-US" sz="22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9" y="1221158"/>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56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1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8813218"/>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2" y="0"/>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2" y="6294476"/>
            <a:ext cx="45719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algn="r" defTabSz="932215" eaLnBrk="0" hangingPunct="0"/>
            <a:r>
              <a:rPr lang="en-US" sz="700" dirty="0">
                <a:gradFill>
                  <a:gsLst>
                    <a:gs pos="12389">
                      <a:srgbClr val="FFFFFF"/>
                    </a:gs>
                    <a:gs pos="54000">
                      <a:srgbClr val="FFFFFF"/>
                    </a:gs>
                  </a:gsLst>
                  <a:lin ang="5400000" scaled="0"/>
                </a:gradFill>
                <a:cs typeface="Segoe UI" pitchFamily="34" charset="0"/>
              </a:rPr>
              <a:t>© </a:t>
            </a:r>
            <a:r>
              <a:rPr lang="en-US" sz="700" dirty="0" smtClean="0">
                <a:gradFill>
                  <a:gsLst>
                    <a:gs pos="12389">
                      <a:srgbClr val="FFFFFF"/>
                    </a:gs>
                    <a:gs pos="54000">
                      <a:srgbClr val="FFFFFF"/>
                    </a:gs>
                  </a:gsLst>
                  <a:lin ang="5400000" scaled="0"/>
                </a:gradFill>
                <a:cs typeface="Segoe UI" pitchFamily="34" charset="0"/>
              </a:rPr>
              <a:t>2015 </a:t>
            </a:r>
            <a:r>
              <a:rPr lang="en-US" sz="700" dirty="0">
                <a:gradFill>
                  <a:gsLst>
                    <a:gs pos="12389">
                      <a:srgbClr val="FFFFFF"/>
                    </a:gs>
                    <a:gs pos="54000">
                      <a:srgbClr val="FFFFFF"/>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9230" y="5580859"/>
            <a:ext cx="3291840" cy="701671"/>
          </a:xfrm>
          <a:prstGeom prst="rect">
            <a:avLst/>
          </a:prstGeom>
        </p:spPr>
      </p:pic>
    </p:spTree>
    <p:extLst>
      <p:ext uri="{BB962C8B-B14F-4D97-AF65-F5344CB8AC3E}">
        <p14:creationId xmlns:p14="http://schemas.microsoft.com/office/powerpoint/2010/main" val="1721673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586672"/>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490" indent="-29049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454" indent="-280966">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944" indent="-2904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526" indent="-228582">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107" indent="-228582">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22975037"/>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11822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43075134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504371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462716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8430007"/>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Edit Master text styles</a:t>
            </a:r>
          </a:p>
        </p:txBody>
      </p:sp>
    </p:spTree>
    <p:extLst>
      <p:ext uri="{BB962C8B-B14F-4D97-AF65-F5344CB8AC3E}">
        <p14:creationId xmlns:p14="http://schemas.microsoft.com/office/powerpoint/2010/main" val="370257238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01921598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46142471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568591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0" y="1212849"/>
            <a:ext cx="5486399" cy="2425279"/>
          </a:xfrm>
        </p:spPr>
        <p:txBody>
          <a:bodyPr wrap="square">
            <a:spAutoFit/>
          </a:bodyPr>
          <a:lstStyle>
            <a:lvl1pPr marL="287315" indent="-287315">
              <a:spcBef>
                <a:spcPts val="1224"/>
              </a:spcBef>
              <a:buClr>
                <a:schemeClr val="tx2"/>
              </a:buClr>
              <a:buFont typeface="Wingdings" panose="05000000000000000000" pitchFamily="2" charset="2"/>
              <a:buChar char="§"/>
              <a:defRPr sz="3200">
                <a:gradFill>
                  <a:gsLst>
                    <a:gs pos="19469">
                      <a:schemeClr val="tx2"/>
                    </a:gs>
                    <a:gs pos="32000">
                      <a:schemeClr val="tx2"/>
                    </a:gs>
                  </a:gsLst>
                  <a:lin ang="5400000" scaled="0"/>
                </a:gradFill>
              </a:defRPr>
            </a:lvl1pPr>
            <a:lvl2pPr marL="531123" indent="-233176">
              <a:buFont typeface="Wingdings" panose="05000000000000000000" pitchFamily="2" charset="2"/>
              <a:buChar char="§"/>
              <a:defRPr sz="2400"/>
            </a:lvl2pPr>
            <a:lvl3pPr marL="699529" indent="-168406">
              <a:buFont typeface="Wingdings" panose="05000000000000000000" pitchFamily="2" charset="2"/>
              <a:buChar char="§"/>
              <a:tabLst/>
              <a:defRPr sz="2000"/>
            </a:lvl3pPr>
            <a:lvl4pPr marL="880887" indent="-181359">
              <a:buFont typeface="Wingdings" panose="05000000000000000000" pitchFamily="2" charset="2"/>
              <a:buChar char="§"/>
              <a:defRPr/>
            </a:lvl4pPr>
            <a:lvl5pPr marL="1049293" indent="-168406">
              <a:buFont typeface="Wingdings" panose="05000000000000000000" pitchFamily="2" charset="2"/>
              <a:buChar cha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76236255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2652051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8196606"/>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909289"/>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31350985"/>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4291528694"/>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17105024"/>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587894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17707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4" y="6545325"/>
            <a:ext cx="361094" cy="361043"/>
          </a:xfrm>
          <a:prstGeom prst="rect">
            <a:avLst/>
          </a:prstGeom>
        </p:spPr>
      </p:pic>
    </p:spTree>
    <p:extLst>
      <p:ext uri="{BB962C8B-B14F-4D97-AF65-F5344CB8AC3E}">
        <p14:creationId xmlns:p14="http://schemas.microsoft.com/office/powerpoint/2010/main" val="139935084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image" Target="../media/image8.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image" Target="../media/image1.png"/><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19" Type="http://schemas.openxmlformats.org/officeDocument/2006/relationships/theme" Target="../theme/theme4.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26" Type="http://schemas.openxmlformats.org/officeDocument/2006/relationships/slideLayout" Target="../slideLayouts/slideLayout126.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5" Type="http://schemas.openxmlformats.org/officeDocument/2006/relationships/slideLayout" Target="../slideLayouts/slideLayout125.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24" Type="http://schemas.openxmlformats.org/officeDocument/2006/relationships/slideLayout" Target="../slideLayouts/slideLayout124.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slideLayout" Target="../slideLayouts/slideLayout123.xml"/><Relationship Id="rId28" Type="http://schemas.openxmlformats.org/officeDocument/2006/relationships/image" Target="../media/image1.png"/><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26" Type="http://schemas.openxmlformats.org/officeDocument/2006/relationships/slideLayout" Target="../slideLayouts/slideLayout152.xml"/><Relationship Id="rId3" Type="http://schemas.openxmlformats.org/officeDocument/2006/relationships/slideLayout" Target="../slideLayouts/slideLayout129.xml"/><Relationship Id="rId21" Type="http://schemas.openxmlformats.org/officeDocument/2006/relationships/slideLayout" Target="../slideLayouts/slideLayout147.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5" Type="http://schemas.openxmlformats.org/officeDocument/2006/relationships/slideLayout" Target="../slideLayouts/slideLayout151.xml"/><Relationship Id="rId2" Type="http://schemas.openxmlformats.org/officeDocument/2006/relationships/slideLayout" Target="../slideLayouts/slideLayout128.xml"/><Relationship Id="rId16" Type="http://schemas.openxmlformats.org/officeDocument/2006/relationships/slideLayout" Target="../slideLayouts/slideLayout142.xml"/><Relationship Id="rId20" Type="http://schemas.openxmlformats.org/officeDocument/2006/relationships/slideLayout" Target="../slideLayouts/slideLayout146.xml"/><Relationship Id="rId29" Type="http://schemas.openxmlformats.org/officeDocument/2006/relationships/slideLayout" Target="../slideLayouts/slideLayout155.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24" Type="http://schemas.openxmlformats.org/officeDocument/2006/relationships/slideLayout" Target="../slideLayouts/slideLayout150.xml"/><Relationship Id="rId32" Type="http://schemas.openxmlformats.org/officeDocument/2006/relationships/image" Target="../media/image1.png"/><Relationship Id="rId5" Type="http://schemas.openxmlformats.org/officeDocument/2006/relationships/slideLayout" Target="../slideLayouts/slideLayout131.xml"/><Relationship Id="rId15" Type="http://schemas.openxmlformats.org/officeDocument/2006/relationships/slideLayout" Target="../slideLayouts/slideLayout141.xml"/><Relationship Id="rId23" Type="http://schemas.openxmlformats.org/officeDocument/2006/relationships/slideLayout" Target="../slideLayouts/slideLayout149.xml"/><Relationship Id="rId28" Type="http://schemas.openxmlformats.org/officeDocument/2006/relationships/slideLayout" Target="../slideLayouts/slideLayout154.xml"/><Relationship Id="rId10" Type="http://schemas.openxmlformats.org/officeDocument/2006/relationships/slideLayout" Target="../slideLayouts/slideLayout136.xml"/><Relationship Id="rId19" Type="http://schemas.openxmlformats.org/officeDocument/2006/relationships/slideLayout" Target="../slideLayouts/slideLayout145.xml"/><Relationship Id="rId31" Type="http://schemas.openxmlformats.org/officeDocument/2006/relationships/theme" Target="../theme/theme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 Id="rId22" Type="http://schemas.openxmlformats.org/officeDocument/2006/relationships/slideLayout" Target="../slideLayouts/slideLayout148.xml"/><Relationship Id="rId27" Type="http://schemas.openxmlformats.org/officeDocument/2006/relationships/slideLayout" Target="../slideLayouts/slideLayout153.xml"/><Relationship Id="rId30" Type="http://schemas.openxmlformats.org/officeDocument/2006/relationships/slideLayout" Target="../slideLayouts/slideLayout1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9" r:id="rId1"/>
    <p:sldLayoutId id="2147484236" r:id="rId2"/>
    <p:sldLayoutId id="2147484240" r:id="rId3"/>
    <p:sldLayoutId id="2147484272" r:id="rId4"/>
    <p:sldLayoutId id="2147484241" r:id="rId5"/>
    <p:sldLayoutId id="2147484273" r:id="rId6"/>
    <p:sldLayoutId id="2147484244" r:id="rId7"/>
    <p:sldLayoutId id="2147484274" r:id="rId8"/>
    <p:sldLayoutId id="2147484245" r:id="rId9"/>
    <p:sldLayoutId id="2147484275" r:id="rId10"/>
    <p:sldLayoutId id="2147484247" r:id="rId11"/>
    <p:sldLayoutId id="2147484249" r:id="rId12"/>
    <p:sldLayoutId id="2147484250" r:id="rId13"/>
    <p:sldLayoutId id="2147484264" r:id="rId14"/>
    <p:sldLayoutId id="2147484251" r:id="rId15"/>
    <p:sldLayoutId id="2147484270" r:id="rId16"/>
    <p:sldLayoutId id="2147484252" r:id="rId17"/>
    <p:sldLayoutId id="2147484253" r:id="rId18"/>
    <p:sldLayoutId id="2147484254" r:id="rId19"/>
    <p:sldLayoutId id="2147484271" r:id="rId20"/>
    <p:sldLayoutId id="2147484257" r:id="rId21"/>
    <p:sldLayoutId id="2147484258" r:id="rId22"/>
    <p:sldLayoutId id="2147484259" r:id="rId23"/>
    <p:sldLayoutId id="2147484260" r:id="rId24"/>
    <p:sldLayoutId id="2147484261" r:id="rId25"/>
    <p:sldLayoutId id="2147484263" r:id="rId26"/>
    <p:sldLayoutId id="2147484276" r:id="rId27"/>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7" pos="3053" userDrawn="1">
          <p15:clr>
            <a:srgbClr val="5ACBF0"/>
          </p15:clr>
        </p15:guide>
        <p15:guide id="8" pos="3629" userDrawn="1">
          <p15:clr>
            <a:srgbClr val="5ACBF0"/>
          </p15:clr>
        </p15:guide>
        <p15:guide id="9" pos="4205" userDrawn="1">
          <p15:clr>
            <a:srgbClr val="5ACBF0"/>
          </p15:clr>
        </p15:guide>
        <p15:guide id="10" pos="4781" userDrawn="1">
          <p15:clr>
            <a:srgbClr val="5ACBF0"/>
          </p15:clr>
        </p15:guide>
        <p15:guide id="11" pos="5357" userDrawn="1">
          <p15:clr>
            <a:srgbClr val="5ACBF0"/>
          </p15:clr>
        </p15:guide>
        <p15:guide id="12" pos="5933" userDrawn="1">
          <p15:clr>
            <a:srgbClr val="5ACBF0"/>
          </p15:clr>
        </p15:guide>
        <p15:guide id="13" pos="6509" userDrawn="1">
          <p15:clr>
            <a:srgbClr val="5ACBF0"/>
          </p15:clr>
        </p15:guide>
        <p15:guide id="14" pos="7085" userDrawn="1">
          <p15:clr>
            <a:srgbClr val="5ACBF0"/>
          </p15:clr>
        </p15:guide>
        <p15:guide id="15" pos="7661" userDrawn="1">
          <p15:clr>
            <a:srgbClr val="5ACBF0"/>
          </p15:clr>
        </p15:guide>
        <p15:guide id="16" pos="288" userDrawn="1">
          <p15:clr>
            <a:srgbClr val="C35EA4"/>
          </p15:clr>
        </p15:guide>
        <p15:guide id="17" pos="7546"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43889738"/>
      </p:ext>
    </p:extLst>
  </p:cSld>
  <p:clrMap bg1="dk1" tx1="lt1" bg2="dk2" tx2="lt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 id="2147484289" r:id="rId12"/>
    <p:sldLayoutId id="2147484290" r:id="rId13"/>
    <p:sldLayoutId id="2147484291" r:id="rId14"/>
    <p:sldLayoutId id="2147484292" r:id="rId15"/>
    <p:sldLayoutId id="2147484293" r:id="rId16"/>
    <p:sldLayoutId id="2147484294" r:id="rId17"/>
    <p:sldLayoutId id="2147484295" r:id="rId18"/>
    <p:sldLayoutId id="2147484296" r:id="rId19"/>
    <p:sldLayoutId id="2147484297" r:id="rId20"/>
    <p:sldLayoutId id="2147484298" r:id="rId21"/>
    <p:sldLayoutId id="2147484299" r:id="rId22"/>
    <p:sldLayoutId id="2147484300" r:id="rId23"/>
    <p:sldLayoutId id="2147484301" r:id="rId24"/>
    <p:sldLayoutId id="2147484302" r:id="rId25"/>
    <p:sldLayoutId id="2147484303" r:id="rId26"/>
    <p:sldLayoutId id="2147484304" r:id="rId27"/>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915805300"/>
      </p:ext>
    </p:extLst>
  </p:cSld>
  <p:clrMap bg1="dk1" tx1="lt1" bg2="dk2" tx2="lt2" accent1="accent1" accent2="accent2" accent3="accent3" accent4="accent4" accent5="accent5" accent6="accent6" hlink="hlink" folHlink="folHlink"/>
  <p:sldLayoutIdLst>
    <p:sldLayoutId id="2147484306" r:id="rId1"/>
    <p:sldLayoutId id="2147484307" r:id="rId2"/>
    <p:sldLayoutId id="2147484308" r:id="rId3"/>
    <p:sldLayoutId id="2147484309" r:id="rId4"/>
    <p:sldLayoutId id="2147484310" r:id="rId5"/>
    <p:sldLayoutId id="2147484311" r:id="rId6"/>
    <p:sldLayoutId id="2147484312" r:id="rId7"/>
    <p:sldLayoutId id="2147484313" r:id="rId8"/>
    <p:sldLayoutId id="2147484314" r:id="rId9"/>
    <p:sldLayoutId id="2147484315" r:id="rId10"/>
    <p:sldLayoutId id="2147484316" r:id="rId11"/>
    <p:sldLayoutId id="2147484317" r:id="rId12"/>
    <p:sldLayoutId id="2147484318" r:id="rId13"/>
    <p:sldLayoutId id="2147484319" r:id="rId14"/>
    <p:sldLayoutId id="2147484320" r:id="rId15"/>
    <p:sldLayoutId id="2147484321" r:id="rId16"/>
    <p:sldLayoutId id="2147484322" r:id="rId17"/>
    <p:sldLayoutId id="2147484323" r:id="rId18"/>
    <p:sldLayoutId id="2147484324" r:id="rId19"/>
    <p:sldLayoutId id="2147484325" r:id="rId20"/>
    <p:sldLayoutId id="2147484326" r:id="rId21"/>
    <p:sldLayoutId id="2147484327" r:id="rId22"/>
    <p:sldLayoutId id="2147484328" r:id="rId23"/>
    <p:sldLayoutId id="2147484329" r:id="rId24"/>
    <p:sldLayoutId id="2147484330" r:id="rId25"/>
    <p:sldLayoutId id="2147484331" r:id="rId26"/>
    <p:sldLayoutId id="2147484332" r:id="rId27"/>
    <p:sldLayoutId id="2147484334" r:id="rId28"/>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53420977"/>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 id="2147484351" r:id="rId16"/>
    <p:sldLayoutId id="2147484352" r:id="rId17"/>
    <p:sldLayoutId id="2147484353"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29082111"/>
      </p:ext>
    </p:extLst>
  </p:cSld>
  <p:clrMap bg1="dk1" tx1="lt1" bg2="dk2" tx2="lt2" accent1="accent1" accent2="accent2" accent3="accent3" accent4="accent4" accent5="accent5" accent6="accent6" hlink="hlink" folHlink="folHlink"/>
  <p:sldLayoutIdLst>
    <p:sldLayoutId id="2147484355" r:id="rId1"/>
    <p:sldLayoutId id="2147484356" r:id="rId2"/>
    <p:sldLayoutId id="2147484357" r:id="rId3"/>
    <p:sldLayoutId id="2147484358" r:id="rId4"/>
    <p:sldLayoutId id="2147484359" r:id="rId5"/>
    <p:sldLayoutId id="2147484360" r:id="rId6"/>
    <p:sldLayoutId id="2147484361" r:id="rId7"/>
    <p:sldLayoutId id="2147484362" r:id="rId8"/>
    <p:sldLayoutId id="2147484363" r:id="rId9"/>
    <p:sldLayoutId id="2147484364" r:id="rId10"/>
    <p:sldLayoutId id="2147484365" r:id="rId11"/>
    <p:sldLayoutId id="2147484366" r:id="rId12"/>
    <p:sldLayoutId id="2147484367" r:id="rId13"/>
    <p:sldLayoutId id="2147484368" r:id="rId14"/>
    <p:sldLayoutId id="2147484369" r:id="rId15"/>
    <p:sldLayoutId id="2147484370" r:id="rId16"/>
    <p:sldLayoutId id="2147484371" r:id="rId17"/>
    <p:sldLayoutId id="2147484372" r:id="rId18"/>
    <p:sldLayoutId id="2147484373" r:id="rId19"/>
    <p:sldLayoutId id="2147484374" r:id="rId20"/>
    <p:sldLayoutId id="2147484375" r:id="rId21"/>
    <p:sldLayoutId id="2147484376" r:id="rId22"/>
    <p:sldLayoutId id="2147484377" r:id="rId23"/>
    <p:sldLayoutId id="2147484378" r:id="rId24"/>
    <p:sldLayoutId id="2147484379" r:id="rId25"/>
    <p:sldLayoutId id="2147484380" r:id="rId2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2"/>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041742843"/>
      </p:ext>
    </p:extLst>
  </p:cSld>
  <p:clrMap bg1="dk1" tx1="lt1" bg2="dk2" tx2="lt2" accent1="accent1" accent2="accent2" accent3="accent3" accent4="accent4" accent5="accent5" accent6="accent6" hlink="hlink" folHlink="folHlink"/>
  <p:sldLayoutIdLst>
    <p:sldLayoutId id="2147484382" r:id="rId1"/>
    <p:sldLayoutId id="2147484383" r:id="rId2"/>
    <p:sldLayoutId id="2147484384" r:id="rId3"/>
    <p:sldLayoutId id="2147484385" r:id="rId4"/>
    <p:sldLayoutId id="2147484386" r:id="rId5"/>
    <p:sldLayoutId id="2147484387" r:id="rId6"/>
    <p:sldLayoutId id="2147484388" r:id="rId7"/>
    <p:sldLayoutId id="2147484389" r:id="rId8"/>
    <p:sldLayoutId id="2147484390" r:id="rId9"/>
    <p:sldLayoutId id="2147484391" r:id="rId10"/>
    <p:sldLayoutId id="2147484392" r:id="rId11"/>
    <p:sldLayoutId id="2147484393" r:id="rId12"/>
    <p:sldLayoutId id="2147484394" r:id="rId13"/>
    <p:sldLayoutId id="2147484395" r:id="rId14"/>
    <p:sldLayoutId id="2147484396" r:id="rId15"/>
    <p:sldLayoutId id="2147484397" r:id="rId16"/>
    <p:sldLayoutId id="2147484398" r:id="rId17"/>
    <p:sldLayoutId id="2147484399" r:id="rId18"/>
    <p:sldLayoutId id="2147484400" r:id="rId19"/>
    <p:sldLayoutId id="2147484401" r:id="rId20"/>
    <p:sldLayoutId id="2147484402" r:id="rId21"/>
    <p:sldLayoutId id="2147484403" r:id="rId22"/>
    <p:sldLayoutId id="2147484404" r:id="rId23"/>
    <p:sldLayoutId id="2147484405" r:id="rId24"/>
    <p:sldLayoutId id="2147484406" r:id="rId25"/>
    <p:sldLayoutId id="2147484407" r:id="rId26"/>
    <p:sldLayoutId id="2147484408" r:id="rId27"/>
    <p:sldLayoutId id="2147484409" r:id="rId28"/>
    <p:sldLayoutId id="2147484410" r:id="rId29"/>
    <p:sldLayoutId id="2147484411" r:id="rId30"/>
  </p:sldLayoutIdLst>
  <p:transition>
    <p:fade/>
  </p:transition>
  <p:timing>
    <p:tnLst>
      <p:par>
        <p:cTn id="1" dur="indefinite" restart="never" nodeType="tmRoot"/>
      </p:par>
    </p:tnLst>
  </p:timing>
  <p:txStyles>
    <p:titleStyle>
      <a:lvl1pPr algn="l" defTabSz="932667"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67" rtl="0" eaLnBrk="1" latinLnBrk="0" hangingPunct="1">
        <a:defRPr sz="1800" kern="1200">
          <a:solidFill>
            <a:schemeClr val="tx1"/>
          </a:solidFill>
          <a:latin typeface="+mn-lt"/>
          <a:ea typeface="+mn-ea"/>
          <a:cs typeface="+mn-cs"/>
        </a:defRPr>
      </a:lvl1pPr>
      <a:lvl2pPr marL="466334" algn="l" defTabSz="932667" rtl="0" eaLnBrk="1" latinLnBrk="0" hangingPunct="1">
        <a:defRPr sz="1800" kern="1200">
          <a:solidFill>
            <a:schemeClr val="tx1"/>
          </a:solidFill>
          <a:latin typeface="+mn-lt"/>
          <a:ea typeface="+mn-ea"/>
          <a:cs typeface="+mn-cs"/>
        </a:defRPr>
      </a:lvl2pPr>
      <a:lvl3pPr marL="932667" algn="l" defTabSz="932667" rtl="0" eaLnBrk="1" latinLnBrk="0" hangingPunct="1">
        <a:defRPr sz="1800" kern="1200">
          <a:solidFill>
            <a:schemeClr val="tx1"/>
          </a:solidFill>
          <a:latin typeface="+mn-lt"/>
          <a:ea typeface="+mn-ea"/>
          <a:cs typeface="+mn-cs"/>
        </a:defRPr>
      </a:lvl3pPr>
      <a:lvl4pPr marL="1399001" algn="l" defTabSz="932667" rtl="0" eaLnBrk="1" latinLnBrk="0" hangingPunct="1">
        <a:defRPr sz="1800" kern="1200">
          <a:solidFill>
            <a:schemeClr val="tx1"/>
          </a:solidFill>
          <a:latin typeface="+mn-lt"/>
          <a:ea typeface="+mn-ea"/>
          <a:cs typeface="+mn-cs"/>
        </a:defRPr>
      </a:lvl4pPr>
      <a:lvl5pPr marL="1865334" algn="l" defTabSz="932667" rtl="0" eaLnBrk="1" latinLnBrk="0" hangingPunct="1">
        <a:defRPr sz="1800" kern="1200">
          <a:solidFill>
            <a:schemeClr val="tx1"/>
          </a:solidFill>
          <a:latin typeface="+mn-lt"/>
          <a:ea typeface="+mn-ea"/>
          <a:cs typeface="+mn-cs"/>
        </a:defRPr>
      </a:lvl5pPr>
      <a:lvl6pPr marL="2331670" algn="l" defTabSz="932667" rtl="0" eaLnBrk="1" latinLnBrk="0" hangingPunct="1">
        <a:defRPr sz="1800" kern="1200">
          <a:solidFill>
            <a:schemeClr val="tx1"/>
          </a:solidFill>
          <a:latin typeface="+mn-lt"/>
          <a:ea typeface="+mn-ea"/>
          <a:cs typeface="+mn-cs"/>
        </a:defRPr>
      </a:lvl6pPr>
      <a:lvl7pPr marL="2798002" algn="l" defTabSz="932667" rtl="0" eaLnBrk="1" latinLnBrk="0" hangingPunct="1">
        <a:defRPr sz="1800" kern="1200">
          <a:solidFill>
            <a:schemeClr val="tx1"/>
          </a:solidFill>
          <a:latin typeface="+mn-lt"/>
          <a:ea typeface="+mn-ea"/>
          <a:cs typeface="+mn-cs"/>
        </a:defRPr>
      </a:lvl7pPr>
      <a:lvl8pPr marL="3264336" algn="l" defTabSz="932667" rtl="0" eaLnBrk="1" latinLnBrk="0" hangingPunct="1">
        <a:defRPr sz="1800" kern="1200">
          <a:solidFill>
            <a:schemeClr val="tx1"/>
          </a:solidFill>
          <a:latin typeface="+mn-lt"/>
          <a:ea typeface="+mn-ea"/>
          <a:cs typeface="+mn-cs"/>
        </a:defRPr>
      </a:lvl8pPr>
      <a:lvl9pPr marL="3730670" algn="l" defTabSz="93266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29.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0.xml"/><Relationship Id="rId5" Type="http://schemas.openxmlformats.org/officeDocument/2006/relationships/image" Target="../media/image27.png"/><Relationship Id="rId4" Type="http://schemas.openxmlformats.org/officeDocument/2006/relationships/hyperlink" Target="http://myignite.microsoft.com/"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0.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55.xml"/></Relationships>
</file>

<file path=ppt/slides/_rels/slide8.xml.rels><?xml version="1.0" encoding="UTF-8" standalone="yes"?>
<Relationships xmlns="http://schemas.openxmlformats.org/package/2006/relationships"><Relationship Id="rId3" Type="http://schemas.openxmlformats.org/officeDocument/2006/relationships/hyperlink" Target="http://www.tpc.org/tpch/results/tpch_perf_results.asp" TargetMode="External"/><Relationship Id="rId2" Type="http://schemas.openxmlformats.org/officeDocument/2006/relationships/notesSlide" Target="../notesSlides/notesSlide4.xml"/><Relationship Id="rId1" Type="http://schemas.openxmlformats.org/officeDocument/2006/relationships/slideLayout" Target="../slideLayouts/slideLayout15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77" y="186312"/>
            <a:ext cx="11752918" cy="778809"/>
          </a:xfrm>
        </p:spPr>
        <p:txBody>
          <a:bodyPr/>
          <a:lstStyle/>
          <a:p>
            <a:r>
              <a:rPr lang="en-US" dirty="0" smtClean="0">
                <a:solidFill>
                  <a:schemeClr val="tx1"/>
                </a:solidFill>
              </a:rPr>
              <a:t>Competitive Data Compression</a:t>
            </a:r>
            <a:endParaRPr lang="en-US" dirty="0">
              <a:solidFill>
                <a:schemeClr val="tx1"/>
              </a:solidFill>
            </a:endParaRPr>
          </a:p>
        </p:txBody>
      </p:sp>
      <p:sp>
        <p:nvSpPr>
          <p:cNvPr id="3" name="Content Placeholder 2"/>
          <p:cNvSpPr>
            <a:spLocks noGrp="1"/>
          </p:cNvSpPr>
          <p:nvPr>
            <p:ph sz="quarter" idx="4294967295"/>
          </p:nvPr>
        </p:nvSpPr>
        <p:spPr>
          <a:xfrm>
            <a:off x="388676" y="1254511"/>
            <a:ext cx="11753021" cy="5296578"/>
          </a:xfrm>
          <a:prstGeom prst="rect">
            <a:avLst/>
          </a:prstGeom>
        </p:spPr>
        <p:txBody>
          <a:bodyPr/>
          <a:lstStyle/>
          <a:p>
            <a:r>
              <a:rPr lang="en-US" sz="2448" dirty="0">
                <a:solidFill>
                  <a:schemeClr val="tx1"/>
                </a:solidFill>
              </a:rPr>
              <a:t>Table compression </a:t>
            </a:r>
            <a:r>
              <a:rPr lang="en-US" sz="2448" dirty="0" smtClean="0">
                <a:solidFill>
                  <a:schemeClr val="tx1"/>
                </a:solidFill>
              </a:rPr>
              <a:t>options:</a:t>
            </a:r>
          </a:p>
          <a:p>
            <a:pPr marL="0" lvl="1" indent="0">
              <a:buNone/>
            </a:pPr>
            <a:r>
              <a:rPr lang="en-US" sz="1801" dirty="0" smtClean="0"/>
              <a:t>	DATA_COMPRESSION </a:t>
            </a:r>
            <a:r>
              <a:rPr lang="en-US" sz="1801" dirty="0"/>
              <a:t>= { NONE | ROW | PAGE | COLUMNSTORE | COLUMNSTORE_ARCHIVE }</a:t>
            </a:r>
          </a:p>
          <a:p>
            <a:endParaRPr lang="en-US" sz="2448" dirty="0">
              <a:solidFill>
                <a:srgbClr val="92D050"/>
              </a:solidFill>
            </a:endParaRPr>
          </a:p>
          <a:p>
            <a:r>
              <a:rPr lang="en-US" sz="2448" dirty="0">
                <a:solidFill>
                  <a:schemeClr val="tx1"/>
                </a:solidFill>
              </a:rPr>
              <a:t>Clustered Columnstore Index: Compression</a:t>
            </a:r>
          </a:p>
          <a:p>
            <a:pPr marL="0" lvl="1" indent="0">
              <a:buNone/>
            </a:pPr>
            <a:r>
              <a:rPr lang="en-US" sz="1801" dirty="0" smtClean="0"/>
              <a:t>	Default </a:t>
            </a:r>
            <a:r>
              <a:rPr lang="en-US" sz="1801" dirty="0"/>
              <a:t>compression when creating a table with Clustered Columnstore Index</a:t>
            </a:r>
          </a:p>
          <a:p>
            <a:pPr marL="0" lvl="1" indent="0">
              <a:buNone/>
            </a:pPr>
            <a:r>
              <a:rPr lang="en-US" sz="1801" dirty="0" smtClean="0"/>
              <a:t>	Typical </a:t>
            </a:r>
            <a:r>
              <a:rPr lang="en-US" sz="1801" dirty="0"/>
              <a:t>customer workloads gets </a:t>
            </a:r>
            <a:r>
              <a:rPr lang="en-US" sz="1801" dirty="0" smtClean="0"/>
              <a:t>5-8x </a:t>
            </a:r>
            <a:r>
              <a:rPr lang="en-US" sz="1801" dirty="0"/>
              <a:t>compression ratios</a:t>
            </a:r>
          </a:p>
          <a:p>
            <a:pPr marL="0" lvl="1" indent="0">
              <a:buNone/>
            </a:pPr>
            <a:endParaRPr lang="en-US" dirty="0">
              <a:latin typeface="+mn-lt"/>
            </a:endParaRPr>
          </a:p>
          <a:p>
            <a:pPr marL="0" lvl="1" indent="0">
              <a:buNone/>
            </a:pPr>
            <a:endParaRPr lang="en-US" dirty="0">
              <a:latin typeface="+mn-lt"/>
            </a:endParaRPr>
          </a:p>
          <a:p>
            <a:pPr marL="0" lvl="1" indent="0">
              <a:buNone/>
            </a:pPr>
            <a:endParaRPr lang="en-US" dirty="0">
              <a:latin typeface="+mn-lt"/>
            </a:endParaRPr>
          </a:p>
          <a:p>
            <a:endParaRPr lang="en-US" sz="2448" dirty="0">
              <a:solidFill>
                <a:srgbClr val="92D050"/>
              </a:solidFill>
            </a:endParaRPr>
          </a:p>
          <a:p>
            <a:r>
              <a:rPr lang="en-US" sz="2448" dirty="0">
                <a:solidFill>
                  <a:schemeClr val="tx1"/>
                </a:solidFill>
              </a:rPr>
              <a:t>ARCHIVAL Compression</a:t>
            </a:r>
          </a:p>
          <a:p>
            <a:pPr marL="0" lvl="1" indent="0">
              <a:buNone/>
            </a:pPr>
            <a:r>
              <a:rPr lang="en-US" sz="1801" dirty="0" smtClean="0"/>
              <a:t>	Enables </a:t>
            </a:r>
            <a:r>
              <a:rPr lang="en-US" sz="1801" dirty="0"/>
              <a:t>additional </a:t>
            </a:r>
            <a:r>
              <a:rPr lang="en-US" sz="1801" dirty="0" smtClean="0"/>
              <a:t>20</a:t>
            </a:r>
            <a:r>
              <a:rPr lang="en-US" sz="1801" dirty="0"/>
              <a:t>% compression for whole table and/or chosen partitions, with CPU overhead.</a:t>
            </a:r>
          </a:p>
          <a:p>
            <a:endParaRPr lang="en-US" dirty="0"/>
          </a:p>
        </p:txBody>
      </p:sp>
      <p:pic>
        <p:nvPicPr>
          <p:cNvPr id="4" name="Picture 3"/>
          <p:cNvPicPr>
            <a:picLocks noChangeAspect="1"/>
          </p:cNvPicPr>
          <p:nvPr/>
        </p:nvPicPr>
        <p:blipFill>
          <a:blip r:embed="rId2"/>
          <a:stretch>
            <a:fillRect/>
          </a:stretch>
        </p:blipFill>
        <p:spPr>
          <a:xfrm>
            <a:off x="1493837" y="3497262"/>
            <a:ext cx="6513896" cy="1364020"/>
          </a:xfrm>
          <a:prstGeom prst="rect">
            <a:avLst/>
          </a:prstGeom>
          <a:effectLst>
            <a:softEdge rad="25400"/>
          </a:effectLst>
        </p:spPr>
      </p:pic>
    </p:spTree>
    <p:extLst>
      <p:ext uri="{BB962C8B-B14F-4D97-AF65-F5344CB8AC3E}">
        <p14:creationId xmlns:p14="http://schemas.microsoft.com/office/powerpoint/2010/main" val="153399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Arc 105"/>
          <p:cNvSpPr/>
          <p:nvPr/>
        </p:nvSpPr>
        <p:spPr>
          <a:xfrm>
            <a:off x="5014130" y="1979036"/>
            <a:ext cx="1015463" cy="3154381"/>
          </a:xfrm>
          <a:prstGeom prst="arc">
            <a:avLst>
              <a:gd name="adj1" fmla="val 16200000"/>
              <a:gd name="adj2" fmla="val 5205618"/>
            </a:avLst>
          </a:prstGeom>
          <a:ln w="38100">
            <a:solidFill>
              <a:schemeClr val="tx2"/>
            </a:solidFill>
            <a:prstDash val="dash"/>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defTabSz="932256"/>
            <a:endParaRPr lang="en-US" sz="1835">
              <a:solidFill>
                <a:srgbClr val="FFFFFF"/>
              </a:solidFill>
            </a:endParaRPr>
          </a:p>
        </p:txBody>
      </p:sp>
      <p:sp>
        <p:nvSpPr>
          <p:cNvPr id="112" name="Content Placeholder 2"/>
          <p:cNvSpPr>
            <a:spLocks noGrp="1"/>
          </p:cNvSpPr>
          <p:nvPr>
            <p:ph type="body" sz="quarter" idx="10"/>
          </p:nvPr>
        </p:nvSpPr>
        <p:spPr>
          <a:xfrm>
            <a:off x="6238925" y="1190473"/>
            <a:ext cx="6194167" cy="5105151"/>
          </a:xfrm>
        </p:spPr>
        <p:txBody>
          <a:bodyPr>
            <a:noAutofit/>
          </a:bodyPr>
          <a:lstStyle/>
          <a:p>
            <a:r>
              <a:rPr lang="en-US" sz="1733" dirty="0"/>
              <a:t>Table consists of column store and row store</a:t>
            </a:r>
          </a:p>
          <a:p>
            <a:r>
              <a:rPr lang="en-US" sz="1733" dirty="0"/>
              <a:t>DML (update, delete, insert) operations leverage delta store</a:t>
            </a:r>
          </a:p>
          <a:p>
            <a:endParaRPr lang="en-US" sz="1224" dirty="0"/>
          </a:p>
          <a:p>
            <a:r>
              <a:rPr lang="en-US" sz="1733" dirty="0"/>
              <a:t>INSERT Values</a:t>
            </a:r>
          </a:p>
          <a:p>
            <a:pPr lvl="1"/>
            <a:r>
              <a:rPr lang="en-US" sz="1428" dirty="0"/>
              <a:t>Always lands into delta store</a:t>
            </a:r>
          </a:p>
          <a:p>
            <a:r>
              <a:rPr lang="en-US" sz="1733" dirty="0"/>
              <a:t>DELETE</a:t>
            </a:r>
          </a:p>
          <a:p>
            <a:pPr lvl="1"/>
            <a:r>
              <a:rPr lang="en-US" sz="1428" dirty="0"/>
              <a:t>Logical </a:t>
            </a:r>
            <a:r>
              <a:rPr lang="en-US" sz="1428" dirty="0" smtClean="0"/>
              <a:t>operation. Row is marked deleted in delete bitmap </a:t>
            </a:r>
            <a:endParaRPr lang="en-US" sz="1428" dirty="0"/>
          </a:p>
          <a:p>
            <a:pPr lvl="1"/>
            <a:r>
              <a:rPr lang="en-US" sz="1428" dirty="0"/>
              <a:t>Data physically remove after </a:t>
            </a:r>
            <a:r>
              <a:rPr lang="en-US" sz="1428" dirty="0" smtClean="0"/>
              <a:t>REBUILD/REORG </a:t>
            </a:r>
            <a:r>
              <a:rPr lang="en-US" sz="1428" dirty="0"/>
              <a:t>operation is performed.</a:t>
            </a:r>
          </a:p>
          <a:p>
            <a:r>
              <a:rPr lang="en-US" sz="1733" dirty="0"/>
              <a:t>UPDATE</a:t>
            </a:r>
          </a:p>
          <a:p>
            <a:pPr lvl="1"/>
            <a:r>
              <a:rPr lang="en-US" sz="1428" dirty="0"/>
              <a:t>DELETE followed by INSERT.</a:t>
            </a:r>
          </a:p>
          <a:p>
            <a:r>
              <a:rPr lang="en-US" sz="1733" dirty="0"/>
              <a:t>BULK INSERT</a:t>
            </a:r>
          </a:p>
          <a:p>
            <a:pPr lvl="1"/>
            <a:r>
              <a:rPr lang="en-US" sz="1428" dirty="0"/>
              <a:t>if batch &lt; 100k, inserts go into delta store, otherwise </a:t>
            </a:r>
            <a:r>
              <a:rPr lang="en-US" sz="1428" dirty="0" smtClean="0"/>
              <a:t>Columnstore</a:t>
            </a:r>
            <a:endParaRPr lang="en-US" sz="1428" dirty="0"/>
          </a:p>
          <a:p>
            <a:r>
              <a:rPr lang="en-US" sz="1733" dirty="0"/>
              <a:t>SELECT </a:t>
            </a:r>
          </a:p>
          <a:p>
            <a:pPr lvl="1"/>
            <a:r>
              <a:rPr lang="en-US" sz="1428" dirty="0"/>
              <a:t>Unifies data from Column and Row stores - internal UNION operation</a:t>
            </a:r>
            <a:r>
              <a:rPr lang="en-US" sz="1428" dirty="0" smtClean="0"/>
              <a:t>.</a:t>
            </a:r>
            <a:endParaRPr lang="en-US" sz="1428" dirty="0"/>
          </a:p>
        </p:txBody>
      </p:sp>
      <p:sp>
        <p:nvSpPr>
          <p:cNvPr id="2" name="Title 1"/>
          <p:cNvSpPr>
            <a:spLocks noGrp="1"/>
          </p:cNvSpPr>
          <p:nvPr>
            <p:ph type="title"/>
          </p:nvPr>
        </p:nvSpPr>
        <p:spPr>
          <a:xfrm>
            <a:off x="472623" y="144462"/>
            <a:ext cx="11105927" cy="1262942"/>
          </a:xfrm>
        </p:spPr>
        <p:txBody>
          <a:bodyPr>
            <a:noAutofit/>
          </a:bodyPr>
          <a:lstStyle/>
          <a:p>
            <a:r>
              <a:rPr lang="en-US" dirty="0">
                <a:solidFill>
                  <a:schemeClr val="tx1"/>
                </a:solidFill>
                <a:cs typeface="+mn-cs"/>
              </a:rPr>
              <a:t>Updatable </a:t>
            </a:r>
            <a:r>
              <a:rPr lang="en-US" dirty="0">
                <a:solidFill>
                  <a:schemeClr val="tx1"/>
                </a:solidFill>
              </a:rPr>
              <a:t>Columnstore Index</a:t>
            </a:r>
          </a:p>
        </p:txBody>
      </p:sp>
      <p:sp>
        <p:nvSpPr>
          <p:cNvPr id="48" name="Rectangle 47"/>
          <p:cNvSpPr/>
          <p:nvPr/>
        </p:nvSpPr>
        <p:spPr>
          <a:xfrm>
            <a:off x="991226" y="2545476"/>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51" name="TextBox 50"/>
          <p:cNvSpPr txBox="1"/>
          <p:nvPr/>
        </p:nvSpPr>
        <p:spPr>
          <a:xfrm>
            <a:off x="842494" y="2314529"/>
            <a:ext cx="351378" cy="265009"/>
          </a:xfrm>
          <a:prstGeom prst="rect">
            <a:avLst/>
          </a:prstGeom>
          <a:noFill/>
          <a:ln>
            <a:noFill/>
          </a:ln>
        </p:spPr>
        <p:txBody>
          <a:bodyPr wrap="none" rtlCol="0">
            <a:spAutoFit/>
          </a:bodyPr>
          <a:lstStyle/>
          <a:p>
            <a:pPr defTabSz="932256"/>
            <a:r>
              <a:rPr lang="en-US" sz="1122" dirty="0">
                <a:solidFill>
                  <a:srgbClr val="FFFFFF"/>
                </a:solidFill>
              </a:rPr>
              <a:t>C1</a:t>
            </a:r>
          </a:p>
        </p:txBody>
      </p:sp>
      <p:sp>
        <p:nvSpPr>
          <p:cNvPr id="52" name="Rectangle 51"/>
          <p:cNvSpPr/>
          <p:nvPr/>
        </p:nvSpPr>
        <p:spPr>
          <a:xfrm>
            <a:off x="866449" y="2513030"/>
            <a:ext cx="624960"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42" name="Rectangle 41"/>
          <p:cNvSpPr/>
          <p:nvPr/>
        </p:nvSpPr>
        <p:spPr>
          <a:xfrm>
            <a:off x="1773420" y="2550850"/>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45" name="TextBox 44"/>
          <p:cNvSpPr txBox="1"/>
          <p:nvPr/>
        </p:nvSpPr>
        <p:spPr>
          <a:xfrm>
            <a:off x="1661787" y="2319385"/>
            <a:ext cx="658414" cy="265009"/>
          </a:xfrm>
          <a:prstGeom prst="rect">
            <a:avLst/>
          </a:prstGeom>
          <a:noFill/>
          <a:ln>
            <a:noFill/>
          </a:ln>
        </p:spPr>
        <p:txBody>
          <a:bodyPr wrap="square" rtlCol="0">
            <a:spAutoFit/>
          </a:bodyPr>
          <a:lstStyle/>
          <a:p>
            <a:pPr defTabSz="932256"/>
            <a:r>
              <a:rPr lang="en-US" sz="1122" dirty="0">
                <a:solidFill>
                  <a:srgbClr val="FFFFFF"/>
                </a:solidFill>
              </a:rPr>
              <a:t>C2</a:t>
            </a:r>
          </a:p>
        </p:txBody>
      </p:sp>
      <p:sp>
        <p:nvSpPr>
          <p:cNvPr id="46" name="Rectangle 45"/>
          <p:cNvSpPr/>
          <p:nvPr/>
        </p:nvSpPr>
        <p:spPr>
          <a:xfrm>
            <a:off x="1661742" y="2513031"/>
            <a:ext cx="603633"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36" name="Rectangle 35"/>
          <p:cNvSpPr/>
          <p:nvPr/>
        </p:nvSpPr>
        <p:spPr>
          <a:xfrm>
            <a:off x="2562395" y="2550332"/>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39" name="TextBox 38"/>
          <p:cNvSpPr txBox="1"/>
          <p:nvPr/>
        </p:nvSpPr>
        <p:spPr>
          <a:xfrm>
            <a:off x="2428050" y="2314571"/>
            <a:ext cx="717890" cy="265009"/>
          </a:xfrm>
          <a:prstGeom prst="rect">
            <a:avLst/>
          </a:prstGeom>
          <a:noFill/>
          <a:ln>
            <a:noFill/>
          </a:ln>
        </p:spPr>
        <p:txBody>
          <a:bodyPr wrap="square" rtlCol="0">
            <a:spAutoFit/>
          </a:bodyPr>
          <a:lstStyle/>
          <a:p>
            <a:pPr defTabSz="932256"/>
            <a:r>
              <a:rPr lang="en-US" sz="1122" dirty="0">
                <a:solidFill>
                  <a:srgbClr val="FFFFFF"/>
                </a:solidFill>
              </a:rPr>
              <a:t>C3</a:t>
            </a:r>
          </a:p>
        </p:txBody>
      </p:sp>
      <p:sp>
        <p:nvSpPr>
          <p:cNvPr id="40" name="Rectangle 39"/>
          <p:cNvSpPr/>
          <p:nvPr/>
        </p:nvSpPr>
        <p:spPr>
          <a:xfrm>
            <a:off x="2441277" y="2512513"/>
            <a:ext cx="603632"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30" name="Rectangle 29"/>
          <p:cNvSpPr/>
          <p:nvPr/>
        </p:nvSpPr>
        <p:spPr>
          <a:xfrm>
            <a:off x="4099494" y="2550332"/>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33" name="TextBox 32"/>
          <p:cNvSpPr txBox="1"/>
          <p:nvPr/>
        </p:nvSpPr>
        <p:spPr>
          <a:xfrm>
            <a:off x="3980954" y="2314529"/>
            <a:ext cx="764901" cy="265009"/>
          </a:xfrm>
          <a:prstGeom prst="rect">
            <a:avLst/>
          </a:prstGeom>
          <a:noFill/>
          <a:ln>
            <a:noFill/>
          </a:ln>
        </p:spPr>
        <p:txBody>
          <a:bodyPr wrap="square" rtlCol="0">
            <a:spAutoFit/>
          </a:bodyPr>
          <a:lstStyle/>
          <a:p>
            <a:pPr defTabSz="932256"/>
            <a:r>
              <a:rPr lang="en-US" sz="1122" dirty="0">
                <a:solidFill>
                  <a:srgbClr val="FFFFFF"/>
                </a:solidFill>
              </a:rPr>
              <a:t>C5</a:t>
            </a:r>
          </a:p>
        </p:txBody>
      </p:sp>
      <p:sp>
        <p:nvSpPr>
          <p:cNvPr id="34" name="Rectangle 33"/>
          <p:cNvSpPr/>
          <p:nvPr/>
        </p:nvSpPr>
        <p:spPr>
          <a:xfrm>
            <a:off x="3978373" y="2513031"/>
            <a:ext cx="603633"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24" name="Rectangle 23"/>
          <p:cNvSpPr/>
          <p:nvPr/>
        </p:nvSpPr>
        <p:spPr>
          <a:xfrm>
            <a:off x="4873435" y="2545476"/>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27" name="TextBox 26"/>
          <p:cNvSpPr txBox="1"/>
          <p:nvPr/>
        </p:nvSpPr>
        <p:spPr>
          <a:xfrm>
            <a:off x="4753400" y="2314529"/>
            <a:ext cx="910934" cy="265009"/>
          </a:xfrm>
          <a:prstGeom prst="rect">
            <a:avLst/>
          </a:prstGeom>
          <a:noFill/>
          <a:ln>
            <a:noFill/>
          </a:ln>
        </p:spPr>
        <p:txBody>
          <a:bodyPr wrap="square" rtlCol="0">
            <a:spAutoFit/>
          </a:bodyPr>
          <a:lstStyle/>
          <a:p>
            <a:pPr defTabSz="932256"/>
            <a:r>
              <a:rPr lang="en-US" sz="1122" dirty="0">
                <a:solidFill>
                  <a:srgbClr val="FFFFFF"/>
                </a:solidFill>
              </a:rPr>
              <a:t>C6</a:t>
            </a:r>
          </a:p>
        </p:txBody>
      </p:sp>
      <p:sp>
        <p:nvSpPr>
          <p:cNvPr id="28" name="Rectangle 27"/>
          <p:cNvSpPr/>
          <p:nvPr/>
        </p:nvSpPr>
        <p:spPr>
          <a:xfrm>
            <a:off x="4752318" y="2507658"/>
            <a:ext cx="603632"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8" name="Rectangle 17"/>
          <p:cNvSpPr/>
          <p:nvPr/>
        </p:nvSpPr>
        <p:spPr>
          <a:xfrm>
            <a:off x="3349550" y="2550332"/>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20" name="TextBox 19"/>
          <p:cNvSpPr txBox="1"/>
          <p:nvPr/>
        </p:nvSpPr>
        <p:spPr>
          <a:xfrm>
            <a:off x="3224844" y="2314529"/>
            <a:ext cx="753529" cy="265009"/>
          </a:xfrm>
          <a:prstGeom prst="rect">
            <a:avLst/>
          </a:prstGeom>
          <a:noFill/>
          <a:ln>
            <a:noFill/>
          </a:ln>
        </p:spPr>
        <p:txBody>
          <a:bodyPr wrap="square" rtlCol="0">
            <a:spAutoFit/>
          </a:bodyPr>
          <a:lstStyle/>
          <a:p>
            <a:pPr defTabSz="932256"/>
            <a:r>
              <a:rPr lang="en-US" sz="1122" dirty="0">
                <a:solidFill>
                  <a:srgbClr val="FFFFFF"/>
                </a:solidFill>
              </a:rPr>
              <a:t>C4</a:t>
            </a:r>
          </a:p>
        </p:txBody>
      </p:sp>
      <p:sp>
        <p:nvSpPr>
          <p:cNvPr id="21" name="Rectangle 20"/>
          <p:cNvSpPr/>
          <p:nvPr/>
        </p:nvSpPr>
        <p:spPr>
          <a:xfrm>
            <a:off x="3228430" y="2513031"/>
            <a:ext cx="603633"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69" name="Rectangle 68"/>
          <p:cNvSpPr/>
          <p:nvPr/>
        </p:nvSpPr>
        <p:spPr>
          <a:xfrm>
            <a:off x="1011904" y="3743639"/>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0" name="Rectangle 69"/>
          <p:cNvSpPr/>
          <p:nvPr/>
        </p:nvSpPr>
        <p:spPr>
          <a:xfrm>
            <a:off x="1782050" y="3743639"/>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1" name="Rectangle 70"/>
          <p:cNvSpPr/>
          <p:nvPr/>
        </p:nvSpPr>
        <p:spPr>
          <a:xfrm>
            <a:off x="2567271" y="3743639"/>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2" name="Rectangle 71"/>
          <p:cNvSpPr/>
          <p:nvPr/>
        </p:nvSpPr>
        <p:spPr>
          <a:xfrm>
            <a:off x="4100306" y="3743639"/>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3" name="Rectangle 72"/>
          <p:cNvSpPr/>
          <p:nvPr/>
        </p:nvSpPr>
        <p:spPr>
          <a:xfrm>
            <a:off x="4875723" y="3743639"/>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4" name="Rectangle 73"/>
          <p:cNvSpPr/>
          <p:nvPr/>
        </p:nvSpPr>
        <p:spPr>
          <a:xfrm>
            <a:off x="3229745" y="3705820"/>
            <a:ext cx="603633"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5" name="Rectangle 74"/>
          <p:cNvSpPr/>
          <p:nvPr/>
        </p:nvSpPr>
        <p:spPr>
          <a:xfrm>
            <a:off x="3334747" y="3743639"/>
            <a:ext cx="361394" cy="107629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6" name="Rectangle 75"/>
          <p:cNvSpPr/>
          <p:nvPr/>
        </p:nvSpPr>
        <p:spPr>
          <a:xfrm>
            <a:off x="3978062" y="3705820"/>
            <a:ext cx="603633"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7" name="Rectangle 76"/>
          <p:cNvSpPr/>
          <p:nvPr/>
        </p:nvSpPr>
        <p:spPr>
          <a:xfrm>
            <a:off x="4756302" y="3701660"/>
            <a:ext cx="603633"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8" name="Rectangle 77"/>
          <p:cNvSpPr/>
          <p:nvPr/>
        </p:nvSpPr>
        <p:spPr>
          <a:xfrm>
            <a:off x="2440210" y="3711683"/>
            <a:ext cx="603633"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79" name="Rectangle 78"/>
          <p:cNvSpPr/>
          <p:nvPr/>
        </p:nvSpPr>
        <p:spPr>
          <a:xfrm>
            <a:off x="1652298" y="3705820"/>
            <a:ext cx="603633"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80" name="Rectangle 79"/>
          <p:cNvSpPr/>
          <p:nvPr/>
        </p:nvSpPr>
        <p:spPr>
          <a:xfrm>
            <a:off x="866449" y="3705820"/>
            <a:ext cx="624960" cy="1151932"/>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grpSp>
        <p:nvGrpSpPr>
          <p:cNvPr id="4" name="Group 3"/>
          <p:cNvGrpSpPr/>
          <p:nvPr/>
        </p:nvGrpSpPr>
        <p:grpSpPr>
          <a:xfrm>
            <a:off x="866448" y="4900385"/>
            <a:ext cx="4500887" cy="1151934"/>
            <a:chOff x="846561" y="5094538"/>
            <a:chExt cx="4414810" cy="1129903"/>
          </a:xfrm>
        </p:grpSpPr>
        <p:sp>
          <p:nvSpPr>
            <p:cNvPr id="94" name="Rectangle 93"/>
            <p:cNvSpPr/>
            <p:nvPr/>
          </p:nvSpPr>
          <p:spPr>
            <a:xfrm>
              <a:off x="985480" y="5131632"/>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95" name="Rectangle 94"/>
            <p:cNvSpPr/>
            <p:nvPr/>
          </p:nvSpPr>
          <p:spPr>
            <a:xfrm>
              <a:off x="846561" y="5094538"/>
              <a:ext cx="613010"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96" name="Rectangle 95"/>
            <p:cNvSpPr/>
            <p:nvPr/>
          </p:nvSpPr>
          <p:spPr>
            <a:xfrm>
              <a:off x="1746963" y="5131632"/>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97" name="Rectangle 96"/>
            <p:cNvSpPr/>
            <p:nvPr/>
          </p:nvSpPr>
          <p:spPr>
            <a:xfrm>
              <a:off x="1617383" y="5094539"/>
              <a:ext cx="592088"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98" name="Rectangle 97"/>
            <p:cNvSpPr/>
            <p:nvPr/>
          </p:nvSpPr>
          <p:spPr>
            <a:xfrm>
              <a:off x="2525861" y="5127366"/>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99" name="Rectangle 98"/>
            <p:cNvSpPr/>
            <p:nvPr/>
          </p:nvSpPr>
          <p:spPr>
            <a:xfrm>
              <a:off x="2390294" y="5094539"/>
              <a:ext cx="592087"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0" name="Rectangle 99"/>
            <p:cNvSpPr/>
            <p:nvPr/>
          </p:nvSpPr>
          <p:spPr>
            <a:xfrm>
              <a:off x="4025832" y="5131632"/>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1" name="Rectangle 100"/>
            <p:cNvSpPr/>
            <p:nvPr/>
          </p:nvSpPr>
          <p:spPr>
            <a:xfrm>
              <a:off x="3902107" y="5094538"/>
              <a:ext cx="592088"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2" name="Rectangle 101"/>
            <p:cNvSpPr/>
            <p:nvPr/>
          </p:nvSpPr>
          <p:spPr>
            <a:xfrm>
              <a:off x="4788388" y="5127366"/>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3" name="Rectangle 102"/>
            <p:cNvSpPr/>
            <p:nvPr/>
          </p:nvSpPr>
          <p:spPr>
            <a:xfrm>
              <a:off x="4669284" y="5094539"/>
              <a:ext cx="592087"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4" name="Rectangle 103"/>
            <p:cNvSpPr/>
            <p:nvPr/>
          </p:nvSpPr>
          <p:spPr>
            <a:xfrm>
              <a:off x="3286614" y="5134697"/>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5" name="Rectangle 104"/>
            <p:cNvSpPr/>
            <p:nvPr/>
          </p:nvSpPr>
          <p:spPr>
            <a:xfrm>
              <a:off x="3159763" y="5094539"/>
              <a:ext cx="592088"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grpSp>
      <p:sp>
        <p:nvSpPr>
          <p:cNvPr id="110" name="TextBox 109"/>
          <p:cNvSpPr txBox="1"/>
          <p:nvPr/>
        </p:nvSpPr>
        <p:spPr>
          <a:xfrm rot="16200000">
            <a:off x="-204756" y="3900455"/>
            <a:ext cx="1006289" cy="657103"/>
          </a:xfrm>
          <a:prstGeom prst="rect">
            <a:avLst/>
          </a:prstGeom>
          <a:noFill/>
        </p:spPr>
        <p:txBody>
          <a:bodyPr wrap="square" rtlCol="0">
            <a:spAutoFit/>
          </a:bodyPr>
          <a:lstStyle/>
          <a:p>
            <a:pPr algn="ctr" defTabSz="932256"/>
            <a:r>
              <a:rPr lang="en-US" sz="1835" dirty="0">
                <a:solidFill>
                  <a:srgbClr val="47D8FF"/>
                </a:solidFill>
              </a:rPr>
              <a:t>Column</a:t>
            </a:r>
          </a:p>
          <a:p>
            <a:pPr algn="ctr" defTabSz="932256"/>
            <a:r>
              <a:rPr lang="en-US" sz="1835" dirty="0">
                <a:solidFill>
                  <a:srgbClr val="47D8FF"/>
                </a:solidFill>
              </a:rPr>
              <a:t>Store</a:t>
            </a:r>
          </a:p>
        </p:txBody>
      </p:sp>
      <p:sp>
        <p:nvSpPr>
          <p:cNvPr id="55" name="Rectangle 54"/>
          <p:cNvSpPr/>
          <p:nvPr/>
        </p:nvSpPr>
        <p:spPr>
          <a:xfrm rot="16200000">
            <a:off x="2734363" y="-438404"/>
            <a:ext cx="753672" cy="4489498"/>
          </a:xfrm>
          <a:prstGeom prst="rect">
            <a:avLst/>
          </a:prstGeom>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932256"/>
            <a:endParaRPr lang="en-US" sz="1835" dirty="0">
              <a:solidFill>
                <a:srgbClr val="000000"/>
              </a:solidFill>
            </a:endParaRPr>
          </a:p>
        </p:txBody>
      </p:sp>
      <p:sp>
        <p:nvSpPr>
          <p:cNvPr id="54" name="Rectangle 53"/>
          <p:cNvSpPr/>
          <p:nvPr/>
        </p:nvSpPr>
        <p:spPr>
          <a:xfrm rot="16200000">
            <a:off x="2928027" y="-308063"/>
            <a:ext cx="370006" cy="4243601"/>
          </a:xfrm>
          <a:prstGeom prst="rect">
            <a:avLst/>
          </a:prstGeom>
          <a:solidFill>
            <a:schemeClr val="tx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932256"/>
            <a:endParaRPr lang="en-US" sz="1835" dirty="0">
              <a:solidFill>
                <a:srgbClr val="000000"/>
              </a:solidFill>
            </a:endParaRPr>
          </a:p>
        </p:txBody>
      </p:sp>
      <p:sp>
        <p:nvSpPr>
          <p:cNvPr id="81" name="Rectangle 80"/>
          <p:cNvSpPr/>
          <p:nvPr/>
        </p:nvSpPr>
        <p:spPr>
          <a:xfrm rot="16200000">
            <a:off x="3013147" y="-390397"/>
            <a:ext cx="205322" cy="4238048"/>
          </a:xfrm>
          <a:prstGeom prst="rect">
            <a:avLst/>
          </a:prstGeom>
          <a:solidFill>
            <a:schemeClr val="tx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932256"/>
            <a:endParaRPr lang="en-US" sz="1835" dirty="0">
              <a:solidFill>
                <a:srgbClr val="000000"/>
              </a:solidFill>
            </a:endParaRPr>
          </a:p>
        </p:txBody>
      </p:sp>
      <p:cxnSp>
        <p:nvCxnSpPr>
          <p:cNvPr id="57" name="Straight Connector 56"/>
          <p:cNvCxnSpPr/>
          <p:nvPr/>
        </p:nvCxnSpPr>
        <p:spPr>
          <a:xfrm>
            <a:off x="1559870" y="1628733"/>
            <a:ext cx="0" cy="361395"/>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a:off x="2331156" y="1625965"/>
            <a:ext cx="0" cy="361395"/>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60" name="Straight Connector 59"/>
          <p:cNvCxnSpPr/>
          <p:nvPr/>
        </p:nvCxnSpPr>
        <p:spPr>
          <a:xfrm>
            <a:off x="3130180" y="1624598"/>
            <a:ext cx="0" cy="361395"/>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61" name="Straight Connector 60"/>
          <p:cNvCxnSpPr/>
          <p:nvPr/>
        </p:nvCxnSpPr>
        <p:spPr>
          <a:xfrm>
            <a:off x="3909791" y="1623196"/>
            <a:ext cx="0" cy="361395"/>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62" name="Straight Connector 61"/>
          <p:cNvCxnSpPr/>
          <p:nvPr/>
        </p:nvCxnSpPr>
        <p:spPr>
          <a:xfrm>
            <a:off x="4667199" y="1623196"/>
            <a:ext cx="0" cy="361395"/>
          </a:xfrm>
          <a:prstGeom prst="line">
            <a:avLst/>
          </a:prstGeom>
          <a:ln w="19050">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63" name="TextBox 62"/>
          <p:cNvSpPr txBox="1"/>
          <p:nvPr/>
        </p:nvSpPr>
        <p:spPr>
          <a:xfrm>
            <a:off x="1089420" y="1429504"/>
            <a:ext cx="351378" cy="265009"/>
          </a:xfrm>
          <a:prstGeom prst="rect">
            <a:avLst/>
          </a:prstGeom>
          <a:noFill/>
          <a:ln>
            <a:noFill/>
          </a:ln>
        </p:spPr>
        <p:txBody>
          <a:bodyPr wrap="none" rtlCol="0">
            <a:spAutoFit/>
          </a:bodyPr>
          <a:lstStyle/>
          <a:p>
            <a:pPr defTabSz="932256"/>
            <a:r>
              <a:rPr lang="en-US" sz="1122" dirty="0">
                <a:solidFill>
                  <a:srgbClr val="000000"/>
                </a:solidFill>
              </a:rPr>
              <a:t>C1</a:t>
            </a:r>
          </a:p>
        </p:txBody>
      </p:sp>
      <p:sp>
        <p:nvSpPr>
          <p:cNvPr id="64" name="TextBox 63"/>
          <p:cNvSpPr txBox="1"/>
          <p:nvPr/>
        </p:nvSpPr>
        <p:spPr>
          <a:xfrm>
            <a:off x="1767223" y="1434360"/>
            <a:ext cx="488711" cy="265009"/>
          </a:xfrm>
          <a:prstGeom prst="rect">
            <a:avLst/>
          </a:prstGeom>
          <a:noFill/>
          <a:ln>
            <a:noFill/>
          </a:ln>
        </p:spPr>
        <p:txBody>
          <a:bodyPr wrap="square" rtlCol="0">
            <a:spAutoFit/>
          </a:bodyPr>
          <a:lstStyle/>
          <a:p>
            <a:pPr algn="ctr" defTabSz="932256"/>
            <a:r>
              <a:rPr lang="en-US" sz="1122" dirty="0">
                <a:solidFill>
                  <a:srgbClr val="000000"/>
                </a:solidFill>
              </a:rPr>
              <a:t>C2</a:t>
            </a:r>
          </a:p>
        </p:txBody>
      </p:sp>
      <p:sp>
        <p:nvSpPr>
          <p:cNvPr id="65" name="TextBox 64"/>
          <p:cNvSpPr txBox="1"/>
          <p:nvPr/>
        </p:nvSpPr>
        <p:spPr>
          <a:xfrm>
            <a:off x="2558451" y="1429546"/>
            <a:ext cx="485392" cy="265009"/>
          </a:xfrm>
          <a:prstGeom prst="rect">
            <a:avLst/>
          </a:prstGeom>
          <a:noFill/>
          <a:ln>
            <a:noFill/>
          </a:ln>
        </p:spPr>
        <p:txBody>
          <a:bodyPr wrap="square" rtlCol="0">
            <a:spAutoFit/>
          </a:bodyPr>
          <a:lstStyle/>
          <a:p>
            <a:pPr defTabSz="932256"/>
            <a:r>
              <a:rPr lang="en-US" sz="1122" dirty="0">
                <a:solidFill>
                  <a:srgbClr val="000000"/>
                </a:solidFill>
              </a:rPr>
              <a:t>C3</a:t>
            </a:r>
          </a:p>
        </p:txBody>
      </p:sp>
      <p:sp>
        <p:nvSpPr>
          <p:cNvPr id="66" name="TextBox 65"/>
          <p:cNvSpPr txBox="1"/>
          <p:nvPr/>
        </p:nvSpPr>
        <p:spPr>
          <a:xfrm>
            <a:off x="4111356" y="1429504"/>
            <a:ext cx="484259" cy="265009"/>
          </a:xfrm>
          <a:prstGeom prst="rect">
            <a:avLst/>
          </a:prstGeom>
          <a:noFill/>
          <a:ln>
            <a:noFill/>
          </a:ln>
        </p:spPr>
        <p:txBody>
          <a:bodyPr wrap="square" rtlCol="0">
            <a:spAutoFit/>
          </a:bodyPr>
          <a:lstStyle/>
          <a:p>
            <a:pPr defTabSz="932256"/>
            <a:r>
              <a:rPr lang="en-US" sz="1122" dirty="0">
                <a:solidFill>
                  <a:srgbClr val="000000"/>
                </a:solidFill>
              </a:rPr>
              <a:t>C5</a:t>
            </a:r>
          </a:p>
        </p:txBody>
      </p:sp>
      <p:sp>
        <p:nvSpPr>
          <p:cNvPr id="67" name="TextBox 66"/>
          <p:cNvSpPr txBox="1"/>
          <p:nvPr/>
        </p:nvSpPr>
        <p:spPr>
          <a:xfrm>
            <a:off x="4808891" y="1429503"/>
            <a:ext cx="472546" cy="265009"/>
          </a:xfrm>
          <a:prstGeom prst="rect">
            <a:avLst/>
          </a:prstGeom>
          <a:noFill/>
          <a:ln>
            <a:noFill/>
          </a:ln>
        </p:spPr>
        <p:txBody>
          <a:bodyPr wrap="square" rtlCol="0">
            <a:spAutoFit/>
          </a:bodyPr>
          <a:lstStyle/>
          <a:p>
            <a:pPr defTabSz="932256"/>
            <a:r>
              <a:rPr lang="en-US" sz="1122" dirty="0">
                <a:solidFill>
                  <a:srgbClr val="000000"/>
                </a:solidFill>
              </a:rPr>
              <a:t>C6</a:t>
            </a:r>
          </a:p>
        </p:txBody>
      </p:sp>
      <p:sp>
        <p:nvSpPr>
          <p:cNvPr id="68" name="TextBox 67"/>
          <p:cNvSpPr txBox="1"/>
          <p:nvPr/>
        </p:nvSpPr>
        <p:spPr>
          <a:xfrm>
            <a:off x="3346923" y="1429504"/>
            <a:ext cx="485139" cy="265009"/>
          </a:xfrm>
          <a:prstGeom prst="rect">
            <a:avLst/>
          </a:prstGeom>
          <a:noFill/>
          <a:ln>
            <a:noFill/>
          </a:ln>
        </p:spPr>
        <p:txBody>
          <a:bodyPr wrap="square" rtlCol="0">
            <a:spAutoFit/>
          </a:bodyPr>
          <a:lstStyle/>
          <a:p>
            <a:pPr defTabSz="932256"/>
            <a:r>
              <a:rPr lang="en-US" sz="1122" dirty="0">
                <a:solidFill>
                  <a:srgbClr val="000000"/>
                </a:solidFill>
              </a:rPr>
              <a:t>C4</a:t>
            </a:r>
          </a:p>
        </p:txBody>
      </p:sp>
      <p:sp>
        <p:nvSpPr>
          <p:cNvPr id="111" name="TextBox 110"/>
          <p:cNvSpPr txBox="1"/>
          <p:nvPr/>
        </p:nvSpPr>
        <p:spPr>
          <a:xfrm rot="16200000">
            <a:off x="-363074" y="1467974"/>
            <a:ext cx="1322926" cy="657103"/>
          </a:xfrm>
          <a:prstGeom prst="rect">
            <a:avLst/>
          </a:prstGeom>
          <a:noFill/>
        </p:spPr>
        <p:txBody>
          <a:bodyPr wrap="none" rtlCol="0">
            <a:spAutoFit/>
          </a:bodyPr>
          <a:lstStyle/>
          <a:p>
            <a:pPr algn="ctr" defTabSz="932256"/>
            <a:r>
              <a:rPr lang="en-US" sz="1835" dirty="0">
                <a:solidFill>
                  <a:srgbClr val="47D8FF"/>
                </a:solidFill>
              </a:rPr>
              <a:t>Delta (row)</a:t>
            </a:r>
          </a:p>
          <a:p>
            <a:pPr algn="ctr" defTabSz="932256"/>
            <a:r>
              <a:rPr lang="en-US" sz="1835" dirty="0">
                <a:solidFill>
                  <a:srgbClr val="47D8FF"/>
                </a:solidFill>
              </a:rPr>
              <a:t>store</a:t>
            </a:r>
          </a:p>
        </p:txBody>
      </p:sp>
      <p:sp>
        <p:nvSpPr>
          <p:cNvPr id="3" name="TextBox 2"/>
          <p:cNvSpPr txBox="1"/>
          <p:nvPr/>
        </p:nvSpPr>
        <p:spPr>
          <a:xfrm rot="5400000">
            <a:off x="5004420" y="3410770"/>
            <a:ext cx="1436804" cy="374718"/>
          </a:xfrm>
          <a:prstGeom prst="rect">
            <a:avLst/>
          </a:prstGeom>
          <a:noFill/>
        </p:spPr>
        <p:txBody>
          <a:bodyPr wrap="none" rtlCol="0">
            <a:spAutoFit/>
          </a:bodyPr>
          <a:lstStyle/>
          <a:p>
            <a:pPr defTabSz="932256"/>
            <a:r>
              <a:rPr lang="en-US" sz="1835" dirty="0">
                <a:solidFill>
                  <a:srgbClr val="FFFFFF"/>
                </a:solidFill>
              </a:rPr>
              <a:t>tuple mover</a:t>
            </a:r>
          </a:p>
        </p:txBody>
      </p:sp>
      <p:grpSp>
        <p:nvGrpSpPr>
          <p:cNvPr id="7" name="Group 6"/>
          <p:cNvGrpSpPr/>
          <p:nvPr/>
        </p:nvGrpSpPr>
        <p:grpSpPr>
          <a:xfrm>
            <a:off x="472624" y="2507658"/>
            <a:ext cx="461665" cy="3544660"/>
            <a:chOff x="472624" y="2507658"/>
            <a:chExt cx="461665" cy="3544660"/>
          </a:xfrm>
        </p:grpSpPr>
        <p:sp>
          <p:nvSpPr>
            <p:cNvPr id="5" name="Rectangle 4"/>
            <p:cNvSpPr/>
            <p:nvPr/>
          </p:nvSpPr>
          <p:spPr bwMode="auto">
            <a:xfrm>
              <a:off x="588639" y="2507658"/>
              <a:ext cx="213933" cy="3544660"/>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6" name="TextBox 5"/>
            <p:cNvSpPr txBox="1"/>
            <p:nvPr/>
          </p:nvSpPr>
          <p:spPr>
            <a:xfrm rot="16200000">
              <a:off x="1593" y="3900766"/>
              <a:ext cx="1403727"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smtClean="0">
                  <a:solidFill>
                    <a:srgbClr val="000000"/>
                  </a:solidFill>
                </a:rPr>
                <a:t>Delete Bitmap</a:t>
              </a:r>
            </a:p>
          </p:txBody>
        </p:sp>
      </p:grpSp>
    </p:spTree>
    <p:extLst>
      <p:ext uri="{BB962C8B-B14F-4D97-AF65-F5344CB8AC3E}">
        <p14:creationId xmlns:p14="http://schemas.microsoft.com/office/powerpoint/2010/main" val="3975665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wipe(up)">
                                      <p:cBhvr>
                                        <p:cTn id="13" dur="500"/>
                                        <p:tgtEl>
                                          <p:spTgt spid="10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0" presetClass="exit" presetSubtype="0" fill="hold" grpId="0" nodeType="withEffect">
                                  <p:stCondLst>
                                    <p:cond delay="0"/>
                                  </p:stCondLst>
                                  <p:childTnLst>
                                    <p:animEffect transition="out" filter="fade">
                                      <p:cBhvr>
                                        <p:cTn id="20" dur="2000"/>
                                        <p:tgtEl>
                                          <p:spTgt spid="54"/>
                                        </p:tgtEl>
                                      </p:cBhvr>
                                    </p:animEffect>
                                    <p:set>
                                      <p:cBhvr>
                                        <p:cTn id="21" dur="1" fill="hold">
                                          <p:stCondLst>
                                            <p:cond delay="1999"/>
                                          </p:stCondLst>
                                        </p:cTn>
                                        <p:tgtEl>
                                          <p:spTgt spid="54"/>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2000"/>
                                        <p:tgtEl>
                                          <p:spTgt spid="81"/>
                                        </p:tgtEl>
                                      </p:cBhvr>
                                    </p:animEffect>
                                    <p:set>
                                      <p:cBhvr>
                                        <p:cTn id="24" dur="1" fill="hold">
                                          <p:stCondLst>
                                            <p:cond delay="1999"/>
                                          </p:stCondLst>
                                        </p:cTn>
                                        <p:tgtEl>
                                          <p:spTgt spid="81"/>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2000"/>
                                        <p:tgtEl>
                                          <p:spTgt spid="57"/>
                                        </p:tgtEl>
                                      </p:cBhvr>
                                    </p:animEffect>
                                    <p:set>
                                      <p:cBhvr>
                                        <p:cTn id="27" dur="1" fill="hold">
                                          <p:stCondLst>
                                            <p:cond delay="1999"/>
                                          </p:stCondLst>
                                        </p:cTn>
                                        <p:tgtEl>
                                          <p:spTgt spid="5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0"/>
                                        <p:tgtEl>
                                          <p:spTgt spid="59"/>
                                        </p:tgtEl>
                                      </p:cBhvr>
                                    </p:animEffect>
                                    <p:set>
                                      <p:cBhvr>
                                        <p:cTn id="30" dur="1" fill="hold">
                                          <p:stCondLst>
                                            <p:cond delay="1999"/>
                                          </p:stCondLst>
                                        </p:cTn>
                                        <p:tgtEl>
                                          <p:spTgt spid="59"/>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000"/>
                                        <p:tgtEl>
                                          <p:spTgt spid="60"/>
                                        </p:tgtEl>
                                      </p:cBhvr>
                                    </p:animEffect>
                                    <p:set>
                                      <p:cBhvr>
                                        <p:cTn id="33" dur="1" fill="hold">
                                          <p:stCondLst>
                                            <p:cond delay="1999"/>
                                          </p:stCondLst>
                                        </p:cTn>
                                        <p:tgtEl>
                                          <p:spTgt spid="6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61"/>
                                        </p:tgtEl>
                                      </p:cBhvr>
                                    </p:animEffect>
                                    <p:set>
                                      <p:cBhvr>
                                        <p:cTn id="36" dur="1" fill="hold">
                                          <p:stCondLst>
                                            <p:cond delay="1999"/>
                                          </p:stCondLst>
                                        </p:cTn>
                                        <p:tgtEl>
                                          <p:spTgt spid="6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62"/>
                                        </p:tgtEl>
                                      </p:cBhvr>
                                    </p:animEffect>
                                    <p:set>
                                      <p:cBhvr>
                                        <p:cTn id="39" dur="1" fill="hold">
                                          <p:stCondLst>
                                            <p:cond delay="1999"/>
                                          </p:stCondLst>
                                        </p:cTn>
                                        <p:tgtEl>
                                          <p:spTgt spid="62"/>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2000"/>
                                        <p:tgtEl>
                                          <p:spTgt spid="63"/>
                                        </p:tgtEl>
                                      </p:cBhvr>
                                    </p:animEffect>
                                    <p:set>
                                      <p:cBhvr>
                                        <p:cTn id="42" dur="1" fill="hold">
                                          <p:stCondLst>
                                            <p:cond delay="1999"/>
                                          </p:stCondLst>
                                        </p:cTn>
                                        <p:tgtEl>
                                          <p:spTgt spid="63"/>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2000"/>
                                        <p:tgtEl>
                                          <p:spTgt spid="64"/>
                                        </p:tgtEl>
                                      </p:cBhvr>
                                    </p:animEffect>
                                    <p:set>
                                      <p:cBhvr>
                                        <p:cTn id="45" dur="1" fill="hold">
                                          <p:stCondLst>
                                            <p:cond delay="1999"/>
                                          </p:stCondLst>
                                        </p:cTn>
                                        <p:tgtEl>
                                          <p:spTgt spid="64"/>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2000"/>
                                        <p:tgtEl>
                                          <p:spTgt spid="65"/>
                                        </p:tgtEl>
                                      </p:cBhvr>
                                    </p:animEffect>
                                    <p:set>
                                      <p:cBhvr>
                                        <p:cTn id="48" dur="1" fill="hold">
                                          <p:stCondLst>
                                            <p:cond delay="1999"/>
                                          </p:stCondLst>
                                        </p:cTn>
                                        <p:tgtEl>
                                          <p:spTgt spid="65"/>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2000"/>
                                        <p:tgtEl>
                                          <p:spTgt spid="66"/>
                                        </p:tgtEl>
                                      </p:cBhvr>
                                    </p:animEffect>
                                    <p:set>
                                      <p:cBhvr>
                                        <p:cTn id="51" dur="1" fill="hold">
                                          <p:stCondLst>
                                            <p:cond delay="1999"/>
                                          </p:stCondLst>
                                        </p:cTn>
                                        <p:tgtEl>
                                          <p:spTgt spid="66"/>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2000"/>
                                        <p:tgtEl>
                                          <p:spTgt spid="67"/>
                                        </p:tgtEl>
                                      </p:cBhvr>
                                    </p:animEffect>
                                    <p:set>
                                      <p:cBhvr>
                                        <p:cTn id="54" dur="1" fill="hold">
                                          <p:stCondLst>
                                            <p:cond delay="1999"/>
                                          </p:stCondLst>
                                        </p:cTn>
                                        <p:tgtEl>
                                          <p:spTgt spid="67"/>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2000"/>
                                        <p:tgtEl>
                                          <p:spTgt spid="68"/>
                                        </p:tgtEl>
                                      </p:cBhvr>
                                    </p:animEffect>
                                    <p:set>
                                      <p:cBhvr>
                                        <p:cTn id="57" dur="1" fill="hold">
                                          <p:stCondLst>
                                            <p:cond delay="1999"/>
                                          </p:stCondLst>
                                        </p:cTn>
                                        <p:tgtEl>
                                          <p:spTgt spid="6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12">
                                            <p:txEl>
                                              <p:pRg st="5" end="5"/>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12">
                                            <p:txEl>
                                              <p:pRg st="6" end="6"/>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12">
                                            <p:txEl>
                                              <p:pRg st="7" end="7"/>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12">
                                            <p:txEl>
                                              <p:pRg st="8" end="8"/>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12">
                                            <p:txEl>
                                              <p:pRg st="9" end="9"/>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12">
                                            <p:txEl>
                                              <p:pRg st="10" end="10"/>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12">
                                            <p:txEl>
                                              <p:pRg st="11" end="11"/>
                                            </p:txEl>
                                          </p:spTgt>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12">
                                            <p:txEl>
                                              <p:pRg st="12" end="12"/>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4" grpId="0" animBg="1"/>
      <p:bldP spid="81" grpId="0" animBg="1"/>
      <p:bldP spid="63" grpId="0"/>
      <p:bldP spid="64" grpId="0"/>
      <p:bldP spid="65" grpId="0"/>
      <p:bldP spid="66" grpId="0"/>
      <p:bldP spid="67" grpId="0"/>
      <p:bldP spid="6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 y="220662"/>
            <a:ext cx="11889564" cy="690655"/>
          </a:xfrm>
        </p:spPr>
        <p:txBody>
          <a:bodyPr/>
          <a:lstStyle/>
          <a:p>
            <a:r>
              <a:rPr lang="en-US" dirty="0" smtClean="0">
                <a:solidFill>
                  <a:schemeClr val="tx1"/>
                </a:solidFill>
              </a:rPr>
              <a:t>Data Loading into Columnstore : Trickle Insert</a:t>
            </a:r>
            <a:endParaRPr lang="en-US" dirty="0">
              <a:solidFill>
                <a:schemeClr val="tx1"/>
              </a:solidFill>
            </a:endParaRPr>
          </a:p>
        </p:txBody>
      </p:sp>
      <p:grpSp>
        <p:nvGrpSpPr>
          <p:cNvPr id="134" name="Group 133"/>
          <p:cNvGrpSpPr/>
          <p:nvPr/>
        </p:nvGrpSpPr>
        <p:grpSpPr>
          <a:xfrm>
            <a:off x="762000" y="1592262"/>
            <a:ext cx="6827837" cy="1768409"/>
            <a:chOff x="0" y="1592262"/>
            <a:chExt cx="6827837" cy="1768409"/>
          </a:xfrm>
        </p:grpSpPr>
        <p:grpSp>
          <p:nvGrpSpPr>
            <p:cNvPr id="45" name="Group 44"/>
            <p:cNvGrpSpPr/>
            <p:nvPr/>
          </p:nvGrpSpPr>
          <p:grpSpPr>
            <a:xfrm>
              <a:off x="0" y="1886684"/>
              <a:ext cx="3279344" cy="1473987"/>
              <a:chOff x="195693" y="2215185"/>
              <a:chExt cx="3279344" cy="1473987"/>
            </a:xfrm>
          </p:grpSpPr>
          <p:grpSp>
            <p:nvGrpSpPr>
              <p:cNvPr id="5" name="Group 4"/>
              <p:cNvGrpSpPr/>
              <p:nvPr/>
            </p:nvGrpSpPr>
            <p:grpSpPr>
              <a:xfrm>
                <a:off x="274638" y="2215185"/>
                <a:ext cx="1143000" cy="1129677"/>
                <a:chOff x="3719329" y="1424028"/>
                <a:chExt cx="2049158" cy="1296652"/>
              </a:xfrm>
            </p:grpSpPr>
            <p:sp>
              <p:nvSpPr>
                <p:cNvPr id="6" name="Rectangle 5"/>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 name="Rectangle 7"/>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 name="Rectangle 8"/>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 name="Rectangle 10"/>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 name="Rectangle 11"/>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4" name="Rectangle 13"/>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 name="Rectangle 14"/>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7" name="Rectangle 16"/>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8" name="Rectangle 17"/>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0" name="Rectangle 19"/>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1" name="Rectangle 20"/>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2" name="Rectangle 21"/>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3" name="Rectangle 22"/>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4" name="Rectangle 23"/>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5" name="Rectangle 24"/>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6" name="Rectangle 25"/>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7" name="Rectangle 26"/>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8" name="Rectangle 27"/>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9" name="Rectangle 28"/>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0" name="Rectangle 29"/>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31" name="Group 30"/>
              <p:cNvGrpSpPr/>
              <p:nvPr/>
            </p:nvGrpSpPr>
            <p:grpSpPr>
              <a:xfrm>
                <a:off x="1417543" y="3019076"/>
                <a:ext cx="990694" cy="304799"/>
                <a:chOff x="4267200" y="1524000"/>
                <a:chExt cx="1013791" cy="1219200"/>
              </a:xfrm>
            </p:grpSpPr>
            <p:sp>
              <p:nvSpPr>
                <p:cNvPr id="32" name="Rectangle 31"/>
                <p:cNvSpPr/>
                <p:nvPr/>
              </p:nvSpPr>
              <p:spPr>
                <a:xfrm>
                  <a:off x="4267200" y="1524000"/>
                  <a:ext cx="1013791" cy="1219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33" name="Straight Connector 32"/>
                <p:cNvCxnSpPr/>
                <p:nvPr/>
              </p:nvCxnSpPr>
              <p:spPr>
                <a:xfrm>
                  <a:off x="4379843" y="1752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379843" y="2178754"/>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5693" y="3255207"/>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Compressed RGs</a:t>
                </a:r>
              </a:p>
            </p:txBody>
          </p:sp>
          <p:sp>
            <p:nvSpPr>
              <p:cNvPr id="40" name="TextBox 39"/>
              <p:cNvSpPr txBox="1"/>
              <p:nvPr/>
            </p:nvSpPr>
            <p:spPr>
              <a:xfrm>
                <a:off x="2143110" y="3243918"/>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Delta RGs</a:t>
                </a:r>
              </a:p>
            </p:txBody>
          </p:sp>
          <p:grpSp>
            <p:nvGrpSpPr>
              <p:cNvPr id="41" name="Group 40"/>
              <p:cNvGrpSpPr/>
              <p:nvPr/>
            </p:nvGrpSpPr>
            <p:grpSpPr>
              <a:xfrm>
                <a:off x="2484343" y="3020307"/>
                <a:ext cx="990694" cy="304799"/>
                <a:chOff x="4267200" y="1524000"/>
                <a:chExt cx="1013791" cy="1219200"/>
              </a:xfrm>
            </p:grpSpPr>
            <p:sp>
              <p:nvSpPr>
                <p:cNvPr id="42" name="Rectangle 41"/>
                <p:cNvSpPr/>
                <p:nvPr/>
              </p:nvSpPr>
              <p:spPr>
                <a:xfrm>
                  <a:off x="4267200" y="1524000"/>
                  <a:ext cx="1013791" cy="1219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43" name="Straight Connector 42"/>
                <p:cNvCxnSpPr/>
                <p:nvPr/>
              </p:nvCxnSpPr>
              <p:spPr>
                <a:xfrm>
                  <a:off x="4379843" y="1752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379843" y="2178754"/>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grpSp>
        <p:sp>
          <p:nvSpPr>
            <p:cNvPr id="46" name="Rectangle 45"/>
            <p:cNvSpPr/>
            <p:nvPr/>
          </p:nvSpPr>
          <p:spPr bwMode="auto">
            <a:xfrm>
              <a:off x="4846637" y="1592262"/>
              <a:ext cx="1981200" cy="32063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Trickle Insert</a:t>
              </a:r>
              <a:endParaRPr lang="en-US" sz="2000" dirty="0">
                <a:gradFill>
                  <a:gsLst>
                    <a:gs pos="16814">
                      <a:srgbClr val="FFFFFF"/>
                    </a:gs>
                    <a:gs pos="46000">
                      <a:srgbClr val="FFFFFF"/>
                    </a:gs>
                  </a:gsLst>
                  <a:lin ang="5400000" scaled="0"/>
                </a:gradFill>
              </a:endParaRPr>
            </a:p>
          </p:txBody>
        </p:sp>
        <p:sp>
          <p:nvSpPr>
            <p:cNvPr id="48" name="Rectangle 47"/>
            <p:cNvSpPr/>
            <p:nvPr/>
          </p:nvSpPr>
          <p:spPr bwMode="auto">
            <a:xfrm>
              <a:off x="4846637" y="2033624"/>
              <a:ext cx="1981200" cy="32063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Trickle Insert</a:t>
              </a:r>
              <a:endParaRPr lang="en-US" sz="2000" dirty="0">
                <a:gradFill>
                  <a:gsLst>
                    <a:gs pos="16814">
                      <a:srgbClr val="FFFFFF"/>
                    </a:gs>
                    <a:gs pos="46000">
                      <a:srgbClr val="FFFFFF"/>
                    </a:gs>
                  </a:gsLst>
                  <a:lin ang="5400000" scaled="0"/>
                </a:gradFill>
              </a:endParaRPr>
            </a:p>
          </p:txBody>
        </p:sp>
        <p:cxnSp>
          <p:nvCxnSpPr>
            <p:cNvPr id="50" name="Straight Arrow Connector 49"/>
            <p:cNvCxnSpPr>
              <a:endCxn id="42" idx="3"/>
            </p:cNvCxnSpPr>
            <p:nvPr/>
          </p:nvCxnSpPr>
          <p:spPr>
            <a:xfrm flipH="1">
              <a:off x="3279344" y="2183565"/>
              <a:ext cx="1533415" cy="66064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bwMode="auto">
            <a:xfrm>
              <a:off x="4846637" y="2490824"/>
              <a:ext cx="1981200" cy="32063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Trickle Insert</a:t>
              </a:r>
              <a:endParaRPr lang="en-US" sz="2000" dirty="0">
                <a:gradFill>
                  <a:gsLst>
                    <a:gs pos="16814">
                      <a:srgbClr val="FFFFFF"/>
                    </a:gs>
                    <a:gs pos="46000">
                      <a:srgbClr val="FFFFFF"/>
                    </a:gs>
                  </a:gsLst>
                  <a:lin ang="5400000" scaled="0"/>
                </a:gradFill>
              </a:endParaRPr>
            </a:p>
          </p:txBody>
        </p:sp>
        <p:cxnSp>
          <p:nvCxnSpPr>
            <p:cNvPr id="54" name="Straight Arrow Connector 53"/>
            <p:cNvCxnSpPr>
              <a:endCxn id="42" idx="3"/>
            </p:cNvCxnSpPr>
            <p:nvPr/>
          </p:nvCxnSpPr>
          <p:spPr>
            <a:xfrm flipH="1">
              <a:off x="3279344" y="2614641"/>
              <a:ext cx="1556034" cy="229565"/>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1907213" y="1745320"/>
              <a:ext cx="2966264" cy="890733"/>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20589915">
              <a:off x="2210535" y="1953312"/>
              <a:ext cx="113769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X rowlock</a:t>
              </a:r>
            </a:p>
          </p:txBody>
        </p:sp>
        <p:sp>
          <p:nvSpPr>
            <p:cNvPr id="63" name="TextBox 62"/>
            <p:cNvSpPr txBox="1"/>
            <p:nvPr/>
          </p:nvSpPr>
          <p:spPr>
            <a:xfrm rot="20107741">
              <a:off x="3308309" y="2159886"/>
              <a:ext cx="134192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X rowlock</a:t>
              </a:r>
            </a:p>
          </p:txBody>
        </p:sp>
        <p:sp>
          <p:nvSpPr>
            <p:cNvPr id="64" name="TextBox 63"/>
            <p:cNvSpPr txBox="1"/>
            <p:nvPr/>
          </p:nvSpPr>
          <p:spPr>
            <a:xfrm rot="21141001">
              <a:off x="3508482" y="2626818"/>
              <a:ext cx="117872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X rowlock</a:t>
              </a:r>
            </a:p>
          </p:txBody>
        </p:sp>
      </p:grpSp>
      <p:sp>
        <p:nvSpPr>
          <p:cNvPr id="135" name="Text Placeholder 1"/>
          <p:cNvSpPr>
            <a:spLocks noGrp="1"/>
          </p:cNvSpPr>
          <p:nvPr>
            <p:ph type="body" sz="quarter" idx="10"/>
          </p:nvPr>
        </p:nvSpPr>
        <p:spPr>
          <a:xfrm>
            <a:off x="198437" y="3674667"/>
            <a:ext cx="11201399" cy="2862322"/>
          </a:xfrm>
        </p:spPr>
        <p:txBody>
          <a:bodyPr/>
          <a:lstStyle/>
          <a:p>
            <a:pPr marL="0" indent="0">
              <a:buNone/>
            </a:pPr>
            <a:r>
              <a:rPr lang="en-US" sz="3200" dirty="0" smtClean="0"/>
              <a:t>Key Points:</a:t>
            </a:r>
          </a:p>
          <a:p>
            <a:pPr lvl="1"/>
            <a:r>
              <a:rPr lang="en-US" dirty="0" smtClean="0"/>
              <a:t>The rows are inserted into existing delta rowgroup (RG).</a:t>
            </a:r>
          </a:p>
          <a:p>
            <a:pPr lvl="2"/>
            <a:r>
              <a:rPr lang="en-US" dirty="0" smtClean="0"/>
              <a:t> New delta RG is created if needed</a:t>
            </a:r>
          </a:p>
          <a:p>
            <a:pPr lvl="2"/>
            <a:r>
              <a:rPr lang="en-US" dirty="0" smtClean="0"/>
              <a:t>If multiple delta RG, SQL Server picks one</a:t>
            </a:r>
          </a:p>
          <a:p>
            <a:pPr lvl="1"/>
            <a:r>
              <a:rPr lang="en-US" dirty="0" smtClean="0"/>
              <a:t>Multiple transactions can insert concurrently into same delta RG</a:t>
            </a:r>
          </a:p>
          <a:p>
            <a:pPr lvl="1"/>
            <a:r>
              <a:rPr lang="en-US" dirty="0"/>
              <a:t>Common load pattern with nonclustered </a:t>
            </a:r>
            <a:r>
              <a:rPr lang="en-US" dirty="0" smtClean="0"/>
              <a:t>columnstore index</a:t>
            </a:r>
            <a:endParaRPr lang="en-US" dirty="0"/>
          </a:p>
          <a:p>
            <a:endParaRPr lang="en-US" dirty="0"/>
          </a:p>
        </p:txBody>
      </p:sp>
      <p:grpSp>
        <p:nvGrpSpPr>
          <p:cNvPr id="4" name="Group 3"/>
          <p:cNvGrpSpPr/>
          <p:nvPr/>
        </p:nvGrpSpPr>
        <p:grpSpPr>
          <a:xfrm>
            <a:off x="434943" y="1758644"/>
            <a:ext cx="461665" cy="1328312"/>
            <a:chOff x="434943" y="1758644"/>
            <a:chExt cx="461665" cy="1328312"/>
          </a:xfrm>
        </p:grpSpPr>
        <p:sp>
          <p:nvSpPr>
            <p:cNvPr id="47" name="Rectangle 46"/>
            <p:cNvSpPr/>
            <p:nvPr/>
          </p:nvSpPr>
          <p:spPr bwMode="auto">
            <a:xfrm>
              <a:off x="598299" y="1890393"/>
              <a:ext cx="131672" cy="1133734"/>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 name="TextBox 2"/>
            <p:cNvSpPr txBox="1"/>
            <p:nvPr/>
          </p:nvSpPr>
          <p:spPr>
            <a:xfrm rot="16200000">
              <a:off x="1620" y="2191967"/>
              <a:ext cx="132831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rgbClr val="000000"/>
                  </a:solidFill>
                </a:rPr>
                <a:t>Delete bitmap</a:t>
              </a:r>
            </a:p>
          </p:txBody>
        </p:sp>
      </p:grpSp>
      <p:sp>
        <p:nvSpPr>
          <p:cNvPr id="7" name="TextBox 6"/>
          <p:cNvSpPr txBox="1"/>
          <p:nvPr/>
        </p:nvSpPr>
        <p:spPr>
          <a:xfrm>
            <a:off x="7745555" y="1593966"/>
            <a:ext cx="4329773" cy="1037207"/>
          </a:xfrm>
          <a:prstGeom prst="rect">
            <a:avLst/>
          </a:prstGeom>
          <a:noFill/>
        </p:spPr>
        <p:txBody>
          <a:bodyPr wrap="square" lIns="182880" tIns="146304" rIns="182880" bIns="146304" rtlCol="0">
            <a:spAutoFit/>
          </a:bodyPr>
          <a:lstStyle/>
          <a:p>
            <a:pPr>
              <a:lnSpc>
                <a:spcPct val="90000"/>
              </a:lnSpc>
              <a:spcAft>
                <a:spcPts val="600"/>
              </a:spcAft>
            </a:pPr>
            <a:r>
              <a:rPr lang="en-US" sz="2400" i="1" dirty="0" smtClean="0">
                <a:solidFill>
                  <a:srgbClr val="47D8FF">
                    <a:lumMod val="75000"/>
                  </a:srgbClr>
                </a:solidFill>
              </a:rPr>
              <a:t>Insert into &lt;columnstore&gt;</a:t>
            </a:r>
          </a:p>
          <a:p>
            <a:pPr>
              <a:lnSpc>
                <a:spcPct val="90000"/>
              </a:lnSpc>
              <a:spcAft>
                <a:spcPts val="600"/>
              </a:spcAft>
            </a:pPr>
            <a:r>
              <a:rPr lang="en-US" sz="2400" i="1" dirty="0" smtClean="0">
                <a:solidFill>
                  <a:srgbClr val="47D8FF">
                    <a:lumMod val="75000"/>
                  </a:srgbClr>
                </a:solidFill>
              </a:rPr>
              <a:t>                 values (&lt;&gt;)</a:t>
            </a:r>
          </a:p>
        </p:txBody>
      </p:sp>
    </p:spTree>
    <p:extLst>
      <p:ext uri="{BB962C8B-B14F-4D97-AF65-F5344CB8AC3E}">
        <p14:creationId xmlns:p14="http://schemas.microsoft.com/office/powerpoint/2010/main" val="3194046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 y="139607"/>
            <a:ext cx="11889564" cy="690655"/>
          </a:xfrm>
        </p:spPr>
        <p:txBody>
          <a:bodyPr/>
          <a:lstStyle/>
          <a:p>
            <a:r>
              <a:rPr lang="en-US" dirty="0" smtClean="0">
                <a:solidFill>
                  <a:schemeClr val="tx1"/>
                </a:solidFill>
              </a:rPr>
              <a:t>Data Loading into Columnstore: Bulk Import</a:t>
            </a:r>
            <a:endParaRPr lang="en-US" dirty="0">
              <a:solidFill>
                <a:schemeClr val="tx1"/>
              </a:solidFill>
            </a:endParaRPr>
          </a:p>
        </p:txBody>
      </p:sp>
      <p:pic>
        <p:nvPicPr>
          <p:cNvPr id="132" name="Picture 131"/>
          <p:cNvPicPr>
            <a:picLocks noChangeAspect="1"/>
          </p:cNvPicPr>
          <p:nvPr/>
        </p:nvPicPr>
        <p:blipFill>
          <a:blip r:embed="rId2"/>
          <a:stretch>
            <a:fillRect/>
          </a:stretch>
        </p:blipFill>
        <p:spPr>
          <a:xfrm>
            <a:off x="5190708" y="3422672"/>
            <a:ext cx="6286500" cy="752475"/>
          </a:xfrm>
          <a:prstGeom prst="rect">
            <a:avLst/>
          </a:prstGeom>
          <a:effectLst>
            <a:softEdge rad="12700"/>
          </a:effectLst>
        </p:spPr>
      </p:pic>
      <p:sp>
        <p:nvSpPr>
          <p:cNvPr id="136" name="Text Placeholder 1"/>
          <p:cNvSpPr txBox="1">
            <a:spLocks/>
          </p:cNvSpPr>
          <p:nvPr/>
        </p:nvSpPr>
        <p:spPr>
          <a:xfrm>
            <a:off x="282332" y="4144687"/>
            <a:ext cx="11678026" cy="2794611"/>
          </a:xfrm>
          <a:prstGeom prst="rect">
            <a:avLst/>
          </a:prstGeom>
        </p:spPr>
        <p:txBody>
          <a:bodyPr vert="horz" wrap="square" lIns="146304" tIns="91440" rIns="146304" bIns="91440" rtlCol="0">
            <a:spAutoFit/>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600" kern="1200" spc="0" baseline="0">
                <a:gradFill>
                  <a:gsLst>
                    <a:gs pos="1250">
                      <a:schemeClr val="tx1"/>
                    </a:gs>
                    <a:gs pos="100000">
                      <a:schemeClr val="tx1"/>
                    </a:gs>
                  </a:gsLst>
                  <a:lin ang="5400000" scaled="0"/>
                </a:gradFill>
                <a:latin typeface="+mn-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 typeface="Wingdings" panose="05000000000000000000" pitchFamily="2" charset="2"/>
              <a:buNone/>
            </a:pPr>
            <a:r>
              <a:rPr lang="en-US" sz="3200" dirty="0" smtClean="0">
                <a:gradFill>
                  <a:gsLst>
                    <a:gs pos="1250">
                      <a:srgbClr val="FFFFFF"/>
                    </a:gs>
                    <a:gs pos="100000">
                      <a:srgbClr val="FFFFFF"/>
                    </a:gs>
                  </a:gsLst>
                  <a:lin ang="5400000" scaled="0"/>
                </a:gradFill>
              </a:rPr>
              <a:t>Key Points</a:t>
            </a:r>
          </a:p>
          <a:p>
            <a:pPr lvl="1">
              <a:buClr>
                <a:srgbClr val="FFFFFF"/>
              </a:buClr>
            </a:pPr>
            <a:r>
              <a:rPr lang="en-US" dirty="0" smtClean="0">
                <a:gradFill>
                  <a:gsLst>
                    <a:gs pos="1250">
                      <a:srgbClr val="FFFFFF"/>
                    </a:gs>
                    <a:gs pos="100000">
                      <a:srgbClr val="FFFFFF"/>
                    </a:gs>
                  </a:gsLst>
                  <a:lin ang="5400000" scaled="0"/>
                </a:gradFill>
              </a:rPr>
              <a:t>Import from External Files (BCP, Bulk Insert, SSIS)</a:t>
            </a:r>
          </a:p>
          <a:p>
            <a:pPr lvl="1">
              <a:buClr>
                <a:srgbClr val="FFFFFF"/>
              </a:buClr>
            </a:pPr>
            <a:r>
              <a:rPr lang="en-US" dirty="0" smtClean="0">
                <a:gradFill>
                  <a:gsLst>
                    <a:gs pos="1250">
                      <a:srgbClr val="FFFFFF"/>
                    </a:gs>
                    <a:gs pos="100000">
                      <a:srgbClr val="FFFFFF"/>
                    </a:gs>
                  </a:gsLst>
                  <a:lin ang="5400000" scaled="0"/>
                </a:gradFill>
              </a:rPr>
              <a:t>Each Bulk Import thread takes X lock on the RG. </a:t>
            </a:r>
            <a:endParaRPr lang="en-US" dirty="0">
              <a:gradFill>
                <a:gsLst>
                  <a:gs pos="1250">
                    <a:srgbClr val="FFFFFF"/>
                  </a:gs>
                  <a:gs pos="100000">
                    <a:srgbClr val="FFFFFF"/>
                  </a:gs>
                </a:gsLst>
                <a:lin ang="5400000" scaled="0"/>
              </a:gradFill>
            </a:endParaRPr>
          </a:p>
          <a:p>
            <a:pPr lvl="1">
              <a:buClr>
                <a:srgbClr val="FFFFFF"/>
              </a:buClr>
            </a:pPr>
            <a:r>
              <a:rPr lang="en-US" dirty="0" smtClean="0">
                <a:gradFill>
                  <a:gsLst>
                    <a:gs pos="1250">
                      <a:srgbClr val="FFFFFF"/>
                    </a:gs>
                    <a:gs pos="100000">
                      <a:srgbClr val="FFFFFF"/>
                    </a:gs>
                  </a:gsLst>
                  <a:lin ang="5400000" scaled="0"/>
                </a:gradFill>
              </a:rPr>
              <a:t>If </a:t>
            </a:r>
            <a:r>
              <a:rPr lang="en-US" dirty="0" err="1" smtClean="0">
                <a:gradFill>
                  <a:gsLst>
                    <a:gs pos="1250">
                      <a:srgbClr val="FFFFFF"/>
                    </a:gs>
                    <a:gs pos="100000">
                      <a:srgbClr val="FFFFFF"/>
                    </a:gs>
                  </a:gsLst>
                  <a:lin ang="5400000" scaled="0"/>
                </a:gradFill>
              </a:rPr>
              <a:t>batchsize</a:t>
            </a:r>
            <a:r>
              <a:rPr lang="en-US" dirty="0" smtClean="0">
                <a:gradFill>
                  <a:gsLst>
                    <a:gs pos="1250">
                      <a:srgbClr val="FFFFFF"/>
                    </a:gs>
                    <a:gs pos="100000">
                      <a:srgbClr val="FFFFFF"/>
                    </a:gs>
                  </a:gsLst>
                  <a:lin ang="5400000" scaled="0"/>
                </a:gradFill>
              </a:rPr>
              <a:t> &lt; 100k,  the rows are inserted into a delta RG otherwise a new compressed RG is generated</a:t>
            </a:r>
          </a:p>
          <a:p>
            <a:pPr lvl="1">
              <a:buClr>
                <a:srgbClr val="FFFFFF"/>
              </a:buClr>
            </a:pPr>
            <a:r>
              <a:rPr lang="en-US" dirty="0" smtClean="0">
                <a:gradFill>
                  <a:gsLst>
                    <a:gs pos="1250">
                      <a:srgbClr val="FFFFFF"/>
                    </a:gs>
                    <a:gs pos="100000">
                      <a:srgbClr val="FFFFFF"/>
                    </a:gs>
                  </a:gsLst>
                  <a:lin ang="5400000" scaled="0"/>
                </a:gradFill>
              </a:rPr>
              <a:t>Minimal Logging</a:t>
            </a:r>
          </a:p>
          <a:p>
            <a:pPr lvl="1">
              <a:buClr>
                <a:srgbClr val="FFFFFF"/>
              </a:buClr>
            </a:pPr>
            <a:r>
              <a:rPr lang="en-US" dirty="0" smtClean="0">
                <a:gradFill>
                  <a:gsLst>
                    <a:gs pos="1250">
                      <a:srgbClr val="FFFFFF"/>
                    </a:gs>
                    <a:gs pos="100000">
                      <a:srgbClr val="FFFFFF"/>
                    </a:gs>
                  </a:gsLst>
                  <a:lin ang="5400000" scaled="0"/>
                </a:gradFill>
              </a:rPr>
              <a:t>Common data load pattern for Data Warehouse Workload</a:t>
            </a:r>
          </a:p>
        </p:txBody>
      </p:sp>
      <p:grpSp>
        <p:nvGrpSpPr>
          <p:cNvPr id="4" name="Group 3"/>
          <p:cNvGrpSpPr/>
          <p:nvPr/>
        </p:nvGrpSpPr>
        <p:grpSpPr>
          <a:xfrm>
            <a:off x="241461" y="1516062"/>
            <a:ext cx="9100976" cy="2129705"/>
            <a:chOff x="241461" y="1516062"/>
            <a:chExt cx="9100976" cy="2129705"/>
          </a:xfrm>
        </p:grpSpPr>
        <p:sp>
          <p:nvSpPr>
            <p:cNvPr id="60" name="Rectangle 59"/>
            <p:cNvSpPr/>
            <p:nvPr/>
          </p:nvSpPr>
          <p:spPr bwMode="auto">
            <a:xfrm>
              <a:off x="5483077" y="1516062"/>
              <a:ext cx="3859360" cy="32063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Bulk Import (</a:t>
              </a:r>
              <a:r>
                <a:rPr lang="en-US" sz="2000" dirty="0" err="1" smtClean="0">
                  <a:gradFill>
                    <a:gsLst>
                      <a:gs pos="16814">
                        <a:srgbClr val="FFFFFF"/>
                      </a:gs>
                      <a:gs pos="46000">
                        <a:srgbClr val="FFFFFF"/>
                      </a:gs>
                    </a:gsLst>
                    <a:lin ang="5400000" scaled="0"/>
                  </a:gradFill>
                </a:rPr>
                <a:t>batchsize</a:t>
              </a:r>
              <a:r>
                <a:rPr lang="en-US" sz="2000" dirty="0" smtClean="0">
                  <a:gradFill>
                    <a:gsLst>
                      <a:gs pos="16814">
                        <a:srgbClr val="FFFFFF"/>
                      </a:gs>
                      <a:gs pos="46000">
                        <a:srgbClr val="FFFFFF"/>
                      </a:gs>
                    </a:gsLst>
                    <a:lin ang="5400000" scaled="0"/>
                  </a:gradFill>
                </a:rPr>
                <a:t> &lt; 100k)</a:t>
              </a:r>
              <a:endParaRPr lang="en-US" sz="2000" dirty="0">
                <a:gradFill>
                  <a:gsLst>
                    <a:gs pos="16814">
                      <a:srgbClr val="FFFFFF"/>
                    </a:gs>
                    <a:gs pos="46000">
                      <a:srgbClr val="FFFFFF"/>
                    </a:gs>
                  </a:gsLst>
                  <a:lin ang="5400000" scaled="0"/>
                </a:gradFill>
              </a:endParaRPr>
            </a:p>
          </p:txBody>
        </p:sp>
        <p:grpSp>
          <p:nvGrpSpPr>
            <p:cNvPr id="65" name="Group 64"/>
            <p:cNvGrpSpPr/>
            <p:nvPr/>
          </p:nvGrpSpPr>
          <p:grpSpPr>
            <a:xfrm>
              <a:off x="579437" y="1662526"/>
              <a:ext cx="3279344" cy="1473987"/>
              <a:chOff x="195693" y="2215185"/>
              <a:chExt cx="3279344" cy="1473987"/>
            </a:xfrm>
          </p:grpSpPr>
          <p:grpSp>
            <p:nvGrpSpPr>
              <p:cNvPr id="66" name="Group 65"/>
              <p:cNvGrpSpPr/>
              <p:nvPr/>
            </p:nvGrpSpPr>
            <p:grpSpPr>
              <a:xfrm>
                <a:off x="274638" y="2215185"/>
                <a:ext cx="1143000" cy="1129677"/>
                <a:chOff x="3719329" y="1424028"/>
                <a:chExt cx="2049158" cy="1296652"/>
              </a:xfrm>
            </p:grpSpPr>
            <p:sp>
              <p:nvSpPr>
                <p:cNvPr id="77" name="Rectangle 76"/>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8" name="Rectangle 77"/>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9" name="Rectangle 78"/>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0" name="Rectangle 79"/>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1" name="Rectangle 80"/>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2" name="Rectangle 81"/>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3" name="Rectangle 82"/>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4" name="Rectangle 83"/>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5" name="Rectangle 84"/>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6" name="Rectangle 85"/>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7" name="Rectangle 86"/>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8" name="Rectangle 87"/>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9" name="Rectangle 88"/>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0" name="Rectangle 89"/>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1" name="Rectangle 90"/>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2" name="Rectangle 91"/>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3" name="Rectangle 92"/>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4" name="Rectangle 93"/>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5" name="Rectangle 94"/>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6" name="Rectangle 95"/>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67" name="Group 66"/>
              <p:cNvGrpSpPr/>
              <p:nvPr/>
            </p:nvGrpSpPr>
            <p:grpSpPr>
              <a:xfrm>
                <a:off x="1417543" y="3019076"/>
                <a:ext cx="990694" cy="304799"/>
                <a:chOff x="4267200" y="1524000"/>
                <a:chExt cx="1013791" cy="1219200"/>
              </a:xfrm>
            </p:grpSpPr>
            <p:sp>
              <p:nvSpPr>
                <p:cNvPr id="74" name="Rectangle 73"/>
                <p:cNvSpPr/>
                <p:nvPr/>
              </p:nvSpPr>
              <p:spPr>
                <a:xfrm>
                  <a:off x="4267200" y="1524000"/>
                  <a:ext cx="1013791" cy="1219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75" name="Straight Connector 74"/>
                <p:cNvCxnSpPr/>
                <p:nvPr/>
              </p:nvCxnSpPr>
              <p:spPr>
                <a:xfrm>
                  <a:off x="4379843" y="1752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379843" y="2178754"/>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195693" y="3255207"/>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Compressed RGs</a:t>
                </a:r>
              </a:p>
            </p:txBody>
          </p:sp>
          <p:sp>
            <p:nvSpPr>
              <p:cNvPr id="69" name="TextBox 68"/>
              <p:cNvSpPr txBox="1"/>
              <p:nvPr/>
            </p:nvSpPr>
            <p:spPr>
              <a:xfrm>
                <a:off x="2143110" y="3243918"/>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Delta RGs</a:t>
                </a:r>
              </a:p>
            </p:txBody>
          </p:sp>
        </p:grpSp>
        <p:sp>
          <p:nvSpPr>
            <p:cNvPr id="97" name="Rectangle 96"/>
            <p:cNvSpPr/>
            <p:nvPr/>
          </p:nvSpPr>
          <p:spPr>
            <a:xfrm>
              <a:off x="2941637" y="2450713"/>
              <a:ext cx="990694" cy="30479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nvGrpSpPr>
            <p:cNvPr id="100" name="Group 99"/>
            <p:cNvGrpSpPr/>
            <p:nvPr/>
          </p:nvGrpSpPr>
          <p:grpSpPr>
            <a:xfrm>
              <a:off x="615353" y="3051902"/>
              <a:ext cx="1216097" cy="593865"/>
              <a:chOff x="846561" y="5094538"/>
              <a:chExt cx="4414810" cy="1129903"/>
            </a:xfrm>
          </p:grpSpPr>
          <p:sp>
            <p:nvSpPr>
              <p:cNvPr id="101" name="Rectangle 100"/>
              <p:cNvSpPr/>
              <p:nvPr/>
            </p:nvSpPr>
            <p:spPr>
              <a:xfrm>
                <a:off x="985480" y="5131632"/>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2" name="Rectangle 101"/>
              <p:cNvSpPr/>
              <p:nvPr/>
            </p:nvSpPr>
            <p:spPr>
              <a:xfrm>
                <a:off x="846561" y="5094538"/>
                <a:ext cx="613010"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3" name="Rectangle 102"/>
              <p:cNvSpPr/>
              <p:nvPr/>
            </p:nvSpPr>
            <p:spPr>
              <a:xfrm>
                <a:off x="1746963" y="5131632"/>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4" name="Rectangle 103"/>
              <p:cNvSpPr/>
              <p:nvPr/>
            </p:nvSpPr>
            <p:spPr>
              <a:xfrm>
                <a:off x="1617383" y="5094539"/>
                <a:ext cx="592088"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5" name="Rectangle 104"/>
              <p:cNvSpPr/>
              <p:nvPr/>
            </p:nvSpPr>
            <p:spPr>
              <a:xfrm>
                <a:off x="2525861" y="5127366"/>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6" name="Rectangle 105"/>
              <p:cNvSpPr/>
              <p:nvPr/>
            </p:nvSpPr>
            <p:spPr>
              <a:xfrm>
                <a:off x="2390294" y="5094539"/>
                <a:ext cx="592087"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7" name="Rectangle 106"/>
              <p:cNvSpPr/>
              <p:nvPr/>
            </p:nvSpPr>
            <p:spPr>
              <a:xfrm>
                <a:off x="4025832" y="5131632"/>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8" name="Rectangle 107"/>
              <p:cNvSpPr/>
              <p:nvPr/>
            </p:nvSpPr>
            <p:spPr>
              <a:xfrm>
                <a:off x="3902107" y="5094538"/>
                <a:ext cx="592088"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9" name="Rectangle 108"/>
              <p:cNvSpPr/>
              <p:nvPr/>
            </p:nvSpPr>
            <p:spPr>
              <a:xfrm>
                <a:off x="4788388" y="5127366"/>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10" name="Rectangle 109"/>
              <p:cNvSpPr/>
              <p:nvPr/>
            </p:nvSpPr>
            <p:spPr>
              <a:xfrm>
                <a:off x="4669284" y="5094539"/>
                <a:ext cx="592087"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11" name="Rectangle 110"/>
              <p:cNvSpPr/>
              <p:nvPr/>
            </p:nvSpPr>
            <p:spPr>
              <a:xfrm>
                <a:off x="3286614" y="5134697"/>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12" name="Rectangle 111"/>
              <p:cNvSpPr/>
              <p:nvPr/>
            </p:nvSpPr>
            <p:spPr>
              <a:xfrm>
                <a:off x="3159763" y="5094539"/>
                <a:ext cx="592088"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grpSp>
        <p:cxnSp>
          <p:nvCxnSpPr>
            <p:cNvPr id="114" name="Straight Arrow Connector 113"/>
            <p:cNvCxnSpPr>
              <a:stCxn id="60" idx="1"/>
            </p:cNvCxnSpPr>
            <p:nvPr/>
          </p:nvCxnSpPr>
          <p:spPr>
            <a:xfrm flipH="1">
              <a:off x="2324656" y="1676381"/>
              <a:ext cx="3158421" cy="685511"/>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97" idx="3"/>
            </p:cNvCxnSpPr>
            <p:nvPr/>
          </p:nvCxnSpPr>
          <p:spPr>
            <a:xfrm flipH="1">
              <a:off x="3932331" y="2230032"/>
              <a:ext cx="1523906" cy="373081"/>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1845796" y="2923751"/>
              <a:ext cx="3576563" cy="517562"/>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rot="20753303">
              <a:off x="2881297" y="1615402"/>
              <a:ext cx="180499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X rowgroup lock</a:t>
              </a:r>
            </a:p>
          </p:txBody>
        </p:sp>
        <p:sp>
          <p:nvSpPr>
            <p:cNvPr id="122" name="TextBox 121"/>
            <p:cNvSpPr txBox="1"/>
            <p:nvPr/>
          </p:nvSpPr>
          <p:spPr>
            <a:xfrm rot="21006963">
              <a:off x="2956283" y="3033655"/>
              <a:ext cx="180499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X rowgroup lock</a:t>
              </a:r>
            </a:p>
          </p:txBody>
        </p:sp>
        <p:sp>
          <p:nvSpPr>
            <p:cNvPr id="123" name="TextBox 122"/>
            <p:cNvSpPr txBox="1"/>
            <p:nvPr/>
          </p:nvSpPr>
          <p:spPr>
            <a:xfrm rot="20683936">
              <a:off x="3816216" y="1958186"/>
              <a:ext cx="180499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X rowgroup lock</a:t>
              </a:r>
            </a:p>
          </p:txBody>
        </p:sp>
        <p:sp>
          <p:nvSpPr>
            <p:cNvPr id="127" name="Rectangle 126"/>
            <p:cNvSpPr/>
            <p:nvPr/>
          </p:nvSpPr>
          <p:spPr bwMode="auto">
            <a:xfrm>
              <a:off x="5456237" y="1977675"/>
              <a:ext cx="3859360" cy="32063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Bulk Import (</a:t>
              </a:r>
              <a:r>
                <a:rPr lang="en-US" sz="2000" dirty="0" err="1" smtClean="0">
                  <a:gradFill>
                    <a:gsLst>
                      <a:gs pos="16814">
                        <a:srgbClr val="FFFFFF"/>
                      </a:gs>
                      <a:gs pos="46000">
                        <a:srgbClr val="FFFFFF"/>
                      </a:gs>
                    </a:gsLst>
                    <a:lin ang="5400000" scaled="0"/>
                  </a:gradFill>
                </a:rPr>
                <a:t>batchsize</a:t>
              </a:r>
              <a:r>
                <a:rPr lang="en-US" sz="2000" dirty="0" smtClean="0">
                  <a:gradFill>
                    <a:gsLst>
                      <a:gs pos="16814">
                        <a:srgbClr val="FFFFFF"/>
                      </a:gs>
                      <a:gs pos="46000">
                        <a:srgbClr val="FFFFFF"/>
                      </a:gs>
                    </a:gsLst>
                    <a:lin ang="5400000" scaled="0"/>
                  </a:gradFill>
                </a:rPr>
                <a:t> &lt; 100k)</a:t>
              </a:r>
              <a:endParaRPr lang="en-US" sz="2000" dirty="0">
                <a:gradFill>
                  <a:gsLst>
                    <a:gs pos="16814">
                      <a:srgbClr val="FFFFFF"/>
                    </a:gs>
                    <a:gs pos="46000">
                      <a:srgbClr val="FFFFFF"/>
                    </a:gs>
                  </a:gsLst>
                  <a:lin ang="5400000" scaled="0"/>
                </a:gradFill>
              </a:endParaRPr>
            </a:p>
          </p:txBody>
        </p:sp>
        <p:sp>
          <p:nvSpPr>
            <p:cNvPr id="128" name="Rectangle 127"/>
            <p:cNvSpPr/>
            <p:nvPr/>
          </p:nvSpPr>
          <p:spPr bwMode="auto">
            <a:xfrm>
              <a:off x="5483077" y="2739675"/>
              <a:ext cx="3859360" cy="320638"/>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smtClean="0">
                  <a:gradFill>
                    <a:gsLst>
                      <a:gs pos="16814">
                        <a:srgbClr val="FFFFFF"/>
                      </a:gs>
                      <a:gs pos="46000">
                        <a:srgbClr val="FFFFFF"/>
                      </a:gs>
                    </a:gsLst>
                    <a:lin ang="5400000" scaled="0"/>
                  </a:gradFill>
                </a:rPr>
                <a:t>Bulk Import (</a:t>
              </a:r>
              <a:r>
                <a:rPr lang="en-US" sz="2000" dirty="0" err="1" smtClean="0">
                  <a:gradFill>
                    <a:gsLst>
                      <a:gs pos="16814">
                        <a:srgbClr val="FFFFFF"/>
                      </a:gs>
                      <a:gs pos="46000">
                        <a:srgbClr val="FFFFFF"/>
                      </a:gs>
                    </a:gsLst>
                    <a:lin ang="5400000" scaled="0"/>
                  </a:gradFill>
                </a:rPr>
                <a:t>batchsize</a:t>
              </a:r>
              <a:r>
                <a:rPr lang="en-US" sz="2000" dirty="0" smtClean="0">
                  <a:gradFill>
                    <a:gsLst>
                      <a:gs pos="16814">
                        <a:srgbClr val="FFFFFF"/>
                      </a:gs>
                      <a:gs pos="46000">
                        <a:srgbClr val="FFFFFF"/>
                      </a:gs>
                    </a:gsLst>
                    <a:lin ang="5400000" scaled="0"/>
                  </a:gradFill>
                </a:rPr>
                <a:t> &gt;= 100k)</a:t>
              </a:r>
              <a:endParaRPr lang="en-US" sz="2000" dirty="0">
                <a:gradFill>
                  <a:gsLst>
                    <a:gs pos="16814">
                      <a:srgbClr val="FFFFFF"/>
                    </a:gs>
                    <a:gs pos="46000">
                      <a:srgbClr val="FFFFFF"/>
                    </a:gs>
                  </a:gsLst>
                  <a:lin ang="5400000" scaled="0"/>
                </a:gradFill>
              </a:endParaRPr>
            </a:p>
          </p:txBody>
        </p:sp>
        <p:grpSp>
          <p:nvGrpSpPr>
            <p:cNvPr id="57" name="Group 56"/>
            <p:cNvGrpSpPr/>
            <p:nvPr/>
          </p:nvGrpSpPr>
          <p:grpSpPr>
            <a:xfrm>
              <a:off x="241461" y="1532792"/>
              <a:ext cx="461665" cy="1328312"/>
              <a:chOff x="434943" y="1758644"/>
              <a:chExt cx="461665" cy="1328312"/>
            </a:xfrm>
          </p:grpSpPr>
          <p:sp>
            <p:nvSpPr>
              <p:cNvPr id="58" name="Rectangle 57"/>
              <p:cNvSpPr/>
              <p:nvPr/>
            </p:nvSpPr>
            <p:spPr bwMode="auto">
              <a:xfrm>
                <a:off x="598299" y="1890393"/>
                <a:ext cx="131672" cy="1133734"/>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9" name="TextBox 58"/>
              <p:cNvSpPr txBox="1"/>
              <p:nvPr/>
            </p:nvSpPr>
            <p:spPr>
              <a:xfrm rot="16200000">
                <a:off x="1620" y="2191967"/>
                <a:ext cx="132831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rgbClr val="000000"/>
                    </a:solidFill>
                  </a:rPr>
                  <a:t>Delete bitmap</a:t>
                </a:r>
              </a:p>
            </p:txBody>
          </p:sp>
        </p:grpSp>
      </p:grpSp>
    </p:spTree>
    <p:extLst>
      <p:ext uri="{BB962C8B-B14F-4D97-AF65-F5344CB8AC3E}">
        <p14:creationId xmlns:p14="http://schemas.microsoft.com/office/powerpoint/2010/main" val="511444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 y="68262"/>
            <a:ext cx="11889564" cy="690655"/>
          </a:xfrm>
        </p:spPr>
        <p:txBody>
          <a:bodyPr/>
          <a:lstStyle/>
          <a:p>
            <a:r>
              <a:rPr lang="en-US" dirty="0" smtClean="0">
                <a:solidFill>
                  <a:schemeClr val="tx1"/>
                </a:solidFill>
              </a:rPr>
              <a:t>Data Loading into Columnstore: Staging Table</a:t>
            </a:r>
            <a:endParaRPr lang="en-US" dirty="0">
              <a:solidFill>
                <a:schemeClr val="tx1"/>
              </a:solidFill>
            </a:endParaRPr>
          </a:p>
        </p:txBody>
      </p:sp>
      <p:sp>
        <p:nvSpPr>
          <p:cNvPr id="136" name="Text Placeholder 1"/>
          <p:cNvSpPr txBox="1">
            <a:spLocks/>
          </p:cNvSpPr>
          <p:nvPr/>
        </p:nvSpPr>
        <p:spPr>
          <a:xfrm>
            <a:off x="274637" y="919853"/>
            <a:ext cx="11201399" cy="544765"/>
          </a:xfrm>
          <a:prstGeom prst="rect">
            <a:avLst/>
          </a:prstGeom>
        </p:spPr>
        <p:txBody>
          <a:bodyPr vert="horz" wrap="square" lIns="146304" tIns="91440" rIns="146304" bIns="91440" rtlCol="0">
            <a:spAutoFit/>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600" kern="1200" spc="0" baseline="0">
                <a:gradFill>
                  <a:gsLst>
                    <a:gs pos="1250">
                      <a:schemeClr val="tx1"/>
                    </a:gs>
                    <a:gs pos="100000">
                      <a:schemeClr val="tx1"/>
                    </a:gs>
                  </a:gsLst>
                  <a:lin ang="5400000" scaled="0"/>
                </a:gradFill>
                <a:latin typeface="+mn-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dirty="0" smtClean="0">
                <a:gradFill>
                  <a:gsLst>
                    <a:gs pos="1250">
                      <a:srgbClr val="FFFFFF"/>
                    </a:gs>
                    <a:gs pos="100000">
                      <a:srgbClr val="FFFFFF"/>
                    </a:gs>
                  </a:gsLst>
                  <a:lin ang="5400000" scaled="0"/>
                </a:gradFill>
              </a:rPr>
              <a:t>Load data from External Files from staging table</a:t>
            </a:r>
          </a:p>
        </p:txBody>
      </p:sp>
      <p:grpSp>
        <p:nvGrpSpPr>
          <p:cNvPr id="19" name="Group 18"/>
          <p:cNvGrpSpPr/>
          <p:nvPr/>
        </p:nvGrpSpPr>
        <p:grpSpPr>
          <a:xfrm>
            <a:off x="502254" y="1897062"/>
            <a:ext cx="4742743" cy="1986059"/>
            <a:chOff x="732218" y="4290138"/>
            <a:chExt cx="4742743" cy="1986059"/>
          </a:xfrm>
        </p:grpSpPr>
        <p:grpSp>
          <p:nvGrpSpPr>
            <p:cNvPr id="133" name="Group 132"/>
            <p:cNvGrpSpPr/>
            <p:nvPr/>
          </p:nvGrpSpPr>
          <p:grpSpPr>
            <a:xfrm>
              <a:off x="732218" y="4290138"/>
              <a:ext cx="4742743" cy="1986059"/>
              <a:chOff x="-30163" y="3547275"/>
              <a:chExt cx="4742743" cy="1986059"/>
            </a:xfrm>
          </p:grpSpPr>
          <p:grpSp>
            <p:nvGrpSpPr>
              <p:cNvPr id="65" name="Group 64"/>
              <p:cNvGrpSpPr/>
              <p:nvPr/>
            </p:nvGrpSpPr>
            <p:grpSpPr>
              <a:xfrm>
                <a:off x="-30163" y="3547275"/>
                <a:ext cx="2491139" cy="1473987"/>
                <a:chOff x="195693" y="2215185"/>
                <a:chExt cx="2491139" cy="1473987"/>
              </a:xfrm>
            </p:grpSpPr>
            <p:grpSp>
              <p:nvGrpSpPr>
                <p:cNvPr id="66" name="Group 65"/>
                <p:cNvGrpSpPr/>
                <p:nvPr/>
              </p:nvGrpSpPr>
              <p:grpSpPr>
                <a:xfrm>
                  <a:off x="274638" y="2215185"/>
                  <a:ext cx="1143000" cy="1129677"/>
                  <a:chOff x="3719329" y="1424028"/>
                  <a:chExt cx="2049158" cy="1296652"/>
                </a:xfrm>
              </p:grpSpPr>
              <p:sp>
                <p:nvSpPr>
                  <p:cNvPr id="77" name="Rectangle 76"/>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8" name="Rectangle 77"/>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9" name="Rectangle 78"/>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0" name="Rectangle 79"/>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1" name="Rectangle 80"/>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2" name="Rectangle 81"/>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3" name="Rectangle 82"/>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4" name="Rectangle 83"/>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5" name="Rectangle 84"/>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6" name="Rectangle 85"/>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7" name="Rectangle 86"/>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8" name="Rectangle 87"/>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9" name="Rectangle 88"/>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0" name="Rectangle 89"/>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1" name="Rectangle 90"/>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2" name="Rectangle 91"/>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3" name="Rectangle 92"/>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4" name="Rectangle 93"/>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5" name="Rectangle 94"/>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6" name="Rectangle 95"/>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67" name="Group 66"/>
                <p:cNvGrpSpPr/>
                <p:nvPr/>
              </p:nvGrpSpPr>
              <p:grpSpPr>
                <a:xfrm>
                  <a:off x="1417543" y="3019076"/>
                  <a:ext cx="990694" cy="304799"/>
                  <a:chOff x="4267200" y="1524000"/>
                  <a:chExt cx="1013791" cy="1219200"/>
                </a:xfrm>
              </p:grpSpPr>
              <p:sp>
                <p:nvSpPr>
                  <p:cNvPr id="74" name="Rectangle 73"/>
                  <p:cNvSpPr/>
                  <p:nvPr/>
                </p:nvSpPr>
                <p:spPr>
                  <a:xfrm>
                    <a:off x="4267200" y="1524000"/>
                    <a:ext cx="1013791" cy="1219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75" name="Straight Connector 74"/>
                  <p:cNvCxnSpPr/>
                  <p:nvPr/>
                </p:nvCxnSpPr>
                <p:spPr>
                  <a:xfrm>
                    <a:off x="4379843" y="1752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379843" y="2178754"/>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195693" y="3255207"/>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Compressed RGs</a:t>
                  </a:r>
                </a:p>
              </p:txBody>
            </p:sp>
            <p:sp>
              <p:nvSpPr>
                <p:cNvPr id="69" name="TextBox 68"/>
                <p:cNvSpPr txBox="1"/>
                <p:nvPr/>
              </p:nvSpPr>
              <p:spPr>
                <a:xfrm>
                  <a:off x="1354905" y="3246865"/>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Delta RGs</a:t>
                  </a:r>
                </a:p>
              </p:txBody>
            </p:sp>
          </p:grpSp>
          <p:grpSp>
            <p:nvGrpSpPr>
              <p:cNvPr id="100" name="Group 99"/>
              <p:cNvGrpSpPr/>
              <p:nvPr/>
            </p:nvGrpSpPr>
            <p:grpSpPr>
              <a:xfrm>
                <a:off x="5753" y="4936651"/>
                <a:ext cx="1216097" cy="593865"/>
                <a:chOff x="846561" y="5094538"/>
                <a:chExt cx="4414810" cy="1129903"/>
              </a:xfrm>
            </p:grpSpPr>
            <p:sp>
              <p:nvSpPr>
                <p:cNvPr id="101" name="Rectangle 100"/>
                <p:cNvSpPr/>
                <p:nvPr/>
              </p:nvSpPr>
              <p:spPr>
                <a:xfrm>
                  <a:off x="985480" y="5131632"/>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2" name="Rectangle 101"/>
                <p:cNvSpPr/>
                <p:nvPr/>
              </p:nvSpPr>
              <p:spPr>
                <a:xfrm>
                  <a:off x="846561" y="5094538"/>
                  <a:ext cx="613010"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3" name="Rectangle 102"/>
                <p:cNvSpPr/>
                <p:nvPr/>
              </p:nvSpPr>
              <p:spPr>
                <a:xfrm>
                  <a:off x="1746963" y="5131632"/>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4" name="Rectangle 103"/>
                <p:cNvSpPr/>
                <p:nvPr/>
              </p:nvSpPr>
              <p:spPr>
                <a:xfrm>
                  <a:off x="1617383" y="5094539"/>
                  <a:ext cx="592088"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5" name="Rectangle 104"/>
                <p:cNvSpPr/>
                <p:nvPr/>
              </p:nvSpPr>
              <p:spPr>
                <a:xfrm>
                  <a:off x="2525861" y="5127366"/>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6" name="Rectangle 105"/>
                <p:cNvSpPr/>
                <p:nvPr/>
              </p:nvSpPr>
              <p:spPr>
                <a:xfrm>
                  <a:off x="2390294" y="5094539"/>
                  <a:ext cx="592087"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7" name="Rectangle 106"/>
                <p:cNvSpPr/>
                <p:nvPr/>
              </p:nvSpPr>
              <p:spPr>
                <a:xfrm>
                  <a:off x="4025832" y="5131632"/>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8" name="Rectangle 107"/>
                <p:cNvSpPr/>
                <p:nvPr/>
              </p:nvSpPr>
              <p:spPr>
                <a:xfrm>
                  <a:off x="3902107" y="5094538"/>
                  <a:ext cx="592088"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09" name="Rectangle 108"/>
                <p:cNvSpPr/>
                <p:nvPr/>
              </p:nvSpPr>
              <p:spPr>
                <a:xfrm>
                  <a:off x="4788388" y="5127366"/>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10" name="Rectangle 109"/>
                <p:cNvSpPr/>
                <p:nvPr/>
              </p:nvSpPr>
              <p:spPr>
                <a:xfrm>
                  <a:off x="4669284" y="5094539"/>
                  <a:ext cx="592087"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11" name="Rectangle 110"/>
                <p:cNvSpPr/>
                <p:nvPr/>
              </p:nvSpPr>
              <p:spPr>
                <a:xfrm>
                  <a:off x="3286614" y="5134697"/>
                  <a:ext cx="354482" cy="1055714"/>
                </a:xfrm>
                <a:prstGeom prst="rect">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sp>
              <p:nvSpPr>
                <p:cNvPr id="112" name="Rectangle 111"/>
                <p:cNvSpPr/>
                <p:nvPr/>
              </p:nvSpPr>
              <p:spPr>
                <a:xfrm>
                  <a:off x="3159763" y="5094539"/>
                  <a:ext cx="592088" cy="112990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256"/>
                  <a:endParaRPr lang="en-US" sz="1835" dirty="0">
                    <a:solidFill>
                      <a:srgbClr val="FFFFFF"/>
                    </a:solidFill>
                  </a:endParaRPr>
                </a:p>
              </p:txBody>
            </p:sp>
          </p:grpSp>
          <p:cxnSp>
            <p:nvCxnSpPr>
              <p:cNvPr id="114" name="Straight Arrow Connector 113"/>
              <p:cNvCxnSpPr>
                <a:endCxn id="109" idx="3"/>
              </p:cNvCxnSpPr>
              <p:nvPr/>
            </p:nvCxnSpPr>
            <p:spPr>
              <a:xfrm flipH="1">
                <a:off x="1189208" y="4495646"/>
                <a:ext cx="3523372" cy="735695"/>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rot="20900352">
                <a:off x="1984854" y="4773126"/>
                <a:ext cx="1804996"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X rowgroup lock</a:t>
                </a:r>
              </a:p>
              <a:p>
                <a:pPr>
                  <a:lnSpc>
                    <a:spcPct val="90000"/>
                  </a:lnSpc>
                  <a:spcAft>
                    <a:spcPts val="600"/>
                  </a:spcAft>
                </a:pPr>
                <a:r>
                  <a:rPr lang="en-US" sz="1400" dirty="0" smtClean="0">
                    <a:gradFill>
                      <a:gsLst>
                        <a:gs pos="2917">
                          <a:srgbClr val="FFFFFF"/>
                        </a:gs>
                        <a:gs pos="30000">
                          <a:srgbClr val="FFFFFF"/>
                        </a:gs>
                      </a:gsLst>
                      <a:lin ang="5400000" scaled="0"/>
                    </a:gradFill>
                  </a:rPr>
                  <a:t>Rows &gt;= 100k</a:t>
                </a:r>
              </a:p>
            </p:txBody>
          </p:sp>
        </p:grpSp>
        <p:cxnSp>
          <p:nvCxnSpPr>
            <p:cNvPr id="113" name="Straight Arrow Connector 112"/>
            <p:cNvCxnSpPr>
              <a:endCxn id="74" idx="3"/>
            </p:cNvCxnSpPr>
            <p:nvPr/>
          </p:nvCxnSpPr>
          <p:spPr>
            <a:xfrm flipH="1">
              <a:off x="2944762" y="5238509"/>
              <a:ext cx="2530199" cy="7920"/>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59641" y="4564062"/>
              <a:ext cx="1804996" cy="760208"/>
            </a:xfrm>
            <a:prstGeom prst="rect">
              <a:avLst/>
            </a:prstGeom>
            <a:noFill/>
          </p:spPr>
          <p:txBody>
            <a:bodyPr wrap="square" lIns="182880" tIns="146304" rIns="182880" bIns="146304" rtlCol="0">
              <a:spAutoFit/>
            </a:bodyPr>
            <a:lstStyle/>
            <a:p>
              <a:pPr>
                <a:lnSpc>
                  <a:spcPct val="90000"/>
                </a:lnSpc>
                <a:spcAft>
                  <a:spcPts val="600"/>
                </a:spcAft>
              </a:pPr>
              <a:r>
                <a:rPr lang="en-US" sz="1400" dirty="0" smtClean="0">
                  <a:gradFill>
                    <a:gsLst>
                      <a:gs pos="2917">
                        <a:srgbClr val="FFFFFF"/>
                      </a:gs>
                      <a:gs pos="30000">
                        <a:srgbClr val="FFFFFF"/>
                      </a:gs>
                    </a:gsLst>
                    <a:lin ang="5400000" scaled="0"/>
                  </a:gradFill>
                </a:rPr>
                <a:t>X rowgroup lock</a:t>
              </a:r>
            </a:p>
            <a:p>
              <a:pPr>
                <a:lnSpc>
                  <a:spcPct val="90000"/>
                </a:lnSpc>
                <a:spcAft>
                  <a:spcPts val="600"/>
                </a:spcAft>
              </a:pPr>
              <a:r>
                <a:rPr lang="en-US" sz="1400" dirty="0" smtClean="0">
                  <a:gradFill>
                    <a:gsLst>
                      <a:gs pos="2917">
                        <a:srgbClr val="FFFFFF"/>
                      </a:gs>
                      <a:gs pos="30000">
                        <a:srgbClr val="FFFFFF"/>
                      </a:gs>
                    </a:gsLst>
                    <a:lin ang="5400000" scaled="0"/>
                  </a:gradFill>
                </a:rPr>
                <a:t>Rows &lt; 100k</a:t>
              </a:r>
            </a:p>
          </p:txBody>
        </p:sp>
      </p:grpSp>
      <p:sp>
        <p:nvSpPr>
          <p:cNvPr id="117" name="Text Placeholder 1"/>
          <p:cNvSpPr txBox="1">
            <a:spLocks/>
          </p:cNvSpPr>
          <p:nvPr/>
        </p:nvSpPr>
        <p:spPr>
          <a:xfrm>
            <a:off x="427037" y="4183062"/>
            <a:ext cx="11201399" cy="1948226"/>
          </a:xfrm>
          <a:prstGeom prst="rect">
            <a:avLst/>
          </a:prstGeom>
        </p:spPr>
        <p:txBody>
          <a:bodyPr vert="horz" wrap="square" lIns="146304" tIns="91440" rIns="146304" bIns="91440" rtlCol="0">
            <a:spAutoFit/>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600" kern="1200" spc="0" baseline="0">
                <a:gradFill>
                  <a:gsLst>
                    <a:gs pos="1250">
                      <a:schemeClr val="tx1"/>
                    </a:gs>
                    <a:gs pos="100000">
                      <a:schemeClr val="tx1"/>
                    </a:gs>
                  </a:gsLst>
                  <a:lin ang="5400000" scaled="0"/>
                </a:gradFill>
                <a:latin typeface="+mn-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 typeface="Wingdings" panose="05000000000000000000" pitchFamily="2" charset="2"/>
              <a:buNone/>
            </a:pPr>
            <a:r>
              <a:rPr lang="en-US" sz="3200" dirty="0" smtClean="0">
                <a:gradFill>
                  <a:gsLst>
                    <a:gs pos="1250">
                      <a:srgbClr val="FFFFFF"/>
                    </a:gs>
                    <a:gs pos="100000">
                      <a:srgbClr val="FFFFFF"/>
                    </a:gs>
                  </a:gsLst>
                  <a:lin ang="5400000" scaled="0"/>
                </a:gradFill>
              </a:rPr>
              <a:t>Key Points:</a:t>
            </a:r>
          </a:p>
          <a:p>
            <a:pPr>
              <a:buClr>
                <a:srgbClr val="FFFFFF"/>
              </a:buClr>
            </a:pPr>
            <a:r>
              <a:rPr lang="en-US" dirty="0" smtClean="0">
                <a:gradFill>
                  <a:gsLst>
                    <a:gs pos="1250">
                      <a:srgbClr val="FFFFFF"/>
                    </a:gs>
                    <a:gs pos="100000">
                      <a:srgbClr val="FFFFFF"/>
                    </a:gs>
                  </a:gsLst>
                  <a:lin ang="5400000" scaled="0"/>
                </a:gradFill>
              </a:rPr>
              <a:t>Similar to Bulk Import but with single BATCH</a:t>
            </a:r>
          </a:p>
          <a:p>
            <a:pPr>
              <a:buClr>
                <a:srgbClr val="FFFFFF"/>
              </a:buClr>
            </a:pPr>
            <a:r>
              <a:rPr lang="en-US" dirty="0" smtClean="0">
                <a:gradFill>
                  <a:gsLst>
                    <a:gs pos="1250">
                      <a:srgbClr val="FFFFFF"/>
                    </a:gs>
                    <a:gs pos="100000">
                      <a:srgbClr val="FFFFFF"/>
                    </a:gs>
                  </a:gsLst>
                  <a:lin ang="5400000" scaled="0"/>
                </a:gradFill>
              </a:rPr>
              <a:t>Residual rows &lt; 100k are inserted into delta store</a:t>
            </a:r>
          </a:p>
          <a:p>
            <a:pPr>
              <a:buClr>
                <a:srgbClr val="FFFFFF"/>
              </a:buClr>
            </a:pPr>
            <a:r>
              <a:rPr lang="en-US" dirty="0" smtClean="0">
                <a:solidFill>
                  <a:srgbClr val="92D050"/>
                </a:solidFill>
              </a:rPr>
              <a:t>SQL 2016: Parallel Insert into Columnstore index  </a:t>
            </a:r>
          </a:p>
        </p:txBody>
      </p:sp>
      <p:grpSp>
        <p:nvGrpSpPr>
          <p:cNvPr id="53" name="Group 52"/>
          <p:cNvGrpSpPr/>
          <p:nvPr/>
        </p:nvGrpSpPr>
        <p:grpSpPr>
          <a:xfrm>
            <a:off x="198437" y="1758644"/>
            <a:ext cx="461665" cy="1328312"/>
            <a:chOff x="434943" y="1758644"/>
            <a:chExt cx="461665" cy="1328312"/>
          </a:xfrm>
        </p:grpSpPr>
        <p:sp>
          <p:nvSpPr>
            <p:cNvPr id="54" name="Rectangle 53"/>
            <p:cNvSpPr/>
            <p:nvPr/>
          </p:nvSpPr>
          <p:spPr bwMode="auto">
            <a:xfrm>
              <a:off x="598299" y="1890393"/>
              <a:ext cx="131672" cy="1133734"/>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55" name="TextBox 54"/>
            <p:cNvSpPr txBox="1"/>
            <p:nvPr/>
          </p:nvSpPr>
          <p:spPr>
            <a:xfrm rot="16200000">
              <a:off x="1620" y="2191967"/>
              <a:ext cx="132831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rgbClr val="000000"/>
                  </a:solidFill>
                </a:rPr>
                <a:t>Delete bitmap</a:t>
              </a:r>
            </a:p>
          </p:txBody>
        </p:sp>
      </p:grpSp>
      <p:sp>
        <p:nvSpPr>
          <p:cNvPr id="3" name="TextBox 2"/>
          <p:cNvSpPr txBox="1"/>
          <p:nvPr/>
        </p:nvSpPr>
        <p:spPr>
          <a:xfrm>
            <a:off x="5221460" y="2360912"/>
            <a:ext cx="4769896" cy="1446550"/>
          </a:xfrm>
          <a:prstGeom prst="rect">
            <a:avLst/>
          </a:prstGeom>
          <a:noFill/>
        </p:spPr>
        <p:txBody>
          <a:bodyPr wrap="none" lIns="182880" tIns="146304" rIns="182880" bIns="146304" rtlCol="0">
            <a:spAutoFit/>
          </a:bodyPr>
          <a:lstStyle/>
          <a:p>
            <a:pPr>
              <a:lnSpc>
                <a:spcPct val="90000"/>
              </a:lnSpc>
              <a:spcAft>
                <a:spcPts val="600"/>
              </a:spcAft>
            </a:pPr>
            <a:r>
              <a:rPr lang="en-US" sz="2400" i="1" dirty="0">
                <a:solidFill>
                  <a:srgbClr val="47D8FF">
                    <a:lumMod val="75000"/>
                  </a:srgbClr>
                </a:solidFill>
              </a:rPr>
              <a:t>Insert into &lt;columnstore&gt; </a:t>
            </a:r>
            <a:endParaRPr lang="en-US" sz="2400" i="1" dirty="0" smtClean="0">
              <a:solidFill>
                <a:srgbClr val="47D8FF">
                  <a:lumMod val="75000"/>
                </a:srgbClr>
              </a:solidFill>
            </a:endParaRPr>
          </a:p>
          <a:p>
            <a:pPr>
              <a:lnSpc>
                <a:spcPct val="90000"/>
              </a:lnSpc>
              <a:spcAft>
                <a:spcPts val="600"/>
              </a:spcAft>
            </a:pPr>
            <a:r>
              <a:rPr lang="en-US" sz="2400" i="1" dirty="0" smtClean="0">
                <a:solidFill>
                  <a:srgbClr val="47D8FF">
                    <a:lumMod val="75000"/>
                  </a:srgbClr>
                </a:solidFill>
              </a:rPr>
              <a:t>select </a:t>
            </a:r>
            <a:r>
              <a:rPr lang="en-US" sz="2400" i="1" dirty="0">
                <a:solidFill>
                  <a:srgbClr val="47D8FF">
                    <a:lumMod val="75000"/>
                  </a:srgbClr>
                </a:solidFill>
              </a:rPr>
              <a:t>* from &lt;rowstore-staging&gt;</a:t>
            </a:r>
          </a:p>
          <a:p>
            <a:pPr>
              <a:lnSpc>
                <a:spcPct val="90000"/>
              </a:lnSpc>
              <a:spcAft>
                <a:spcPts val="600"/>
              </a:spcAft>
            </a:pPr>
            <a:endParaRPr lang="en-US" sz="2400" dirty="0" err="1"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023188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5869"/>
          </a:xfrm>
        </p:spPr>
        <p:txBody>
          <a:bodyPr/>
          <a:lstStyle/>
          <a:p>
            <a:pPr algn="ctr"/>
            <a:r>
              <a:rPr lang="en-US" dirty="0" smtClean="0"/>
              <a:t>New Columnstore  Structures</a:t>
            </a:r>
            <a:br>
              <a:rPr lang="en-US" dirty="0" smtClean="0"/>
            </a:br>
            <a:r>
              <a:rPr lang="en-US" dirty="0" smtClean="0"/>
              <a:t>in</a:t>
            </a:r>
            <a:br>
              <a:rPr lang="en-US" dirty="0" smtClean="0"/>
            </a:br>
            <a:r>
              <a:rPr lang="en-US" dirty="0" smtClean="0"/>
              <a:t>SQL Server 2016</a:t>
            </a:r>
            <a:endParaRPr lang="en-US" dirty="0"/>
          </a:p>
        </p:txBody>
      </p:sp>
    </p:spTree>
    <p:extLst>
      <p:ext uri="{BB962C8B-B14F-4D97-AF65-F5344CB8AC3E}">
        <p14:creationId xmlns:p14="http://schemas.microsoft.com/office/powerpoint/2010/main" val="7479956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4876" y="4540575"/>
            <a:ext cx="6133361" cy="3071487"/>
          </a:xfrm>
        </p:spPr>
        <p:txBody>
          <a:bodyPr/>
          <a:lstStyle/>
          <a:p>
            <a:r>
              <a:rPr lang="en-US" sz="1800" dirty="0" smtClean="0"/>
              <a:t>Master copy of the data (10 x compression)</a:t>
            </a:r>
          </a:p>
          <a:p>
            <a:r>
              <a:rPr lang="en-US" sz="1800" dirty="0" smtClean="0"/>
              <a:t>Only index supported. Simplified analytics</a:t>
            </a:r>
          </a:p>
          <a:p>
            <a:r>
              <a:rPr lang="en-US" sz="1800" dirty="0" smtClean="0"/>
              <a:t>No </a:t>
            </a:r>
            <a:r>
              <a:rPr lang="en-US" sz="1800" dirty="0"/>
              <a:t>PK/FK </a:t>
            </a:r>
            <a:r>
              <a:rPr lang="en-US" sz="1800" dirty="0" smtClean="0"/>
              <a:t>constraints. Uniqueness can be enforced through Materialized Views</a:t>
            </a:r>
          </a:p>
          <a:p>
            <a:r>
              <a:rPr lang="en-US" sz="1800" dirty="0" smtClean="0"/>
              <a:t>Locking granularity for Update/Delete at rowgroup level</a:t>
            </a:r>
          </a:p>
          <a:p>
            <a:r>
              <a:rPr lang="en-US" sz="1800" dirty="0" smtClean="0"/>
              <a:t>DDL – ALTER, REBUILD, REORGANIZE</a:t>
            </a:r>
          </a:p>
          <a:p>
            <a:pPr marL="0" indent="0">
              <a:buNone/>
            </a:pPr>
            <a:endParaRPr lang="en-US" sz="1800" dirty="0" smtClean="0"/>
          </a:p>
          <a:p>
            <a:endParaRPr lang="en-US" sz="1800" dirty="0" smtClean="0"/>
          </a:p>
          <a:p>
            <a:pPr marL="0" indent="0">
              <a:buNone/>
            </a:pPr>
            <a:endParaRPr lang="en-US" dirty="0"/>
          </a:p>
        </p:txBody>
      </p:sp>
      <p:sp>
        <p:nvSpPr>
          <p:cNvPr id="3" name="Title 2"/>
          <p:cNvSpPr>
            <a:spLocks noGrp="1"/>
          </p:cNvSpPr>
          <p:nvPr>
            <p:ph type="title"/>
          </p:nvPr>
        </p:nvSpPr>
        <p:spPr>
          <a:xfrm>
            <a:off x="427037" y="68262"/>
            <a:ext cx="11889564" cy="917575"/>
          </a:xfrm>
        </p:spPr>
        <p:txBody>
          <a:bodyPr/>
          <a:lstStyle/>
          <a:p>
            <a:r>
              <a:rPr lang="en-US" dirty="0" smtClean="0"/>
              <a:t>Columnstore Index: Clustered (CCI)</a:t>
            </a:r>
            <a:endParaRPr lang="en-US" dirty="0"/>
          </a:p>
        </p:txBody>
      </p:sp>
      <p:grpSp>
        <p:nvGrpSpPr>
          <p:cNvPr id="94" name="Group 93"/>
          <p:cNvGrpSpPr/>
          <p:nvPr/>
        </p:nvGrpSpPr>
        <p:grpSpPr>
          <a:xfrm>
            <a:off x="7208837" y="1338379"/>
            <a:ext cx="3940708" cy="921419"/>
            <a:chOff x="7285037" y="2430462"/>
            <a:chExt cx="3940708" cy="921419"/>
          </a:xfrm>
        </p:grpSpPr>
        <p:sp>
          <p:nvSpPr>
            <p:cNvPr id="47" name="Isosceles Triangle 46"/>
            <p:cNvSpPr/>
            <p:nvPr/>
          </p:nvSpPr>
          <p:spPr bwMode="auto">
            <a:xfrm>
              <a:off x="7285037" y="2430462"/>
              <a:ext cx="3734475" cy="614055"/>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8" name="Isosceles Triangle 47"/>
            <p:cNvSpPr/>
            <p:nvPr/>
          </p:nvSpPr>
          <p:spPr bwMode="auto">
            <a:xfrm>
              <a:off x="7491270" y="2446955"/>
              <a:ext cx="3734475" cy="61405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solidFill>
                    <a:srgbClr val="000000"/>
                  </a:solidFill>
                </a:rPr>
                <a:t>BTREE (NCI)</a:t>
              </a:r>
              <a:endParaRPr lang="en-US" sz="1400" dirty="0">
                <a:solidFill>
                  <a:srgbClr val="000000"/>
                </a:solidFill>
              </a:endParaRPr>
            </a:p>
          </p:txBody>
        </p:sp>
        <p:sp>
          <p:nvSpPr>
            <p:cNvPr id="89" name="Rectangle 88"/>
            <p:cNvSpPr/>
            <p:nvPr/>
          </p:nvSpPr>
          <p:spPr bwMode="auto">
            <a:xfrm>
              <a:off x="7382086" y="3192459"/>
              <a:ext cx="3811820" cy="159422"/>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smtClean="0">
                  <a:solidFill>
                    <a:srgbClr val="000000"/>
                  </a:solidFill>
                </a:rPr>
                <a:t>Mapping Index(internal)</a:t>
              </a:r>
              <a:endParaRPr lang="en-US" sz="1200" dirty="0">
                <a:solidFill>
                  <a:srgbClr val="000000"/>
                </a:solidFill>
              </a:endParaRPr>
            </a:p>
          </p:txBody>
        </p:sp>
      </p:grpSp>
      <p:grpSp>
        <p:nvGrpSpPr>
          <p:cNvPr id="97" name="Group 96"/>
          <p:cNvGrpSpPr/>
          <p:nvPr/>
        </p:nvGrpSpPr>
        <p:grpSpPr>
          <a:xfrm>
            <a:off x="862217" y="2201862"/>
            <a:ext cx="4277499" cy="2532864"/>
            <a:chOff x="1360586" y="3573462"/>
            <a:chExt cx="4277499" cy="2532864"/>
          </a:xfrm>
        </p:grpSpPr>
        <p:grpSp>
          <p:nvGrpSpPr>
            <p:cNvPr id="83" name="Group 82"/>
            <p:cNvGrpSpPr/>
            <p:nvPr/>
          </p:nvGrpSpPr>
          <p:grpSpPr>
            <a:xfrm>
              <a:off x="1360586" y="3573462"/>
              <a:ext cx="514250" cy="1607307"/>
              <a:chOff x="456142" y="1758644"/>
              <a:chExt cx="461665" cy="1328312"/>
            </a:xfrm>
          </p:grpSpPr>
          <p:sp>
            <p:nvSpPr>
              <p:cNvPr id="84" name="Rectangle 83"/>
              <p:cNvSpPr/>
              <p:nvPr/>
            </p:nvSpPr>
            <p:spPr bwMode="auto">
              <a:xfrm>
                <a:off x="598299" y="1890393"/>
                <a:ext cx="131672" cy="1133734"/>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5" name="TextBox 84"/>
              <p:cNvSpPr txBox="1"/>
              <p:nvPr/>
            </p:nvSpPr>
            <p:spPr>
              <a:xfrm rot="16200000">
                <a:off x="22819" y="2191967"/>
                <a:ext cx="132831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rgbClr val="000000"/>
                    </a:solidFill>
                  </a:rPr>
                  <a:t>Delete bitmap</a:t>
                </a:r>
              </a:p>
            </p:txBody>
          </p:sp>
        </p:grpSp>
        <p:grpSp>
          <p:nvGrpSpPr>
            <p:cNvPr id="96" name="Group 95"/>
            <p:cNvGrpSpPr/>
            <p:nvPr/>
          </p:nvGrpSpPr>
          <p:grpSpPr>
            <a:xfrm>
              <a:off x="1460424" y="3696689"/>
              <a:ext cx="4177661" cy="2409637"/>
              <a:chOff x="1460424" y="3696689"/>
              <a:chExt cx="4177661" cy="2409637"/>
            </a:xfrm>
          </p:grpSpPr>
          <p:grpSp>
            <p:nvGrpSpPr>
              <p:cNvPr id="51" name="Group 50"/>
              <p:cNvGrpSpPr/>
              <p:nvPr/>
            </p:nvGrpSpPr>
            <p:grpSpPr>
              <a:xfrm>
                <a:off x="1460424" y="3696689"/>
                <a:ext cx="4177661" cy="2064507"/>
                <a:chOff x="11688" y="2215185"/>
                <a:chExt cx="3289277" cy="1639012"/>
              </a:xfrm>
            </p:grpSpPr>
            <p:grpSp>
              <p:nvGrpSpPr>
                <p:cNvPr id="54" name="Group 53"/>
                <p:cNvGrpSpPr/>
                <p:nvPr/>
              </p:nvGrpSpPr>
              <p:grpSpPr>
                <a:xfrm>
                  <a:off x="274638" y="2215185"/>
                  <a:ext cx="1143000" cy="1129677"/>
                  <a:chOff x="3719329" y="1424028"/>
                  <a:chExt cx="2049158" cy="1296652"/>
                </a:xfrm>
              </p:grpSpPr>
              <p:sp>
                <p:nvSpPr>
                  <p:cNvPr id="63" name="Rectangle 62"/>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4" name="Rectangle 63"/>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5" name="Rectangle 64"/>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6" name="Rectangle 65"/>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7" name="Rectangle 66"/>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8" name="Rectangle 67"/>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9" name="Rectangle 68"/>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0" name="Rectangle 69"/>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1" name="Rectangle 70"/>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2" name="Rectangle 71"/>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3" name="Rectangle 72"/>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4" name="Rectangle 73"/>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5" name="Rectangle 74"/>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6" name="Rectangle 75"/>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7" name="Rectangle 76"/>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8" name="Rectangle 77"/>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9" name="Rectangle 78"/>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0" name="Rectangle 79"/>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1" name="Rectangle 80"/>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2" name="Rectangle 81"/>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55" name="Group 54"/>
                <p:cNvGrpSpPr/>
                <p:nvPr/>
              </p:nvGrpSpPr>
              <p:grpSpPr>
                <a:xfrm>
                  <a:off x="1497355" y="3031220"/>
                  <a:ext cx="910883" cy="203854"/>
                  <a:chOff x="4348871" y="1572581"/>
                  <a:chExt cx="932119" cy="815420"/>
                </a:xfrm>
              </p:grpSpPr>
              <p:sp>
                <p:nvSpPr>
                  <p:cNvPr id="61" name="Rectangle 60"/>
                  <p:cNvSpPr/>
                  <p:nvPr/>
                </p:nvSpPr>
                <p:spPr>
                  <a:xfrm>
                    <a:off x="4348871" y="1572581"/>
                    <a:ext cx="932119" cy="8154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62" name="Straight Connector 61"/>
                  <p:cNvCxnSpPr/>
                  <p:nvPr/>
                </p:nvCxnSpPr>
                <p:spPr>
                  <a:xfrm>
                    <a:off x="4414188" y="1927780"/>
                    <a:ext cx="788504" cy="1586"/>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11688" y="3254592"/>
                  <a:ext cx="1947112" cy="59960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Compressed RGs</a:t>
                  </a:r>
                </a:p>
              </p:txBody>
            </p:sp>
            <p:sp>
              <p:nvSpPr>
                <p:cNvPr id="57" name="TextBox 56"/>
                <p:cNvSpPr txBox="1"/>
                <p:nvPr/>
              </p:nvSpPr>
              <p:spPr>
                <a:xfrm>
                  <a:off x="1809059" y="3235479"/>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Delta RGs</a:t>
                  </a:r>
                </a:p>
              </p:txBody>
            </p:sp>
            <p:grpSp>
              <p:nvGrpSpPr>
                <p:cNvPr id="58" name="Group 57"/>
                <p:cNvGrpSpPr/>
                <p:nvPr/>
              </p:nvGrpSpPr>
              <p:grpSpPr>
                <a:xfrm>
                  <a:off x="2484341" y="3020308"/>
                  <a:ext cx="816624" cy="234284"/>
                  <a:chOff x="4267200" y="1524006"/>
                  <a:chExt cx="835663" cy="937141"/>
                </a:xfrm>
              </p:grpSpPr>
              <p:sp>
                <p:nvSpPr>
                  <p:cNvPr id="59" name="Rectangle 58"/>
                  <p:cNvSpPr/>
                  <p:nvPr/>
                </p:nvSpPr>
                <p:spPr>
                  <a:xfrm>
                    <a:off x="4267200" y="1524006"/>
                    <a:ext cx="835663" cy="937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60" name="Straight Connector 59"/>
                  <p:cNvCxnSpPr/>
                  <p:nvPr/>
                </p:nvCxnSpPr>
                <p:spPr>
                  <a:xfrm>
                    <a:off x="4289085" y="1967278"/>
                    <a:ext cx="788504" cy="1586"/>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grpSp>
          <p:sp>
            <p:nvSpPr>
              <p:cNvPr id="92" name="TextBox 91"/>
              <p:cNvSpPr txBox="1"/>
              <p:nvPr/>
            </p:nvSpPr>
            <p:spPr>
              <a:xfrm>
                <a:off x="1851222" y="5478462"/>
                <a:ext cx="16613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2014</a:t>
                </a:r>
              </a:p>
            </p:txBody>
          </p:sp>
        </p:grpSp>
      </p:grpSp>
      <p:grpSp>
        <p:nvGrpSpPr>
          <p:cNvPr id="95" name="Group 94"/>
          <p:cNvGrpSpPr/>
          <p:nvPr/>
        </p:nvGrpSpPr>
        <p:grpSpPr>
          <a:xfrm>
            <a:off x="6827838" y="2479810"/>
            <a:ext cx="4419599" cy="2160452"/>
            <a:chOff x="6827838" y="3945874"/>
            <a:chExt cx="4419599" cy="2160452"/>
          </a:xfrm>
        </p:grpSpPr>
        <p:grpSp>
          <p:nvGrpSpPr>
            <p:cNvPr id="86" name="Group 85"/>
            <p:cNvGrpSpPr/>
            <p:nvPr/>
          </p:nvGrpSpPr>
          <p:grpSpPr>
            <a:xfrm>
              <a:off x="6827838" y="3947841"/>
              <a:ext cx="514250" cy="1302022"/>
              <a:chOff x="461304" y="1838389"/>
              <a:chExt cx="461665" cy="1328312"/>
            </a:xfrm>
          </p:grpSpPr>
          <p:sp>
            <p:nvSpPr>
              <p:cNvPr id="87" name="Rectangle 86"/>
              <p:cNvSpPr/>
              <p:nvPr/>
            </p:nvSpPr>
            <p:spPr bwMode="auto">
              <a:xfrm>
                <a:off x="598299" y="1890393"/>
                <a:ext cx="131672" cy="1133734"/>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88" name="TextBox 87"/>
              <p:cNvSpPr txBox="1"/>
              <p:nvPr/>
            </p:nvSpPr>
            <p:spPr>
              <a:xfrm rot="16200000">
                <a:off x="27981" y="2271712"/>
                <a:ext cx="132831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rgbClr val="000000"/>
                    </a:solidFill>
                  </a:rPr>
                  <a:t>Delete bitmap</a:t>
                </a:r>
              </a:p>
            </p:txBody>
          </p:sp>
        </p:grpSp>
        <p:grpSp>
          <p:nvGrpSpPr>
            <p:cNvPr id="5" name="Group 4"/>
            <p:cNvGrpSpPr/>
            <p:nvPr/>
          </p:nvGrpSpPr>
          <p:grpSpPr>
            <a:xfrm>
              <a:off x="7007119" y="3945874"/>
              <a:ext cx="4240318" cy="1761188"/>
              <a:chOff x="11688" y="2215185"/>
              <a:chExt cx="3289277" cy="1639012"/>
            </a:xfrm>
          </p:grpSpPr>
          <p:grpSp>
            <p:nvGrpSpPr>
              <p:cNvPr id="15" name="Group 14"/>
              <p:cNvGrpSpPr/>
              <p:nvPr/>
            </p:nvGrpSpPr>
            <p:grpSpPr>
              <a:xfrm>
                <a:off x="274638" y="2215185"/>
                <a:ext cx="1143000" cy="1129677"/>
                <a:chOff x="3719329" y="1424028"/>
                <a:chExt cx="2049158" cy="1296652"/>
              </a:xfrm>
            </p:grpSpPr>
            <p:sp>
              <p:nvSpPr>
                <p:cNvPr id="26" name="Rectangle 25"/>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7" name="Rectangle 26"/>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8" name="Rectangle 27"/>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9" name="Rectangle 28"/>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0" name="Rectangle 29"/>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1" name="Rectangle 30"/>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2" name="Rectangle 31"/>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3" name="Rectangle 32"/>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4" name="Rectangle 33"/>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5" name="Rectangle 34"/>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6" name="Rectangle 35"/>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7" name="Rectangle 36"/>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8" name="Rectangle 37"/>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9" name="Rectangle 38"/>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40" name="Rectangle 39"/>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41" name="Rectangle 40"/>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42" name="Rectangle 41"/>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43" name="Rectangle 42"/>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44" name="Rectangle 43"/>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45" name="Rectangle 44"/>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16" name="Group 15"/>
              <p:cNvGrpSpPr/>
              <p:nvPr/>
            </p:nvGrpSpPr>
            <p:grpSpPr>
              <a:xfrm>
                <a:off x="1497355" y="3031220"/>
                <a:ext cx="910883" cy="203854"/>
                <a:chOff x="4348871" y="1572581"/>
                <a:chExt cx="932119" cy="815420"/>
              </a:xfrm>
            </p:grpSpPr>
            <p:sp>
              <p:nvSpPr>
                <p:cNvPr id="23" name="Rectangle 22"/>
                <p:cNvSpPr/>
                <p:nvPr/>
              </p:nvSpPr>
              <p:spPr>
                <a:xfrm>
                  <a:off x="4348871" y="1572581"/>
                  <a:ext cx="932119" cy="8154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24" name="Straight Connector 23"/>
                <p:cNvCxnSpPr/>
                <p:nvPr/>
              </p:nvCxnSpPr>
              <p:spPr>
                <a:xfrm>
                  <a:off x="4414188" y="1927780"/>
                  <a:ext cx="788504" cy="1586"/>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1688" y="3254592"/>
                <a:ext cx="1947112" cy="59960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Compressed RGs</a:t>
                </a:r>
              </a:p>
            </p:txBody>
          </p:sp>
          <p:sp>
            <p:nvSpPr>
              <p:cNvPr id="18" name="TextBox 17"/>
              <p:cNvSpPr txBox="1"/>
              <p:nvPr/>
            </p:nvSpPr>
            <p:spPr>
              <a:xfrm>
                <a:off x="1809059" y="3235479"/>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Delta RGs</a:t>
                </a:r>
              </a:p>
            </p:txBody>
          </p:sp>
          <p:grpSp>
            <p:nvGrpSpPr>
              <p:cNvPr id="19" name="Group 18"/>
              <p:cNvGrpSpPr/>
              <p:nvPr/>
            </p:nvGrpSpPr>
            <p:grpSpPr>
              <a:xfrm>
                <a:off x="2484341" y="3020308"/>
                <a:ext cx="816624" cy="234284"/>
                <a:chOff x="4267200" y="1524006"/>
                <a:chExt cx="835663" cy="937141"/>
              </a:xfrm>
            </p:grpSpPr>
            <p:sp>
              <p:nvSpPr>
                <p:cNvPr id="20" name="Rectangle 19"/>
                <p:cNvSpPr/>
                <p:nvPr/>
              </p:nvSpPr>
              <p:spPr>
                <a:xfrm>
                  <a:off x="4267200" y="1524006"/>
                  <a:ext cx="835663" cy="937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21" name="Straight Connector 20"/>
                <p:cNvCxnSpPr/>
                <p:nvPr/>
              </p:nvCxnSpPr>
              <p:spPr>
                <a:xfrm>
                  <a:off x="4289085" y="1967278"/>
                  <a:ext cx="788504" cy="1586"/>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grpSp>
        <p:sp>
          <p:nvSpPr>
            <p:cNvPr id="93" name="TextBox 92"/>
            <p:cNvSpPr txBox="1"/>
            <p:nvPr/>
          </p:nvSpPr>
          <p:spPr>
            <a:xfrm>
              <a:off x="8214485" y="5478462"/>
              <a:ext cx="16613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2016</a:t>
              </a:r>
            </a:p>
          </p:txBody>
        </p:sp>
      </p:grpSp>
      <p:sp>
        <p:nvSpPr>
          <p:cNvPr id="98" name="Text Placeholder 1"/>
          <p:cNvSpPr txBox="1">
            <a:spLocks/>
          </p:cNvSpPr>
          <p:nvPr/>
        </p:nvSpPr>
        <p:spPr>
          <a:xfrm>
            <a:off x="6119802" y="4487862"/>
            <a:ext cx="6270635" cy="3493264"/>
          </a:xfrm>
          <a:prstGeom prst="rect">
            <a:avLst/>
          </a:prstGeom>
        </p:spPr>
        <p:txBody>
          <a:bodyPr vert="horz" wrap="square" lIns="146304" tIns="91440" rIns="146304" bIns="91440" rtlCol="0">
            <a:spAutoFit/>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1800" dirty="0" smtClean="0">
                <a:gradFill>
                  <a:gsLst>
                    <a:gs pos="1250">
                      <a:srgbClr val="FFFFFF"/>
                    </a:gs>
                    <a:gs pos="100000">
                      <a:srgbClr val="FFFFFF"/>
                    </a:gs>
                  </a:gsLst>
                  <a:lin ang="5400000" scaled="0"/>
                </a:gradFill>
              </a:rPr>
              <a:t>Master copy of the data (10x compression)</a:t>
            </a:r>
          </a:p>
          <a:p>
            <a:pPr>
              <a:buClr>
                <a:srgbClr val="FFFFFF"/>
              </a:buClr>
            </a:pPr>
            <a:r>
              <a:rPr lang="en-US" sz="1800" dirty="0" smtClean="0">
                <a:gradFill>
                  <a:gsLst>
                    <a:gs pos="1250">
                      <a:srgbClr val="FFFFFF"/>
                    </a:gs>
                    <a:gs pos="100000">
                      <a:srgbClr val="FFFFFF"/>
                    </a:gs>
                  </a:gsLst>
                  <a:lin ang="5400000" scaled="0"/>
                </a:gradFill>
              </a:rPr>
              <a:t>Additional </a:t>
            </a:r>
            <a:r>
              <a:rPr lang="en-US" sz="1800" dirty="0" err="1" smtClean="0">
                <a:gradFill>
                  <a:gsLst>
                    <a:gs pos="1250">
                      <a:srgbClr val="FFFFFF"/>
                    </a:gs>
                    <a:gs pos="100000">
                      <a:srgbClr val="FFFFFF"/>
                    </a:gs>
                  </a:gsLst>
                  <a:lin ang="5400000" scaled="0"/>
                </a:gradFill>
              </a:rPr>
              <a:t>Btree</a:t>
            </a:r>
            <a:r>
              <a:rPr lang="en-US" sz="1800" dirty="0" smtClean="0">
                <a:gradFill>
                  <a:gsLst>
                    <a:gs pos="1250">
                      <a:srgbClr val="FFFFFF"/>
                    </a:gs>
                    <a:gs pos="100000">
                      <a:srgbClr val="FFFFFF"/>
                    </a:gs>
                  </a:gsLst>
                  <a:lin ang="5400000" scaled="0"/>
                </a:gradFill>
              </a:rPr>
              <a:t> indexes for efficient equality and short-range searches and PK/FK constraints.</a:t>
            </a:r>
          </a:p>
          <a:p>
            <a:pPr marL="0" indent="0">
              <a:buClr>
                <a:srgbClr val="FFFFFF"/>
              </a:buClr>
              <a:buFont typeface="Wingdings" panose="05000000000000000000" pitchFamily="2" charset="2"/>
              <a:buNone/>
            </a:pPr>
            <a:endParaRPr lang="en-US" sz="1800" dirty="0" smtClean="0">
              <a:gradFill>
                <a:gsLst>
                  <a:gs pos="1250">
                    <a:srgbClr val="FFFFFF"/>
                  </a:gs>
                  <a:gs pos="100000">
                    <a:srgbClr val="FFFFFF"/>
                  </a:gs>
                </a:gsLst>
                <a:lin ang="5400000" scaled="0"/>
              </a:gradFill>
            </a:endParaRPr>
          </a:p>
          <a:p>
            <a:pPr>
              <a:buClr>
                <a:srgbClr val="FFFFFF"/>
              </a:buClr>
            </a:pPr>
            <a:r>
              <a:rPr lang="en-US" sz="1800" dirty="0" smtClean="0">
                <a:gradFill>
                  <a:gsLst>
                    <a:gs pos="1250">
                      <a:srgbClr val="FFFFFF"/>
                    </a:gs>
                    <a:gs pos="100000">
                      <a:srgbClr val="FFFFFF"/>
                    </a:gs>
                  </a:gsLst>
                  <a:lin ang="5400000" scaled="0"/>
                </a:gradFill>
              </a:rPr>
              <a:t>Locking granularity at row level using NCI index path</a:t>
            </a:r>
          </a:p>
          <a:p>
            <a:pPr>
              <a:buClr>
                <a:srgbClr val="FFFFFF"/>
              </a:buClr>
            </a:pPr>
            <a:r>
              <a:rPr lang="en-US" sz="1800" dirty="0" smtClean="0">
                <a:gradFill>
                  <a:gsLst>
                    <a:gs pos="1250">
                      <a:srgbClr val="FFFFFF"/>
                    </a:gs>
                    <a:gs pos="100000">
                      <a:srgbClr val="FFFFFF"/>
                    </a:gs>
                  </a:gsLst>
                  <a:lin ang="5400000" scaled="0"/>
                </a:gradFill>
              </a:rPr>
              <a:t>DDL </a:t>
            </a:r>
            <a:r>
              <a:rPr lang="en-US" sz="1800" dirty="0">
                <a:gradFill>
                  <a:gsLst>
                    <a:gs pos="1250">
                      <a:srgbClr val="FFFFFF"/>
                    </a:gs>
                    <a:gs pos="100000">
                      <a:srgbClr val="FFFFFF"/>
                    </a:gs>
                  </a:gsLst>
                  <a:lin ang="5400000" scaled="0"/>
                </a:gradFill>
              </a:rPr>
              <a:t>– ALTER, REBUILD, REORGANIZE</a:t>
            </a:r>
          </a:p>
          <a:p>
            <a:pPr>
              <a:buClr>
                <a:srgbClr val="FFFFFF"/>
              </a:buClr>
            </a:pPr>
            <a:endParaRPr lang="en-US" sz="1800" dirty="0" smtClean="0">
              <a:gradFill>
                <a:gsLst>
                  <a:gs pos="1250">
                    <a:srgbClr val="FFFFFF"/>
                  </a:gs>
                  <a:gs pos="100000">
                    <a:srgbClr val="FFFFFF"/>
                  </a:gs>
                </a:gsLst>
                <a:lin ang="5400000" scaled="0"/>
              </a:gradFill>
            </a:endParaRPr>
          </a:p>
          <a:p>
            <a:pPr marL="0" indent="0">
              <a:buClr>
                <a:srgbClr val="FFFFFF"/>
              </a:buClr>
              <a:buFont typeface="Wingdings" panose="05000000000000000000" pitchFamily="2" charset="2"/>
              <a:buNone/>
            </a:pPr>
            <a:endParaRPr lang="en-US" sz="1800" dirty="0" smtClean="0">
              <a:gradFill>
                <a:gsLst>
                  <a:gs pos="1250">
                    <a:srgbClr val="FFFFFF"/>
                  </a:gs>
                  <a:gs pos="100000">
                    <a:srgbClr val="FFFFFF"/>
                  </a:gs>
                </a:gsLst>
                <a:lin ang="5400000" scaled="0"/>
              </a:gradFill>
            </a:endParaRPr>
          </a:p>
          <a:p>
            <a:pPr>
              <a:buClr>
                <a:srgbClr val="FFFFFF"/>
              </a:buClr>
            </a:pPr>
            <a:endParaRPr lang="en-US" sz="1800" dirty="0" smtClean="0">
              <a:gradFill>
                <a:gsLst>
                  <a:gs pos="1250">
                    <a:srgbClr val="FFFFFF"/>
                  </a:gs>
                  <a:gs pos="100000">
                    <a:srgbClr val="FFFFFF"/>
                  </a:gs>
                </a:gsLst>
                <a:lin ang="5400000" scaled="0"/>
              </a:gradFill>
            </a:endParaRPr>
          </a:p>
          <a:p>
            <a:pPr marL="0" indent="0">
              <a:buClr>
                <a:srgbClr val="FFFFFF"/>
              </a:buClr>
              <a:buFont typeface="Wingdings" panose="05000000000000000000" pitchFamily="2" charset="2"/>
              <a:buNone/>
            </a:pPr>
            <a:endParaRPr lang="en-US"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1786348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941" y="5012398"/>
            <a:ext cx="6074683" cy="3437864"/>
          </a:xfrm>
        </p:spPr>
        <p:txBody>
          <a:bodyPr/>
          <a:lstStyle/>
          <a:p>
            <a:r>
              <a:rPr lang="en-US" sz="1800" dirty="0" smtClean="0"/>
              <a:t>Introduced in SQL Server 2012</a:t>
            </a:r>
          </a:p>
          <a:p>
            <a:r>
              <a:rPr lang="en-US" sz="1800" dirty="0" smtClean="0"/>
              <a:t>NCCI is read-only. So no delete bitmap and no delta store</a:t>
            </a:r>
          </a:p>
          <a:p>
            <a:r>
              <a:rPr lang="en-US" sz="1800" dirty="0" smtClean="0"/>
              <a:t>Optimizer will choose between NCCI and NCI(s)/CI or Heap based on the cost based model</a:t>
            </a:r>
          </a:p>
          <a:p>
            <a:r>
              <a:rPr lang="en-US" sz="1800" dirty="0" smtClean="0"/>
              <a:t>Partitioning Supported</a:t>
            </a:r>
          </a:p>
          <a:p>
            <a:endParaRPr lang="en-US" sz="1800" dirty="0" smtClean="0"/>
          </a:p>
          <a:p>
            <a:pPr marL="0" indent="0">
              <a:buNone/>
            </a:pPr>
            <a:endParaRPr lang="en-US" sz="1800" dirty="0" smtClean="0"/>
          </a:p>
          <a:p>
            <a:endParaRPr lang="en-US" sz="1800" dirty="0" smtClean="0"/>
          </a:p>
          <a:p>
            <a:pPr marL="0" indent="0">
              <a:buNone/>
            </a:pPr>
            <a:endParaRPr lang="en-US" dirty="0"/>
          </a:p>
        </p:txBody>
      </p:sp>
      <p:sp>
        <p:nvSpPr>
          <p:cNvPr id="3" name="Title 2"/>
          <p:cNvSpPr>
            <a:spLocks noGrp="1"/>
          </p:cNvSpPr>
          <p:nvPr>
            <p:ph type="title"/>
          </p:nvPr>
        </p:nvSpPr>
        <p:spPr>
          <a:xfrm>
            <a:off x="198437" y="68262"/>
            <a:ext cx="12118164" cy="917575"/>
          </a:xfrm>
        </p:spPr>
        <p:txBody>
          <a:bodyPr/>
          <a:lstStyle/>
          <a:p>
            <a:r>
              <a:rPr lang="en-US" sz="4400" dirty="0" smtClean="0"/>
              <a:t>Columnstore Index: Updateable </a:t>
            </a:r>
            <a:r>
              <a:rPr lang="en-US" sz="4400" dirty="0" err="1" smtClean="0"/>
              <a:t>NonClustered</a:t>
            </a:r>
            <a:r>
              <a:rPr lang="en-US" sz="4400" dirty="0" smtClean="0"/>
              <a:t> Index</a:t>
            </a:r>
            <a:endParaRPr lang="en-US" sz="4400" dirty="0"/>
          </a:p>
        </p:txBody>
      </p:sp>
      <p:sp>
        <p:nvSpPr>
          <p:cNvPr id="98" name="Text Placeholder 1"/>
          <p:cNvSpPr txBox="1">
            <a:spLocks/>
          </p:cNvSpPr>
          <p:nvPr/>
        </p:nvSpPr>
        <p:spPr>
          <a:xfrm>
            <a:off x="6371819" y="5053796"/>
            <a:ext cx="6270635" cy="2939266"/>
          </a:xfrm>
          <a:prstGeom prst="rect">
            <a:avLst/>
          </a:prstGeom>
        </p:spPr>
        <p:txBody>
          <a:bodyPr vert="horz" wrap="square" lIns="146304" tIns="91440" rIns="146304" bIns="91440" rtlCol="0">
            <a:spAutoFit/>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1800" dirty="0" smtClean="0">
                <a:gradFill>
                  <a:gsLst>
                    <a:gs pos="1250">
                      <a:srgbClr val="FFFFFF"/>
                    </a:gs>
                    <a:gs pos="100000">
                      <a:srgbClr val="FFFFFF"/>
                    </a:gs>
                  </a:gsLst>
                  <a:lin ang="5400000" scaled="0"/>
                </a:gradFill>
              </a:rPr>
              <a:t>It is updateable!</a:t>
            </a:r>
          </a:p>
          <a:p>
            <a:pPr>
              <a:buClr>
                <a:srgbClr val="FFFFFF"/>
              </a:buClr>
            </a:pPr>
            <a:r>
              <a:rPr lang="en-US" sz="1800" dirty="0" smtClean="0">
                <a:gradFill>
                  <a:gsLst>
                    <a:gs pos="1250">
                      <a:srgbClr val="FFFFFF"/>
                    </a:gs>
                    <a:gs pos="100000">
                      <a:srgbClr val="FFFFFF"/>
                    </a:gs>
                  </a:gsLst>
                  <a:lin ang="5400000" scaled="0"/>
                </a:gradFill>
              </a:rPr>
              <a:t>You can mix OLTP and Analytics workload</a:t>
            </a:r>
          </a:p>
          <a:p>
            <a:pPr>
              <a:buClr>
                <a:srgbClr val="FFFFFF"/>
              </a:buClr>
            </a:pPr>
            <a:r>
              <a:rPr lang="en-US" sz="1800" dirty="0" smtClean="0">
                <a:gradFill>
                  <a:gsLst>
                    <a:gs pos="1250">
                      <a:srgbClr val="FFFFFF"/>
                    </a:gs>
                    <a:gs pos="100000">
                      <a:srgbClr val="FFFFFF"/>
                    </a:gs>
                  </a:gsLst>
                  <a:lin ang="5400000" scaled="0"/>
                </a:gradFill>
              </a:rPr>
              <a:t>You can create Filtered NCCI</a:t>
            </a:r>
          </a:p>
          <a:p>
            <a:pPr>
              <a:buClr>
                <a:srgbClr val="FFFFFF"/>
              </a:buClr>
            </a:pPr>
            <a:r>
              <a:rPr lang="en-US" sz="1800" dirty="0" smtClean="0">
                <a:gradFill>
                  <a:gsLst>
                    <a:gs pos="1250">
                      <a:srgbClr val="FFFFFF"/>
                    </a:gs>
                    <a:gs pos="100000">
                      <a:srgbClr val="FFFFFF"/>
                    </a:gs>
                  </a:gsLst>
                  <a:lin ang="5400000" scaled="0"/>
                </a:gradFill>
              </a:rPr>
              <a:t>Partitioning is Supported</a:t>
            </a:r>
          </a:p>
          <a:p>
            <a:pPr marL="0" indent="0">
              <a:buClr>
                <a:srgbClr val="FFFFFF"/>
              </a:buClr>
              <a:buFont typeface="Wingdings" panose="05000000000000000000" pitchFamily="2" charset="2"/>
              <a:buNone/>
            </a:pPr>
            <a:endParaRPr lang="en-US" sz="1800" dirty="0" smtClean="0">
              <a:gradFill>
                <a:gsLst>
                  <a:gs pos="1250">
                    <a:srgbClr val="FFFFFF"/>
                  </a:gs>
                  <a:gs pos="100000">
                    <a:srgbClr val="FFFFFF"/>
                  </a:gs>
                </a:gsLst>
                <a:lin ang="5400000" scaled="0"/>
              </a:gradFill>
            </a:endParaRPr>
          </a:p>
          <a:p>
            <a:pPr marL="0" indent="0">
              <a:buClr>
                <a:srgbClr val="FFFFFF"/>
              </a:buClr>
              <a:buFont typeface="Wingdings" panose="05000000000000000000" pitchFamily="2" charset="2"/>
              <a:buNone/>
            </a:pPr>
            <a:endParaRPr lang="en-US" sz="1800" dirty="0" smtClean="0">
              <a:gradFill>
                <a:gsLst>
                  <a:gs pos="1250">
                    <a:srgbClr val="FFFFFF"/>
                  </a:gs>
                  <a:gs pos="100000">
                    <a:srgbClr val="FFFFFF"/>
                  </a:gs>
                </a:gsLst>
                <a:lin ang="5400000" scaled="0"/>
              </a:gradFill>
            </a:endParaRPr>
          </a:p>
          <a:p>
            <a:pPr>
              <a:buClr>
                <a:srgbClr val="FFFFFF"/>
              </a:buClr>
            </a:pPr>
            <a:endParaRPr lang="en-US" sz="1800" dirty="0" smtClean="0">
              <a:gradFill>
                <a:gsLst>
                  <a:gs pos="1250">
                    <a:srgbClr val="FFFFFF"/>
                  </a:gs>
                  <a:gs pos="100000">
                    <a:srgbClr val="FFFFFF"/>
                  </a:gs>
                </a:gsLst>
                <a:lin ang="5400000" scaled="0"/>
              </a:gradFill>
            </a:endParaRPr>
          </a:p>
          <a:p>
            <a:pPr marL="0" indent="0">
              <a:buClr>
                <a:srgbClr val="FFFFFF"/>
              </a:buClr>
              <a:buFont typeface="Wingdings" panose="05000000000000000000" pitchFamily="2" charset="2"/>
              <a:buNone/>
            </a:pPr>
            <a:endParaRPr lang="en-US" dirty="0">
              <a:gradFill>
                <a:gsLst>
                  <a:gs pos="1250">
                    <a:srgbClr val="FFFFFF"/>
                  </a:gs>
                  <a:gs pos="100000">
                    <a:srgbClr val="FFFFFF"/>
                  </a:gs>
                </a:gsLst>
                <a:lin ang="5400000" scaled="0"/>
              </a:gradFill>
            </a:endParaRPr>
          </a:p>
        </p:txBody>
      </p:sp>
      <p:grpSp>
        <p:nvGrpSpPr>
          <p:cNvPr id="90" name="Group 89"/>
          <p:cNvGrpSpPr/>
          <p:nvPr/>
        </p:nvGrpSpPr>
        <p:grpSpPr>
          <a:xfrm>
            <a:off x="884237" y="1363662"/>
            <a:ext cx="3676492" cy="1517663"/>
            <a:chOff x="1211177" y="2197703"/>
            <a:chExt cx="3676492" cy="1517663"/>
          </a:xfrm>
        </p:grpSpPr>
        <p:sp>
          <p:nvSpPr>
            <p:cNvPr id="91" name="Rectangle 90"/>
            <p:cNvSpPr/>
            <p:nvPr/>
          </p:nvSpPr>
          <p:spPr bwMode="auto">
            <a:xfrm>
              <a:off x="1211177" y="3022912"/>
              <a:ext cx="3676492" cy="69245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Relational Table</a:t>
              </a:r>
            </a:p>
            <a:p>
              <a:pPr algn="ctr" defTabSz="91410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(Clustered Index/Heap)</a:t>
              </a:r>
            </a:p>
          </p:txBody>
        </p:sp>
        <p:sp>
          <p:nvSpPr>
            <p:cNvPr id="99" name="Isosceles Triangle 98"/>
            <p:cNvSpPr/>
            <p:nvPr/>
          </p:nvSpPr>
          <p:spPr bwMode="auto">
            <a:xfrm>
              <a:off x="1426319" y="2197703"/>
              <a:ext cx="3461350" cy="556285"/>
            </a:xfrm>
            <a:prstGeom prst="triangl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a:xfrm>
              <a:off x="2865370" y="2469761"/>
              <a:ext cx="1303270" cy="334916"/>
            </a:xfrm>
            <a:prstGeom prst="rect">
              <a:avLst/>
            </a:prstGeom>
          </p:spPr>
          <p:txBody>
            <a:bodyPr wrap="none">
              <a:spAutoFit/>
            </a:bodyPr>
            <a:lstStyle/>
            <a:p>
              <a:pPr algn="ctr" defTabSz="914102" fontAlgn="base">
                <a:lnSpc>
                  <a:spcPct val="90000"/>
                </a:lnSpc>
                <a:spcBef>
                  <a:spcPct val="0"/>
                </a:spcBef>
                <a:spcAft>
                  <a:spcPct val="0"/>
                </a:spcAft>
              </a:pPr>
              <a:r>
                <a:rPr lang="en-US" sz="1765" dirty="0" err="1">
                  <a:solidFill>
                    <a:srgbClr val="000000"/>
                  </a:solidFill>
                  <a:ea typeface="Segoe UI" pitchFamily="34" charset="0"/>
                  <a:cs typeface="Segoe UI" pitchFamily="34" charset="0"/>
                </a:rPr>
                <a:t>Btree</a:t>
              </a:r>
              <a:r>
                <a:rPr lang="en-US" sz="1765" dirty="0">
                  <a:solidFill>
                    <a:srgbClr val="000000"/>
                  </a:solidFill>
                  <a:ea typeface="Segoe UI" pitchFamily="34" charset="0"/>
                  <a:cs typeface="Segoe UI" pitchFamily="34" charset="0"/>
                </a:rPr>
                <a:t> Index</a:t>
              </a:r>
            </a:p>
          </p:txBody>
        </p:sp>
      </p:grpSp>
      <p:grpSp>
        <p:nvGrpSpPr>
          <p:cNvPr id="101" name="Group 100"/>
          <p:cNvGrpSpPr/>
          <p:nvPr/>
        </p:nvGrpSpPr>
        <p:grpSpPr>
          <a:xfrm>
            <a:off x="6885145" y="1369999"/>
            <a:ext cx="3676492" cy="1517663"/>
            <a:chOff x="1211177" y="2197703"/>
            <a:chExt cx="3676492" cy="1517663"/>
          </a:xfrm>
        </p:grpSpPr>
        <p:sp>
          <p:nvSpPr>
            <p:cNvPr id="102" name="Rectangle 101"/>
            <p:cNvSpPr/>
            <p:nvPr/>
          </p:nvSpPr>
          <p:spPr bwMode="auto">
            <a:xfrm>
              <a:off x="1211177" y="3022912"/>
              <a:ext cx="3676492" cy="69245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Relational Table</a:t>
              </a:r>
            </a:p>
            <a:p>
              <a:pPr algn="ctr" defTabSz="91410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(Clustered Index/Heap)</a:t>
              </a:r>
            </a:p>
          </p:txBody>
        </p:sp>
        <p:sp>
          <p:nvSpPr>
            <p:cNvPr id="103" name="Isosceles Triangle 102"/>
            <p:cNvSpPr/>
            <p:nvPr/>
          </p:nvSpPr>
          <p:spPr bwMode="auto">
            <a:xfrm>
              <a:off x="1426319" y="2197703"/>
              <a:ext cx="3461350" cy="556285"/>
            </a:xfrm>
            <a:prstGeom prst="triangl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2865370" y="2469761"/>
              <a:ext cx="1303270" cy="334916"/>
            </a:xfrm>
            <a:prstGeom prst="rect">
              <a:avLst/>
            </a:prstGeom>
          </p:spPr>
          <p:txBody>
            <a:bodyPr wrap="none">
              <a:spAutoFit/>
            </a:bodyPr>
            <a:lstStyle/>
            <a:p>
              <a:pPr algn="ctr" defTabSz="914102" fontAlgn="base">
                <a:lnSpc>
                  <a:spcPct val="90000"/>
                </a:lnSpc>
                <a:spcBef>
                  <a:spcPct val="0"/>
                </a:spcBef>
                <a:spcAft>
                  <a:spcPct val="0"/>
                </a:spcAft>
              </a:pPr>
              <a:r>
                <a:rPr lang="en-US" sz="1765" dirty="0" err="1">
                  <a:solidFill>
                    <a:srgbClr val="000000"/>
                  </a:solidFill>
                  <a:ea typeface="Segoe UI" pitchFamily="34" charset="0"/>
                  <a:cs typeface="Segoe UI" pitchFamily="34" charset="0"/>
                </a:rPr>
                <a:t>Btree</a:t>
              </a:r>
              <a:r>
                <a:rPr lang="en-US" sz="1765" dirty="0">
                  <a:solidFill>
                    <a:srgbClr val="000000"/>
                  </a:solidFill>
                  <a:ea typeface="Segoe UI" pitchFamily="34" charset="0"/>
                  <a:cs typeface="Segoe UI" pitchFamily="34" charset="0"/>
                </a:rPr>
                <a:t> Index</a:t>
              </a:r>
            </a:p>
          </p:txBody>
        </p:sp>
      </p:grpSp>
      <p:grpSp>
        <p:nvGrpSpPr>
          <p:cNvPr id="109" name="Group 108"/>
          <p:cNvGrpSpPr/>
          <p:nvPr/>
        </p:nvGrpSpPr>
        <p:grpSpPr>
          <a:xfrm>
            <a:off x="1798637" y="3036983"/>
            <a:ext cx="1577993" cy="1222279"/>
            <a:chOff x="3719329" y="1424028"/>
            <a:chExt cx="2049158" cy="1296652"/>
          </a:xfrm>
        </p:grpSpPr>
        <p:sp>
          <p:nvSpPr>
            <p:cNvPr id="110" name="Rectangle 109"/>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1" name="Rectangle 110"/>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2" name="Rectangle 111"/>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3" name="Rectangle 112"/>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4" name="Rectangle 113"/>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5" name="Rectangle 114"/>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6" name="Rectangle 115"/>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7" name="Rectangle 116"/>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8" name="Rectangle 117"/>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19" name="Rectangle 118"/>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0" name="Rectangle 119"/>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1" name="Rectangle 120"/>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2" name="Rectangle 121"/>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3" name="Rectangle 122"/>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4" name="Rectangle 123"/>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5" name="Rectangle 124"/>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6" name="Rectangle 125"/>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7" name="Rectangle 126"/>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8" name="Rectangle 127"/>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29" name="Rectangle 128"/>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130" name="Group 129"/>
          <p:cNvGrpSpPr/>
          <p:nvPr/>
        </p:nvGrpSpPr>
        <p:grpSpPr>
          <a:xfrm>
            <a:off x="6784522" y="2947838"/>
            <a:ext cx="3700915" cy="1646156"/>
            <a:chOff x="1297428" y="3595208"/>
            <a:chExt cx="4340657" cy="1915762"/>
          </a:xfrm>
        </p:grpSpPr>
        <p:grpSp>
          <p:nvGrpSpPr>
            <p:cNvPr id="131" name="Group 130"/>
            <p:cNvGrpSpPr/>
            <p:nvPr/>
          </p:nvGrpSpPr>
          <p:grpSpPr>
            <a:xfrm>
              <a:off x="1297428" y="3595208"/>
              <a:ext cx="514250" cy="1607307"/>
              <a:chOff x="399443" y="1776615"/>
              <a:chExt cx="461665" cy="1328312"/>
            </a:xfrm>
          </p:grpSpPr>
          <p:sp>
            <p:nvSpPr>
              <p:cNvPr id="162" name="Rectangle 161"/>
              <p:cNvSpPr/>
              <p:nvPr/>
            </p:nvSpPr>
            <p:spPr bwMode="auto">
              <a:xfrm>
                <a:off x="598299" y="1890393"/>
                <a:ext cx="131672" cy="1133734"/>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63" name="TextBox 162"/>
              <p:cNvSpPr txBox="1"/>
              <p:nvPr/>
            </p:nvSpPr>
            <p:spPr>
              <a:xfrm rot="16200000">
                <a:off x="-33880" y="2209938"/>
                <a:ext cx="132831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rgbClr val="000000"/>
                    </a:solidFill>
                  </a:rPr>
                  <a:t>Delete bitmap</a:t>
                </a:r>
              </a:p>
            </p:txBody>
          </p:sp>
        </p:grpSp>
        <p:grpSp>
          <p:nvGrpSpPr>
            <p:cNvPr id="132" name="Group 131"/>
            <p:cNvGrpSpPr/>
            <p:nvPr/>
          </p:nvGrpSpPr>
          <p:grpSpPr>
            <a:xfrm>
              <a:off x="1460424" y="3696689"/>
              <a:ext cx="4177661" cy="1814281"/>
              <a:chOff x="11688" y="2215185"/>
              <a:chExt cx="3289277" cy="1440358"/>
            </a:xfrm>
          </p:grpSpPr>
          <p:grpSp>
            <p:nvGrpSpPr>
              <p:cNvPr id="133" name="Group 132"/>
              <p:cNvGrpSpPr/>
              <p:nvPr/>
            </p:nvGrpSpPr>
            <p:grpSpPr>
              <a:xfrm>
                <a:off x="274638" y="2215185"/>
                <a:ext cx="1143000" cy="1129677"/>
                <a:chOff x="3719329" y="1424028"/>
                <a:chExt cx="2049158" cy="1296652"/>
              </a:xfrm>
            </p:grpSpPr>
            <p:sp>
              <p:nvSpPr>
                <p:cNvPr id="142" name="Rectangle 141"/>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43" name="Rectangle 142"/>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44" name="Rectangle 143"/>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45" name="Rectangle 144"/>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46" name="Rectangle 145"/>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47" name="Rectangle 146"/>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48" name="Rectangle 147"/>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49" name="Rectangle 148"/>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0" name="Rectangle 149"/>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1" name="Rectangle 150"/>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2" name="Rectangle 151"/>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3" name="Rectangle 152"/>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4" name="Rectangle 153"/>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5" name="Rectangle 154"/>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6" name="Rectangle 155"/>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7" name="Rectangle 156"/>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8" name="Rectangle 157"/>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59" name="Rectangle 158"/>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60" name="Rectangle 159"/>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61" name="Rectangle 160"/>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134" name="Group 133"/>
              <p:cNvGrpSpPr/>
              <p:nvPr/>
            </p:nvGrpSpPr>
            <p:grpSpPr>
              <a:xfrm>
                <a:off x="1497355" y="3031220"/>
                <a:ext cx="910883" cy="203854"/>
                <a:chOff x="4348871" y="1572581"/>
                <a:chExt cx="932119" cy="815420"/>
              </a:xfrm>
            </p:grpSpPr>
            <p:sp>
              <p:nvSpPr>
                <p:cNvPr id="140" name="Rectangle 139"/>
                <p:cNvSpPr/>
                <p:nvPr/>
              </p:nvSpPr>
              <p:spPr>
                <a:xfrm>
                  <a:off x="4348871" y="1572581"/>
                  <a:ext cx="932119" cy="8154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141" name="Straight Connector 140"/>
                <p:cNvCxnSpPr/>
                <p:nvPr/>
              </p:nvCxnSpPr>
              <p:spPr>
                <a:xfrm>
                  <a:off x="4414188" y="1927780"/>
                  <a:ext cx="788504" cy="1586"/>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35" name="TextBox 134"/>
              <p:cNvSpPr txBox="1"/>
              <p:nvPr/>
            </p:nvSpPr>
            <p:spPr>
              <a:xfrm>
                <a:off x="11688" y="3254592"/>
                <a:ext cx="1947112" cy="400951"/>
              </a:xfrm>
              <a:prstGeom prst="rect">
                <a:avLst/>
              </a:prstGeom>
              <a:noFill/>
            </p:spPr>
            <p:txBody>
              <a:bodyPr wrap="square" lIns="182880" tIns="146304" rIns="182880" bIns="146304" rtlCol="0">
                <a:spAutoFit/>
              </a:bodyPr>
              <a:lstStyle/>
              <a:p>
                <a:pPr>
                  <a:lnSpc>
                    <a:spcPct val="90000"/>
                  </a:lnSpc>
                  <a:spcAft>
                    <a:spcPts val="600"/>
                  </a:spcAft>
                </a:pPr>
                <a:endParaRPr lang="en-US" sz="1000" dirty="0" smtClean="0">
                  <a:gradFill>
                    <a:gsLst>
                      <a:gs pos="2917">
                        <a:srgbClr val="FFFFFF"/>
                      </a:gs>
                      <a:gs pos="30000">
                        <a:srgbClr val="FFFFFF"/>
                      </a:gs>
                    </a:gsLst>
                    <a:lin ang="5400000" scaled="0"/>
                  </a:gradFill>
                </a:endParaRPr>
              </a:p>
            </p:txBody>
          </p:sp>
          <p:sp>
            <p:nvSpPr>
              <p:cNvPr id="136" name="TextBox 135"/>
              <p:cNvSpPr txBox="1"/>
              <p:nvPr/>
            </p:nvSpPr>
            <p:spPr>
              <a:xfrm>
                <a:off x="1809059" y="3235479"/>
                <a:ext cx="1331927" cy="400951"/>
              </a:xfrm>
              <a:prstGeom prst="rect">
                <a:avLst/>
              </a:prstGeom>
              <a:noFill/>
            </p:spPr>
            <p:txBody>
              <a:bodyPr wrap="square" lIns="182880" tIns="146304" rIns="182880" bIns="146304" rtlCol="0">
                <a:spAutoFit/>
              </a:bodyPr>
              <a:lstStyle/>
              <a:p>
                <a:pPr>
                  <a:lnSpc>
                    <a:spcPct val="90000"/>
                  </a:lnSpc>
                  <a:spcAft>
                    <a:spcPts val="600"/>
                  </a:spcAft>
                </a:pPr>
                <a:endParaRPr lang="en-US" sz="1000" dirty="0" smtClean="0">
                  <a:gradFill>
                    <a:gsLst>
                      <a:gs pos="2917">
                        <a:srgbClr val="FFFFFF"/>
                      </a:gs>
                      <a:gs pos="30000">
                        <a:srgbClr val="FFFFFF"/>
                      </a:gs>
                    </a:gsLst>
                    <a:lin ang="5400000" scaled="0"/>
                  </a:gradFill>
                </a:endParaRPr>
              </a:p>
            </p:txBody>
          </p:sp>
          <p:grpSp>
            <p:nvGrpSpPr>
              <p:cNvPr id="137" name="Group 136"/>
              <p:cNvGrpSpPr/>
              <p:nvPr/>
            </p:nvGrpSpPr>
            <p:grpSpPr>
              <a:xfrm>
                <a:off x="2484341" y="3020308"/>
                <a:ext cx="816624" cy="234284"/>
                <a:chOff x="4267200" y="1524006"/>
                <a:chExt cx="835663" cy="937141"/>
              </a:xfrm>
            </p:grpSpPr>
            <p:sp>
              <p:nvSpPr>
                <p:cNvPr id="138" name="Rectangle 137"/>
                <p:cNvSpPr/>
                <p:nvPr/>
              </p:nvSpPr>
              <p:spPr>
                <a:xfrm>
                  <a:off x="4267200" y="1524006"/>
                  <a:ext cx="835663" cy="937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139" name="Straight Connector 138"/>
                <p:cNvCxnSpPr/>
                <p:nvPr/>
              </p:nvCxnSpPr>
              <p:spPr>
                <a:xfrm>
                  <a:off x="4289085" y="1967278"/>
                  <a:ext cx="788504" cy="1586"/>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grpSp>
      </p:grpSp>
      <p:sp>
        <p:nvSpPr>
          <p:cNvPr id="164" name="TextBox 163"/>
          <p:cNvSpPr txBox="1"/>
          <p:nvPr/>
        </p:nvSpPr>
        <p:spPr>
          <a:xfrm>
            <a:off x="1585085" y="4469598"/>
            <a:ext cx="16613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2014</a:t>
            </a:r>
          </a:p>
        </p:txBody>
      </p:sp>
      <p:sp>
        <p:nvSpPr>
          <p:cNvPr id="165" name="TextBox 164"/>
          <p:cNvSpPr txBox="1"/>
          <p:nvPr/>
        </p:nvSpPr>
        <p:spPr>
          <a:xfrm>
            <a:off x="8214485" y="4545798"/>
            <a:ext cx="16613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2016</a:t>
            </a:r>
          </a:p>
        </p:txBody>
      </p:sp>
      <p:sp>
        <p:nvSpPr>
          <p:cNvPr id="4" name="TextBox 3"/>
          <p:cNvSpPr txBox="1"/>
          <p:nvPr/>
        </p:nvSpPr>
        <p:spPr>
          <a:xfrm>
            <a:off x="1175647" y="4183062"/>
            <a:ext cx="32990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Nonclustered columnstore index</a:t>
            </a:r>
          </a:p>
        </p:txBody>
      </p:sp>
      <p:sp>
        <p:nvSpPr>
          <p:cNvPr id="71" name="TextBox 70"/>
          <p:cNvSpPr txBox="1"/>
          <p:nvPr/>
        </p:nvSpPr>
        <p:spPr>
          <a:xfrm>
            <a:off x="7186392" y="4335462"/>
            <a:ext cx="3299045"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Nonclustered columnstore index</a:t>
            </a:r>
          </a:p>
        </p:txBody>
      </p:sp>
      <p:sp>
        <p:nvSpPr>
          <p:cNvPr id="5" name="Rectangle 4"/>
          <p:cNvSpPr/>
          <p:nvPr/>
        </p:nvSpPr>
        <p:spPr bwMode="auto">
          <a:xfrm>
            <a:off x="1247659" y="5402262"/>
            <a:ext cx="1008178" cy="228600"/>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9806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8" grpId="0"/>
      <p:bldP spid="165" grpId="0"/>
      <p:bldP spid="71"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136776"/>
            <a:ext cx="10056812" cy="1181734"/>
          </a:xfrm>
        </p:spPr>
        <p:txBody>
          <a:bodyPr/>
          <a:lstStyle/>
          <a:p>
            <a:r>
              <a:rPr lang="en-US" dirty="0" smtClean="0"/>
              <a:t>Demo: Basic Columnstore</a:t>
            </a:r>
            <a:endParaRPr lang="en-US" dirty="0"/>
          </a:p>
        </p:txBody>
      </p:sp>
      <p:sp>
        <p:nvSpPr>
          <p:cNvPr id="4" name="Text Placeholder 3"/>
          <p:cNvSpPr>
            <a:spLocks noGrp="1"/>
          </p:cNvSpPr>
          <p:nvPr>
            <p:ph type="body" sz="quarter" idx="12"/>
          </p:nvPr>
        </p:nvSpPr>
        <p:spPr/>
        <p:txBody>
          <a:bodyPr/>
          <a:lstStyle/>
          <a:p>
            <a:r>
              <a:rPr lang="en-US" dirty="0" smtClean="0"/>
              <a:t>Sunil Agarwal</a:t>
            </a:r>
            <a:endParaRPr lang="en-US" dirty="0"/>
          </a:p>
        </p:txBody>
      </p:sp>
    </p:spTree>
    <p:extLst>
      <p:ext uri="{BB962C8B-B14F-4D97-AF65-F5344CB8AC3E}">
        <p14:creationId xmlns:p14="http://schemas.microsoft.com/office/powerpoint/2010/main" val="3485112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Performance</a:t>
            </a:r>
            <a:endParaRPr lang="en-US" dirty="0"/>
          </a:p>
        </p:txBody>
      </p:sp>
    </p:spTree>
    <p:extLst>
      <p:ext uri="{BB962C8B-B14F-4D97-AF65-F5344CB8AC3E}">
        <p14:creationId xmlns:p14="http://schemas.microsoft.com/office/powerpoint/2010/main" val="30903317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7"/>
            <a:ext cx="11277535" cy="1828786"/>
          </a:xfrm>
        </p:spPr>
        <p:txBody>
          <a:bodyPr/>
          <a:lstStyle/>
          <a:p>
            <a:r>
              <a:rPr lang="en-US" dirty="0" err="1"/>
              <a:t>ColumnStore</a:t>
            </a:r>
            <a:r>
              <a:rPr lang="en-US" dirty="0"/>
              <a:t> Index: </a:t>
            </a:r>
            <a:br>
              <a:rPr lang="en-US" dirty="0"/>
            </a:br>
            <a:r>
              <a:rPr lang="en-US" dirty="0"/>
              <a:t>Microsoft SQL Server 2014 and Beyond </a:t>
            </a:r>
          </a:p>
        </p:txBody>
      </p:sp>
      <p:sp>
        <p:nvSpPr>
          <p:cNvPr id="5" name="Text Placeholder 4"/>
          <p:cNvSpPr>
            <a:spLocks noGrp="1"/>
          </p:cNvSpPr>
          <p:nvPr>
            <p:ph type="body" sz="quarter" idx="12"/>
          </p:nvPr>
        </p:nvSpPr>
        <p:spPr/>
        <p:txBody>
          <a:bodyPr/>
          <a:lstStyle/>
          <a:p>
            <a:r>
              <a:rPr lang="en-US" dirty="0"/>
              <a:t>Sunil </a:t>
            </a:r>
            <a:r>
              <a:rPr lang="en-US" dirty="0" smtClean="0"/>
              <a:t>Agarwal</a:t>
            </a:r>
          </a:p>
          <a:p>
            <a:r>
              <a:rPr lang="en-US" dirty="0" smtClean="0"/>
              <a:t>sunila@Microsoft.com</a:t>
            </a:r>
            <a:endParaRPr lang="en-US" dirty="0"/>
          </a:p>
          <a:p>
            <a:r>
              <a:rPr lang="en-US" dirty="0"/>
              <a:t>Principal Program Manager</a:t>
            </a:r>
          </a:p>
          <a:p>
            <a:r>
              <a:rPr lang="en-US" dirty="0"/>
              <a:t>SQL Server Engine</a:t>
            </a:r>
          </a:p>
        </p:txBody>
      </p:sp>
      <p:sp>
        <p:nvSpPr>
          <p:cNvPr id="6" name="Text Placeholder 5"/>
          <p:cNvSpPr>
            <a:spLocks noGrp="1"/>
          </p:cNvSpPr>
          <p:nvPr>
            <p:ph type="body" sz="quarter" idx="13"/>
          </p:nvPr>
        </p:nvSpPr>
        <p:spPr/>
        <p:txBody>
          <a:bodyPr/>
          <a:lstStyle/>
          <a:p>
            <a:r>
              <a:rPr lang="en-US" dirty="0" smtClean="0"/>
              <a:t>BRK4556</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759235" y="2984330"/>
          <a:ext cx="961589" cy="1033253"/>
        </p:xfrm>
        <a:graphic>
          <a:graphicData uri="http://schemas.openxmlformats.org/drawingml/2006/table">
            <a:tbl>
              <a:tblPr firstRow="1" bandRow="1">
                <a:tableStyleId>{3B4B98B0-60AC-42C2-AFA5-B58CD77FA1E5}</a:tableStyleId>
              </a:tblPr>
              <a:tblGrid>
                <a:gridCol w="961589"/>
              </a:tblGrid>
              <a:tr h="19426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t>OrderDateKey</a:t>
                      </a:r>
                      <a:endParaRPr lang="en-US" sz="700" dirty="0" smtClean="0"/>
                    </a:p>
                  </a:txBody>
                  <a:tcPr marL="52452" marR="52452" marT="34960" marB="34960">
                    <a:solidFill>
                      <a:schemeClr val="accent1">
                        <a:lumMod val="75000"/>
                      </a:schemeClr>
                    </a:solidFill>
                  </a:tcPr>
                </a:tc>
              </a:tr>
              <a:tr h="139831">
                <a:tc>
                  <a:txBody>
                    <a:bodyPr/>
                    <a:lstStyle/>
                    <a:p>
                      <a:r>
                        <a:rPr lang="en-US" sz="400" dirty="0" smtClean="0"/>
                        <a:t>20101107</a:t>
                      </a:r>
                      <a:endParaRPr lang="en-US" sz="400" dirty="0"/>
                    </a:p>
                  </a:txBody>
                  <a:tcPr marL="69915" marR="69915" marT="34960" marB="34960">
                    <a:solidFill>
                      <a:schemeClr val="accent1">
                        <a:lumMod val="75000"/>
                      </a:schemeClr>
                    </a:solidFill>
                  </a:tcPr>
                </a:tc>
              </a:tr>
              <a:tr h="139831">
                <a:tc>
                  <a:txBody>
                    <a:bodyPr/>
                    <a:lstStyle/>
                    <a:p>
                      <a:r>
                        <a:rPr lang="en-US" sz="400" dirty="0" smtClean="0"/>
                        <a:t>20101107</a:t>
                      </a:r>
                      <a:endParaRPr lang="en-US" sz="400" dirty="0"/>
                    </a:p>
                  </a:txBody>
                  <a:tcPr marL="69915" marR="69915" marT="34960" marB="34960">
                    <a:solidFill>
                      <a:schemeClr val="accent1">
                        <a:lumMod val="75000"/>
                      </a:schemeClr>
                    </a:solidFill>
                  </a:tcPr>
                </a:tc>
              </a:tr>
              <a:tr h="139831">
                <a:tc>
                  <a:txBody>
                    <a:bodyPr/>
                    <a:lstStyle/>
                    <a:p>
                      <a:r>
                        <a:rPr lang="en-US" sz="400" dirty="0" smtClean="0"/>
                        <a:t>20101107</a:t>
                      </a:r>
                      <a:endParaRPr lang="en-US" sz="400" dirty="0"/>
                    </a:p>
                  </a:txBody>
                  <a:tcPr marL="69915" marR="69915" marT="34960" marB="34960">
                    <a:solidFill>
                      <a:schemeClr val="accent1">
                        <a:lumMod val="75000"/>
                      </a:schemeClr>
                    </a:solidFill>
                  </a:tcPr>
                </a:tc>
              </a:tr>
              <a:tr h="139831">
                <a:tc>
                  <a:txBody>
                    <a:bodyPr/>
                    <a:lstStyle/>
                    <a:p>
                      <a:r>
                        <a:rPr lang="en-US" sz="400" dirty="0" smtClean="0"/>
                        <a:t>20101107</a:t>
                      </a:r>
                      <a:endParaRPr lang="en-US" sz="400" dirty="0"/>
                    </a:p>
                  </a:txBody>
                  <a:tcPr marL="69915" marR="69915" marT="34960" marB="34960">
                    <a:solidFill>
                      <a:schemeClr val="accent1">
                        <a:lumMod val="75000"/>
                      </a:schemeClr>
                    </a:solidFill>
                  </a:tcPr>
                </a:tc>
              </a:tr>
              <a:tr h="139831">
                <a:tc>
                  <a:txBody>
                    <a:bodyPr/>
                    <a:lstStyle/>
                    <a:p>
                      <a:r>
                        <a:rPr lang="en-US" sz="400" dirty="0" smtClean="0"/>
                        <a:t>20101107</a:t>
                      </a:r>
                      <a:endParaRPr lang="en-US" sz="400" dirty="0"/>
                    </a:p>
                  </a:txBody>
                  <a:tcPr marL="69915" marR="69915" marT="34960" marB="34960">
                    <a:solidFill>
                      <a:schemeClr val="accent1">
                        <a:lumMod val="75000"/>
                      </a:schemeClr>
                    </a:solidFill>
                  </a:tcPr>
                </a:tc>
              </a:tr>
              <a:tr h="139831">
                <a:tc>
                  <a:txBody>
                    <a:bodyPr/>
                    <a:lstStyle/>
                    <a:p>
                      <a:r>
                        <a:rPr lang="en-US" sz="400" dirty="0" smtClean="0"/>
                        <a:t>20101108</a:t>
                      </a:r>
                      <a:endParaRPr lang="en-US" sz="400" dirty="0"/>
                    </a:p>
                  </a:txBody>
                  <a:tcPr marL="69915" marR="69915" marT="34960" marB="34960">
                    <a:solidFill>
                      <a:schemeClr val="accent1">
                        <a:lumMod val="75000"/>
                      </a:schemeClr>
                    </a:solidFill>
                  </a:tcPr>
                </a:tc>
              </a:tr>
            </a:tbl>
          </a:graphicData>
        </a:graphic>
      </p:graphicFrame>
      <p:graphicFrame>
        <p:nvGraphicFramePr>
          <p:cNvPr id="4" name="Table 3"/>
          <p:cNvGraphicFramePr>
            <a:graphicFrameLocks noGrp="1"/>
          </p:cNvGraphicFramePr>
          <p:nvPr>
            <p:extLst/>
          </p:nvPr>
        </p:nvGraphicFramePr>
        <p:xfrm>
          <a:off x="3851949" y="2930284"/>
          <a:ext cx="961589" cy="1253867"/>
        </p:xfrm>
        <a:graphic>
          <a:graphicData uri="http://schemas.openxmlformats.org/drawingml/2006/table">
            <a:tbl>
              <a:tblPr firstRow="1" bandRow="1">
                <a:tableStyleId>{3B4B98B0-60AC-42C2-AFA5-B58CD77FA1E5}</a:tableStyleId>
              </a:tblPr>
              <a:tblGrid>
                <a:gridCol w="961589"/>
              </a:tblGrid>
              <a:tr h="194267">
                <a:tc>
                  <a:txBody>
                    <a:bodyPr/>
                    <a:lstStyle/>
                    <a:p>
                      <a:r>
                        <a:rPr lang="en-US" sz="800" dirty="0" err="1" smtClean="0"/>
                        <a:t>ProductKey</a:t>
                      </a:r>
                      <a:endParaRPr lang="en-US" sz="700" dirty="0"/>
                    </a:p>
                  </a:txBody>
                  <a:tcPr marL="69915" marR="69915" marT="34960" marB="34960">
                    <a:solidFill>
                      <a:schemeClr val="accent1">
                        <a:lumMod val="75000"/>
                      </a:schemeClr>
                    </a:solidFill>
                  </a:tcPr>
                </a:tc>
              </a:tr>
              <a:tr h="176583">
                <a:tc>
                  <a:txBody>
                    <a:bodyPr/>
                    <a:lstStyle/>
                    <a:p>
                      <a:r>
                        <a:rPr lang="en-US" sz="700" dirty="0" smtClean="0"/>
                        <a:t>106</a:t>
                      </a:r>
                      <a:endParaRPr lang="en-US" sz="700" dirty="0"/>
                    </a:p>
                  </a:txBody>
                  <a:tcPr marL="69915" marR="69915" marT="34960" marB="34960">
                    <a:solidFill>
                      <a:schemeClr val="accent1">
                        <a:lumMod val="75000"/>
                      </a:schemeClr>
                    </a:solidFill>
                  </a:tcPr>
                </a:tc>
              </a:tr>
              <a:tr h="176583">
                <a:tc>
                  <a:txBody>
                    <a:bodyPr/>
                    <a:lstStyle/>
                    <a:p>
                      <a:r>
                        <a:rPr lang="en-US" sz="700" dirty="0" smtClean="0"/>
                        <a:t>103</a:t>
                      </a:r>
                      <a:endParaRPr lang="en-US" sz="700" dirty="0"/>
                    </a:p>
                  </a:txBody>
                  <a:tcPr marL="69915" marR="69915" marT="34960" marB="34960">
                    <a:solidFill>
                      <a:schemeClr val="accent1">
                        <a:lumMod val="75000"/>
                      </a:schemeClr>
                    </a:solidFill>
                  </a:tcPr>
                </a:tc>
              </a:tr>
              <a:tr h="176583">
                <a:tc>
                  <a:txBody>
                    <a:bodyPr/>
                    <a:lstStyle/>
                    <a:p>
                      <a:r>
                        <a:rPr lang="en-US" sz="700" dirty="0" smtClean="0"/>
                        <a:t>109</a:t>
                      </a:r>
                      <a:endParaRPr lang="en-US" sz="700" dirty="0"/>
                    </a:p>
                  </a:txBody>
                  <a:tcPr marL="69915" marR="69915" marT="34960" marB="34960">
                    <a:solidFill>
                      <a:schemeClr val="accent1">
                        <a:lumMod val="75000"/>
                      </a:schemeClr>
                    </a:solidFill>
                  </a:tcPr>
                </a:tc>
              </a:tr>
              <a:tr h="176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t>103</a:t>
                      </a:r>
                    </a:p>
                  </a:txBody>
                  <a:tcPr marL="69915" marR="69915" marT="34960" marB="34960">
                    <a:solidFill>
                      <a:schemeClr val="accent1">
                        <a:lumMod val="75000"/>
                      </a:schemeClr>
                    </a:solidFill>
                  </a:tcPr>
                </a:tc>
              </a:tr>
              <a:tr h="176583">
                <a:tc>
                  <a:txBody>
                    <a:bodyPr/>
                    <a:lstStyle/>
                    <a:p>
                      <a:r>
                        <a:rPr lang="en-US" sz="700" dirty="0" smtClean="0"/>
                        <a:t>106</a:t>
                      </a:r>
                      <a:endParaRPr lang="en-US" sz="700" dirty="0"/>
                    </a:p>
                  </a:txBody>
                  <a:tcPr marL="69915" marR="69915" marT="34960" marB="34960">
                    <a:solidFill>
                      <a:schemeClr val="accent1">
                        <a:lumMod val="75000"/>
                      </a:schemeClr>
                    </a:solidFill>
                  </a:tcPr>
                </a:tc>
              </a:tr>
              <a:tr h="176583">
                <a:tc>
                  <a:txBody>
                    <a:bodyPr/>
                    <a:lstStyle/>
                    <a:p>
                      <a:r>
                        <a:rPr lang="en-US" sz="700" dirty="0" smtClean="0"/>
                        <a:t>106</a:t>
                      </a:r>
                      <a:endParaRPr lang="en-US" sz="700" dirty="0"/>
                    </a:p>
                  </a:txBody>
                  <a:tcPr marL="69915" marR="69915" marT="34960" marB="34960">
                    <a:solidFill>
                      <a:schemeClr val="accent1">
                        <a:lumMod val="75000"/>
                      </a:schemeClr>
                    </a:solidFill>
                  </a:tcPr>
                </a:tc>
              </a:tr>
            </a:tbl>
          </a:graphicData>
        </a:graphic>
      </p:graphicFrame>
      <p:graphicFrame>
        <p:nvGraphicFramePr>
          <p:cNvPr id="5" name="Table 4"/>
          <p:cNvGraphicFramePr>
            <a:graphicFrameLocks noGrp="1"/>
          </p:cNvGraphicFramePr>
          <p:nvPr>
            <p:extLst/>
          </p:nvPr>
        </p:nvGraphicFramePr>
        <p:xfrm>
          <a:off x="4900955" y="2930285"/>
          <a:ext cx="961589" cy="1248830"/>
        </p:xfrm>
        <a:graphic>
          <a:graphicData uri="http://schemas.openxmlformats.org/drawingml/2006/table">
            <a:tbl>
              <a:tblPr firstRow="1" bandRow="1">
                <a:tableStyleId>{3B4B98B0-60AC-42C2-AFA5-B58CD77FA1E5}</a:tableStyleId>
              </a:tblPr>
              <a:tblGrid>
                <a:gridCol w="961589"/>
              </a:tblGrid>
              <a:tr h="176583">
                <a:tc>
                  <a:txBody>
                    <a:bodyPr/>
                    <a:lstStyle/>
                    <a:p>
                      <a:r>
                        <a:rPr lang="en-US" sz="700" dirty="0" err="1" smtClean="0"/>
                        <a:t>StoreKey</a:t>
                      </a:r>
                      <a:endParaRPr lang="en-US" sz="700" dirty="0"/>
                    </a:p>
                  </a:txBody>
                  <a:tcPr marL="69915" marR="69915" marT="34960" marB="34960">
                    <a:solidFill>
                      <a:schemeClr val="accent1">
                        <a:lumMod val="75000"/>
                      </a:schemeClr>
                    </a:solidFill>
                  </a:tcPr>
                </a:tc>
              </a:tr>
              <a:tr h="178705">
                <a:tc>
                  <a:txBody>
                    <a:bodyPr/>
                    <a:lstStyle/>
                    <a:p>
                      <a:r>
                        <a:rPr lang="en-US" sz="700" dirty="0" smtClean="0"/>
                        <a:t>01</a:t>
                      </a:r>
                      <a:endParaRPr lang="en-US" sz="700" dirty="0"/>
                    </a:p>
                  </a:txBody>
                  <a:tcPr marL="69915" marR="69915" marT="34960" marB="34960">
                    <a:solidFill>
                      <a:schemeClr val="accent1">
                        <a:lumMod val="75000"/>
                      </a:schemeClr>
                    </a:solidFill>
                  </a:tcPr>
                </a:tc>
              </a:tr>
              <a:tr h="178705">
                <a:tc>
                  <a:txBody>
                    <a:bodyPr/>
                    <a:lstStyle/>
                    <a:p>
                      <a:r>
                        <a:rPr lang="en-US" sz="700" dirty="0" smtClean="0"/>
                        <a:t>04</a:t>
                      </a:r>
                      <a:endParaRPr lang="en-US" sz="700" dirty="0"/>
                    </a:p>
                  </a:txBody>
                  <a:tcPr marL="69915" marR="69915" marT="34960" marB="34960">
                    <a:solidFill>
                      <a:schemeClr val="accent1">
                        <a:lumMod val="75000"/>
                      </a:schemeClr>
                    </a:solidFill>
                  </a:tcPr>
                </a:tc>
              </a:tr>
              <a:tr h="178705">
                <a:tc>
                  <a:txBody>
                    <a:bodyPr/>
                    <a:lstStyle/>
                    <a:p>
                      <a:r>
                        <a:rPr lang="en-US" sz="700" dirty="0" smtClean="0"/>
                        <a:t>04</a:t>
                      </a:r>
                      <a:endParaRPr lang="en-US" sz="700" dirty="0"/>
                    </a:p>
                  </a:txBody>
                  <a:tcPr marL="69915" marR="69915" marT="34960" marB="34960">
                    <a:solidFill>
                      <a:schemeClr val="accent1">
                        <a:lumMod val="75000"/>
                      </a:schemeClr>
                    </a:solidFill>
                  </a:tcPr>
                </a:tc>
              </a:tr>
              <a:tr h="178705">
                <a:tc>
                  <a:txBody>
                    <a:bodyPr/>
                    <a:lstStyle/>
                    <a:p>
                      <a:r>
                        <a:rPr lang="en-US" sz="700" dirty="0" smtClean="0"/>
                        <a:t>03</a:t>
                      </a:r>
                      <a:endParaRPr lang="en-US" sz="700" dirty="0"/>
                    </a:p>
                  </a:txBody>
                  <a:tcPr marL="69915" marR="69915" marT="34960" marB="34960">
                    <a:solidFill>
                      <a:schemeClr val="accent1">
                        <a:lumMod val="75000"/>
                      </a:schemeClr>
                    </a:solidFill>
                  </a:tcPr>
                </a:tc>
              </a:tr>
              <a:tr h="178705">
                <a:tc>
                  <a:txBody>
                    <a:bodyPr/>
                    <a:lstStyle/>
                    <a:p>
                      <a:r>
                        <a:rPr lang="en-US" sz="700" dirty="0" smtClean="0"/>
                        <a:t>05</a:t>
                      </a:r>
                      <a:endParaRPr lang="en-US" sz="700" dirty="0"/>
                    </a:p>
                  </a:txBody>
                  <a:tcPr marL="69915" marR="69915" marT="34960" marB="34960">
                    <a:solidFill>
                      <a:schemeClr val="accent1">
                        <a:lumMod val="75000"/>
                      </a:schemeClr>
                    </a:solidFill>
                  </a:tcPr>
                </a:tc>
              </a:tr>
              <a:tr h="178705">
                <a:tc>
                  <a:txBody>
                    <a:bodyPr/>
                    <a:lstStyle/>
                    <a:p>
                      <a:r>
                        <a:rPr lang="en-US" sz="700" dirty="0" smtClean="0"/>
                        <a:t>02</a:t>
                      </a:r>
                      <a:endParaRPr lang="en-US" sz="700" dirty="0"/>
                    </a:p>
                  </a:txBody>
                  <a:tcPr marL="69915" marR="69915" marT="34960" marB="34960">
                    <a:solidFill>
                      <a:schemeClr val="accent1">
                        <a:lumMod val="75000"/>
                      </a:schemeClr>
                    </a:solidFill>
                  </a:tcPr>
                </a:tc>
              </a:tr>
            </a:tbl>
          </a:graphicData>
        </a:graphic>
      </p:graphicFrame>
      <p:graphicFrame>
        <p:nvGraphicFramePr>
          <p:cNvPr id="6" name="Table 5"/>
          <p:cNvGraphicFramePr>
            <a:graphicFrameLocks noGrp="1"/>
          </p:cNvGraphicFramePr>
          <p:nvPr>
            <p:extLst/>
          </p:nvPr>
        </p:nvGraphicFramePr>
        <p:xfrm>
          <a:off x="5949961" y="2930286"/>
          <a:ext cx="961589" cy="1093502"/>
        </p:xfrm>
        <a:graphic>
          <a:graphicData uri="http://schemas.openxmlformats.org/drawingml/2006/table">
            <a:tbl>
              <a:tblPr firstRow="1" bandRow="1">
                <a:tableStyleId>{3B4B98B0-60AC-42C2-AFA5-B58CD77FA1E5}</a:tableStyleId>
              </a:tblPr>
              <a:tblGrid>
                <a:gridCol w="961589"/>
              </a:tblGrid>
              <a:tr h="176583">
                <a:tc>
                  <a:txBody>
                    <a:bodyPr/>
                    <a:lstStyle/>
                    <a:p>
                      <a:r>
                        <a:rPr lang="en-US" sz="700" dirty="0" err="1" smtClean="0"/>
                        <a:t>RegionKey</a:t>
                      </a:r>
                      <a:endParaRPr lang="en-US" sz="700" dirty="0"/>
                    </a:p>
                  </a:txBody>
                  <a:tcPr marL="69915" marR="69915" marT="34960" marB="34960">
                    <a:solidFill>
                      <a:schemeClr val="accent1">
                        <a:lumMod val="75000"/>
                      </a:schemeClr>
                    </a:solidFill>
                  </a:tcPr>
                </a:tc>
              </a:tr>
              <a:tr h="152817">
                <a:tc>
                  <a:txBody>
                    <a:bodyPr/>
                    <a:lstStyle/>
                    <a:p>
                      <a:r>
                        <a:rPr lang="en-US" sz="500" dirty="0" smtClean="0"/>
                        <a:t>1</a:t>
                      </a:r>
                      <a:endParaRPr lang="en-US" sz="500" dirty="0"/>
                    </a:p>
                  </a:txBody>
                  <a:tcPr marL="69915" marR="69915" marT="34960" marB="34960">
                    <a:solidFill>
                      <a:schemeClr val="accent1">
                        <a:lumMod val="75000"/>
                      </a:schemeClr>
                    </a:solidFill>
                  </a:tcPr>
                </a:tc>
              </a:tr>
              <a:tr h="152817">
                <a:tc>
                  <a:txBody>
                    <a:bodyPr/>
                    <a:lstStyle/>
                    <a:p>
                      <a:r>
                        <a:rPr lang="en-US" sz="500" dirty="0" smtClean="0"/>
                        <a:t>2</a:t>
                      </a:r>
                      <a:endParaRPr lang="en-US" sz="500" dirty="0"/>
                    </a:p>
                  </a:txBody>
                  <a:tcPr marL="69915" marR="69915" marT="34960" marB="34960">
                    <a:solidFill>
                      <a:schemeClr val="accent1">
                        <a:lumMod val="75000"/>
                      </a:schemeClr>
                    </a:solidFill>
                  </a:tcPr>
                </a:tc>
              </a:tr>
              <a:tr h="152817">
                <a:tc>
                  <a:txBody>
                    <a:bodyPr/>
                    <a:lstStyle/>
                    <a:p>
                      <a:r>
                        <a:rPr lang="en-US" sz="500" dirty="0" smtClean="0"/>
                        <a:t>2</a:t>
                      </a:r>
                      <a:endParaRPr lang="en-US" sz="500" dirty="0"/>
                    </a:p>
                  </a:txBody>
                  <a:tcPr marL="69915" marR="69915" marT="34960" marB="34960">
                    <a:solidFill>
                      <a:schemeClr val="accent1">
                        <a:lumMod val="75000"/>
                      </a:schemeClr>
                    </a:solidFill>
                  </a:tcPr>
                </a:tc>
              </a:tr>
              <a:tr h="152817">
                <a:tc>
                  <a:txBody>
                    <a:bodyPr/>
                    <a:lstStyle/>
                    <a:p>
                      <a:r>
                        <a:rPr lang="en-US" sz="500" dirty="0" smtClean="0"/>
                        <a:t>2</a:t>
                      </a:r>
                      <a:endParaRPr lang="en-US" sz="500" dirty="0"/>
                    </a:p>
                  </a:txBody>
                  <a:tcPr marL="69915" marR="69915" marT="34960" marB="34960">
                    <a:solidFill>
                      <a:schemeClr val="accent1">
                        <a:lumMod val="75000"/>
                      </a:schemeClr>
                    </a:solidFill>
                  </a:tcPr>
                </a:tc>
              </a:tr>
              <a:tr h="152817">
                <a:tc>
                  <a:txBody>
                    <a:bodyPr/>
                    <a:lstStyle/>
                    <a:p>
                      <a:r>
                        <a:rPr lang="en-US" sz="500" dirty="0" smtClean="0"/>
                        <a:t>3</a:t>
                      </a:r>
                      <a:endParaRPr lang="en-US" sz="500" dirty="0"/>
                    </a:p>
                  </a:txBody>
                  <a:tcPr marL="69915" marR="69915" marT="34960" marB="34960">
                    <a:solidFill>
                      <a:schemeClr val="accent1">
                        <a:lumMod val="75000"/>
                      </a:schemeClr>
                    </a:solidFill>
                  </a:tcPr>
                </a:tc>
              </a:tr>
              <a:tr h="152817">
                <a:tc>
                  <a:txBody>
                    <a:bodyPr/>
                    <a:lstStyle/>
                    <a:p>
                      <a:r>
                        <a:rPr lang="en-US" sz="500" dirty="0" smtClean="0"/>
                        <a:t>1</a:t>
                      </a:r>
                      <a:endParaRPr lang="en-US" sz="500" dirty="0"/>
                    </a:p>
                  </a:txBody>
                  <a:tcPr marL="69915" marR="69915" marT="34960" marB="34960">
                    <a:solidFill>
                      <a:schemeClr val="accent1">
                        <a:lumMod val="75000"/>
                      </a:schemeClr>
                    </a:solidFill>
                  </a:tcPr>
                </a:tc>
              </a:tr>
            </a:tbl>
          </a:graphicData>
        </a:graphic>
      </p:graphicFrame>
      <p:graphicFrame>
        <p:nvGraphicFramePr>
          <p:cNvPr id="7" name="Table 6"/>
          <p:cNvGraphicFramePr>
            <a:graphicFrameLocks noGrp="1"/>
          </p:cNvGraphicFramePr>
          <p:nvPr>
            <p:extLst/>
          </p:nvPr>
        </p:nvGraphicFramePr>
        <p:xfrm>
          <a:off x="6998966" y="2930285"/>
          <a:ext cx="961589" cy="1236200"/>
        </p:xfrm>
        <a:graphic>
          <a:graphicData uri="http://schemas.openxmlformats.org/drawingml/2006/table">
            <a:tbl>
              <a:tblPr firstRow="1" bandRow="1">
                <a:tableStyleId>{3B4B98B0-60AC-42C2-AFA5-B58CD77FA1E5}</a:tableStyleId>
              </a:tblPr>
              <a:tblGrid>
                <a:gridCol w="961589"/>
              </a:tblGrid>
              <a:tr h="176583">
                <a:tc>
                  <a:txBody>
                    <a:bodyPr/>
                    <a:lstStyle/>
                    <a:p>
                      <a:r>
                        <a:rPr lang="en-US" sz="700" dirty="0" smtClean="0"/>
                        <a:t>Quantity</a:t>
                      </a:r>
                      <a:endParaRPr lang="en-US" sz="700" dirty="0"/>
                    </a:p>
                  </a:txBody>
                  <a:tcPr marL="69915" marR="69915" marT="34960" marB="34960">
                    <a:solidFill>
                      <a:schemeClr val="accent1">
                        <a:lumMod val="75000"/>
                      </a:schemeClr>
                    </a:solidFill>
                  </a:tcPr>
                </a:tc>
              </a:tr>
              <a:tr h="176583">
                <a:tc>
                  <a:txBody>
                    <a:bodyPr/>
                    <a:lstStyle/>
                    <a:p>
                      <a:r>
                        <a:rPr lang="en-US" sz="700" dirty="0" smtClean="0"/>
                        <a:t>6</a:t>
                      </a:r>
                      <a:endParaRPr lang="en-US" sz="700" dirty="0"/>
                    </a:p>
                  </a:txBody>
                  <a:tcPr marL="69915" marR="69915" marT="34960" marB="34960">
                    <a:solidFill>
                      <a:schemeClr val="accent1">
                        <a:lumMod val="75000"/>
                      </a:schemeClr>
                    </a:solidFill>
                  </a:tcPr>
                </a:tc>
              </a:tr>
              <a:tr h="176583">
                <a:tc>
                  <a:txBody>
                    <a:bodyPr/>
                    <a:lstStyle/>
                    <a:p>
                      <a:r>
                        <a:rPr lang="en-US" sz="700" dirty="0" smtClean="0"/>
                        <a:t>1</a:t>
                      </a:r>
                      <a:endParaRPr lang="en-US" sz="700" dirty="0"/>
                    </a:p>
                  </a:txBody>
                  <a:tcPr marL="69915" marR="69915" marT="34960" marB="34960">
                    <a:solidFill>
                      <a:schemeClr val="accent1">
                        <a:lumMod val="75000"/>
                      </a:schemeClr>
                    </a:solidFill>
                  </a:tcPr>
                </a:tc>
              </a:tr>
              <a:tr h="176583">
                <a:tc>
                  <a:txBody>
                    <a:bodyPr/>
                    <a:lstStyle/>
                    <a:p>
                      <a:r>
                        <a:rPr lang="en-US" sz="700" dirty="0" smtClean="0"/>
                        <a:t>2</a:t>
                      </a:r>
                      <a:endParaRPr lang="en-US" sz="700" dirty="0"/>
                    </a:p>
                  </a:txBody>
                  <a:tcPr marL="69915" marR="69915" marT="34960" marB="34960">
                    <a:solidFill>
                      <a:schemeClr val="accent1">
                        <a:lumMod val="75000"/>
                      </a:schemeClr>
                    </a:solidFill>
                  </a:tcPr>
                </a:tc>
              </a:tr>
              <a:tr h="176583">
                <a:tc>
                  <a:txBody>
                    <a:bodyPr/>
                    <a:lstStyle/>
                    <a:p>
                      <a:r>
                        <a:rPr lang="en-US" sz="700" dirty="0" smtClean="0"/>
                        <a:t>1</a:t>
                      </a:r>
                      <a:endParaRPr lang="en-US" sz="700" dirty="0"/>
                    </a:p>
                  </a:txBody>
                  <a:tcPr marL="69915" marR="69915" marT="34960" marB="34960">
                    <a:solidFill>
                      <a:schemeClr val="accent1">
                        <a:lumMod val="75000"/>
                      </a:schemeClr>
                    </a:solidFill>
                  </a:tcPr>
                </a:tc>
              </a:tr>
              <a:tr h="176583">
                <a:tc>
                  <a:txBody>
                    <a:bodyPr/>
                    <a:lstStyle/>
                    <a:p>
                      <a:r>
                        <a:rPr lang="en-US" sz="700" dirty="0" smtClean="0"/>
                        <a:t>4</a:t>
                      </a:r>
                      <a:endParaRPr lang="en-US" sz="700" dirty="0"/>
                    </a:p>
                  </a:txBody>
                  <a:tcPr marL="69915" marR="69915" marT="34960" marB="34960">
                    <a:solidFill>
                      <a:schemeClr val="accent1">
                        <a:lumMod val="75000"/>
                      </a:schemeClr>
                    </a:solidFill>
                  </a:tcPr>
                </a:tc>
              </a:tr>
              <a:tr h="176583">
                <a:tc>
                  <a:txBody>
                    <a:bodyPr/>
                    <a:lstStyle/>
                    <a:p>
                      <a:r>
                        <a:rPr lang="en-US" sz="700" dirty="0" smtClean="0"/>
                        <a:t>5</a:t>
                      </a:r>
                      <a:endParaRPr lang="en-US" sz="700" dirty="0"/>
                    </a:p>
                  </a:txBody>
                  <a:tcPr marL="69915" marR="69915" marT="34960" marB="34960">
                    <a:solidFill>
                      <a:schemeClr val="accent1">
                        <a:lumMod val="75000"/>
                      </a:schemeClr>
                    </a:solidFill>
                  </a:tcPr>
                </a:tc>
              </a:tr>
            </a:tbl>
          </a:graphicData>
        </a:graphic>
      </p:graphicFrame>
      <p:graphicFrame>
        <p:nvGraphicFramePr>
          <p:cNvPr id="9" name="Table 8"/>
          <p:cNvGraphicFramePr>
            <a:graphicFrameLocks noGrp="1"/>
          </p:cNvGraphicFramePr>
          <p:nvPr>
            <p:extLst/>
          </p:nvPr>
        </p:nvGraphicFramePr>
        <p:xfrm>
          <a:off x="8047972" y="2930287"/>
          <a:ext cx="961589" cy="1312919"/>
        </p:xfrm>
        <a:graphic>
          <a:graphicData uri="http://schemas.openxmlformats.org/drawingml/2006/table">
            <a:tbl>
              <a:tblPr firstRow="1" bandRow="1">
                <a:tableStyleId>{3B4B98B0-60AC-42C2-AFA5-B58CD77FA1E5}</a:tableStyleId>
              </a:tblPr>
              <a:tblGrid>
                <a:gridCol w="961589"/>
              </a:tblGrid>
              <a:tr h="194267">
                <a:tc>
                  <a:txBody>
                    <a:bodyPr/>
                    <a:lstStyle/>
                    <a:p>
                      <a:r>
                        <a:rPr lang="en-US" sz="800" dirty="0" err="1" smtClean="0"/>
                        <a:t>SalesAmount</a:t>
                      </a:r>
                      <a:endParaRPr lang="en-US" sz="800" dirty="0"/>
                    </a:p>
                  </a:txBody>
                  <a:tcPr marL="69915" marR="69915" marT="34960" marB="34960">
                    <a:solidFill>
                      <a:schemeClr val="accent1">
                        <a:lumMod val="75000"/>
                      </a:schemeClr>
                    </a:solidFill>
                  </a:tcPr>
                </a:tc>
              </a:tr>
              <a:tr h="186442">
                <a:tc>
                  <a:txBody>
                    <a:bodyPr/>
                    <a:lstStyle/>
                    <a:p>
                      <a:r>
                        <a:rPr lang="en-US" sz="700" dirty="0" smtClean="0"/>
                        <a:t>30.00</a:t>
                      </a:r>
                      <a:endParaRPr lang="en-US" sz="700" dirty="0"/>
                    </a:p>
                  </a:txBody>
                  <a:tcPr marL="69915" marR="69915" marT="34960" marB="34960">
                    <a:solidFill>
                      <a:schemeClr val="accent1">
                        <a:lumMod val="75000"/>
                      </a:schemeClr>
                    </a:solidFill>
                  </a:tcPr>
                </a:tc>
              </a:tr>
              <a:tr h="186442">
                <a:tc>
                  <a:txBody>
                    <a:bodyPr/>
                    <a:lstStyle/>
                    <a:p>
                      <a:r>
                        <a:rPr lang="en-US" sz="700" dirty="0" smtClean="0"/>
                        <a:t>17.00</a:t>
                      </a:r>
                      <a:endParaRPr lang="en-US" sz="700" dirty="0"/>
                    </a:p>
                  </a:txBody>
                  <a:tcPr marL="69915" marR="69915" marT="34960" marB="34960">
                    <a:solidFill>
                      <a:schemeClr val="accent1">
                        <a:lumMod val="75000"/>
                      </a:schemeClr>
                    </a:solidFill>
                  </a:tcPr>
                </a:tc>
              </a:tr>
              <a:tr h="186442">
                <a:tc>
                  <a:txBody>
                    <a:bodyPr/>
                    <a:lstStyle/>
                    <a:p>
                      <a:r>
                        <a:rPr lang="en-US" sz="700" dirty="0" smtClean="0"/>
                        <a:t>20.00</a:t>
                      </a:r>
                      <a:endParaRPr lang="en-US" sz="700" dirty="0"/>
                    </a:p>
                  </a:txBody>
                  <a:tcPr marL="69915" marR="69915" marT="34960" marB="34960">
                    <a:solidFill>
                      <a:schemeClr val="accent1">
                        <a:lumMod val="75000"/>
                      </a:schemeClr>
                    </a:solidFill>
                  </a:tcPr>
                </a:tc>
              </a:tr>
              <a:tr h="186442">
                <a:tc>
                  <a:txBody>
                    <a:bodyPr/>
                    <a:lstStyle/>
                    <a:p>
                      <a:r>
                        <a:rPr lang="en-US" sz="700" dirty="0" smtClean="0"/>
                        <a:t>17.00</a:t>
                      </a:r>
                      <a:endParaRPr lang="en-US" sz="700" dirty="0"/>
                    </a:p>
                  </a:txBody>
                  <a:tcPr marL="69915" marR="69915" marT="34960" marB="34960">
                    <a:solidFill>
                      <a:schemeClr val="accent1">
                        <a:lumMod val="75000"/>
                      </a:schemeClr>
                    </a:solidFill>
                  </a:tcPr>
                </a:tc>
              </a:tr>
              <a:tr h="186442">
                <a:tc>
                  <a:txBody>
                    <a:bodyPr/>
                    <a:lstStyle/>
                    <a:p>
                      <a:r>
                        <a:rPr lang="en-US" sz="700" dirty="0" smtClean="0"/>
                        <a:t>20.00</a:t>
                      </a:r>
                      <a:endParaRPr lang="en-US" sz="700" dirty="0"/>
                    </a:p>
                  </a:txBody>
                  <a:tcPr marL="69915" marR="69915" marT="34960" marB="34960">
                    <a:solidFill>
                      <a:schemeClr val="accent1">
                        <a:lumMod val="75000"/>
                      </a:schemeClr>
                    </a:solidFill>
                  </a:tcPr>
                </a:tc>
              </a:tr>
              <a:tr h="186442">
                <a:tc>
                  <a:txBody>
                    <a:bodyPr/>
                    <a:lstStyle/>
                    <a:p>
                      <a:r>
                        <a:rPr lang="en-US" sz="700" dirty="0" smtClean="0"/>
                        <a:t>25.00</a:t>
                      </a:r>
                      <a:endParaRPr lang="en-US" sz="700" dirty="0"/>
                    </a:p>
                  </a:txBody>
                  <a:tcPr marL="69915" marR="69915" marT="34960" marB="34960">
                    <a:solidFill>
                      <a:schemeClr val="accent1">
                        <a:lumMod val="75000"/>
                      </a:schemeClr>
                    </a:solidFill>
                  </a:tcPr>
                </a:tc>
              </a:tr>
            </a:tbl>
          </a:graphicData>
        </a:graphic>
      </p:graphicFrame>
      <p:graphicFrame>
        <p:nvGraphicFramePr>
          <p:cNvPr id="10" name="Table 9"/>
          <p:cNvGraphicFramePr>
            <a:graphicFrameLocks noGrp="1"/>
          </p:cNvGraphicFramePr>
          <p:nvPr>
            <p:extLst/>
          </p:nvPr>
        </p:nvGraphicFramePr>
        <p:xfrm>
          <a:off x="2759235" y="4135142"/>
          <a:ext cx="961589" cy="1111169"/>
        </p:xfrm>
        <a:graphic>
          <a:graphicData uri="http://schemas.openxmlformats.org/drawingml/2006/table">
            <a:tbl>
              <a:tblPr firstRow="1" bandRow="1">
                <a:tableStyleId>{3B4B98B0-60AC-42C2-AFA5-B58CD77FA1E5}</a:tableStyleId>
              </a:tblPr>
              <a:tblGrid>
                <a:gridCol w="961589"/>
              </a:tblGrid>
              <a:tr h="19426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t>OrderDateKey</a:t>
                      </a:r>
                      <a:endParaRPr lang="en-US" sz="800" dirty="0" smtClean="0"/>
                    </a:p>
                  </a:txBody>
                  <a:tcPr marL="52452" marR="52452" marT="34960" marB="34960">
                    <a:solidFill>
                      <a:schemeClr val="accent1">
                        <a:lumMod val="75000"/>
                      </a:schemeClr>
                    </a:solidFill>
                  </a:tcPr>
                </a:tc>
              </a:tr>
              <a:tr h="152817">
                <a:tc>
                  <a:txBody>
                    <a:bodyPr/>
                    <a:lstStyle/>
                    <a:p>
                      <a:r>
                        <a:rPr lang="en-US" sz="500" dirty="0" smtClean="0"/>
                        <a:t>20101108</a:t>
                      </a:r>
                      <a:endParaRPr lang="en-US" sz="500" dirty="0"/>
                    </a:p>
                  </a:txBody>
                  <a:tcPr marL="69915" marR="69915" marT="34960" marB="34960">
                    <a:solidFill>
                      <a:schemeClr val="accent1">
                        <a:lumMod val="75000"/>
                      </a:schemeClr>
                    </a:solidFill>
                  </a:tcPr>
                </a:tc>
              </a:tr>
              <a:tr h="152817">
                <a:tc>
                  <a:txBody>
                    <a:bodyPr/>
                    <a:lstStyle/>
                    <a:p>
                      <a:r>
                        <a:rPr lang="en-US" sz="500" dirty="0" smtClean="0"/>
                        <a:t>20101108</a:t>
                      </a:r>
                      <a:endParaRPr lang="en-US" sz="500" dirty="0"/>
                    </a:p>
                  </a:txBody>
                  <a:tcPr marL="69915" marR="69915" marT="34960" marB="34960">
                    <a:solidFill>
                      <a:schemeClr val="accent1">
                        <a:lumMod val="75000"/>
                      </a:schemeClr>
                    </a:solidFill>
                  </a:tcPr>
                </a:tc>
              </a:tr>
              <a:tr h="152817">
                <a:tc>
                  <a:txBody>
                    <a:bodyPr/>
                    <a:lstStyle/>
                    <a:p>
                      <a:r>
                        <a:rPr lang="en-US" sz="500" dirty="0" smtClean="0"/>
                        <a:t>20101108</a:t>
                      </a:r>
                      <a:endParaRPr lang="en-US" sz="500" dirty="0"/>
                    </a:p>
                  </a:txBody>
                  <a:tcPr marL="69915" marR="69915" marT="34960" marB="34960">
                    <a:solidFill>
                      <a:schemeClr val="accent1">
                        <a:lumMod val="75000"/>
                      </a:schemeClr>
                    </a:solidFill>
                  </a:tcPr>
                </a:tc>
              </a:tr>
              <a:tr h="152817">
                <a:tc>
                  <a:txBody>
                    <a:bodyPr/>
                    <a:lstStyle/>
                    <a:p>
                      <a:r>
                        <a:rPr lang="en-US" sz="500" dirty="0" smtClean="0"/>
                        <a:t>20101109</a:t>
                      </a:r>
                      <a:endParaRPr lang="en-US" sz="500" dirty="0"/>
                    </a:p>
                  </a:txBody>
                  <a:tcPr marL="69915" marR="69915" marT="34960" marB="34960">
                    <a:solidFill>
                      <a:schemeClr val="accent1">
                        <a:lumMod val="75000"/>
                      </a:schemeClr>
                    </a:solidFill>
                  </a:tcPr>
                </a:tc>
              </a:tr>
              <a:tr h="152817">
                <a:tc>
                  <a:txBody>
                    <a:bodyPr/>
                    <a:lstStyle/>
                    <a:p>
                      <a:r>
                        <a:rPr lang="en-US" sz="500" dirty="0" smtClean="0"/>
                        <a:t>20101109</a:t>
                      </a:r>
                      <a:endParaRPr lang="en-US" sz="500" dirty="0"/>
                    </a:p>
                  </a:txBody>
                  <a:tcPr marL="69915" marR="69915" marT="34960" marB="34960">
                    <a:solidFill>
                      <a:schemeClr val="accent1">
                        <a:lumMod val="75000"/>
                      </a:schemeClr>
                    </a:solidFill>
                  </a:tcPr>
                </a:tc>
              </a:tr>
              <a:tr h="15281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500" dirty="0" smtClean="0"/>
                        <a:t>20101109</a:t>
                      </a:r>
                    </a:p>
                  </a:txBody>
                  <a:tcPr marL="69915" marR="69915" marT="34960" marB="34960">
                    <a:solidFill>
                      <a:schemeClr val="accent1">
                        <a:lumMod val="75000"/>
                      </a:schemeClr>
                    </a:solidFill>
                  </a:tcPr>
                </a:tc>
              </a:tr>
            </a:tbl>
          </a:graphicData>
        </a:graphic>
      </p:graphicFrame>
      <p:graphicFrame>
        <p:nvGraphicFramePr>
          <p:cNvPr id="11" name="Table 10"/>
          <p:cNvGraphicFramePr>
            <a:graphicFrameLocks noGrp="1"/>
          </p:cNvGraphicFramePr>
          <p:nvPr>
            <p:extLst/>
          </p:nvPr>
        </p:nvGraphicFramePr>
        <p:xfrm>
          <a:off x="3851949" y="4274975"/>
          <a:ext cx="961589" cy="1253867"/>
        </p:xfrm>
        <a:graphic>
          <a:graphicData uri="http://schemas.openxmlformats.org/drawingml/2006/table">
            <a:tbl>
              <a:tblPr firstRow="1" bandRow="1">
                <a:tableStyleId>{3B4B98B0-60AC-42C2-AFA5-B58CD77FA1E5}</a:tableStyleId>
              </a:tblPr>
              <a:tblGrid>
                <a:gridCol w="961589"/>
              </a:tblGrid>
              <a:tr h="194267">
                <a:tc>
                  <a:txBody>
                    <a:bodyPr/>
                    <a:lstStyle/>
                    <a:p>
                      <a:r>
                        <a:rPr lang="en-US" sz="800" dirty="0" err="1" smtClean="0"/>
                        <a:t>ProductKey</a:t>
                      </a:r>
                      <a:endParaRPr lang="en-US" sz="700" dirty="0"/>
                    </a:p>
                  </a:txBody>
                  <a:tcPr marL="69915" marR="69915" marT="34960" marB="34960">
                    <a:solidFill>
                      <a:schemeClr val="accent1">
                        <a:lumMod val="75000"/>
                      </a:schemeClr>
                    </a:solidFill>
                  </a:tcPr>
                </a:tc>
              </a:tr>
              <a:tr h="176583">
                <a:tc>
                  <a:txBody>
                    <a:bodyPr/>
                    <a:lstStyle/>
                    <a:p>
                      <a:r>
                        <a:rPr lang="en-US" sz="700" dirty="0" smtClean="0"/>
                        <a:t>102</a:t>
                      </a:r>
                      <a:endParaRPr lang="en-US" sz="700" dirty="0"/>
                    </a:p>
                  </a:txBody>
                  <a:tcPr marL="69915" marR="69915" marT="34960" marB="34960">
                    <a:solidFill>
                      <a:schemeClr val="accent1">
                        <a:lumMod val="75000"/>
                      </a:schemeClr>
                    </a:solidFill>
                  </a:tcPr>
                </a:tc>
              </a:tr>
              <a:tr h="176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t>106</a:t>
                      </a:r>
                    </a:p>
                  </a:txBody>
                  <a:tcPr marL="69915" marR="69915" marT="34960" marB="34960">
                    <a:solidFill>
                      <a:schemeClr val="accent1">
                        <a:lumMod val="75000"/>
                      </a:schemeClr>
                    </a:solidFill>
                  </a:tcPr>
                </a:tc>
              </a:tr>
              <a:tr h="176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smtClean="0"/>
                        <a:t>109</a:t>
                      </a:r>
                    </a:p>
                  </a:txBody>
                  <a:tcPr marL="69915" marR="69915" marT="34960" marB="34960">
                    <a:solidFill>
                      <a:schemeClr val="accent1">
                        <a:lumMod val="75000"/>
                      </a:schemeClr>
                    </a:solidFill>
                  </a:tcPr>
                </a:tc>
              </a:tr>
              <a:tr h="176583">
                <a:tc>
                  <a:txBody>
                    <a:bodyPr/>
                    <a:lstStyle/>
                    <a:p>
                      <a:r>
                        <a:rPr lang="en-US" sz="700" dirty="0" smtClean="0"/>
                        <a:t>106</a:t>
                      </a:r>
                      <a:endParaRPr lang="en-US" sz="700" dirty="0"/>
                    </a:p>
                  </a:txBody>
                  <a:tcPr marL="69915" marR="69915" marT="34960" marB="34960">
                    <a:solidFill>
                      <a:schemeClr val="accent1">
                        <a:lumMod val="75000"/>
                      </a:schemeClr>
                    </a:solidFill>
                  </a:tcPr>
                </a:tc>
              </a:tr>
              <a:tr h="176583">
                <a:tc>
                  <a:txBody>
                    <a:bodyPr/>
                    <a:lstStyle/>
                    <a:p>
                      <a:r>
                        <a:rPr lang="en-US" sz="700" dirty="0" smtClean="0"/>
                        <a:t>106</a:t>
                      </a:r>
                      <a:endParaRPr lang="en-US" sz="700" dirty="0"/>
                    </a:p>
                  </a:txBody>
                  <a:tcPr marL="69915" marR="69915" marT="34960" marB="34960">
                    <a:solidFill>
                      <a:schemeClr val="accent1">
                        <a:lumMod val="75000"/>
                      </a:schemeClr>
                    </a:solidFill>
                  </a:tcPr>
                </a:tc>
              </a:tr>
              <a:tr h="176583">
                <a:tc>
                  <a:txBody>
                    <a:bodyPr/>
                    <a:lstStyle/>
                    <a:p>
                      <a:r>
                        <a:rPr lang="en-US" sz="700" dirty="0" smtClean="0"/>
                        <a:t>103</a:t>
                      </a:r>
                      <a:endParaRPr lang="en-US" sz="700" dirty="0"/>
                    </a:p>
                  </a:txBody>
                  <a:tcPr marL="69915" marR="69915" marT="34960" marB="34960">
                    <a:solidFill>
                      <a:schemeClr val="accent1">
                        <a:lumMod val="75000"/>
                      </a:schemeClr>
                    </a:solidFill>
                  </a:tcPr>
                </a:tc>
              </a:tr>
            </a:tbl>
          </a:graphicData>
        </a:graphic>
      </p:graphicFrame>
      <p:graphicFrame>
        <p:nvGraphicFramePr>
          <p:cNvPr id="12" name="Table 11"/>
          <p:cNvGraphicFramePr>
            <a:graphicFrameLocks noGrp="1"/>
          </p:cNvGraphicFramePr>
          <p:nvPr>
            <p:extLst/>
          </p:nvPr>
        </p:nvGraphicFramePr>
        <p:xfrm>
          <a:off x="4900955" y="4321584"/>
          <a:ext cx="961589" cy="1314708"/>
        </p:xfrm>
        <a:graphic>
          <a:graphicData uri="http://schemas.openxmlformats.org/drawingml/2006/table">
            <a:tbl>
              <a:tblPr firstRow="1" bandRow="1">
                <a:tableStyleId>{3B4B98B0-60AC-42C2-AFA5-B58CD77FA1E5}</a:tableStyleId>
              </a:tblPr>
              <a:tblGrid>
                <a:gridCol w="961589"/>
              </a:tblGrid>
              <a:tr h="242478">
                <a:tc>
                  <a:txBody>
                    <a:bodyPr/>
                    <a:lstStyle/>
                    <a:p>
                      <a:r>
                        <a:rPr lang="en-US" sz="700" dirty="0" err="1" smtClean="0"/>
                        <a:t>StoreKey</a:t>
                      </a:r>
                      <a:endParaRPr lang="en-US" sz="700" dirty="0"/>
                    </a:p>
                  </a:txBody>
                  <a:tcPr marL="69915" marR="69915" marT="34960" marB="34960">
                    <a:solidFill>
                      <a:schemeClr val="accent1">
                        <a:lumMod val="75000"/>
                      </a:schemeClr>
                    </a:solidFill>
                  </a:tcPr>
                </a:tc>
              </a:tr>
              <a:tr h="178705">
                <a:tc>
                  <a:txBody>
                    <a:bodyPr/>
                    <a:lstStyle/>
                    <a:p>
                      <a:r>
                        <a:rPr lang="en-US" sz="700" dirty="0" smtClean="0"/>
                        <a:t>02</a:t>
                      </a:r>
                      <a:endParaRPr lang="en-US" sz="700" dirty="0"/>
                    </a:p>
                  </a:txBody>
                  <a:tcPr marL="69915" marR="69915" marT="34960" marB="34960">
                    <a:solidFill>
                      <a:schemeClr val="accent1">
                        <a:lumMod val="75000"/>
                      </a:schemeClr>
                    </a:solidFill>
                  </a:tcPr>
                </a:tc>
              </a:tr>
              <a:tr h="178705">
                <a:tc>
                  <a:txBody>
                    <a:bodyPr/>
                    <a:lstStyle/>
                    <a:p>
                      <a:r>
                        <a:rPr lang="en-US" sz="700" dirty="0" smtClean="0"/>
                        <a:t>03</a:t>
                      </a:r>
                      <a:endParaRPr lang="en-US" sz="700" dirty="0"/>
                    </a:p>
                  </a:txBody>
                  <a:tcPr marL="69915" marR="69915" marT="34960" marB="34960">
                    <a:solidFill>
                      <a:schemeClr val="accent1">
                        <a:lumMod val="75000"/>
                      </a:schemeClr>
                    </a:solidFill>
                  </a:tcPr>
                </a:tc>
              </a:tr>
              <a:tr h="178705">
                <a:tc>
                  <a:txBody>
                    <a:bodyPr/>
                    <a:lstStyle/>
                    <a:p>
                      <a:r>
                        <a:rPr lang="en-US" sz="700" dirty="0" smtClean="0"/>
                        <a:t>01</a:t>
                      </a:r>
                      <a:endParaRPr lang="en-US" sz="700" dirty="0"/>
                    </a:p>
                  </a:txBody>
                  <a:tcPr marL="69915" marR="69915" marT="34960" marB="34960">
                    <a:solidFill>
                      <a:schemeClr val="accent1">
                        <a:lumMod val="75000"/>
                      </a:schemeClr>
                    </a:solidFill>
                  </a:tcPr>
                </a:tc>
              </a:tr>
              <a:tr h="178705">
                <a:tc>
                  <a:txBody>
                    <a:bodyPr/>
                    <a:lstStyle/>
                    <a:p>
                      <a:r>
                        <a:rPr lang="en-US" sz="700" dirty="0" smtClean="0"/>
                        <a:t>04</a:t>
                      </a:r>
                      <a:endParaRPr lang="en-US" sz="700" dirty="0"/>
                    </a:p>
                  </a:txBody>
                  <a:tcPr marL="69915" marR="69915" marT="34960" marB="34960">
                    <a:solidFill>
                      <a:schemeClr val="accent1">
                        <a:lumMod val="75000"/>
                      </a:schemeClr>
                    </a:solidFill>
                  </a:tcPr>
                </a:tc>
              </a:tr>
              <a:tr h="178705">
                <a:tc>
                  <a:txBody>
                    <a:bodyPr/>
                    <a:lstStyle/>
                    <a:p>
                      <a:r>
                        <a:rPr lang="en-US" sz="700" dirty="0" smtClean="0"/>
                        <a:t>04</a:t>
                      </a:r>
                      <a:endParaRPr lang="en-US" sz="700" dirty="0"/>
                    </a:p>
                  </a:txBody>
                  <a:tcPr marL="69915" marR="69915" marT="34960" marB="34960">
                    <a:solidFill>
                      <a:schemeClr val="accent1">
                        <a:lumMod val="75000"/>
                      </a:schemeClr>
                    </a:solidFill>
                  </a:tcPr>
                </a:tc>
              </a:tr>
              <a:tr h="178705">
                <a:tc>
                  <a:txBody>
                    <a:bodyPr/>
                    <a:lstStyle/>
                    <a:p>
                      <a:r>
                        <a:rPr lang="en-US" sz="700" dirty="0" smtClean="0"/>
                        <a:t>01</a:t>
                      </a:r>
                      <a:endParaRPr lang="en-US" sz="700" dirty="0"/>
                    </a:p>
                  </a:txBody>
                  <a:tcPr marL="69915" marR="69915" marT="34960" marB="34960">
                    <a:solidFill>
                      <a:schemeClr val="accent1">
                        <a:lumMod val="75000"/>
                      </a:schemeClr>
                    </a:solidFill>
                  </a:tcPr>
                </a:tc>
              </a:tr>
            </a:tbl>
          </a:graphicData>
        </a:graphic>
      </p:graphicFrame>
      <p:graphicFrame>
        <p:nvGraphicFramePr>
          <p:cNvPr id="13" name="Table 12"/>
          <p:cNvGraphicFramePr>
            <a:graphicFrameLocks noGrp="1"/>
          </p:cNvGraphicFramePr>
          <p:nvPr>
            <p:extLst/>
          </p:nvPr>
        </p:nvGraphicFramePr>
        <p:xfrm>
          <a:off x="5949961" y="4193406"/>
          <a:ext cx="961589" cy="1093502"/>
        </p:xfrm>
        <a:graphic>
          <a:graphicData uri="http://schemas.openxmlformats.org/drawingml/2006/table">
            <a:tbl>
              <a:tblPr firstRow="1" bandRow="1">
                <a:tableStyleId>{3B4B98B0-60AC-42C2-AFA5-B58CD77FA1E5}</a:tableStyleId>
              </a:tblPr>
              <a:tblGrid>
                <a:gridCol w="961589"/>
              </a:tblGrid>
              <a:tr h="176583">
                <a:tc>
                  <a:txBody>
                    <a:bodyPr/>
                    <a:lstStyle/>
                    <a:p>
                      <a:r>
                        <a:rPr lang="en-US" sz="700" dirty="0" err="1" smtClean="0"/>
                        <a:t>RegionKey</a:t>
                      </a:r>
                      <a:endParaRPr lang="en-US" sz="700" dirty="0"/>
                    </a:p>
                  </a:txBody>
                  <a:tcPr marL="69915" marR="69915" marT="34960" marB="34960">
                    <a:solidFill>
                      <a:schemeClr val="accent1">
                        <a:lumMod val="75000"/>
                      </a:schemeClr>
                    </a:solidFill>
                  </a:tcPr>
                </a:tc>
              </a:tr>
              <a:tr h="152817">
                <a:tc>
                  <a:txBody>
                    <a:bodyPr/>
                    <a:lstStyle/>
                    <a:p>
                      <a:r>
                        <a:rPr lang="en-US" sz="500" dirty="0" smtClean="0"/>
                        <a:t>1</a:t>
                      </a:r>
                      <a:endParaRPr lang="en-US" sz="500" dirty="0"/>
                    </a:p>
                  </a:txBody>
                  <a:tcPr marL="69915" marR="69915" marT="34960" marB="34960">
                    <a:solidFill>
                      <a:schemeClr val="accent1">
                        <a:lumMod val="75000"/>
                      </a:schemeClr>
                    </a:solidFill>
                  </a:tcPr>
                </a:tc>
              </a:tr>
              <a:tr h="152817">
                <a:tc>
                  <a:txBody>
                    <a:bodyPr/>
                    <a:lstStyle/>
                    <a:p>
                      <a:r>
                        <a:rPr lang="en-US" sz="500" dirty="0" smtClean="0"/>
                        <a:t>2</a:t>
                      </a:r>
                      <a:endParaRPr lang="en-US" sz="500" dirty="0"/>
                    </a:p>
                  </a:txBody>
                  <a:tcPr marL="69915" marR="69915" marT="34960" marB="34960">
                    <a:solidFill>
                      <a:schemeClr val="accent1">
                        <a:lumMod val="75000"/>
                      </a:schemeClr>
                    </a:solidFill>
                  </a:tcPr>
                </a:tc>
              </a:tr>
              <a:tr h="152817">
                <a:tc>
                  <a:txBody>
                    <a:bodyPr/>
                    <a:lstStyle/>
                    <a:p>
                      <a:r>
                        <a:rPr lang="en-US" sz="500" dirty="0" smtClean="0"/>
                        <a:t>1</a:t>
                      </a:r>
                      <a:endParaRPr lang="en-US" sz="500" dirty="0"/>
                    </a:p>
                  </a:txBody>
                  <a:tcPr marL="69915" marR="69915" marT="34960" marB="34960">
                    <a:solidFill>
                      <a:schemeClr val="accent1">
                        <a:lumMod val="75000"/>
                      </a:schemeClr>
                    </a:solidFill>
                  </a:tcPr>
                </a:tc>
              </a:tr>
              <a:tr h="152817">
                <a:tc>
                  <a:txBody>
                    <a:bodyPr/>
                    <a:lstStyle/>
                    <a:p>
                      <a:r>
                        <a:rPr lang="en-US" sz="500" dirty="0" smtClean="0"/>
                        <a:t>2</a:t>
                      </a:r>
                      <a:endParaRPr lang="en-US" sz="500" dirty="0"/>
                    </a:p>
                  </a:txBody>
                  <a:tcPr marL="69915" marR="69915" marT="34960" marB="34960">
                    <a:solidFill>
                      <a:schemeClr val="accent1">
                        <a:lumMod val="75000"/>
                      </a:schemeClr>
                    </a:solidFill>
                  </a:tcPr>
                </a:tc>
              </a:tr>
              <a:tr h="152817">
                <a:tc>
                  <a:txBody>
                    <a:bodyPr/>
                    <a:lstStyle/>
                    <a:p>
                      <a:r>
                        <a:rPr lang="en-US" sz="500" dirty="0" smtClean="0"/>
                        <a:t>2</a:t>
                      </a:r>
                      <a:endParaRPr lang="en-US" sz="500" dirty="0"/>
                    </a:p>
                  </a:txBody>
                  <a:tcPr marL="69915" marR="69915" marT="34960" marB="34960">
                    <a:solidFill>
                      <a:schemeClr val="accent1">
                        <a:lumMod val="75000"/>
                      </a:schemeClr>
                    </a:solidFill>
                  </a:tcPr>
                </a:tc>
              </a:tr>
              <a:tr h="152817">
                <a:tc>
                  <a:txBody>
                    <a:bodyPr/>
                    <a:lstStyle/>
                    <a:p>
                      <a:r>
                        <a:rPr lang="en-US" sz="500" dirty="0" smtClean="0"/>
                        <a:t>1</a:t>
                      </a:r>
                      <a:endParaRPr lang="en-US" sz="500" dirty="0"/>
                    </a:p>
                  </a:txBody>
                  <a:tcPr marL="69915" marR="69915" marT="34960" marB="34960">
                    <a:solidFill>
                      <a:schemeClr val="accent1">
                        <a:lumMod val="75000"/>
                      </a:schemeClr>
                    </a:solidFill>
                  </a:tcPr>
                </a:tc>
              </a:tr>
            </a:tbl>
          </a:graphicData>
        </a:graphic>
      </p:graphicFrame>
      <p:graphicFrame>
        <p:nvGraphicFramePr>
          <p:cNvPr id="14" name="Table 13"/>
          <p:cNvGraphicFramePr>
            <a:graphicFrameLocks noGrp="1"/>
          </p:cNvGraphicFramePr>
          <p:nvPr>
            <p:extLst/>
          </p:nvPr>
        </p:nvGraphicFramePr>
        <p:xfrm>
          <a:off x="6998966" y="4251668"/>
          <a:ext cx="961589" cy="1236200"/>
        </p:xfrm>
        <a:graphic>
          <a:graphicData uri="http://schemas.openxmlformats.org/drawingml/2006/table">
            <a:tbl>
              <a:tblPr firstRow="1" bandRow="1">
                <a:tableStyleId>{3B4B98B0-60AC-42C2-AFA5-B58CD77FA1E5}</a:tableStyleId>
              </a:tblPr>
              <a:tblGrid>
                <a:gridCol w="961589"/>
              </a:tblGrid>
              <a:tr h="176583">
                <a:tc>
                  <a:txBody>
                    <a:bodyPr/>
                    <a:lstStyle/>
                    <a:p>
                      <a:r>
                        <a:rPr lang="en-US" sz="700" dirty="0" smtClean="0"/>
                        <a:t>Quantity</a:t>
                      </a:r>
                      <a:endParaRPr lang="en-US" sz="700" dirty="0"/>
                    </a:p>
                  </a:txBody>
                  <a:tcPr marL="69915" marR="69915" marT="34960" marB="34960">
                    <a:solidFill>
                      <a:schemeClr val="accent1">
                        <a:lumMod val="75000"/>
                      </a:schemeClr>
                    </a:solidFill>
                  </a:tcPr>
                </a:tc>
              </a:tr>
              <a:tr h="176583">
                <a:tc>
                  <a:txBody>
                    <a:bodyPr/>
                    <a:lstStyle/>
                    <a:p>
                      <a:r>
                        <a:rPr lang="en-US" sz="700" dirty="0" smtClean="0"/>
                        <a:t>1</a:t>
                      </a:r>
                      <a:endParaRPr lang="en-US" sz="700" dirty="0"/>
                    </a:p>
                  </a:txBody>
                  <a:tcPr marL="69915" marR="69915" marT="34960" marB="34960">
                    <a:solidFill>
                      <a:schemeClr val="accent1">
                        <a:lumMod val="75000"/>
                      </a:schemeClr>
                    </a:solidFill>
                  </a:tcPr>
                </a:tc>
              </a:tr>
              <a:tr h="176583">
                <a:tc>
                  <a:txBody>
                    <a:bodyPr/>
                    <a:lstStyle/>
                    <a:p>
                      <a:r>
                        <a:rPr lang="en-US" sz="700" dirty="0" smtClean="0"/>
                        <a:t>5</a:t>
                      </a:r>
                      <a:endParaRPr lang="en-US" sz="700" dirty="0"/>
                    </a:p>
                  </a:txBody>
                  <a:tcPr marL="69915" marR="69915" marT="34960" marB="34960">
                    <a:solidFill>
                      <a:schemeClr val="accent1">
                        <a:lumMod val="75000"/>
                      </a:schemeClr>
                    </a:solidFill>
                  </a:tcPr>
                </a:tc>
              </a:tr>
              <a:tr h="176583">
                <a:tc>
                  <a:txBody>
                    <a:bodyPr/>
                    <a:lstStyle/>
                    <a:p>
                      <a:r>
                        <a:rPr lang="en-US" sz="700" dirty="0" smtClean="0"/>
                        <a:t>1</a:t>
                      </a:r>
                      <a:endParaRPr lang="en-US" sz="700" dirty="0"/>
                    </a:p>
                  </a:txBody>
                  <a:tcPr marL="69915" marR="69915" marT="34960" marB="34960">
                    <a:solidFill>
                      <a:schemeClr val="accent1">
                        <a:lumMod val="75000"/>
                      </a:schemeClr>
                    </a:solidFill>
                  </a:tcPr>
                </a:tc>
              </a:tr>
              <a:tr h="176583">
                <a:tc>
                  <a:txBody>
                    <a:bodyPr/>
                    <a:lstStyle/>
                    <a:p>
                      <a:r>
                        <a:rPr lang="en-US" sz="700" dirty="0" smtClean="0"/>
                        <a:t>4</a:t>
                      </a:r>
                      <a:endParaRPr lang="en-US" sz="700" dirty="0"/>
                    </a:p>
                  </a:txBody>
                  <a:tcPr marL="69915" marR="69915" marT="34960" marB="34960">
                    <a:solidFill>
                      <a:schemeClr val="accent1">
                        <a:lumMod val="75000"/>
                      </a:schemeClr>
                    </a:solidFill>
                  </a:tcPr>
                </a:tc>
              </a:tr>
              <a:tr h="176583">
                <a:tc>
                  <a:txBody>
                    <a:bodyPr/>
                    <a:lstStyle/>
                    <a:p>
                      <a:r>
                        <a:rPr lang="en-US" sz="700" dirty="0" smtClean="0"/>
                        <a:t>5</a:t>
                      </a:r>
                      <a:endParaRPr lang="en-US" sz="700" dirty="0"/>
                    </a:p>
                  </a:txBody>
                  <a:tcPr marL="69915" marR="69915" marT="34960" marB="34960">
                    <a:solidFill>
                      <a:schemeClr val="accent1">
                        <a:lumMod val="75000"/>
                      </a:schemeClr>
                    </a:solidFill>
                  </a:tcPr>
                </a:tc>
              </a:tr>
              <a:tr h="176583">
                <a:tc>
                  <a:txBody>
                    <a:bodyPr/>
                    <a:lstStyle/>
                    <a:p>
                      <a:r>
                        <a:rPr lang="en-US" sz="700" dirty="0" smtClean="0"/>
                        <a:t>1</a:t>
                      </a:r>
                      <a:endParaRPr lang="en-US" sz="700" dirty="0"/>
                    </a:p>
                  </a:txBody>
                  <a:tcPr marL="69915" marR="69915" marT="34960" marB="34960">
                    <a:solidFill>
                      <a:schemeClr val="accent1">
                        <a:lumMod val="75000"/>
                      </a:schemeClr>
                    </a:solidFill>
                  </a:tcPr>
                </a:tc>
              </a:tr>
            </a:tbl>
          </a:graphicData>
        </a:graphic>
      </p:graphicFrame>
      <p:graphicFrame>
        <p:nvGraphicFramePr>
          <p:cNvPr id="15" name="Table 14"/>
          <p:cNvGraphicFramePr>
            <a:graphicFrameLocks noGrp="1"/>
          </p:cNvGraphicFramePr>
          <p:nvPr>
            <p:extLst/>
          </p:nvPr>
        </p:nvGraphicFramePr>
        <p:xfrm>
          <a:off x="8047972" y="4426459"/>
          <a:ext cx="961589" cy="1312919"/>
        </p:xfrm>
        <a:graphic>
          <a:graphicData uri="http://schemas.openxmlformats.org/drawingml/2006/table">
            <a:tbl>
              <a:tblPr firstRow="1" bandRow="1">
                <a:tableStyleId>{3B4B98B0-60AC-42C2-AFA5-B58CD77FA1E5}</a:tableStyleId>
              </a:tblPr>
              <a:tblGrid>
                <a:gridCol w="961589"/>
              </a:tblGrid>
              <a:tr h="194267">
                <a:tc>
                  <a:txBody>
                    <a:bodyPr/>
                    <a:lstStyle/>
                    <a:p>
                      <a:r>
                        <a:rPr lang="en-US" sz="800" dirty="0" err="1" smtClean="0"/>
                        <a:t>SalesAmount</a:t>
                      </a:r>
                      <a:endParaRPr lang="en-US" sz="800" dirty="0"/>
                    </a:p>
                  </a:txBody>
                  <a:tcPr marL="69915" marR="69915" marT="34960" marB="34960">
                    <a:solidFill>
                      <a:schemeClr val="accent1">
                        <a:lumMod val="75000"/>
                      </a:schemeClr>
                    </a:solidFill>
                  </a:tcPr>
                </a:tc>
              </a:tr>
              <a:tr h="186442">
                <a:tc>
                  <a:txBody>
                    <a:bodyPr/>
                    <a:lstStyle/>
                    <a:p>
                      <a:r>
                        <a:rPr lang="en-US" sz="700" dirty="0" smtClean="0"/>
                        <a:t>14.00</a:t>
                      </a:r>
                      <a:endParaRPr lang="en-US" sz="700" dirty="0"/>
                    </a:p>
                  </a:txBody>
                  <a:tcPr marL="69915" marR="69915" marT="34960" marB="34960">
                    <a:solidFill>
                      <a:schemeClr val="accent1">
                        <a:lumMod val="75000"/>
                      </a:schemeClr>
                    </a:solidFill>
                  </a:tcPr>
                </a:tc>
              </a:tr>
              <a:tr h="186442">
                <a:tc>
                  <a:txBody>
                    <a:bodyPr/>
                    <a:lstStyle/>
                    <a:p>
                      <a:r>
                        <a:rPr lang="en-US" sz="700" dirty="0" smtClean="0"/>
                        <a:t>25.00</a:t>
                      </a:r>
                      <a:endParaRPr lang="en-US" sz="700" dirty="0"/>
                    </a:p>
                  </a:txBody>
                  <a:tcPr marL="69915" marR="69915" marT="34960" marB="34960">
                    <a:solidFill>
                      <a:schemeClr val="accent1">
                        <a:lumMod val="75000"/>
                      </a:schemeClr>
                    </a:solidFill>
                  </a:tcPr>
                </a:tc>
              </a:tr>
              <a:tr h="186442">
                <a:tc>
                  <a:txBody>
                    <a:bodyPr/>
                    <a:lstStyle/>
                    <a:p>
                      <a:r>
                        <a:rPr lang="en-US" sz="700" dirty="0" smtClean="0"/>
                        <a:t>10.00</a:t>
                      </a:r>
                      <a:endParaRPr lang="en-US" sz="700" dirty="0"/>
                    </a:p>
                  </a:txBody>
                  <a:tcPr marL="69915" marR="69915" marT="34960" marB="34960">
                    <a:solidFill>
                      <a:schemeClr val="accent1">
                        <a:lumMod val="75000"/>
                      </a:schemeClr>
                    </a:solidFill>
                  </a:tcPr>
                </a:tc>
              </a:tr>
              <a:tr h="186442">
                <a:tc>
                  <a:txBody>
                    <a:bodyPr/>
                    <a:lstStyle/>
                    <a:p>
                      <a:r>
                        <a:rPr lang="en-US" sz="700" dirty="0" smtClean="0"/>
                        <a:t>20.00</a:t>
                      </a:r>
                      <a:endParaRPr lang="en-US" sz="700" dirty="0"/>
                    </a:p>
                  </a:txBody>
                  <a:tcPr marL="69915" marR="69915" marT="34960" marB="34960">
                    <a:solidFill>
                      <a:schemeClr val="accent1">
                        <a:lumMod val="75000"/>
                      </a:schemeClr>
                    </a:solidFill>
                  </a:tcPr>
                </a:tc>
              </a:tr>
              <a:tr h="186442">
                <a:tc>
                  <a:txBody>
                    <a:bodyPr/>
                    <a:lstStyle/>
                    <a:p>
                      <a:r>
                        <a:rPr lang="en-US" sz="700" dirty="0" smtClean="0"/>
                        <a:t>25.00</a:t>
                      </a:r>
                      <a:endParaRPr lang="en-US" sz="700" dirty="0"/>
                    </a:p>
                  </a:txBody>
                  <a:tcPr marL="69915" marR="69915" marT="34960" marB="34960">
                    <a:solidFill>
                      <a:schemeClr val="accent1">
                        <a:lumMod val="75000"/>
                      </a:schemeClr>
                    </a:solidFill>
                  </a:tcPr>
                </a:tc>
              </a:tr>
              <a:tr h="186442">
                <a:tc>
                  <a:txBody>
                    <a:bodyPr/>
                    <a:lstStyle/>
                    <a:p>
                      <a:r>
                        <a:rPr lang="en-US" sz="700" dirty="0" smtClean="0"/>
                        <a:t>17.00</a:t>
                      </a:r>
                      <a:endParaRPr lang="en-US" sz="700" dirty="0"/>
                    </a:p>
                  </a:txBody>
                  <a:tcPr marL="69915" marR="69915" marT="34960" marB="34960">
                    <a:solidFill>
                      <a:schemeClr val="accent1">
                        <a:lumMod val="75000"/>
                      </a:schemeClr>
                    </a:solidFill>
                  </a:tcPr>
                </a:tc>
              </a:tr>
            </a:tbl>
          </a:graphicData>
        </a:graphic>
      </p:graphicFrame>
      <p:sp>
        <p:nvSpPr>
          <p:cNvPr id="20" name="TextBox 19"/>
          <p:cNvSpPr txBox="1"/>
          <p:nvPr/>
        </p:nvSpPr>
        <p:spPr>
          <a:xfrm>
            <a:off x="2866563" y="1321805"/>
            <a:ext cx="6322632" cy="1107996"/>
          </a:xfrm>
          <a:prstGeom prst="rect">
            <a:avLst/>
          </a:prstGeom>
          <a:noFill/>
        </p:spPr>
        <p:txBody>
          <a:bodyPr wrap="square" lIns="0" tIns="0" rIns="0" bIns="0" rtlCol="0">
            <a:spAutoFit/>
          </a:bodyPr>
          <a:lstStyle/>
          <a:p>
            <a:pPr defTabSz="699221"/>
            <a:r>
              <a:rPr lang="en-US" sz="2400" dirty="0" smtClean="0">
                <a:solidFill>
                  <a:srgbClr val="FFFFFF"/>
                </a:solidFill>
                <a:latin typeface="Segoe UI Light"/>
              </a:rPr>
              <a:t>SELECT </a:t>
            </a:r>
            <a:r>
              <a:rPr lang="en-US" sz="2400" b="1" dirty="0" err="1" smtClean="0">
                <a:solidFill>
                  <a:srgbClr val="FFFFFF"/>
                </a:solidFill>
                <a:latin typeface="Segoe UI Light"/>
              </a:rPr>
              <a:t>ProductKey</a:t>
            </a:r>
            <a:r>
              <a:rPr lang="en-US" sz="2400" b="1" dirty="0" smtClean="0">
                <a:solidFill>
                  <a:srgbClr val="FFFFFF"/>
                </a:solidFill>
                <a:latin typeface="Segoe UI Light"/>
              </a:rPr>
              <a:t>, SUM</a:t>
            </a:r>
            <a:r>
              <a:rPr lang="en-US" sz="2400" dirty="0" smtClean="0">
                <a:solidFill>
                  <a:srgbClr val="FFFFFF"/>
                </a:solidFill>
                <a:latin typeface="Segoe UI Light"/>
              </a:rPr>
              <a:t> (</a:t>
            </a:r>
            <a:r>
              <a:rPr lang="en-US" sz="2400" b="1" dirty="0" err="1" smtClean="0">
                <a:solidFill>
                  <a:srgbClr val="FFFFFF"/>
                </a:solidFill>
                <a:latin typeface="Segoe UI Light"/>
              </a:rPr>
              <a:t>SalesAmount</a:t>
            </a:r>
            <a:r>
              <a:rPr lang="en-US" sz="2400" dirty="0" smtClean="0">
                <a:solidFill>
                  <a:srgbClr val="FFFFFF"/>
                </a:solidFill>
                <a:latin typeface="Segoe UI Light"/>
              </a:rPr>
              <a:t>) </a:t>
            </a:r>
          </a:p>
          <a:p>
            <a:pPr defTabSz="699221"/>
            <a:r>
              <a:rPr lang="en-US" sz="2400" dirty="0" smtClean="0">
                <a:solidFill>
                  <a:srgbClr val="FFFFFF"/>
                </a:solidFill>
                <a:latin typeface="Segoe UI Light"/>
              </a:rPr>
              <a:t>FROM </a:t>
            </a:r>
            <a:r>
              <a:rPr lang="en-US" sz="2400" dirty="0" err="1" smtClean="0">
                <a:solidFill>
                  <a:srgbClr val="FFFFFF"/>
                </a:solidFill>
                <a:latin typeface="Segoe UI Light"/>
              </a:rPr>
              <a:t>SalesTable</a:t>
            </a:r>
            <a:r>
              <a:rPr lang="en-US" sz="2400" dirty="0" smtClean="0">
                <a:solidFill>
                  <a:srgbClr val="FFFFFF"/>
                </a:solidFill>
                <a:latin typeface="Segoe UI Light"/>
              </a:rPr>
              <a:t> </a:t>
            </a:r>
          </a:p>
          <a:p>
            <a:pPr defTabSz="699221"/>
            <a:r>
              <a:rPr lang="en-US" sz="2400" dirty="0" smtClean="0">
                <a:solidFill>
                  <a:srgbClr val="FFFFFF"/>
                </a:solidFill>
                <a:latin typeface="Segoe UI Light"/>
              </a:rPr>
              <a:t>WHERE </a:t>
            </a:r>
            <a:r>
              <a:rPr lang="en-US" sz="2400" b="1" dirty="0" err="1" smtClean="0">
                <a:solidFill>
                  <a:srgbClr val="FFFFFF"/>
                </a:solidFill>
                <a:latin typeface="Segoe UI Light"/>
              </a:rPr>
              <a:t>OrderDateKey</a:t>
            </a:r>
            <a:r>
              <a:rPr lang="en-US" sz="2400" dirty="0" smtClean="0">
                <a:solidFill>
                  <a:srgbClr val="5C2D91"/>
                </a:solidFill>
                <a:latin typeface="Segoe UI Light"/>
              </a:rPr>
              <a:t> </a:t>
            </a:r>
            <a:r>
              <a:rPr lang="en-US" sz="2400" dirty="0" smtClean="0">
                <a:solidFill>
                  <a:srgbClr val="FFFFFF"/>
                </a:solidFill>
                <a:latin typeface="Segoe UI Light"/>
              </a:rPr>
              <a:t>&lt; 20101108</a:t>
            </a:r>
            <a:endParaRPr lang="en-US" sz="2400" dirty="0">
              <a:solidFill>
                <a:srgbClr val="FFFFFF"/>
              </a:solidFill>
              <a:latin typeface="Segoe UI Light"/>
            </a:endParaRPr>
          </a:p>
        </p:txBody>
      </p:sp>
      <p:grpSp>
        <p:nvGrpSpPr>
          <p:cNvPr id="30" name="Group 29"/>
          <p:cNvGrpSpPr/>
          <p:nvPr/>
        </p:nvGrpSpPr>
        <p:grpSpPr>
          <a:xfrm>
            <a:off x="5130509" y="3192462"/>
            <a:ext cx="2657454" cy="2944756"/>
            <a:chOff x="3301795" y="3224317"/>
            <a:chExt cx="3475588" cy="3851341"/>
          </a:xfrm>
        </p:grpSpPr>
        <p:grpSp>
          <p:nvGrpSpPr>
            <p:cNvPr id="2" name="Group 1"/>
            <p:cNvGrpSpPr/>
            <p:nvPr/>
          </p:nvGrpSpPr>
          <p:grpSpPr>
            <a:xfrm>
              <a:off x="3528485" y="3224317"/>
              <a:ext cx="3248898" cy="3053532"/>
              <a:chOff x="1811398" y="3586500"/>
              <a:chExt cx="3299392" cy="3053532"/>
            </a:xfrm>
          </p:grpSpPr>
          <p:cxnSp>
            <p:nvCxnSpPr>
              <p:cNvPr id="18" name="Straight Connector 17"/>
              <p:cNvCxnSpPr/>
              <p:nvPr/>
            </p:nvCxnSpPr>
            <p:spPr>
              <a:xfrm>
                <a:off x="1811398" y="3586500"/>
                <a:ext cx="3299392" cy="305353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811398" y="3586500"/>
                <a:ext cx="3137451" cy="289011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301795" y="6523772"/>
              <a:ext cx="3159860" cy="551886"/>
            </a:xfrm>
            <a:prstGeom prst="rect">
              <a:avLst/>
            </a:prstGeom>
            <a:noFill/>
          </p:spPr>
          <p:txBody>
            <a:bodyPr wrap="none" rtlCol="0">
              <a:spAutoFit/>
            </a:bodyPr>
            <a:lstStyle/>
            <a:p>
              <a:pPr defTabSz="699221"/>
              <a:r>
                <a:rPr lang="en-US" sz="2142" dirty="0" smtClean="0">
                  <a:solidFill>
                    <a:srgbClr val="FFFFFF"/>
                  </a:solidFill>
                  <a:latin typeface="Segoe UI Light"/>
                </a:rPr>
                <a:t>Column </a:t>
              </a:r>
              <a:r>
                <a:rPr lang="en-US" sz="2142" dirty="0">
                  <a:solidFill>
                    <a:srgbClr val="FFFFFF"/>
                  </a:solidFill>
                  <a:latin typeface="Segoe UI Light"/>
                </a:rPr>
                <a:t>Elimination</a:t>
              </a:r>
            </a:p>
          </p:txBody>
        </p:sp>
      </p:grpSp>
      <p:grpSp>
        <p:nvGrpSpPr>
          <p:cNvPr id="31" name="Group 30"/>
          <p:cNvGrpSpPr/>
          <p:nvPr/>
        </p:nvGrpSpPr>
        <p:grpSpPr>
          <a:xfrm>
            <a:off x="3043408" y="4255893"/>
            <a:ext cx="6960853" cy="1524593"/>
            <a:chOff x="1943753" y="4487150"/>
            <a:chExt cx="9103853" cy="1993960"/>
          </a:xfrm>
        </p:grpSpPr>
        <p:grpSp>
          <p:nvGrpSpPr>
            <p:cNvPr id="22" name="Group 21"/>
            <p:cNvGrpSpPr/>
            <p:nvPr/>
          </p:nvGrpSpPr>
          <p:grpSpPr>
            <a:xfrm>
              <a:off x="1943753" y="4487150"/>
              <a:ext cx="2221289" cy="1432194"/>
              <a:chOff x="1726019" y="3058632"/>
              <a:chExt cx="3520630" cy="3446276"/>
            </a:xfrm>
          </p:grpSpPr>
          <p:cxnSp>
            <p:nvCxnSpPr>
              <p:cNvPr id="23" name="Straight Connector 22"/>
              <p:cNvCxnSpPr/>
              <p:nvPr/>
            </p:nvCxnSpPr>
            <p:spPr>
              <a:xfrm>
                <a:off x="1726019" y="3136979"/>
                <a:ext cx="3472674" cy="3367929"/>
              </a:xfrm>
              <a:prstGeom prst="line">
                <a:avLst/>
              </a:prstGeom>
              <a:ln w="762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1830968" y="3058632"/>
                <a:ext cx="3415681" cy="3367929"/>
              </a:xfrm>
              <a:prstGeom prst="line">
                <a:avLst/>
              </a:prstGeom>
              <a:ln w="762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8442255" y="4832501"/>
              <a:ext cx="1329070" cy="1414131"/>
              <a:chOff x="1359437" y="3058632"/>
              <a:chExt cx="3887212" cy="3581400"/>
            </a:xfrm>
          </p:grpSpPr>
          <p:cxnSp>
            <p:nvCxnSpPr>
              <p:cNvPr id="26" name="Straight Connector 25"/>
              <p:cNvCxnSpPr/>
              <p:nvPr/>
            </p:nvCxnSpPr>
            <p:spPr>
              <a:xfrm>
                <a:off x="1359437" y="3058632"/>
                <a:ext cx="3887212" cy="3581400"/>
              </a:xfrm>
              <a:prstGeom prst="line">
                <a:avLst/>
              </a:prstGeom>
              <a:ln w="762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359437" y="3058632"/>
                <a:ext cx="3887212" cy="3581400"/>
              </a:xfrm>
              <a:prstGeom prst="line">
                <a:avLst/>
              </a:prstGeom>
              <a:ln w="762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rot="16200000">
              <a:off x="9614557" y="5048062"/>
              <a:ext cx="1883085" cy="983012"/>
            </a:xfrm>
            <a:prstGeom prst="rect">
              <a:avLst/>
            </a:prstGeom>
            <a:noFill/>
          </p:spPr>
          <p:txBody>
            <a:bodyPr wrap="none" rtlCol="0">
              <a:spAutoFit/>
            </a:bodyPr>
            <a:lstStyle/>
            <a:p>
              <a:pPr algn="ctr" defTabSz="699221"/>
              <a:r>
                <a:rPr lang="en-US" sz="2142" dirty="0" smtClean="0">
                  <a:solidFill>
                    <a:srgbClr val="FFFFFF"/>
                  </a:solidFill>
                  <a:latin typeface="Segoe UI Light"/>
                </a:rPr>
                <a:t>Rowgroup</a:t>
              </a:r>
              <a:endParaRPr lang="en-US" sz="2142" dirty="0" smtClean="0">
                <a:solidFill>
                  <a:srgbClr val="FFFFFF"/>
                </a:solidFill>
              </a:endParaRPr>
            </a:p>
            <a:p>
              <a:pPr algn="ctr" defTabSz="699221"/>
              <a:r>
                <a:rPr lang="en-US" sz="2142" dirty="0" smtClean="0">
                  <a:solidFill>
                    <a:srgbClr val="FFFFFF"/>
                  </a:solidFill>
                  <a:latin typeface="Segoe UI Light"/>
                </a:rPr>
                <a:t>Elimination</a:t>
              </a:r>
              <a:endParaRPr lang="en-US" sz="2142" dirty="0">
                <a:solidFill>
                  <a:srgbClr val="FFFFFF"/>
                </a:solidFill>
                <a:latin typeface="Segoe UI Light"/>
              </a:endParaRPr>
            </a:p>
          </p:txBody>
        </p:sp>
      </p:grpSp>
      <p:sp>
        <p:nvSpPr>
          <p:cNvPr id="33" name="Title 32"/>
          <p:cNvSpPr>
            <a:spLocks noGrp="1"/>
          </p:cNvSpPr>
          <p:nvPr>
            <p:ph type="title"/>
          </p:nvPr>
        </p:nvSpPr>
        <p:spPr/>
        <p:txBody>
          <a:bodyPr/>
          <a:lstStyle/>
          <a:p>
            <a:r>
              <a:rPr lang="en-US" sz="4399" dirty="0"/>
              <a:t>Query Processing - Read The Data Needed</a:t>
            </a:r>
          </a:p>
        </p:txBody>
      </p:sp>
    </p:spTree>
    <p:extLst>
      <p:ext uri="{BB962C8B-B14F-4D97-AF65-F5344CB8AC3E}">
        <p14:creationId xmlns:p14="http://schemas.microsoft.com/office/powerpoint/2010/main" val="3585268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0">
                                            <p:txEl>
                                              <p:pRg st="0" end="0"/>
                                            </p:txEl>
                                          </p:spTgt>
                                        </p:tgtEl>
                                        <p:attrNameLst>
                                          <p:attrName>style.color</p:attrName>
                                        </p:attrNameLst>
                                      </p:cBhvr>
                                      <p:to>
                                        <a:srgbClr val="D3EF29"/>
                                      </p:to>
                                    </p:animClr>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mph" presetSubtype="0" fill="hold" nodeType="clickEffect">
                                  <p:stCondLst>
                                    <p:cond delay="0"/>
                                  </p:stCondLst>
                                  <p:iterate type="lt">
                                    <p:tmPct val="4000"/>
                                  </p:iterate>
                                  <p:childTnLst>
                                    <p:set>
                                      <p:cBhvr override="childStyle">
                                        <p:cTn id="15" dur="500" fill="hold"/>
                                        <p:tgtEl>
                                          <p:spTgt spid="20">
                                            <p:txEl>
                                              <p:pRg st="2" end="2"/>
                                            </p:txEl>
                                          </p:spTgt>
                                        </p:tgtEl>
                                        <p:attrNameLst>
                                          <p:attrName>style.color</p:attrName>
                                        </p:attrNameLst>
                                      </p:cBhvr>
                                      <p:to>
                                        <p:clrVal>
                                          <a:srgbClr val="D3EF29"/>
                                        </p:clrVal>
                                      </p:to>
                                    </p:set>
                                    <p:set>
                                      <p:cBhvr>
                                        <p:cTn id="16" dur="500" fill="hold"/>
                                        <p:tgtEl>
                                          <p:spTgt spid="20">
                                            <p:txEl>
                                              <p:pRg st="2" end="2"/>
                                            </p:txEl>
                                          </p:spTgt>
                                        </p:tgtEl>
                                        <p:attrNameLst>
                                          <p:attrName>fillcolor</p:attrName>
                                        </p:attrNameLst>
                                      </p:cBhvr>
                                      <p:to>
                                        <p:clrVal>
                                          <a:srgbClr val="D3EF29"/>
                                        </p:clrVal>
                                      </p:to>
                                    </p:set>
                                    <p:set>
                                      <p:cBhvr>
                                        <p:cTn id="17" dur="500" fill="hold"/>
                                        <p:tgtEl>
                                          <p:spTgt spid="20">
                                            <p:txEl>
                                              <p:pRg st="2" end="2"/>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129" y="496"/>
            <a:ext cx="11189653" cy="1165588"/>
          </a:xfrm>
        </p:spPr>
        <p:txBody>
          <a:bodyPr/>
          <a:lstStyle/>
          <a:p>
            <a:r>
              <a:rPr lang="en-US" dirty="0" smtClean="0"/>
              <a:t>Query Processing: Rowgroup Elimination</a:t>
            </a:r>
            <a:endParaRPr lang="en-US" dirty="0"/>
          </a:p>
        </p:txBody>
      </p:sp>
      <p:sp>
        <p:nvSpPr>
          <p:cNvPr id="3" name="Content Placeholder 2"/>
          <p:cNvSpPr>
            <a:spLocks noGrp="1"/>
          </p:cNvSpPr>
          <p:nvPr>
            <p:ph idx="4294967295"/>
          </p:nvPr>
        </p:nvSpPr>
        <p:spPr>
          <a:xfrm>
            <a:off x="239119" y="1363965"/>
            <a:ext cx="11573945" cy="5081647"/>
          </a:xfrm>
          <a:prstGeom prst="rect">
            <a:avLst/>
          </a:prstGeom>
        </p:spPr>
        <p:txBody>
          <a:bodyPr>
            <a:normAutofit fontScale="85000" lnSpcReduction="20000"/>
          </a:bodyPr>
          <a:lstStyle/>
          <a:p>
            <a:pPr marL="0" indent="0">
              <a:buNone/>
            </a:pPr>
            <a:r>
              <a:rPr lang="en-US" sz="3944" dirty="0">
                <a:solidFill>
                  <a:schemeClr val="tx2">
                    <a:lumMod val="75000"/>
                  </a:schemeClr>
                </a:solidFill>
              </a:rPr>
              <a:t>Can significantly reduce the number of rows to be processed</a:t>
            </a:r>
          </a:p>
          <a:p>
            <a:r>
              <a:rPr lang="en-US" dirty="0" smtClean="0"/>
              <a:t>Worst case – need to scan the full column store</a:t>
            </a:r>
          </a:p>
          <a:p>
            <a:pPr lvl="1" indent="0">
              <a:buNone/>
            </a:pPr>
            <a:endParaRPr lang="en-US" dirty="0" smtClean="0"/>
          </a:p>
          <a:p>
            <a:pPr marL="0" indent="0">
              <a:buNone/>
            </a:pPr>
            <a:r>
              <a:rPr lang="en-US" sz="3944" dirty="0">
                <a:solidFill>
                  <a:schemeClr val="tx2">
                    <a:lumMod val="75000"/>
                  </a:schemeClr>
                </a:solidFill>
              </a:rPr>
              <a:t>Methodology</a:t>
            </a:r>
          </a:p>
          <a:p>
            <a:r>
              <a:rPr lang="en-US" b="1" dirty="0"/>
              <a:t>Predicate Pushdown</a:t>
            </a:r>
          </a:p>
          <a:p>
            <a:pPr marL="701551" lvl="1" indent="0">
              <a:buNone/>
            </a:pPr>
            <a:r>
              <a:rPr lang="en-US" dirty="0">
                <a:latin typeface="+mn-lt"/>
              </a:rPr>
              <a:t>Query engine pushes down simple predicates  (e.g. </a:t>
            </a:r>
            <a:r>
              <a:rPr lang="en-US" dirty="0" err="1">
                <a:latin typeface="+mn-lt"/>
              </a:rPr>
              <a:t>DateKey</a:t>
            </a:r>
            <a:r>
              <a:rPr lang="en-US" dirty="0">
                <a:latin typeface="+mn-lt"/>
              </a:rPr>
              <a:t> &gt; 20140601)</a:t>
            </a:r>
          </a:p>
          <a:p>
            <a:pPr lvl="1" indent="0">
              <a:buNone/>
            </a:pPr>
            <a:endParaRPr lang="en-US" dirty="0" smtClean="0">
              <a:latin typeface="+mn-lt"/>
            </a:endParaRPr>
          </a:p>
          <a:p>
            <a:r>
              <a:rPr lang="en-US" dirty="0" smtClean="0"/>
              <a:t>Metadata for each column (</a:t>
            </a:r>
            <a:r>
              <a:rPr lang="en-US" dirty="0" err="1" smtClean="0"/>
              <a:t>sys.column_store_segments</a:t>
            </a:r>
            <a:r>
              <a:rPr lang="en-US" dirty="0" smtClean="0"/>
              <a:t>) </a:t>
            </a:r>
          </a:p>
          <a:p>
            <a:pPr marL="701551" lvl="1" indent="0">
              <a:buNone/>
            </a:pPr>
            <a:r>
              <a:rPr lang="en-US" dirty="0" err="1" smtClean="0">
                <a:latin typeface="+mn-lt"/>
              </a:rPr>
              <a:t>min_data_id</a:t>
            </a:r>
            <a:r>
              <a:rPr lang="en-US" dirty="0"/>
              <a:t> </a:t>
            </a:r>
            <a:r>
              <a:rPr lang="en-US" dirty="0" smtClean="0"/>
              <a:t>and </a:t>
            </a:r>
            <a:r>
              <a:rPr lang="en-US" dirty="0" err="1" smtClean="0"/>
              <a:t>max_data_id</a:t>
            </a:r>
            <a:endParaRPr lang="en-US" dirty="0"/>
          </a:p>
          <a:p>
            <a:pPr marL="701551" lvl="1" indent="0">
              <a:buNone/>
            </a:pPr>
            <a:r>
              <a:rPr lang="en-US" dirty="0" smtClean="0">
                <a:latin typeface="+mn-lt"/>
              </a:rPr>
              <a:t>Only segments meeting the criteria are fetched or processed</a:t>
            </a:r>
          </a:p>
          <a:p>
            <a:pPr lvl="2" indent="0">
              <a:buNone/>
            </a:pPr>
            <a:endParaRPr lang="en-US" dirty="0" smtClean="0">
              <a:latin typeface="+mn-lt"/>
            </a:endParaRPr>
          </a:p>
          <a:p>
            <a:r>
              <a:rPr lang="en-US" dirty="0" smtClean="0"/>
              <a:t>Challenges </a:t>
            </a:r>
          </a:p>
          <a:p>
            <a:pPr marL="701551" lvl="1" indent="0">
              <a:buNone/>
            </a:pPr>
            <a:r>
              <a:rPr lang="en-US" dirty="0" smtClean="0">
                <a:latin typeface="+mn-lt"/>
              </a:rPr>
              <a:t>CCI: No implicit ordering. Create CCI on clustered </a:t>
            </a:r>
            <a:r>
              <a:rPr lang="en-US" dirty="0" err="1" smtClean="0">
                <a:latin typeface="+mn-lt"/>
              </a:rPr>
              <a:t>btree</a:t>
            </a:r>
            <a:r>
              <a:rPr lang="en-US" dirty="0" smtClean="0">
                <a:latin typeface="+mn-lt"/>
              </a:rPr>
              <a:t> index with DROP_EXISTING </a:t>
            </a:r>
            <a:r>
              <a:rPr lang="en-US" dirty="0">
                <a:latin typeface="+mn-lt"/>
              </a:rPr>
              <a:t>= </a:t>
            </a:r>
            <a:r>
              <a:rPr lang="en-US" dirty="0" smtClean="0">
                <a:latin typeface="+mn-lt"/>
              </a:rPr>
              <a:t>ON</a:t>
            </a:r>
          </a:p>
          <a:p>
            <a:pPr marL="1569375" lvl="2" indent="-466280">
              <a:buFont typeface="Arial" panose="020B0604020202020204" pitchFamily="34" charset="0"/>
              <a:buChar char="•"/>
            </a:pPr>
            <a:endParaRPr lang="en-US" dirty="0" smtClean="0"/>
          </a:p>
          <a:p>
            <a:pPr marL="1569375" lvl="2" indent="-466280">
              <a:buFont typeface="Arial" panose="020B0604020202020204" pitchFamily="34" charset="0"/>
              <a:buChar char="•"/>
            </a:pPr>
            <a:endParaRPr lang="en-US" dirty="0" smtClean="0"/>
          </a:p>
        </p:txBody>
      </p:sp>
    </p:spTree>
    <p:extLst>
      <p:ext uri="{BB962C8B-B14F-4D97-AF65-F5344CB8AC3E}">
        <p14:creationId xmlns:p14="http://schemas.microsoft.com/office/powerpoint/2010/main" val="3915062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a:xfrm>
            <a:off x="5804342" y="1827115"/>
            <a:ext cx="3122400" cy="3029147"/>
          </a:xfrm>
          <a:prstGeom prst="rect">
            <a:avLst/>
          </a:prstGeom>
          <a:solidFill>
            <a:schemeClr val="accent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 name="Title 1"/>
          <p:cNvSpPr>
            <a:spLocks noGrp="1"/>
          </p:cNvSpPr>
          <p:nvPr>
            <p:ph type="title"/>
          </p:nvPr>
        </p:nvSpPr>
        <p:spPr>
          <a:xfrm>
            <a:off x="276326" y="248904"/>
            <a:ext cx="11886191" cy="917314"/>
          </a:xfrm>
        </p:spPr>
        <p:txBody>
          <a:bodyPr/>
          <a:lstStyle/>
          <a:p>
            <a:r>
              <a:rPr lang="en-US" dirty="0"/>
              <a:t>Multi-Row Batch – Batch </a:t>
            </a:r>
            <a:r>
              <a:rPr lang="en-US" dirty="0" smtClean="0"/>
              <a:t>Mode Processing</a:t>
            </a:r>
            <a:endParaRPr lang="en-US" dirty="0"/>
          </a:p>
        </p:txBody>
      </p:sp>
      <p:grpSp>
        <p:nvGrpSpPr>
          <p:cNvPr id="4" name="Group 3"/>
          <p:cNvGrpSpPr/>
          <p:nvPr/>
        </p:nvGrpSpPr>
        <p:grpSpPr>
          <a:xfrm>
            <a:off x="6305087" y="2283085"/>
            <a:ext cx="677180" cy="2466102"/>
            <a:chOff x="1030647" y="2526927"/>
            <a:chExt cx="1000336" cy="2963915"/>
          </a:xfrm>
        </p:grpSpPr>
        <p:grpSp>
          <p:nvGrpSpPr>
            <p:cNvPr id="159" name="Group 158"/>
            <p:cNvGrpSpPr/>
            <p:nvPr/>
          </p:nvGrpSpPr>
          <p:grpSpPr>
            <a:xfrm>
              <a:off x="1030647" y="2526927"/>
              <a:ext cx="995410" cy="987972"/>
              <a:chOff x="2057400" y="1981200"/>
              <a:chExt cx="685800" cy="762000"/>
            </a:xfrm>
            <a:noFill/>
          </p:grpSpPr>
          <p:sp>
            <p:nvSpPr>
              <p:cNvPr id="173" name="Rectangle 172"/>
              <p:cNvSpPr/>
              <p:nvPr/>
            </p:nvSpPr>
            <p:spPr>
              <a:xfrm>
                <a:off x="2057400"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74" name="Rectangle 173"/>
              <p:cNvSpPr/>
              <p:nvPr/>
            </p:nvSpPr>
            <p:spPr>
              <a:xfrm>
                <a:off x="2057400"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75" name="Rectangle 174"/>
              <p:cNvSpPr/>
              <p:nvPr/>
            </p:nvSpPr>
            <p:spPr>
              <a:xfrm>
                <a:off x="2057400"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76" name="Rectangle 175"/>
              <p:cNvSpPr/>
              <p:nvPr/>
            </p:nvSpPr>
            <p:spPr>
              <a:xfrm>
                <a:off x="2057400"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77" name="Rectangle 176"/>
              <p:cNvSpPr/>
              <p:nvPr/>
            </p:nvSpPr>
            <p:spPr>
              <a:xfrm>
                <a:off x="2057400"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grpSp>
          <p:nvGrpSpPr>
            <p:cNvPr id="160" name="Group 159"/>
            <p:cNvGrpSpPr/>
            <p:nvPr/>
          </p:nvGrpSpPr>
          <p:grpSpPr>
            <a:xfrm>
              <a:off x="1030647" y="3514899"/>
              <a:ext cx="995410" cy="987972"/>
              <a:chOff x="2057400" y="1981200"/>
              <a:chExt cx="685800" cy="762000"/>
            </a:xfrm>
            <a:noFill/>
          </p:grpSpPr>
          <p:sp>
            <p:nvSpPr>
              <p:cNvPr id="168" name="Rectangle 167"/>
              <p:cNvSpPr/>
              <p:nvPr/>
            </p:nvSpPr>
            <p:spPr>
              <a:xfrm>
                <a:off x="2057400"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69" name="Rectangle 168"/>
              <p:cNvSpPr/>
              <p:nvPr/>
            </p:nvSpPr>
            <p:spPr>
              <a:xfrm>
                <a:off x="2057400"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70" name="Rectangle 169"/>
              <p:cNvSpPr/>
              <p:nvPr/>
            </p:nvSpPr>
            <p:spPr>
              <a:xfrm>
                <a:off x="2057400"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r>
                  <a:rPr lang="en-US" sz="1378" b="1" dirty="0">
                    <a:solidFill>
                      <a:srgbClr val="FF0000"/>
                    </a:solidFill>
                  </a:rPr>
                  <a:t>C1</a:t>
                </a:r>
              </a:p>
            </p:txBody>
          </p:sp>
          <p:sp>
            <p:nvSpPr>
              <p:cNvPr id="171" name="Rectangle 170"/>
              <p:cNvSpPr/>
              <p:nvPr/>
            </p:nvSpPr>
            <p:spPr>
              <a:xfrm>
                <a:off x="2057400"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72" name="Rectangle 171"/>
              <p:cNvSpPr/>
              <p:nvPr/>
            </p:nvSpPr>
            <p:spPr>
              <a:xfrm>
                <a:off x="2057400"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grpSp>
          <p:nvGrpSpPr>
            <p:cNvPr id="161" name="Group 160"/>
            <p:cNvGrpSpPr/>
            <p:nvPr/>
          </p:nvGrpSpPr>
          <p:grpSpPr>
            <a:xfrm>
              <a:off x="1030647" y="4502870"/>
              <a:ext cx="995410" cy="987972"/>
              <a:chOff x="2057400" y="1981200"/>
              <a:chExt cx="685800" cy="762000"/>
            </a:xfrm>
            <a:noFill/>
          </p:grpSpPr>
          <p:sp>
            <p:nvSpPr>
              <p:cNvPr id="163" name="Rectangle 162"/>
              <p:cNvSpPr/>
              <p:nvPr/>
            </p:nvSpPr>
            <p:spPr>
              <a:xfrm>
                <a:off x="2057400"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64" name="Rectangle 163"/>
              <p:cNvSpPr/>
              <p:nvPr/>
            </p:nvSpPr>
            <p:spPr>
              <a:xfrm>
                <a:off x="2057400"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65" name="Rectangle 164"/>
              <p:cNvSpPr/>
              <p:nvPr/>
            </p:nvSpPr>
            <p:spPr>
              <a:xfrm>
                <a:off x="2057400"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66" name="Rectangle 165"/>
              <p:cNvSpPr/>
              <p:nvPr/>
            </p:nvSpPr>
            <p:spPr>
              <a:xfrm>
                <a:off x="2057400"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67" name="Rectangle 166"/>
              <p:cNvSpPr/>
              <p:nvPr/>
            </p:nvSpPr>
            <p:spPr>
              <a:xfrm>
                <a:off x="2057400"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sp>
          <p:nvSpPr>
            <p:cNvPr id="162" name="Rectangle 161"/>
            <p:cNvSpPr/>
            <p:nvPr/>
          </p:nvSpPr>
          <p:spPr>
            <a:xfrm>
              <a:off x="1035573" y="2526927"/>
              <a:ext cx="995410" cy="296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sp>
        <p:nvSpPr>
          <p:cNvPr id="178" name="TextBox 177"/>
          <p:cNvSpPr txBox="1"/>
          <p:nvPr/>
        </p:nvSpPr>
        <p:spPr>
          <a:xfrm>
            <a:off x="6305087" y="1994764"/>
            <a:ext cx="2335942" cy="280718"/>
          </a:xfrm>
          <a:prstGeom prst="rect">
            <a:avLst/>
          </a:prstGeom>
          <a:noFill/>
          <a:ln>
            <a:solidFill>
              <a:schemeClr val="tx1"/>
            </a:solidFill>
          </a:ln>
        </p:spPr>
        <p:txBody>
          <a:bodyPr wrap="square" rtlCol="0">
            <a:spAutoFit/>
          </a:bodyPr>
          <a:lstStyle/>
          <a:p>
            <a:pPr algn="ctr" defTabSz="699221"/>
            <a:r>
              <a:rPr lang="en-US" sz="1224" b="1" dirty="0">
                <a:solidFill>
                  <a:srgbClr val="FFFFFF"/>
                </a:solidFill>
              </a:rPr>
              <a:t>Column vectors</a:t>
            </a:r>
          </a:p>
        </p:txBody>
      </p:sp>
      <p:sp>
        <p:nvSpPr>
          <p:cNvPr id="217" name="TextBox 216"/>
          <p:cNvSpPr txBox="1"/>
          <p:nvPr/>
        </p:nvSpPr>
        <p:spPr>
          <a:xfrm>
            <a:off x="6093219" y="1564971"/>
            <a:ext cx="2356289" cy="304379"/>
          </a:xfrm>
          <a:prstGeom prst="rect">
            <a:avLst/>
          </a:prstGeom>
          <a:noFill/>
        </p:spPr>
        <p:txBody>
          <a:bodyPr wrap="square" rtlCol="0">
            <a:spAutoFit/>
          </a:bodyPr>
          <a:lstStyle/>
          <a:p>
            <a:pPr defTabSz="699221"/>
            <a:r>
              <a:rPr lang="en-US" sz="1378" dirty="0">
                <a:solidFill>
                  <a:srgbClr val="FFFFFF"/>
                </a:solidFill>
              </a:rPr>
              <a:t>Batch object</a:t>
            </a:r>
          </a:p>
        </p:txBody>
      </p:sp>
      <p:grpSp>
        <p:nvGrpSpPr>
          <p:cNvPr id="219" name="Group 218"/>
          <p:cNvGrpSpPr/>
          <p:nvPr/>
        </p:nvGrpSpPr>
        <p:grpSpPr>
          <a:xfrm>
            <a:off x="7237407" y="2279557"/>
            <a:ext cx="677070" cy="2466102"/>
            <a:chOff x="1035411" y="2526927"/>
            <a:chExt cx="1000175" cy="2963915"/>
          </a:xfrm>
        </p:grpSpPr>
        <p:grpSp>
          <p:nvGrpSpPr>
            <p:cNvPr id="220" name="Group 219"/>
            <p:cNvGrpSpPr/>
            <p:nvPr/>
          </p:nvGrpSpPr>
          <p:grpSpPr>
            <a:xfrm>
              <a:off x="1035411" y="2526927"/>
              <a:ext cx="999882" cy="987972"/>
              <a:chOff x="2060682" y="1981200"/>
              <a:chExt cx="688881" cy="762000"/>
            </a:xfrm>
            <a:noFill/>
          </p:grpSpPr>
          <p:sp>
            <p:nvSpPr>
              <p:cNvPr id="234" name="Rectangle 233"/>
              <p:cNvSpPr/>
              <p:nvPr/>
            </p:nvSpPr>
            <p:spPr>
              <a:xfrm>
                <a:off x="2060682"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35" name="Rectangle 234"/>
              <p:cNvSpPr/>
              <p:nvPr/>
            </p:nvSpPr>
            <p:spPr>
              <a:xfrm>
                <a:off x="2063763"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36" name="Rectangle 235"/>
              <p:cNvSpPr/>
              <p:nvPr/>
            </p:nvSpPr>
            <p:spPr>
              <a:xfrm>
                <a:off x="2063763"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37" name="Rectangle 236"/>
              <p:cNvSpPr/>
              <p:nvPr/>
            </p:nvSpPr>
            <p:spPr>
              <a:xfrm>
                <a:off x="2063763"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38" name="Rectangle 237"/>
              <p:cNvSpPr/>
              <p:nvPr/>
            </p:nvSpPr>
            <p:spPr>
              <a:xfrm>
                <a:off x="2063763"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grpSp>
          <p:nvGrpSpPr>
            <p:cNvPr id="221" name="Group 220"/>
            <p:cNvGrpSpPr/>
            <p:nvPr/>
          </p:nvGrpSpPr>
          <p:grpSpPr>
            <a:xfrm>
              <a:off x="1037521" y="3514899"/>
              <a:ext cx="998065" cy="987972"/>
              <a:chOff x="2062135" y="1981200"/>
              <a:chExt cx="687629" cy="762000"/>
            </a:xfrm>
            <a:noFill/>
          </p:grpSpPr>
          <p:sp>
            <p:nvSpPr>
              <p:cNvPr id="229" name="Rectangle 228"/>
              <p:cNvSpPr/>
              <p:nvPr/>
            </p:nvSpPr>
            <p:spPr>
              <a:xfrm>
                <a:off x="2063763"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30" name="Rectangle 229"/>
              <p:cNvSpPr/>
              <p:nvPr/>
            </p:nvSpPr>
            <p:spPr>
              <a:xfrm>
                <a:off x="2063763"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31" name="Rectangle 230"/>
              <p:cNvSpPr/>
              <p:nvPr/>
            </p:nvSpPr>
            <p:spPr>
              <a:xfrm>
                <a:off x="2062135"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r>
                  <a:rPr lang="en-US" sz="1378" b="1" dirty="0">
                    <a:solidFill>
                      <a:srgbClr val="FF0000"/>
                    </a:solidFill>
                  </a:rPr>
                  <a:t>C10</a:t>
                </a:r>
              </a:p>
            </p:txBody>
          </p:sp>
          <p:sp>
            <p:nvSpPr>
              <p:cNvPr id="232" name="Rectangle 231"/>
              <p:cNvSpPr/>
              <p:nvPr/>
            </p:nvSpPr>
            <p:spPr>
              <a:xfrm>
                <a:off x="2063964"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33" name="Rectangle 232"/>
              <p:cNvSpPr/>
              <p:nvPr/>
            </p:nvSpPr>
            <p:spPr>
              <a:xfrm>
                <a:off x="2063964"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grpSp>
          <p:nvGrpSpPr>
            <p:cNvPr id="222" name="Group 221"/>
            <p:cNvGrpSpPr/>
            <p:nvPr/>
          </p:nvGrpSpPr>
          <p:grpSpPr>
            <a:xfrm>
              <a:off x="1040175" y="4502870"/>
              <a:ext cx="995410" cy="987972"/>
              <a:chOff x="2063964" y="1981200"/>
              <a:chExt cx="685800" cy="762000"/>
            </a:xfrm>
            <a:noFill/>
          </p:grpSpPr>
          <p:sp>
            <p:nvSpPr>
              <p:cNvPr id="224" name="Rectangle 223"/>
              <p:cNvSpPr/>
              <p:nvPr/>
            </p:nvSpPr>
            <p:spPr>
              <a:xfrm>
                <a:off x="2063964"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25" name="Rectangle 224"/>
              <p:cNvSpPr/>
              <p:nvPr/>
            </p:nvSpPr>
            <p:spPr>
              <a:xfrm>
                <a:off x="2063964"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26" name="Rectangle 225"/>
              <p:cNvSpPr/>
              <p:nvPr/>
            </p:nvSpPr>
            <p:spPr>
              <a:xfrm>
                <a:off x="2063964"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27" name="Rectangle 226"/>
              <p:cNvSpPr/>
              <p:nvPr/>
            </p:nvSpPr>
            <p:spPr>
              <a:xfrm>
                <a:off x="2063964"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28" name="Rectangle 227"/>
              <p:cNvSpPr/>
              <p:nvPr/>
            </p:nvSpPr>
            <p:spPr>
              <a:xfrm>
                <a:off x="2063964"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sp>
          <p:nvSpPr>
            <p:cNvPr id="223" name="Rectangle 222"/>
            <p:cNvSpPr/>
            <p:nvPr/>
          </p:nvSpPr>
          <p:spPr>
            <a:xfrm>
              <a:off x="1040046" y="2526927"/>
              <a:ext cx="995410" cy="296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239" name="Group 238"/>
          <p:cNvGrpSpPr/>
          <p:nvPr/>
        </p:nvGrpSpPr>
        <p:grpSpPr>
          <a:xfrm>
            <a:off x="8180320" y="2279557"/>
            <a:ext cx="676982" cy="2466102"/>
            <a:chOff x="1040175" y="2526927"/>
            <a:chExt cx="1000044" cy="2963915"/>
          </a:xfrm>
        </p:grpSpPr>
        <p:grpSp>
          <p:nvGrpSpPr>
            <p:cNvPr id="240" name="Group 239"/>
            <p:cNvGrpSpPr/>
            <p:nvPr/>
          </p:nvGrpSpPr>
          <p:grpSpPr>
            <a:xfrm>
              <a:off x="1040175" y="2526927"/>
              <a:ext cx="995410" cy="987972"/>
              <a:chOff x="2063964" y="1981200"/>
              <a:chExt cx="685800" cy="762000"/>
            </a:xfrm>
            <a:noFill/>
          </p:grpSpPr>
          <p:sp>
            <p:nvSpPr>
              <p:cNvPr id="254" name="Rectangle 253"/>
              <p:cNvSpPr/>
              <p:nvPr/>
            </p:nvSpPr>
            <p:spPr>
              <a:xfrm>
                <a:off x="2063964"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55" name="Rectangle 254"/>
              <p:cNvSpPr/>
              <p:nvPr/>
            </p:nvSpPr>
            <p:spPr>
              <a:xfrm>
                <a:off x="2063964"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56" name="Rectangle 255"/>
              <p:cNvSpPr/>
              <p:nvPr/>
            </p:nvSpPr>
            <p:spPr>
              <a:xfrm>
                <a:off x="2063964"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57" name="Rectangle 256"/>
              <p:cNvSpPr/>
              <p:nvPr/>
            </p:nvSpPr>
            <p:spPr>
              <a:xfrm>
                <a:off x="2063964"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58" name="Rectangle 257"/>
              <p:cNvSpPr/>
              <p:nvPr/>
            </p:nvSpPr>
            <p:spPr>
              <a:xfrm>
                <a:off x="2063964"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grpSp>
          <p:nvGrpSpPr>
            <p:cNvPr id="241" name="Group 240"/>
            <p:cNvGrpSpPr/>
            <p:nvPr/>
          </p:nvGrpSpPr>
          <p:grpSpPr>
            <a:xfrm>
              <a:off x="1040175" y="3514899"/>
              <a:ext cx="995410" cy="987972"/>
              <a:chOff x="2063964" y="1981200"/>
              <a:chExt cx="685800" cy="762000"/>
            </a:xfrm>
            <a:noFill/>
          </p:grpSpPr>
          <p:sp>
            <p:nvSpPr>
              <p:cNvPr id="249" name="Rectangle 248"/>
              <p:cNvSpPr/>
              <p:nvPr/>
            </p:nvSpPr>
            <p:spPr>
              <a:xfrm>
                <a:off x="2063964"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50" name="Rectangle 249"/>
              <p:cNvSpPr/>
              <p:nvPr/>
            </p:nvSpPr>
            <p:spPr>
              <a:xfrm>
                <a:off x="2063964"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51" name="Rectangle 250"/>
              <p:cNvSpPr/>
              <p:nvPr/>
            </p:nvSpPr>
            <p:spPr>
              <a:xfrm>
                <a:off x="2063964"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r>
                  <a:rPr lang="en-US" sz="1378" b="1" dirty="0">
                    <a:solidFill>
                      <a:srgbClr val="FF0000"/>
                    </a:solidFill>
                  </a:rPr>
                  <a:t>C14</a:t>
                </a:r>
              </a:p>
            </p:txBody>
          </p:sp>
          <p:sp>
            <p:nvSpPr>
              <p:cNvPr id="252" name="Rectangle 251"/>
              <p:cNvSpPr/>
              <p:nvPr/>
            </p:nvSpPr>
            <p:spPr>
              <a:xfrm>
                <a:off x="2063964"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53" name="Rectangle 252"/>
              <p:cNvSpPr/>
              <p:nvPr/>
            </p:nvSpPr>
            <p:spPr>
              <a:xfrm>
                <a:off x="2063964"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grpSp>
          <p:nvGrpSpPr>
            <p:cNvPr id="242" name="Group 241"/>
            <p:cNvGrpSpPr/>
            <p:nvPr/>
          </p:nvGrpSpPr>
          <p:grpSpPr>
            <a:xfrm>
              <a:off x="1040175" y="4502870"/>
              <a:ext cx="995410" cy="987972"/>
              <a:chOff x="2063964" y="1981200"/>
              <a:chExt cx="685800" cy="762000"/>
            </a:xfrm>
            <a:noFill/>
          </p:grpSpPr>
          <p:sp>
            <p:nvSpPr>
              <p:cNvPr id="244" name="Rectangle 243"/>
              <p:cNvSpPr/>
              <p:nvPr/>
            </p:nvSpPr>
            <p:spPr>
              <a:xfrm>
                <a:off x="2063964"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45" name="Rectangle 244"/>
              <p:cNvSpPr/>
              <p:nvPr/>
            </p:nvSpPr>
            <p:spPr>
              <a:xfrm>
                <a:off x="2063964"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46" name="Rectangle 245"/>
              <p:cNvSpPr/>
              <p:nvPr/>
            </p:nvSpPr>
            <p:spPr>
              <a:xfrm>
                <a:off x="2063964"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47" name="Rectangle 246"/>
              <p:cNvSpPr/>
              <p:nvPr/>
            </p:nvSpPr>
            <p:spPr>
              <a:xfrm>
                <a:off x="2063964"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248" name="Rectangle 247"/>
              <p:cNvSpPr/>
              <p:nvPr/>
            </p:nvSpPr>
            <p:spPr>
              <a:xfrm>
                <a:off x="2063964"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sp>
          <p:nvSpPr>
            <p:cNvPr id="243" name="Rectangle 242"/>
            <p:cNvSpPr/>
            <p:nvPr/>
          </p:nvSpPr>
          <p:spPr>
            <a:xfrm>
              <a:off x="1044809" y="2526927"/>
              <a:ext cx="995410" cy="296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sp>
        <p:nvSpPr>
          <p:cNvPr id="71" name="Content Placeholder 2"/>
          <p:cNvSpPr txBox="1">
            <a:spLocks/>
          </p:cNvSpPr>
          <p:nvPr/>
        </p:nvSpPr>
        <p:spPr>
          <a:xfrm>
            <a:off x="11678" y="1801207"/>
            <a:ext cx="5549211" cy="3296255"/>
          </a:xfrm>
          <a:prstGeom prst="rect">
            <a:avLst/>
          </a:prstGeom>
        </p:spPr>
        <p:txBody>
          <a:bodyPr vert="horz" wrap="square" lIns="146263" tIns="91414" rIns="146263" bIns="91414" rtlCol="0">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Tx/>
              <a:buNone/>
            </a:pPr>
            <a:r>
              <a:rPr lang="en-US" sz="1904" dirty="0">
                <a:solidFill>
                  <a:srgbClr val="47D8FF">
                    <a:lumMod val="75000"/>
                  </a:srgbClr>
                </a:solidFill>
                <a:latin typeface="Segoe UI"/>
              </a:rPr>
              <a:t>Process multiple rows together for efficiency</a:t>
            </a:r>
          </a:p>
          <a:p>
            <a:pPr marL="0" indent="0">
              <a:buClr>
                <a:srgbClr val="FFFFFF"/>
              </a:buClr>
              <a:buFontTx/>
              <a:buNone/>
            </a:pPr>
            <a:r>
              <a:rPr lang="en-US" sz="1904" dirty="0">
                <a:solidFill>
                  <a:srgbClr val="FFFFFF"/>
                </a:solidFill>
                <a:latin typeface="Segoe UI"/>
              </a:rPr>
              <a:t>Significant reduction in </a:t>
            </a:r>
            <a:r>
              <a:rPr lang="en-US" sz="1904" dirty="0" smtClean="0">
                <a:solidFill>
                  <a:srgbClr val="FFFFFF"/>
                </a:solidFill>
                <a:latin typeface="Segoe UI"/>
              </a:rPr>
              <a:t>instructions</a:t>
            </a:r>
            <a:endParaRPr lang="en-US" sz="1904" dirty="0">
              <a:solidFill>
                <a:srgbClr val="FFFFFF"/>
              </a:solidFill>
              <a:latin typeface="Segoe UI"/>
            </a:endParaRPr>
          </a:p>
          <a:p>
            <a:pPr marL="0" indent="0">
              <a:buClr>
                <a:srgbClr val="FFFFFF"/>
              </a:buClr>
              <a:buFontTx/>
              <a:buNone/>
            </a:pPr>
            <a:endParaRPr lang="en-US" sz="1904" dirty="0">
              <a:gradFill>
                <a:gsLst>
                  <a:gs pos="1250">
                    <a:srgbClr val="FFFFFF"/>
                  </a:gs>
                  <a:gs pos="100000">
                    <a:srgbClr val="FFFFFF"/>
                  </a:gs>
                </a:gsLst>
                <a:lin ang="5400000" scaled="0"/>
              </a:gradFill>
              <a:latin typeface="Segoe UI"/>
            </a:endParaRPr>
          </a:p>
          <a:p>
            <a:pPr marL="0" indent="0">
              <a:buClr>
                <a:srgbClr val="FFFFFF"/>
              </a:buClr>
              <a:buFontTx/>
              <a:buNone/>
            </a:pPr>
            <a:r>
              <a:rPr lang="en-US" sz="1904" dirty="0">
                <a:solidFill>
                  <a:srgbClr val="47D8FF">
                    <a:lumMod val="75000"/>
                  </a:srgbClr>
                </a:solidFill>
                <a:latin typeface="Segoe UI"/>
              </a:rPr>
              <a:t>No copying of data</a:t>
            </a:r>
          </a:p>
          <a:p>
            <a:pPr marL="0" indent="0">
              <a:buClr>
                <a:srgbClr val="FFFFFF"/>
              </a:buClr>
              <a:buFontTx/>
              <a:buNone/>
            </a:pPr>
            <a:r>
              <a:rPr lang="en-US" sz="1904" dirty="0">
                <a:gradFill>
                  <a:gsLst>
                    <a:gs pos="1250">
                      <a:srgbClr val="FFFFFF"/>
                    </a:gs>
                    <a:gs pos="100000">
                      <a:srgbClr val="FFFFFF"/>
                    </a:gs>
                  </a:gsLst>
                  <a:lin ang="5400000" scaled="0"/>
                </a:gradFill>
                <a:latin typeface="Segoe UI"/>
              </a:rPr>
              <a:t>Buffer size 64K</a:t>
            </a:r>
          </a:p>
          <a:p>
            <a:pPr marL="0" indent="0">
              <a:buClr>
                <a:srgbClr val="FFFFFF"/>
              </a:buClr>
              <a:buFontTx/>
              <a:buNone/>
            </a:pPr>
            <a:r>
              <a:rPr lang="en-US" sz="1904" dirty="0">
                <a:gradFill>
                  <a:gsLst>
                    <a:gs pos="1250">
                      <a:srgbClr val="FFFFFF"/>
                    </a:gs>
                    <a:gs pos="100000">
                      <a:srgbClr val="FFFFFF"/>
                    </a:gs>
                  </a:gsLst>
                  <a:lin ang="5400000" scaled="0"/>
                </a:gradFill>
                <a:latin typeface="Segoe UI"/>
              </a:rPr>
              <a:t>Rows 64 to 900</a:t>
            </a:r>
          </a:p>
          <a:p>
            <a:pPr marL="0" indent="0">
              <a:buClr>
                <a:srgbClr val="FFFFFF"/>
              </a:buClr>
              <a:buFontTx/>
              <a:buNone/>
            </a:pPr>
            <a:endParaRPr lang="en-US" sz="2400" dirty="0">
              <a:gradFill>
                <a:gsLst>
                  <a:gs pos="1250">
                    <a:srgbClr val="FFFFFF"/>
                  </a:gs>
                  <a:gs pos="100000">
                    <a:srgbClr val="FFFFFF"/>
                  </a:gs>
                </a:gsLst>
                <a:lin ang="5400000" scaled="0"/>
              </a:gradFill>
            </a:endParaRPr>
          </a:p>
          <a:p>
            <a:pPr>
              <a:buClr>
                <a:srgbClr val="FFFFFF"/>
              </a:buClr>
            </a:pPr>
            <a:endParaRPr lang="en-US" sz="2400" dirty="0">
              <a:gradFill>
                <a:gsLst>
                  <a:gs pos="1250">
                    <a:srgbClr val="FFFFFF"/>
                  </a:gs>
                  <a:gs pos="100000">
                    <a:srgbClr val="FFFFFF"/>
                  </a:gs>
                </a:gsLst>
                <a:lin ang="5400000" scaled="0"/>
              </a:gradFill>
            </a:endParaRPr>
          </a:p>
        </p:txBody>
      </p:sp>
      <p:sp>
        <p:nvSpPr>
          <p:cNvPr id="70" name="Rectangle 69"/>
          <p:cNvSpPr/>
          <p:nvPr/>
        </p:nvSpPr>
        <p:spPr bwMode="auto">
          <a:xfrm>
            <a:off x="9722442" y="3545608"/>
            <a:ext cx="1904460" cy="8379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Scan</a:t>
            </a:r>
          </a:p>
        </p:txBody>
      </p:sp>
      <p:sp>
        <p:nvSpPr>
          <p:cNvPr id="72" name="Rectangle 71"/>
          <p:cNvSpPr/>
          <p:nvPr/>
        </p:nvSpPr>
        <p:spPr bwMode="auto">
          <a:xfrm>
            <a:off x="9722442" y="2098219"/>
            <a:ext cx="1904460" cy="8379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Predicate</a:t>
            </a:r>
          </a:p>
        </p:txBody>
      </p:sp>
      <p:sp>
        <p:nvSpPr>
          <p:cNvPr id="73" name="Up Arrow 72"/>
          <p:cNvSpPr/>
          <p:nvPr/>
        </p:nvSpPr>
        <p:spPr bwMode="auto">
          <a:xfrm>
            <a:off x="10484227" y="2936181"/>
            <a:ext cx="304713" cy="60942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p:cNvSpPr txBox="1"/>
          <p:nvPr/>
        </p:nvSpPr>
        <p:spPr>
          <a:xfrm>
            <a:off x="8960661" y="3012361"/>
            <a:ext cx="1295032" cy="516854"/>
          </a:xfrm>
          <a:prstGeom prst="rect">
            <a:avLst/>
          </a:prstGeom>
          <a:noFill/>
        </p:spPr>
        <p:txBody>
          <a:bodyPr wrap="square" lIns="182829" tIns="146263" rIns="182829" bIns="146263" rtlCol="0">
            <a:spAutoFit/>
          </a:bodyPr>
          <a:lstStyle/>
          <a:p>
            <a:pPr>
              <a:lnSpc>
                <a:spcPct val="90000"/>
              </a:lnSpc>
              <a:spcAft>
                <a:spcPts val="600"/>
              </a:spcAft>
            </a:pPr>
            <a:r>
              <a:rPr lang="en-US" sz="1599" dirty="0">
                <a:gradFill>
                  <a:gsLst>
                    <a:gs pos="2917">
                      <a:srgbClr val="FFFFFF"/>
                    </a:gs>
                    <a:gs pos="30000">
                      <a:srgbClr val="FFFFFF"/>
                    </a:gs>
                  </a:gsLst>
                  <a:lin ang="5400000" scaled="0"/>
                </a:gradFill>
              </a:rPr>
              <a:t>Get Batch</a:t>
            </a:r>
          </a:p>
        </p:txBody>
      </p:sp>
      <p:sp>
        <p:nvSpPr>
          <p:cNvPr id="75" name="Up Arrow 74"/>
          <p:cNvSpPr/>
          <p:nvPr/>
        </p:nvSpPr>
        <p:spPr bwMode="auto">
          <a:xfrm>
            <a:off x="10560408" y="1488792"/>
            <a:ext cx="152356" cy="60942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8884482" y="1564971"/>
            <a:ext cx="1675924" cy="516854"/>
          </a:xfrm>
          <a:prstGeom prst="rect">
            <a:avLst/>
          </a:prstGeom>
          <a:noFill/>
        </p:spPr>
        <p:txBody>
          <a:bodyPr wrap="square" lIns="182829" tIns="146263" rIns="182829" bIns="146263" rtlCol="0">
            <a:spAutoFit/>
          </a:bodyPr>
          <a:lstStyle/>
          <a:p>
            <a:pPr>
              <a:lnSpc>
                <a:spcPct val="90000"/>
              </a:lnSpc>
              <a:spcAft>
                <a:spcPts val="600"/>
              </a:spcAft>
            </a:pPr>
            <a:r>
              <a:rPr lang="en-US" sz="1599" dirty="0">
                <a:gradFill>
                  <a:gsLst>
                    <a:gs pos="2917">
                      <a:srgbClr val="FFFFFF"/>
                    </a:gs>
                    <a:gs pos="30000">
                      <a:srgbClr val="FFFFFF"/>
                    </a:gs>
                  </a:gsLst>
                  <a:lin ang="5400000" scaled="0"/>
                </a:gradFill>
              </a:rPr>
              <a:t>Filtered Batch</a:t>
            </a:r>
          </a:p>
        </p:txBody>
      </p:sp>
      <p:grpSp>
        <p:nvGrpSpPr>
          <p:cNvPr id="77" name="Group 76"/>
          <p:cNvGrpSpPr/>
          <p:nvPr/>
        </p:nvGrpSpPr>
        <p:grpSpPr>
          <a:xfrm>
            <a:off x="5888031" y="2313983"/>
            <a:ext cx="296289" cy="2466102"/>
            <a:chOff x="1030647" y="2526927"/>
            <a:chExt cx="1000336" cy="2963915"/>
          </a:xfrm>
        </p:grpSpPr>
        <p:grpSp>
          <p:nvGrpSpPr>
            <p:cNvPr id="78" name="Group 77"/>
            <p:cNvGrpSpPr/>
            <p:nvPr/>
          </p:nvGrpSpPr>
          <p:grpSpPr>
            <a:xfrm>
              <a:off x="1030647" y="2526927"/>
              <a:ext cx="995410" cy="987972"/>
              <a:chOff x="2057400" y="1981200"/>
              <a:chExt cx="685800" cy="762000"/>
            </a:xfrm>
            <a:noFill/>
          </p:grpSpPr>
          <p:sp>
            <p:nvSpPr>
              <p:cNvPr id="92" name="Rectangle 91"/>
              <p:cNvSpPr/>
              <p:nvPr/>
            </p:nvSpPr>
            <p:spPr>
              <a:xfrm>
                <a:off x="2057400"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93" name="Rectangle 92"/>
              <p:cNvSpPr/>
              <p:nvPr/>
            </p:nvSpPr>
            <p:spPr>
              <a:xfrm>
                <a:off x="2057400"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r>
                  <a:rPr lang="en-US" sz="1378" dirty="0">
                    <a:solidFill>
                      <a:srgbClr val="FF0000"/>
                    </a:solidFill>
                  </a:rPr>
                  <a:t>X</a:t>
                </a:r>
              </a:p>
            </p:txBody>
          </p:sp>
          <p:sp>
            <p:nvSpPr>
              <p:cNvPr id="94" name="Rectangle 93"/>
              <p:cNvSpPr/>
              <p:nvPr/>
            </p:nvSpPr>
            <p:spPr>
              <a:xfrm>
                <a:off x="2057400"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95" name="Rectangle 94"/>
              <p:cNvSpPr/>
              <p:nvPr/>
            </p:nvSpPr>
            <p:spPr>
              <a:xfrm>
                <a:off x="2057400"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96" name="Rectangle 95"/>
              <p:cNvSpPr/>
              <p:nvPr/>
            </p:nvSpPr>
            <p:spPr>
              <a:xfrm>
                <a:off x="2057400"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r>
                  <a:rPr lang="en-US" sz="1378" dirty="0">
                    <a:solidFill>
                      <a:srgbClr val="FF0000"/>
                    </a:solidFill>
                  </a:rPr>
                  <a:t>X</a:t>
                </a:r>
              </a:p>
            </p:txBody>
          </p:sp>
        </p:grpSp>
        <p:grpSp>
          <p:nvGrpSpPr>
            <p:cNvPr id="79" name="Group 78"/>
            <p:cNvGrpSpPr/>
            <p:nvPr/>
          </p:nvGrpSpPr>
          <p:grpSpPr>
            <a:xfrm>
              <a:off x="1030647" y="3514899"/>
              <a:ext cx="995410" cy="987972"/>
              <a:chOff x="2057400" y="1981200"/>
              <a:chExt cx="685800" cy="762000"/>
            </a:xfrm>
            <a:noFill/>
          </p:grpSpPr>
          <p:sp>
            <p:nvSpPr>
              <p:cNvPr id="87" name="Rectangle 86"/>
              <p:cNvSpPr/>
              <p:nvPr/>
            </p:nvSpPr>
            <p:spPr>
              <a:xfrm>
                <a:off x="2057400"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88" name="Rectangle 87"/>
              <p:cNvSpPr/>
              <p:nvPr/>
            </p:nvSpPr>
            <p:spPr>
              <a:xfrm>
                <a:off x="2057400"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89" name="Rectangle 88"/>
              <p:cNvSpPr/>
              <p:nvPr/>
            </p:nvSpPr>
            <p:spPr>
              <a:xfrm>
                <a:off x="2057400"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r>
                  <a:rPr lang="en-US" sz="1378" b="1" dirty="0">
                    <a:solidFill>
                      <a:srgbClr val="FF0000"/>
                    </a:solidFill>
                  </a:rPr>
                  <a:t>X</a:t>
                </a:r>
              </a:p>
            </p:txBody>
          </p:sp>
          <p:sp>
            <p:nvSpPr>
              <p:cNvPr id="90" name="Rectangle 89"/>
              <p:cNvSpPr/>
              <p:nvPr/>
            </p:nvSpPr>
            <p:spPr>
              <a:xfrm>
                <a:off x="2057400"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91" name="Rectangle 90"/>
              <p:cNvSpPr/>
              <p:nvPr/>
            </p:nvSpPr>
            <p:spPr>
              <a:xfrm>
                <a:off x="2057400"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grpSp>
          <p:nvGrpSpPr>
            <p:cNvPr id="80" name="Group 79"/>
            <p:cNvGrpSpPr/>
            <p:nvPr/>
          </p:nvGrpSpPr>
          <p:grpSpPr>
            <a:xfrm>
              <a:off x="1030647" y="4502870"/>
              <a:ext cx="995410" cy="987972"/>
              <a:chOff x="2057400" y="1981200"/>
              <a:chExt cx="685800" cy="762000"/>
            </a:xfrm>
            <a:noFill/>
          </p:grpSpPr>
          <p:sp>
            <p:nvSpPr>
              <p:cNvPr id="82" name="Rectangle 81"/>
              <p:cNvSpPr/>
              <p:nvPr/>
            </p:nvSpPr>
            <p:spPr>
              <a:xfrm>
                <a:off x="2057400"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83" name="Rectangle 82"/>
              <p:cNvSpPr/>
              <p:nvPr/>
            </p:nvSpPr>
            <p:spPr>
              <a:xfrm>
                <a:off x="2057400"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r>
                  <a:rPr lang="en-US" sz="1378" dirty="0">
                    <a:solidFill>
                      <a:srgbClr val="FF0000"/>
                    </a:solidFill>
                  </a:rPr>
                  <a:t>X</a:t>
                </a:r>
              </a:p>
            </p:txBody>
          </p:sp>
          <p:sp>
            <p:nvSpPr>
              <p:cNvPr id="84" name="Rectangle 83"/>
              <p:cNvSpPr/>
              <p:nvPr/>
            </p:nvSpPr>
            <p:spPr>
              <a:xfrm>
                <a:off x="2057400"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85" name="Rectangle 84"/>
              <p:cNvSpPr/>
              <p:nvPr/>
            </p:nvSpPr>
            <p:spPr>
              <a:xfrm>
                <a:off x="2057400"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86" name="Rectangle 85"/>
              <p:cNvSpPr/>
              <p:nvPr/>
            </p:nvSpPr>
            <p:spPr>
              <a:xfrm>
                <a:off x="2057400"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sp>
          <p:nvSpPr>
            <p:cNvPr id="81" name="Rectangle 80"/>
            <p:cNvSpPr/>
            <p:nvPr/>
          </p:nvSpPr>
          <p:spPr>
            <a:xfrm>
              <a:off x="1035573" y="2526927"/>
              <a:ext cx="995410" cy="296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97" name="Group 96"/>
          <p:cNvGrpSpPr/>
          <p:nvPr/>
        </p:nvGrpSpPr>
        <p:grpSpPr>
          <a:xfrm>
            <a:off x="5888031" y="2313983"/>
            <a:ext cx="296289" cy="2466102"/>
            <a:chOff x="1030647" y="2526927"/>
            <a:chExt cx="1000336" cy="2963915"/>
          </a:xfrm>
        </p:grpSpPr>
        <p:grpSp>
          <p:nvGrpSpPr>
            <p:cNvPr id="98" name="Group 97"/>
            <p:cNvGrpSpPr/>
            <p:nvPr/>
          </p:nvGrpSpPr>
          <p:grpSpPr>
            <a:xfrm>
              <a:off x="1030647" y="2526927"/>
              <a:ext cx="995410" cy="987972"/>
              <a:chOff x="2057400" y="1981200"/>
              <a:chExt cx="685800" cy="762000"/>
            </a:xfrm>
            <a:noFill/>
          </p:grpSpPr>
          <p:sp>
            <p:nvSpPr>
              <p:cNvPr id="112" name="Rectangle 111"/>
              <p:cNvSpPr/>
              <p:nvPr/>
            </p:nvSpPr>
            <p:spPr>
              <a:xfrm>
                <a:off x="2057400"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13" name="Rectangle 112"/>
              <p:cNvSpPr/>
              <p:nvPr/>
            </p:nvSpPr>
            <p:spPr>
              <a:xfrm>
                <a:off x="2057400"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0000"/>
                  </a:solidFill>
                </a:endParaRPr>
              </a:p>
            </p:txBody>
          </p:sp>
          <p:sp>
            <p:nvSpPr>
              <p:cNvPr id="114" name="Rectangle 113"/>
              <p:cNvSpPr/>
              <p:nvPr/>
            </p:nvSpPr>
            <p:spPr>
              <a:xfrm>
                <a:off x="2057400"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15" name="Rectangle 114"/>
              <p:cNvSpPr/>
              <p:nvPr/>
            </p:nvSpPr>
            <p:spPr>
              <a:xfrm>
                <a:off x="2057400"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16" name="Rectangle 115"/>
              <p:cNvSpPr/>
              <p:nvPr/>
            </p:nvSpPr>
            <p:spPr>
              <a:xfrm>
                <a:off x="2057400"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0000"/>
                  </a:solidFill>
                </a:endParaRPr>
              </a:p>
            </p:txBody>
          </p:sp>
        </p:grpSp>
        <p:grpSp>
          <p:nvGrpSpPr>
            <p:cNvPr id="99" name="Group 98"/>
            <p:cNvGrpSpPr/>
            <p:nvPr/>
          </p:nvGrpSpPr>
          <p:grpSpPr>
            <a:xfrm>
              <a:off x="1030647" y="3514899"/>
              <a:ext cx="995410" cy="987972"/>
              <a:chOff x="2057400" y="1981200"/>
              <a:chExt cx="685800" cy="762000"/>
            </a:xfrm>
            <a:noFill/>
          </p:grpSpPr>
          <p:sp>
            <p:nvSpPr>
              <p:cNvPr id="107" name="Rectangle 106"/>
              <p:cNvSpPr/>
              <p:nvPr/>
            </p:nvSpPr>
            <p:spPr>
              <a:xfrm>
                <a:off x="2057400"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08" name="Rectangle 107"/>
              <p:cNvSpPr/>
              <p:nvPr/>
            </p:nvSpPr>
            <p:spPr>
              <a:xfrm>
                <a:off x="2057400"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09" name="Rectangle 108"/>
              <p:cNvSpPr/>
              <p:nvPr/>
            </p:nvSpPr>
            <p:spPr>
              <a:xfrm>
                <a:off x="2057400"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b="1" dirty="0">
                  <a:solidFill>
                    <a:srgbClr val="FF0000"/>
                  </a:solidFill>
                </a:endParaRPr>
              </a:p>
            </p:txBody>
          </p:sp>
          <p:sp>
            <p:nvSpPr>
              <p:cNvPr id="110" name="Rectangle 109"/>
              <p:cNvSpPr/>
              <p:nvPr/>
            </p:nvSpPr>
            <p:spPr>
              <a:xfrm>
                <a:off x="2057400"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11" name="Rectangle 110"/>
              <p:cNvSpPr/>
              <p:nvPr/>
            </p:nvSpPr>
            <p:spPr>
              <a:xfrm>
                <a:off x="2057400"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grpSp>
          <p:nvGrpSpPr>
            <p:cNvPr id="100" name="Group 99"/>
            <p:cNvGrpSpPr/>
            <p:nvPr/>
          </p:nvGrpSpPr>
          <p:grpSpPr>
            <a:xfrm>
              <a:off x="1030647" y="4502870"/>
              <a:ext cx="995410" cy="987972"/>
              <a:chOff x="2057400" y="1981200"/>
              <a:chExt cx="685800" cy="762000"/>
            </a:xfrm>
            <a:noFill/>
          </p:grpSpPr>
          <p:sp>
            <p:nvSpPr>
              <p:cNvPr id="102" name="Rectangle 101"/>
              <p:cNvSpPr/>
              <p:nvPr/>
            </p:nvSpPr>
            <p:spPr>
              <a:xfrm>
                <a:off x="2057400" y="19812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03" name="Rectangle 102"/>
              <p:cNvSpPr/>
              <p:nvPr/>
            </p:nvSpPr>
            <p:spPr>
              <a:xfrm>
                <a:off x="2057400" y="21336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0000"/>
                  </a:solidFill>
                </a:endParaRPr>
              </a:p>
            </p:txBody>
          </p:sp>
          <p:sp>
            <p:nvSpPr>
              <p:cNvPr id="104" name="Rectangle 103"/>
              <p:cNvSpPr/>
              <p:nvPr/>
            </p:nvSpPr>
            <p:spPr>
              <a:xfrm>
                <a:off x="2057400" y="22860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05" name="Rectangle 104"/>
              <p:cNvSpPr/>
              <p:nvPr/>
            </p:nvSpPr>
            <p:spPr>
              <a:xfrm>
                <a:off x="2057400" y="24384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sp>
            <p:nvSpPr>
              <p:cNvPr id="106" name="Rectangle 105"/>
              <p:cNvSpPr/>
              <p:nvPr/>
            </p:nvSpPr>
            <p:spPr>
              <a:xfrm>
                <a:off x="2057400" y="2590800"/>
                <a:ext cx="685800" cy="152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a:solidFill>
                    <a:srgbClr val="FFFFFF"/>
                  </a:solidFill>
                </a:endParaRPr>
              </a:p>
            </p:txBody>
          </p:sp>
        </p:grpSp>
        <p:sp>
          <p:nvSpPr>
            <p:cNvPr id="101" name="Rectangle 100"/>
            <p:cNvSpPr/>
            <p:nvPr/>
          </p:nvSpPr>
          <p:spPr>
            <a:xfrm>
              <a:off x="1035573" y="2526927"/>
              <a:ext cx="995410" cy="296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sp>
        <p:nvSpPr>
          <p:cNvPr id="117" name="Text Placeholder 1"/>
          <p:cNvSpPr>
            <a:spLocks noGrp="1"/>
          </p:cNvSpPr>
          <p:nvPr>
            <p:ph type="body" sz="quarter" idx="10"/>
          </p:nvPr>
        </p:nvSpPr>
        <p:spPr>
          <a:xfrm>
            <a:off x="86675" y="5118043"/>
            <a:ext cx="5717667" cy="2276008"/>
          </a:xfrm>
        </p:spPr>
        <p:txBody>
          <a:bodyPr/>
          <a:lstStyle/>
          <a:p>
            <a:pPr marL="0" indent="0">
              <a:buNone/>
            </a:pPr>
            <a:r>
              <a:rPr lang="en-US" sz="1900" dirty="0" smtClean="0">
                <a:latin typeface="+mn-lt"/>
              </a:rPr>
              <a:t>Single Thread Batch Mode Execution</a:t>
            </a:r>
          </a:p>
          <a:p>
            <a:pPr marL="0" indent="0">
              <a:buNone/>
            </a:pPr>
            <a:r>
              <a:rPr lang="en-US" sz="1900" dirty="0" smtClean="0">
                <a:latin typeface="+mn-lt"/>
              </a:rPr>
              <a:t>Batch Anti-Semi-</a:t>
            </a:r>
            <a:r>
              <a:rPr lang="en-US" sz="1900" dirty="0">
                <a:latin typeface="+mn-lt"/>
              </a:rPr>
              <a:t>J</a:t>
            </a:r>
            <a:r>
              <a:rPr lang="en-US" sz="1900" dirty="0" smtClean="0">
                <a:latin typeface="+mn-lt"/>
              </a:rPr>
              <a:t>oin</a:t>
            </a:r>
          </a:p>
          <a:p>
            <a:pPr marL="0" indent="0">
              <a:buNone/>
            </a:pPr>
            <a:r>
              <a:rPr lang="en-US" sz="1900" dirty="0" smtClean="0">
                <a:latin typeface="+mn-lt"/>
              </a:rPr>
              <a:t>Multiple count DISTINCT</a:t>
            </a:r>
          </a:p>
          <a:p>
            <a:pPr marL="0" indent="0">
              <a:buNone/>
            </a:pPr>
            <a:r>
              <a:rPr lang="en-US" sz="1900" dirty="0" smtClean="0">
                <a:latin typeface="+mn-lt"/>
              </a:rPr>
              <a:t>Window Aggregates </a:t>
            </a:r>
          </a:p>
          <a:p>
            <a:pPr marL="0" indent="0">
              <a:buNone/>
            </a:pPr>
            <a:r>
              <a:rPr lang="en-US" sz="1900" dirty="0" smtClean="0">
                <a:latin typeface="+mn-lt"/>
              </a:rPr>
              <a:t>Sort</a:t>
            </a:r>
          </a:p>
          <a:p>
            <a:pPr marL="0" indent="0">
              <a:buNone/>
            </a:pPr>
            <a:endParaRPr lang="en-US" sz="3200" dirty="0" smtClean="0"/>
          </a:p>
        </p:txBody>
      </p:sp>
      <p:sp>
        <p:nvSpPr>
          <p:cNvPr id="118" name="TextBox 117"/>
          <p:cNvSpPr txBox="1"/>
          <p:nvPr/>
        </p:nvSpPr>
        <p:spPr>
          <a:xfrm>
            <a:off x="46037" y="4621998"/>
            <a:ext cx="2209579" cy="558614"/>
          </a:xfrm>
          <a:prstGeom prst="rect">
            <a:avLst/>
          </a:prstGeom>
          <a:noFill/>
        </p:spPr>
        <p:txBody>
          <a:bodyPr wrap="none" lIns="182880" tIns="146304" rIns="182880" bIns="146304" rtlCol="0">
            <a:spAutoFit/>
          </a:bodyPr>
          <a:lstStyle/>
          <a:p>
            <a:pPr>
              <a:lnSpc>
                <a:spcPct val="90000"/>
              </a:lnSpc>
              <a:spcAft>
                <a:spcPts val="600"/>
              </a:spcAft>
            </a:pPr>
            <a:r>
              <a:rPr lang="en-US" sz="1900" dirty="0" smtClean="0">
                <a:solidFill>
                  <a:srgbClr val="47D8FF">
                    <a:lumMod val="75000"/>
                  </a:srgbClr>
                </a:solidFill>
              </a:rPr>
              <a:t>New in SQL 2016</a:t>
            </a:r>
          </a:p>
        </p:txBody>
      </p:sp>
    </p:spTree>
    <p:extLst>
      <p:ext uri="{BB962C8B-B14F-4D97-AF65-F5344CB8AC3E}">
        <p14:creationId xmlns:p14="http://schemas.microsoft.com/office/powerpoint/2010/main" val="1905670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p:bldP spid="117" grpId="0" build="p"/>
      <p:bldP spid="1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5663" y="71141"/>
            <a:ext cx="11889564" cy="917575"/>
          </a:xfrm>
        </p:spPr>
        <p:txBody>
          <a:bodyPr/>
          <a:lstStyle/>
          <a:p>
            <a:r>
              <a:rPr lang="en-US" dirty="0" smtClean="0"/>
              <a:t>Performance: Equality and Short Range Queries</a:t>
            </a:r>
            <a:endParaRPr lang="en-US" dirty="0"/>
          </a:p>
        </p:txBody>
      </p:sp>
      <p:grpSp>
        <p:nvGrpSpPr>
          <p:cNvPr id="4" name="Group 3"/>
          <p:cNvGrpSpPr/>
          <p:nvPr/>
        </p:nvGrpSpPr>
        <p:grpSpPr>
          <a:xfrm>
            <a:off x="530414" y="1900281"/>
            <a:ext cx="4277499" cy="2532864"/>
            <a:chOff x="1360586" y="3573462"/>
            <a:chExt cx="4277499" cy="2532864"/>
          </a:xfrm>
        </p:grpSpPr>
        <p:grpSp>
          <p:nvGrpSpPr>
            <p:cNvPr id="5" name="Group 4"/>
            <p:cNvGrpSpPr/>
            <p:nvPr/>
          </p:nvGrpSpPr>
          <p:grpSpPr>
            <a:xfrm>
              <a:off x="1360586" y="3573462"/>
              <a:ext cx="514250" cy="1607307"/>
              <a:chOff x="456142" y="1758644"/>
              <a:chExt cx="461665" cy="1328312"/>
            </a:xfrm>
          </p:grpSpPr>
          <p:sp>
            <p:nvSpPr>
              <p:cNvPr id="38" name="Rectangle 37"/>
              <p:cNvSpPr/>
              <p:nvPr/>
            </p:nvSpPr>
            <p:spPr bwMode="auto">
              <a:xfrm>
                <a:off x="598299" y="1890393"/>
                <a:ext cx="131672" cy="1133734"/>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39" name="TextBox 38"/>
              <p:cNvSpPr txBox="1"/>
              <p:nvPr/>
            </p:nvSpPr>
            <p:spPr>
              <a:xfrm rot="16200000">
                <a:off x="22819" y="2191967"/>
                <a:ext cx="132831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rgbClr val="000000"/>
                    </a:solidFill>
                  </a:rPr>
                  <a:t>Delete bitmap</a:t>
                </a:r>
              </a:p>
            </p:txBody>
          </p:sp>
        </p:grpSp>
        <p:grpSp>
          <p:nvGrpSpPr>
            <p:cNvPr id="6" name="Group 5"/>
            <p:cNvGrpSpPr/>
            <p:nvPr/>
          </p:nvGrpSpPr>
          <p:grpSpPr>
            <a:xfrm>
              <a:off x="1460424" y="3696689"/>
              <a:ext cx="4177661" cy="2409637"/>
              <a:chOff x="1460424" y="3696689"/>
              <a:chExt cx="4177661" cy="2409637"/>
            </a:xfrm>
          </p:grpSpPr>
          <p:grpSp>
            <p:nvGrpSpPr>
              <p:cNvPr id="7" name="Group 6"/>
              <p:cNvGrpSpPr/>
              <p:nvPr/>
            </p:nvGrpSpPr>
            <p:grpSpPr>
              <a:xfrm>
                <a:off x="1460424" y="3696689"/>
                <a:ext cx="4177661" cy="2064507"/>
                <a:chOff x="11688" y="2215185"/>
                <a:chExt cx="3289277" cy="1639012"/>
              </a:xfrm>
            </p:grpSpPr>
            <p:grpSp>
              <p:nvGrpSpPr>
                <p:cNvPr id="9" name="Group 8"/>
                <p:cNvGrpSpPr/>
                <p:nvPr/>
              </p:nvGrpSpPr>
              <p:grpSpPr>
                <a:xfrm>
                  <a:off x="274638" y="2215185"/>
                  <a:ext cx="1143000" cy="1129677"/>
                  <a:chOff x="3719329" y="1424028"/>
                  <a:chExt cx="2049158" cy="1296652"/>
                </a:xfrm>
              </p:grpSpPr>
              <p:sp>
                <p:nvSpPr>
                  <p:cNvPr id="18" name="Rectangle 17"/>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9" name="Rectangle 18"/>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0" name="Rectangle 19"/>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1" name="Rectangle 20"/>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2" name="Rectangle 21"/>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3" name="Rectangle 22"/>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4" name="Rectangle 23"/>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5" name="Rectangle 24"/>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6" name="Rectangle 25"/>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7" name="Rectangle 26"/>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8" name="Rectangle 27"/>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29" name="Rectangle 28"/>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0" name="Rectangle 29"/>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1" name="Rectangle 30"/>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2" name="Rectangle 31"/>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3" name="Rectangle 32"/>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4" name="Rectangle 33"/>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5" name="Rectangle 34"/>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6" name="Rectangle 35"/>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37" name="Rectangle 36"/>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10" name="Group 9"/>
                <p:cNvGrpSpPr/>
                <p:nvPr/>
              </p:nvGrpSpPr>
              <p:grpSpPr>
                <a:xfrm>
                  <a:off x="1497354" y="3031220"/>
                  <a:ext cx="910883" cy="203854"/>
                  <a:chOff x="4348871" y="1572581"/>
                  <a:chExt cx="932119" cy="815420"/>
                </a:xfrm>
              </p:grpSpPr>
              <p:sp>
                <p:nvSpPr>
                  <p:cNvPr id="16" name="Rectangle 15"/>
                  <p:cNvSpPr/>
                  <p:nvPr/>
                </p:nvSpPr>
                <p:spPr>
                  <a:xfrm>
                    <a:off x="4348871" y="1572581"/>
                    <a:ext cx="932119" cy="8154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17" name="Straight Connector 16"/>
                  <p:cNvCxnSpPr/>
                  <p:nvPr/>
                </p:nvCxnSpPr>
                <p:spPr>
                  <a:xfrm>
                    <a:off x="4444246" y="2025989"/>
                    <a:ext cx="788504" cy="1585"/>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11688" y="3254592"/>
                  <a:ext cx="1947112" cy="59960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Compressed RGs</a:t>
                  </a:r>
                </a:p>
              </p:txBody>
            </p:sp>
            <p:sp>
              <p:nvSpPr>
                <p:cNvPr id="12" name="TextBox 11"/>
                <p:cNvSpPr txBox="1"/>
                <p:nvPr/>
              </p:nvSpPr>
              <p:spPr>
                <a:xfrm>
                  <a:off x="1809059" y="3235479"/>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Delta RGs</a:t>
                  </a:r>
                </a:p>
              </p:txBody>
            </p:sp>
            <p:grpSp>
              <p:nvGrpSpPr>
                <p:cNvPr id="13" name="Group 12"/>
                <p:cNvGrpSpPr/>
                <p:nvPr/>
              </p:nvGrpSpPr>
              <p:grpSpPr>
                <a:xfrm>
                  <a:off x="2484341" y="3020308"/>
                  <a:ext cx="816624" cy="234284"/>
                  <a:chOff x="4267200" y="1524006"/>
                  <a:chExt cx="835663" cy="937141"/>
                </a:xfrm>
              </p:grpSpPr>
              <p:sp>
                <p:nvSpPr>
                  <p:cNvPr id="14" name="Rectangle 13"/>
                  <p:cNvSpPr/>
                  <p:nvPr/>
                </p:nvSpPr>
                <p:spPr>
                  <a:xfrm>
                    <a:off x="4267200" y="1524006"/>
                    <a:ext cx="835663" cy="937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15" name="Straight Connector 14"/>
                  <p:cNvCxnSpPr/>
                  <p:nvPr/>
                </p:nvCxnSpPr>
                <p:spPr>
                  <a:xfrm>
                    <a:off x="4289085" y="1967278"/>
                    <a:ext cx="788504" cy="1586"/>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grpSp>
          <p:sp>
            <p:nvSpPr>
              <p:cNvPr id="8" name="TextBox 7"/>
              <p:cNvSpPr txBox="1"/>
              <p:nvPr/>
            </p:nvSpPr>
            <p:spPr>
              <a:xfrm>
                <a:off x="1851222" y="5478462"/>
                <a:ext cx="16613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2014</a:t>
                </a:r>
              </a:p>
            </p:txBody>
          </p:sp>
        </p:grpSp>
      </p:grpSp>
      <p:grpSp>
        <p:nvGrpSpPr>
          <p:cNvPr id="40" name="Group 39"/>
          <p:cNvGrpSpPr/>
          <p:nvPr/>
        </p:nvGrpSpPr>
        <p:grpSpPr>
          <a:xfrm>
            <a:off x="7208837" y="1744662"/>
            <a:ext cx="3940708" cy="921419"/>
            <a:chOff x="7285037" y="2430462"/>
            <a:chExt cx="3940708" cy="921419"/>
          </a:xfrm>
        </p:grpSpPr>
        <p:sp>
          <p:nvSpPr>
            <p:cNvPr id="41" name="Isosceles Triangle 40"/>
            <p:cNvSpPr/>
            <p:nvPr/>
          </p:nvSpPr>
          <p:spPr bwMode="auto">
            <a:xfrm>
              <a:off x="7285037" y="2430462"/>
              <a:ext cx="3734475" cy="614055"/>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2" name="Isosceles Triangle 41"/>
            <p:cNvSpPr/>
            <p:nvPr/>
          </p:nvSpPr>
          <p:spPr bwMode="auto">
            <a:xfrm>
              <a:off x="7491270" y="2446955"/>
              <a:ext cx="3734475" cy="614055"/>
            </a:xfrm>
            <a:prstGeom prst="triangl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smtClean="0">
                  <a:solidFill>
                    <a:srgbClr val="000000"/>
                  </a:solidFill>
                </a:rPr>
                <a:t>BTREE (NCI)</a:t>
              </a:r>
              <a:endParaRPr lang="en-US" sz="1400" dirty="0">
                <a:solidFill>
                  <a:srgbClr val="000000"/>
                </a:solidFill>
              </a:endParaRPr>
            </a:p>
          </p:txBody>
        </p:sp>
        <p:sp>
          <p:nvSpPr>
            <p:cNvPr id="43" name="Rectangle 42"/>
            <p:cNvSpPr/>
            <p:nvPr/>
          </p:nvSpPr>
          <p:spPr bwMode="auto">
            <a:xfrm>
              <a:off x="7382086" y="3192459"/>
              <a:ext cx="3811820" cy="159422"/>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smtClean="0">
                  <a:solidFill>
                    <a:srgbClr val="000000"/>
                  </a:solidFill>
                </a:rPr>
                <a:t>Mapping Index(internal)</a:t>
              </a:r>
              <a:endParaRPr lang="en-US" sz="1200" dirty="0">
                <a:solidFill>
                  <a:srgbClr val="000000"/>
                </a:solidFill>
              </a:endParaRPr>
            </a:p>
          </p:txBody>
        </p:sp>
      </p:grpSp>
      <p:grpSp>
        <p:nvGrpSpPr>
          <p:cNvPr id="44" name="Group 43"/>
          <p:cNvGrpSpPr/>
          <p:nvPr/>
        </p:nvGrpSpPr>
        <p:grpSpPr>
          <a:xfrm>
            <a:off x="6887540" y="2829480"/>
            <a:ext cx="4419599" cy="2160452"/>
            <a:chOff x="6827838" y="3945874"/>
            <a:chExt cx="4419599" cy="2160452"/>
          </a:xfrm>
        </p:grpSpPr>
        <p:grpSp>
          <p:nvGrpSpPr>
            <p:cNvPr id="45" name="Group 44"/>
            <p:cNvGrpSpPr/>
            <p:nvPr/>
          </p:nvGrpSpPr>
          <p:grpSpPr>
            <a:xfrm>
              <a:off x="6827838" y="3947841"/>
              <a:ext cx="514250" cy="1302022"/>
              <a:chOff x="461304" y="1838389"/>
              <a:chExt cx="461665" cy="1328312"/>
            </a:xfrm>
          </p:grpSpPr>
          <p:sp>
            <p:nvSpPr>
              <p:cNvPr id="77" name="Rectangle 76"/>
              <p:cNvSpPr/>
              <p:nvPr/>
            </p:nvSpPr>
            <p:spPr bwMode="auto">
              <a:xfrm>
                <a:off x="598299" y="1890393"/>
                <a:ext cx="131672" cy="1133734"/>
              </a:xfrm>
              <a:prstGeom prst="rect">
                <a:avLst/>
              </a:prstGeom>
              <a:solidFill>
                <a:schemeClr val="accent3">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TextBox 77"/>
              <p:cNvSpPr txBox="1"/>
              <p:nvPr/>
            </p:nvSpPr>
            <p:spPr>
              <a:xfrm rot="16200000">
                <a:off x="27981" y="2271712"/>
                <a:ext cx="1328312"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rgbClr val="000000"/>
                    </a:solidFill>
                  </a:rPr>
                  <a:t>Delete bitmap</a:t>
                </a:r>
              </a:p>
            </p:txBody>
          </p:sp>
        </p:grpSp>
        <p:grpSp>
          <p:nvGrpSpPr>
            <p:cNvPr id="46" name="Group 45"/>
            <p:cNvGrpSpPr/>
            <p:nvPr/>
          </p:nvGrpSpPr>
          <p:grpSpPr>
            <a:xfrm>
              <a:off x="7007119" y="3945874"/>
              <a:ext cx="4240318" cy="1761188"/>
              <a:chOff x="11688" y="2215185"/>
              <a:chExt cx="3289277" cy="1639012"/>
            </a:xfrm>
          </p:grpSpPr>
          <p:grpSp>
            <p:nvGrpSpPr>
              <p:cNvPr id="48" name="Group 47"/>
              <p:cNvGrpSpPr/>
              <p:nvPr/>
            </p:nvGrpSpPr>
            <p:grpSpPr>
              <a:xfrm>
                <a:off x="274638" y="2215185"/>
                <a:ext cx="1143000" cy="1129677"/>
                <a:chOff x="3719329" y="1424028"/>
                <a:chExt cx="2049158" cy="1296652"/>
              </a:xfrm>
            </p:grpSpPr>
            <p:sp>
              <p:nvSpPr>
                <p:cNvPr id="57" name="Rectangle 56"/>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58" name="Rectangle 57"/>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59" name="Rectangle 58"/>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0" name="Rectangle 59"/>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1" name="Rectangle 60"/>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2" name="Rectangle 61"/>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3" name="Rectangle 62"/>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4" name="Rectangle 63"/>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5" name="Rectangle 64"/>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6" name="Rectangle 65"/>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7" name="Rectangle 66"/>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8" name="Rectangle 67"/>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69" name="Rectangle 68"/>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0" name="Rectangle 69"/>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1" name="Rectangle 70"/>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2" name="Rectangle 71"/>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3" name="Rectangle 72"/>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4" name="Rectangle 73"/>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5" name="Rectangle 74"/>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6" name="Rectangle 75"/>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grpSp>
            <p:nvGrpSpPr>
              <p:cNvPr id="49" name="Group 48"/>
              <p:cNvGrpSpPr/>
              <p:nvPr/>
            </p:nvGrpSpPr>
            <p:grpSpPr>
              <a:xfrm>
                <a:off x="1497355" y="3031220"/>
                <a:ext cx="910883" cy="203854"/>
                <a:chOff x="4348871" y="1572581"/>
                <a:chExt cx="932119" cy="815420"/>
              </a:xfrm>
            </p:grpSpPr>
            <p:sp>
              <p:nvSpPr>
                <p:cNvPr id="55" name="Rectangle 54"/>
                <p:cNvSpPr/>
                <p:nvPr/>
              </p:nvSpPr>
              <p:spPr>
                <a:xfrm>
                  <a:off x="4348871" y="1572581"/>
                  <a:ext cx="932119" cy="81542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56" name="Straight Connector 55"/>
                <p:cNvCxnSpPr/>
                <p:nvPr/>
              </p:nvCxnSpPr>
              <p:spPr>
                <a:xfrm>
                  <a:off x="4414188" y="1927780"/>
                  <a:ext cx="788504" cy="1586"/>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11688" y="3254592"/>
                <a:ext cx="1947112" cy="59960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Compressed RGs</a:t>
                </a:r>
              </a:p>
            </p:txBody>
          </p:sp>
          <p:sp>
            <p:nvSpPr>
              <p:cNvPr id="51" name="TextBox 50"/>
              <p:cNvSpPr txBox="1"/>
              <p:nvPr/>
            </p:nvSpPr>
            <p:spPr>
              <a:xfrm>
                <a:off x="1809059" y="3235479"/>
                <a:ext cx="1331927"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smtClean="0">
                    <a:gradFill>
                      <a:gsLst>
                        <a:gs pos="2917">
                          <a:srgbClr val="FFFFFF"/>
                        </a:gs>
                        <a:gs pos="30000">
                          <a:srgbClr val="FFFFFF"/>
                        </a:gs>
                      </a:gsLst>
                      <a:lin ang="5400000" scaled="0"/>
                    </a:gradFill>
                  </a:rPr>
                  <a:t>Delta RGs</a:t>
                </a:r>
              </a:p>
            </p:txBody>
          </p:sp>
          <p:grpSp>
            <p:nvGrpSpPr>
              <p:cNvPr id="52" name="Group 51"/>
              <p:cNvGrpSpPr/>
              <p:nvPr/>
            </p:nvGrpSpPr>
            <p:grpSpPr>
              <a:xfrm>
                <a:off x="2484341" y="3020308"/>
                <a:ext cx="816624" cy="234284"/>
                <a:chOff x="4267200" y="1524006"/>
                <a:chExt cx="835663" cy="937141"/>
              </a:xfrm>
            </p:grpSpPr>
            <p:sp>
              <p:nvSpPr>
                <p:cNvPr id="53" name="Rectangle 52"/>
                <p:cNvSpPr/>
                <p:nvPr/>
              </p:nvSpPr>
              <p:spPr>
                <a:xfrm>
                  <a:off x="4267200" y="1524006"/>
                  <a:ext cx="835663" cy="93714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54" name="Straight Connector 53"/>
                <p:cNvCxnSpPr/>
                <p:nvPr/>
              </p:nvCxnSpPr>
              <p:spPr>
                <a:xfrm>
                  <a:off x="4289085" y="1967278"/>
                  <a:ext cx="788504" cy="1586"/>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grpSp>
        <p:sp>
          <p:nvSpPr>
            <p:cNvPr id="47" name="TextBox 46"/>
            <p:cNvSpPr txBox="1"/>
            <p:nvPr/>
          </p:nvSpPr>
          <p:spPr>
            <a:xfrm>
              <a:off x="8214485" y="5478462"/>
              <a:ext cx="16613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2016</a:t>
              </a:r>
            </a:p>
          </p:txBody>
        </p:sp>
      </p:grpSp>
      <p:sp>
        <p:nvSpPr>
          <p:cNvPr id="80" name="Text Placeholder 1"/>
          <p:cNvSpPr>
            <a:spLocks noGrp="1"/>
          </p:cNvSpPr>
          <p:nvPr>
            <p:ph type="body" sz="quarter" idx="10"/>
          </p:nvPr>
        </p:nvSpPr>
        <p:spPr>
          <a:xfrm>
            <a:off x="198437" y="4952872"/>
            <a:ext cx="5166185" cy="2997744"/>
          </a:xfrm>
        </p:spPr>
        <p:txBody>
          <a:bodyPr/>
          <a:lstStyle/>
          <a:p>
            <a:pPr marL="0" indent="0">
              <a:buNone/>
            </a:pPr>
            <a:r>
              <a:rPr lang="en-US" sz="3200" dirty="0" smtClean="0"/>
              <a:t>Execution Strategy</a:t>
            </a:r>
          </a:p>
          <a:p>
            <a:r>
              <a:rPr lang="en-US" sz="2000" dirty="0" smtClean="0"/>
              <a:t>Rowgroup Elimination (when possible)</a:t>
            </a:r>
          </a:p>
          <a:p>
            <a:r>
              <a:rPr lang="en-US" sz="2000" dirty="0" smtClean="0"/>
              <a:t>Partition level Scan (somewhat expensive)</a:t>
            </a:r>
          </a:p>
          <a:p>
            <a:r>
              <a:rPr lang="en-US" sz="2000" dirty="0" smtClean="0"/>
              <a:t>Full index scan (expensive)</a:t>
            </a:r>
          </a:p>
          <a:p>
            <a:endParaRPr lang="en-US" sz="3200" dirty="0" smtClean="0"/>
          </a:p>
          <a:p>
            <a:pPr marL="342873" lvl="1" indent="0">
              <a:buNone/>
            </a:pPr>
            <a:endParaRPr lang="en-US" dirty="0" smtClean="0"/>
          </a:p>
          <a:p>
            <a:pPr marL="342873" lvl="1" indent="0">
              <a:buNone/>
            </a:pPr>
            <a:endParaRPr lang="en-US" dirty="0" smtClean="0"/>
          </a:p>
        </p:txBody>
      </p:sp>
      <p:grpSp>
        <p:nvGrpSpPr>
          <p:cNvPr id="84" name="Group 83"/>
          <p:cNvGrpSpPr/>
          <p:nvPr/>
        </p:nvGrpSpPr>
        <p:grpSpPr>
          <a:xfrm>
            <a:off x="2789237" y="1160691"/>
            <a:ext cx="5025528" cy="1579994"/>
            <a:chOff x="2789237" y="1160691"/>
            <a:chExt cx="5025528" cy="1579994"/>
          </a:xfrm>
        </p:grpSpPr>
        <p:sp>
          <p:nvSpPr>
            <p:cNvPr id="81" name="Text Placeholder 1"/>
            <p:cNvSpPr txBox="1">
              <a:spLocks/>
            </p:cNvSpPr>
            <p:nvPr/>
          </p:nvSpPr>
          <p:spPr>
            <a:xfrm>
              <a:off x="2789237" y="1160691"/>
              <a:ext cx="2712611" cy="1354217"/>
            </a:xfrm>
            <a:prstGeom prst="rect">
              <a:avLst/>
            </a:prstGeom>
          </p:spPr>
          <p:txBody>
            <a:bodyPr vert="horz" wrap="square" lIns="146304" tIns="91440" rIns="146304" bIns="91440" rtlCol="0">
              <a:spAutoFit/>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 typeface="Wingdings" panose="05000000000000000000" pitchFamily="2" charset="2"/>
                <a:buNone/>
              </a:pPr>
              <a:r>
                <a:rPr lang="en-US" sz="1600" dirty="0" smtClean="0">
                  <a:gradFill>
                    <a:gsLst>
                      <a:gs pos="1250">
                        <a:srgbClr val="FFFFFF"/>
                      </a:gs>
                      <a:gs pos="100000">
                        <a:srgbClr val="FFFFFF"/>
                      </a:gs>
                    </a:gsLst>
                    <a:lin ang="5400000" scaled="0"/>
                  </a:gradFill>
                </a:rPr>
                <a:t>SELECT &lt;&gt;</a:t>
              </a:r>
            </a:p>
            <a:p>
              <a:pPr marL="0" indent="0">
                <a:buClr>
                  <a:srgbClr val="FFFFFF"/>
                </a:buClr>
                <a:buFont typeface="Wingdings" panose="05000000000000000000" pitchFamily="2" charset="2"/>
                <a:buNone/>
              </a:pPr>
              <a:r>
                <a:rPr lang="en-US" sz="1600" dirty="0" smtClean="0">
                  <a:gradFill>
                    <a:gsLst>
                      <a:gs pos="1250">
                        <a:srgbClr val="FFFFFF"/>
                      </a:gs>
                      <a:gs pos="100000">
                        <a:srgbClr val="FFFFFF"/>
                      </a:gs>
                    </a:gsLst>
                    <a:lin ang="5400000" scaled="0"/>
                  </a:gradFill>
                </a:rPr>
                <a:t>FROM &lt;columnstore&gt;</a:t>
              </a:r>
            </a:p>
            <a:p>
              <a:pPr marL="0" indent="0">
                <a:buClr>
                  <a:srgbClr val="FFFFFF"/>
                </a:buClr>
                <a:buFont typeface="Wingdings" panose="05000000000000000000" pitchFamily="2" charset="2"/>
                <a:buNone/>
              </a:pPr>
              <a:r>
                <a:rPr lang="en-US" sz="1600" dirty="0" smtClean="0">
                  <a:gradFill>
                    <a:gsLst>
                      <a:gs pos="1250">
                        <a:srgbClr val="FFFFFF"/>
                      </a:gs>
                      <a:gs pos="100000">
                        <a:srgbClr val="FFFFFF"/>
                      </a:gs>
                    </a:gsLst>
                    <a:lin ang="5400000" scaled="0"/>
                  </a:gradFill>
                </a:rPr>
                <a:t>Where C1 = &lt;value&gt;</a:t>
              </a:r>
            </a:p>
            <a:p>
              <a:pPr marL="342873" lvl="1" indent="0">
                <a:buClr>
                  <a:srgbClr val="FFFFFF"/>
                </a:buClr>
                <a:buFont typeface="Wingdings" panose="05000000000000000000" pitchFamily="2" charset="2"/>
                <a:buNone/>
              </a:pPr>
              <a:endParaRPr lang="en-US" dirty="0" smtClean="0">
                <a:gradFill>
                  <a:gsLst>
                    <a:gs pos="1250">
                      <a:srgbClr val="FFFFFF"/>
                    </a:gs>
                    <a:gs pos="100000">
                      <a:srgbClr val="FFFFFF"/>
                    </a:gs>
                  </a:gsLst>
                  <a:lin ang="5400000" scaled="0"/>
                </a:gradFill>
              </a:endParaRPr>
            </a:p>
          </p:txBody>
        </p:sp>
        <p:sp>
          <p:nvSpPr>
            <p:cNvPr id="82" name="Text Placeholder 1"/>
            <p:cNvSpPr txBox="1">
              <a:spLocks/>
            </p:cNvSpPr>
            <p:nvPr/>
          </p:nvSpPr>
          <p:spPr>
            <a:xfrm>
              <a:off x="5102154" y="1164869"/>
              <a:ext cx="2712611" cy="1575816"/>
            </a:xfrm>
            <a:prstGeom prst="rect">
              <a:avLst/>
            </a:prstGeom>
          </p:spPr>
          <p:txBody>
            <a:bodyPr vert="horz" wrap="square" lIns="146304" tIns="91440" rIns="146304" bIns="91440" rtlCol="0">
              <a:spAutoFit/>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 typeface="Wingdings" panose="05000000000000000000" pitchFamily="2" charset="2"/>
                <a:buNone/>
              </a:pPr>
              <a:r>
                <a:rPr lang="en-US" sz="1600" dirty="0" smtClean="0">
                  <a:gradFill>
                    <a:gsLst>
                      <a:gs pos="1250">
                        <a:srgbClr val="FFFFFF"/>
                      </a:gs>
                      <a:gs pos="100000">
                        <a:srgbClr val="FFFFFF"/>
                      </a:gs>
                    </a:gsLst>
                    <a:lin ang="5400000" scaled="0"/>
                  </a:gradFill>
                </a:rPr>
                <a:t>SELECT &lt;&gt;</a:t>
              </a:r>
            </a:p>
            <a:p>
              <a:pPr marL="0" indent="0">
                <a:buClr>
                  <a:srgbClr val="FFFFFF"/>
                </a:buClr>
                <a:buFont typeface="Wingdings" panose="05000000000000000000" pitchFamily="2" charset="2"/>
                <a:buNone/>
              </a:pPr>
              <a:r>
                <a:rPr lang="en-US" sz="1600" dirty="0" smtClean="0">
                  <a:gradFill>
                    <a:gsLst>
                      <a:gs pos="1250">
                        <a:srgbClr val="FFFFFF"/>
                      </a:gs>
                      <a:gs pos="100000">
                        <a:srgbClr val="FFFFFF"/>
                      </a:gs>
                    </a:gsLst>
                    <a:lin ang="5400000" scaled="0"/>
                  </a:gradFill>
                </a:rPr>
                <a:t>FROM &lt;columnstore&gt;</a:t>
              </a:r>
            </a:p>
            <a:p>
              <a:pPr marL="0" indent="0">
                <a:buClr>
                  <a:srgbClr val="FFFFFF"/>
                </a:buClr>
                <a:buFont typeface="Wingdings" panose="05000000000000000000" pitchFamily="2" charset="2"/>
                <a:buNone/>
              </a:pPr>
              <a:r>
                <a:rPr lang="en-US" sz="1600" dirty="0" smtClean="0">
                  <a:gradFill>
                    <a:gsLst>
                      <a:gs pos="1250">
                        <a:srgbClr val="FFFFFF"/>
                      </a:gs>
                      <a:gs pos="100000">
                        <a:srgbClr val="FFFFFF"/>
                      </a:gs>
                    </a:gsLst>
                    <a:lin ang="5400000" scaled="0"/>
                  </a:gradFill>
                </a:rPr>
                <a:t>Where C1 between &lt;value1&gt; and &lt;value2&gt;</a:t>
              </a:r>
            </a:p>
            <a:p>
              <a:pPr marL="342873" lvl="1" indent="0">
                <a:buClr>
                  <a:srgbClr val="FFFFFF"/>
                </a:buClr>
                <a:buFont typeface="Wingdings" panose="05000000000000000000" pitchFamily="2" charset="2"/>
                <a:buNone/>
              </a:pPr>
              <a:endParaRPr lang="en-US" dirty="0" smtClean="0">
                <a:gradFill>
                  <a:gsLst>
                    <a:gs pos="1250">
                      <a:srgbClr val="FFFFFF"/>
                    </a:gs>
                    <a:gs pos="100000">
                      <a:srgbClr val="FFFFFF"/>
                    </a:gs>
                  </a:gsLst>
                  <a:lin ang="5400000" scaled="0"/>
                </a:gradFill>
              </a:endParaRPr>
            </a:p>
          </p:txBody>
        </p:sp>
      </p:grpSp>
      <p:sp>
        <p:nvSpPr>
          <p:cNvPr id="83" name="Text Placeholder 1"/>
          <p:cNvSpPr txBox="1">
            <a:spLocks/>
          </p:cNvSpPr>
          <p:nvPr/>
        </p:nvSpPr>
        <p:spPr>
          <a:xfrm>
            <a:off x="6005052" y="4920892"/>
            <a:ext cx="5095853" cy="3681008"/>
          </a:xfrm>
          <a:prstGeom prst="rect">
            <a:avLst/>
          </a:prstGeom>
        </p:spPr>
        <p:txBody>
          <a:bodyPr vert="horz" wrap="square" lIns="146304" tIns="91440" rIns="146304" bIns="91440" rtlCol="0">
            <a:spAutoFit/>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 typeface="Wingdings" panose="05000000000000000000" pitchFamily="2" charset="2"/>
              <a:buNone/>
            </a:pPr>
            <a:r>
              <a:rPr lang="en-US" sz="3200" dirty="0" smtClean="0">
                <a:gradFill>
                  <a:gsLst>
                    <a:gs pos="1250">
                      <a:srgbClr val="FFFFFF"/>
                    </a:gs>
                    <a:gs pos="100000">
                      <a:srgbClr val="FFFFFF"/>
                    </a:gs>
                  </a:gsLst>
                  <a:lin ang="5400000" scaled="0"/>
                </a:gradFill>
              </a:rPr>
              <a:t>Execution Strategy</a:t>
            </a:r>
          </a:p>
          <a:p>
            <a:pPr>
              <a:buClr>
                <a:srgbClr val="FFFFFF"/>
              </a:buClr>
            </a:pPr>
            <a:r>
              <a:rPr lang="en-US" sz="2000" dirty="0" smtClean="0">
                <a:gradFill>
                  <a:gsLst>
                    <a:gs pos="1250">
                      <a:srgbClr val="FFFFFF"/>
                    </a:gs>
                    <a:gs pos="100000">
                      <a:srgbClr val="FFFFFF"/>
                    </a:gs>
                  </a:gsLst>
                  <a:lin ang="5400000" scaled="0"/>
                </a:gradFill>
              </a:rPr>
              <a:t>Optimizer can choose NCI on column C1. Index points directly to rowgroup</a:t>
            </a:r>
          </a:p>
          <a:p>
            <a:pPr>
              <a:buClr>
                <a:srgbClr val="FFFFFF"/>
              </a:buClr>
            </a:pPr>
            <a:r>
              <a:rPr lang="en-US" sz="2000" dirty="0" smtClean="0">
                <a:gradFill>
                  <a:gsLst>
                    <a:gs pos="1250">
                      <a:srgbClr val="FFFFFF"/>
                    </a:gs>
                    <a:gs pos="100000">
                      <a:srgbClr val="FFFFFF"/>
                    </a:gs>
                  </a:gsLst>
                  <a:lin ang="5400000" scaled="0"/>
                </a:gradFill>
              </a:rPr>
              <a:t>No full index scan</a:t>
            </a:r>
          </a:p>
          <a:p>
            <a:pPr>
              <a:buClr>
                <a:srgbClr val="FFFFFF"/>
              </a:buClr>
            </a:pPr>
            <a:r>
              <a:rPr lang="en-US" sz="2000" dirty="0" smtClean="0">
                <a:gradFill>
                  <a:gsLst>
                    <a:gs pos="1250">
                      <a:srgbClr val="FFFFFF"/>
                    </a:gs>
                    <a:gs pos="100000">
                      <a:srgbClr val="FFFFFF"/>
                    </a:gs>
                  </a:gsLst>
                  <a:lin ang="5400000" scaled="0"/>
                </a:gradFill>
              </a:rPr>
              <a:t>Covering NCI index</a:t>
            </a:r>
          </a:p>
          <a:p>
            <a:pPr>
              <a:buClr>
                <a:srgbClr val="FFFFFF"/>
              </a:buClr>
            </a:pPr>
            <a:endParaRPr lang="en-US" sz="2400" dirty="0" smtClean="0">
              <a:gradFill>
                <a:gsLst>
                  <a:gs pos="1250">
                    <a:srgbClr val="FFFFFF"/>
                  </a:gs>
                  <a:gs pos="100000">
                    <a:srgbClr val="FFFFFF"/>
                  </a:gs>
                </a:gsLst>
                <a:lin ang="5400000" scaled="0"/>
              </a:gradFill>
            </a:endParaRPr>
          </a:p>
          <a:p>
            <a:pPr>
              <a:buClr>
                <a:srgbClr val="FFFFFF"/>
              </a:buClr>
            </a:pPr>
            <a:endParaRPr lang="en-US" sz="3200" dirty="0" smtClean="0">
              <a:gradFill>
                <a:gsLst>
                  <a:gs pos="1250">
                    <a:srgbClr val="FFFFFF"/>
                  </a:gs>
                  <a:gs pos="100000">
                    <a:srgbClr val="FFFFFF"/>
                  </a:gs>
                </a:gsLst>
                <a:lin ang="5400000" scaled="0"/>
              </a:gradFill>
            </a:endParaRPr>
          </a:p>
          <a:p>
            <a:pPr marL="342873" lvl="1" indent="0">
              <a:buClr>
                <a:srgbClr val="FFFFFF"/>
              </a:buClr>
              <a:buFont typeface="Wingdings" panose="05000000000000000000" pitchFamily="2" charset="2"/>
              <a:buNone/>
            </a:pPr>
            <a:endParaRPr lang="en-US" dirty="0" smtClean="0">
              <a:gradFill>
                <a:gsLst>
                  <a:gs pos="1250">
                    <a:srgbClr val="FFFFFF"/>
                  </a:gs>
                  <a:gs pos="100000">
                    <a:srgbClr val="FFFFFF"/>
                  </a:gs>
                </a:gsLst>
                <a:lin ang="5400000" scaled="0"/>
              </a:gradFill>
            </a:endParaRPr>
          </a:p>
          <a:p>
            <a:pPr marL="342873" lvl="1" indent="0">
              <a:buClr>
                <a:srgbClr val="FFFFFF"/>
              </a:buClr>
              <a:buFont typeface="Wingdings" panose="05000000000000000000" pitchFamily="2" charset="2"/>
              <a:buNone/>
            </a:pPr>
            <a:endParaRPr lang="en-US" dirty="0" smtClean="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21391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P spid="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5663" y="1697069"/>
            <a:ext cx="5272974" cy="5170646"/>
          </a:xfrm>
        </p:spPr>
        <p:txBody>
          <a:bodyPr/>
          <a:lstStyle/>
          <a:p>
            <a:r>
              <a:rPr lang="en-US" sz="3200" dirty="0" smtClean="0"/>
              <a:t>Performance gains using Fast Path</a:t>
            </a:r>
          </a:p>
          <a:p>
            <a:pPr lvl="1"/>
            <a:r>
              <a:rPr lang="en-US" dirty="0" smtClean="0"/>
              <a:t>Opportunistic evaluation of aggregation in storage layer</a:t>
            </a:r>
          </a:p>
          <a:p>
            <a:pPr lvl="1"/>
            <a:r>
              <a:rPr lang="en-US" dirty="0" smtClean="0"/>
              <a:t>Efficient Aggregation on compressed/encoded data in cache-friendly execution (column at a time) </a:t>
            </a:r>
          </a:p>
          <a:p>
            <a:pPr lvl="1"/>
            <a:r>
              <a:rPr lang="en-US" dirty="0" smtClean="0"/>
              <a:t>Leverage SIMD </a:t>
            </a:r>
          </a:p>
          <a:p>
            <a:pPr lvl="1"/>
            <a:r>
              <a:rPr lang="en-US" dirty="0" smtClean="0"/>
              <a:t>Datatype &lt;= 8 bytes no strings</a:t>
            </a:r>
          </a:p>
          <a:p>
            <a:pPr lvl="1"/>
            <a:r>
              <a:rPr lang="en-US" dirty="0" smtClean="0"/>
              <a:t>Aggregates – MIN, MAX, SUM, COUNT, AVG</a:t>
            </a:r>
          </a:p>
          <a:p>
            <a:pPr lvl="1"/>
            <a:endParaRPr lang="en-US" dirty="0" smtClean="0"/>
          </a:p>
        </p:txBody>
      </p:sp>
      <p:sp>
        <p:nvSpPr>
          <p:cNvPr id="3" name="Title 2"/>
          <p:cNvSpPr>
            <a:spLocks noGrp="1"/>
          </p:cNvSpPr>
          <p:nvPr>
            <p:ph type="title"/>
          </p:nvPr>
        </p:nvSpPr>
        <p:spPr>
          <a:xfrm>
            <a:off x="0" y="220662"/>
            <a:ext cx="12164203" cy="917575"/>
          </a:xfrm>
        </p:spPr>
        <p:txBody>
          <a:bodyPr/>
          <a:lstStyle/>
          <a:p>
            <a:r>
              <a:rPr lang="en-US" dirty="0"/>
              <a:t>Performance: </a:t>
            </a:r>
            <a:r>
              <a:rPr lang="en-US" dirty="0" smtClean="0"/>
              <a:t>Aggregate Pushdown (SQL2016) 	</a:t>
            </a:r>
            <a:endParaRPr lang="en-US" dirty="0"/>
          </a:p>
        </p:txBody>
      </p:sp>
      <p:grpSp>
        <p:nvGrpSpPr>
          <p:cNvPr id="37" name="Group 36"/>
          <p:cNvGrpSpPr/>
          <p:nvPr/>
        </p:nvGrpSpPr>
        <p:grpSpPr>
          <a:xfrm>
            <a:off x="5987576" y="1973262"/>
            <a:ext cx="2831116" cy="3352800"/>
            <a:chOff x="5987576" y="1973262"/>
            <a:chExt cx="2831116" cy="3352800"/>
          </a:xfrm>
        </p:grpSpPr>
        <p:sp>
          <p:nvSpPr>
            <p:cNvPr id="4" name="Rectangle 3"/>
            <p:cNvSpPr/>
            <p:nvPr/>
          </p:nvSpPr>
          <p:spPr bwMode="auto">
            <a:xfrm>
              <a:off x="5990821" y="4803636"/>
              <a:ext cx="1980016" cy="5224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Scan</a:t>
              </a:r>
            </a:p>
          </p:txBody>
        </p:sp>
        <p:sp>
          <p:nvSpPr>
            <p:cNvPr id="5" name="Rectangle 4"/>
            <p:cNvSpPr/>
            <p:nvPr/>
          </p:nvSpPr>
          <p:spPr bwMode="auto">
            <a:xfrm>
              <a:off x="5987576" y="3063065"/>
              <a:ext cx="1980016" cy="5224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Aggregate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Up Arrow 5"/>
            <p:cNvSpPr/>
            <p:nvPr/>
          </p:nvSpPr>
          <p:spPr bwMode="auto">
            <a:xfrm>
              <a:off x="6828115" y="3585490"/>
              <a:ext cx="331308" cy="1218146"/>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6051545" y="1973262"/>
              <a:ext cx="16613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2014</a:t>
              </a:r>
            </a:p>
          </p:txBody>
        </p:sp>
        <p:sp>
          <p:nvSpPr>
            <p:cNvPr id="32" name="Up Arrow 31"/>
            <p:cNvSpPr/>
            <p:nvPr/>
          </p:nvSpPr>
          <p:spPr bwMode="auto">
            <a:xfrm flipH="1">
              <a:off x="6852114" y="2876044"/>
              <a:ext cx="51923" cy="164018"/>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6993769" y="4028039"/>
              <a:ext cx="1824923" cy="794064"/>
            </a:xfrm>
            <a:prstGeom prst="rect">
              <a:avLst/>
            </a:prstGeom>
            <a:noFill/>
          </p:spPr>
          <p:txBody>
            <a:bodyPr wrap="squar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10 million rows</a:t>
              </a:r>
            </a:p>
          </p:txBody>
        </p:sp>
        <p:sp>
          <p:nvSpPr>
            <p:cNvPr id="34" name="TextBox 33"/>
            <p:cNvSpPr txBox="1"/>
            <p:nvPr/>
          </p:nvSpPr>
          <p:spPr>
            <a:xfrm>
              <a:off x="6827837" y="2659210"/>
              <a:ext cx="110296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1 row</a:t>
              </a:r>
            </a:p>
          </p:txBody>
        </p:sp>
      </p:grpSp>
      <p:grpSp>
        <p:nvGrpSpPr>
          <p:cNvPr id="39" name="Group 38"/>
          <p:cNvGrpSpPr/>
          <p:nvPr/>
        </p:nvGrpSpPr>
        <p:grpSpPr>
          <a:xfrm>
            <a:off x="9385780" y="1973262"/>
            <a:ext cx="2227018" cy="3375582"/>
            <a:chOff x="9385780" y="1973262"/>
            <a:chExt cx="2227018" cy="3375582"/>
          </a:xfrm>
        </p:grpSpPr>
        <p:sp>
          <p:nvSpPr>
            <p:cNvPr id="23" name="Rectangle 22"/>
            <p:cNvSpPr/>
            <p:nvPr/>
          </p:nvSpPr>
          <p:spPr bwMode="auto">
            <a:xfrm>
              <a:off x="9385780" y="4792662"/>
              <a:ext cx="2227018" cy="5561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Scan</a:t>
              </a:r>
            </a:p>
          </p:txBody>
        </p:sp>
        <p:sp>
          <p:nvSpPr>
            <p:cNvPr id="24" name="Rectangle 23"/>
            <p:cNvSpPr/>
            <p:nvPr/>
          </p:nvSpPr>
          <p:spPr bwMode="auto">
            <a:xfrm>
              <a:off x="9385780" y="3073185"/>
              <a:ext cx="2227018" cy="5561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Aggregate</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9494837" y="1973262"/>
              <a:ext cx="1720211" cy="652979"/>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2016</a:t>
              </a:r>
            </a:p>
          </p:txBody>
        </p:sp>
        <p:sp>
          <p:nvSpPr>
            <p:cNvPr id="31" name="Up Arrow 30"/>
            <p:cNvSpPr/>
            <p:nvPr/>
          </p:nvSpPr>
          <p:spPr bwMode="auto">
            <a:xfrm flipH="1">
              <a:off x="10335803" y="2829137"/>
              <a:ext cx="51923" cy="20224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Arrow Connector 17"/>
            <p:cNvCxnSpPr/>
            <p:nvPr/>
          </p:nvCxnSpPr>
          <p:spPr>
            <a:xfrm flipV="1">
              <a:off x="10335803" y="3671168"/>
              <a:ext cx="0" cy="113246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296868" y="2659062"/>
              <a:ext cx="110296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1 row</a:t>
              </a:r>
            </a:p>
          </p:txBody>
        </p:sp>
        <p:sp>
          <p:nvSpPr>
            <p:cNvPr id="36" name="TextBox 35"/>
            <p:cNvSpPr txBox="1"/>
            <p:nvPr/>
          </p:nvSpPr>
          <p:spPr>
            <a:xfrm>
              <a:off x="10409237" y="3970797"/>
              <a:ext cx="110296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0</a:t>
              </a:r>
              <a:r>
                <a:rPr lang="en-US" sz="1600" dirty="0" smtClean="0">
                  <a:gradFill>
                    <a:gsLst>
                      <a:gs pos="2917">
                        <a:srgbClr val="FFFFFF"/>
                      </a:gs>
                      <a:gs pos="30000">
                        <a:srgbClr val="FFFFFF"/>
                      </a:gs>
                    </a:gsLst>
                    <a:lin ang="5400000" scaled="0"/>
                  </a:gradFill>
                </a:rPr>
                <a:t> row</a:t>
              </a:r>
            </a:p>
          </p:txBody>
        </p:sp>
      </p:grpSp>
      <p:sp>
        <p:nvSpPr>
          <p:cNvPr id="40" name="TextBox 39"/>
          <p:cNvSpPr txBox="1"/>
          <p:nvPr/>
        </p:nvSpPr>
        <p:spPr>
          <a:xfrm>
            <a:off x="6294437" y="1363662"/>
            <a:ext cx="5677580"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smtClean="0">
                <a:solidFill>
                  <a:srgbClr val="47D8FF">
                    <a:lumMod val="75000"/>
                  </a:srgbClr>
                </a:solidFill>
              </a:rPr>
              <a:t>Select sum (sales) from &lt;columnstore&gt;</a:t>
            </a:r>
          </a:p>
        </p:txBody>
      </p:sp>
    </p:spTree>
    <p:extLst>
      <p:ext uri="{BB962C8B-B14F-4D97-AF65-F5344CB8AC3E}">
        <p14:creationId xmlns:p14="http://schemas.microsoft.com/office/powerpoint/2010/main" val="202518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7388" y="144462"/>
            <a:ext cx="11889564" cy="917575"/>
          </a:xfrm>
        </p:spPr>
        <p:txBody>
          <a:bodyPr/>
          <a:lstStyle/>
          <a:p>
            <a:r>
              <a:rPr lang="en-US" sz="4400" dirty="0"/>
              <a:t>Performance: </a:t>
            </a:r>
            <a:r>
              <a:rPr lang="en-US" sz="4400" dirty="0" smtClean="0"/>
              <a:t>String Predicate Pushdown (SQL 2016)</a:t>
            </a:r>
            <a:endParaRPr lang="en-US" sz="4400" dirty="0"/>
          </a:p>
        </p:txBody>
      </p:sp>
      <p:grpSp>
        <p:nvGrpSpPr>
          <p:cNvPr id="6" name="Group 5"/>
          <p:cNvGrpSpPr/>
          <p:nvPr/>
        </p:nvGrpSpPr>
        <p:grpSpPr>
          <a:xfrm>
            <a:off x="1159415" y="2214621"/>
            <a:ext cx="2518320" cy="1781139"/>
            <a:chOff x="9596362" y="2870550"/>
            <a:chExt cx="2153584" cy="2683526"/>
          </a:xfrm>
        </p:grpSpPr>
        <p:sp>
          <p:nvSpPr>
            <p:cNvPr id="8" name="Rectangle 7"/>
            <p:cNvSpPr/>
            <p:nvPr/>
          </p:nvSpPr>
          <p:spPr bwMode="auto">
            <a:xfrm>
              <a:off x="9596362" y="4716113"/>
              <a:ext cx="2153584" cy="8379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Scan</a:t>
              </a:r>
            </a:p>
          </p:txBody>
        </p:sp>
        <p:sp>
          <p:nvSpPr>
            <p:cNvPr id="9" name="Rectangle 8"/>
            <p:cNvSpPr/>
            <p:nvPr/>
          </p:nvSpPr>
          <p:spPr bwMode="auto">
            <a:xfrm>
              <a:off x="9599545" y="2870550"/>
              <a:ext cx="2150401" cy="12588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Filter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Up Arrow 9"/>
            <p:cNvSpPr/>
            <p:nvPr/>
          </p:nvSpPr>
          <p:spPr bwMode="auto">
            <a:xfrm>
              <a:off x="10443490" y="4097397"/>
              <a:ext cx="335228" cy="609426"/>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8" name="Up Arrow 17"/>
          <p:cNvSpPr/>
          <p:nvPr/>
        </p:nvSpPr>
        <p:spPr bwMode="auto">
          <a:xfrm>
            <a:off x="2302415" y="1799566"/>
            <a:ext cx="76200" cy="404495"/>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 Placeholder 1"/>
          <p:cNvSpPr>
            <a:spLocks noGrp="1"/>
          </p:cNvSpPr>
          <p:nvPr>
            <p:ph type="body" sz="quarter" idx="10"/>
          </p:nvPr>
        </p:nvSpPr>
        <p:spPr>
          <a:xfrm>
            <a:off x="731837" y="4356498"/>
            <a:ext cx="5196774" cy="1658916"/>
          </a:xfrm>
        </p:spPr>
        <p:txBody>
          <a:bodyPr/>
          <a:lstStyle/>
          <a:p>
            <a:pPr marL="0" indent="0">
              <a:buNone/>
            </a:pPr>
            <a:r>
              <a:rPr lang="en-US" sz="2200" dirty="0" smtClean="0"/>
              <a:t>Execution Strategy</a:t>
            </a:r>
          </a:p>
          <a:p>
            <a:pPr lvl="1"/>
            <a:r>
              <a:rPr lang="en-US" sz="1600" dirty="0" smtClean="0"/>
              <a:t>Retrieve 10 million rows by converting dictionary encoded value to string</a:t>
            </a:r>
          </a:p>
          <a:p>
            <a:pPr lvl="1"/>
            <a:r>
              <a:rPr lang="en-US" sz="1600" dirty="0" smtClean="0"/>
              <a:t>Apply string predicate on 10 million rows</a:t>
            </a:r>
          </a:p>
          <a:p>
            <a:pPr marL="342873" lvl="1" indent="0">
              <a:buNone/>
            </a:pPr>
            <a:endParaRPr lang="en-US" dirty="0" smtClean="0"/>
          </a:p>
        </p:txBody>
      </p:sp>
      <p:sp>
        <p:nvSpPr>
          <p:cNvPr id="20" name="TextBox 19"/>
          <p:cNvSpPr txBox="1"/>
          <p:nvPr/>
        </p:nvSpPr>
        <p:spPr>
          <a:xfrm>
            <a:off x="2384868" y="3027027"/>
            <a:ext cx="1824923"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10 million rows</a:t>
            </a:r>
          </a:p>
        </p:txBody>
      </p:sp>
      <p:sp>
        <p:nvSpPr>
          <p:cNvPr id="21" name="TextBox 20"/>
          <p:cNvSpPr txBox="1"/>
          <p:nvPr/>
        </p:nvSpPr>
        <p:spPr>
          <a:xfrm>
            <a:off x="2542018" y="1724294"/>
            <a:ext cx="13372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50 rows</a:t>
            </a:r>
          </a:p>
        </p:txBody>
      </p:sp>
      <p:sp>
        <p:nvSpPr>
          <p:cNvPr id="26" name="Up Arrow 25"/>
          <p:cNvSpPr/>
          <p:nvPr/>
        </p:nvSpPr>
        <p:spPr bwMode="auto">
          <a:xfrm>
            <a:off x="7670232" y="1871843"/>
            <a:ext cx="76200" cy="404495"/>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6595517" y="1811568"/>
            <a:ext cx="3737520" cy="2210930"/>
            <a:chOff x="6595517" y="1811568"/>
            <a:chExt cx="3737520" cy="2210930"/>
          </a:xfrm>
        </p:grpSpPr>
        <p:grpSp>
          <p:nvGrpSpPr>
            <p:cNvPr id="22" name="Group 21"/>
            <p:cNvGrpSpPr/>
            <p:nvPr/>
          </p:nvGrpSpPr>
          <p:grpSpPr>
            <a:xfrm>
              <a:off x="6595517" y="2241359"/>
              <a:ext cx="2518320" cy="1781139"/>
              <a:chOff x="9596362" y="2870550"/>
              <a:chExt cx="2153584" cy="2683526"/>
            </a:xfrm>
          </p:grpSpPr>
          <p:sp>
            <p:nvSpPr>
              <p:cNvPr id="23" name="Rectangle 22"/>
              <p:cNvSpPr/>
              <p:nvPr/>
            </p:nvSpPr>
            <p:spPr bwMode="auto">
              <a:xfrm>
                <a:off x="9596362" y="4716113"/>
                <a:ext cx="2153584" cy="8379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Scan</a:t>
                </a:r>
              </a:p>
            </p:txBody>
          </p:sp>
          <p:sp>
            <p:nvSpPr>
              <p:cNvPr id="24" name="Rectangle 23"/>
              <p:cNvSpPr/>
              <p:nvPr/>
            </p:nvSpPr>
            <p:spPr bwMode="auto">
              <a:xfrm>
                <a:off x="9599545" y="2870550"/>
                <a:ext cx="2150401" cy="12588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Filter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Up Arrow 24"/>
              <p:cNvSpPr/>
              <p:nvPr/>
            </p:nvSpPr>
            <p:spPr bwMode="auto">
              <a:xfrm>
                <a:off x="10556601" y="4110626"/>
                <a:ext cx="130327" cy="609426"/>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55"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7" name="TextBox 26"/>
            <p:cNvSpPr txBox="1"/>
            <p:nvPr/>
          </p:nvSpPr>
          <p:spPr>
            <a:xfrm>
              <a:off x="7702950" y="1811568"/>
              <a:ext cx="13372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50 rows</a:t>
              </a:r>
            </a:p>
          </p:txBody>
        </p:sp>
        <p:sp>
          <p:nvSpPr>
            <p:cNvPr id="28" name="TextBox 27"/>
            <p:cNvSpPr txBox="1"/>
            <p:nvPr/>
          </p:nvSpPr>
          <p:spPr>
            <a:xfrm>
              <a:off x="8508114" y="3040062"/>
              <a:ext cx="1824923"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100k rows</a:t>
              </a:r>
            </a:p>
          </p:txBody>
        </p:sp>
      </p:grpSp>
      <p:sp>
        <p:nvSpPr>
          <p:cNvPr id="29" name="Text Placeholder 1"/>
          <p:cNvSpPr txBox="1">
            <a:spLocks/>
          </p:cNvSpPr>
          <p:nvPr/>
        </p:nvSpPr>
        <p:spPr>
          <a:xfrm>
            <a:off x="6370637" y="4265544"/>
            <a:ext cx="5843539" cy="2951577"/>
          </a:xfrm>
          <a:prstGeom prst="rect">
            <a:avLst/>
          </a:prstGeom>
        </p:spPr>
        <p:txBody>
          <a:bodyPr vert="horz" wrap="square" lIns="146304" tIns="91440" rIns="146304" bIns="91440" rtlCol="0">
            <a:spAutoFit/>
          </a:bodyPr>
          <a:lstStyle>
            <a:lvl1pPr marL="342873" marR="0" indent="-342873"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Font typeface="Wingdings" panose="05000000000000000000" pitchFamily="2" charset="2"/>
              <a:buNone/>
            </a:pPr>
            <a:r>
              <a:rPr lang="en-US" sz="2000" dirty="0" smtClean="0">
                <a:gradFill>
                  <a:gsLst>
                    <a:gs pos="1250">
                      <a:srgbClr val="FFFFFF"/>
                    </a:gs>
                    <a:gs pos="100000">
                      <a:srgbClr val="FFFFFF"/>
                    </a:gs>
                  </a:gsLst>
                  <a:lin ang="5400000" scaled="0"/>
                </a:gradFill>
              </a:rPr>
              <a:t>Execution Strategy</a:t>
            </a:r>
          </a:p>
          <a:p>
            <a:pPr lvl="1">
              <a:buClr>
                <a:srgbClr val="FFFFFF"/>
              </a:buClr>
            </a:pPr>
            <a:r>
              <a:rPr lang="en-US" sz="1600" dirty="0" smtClean="0">
                <a:gradFill>
                  <a:gsLst>
                    <a:gs pos="1250">
                      <a:srgbClr val="FFFFFF"/>
                    </a:gs>
                    <a:gs pos="100000">
                      <a:srgbClr val="FFFFFF"/>
                    </a:gs>
                  </a:gsLst>
                  <a:lin ang="5400000" scaled="0"/>
                </a:gradFill>
              </a:rPr>
              <a:t>Apply Filter on Dictionary entries</a:t>
            </a:r>
            <a:endParaRPr lang="en-US" sz="1600" dirty="0">
              <a:gradFill>
                <a:gsLst>
                  <a:gs pos="1250">
                    <a:srgbClr val="FFFFFF"/>
                  </a:gs>
                  <a:gs pos="100000">
                    <a:srgbClr val="FFFFFF"/>
                  </a:gs>
                </a:gsLst>
                <a:lin ang="5400000" scaled="0"/>
              </a:gradFill>
            </a:endParaRPr>
          </a:p>
          <a:p>
            <a:pPr lvl="1">
              <a:buClr>
                <a:srgbClr val="FFFFFF"/>
              </a:buClr>
            </a:pPr>
            <a:r>
              <a:rPr lang="en-US" sz="1600" dirty="0" smtClean="0">
                <a:gradFill>
                  <a:gsLst>
                    <a:gs pos="1250">
                      <a:srgbClr val="FFFFFF"/>
                    </a:gs>
                    <a:gs pos="100000">
                      <a:srgbClr val="FFFFFF"/>
                    </a:gs>
                  </a:gsLst>
                  <a:lin ang="5400000" scaled="0"/>
                </a:gradFill>
              </a:rPr>
              <a:t>Find rows that refer to dictionary entries that quality (R1)</a:t>
            </a:r>
          </a:p>
          <a:p>
            <a:pPr lvl="1">
              <a:buClr>
                <a:srgbClr val="FFFFFF"/>
              </a:buClr>
            </a:pPr>
            <a:r>
              <a:rPr lang="en-US" sz="1600" dirty="0" smtClean="0">
                <a:gradFill>
                  <a:gsLst>
                    <a:gs pos="1250">
                      <a:srgbClr val="FFFFFF"/>
                    </a:gs>
                    <a:gs pos="100000">
                      <a:srgbClr val="FFFFFF"/>
                    </a:gs>
                  </a:gsLst>
                  <a:lin ang="5400000" scaled="0"/>
                </a:gradFill>
              </a:rPr>
              <a:t>Find rows not eligible for this optimization (R2)</a:t>
            </a:r>
          </a:p>
          <a:p>
            <a:pPr lvl="1">
              <a:buClr>
                <a:srgbClr val="FFFFFF"/>
              </a:buClr>
            </a:pPr>
            <a:r>
              <a:rPr lang="en-US" sz="1600" dirty="0" smtClean="0">
                <a:gradFill>
                  <a:gsLst>
                    <a:gs pos="1250">
                      <a:srgbClr val="FFFFFF"/>
                    </a:gs>
                    <a:gs pos="100000">
                      <a:srgbClr val="FFFFFF"/>
                    </a:gs>
                  </a:gsLst>
                  <a:lin ang="5400000" scaled="0"/>
                </a:gradFill>
              </a:rPr>
              <a:t>Scan returns (R1 + R2) rows</a:t>
            </a:r>
          </a:p>
          <a:p>
            <a:pPr lvl="1">
              <a:buClr>
                <a:srgbClr val="FFFFFF"/>
              </a:buClr>
            </a:pPr>
            <a:r>
              <a:rPr lang="en-US" sz="1600" dirty="0" smtClean="0">
                <a:gradFill>
                  <a:gsLst>
                    <a:gs pos="1250">
                      <a:srgbClr val="FFFFFF"/>
                    </a:gs>
                    <a:gs pos="100000">
                      <a:srgbClr val="FFFFFF"/>
                    </a:gs>
                  </a:gsLst>
                  <a:lin ang="5400000" scaled="0"/>
                </a:gradFill>
              </a:rPr>
              <a:t>Filter node applies string predicate on (R2)</a:t>
            </a:r>
          </a:p>
          <a:p>
            <a:pPr lvl="1">
              <a:buClr>
                <a:srgbClr val="FFFFFF"/>
              </a:buClr>
            </a:pPr>
            <a:r>
              <a:rPr lang="en-US" sz="1600" dirty="0" smtClean="0">
                <a:gradFill>
                  <a:gsLst>
                    <a:gs pos="1250">
                      <a:srgbClr val="FFFFFF"/>
                    </a:gs>
                    <a:gs pos="100000">
                      <a:srgbClr val="FFFFFF"/>
                    </a:gs>
                  </a:gsLst>
                  <a:lin ang="5400000" scaled="0"/>
                </a:gradFill>
              </a:rPr>
              <a:t>Row returned by Filter node = (R1 + R2’)</a:t>
            </a:r>
          </a:p>
          <a:p>
            <a:pPr lvl="1">
              <a:buClr>
                <a:srgbClr val="FFFFFF"/>
              </a:buClr>
            </a:pPr>
            <a:endParaRPr lang="en-US" sz="1400" dirty="0" smtClean="0">
              <a:gradFill>
                <a:gsLst>
                  <a:gs pos="1250">
                    <a:srgbClr val="FFFFFF"/>
                  </a:gs>
                  <a:gs pos="100000">
                    <a:srgbClr val="FFFFFF"/>
                  </a:gs>
                </a:gsLst>
                <a:lin ang="5400000" scaled="0"/>
              </a:gradFill>
            </a:endParaRPr>
          </a:p>
          <a:p>
            <a:pPr marL="342873" lvl="1" indent="0">
              <a:buClr>
                <a:srgbClr val="FFFFFF"/>
              </a:buClr>
              <a:buFont typeface="Wingdings" panose="05000000000000000000" pitchFamily="2" charset="2"/>
              <a:buNone/>
            </a:pPr>
            <a:endParaRPr lang="en-US" dirty="0" smtClean="0">
              <a:gradFill>
                <a:gsLst>
                  <a:gs pos="1250">
                    <a:srgbClr val="FFFFFF"/>
                  </a:gs>
                  <a:gs pos="100000">
                    <a:srgbClr val="FFFFFF"/>
                  </a:gs>
                </a:gsLst>
                <a:lin ang="5400000" scaled="0"/>
              </a:gradFill>
            </a:endParaRPr>
          </a:p>
        </p:txBody>
      </p:sp>
      <p:sp>
        <p:nvSpPr>
          <p:cNvPr id="30" name="TextBox 29"/>
          <p:cNvSpPr txBox="1"/>
          <p:nvPr/>
        </p:nvSpPr>
        <p:spPr>
          <a:xfrm>
            <a:off x="1587899" y="1186711"/>
            <a:ext cx="16613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2014</a:t>
            </a:r>
          </a:p>
        </p:txBody>
      </p:sp>
      <p:sp>
        <p:nvSpPr>
          <p:cNvPr id="31" name="TextBox 30"/>
          <p:cNvSpPr txBox="1"/>
          <p:nvPr/>
        </p:nvSpPr>
        <p:spPr>
          <a:xfrm>
            <a:off x="6911952" y="1186711"/>
            <a:ext cx="16613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SQL 2016</a:t>
            </a:r>
          </a:p>
        </p:txBody>
      </p:sp>
      <p:sp>
        <p:nvSpPr>
          <p:cNvPr id="2" name="Rectangle 1"/>
          <p:cNvSpPr/>
          <p:nvPr/>
        </p:nvSpPr>
        <p:spPr>
          <a:xfrm>
            <a:off x="3541579" y="2357170"/>
            <a:ext cx="3082420" cy="590931"/>
          </a:xfrm>
          <a:prstGeom prst="rect">
            <a:avLst/>
          </a:prstGeom>
        </p:spPr>
        <p:txBody>
          <a:bodyPr wrap="square">
            <a:spAutoFit/>
          </a:bodyPr>
          <a:lstStyle/>
          <a:p>
            <a:pPr algn="ctr" defTabSz="932255" fontAlgn="base">
              <a:lnSpc>
                <a:spcPct val="90000"/>
              </a:lnSpc>
              <a:spcBef>
                <a:spcPct val="0"/>
              </a:spcBef>
              <a:spcAft>
                <a:spcPct val="0"/>
              </a:spcAft>
            </a:pPr>
            <a:r>
              <a:rPr lang="en-US" i="1" dirty="0">
                <a:gradFill>
                  <a:gsLst>
                    <a:gs pos="0">
                      <a:srgbClr val="FFFFFF"/>
                    </a:gs>
                    <a:gs pos="100000">
                      <a:srgbClr val="FFFFFF"/>
                    </a:gs>
                  </a:gsLst>
                  <a:lin ang="5400000" scaled="0"/>
                </a:gradFill>
                <a:ea typeface="Segoe UI" pitchFamily="34" charset="0"/>
                <a:cs typeface="Segoe UI" pitchFamily="34" charset="0"/>
              </a:rPr>
              <a:t>String Predicate:</a:t>
            </a:r>
          </a:p>
          <a:p>
            <a:pPr algn="ctr" defTabSz="932255"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name like ‘%foo%’</a:t>
            </a:r>
          </a:p>
        </p:txBody>
      </p:sp>
    </p:spTree>
    <p:extLst>
      <p:ext uri="{BB962C8B-B14F-4D97-AF65-F5344CB8AC3E}">
        <p14:creationId xmlns:p14="http://schemas.microsoft.com/office/powerpoint/2010/main" val="3545709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902"/>
            <a:ext cx="12238037" cy="1014346"/>
          </a:xfrm>
        </p:spPr>
        <p:txBody>
          <a:bodyPr/>
          <a:lstStyle/>
          <a:p>
            <a:r>
              <a:rPr lang="en-US" dirty="0" smtClean="0"/>
              <a:t>Analytics with Window Aggregates (SQL 2016)</a:t>
            </a:r>
            <a:endParaRPr lang="en-US" dirty="0"/>
          </a:p>
        </p:txBody>
      </p:sp>
      <p:pic>
        <p:nvPicPr>
          <p:cNvPr id="1026" name="Chart 5"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973" y="1058862"/>
            <a:ext cx="10052201" cy="572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54787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136776"/>
            <a:ext cx="10056812" cy="1181734"/>
          </a:xfrm>
        </p:spPr>
        <p:txBody>
          <a:bodyPr/>
          <a:lstStyle/>
          <a:p>
            <a:r>
              <a:rPr lang="en-US" dirty="0" smtClean="0"/>
              <a:t>Demo: Performance</a:t>
            </a:r>
            <a:endParaRPr lang="en-US" dirty="0"/>
          </a:p>
        </p:txBody>
      </p:sp>
      <p:sp>
        <p:nvSpPr>
          <p:cNvPr id="4" name="Text Placeholder 3"/>
          <p:cNvSpPr>
            <a:spLocks noGrp="1"/>
          </p:cNvSpPr>
          <p:nvPr>
            <p:ph type="body" sz="quarter" idx="12"/>
          </p:nvPr>
        </p:nvSpPr>
        <p:spPr/>
        <p:txBody>
          <a:bodyPr/>
          <a:lstStyle/>
          <a:p>
            <a:r>
              <a:rPr lang="en-US" dirty="0" smtClean="0"/>
              <a:t>Sunil Agarwal</a:t>
            </a:r>
            <a:endParaRPr lang="en-US" dirty="0"/>
          </a:p>
        </p:txBody>
      </p:sp>
    </p:spTree>
    <p:extLst>
      <p:ext uri="{BB962C8B-B14F-4D97-AF65-F5344CB8AC3E}">
        <p14:creationId xmlns:p14="http://schemas.microsoft.com/office/powerpoint/2010/main" val="834565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Supportability</a:t>
            </a:r>
            <a:endParaRPr lang="en-US" dirty="0"/>
          </a:p>
        </p:txBody>
      </p:sp>
    </p:spTree>
    <p:extLst>
      <p:ext uri="{BB962C8B-B14F-4D97-AF65-F5344CB8AC3E}">
        <p14:creationId xmlns:p14="http://schemas.microsoft.com/office/powerpoint/2010/main" val="115531188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488" y="69238"/>
            <a:ext cx="12331223" cy="837224"/>
          </a:xfrm>
        </p:spPr>
        <p:txBody>
          <a:bodyPr/>
          <a:lstStyle/>
          <a:p>
            <a:r>
              <a:rPr lang="en-US" sz="5000" dirty="0" smtClean="0"/>
              <a:t>Supportability: Index Maintenance</a:t>
            </a:r>
            <a:endParaRPr lang="en-US" sz="5000" dirty="0"/>
          </a:p>
        </p:txBody>
      </p:sp>
      <p:graphicFrame>
        <p:nvGraphicFramePr>
          <p:cNvPr id="2" name="Table 1"/>
          <p:cNvGraphicFramePr>
            <a:graphicFrameLocks noGrp="1"/>
          </p:cNvGraphicFramePr>
          <p:nvPr>
            <p:extLst/>
          </p:nvPr>
        </p:nvGraphicFramePr>
        <p:xfrm>
          <a:off x="427037" y="1211262"/>
          <a:ext cx="11049000" cy="4480560"/>
        </p:xfrm>
        <a:graphic>
          <a:graphicData uri="http://schemas.openxmlformats.org/drawingml/2006/table">
            <a:tbl>
              <a:tblPr firstRow="1" bandRow="1">
                <a:tableStyleId>{5C22544A-7EE6-4342-B048-85BDC9FD1C3A}</a:tableStyleId>
              </a:tblPr>
              <a:tblGrid>
                <a:gridCol w="3245161"/>
                <a:gridCol w="2774639"/>
                <a:gridCol w="5029200"/>
              </a:tblGrid>
              <a:tr h="358219">
                <a:tc>
                  <a:txBody>
                    <a:bodyPr/>
                    <a:lstStyle/>
                    <a:p>
                      <a:r>
                        <a:rPr lang="en-US" dirty="0" smtClean="0"/>
                        <a:t>Operation</a:t>
                      </a:r>
                      <a:endParaRPr lang="en-US" dirty="0"/>
                    </a:p>
                  </a:txBody>
                  <a:tcPr/>
                </a:tc>
                <a:tc>
                  <a:txBody>
                    <a:bodyPr/>
                    <a:lstStyle/>
                    <a:p>
                      <a:r>
                        <a:rPr lang="en-US" dirty="0" smtClean="0"/>
                        <a:t>SQL 2014</a:t>
                      </a:r>
                      <a:endParaRPr lang="en-US" dirty="0"/>
                    </a:p>
                  </a:txBody>
                  <a:tcPr/>
                </a:tc>
                <a:tc>
                  <a:txBody>
                    <a:bodyPr/>
                    <a:lstStyle/>
                    <a:p>
                      <a:r>
                        <a:rPr lang="en-US" dirty="0" smtClean="0"/>
                        <a:t>SQL</a:t>
                      </a:r>
                      <a:r>
                        <a:rPr lang="en-US" baseline="0" dirty="0" smtClean="0"/>
                        <a:t> 2016</a:t>
                      </a:r>
                      <a:endParaRPr lang="en-US" dirty="0"/>
                    </a:p>
                  </a:txBody>
                  <a:tcPr/>
                </a:tc>
              </a:tr>
              <a:tr h="363194">
                <a:tc>
                  <a:txBody>
                    <a:bodyPr/>
                    <a:lstStyle/>
                    <a:p>
                      <a:r>
                        <a:rPr lang="en-US" dirty="0" smtClean="0"/>
                        <a:t>Removing</a:t>
                      </a:r>
                      <a:r>
                        <a:rPr lang="en-US" baseline="0" dirty="0" smtClean="0"/>
                        <a:t> Deleted Rows</a:t>
                      </a:r>
                      <a:endParaRPr lang="en-US" dirty="0"/>
                    </a:p>
                  </a:txBody>
                  <a:tcPr/>
                </a:tc>
                <a:tc>
                  <a:txBody>
                    <a:bodyPr/>
                    <a:lstStyle/>
                    <a:p>
                      <a:r>
                        <a:rPr lang="en-US" dirty="0" smtClean="0"/>
                        <a:t>Requires</a:t>
                      </a:r>
                      <a:r>
                        <a:rPr lang="en-US" baseline="0" dirty="0" smtClean="0"/>
                        <a:t> Index REBUILD </a:t>
                      </a:r>
                      <a:endParaRPr lang="en-US" dirty="0"/>
                    </a:p>
                  </a:txBody>
                  <a:tcPr/>
                </a:tc>
                <a:tc>
                  <a:txBody>
                    <a:bodyPr/>
                    <a:lstStyle/>
                    <a:p>
                      <a:r>
                        <a:rPr lang="en-US" dirty="0" smtClean="0"/>
                        <a:t>Index REORGANIZE</a:t>
                      </a:r>
                    </a:p>
                    <a:p>
                      <a:pPr marL="285750" indent="-285750">
                        <a:buFont typeface="Arial" panose="020B0604020202020204" pitchFamily="34" charset="0"/>
                        <a:buChar char="•"/>
                      </a:pPr>
                      <a:r>
                        <a:rPr lang="en-US" dirty="0" smtClean="0"/>
                        <a:t>Remove</a:t>
                      </a:r>
                      <a:r>
                        <a:rPr lang="en-US" baseline="0" dirty="0" smtClean="0"/>
                        <a:t> deleted from single compressed RG</a:t>
                      </a:r>
                    </a:p>
                    <a:p>
                      <a:pPr marL="285750" indent="-285750">
                        <a:buFont typeface="Arial" panose="020B0604020202020204" pitchFamily="34" charset="0"/>
                        <a:buChar char="•"/>
                      </a:pPr>
                      <a:r>
                        <a:rPr lang="en-US" baseline="0" dirty="0" smtClean="0"/>
                        <a:t>Merge one or more compressed RGs with deleted rows</a:t>
                      </a:r>
                    </a:p>
                    <a:p>
                      <a:pPr marL="0" indent="0">
                        <a:buFont typeface="Arial" panose="020B0604020202020204" pitchFamily="34" charset="0"/>
                        <a:buNone/>
                      </a:pPr>
                      <a:r>
                        <a:rPr lang="en-US" baseline="0" dirty="0" smtClean="0"/>
                        <a:t>Done ONLINE</a:t>
                      </a:r>
                      <a:endParaRPr lang="en-US" dirty="0"/>
                    </a:p>
                  </a:txBody>
                  <a:tcPr>
                    <a:solidFill>
                      <a:srgbClr val="92D050"/>
                    </a:solidFill>
                  </a:tcPr>
                </a:tc>
              </a:tr>
              <a:tr h="363194">
                <a:tc>
                  <a:txBody>
                    <a:bodyPr/>
                    <a:lstStyle/>
                    <a:p>
                      <a:r>
                        <a:rPr lang="en-US" dirty="0" smtClean="0"/>
                        <a:t>Smaller RG size resulting from</a:t>
                      </a:r>
                    </a:p>
                    <a:p>
                      <a:pPr marL="285750" indent="-285750">
                        <a:buFont typeface="Arial" panose="020B0604020202020204" pitchFamily="34" charset="0"/>
                        <a:buChar char="•"/>
                      </a:pPr>
                      <a:r>
                        <a:rPr lang="en-US" dirty="0" smtClean="0"/>
                        <a:t>Smaller</a:t>
                      </a:r>
                      <a:r>
                        <a:rPr lang="en-US" baseline="0" dirty="0" smtClean="0"/>
                        <a:t> BATCHSIZE</a:t>
                      </a:r>
                    </a:p>
                    <a:p>
                      <a:pPr marL="285750" indent="-285750">
                        <a:buFont typeface="Arial" panose="020B0604020202020204" pitchFamily="34" charset="0"/>
                        <a:buChar char="•"/>
                      </a:pPr>
                      <a:r>
                        <a:rPr lang="en-US" baseline="0" dirty="0" smtClean="0"/>
                        <a:t>Memory Pressure</a:t>
                      </a:r>
                    </a:p>
                    <a:p>
                      <a:pPr marL="285750" indent="-285750">
                        <a:buFont typeface="Arial" panose="020B0604020202020204" pitchFamily="34" charset="0"/>
                        <a:buChar char="•"/>
                      </a:pPr>
                      <a:r>
                        <a:rPr lang="en-US" baseline="0" dirty="0" smtClean="0"/>
                        <a:t>Index build Residual</a:t>
                      </a:r>
                      <a:endParaRPr lang="en-US" dirty="0"/>
                    </a:p>
                  </a:txBody>
                  <a:tcPr/>
                </a:tc>
                <a:tc>
                  <a:txBody>
                    <a:bodyPr/>
                    <a:lstStyle/>
                    <a:p>
                      <a:r>
                        <a:rPr lang="en-US" dirty="0" smtClean="0"/>
                        <a:t>Index</a:t>
                      </a:r>
                      <a:r>
                        <a:rPr lang="en-US" baseline="0" dirty="0" smtClean="0"/>
                        <a:t> REBUILD</a:t>
                      </a:r>
                      <a:endParaRPr lang="en-US" dirty="0"/>
                    </a:p>
                  </a:txBody>
                  <a:tcPr/>
                </a:tc>
                <a:tc>
                  <a:txBody>
                    <a:bodyPr/>
                    <a:lstStyle/>
                    <a:p>
                      <a:r>
                        <a:rPr lang="en-US" dirty="0" smtClean="0"/>
                        <a:t>Index REORGANIZE</a:t>
                      </a:r>
                      <a:endParaRPr lang="en-US" dirty="0"/>
                    </a:p>
                  </a:txBody>
                  <a:tcPr>
                    <a:solidFill>
                      <a:srgbClr val="92D050"/>
                    </a:solidFill>
                  </a:tcPr>
                </a:tc>
              </a:tr>
              <a:tr h="363194">
                <a:tc>
                  <a:txBody>
                    <a:bodyPr/>
                    <a:lstStyle/>
                    <a:p>
                      <a:r>
                        <a:rPr lang="en-US" dirty="0" smtClean="0"/>
                        <a:t>Ordering</a:t>
                      </a:r>
                      <a:r>
                        <a:rPr lang="en-US" baseline="0" dirty="0" smtClean="0"/>
                        <a:t> Rows</a:t>
                      </a:r>
                      <a:endParaRPr lang="en-US" dirty="0"/>
                    </a:p>
                  </a:txBody>
                  <a:tcPr/>
                </a:tc>
                <a:tc>
                  <a:txBody>
                    <a:bodyPr/>
                    <a:lstStyle/>
                    <a:p>
                      <a:pPr marL="285750" indent="-285750">
                        <a:buFont typeface="Arial" panose="020B0604020202020204" pitchFamily="34" charset="0"/>
                        <a:buChar char="•"/>
                      </a:pPr>
                      <a:r>
                        <a:rPr lang="en-US" dirty="0" smtClean="0"/>
                        <a:t>Create</a:t>
                      </a:r>
                      <a:r>
                        <a:rPr lang="en-US" baseline="0" dirty="0" smtClean="0"/>
                        <a:t> clustered index</a:t>
                      </a:r>
                    </a:p>
                    <a:p>
                      <a:pPr marL="285750" indent="-285750">
                        <a:buFont typeface="Arial" panose="020B0604020202020204" pitchFamily="34" charset="0"/>
                        <a:buChar char="•"/>
                      </a:pPr>
                      <a:r>
                        <a:rPr lang="en-US" baseline="0" dirty="0" smtClean="0"/>
                        <a:t>Create columnstore index by dropping clustered Index </a:t>
                      </a:r>
                    </a:p>
                    <a:p>
                      <a:endParaRPr lang="en-US" dirty="0"/>
                    </a:p>
                  </a:txBody>
                  <a:tcPr/>
                </a:tc>
                <a:tc>
                  <a:txBody>
                    <a:bodyPr/>
                    <a:lstStyle/>
                    <a:p>
                      <a:r>
                        <a:rPr lang="en-US" dirty="0" smtClean="0"/>
                        <a:t>No</a:t>
                      </a:r>
                      <a:r>
                        <a:rPr lang="en-US" baseline="0" dirty="0" smtClean="0"/>
                        <a:t> Changes in CTP2 </a:t>
                      </a:r>
                      <a:endParaRPr lang="en-US" dirty="0"/>
                    </a:p>
                  </a:txBody>
                  <a:tcPr/>
                </a:tc>
              </a:tr>
            </a:tbl>
          </a:graphicData>
        </a:graphic>
      </p:graphicFrame>
    </p:spTree>
    <p:extLst>
      <p:ext uri="{BB962C8B-B14F-4D97-AF65-F5344CB8AC3E}">
        <p14:creationId xmlns:p14="http://schemas.microsoft.com/office/powerpoint/2010/main" val="96485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212851"/>
            <a:ext cx="11889566" cy="6290953"/>
          </a:xfrm>
        </p:spPr>
        <p:txBody>
          <a:bodyPr/>
          <a:lstStyle/>
          <a:p>
            <a:r>
              <a:rPr lang="en-US" dirty="0" smtClean="0"/>
              <a:t>Overview</a:t>
            </a:r>
          </a:p>
          <a:p>
            <a:r>
              <a:rPr lang="en-US" dirty="0" smtClean="0"/>
              <a:t>Compression and Query Performance</a:t>
            </a:r>
          </a:p>
          <a:p>
            <a:r>
              <a:rPr lang="en-US" dirty="0" smtClean="0"/>
              <a:t>Supportability </a:t>
            </a:r>
          </a:p>
          <a:p>
            <a:r>
              <a:rPr lang="en-US" dirty="0"/>
              <a:t>Concurrency and High Availability</a:t>
            </a:r>
          </a:p>
          <a:p>
            <a:r>
              <a:rPr lang="en-US" dirty="0" smtClean="0"/>
              <a:t>Changes in SQL Server 2016</a:t>
            </a:r>
          </a:p>
          <a:p>
            <a:pPr marL="0" indent="0">
              <a:buNone/>
            </a:pPr>
            <a:endParaRPr lang="en-US" dirty="0" smtClean="0"/>
          </a:p>
          <a:p>
            <a:endParaRPr lang="en-US" dirty="0" smtClean="0"/>
          </a:p>
          <a:p>
            <a:pPr marL="342873" lvl="1" indent="0">
              <a:buNone/>
            </a:pPr>
            <a:endParaRPr lang="en-US" dirty="0" smtClean="0"/>
          </a:p>
          <a:p>
            <a:pPr marL="342873" lvl="1" indent="0">
              <a:buNone/>
            </a:pPr>
            <a:endParaRPr lang="en-US" dirty="0" smtClean="0"/>
          </a:p>
          <a:p>
            <a:endParaRPr lang="en-US" dirty="0" smtClean="0"/>
          </a:p>
        </p:txBody>
      </p:sp>
      <p:sp>
        <p:nvSpPr>
          <p:cNvPr id="3" name="Title 2"/>
          <p:cNvSpPr>
            <a:spLocks noGrp="1"/>
          </p:cNvSpPr>
          <p:nvPr>
            <p:ph type="title"/>
          </p:nvPr>
        </p:nvSpPr>
        <p:spPr>
          <a:xfrm>
            <a:off x="274639" y="68262"/>
            <a:ext cx="11889564" cy="917575"/>
          </a:xfrm>
        </p:spPr>
        <p:txBody>
          <a:bodyPr/>
          <a:lstStyle/>
          <a:p>
            <a:r>
              <a:rPr lang="en-US" dirty="0" smtClean="0"/>
              <a:t>Agenda</a:t>
            </a:r>
            <a:endParaRPr lang="en-US" dirty="0"/>
          </a:p>
        </p:txBody>
      </p:sp>
    </p:spTree>
    <p:extLst>
      <p:ext uri="{BB962C8B-B14F-4D97-AF65-F5344CB8AC3E}">
        <p14:creationId xmlns:p14="http://schemas.microsoft.com/office/powerpoint/2010/main" val="281673145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Supportability: DMVs, </a:t>
            </a:r>
            <a:r>
              <a:rPr lang="en-US" dirty="0" err="1" smtClean="0"/>
              <a:t>Perfmon</a:t>
            </a:r>
            <a:r>
              <a:rPr lang="en-US" dirty="0" smtClean="0"/>
              <a:t>, XEvents</a:t>
            </a:r>
            <a:endParaRPr lang="en-US" dirty="0"/>
          </a:p>
        </p:txBody>
      </p:sp>
      <p:sp>
        <p:nvSpPr>
          <p:cNvPr id="3" name="Text Placeholder 2"/>
          <p:cNvSpPr>
            <a:spLocks noGrp="1"/>
          </p:cNvSpPr>
          <p:nvPr>
            <p:ph type="body" sz="quarter" idx="10"/>
          </p:nvPr>
        </p:nvSpPr>
        <p:spPr>
          <a:xfrm>
            <a:off x="6751637" y="1212850"/>
            <a:ext cx="5410201" cy="3200876"/>
          </a:xfrm>
        </p:spPr>
        <p:txBody>
          <a:bodyPr/>
          <a:lstStyle/>
          <a:p>
            <a:r>
              <a:rPr lang="en-US" sz="3200" dirty="0" err="1" smtClean="0"/>
              <a:t>PerfMon</a:t>
            </a:r>
            <a:r>
              <a:rPr lang="en-US" sz="3200" dirty="0" smtClean="0"/>
              <a:t> Counters (SQL2016)</a:t>
            </a:r>
          </a:p>
          <a:p>
            <a:endParaRPr lang="en-US" sz="3200" dirty="0" smtClean="0"/>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7323256" y="1842544"/>
            <a:ext cx="3226510" cy="2571182"/>
          </a:xfrm>
          <a:prstGeom prst="rect">
            <a:avLst/>
          </a:prstGeom>
          <a:effectLst>
            <a:softEdge rad="25400"/>
          </a:effectLst>
        </p:spPr>
      </p:pic>
      <p:sp>
        <p:nvSpPr>
          <p:cNvPr id="5" name="Text Placeholder 2"/>
          <p:cNvSpPr txBox="1">
            <a:spLocks/>
          </p:cNvSpPr>
          <p:nvPr/>
        </p:nvSpPr>
        <p:spPr>
          <a:xfrm>
            <a:off x="503237" y="1365250"/>
            <a:ext cx="6629400" cy="4893647"/>
          </a:xfrm>
          <a:prstGeom prst="rect">
            <a:avLst/>
          </a:prstGeom>
        </p:spPr>
        <p:txBody>
          <a:bodyPr vert="horz" wrap="square" lIns="146304" tIns="91440" rIns="146304" bIns="91440"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200" dirty="0" smtClean="0">
                <a:gradFill>
                  <a:gsLst>
                    <a:gs pos="20354">
                      <a:srgbClr val="47D8FF"/>
                    </a:gs>
                    <a:gs pos="40000">
                      <a:srgbClr val="47D8FF"/>
                    </a:gs>
                  </a:gsLst>
                  <a:lin ang="5400000" scaled="0"/>
                </a:gradFill>
              </a:rPr>
              <a:t>New DMVs</a:t>
            </a:r>
          </a:p>
          <a:p>
            <a:pPr>
              <a:buClr>
                <a:srgbClr val="FFFFFF"/>
              </a:buClr>
            </a:pPr>
            <a:r>
              <a:rPr lang="en-US" sz="2000" dirty="0" err="1" smtClean="0">
                <a:solidFill>
                  <a:srgbClr val="FFFFFF"/>
                </a:solidFill>
              </a:rPr>
              <a:t>sys.dm_column_store_object_pool</a:t>
            </a:r>
            <a:endParaRPr lang="en-US" sz="2000" dirty="0">
              <a:solidFill>
                <a:srgbClr val="FFFFFF"/>
              </a:solidFill>
            </a:endParaRPr>
          </a:p>
          <a:p>
            <a:pPr>
              <a:buClr>
                <a:srgbClr val="FFFFFF"/>
              </a:buClr>
            </a:pPr>
            <a:r>
              <a:rPr lang="en-US" sz="2000" dirty="0" err="1">
                <a:solidFill>
                  <a:srgbClr val="FFFFFF"/>
                </a:solidFill>
              </a:rPr>
              <a:t>s</a:t>
            </a:r>
            <a:r>
              <a:rPr lang="en-US" sz="2000" dirty="0" err="1" smtClean="0">
                <a:solidFill>
                  <a:srgbClr val="FFFFFF"/>
                </a:solidFill>
              </a:rPr>
              <a:t>ys.dm_db_column_store_row_group_operational_stats</a:t>
            </a:r>
            <a:endParaRPr lang="en-US" sz="2000" dirty="0">
              <a:solidFill>
                <a:srgbClr val="FFFFFF"/>
              </a:solidFill>
            </a:endParaRPr>
          </a:p>
          <a:p>
            <a:pPr>
              <a:buClr>
                <a:srgbClr val="FFFFFF"/>
              </a:buClr>
            </a:pPr>
            <a:r>
              <a:rPr lang="en-US" sz="2000" dirty="0" err="1">
                <a:solidFill>
                  <a:srgbClr val="FFFFFF"/>
                </a:solidFill>
              </a:rPr>
              <a:t>s</a:t>
            </a:r>
            <a:r>
              <a:rPr lang="en-US" sz="2000" dirty="0" err="1" smtClean="0">
                <a:solidFill>
                  <a:srgbClr val="FFFFFF"/>
                </a:solidFill>
              </a:rPr>
              <a:t>ys.dm_db_column_store_row_group_physical_stats</a:t>
            </a:r>
            <a:endParaRPr lang="en-US" sz="2000" dirty="0" smtClean="0">
              <a:solidFill>
                <a:srgbClr val="FFFFFF"/>
              </a:solidFill>
            </a:endParaRPr>
          </a:p>
          <a:p>
            <a:pPr>
              <a:buClr>
                <a:srgbClr val="FFFFFF"/>
              </a:buClr>
            </a:pPr>
            <a:r>
              <a:rPr lang="en-US" sz="2000" dirty="0" err="1">
                <a:solidFill>
                  <a:srgbClr val="FFFFFF"/>
                </a:solidFill>
              </a:rPr>
              <a:t>s</a:t>
            </a:r>
            <a:r>
              <a:rPr lang="en-US" sz="2000" dirty="0" err="1" smtClean="0">
                <a:solidFill>
                  <a:srgbClr val="FFFFFF"/>
                </a:solidFill>
              </a:rPr>
              <a:t>ys.dm_db_index_physical_stats</a:t>
            </a:r>
            <a:endParaRPr lang="en-US" sz="2000" dirty="0" smtClean="0">
              <a:solidFill>
                <a:srgbClr val="FFFFFF"/>
              </a:solidFill>
            </a:endParaRPr>
          </a:p>
          <a:p>
            <a:pPr>
              <a:buClr>
                <a:srgbClr val="FFFFFF"/>
              </a:buClr>
            </a:pPr>
            <a:r>
              <a:rPr lang="en-US" sz="2000" dirty="0" err="1" smtClean="0">
                <a:solidFill>
                  <a:srgbClr val="FFFFFF"/>
                </a:solidFill>
              </a:rPr>
              <a:t>sys.dm_db_index_operational_stats</a:t>
            </a:r>
            <a:endParaRPr lang="en-US" sz="2000" dirty="0" smtClean="0">
              <a:solidFill>
                <a:srgbClr val="FFFFFF"/>
              </a:solidFill>
            </a:endParaRPr>
          </a:p>
          <a:p>
            <a:pPr>
              <a:buClr>
                <a:srgbClr val="FFFFFF"/>
              </a:buClr>
            </a:pPr>
            <a:endParaRPr lang="en-US" sz="2000" dirty="0" smtClean="0">
              <a:gradFill>
                <a:gsLst>
                  <a:gs pos="20354">
                    <a:srgbClr val="47D8FF"/>
                  </a:gs>
                  <a:gs pos="40000">
                    <a:srgbClr val="47D8FF"/>
                  </a:gs>
                </a:gsLst>
                <a:lin ang="5400000" scaled="0"/>
              </a:gradFill>
            </a:endParaRPr>
          </a:p>
          <a:p>
            <a:pPr>
              <a:buClr>
                <a:srgbClr val="FFFFFF"/>
              </a:buClr>
            </a:pPr>
            <a:r>
              <a:rPr lang="en-US" sz="3200" dirty="0" smtClean="0">
                <a:gradFill>
                  <a:gsLst>
                    <a:gs pos="20354">
                      <a:srgbClr val="47D8FF"/>
                    </a:gs>
                    <a:gs pos="40000">
                      <a:srgbClr val="47D8FF"/>
                    </a:gs>
                  </a:gsLst>
                  <a:lin ang="5400000" scaled="0"/>
                </a:gradFill>
              </a:rPr>
              <a:t>New XEvents</a:t>
            </a:r>
            <a:endParaRPr lang="en-US" sz="3200" dirty="0">
              <a:gradFill>
                <a:gsLst>
                  <a:gs pos="20354">
                    <a:srgbClr val="47D8FF"/>
                  </a:gs>
                  <a:gs pos="40000">
                    <a:srgbClr val="47D8FF"/>
                  </a:gs>
                </a:gsLst>
                <a:lin ang="5400000" scaled="0"/>
              </a:gradFill>
            </a:endParaRPr>
          </a:p>
          <a:p>
            <a:pPr>
              <a:buClr>
                <a:srgbClr val="FFFFFF"/>
              </a:buClr>
            </a:pPr>
            <a:r>
              <a:rPr lang="en-US" sz="2000" smtClean="0">
                <a:solidFill>
                  <a:srgbClr val="FFFFFF"/>
                </a:solidFill>
              </a:rPr>
              <a:t>Under new </a:t>
            </a:r>
            <a:r>
              <a:rPr lang="en-US" sz="2000" dirty="0" smtClean="0">
                <a:solidFill>
                  <a:srgbClr val="FFFFFF"/>
                </a:solidFill>
              </a:rPr>
              <a:t>columnstore category</a:t>
            </a:r>
          </a:p>
          <a:p>
            <a:pPr>
              <a:buClr>
                <a:srgbClr val="FFFFFF"/>
              </a:buClr>
            </a:pPr>
            <a:r>
              <a:rPr lang="en-US" sz="2000" dirty="0" smtClean="0">
                <a:solidFill>
                  <a:srgbClr val="FFFFFF"/>
                </a:solidFill>
              </a:rPr>
              <a:t>State transition of rowgroups</a:t>
            </a:r>
          </a:p>
          <a:p>
            <a:pPr>
              <a:buClr>
                <a:srgbClr val="FFFFFF"/>
              </a:buClr>
            </a:pPr>
            <a:r>
              <a:rPr lang="en-US" sz="2000" dirty="0" smtClean="0">
                <a:solidFill>
                  <a:srgbClr val="FFFFFF"/>
                </a:solidFill>
              </a:rPr>
              <a:t>Merging of compressed rowgroups</a:t>
            </a:r>
          </a:p>
          <a:p>
            <a:pPr>
              <a:buClr>
                <a:srgbClr val="FFFFFF"/>
              </a:buClr>
            </a:pPr>
            <a:endParaRPr lang="en-US" dirty="0">
              <a:gradFill>
                <a:gsLst>
                  <a:gs pos="20354">
                    <a:srgbClr val="47D8FF"/>
                  </a:gs>
                  <a:gs pos="40000">
                    <a:srgbClr val="47D8FF"/>
                  </a:gs>
                </a:gsLst>
                <a:lin ang="5400000" scaled="0"/>
              </a:gradFill>
            </a:endParaRPr>
          </a:p>
        </p:txBody>
      </p:sp>
      <p:pic>
        <p:nvPicPr>
          <p:cNvPr id="6" name="Picture 5"/>
          <p:cNvPicPr>
            <a:picLocks noChangeAspect="1"/>
          </p:cNvPicPr>
          <p:nvPr/>
        </p:nvPicPr>
        <p:blipFill>
          <a:blip r:embed="rId4"/>
          <a:stretch>
            <a:fillRect/>
          </a:stretch>
        </p:blipFill>
        <p:spPr>
          <a:xfrm>
            <a:off x="579437" y="5554662"/>
            <a:ext cx="5689158" cy="1371600"/>
          </a:xfrm>
          <a:prstGeom prst="rect">
            <a:avLst/>
          </a:prstGeom>
        </p:spPr>
      </p:pic>
    </p:spTree>
    <p:extLst>
      <p:ext uri="{BB962C8B-B14F-4D97-AF65-F5344CB8AC3E}">
        <p14:creationId xmlns:p14="http://schemas.microsoft.com/office/powerpoint/2010/main" val="229301917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178802"/>
          </a:xfrm>
        </p:spPr>
        <p:txBody>
          <a:bodyPr/>
          <a:lstStyle/>
          <a:p>
            <a:r>
              <a:rPr lang="en-US" dirty="0" smtClean="0"/>
              <a:t>Concurrency and High Availability</a:t>
            </a:r>
            <a:endParaRPr lang="en-US" dirty="0"/>
          </a:p>
        </p:txBody>
      </p:sp>
    </p:spTree>
    <p:extLst>
      <p:ext uri="{BB962C8B-B14F-4D97-AF65-F5344CB8AC3E}">
        <p14:creationId xmlns:p14="http://schemas.microsoft.com/office/powerpoint/2010/main" val="89826076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91" y="145417"/>
            <a:ext cx="12047727" cy="917314"/>
          </a:xfrm>
        </p:spPr>
        <p:txBody>
          <a:bodyPr/>
          <a:lstStyle/>
          <a:p>
            <a:r>
              <a:rPr lang="en-US" sz="4799" dirty="0"/>
              <a:t>Clustered Columnstore Index: Concurrency</a:t>
            </a:r>
          </a:p>
        </p:txBody>
      </p:sp>
      <p:graphicFrame>
        <p:nvGraphicFramePr>
          <p:cNvPr id="4" name="Table 3"/>
          <p:cNvGraphicFramePr>
            <a:graphicFrameLocks noGrp="1"/>
          </p:cNvGraphicFramePr>
          <p:nvPr>
            <p:extLst/>
          </p:nvPr>
        </p:nvGraphicFramePr>
        <p:xfrm>
          <a:off x="427037" y="1211262"/>
          <a:ext cx="11658600" cy="4648200"/>
        </p:xfrm>
        <a:graphic>
          <a:graphicData uri="http://schemas.openxmlformats.org/drawingml/2006/table">
            <a:tbl>
              <a:tblPr firstRow="1" bandRow="1">
                <a:tableStyleId>{5C22544A-7EE6-4342-B048-85BDC9FD1C3A}</a:tableStyleId>
              </a:tblPr>
              <a:tblGrid>
                <a:gridCol w="1688487"/>
                <a:gridCol w="4663440"/>
                <a:gridCol w="5306673"/>
              </a:tblGrid>
              <a:tr h="544279">
                <a:tc>
                  <a:txBody>
                    <a:bodyPr/>
                    <a:lstStyle/>
                    <a:p>
                      <a:r>
                        <a:rPr lang="en-US" dirty="0" smtClean="0"/>
                        <a:t>Operation</a:t>
                      </a:r>
                      <a:endParaRPr lang="en-US" dirty="0"/>
                    </a:p>
                  </a:txBody>
                  <a:tcPr/>
                </a:tc>
                <a:tc>
                  <a:txBody>
                    <a:bodyPr/>
                    <a:lstStyle/>
                    <a:p>
                      <a:r>
                        <a:rPr lang="en-US" dirty="0" smtClean="0"/>
                        <a:t>SQL 2014</a:t>
                      </a:r>
                      <a:endParaRPr lang="en-US" dirty="0"/>
                    </a:p>
                  </a:txBody>
                  <a:tcPr/>
                </a:tc>
                <a:tc>
                  <a:txBody>
                    <a:bodyPr/>
                    <a:lstStyle/>
                    <a:p>
                      <a:r>
                        <a:rPr lang="en-US" dirty="0" smtClean="0"/>
                        <a:t>SQL</a:t>
                      </a:r>
                      <a:r>
                        <a:rPr lang="en-US" baseline="0" dirty="0" smtClean="0"/>
                        <a:t> 2016</a:t>
                      </a:r>
                      <a:endParaRPr lang="en-US" dirty="0"/>
                    </a:p>
                  </a:txBody>
                  <a:tcPr/>
                </a:tc>
              </a:tr>
              <a:tr h="1654666">
                <a:tc>
                  <a:txBody>
                    <a:bodyPr/>
                    <a:lstStyle/>
                    <a:p>
                      <a:r>
                        <a:rPr lang="en-US" dirty="0" smtClean="0"/>
                        <a:t>Query</a:t>
                      </a:r>
                      <a:endParaRPr lang="en-US" dirty="0"/>
                    </a:p>
                  </a:txBody>
                  <a:tcPr/>
                </a:tc>
                <a:tc>
                  <a:txBody>
                    <a:bodyPr/>
                    <a:lstStyle/>
                    <a:p>
                      <a:pPr marL="423916" indent="-285750">
                        <a:buFont typeface="Arial" panose="020B0604020202020204" pitchFamily="34" charset="0"/>
                        <a:buChar char="•"/>
                      </a:pPr>
                      <a:r>
                        <a:rPr lang="en-US" altLang="en-US" sz="1800" dirty="0" smtClean="0">
                          <a:latin typeface="+mn-lt"/>
                          <a:cs typeface="Angsana New" panose="02020603050405020304" pitchFamily="18" charset="-34"/>
                        </a:rPr>
                        <a:t>Rowgroup granularity  </a:t>
                      </a:r>
                    </a:p>
                    <a:p>
                      <a:pPr marL="423916" indent="-285750">
                        <a:buFont typeface="Arial" panose="020B0604020202020204" pitchFamily="34" charset="0"/>
                        <a:buChar char="•"/>
                      </a:pPr>
                      <a:r>
                        <a:rPr lang="en-US" altLang="en-US" sz="1800" dirty="0" smtClean="0">
                          <a:latin typeface="+mn-lt"/>
                          <a:cs typeface="Angsana New" panose="02020603050405020304" pitchFamily="18" charset="-34"/>
                        </a:rPr>
                        <a:t>No support of RCSI or SI</a:t>
                      </a:r>
                    </a:p>
                    <a:p>
                      <a:pPr marL="423916" indent="-285750">
                        <a:buFont typeface="Arial" panose="020B0604020202020204" pitchFamily="34" charset="0"/>
                        <a:buChar char="•"/>
                      </a:pPr>
                      <a:r>
                        <a:rPr lang="en-US" altLang="en-US" sz="1800" dirty="0" smtClean="0">
                          <a:latin typeface="+mn-lt"/>
                          <a:cs typeface="Angsana New" panose="02020603050405020304" pitchFamily="18" charset="-34"/>
                        </a:rPr>
                        <a:t>Recommendation: use Read Uncommitted</a:t>
                      </a:r>
                      <a:endParaRPr lang="en-US" altLang="en-US" sz="1800" dirty="0" smtClean="0">
                        <a:cs typeface="Angsana New" panose="02020603050405020304" pitchFamily="18" charset="-34"/>
                      </a:endParaRPr>
                    </a:p>
                    <a:p>
                      <a:endParaRPr lang="en-US" dirty="0"/>
                    </a:p>
                  </a:txBody>
                  <a:tcPr/>
                </a:tc>
                <a:tc>
                  <a:txBody>
                    <a:bodyPr/>
                    <a:lstStyle/>
                    <a:p>
                      <a:pPr marL="285750" indent="-285750">
                        <a:buFont typeface="Arial" panose="020B0604020202020204" pitchFamily="34" charset="0"/>
                        <a:buChar char="•"/>
                      </a:pPr>
                      <a:r>
                        <a:rPr lang="en-US" dirty="0" smtClean="0"/>
                        <a:t>Support of SI</a:t>
                      </a:r>
                      <a:r>
                        <a:rPr lang="en-US" baseline="0" dirty="0" smtClean="0"/>
                        <a:t> and RCSI (non blocking)</a:t>
                      </a:r>
                      <a:endParaRPr lang="en-US" dirty="0"/>
                    </a:p>
                  </a:txBody>
                  <a:tcPr>
                    <a:solidFill>
                      <a:srgbClr val="92D050"/>
                    </a:solidFill>
                  </a:tcPr>
                </a:tc>
              </a:tr>
              <a:tr h="952488">
                <a:tc>
                  <a:txBody>
                    <a:bodyPr/>
                    <a:lstStyle/>
                    <a:p>
                      <a:r>
                        <a:rPr lang="en-US" dirty="0" smtClean="0"/>
                        <a:t>Insert</a:t>
                      </a:r>
                      <a:endParaRPr lang="en-US" dirty="0"/>
                    </a:p>
                  </a:txBody>
                  <a:tcPr/>
                </a:tc>
                <a:tc>
                  <a:txBody>
                    <a:bodyPr/>
                    <a:lstStyle/>
                    <a:p>
                      <a:pPr marL="285750" indent="-285750">
                        <a:buFont typeface="Arial" panose="020B0604020202020204" pitchFamily="34" charset="0"/>
                        <a:buChar char="•"/>
                      </a:pPr>
                      <a:r>
                        <a:rPr lang="en-US" dirty="0" smtClean="0"/>
                        <a:t>Lock</a:t>
                      </a:r>
                      <a:r>
                        <a:rPr lang="en-US" baseline="0" dirty="0" smtClean="0"/>
                        <a:t> at row level (trickle insert)</a:t>
                      </a:r>
                    </a:p>
                    <a:p>
                      <a:pPr marL="285750" indent="-285750">
                        <a:buFont typeface="Arial" panose="020B0604020202020204" pitchFamily="34" charset="0"/>
                        <a:buChar char="•"/>
                      </a:pPr>
                      <a:r>
                        <a:rPr lang="en-US" baseline="0" dirty="0" smtClean="0"/>
                        <a:t>Rowgroup level for set of rows</a:t>
                      </a:r>
                      <a:endParaRPr lang="en-US" dirty="0"/>
                    </a:p>
                  </a:txBody>
                  <a:tcPr/>
                </a:tc>
                <a:tc>
                  <a:txBody>
                    <a:bodyPr/>
                    <a:lstStyle/>
                    <a:p>
                      <a:pPr marL="285750" indent="-285750">
                        <a:buFont typeface="Arial" panose="020B0604020202020204" pitchFamily="34" charset="0"/>
                        <a:buChar char="•"/>
                      </a:pPr>
                      <a:r>
                        <a:rPr lang="en-US" dirty="0" smtClean="0"/>
                        <a:t>No</a:t>
                      </a:r>
                      <a:r>
                        <a:rPr lang="en-US" baseline="0" dirty="0" smtClean="0"/>
                        <a:t> changes</a:t>
                      </a:r>
                      <a:endParaRPr lang="en-US" dirty="0"/>
                    </a:p>
                  </a:txBody>
                  <a:tcPr/>
                </a:tc>
              </a:tr>
              <a:tr h="544279">
                <a:tc>
                  <a:txBody>
                    <a:bodyPr/>
                    <a:lstStyle/>
                    <a:p>
                      <a:r>
                        <a:rPr lang="en-US" dirty="0" smtClean="0"/>
                        <a:t>Delete</a:t>
                      </a:r>
                      <a:endParaRPr lang="en-US" dirty="0"/>
                    </a:p>
                  </a:txBody>
                  <a:tcPr/>
                </a:tc>
                <a:tc>
                  <a:txBody>
                    <a:bodyPr/>
                    <a:lstStyle/>
                    <a:p>
                      <a:pPr marL="285750" indent="-285750">
                        <a:buFont typeface="Arial" panose="020B0604020202020204" pitchFamily="34" charset="0"/>
                        <a:buChar char="•"/>
                      </a:pPr>
                      <a:r>
                        <a:rPr lang="en-US" dirty="0" smtClean="0"/>
                        <a:t>Lock</a:t>
                      </a:r>
                      <a:r>
                        <a:rPr lang="en-US" baseline="0" dirty="0" smtClean="0"/>
                        <a:t> at Rowgroup level</a:t>
                      </a:r>
                      <a:endParaRPr lang="en-US" dirty="0"/>
                    </a:p>
                  </a:txBody>
                  <a:tcPr/>
                </a:tc>
                <a:tc>
                  <a:txBody>
                    <a:bodyPr/>
                    <a:lstStyle/>
                    <a:p>
                      <a:pPr marL="285750" indent="-285750">
                        <a:buFont typeface="Arial" panose="020B0604020202020204" pitchFamily="34" charset="0"/>
                        <a:buChar char="•"/>
                      </a:pPr>
                      <a:r>
                        <a:rPr lang="en-US" dirty="0" smtClean="0"/>
                        <a:t>Row</a:t>
                      </a:r>
                      <a:r>
                        <a:rPr lang="en-US" baseline="0" dirty="0" smtClean="0"/>
                        <a:t> level lock in conjunction with NCI</a:t>
                      </a:r>
                      <a:endParaRPr lang="en-US" dirty="0"/>
                    </a:p>
                  </a:txBody>
                  <a:tcPr>
                    <a:solidFill>
                      <a:srgbClr val="92D050"/>
                    </a:solidFill>
                  </a:tcPr>
                </a:tc>
              </a:tr>
              <a:tr h="952488">
                <a:tc>
                  <a:txBody>
                    <a:bodyPr/>
                    <a:lstStyle/>
                    <a:p>
                      <a:r>
                        <a:rPr lang="en-US" dirty="0" smtClean="0"/>
                        <a:t>Update</a:t>
                      </a:r>
                      <a:endParaRPr lang="en-US" dirty="0"/>
                    </a:p>
                  </a:txBody>
                  <a:tcPr/>
                </a:tc>
                <a:tc>
                  <a:txBody>
                    <a:bodyPr/>
                    <a:lstStyle/>
                    <a:p>
                      <a:pPr marL="285750" indent="-285750">
                        <a:buFont typeface="Arial" panose="020B0604020202020204" pitchFamily="34" charset="0"/>
                        <a:buChar char="•"/>
                      </a:pPr>
                      <a:r>
                        <a:rPr lang="en-US" dirty="0" smtClean="0"/>
                        <a:t>Lock at Rowgroup level </a:t>
                      </a:r>
                    </a:p>
                    <a:p>
                      <a:pPr marL="285750" indent="-285750">
                        <a:buFont typeface="Arial" panose="020B0604020202020204" pitchFamily="34" charset="0"/>
                        <a:buChar char="•"/>
                      </a:pPr>
                      <a:r>
                        <a:rPr lang="en-US" dirty="0" smtClean="0"/>
                        <a:t>Implemented</a:t>
                      </a:r>
                      <a:r>
                        <a:rPr lang="en-US" baseline="0" dirty="0" smtClean="0"/>
                        <a:t> as Delete/Insert</a:t>
                      </a:r>
                      <a:endParaRPr lang="en-US" dirty="0"/>
                    </a:p>
                  </a:txBody>
                  <a:tcPr/>
                </a:tc>
                <a:tc>
                  <a:txBody>
                    <a:bodyPr/>
                    <a:lstStyle/>
                    <a:p>
                      <a:pPr marL="285750" marR="0" indent="-285750" algn="l" defTabSz="9326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Row</a:t>
                      </a:r>
                      <a:r>
                        <a:rPr lang="en-US" baseline="0" dirty="0" smtClean="0"/>
                        <a:t> level lock in conjunction with NCI</a:t>
                      </a:r>
                      <a:endParaRPr lang="en-US" dirty="0" smtClean="0"/>
                    </a:p>
                    <a:p>
                      <a:endParaRPr lang="en-US" dirty="0"/>
                    </a:p>
                  </a:txBody>
                  <a:tcPr>
                    <a:solidFill>
                      <a:srgbClr val="92D050"/>
                    </a:solidFill>
                  </a:tcPr>
                </a:tc>
              </a:tr>
            </a:tbl>
          </a:graphicData>
        </a:graphic>
      </p:graphicFrame>
    </p:spTree>
    <p:extLst>
      <p:ext uri="{BB962C8B-B14F-4D97-AF65-F5344CB8AC3E}">
        <p14:creationId xmlns:p14="http://schemas.microsoft.com/office/powerpoint/2010/main" val="13929429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91" y="145417"/>
            <a:ext cx="12047727" cy="917314"/>
          </a:xfrm>
        </p:spPr>
        <p:txBody>
          <a:bodyPr/>
          <a:lstStyle/>
          <a:p>
            <a:r>
              <a:rPr lang="en-US" sz="4799" dirty="0"/>
              <a:t>Clustered Columnstore Index: </a:t>
            </a:r>
            <a:r>
              <a:rPr lang="en-US" sz="4799" dirty="0" smtClean="0"/>
              <a:t>High Availability</a:t>
            </a:r>
            <a:endParaRPr lang="en-US" sz="4799" dirty="0"/>
          </a:p>
        </p:txBody>
      </p:sp>
      <p:graphicFrame>
        <p:nvGraphicFramePr>
          <p:cNvPr id="4" name="Table 3"/>
          <p:cNvGraphicFramePr>
            <a:graphicFrameLocks noGrp="1"/>
          </p:cNvGraphicFramePr>
          <p:nvPr>
            <p:extLst/>
          </p:nvPr>
        </p:nvGraphicFramePr>
        <p:xfrm>
          <a:off x="427037" y="1211262"/>
          <a:ext cx="11658600" cy="4744001"/>
        </p:xfrm>
        <a:graphic>
          <a:graphicData uri="http://schemas.openxmlformats.org/drawingml/2006/table">
            <a:tbl>
              <a:tblPr firstRow="1" bandRow="1">
                <a:tableStyleId>{5C22544A-7EE6-4342-B048-85BDC9FD1C3A}</a:tableStyleId>
              </a:tblPr>
              <a:tblGrid>
                <a:gridCol w="2209800"/>
                <a:gridCol w="4495800"/>
                <a:gridCol w="4953000"/>
              </a:tblGrid>
              <a:tr h="544279">
                <a:tc>
                  <a:txBody>
                    <a:bodyPr/>
                    <a:lstStyle/>
                    <a:p>
                      <a:r>
                        <a:rPr lang="en-US" dirty="0" smtClean="0"/>
                        <a:t>Operation</a:t>
                      </a:r>
                      <a:endParaRPr lang="en-US" dirty="0"/>
                    </a:p>
                  </a:txBody>
                  <a:tcPr/>
                </a:tc>
                <a:tc>
                  <a:txBody>
                    <a:bodyPr/>
                    <a:lstStyle/>
                    <a:p>
                      <a:r>
                        <a:rPr lang="en-US" dirty="0" smtClean="0"/>
                        <a:t>SQL 2014</a:t>
                      </a:r>
                      <a:endParaRPr lang="en-US" dirty="0"/>
                    </a:p>
                  </a:txBody>
                  <a:tcPr/>
                </a:tc>
                <a:tc>
                  <a:txBody>
                    <a:bodyPr/>
                    <a:lstStyle/>
                    <a:p>
                      <a:r>
                        <a:rPr lang="en-US" dirty="0" smtClean="0"/>
                        <a:t>SQL</a:t>
                      </a:r>
                      <a:r>
                        <a:rPr lang="en-US" baseline="0" dirty="0" smtClean="0"/>
                        <a:t> 2016</a:t>
                      </a:r>
                      <a:endParaRPr lang="en-US" dirty="0"/>
                    </a:p>
                  </a:txBody>
                  <a:tcPr/>
                </a:tc>
              </a:tr>
              <a:tr h="1654666">
                <a:tc>
                  <a:txBody>
                    <a:bodyPr/>
                    <a:lstStyle/>
                    <a:p>
                      <a:r>
                        <a:rPr lang="en-US" dirty="0" smtClean="0"/>
                        <a:t>Backup/Restore</a:t>
                      </a:r>
                      <a:endParaRPr lang="en-US" dirty="0"/>
                    </a:p>
                  </a:txBody>
                  <a:tcPr/>
                </a:tc>
                <a:tc>
                  <a:txBody>
                    <a:bodyPr/>
                    <a:lstStyle/>
                    <a:p>
                      <a:pPr marL="285750" marR="0" indent="-285750" algn="l" defTabSz="9326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800" dirty="0" smtClean="0">
                          <a:latin typeface="+mn-lt"/>
                          <a:cs typeface="Angsana New" panose="02020603050405020304" pitchFamily="18" charset="-34"/>
                        </a:rPr>
                        <a:t>Just like any other index.  </a:t>
                      </a:r>
                    </a:p>
                    <a:p>
                      <a:pPr marL="285750" marR="0" indent="-285750" algn="l" defTabSz="9326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800" dirty="0" smtClean="0">
                          <a:latin typeface="+mn-lt"/>
                          <a:cs typeface="Angsana New" panose="02020603050405020304" pitchFamily="18" charset="-34"/>
                        </a:rPr>
                        <a:t>Each SEGMENT is persisted using LOB datatype</a:t>
                      </a:r>
                    </a:p>
                    <a:p>
                      <a:endParaRPr lang="en-US" dirty="0"/>
                    </a:p>
                  </a:txBody>
                  <a:tcPr/>
                </a:tc>
                <a:tc>
                  <a:txBody>
                    <a:bodyPr/>
                    <a:lstStyle/>
                    <a:p>
                      <a:pPr marL="285750" marR="0" indent="-285750" algn="l" defTabSz="9326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800" dirty="0" smtClean="0">
                          <a:latin typeface="+mn-lt"/>
                          <a:cs typeface="Angsana New" panose="02020603050405020304" pitchFamily="18" charset="-34"/>
                        </a:rPr>
                        <a:t>No</a:t>
                      </a:r>
                      <a:r>
                        <a:rPr lang="en-US" altLang="en-US" sz="1800" baseline="0" dirty="0" smtClean="0">
                          <a:latin typeface="+mn-lt"/>
                          <a:cs typeface="Angsana New" panose="02020603050405020304" pitchFamily="18" charset="-34"/>
                        </a:rPr>
                        <a:t> changes</a:t>
                      </a:r>
                      <a:endParaRPr lang="en-US" altLang="en-US" sz="1800" dirty="0" smtClean="0">
                        <a:latin typeface="+mn-lt"/>
                        <a:cs typeface="Angsana New" panose="02020603050405020304" pitchFamily="18" charset="-34"/>
                      </a:endParaRPr>
                    </a:p>
                    <a:p>
                      <a:endParaRPr lang="en-US" dirty="0"/>
                    </a:p>
                  </a:txBody>
                  <a:tcPr/>
                </a:tc>
              </a:tr>
              <a:tr h="952488">
                <a:tc>
                  <a:txBody>
                    <a:bodyPr/>
                    <a:lstStyle/>
                    <a:p>
                      <a:r>
                        <a:rPr lang="en-US" dirty="0" err="1" smtClean="0"/>
                        <a:t>AlwaysOn</a:t>
                      </a:r>
                      <a:r>
                        <a:rPr lang="en-US" baseline="0" dirty="0" smtClean="0"/>
                        <a:t> Failover Clustering (FCI)</a:t>
                      </a:r>
                      <a:endParaRPr lang="en-US" dirty="0"/>
                    </a:p>
                  </a:txBody>
                  <a:tcPr/>
                </a:tc>
                <a:tc>
                  <a:txBody>
                    <a:bodyPr/>
                    <a:lstStyle/>
                    <a:p>
                      <a:pPr marL="285750" indent="-285750">
                        <a:buFont typeface="Arial" panose="020B0604020202020204" pitchFamily="34" charset="0"/>
                        <a:buChar char="•"/>
                      </a:pPr>
                      <a:r>
                        <a:rPr lang="en-US" dirty="0" smtClean="0"/>
                        <a:t>Fully Supported</a:t>
                      </a:r>
                      <a:endParaRPr lang="en-US" dirty="0"/>
                    </a:p>
                  </a:txBody>
                  <a:tcPr/>
                </a:tc>
                <a:tc>
                  <a:txBody>
                    <a:bodyPr/>
                    <a:lstStyle/>
                    <a:p>
                      <a:pPr marL="285750" indent="-285750">
                        <a:buFont typeface="Arial" panose="020B0604020202020204" pitchFamily="34" charset="0"/>
                        <a:buChar char="•"/>
                      </a:pPr>
                      <a:r>
                        <a:rPr lang="en-US" dirty="0" smtClean="0"/>
                        <a:t>Fully Supported</a:t>
                      </a:r>
                      <a:endParaRPr lang="en-US" dirty="0"/>
                    </a:p>
                  </a:txBody>
                  <a:tcPr/>
                </a:tc>
              </a:tr>
              <a:tr h="544279">
                <a:tc>
                  <a:txBody>
                    <a:bodyPr/>
                    <a:lstStyle/>
                    <a:p>
                      <a:r>
                        <a:rPr lang="en-US" dirty="0" err="1" smtClean="0"/>
                        <a:t>AlwaysON</a:t>
                      </a:r>
                      <a:r>
                        <a:rPr lang="en-US" baseline="0" dirty="0" smtClean="0"/>
                        <a:t> Availability Groups</a:t>
                      </a:r>
                      <a:endParaRPr lang="en-US" dirty="0"/>
                    </a:p>
                  </a:txBody>
                  <a:tcPr/>
                </a:tc>
                <a:tc>
                  <a:txBody>
                    <a:bodyPr/>
                    <a:lstStyle/>
                    <a:p>
                      <a:pPr marL="285750" indent="-285750">
                        <a:buFont typeface="Arial" panose="020B0604020202020204" pitchFamily="34" charset="0"/>
                        <a:buChar char="•"/>
                      </a:pPr>
                      <a:r>
                        <a:rPr lang="en-US" dirty="0" smtClean="0"/>
                        <a:t>Fully</a:t>
                      </a:r>
                      <a:r>
                        <a:rPr lang="en-US" baseline="0" dirty="0" smtClean="0"/>
                        <a:t> supported except Readable Secondary</a:t>
                      </a:r>
                      <a:endParaRPr lang="en-US" dirty="0"/>
                    </a:p>
                  </a:txBody>
                  <a:tcPr/>
                </a:tc>
                <a:tc>
                  <a:txBody>
                    <a:bodyPr/>
                    <a:lstStyle/>
                    <a:p>
                      <a:pPr marL="285750" indent="-285750">
                        <a:buFont typeface="Arial" panose="020B0604020202020204" pitchFamily="34" charset="0"/>
                        <a:buChar char="•"/>
                      </a:pPr>
                      <a:r>
                        <a:rPr lang="en-US" dirty="0" smtClean="0"/>
                        <a:t>Fully Supported with Readable Secondary</a:t>
                      </a:r>
                      <a:endParaRPr lang="en-US" dirty="0"/>
                    </a:p>
                  </a:txBody>
                  <a:tcPr>
                    <a:solidFill>
                      <a:srgbClr val="92D050"/>
                    </a:solidFill>
                  </a:tcPr>
                </a:tc>
              </a:tr>
              <a:tr h="952488">
                <a:tc>
                  <a:txBody>
                    <a:bodyPr/>
                    <a:lstStyle/>
                    <a:p>
                      <a:r>
                        <a:rPr lang="en-US" dirty="0" smtClean="0"/>
                        <a:t>Index</a:t>
                      </a:r>
                      <a:r>
                        <a:rPr lang="en-US" baseline="0" dirty="0" smtClean="0"/>
                        <a:t> Create/Rebuild</a:t>
                      </a:r>
                      <a:endParaRPr lang="en-US" dirty="0"/>
                    </a:p>
                  </a:txBody>
                  <a:tcPr/>
                </a:tc>
                <a:tc>
                  <a:txBody>
                    <a:bodyPr/>
                    <a:lstStyle/>
                    <a:p>
                      <a:pPr marL="285750" indent="-285750">
                        <a:buFont typeface="Arial" panose="020B0604020202020204" pitchFamily="34" charset="0"/>
                        <a:buChar char="•"/>
                      </a:pPr>
                      <a:r>
                        <a:rPr lang="en-US" dirty="0" smtClean="0"/>
                        <a:t>Offline</a:t>
                      </a:r>
                      <a:endParaRPr lang="en-US" dirty="0"/>
                    </a:p>
                  </a:txBody>
                  <a:tcPr/>
                </a:tc>
                <a:tc>
                  <a:txBody>
                    <a:bodyPr/>
                    <a:lstStyle/>
                    <a:p>
                      <a:pPr marL="285750" indent="-285750">
                        <a:buFont typeface="Arial" panose="020B0604020202020204" pitchFamily="34" charset="0"/>
                        <a:buChar char="•"/>
                      </a:pPr>
                      <a:r>
                        <a:rPr lang="en-US" dirty="0" smtClean="0"/>
                        <a:t>O</a:t>
                      </a:r>
                      <a:r>
                        <a:rPr lang="en-US" smtClean="0"/>
                        <a:t>ffline</a:t>
                      </a:r>
                      <a:endParaRPr lang="en-US" dirty="0"/>
                    </a:p>
                  </a:txBody>
                  <a:tcPr/>
                </a:tc>
              </a:tr>
            </a:tbl>
          </a:graphicData>
        </a:graphic>
      </p:graphicFrame>
    </p:spTree>
    <p:extLst>
      <p:ext uri="{BB962C8B-B14F-4D97-AF65-F5344CB8AC3E}">
        <p14:creationId xmlns:p14="http://schemas.microsoft.com/office/powerpoint/2010/main" val="29218070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212851"/>
            <a:ext cx="11889566" cy="6290953"/>
          </a:xfrm>
        </p:spPr>
        <p:txBody>
          <a:bodyPr/>
          <a:lstStyle/>
          <a:p>
            <a:r>
              <a:rPr lang="en-US" dirty="0" smtClean="0"/>
              <a:t>Overview</a:t>
            </a:r>
          </a:p>
          <a:p>
            <a:r>
              <a:rPr lang="en-US" dirty="0" smtClean="0"/>
              <a:t>Compression and Query Performance</a:t>
            </a:r>
          </a:p>
          <a:p>
            <a:r>
              <a:rPr lang="en-US" dirty="0" smtClean="0"/>
              <a:t>Supportability </a:t>
            </a:r>
          </a:p>
          <a:p>
            <a:r>
              <a:rPr lang="en-US" dirty="0"/>
              <a:t>Concurrency and High Availability</a:t>
            </a:r>
          </a:p>
          <a:p>
            <a:r>
              <a:rPr lang="en-US" dirty="0" smtClean="0"/>
              <a:t>Changes in SQL Server 2016</a:t>
            </a:r>
          </a:p>
          <a:p>
            <a:pPr marL="0" indent="0">
              <a:buNone/>
            </a:pPr>
            <a:endParaRPr lang="en-US" dirty="0" smtClean="0"/>
          </a:p>
          <a:p>
            <a:endParaRPr lang="en-US" dirty="0" smtClean="0"/>
          </a:p>
          <a:p>
            <a:pPr marL="342873" lvl="1" indent="0">
              <a:buNone/>
            </a:pPr>
            <a:endParaRPr lang="en-US" dirty="0" smtClean="0"/>
          </a:p>
          <a:p>
            <a:pPr marL="342873" lvl="1" indent="0">
              <a:buNone/>
            </a:pPr>
            <a:endParaRPr lang="en-US" dirty="0" smtClean="0"/>
          </a:p>
          <a:p>
            <a:endParaRPr lang="en-US" dirty="0" smtClean="0"/>
          </a:p>
        </p:txBody>
      </p:sp>
      <p:sp>
        <p:nvSpPr>
          <p:cNvPr id="3" name="Title 2"/>
          <p:cNvSpPr>
            <a:spLocks noGrp="1"/>
          </p:cNvSpPr>
          <p:nvPr>
            <p:ph type="title"/>
          </p:nvPr>
        </p:nvSpPr>
        <p:spPr>
          <a:xfrm>
            <a:off x="274639" y="68262"/>
            <a:ext cx="11889564" cy="917575"/>
          </a:xfrm>
        </p:spPr>
        <p:txBody>
          <a:bodyPr/>
          <a:lstStyle/>
          <a:p>
            <a:r>
              <a:rPr lang="en-US" dirty="0" smtClean="0"/>
              <a:t>Agenda</a:t>
            </a:r>
            <a:endParaRPr lang="en-US" dirty="0"/>
          </a:p>
        </p:txBody>
      </p:sp>
    </p:spTree>
    <p:extLst>
      <p:ext uri="{BB962C8B-B14F-4D97-AF65-F5344CB8AC3E}">
        <p14:creationId xmlns:p14="http://schemas.microsoft.com/office/powerpoint/2010/main" val="327396283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02" y="144939"/>
            <a:ext cx="11887878" cy="917444"/>
          </a:xfrm>
        </p:spPr>
        <p:txBody>
          <a:bodyPr/>
          <a:lstStyle/>
          <a:p>
            <a:r>
              <a:rPr lang="en-US" dirty="0" smtClean="0"/>
              <a:t>Other Relevant Sessions:</a:t>
            </a:r>
            <a:endParaRPr lang="en-US" dirty="0"/>
          </a:p>
        </p:txBody>
      </p:sp>
      <p:sp>
        <p:nvSpPr>
          <p:cNvPr id="3" name="Text Placeholder 2"/>
          <p:cNvSpPr>
            <a:spLocks noGrp="1"/>
          </p:cNvSpPr>
          <p:nvPr>
            <p:ph type="body" sz="quarter" idx="10"/>
          </p:nvPr>
        </p:nvSpPr>
        <p:spPr>
          <a:xfrm>
            <a:off x="123102" y="1062383"/>
            <a:ext cx="12172960" cy="5778057"/>
          </a:xfrm>
        </p:spPr>
        <p:txBody>
          <a:bodyPr/>
          <a:lstStyle/>
          <a:p>
            <a:r>
              <a:rPr lang="en-US" sz="2856" dirty="0"/>
              <a:t>BRK2563: </a:t>
            </a:r>
            <a:r>
              <a:rPr lang="en-US" sz="2856" dirty="0">
                <a:solidFill>
                  <a:schemeClr val="tx2"/>
                </a:solidFill>
              </a:rPr>
              <a:t>In-Memory Technologies Overview for Microsoft SQL Server and Microsoft Azure</a:t>
            </a:r>
            <a:r>
              <a:rPr lang="en-US" sz="2856" dirty="0"/>
              <a:t>; Tuesday 10:45-12:00</a:t>
            </a:r>
          </a:p>
          <a:p>
            <a:r>
              <a:rPr lang="en-US" sz="2856" dirty="0" smtClean="0"/>
              <a:t>BRK4552: </a:t>
            </a:r>
            <a:r>
              <a:rPr lang="en-US" sz="2856" dirty="0" smtClean="0">
                <a:solidFill>
                  <a:schemeClr val="tx2"/>
                </a:solidFill>
              </a:rPr>
              <a:t>Operational Analytics in SQL Server</a:t>
            </a:r>
            <a:r>
              <a:rPr lang="en-US" sz="2856" dirty="0" smtClean="0"/>
              <a:t>; Tuesday 3:15-4:30</a:t>
            </a:r>
          </a:p>
          <a:p>
            <a:r>
              <a:rPr lang="en-US" sz="2856" dirty="0" smtClean="0"/>
              <a:t>BRK3576</a:t>
            </a:r>
            <a:r>
              <a:rPr lang="en-US" sz="2856" dirty="0"/>
              <a:t>: </a:t>
            </a:r>
            <a:r>
              <a:rPr lang="en-US" sz="2856" dirty="0">
                <a:solidFill>
                  <a:schemeClr val="tx2"/>
                </a:solidFill>
              </a:rPr>
              <a:t>In-Memory OLTP – The Road Ahead</a:t>
            </a:r>
            <a:r>
              <a:rPr lang="en-US" sz="2856" dirty="0"/>
              <a:t>; Tuesday 5:00-6:15</a:t>
            </a:r>
          </a:p>
          <a:p>
            <a:endParaRPr lang="en-US" sz="1020" dirty="0"/>
          </a:p>
          <a:p>
            <a:r>
              <a:rPr lang="en-US" sz="2856" dirty="0"/>
              <a:t>Lab: </a:t>
            </a:r>
            <a:r>
              <a:rPr lang="en-US" sz="2856" dirty="0">
                <a:solidFill>
                  <a:schemeClr val="tx2"/>
                </a:solidFill>
              </a:rPr>
              <a:t>In-Memory OLTP Monitoring &amp; Troubleshooting</a:t>
            </a:r>
            <a:r>
              <a:rPr lang="en-US" sz="2856" dirty="0"/>
              <a:t>; Thursday 9-10:15</a:t>
            </a:r>
          </a:p>
          <a:p>
            <a:r>
              <a:rPr lang="en-US" sz="2856" dirty="0"/>
              <a:t>BRK3554 </a:t>
            </a:r>
            <a:r>
              <a:rPr lang="en-US" sz="2856" dirty="0">
                <a:solidFill>
                  <a:schemeClr val="tx2"/>
                </a:solidFill>
              </a:rPr>
              <a:t>Microsoft SQL Server 2014 In-Memory OLTP and Columnstore Customer Deployments</a:t>
            </a:r>
            <a:r>
              <a:rPr lang="en-US" sz="2856" dirty="0"/>
              <a:t>; Thursday 1:30-2:45</a:t>
            </a:r>
          </a:p>
          <a:p>
            <a:r>
              <a:rPr lang="en-US" sz="2856" dirty="0"/>
              <a:t>BRK2563: </a:t>
            </a:r>
            <a:r>
              <a:rPr lang="en-US" sz="2856" dirty="0">
                <a:solidFill>
                  <a:schemeClr val="tx2"/>
                </a:solidFill>
              </a:rPr>
              <a:t>Microsoft SQL Server Unplugged</a:t>
            </a:r>
            <a:r>
              <a:rPr lang="en-US" sz="2856" dirty="0"/>
              <a:t>; Thursday 3:15-4:30</a:t>
            </a:r>
          </a:p>
          <a:p>
            <a:endParaRPr lang="en-US" sz="2856" dirty="0"/>
          </a:p>
          <a:p>
            <a:r>
              <a:rPr lang="en-US" sz="2856" dirty="0"/>
              <a:t>*</a:t>
            </a:r>
            <a:r>
              <a:rPr lang="en-US" sz="2856" dirty="0">
                <a:solidFill>
                  <a:schemeClr val="tx2"/>
                </a:solidFill>
              </a:rPr>
              <a:t>Other In-Memory OLTP Labs </a:t>
            </a:r>
            <a:r>
              <a:rPr lang="en-US" sz="2856" dirty="0">
                <a:solidFill>
                  <a:schemeClr val="tx1"/>
                </a:solidFill>
              </a:rPr>
              <a:t>are available as well throughout the conference</a:t>
            </a:r>
          </a:p>
          <a:p>
            <a:endParaRPr lang="en-US" dirty="0"/>
          </a:p>
        </p:txBody>
      </p:sp>
    </p:spTree>
    <p:extLst>
      <p:ext uri="{BB962C8B-B14F-4D97-AF65-F5344CB8AC3E}">
        <p14:creationId xmlns:p14="http://schemas.microsoft.com/office/powerpoint/2010/main" val="255288916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381" t="4495" r="4428" b="4311"/>
          <a:stretch/>
        </p:blipFill>
        <p:spPr bwMode="auto">
          <a:xfrm>
            <a:off x="6864125" y="1555974"/>
            <a:ext cx="3813811" cy="381381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5"/>
          <p:cNvSpPr txBox="1">
            <a:spLocks/>
          </p:cNvSpPr>
          <p:nvPr/>
        </p:nvSpPr>
        <p:spPr>
          <a:xfrm>
            <a:off x="5380179" y="5515801"/>
            <a:ext cx="7238858" cy="1306512"/>
          </a:xfrm>
          <a:prstGeom prst="rect">
            <a:avLst/>
          </a:prstGeom>
        </p:spPr>
        <p:txBody>
          <a:bodyPr vert="horz" wrap="square" lIns="146304" tIns="91440" rIns="146304" bIns="91440"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742">
              <a:spcBef>
                <a:spcPct val="0"/>
              </a:spcBef>
              <a:buClr>
                <a:srgbClr val="000000"/>
              </a:buClr>
            </a:pPr>
            <a:r>
              <a:rPr lang="en-US" sz="2700" dirty="0" smtClean="0">
                <a:gradFill>
                  <a:gsLst>
                    <a:gs pos="0">
                      <a:srgbClr val="FFFFFF"/>
                    </a:gs>
                    <a:gs pos="100000">
                      <a:srgbClr val="FFFFFF"/>
                    </a:gs>
                  </a:gsLst>
                  <a:lin ang="5400000" scaled="1"/>
                </a:gradFill>
              </a:rPr>
              <a:t>Visit</a:t>
            </a:r>
            <a:r>
              <a:rPr lang="en-US" sz="2700" dirty="0" smtClean="0">
                <a:gradFill>
                  <a:gsLst>
                    <a:gs pos="0">
                      <a:srgbClr val="47D8FF"/>
                    </a:gs>
                    <a:gs pos="100000">
                      <a:srgbClr val="47D8FF"/>
                    </a:gs>
                  </a:gsLst>
                  <a:lin ang="5400000" scaled="1"/>
                </a:gradFill>
              </a:rPr>
              <a:t> </a:t>
            </a:r>
            <a:r>
              <a:rPr lang="en-US" sz="2700" dirty="0" err="1" smtClean="0">
                <a:gradFill>
                  <a:gsLst>
                    <a:gs pos="0">
                      <a:srgbClr val="47D8FF"/>
                    </a:gs>
                    <a:gs pos="100000">
                      <a:srgbClr val="47D8FF"/>
                    </a:gs>
                  </a:gsLst>
                  <a:lin ang="5400000" scaled="1"/>
                </a:gradFill>
              </a:rPr>
              <a:t>Myignite</a:t>
            </a:r>
            <a:r>
              <a:rPr lang="en-US" sz="2700" dirty="0" smtClean="0">
                <a:gradFill>
                  <a:gsLst>
                    <a:gs pos="0">
                      <a:srgbClr val="47D8FF"/>
                    </a:gs>
                    <a:gs pos="100000">
                      <a:srgbClr val="47D8FF"/>
                    </a:gs>
                  </a:gsLst>
                  <a:lin ang="5400000" scaled="1"/>
                </a:gradFill>
              </a:rPr>
              <a:t> </a:t>
            </a:r>
            <a:r>
              <a:rPr lang="en-US" sz="2700" dirty="0" smtClean="0">
                <a:gradFill>
                  <a:gsLst>
                    <a:gs pos="0">
                      <a:srgbClr val="FFFFFF"/>
                    </a:gs>
                    <a:gs pos="100000">
                      <a:srgbClr val="FFFFFF"/>
                    </a:gs>
                  </a:gsLst>
                  <a:lin ang="5400000" scaled="1"/>
                </a:gradFill>
              </a:rPr>
              <a:t>at</a:t>
            </a:r>
            <a:r>
              <a:rPr lang="en-US" sz="2700" dirty="0" smtClean="0">
                <a:gradFill>
                  <a:gsLst>
                    <a:gs pos="0">
                      <a:srgbClr val="47D8FF"/>
                    </a:gs>
                    <a:gs pos="100000">
                      <a:srgbClr val="47D8FF"/>
                    </a:gs>
                  </a:gsLst>
                  <a:lin ang="5400000" scaled="1"/>
                </a:gradFill>
              </a:rPr>
              <a:t> </a:t>
            </a:r>
            <a:r>
              <a:rPr lang="en-US" sz="2700" dirty="0" smtClean="0">
                <a:gradFill>
                  <a:gsLst>
                    <a:gs pos="20354">
                      <a:srgbClr val="505050"/>
                    </a:gs>
                    <a:gs pos="40000">
                      <a:srgbClr val="505050"/>
                    </a:gs>
                  </a:gsLst>
                  <a:lin ang="5400000" scaled="0"/>
                </a:gradFill>
                <a:hlinkClick r:id="rId4"/>
              </a:rPr>
              <a:t>http://myignite.microsoft.com</a:t>
            </a:r>
            <a:r>
              <a:rPr lang="en-US" sz="2700" dirty="0" smtClean="0">
                <a:gradFill>
                  <a:gsLst>
                    <a:gs pos="20354">
                      <a:srgbClr val="505050"/>
                    </a:gs>
                    <a:gs pos="40000">
                      <a:srgbClr val="505050"/>
                    </a:gs>
                  </a:gsLst>
                  <a:lin ang="5400000" scaled="0"/>
                </a:gradFill>
              </a:rPr>
              <a:t> </a:t>
            </a:r>
            <a:r>
              <a:rPr lang="en-US" sz="2700" dirty="0" smtClean="0">
                <a:gradFill>
                  <a:gsLst>
                    <a:gs pos="0">
                      <a:srgbClr val="47D8FF"/>
                    </a:gs>
                    <a:gs pos="100000">
                      <a:srgbClr val="47D8FF"/>
                    </a:gs>
                  </a:gsLst>
                  <a:lin ang="5400000" scaled="1"/>
                </a:gradFill>
              </a:rPr>
              <a:t> </a:t>
            </a:r>
            <a:br>
              <a:rPr lang="en-US" sz="2700" dirty="0" smtClean="0">
                <a:gradFill>
                  <a:gsLst>
                    <a:gs pos="0">
                      <a:srgbClr val="47D8FF"/>
                    </a:gs>
                    <a:gs pos="100000">
                      <a:srgbClr val="47D8FF"/>
                    </a:gs>
                  </a:gsLst>
                  <a:lin ang="5400000" scaled="1"/>
                </a:gradFill>
              </a:rPr>
            </a:br>
            <a:r>
              <a:rPr lang="en-US" sz="2700" dirty="0">
                <a:gradFill>
                  <a:gsLst>
                    <a:gs pos="0">
                      <a:srgbClr val="FFFFFF"/>
                    </a:gs>
                    <a:gs pos="100000">
                      <a:srgbClr val="FFFFFF"/>
                    </a:gs>
                  </a:gsLst>
                  <a:lin ang="5400000" scaled="1"/>
                </a:gradFill>
              </a:rPr>
              <a:t>or download and use the </a:t>
            </a:r>
            <a:r>
              <a:rPr lang="en-US" sz="2700" dirty="0">
                <a:gradFill>
                  <a:gsLst>
                    <a:gs pos="0">
                      <a:srgbClr val="47D8FF"/>
                    </a:gs>
                    <a:gs pos="100000">
                      <a:srgbClr val="47D8FF"/>
                    </a:gs>
                  </a:gsLst>
                  <a:lin ang="5400000" scaled="1"/>
                </a:gradFill>
              </a:rPr>
              <a:t>Ignite </a:t>
            </a:r>
            <a:r>
              <a:rPr lang="en-US" sz="2700" dirty="0" smtClean="0">
                <a:gradFill>
                  <a:gsLst>
                    <a:gs pos="0">
                      <a:srgbClr val="47D8FF"/>
                    </a:gs>
                    <a:gs pos="100000">
                      <a:srgbClr val="47D8FF"/>
                    </a:gs>
                  </a:gsLst>
                  <a:lin ang="5400000" scaled="1"/>
                </a:gradFill>
              </a:rPr>
              <a:t>Mobile </a:t>
            </a:r>
            <a:r>
              <a:rPr lang="en-US" sz="2700" dirty="0">
                <a:gradFill>
                  <a:gsLst>
                    <a:gs pos="0">
                      <a:srgbClr val="47D8FF"/>
                    </a:gs>
                    <a:gs pos="100000">
                      <a:srgbClr val="47D8FF"/>
                    </a:gs>
                  </a:gsLst>
                  <a:lin ang="5400000" scaled="1"/>
                </a:gradFill>
              </a:rPr>
              <a:t>App</a:t>
            </a:r>
            <a:r>
              <a:rPr lang="en-US" sz="2700" dirty="0">
                <a:gradFill>
                  <a:gsLst>
                    <a:gs pos="0">
                      <a:srgbClr val="FFFFFF"/>
                    </a:gs>
                    <a:gs pos="100000">
                      <a:srgbClr val="FFFFFF"/>
                    </a:gs>
                  </a:gsLst>
                  <a:lin ang="5400000" scaled="1"/>
                </a:gradFill>
              </a:rPr>
              <a:t> </a:t>
            </a:r>
            <a:r>
              <a:rPr lang="en-US" sz="2700" dirty="0" smtClean="0">
                <a:gradFill>
                  <a:gsLst>
                    <a:gs pos="0">
                      <a:srgbClr val="FFFFFF"/>
                    </a:gs>
                    <a:gs pos="100000">
                      <a:srgbClr val="FFFFFF"/>
                    </a:gs>
                  </a:gsLst>
                  <a:lin ang="5400000" scaled="1"/>
                </a:gradFill>
              </a:rPr>
              <a:t/>
            </a:r>
            <a:br>
              <a:rPr lang="en-US" sz="2700" dirty="0" smtClean="0">
                <a:gradFill>
                  <a:gsLst>
                    <a:gs pos="0">
                      <a:srgbClr val="FFFFFF"/>
                    </a:gs>
                    <a:gs pos="100000">
                      <a:srgbClr val="FFFFFF"/>
                    </a:gs>
                  </a:gsLst>
                  <a:lin ang="5400000" scaled="1"/>
                </a:gradFill>
              </a:rPr>
            </a:br>
            <a:r>
              <a:rPr lang="en-US" sz="2700" dirty="0" smtClean="0">
                <a:gradFill>
                  <a:gsLst>
                    <a:gs pos="0">
                      <a:srgbClr val="FFFFFF"/>
                    </a:gs>
                    <a:gs pos="100000">
                      <a:srgbClr val="FFFFFF"/>
                    </a:gs>
                  </a:gsLst>
                  <a:lin ang="5400000" scaled="1"/>
                </a:gradFill>
              </a:rPr>
              <a:t>with </a:t>
            </a:r>
            <a:r>
              <a:rPr lang="en-US" sz="2700" dirty="0">
                <a:gradFill>
                  <a:gsLst>
                    <a:gs pos="0">
                      <a:srgbClr val="FFFFFF"/>
                    </a:gs>
                    <a:gs pos="100000">
                      <a:srgbClr val="FFFFFF"/>
                    </a:gs>
                  </a:gsLst>
                  <a:lin ang="5400000" scaled="1"/>
                </a:gradFill>
              </a:rPr>
              <a:t>the QR code above.</a:t>
            </a:r>
          </a:p>
        </p:txBody>
      </p:sp>
      <p:sp>
        <p:nvSpPr>
          <p:cNvPr id="11" name="Title 1"/>
          <p:cNvSpPr txBox="1">
            <a:spLocks/>
          </p:cNvSpPr>
          <p:nvPr/>
        </p:nvSpPr>
        <p:spPr>
          <a:xfrm>
            <a:off x="5380037" y="295274"/>
            <a:ext cx="6784166" cy="915989"/>
          </a:xfrm>
          <a:prstGeom prst="rect">
            <a:avLst/>
          </a:prstGeom>
        </p:spPr>
        <p:txBody>
          <a:bodyPr lIns="182880" tIns="146304" rIns="182880" bIns="146304"/>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nSpc>
                <a:spcPct val="80000"/>
              </a:lnSpc>
            </a:pPr>
            <a:r>
              <a:rPr sz="4000">
                <a:gradFill>
                  <a:gsLst>
                    <a:gs pos="1250">
                      <a:srgbClr val="FFFFFF"/>
                    </a:gs>
                    <a:gs pos="100000">
                      <a:srgbClr val="FFFFFF"/>
                    </a:gs>
                  </a:gsLst>
                  <a:lin ang="5400000" scaled="0"/>
                </a:gradFill>
              </a:rPr>
              <a:t>Please evaluate this session</a:t>
            </a:r>
          </a:p>
          <a:p>
            <a:pPr>
              <a:lnSpc>
                <a:spcPct val="80000"/>
              </a:lnSpc>
            </a:pPr>
            <a:r>
              <a:rPr sz="3200">
                <a:gradFill>
                  <a:gsLst>
                    <a:gs pos="1250">
                      <a:srgbClr val="FF8C00"/>
                    </a:gs>
                    <a:gs pos="100000">
                      <a:srgbClr val="FF8C00"/>
                    </a:gs>
                  </a:gsLst>
                  <a:lin ang="5400000" scaled="0"/>
                </a:gradFill>
              </a:rPr>
              <a:t>Your feedback is important to us!</a:t>
            </a:r>
            <a:endParaRPr sz="3600">
              <a:gradFill>
                <a:gsLst>
                  <a:gs pos="1250">
                    <a:srgbClr val="FF8C00"/>
                  </a:gs>
                  <a:gs pos="100000">
                    <a:srgbClr val="FF8C00"/>
                  </a:gs>
                </a:gsLst>
                <a:lin ang="5400000" scaled="0"/>
              </a:gradFill>
            </a:endParaRPr>
          </a:p>
        </p:txBody>
      </p:sp>
      <p:pic>
        <p:nvPicPr>
          <p:cNvPr id="14" name="Picture 13"/>
          <p:cNvPicPr>
            <a:picLocks noChangeAspect="1"/>
          </p:cNvPicPr>
          <p:nvPr/>
        </p:nvPicPr>
        <p:blipFill rotWithShape="1">
          <a:blip r:embed="rId5">
            <a:extLst>
              <a:ext uri="{28A0092B-C50C-407E-A947-70E740481C1C}">
                <a14:useLocalDpi xmlns:a14="http://schemas.microsoft.com/office/drawing/2010/main"/>
              </a:ext>
            </a:extLst>
          </a:blip>
          <a:srcRect l="14729" r="3549"/>
          <a:stretch/>
        </p:blipFill>
        <p:spPr>
          <a:xfrm>
            <a:off x="0" y="-1"/>
            <a:ext cx="5227637" cy="6994525"/>
          </a:xfrm>
          <a:prstGeom prst="rect">
            <a:avLst/>
          </a:prstGeom>
        </p:spPr>
      </p:pic>
    </p:spTree>
    <p:extLst>
      <p:ext uri="{BB962C8B-B14F-4D97-AF65-F5344CB8AC3E}">
        <p14:creationId xmlns:p14="http://schemas.microsoft.com/office/powerpoint/2010/main" val="72360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403598322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617" y="11254"/>
            <a:ext cx="11191240" cy="833544"/>
          </a:xfrm>
        </p:spPr>
        <p:txBody>
          <a:bodyPr/>
          <a:lstStyle/>
          <a:p>
            <a:pPr algn="l"/>
            <a:r>
              <a:rPr lang="en-US" sz="3998" b="0" dirty="0">
                <a:solidFill>
                  <a:schemeClr val="tx1"/>
                </a:solidFill>
              </a:rPr>
              <a:t>Trends in the Data Warehousing Space</a:t>
            </a:r>
          </a:p>
        </p:txBody>
      </p:sp>
      <p:sp>
        <p:nvSpPr>
          <p:cNvPr id="3" name="Text Placeholder 2"/>
          <p:cNvSpPr>
            <a:spLocks noGrp="1"/>
          </p:cNvSpPr>
          <p:nvPr>
            <p:ph type="body" idx="1"/>
          </p:nvPr>
        </p:nvSpPr>
        <p:spPr>
          <a:xfrm>
            <a:off x="6218237" y="1516062"/>
            <a:ext cx="6218238" cy="4859304"/>
          </a:xfrm>
        </p:spPr>
        <p:txBody>
          <a:bodyPr>
            <a:normAutofit/>
          </a:bodyPr>
          <a:lstStyle/>
          <a:p>
            <a:pPr>
              <a:buNone/>
            </a:pPr>
            <a:r>
              <a:rPr lang="en-US" sz="3000" b="0" dirty="0" smtClean="0">
                <a:solidFill>
                  <a:schemeClr val="tx2"/>
                </a:solidFill>
                <a:latin typeface="+mn-lt"/>
              </a:rPr>
              <a:t>Scale:</a:t>
            </a:r>
            <a:endParaRPr lang="en-US" sz="3000" b="0" dirty="0">
              <a:solidFill>
                <a:schemeClr val="tx2"/>
              </a:solidFill>
              <a:latin typeface="+mn-lt"/>
            </a:endParaRPr>
          </a:p>
          <a:p>
            <a:pPr>
              <a:buNone/>
            </a:pPr>
            <a:r>
              <a:rPr lang="en-US" sz="2176" b="0" dirty="0">
                <a:latin typeface="+mn-lt"/>
              </a:rPr>
              <a:t>DW systems continue to grow at a fast pace, scalability is a key concern, growing a system from 10s of TBs, to 100s of TB, to PBs.</a:t>
            </a:r>
          </a:p>
          <a:p>
            <a:pPr>
              <a:buNone/>
            </a:pPr>
            <a:endParaRPr lang="en-US" sz="2176" b="0" dirty="0">
              <a:latin typeface="+mn-lt"/>
            </a:endParaRPr>
          </a:p>
          <a:p>
            <a:pPr>
              <a:buNone/>
            </a:pPr>
            <a:r>
              <a:rPr lang="en-US" sz="2800" b="0" dirty="0">
                <a:solidFill>
                  <a:schemeClr val="tx2"/>
                </a:solidFill>
                <a:latin typeface="+mn-lt"/>
              </a:rPr>
              <a:t>Performance at scale: </a:t>
            </a:r>
          </a:p>
          <a:p>
            <a:pPr>
              <a:buNone/>
            </a:pPr>
            <a:r>
              <a:rPr lang="en-US" sz="2176" b="0" dirty="0">
                <a:latin typeface="+mn-lt"/>
              </a:rPr>
              <a:t>Ability to analyze massive amounts of data while offering interactive query response.</a:t>
            </a:r>
          </a:p>
          <a:p>
            <a:pPr>
              <a:buNone/>
            </a:pPr>
            <a:endParaRPr lang="en-US" sz="2720" b="0" dirty="0">
              <a:solidFill>
                <a:schemeClr val="tx1"/>
              </a:solidFill>
              <a:latin typeface="+mn-lt"/>
            </a:endParaRPr>
          </a:p>
          <a:p>
            <a:pPr>
              <a:buNone/>
            </a:pPr>
            <a:r>
              <a:rPr lang="en-US" sz="2800" b="0" dirty="0">
                <a:solidFill>
                  <a:schemeClr val="tx2"/>
                </a:solidFill>
                <a:latin typeface="+mn-lt"/>
              </a:rPr>
              <a:t>Data </a:t>
            </a:r>
            <a:r>
              <a:rPr lang="en-US" sz="2800" b="0" dirty="0" smtClean="0">
                <a:solidFill>
                  <a:schemeClr val="tx2"/>
                </a:solidFill>
                <a:latin typeface="+mn-lt"/>
              </a:rPr>
              <a:t>Warehouse </a:t>
            </a:r>
            <a:r>
              <a:rPr lang="en-US" sz="2800" b="0" dirty="0">
                <a:solidFill>
                  <a:schemeClr val="tx2"/>
                </a:solidFill>
                <a:latin typeface="+mn-lt"/>
              </a:rPr>
              <a:t>for masses: </a:t>
            </a:r>
          </a:p>
          <a:p>
            <a:pPr>
              <a:buNone/>
            </a:pPr>
            <a:r>
              <a:rPr lang="en-US" sz="2176" b="0" dirty="0">
                <a:latin typeface="+mn-lt"/>
              </a:rPr>
              <a:t>Drive down price per TB.</a:t>
            </a:r>
          </a:p>
          <a:p>
            <a:pPr>
              <a:buNone/>
            </a:pPr>
            <a:endParaRPr lang="en-US" sz="2176" b="0" dirty="0">
              <a:latin typeface="+mn-lt"/>
            </a:endParaRPr>
          </a:p>
          <a:p>
            <a:pPr>
              <a:buNone/>
            </a:pPr>
            <a:endParaRPr lang="en-US" sz="2176" b="0" dirty="0">
              <a:latin typeface="+mn-lt"/>
            </a:endParaRPr>
          </a:p>
        </p:txBody>
      </p:sp>
      <p:sp>
        <p:nvSpPr>
          <p:cNvPr id="4" name="TextBox 3"/>
          <p:cNvSpPr txBox="1"/>
          <p:nvPr/>
        </p:nvSpPr>
        <p:spPr>
          <a:xfrm>
            <a:off x="3009427" y="5051160"/>
            <a:ext cx="2050561" cy="210186"/>
          </a:xfrm>
          <a:prstGeom prst="rect">
            <a:avLst/>
          </a:prstGeom>
          <a:noFill/>
        </p:spPr>
        <p:txBody>
          <a:bodyPr wrap="none" rtlCol="0">
            <a:spAutoFit/>
          </a:bodyPr>
          <a:lstStyle/>
          <a:p>
            <a:pPr defTabSz="699221"/>
            <a:r>
              <a:rPr lang="en-US" sz="766" i="1" dirty="0">
                <a:solidFill>
                  <a:srgbClr val="FFFFFF"/>
                </a:solidFill>
              </a:rPr>
              <a:t>Source: TDWI Report – Next Generation DW</a:t>
            </a:r>
          </a:p>
        </p:txBody>
      </p:sp>
      <p:graphicFrame>
        <p:nvGraphicFramePr>
          <p:cNvPr id="5" name="Chart 4"/>
          <p:cNvGraphicFramePr/>
          <p:nvPr>
            <p:extLst/>
          </p:nvPr>
        </p:nvGraphicFramePr>
        <p:xfrm>
          <a:off x="274637" y="1363662"/>
          <a:ext cx="6604949" cy="44497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887804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692" y="100220"/>
            <a:ext cx="11742675" cy="672641"/>
          </a:xfrm>
        </p:spPr>
        <p:txBody>
          <a:bodyPr>
            <a:normAutofit fontScale="90000"/>
          </a:bodyPr>
          <a:lstStyle/>
          <a:p>
            <a:pPr algn="l"/>
            <a:r>
              <a:rPr lang="en-US" sz="5400" b="0" dirty="0">
                <a:solidFill>
                  <a:schemeClr val="tx1"/>
                </a:solidFill>
              </a:rPr>
              <a:t>Columnstore Index:  Why?</a:t>
            </a:r>
          </a:p>
        </p:txBody>
      </p:sp>
      <p:sp>
        <p:nvSpPr>
          <p:cNvPr id="6" name="Text Placeholder 5"/>
          <p:cNvSpPr>
            <a:spLocks noGrp="1"/>
          </p:cNvSpPr>
          <p:nvPr>
            <p:ph type="body" idx="1"/>
          </p:nvPr>
        </p:nvSpPr>
        <p:spPr>
          <a:xfrm>
            <a:off x="5156195" y="4617880"/>
            <a:ext cx="3430355" cy="2115036"/>
          </a:xfrm>
        </p:spPr>
        <p:txBody>
          <a:bodyPr>
            <a:normAutofit fontScale="62500" lnSpcReduction="20000"/>
          </a:bodyPr>
          <a:lstStyle/>
          <a:p>
            <a:pPr>
              <a:buNone/>
            </a:pPr>
            <a:r>
              <a:rPr lang="en-US" sz="3536" b="0" dirty="0">
                <a:solidFill>
                  <a:schemeClr val="tx2"/>
                </a:solidFill>
                <a:latin typeface="+mn-lt"/>
              </a:rPr>
              <a:t>Improved compression:</a:t>
            </a:r>
          </a:p>
          <a:p>
            <a:pPr>
              <a:buNone/>
            </a:pPr>
            <a:r>
              <a:rPr lang="en-US" sz="2992" b="0" dirty="0">
                <a:latin typeface="+mn-lt"/>
              </a:rPr>
              <a:t>Data from same domain compress better</a:t>
            </a:r>
          </a:p>
          <a:p>
            <a:pPr>
              <a:buNone/>
            </a:pPr>
            <a:endParaRPr lang="en-US" sz="2992" b="0" dirty="0">
              <a:latin typeface="+mn-lt"/>
            </a:endParaRPr>
          </a:p>
          <a:p>
            <a:pPr>
              <a:buNone/>
            </a:pPr>
            <a:r>
              <a:rPr lang="en-US" sz="3536" b="0" dirty="0">
                <a:solidFill>
                  <a:schemeClr val="tx2"/>
                </a:solidFill>
                <a:latin typeface="+mn-lt"/>
              </a:rPr>
              <a:t>Reduced I/O</a:t>
            </a:r>
            <a:r>
              <a:rPr lang="en-US" sz="2312" b="0" dirty="0">
                <a:solidFill>
                  <a:schemeClr val="tx2"/>
                </a:solidFill>
                <a:latin typeface="+mn-lt"/>
              </a:rPr>
              <a:t>:</a:t>
            </a:r>
          </a:p>
          <a:p>
            <a:pPr>
              <a:buNone/>
            </a:pPr>
            <a:r>
              <a:rPr lang="en-US" sz="2992" b="0" dirty="0">
                <a:latin typeface="+mn-lt"/>
              </a:rPr>
              <a:t>Fetch only columns needed</a:t>
            </a:r>
          </a:p>
          <a:p>
            <a:pPr>
              <a:buNone/>
            </a:pPr>
            <a:endParaRPr lang="en-US" sz="3400" b="0" dirty="0">
              <a:solidFill>
                <a:schemeClr val="accent4"/>
              </a:solidFill>
              <a:latin typeface="+mn-lt"/>
            </a:endParaRPr>
          </a:p>
          <a:p>
            <a:pPr>
              <a:buNone/>
            </a:pPr>
            <a:endParaRPr lang="en-US" dirty="0"/>
          </a:p>
        </p:txBody>
      </p:sp>
      <p:sp>
        <p:nvSpPr>
          <p:cNvPr id="8" name="TextBox 7"/>
          <p:cNvSpPr txBox="1"/>
          <p:nvPr/>
        </p:nvSpPr>
        <p:spPr>
          <a:xfrm>
            <a:off x="2377716" y="2532868"/>
            <a:ext cx="242191" cy="304379"/>
          </a:xfrm>
          <a:prstGeom prst="rect">
            <a:avLst/>
          </a:prstGeom>
          <a:noFill/>
          <a:ln w="19050">
            <a:solidFill>
              <a:schemeClr val="bg2"/>
            </a:solidFill>
          </a:ln>
        </p:spPr>
        <p:txBody>
          <a:bodyPr wrap="square" rtlCol="0">
            <a:spAutoFit/>
          </a:bodyPr>
          <a:lstStyle/>
          <a:p>
            <a:pPr defTabSz="699221"/>
            <a:r>
              <a:rPr lang="en-US" sz="1378" dirty="0">
                <a:solidFill>
                  <a:srgbClr val="FFFFFF"/>
                </a:solidFill>
              </a:rPr>
              <a:t>…</a:t>
            </a:r>
          </a:p>
        </p:txBody>
      </p:sp>
      <p:grpSp>
        <p:nvGrpSpPr>
          <p:cNvPr id="9" name="Group 8"/>
          <p:cNvGrpSpPr/>
          <p:nvPr/>
        </p:nvGrpSpPr>
        <p:grpSpPr>
          <a:xfrm>
            <a:off x="580705" y="2216505"/>
            <a:ext cx="775150" cy="932208"/>
            <a:chOff x="4267200" y="1524000"/>
            <a:chExt cx="1013791" cy="1219200"/>
          </a:xfrm>
        </p:grpSpPr>
        <p:sp>
          <p:nvSpPr>
            <p:cNvPr id="26" name="Rectangle 25"/>
            <p:cNvSpPr/>
            <p:nvPr/>
          </p:nvSpPr>
          <p:spPr>
            <a:xfrm>
              <a:off x="4267200" y="1524000"/>
              <a:ext cx="1013791" cy="1219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27" name="Straight Connector 26"/>
            <p:cNvCxnSpPr/>
            <p:nvPr/>
          </p:nvCxnSpPr>
          <p:spPr>
            <a:xfrm>
              <a:off x="4379843" y="1752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79843" y="19050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79843" y="20574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79843" y="22098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79843" y="23622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79843" y="2514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441983" y="2216505"/>
            <a:ext cx="775150" cy="932208"/>
            <a:chOff x="5393635" y="1524000"/>
            <a:chExt cx="1013791" cy="1219200"/>
          </a:xfrm>
        </p:grpSpPr>
        <p:sp>
          <p:nvSpPr>
            <p:cNvPr id="19" name="Rectangle 18"/>
            <p:cNvSpPr/>
            <p:nvPr/>
          </p:nvSpPr>
          <p:spPr>
            <a:xfrm>
              <a:off x="5393635" y="1524000"/>
              <a:ext cx="1013791" cy="1219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20" name="Straight Connector 19"/>
            <p:cNvCxnSpPr/>
            <p:nvPr/>
          </p:nvCxnSpPr>
          <p:spPr>
            <a:xfrm>
              <a:off x="5506278" y="1752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06278" y="19050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06278" y="20574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06278" y="22098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06278" y="23622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06278" y="2514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776963" y="2216505"/>
            <a:ext cx="775150" cy="932208"/>
            <a:chOff x="7139609" y="1524000"/>
            <a:chExt cx="1013791" cy="1219200"/>
          </a:xfrm>
        </p:grpSpPr>
        <p:sp>
          <p:nvSpPr>
            <p:cNvPr id="12" name="Rectangle 11"/>
            <p:cNvSpPr/>
            <p:nvPr/>
          </p:nvSpPr>
          <p:spPr>
            <a:xfrm>
              <a:off x="7139609" y="1524000"/>
              <a:ext cx="1013791" cy="1219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cxnSp>
          <p:nvCxnSpPr>
            <p:cNvPr id="13" name="Straight Connector 12"/>
            <p:cNvCxnSpPr/>
            <p:nvPr/>
          </p:nvCxnSpPr>
          <p:spPr>
            <a:xfrm>
              <a:off x="7252252" y="1752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52252" y="19050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52252" y="20574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52252" y="22098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252252" y="23622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52252" y="2514600"/>
              <a:ext cx="788504" cy="1588"/>
            </a:xfrm>
            <a:prstGeom prst="line">
              <a:avLst/>
            </a:prstGeom>
            <a:ln w="8255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76" name="Text Placeholder 2"/>
          <p:cNvSpPr txBox="1">
            <a:spLocks/>
          </p:cNvSpPr>
          <p:nvPr/>
        </p:nvSpPr>
        <p:spPr>
          <a:xfrm>
            <a:off x="435620" y="1411629"/>
            <a:ext cx="4682685" cy="338870"/>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800" dirty="0">
                <a:solidFill>
                  <a:srgbClr val="47D8FF"/>
                </a:solidFill>
              </a:rPr>
              <a:t>Data stored as rows</a:t>
            </a:r>
          </a:p>
        </p:txBody>
      </p:sp>
      <p:sp>
        <p:nvSpPr>
          <p:cNvPr id="77" name="Text Placeholder 2"/>
          <p:cNvSpPr txBox="1">
            <a:spLocks/>
          </p:cNvSpPr>
          <p:nvPr/>
        </p:nvSpPr>
        <p:spPr>
          <a:xfrm>
            <a:off x="5156745" y="1312779"/>
            <a:ext cx="3874762" cy="338870"/>
          </a:xfrm>
          <a:prstGeom prst="rect">
            <a:avLst/>
          </a:prstGeom>
        </p:spPr>
        <p:txBody>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800" dirty="0">
                <a:solidFill>
                  <a:srgbClr val="47D8FF"/>
                </a:solidFill>
              </a:rPr>
              <a:t>Data stored as columns</a:t>
            </a:r>
          </a:p>
        </p:txBody>
      </p:sp>
      <p:sp>
        <p:nvSpPr>
          <p:cNvPr id="75" name="Text Placeholder 5"/>
          <p:cNvSpPr txBox="1">
            <a:spLocks/>
          </p:cNvSpPr>
          <p:nvPr/>
        </p:nvSpPr>
        <p:spPr>
          <a:xfrm>
            <a:off x="435620" y="3402294"/>
            <a:ext cx="4733298" cy="2478351"/>
          </a:xfrm>
          <a:prstGeom prst="rect">
            <a:avLst/>
          </a:prstGeom>
        </p:spPr>
        <p:txBody>
          <a:bodyPr vert="horz" wrap="square" lIns="146283" tIns="91427" rIns="146283" bIns="91427"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Wingdings" pitchFamily="2" charset="2"/>
              <a:buChar char="§"/>
              <a:tabLst/>
              <a:defRPr sz="2040" b="1" kern="1200" spc="0" baseline="0">
                <a:gradFill>
                  <a:gsLst>
                    <a:gs pos="1250">
                      <a:schemeClr val="tx1"/>
                    </a:gs>
                    <a:gs pos="100000">
                      <a:schemeClr val="tx1"/>
                    </a:gs>
                  </a:gsLst>
                  <a:lin ang="5400000" scaled="0"/>
                </a:gradFill>
                <a:latin typeface="Calibri" pitchFamily="34" charset="0"/>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itchFamily="2" charset="2"/>
              <a:buChar char="o"/>
              <a:tabLst/>
              <a:defRPr sz="1836" b="0" kern="1200" spc="0" baseline="0">
                <a:gradFill>
                  <a:gsLst>
                    <a:gs pos="1250">
                      <a:schemeClr val="tx1"/>
                    </a:gs>
                    <a:gs pos="100000">
                      <a:schemeClr val="tx1"/>
                    </a:gs>
                  </a:gsLst>
                  <a:lin ang="5400000" scaled="0"/>
                </a:gradFill>
                <a:latin typeface="Calibri Light" pitchFamily="34" charset="0"/>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itchFamily="2" charset="2"/>
              <a:buChar char="o"/>
              <a:tabLst/>
              <a:defRPr sz="1632" b="0" kern="1200" spc="0" baseline="0">
                <a:gradFill>
                  <a:gsLst>
                    <a:gs pos="1250">
                      <a:schemeClr val="tx1"/>
                    </a:gs>
                    <a:gs pos="100000">
                      <a:schemeClr val="tx1"/>
                    </a:gs>
                  </a:gsLst>
                  <a:lin ang="5400000" scaled="0"/>
                </a:gradFill>
                <a:latin typeface="Calibri Light" pitchFamily="34" charset="0"/>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itchFamily="2" charset="2"/>
              <a:buChar char="o"/>
              <a:tabLst/>
              <a:defRPr sz="1428" b="0" kern="1200" spc="0" baseline="0">
                <a:gradFill>
                  <a:gsLst>
                    <a:gs pos="1250">
                      <a:schemeClr val="tx1"/>
                    </a:gs>
                    <a:gs pos="100000">
                      <a:schemeClr val="tx1"/>
                    </a:gs>
                  </a:gsLst>
                  <a:lin ang="5400000" scaled="0"/>
                </a:gradFill>
                <a:latin typeface="Calibri Light" pitchFamily="34" charset="0"/>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itchFamily="2" charset="2"/>
              <a:buChar char="o"/>
              <a:tabLst/>
              <a:defRPr sz="1224" b="0" kern="1200" spc="0" baseline="0">
                <a:gradFill>
                  <a:gsLst>
                    <a:gs pos="1250">
                      <a:schemeClr val="tx1"/>
                    </a:gs>
                    <a:gs pos="100000">
                      <a:schemeClr val="tx1"/>
                    </a:gs>
                  </a:gsLst>
                  <a:lin ang="5400000" scaled="0"/>
                </a:gradFill>
                <a:latin typeface="Calibri Light" pitchFamily="34"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2400" b="0" dirty="0">
                <a:solidFill>
                  <a:srgbClr val="47D8FF"/>
                </a:solidFill>
                <a:latin typeface="Segoe UI"/>
              </a:rPr>
              <a:t>Ideal for OLTP </a:t>
            </a:r>
            <a:endParaRPr lang="en-US" sz="2400" b="0" dirty="0" smtClean="0">
              <a:solidFill>
                <a:srgbClr val="47D8FF"/>
              </a:solidFill>
              <a:latin typeface="Segoe UI"/>
            </a:endParaRPr>
          </a:p>
          <a:p>
            <a:pPr marL="0" indent="0">
              <a:buFont typeface="Wingdings" pitchFamily="2" charset="2"/>
              <a:buNone/>
            </a:pPr>
            <a:r>
              <a:rPr lang="en-US" sz="1904" b="0" dirty="0" smtClean="0">
                <a:solidFill>
                  <a:srgbClr val="FFFFFF"/>
                </a:solidFill>
                <a:latin typeface="Segoe UI"/>
              </a:rPr>
              <a:t>Efficient </a:t>
            </a:r>
            <a:r>
              <a:rPr lang="en-US" sz="1904" b="0" dirty="0">
                <a:solidFill>
                  <a:srgbClr val="FFFFFF"/>
                </a:solidFill>
                <a:latin typeface="Segoe UI"/>
              </a:rPr>
              <a:t>operation on small set of rows</a:t>
            </a:r>
          </a:p>
          <a:p>
            <a:pPr marL="342820" lvl="1" indent="0">
              <a:buFont typeface="Wingdings" pitchFamily="2" charset="2"/>
              <a:buNone/>
            </a:pPr>
            <a:endParaRPr lang="en-US" sz="1399" dirty="0">
              <a:gradFill>
                <a:gsLst>
                  <a:gs pos="1250">
                    <a:srgbClr val="FFFFFF"/>
                  </a:gs>
                  <a:gs pos="100000">
                    <a:srgbClr val="FFFFFF"/>
                  </a:gs>
                </a:gsLst>
                <a:lin ang="5400000" scaled="0"/>
              </a:gradFill>
              <a:latin typeface="Segoe UI Light"/>
            </a:endParaRPr>
          </a:p>
          <a:p>
            <a:pPr marL="342820" lvl="1" indent="0">
              <a:buFont typeface="Wingdings" pitchFamily="2" charset="2"/>
              <a:buNone/>
            </a:pPr>
            <a:endParaRPr lang="en-US" sz="1399" dirty="0">
              <a:gradFill>
                <a:gsLst>
                  <a:gs pos="1250">
                    <a:srgbClr val="FFFFFF"/>
                  </a:gs>
                  <a:gs pos="100000">
                    <a:srgbClr val="FFFFFF"/>
                  </a:gs>
                </a:gsLst>
                <a:lin ang="5400000" scaled="0"/>
              </a:gradFill>
              <a:latin typeface="Segoe UI Light"/>
            </a:endParaRPr>
          </a:p>
          <a:p>
            <a:pPr marL="342820" lvl="1" indent="0">
              <a:buFont typeface="Wingdings" pitchFamily="2" charset="2"/>
              <a:buNone/>
            </a:pPr>
            <a:endParaRPr lang="en-US" sz="1399" dirty="0">
              <a:gradFill>
                <a:gsLst>
                  <a:gs pos="1250">
                    <a:srgbClr val="FFFFFF"/>
                  </a:gs>
                  <a:gs pos="100000">
                    <a:srgbClr val="FFFFFF"/>
                  </a:gs>
                </a:gsLst>
                <a:lin ang="5400000" scaled="0"/>
              </a:gradFill>
              <a:latin typeface="Segoe UI Light"/>
            </a:endParaRPr>
          </a:p>
          <a:p>
            <a:pPr>
              <a:buFont typeface="Wingdings" pitchFamily="2" charset="2"/>
              <a:buNone/>
            </a:pPr>
            <a:endParaRPr lang="en-US" dirty="0">
              <a:gradFill>
                <a:gsLst>
                  <a:gs pos="1250">
                    <a:srgbClr val="FFFFFF"/>
                  </a:gs>
                  <a:gs pos="100000">
                    <a:srgbClr val="FFFFFF"/>
                  </a:gs>
                </a:gsLst>
                <a:lin ang="5400000" scaled="0"/>
              </a:gradFill>
            </a:endParaRPr>
          </a:p>
        </p:txBody>
      </p:sp>
      <p:grpSp>
        <p:nvGrpSpPr>
          <p:cNvPr id="3" name="Group 2"/>
          <p:cNvGrpSpPr/>
          <p:nvPr/>
        </p:nvGrpSpPr>
        <p:grpSpPr>
          <a:xfrm>
            <a:off x="5315275" y="1783645"/>
            <a:ext cx="2978757" cy="2081408"/>
            <a:chOff x="3719329" y="1190094"/>
            <a:chExt cx="2190461" cy="1530586"/>
          </a:xfrm>
        </p:grpSpPr>
        <p:sp>
          <p:nvSpPr>
            <p:cNvPr id="78" name="Rectangle 77"/>
            <p:cNvSpPr/>
            <p:nvPr/>
          </p:nvSpPr>
          <p:spPr>
            <a:xfrm>
              <a:off x="3788142" y="1442207"/>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79" name="TextBox 78"/>
            <p:cNvSpPr txBox="1"/>
            <p:nvPr/>
          </p:nvSpPr>
          <p:spPr>
            <a:xfrm>
              <a:off x="3757058" y="1190094"/>
              <a:ext cx="247781" cy="183325"/>
            </a:xfrm>
            <a:prstGeom prst="rect">
              <a:avLst/>
            </a:prstGeom>
            <a:noFill/>
            <a:ln>
              <a:noFill/>
            </a:ln>
          </p:spPr>
          <p:txBody>
            <a:bodyPr wrap="none" rtlCol="0">
              <a:spAutoFit/>
            </a:bodyPr>
            <a:lstStyle/>
            <a:p>
              <a:pPr defTabSz="699221"/>
              <a:r>
                <a:rPr lang="en-US" sz="1020" dirty="0">
                  <a:solidFill>
                    <a:srgbClr val="FFFFFF"/>
                  </a:solidFill>
                </a:rPr>
                <a:t>C1</a:t>
              </a:r>
            </a:p>
          </p:txBody>
        </p:sp>
        <p:sp>
          <p:nvSpPr>
            <p:cNvPr id="80" name="Rectangle 79"/>
            <p:cNvSpPr/>
            <p:nvPr/>
          </p:nvSpPr>
          <p:spPr>
            <a:xfrm>
              <a:off x="3719329" y="1424313"/>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1" name="Rectangle 80"/>
            <p:cNvSpPr/>
            <p:nvPr/>
          </p:nvSpPr>
          <p:spPr>
            <a:xfrm>
              <a:off x="4219528" y="1445170"/>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2" name="TextBox 81"/>
            <p:cNvSpPr txBox="1"/>
            <p:nvPr/>
          </p:nvSpPr>
          <p:spPr>
            <a:xfrm>
              <a:off x="4208904" y="1190094"/>
              <a:ext cx="363121" cy="183325"/>
            </a:xfrm>
            <a:prstGeom prst="rect">
              <a:avLst/>
            </a:prstGeom>
            <a:noFill/>
            <a:ln>
              <a:noFill/>
            </a:ln>
          </p:spPr>
          <p:txBody>
            <a:bodyPr wrap="square" rtlCol="0">
              <a:spAutoFit/>
            </a:bodyPr>
            <a:lstStyle/>
            <a:p>
              <a:pPr defTabSz="699221"/>
              <a:r>
                <a:rPr lang="en-US" sz="1020" dirty="0">
                  <a:solidFill>
                    <a:srgbClr val="FFFFFF"/>
                  </a:solidFill>
                </a:rPr>
                <a:t>C2</a:t>
              </a:r>
            </a:p>
          </p:txBody>
        </p:sp>
        <p:sp>
          <p:nvSpPr>
            <p:cNvPr id="83" name="Rectangle 82"/>
            <p:cNvSpPr/>
            <p:nvPr/>
          </p:nvSpPr>
          <p:spPr>
            <a:xfrm>
              <a:off x="415793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4" name="Rectangle 83"/>
            <p:cNvSpPr/>
            <p:nvPr/>
          </p:nvSpPr>
          <p:spPr>
            <a:xfrm>
              <a:off x="4654654"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5" name="TextBox 84"/>
            <p:cNvSpPr txBox="1"/>
            <p:nvPr/>
          </p:nvSpPr>
          <p:spPr>
            <a:xfrm>
              <a:off x="4631504" y="1190115"/>
              <a:ext cx="395922" cy="183325"/>
            </a:xfrm>
            <a:prstGeom prst="rect">
              <a:avLst/>
            </a:prstGeom>
            <a:noFill/>
            <a:ln>
              <a:noFill/>
            </a:ln>
          </p:spPr>
          <p:txBody>
            <a:bodyPr wrap="square" rtlCol="0">
              <a:spAutoFit/>
            </a:bodyPr>
            <a:lstStyle/>
            <a:p>
              <a:pPr defTabSz="699221"/>
              <a:r>
                <a:rPr lang="en-US" sz="1020" dirty="0">
                  <a:solidFill>
                    <a:srgbClr val="FFFFFF"/>
                  </a:solidFill>
                </a:rPr>
                <a:t>C3</a:t>
              </a:r>
            </a:p>
          </p:txBody>
        </p:sp>
        <p:sp>
          <p:nvSpPr>
            <p:cNvPr id="86" name="Rectangle 85"/>
            <p:cNvSpPr/>
            <p:nvPr/>
          </p:nvSpPr>
          <p:spPr>
            <a:xfrm>
              <a:off x="4587857" y="1424028"/>
              <a:ext cx="332907"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7" name="Rectangle 86"/>
            <p:cNvSpPr/>
            <p:nvPr/>
          </p:nvSpPr>
          <p:spPr>
            <a:xfrm>
              <a:off x="55023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88" name="TextBox 87"/>
            <p:cNvSpPr txBox="1"/>
            <p:nvPr/>
          </p:nvSpPr>
          <p:spPr>
            <a:xfrm>
              <a:off x="5487942" y="1190094"/>
              <a:ext cx="421848" cy="183325"/>
            </a:xfrm>
            <a:prstGeom prst="rect">
              <a:avLst/>
            </a:prstGeom>
            <a:noFill/>
            <a:ln>
              <a:noFill/>
            </a:ln>
          </p:spPr>
          <p:txBody>
            <a:bodyPr wrap="square" rtlCol="0">
              <a:spAutoFit/>
            </a:bodyPr>
            <a:lstStyle/>
            <a:p>
              <a:pPr defTabSz="699221"/>
              <a:r>
                <a:rPr lang="en-US" sz="1020" dirty="0">
                  <a:solidFill>
                    <a:srgbClr val="FFFFFF"/>
                  </a:solidFill>
                </a:rPr>
                <a:t>C5</a:t>
              </a:r>
            </a:p>
          </p:txBody>
        </p:sp>
        <p:sp>
          <p:nvSpPr>
            <p:cNvPr id="89" name="Rectangle 88"/>
            <p:cNvSpPr/>
            <p:nvPr/>
          </p:nvSpPr>
          <p:spPr>
            <a:xfrm>
              <a:off x="5435579"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3" name="Rectangle 92"/>
            <p:cNvSpPr/>
            <p:nvPr/>
          </p:nvSpPr>
          <p:spPr>
            <a:xfrm>
              <a:off x="5088776" y="1444884"/>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4" name="TextBox 93"/>
            <p:cNvSpPr txBox="1"/>
            <p:nvPr/>
          </p:nvSpPr>
          <p:spPr>
            <a:xfrm>
              <a:off x="5070942" y="1190094"/>
              <a:ext cx="415578" cy="183325"/>
            </a:xfrm>
            <a:prstGeom prst="rect">
              <a:avLst/>
            </a:prstGeom>
            <a:noFill/>
            <a:ln>
              <a:noFill/>
            </a:ln>
          </p:spPr>
          <p:txBody>
            <a:bodyPr wrap="square" rtlCol="0">
              <a:spAutoFit/>
            </a:bodyPr>
            <a:lstStyle/>
            <a:p>
              <a:pPr defTabSz="699221"/>
              <a:r>
                <a:rPr lang="en-US" sz="1020" dirty="0">
                  <a:solidFill>
                    <a:srgbClr val="FFFFFF"/>
                  </a:solidFill>
                </a:rPr>
                <a:t>C4</a:t>
              </a:r>
            </a:p>
          </p:txBody>
        </p:sp>
        <p:sp>
          <p:nvSpPr>
            <p:cNvPr id="95" name="Rectangle 94"/>
            <p:cNvSpPr/>
            <p:nvPr/>
          </p:nvSpPr>
          <p:spPr>
            <a:xfrm>
              <a:off x="5021980" y="1424314"/>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6" name="Rectangle 95"/>
            <p:cNvSpPr/>
            <p:nvPr/>
          </p:nvSpPr>
          <p:spPr>
            <a:xfrm>
              <a:off x="3799546"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7" name="Rectangle 96"/>
            <p:cNvSpPr/>
            <p:nvPr/>
          </p:nvSpPr>
          <p:spPr>
            <a:xfrm>
              <a:off x="4224288"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8" name="Rectangle 97"/>
            <p:cNvSpPr/>
            <p:nvPr/>
          </p:nvSpPr>
          <p:spPr>
            <a:xfrm>
              <a:off x="465734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99" name="Rectangle 98"/>
            <p:cNvSpPr/>
            <p:nvPr/>
          </p:nvSpPr>
          <p:spPr>
            <a:xfrm>
              <a:off x="5502824"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01" name="Rectangle 100"/>
            <p:cNvSpPr/>
            <p:nvPr/>
          </p:nvSpPr>
          <p:spPr>
            <a:xfrm>
              <a:off x="5022705"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02" name="Rectangle 101"/>
            <p:cNvSpPr/>
            <p:nvPr/>
          </p:nvSpPr>
          <p:spPr>
            <a:xfrm>
              <a:off x="5080613" y="2103003"/>
              <a:ext cx="199312" cy="593588"/>
            </a:xfrm>
            <a:prstGeom prst="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03" name="Rectangle 102"/>
            <p:cNvSpPr/>
            <p:nvPr/>
          </p:nvSpPr>
          <p:spPr>
            <a:xfrm>
              <a:off x="5435408"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05" name="Rectangle 104"/>
            <p:cNvSpPr/>
            <p:nvPr/>
          </p:nvSpPr>
          <p:spPr>
            <a:xfrm>
              <a:off x="4587270" y="2085380"/>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06" name="Rectangle 105"/>
            <p:cNvSpPr/>
            <p:nvPr/>
          </p:nvSpPr>
          <p:spPr>
            <a:xfrm>
              <a:off x="4152731" y="2082146"/>
              <a:ext cx="332908"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sp>
          <p:nvSpPr>
            <p:cNvPr id="107" name="Rectangle 106"/>
            <p:cNvSpPr/>
            <p:nvPr/>
          </p:nvSpPr>
          <p:spPr>
            <a:xfrm>
              <a:off x="3719329" y="2082146"/>
              <a:ext cx="344670" cy="6353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21"/>
              <a:endParaRPr lang="en-US" sz="1378" dirty="0">
                <a:solidFill>
                  <a:srgbClr val="FFFFFF"/>
                </a:solidFill>
              </a:endParaRPr>
            </a:p>
          </p:txBody>
        </p:sp>
      </p:grpSp>
      <p:sp>
        <p:nvSpPr>
          <p:cNvPr id="121" name="Text Placeholder 5"/>
          <p:cNvSpPr txBox="1">
            <a:spLocks/>
          </p:cNvSpPr>
          <p:nvPr/>
        </p:nvSpPr>
        <p:spPr>
          <a:xfrm>
            <a:off x="8586550" y="4617880"/>
            <a:ext cx="3748131" cy="2115036"/>
          </a:xfrm>
          <a:prstGeom prst="rect">
            <a:avLst/>
          </a:prstGeom>
        </p:spPr>
        <p:txBody>
          <a:bodyPr vert="horz" lIns="124347" tIns="62174" rIns="124347" bIns="62174" rtlCol="0">
            <a:normAutofit fontScale="77500" lnSpcReduction="20000"/>
          </a:bodyPr>
          <a:lstStyle>
            <a:lvl1pPr marL="0" indent="0" algn="l" defTabSz="914400" rtl="0" eaLnBrk="1" latinLnBrk="0" hangingPunct="1">
              <a:spcBef>
                <a:spcPct val="20000"/>
              </a:spcBef>
              <a:buClrTx/>
              <a:buFont typeface="Wingdings" pitchFamily="2" charset="2"/>
              <a:buChar char="§"/>
              <a:defRPr sz="1500" b="1" kern="1200">
                <a:solidFill>
                  <a:schemeClr val="tx1"/>
                </a:solidFill>
                <a:latin typeface="Calibri" pitchFamily="34" charset="0"/>
                <a:ea typeface="+mn-ea"/>
                <a:cs typeface="+mn-cs"/>
              </a:defRPr>
            </a:lvl1pPr>
            <a:lvl2pPr marL="342900" indent="-342900" algn="l" defTabSz="914400" rtl="0" eaLnBrk="1" latinLnBrk="0" hangingPunct="1">
              <a:spcBef>
                <a:spcPct val="20000"/>
              </a:spcBef>
              <a:buClrTx/>
              <a:buFont typeface="Wingdings" pitchFamily="2" charset="2"/>
              <a:buChar char="o"/>
              <a:defRPr lang="en-US" sz="1350" b="0" kern="1200">
                <a:solidFill>
                  <a:schemeClr val="tx1"/>
                </a:solidFill>
                <a:latin typeface="Calibri Light" pitchFamily="34" charset="0"/>
                <a:ea typeface="+mn-ea"/>
                <a:cs typeface="+mn-cs"/>
              </a:defRPr>
            </a:lvl2pPr>
            <a:lvl3pPr marL="638175" indent="-342900" algn="l" defTabSz="914400" rtl="0" eaLnBrk="1" latinLnBrk="0" hangingPunct="1">
              <a:spcBef>
                <a:spcPct val="20000"/>
              </a:spcBef>
              <a:buClrTx/>
              <a:buFont typeface="Wingdings" pitchFamily="2" charset="2"/>
              <a:buChar char="o"/>
              <a:defRPr lang="en-US" sz="1200" b="0" kern="1200">
                <a:solidFill>
                  <a:schemeClr val="tx1"/>
                </a:solidFill>
                <a:latin typeface="Calibri Light" pitchFamily="34" charset="0"/>
                <a:ea typeface="+mn-ea"/>
                <a:cs typeface="+mn-cs"/>
              </a:defRPr>
            </a:lvl3pPr>
            <a:lvl4pPr marL="922338" indent="-342900" algn="l" defTabSz="914400" rtl="0" eaLnBrk="1" latinLnBrk="0" hangingPunct="1">
              <a:spcBef>
                <a:spcPct val="20000"/>
              </a:spcBef>
              <a:buClrTx/>
              <a:buFont typeface="Wingdings" pitchFamily="2" charset="2"/>
              <a:buChar char="o"/>
              <a:defRPr lang="en-US" sz="1050" b="0" kern="1200">
                <a:solidFill>
                  <a:schemeClr val="tx1"/>
                </a:solidFill>
                <a:latin typeface="Calibri Light" pitchFamily="34" charset="0"/>
                <a:ea typeface="+mn-ea"/>
                <a:cs typeface="+mn-cs"/>
              </a:defRPr>
            </a:lvl4pPr>
            <a:lvl5pPr marL="1189038" indent="-342900" algn="l" defTabSz="914400" rtl="0" eaLnBrk="1" latinLnBrk="0" hangingPunct="1">
              <a:spcBef>
                <a:spcPct val="20000"/>
              </a:spcBef>
              <a:buClrTx/>
              <a:buFont typeface="Wingdings" pitchFamily="2" charset="2"/>
              <a:buChar char="o"/>
              <a:defRPr lang="en-US" sz="900" b="0" kern="1200">
                <a:solidFill>
                  <a:schemeClr val="tx1"/>
                </a:solidFill>
                <a:latin typeface="Calibr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3400" b="0" dirty="0">
                <a:solidFill>
                  <a:srgbClr val="47D8FF"/>
                </a:solidFill>
                <a:latin typeface="Segoe UI"/>
              </a:rPr>
              <a:t>Improved Performance</a:t>
            </a:r>
            <a:r>
              <a:rPr lang="en-US" sz="3400" b="0" dirty="0">
                <a:solidFill>
                  <a:srgbClr val="FFFFFF"/>
                </a:solidFill>
                <a:latin typeface="Segoe UI"/>
              </a:rPr>
              <a:t>:</a:t>
            </a:r>
          </a:p>
          <a:p>
            <a:pPr marL="0" lvl="1" indent="0">
              <a:buFont typeface="Wingdings" pitchFamily="2" charset="2"/>
              <a:buNone/>
            </a:pPr>
            <a:r>
              <a:rPr sz="2312" dirty="0">
                <a:solidFill>
                  <a:srgbClr val="FFFFFF"/>
                </a:solidFill>
                <a:latin typeface="Segoe UI"/>
              </a:rPr>
              <a:t>More data fits in memory</a:t>
            </a:r>
          </a:p>
          <a:p>
            <a:pPr marL="0" lvl="1" indent="0">
              <a:buFont typeface="Wingdings" pitchFamily="2" charset="2"/>
              <a:buNone/>
            </a:pPr>
            <a:r>
              <a:rPr sz="2312" dirty="0">
                <a:solidFill>
                  <a:srgbClr val="FFFFFF"/>
                </a:solidFill>
                <a:latin typeface="Segoe UI"/>
              </a:rPr>
              <a:t>Optimized for CPU utilization</a:t>
            </a:r>
          </a:p>
          <a:p>
            <a:pPr marL="0" lvl="1" indent="0">
              <a:buFont typeface="Wingdings" pitchFamily="2" charset="2"/>
              <a:buNone/>
            </a:pPr>
            <a:endParaRPr sz="2312" dirty="0">
              <a:solidFill>
                <a:srgbClr val="FFFFFF"/>
              </a:solidFill>
              <a:latin typeface="Segoe UI"/>
            </a:endParaRPr>
          </a:p>
          <a:p>
            <a:pPr>
              <a:buFont typeface="Wingdings" pitchFamily="2" charset="2"/>
              <a:buNone/>
            </a:pPr>
            <a:r>
              <a:rPr lang="en-US" sz="3400" b="0" dirty="0">
                <a:solidFill>
                  <a:srgbClr val="47D8FF"/>
                </a:solidFill>
                <a:latin typeface="Segoe UI"/>
              </a:rPr>
              <a:t>Ideal for DW Workload</a:t>
            </a:r>
          </a:p>
          <a:p>
            <a:pPr>
              <a:buFont typeface="Wingdings" pitchFamily="2" charset="2"/>
              <a:buNone/>
            </a:pPr>
            <a:endParaRPr lang="en-US" sz="2040" dirty="0">
              <a:solidFill>
                <a:srgbClr val="FFFFFF"/>
              </a:solidFill>
            </a:endParaRPr>
          </a:p>
        </p:txBody>
      </p:sp>
      <p:grpSp>
        <p:nvGrpSpPr>
          <p:cNvPr id="37" name="Group 36"/>
          <p:cNvGrpSpPr/>
          <p:nvPr/>
        </p:nvGrpSpPr>
        <p:grpSpPr>
          <a:xfrm>
            <a:off x="8351837" y="2126488"/>
            <a:ext cx="1625261" cy="807206"/>
            <a:chOff x="8351837" y="2126488"/>
            <a:chExt cx="1625261" cy="807206"/>
          </a:xfrm>
        </p:grpSpPr>
        <p:sp>
          <p:nvSpPr>
            <p:cNvPr id="33" name="Right Brace 32"/>
            <p:cNvSpPr/>
            <p:nvPr/>
          </p:nvSpPr>
          <p:spPr>
            <a:xfrm>
              <a:off x="8351837" y="2126488"/>
              <a:ext cx="530289" cy="807206"/>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FFFF"/>
                </a:solidFill>
              </a:endParaRPr>
            </a:p>
          </p:txBody>
        </p:sp>
        <p:sp>
          <p:nvSpPr>
            <p:cNvPr id="34" name="TextBox 33"/>
            <p:cNvSpPr txBox="1"/>
            <p:nvPr/>
          </p:nvSpPr>
          <p:spPr>
            <a:xfrm>
              <a:off x="8724063" y="2216505"/>
              <a:ext cx="1253035" cy="517065"/>
            </a:xfrm>
            <a:prstGeom prst="rect">
              <a:avLst/>
            </a:prstGeom>
            <a:noFill/>
          </p:spPr>
          <p:txBody>
            <a:bodyPr wrap="non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rowgroup</a:t>
              </a:r>
            </a:p>
          </p:txBody>
        </p:sp>
      </p:grpSp>
      <p:grpSp>
        <p:nvGrpSpPr>
          <p:cNvPr id="38" name="Group 37"/>
          <p:cNvGrpSpPr/>
          <p:nvPr/>
        </p:nvGrpSpPr>
        <p:grpSpPr>
          <a:xfrm>
            <a:off x="7361237" y="4035779"/>
            <a:ext cx="1362826" cy="544692"/>
            <a:chOff x="7361237" y="4035779"/>
            <a:chExt cx="1362826" cy="544692"/>
          </a:xfrm>
        </p:grpSpPr>
        <p:sp>
          <p:nvSpPr>
            <p:cNvPr id="36" name="Right Brace 35"/>
            <p:cNvSpPr/>
            <p:nvPr/>
          </p:nvSpPr>
          <p:spPr>
            <a:xfrm rot="5400000">
              <a:off x="7808120" y="3888957"/>
              <a:ext cx="163556" cy="457200"/>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67" name="TextBox 66"/>
            <p:cNvSpPr txBox="1"/>
            <p:nvPr/>
          </p:nvSpPr>
          <p:spPr>
            <a:xfrm>
              <a:off x="7361237" y="4063406"/>
              <a:ext cx="1362826"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segment</a:t>
              </a:r>
            </a:p>
          </p:txBody>
        </p:sp>
      </p:grpSp>
    </p:spTree>
    <p:extLst>
      <p:ext uri="{BB962C8B-B14F-4D97-AF65-F5344CB8AC3E}">
        <p14:creationId xmlns:p14="http://schemas.microsoft.com/office/powerpoint/2010/main" val="2647048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1">
                                            <p:txEl>
                                              <p:pRg st="0" end="0"/>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1">
                                            <p:txEl>
                                              <p:pRg st="1" end="1"/>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7" grpId="0"/>
      <p:bldP spid="75" grpId="0" build="p"/>
      <p:bldP spid="1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solidFill>
                  <a:schemeClr val="tx1"/>
                </a:solidFill>
              </a:rPr>
              <a:t>SQL 2014: World Record Breaking Performance (TPC-H)</a:t>
            </a:r>
            <a:endParaRPr lang="en-US" dirty="0">
              <a:solidFill>
                <a:schemeClr val="tx1"/>
              </a:solidFill>
            </a:endParaRPr>
          </a:p>
        </p:txBody>
      </p:sp>
      <p:sp>
        <p:nvSpPr>
          <p:cNvPr id="7" name="Text Placeholder 7"/>
          <p:cNvSpPr>
            <a:spLocks noGrp="1"/>
          </p:cNvSpPr>
          <p:nvPr>
            <p:ph type="body" sz="quarter" idx="4294967295"/>
          </p:nvPr>
        </p:nvSpPr>
        <p:spPr>
          <a:xfrm>
            <a:off x="9070975" y="1874802"/>
            <a:ext cx="3063875" cy="1908215"/>
          </a:xfrm>
          <a:prstGeom prst="rect">
            <a:avLst/>
          </a:prstGeom>
        </p:spPr>
        <p:txBody>
          <a:bodyPr/>
          <a:lstStyle/>
          <a:p>
            <a:r>
              <a:rPr lang="en-US" sz="2800" dirty="0" smtClean="0"/>
              <a:t>Source: tpc.org</a:t>
            </a:r>
          </a:p>
          <a:p>
            <a:endParaRPr lang="en-US" sz="2800" dirty="0" smtClean="0"/>
          </a:p>
          <a:p>
            <a:r>
              <a:rPr lang="en-US" sz="2800" dirty="0" err="1" smtClean="0"/>
              <a:t>QphH</a:t>
            </a:r>
            <a:r>
              <a:rPr lang="en-US" sz="2800" dirty="0" smtClean="0"/>
              <a:t>= Queries Per Hour.</a:t>
            </a:r>
          </a:p>
        </p:txBody>
      </p:sp>
      <p:pic>
        <p:nvPicPr>
          <p:cNvPr id="3" name="Picture 2"/>
          <p:cNvPicPr>
            <a:picLocks noChangeAspect="1"/>
          </p:cNvPicPr>
          <p:nvPr/>
        </p:nvPicPr>
        <p:blipFill>
          <a:blip r:embed="rId3"/>
          <a:stretch>
            <a:fillRect/>
          </a:stretch>
        </p:blipFill>
        <p:spPr>
          <a:xfrm>
            <a:off x="463232" y="1259725"/>
            <a:ext cx="8422005" cy="5360567"/>
          </a:xfrm>
          <a:prstGeom prst="rect">
            <a:avLst/>
          </a:prstGeom>
          <a:effectLst>
            <a:softEdge rad="38100"/>
          </a:effectLst>
        </p:spPr>
      </p:pic>
    </p:spTree>
    <p:extLst>
      <p:ext uri="{BB962C8B-B14F-4D97-AF65-F5344CB8AC3E}">
        <p14:creationId xmlns:p14="http://schemas.microsoft.com/office/powerpoint/2010/main" val="354378859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0837" y="139607"/>
            <a:ext cx="11889564" cy="690655"/>
          </a:xfrm>
        </p:spPr>
        <p:txBody>
          <a:bodyPr/>
          <a:lstStyle/>
          <a:p>
            <a:r>
              <a:rPr lang="en-US" sz="4000" dirty="0" smtClean="0">
                <a:solidFill>
                  <a:schemeClr val="tx1"/>
                </a:solidFill>
              </a:rPr>
              <a:t>SQL 2014: Outperforming Competition</a:t>
            </a:r>
            <a:endParaRPr lang="en-US" dirty="0">
              <a:solidFill>
                <a:schemeClr val="tx1"/>
              </a:solidFill>
            </a:endParaRPr>
          </a:p>
        </p:txBody>
      </p:sp>
      <p:sp>
        <p:nvSpPr>
          <p:cNvPr id="7" name="Text Placeholder 7"/>
          <p:cNvSpPr>
            <a:spLocks noGrp="1"/>
          </p:cNvSpPr>
          <p:nvPr>
            <p:ph type="body" sz="quarter" idx="4294967295"/>
          </p:nvPr>
        </p:nvSpPr>
        <p:spPr>
          <a:xfrm>
            <a:off x="358774" y="6422061"/>
            <a:ext cx="10274531" cy="572464"/>
          </a:xfrm>
          <a:prstGeom prst="rect">
            <a:avLst/>
          </a:prstGeom>
        </p:spPr>
        <p:txBody>
          <a:bodyPr/>
          <a:lstStyle/>
          <a:p>
            <a:pPr marL="0" indent="0">
              <a:buNone/>
            </a:pPr>
            <a:r>
              <a:rPr lang="en-US" sz="2800" b="1" dirty="0" smtClean="0"/>
              <a:t>Source</a:t>
            </a:r>
            <a:r>
              <a:rPr lang="en-US" sz="2800" dirty="0" smtClean="0"/>
              <a:t>: </a:t>
            </a:r>
            <a:r>
              <a:rPr lang="en-US" sz="2800" dirty="0">
                <a:hlinkClick r:id="rId3"/>
              </a:rPr>
              <a:t>http://</a:t>
            </a:r>
            <a:r>
              <a:rPr lang="en-US" sz="2800" dirty="0" smtClean="0">
                <a:hlinkClick r:id="rId3"/>
              </a:rPr>
              <a:t>www.tpc.org/tpch/results/tpch_perf_results.asp</a:t>
            </a:r>
            <a:r>
              <a:rPr lang="en-US" sz="2800" dirty="0" smtClean="0"/>
              <a:t> </a:t>
            </a:r>
          </a:p>
        </p:txBody>
      </p:sp>
      <p:sp>
        <p:nvSpPr>
          <p:cNvPr id="8" name="Rectangle 7"/>
          <p:cNvSpPr/>
          <p:nvPr/>
        </p:nvSpPr>
        <p:spPr bwMode="auto">
          <a:xfrm>
            <a:off x="3239310" y="4549180"/>
            <a:ext cx="2344366" cy="295194"/>
          </a:xfrm>
          <a:prstGeom prst="rect">
            <a:avLst/>
          </a:prstGeom>
          <a:noFill/>
          <a:ln w="1905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4"/>
          <a:stretch>
            <a:fillRect/>
          </a:stretch>
        </p:blipFill>
        <p:spPr>
          <a:xfrm>
            <a:off x="652056" y="745161"/>
            <a:ext cx="11287125" cy="5591175"/>
          </a:xfrm>
          <a:prstGeom prst="rect">
            <a:avLst/>
          </a:prstGeom>
        </p:spPr>
      </p:pic>
    </p:spTree>
    <p:extLst>
      <p:ext uri="{BB962C8B-B14F-4D97-AF65-F5344CB8AC3E}">
        <p14:creationId xmlns:p14="http://schemas.microsoft.com/office/powerpoint/2010/main" val="86532387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and Data Load</a:t>
            </a:r>
            <a:endParaRPr lang="en-US" dirty="0"/>
          </a:p>
        </p:txBody>
      </p:sp>
    </p:spTree>
    <p:extLst>
      <p:ext uri="{BB962C8B-B14F-4D97-AF65-F5344CB8AC3E}">
        <p14:creationId xmlns:p14="http://schemas.microsoft.com/office/powerpoint/2010/main" val="32105544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_v02.potx" id="{DA6A3121-A306-4E81-BF43-CBCE095D8B76}" vid="{C3266B5A-74AF-44F8-8FA8-F258E4A695D4}"/>
    </a:ext>
  </a:extLst>
</a:theme>
</file>

<file path=ppt/theme/theme2.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3.xml><?xml version="1.0" encoding="utf-8"?>
<a:theme xmlns:a="http://schemas.openxmlformats.org/drawingml/2006/main" name="2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5.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059D507E-C456-4974-83A1-394505850BFA}"/>
    </a:ext>
  </a:extLst>
</a:theme>
</file>

<file path=ppt/theme/theme6.xml><?xml version="1.0" encoding="utf-8"?>
<a:theme xmlns:a="http://schemas.openxmlformats.org/drawingml/2006/main" name="3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2015-05-06T00:00:00-05:00</Presentation_x0020_Dat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Sunil Agarwal</External_x0020_Speaker>
    <Session_x0020_Code xmlns="12a172fe-0250-434a-85cf-03b10810c5e5">BRK4556</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http://purl.org/dc/terms/"/>
    <ds:schemaRef ds:uri="230e9df3-be65-4c73-a93b-d1236ebd677e"/>
    <ds:schemaRef ds:uri="http://purl.org/dc/dcmitype/"/>
    <ds:schemaRef ds:uri="http://schemas.microsoft.com/office/infopath/2007/PartnerControls"/>
    <ds:schemaRef ds:uri="12a172fe-0250-434a-85cf-03b10810c5e5"/>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Microsoft_Ignite_2015_Breakout_Template_v02</Template>
  <TotalTime>1160</TotalTime>
  <Words>2551</Words>
  <Application>Microsoft Office PowerPoint</Application>
  <PresentationFormat>Custom</PresentationFormat>
  <Paragraphs>564</Paragraphs>
  <Slides>37</Slides>
  <Notes>18</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37</vt:i4>
      </vt:variant>
    </vt:vector>
  </HeadingPairs>
  <TitlesOfParts>
    <vt:vector size="54" baseType="lpstr">
      <vt:lpstr>ＭＳ Ｐゴシック</vt:lpstr>
      <vt:lpstr>Angsana New</vt:lpstr>
      <vt:lpstr>Arial</vt:lpstr>
      <vt:lpstr>Avenir LT Pro 45 Book</vt:lpstr>
      <vt:lpstr>Calibri</vt:lpstr>
      <vt:lpstr>Calibri Light</vt:lpstr>
      <vt:lpstr>Consolas</vt:lpstr>
      <vt:lpstr>Segoe UI</vt:lpstr>
      <vt:lpstr>Segoe UI Light</vt:lpstr>
      <vt:lpstr>Segoe UI Semilight</vt:lpstr>
      <vt:lpstr>Wingdings</vt:lpstr>
      <vt:lpstr>5-30610_Microsoft_Ignite_Keynote_Template</vt:lpstr>
      <vt:lpstr>1_5-30610_Microsoft_Ignite_Keynote_Template</vt:lpstr>
      <vt:lpstr>2_5-30610_Microsoft_Ignite_Keynote_Template</vt:lpstr>
      <vt:lpstr>5-30629_Build_Template_WHITE</vt:lpstr>
      <vt:lpstr>BUILD CHARCOAL BACKGROUND</vt:lpstr>
      <vt:lpstr>3_5-30610_Microsoft_Ignite_Keynote_Template</vt:lpstr>
      <vt:lpstr>PowerPoint Presentation</vt:lpstr>
      <vt:lpstr>ColumnStore Index:  Microsoft SQL Server 2014 and Beyond </vt:lpstr>
      <vt:lpstr>Agenda</vt:lpstr>
      <vt:lpstr>Overview</vt:lpstr>
      <vt:lpstr>Trends in the Data Warehousing Space</vt:lpstr>
      <vt:lpstr>Columnstore Index:  Why?</vt:lpstr>
      <vt:lpstr>SQL 2014: World Record Breaking Performance (TPC-H)</vt:lpstr>
      <vt:lpstr>SQL 2014: Outperforming Competition</vt:lpstr>
      <vt:lpstr>Compression and Data Load</vt:lpstr>
      <vt:lpstr>Competitive Data Compression</vt:lpstr>
      <vt:lpstr>Updatable Columnstore Index</vt:lpstr>
      <vt:lpstr>Data Loading into Columnstore : Trickle Insert</vt:lpstr>
      <vt:lpstr>Data Loading into Columnstore: Bulk Import</vt:lpstr>
      <vt:lpstr>Data Loading into Columnstore: Staging Table</vt:lpstr>
      <vt:lpstr>New Columnstore  Structures in SQL Server 2016</vt:lpstr>
      <vt:lpstr>Columnstore Index: Clustered (CCI)</vt:lpstr>
      <vt:lpstr>Columnstore Index: Updateable NonClustered Index</vt:lpstr>
      <vt:lpstr>Demo: Basic Columnstore</vt:lpstr>
      <vt:lpstr>Query Performance</vt:lpstr>
      <vt:lpstr>Query Processing - Read The Data Needed</vt:lpstr>
      <vt:lpstr>Query Processing: Rowgroup Elimination</vt:lpstr>
      <vt:lpstr>Multi-Row Batch – Batch Mode Processing</vt:lpstr>
      <vt:lpstr>Performance: Equality and Short Range Queries</vt:lpstr>
      <vt:lpstr>Performance: Aggregate Pushdown (SQL2016)  </vt:lpstr>
      <vt:lpstr>Performance: String Predicate Pushdown (SQL 2016)</vt:lpstr>
      <vt:lpstr>Analytics with Window Aggregates (SQL 2016)</vt:lpstr>
      <vt:lpstr>Demo: Performance</vt:lpstr>
      <vt:lpstr>Supportability</vt:lpstr>
      <vt:lpstr>Supportability: Index Maintenance</vt:lpstr>
      <vt:lpstr>Supportability: DMVs, Perfmon, XEvents</vt:lpstr>
      <vt:lpstr>Concurrency and High Availability</vt:lpstr>
      <vt:lpstr>Clustered Columnstore Index: Concurrency</vt:lpstr>
      <vt:lpstr>Clustered Columnstore Index: High Availability</vt:lpstr>
      <vt:lpstr>Agenda</vt:lpstr>
      <vt:lpstr>Other Relevant Sessions: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ColumnStore Index: Microsoft SQL Server 2014 and Beyond</dc:title>
  <dc:subject>Microsoft Ignite 2015</dc:subject>
  <dc:creator>Shows</dc:creator>
  <cp:keywords>Microsoft Ignite 2015</cp:keywords>
  <dc:description>Template: Mitchell Derrey, Silver Fox Productions
Formatting: 
Audience Type: Internal/External</dc:description>
  <cp:lastModifiedBy>Shows</cp:lastModifiedBy>
  <cp:revision>12</cp:revision>
  <dcterms:created xsi:type="dcterms:W3CDTF">2015-05-02T19:19:45Z</dcterms:created>
  <dcterms:modified xsi:type="dcterms:W3CDTF">2015-05-06T20:17:19Z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