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7559675" cx="10080625"/>
  <p:notesSz cx="7559675" cy="10691800"/>
  <p:embeddedFontLst>
    <p:embeddedFont>
      <p:font typeface="Ubuntu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Ubuntu Condensed"/>
      <p:regular r:id="rId50"/>
    </p:embeddedFont>
    <p:embeddedFont>
      <p:font typeface="Ubuntu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Ubuntu-regular.fntdata"/><Relationship Id="rId41" Type="http://schemas.openxmlformats.org/officeDocument/2006/relationships/slide" Target="slides/slide37.xml"/><Relationship Id="rId44" Type="http://schemas.openxmlformats.org/officeDocument/2006/relationships/font" Target="fonts/Ubuntu-italic.fntdata"/><Relationship Id="rId43" Type="http://schemas.openxmlformats.org/officeDocument/2006/relationships/font" Target="fonts/Ubuntu-bold.fntdata"/><Relationship Id="rId46" Type="http://schemas.openxmlformats.org/officeDocument/2006/relationships/font" Target="fonts/Roboto-regular.fntdata"/><Relationship Id="rId45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UbuntuMono-regular.fntdata"/><Relationship Id="rId50" Type="http://schemas.openxmlformats.org/officeDocument/2006/relationships/font" Target="fonts/UbuntuCondensed-regular.fntdata"/><Relationship Id="rId53" Type="http://schemas.openxmlformats.org/officeDocument/2006/relationships/font" Target="fonts/UbuntuMono-italic.fntdata"/><Relationship Id="rId52" Type="http://schemas.openxmlformats.org/officeDocument/2006/relationships/font" Target="fonts/Ubuntu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Ubuntu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04000" y="2088000"/>
            <a:ext cx="90716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04000" y="2088000"/>
            <a:ext cx="907164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04000" y="4532400"/>
            <a:ext cx="907164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04000" y="20880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152680" y="20880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152680" y="45324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504000" y="45324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04000" y="2088000"/>
            <a:ext cx="90716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504000" y="2088000"/>
            <a:ext cx="90716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504000" y="2088000"/>
            <a:ext cx="90716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504000" y="2088000"/>
            <a:ext cx="90716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504000" y="2088000"/>
            <a:ext cx="90716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04000" y="2088000"/>
            <a:ext cx="442692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5152680" y="2088000"/>
            <a:ext cx="442692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504000" y="20880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504000" y="45324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5152680" y="2088000"/>
            <a:ext cx="442692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504000" y="2088000"/>
            <a:ext cx="442692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152680" y="20880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5152680" y="45324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504000" y="20880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152680" y="2088000"/>
            <a:ext cx="44269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504000" y="4532400"/>
            <a:ext cx="907164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2088000"/>
            <a:ext cx="907164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7200000"/>
            <a:ext cx="2348280" cy="208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227360" y="7128000"/>
            <a:ext cx="2348280" cy="2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Simplon Midi-Pyrénées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504360" y="1447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fr-FR" sz="3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Formation Dev Web &amp; Mobile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fr-FR" sz="32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Promotion n°</a:t>
            </a:r>
            <a:r>
              <a:rPr lang="fr-FR" sz="3200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04000" y="38880"/>
            <a:ext cx="9071640" cy="178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2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Programme pédagogique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lang="fr-FR" sz="36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Exister en tant que développeur dans un réseau professionnel local</a:t>
            </a: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872000" y="2867400"/>
            <a:ext cx="6336000" cy="214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Objectifs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Découvrir les communautés de développeurs </a:t>
            </a: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des environs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Prendre conscience de l’état d’esprit de partage des dev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Faire de la veille technologique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Développer son réseau professionnel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504000" y="38880"/>
            <a:ext cx="9071640" cy="178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2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Programme pédagogique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lang="fr-FR" sz="36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Exister en tant que développeur dans un réseau professionnel local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559680" y="2847600"/>
            <a:ext cx="2961000" cy="186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 programme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Evénements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Challenge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Meetups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Organisation de la formation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654480" y="2643120"/>
            <a:ext cx="974952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9" name="Shape 129"/>
          <p:cNvSpPr txBox="1"/>
          <p:nvPr/>
        </p:nvSpPr>
        <p:spPr>
          <a:xfrm>
            <a:off x="576000" y="2319120"/>
            <a:ext cx="1808280" cy="106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22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Prairie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lang="fr-FR" sz="22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semaines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856240" y="2319480"/>
            <a:ext cx="432432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22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Formation intensive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fr-FR" sz="2200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lang="fr-FR" sz="22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mois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865920" y="2319480"/>
            <a:ext cx="3459600" cy="106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22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« On prépare la sortie »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22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semaines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536000" y="4248000"/>
            <a:ext cx="0" cy="504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3" name="Shape 133"/>
          <p:cNvSpPr/>
          <p:nvPr/>
        </p:nvSpPr>
        <p:spPr>
          <a:xfrm>
            <a:off x="2668680" y="4752000"/>
            <a:ext cx="4743000" cy="19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Points théoriques faits par les formateurs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Exercices d’applications et défis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Restitution et synthèses collectives 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Projets individuels et collectifs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Projets clients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MasterClass 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Evènements et rencontres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5040360" y="5483880"/>
            <a:ext cx="0" cy="14508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5" name="Shape 135"/>
          <p:cNvCxnSpPr/>
          <p:nvPr/>
        </p:nvCxnSpPr>
        <p:spPr>
          <a:xfrm>
            <a:off x="2232000" y="2643120"/>
            <a:ext cx="11520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6" name="Shape 136"/>
          <p:cNvCxnSpPr/>
          <p:nvPr/>
        </p:nvCxnSpPr>
        <p:spPr>
          <a:xfrm>
            <a:off x="576000" y="21600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" name="Shape 137"/>
          <p:cNvSpPr/>
          <p:nvPr/>
        </p:nvSpPr>
        <p:spPr>
          <a:xfrm>
            <a:off x="4644000" y="3312000"/>
            <a:ext cx="792000" cy="1095120"/>
          </a:xfrm>
          <a:custGeom>
            <a:pathLst>
              <a:path extrusionOk="0" h="120000" w="120000">
                <a:moveTo>
                  <a:pt x="29972" y="0"/>
                </a:moveTo>
                <a:lnTo>
                  <a:pt x="29972" y="89960"/>
                </a:lnTo>
                <a:lnTo>
                  <a:pt x="0" y="89960"/>
                </a:lnTo>
                <a:lnTo>
                  <a:pt x="59945" y="119960"/>
                </a:lnTo>
                <a:lnTo>
                  <a:pt x="119945" y="89960"/>
                </a:lnTo>
                <a:lnTo>
                  <a:pt x="89918" y="89960"/>
                </a:lnTo>
                <a:lnTo>
                  <a:pt x="89918" y="0"/>
                </a:lnTo>
                <a:lnTo>
                  <a:pt x="29972" y="0"/>
                </a:lnTo>
              </a:path>
            </a:pathLst>
          </a:custGeom>
          <a:solidFill>
            <a:srgbClr val="ED1450"/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6000" y="-24120"/>
            <a:ext cx="1000800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Organisation de la formation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Spécificité du développement web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945000" y="3202560"/>
            <a:ext cx="8190000" cy="11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 concepts sont imbriqués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Plusieurs outils sont utilisés en même temps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L'apprentissage ne se fera pas de manière linéaire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Outils à votre disposition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64000" y="2225160"/>
            <a:ext cx="8352000" cy="31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Versionner et partager</a:t>
            </a:r>
            <a:r>
              <a:rPr b="0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Git et Github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S’organiser :</a:t>
            </a:r>
            <a:r>
              <a:rPr b="0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Trello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Communiquer :</a:t>
            </a:r>
            <a:r>
              <a:rPr b="0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Slack – Mail...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lang="fr-FR" sz="2200">
                <a:latin typeface="Ubuntu"/>
                <a:ea typeface="Ubuntu"/>
                <a:cs typeface="Ubuntu"/>
                <a:sym typeface="Ubuntu"/>
              </a:rPr>
              <a:t>Coder</a:t>
            </a:r>
            <a:r>
              <a:rPr b="1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b="0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2200">
                <a:latin typeface="Ubuntu"/>
                <a:ea typeface="Ubuntu"/>
                <a:cs typeface="Ubuntu"/>
                <a:sym typeface="Ubuntu"/>
              </a:rPr>
              <a:t>IDE</a:t>
            </a:r>
            <a:r>
              <a:rPr b="0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+ Caddy + BrowserSync...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 former : </a:t>
            </a:r>
            <a:r>
              <a:rPr b="0" lang="fr-FR" sz="22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MDN + duolingo + des tonnes de ressources gratuites...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Suivi individuel et accompagnement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68000" y="3186360"/>
            <a:ext cx="914400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0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Echanges avec l’équipe pédagogiques (rendez-vous sur demande, Slack, mail,...)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fr-FR" sz="2400">
                <a:latin typeface="Roboto"/>
                <a:ea typeface="Roboto"/>
                <a:cs typeface="Roboto"/>
                <a:sym typeface="Roboto"/>
              </a:rPr>
              <a:t>Entretiens individuels une fois tous les deux mois</a:t>
            </a:r>
          </a:p>
          <a:p>
            <a:pPr indent="-381000" lvl="0" marL="457200" marR="0" rtl="0" algn="l">
              <a:spcBef>
                <a:spcPts val="0"/>
              </a:spcBef>
              <a:buSzPts val="2400"/>
              <a:buFont typeface="Roboto"/>
              <a:buChar char="●"/>
            </a:pPr>
            <a:r>
              <a:rPr lang="fr-FR" sz="2400">
                <a:latin typeface="Roboto"/>
                <a:ea typeface="Roboto"/>
                <a:cs typeface="Roboto"/>
                <a:sym typeface="Roboto"/>
              </a:rPr>
              <a:t>Discussions en groupe aussi souvent que nécessaire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Suivi individuel et accompagnement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972000" y="2137680"/>
            <a:ext cx="8136000" cy="321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Quelques conseils en vrac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Fixe</a:t>
            </a: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z-</a:t>
            </a: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vous des objectifs d'apprentissage personnels (3 par mois maximum)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Faites le bilan de vos acquis chaque mois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N'oubliez pas qu'on apprend par palier alors restez motivés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Demandez de l'aide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Créez des tutoriels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Faites consciencieusement le PPP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Au moindre questionnement, venez nous voir. La communication est essentielle pour un apprentissage réussi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Apprendre à apprendre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04360" y="3060000"/>
            <a:ext cx="907164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800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584000" y="3450600"/>
            <a:ext cx="6912000" cy="6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La documentation tu liras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584000" y="3450600"/>
            <a:ext cx="6912000" cy="6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2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Sur google tu chercheras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fr-FR" sz="4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L'équipe pédagogique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187650" y="2766253"/>
            <a:ext cx="83880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Jean-François Kappes – Directeur Régional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>
                <a:latin typeface="Roboto"/>
                <a:ea typeface="Roboto"/>
                <a:cs typeface="Roboto"/>
                <a:sym typeface="Roboto"/>
              </a:rPr>
              <a:t>Laurent Devernay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Formateur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>
                <a:latin typeface="Roboto"/>
                <a:ea typeface="Roboto"/>
                <a:cs typeface="Roboto"/>
                <a:sym typeface="Roboto"/>
              </a:rPr>
              <a:t>???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Victor Godinho - ???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584000" y="3160800"/>
            <a:ext cx="69120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3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Pendant un quart d’heure, seul la réponse tu chercheras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584000" y="3450600"/>
            <a:ext cx="6912000" cy="6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4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Des solutions tu testeras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584000" y="3450600"/>
            <a:ext cx="6912000" cy="6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5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En groupe tu travailleras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584000" y="3450600"/>
            <a:ext cx="6912000" cy="6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6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Ton prochain tu aideras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584000" y="3448800"/>
            <a:ext cx="6912000" cy="6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7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De la veille tu feras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584000" y="3450600"/>
            <a:ext cx="6912000" cy="127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8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copier-coller tu refuseras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584000" y="3450600"/>
            <a:ext cx="6912000" cy="6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9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Aux events tu participeras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584000" y="3450600"/>
            <a:ext cx="6912000" cy="6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10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conseils tu écouteras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584000" y="3450600"/>
            <a:ext cx="6912000" cy="6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Noto Sans Symbols"/>
              <a:buAutoNum type="romanUcPeriod" startAt="11"/>
            </a:pPr>
            <a:r>
              <a:rPr b="0" lang="fr-FR" sz="40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bons outils tu utiliseras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504000" y="277200"/>
            <a:ext cx="907164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Les XI commandements du développeur en formation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584000" y="2073240"/>
            <a:ext cx="6912000" cy="54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La documentation tu liras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Sur google tu chercheras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Pendant un quart d’heure, seul la réponse tu chercheras 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Des solutions tu testeras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En groupe tu travailleras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Ton prochain tu aideras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De la veille tu feras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 copier-coller tu refuseras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Aux events tu participeras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conseils tu écouteras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Noto Sans Symbols"/>
              <a:buAutoNum type="romanUcPeriod"/>
            </a:pPr>
            <a:r>
              <a:rPr b="0" lang="fr-FR" sz="2400" strike="noStrike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Les bons outils tu utiliseras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0" y="2376000"/>
            <a:ext cx="10008000" cy="171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Programme pédagogique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fr-FR" sz="4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Du dev mais pas que...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368000" y="3439080"/>
            <a:ext cx="734400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399" lvl="0" marL="431999" marR="0" rtl="0" algn="ctr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Nous travaillerons aussi sur votre insertion professionnelle (CV, entretiens, recherche d’emploi, etc)!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fr-FR" sz="4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L’objectif final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368000" y="3439080"/>
            <a:ext cx="7344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14219" lvl="0" marL="431999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Ubuntu"/>
              <a:buChar char="●"/>
            </a:pPr>
            <a:r>
              <a:rPr lang="fr-FR" sz="24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En plus des huit mois de formation, vous devrez accomplir un stage de 10 semaines…</a:t>
            </a:r>
          </a:p>
          <a:p>
            <a:pPr indent="-414219" lvl="0" marL="431999" marR="0" rtl="0" algn="ctr">
              <a:spcBef>
                <a:spcPts val="0"/>
              </a:spcBef>
              <a:buClr>
                <a:srgbClr val="333333"/>
              </a:buClr>
              <a:buSzPts val="2400"/>
              <a:buFont typeface="Ubuntu"/>
              <a:buChar char="●"/>
            </a:pPr>
            <a:r>
              <a:rPr lang="fr-FR" sz="24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… et passer votre certification!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Charte et engagements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68000" y="3439080"/>
            <a:ext cx="7344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399" lvl="0" marL="431999" marR="0" rtl="0" algn="ctr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Une charte vous sera remise, elle formalisera votre engagement pendant la formation.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Notre engagement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340000" y="3619080"/>
            <a:ext cx="5400000" cy="32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30400" lvl="0" marL="432000" marR="0" rtl="0" algn="ctr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1" lang="fr-FR" sz="24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Construire ensemble votre réussite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008000" y="2271960"/>
            <a:ext cx="8064000" cy="301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Objectifs</a:t>
            </a:r>
            <a:r>
              <a:rPr b="0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 familiariser avec la méthode Simplon (autonomie, travail de groupe,...)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Introduction au développement et des process « the Hard Way » ©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Apprendre à chercher de l’information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Apprendre à déboguer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Apprendre à lire la documentation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6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Au programme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304000" y="2163240"/>
            <a:ext cx="5472000" cy="321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1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Semaine 1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Découverte du matériel et installation des outils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Premiers pas avec la ligne de commande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fr-F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Introduction HTML/CSS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fr-F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Méthodo Agile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Premiers p</a:t>
            </a: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rojet</a:t>
            </a: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s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Rencontre avec l</a:t>
            </a: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a marraine </a:t>
            </a: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 la promotion</a:t>
            </a: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ts val="1800"/>
              <a:buFont typeface="Ubuntu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Team building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6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Au programme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376000" y="2176560"/>
            <a:ext cx="5328000" cy="24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16000" lvl="0" marL="216000" marR="0" rtl="0" algn="ctr">
              <a:spcBef>
                <a:spcPts val="0"/>
              </a:spcBef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1" lang="fr-FR" sz="24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Semaine 2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b="0" lang="fr-FR" sz="180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Restitution des projets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fr-F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Introduction Javascript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fr-F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Premiers pas avec jQuery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fr-FR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Pomodoro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Toujours plus de projets</a:t>
            </a:r>
          </a:p>
          <a:p>
            <a:pPr indent="-342900" lvl="0" marL="457200" marR="0" rtl="0" algn="l">
              <a:spcBef>
                <a:spcPts val="0"/>
              </a:spcBef>
              <a:buSzPts val="1800"/>
              <a:buFont typeface="Ubuntu"/>
              <a:buChar char="●"/>
            </a:pP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Encore plus de team building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The show must go on !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313" y="206080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504000" y="38880"/>
            <a:ext cx="9071640" cy="178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2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Programme pédagogique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Objectifs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</a:p>
        </p:txBody>
      </p:sp>
      <p:sp>
        <p:nvSpPr>
          <p:cNvPr id="77" name="Shape 77"/>
          <p:cNvSpPr txBox="1"/>
          <p:nvPr/>
        </p:nvSpPr>
        <p:spPr>
          <a:xfrm>
            <a:off x="288000" y="2203560"/>
            <a:ext cx="4608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fr-FR" sz="22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Objectifs « compétences métiers »</a:t>
            </a:r>
          </a:p>
          <a:p>
            <a:pPr indent="-3945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Apprendre à chercher de l’information</a:t>
            </a:r>
          </a:p>
          <a:p>
            <a:pPr indent="-3945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Apprendre à déboguer</a:t>
            </a:r>
          </a:p>
          <a:p>
            <a:pPr indent="-3945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Savoir demander de l’aide à ses collègues</a:t>
            </a:r>
          </a:p>
          <a:p>
            <a:pPr indent="-3945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Se familiariser avec différents outils facilitant le développement</a:t>
            </a:r>
          </a:p>
          <a:p>
            <a:pPr indent="-3945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Comprendre l’intérêt de la veille technologique</a:t>
            </a:r>
          </a:p>
          <a:p>
            <a:pPr indent="-3945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S’initier aux méthodes de développement agiles</a:t>
            </a:r>
          </a:p>
          <a:p>
            <a:pPr indent="-39453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Se familiariser avec la relation client</a:t>
            </a:r>
          </a:p>
          <a:p>
            <a:pPr indent="-394534" lvl="0" marL="431999" marR="0" rtl="0" algn="l">
              <a:spcBef>
                <a:spcPts val="0"/>
              </a:spcBef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Savoir retranscrire une demande client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4968000" y="2203560"/>
            <a:ext cx="4608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Objectifs « compétences techniques »</a:t>
            </a:r>
          </a:p>
          <a:p>
            <a:pPr indent="-40024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Savoir utiliser la ligne de commande de Linux</a:t>
            </a:r>
          </a:p>
          <a:p>
            <a:pPr indent="-40024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Être en mesure de réaliser un site web statique en HTML</a:t>
            </a:r>
          </a:p>
          <a:p>
            <a:pPr indent="-40024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Modifier le comportement par défaut du navigateur avec Javascript</a:t>
            </a:r>
          </a:p>
          <a:p>
            <a:pPr indent="-40024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Être en mesure de réaliser un site dynamique en PHP</a:t>
            </a:r>
          </a:p>
          <a:p>
            <a:pPr indent="-40024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Comprendre et manier les fondamentaux de Git et du versionnage</a:t>
            </a:r>
          </a:p>
          <a:p>
            <a:pPr indent="-40024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Char char="●"/>
            </a:pPr>
            <a:r>
              <a:rPr b="0" lang="fr-FR" sz="2000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Être en mesure de configurer un espace de travail efficace</a:t>
            </a:r>
          </a:p>
          <a:p>
            <a:pPr indent="-400250" lvl="0" marL="432000" marR="0" rtl="0" algn="l">
              <a:spcBef>
                <a:spcPts val="0"/>
              </a:spcBef>
              <a:buClr>
                <a:srgbClr val="333333"/>
              </a:buClr>
              <a:buSzPts val="2000"/>
              <a:buFont typeface="Roboto"/>
              <a:buChar char="●"/>
            </a:pPr>
            <a:r>
              <a:rPr lang="fr-FR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Gérer une BDD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5040000" y="2181600"/>
            <a:ext cx="0" cy="45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0" name="Shape 80"/>
          <p:cNvCxnSpPr/>
          <p:nvPr/>
        </p:nvCxnSpPr>
        <p:spPr>
          <a:xfrm>
            <a:off x="360000" y="2484000"/>
            <a:ext cx="94320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504000" y="38880"/>
            <a:ext cx="9071640" cy="178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2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Programme pédagogique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fr-FR" sz="4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Débouchés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</a:p>
        </p:txBody>
      </p:sp>
      <p:sp>
        <p:nvSpPr>
          <p:cNvPr id="86" name="Shape 86"/>
          <p:cNvSpPr txBox="1"/>
          <p:nvPr/>
        </p:nvSpPr>
        <p:spPr>
          <a:xfrm>
            <a:off x="2321825" y="3157035"/>
            <a:ext cx="54360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>
                <a:latin typeface="Ubuntu"/>
                <a:ea typeface="Ubuntu"/>
                <a:cs typeface="Ubuntu"/>
                <a:sym typeface="Ubuntu"/>
              </a:rPr>
              <a:t>Suite à la formation, les apprenant.e.s pourront viser le poste de :</a:t>
            </a:r>
          </a:p>
          <a:p>
            <a:pPr indent="-190600" lvl="0" marL="216000" rtl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/>
              <a:buAutoNum type="romanUcPeriod"/>
            </a:pPr>
            <a:r>
              <a:rPr lang="fr-FR">
                <a:solidFill>
                  <a:schemeClr val="dk1"/>
                </a:solidFill>
              </a:rPr>
              <a:t>développeur.se junior (front-end / back-end / full stack)</a:t>
            </a:r>
          </a:p>
          <a:p>
            <a:pPr indent="-190600" lvl="0" marL="216000" rtl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/>
              <a:buAutoNum type="romanUcPeriod"/>
            </a:pPr>
            <a:r>
              <a:rPr lang="fr-FR">
                <a:solidFill>
                  <a:schemeClr val="dk1"/>
                </a:solidFill>
              </a:rPr>
              <a:t>intégrateur.rice Web</a:t>
            </a:r>
          </a:p>
          <a:p>
            <a:pPr indent="-190600" lvl="0" marL="216000" rtl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/>
              <a:buAutoNum type="romanUcPeriod"/>
            </a:pPr>
            <a:r>
              <a:rPr lang="fr-FR">
                <a:solidFill>
                  <a:schemeClr val="dk1"/>
                </a:solidFill>
              </a:rPr>
              <a:t>formateur/trice</a:t>
            </a:r>
          </a:p>
          <a:p>
            <a:pPr indent="-190600" lvl="0" marL="216000" rtl="0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/>
              <a:buAutoNum type="romanUcPeriod"/>
            </a:pPr>
            <a:r>
              <a:rPr lang="fr-FR">
                <a:solidFill>
                  <a:schemeClr val="dk1"/>
                </a:solidFill>
              </a:rPr>
              <a:t>médiateur/rice numérique.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504000" y="38880"/>
            <a:ext cx="90717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2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Programme pédagogique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fr-FR" sz="4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Journée type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</a:p>
        </p:txBody>
      </p:sp>
      <p:sp>
        <p:nvSpPr>
          <p:cNvPr id="92" name="Shape 92"/>
          <p:cNvSpPr txBox="1"/>
          <p:nvPr/>
        </p:nvSpPr>
        <p:spPr>
          <a:xfrm>
            <a:off x="2322000" y="2005560"/>
            <a:ext cx="54360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</a:rPr>
              <a:t>Une journée type (9h00-17h00) de formation prend plus ou moins la forme suivante : </a:t>
            </a:r>
          </a:p>
          <a:p>
            <a:pPr indent="-216000" lvl="0" marL="2160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fr-FR" sz="1800">
                <a:solidFill>
                  <a:schemeClr val="dk1"/>
                </a:solidFill>
              </a:rPr>
              <a:t>15 minutes d'échanges (stand up meeting)</a:t>
            </a:r>
          </a:p>
          <a:p>
            <a:pPr indent="-216000" lvl="0" marL="2160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fr-FR" sz="1800">
                <a:solidFill>
                  <a:schemeClr val="dk1"/>
                </a:solidFill>
              </a:rPr>
              <a:t>1heure à 2h de théorie</a:t>
            </a:r>
          </a:p>
          <a:p>
            <a:pPr indent="-216000" lvl="0" marL="2160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fr-FR" sz="1800">
                <a:solidFill>
                  <a:schemeClr val="dk1"/>
                </a:solidFill>
              </a:rPr>
              <a:t>2 heures à 2,5 heures d'exercices</a:t>
            </a:r>
          </a:p>
          <a:p>
            <a:pPr indent="-216000" lvl="0" marL="2160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fr-FR" sz="1800">
                <a:solidFill>
                  <a:schemeClr val="dk1"/>
                </a:solidFill>
              </a:rPr>
              <a:t>1h de pause déjeuner</a:t>
            </a:r>
          </a:p>
          <a:p>
            <a:pPr indent="-216000" lvl="0" marL="2160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●"/>
            </a:pPr>
            <a:r>
              <a:rPr lang="fr-FR" sz="1800">
                <a:solidFill>
                  <a:schemeClr val="dk1"/>
                </a:solidFill>
              </a:rPr>
              <a:t>3 bonnes heures de pratique par projet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504000" y="38880"/>
            <a:ext cx="90717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2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Programme pédagogique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fr-FR" sz="4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Programme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</a:p>
        </p:txBody>
      </p:sp>
      <p:sp>
        <p:nvSpPr>
          <p:cNvPr id="98" name="Shape 98"/>
          <p:cNvSpPr txBox="1"/>
          <p:nvPr/>
        </p:nvSpPr>
        <p:spPr>
          <a:xfrm>
            <a:off x="2322000" y="2005560"/>
            <a:ext cx="54360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</a:rPr>
              <a:t>En fin de formation, vous saurez : 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- maquetter une application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- concevoir une base de données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- mettre en place une base de données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- développer une interface utilisateur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- développer des composants d'accès aux données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- développer des pages web en lien avec une base de données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- mettre en oeuvre une solution de gestion de contenu ou e-commerce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- développer une application simple de mobilité numérique</a:t>
            </a:r>
          </a:p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- utiliser l'anglais dans son activité professionnelle en informatique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504000" y="38880"/>
            <a:ext cx="90717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2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Programme pédagogique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fr-FR" sz="4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Programme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</a:p>
        </p:txBody>
      </p:sp>
      <p:sp>
        <p:nvSpPr>
          <p:cNvPr id="104" name="Shape 104"/>
          <p:cNvSpPr txBox="1"/>
          <p:nvPr/>
        </p:nvSpPr>
        <p:spPr>
          <a:xfrm>
            <a:off x="2322000" y="2005560"/>
            <a:ext cx="54360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</a:rPr>
              <a:t>En fin de formation, vous connaîtrez :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-FR" sz="1800">
                <a:solidFill>
                  <a:schemeClr val="dk1"/>
                </a:solidFill>
              </a:rPr>
              <a:t>HTML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-FR" sz="1800">
                <a:solidFill>
                  <a:schemeClr val="dk1"/>
                </a:solidFill>
              </a:rPr>
              <a:t>CSS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-FR" sz="1800">
                <a:solidFill>
                  <a:schemeClr val="dk1"/>
                </a:solidFill>
              </a:rPr>
              <a:t>Javascript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fr-FR" sz="1800">
                <a:solidFill>
                  <a:schemeClr val="dk1"/>
                </a:solidFill>
              </a:rPr>
              <a:t>PHP et Symfony (et au moins un CMS de type Wordpress ou Drupal)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04000" y="38880"/>
            <a:ext cx="90717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lang="fr-FR" sz="3200" strike="noStrike">
                <a:solidFill>
                  <a:srgbClr val="808080"/>
                </a:solidFill>
                <a:latin typeface="Ubuntu"/>
                <a:ea typeface="Ubuntu"/>
                <a:cs typeface="Ubuntu"/>
                <a:sym typeface="Ubuntu"/>
              </a:rPr>
              <a:t>Programme pédagogique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fr-FR" sz="4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Programme</a:t>
            </a:r>
            <a:br>
              <a:rPr b="0" lang="fr-FR" sz="44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</a:p>
        </p:txBody>
      </p:sp>
      <p:sp>
        <p:nvSpPr>
          <p:cNvPr id="110" name="Shape 110"/>
          <p:cNvSpPr txBox="1"/>
          <p:nvPr/>
        </p:nvSpPr>
        <p:spPr>
          <a:xfrm>
            <a:off x="2322000" y="2005560"/>
            <a:ext cx="54360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</a:rPr>
              <a:t>En fin de formation, vous aurez acquis les compétences transverses :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fr-FR" sz="1800">
                <a:solidFill>
                  <a:schemeClr val="dk1"/>
                </a:solidFill>
              </a:rPr>
              <a:t>autonomie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fr-FR" sz="1800">
                <a:solidFill>
                  <a:schemeClr val="dk1"/>
                </a:solidFill>
              </a:rPr>
              <a:t>capacité à chercher l'information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fr-FR" sz="1800">
                <a:solidFill>
                  <a:schemeClr val="dk1"/>
                </a:solidFill>
              </a:rPr>
              <a:t>travail en équipe ou en binôme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fr-FR" sz="1800">
                <a:solidFill>
                  <a:schemeClr val="dk1"/>
                </a:solidFill>
              </a:rPr>
              <a:t>force de proposition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