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7.xml"/><Relationship Id="rId22" Type="http://schemas.openxmlformats.org/officeDocument/2006/relationships/font" Target="fonts/Ubuntu-italic.fntdata"/><Relationship Id="rId10" Type="http://schemas.openxmlformats.org/officeDocument/2006/relationships/slide" Target="slides/slide6.xml"/><Relationship Id="rId21" Type="http://schemas.openxmlformats.org/officeDocument/2006/relationships/font" Target="fonts/Ubuntu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/>
            </a:lvl1pPr>
            <a:lvl2pPr lvl="1" rtl="0">
              <a:spcBef>
                <a:spcPts val="0"/>
              </a:spcBef>
              <a:buSzPts val="1400"/>
              <a:buChar char="–"/>
              <a:defRPr/>
            </a:lvl2pPr>
            <a:lvl3pPr lvl="2" rtl="0">
              <a:spcBef>
                <a:spcPts val="0"/>
              </a:spcBef>
              <a:buSzPts val="14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–"/>
              <a:defRPr/>
            </a:lvl4pPr>
            <a:lvl5pPr lvl="4" rtl="0">
              <a:spcBef>
                <a:spcPts val="0"/>
              </a:spcBef>
              <a:buSzPts val="1400"/>
              <a:buChar char="»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/>
            </a:lvl1pPr>
            <a:lvl2pPr lvl="1" rtl="0">
              <a:spcBef>
                <a:spcPts val="0"/>
              </a:spcBef>
              <a:buSzPts val="1400"/>
              <a:buChar char="–"/>
              <a:defRPr/>
            </a:lvl2pPr>
            <a:lvl3pPr lvl="2" rtl="0">
              <a:spcBef>
                <a:spcPts val="0"/>
              </a:spcBef>
              <a:buSzPts val="14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–"/>
              <a:defRPr/>
            </a:lvl4pPr>
            <a:lvl5pPr lvl="4" rtl="0">
              <a:spcBef>
                <a:spcPts val="0"/>
              </a:spcBef>
              <a:buSzPts val="1400"/>
              <a:buChar char="»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/>
            </a:lvl1pPr>
            <a:lvl2pPr lvl="1" rtl="0">
              <a:spcBef>
                <a:spcPts val="0"/>
              </a:spcBef>
              <a:buSzPts val="1400"/>
              <a:buChar char="–"/>
              <a:defRPr/>
            </a:lvl2pPr>
            <a:lvl3pPr lvl="2" rtl="0">
              <a:spcBef>
                <a:spcPts val="0"/>
              </a:spcBef>
              <a:buSzPts val="14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–"/>
              <a:defRPr/>
            </a:lvl4pPr>
            <a:lvl5pPr lvl="4" rtl="0">
              <a:spcBef>
                <a:spcPts val="0"/>
              </a:spcBef>
              <a:buSzPts val="1400"/>
              <a:buChar char="»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/>
            </a:lvl1pPr>
            <a:lvl2pPr lvl="1" rtl="0">
              <a:spcBef>
                <a:spcPts val="0"/>
              </a:spcBef>
              <a:buSzPts val="1400"/>
              <a:buChar char="–"/>
              <a:defRPr/>
            </a:lvl2pPr>
            <a:lvl3pPr lvl="2" rtl="0">
              <a:spcBef>
                <a:spcPts val="0"/>
              </a:spcBef>
              <a:buSzPts val="14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–"/>
              <a:defRPr/>
            </a:lvl4pPr>
            <a:lvl5pPr lvl="4" rtl="0">
              <a:spcBef>
                <a:spcPts val="0"/>
              </a:spcBef>
              <a:buSzPts val="1400"/>
              <a:buChar char="»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/>
            </a:lvl1pPr>
            <a:lvl2pPr lvl="1" rtl="0">
              <a:spcBef>
                <a:spcPts val="0"/>
              </a:spcBef>
              <a:buSzPts val="1400"/>
              <a:buChar char="–"/>
              <a:defRPr/>
            </a:lvl2pPr>
            <a:lvl3pPr lvl="2" rtl="0">
              <a:spcBef>
                <a:spcPts val="0"/>
              </a:spcBef>
              <a:buSzPts val="14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–"/>
              <a:defRPr/>
            </a:lvl4pPr>
            <a:lvl5pPr lvl="4" rtl="0">
              <a:spcBef>
                <a:spcPts val="0"/>
              </a:spcBef>
              <a:buSzPts val="1400"/>
              <a:buChar char="»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526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33391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Atelier scrum</a:t>
            </a:r>
          </a:p>
          <a:p>
            <a:pPr indent="0" lvl="0" marL="0" marR="0" rtl="0" algn="r">
              <a:spcBef>
                <a:spcPts val="0"/>
              </a:spcBef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Lego scrum sans lego</a:t>
            </a: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découvrir Scrum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Dev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686954" y="301317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Produire les wireframes sélectionnés lors de la planif.</a:t>
            </a:r>
          </a:p>
          <a:p>
            <a:pPr indent="-317500" lvl="0" marL="4572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Durée totale : 7 min.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686954" y="301317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Chaque équipe se réunit pour faire le point sur le dernier sprint. 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Qu’est-ce-qui a fonctionné?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Qu’est-ce-qui n’a pas fonctionné?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Quelles améliorations apporter?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 Product Owner en profite pour faire le tour des équipes. Chacune lui présente ce qui a été fait au cours du sprint. Ne pas hésiter à demander des détails et à ajouter des demandes (agenda, fil d’ariane, plan du site, rôles utilisateur, interface d’administration, etc).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Veiller à ce que personne ne produise pendant le débrief!!</a:t>
            </a:r>
          </a:p>
          <a:p>
            <a:pPr indent="-317500" lvl="0" marL="4572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Durée totale : 3 min.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Et c’est reparti!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686954" y="301317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Une fois le premier sprint fini, on enchaîne sur le deuxième puis sur le troisième (planif/dev/débrief), avec les mêmes durées.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Et c’est fini!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686954" y="301317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Après les trois sprints, faire une pause de dix minutes. 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Enchaîner avec un débrief global :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chaque équipe présente son projet pendant 10 minutes.</a:t>
            </a:r>
          </a:p>
          <a:p>
            <a:pPr indent="-317500" lvl="1" marL="9144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les autres équipes posent ensuite des questions.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Quelques conseils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3686954" y="301317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Comment choisir ce qu’on va faire dans un sprint?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Comment choisir qui fait quoi?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MVP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Profiter des moments où on ne code pas.</a:t>
            </a:r>
          </a:p>
          <a:p>
            <a:pPr indent="-317500" lvl="0" marL="4572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DevOps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Le constat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Pourquoi pas lego scrum?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Parce qu’on n’a pas de lego,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Parce que les legos empêchent parfois les apprenants de se concentrer sur le sujet,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Parce qu’on va en profiter pour leur apprendre à concevoir un site en express via des wireframes.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Objectifs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Faire découvrir et appliquer scrum,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Aborder la conception d’un site web à partir d’une demande client,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Travailler en équipe,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Découvrir les wireframes en les réalisant sur papier.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Contexte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La fédération française de tennis de table a contacté Simplon pour un grand projet : la création d’un site web.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Plusieurs équipes seront mises en concurrence, comme dans un appel d’offres.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Préambule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86954" y="359582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Présenter les grandes lignes de Scrum : 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Backlog/ToDo/Doing/Done,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Une user story par post-it,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Product Owner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Scrum Master,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Sprint,</a:t>
            </a:r>
          </a:p>
          <a:p>
            <a:pPr indent="-317500" lvl="0" marL="4572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Planif, débrief.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Mise en place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686954" y="359582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Former des groupes de 4 à 5 personnes.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Prévoir des tableaux pour les colonnes, des post-it, des stylos, des feuilles  blanches, un chronomètre.</a:t>
            </a:r>
          </a:p>
          <a:p>
            <a:pPr indent="-317500" lvl="0" marL="4572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Chaque équipe désigne son Scrum Master.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Kick-off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686954" y="301317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Les Scrum Masters se réunissent avec le Product Owner pour que son dernier présente son besoin : 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Une page d’accueil avec actus, fil facebook et fil twitter,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Un forum,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Une médiathèque,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Des mini-sites créés par certains utilisateurs (sportifs de haut niveau, équipes).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Présenter le besoin le plus vite possible. Le reste du temps permet de répondre aux questions. 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Durée totale : 5 min.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Planif projet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686954" y="301317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Chaque Scrum Master expose le besoin à son équipe.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Les user stories sont écrites sur les post-it et placées dans le backlog.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La charge de chaque user story est évaluée.</a:t>
            </a:r>
          </a:p>
          <a:p>
            <a:pPr indent="-317500" lvl="0" marL="4572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Durée totale : 10 min.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Planif sprint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686954" y="3013175"/>
            <a:ext cx="5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Placer dans la colone ToDo tout ce qu’on s’estime capable de produire pendant le sprint. 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Se répartir le travail.</a:t>
            </a:r>
          </a:p>
          <a:p>
            <a:pPr indent="-317500" lvl="0" marL="457200" marR="0" rtl="0" algn="l">
              <a:spcBef>
                <a:spcPts val="0"/>
              </a:spcBef>
              <a:buClr>
                <a:srgbClr val="333333"/>
              </a:buClr>
              <a:buSzPts val="1400"/>
              <a:buFont typeface="Ubuntu"/>
              <a:buChar char="●"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Durée totale : 1 min.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