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11" Type="http://schemas.openxmlformats.org/officeDocument/2006/relationships/slide" Target="slides/slide7.xml"/><Relationship Id="rId22" Type="http://schemas.openxmlformats.org/officeDocument/2006/relationships/font" Target="fonts/Ubuntu-italic.fntdata"/><Relationship Id="rId10" Type="http://schemas.openxmlformats.org/officeDocument/2006/relationships/slide" Target="slides/slide6.xml"/><Relationship Id="rId21" Type="http://schemas.openxmlformats.org/officeDocument/2006/relationships/font" Target="fonts/Ubuntu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Brève histoire de Simplon.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Attentes pour la formation -&gt; post-it.</a:t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 quelqu’un a une question sur un terme technique, ne pas répondre. Au lieu de ça, il prévoit une recherche documentaire à présenter à l’ensemble des apprenant.e.s dès le lendemain. Si plusieurs ont la même question, ils font la recherche en groupe.</a:t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-tête de se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hyperlink" Target="https://medium.com/simplon-saint-gauden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hyperlink" Target="https://github.com/SimplonSt-Gaudens/programme-web-dev-promo-2/tree/master/Exercices/CSS10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hyperlink" Target="https://github.com/SimplonSt-Gaudens/programme-web-dev-promo-2/tree/master/Exercices/CSS%20-%20Donut%20Whol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1" Type="http://schemas.openxmlformats.org/officeDocument/2006/relationships/hyperlink" Target="http://www.jeremymeyers.com/comp/" TargetMode="External"/><Relationship Id="rId10" Type="http://schemas.openxmlformats.org/officeDocument/2006/relationships/hyperlink" Target="http://www.linux-france.org/article/these/cathedrale-bazar/cathedrale-bazar.html" TargetMode="External"/><Relationship Id="rId12" Type="http://schemas.openxmlformats.org/officeDocument/2006/relationships/hyperlink" Target="http://www.linux-france.org/article/these/smart-questions/smart-questions-fr.html" TargetMode="External"/><Relationship Id="rId9" Type="http://schemas.openxmlformats.org/officeDocument/2006/relationships/hyperlink" Target="https://www.cs.berkeley.edu/~bh/hacker.html" TargetMode="External"/><Relationship Id="rId5" Type="http://schemas.openxmlformats.org/officeDocument/2006/relationships/hyperlink" Target="http://www.linux-france.org/article/these/smart-questions/smart-questions-fr.html" TargetMode="External"/><Relationship Id="rId6" Type="http://schemas.openxmlformats.org/officeDocument/2006/relationships/hyperlink" Target="https://www.computerhope.com/issues/ch000984.htm" TargetMode="External"/><Relationship Id="rId7" Type="http://schemas.openxmlformats.org/officeDocument/2006/relationships/hyperlink" Target="http://www.linux-france.org/article/these/cathedrale-bazar/cathedrale-bazar.html" TargetMode="External"/><Relationship Id="rId8" Type="http://schemas.openxmlformats.org/officeDocument/2006/relationships/hyperlink" Target="https://www.cs.berkeley.edu/~bh/hacker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s://github.com/SimplonSt-Gaudens/programme-web-dev-promo-2" TargetMode="External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hyperlink" Target="https://www.youtube.com/watch?v=AkFi90lZmXA" TargetMode="External"/><Relationship Id="rId6" Type="http://schemas.openxmlformats.org/officeDocument/2006/relationships/hyperlink" Target="http://www.audeladelherbeseche.fr/unix/index.html" TargetMode="External"/><Relationship Id="rId7" Type="http://schemas.openxmlformats.org/officeDocument/2006/relationships/hyperlink" Target="https://www.youtube.com/watch?v=AkFi90lZmXA" TargetMode="External"/><Relationship Id="rId8" Type="http://schemas.openxmlformats.org/officeDocument/2006/relationships/hyperlink" Target="https://openclassrooms.com/courses/reprenez-le-controle-a-l-aide-de-linux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7251700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" y="4551680"/>
            <a:ext cx="4533900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051" y="329777"/>
            <a:ext cx="4113827" cy="187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85260" y="2075180"/>
            <a:ext cx="60579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4960" y="1765300"/>
            <a:ext cx="60960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 rot="452437">
            <a:off x="333915" y="2145651"/>
            <a:ext cx="3406257" cy="1015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6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La prairie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777877"/>
                </a:solidFill>
                <a:latin typeface="Ubuntu"/>
                <a:ea typeface="Ubuntu"/>
                <a:cs typeface="Ubuntu"/>
                <a:sym typeface="Ubuntu"/>
              </a:rPr>
              <a:t>Jour 1</a:t>
            </a:r>
            <a:endParaRPr b="1" i="0" sz="24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Shape 90"/>
          <p:cNvSpPr txBox="1"/>
          <p:nvPr/>
        </p:nvSpPr>
        <p:spPr>
          <a:xfrm rot="-1266752">
            <a:off x="669636" y="5207000"/>
            <a:ext cx="24476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Faire connaissance et 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créer de bonnes conditions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 travail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40756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3523504" y="10997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La veille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3169100" y="2221900"/>
            <a:ext cx="641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Tous les jours, certains nous présenteront les résultats de leur recherche documentaire : 15-20 min de présentation puis 10 min de questions/discussion.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Conseils : 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fr-FR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Préparez à l’avance,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fr-FR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Prévoyez un support visuel.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Répondez aux questions :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24292E"/>
                </a:solidFill>
                <a:latin typeface="Ubuntu"/>
                <a:ea typeface="Ubuntu"/>
                <a:cs typeface="Ubuntu"/>
                <a:sym typeface="Ubuntu"/>
              </a:rPr>
              <a:t>Historique</a:t>
            </a:r>
            <a:endParaRPr>
              <a:solidFill>
                <a:srgbClr val="24292E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24292E"/>
                </a:solidFill>
                <a:latin typeface="Ubuntu"/>
                <a:ea typeface="Ubuntu"/>
                <a:cs typeface="Ubuntu"/>
                <a:sym typeface="Ubuntu"/>
              </a:rPr>
              <a:t>Qu'est-ce que c'est? A quoi ça sert? Comment mettre en œuvre? Les outils?</a:t>
            </a:r>
            <a:endParaRPr>
              <a:solidFill>
                <a:srgbClr val="24292E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24292E"/>
                </a:solidFill>
                <a:latin typeface="Ubuntu"/>
                <a:ea typeface="Ubuntu"/>
                <a:cs typeface="Ubuntu"/>
                <a:sym typeface="Ubuntu"/>
              </a:rPr>
              <a:t>Une actualité sur le sujet</a:t>
            </a:r>
            <a:endParaRPr>
              <a:solidFill>
                <a:srgbClr val="24292E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24292E"/>
                </a:solidFill>
                <a:latin typeface="Ubuntu"/>
                <a:ea typeface="Ubuntu"/>
                <a:cs typeface="Ubuntu"/>
                <a:sym typeface="Ubuntu"/>
              </a:rPr>
              <a:t>Utilité dans le cadre de la formation? Exemple</a:t>
            </a:r>
            <a:endParaRPr>
              <a:solidFill>
                <a:srgbClr val="24292E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24292E"/>
                </a:solidFill>
                <a:latin typeface="Ubuntu"/>
                <a:ea typeface="Ubuntu"/>
                <a:cs typeface="Ubuntu"/>
                <a:sym typeface="Ubuntu"/>
              </a:rPr>
              <a:t>Liste des documents utilisés (livre, site internet, ...)</a:t>
            </a:r>
            <a:endParaRPr>
              <a:solidFill>
                <a:srgbClr val="24292E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Un résumé de chaque recherche devra être publié sur le compte Medium de la promo : </a:t>
            </a: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https://medium.com/simplon-saint-gaudens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554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3604529" y="1914100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La veille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3604525" y="3012925"/>
            <a:ext cx="641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Le planning de veille pour la semaine (par groupes de 2) : 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fr-FR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Mardi : IDE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fr-FR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Mercredi : Git &amp; Github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fr-FR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Jeudi : Un binôme sur Agile, un autre sur le cycle en V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457200" lvl="0" marL="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24292E"/>
                </a:solidFill>
                <a:highlight>
                  <a:srgbClr val="F6F8FA"/>
                </a:highlight>
                <a:latin typeface="Ubuntu"/>
                <a:ea typeface="Ubuntu"/>
                <a:cs typeface="Ubuntu"/>
                <a:sym typeface="Ubuntu"/>
              </a:rPr>
              <a:t>C'est quoi?</a:t>
            </a:r>
            <a:br>
              <a:rPr lang="fr-FR" sz="1200">
                <a:solidFill>
                  <a:srgbClr val="24292E"/>
                </a:solidFill>
                <a:highlight>
                  <a:srgbClr val="F6F8FA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-FR" sz="1200">
                <a:solidFill>
                  <a:srgbClr val="24292E"/>
                </a:solidFill>
                <a:highlight>
                  <a:srgbClr val="F6F8FA"/>
                </a:highlight>
                <a:latin typeface="Ubuntu"/>
                <a:ea typeface="Ubuntu"/>
                <a:cs typeface="Ubuntu"/>
                <a:sym typeface="Ubuntu"/>
              </a:rPr>
              <a:t> 	La méthode</a:t>
            </a:r>
            <a:br>
              <a:rPr lang="fr-FR" sz="1200">
                <a:solidFill>
                  <a:srgbClr val="24292E"/>
                </a:solidFill>
                <a:highlight>
                  <a:srgbClr val="F6F8FA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-FR" sz="1200">
                <a:solidFill>
                  <a:srgbClr val="24292E"/>
                </a:solidFill>
                <a:highlight>
                  <a:srgbClr val="F6F8FA"/>
                </a:highlight>
                <a:latin typeface="Ubuntu"/>
                <a:ea typeface="Ubuntu"/>
                <a:cs typeface="Ubuntu"/>
                <a:sym typeface="Ubuntu"/>
              </a:rPr>
              <a:t> 	Les outils disponibles?</a:t>
            </a:r>
            <a:br>
              <a:rPr lang="fr-FR" sz="1200">
                <a:solidFill>
                  <a:srgbClr val="24292E"/>
                </a:solidFill>
                <a:highlight>
                  <a:srgbClr val="F6F8FA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-FR" sz="1200">
                <a:solidFill>
                  <a:srgbClr val="24292E"/>
                </a:solidFill>
                <a:highlight>
                  <a:srgbClr val="F6F8FA"/>
                </a:highlight>
                <a:latin typeface="Ubuntu"/>
                <a:ea typeface="Ubuntu"/>
                <a:cs typeface="Ubuntu"/>
                <a:sym typeface="Ubuntu"/>
              </a:rPr>
              <a:t> 	Les avantages</a:t>
            </a:r>
            <a:br>
              <a:rPr lang="fr-FR" sz="1200">
                <a:solidFill>
                  <a:srgbClr val="24292E"/>
                </a:solidFill>
                <a:highlight>
                  <a:srgbClr val="F6F8FA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-FR" sz="1200">
                <a:solidFill>
                  <a:srgbClr val="24292E"/>
                </a:solidFill>
                <a:highlight>
                  <a:srgbClr val="F6F8FA"/>
                </a:highlight>
                <a:latin typeface="Ubuntu"/>
                <a:ea typeface="Ubuntu"/>
                <a:cs typeface="Ubuntu"/>
                <a:sym typeface="Ubuntu"/>
              </a:rPr>
              <a:t> 	Les inconvénients</a:t>
            </a:r>
            <a:endParaRPr sz="1200"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fr-FR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Vendredi : Un binôme sur Flexbox, un autre sur CSS Grid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554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Mise en jambe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3604525" y="2604825"/>
            <a:ext cx="379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CSS 101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○"/>
            </a:pPr>
            <a:r>
              <a:rPr lang="fr-FR">
                <a:latin typeface="Ubuntu"/>
                <a:ea typeface="Ubuntu"/>
                <a:cs typeface="Ubuntu"/>
                <a:sym typeface="Ubuntu"/>
              </a:rPr>
              <a:t>Travail individuel (ce qui n’empêche pas de s’entraider)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○"/>
            </a:pPr>
            <a:r>
              <a:rPr lang="fr-FR">
                <a:latin typeface="Ubuntu"/>
                <a:ea typeface="Ubuntu"/>
                <a:cs typeface="Ubuntu"/>
                <a:sym typeface="Ubuntu"/>
              </a:rPr>
              <a:t>A rendre avant ce soir minuit (revue de code demain matin).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554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Un premier projet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3604525" y="2604825"/>
            <a:ext cx="379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Projet Donut Whole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○"/>
            </a:pPr>
            <a:r>
              <a:rPr lang="fr-FR">
                <a:latin typeface="Ubuntu"/>
                <a:ea typeface="Ubuntu"/>
                <a:cs typeface="Ubuntu"/>
                <a:sym typeface="Ubuntu"/>
              </a:rPr>
              <a:t>Travailler en 6 binômes et 1 trinôme.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○"/>
            </a:pPr>
            <a:r>
              <a:rPr lang="fr-FR">
                <a:latin typeface="Ubuntu"/>
                <a:ea typeface="Ubuntu"/>
                <a:cs typeface="Ubuntu"/>
                <a:sym typeface="Ubuntu"/>
              </a:rPr>
              <a:t>A rendre avant dimanche minuit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054" y="19140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Soyez curieux!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4154025" y="3284075"/>
            <a:ext cx="4351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latin typeface="Ubuntu"/>
                <a:ea typeface="Ubuntu"/>
                <a:cs typeface="Ubuntu"/>
                <a:sym typeface="Ubuntu"/>
              </a:rPr>
              <a:t>	 	 	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Ubuntu"/>
                <a:ea typeface="Ubuntu"/>
                <a:cs typeface="Ubuntu"/>
                <a:sym typeface="Ubuntu"/>
              </a:rPr>
              <a:t>Comment poser les questions de manière intelligente	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&gt; Lien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Ubuntu"/>
                <a:ea typeface="Ubuntu"/>
                <a:cs typeface="Ubuntu"/>
                <a:sym typeface="Ubuntu"/>
              </a:rPr>
              <a:t>A brief history of the computer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&gt; Lien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Ubuntu"/>
                <a:ea typeface="Ubuntu"/>
                <a:cs typeface="Ubuntu"/>
                <a:sym typeface="Ubuntu"/>
              </a:rPr>
              <a:t>La cathédrale et le bazar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&gt; Lien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Ubuntu"/>
                <a:ea typeface="Ubuntu"/>
                <a:cs typeface="Ubuntu"/>
                <a:sym typeface="Ubuntu"/>
              </a:rPr>
              <a:t>What is a hacker?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8"/>
              </a:rPr>
              <a:t>&gt; Lien</a:t>
            </a:r>
            <a:endParaRPr b="1" u="sng">
              <a:solidFill>
                <a:srgbClr val="1155CC"/>
              </a:solidFill>
              <a:latin typeface="Ubuntu"/>
              <a:ea typeface="Ubuntu"/>
              <a:cs typeface="Ubuntu"/>
              <a:sym typeface="Ubuntu"/>
              <a:hlinkClick r:id="rId9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linkClick r:id="rId10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linkClick r:id="rId11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linkClick r:id="rId1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85657" y="-1282944"/>
            <a:ext cx="14162237" cy="93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4309" y="4558219"/>
            <a:ext cx="7302500" cy="5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5146964"/>
            <a:ext cx="33528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Simplon, c’est quoi?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686939" y="3595825"/>
            <a:ext cx="3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Chacun se présente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Quelles sont vos attentes pour cette formation?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Présentation générale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Philosophie de Simplon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Guide de survie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○"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Le programme.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Trois mots-clés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686950" y="3595825"/>
            <a:ext cx="6280800" cy="18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Solidarité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Excellence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Esprit hacker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175" y="1369028"/>
            <a:ext cx="6373950" cy="477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5343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Règlement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686954" y="3595825"/>
            <a:ext cx="510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Règlement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Feuilles d’émargement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Activité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686954" y="3595825"/>
            <a:ext cx="510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Tout ce que je dois faire pour rater ma formation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523504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En cas de problème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817452" y="3150775"/>
            <a:ext cx="44316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Je recherche tout seul pendant 30 min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Je demande de l’aide à un ou deux collègues (ils ont le devoir de m’aider)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Si le problème n’est toujours pas réglé, constituer un groupe de 3 à 5 personnes pour y réfléchir.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Je fais une restitution des solutions trouvées à l’ensemble des apprenant.e.s.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554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Installation de l’OS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604525" y="2604825"/>
            <a:ext cx="379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Ubuntu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Inside your computer(4mn)</a:t>
            </a:r>
            <a:endParaRPr/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78C0"/>
              </a:buClr>
              <a:buSzPts val="1200"/>
              <a:buFont typeface="Ubuntu"/>
              <a:buChar char="○"/>
            </a:pPr>
            <a:r>
              <a:rPr lang="fr-FR" u="sng">
                <a:solidFill>
                  <a:schemeClr val="hlink"/>
                </a:solidFill>
                <a:hlinkClick r:id="rId6"/>
              </a:rPr>
              <a:t>Unix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7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8"/>
              </a:rPr>
              <a:t>OpenClassRoom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554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Lundi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Les outils de la promo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604525" y="2604825"/>
            <a:ext cx="379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Slack + channel dédié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Drive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Wiki sur github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