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Ubuntu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22" Type="http://schemas.openxmlformats.org/officeDocument/2006/relationships/font" Target="fonts/Ubuntu-italic.fntdata"/><Relationship Id="rId21" Type="http://schemas.openxmlformats.org/officeDocument/2006/relationships/font" Target="fonts/Ubuntu-bold.fntdata"/><Relationship Id="rId23" Type="http://schemas.openxmlformats.org/officeDocument/2006/relationships/font" Target="fonts/Ubuntu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Source : https://github.com/SimplonTlse02/prairie/blob/master/projet_cv.md</a:t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Source : https://github.com/SimplonTlse02/prairie/blob/master/projet_cv.md</a:t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Source : https://github.com/SimplonTlse02/prairie/blob/master/projet_cv.md</a:t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Source : https://github.com/SimplonTlse02/prairie/blob/master/projet_cv.md</a:t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Seulement poser la question puis, naturellement, leur imposer de s’organiser pour la restitution.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Voir combien de temps ça prend.</a:t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6 binômes et un trinôme.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Chacun doit énoncer trois faits sur son voisin : deux vérités et un mensonge.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reste du groupe doit deviner quel est le mensonge.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Pour cela, cinq minutes de préparation pour l’ensemble du groupe.</a:t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6 binômes et un trinôme.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Chacun doit énoncer trois faits sur son voisin : deux vérités et un mensonge.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reste du groupe doit deviner quel est le mensonge.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Pour cela, cinq minutes de préparation pour l’ensemble du groupe.</a:t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e de titr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re et texte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itre vertical et text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-tête de se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re seu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V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u avec légen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 avec légen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hyperlink" Target="https://openclassrooms.com/courses/apprenez-a-creer-votre-site-web-avec-html5-et-css3" TargetMode="External"/><Relationship Id="rId6" Type="http://schemas.openxmlformats.org/officeDocument/2006/relationships/hyperlink" Target="https://openclassrooms.com/courses/apprenez-a-creer-votre-site-web-avec-html5-et-css3" TargetMode="External"/><Relationship Id="rId7" Type="http://schemas.openxmlformats.org/officeDocument/2006/relationships/hyperlink" Target="http://fr.learnlayout.com/" TargetMode="External"/><Relationship Id="rId8" Type="http://schemas.openxmlformats.org/officeDocument/2006/relationships/hyperlink" Target="http://fr.learnlayout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11.png"/><Relationship Id="rId5" Type="http://schemas.openxmlformats.org/officeDocument/2006/relationships/hyperlink" Target="https://github.com/SimplonSt-Gaudens/programme-web-dev-promo-2/tree/master/Exercices/Carte%20de%20visit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11.png"/><Relationship Id="rId9" Type="http://schemas.openxmlformats.org/officeDocument/2006/relationships/hyperlink" Target="http://www.20thingsilearned.com/en-US/home" TargetMode="External"/><Relationship Id="rId5" Type="http://schemas.openxmlformats.org/officeDocument/2006/relationships/hyperlink" Target="https://www.youtube.com/watch?v=J8hzJxb0rpc" TargetMode="External"/><Relationship Id="rId6" Type="http://schemas.openxmlformats.org/officeDocument/2006/relationships/hyperlink" Target="https://www.youtube.com/watch?v=9hIQjrMHTv4" TargetMode="External"/><Relationship Id="rId7" Type="http://schemas.openxmlformats.org/officeDocument/2006/relationships/hyperlink" Target="https://www.youtube.com/watch?v=qv0XCaUkfNk" TargetMode="External"/><Relationship Id="rId8" Type="http://schemas.openxmlformats.org/officeDocument/2006/relationships/hyperlink" Target="https://www.youtube.com/watch?v=7_LPdttKXPc" TargetMode="External"/><Relationship Id="rId10" Type="http://schemas.openxmlformats.org/officeDocument/2006/relationships/hyperlink" Target="https://thehistoryoftheweb.com/timeline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://www.lmd.jussieu.fr/~flott/polytechnique/mec583_08/linux_vi_f77.pdf" TargetMode="External"/><Relationship Id="rId10" Type="http://schemas.openxmlformats.org/officeDocument/2006/relationships/hyperlink" Target="https://www.codecademy.com/learn/learn-the-command-line" TargetMode="External"/><Relationship Id="rId13" Type="http://schemas.openxmlformats.org/officeDocument/2006/relationships/hyperlink" Target="https://openclassrooms.com/courses/reprenez-le-controle-a-l-aide-de-linux" TargetMode="External"/><Relationship Id="rId12" Type="http://schemas.openxmlformats.org/officeDocument/2006/relationships/hyperlink" Target="http://www.lmd.jussieu.fr/~flott/polytechnique/mec583_08/linux_vi_f77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9" Type="http://schemas.openxmlformats.org/officeDocument/2006/relationships/hyperlink" Target="https://www.codecademy.com/learn/learn-the-command-line" TargetMode="External"/><Relationship Id="rId5" Type="http://schemas.openxmlformats.org/officeDocument/2006/relationships/hyperlink" Target="https://fr.wikipedia.org/wiki/Interface_syst%C3%A8me" TargetMode="External"/><Relationship Id="rId6" Type="http://schemas.openxmlformats.org/officeDocument/2006/relationships/hyperlink" Target="https://fr.wikipedia.org/wiki/Interface_syst%C3%A8me" TargetMode="External"/><Relationship Id="rId7" Type="http://schemas.openxmlformats.org/officeDocument/2006/relationships/hyperlink" Target="https://www.youtube.com/watch?v=Mzc7XS1LjrQ" TargetMode="External"/><Relationship Id="rId8" Type="http://schemas.openxmlformats.org/officeDocument/2006/relationships/hyperlink" Target="https://www.youtube.com/watch?v=Mzc7XS1LjrQ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hyperlink" Target="https://doc.ubuntu-fr.org/apt-get" TargetMode="External"/><Relationship Id="rId6" Type="http://schemas.openxmlformats.org/officeDocument/2006/relationships/hyperlink" Target="https://doc.ubuntu-fr.org/apt-get" TargetMode="External"/><Relationship Id="rId7" Type="http://schemas.openxmlformats.org/officeDocument/2006/relationships/hyperlink" Target="https://doc.ubuntu-fr.org/dpkg" TargetMode="External"/><Relationship Id="rId8" Type="http://schemas.openxmlformats.org/officeDocument/2006/relationships/hyperlink" Target="https://openclassrooms.com/courses/reprenez-le-controle-a-l-aide-de-linux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hyperlink" Target="https://openclassrooms.com/courses/reprenez-le-controle-a-l-aide-de-linux" TargetMode="Externa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://flukeout.github.io/" TargetMode="External"/><Relationship Id="rId10" Type="http://schemas.openxmlformats.org/officeDocument/2006/relationships/hyperlink" Target="https://learn.shayhowe.com/html-css/" TargetMode="External"/><Relationship Id="rId13" Type="http://schemas.openxmlformats.org/officeDocument/2006/relationships/hyperlink" Target="http://frontendbabel.info/articles/webpage-rendering-101/" TargetMode="External"/><Relationship Id="rId12" Type="http://schemas.openxmlformats.org/officeDocument/2006/relationships/hyperlink" Target="http://marksheet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9" Type="http://schemas.openxmlformats.org/officeDocument/2006/relationships/hyperlink" Target="https://internetingishard.com/html-and-css/" TargetMode="External"/><Relationship Id="rId15" Type="http://schemas.openxmlformats.org/officeDocument/2006/relationships/hyperlink" Target="https://openclassrooms.com/courses/reprenez-le-controle-a-l-aide-de-linux" TargetMode="External"/><Relationship Id="rId14" Type="http://schemas.openxmlformats.org/officeDocument/2006/relationships/hyperlink" Target="https://fr.wikipedia.org/wiki/Hypertext_Markup_Language#Structure_des_documents_HTML" TargetMode="External"/><Relationship Id="rId5" Type="http://schemas.openxmlformats.org/officeDocument/2006/relationships/hyperlink" Target="https://developer.mozilla.org/fr/docs/Apprendre/Commencer_avec_le_web" TargetMode="External"/><Relationship Id="rId6" Type="http://schemas.openxmlformats.org/officeDocument/2006/relationships/hyperlink" Target="https://hacks.mozilla.org/2017/05/quantum-up-close-what-is-a-browser-engine" TargetMode="External"/><Relationship Id="rId7" Type="http://schemas.openxmlformats.org/officeDocument/2006/relationships/hyperlink" Target="https://developer.mozilla.org/fr/docs/Apprendre/Commencer_avec_le_web" TargetMode="External"/><Relationship Id="rId8" Type="http://schemas.openxmlformats.org/officeDocument/2006/relationships/hyperlink" Target="https://developer.mozilla.org/fr/docs/Web/Guide/HTML/Introduction" TargetMode="External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hyperlink" Target="http://learnlayout.com/" TargetMode="External"/><Relationship Id="rId22" Type="http://schemas.openxmlformats.org/officeDocument/2006/relationships/hyperlink" Target="https://www.grafikart.fr/tutoriels/html-css/flexbox-806" TargetMode="External"/><Relationship Id="rId21" Type="http://schemas.openxmlformats.org/officeDocument/2006/relationships/hyperlink" Target="https://www.grafikart.fr/tutoriels/html-css/flexbox-806" TargetMode="External"/><Relationship Id="rId24" Type="http://schemas.openxmlformats.org/officeDocument/2006/relationships/hyperlink" Target="https://css-tricks.com/snippets/css/a-guide-to-flexbox/" TargetMode="External"/><Relationship Id="rId23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9" Type="http://schemas.openxmlformats.org/officeDocument/2006/relationships/hyperlink" Target="http://flukeout.github.io/" TargetMode="External"/><Relationship Id="rId26" Type="http://schemas.openxmlformats.org/officeDocument/2006/relationships/hyperlink" Target="http://flexboxgrid.com/" TargetMode="External"/><Relationship Id="rId25" Type="http://schemas.openxmlformats.org/officeDocument/2006/relationships/hyperlink" Target="http://flexboxgrid.com/" TargetMode="External"/><Relationship Id="rId28" Type="http://schemas.openxmlformats.org/officeDocument/2006/relationships/hyperlink" Target="http://guidecss.fr/" TargetMode="External"/><Relationship Id="rId27" Type="http://schemas.openxmlformats.org/officeDocument/2006/relationships/hyperlink" Target="http://gridlex.devlint.fr/" TargetMode="External"/><Relationship Id="rId5" Type="http://schemas.openxmlformats.org/officeDocument/2006/relationships/hyperlink" Target="https://developer.mozilla.org/fr/Apprendre/Commencer_avec_le_web/Les_bases_CSS" TargetMode="External"/><Relationship Id="rId6" Type="http://schemas.openxmlformats.org/officeDocument/2006/relationships/hyperlink" Target="https://developer.mozilla.org/fr/Apprendre/Commencer_avec_le_web/Les_bases_CSS" TargetMode="External"/><Relationship Id="rId29" Type="http://schemas.openxmlformats.org/officeDocument/2006/relationships/hyperlink" Target="http://thecodeplayer.com/" TargetMode="External"/><Relationship Id="rId7" Type="http://schemas.openxmlformats.org/officeDocument/2006/relationships/hyperlink" Target="https://developer.mozilla.org/fr/Apprendre/CSS" TargetMode="External"/><Relationship Id="rId8" Type="http://schemas.openxmlformats.org/officeDocument/2006/relationships/hyperlink" Target="https://developer.mozilla.org/fr/Apprendre/CSS" TargetMode="External"/><Relationship Id="rId30" Type="http://schemas.openxmlformats.org/officeDocument/2006/relationships/hyperlink" Target="https://github.com/SimplonTlse02/CSS101" TargetMode="External"/><Relationship Id="rId11" Type="http://schemas.openxmlformats.org/officeDocument/2006/relationships/hyperlink" Target="https://docs.webplatform.org/wiki/guides/getting_started_with_css" TargetMode="External"/><Relationship Id="rId10" Type="http://schemas.openxmlformats.org/officeDocument/2006/relationships/hyperlink" Target="http://flukeout.github.io/" TargetMode="External"/><Relationship Id="rId13" Type="http://schemas.openxmlformats.org/officeDocument/2006/relationships/hyperlink" Target="http://flexboxfroggy.com/" TargetMode="External"/><Relationship Id="rId12" Type="http://schemas.openxmlformats.org/officeDocument/2006/relationships/hyperlink" Target="https://docs.webplatform.org/wiki/guides/getting_started_with_css" TargetMode="External"/><Relationship Id="rId15" Type="http://schemas.openxmlformats.org/officeDocument/2006/relationships/hyperlink" Target="http://www.flexboxdefense.com/" TargetMode="External"/><Relationship Id="rId14" Type="http://schemas.openxmlformats.org/officeDocument/2006/relationships/hyperlink" Target="http://flexboxfroggy.com/" TargetMode="External"/><Relationship Id="rId17" Type="http://schemas.openxmlformats.org/officeDocument/2006/relationships/hyperlink" Target="https://docs.webplatform.org/wiki/css/tutorials" TargetMode="External"/><Relationship Id="rId16" Type="http://schemas.openxmlformats.org/officeDocument/2006/relationships/hyperlink" Target="http://www.flexboxdefense.com/" TargetMode="External"/><Relationship Id="rId19" Type="http://schemas.openxmlformats.org/officeDocument/2006/relationships/hyperlink" Target="http://learnlayout.com/" TargetMode="External"/><Relationship Id="rId18" Type="http://schemas.openxmlformats.org/officeDocument/2006/relationships/hyperlink" Target="https://docs.webplatform.org/wiki/css/tutoria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00"/>
            <a:ext cx="7251700" cy="59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" y="4551680"/>
            <a:ext cx="4533900" cy="41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051" y="329777"/>
            <a:ext cx="4113827" cy="187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85260" y="2075180"/>
            <a:ext cx="605790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4960" y="1765300"/>
            <a:ext cx="60960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 rot="452437">
            <a:off x="333915" y="2145651"/>
            <a:ext cx="3406257" cy="1015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6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La prairie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777877"/>
                </a:solidFill>
                <a:latin typeface="Ubuntu"/>
                <a:ea typeface="Ubuntu"/>
                <a:cs typeface="Ubuntu"/>
                <a:sym typeface="Ubuntu"/>
              </a:rPr>
              <a:t>Jour 2</a:t>
            </a:r>
            <a:endParaRPr b="1" i="0" sz="24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" name="Shape 90"/>
          <p:cNvSpPr txBox="1"/>
          <p:nvPr/>
        </p:nvSpPr>
        <p:spPr>
          <a:xfrm rot="-1266752">
            <a:off x="669636" y="5207000"/>
            <a:ext cx="24476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Faire connaissance et 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créer de bonnes conditions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 travail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3804" y="1914091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Mardi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3604524" y="1914100"/>
            <a:ext cx="269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Et des tutoriels  pour finir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4205575" y="2960500"/>
            <a:ext cx="411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latin typeface="Ubuntu"/>
                <a:ea typeface="Ubuntu"/>
                <a:cs typeface="Ubuntu"/>
                <a:sym typeface="Ubuntu"/>
              </a:rPr>
              <a:t>	 	 	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Ubuntu"/>
                <a:ea typeface="Ubuntu"/>
                <a:cs typeface="Ubuntu"/>
                <a:sym typeface="Ubuntu"/>
              </a:rPr>
              <a:t>Apprenez à créer votre site web avec HTML5 et CSS3	 </a:t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latin typeface="Ubuntu"/>
                <a:ea typeface="Ubuntu"/>
                <a:cs typeface="Ubuntu"/>
                <a:sym typeface="Ubuntu"/>
              </a:rPr>
              <a:t>Vous découvrirez l'histoire du Web, comprendrez à quoi servent les langages et frameworks, et quel est le rôle des développeurs ! Vous serez capable de comprendre le monde du développement web !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&gt; Lien</a:t>
            </a:r>
            <a:endParaRPr sz="1200" u="sng">
              <a:solidFill>
                <a:srgbClr val="1155CC"/>
              </a:solidFill>
              <a:latin typeface="Ubuntu"/>
              <a:ea typeface="Ubuntu"/>
              <a:cs typeface="Ubuntu"/>
              <a:sym typeface="Ubuntu"/>
              <a:hlinkClick r:id="rId6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Ubuntu"/>
                <a:ea typeface="Ubuntu"/>
                <a:cs typeface="Ubuntu"/>
                <a:sym typeface="Ubuntu"/>
              </a:rPr>
              <a:t>Apprendre les mises en page CSS	</a:t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latin typeface="Ubuntu"/>
                <a:ea typeface="Ubuntu"/>
                <a:cs typeface="Ubuntu"/>
                <a:sym typeface="Ubuntu"/>
              </a:rPr>
              <a:t>Vous découvrirez l'histoire du Web, comprendrez à quoi servent les langages et frameworks, et quel est le rôle des développeurs ! Vous serez capable de comprendre le monde du développement web !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&gt; Lien</a:t>
            </a:r>
            <a:endParaRPr sz="1200" u="sng">
              <a:solidFill>
                <a:srgbClr val="1155CC"/>
              </a:solidFill>
              <a:latin typeface="Ubuntu"/>
              <a:ea typeface="Ubuntu"/>
              <a:cs typeface="Ubuntu"/>
              <a:sym typeface="Ubuntu"/>
              <a:hlinkClick r:id="rId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054" y="1914091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Mar</a:t>
            </a: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3604524" y="1914100"/>
            <a:ext cx="269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Les liens, c’est la vie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3604525" y="2775600"/>
            <a:ext cx="55950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Pendant huit mois, je vais vous spammer en continu. Attendez-vous à recevoir des tonnes de liens et apprenez à faire du tri.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Ca vous aidera pour la veille technologique (pas de panique, on y reviendra).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054" y="1914091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Mardi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3604524" y="1914100"/>
            <a:ext cx="269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Exo#3 Carte de visite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3604525" y="2775600"/>
            <a:ext cx="55950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Profitez de tout ce que vous avez appris jusque-là pour vous créer une belle carte de visite (HTML5, CSS3).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5"/>
              </a:rPr>
              <a:t>Le repo avec les instructions.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054" y="1914091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Mardi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604524" y="1914100"/>
            <a:ext cx="269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Un conseil pour la route (copyright Allan)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7925" y="2374475"/>
            <a:ext cx="5105400" cy="3829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054" y="1914091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Mardi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3604524" y="1914100"/>
            <a:ext cx="269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Un peu de lecture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3604525" y="2775600"/>
            <a:ext cx="55950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/>
              <a:t>Internet?</a:t>
            </a:r>
            <a:endParaRPr/>
          </a:p>
          <a:p>
            <a:pPr indent="-30480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 u="sng">
                <a:solidFill>
                  <a:schemeClr val="hlink"/>
                </a:solidFill>
                <a:hlinkClick r:id="rId5"/>
              </a:rPr>
              <a:t>https://www.youtube.com/watch?v=J8hzJxb0rpc</a:t>
            </a:r>
            <a:endParaRPr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-FR" u="sng">
                <a:solidFill>
                  <a:schemeClr val="hlink"/>
                </a:solidFill>
                <a:hlinkClick r:id="rId6"/>
              </a:rPr>
              <a:t>https://www.youtube.com/watch?v=9hIQjrMHTv4</a:t>
            </a:r>
            <a:endParaRPr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-FR" u="sng">
                <a:solidFill>
                  <a:schemeClr val="hlink"/>
                </a:solidFill>
                <a:hlinkClick r:id="rId7"/>
              </a:rPr>
              <a:t>https://www.youtube.com/watch?v=qv0XCaUkfNk</a:t>
            </a:r>
            <a:endParaRPr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-FR" u="sng">
                <a:solidFill>
                  <a:schemeClr val="hlink"/>
                </a:solidFill>
                <a:hlinkClick r:id="rId8"/>
              </a:rPr>
              <a:t>https://www.youtube.com/watch?v=7_LPdttKXPc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linkClick r:id="rId9"/>
              </a:rPr>
              <a:t>Internet et les navigateurs dans un livre d’images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linkClick r:id="rId10"/>
              </a:rPr>
              <a:t>Timeline du web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85657" y="-1282944"/>
            <a:ext cx="14162237" cy="93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4309" y="4558219"/>
            <a:ext cx="7302500" cy="59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5146964"/>
            <a:ext cx="3352800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Mardi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Débriefing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3686952" y="3595825"/>
            <a:ext cx="448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Où en est chacun des tâches de la veille?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Mar</a:t>
            </a: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Activité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686939" y="3595825"/>
            <a:ext cx="37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Présenter son voisin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Mardi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Présentation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686939" y="3595825"/>
            <a:ext cx="37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 vous de jouer!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554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Mar</a:t>
            </a: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604524" y="1914100"/>
            <a:ext cx="269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Les choses sérieuses commencent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4170825" y="2775700"/>
            <a:ext cx="45024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Premiers pas avec la ligne de commande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5"/>
              </a:rPr>
              <a:t>Interface système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6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7"/>
              </a:rPr>
              <a:t> Les lignes de commandes Unix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8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9"/>
              </a:rPr>
              <a:t>Codecademy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10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1"/>
              </a:rPr>
              <a:t>Les commandes de base de Linux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12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pwd, whoami, cd, ls, ll, cp, mkdir, rm, touch, cat, exit, clear, reboot, ps -aux, grep, kill ...</a:t>
            </a:r>
            <a:endParaRPr>
              <a:latin typeface="Ubuntu"/>
              <a:ea typeface="Ubuntu"/>
              <a:cs typeface="Ubuntu"/>
              <a:sym typeface="Ubuntu"/>
              <a:hlinkClick r:id="rId1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054" y="1914091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Mar</a:t>
            </a: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604524" y="1914100"/>
            <a:ext cx="269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Installer un programme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406150" y="2615025"/>
            <a:ext cx="55950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b="1" lang="fr-FR" sz="120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Depuis un dépôt APT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par exemple, vlc :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999999"/>
                </a:solidFill>
                <a:highlight>
                  <a:srgbClr val="F7F7F7"/>
                </a:highlight>
                <a:latin typeface="Ubuntu"/>
                <a:ea typeface="Ubuntu"/>
                <a:cs typeface="Ubuntu"/>
                <a:sym typeface="Ubuntu"/>
              </a:rPr>
              <a:t>sudo apt-get install vlc</a:t>
            </a:r>
            <a:endParaRPr sz="1200">
              <a:solidFill>
                <a:srgbClr val="999999"/>
              </a:solidFill>
              <a:highlight>
                <a:srgbClr val="F7F7F7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5"/>
              </a:rPr>
              <a:t>Documentation apt-get</a:t>
            </a:r>
            <a:endParaRPr sz="1200"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6"/>
            </a:endParaRPr>
          </a:p>
          <a:p>
            <a:pPr indent="-304800" lvl="0" marL="457200" rtl="0"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b="1" lang="fr-FR" sz="120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Depuis un paquet Debian .deb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par exemple SublimeText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999999"/>
                </a:solidFill>
                <a:highlight>
                  <a:srgbClr val="F7F7F7"/>
                </a:highlight>
                <a:latin typeface="Ubuntu"/>
                <a:ea typeface="Ubuntu"/>
                <a:cs typeface="Ubuntu"/>
                <a:sym typeface="Ubuntu"/>
              </a:rPr>
              <a:t>sudo dpkg -i ./Downloads/sublime-text_build-3114_amd64.deb</a:t>
            </a:r>
            <a:endParaRPr sz="1200">
              <a:solidFill>
                <a:srgbClr val="999999"/>
              </a:solidFill>
              <a:highlight>
                <a:srgbClr val="F7F7F7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sz="1200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7"/>
              </a:rPr>
              <a:t>Documentation dpkg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054" y="1914091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Mardi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3604524" y="1914100"/>
            <a:ext cx="269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Configurer l’environnement de travail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4406150" y="2615025"/>
            <a:ext cx="55950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Configurer l’environnement de travail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○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Sublime Text, Atom, Visual Code Studio ou autre.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5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054" y="1914091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Mardi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3604524" y="1914100"/>
            <a:ext cx="269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Introduction à HTML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4406150" y="2615025"/>
            <a:ext cx="55950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5"/>
              </a:rPr>
              <a:t>Commencer avec le web</a:t>
            </a:r>
            <a:endParaRPr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78C0"/>
              </a:buClr>
              <a:buSzPts val="1200"/>
              <a:buFont typeface="Ubuntu"/>
              <a:buChar char="●"/>
            </a:pPr>
            <a:r>
              <a:rPr lang="fr-FR" u="sng">
                <a:solidFill>
                  <a:schemeClr val="hlink"/>
                </a:solidFill>
                <a:hlinkClick r:id="rId6"/>
              </a:rPr>
              <a:t>https://hacks.mozilla.org/2017/05/quantum-up-close-what-is-a-browser-engine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7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8"/>
              </a:rPr>
              <a:t>Mozilla : Introduction au HTML</a:t>
            </a:r>
            <a:endParaRPr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78C0"/>
              </a:buClr>
              <a:buSzPts val="1200"/>
              <a:buFont typeface="Ubuntu"/>
              <a:buChar char="●"/>
            </a:pPr>
            <a:r>
              <a:rPr lang="fr-FR"/>
              <a:t>Apprendre HTML et CSS</a:t>
            </a:r>
            <a:r>
              <a:rPr lang="fr-FR"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: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○"/>
            </a:pPr>
            <a:r>
              <a:rPr lang="fr-FR" u="sng">
                <a:solidFill>
                  <a:schemeClr val="hlink"/>
                </a:solidFill>
                <a:hlinkClick r:id="rId9"/>
              </a:rPr>
              <a:t>https://internetingishard.com/html-and-css/</a:t>
            </a:r>
            <a:endParaRPr>
              <a:solidFill>
                <a:schemeClr val="dk1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fr-FR" u="sng">
                <a:solidFill>
                  <a:schemeClr val="hlink"/>
                </a:solidFill>
                <a:hlinkClick r:id="rId10"/>
              </a:rPr>
              <a:t>https://learn.shayhowe.com/html-css/</a:t>
            </a:r>
            <a:endParaRPr>
              <a:solidFill>
                <a:schemeClr val="dk1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fr-FR" u="sng">
                <a:solidFill>
                  <a:schemeClr val="hlink"/>
                </a:solidFill>
                <a:hlinkClick r:id="rId11"/>
              </a:rPr>
              <a:t>http://flukeout.github.io/</a:t>
            </a:r>
            <a:endParaRPr>
              <a:solidFill>
                <a:schemeClr val="dk1"/>
              </a:solidFill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fr-FR" u="sng">
                <a:solidFill>
                  <a:schemeClr val="hlink"/>
                </a:solidFill>
                <a:hlinkClick r:id="rId12"/>
              </a:rPr>
              <a:t>http://marksheet.io/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 u="sng">
                <a:solidFill>
                  <a:schemeClr val="hlink"/>
                </a:solidFill>
                <a:hlinkClick r:id="rId13"/>
              </a:rPr>
              <a:t>Comment fonctionne votre navigateur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4"/>
              </a:rPr>
              <a:t>Structure Html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15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829" y="1914091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Mardi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3604524" y="1914100"/>
            <a:ext cx="269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Introduction à CSS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4339600" y="2673625"/>
            <a:ext cx="3552600" cy="38646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5"/>
              </a:rPr>
              <a:t>CSS : Les bases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6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7"/>
              </a:rPr>
              <a:t>Apprendre le css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8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9"/>
              </a:rPr>
              <a:t>CSS Dinner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10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1"/>
              </a:rPr>
              <a:t>Getting started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12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3"/>
              </a:rPr>
              <a:t>Flexbox Froggy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14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5"/>
              </a:rPr>
              <a:t>Flexbox Defense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16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7"/>
              </a:rPr>
              <a:t>CSS tutorials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18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9"/>
              </a:rPr>
              <a:t>Learn layout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20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21"/>
              </a:rPr>
              <a:t> Tuto vidéo flexbox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22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23"/>
              </a:rPr>
              <a:t>Guide to flexbox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24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25"/>
              </a:rPr>
              <a:t>Library : flexboxgrid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26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27"/>
              </a:rPr>
              <a:t>Library : Gridlex</a:t>
            </a:r>
            <a:endParaRPr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Ubuntu"/>
              <a:buChar char="●"/>
            </a:pPr>
            <a:r>
              <a:rPr lang="fr-FR" u="sng">
                <a:solidFill>
                  <a:srgbClr val="4A86E8"/>
                </a:solidFill>
                <a:latin typeface="Ubuntu"/>
                <a:ea typeface="Ubuntu"/>
                <a:cs typeface="Ubuntu"/>
                <a:sym typeface="Ubuntu"/>
                <a:hlinkClick r:id="rId28"/>
              </a:rPr>
              <a:t>Bonnes pratiques</a:t>
            </a:r>
            <a:endParaRPr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Ubuntu"/>
              <a:buChar char="●"/>
            </a:pPr>
            <a:r>
              <a:rPr lang="fr-FR" u="sng">
                <a:solidFill>
                  <a:schemeClr val="hlink"/>
                </a:solidFill>
                <a:hlinkClick r:id="rId29"/>
              </a:rPr>
              <a:t>http://thecodeplayer.com/</a:t>
            </a:r>
            <a:endParaRPr u="sng">
              <a:solidFill>
                <a:schemeClr val="hlink"/>
              </a:solidFill>
              <a:hlinkClick r:id="rId3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