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x-fontdata" PartName="/ppt/fonts/font5.fntdata"/>
  <Override ContentType="application/x-fontdata" PartName="/ppt/fonts/font6.fntdata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embeddedFontLst>
    <p:embeddedFont>
      <p:font typeface="EEENUS+MVKCCF+Arial-Black"/>
      <p:regular r:id="rId18"/>
    </p:embeddedFont>
    <p:embeddedFont>
      <p:font typeface="AMBBIH+Calibri"/>
      <p:regular r:id="rId19"/>
    </p:embeddedFont>
    <p:embeddedFont>
      <p:font typeface="RUGQFW+VOASMV+ArialMT"/>
      <p:regular r:id="rId20"/>
    </p:embeddedFont>
    <p:embeddedFont>
      <p:font typeface="UOMAKH+Calibri-Bold"/>
      <p:regular r:id="rId21"/>
    </p:embeddedFont>
    <p:embeddedFont>
      <p:font typeface="KHMNOF+UIPVRN+SymbolMT"/>
      <p:regular r:id="rId22"/>
    </p:embeddedFont>
    <p:embeddedFont>
      <p:font typeface="JSKRLK+EBSGFV+Arial-BoldMT,Bold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21" Type="http://schemas.openxmlformats.org/officeDocument/2006/relationships/font" Target="fonts/font4.fntdata" /><Relationship Id="rId22" Type="http://schemas.openxmlformats.org/officeDocument/2006/relationships/font" Target="fonts/font5.fntdata" /><Relationship Id="rId23" Type="http://schemas.openxmlformats.org/officeDocument/2006/relationships/font" Target="fonts/font6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en.wikipedia.org/wiki/Chicago_Police_Department" TargetMode="External" /><Relationship Id="rId3" Type="http://schemas.openxmlformats.org/officeDocument/2006/relationships/image" Target="../media/image1.png" /><Relationship Id="rId4" Type="http://schemas.openxmlformats.org/officeDocument/2006/relationships/hyperlink" Target="https://creativecommons.org/licenses/by-sa/3.0/" TargetMode="Externa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95787" y="1471018"/>
            <a:ext cx="6994731" cy="600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32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 b="1">
                <a:solidFill>
                  <a:srgbClr val="000000"/>
                </a:solidFill>
                <a:latin typeface="Algerian"/>
                <a:cs typeface="Algerian"/>
              </a:rPr>
              <a:t>chicago</a:t>
            </a:r>
            <a:r>
              <a:rPr dirty="0" sz="4400" b="1">
                <a:solidFill>
                  <a:srgbClr val="000000"/>
                </a:solidFill>
                <a:latin typeface="Algerian"/>
                <a:cs typeface="Algeri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Algerian"/>
                <a:cs typeface="Algerian"/>
              </a:rPr>
              <a:t>crime</a:t>
            </a:r>
            <a:r>
              <a:rPr dirty="0" sz="4400" b="1">
                <a:solidFill>
                  <a:srgbClr val="000000"/>
                </a:solidFill>
                <a:latin typeface="Algerian"/>
                <a:cs typeface="Algerian"/>
              </a:rPr>
              <a:t> </a:t>
            </a:r>
            <a:r>
              <a:rPr dirty="0" sz="4400" b="1">
                <a:solidFill>
                  <a:srgbClr val="000000"/>
                </a:solidFill>
                <a:latin typeface="Algerian"/>
                <a:cs typeface="Algerian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78309" y="2582171"/>
            <a:ext cx="1643260" cy="714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25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c00000"/>
                </a:solidFill>
                <a:latin typeface="EEENUS+MVKCCF+Arial-Black"/>
                <a:cs typeface="EEENUS+MVKCCF+Arial-Black"/>
              </a:rPr>
              <a:t>2022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39" y="6778407"/>
            <a:ext cx="2859348" cy="145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4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563c1"/>
                </a:solidFill>
                <a:latin typeface="AMBBIH+Calibri"/>
                <a:cs typeface="AMBBIH+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ThisꢀPhotoꢀ</a:t>
            </a:r>
            <a:r>
              <a:rPr dirty="0" sz="900">
                <a:solidFill>
                  <a:srgbClr val="000000"/>
                </a:solidFill>
                <a:latin typeface="AMBBIH+Calibri"/>
                <a:cs typeface="AMBBIH+Calibri"/>
              </a:rPr>
              <a:t>byꢀUnknownꢀAuthorꢀisꢀlicensedꢀunderꢀ</a:t>
            </a:r>
            <a:r>
              <a:rPr dirty="0" sz="900">
                <a:solidFill>
                  <a:srgbClr val="0563c1"/>
                </a:solidFill>
                <a:latin typeface="AMBBIH+Calibri"/>
                <a:cs typeface="AMBBIH+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CCꢀBY-SA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59812" y="1253569"/>
            <a:ext cx="7544103" cy="4070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Analysis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–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Chicago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Crime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Investigation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2400">
                <a:solidFill>
                  <a:srgbClr val="000000"/>
                </a:solidFill>
                <a:latin typeface="EEENUS+MVKCCF+Arial-Black"/>
                <a:cs typeface="EEENUS+MVKCCF+Arial-Black"/>
              </a:rPr>
              <a:t>2022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2093" y="2184512"/>
            <a:ext cx="5669693" cy="2098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Description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wise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crime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analysis</a:t>
            </a:r>
          </a:p>
          <a:p>
            <a:pPr marL="0" marR="0">
              <a:lnSpc>
                <a:spcPts val="1936"/>
              </a:lnSpc>
              <a:spcBef>
                <a:spcPts val="95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Top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localities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with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most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criminal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activities</a:t>
            </a:r>
          </a:p>
          <a:p>
            <a:pPr marL="0" marR="0">
              <a:lnSpc>
                <a:spcPts val="1936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Suggesting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wards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with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most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criminal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activities</a:t>
            </a:r>
          </a:p>
          <a:p>
            <a:pPr marL="0" marR="0">
              <a:lnSpc>
                <a:spcPts val="1936"/>
              </a:lnSpc>
              <a:spcBef>
                <a:spcPts val="95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Crime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Rate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Trend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analysis</a:t>
            </a:r>
          </a:p>
          <a:p>
            <a:pPr marL="0" marR="0">
              <a:lnSpc>
                <a:spcPts val="1936"/>
              </a:lnSpc>
              <a:spcBef>
                <a:spcPts val="90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Arrest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Rate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in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Domestic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Areas</a:t>
            </a:r>
          </a:p>
          <a:p>
            <a:pPr marL="0" marR="0">
              <a:lnSpc>
                <a:spcPts val="1936"/>
              </a:lnSpc>
              <a:spcBef>
                <a:spcPts val="95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Count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of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2093" y="4379073"/>
            <a:ext cx="3584454" cy="6481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Domestic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crimes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vs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Regions</a:t>
            </a:r>
          </a:p>
          <a:p>
            <a:pPr marL="0" marR="0">
              <a:lnSpc>
                <a:spcPts val="1936"/>
              </a:lnSpc>
              <a:spcBef>
                <a:spcPts val="958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Solving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cases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2093" y="5110593"/>
            <a:ext cx="1622385" cy="2853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36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650" spc="1214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000000"/>
                </a:solidFill>
                <a:latin typeface="EEENUS+MVKCCF+Arial-Black"/>
                <a:cs typeface="EEENUS+MVKCCF+Arial-Black"/>
              </a:rPr>
              <a:t>Dashboard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0313" y="3841311"/>
            <a:ext cx="3266132" cy="277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5624"/>
                </a:solidFill>
                <a:latin typeface="UOMAKH+Calibri-Bold"/>
                <a:cs typeface="UOMAKH+Calibri-Bold"/>
              </a:rPr>
              <a:t>Totalꢀnumberꢀofꢀcrimesꢀisꢀ90k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312" y="4146111"/>
            <a:ext cx="6422624" cy="887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5624"/>
                </a:solidFill>
                <a:latin typeface="UOMAKH+Calibri-Bold"/>
                <a:cs typeface="UOMAKH+Calibri-Bold"/>
              </a:rPr>
              <a:t>Let’sꢀfirstꢀlookꢀatꢀcrimeꢀdetailsꢀinꢀChicagoꢀbyꢀdescription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 b="1">
                <a:solidFill>
                  <a:srgbClr val="385624"/>
                </a:solidFill>
                <a:latin typeface="UOMAKH+Calibri-Bold"/>
                <a:cs typeface="UOMAKH+Calibri-Bold"/>
              </a:rPr>
              <a:t>Theꢀ</a:t>
            </a:r>
            <a:r>
              <a:rPr dirty="0" sz="2000" spc="-52" b="1">
                <a:solidFill>
                  <a:srgbClr val="38562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85624"/>
                </a:solidFill>
                <a:latin typeface="UOMAKH+Calibri-Bold"/>
                <a:cs typeface="UOMAKH+Calibri-Bold"/>
              </a:rPr>
              <a:t>numberꢀofꢀcrimesꢀlikeꢀTheftꢀbatteryꢀcriminalꢀdamageꢀis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 b="1">
                <a:solidFill>
                  <a:srgbClr val="385624"/>
                </a:solidFill>
                <a:latin typeface="UOMAKH+Calibri-Bold"/>
                <a:cs typeface="UOMAKH+Calibri-Bold"/>
              </a:rPr>
              <a:t>veryꢀhigh.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0312" y="5060511"/>
            <a:ext cx="6324054" cy="5826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5624"/>
                </a:solidFill>
                <a:latin typeface="UOMAKH+Calibri-Bold"/>
                <a:cs typeface="UOMAKH+Calibri-Bold"/>
              </a:rPr>
              <a:t>Ifꢀweꢀpayꢀattentionꢀtoꢀtheꢀcrimesꢀmentionedꢀaboveꢀweꢀcan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 b="1">
                <a:solidFill>
                  <a:srgbClr val="385624"/>
                </a:solidFill>
                <a:latin typeface="UOMAKH+Calibri-Bold"/>
                <a:cs typeface="UOMAKH+Calibri-Bold"/>
              </a:rPr>
              <a:t>reduceꢀtheꢀnumberꢀofꢀmajorꢀcrimes.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43296" y="3428015"/>
            <a:ext cx="1661219" cy="4711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000000"/>
                </a:solidFill>
                <a:latin typeface="UOMAKH+Calibri-Bold"/>
                <a:cs typeface="UOMAKH+Calibri-Bold"/>
              </a:rPr>
              <a:t>MEASURES:</a:t>
            </a:r>
          </a:p>
          <a:p>
            <a:pPr marL="0" marR="0">
              <a:lnSpc>
                <a:spcPts val="1510"/>
              </a:lnSpc>
              <a:spcBef>
                <a:spcPts val="389"/>
              </a:spcBef>
              <a:spcAft>
                <a:spcPts val="0"/>
              </a:spcAft>
            </a:pPr>
            <a:r>
              <a:rPr dirty="0" sz="1600" b="1">
                <a:solidFill>
                  <a:srgbClr val="374151"/>
                </a:solidFill>
                <a:latin typeface="UOMAKH+Calibri-Bold"/>
                <a:cs typeface="UOMAKH+Calibri-Bold"/>
              </a:rPr>
              <a:t>IncreasedꢀPatrols: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6246" y="3932763"/>
            <a:ext cx="4533007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AMBBIH+Calibri"/>
                <a:cs typeface="AMBBIH+Calibri"/>
              </a:rPr>
              <a:t>Deployꢀadditionalꢀpoliceꢀpatrolsꢀonꢀidentifiedꢀstreets.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00496" y="3952057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74151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86246" y="4295271"/>
            <a:ext cx="4348063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AMBBIH+Calibri"/>
                <a:cs typeface="AMBBIH+Calibri"/>
              </a:rPr>
              <a:t>Conductꢀvisibleꢀpolicingꢀtoꢀdeterꢀcriminalꢀactivities.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00496" y="4314566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74151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43296" y="4644466"/>
            <a:ext cx="1738808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374151"/>
                </a:solidFill>
                <a:latin typeface="UOMAKH+Calibri-Bold"/>
                <a:cs typeface="UOMAKH+Calibri-Bold"/>
              </a:rPr>
              <a:t>ImprovedꢀLighting: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86246" y="4901620"/>
            <a:ext cx="4452838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AMBBIH+Calibri"/>
                <a:cs typeface="AMBBIH+Calibri"/>
              </a:rPr>
              <a:t>Enhanceꢀstreetꢀlightingꢀtoꢀimproveꢀvisibilityꢀatꢀnight.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00496" y="4920915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74151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3898" y="5057974"/>
            <a:ext cx="4624313" cy="8874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8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UOMAKH+Calibri-Bold"/>
                <a:cs typeface="UOMAKH+Calibri-Bold"/>
              </a:rPr>
              <a:t>Theꢀnumberꢀofꢀotherꢀcrimesꢀisꢀmuchꢀlower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UOMAKH+Calibri-Bold"/>
                <a:cs typeface="UOMAKH+Calibri-Bold"/>
              </a:rPr>
              <a:t>thanꢀtheꢀ</a:t>
            </a:r>
            <a:r>
              <a:rPr dirty="0" sz="2000" spc="-50" b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UOMAKH+Calibri-Bold"/>
                <a:cs typeface="UOMAKH+Calibri-Bold"/>
              </a:rPr>
              <a:t>numberꢀofꢀcrimesꢀinꢀplacesꢀlike</a:t>
            </a:r>
          </a:p>
          <a:p>
            <a:pPr marL="0" marR="0">
              <a:lnSpc>
                <a:spcPts val="1887"/>
              </a:lnSpc>
              <a:spcBef>
                <a:spcPts val="512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UOMAKH+Calibri-Bold"/>
                <a:cs typeface="UOMAKH+Calibri-Bold"/>
              </a:rPr>
              <a:t>Street,ꢀApartment,ꢀResidence,ꢀSideꢀwalk…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86246" y="5264130"/>
            <a:ext cx="3716535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AMBBIH+Calibri"/>
                <a:cs typeface="AMBBIH+Calibri"/>
              </a:rPr>
              <a:t>Installꢀmotion-sensorꢀlightsꢀinꢀdarkerꢀareas.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600496" y="5283424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74151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143296" y="5613325"/>
            <a:ext cx="2636242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b="1">
                <a:solidFill>
                  <a:srgbClr val="374151"/>
                </a:solidFill>
                <a:latin typeface="UOMAKH+Calibri-Bold"/>
                <a:cs typeface="UOMAKH+Calibri-Bold"/>
              </a:rPr>
              <a:t>CommunityꢀWatchꢀPrograms: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86245" y="5870479"/>
            <a:ext cx="6483846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AMBBIH+Calibri"/>
                <a:cs typeface="AMBBIH+Calibri"/>
              </a:rPr>
              <a:t>Encourageꢀtheꢀformationꢀofꢀcommunityꢀwatchꢀprogramsꢀonꢀtargetedꢀstreets.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600496" y="5889773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74151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43295" y="6219674"/>
            <a:ext cx="5206007" cy="229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374151"/>
                </a:solidFill>
                <a:latin typeface="AMBBIH+Calibri"/>
                <a:cs typeface="AMBBIH+Calibri"/>
              </a:rPr>
              <a:t>Fosterꢀcollaborationꢀbetweenꢀresidentsꢀandꢀlawꢀenforcement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56021" y="2340087"/>
            <a:ext cx="3281997" cy="24841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850" spc="1089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Suggested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wards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are:</a:t>
            </a:r>
          </a:p>
          <a:p>
            <a:pPr marL="285750" marR="0">
              <a:lnSpc>
                <a:spcPts val="2008"/>
              </a:lnSpc>
              <a:spcBef>
                <a:spcPts val="230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42,27,286,24,3,7,4,8,25</a:t>
            </a:r>
          </a:p>
          <a:p>
            <a:pPr marL="0" marR="0">
              <a:lnSpc>
                <a:spcPts val="2064"/>
              </a:lnSpc>
              <a:spcBef>
                <a:spcPts val="2151"/>
              </a:spcBef>
              <a:spcAft>
                <a:spcPts val="0"/>
              </a:spcAft>
            </a:pPr>
            <a:r>
              <a:rPr dirty="0" sz="1850">
                <a:solidFill>
                  <a:srgbClr val="000000"/>
                </a:solidFill>
                <a:latin typeface="RUGQFW+VOASMV+ArialMT"/>
                <a:cs typeface="RUGQFW+VOASMV+ArialMT"/>
              </a:rPr>
              <a:t>•</a:t>
            </a:r>
            <a:r>
              <a:rPr dirty="0" sz="1850" spc="1089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The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crime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rat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in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other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wards</a:t>
            </a:r>
          </a:p>
          <a:p>
            <a:pPr marL="285750" marR="0">
              <a:lnSpc>
                <a:spcPts val="2008"/>
              </a:lnSpc>
              <a:spcBef>
                <a:spcPts val="235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is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much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lower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than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in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the</a:t>
            </a:r>
          </a:p>
          <a:p>
            <a:pPr marL="285750" marR="0">
              <a:lnSpc>
                <a:spcPts val="2008"/>
              </a:lnSpc>
              <a:spcBef>
                <a:spcPts val="2301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above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mentioned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 </a:t>
            </a:r>
            <a:r>
              <a:rPr dirty="0" sz="1800">
                <a:solidFill>
                  <a:srgbClr val="000000"/>
                </a:solidFill>
                <a:latin typeface="RUGQFW+VOASMV+ArialMT"/>
                <a:cs typeface="RUGQFW+VOASMV+ArialMT"/>
              </a:rPr>
              <a:t>wards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780221" y="3345698"/>
            <a:ext cx="216768" cy="157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AMBBIH+Calibri"/>
                <a:cs typeface="AMBBIH+Calibri"/>
              </a:rPr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7694" y="4323338"/>
            <a:ext cx="6174432" cy="10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OMAKH+Calibri-Bold"/>
                <a:cs typeface="UOMAKH+Calibri-Bold"/>
              </a:rPr>
              <a:t>BetweenꢀmayꢀandꢀJune,ꢀtheꢀnumberꢀofꢀcrimes</a:t>
            </a:r>
          </a:p>
          <a:p>
            <a:pPr marL="0" marR="0">
              <a:lnSpc>
                <a:spcPts val="2265"/>
              </a:lnSpc>
              <a:spcBef>
                <a:spcPts val="634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OMAKH+Calibri-Bold"/>
                <a:cs typeface="UOMAKH+Calibri-Bold"/>
              </a:rPr>
              <a:t>fellꢀbyꢀveryꢀlowꢀsoꢀnextꢀmonthꢀJuly,ꢀtheꢀnumber</a:t>
            </a:r>
          </a:p>
          <a:p>
            <a:pPr marL="0" marR="0">
              <a:lnSpc>
                <a:spcPts val="2265"/>
              </a:lnSpc>
              <a:spcBef>
                <a:spcPts val="634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OMAKH+Calibri-Bold"/>
                <a:cs typeface="UOMAKH+Calibri-Bold"/>
              </a:rPr>
              <a:t>ofꢀcrimesꢀcouldꢀbeꢀreducedꢀbyꢀ90%.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5859" y="3966285"/>
            <a:ext cx="2594086" cy="5258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85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JSKRLK+EBSGFV+Arial-BoldMT,Bold"/>
                <a:cs typeface="JSKRLK+EBSGFV+Arial-BoldMT,Bold"/>
              </a:rPr>
              <a:t>Analysis:</a:t>
            </a:r>
          </a:p>
          <a:p>
            <a:pPr marL="52387" marR="0">
              <a:lnSpc>
                <a:spcPts val="169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UOMAKH+Calibri-Bold"/>
                <a:cs typeface="UOMAKH+Calibri-Bold"/>
              </a:rPr>
              <a:t>FactorsꢀAffectingꢀArrests: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8808" y="4535216"/>
            <a:ext cx="8845115" cy="253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UOMAKH+Calibri-Bold"/>
                <a:cs typeface="UOMAKH+Calibri-Bold"/>
              </a:rPr>
              <a:t>Investigateꢀwhetherꢀpublicꢀhesitationꢀandꢀfamilyꢀpressureꢀareꢀmentionedꢀorꢀdocumentedꢀas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3059" y="4572799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88809" y="4828738"/>
            <a:ext cx="5193543" cy="253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UOMAKH+Calibri-Bold"/>
                <a:cs typeface="UOMAKH+Calibri-Bold"/>
              </a:rPr>
              <a:t>factorsꢀaffectingꢀtheꢀarrestꢀratesꢀforꢀdomesticꢀcrimes.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88808" y="5223862"/>
            <a:ext cx="6906480" cy="253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UOMAKH+Calibri-Bold"/>
                <a:cs typeface="UOMAKH+Calibri-Bold"/>
              </a:rPr>
              <a:t>Checkꢀpoliceꢀreports,ꢀwitnessꢀstatements,ꢀorꢀanyꢀrelevantꢀdataꢀsources.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3059" y="5261443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5858" y="5618984"/>
            <a:ext cx="9271398" cy="9396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98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UOMAKH+Calibri-Bold"/>
                <a:cs typeface="UOMAKH+Calibri-Bold"/>
              </a:rPr>
              <a:t>InterviewsꢀorꢀSurveys:</a:t>
            </a:r>
          </a:p>
          <a:p>
            <a:pPr marL="742950" marR="0">
              <a:lnSpc>
                <a:spcPts val="1698"/>
              </a:lnSpc>
              <a:spcBef>
                <a:spcPts val="1401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UOMAKH+Calibri-Bold"/>
                <a:cs typeface="UOMAKH+Calibri-Bold"/>
              </a:rPr>
              <a:t>Considerꢀconductingꢀinterviewsꢀorꢀsurveysꢀwithꢀlawꢀenforcement,ꢀvictims,ꢀorꢀcommunity</a:t>
            </a:r>
          </a:p>
          <a:p>
            <a:pPr marL="742950" marR="0">
              <a:lnSpc>
                <a:spcPts val="1698"/>
              </a:lnSpc>
              <a:spcBef>
                <a:spcPts val="601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UOMAKH+Calibri-Bold"/>
                <a:cs typeface="UOMAKH+Calibri-Bold"/>
              </a:rPr>
              <a:t>membersꢀtoꢀgatherꢀinsightsꢀintoꢀpublicꢀhesitationꢀandꢀfamilyꢀpressureꢀimpactingꢀarrests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03059" y="6051687"/>
            <a:ext cx="210815" cy="16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KHMNOF+UIPVRN+SymbolMT"/>
                <a:cs typeface="KHMNOF+UIPVRN+SymbolMT"/>
              </a:rPr>
              <a:t>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13366" y="3347732"/>
            <a:ext cx="3301305" cy="106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OMAKH+Calibri-Bold"/>
                <a:cs typeface="UOMAKH+Calibri-Bold"/>
              </a:rPr>
              <a:t>6,8,4,11,12ꢀdistrictsꢀhave</a:t>
            </a:r>
          </a:p>
          <a:p>
            <a:pPr marL="0" marR="0">
              <a:lnSpc>
                <a:spcPts val="2265"/>
              </a:lnSpc>
              <a:spcBef>
                <a:spcPts val="634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OMAKH+Calibri-Bold"/>
                <a:cs typeface="UOMAKH+Calibri-Bold"/>
              </a:rPr>
              <a:t>theꢀhighestꢀnumberꢀof</a:t>
            </a:r>
          </a:p>
          <a:p>
            <a:pPr marL="0" marR="0">
              <a:lnSpc>
                <a:spcPts val="2265"/>
              </a:lnSpc>
              <a:spcBef>
                <a:spcPts val="634"/>
              </a:spcBef>
              <a:spcAft>
                <a:spcPts val="0"/>
              </a:spcAft>
            </a:pPr>
            <a:r>
              <a:rPr dirty="0" sz="2400" b="1">
                <a:solidFill>
                  <a:srgbClr val="000000"/>
                </a:solidFill>
                <a:latin typeface="UOMAKH+Calibri-Bold"/>
                <a:cs typeface="UOMAKH+Calibri-Bold"/>
              </a:rPr>
              <a:t>domesticꢀcrimes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88966" y="539905"/>
            <a:ext cx="9002187" cy="65300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841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Measures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to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reduce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crime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 </a:t>
            </a:r>
            <a:r>
              <a:rPr dirty="0" sz="4000">
                <a:solidFill>
                  <a:srgbClr val="000000"/>
                </a:solidFill>
                <a:latin typeface="EEENUS+MVKCCF+Arial-Black"/>
                <a:cs typeface="EEENUS+MVKCCF+Arial-Black"/>
              </a:rPr>
              <a:t>rates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8966" y="1544814"/>
            <a:ext cx="4063432" cy="2718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1.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Social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Programs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Youth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Engagement: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8966" y="1910574"/>
            <a:ext cx="8028247" cy="1012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1.</a:t>
            </a:r>
            <a:r>
              <a:rPr dirty="0" sz="1650" spc="41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Youth</a:t>
            </a:r>
            <a:r>
              <a:rPr dirty="0" sz="1600" spc="16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Programs:</a:t>
            </a:r>
            <a:r>
              <a:rPr dirty="0" sz="1600" spc="331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Invest</a:t>
            </a:r>
            <a:r>
              <a:rPr dirty="0" sz="1600" spc="327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</a:t>
            </a:r>
            <a:r>
              <a:rPr dirty="0" sz="1600" spc="296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after-school</a:t>
            </a:r>
            <a:r>
              <a:rPr dirty="0" sz="1600" spc="325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programs,</a:t>
            </a:r>
            <a:r>
              <a:rPr dirty="0" sz="1600" spc="333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mentorship</a:t>
            </a:r>
            <a:r>
              <a:rPr dirty="0" sz="1600" spc="31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initiatives,</a:t>
            </a:r>
            <a:r>
              <a:rPr dirty="0" sz="1600" spc="296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</a:p>
          <a:p>
            <a:pPr marL="742950" marR="0">
              <a:lnSpc>
                <a:spcPts val="1785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recreational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activities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to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engage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support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young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people.</a:t>
            </a:r>
          </a:p>
          <a:p>
            <a:pPr marL="0" marR="0">
              <a:lnSpc>
                <a:spcPts val="1840"/>
              </a:lnSpc>
              <a:spcBef>
                <a:spcPts val="1151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2.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Education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Awareness: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88966" y="3007854"/>
            <a:ext cx="8023271" cy="17527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57200" marR="0">
              <a:lnSpc>
                <a:spcPts val="1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1.</a:t>
            </a:r>
            <a:r>
              <a:rPr dirty="0" sz="1650" spc="41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Crime</a:t>
            </a:r>
            <a:r>
              <a:rPr dirty="0" sz="1600" spc="428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Prevention</a:t>
            </a:r>
            <a:r>
              <a:rPr dirty="0" sz="1600" spc="41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Education:</a:t>
            </a:r>
            <a:r>
              <a:rPr dirty="0" sz="1600" spc="421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Provide</a:t>
            </a:r>
            <a:r>
              <a:rPr dirty="0" sz="1600" spc="415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educational</a:t>
            </a:r>
            <a:r>
              <a:rPr dirty="0" sz="1600" spc="398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programs</a:t>
            </a:r>
            <a:r>
              <a:rPr dirty="0" sz="1600" spc="444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</a:t>
            </a:r>
            <a:r>
              <a:rPr dirty="0" sz="1600" spc="41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schools</a:t>
            </a:r>
            <a:r>
              <a:rPr dirty="0" sz="1600" spc="411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</a:p>
          <a:p>
            <a:pPr marL="742950" marR="0">
              <a:lnSpc>
                <a:spcPts val="1785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communities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on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crime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prevention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strategies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personal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safety..</a:t>
            </a:r>
          </a:p>
          <a:p>
            <a:pPr marL="457200" marR="0">
              <a:lnSpc>
                <a:spcPts val="1840"/>
              </a:lnSpc>
              <a:spcBef>
                <a:spcPts val="1151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2.</a:t>
            </a:r>
            <a:r>
              <a:rPr dirty="0" sz="1650" spc="41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Job</a:t>
            </a:r>
            <a:r>
              <a:rPr dirty="0" sz="1600" spc="59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Training</a:t>
            </a:r>
            <a:r>
              <a:rPr dirty="0" sz="1600" spc="50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Opportunities:</a:t>
            </a:r>
            <a:r>
              <a:rPr dirty="0" sz="1600" spc="615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Create</a:t>
            </a:r>
            <a:r>
              <a:rPr dirty="0" sz="1600" spc="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opportunities</a:t>
            </a:r>
            <a:r>
              <a:rPr dirty="0" sz="1600" spc="586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for</a:t>
            </a:r>
            <a:r>
              <a:rPr dirty="0" sz="1600" spc="621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job</a:t>
            </a:r>
            <a:r>
              <a:rPr dirty="0" sz="1600" spc="58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training</a:t>
            </a:r>
            <a:r>
              <a:rPr dirty="0" sz="1600" spc="584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  <a:r>
              <a:rPr dirty="0" sz="1600" spc="586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skill</a:t>
            </a:r>
          </a:p>
          <a:p>
            <a:pPr marL="742950" marR="0">
              <a:lnSpc>
                <a:spcPts val="1785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development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to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empower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individuals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with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better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prospects.</a:t>
            </a:r>
          </a:p>
          <a:p>
            <a:pPr marL="0" marR="0">
              <a:lnSpc>
                <a:spcPts val="1840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3.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Economic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Development: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6166" y="4836653"/>
            <a:ext cx="7563808" cy="638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1.</a:t>
            </a:r>
            <a:r>
              <a:rPr dirty="0" sz="1650" spc="41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Job</a:t>
            </a:r>
            <a:r>
              <a:rPr dirty="0" sz="1600" spc="415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Creation:</a:t>
            </a:r>
            <a:r>
              <a:rPr dirty="0" sz="1600" spc="421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Support</a:t>
            </a:r>
            <a:r>
              <a:rPr dirty="0" sz="1600" spc="423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initiatives</a:t>
            </a:r>
            <a:r>
              <a:rPr dirty="0" sz="1600" spc="39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that</a:t>
            </a:r>
            <a:r>
              <a:rPr dirty="0" sz="1600" spc="442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create</a:t>
            </a:r>
            <a:r>
              <a:rPr dirty="0" sz="1600" spc="436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job</a:t>
            </a:r>
            <a:r>
              <a:rPr dirty="0" sz="1600" spc="405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opportunities,</a:t>
            </a:r>
            <a:r>
              <a:rPr dirty="0" sz="1600" spc="423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especially</a:t>
            </a:r>
            <a:r>
              <a:rPr dirty="0" sz="1600" spc="377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</a:t>
            </a:r>
          </a:p>
          <a:p>
            <a:pPr marL="285750" marR="0">
              <a:lnSpc>
                <a:spcPts val="1785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economically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disadvantaged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areas.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46166" y="5568174"/>
            <a:ext cx="7570475" cy="638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ffffff"/>
                </a:solidFill>
                <a:latin typeface="RUGQFW+VOASMV+ArialMT"/>
                <a:cs typeface="RUGQFW+VOASMV+ArialMT"/>
              </a:rPr>
              <a:t>2.</a:t>
            </a:r>
            <a:r>
              <a:rPr dirty="0" sz="1650" spc="419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Community</a:t>
            </a:r>
            <a:r>
              <a:rPr dirty="0" sz="1600" spc="55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Investment:</a:t>
            </a:r>
            <a:r>
              <a:rPr dirty="0" sz="1600" spc="101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Invest</a:t>
            </a:r>
            <a:r>
              <a:rPr dirty="0" sz="1600" spc="74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</a:t>
            </a:r>
            <a:r>
              <a:rPr dirty="0" sz="1600" spc="4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infrastructure</a:t>
            </a:r>
            <a:r>
              <a:rPr dirty="0" sz="1600" spc="93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and</a:t>
            </a:r>
            <a:r>
              <a:rPr dirty="0" sz="1600" spc="43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community</a:t>
            </a:r>
            <a:r>
              <a:rPr dirty="0" sz="1600" spc="66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development</a:t>
            </a:r>
            <a:r>
              <a:rPr dirty="0" sz="1600" spc="37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to</a:t>
            </a:r>
          </a:p>
          <a:p>
            <a:pPr marL="285750" marR="0">
              <a:lnSpc>
                <a:spcPts val="1785"/>
              </a:lnSpc>
              <a:spcBef>
                <a:spcPts val="1101"/>
              </a:spcBef>
              <a:spcAft>
                <a:spcPts val="0"/>
              </a:spcAft>
            </a:pP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improve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overall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quality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of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 </a:t>
            </a:r>
            <a:r>
              <a:rPr dirty="0" sz="1600">
                <a:solidFill>
                  <a:srgbClr val="ffffff"/>
                </a:solidFill>
                <a:latin typeface="RUGQFW+VOASMV+ArialMT"/>
                <a:cs typeface="RUGQFW+VOASMV+ArialMT"/>
              </a:rPr>
              <a:t>life.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2024-02-04T08:47:05-06:00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478829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