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73" r:id="rId2"/>
    <p:sldId id="256" r:id="rId3"/>
    <p:sldId id="271" r:id="rId4"/>
    <p:sldId id="266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67" r:id="rId14"/>
    <p:sldId id="269" r:id="rId15"/>
    <p:sldId id="268" r:id="rId16"/>
    <p:sldId id="270" r:id="rId17"/>
    <p:sldId id="272" r:id="rId18"/>
    <p:sldId id="290" r:id="rId19"/>
    <p:sldId id="258" r:id="rId20"/>
    <p:sldId id="259" r:id="rId21"/>
    <p:sldId id="262" r:id="rId22"/>
    <p:sldId id="261" r:id="rId23"/>
    <p:sldId id="264" r:id="rId24"/>
    <p:sldId id="263" r:id="rId25"/>
    <p:sldId id="286" r:id="rId26"/>
    <p:sldId id="287" r:id="rId27"/>
    <p:sldId id="288" r:id="rId28"/>
    <p:sldId id="285" r:id="rId29"/>
    <p:sldId id="289" r:id="rId30"/>
    <p:sldId id="274" r:id="rId31"/>
    <p:sldId id="275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함초롬바탕" panose="02030604000101010101" pitchFamily="18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753804-EF12-4C5B-8986-2E64C397B1B5}">
          <p14:sldIdLst>
            <p14:sldId id="273"/>
            <p14:sldId id="256"/>
          </p14:sldIdLst>
        </p14:section>
        <p14:section name="review" id="{FD26425A-40E7-4669-A7A1-059A7406FC8E}">
          <p14:sldIdLst>
            <p14:sldId id="271"/>
            <p14:sldId id="266"/>
            <p14:sldId id="276"/>
            <p14:sldId id="277"/>
            <p14:sldId id="278"/>
          </p14:sldIdLst>
        </p14:section>
        <p14:section name="dataset" id="{49D992B3-F053-4472-9217-85D09112451F}">
          <p14:sldIdLst>
            <p14:sldId id="279"/>
            <p14:sldId id="280"/>
            <p14:sldId id="281"/>
            <p14:sldId id="283"/>
          </p14:sldIdLst>
        </p14:section>
        <p14:section name="type" id="{029038ED-1B46-4145-AC0E-E045BE673C8B}">
          <p14:sldIdLst>
            <p14:sldId id="284"/>
            <p14:sldId id="267"/>
            <p14:sldId id="269"/>
            <p14:sldId id="268"/>
            <p14:sldId id="270"/>
          </p14:sldIdLst>
        </p14:section>
        <p14:section name="model" id="{4B045A72-7D46-47D1-BEE9-996C122A12A2}">
          <p14:sldIdLst>
            <p14:sldId id="272"/>
            <p14:sldId id="290"/>
            <p14:sldId id="258"/>
            <p14:sldId id="259"/>
            <p14:sldId id="262"/>
            <p14:sldId id="261"/>
            <p14:sldId id="264"/>
            <p14:sldId id="263"/>
            <p14:sldId id="286"/>
            <p14:sldId id="287"/>
            <p14:sldId id="288"/>
            <p14:sldId id="285"/>
            <p14:sldId id="289"/>
          </p14:sldIdLst>
        </p14:section>
        <p14:section name="next" id="{6EE89E57-3196-467B-B504-8CC76F2F3CEA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74" y="90"/>
      </p:cViewPr>
      <p:guideLst>
        <p:guide orient="horz" pos="2183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D8CD-6691-495D-AC2D-541786E0C2F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4F73D-04D1-4494-8B6B-0D3706A91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6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77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62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9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7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3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2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6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4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5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0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7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9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4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FEF6-01BE-420E-ADEC-A8ED6B059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20674-983A-4007-9300-55186EBC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89EB6-914D-404F-A043-B8F9FA5E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7FF52-163E-4DA8-B492-DFB69B36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43FFF-B815-409C-A30E-A896A58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FD62D-4532-46DC-A804-79D5ACC7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C1ABC-FC06-4005-A68A-7F5EAC60C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71586-E174-4C32-9A46-90FB41C9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C008-154A-4EB4-B928-415CF35D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AFC89-3D1D-444B-9CEB-69530731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EC5CFA-00B2-4371-B4B6-855C03C1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B630AD-584E-48AE-8760-192E09C0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CFEB6-CE94-4D97-BFE2-0584646E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9FCE0-952F-4F99-8D32-AD4289F3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85031-B7C9-4468-8947-742FA45D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0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DADC-4B13-4EF0-AB8B-22A87DE8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91BFC-5297-419C-89E4-C4901BCA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9AE93-2C7B-40E2-98E2-F1037920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45295-04C8-4F4B-ADAB-4E137305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69CDD-7C9F-4476-9CDC-F4617514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C2073-49DF-419B-B792-3E795C13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D6B7D-6221-49DC-9B34-9A77234A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F7E97-A06A-47EC-A091-02D28F1F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CD927-76DF-4D0B-9005-1C16F7DF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8D9DC-983F-46DA-81DB-DDD0232B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4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7924-2306-464C-B2F9-87E10CBE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9FA9C-6BC3-4107-B1A1-7355BF12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F9906-5C71-40DC-B628-B61DC7C3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678B1-F267-4572-8E14-6BE146EE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33C22-E60B-4F9E-972A-A3F4682C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00750-A97D-4261-9CB6-7EB72F2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40F5-BF9E-4CA0-90F3-C44E88E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29761-2450-4C30-AB75-95F79BD6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BB7D-CAB7-4251-A6FA-30D66EB3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37EE13-57D0-42C2-A5AE-FF0C1B462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56C70-1744-4E82-917D-D00356AC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BD824-8412-407E-916F-F571C91A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B4D302-BA52-46F8-A11F-EB5BCC1B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47D65-4A82-408C-9605-5B05AA18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2546A-3312-4954-BC49-E95250D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81E2E-B1BF-4E80-9A1F-640A6D1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15397-F274-4CAF-88E9-DF5A4910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F2A48-E519-45FF-99CC-DF4DD9F3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6D27C1-EB84-43AB-9157-1D261815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57EE55-1CAB-408F-A1F0-CE225065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07A60-CAFE-4789-862D-2C24291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9D5A-F296-44B5-A731-95040AAF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F26A1-3827-459C-9E61-8B16F687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FE3B3-EA23-482F-8011-BFB26DF0F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420CC-DD86-4390-9606-0A8419BC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1FAAF-1C12-4F4A-90AD-F2A073E0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299CB-7673-4B54-8BDA-3BCBAFA5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193CF-F173-4EAC-A3F6-15895E5E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772DB-29B5-451D-8220-75FF1A336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21832-BB89-4E2A-8863-FD0AA2132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C43BB-69FB-42F1-AB30-DD4118B1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1E519-A10E-4A31-8EFB-0FD2CB2B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9C3D4-B66B-4E4C-AF10-88B1BB0B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D17FF-33FB-47D2-BD1C-6D30ECC5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E9288-CE46-421C-9651-F63A6D65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C1FDB-6ABE-4295-99DB-F25FE7A4D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3A9F6-6455-4B34-B9CA-28A2A01E8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CC80E-D70C-4D0B-88D2-B891F0146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FDS 1</a:t>
            </a:r>
            <a:r>
              <a:rPr lang="ko-KR" altLang="en-US" sz="5000" b="1" dirty="0"/>
              <a:t>주차</a:t>
            </a:r>
            <a:endParaRPr lang="en-US" altLang="ko-KR" sz="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1D366-77F4-4BA9-884C-53AA35514A50}"/>
              </a:ext>
            </a:extLst>
          </p:cNvPr>
          <p:cNvSpPr txBox="1"/>
          <p:nvPr/>
        </p:nvSpPr>
        <p:spPr>
          <a:xfrm>
            <a:off x="1409700" y="5619750"/>
            <a:ext cx="3333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2021-04-26 </a:t>
            </a:r>
          </a:p>
          <a:p>
            <a:r>
              <a:rPr lang="ko-KR" altLang="en-US" sz="2500" dirty="0"/>
              <a:t>백주엽</a:t>
            </a:r>
          </a:p>
        </p:txBody>
      </p:sp>
    </p:spTree>
    <p:extLst>
      <p:ext uri="{BB962C8B-B14F-4D97-AF65-F5344CB8AC3E}">
        <p14:creationId xmlns:p14="http://schemas.microsoft.com/office/powerpoint/2010/main" val="169054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Semi-supervised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E197CD-71C4-41B0-A796-FFD39DA1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64" y="2407209"/>
            <a:ext cx="8961615" cy="706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D1204E-D458-49EA-9426-28C2D1A27ADC}"/>
              </a:ext>
            </a:extLst>
          </p:cNvPr>
          <p:cNvSpPr txBox="1"/>
          <p:nvPr/>
        </p:nvSpPr>
        <p:spPr>
          <a:xfrm>
            <a:off x="1271016" y="3465513"/>
            <a:ext cx="10835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dirty="0">
                <a:latin typeface="+mn-ea"/>
              </a:rPr>
              <a:t>데이터 중 </a:t>
            </a:r>
            <a:r>
              <a:rPr lang="ko-KR" altLang="en-US" sz="2500" b="1" dirty="0">
                <a:latin typeface="+mn-ea"/>
              </a:rPr>
              <a:t>일부</a:t>
            </a:r>
            <a:r>
              <a:rPr lang="ko-KR" altLang="en-US" sz="2500" dirty="0">
                <a:latin typeface="+mn-ea"/>
              </a:rPr>
              <a:t>의 </a:t>
            </a:r>
            <a:r>
              <a:rPr lang="en-US" altLang="ko-KR" sz="2500" b="1" dirty="0">
                <a:latin typeface="+mn-ea"/>
              </a:rPr>
              <a:t>label</a:t>
            </a:r>
            <a:r>
              <a:rPr lang="ko-KR" altLang="en-US" sz="2500" b="1" dirty="0">
                <a:latin typeface="+mn-ea"/>
              </a:rPr>
              <a:t>이 제공</a:t>
            </a:r>
            <a:r>
              <a:rPr lang="ko-KR" altLang="en-US" sz="2500" dirty="0">
                <a:latin typeface="+mn-ea"/>
              </a:rPr>
              <a:t>되는 경우</a:t>
            </a: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500" dirty="0">
                <a:latin typeface="+mn-ea"/>
              </a:rPr>
              <a:t>명확한 </a:t>
            </a:r>
            <a:r>
              <a:rPr lang="en-US" altLang="ko-KR" sz="2500" dirty="0">
                <a:latin typeface="+mn-ea"/>
              </a:rPr>
              <a:t>anomaly</a:t>
            </a:r>
            <a:r>
              <a:rPr lang="ko-KR" altLang="en-US" sz="2500" dirty="0">
                <a:latin typeface="+mn-ea"/>
              </a:rPr>
              <a:t>의 경우에만 라벨을 제공</a:t>
            </a: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dirty="0">
                <a:latin typeface="+mn-ea"/>
              </a:rPr>
              <a:t>Outlier exposure, </a:t>
            </a:r>
            <a:r>
              <a:rPr lang="en-US" altLang="ko-KR" sz="2500" b="1" dirty="0">
                <a:latin typeface="+mn-ea"/>
              </a:rPr>
              <a:t>Deep SAD</a:t>
            </a:r>
            <a:r>
              <a:rPr lang="ko-KR" altLang="en-US" sz="2500" dirty="0">
                <a:latin typeface="+mn-ea"/>
              </a:rPr>
              <a:t> </a:t>
            </a:r>
            <a:endParaRPr lang="en-US" altLang="ko-KR" sz="2500" dirty="0">
              <a:latin typeface="+mn-ea"/>
            </a:endParaRPr>
          </a:p>
          <a:p>
            <a:pPr lvl="1"/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84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Supervised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08356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dirty="0">
                <a:latin typeface="+mn-ea"/>
              </a:rPr>
              <a:t>자료의 모든 </a:t>
            </a:r>
            <a:r>
              <a:rPr lang="en-US" altLang="ko-KR" sz="2500" dirty="0">
                <a:latin typeface="+mn-ea"/>
              </a:rPr>
              <a:t>label</a:t>
            </a:r>
            <a:r>
              <a:rPr lang="ko-KR" altLang="en-US" sz="2500" dirty="0">
                <a:latin typeface="+mn-ea"/>
              </a:rPr>
              <a:t>이 제공되는 경우</a:t>
            </a: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Binary classification</a:t>
            </a:r>
            <a:r>
              <a:rPr lang="en-US" altLang="ko-KR" sz="2500" dirty="0">
                <a:latin typeface="+mn-ea"/>
              </a:rPr>
              <a:t> </a:t>
            </a:r>
            <a:r>
              <a:rPr lang="ko-KR" altLang="en-US" sz="2500" dirty="0">
                <a:latin typeface="+mn-ea"/>
              </a:rPr>
              <a:t>문제로 </a:t>
            </a:r>
            <a:r>
              <a:rPr lang="ko-KR" altLang="en-US" sz="2500" b="1" dirty="0">
                <a:latin typeface="+mn-ea"/>
              </a:rPr>
              <a:t>환원</a:t>
            </a:r>
            <a:r>
              <a:rPr lang="ko-KR" altLang="en-US" sz="2500" dirty="0">
                <a:latin typeface="+mn-ea"/>
              </a:rPr>
              <a:t>됨</a:t>
            </a:r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28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Types of AD 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88570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Types of AD</a:t>
            </a:r>
            <a:endParaRPr lang="ko-KR" altLang="en-US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97204-BD7E-493D-ACF2-B698831B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6" y="1809750"/>
            <a:ext cx="8809618" cy="455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1A1BAA1-DEEF-4546-8E86-B3F643D012BA}"/>
              </a:ext>
            </a:extLst>
          </p:cNvPr>
          <p:cNvSpPr/>
          <p:nvPr/>
        </p:nvSpPr>
        <p:spPr>
          <a:xfrm>
            <a:off x="8191500" y="2381250"/>
            <a:ext cx="123825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57C08-1282-4567-9A85-12E3C5ADFC46}"/>
              </a:ext>
            </a:extLst>
          </p:cNvPr>
          <p:cNvSpPr txBox="1"/>
          <p:nvPr/>
        </p:nvSpPr>
        <p:spPr>
          <a:xfrm>
            <a:off x="9800219" y="2514600"/>
            <a:ext cx="149643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Which one is the best??</a:t>
            </a:r>
          </a:p>
          <a:p>
            <a:r>
              <a:rPr lang="en-US" altLang="ko-KR" sz="2500" dirty="0"/>
              <a:t>(</a:t>
            </a:r>
            <a:r>
              <a:rPr lang="ko-KR" altLang="en-US" sz="2500" dirty="0"/>
              <a:t>장담</a:t>
            </a:r>
            <a:r>
              <a:rPr lang="en-US" altLang="ko-KR" sz="2500" dirty="0"/>
              <a:t>x)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5672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60D1C1-F076-40A3-BC5A-E09AED5340F6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43B04-5F1E-4A18-A05F-15616D1D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84" y="1451031"/>
            <a:ext cx="8863792" cy="5093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B3D9B-4170-42BC-A2F1-BA142A71FF9D}"/>
              </a:ext>
            </a:extLst>
          </p:cNvPr>
          <p:cNvSpPr txBox="1"/>
          <p:nvPr/>
        </p:nvSpPr>
        <p:spPr>
          <a:xfrm>
            <a:off x="857250" y="663486"/>
            <a:ext cx="2828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Failure Detection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4037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8" y="905523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Full moon, small moon toy data</a:t>
            </a:r>
            <a:endParaRPr lang="ko-KR" altLang="en-US" sz="25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F7D70-07F2-47BD-8D9F-CEADE11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33" y="1496026"/>
            <a:ext cx="8254117" cy="5019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683A0-2C9C-49AC-8B1A-A994D3601BF4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B9FF4B-BF50-49F5-B3DA-9C277A173D22}"/>
              </a:ext>
            </a:extLst>
          </p:cNvPr>
          <p:cNvSpPr/>
          <p:nvPr/>
        </p:nvSpPr>
        <p:spPr>
          <a:xfrm>
            <a:off x="9153525" y="2314575"/>
            <a:ext cx="8572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8937ABE-4EB0-47AC-8679-7D400EE647CE}"/>
              </a:ext>
            </a:extLst>
          </p:cNvPr>
          <p:cNvCxnSpPr/>
          <p:nvPr/>
        </p:nvCxnSpPr>
        <p:spPr>
          <a:xfrm>
            <a:off x="9239250" y="2362200"/>
            <a:ext cx="1400175" cy="55245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FEE3CF-7D89-4DDF-8E99-98F69A53451F}"/>
              </a:ext>
            </a:extLst>
          </p:cNvPr>
          <p:cNvSpPr txBox="1"/>
          <p:nvPr/>
        </p:nvSpPr>
        <p:spPr>
          <a:xfrm>
            <a:off x="10791825" y="2733675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anomaly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80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8" y="905523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Result (</a:t>
            </a:r>
            <a:r>
              <a:rPr lang="ko-KR" altLang="en-US" sz="2500" b="1" dirty="0"/>
              <a:t>참고용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683A0-2C9C-49AC-8B1A-A994D3601BF4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F2202-C5E8-4F9E-81B1-B2A580CF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7" y="2262080"/>
            <a:ext cx="5496692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442A3B-C87C-42D7-AD3A-9276D5FD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15" y="4323475"/>
            <a:ext cx="5620534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19C3E-1ACA-415A-A27E-3412B103E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653" y="2209684"/>
            <a:ext cx="5668166" cy="16385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7914B8-48C4-44A4-8070-82B40DB8E5BD}"/>
              </a:ext>
            </a:extLst>
          </p:cNvPr>
          <p:cNvSpPr/>
          <p:nvPr/>
        </p:nvSpPr>
        <p:spPr>
          <a:xfrm>
            <a:off x="10077450" y="2209684"/>
            <a:ext cx="1987369" cy="1638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4AEE8B-D66C-444B-B5D3-049C6D2F95D4}"/>
              </a:ext>
            </a:extLst>
          </p:cNvPr>
          <p:cNvSpPr/>
          <p:nvPr/>
        </p:nvSpPr>
        <p:spPr>
          <a:xfrm>
            <a:off x="4343400" y="4371859"/>
            <a:ext cx="1987369" cy="1638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BAE94E-233B-4A24-9A73-6D75DCF76993}"/>
              </a:ext>
            </a:extLst>
          </p:cNvPr>
          <p:cNvSpPr/>
          <p:nvPr/>
        </p:nvSpPr>
        <p:spPr>
          <a:xfrm>
            <a:off x="4325632" y="2262080"/>
            <a:ext cx="1987369" cy="1638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CBFA4-87EA-4FA4-8494-7E22FCD4DDA9}"/>
              </a:ext>
            </a:extLst>
          </p:cNvPr>
          <p:cNvSpPr txBox="1"/>
          <p:nvPr/>
        </p:nvSpPr>
        <p:spPr>
          <a:xfrm>
            <a:off x="7248524" y="4999024"/>
            <a:ext cx="4126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j-lt"/>
              </a:rPr>
              <a:t>세가지 방식 모두 </a:t>
            </a:r>
            <a:r>
              <a:rPr lang="en-US" altLang="ko-KR" sz="2500" b="1" dirty="0">
                <a:latin typeface="+mj-lt"/>
              </a:rPr>
              <a:t>NN </a:t>
            </a:r>
            <a:r>
              <a:rPr lang="ko-KR" altLang="en-US" sz="2500" dirty="0">
                <a:latin typeface="+mj-lt"/>
              </a:rPr>
              <a:t>기반</a:t>
            </a:r>
            <a:r>
              <a:rPr lang="en-US" altLang="ko-KR" sz="2500" dirty="0">
                <a:latin typeface="+mj-lt"/>
              </a:rPr>
              <a:t>(deep)</a:t>
            </a:r>
            <a:r>
              <a:rPr lang="ko-KR" altLang="en-US" sz="2500" dirty="0">
                <a:latin typeface="+mj-lt"/>
              </a:rPr>
              <a:t>이 </a:t>
            </a:r>
            <a:r>
              <a:rPr lang="ko-KR" altLang="en-US" sz="2500" b="1" dirty="0">
                <a:latin typeface="+mj-lt"/>
              </a:rPr>
              <a:t>좋은 성능</a:t>
            </a:r>
            <a:r>
              <a:rPr lang="ko-KR" altLang="en-US" sz="2500" dirty="0">
                <a:latin typeface="+mj-lt"/>
              </a:rPr>
              <a:t> 보임</a:t>
            </a:r>
          </a:p>
        </p:txBody>
      </p:sp>
    </p:spTree>
    <p:extLst>
      <p:ext uri="{BB962C8B-B14F-4D97-AF65-F5344CB8AC3E}">
        <p14:creationId xmlns:p14="http://schemas.microsoft.com/office/powerpoint/2010/main" val="165030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Classification model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93962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9268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SVM </a:t>
            </a:r>
            <a:r>
              <a:rPr lang="ko-KR" altLang="en-US" sz="2500" b="1" dirty="0"/>
              <a:t>원리</a:t>
            </a:r>
          </a:p>
        </p:txBody>
      </p:sp>
      <p:pic>
        <p:nvPicPr>
          <p:cNvPr id="1028" name="Picture 4" descr="scikit learn one class svm cheap online">
            <a:extLst>
              <a:ext uri="{FF2B5EF4-FFF2-40B4-BE49-F238E27FC236}">
                <a16:creationId xmlns:a16="http://schemas.microsoft.com/office/drawing/2014/main" id="{5500BD8C-DBD6-4221-A7AE-C52EB0D6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4" y="1866192"/>
            <a:ext cx="52768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19EB49-0585-4E0E-9718-4A8FCC1D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3107"/>
            <a:ext cx="4055978" cy="939047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DB6F786-0433-494A-8CDE-92E9D37C1627}"/>
              </a:ext>
            </a:extLst>
          </p:cNvPr>
          <p:cNvSpPr/>
          <p:nvPr/>
        </p:nvSpPr>
        <p:spPr>
          <a:xfrm>
            <a:off x="7634404" y="2935161"/>
            <a:ext cx="795528" cy="813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E86851-9A14-4AEA-A824-EF3CC82CEF11}"/>
                  </a:ext>
                </a:extLst>
              </p:cNvPr>
              <p:cNvSpPr txBox="1"/>
              <p:nvPr/>
            </p:nvSpPr>
            <p:spPr>
              <a:xfrm>
                <a:off x="6226228" y="3911394"/>
                <a:ext cx="4224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Outlier</a:t>
                </a:r>
                <a:r>
                  <a:rPr lang="ko-KR" altLang="en-US" dirty="0"/>
                  <a:t>는 최대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거리 안에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r>
                  <a:rPr lang="en-US" altLang="ko-KR" b="1" dirty="0"/>
                  <a:t>Normal point</a:t>
                </a:r>
                <a:r>
                  <a:rPr lang="ko-KR" altLang="en-US" dirty="0"/>
                  <a:t>는 </a:t>
                </a:r>
                <a:r>
                  <a:rPr lang="en-US" altLang="ko-KR" b="1" dirty="0"/>
                  <a:t>R </a:t>
                </a:r>
                <a:r>
                  <a:rPr lang="ko-KR" altLang="en-US" b="1" dirty="0"/>
                  <a:t>내에</a:t>
                </a:r>
                <a:r>
                  <a:rPr lang="en-US" altLang="ko-KR" b="1" dirty="0"/>
                  <a:t> </a:t>
                </a:r>
                <a:r>
                  <a:rPr lang="ko-KR" altLang="en-US" dirty="0"/>
                  <a:t>오게 끔 하는</a:t>
                </a:r>
                <a:endParaRPr lang="en-US" altLang="ko-KR" dirty="0"/>
              </a:p>
              <a:p>
                <a:r>
                  <a:rPr lang="ko-KR" altLang="en-US" dirty="0"/>
                  <a:t>최대한 </a:t>
                </a:r>
                <a:r>
                  <a:rPr lang="en-US" altLang="ko-KR" b="1" dirty="0"/>
                  <a:t>tight</a:t>
                </a:r>
                <a:r>
                  <a:rPr lang="ko-KR" altLang="en-US" dirty="0"/>
                  <a:t>한 </a:t>
                </a:r>
                <a:r>
                  <a:rPr lang="ko-KR" altLang="en-US" b="1" dirty="0"/>
                  <a:t>결정경계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원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를 </a:t>
                </a:r>
                <a:r>
                  <a:rPr lang="ko-KR" altLang="en-US" b="1" dirty="0"/>
                  <a:t>학습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E86851-9A14-4AEA-A824-EF3CC82C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28" y="3911394"/>
                <a:ext cx="4224528" cy="923330"/>
              </a:xfrm>
              <a:prstGeom prst="rect">
                <a:avLst/>
              </a:prstGeom>
              <a:blipFill>
                <a:blip r:embed="rId5"/>
                <a:stretch>
                  <a:fillRect l="-1154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978543-E7C8-4E17-AAD4-B38A3DD099EC}"/>
                  </a:ext>
                </a:extLst>
              </p:cNvPr>
              <p:cNvSpPr txBox="1"/>
              <p:nvPr/>
            </p:nvSpPr>
            <p:spPr>
              <a:xfrm>
                <a:off x="6226228" y="5217886"/>
                <a:ext cx="50383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Hypersphere = B(c, R)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원의 </a:t>
                </a:r>
                <a:r>
                  <a:rPr lang="en-US" altLang="ko-KR" dirty="0"/>
                  <a:t>tight </a:t>
                </a:r>
                <a:r>
                  <a:rPr lang="ko-KR" altLang="en-US" dirty="0"/>
                  <a:t>함을 결정하는 </a:t>
                </a:r>
                <a:r>
                  <a:rPr lang="en-US" altLang="ko-KR" dirty="0"/>
                  <a:t>hyper-parameter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kernel Hilbert 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) : feature map 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978543-E7C8-4E17-AAD4-B38A3DD0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28" y="5217886"/>
                <a:ext cx="5038344" cy="1200329"/>
              </a:xfrm>
              <a:prstGeom prst="rect">
                <a:avLst/>
              </a:prstGeom>
              <a:blipFill>
                <a:blip r:embed="rId6"/>
                <a:stretch>
                  <a:fillRect l="-967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4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878888" y="2269515"/>
            <a:ext cx="952241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/>
              <a:t>One class SVM (or SVDD) with feature selected by human</a:t>
            </a:r>
          </a:p>
          <a:p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Deep SVDD</a:t>
            </a:r>
          </a:p>
          <a:p>
            <a:pPr marL="342900" indent="-342900">
              <a:buFontTx/>
              <a:buChar char="-"/>
            </a:pP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b="1" dirty="0"/>
              <a:t>Deep SAD (Deep SVDD with semi-supervised manner)</a:t>
            </a:r>
          </a:p>
          <a:p>
            <a:pPr marL="342900" indent="-342900">
              <a:buFontTx/>
              <a:buChar char="-"/>
            </a:pP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One class Neural Net</a:t>
            </a:r>
            <a:endParaRPr lang="ko-KR" altLang="en-US" sz="2500" dirty="0"/>
          </a:p>
          <a:p>
            <a:pPr marL="342900" indent="-342900">
              <a:buFontTx/>
              <a:buChar char="-"/>
            </a:pPr>
            <a:endParaRPr lang="ko-KR" altLang="en-US" sz="2500" dirty="0"/>
          </a:p>
          <a:p>
            <a:pPr marL="342900" indent="-342900">
              <a:buFontTx/>
              <a:buChar char="-"/>
            </a:pPr>
            <a:endParaRPr lang="ko-KR" altLang="en-US" sz="2500" dirty="0"/>
          </a:p>
          <a:p>
            <a:pPr marL="342900" indent="-342900">
              <a:buFontTx/>
              <a:buChar char="-"/>
            </a:pPr>
            <a:endParaRPr lang="ko-KR" altLang="en-US" sz="2500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A6177CCF-4FB5-4C02-B9A9-5ED2D71182E0}"/>
              </a:ext>
            </a:extLst>
          </p:cNvPr>
          <p:cNvSpPr/>
          <p:nvPr/>
        </p:nvSpPr>
        <p:spPr>
          <a:xfrm>
            <a:off x="10077449" y="2105025"/>
            <a:ext cx="66675" cy="609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3D68216-79E0-4BF2-B1B5-A044EC5C18A0}"/>
              </a:ext>
            </a:extLst>
          </p:cNvPr>
          <p:cNvSpPr/>
          <p:nvPr/>
        </p:nvSpPr>
        <p:spPr>
          <a:xfrm>
            <a:off x="10077449" y="2905126"/>
            <a:ext cx="66675" cy="20692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906D1-DC62-45F7-A3F4-3B6092FBAFA3}"/>
              </a:ext>
            </a:extLst>
          </p:cNvPr>
          <p:cNvSpPr txBox="1"/>
          <p:nvPr/>
        </p:nvSpPr>
        <p:spPr>
          <a:xfrm>
            <a:off x="10401299" y="226951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Shallow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CA2C4-E095-4AB9-AF02-D11B0F7A51D9}"/>
              </a:ext>
            </a:extLst>
          </p:cNvPr>
          <p:cNvSpPr txBox="1"/>
          <p:nvPr/>
        </p:nvSpPr>
        <p:spPr>
          <a:xfrm>
            <a:off x="10401299" y="375009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0C825-FFDD-4624-A811-CD77AC46C81E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30DE-CED1-4C2B-A89B-E21DE27A602A}"/>
              </a:ext>
            </a:extLst>
          </p:cNvPr>
          <p:cNvSpPr txBox="1"/>
          <p:nvPr/>
        </p:nvSpPr>
        <p:spPr>
          <a:xfrm>
            <a:off x="878888" y="905523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Classification models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528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Possible ways</a:t>
            </a:r>
            <a:endParaRPr lang="ko-KR" alt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6C1E3-6063-4553-97B9-8BA6D5B79CC8}"/>
              </a:ext>
            </a:extLst>
          </p:cNvPr>
          <p:cNvSpPr txBox="1"/>
          <p:nvPr/>
        </p:nvSpPr>
        <p:spPr>
          <a:xfrm>
            <a:off x="995779" y="2726925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Anomaly detection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35F2A-23ED-4BF5-B7FD-6D5FA45EFACD}"/>
              </a:ext>
            </a:extLst>
          </p:cNvPr>
          <p:cNvSpPr txBox="1"/>
          <p:nvPr/>
        </p:nvSpPr>
        <p:spPr>
          <a:xfrm>
            <a:off x="995779" y="4124849"/>
            <a:ext cx="7411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Binary classification (with up-sampling method)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6BCB-1FE9-4398-BB62-AEE45944B4B4}"/>
              </a:ext>
            </a:extLst>
          </p:cNvPr>
          <p:cNvSpPr txBox="1"/>
          <p:nvPr/>
        </p:nvSpPr>
        <p:spPr>
          <a:xfrm>
            <a:off x="995779" y="5395836"/>
            <a:ext cx="7411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+) graph model</a:t>
            </a:r>
            <a:endParaRPr lang="ko-KR" altLang="en-US" sz="25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F145CDC-C996-43A9-908B-0C1299E1AA69}"/>
              </a:ext>
            </a:extLst>
          </p:cNvPr>
          <p:cNvSpPr/>
          <p:nvPr/>
        </p:nvSpPr>
        <p:spPr>
          <a:xfrm>
            <a:off x="4653970" y="2663456"/>
            <a:ext cx="915703" cy="603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813869-7F7E-4ECE-8BBE-6DBA3B35C0AE}"/>
              </a:ext>
            </a:extLst>
          </p:cNvPr>
          <p:cNvSpPr/>
          <p:nvPr/>
        </p:nvSpPr>
        <p:spPr>
          <a:xfrm>
            <a:off x="1426464" y="2726925"/>
            <a:ext cx="2916936" cy="5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099D8-BE51-47CD-B72D-083105C6C2C8}"/>
              </a:ext>
            </a:extLst>
          </p:cNvPr>
          <p:cNvSpPr txBox="1"/>
          <p:nvPr/>
        </p:nvSpPr>
        <p:spPr>
          <a:xfrm>
            <a:off x="5880243" y="2774410"/>
            <a:ext cx="2660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검토 대상</a:t>
            </a:r>
          </a:p>
        </p:txBody>
      </p:sp>
    </p:spTree>
    <p:extLst>
      <p:ext uri="{BB962C8B-B14F-4D97-AF65-F5344CB8AC3E}">
        <p14:creationId xmlns:p14="http://schemas.microsoft.com/office/powerpoint/2010/main" val="4077814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9268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SVM (or SVDD) with feature selected by human</a:t>
            </a:r>
            <a:endParaRPr lang="ko-KR" altLang="en-US" sz="2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CC7-CA16-408D-91FC-EE5FB1468F6C}"/>
              </a:ext>
            </a:extLst>
          </p:cNvPr>
          <p:cNvSpPr txBox="1"/>
          <p:nvPr/>
        </p:nvSpPr>
        <p:spPr>
          <a:xfrm>
            <a:off x="3813050" y="3059668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Selected 42 features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b="1" dirty="0"/>
              <a:t>by human expert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813050" y="4387894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E2747-95A9-4021-9D04-355AC769A17A}"/>
                  </a:ext>
                </a:extLst>
              </p:cNvPr>
              <p:cNvSpPr txBox="1"/>
              <p:nvPr/>
            </p:nvSpPr>
            <p:spPr>
              <a:xfrm>
                <a:off x="7129274" y="4387894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E2747-95A9-4021-9D04-355AC769A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274" y="4387894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B4E13F-7F6F-4E32-B2D7-B3AF171A4912}"/>
              </a:ext>
            </a:extLst>
          </p:cNvPr>
          <p:cNvSpPr txBox="1"/>
          <p:nvPr/>
        </p:nvSpPr>
        <p:spPr>
          <a:xfrm>
            <a:off x="0" y="3059668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(only normal cases)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BD7583-07A7-4A2E-97F8-768A359189C5}"/>
              </a:ext>
            </a:extLst>
          </p:cNvPr>
          <p:cNvCxnSpPr/>
          <p:nvPr/>
        </p:nvCxnSpPr>
        <p:spPr>
          <a:xfrm>
            <a:off x="3235071" y="3304651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3C83D8-F0D0-47B3-A882-86DD1F1FF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69866" y="3794760"/>
            <a:ext cx="0" cy="5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692699-B848-472B-B83A-58D56A19DD4F}"/>
              </a:ext>
            </a:extLst>
          </p:cNvPr>
          <p:cNvCxnSpPr/>
          <p:nvPr/>
        </p:nvCxnSpPr>
        <p:spPr>
          <a:xfrm>
            <a:off x="7129274" y="4600051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C634B0-2FFE-4D10-A55C-723A3083A75C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45A614-BF5B-4F0C-B690-A153596C44B3}"/>
                  </a:ext>
                </a:extLst>
              </p:cNvPr>
              <p:cNvSpPr txBox="1"/>
              <p:nvPr/>
            </p:nvSpPr>
            <p:spPr>
              <a:xfrm>
                <a:off x="7527133" y="4249394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45A614-BF5B-4F0C-B690-A153596C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33" y="4249394"/>
                <a:ext cx="281359" cy="276999"/>
              </a:xfrm>
              <a:prstGeom prst="rect">
                <a:avLst/>
              </a:prstGeom>
              <a:blipFill>
                <a:blip r:embed="rId5"/>
                <a:stretch>
                  <a:fillRect l="-21739" t="-28261" r="-5217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440DD1-DCFF-4837-8BB3-D565AED42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932" y="1696259"/>
            <a:ext cx="4055978" cy="9390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9EAA99-330F-41B0-BCF3-EBDF34880FD7}"/>
              </a:ext>
            </a:extLst>
          </p:cNvPr>
          <p:cNvSpPr/>
          <p:nvPr/>
        </p:nvSpPr>
        <p:spPr>
          <a:xfrm>
            <a:off x="4645152" y="3059668"/>
            <a:ext cx="2240280" cy="646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6F712-F0D7-4ADC-BD22-29F5BCF4AF2C}"/>
              </a:ext>
            </a:extLst>
          </p:cNvPr>
          <p:cNvSpPr txBox="1"/>
          <p:nvPr/>
        </p:nvSpPr>
        <p:spPr>
          <a:xfrm>
            <a:off x="8459345" y="3243072"/>
            <a:ext cx="31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전문가에 의한 변수 선택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54A18B7-FA44-4DCC-97D7-000E0FC52032}"/>
              </a:ext>
            </a:extLst>
          </p:cNvPr>
          <p:cNvSpPr/>
          <p:nvPr/>
        </p:nvSpPr>
        <p:spPr>
          <a:xfrm>
            <a:off x="7063359" y="3083433"/>
            <a:ext cx="1066415" cy="77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4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SVDD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CC7-CA16-408D-91FC-EE5FB1468F6C}"/>
              </a:ext>
            </a:extLst>
          </p:cNvPr>
          <p:cNvSpPr txBox="1"/>
          <p:nvPr/>
        </p:nvSpPr>
        <p:spPr>
          <a:xfrm>
            <a:off x="3727706" y="2998089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NN)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727706" y="4326315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474BBE98-CA3B-482C-88E8-B353C4546D23}"/>
              </a:ext>
            </a:extLst>
          </p:cNvPr>
          <p:cNvSpPr/>
          <p:nvPr/>
        </p:nvSpPr>
        <p:spPr>
          <a:xfrm>
            <a:off x="4343400" y="3083433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5D2958-DC9B-4894-8829-5FB18A5CE954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3727706" y="3846957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8BB5F7-6675-4A8C-BC66-562691C905F3}"/>
              </a:ext>
            </a:extLst>
          </p:cNvPr>
          <p:cNvSpPr txBox="1"/>
          <p:nvPr/>
        </p:nvSpPr>
        <p:spPr>
          <a:xfrm>
            <a:off x="2644140" y="5945803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Jointly trained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F322E-F012-486D-8232-441AE454551D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PyTorch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https://github.com/lukasruff/Deep-SVDD-PyTorch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B7D66D-83DA-4AFD-93C3-991AD847F7BB}"/>
              </a:ext>
            </a:extLst>
          </p:cNvPr>
          <p:cNvSpPr/>
          <p:nvPr/>
        </p:nvSpPr>
        <p:spPr>
          <a:xfrm>
            <a:off x="2644140" y="5945803"/>
            <a:ext cx="169926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4EC83-E6B1-438F-A07A-1F07D5559D62}"/>
              </a:ext>
            </a:extLst>
          </p:cNvPr>
          <p:cNvCxnSpPr/>
          <p:nvPr/>
        </p:nvCxnSpPr>
        <p:spPr>
          <a:xfrm>
            <a:off x="3149727" y="3243072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A3374E-E40C-4093-AB16-3DE6299ADA3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84522" y="3644420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E177C1-A557-4FD6-BEAC-3BED036BB43D}"/>
              </a:ext>
            </a:extLst>
          </p:cNvPr>
          <p:cNvCxnSpPr/>
          <p:nvPr/>
        </p:nvCxnSpPr>
        <p:spPr>
          <a:xfrm>
            <a:off x="7043930" y="4538472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7AB21B-8E23-44B1-B06F-2E687F8F143A}"/>
              </a:ext>
            </a:extLst>
          </p:cNvPr>
          <p:cNvSpPr txBox="1"/>
          <p:nvPr/>
        </p:nvSpPr>
        <p:spPr>
          <a:xfrm>
            <a:off x="8031983" y="5508522"/>
            <a:ext cx="599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http://data.bit.uni-bonn.de/publications/ICML2018.pdf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2C9B2-5C9A-40AA-A6BE-A39E934D105D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80F636E-17CF-4137-83ED-E2FCF7A4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18" y="1664450"/>
            <a:ext cx="4887012" cy="852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61EF9-E631-4C58-9F72-FBF6AF765B57}"/>
                  </a:ext>
                </a:extLst>
              </p:cNvPr>
              <p:cNvSpPr txBox="1"/>
              <p:nvPr/>
            </p:nvSpPr>
            <p:spPr>
              <a:xfrm>
                <a:off x="7117583" y="4326315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61EF9-E631-4C58-9F72-FBF6AF76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583" y="4326315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720CB9-DDC6-48A2-8432-DA9BA76359E2}"/>
                  </a:ext>
                </a:extLst>
              </p:cNvPr>
              <p:cNvSpPr txBox="1"/>
              <p:nvPr/>
            </p:nvSpPr>
            <p:spPr>
              <a:xfrm>
                <a:off x="7515442" y="4187815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720CB9-DDC6-48A2-8432-DA9BA7635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42" y="4187815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E4082CB-0188-47D3-9705-6BD81750B4A8}"/>
              </a:ext>
            </a:extLst>
          </p:cNvPr>
          <p:cNvSpPr txBox="1"/>
          <p:nvPr/>
        </p:nvSpPr>
        <p:spPr>
          <a:xfrm>
            <a:off x="0" y="2982468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(only normal cases)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24ECE78-5901-41A6-A9D8-258F8E820C81}"/>
              </a:ext>
            </a:extLst>
          </p:cNvPr>
          <p:cNvSpPr/>
          <p:nvPr/>
        </p:nvSpPr>
        <p:spPr>
          <a:xfrm rot="16200000">
            <a:off x="6318504" y="1370191"/>
            <a:ext cx="502920" cy="47705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FDA7-A7DD-4589-AACF-51AFB30653CF}"/>
              </a:ext>
            </a:extLst>
          </p:cNvPr>
          <p:cNvSpPr txBox="1"/>
          <p:nvPr/>
        </p:nvSpPr>
        <p:spPr>
          <a:xfrm>
            <a:off x="5428871" y="330506"/>
            <a:ext cx="4315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모든 점이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에 가까워지도록 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단순화 해서 생각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모든 점이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에 몰리면 안되므로 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   W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에 대한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restriction term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을 둔다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5BD85B-4F92-4536-8CE6-056823BA04F5}"/>
              </a:ext>
            </a:extLst>
          </p:cNvPr>
          <p:cNvSpPr/>
          <p:nvPr/>
        </p:nvSpPr>
        <p:spPr>
          <a:xfrm>
            <a:off x="5160262" y="3336638"/>
            <a:ext cx="1085090" cy="307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F786-6BF8-454B-BD19-BCCD6586855E}"/>
              </a:ext>
            </a:extLst>
          </p:cNvPr>
          <p:cNvSpPr txBox="1"/>
          <p:nvPr/>
        </p:nvSpPr>
        <p:spPr>
          <a:xfrm>
            <a:off x="8459345" y="3243072"/>
            <a:ext cx="31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Model</a:t>
            </a:r>
            <a:r>
              <a:rPr lang="ko-KR" altLang="en-US" b="1" dirty="0"/>
              <a:t>에 의한 변수 선택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BABB220-EB4B-40C2-B408-1E154FA24442}"/>
              </a:ext>
            </a:extLst>
          </p:cNvPr>
          <p:cNvSpPr/>
          <p:nvPr/>
        </p:nvSpPr>
        <p:spPr>
          <a:xfrm>
            <a:off x="7063359" y="3083433"/>
            <a:ext cx="1066415" cy="77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DA17E-790D-427E-A7FC-FB0A38AA7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92"/>
          <a:stretch/>
        </p:blipFill>
        <p:spPr>
          <a:xfrm>
            <a:off x="1027679" y="2013864"/>
            <a:ext cx="9466702" cy="3143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BA74C8-76BF-4E40-BA93-1C39B03B65E6}"/>
              </a:ext>
            </a:extLst>
          </p:cNvPr>
          <p:cNvSpPr txBox="1"/>
          <p:nvPr/>
        </p:nvSpPr>
        <p:spPr>
          <a:xfrm>
            <a:off x="845494" y="5298381"/>
            <a:ext cx="983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뷴류가</a:t>
            </a:r>
            <a:r>
              <a:rPr lang="ko-KR" altLang="en-US" b="1" dirty="0"/>
              <a:t> 수월한</a:t>
            </a:r>
            <a:r>
              <a:rPr lang="en-US" altLang="ko-KR" dirty="0"/>
              <a:t> Latent </a:t>
            </a:r>
            <a:r>
              <a:rPr lang="en-US" altLang="ko-KR" b="1" dirty="0"/>
              <a:t>space</a:t>
            </a:r>
            <a:r>
              <a:rPr lang="ko-KR" altLang="en-US" dirty="0"/>
              <a:t>로 </a:t>
            </a:r>
            <a:r>
              <a:rPr lang="en-US" altLang="ko-KR" dirty="0"/>
              <a:t>mapping </a:t>
            </a:r>
            <a:r>
              <a:rPr lang="ko-KR" altLang="en-US" dirty="0"/>
              <a:t>해주는 함수를 </a:t>
            </a:r>
            <a:r>
              <a:rPr lang="en-US" altLang="ko-KR" b="1" dirty="0"/>
              <a:t>NN </a:t>
            </a:r>
            <a:r>
              <a:rPr lang="ko-KR" altLang="en-US" b="1" dirty="0"/>
              <a:t>이용하여 찾는다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D9315-0354-4B30-A762-DB3D32F8163E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SVDD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5153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Neural Net</a:t>
            </a:r>
            <a:endParaRPr lang="ko-KR" altLang="en-US" sz="25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9AE2C4B-B59A-432C-BB7A-C23E3ED9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737768"/>
            <a:ext cx="6452407" cy="7585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A22E12-6394-495F-8142-46EFD1646123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E3F7E-D10A-4BA9-B119-03389467CFB0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Keras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u="sng" kern="0" spc="0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https://github.com/raghavchalapathy/oc-nn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77592-AFE8-4D0A-9B3F-BAE44AF1390C}"/>
              </a:ext>
            </a:extLst>
          </p:cNvPr>
          <p:cNvSpPr txBox="1"/>
          <p:nvPr/>
        </p:nvSpPr>
        <p:spPr>
          <a:xfrm>
            <a:off x="8031983" y="5508522"/>
            <a:ext cx="5998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https://arxiv.org/pdf/1802.06360.pdf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0E829-036C-4723-B19C-CD8466ACBC7E}"/>
              </a:ext>
            </a:extLst>
          </p:cNvPr>
          <p:cNvSpPr txBox="1"/>
          <p:nvPr/>
        </p:nvSpPr>
        <p:spPr>
          <a:xfrm>
            <a:off x="3654554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AE)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07725-41BF-4F62-8FF4-1166997F3BC8}"/>
              </a:ext>
            </a:extLst>
          </p:cNvPr>
          <p:cNvSpPr txBox="1"/>
          <p:nvPr/>
        </p:nvSpPr>
        <p:spPr>
          <a:xfrm>
            <a:off x="3654554" y="4159818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Feed-forward NN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4A6293-8BA3-4335-8D42-86CCD4BDA5F9}"/>
              </a:ext>
            </a:extLst>
          </p:cNvPr>
          <p:cNvCxnSpPr/>
          <p:nvPr/>
        </p:nvCxnSpPr>
        <p:spPr>
          <a:xfrm>
            <a:off x="3076575" y="30765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D76E8A-3CC4-4B30-BC37-A2717380D2A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611370" y="3477923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2C8D06-3187-4593-A6FB-F85C649E2359}"/>
              </a:ext>
            </a:extLst>
          </p:cNvPr>
          <p:cNvCxnSpPr/>
          <p:nvPr/>
        </p:nvCxnSpPr>
        <p:spPr>
          <a:xfrm>
            <a:off x="6970778" y="43719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786559-9009-4623-BFB2-85EE64F52D0A}"/>
                  </a:ext>
                </a:extLst>
              </p:cNvPr>
              <p:cNvSpPr txBox="1"/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786559-9009-4623-BFB2-85EE64F5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0DC051-9ED6-4430-8E87-A5B8B5CF5D53}"/>
                  </a:ext>
                </a:extLst>
              </p:cNvPr>
              <p:cNvSpPr txBox="1"/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0DC051-9ED6-4430-8E87-A5B8B5CF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7EBC2E-4873-4698-8A18-973D54C978C0}"/>
              </a:ext>
            </a:extLst>
          </p:cNvPr>
          <p:cNvSpPr/>
          <p:nvPr/>
        </p:nvSpPr>
        <p:spPr>
          <a:xfrm>
            <a:off x="4507992" y="2831592"/>
            <a:ext cx="2249424" cy="64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5E146-D0B0-46DB-8429-B3EAF3C1E2D2}"/>
              </a:ext>
            </a:extLst>
          </p:cNvPr>
          <p:cNvSpPr txBox="1"/>
          <p:nvPr/>
        </p:nvSpPr>
        <p:spPr>
          <a:xfrm>
            <a:off x="6847835" y="2902362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D2860-E642-424D-87ED-8C3FCEF07896}"/>
              </a:ext>
            </a:extLst>
          </p:cNvPr>
          <p:cNvSpPr txBox="1"/>
          <p:nvPr/>
        </p:nvSpPr>
        <p:spPr>
          <a:xfrm>
            <a:off x="0" y="281918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(only normal cases)</a:t>
            </a:r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EC6D5DBD-87A9-4E55-A86A-F0665C6A97BF}"/>
              </a:ext>
            </a:extLst>
          </p:cNvPr>
          <p:cNvSpPr/>
          <p:nvPr/>
        </p:nvSpPr>
        <p:spPr>
          <a:xfrm>
            <a:off x="4270248" y="2916936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8189205-987B-4F14-8546-53509327F9AD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3654554" y="3680460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C280E7-D720-44C6-A62D-5FD93756CCEF}"/>
              </a:ext>
            </a:extLst>
          </p:cNvPr>
          <p:cNvSpPr txBox="1"/>
          <p:nvPr/>
        </p:nvSpPr>
        <p:spPr>
          <a:xfrm>
            <a:off x="2570988" y="577930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Separately trained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EF5B4-CE19-4B05-87B2-FACD80CCC1E5}"/>
              </a:ext>
            </a:extLst>
          </p:cNvPr>
          <p:cNvSpPr/>
          <p:nvPr/>
        </p:nvSpPr>
        <p:spPr>
          <a:xfrm>
            <a:off x="2494788" y="5779307"/>
            <a:ext cx="215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4EAA0E9-93B6-4F2D-9650-041FE3CC02A4}"/>
              </a:ext>
            </a:extLst>
          </p:cNvPr>
          <p:cNvSpPr/>
          <p:nvPr/>
        </p:nvSpPr>
        <p:spPr>
          <a:xfrm>
            <a:off x="8430768" y="2831592"/>
            <a:ext cx="521202" cy="75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998F1-EB73-428F-AB84-71D47CFCF018}"/>
              </a:ext>
            </a:extLst>
          </p:cNvPr>
          <p:cNvSpPr txBox="1"/>
          <p:nvPr/>
        </p:nvSpPr>
        <p:spPr>
          <a:xfrm>
            <a:off x="9216131" y="2819182"/>
            <a:ext cx="174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Embedding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en-US" altLang="ko-KR" b="1" dirty="0"/>
              <a:t>AE </a:t>
            </a:r>
            <a:r>
              <a:rPr lang="ko-KR" altLang="en-US" b="1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55971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Neural Net</a:t>
            </a:r>
            <a:endParaRPr lang="ko-KR" altLang="en-US" sz="25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09D34F-EBF5-41C1-BCE6-99522137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4" y="3149287"/>
            <a:ext cx="5082111" cy="20300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AE042C-245A-468C-BFBC-632BF35F5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6"/>
          <a:stretch/>
        </p:blipFill>
        <p:spPr>
          <a:xfrm>
            <a:off x="6385383" y="1902914"/>
            <a:ext cx="4987059" cy="3276378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6297928-880C-4BAB-B443-9B1566B8265E}"/>
              </a:ext>
            </a:extLst>
          </p:cNvPr>
          <p:cNvSpPr/>
          <p:nvPr/>
        </p:nvSpPr>
        <p:spPr>
          <a:xfrm>
            <a:off x="5528895" y="3469517"/>
            <a:ext cx="484632" cy="738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AEEC7-F536-4D60-A010-4DF5B9E89D64}"/>
              </a:ext>
            </a:extLst>
          </p:cNvPr>
          <p:cNvSpPr txBox="1"/>
          <p:nvPr/>
        </p:nvSpPr>
        <p:spPr>
          <a:xfrm>
            <a:off x="2250771" y="5560552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AE </a:t>
            </a:r>
            <a:r>
              <a:rPr lang="ko-KR" altLang="en-US" b="1" dirty="0"/>
              <a:t>학습 후</a:t>
            </a:r>
            <a:r>
              <a:rPr lang="en-US" altLang="ko-KR" dirty="0"/>
              <a:t>, encoder </a:t>
            </a:r>
            <a:r>
              <a:rPr lang="ko-KR" altLang="en-US" dirty="0" err="1"/>
              <a:t>딴을</a:t>
            </a:r>
            <a:r>
              <a:rPr lang="ko-KR" altLang="en-US" dirty="0"/>
              <a:t> </a:t>
            </a:r>
            <a:r>
              <a:rPr lang="ko-KR" altLang="en-US" b="1" dirty="0"/>
              <a:t>전이학습</a:t>
            </a:r>
            <a:r>
              <a:rPr lang="ko-KR" altLang="en-US" dirty="0"/>
              <a:t> 하여 </a:t>
            </a:r>
            <a:r>
              <a:rPr lang="en-US" altLang="ko-KR" dirty="0"/>
              <a:t>AD</a:t>
            </a:r>
            <a:r>
              <a:rPr lang="ko-KR" altLang="en-US" dirty="0"/>
              <a:t>에 </a:t>
            </a:r>
            <a:r>
              <a:rPr lang="ko-KR" altLang="en-US" b="1" dirty="0"/>
              <a:t>이용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8C7E8C-0CD3-430D-8DFC-B8D5F58D82E8}"/>
              </a:ext>
            </a:extLst>
          </p:cNvPr>
          <p:cNvSpPr/>
          <p:nvPr/>
        </p:nvSpPr>
        <p:spPr>
          <a:xfrm>
            <a:off x="323850" y="2590800"/>
            <a:ext cx="5382006" cy="2686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85681-96D6-423B-9882-B8F165506316}"/>
              </a:ext>
            </a:extLst>
          </p:cNvPr>
          <p:cNvSpPr txBox="1"/>
          <p:nvPr/>
        </p:nvSpPr>
        <p:spPr>
          <a:xfrm>
            <a:off x="446783" y="2727833"/>
            <a:ext cx="16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Pre-training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72AF26-5108-4A3D-963C-58F0F5F599B9}"/>
              </a:ext>
            </a:extLst>
          </p:cNvPr>
          <p:cNvSpPr/>
          <p:nvPr/>
        </p:nvSpPr>
        <p:spPr>
          <a:xfrm>
            <a:off x="6254496" y="1787068"/>
            <a:ext cx="5523153" cy="3489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6494D-91F2-4968-A981-CF7D3FA665C9}"/>
              </a:ext>
            </a:extLst>
          </p:cNvPr>
          <p:cNvSpPr txBox="1"/>
          <p:nvPr/>
        </p:nvSpPr>
        <p:spPr>
          <a:xfrm>
            <a:off x="6385383" y="1862290"/>
            <a:ext cx="16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AE </a:t>
            </a:r>
            <a:r>
              <a:rPr lang="ko-KR" altLang="en-US" b="1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43363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SAD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654554" y="4159818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B7D66D-83DA-4AFD-93C3-991AD847F7BB}"/>
              </a:ext>
            </a:extLst>
          </p:cNvPr>
          <p:cNvSpPr/>
          <p:nvPr/>
        </p:nvSpPr>
        <p:spPr>
          <a:xfrm>
            <a:off x="841248" y="3154757"/>
            <a:ext cx="18821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4EC83-E6B1-438F-A07A-1F07D5559D62}"/>
              </a:ext>
            </a:extLst>
          </p:cNvPr>
          <p:cNvCxnSpPr/>
          <p:nvPr/>
        </p:nvCxnSpPr>
        <p:spPr>
          <a:xfrm>
            <a:off x="3076575" y="30765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A3374E-E40C-4093-AB16-3DE6299ADA34}"/>
              </a:ext>
            </a:extLst>
          </p:cNvPr>
          <p:cNvCxnSpPr>
            <a:cxnSpLocks/>
          </p:cNvCxnSpPr>
          <p:nvPr/>
        </p:nvCxnSpPr>
        <p:spPr>
          <a:xfrm>
            <a:off x="5611370" y="3477923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E177C1-A557-4FD6-BEAC-3BED036BB43D}"/>
              </a:ext>
            </a:extLst>
          </p:cNvPr>
          <p:cNvCxnSpPr/>
          <p:nvPr/>
        </p:nvCxnSpPr>
        <p:spPr>
          <a:xfrm>
            <a:off x="6970778" y="43719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65BE10-3DEA-4BEB-A113-2664F6AC81DD}"/>
              </a:ext>
            </a:extLst>
          </p:cNvPr>
          <p:cNvSpPr txBox="1"/>
          <p:nvPr/>
        </p:nvSpPr>
        <p:spPr>
          <a:xfrm>
            <a:off x="-158496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Y : available label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2C9B2-5C9A-40AA-A6BE-A39E934D105D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/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/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12A42924-4CEA-4391-93D9-282BDFD8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946" y="1427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41183144">
            <a:extLst>
              <a:ext uri="{FF2B5EF4-FFF2-40B4-BE49-F238E27FC236}">
                <a16:creationId xmlns:a16="http://schemas.microsoft.com/office/drawing/2014/main" id="{7A8EFA5D-4AEE-4259-9F3F-8746B379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46" y="1768717"/>
            <a:ext cx="8386250" cy="7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9526A6-1D6E-4E04-888A-89E5AF282064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PyTorch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u="sng" kern="0" spc="0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 https://github.com/lukasruff/Deep-SAD-PyTorch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2FB99-B86D-4E60-BECB-D48AF8DBB1D7}"/>
              </a:ext>
            </a:extLst>
          </p:cNvPr>
          <p:cNvSpPr txBox="1"/>
          <p:nvPr/>
        </p:nvSpPr>
        <p:spPr>
          <a:xfrm>
            <a:off x="8031983" y="5508522"/>
            <a:ext cx="599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http://data.bit.uni-bonn.de/publications/ICML2018.pdf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0CDA576-8EFB-4F1C-8163-07496F1F188E}"/>
              </a:ext>
            </a:extLst>
          </p:cNvPr>
          <p:cNvSpPr/>
          <p:nvPr/>
        </p:nvSpPr>
        <p:spPr>
          <a:xfrm>
            <a:off x="1490472" y="3785616"/>
            <a:ext cx="475488" cy="506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574B-6050-467D-82BB-B289D2BD766C}"/>
              </a:ext>
            </a:extLst>
          </p:cNvPr>
          <p:cNvSpPr txBox="1"/>
          <p:nvPr/>
        </p:nvSpPr>
        <p:spPr>
          <a:xfrm>
            <a:off x="390937" y="4438001"/>
            <a:ext cx="28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라벨 이용하는 것이 특징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5F4C1C-7FC5-4FF3-BDE4-61185FB565BF}"/>
              </a:ext>
            </a:extLst>
          </p:cNvPr>
          <p:cNvSpPr/>
          <p:nvPr/>
        </p:nvSpPr>
        <p:spPr>
          <a:xfrm>
            <a:off x="5843016" y="1768717"/>
            <a:ext cx="3072384" cy="714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0D2F71E-3694-4B35-B2E5-C655478BA51C}"/>
              </a:ext>
            </a:extLst>
          </p:cNvPr>
          <p:cNvSpPr/>
          <p:nvPr/>
        </p:nvSpPr>
        <p:spPr>
          <a:xfrm>
            <a:off x="8699245" y="2617794"/>
            <a:ext cx="310896" cy="39985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22F59C-537A-43A8-8CE0-5EB0C3952394}"/>
                  </a:ext>
                </a:extLst>
              </p:cNvPr>
              <p:cNvSpPr txBox="1"/>
              <p:nvPr/>
            </p:nvSpPr>
            <p:spPr>
              <a:xfrm>
                <a:off x="9070848" y="2582534"/>
                <a:ext cx="3628633" cy="104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</a:rPr>
                  <a:t> : hyperparameter that controls balance between labeled and unlabeled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15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5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</a:rPr>
                  <a:t>: 1 if normal, -1 if anomaly </a:t>
                </a:r>
                <a:endParaRPr lang="ko-KR" altLang="en-US" sz="1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22F59C-537A-43A8-8CE0-5EB0C3952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848" y="2582534"/>
                <a:ext cx="3628633" cy="1042786"/>
              </a:xfrm>
              <a:prstGeom prst="rect">
                <a:avLst/>
              </a:prstGeom>
              <a:blipFill>
                <a:blip r:embed="rId6"/>
                <a:stretch>
                  <a:fillRect l="-672" t="-1754" b="-2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D19D6F2-3F18-469A-AE0F-4FA3CBB58CAD}"/>
              </a:ext>
            </a:extLst>
          </p:cNvPr>
          <p:cNvSpPr txBox="1"/>
          <p:nvPr/>
        </p:nvSpPr>
        <p:spPr>
          <a:xfrm>
            <a:off x="5986272" y="589423"/>
            <a:ext cx="3628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If outlier is close to C, loss gets large</a:t>
            </a: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If normal point is far from C, loss gets also large</a:t>
            </a: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83119F4-061C-425B-B13F-94868B296C79}"/>
              </a:ext>
            </a:extLst>
          </p:cNvPr>
          <p:cNvSpPr/>
          <p:nvPr/>
        </p:nvSpPr>
        <p:spPr>
          <a:xfrm rot="16200000">
            <a:off x="7412753" y="1321560"/>
            <a:ext cx="310896" cy="39985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4BF45-5151-4612-B7AF-B0C1C03BC9AD}"/>
              </a:ext>
            </a:extLst>
          </p:cNvPr>
          <p:cNvSpPr txBox="1"/>
          <p:nvPr/>
        </p:nvSpPr>
        <p:spPr>
          <a:xfrm>
            <a:off x="3670937" y="2753409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AE)</a:t>
            </a:r>
            <a:endParaRPr lang="ko-KR" altLang="en-US" dirty="0"/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B87D4547-EB4B-4750-85DE-359491B16A9A}"/>
              </a:ext>
            </a:extLst>
          </p:cNvPr>
          <p:cNvSpPr/>
          <p:nvPr/>
        </p:nvSpPr>
        <p:spPr>
          <a:xfrm>
            <a:off x="4286631" y="2838753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486756A-097F-4C61-BB92-B24385CB11C1}"/>
              </a:ext>
            </a:extLst>
          </p:cNvPr>
          <p:cNvCxnSpPr>
            <a:stCxn id="30" idx="1"/>
          </p:cNvCxnSpPr>
          <p:nvPr/>
        </p:nvCxnSpPr>
        <p:spPr>
          <a:xfrm rot="10800000" flipV="1">
            <a:off x="3670937" y="3602277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99283B-8188-4935-A745-E26A0D149579}"/>
              </a:ext>
            </a:extLst>
          </p:cNvPr>
          <p:cNvSpPr txBox="1"/>
          <p:nvPr/>
        </p:nvSpPr>
        <p:spPr>
          <a:xfrm>
            <a:off x="2587371" y="5701123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Separately trained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BD7D5A-53CD-4D81-A2C7-13DBFACBF256}"/>
              </a:ext>
            </a:extLst>
          </p:cNvPr>
          <p:cNvSpPr/>
          <p:nvPr/>
        </p:nvSpPr>
        <p:spPr>
          <a:xfrm>
            <a:off x="2511171" y="5701124"/>
            <a:ext cx="215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5BE055-2BC5-44D3-BF41-8B9915A4C51F}"/>
              </a:ext>
            </a:extLst>
          </p:cNvPr>
          <p:cNvSpPr/>
          <p:nvPr/>
        </p:nvSpPr>
        <p:spPr>
          <a:xfrm>
            <a:off x="4523992" y="2758152"/>
            <a:ext cx="2249424" cy="64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1E1B079-E53D-4CC8-875A-432386D18AB5}"/>
              </a:ext>
            </a:extLst>
          </p:cNvPr>
          <p:cNvSpPr/>
          <p:nvPr/>
        </p:nvSpPr>
        <p:spPr>
          <a:xfrm>
            <a:off x="6790756" y="3207287"/>
            <a:ext cx="521202" cy="75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CE0AB-5B78-48C1-B72E-B2064B70FB38}"/>
              </a:ext>
            </a:extLst>
          </p:cNvPr>
          <p:cNvSpPr txBox="1"/>
          <p:nvPr/>
        </p:nvSpPr>
        <p:spPr>
          <a:xfrm>
            <a:off x="7329298" y="3252028"/>
            <a:ext cx="174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Embedding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en-US" altLang="ko-KR" b="1" dirty="0"/>
              <a:t>AE </a:t>
            </a:r>
            <a:r>
              <a:rPr lang="ko-KR" altLang="en-US" b="1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167487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SAD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2A42924-4CEA-4391-93D9-282BDFD8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6806" y="65503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41317600">
            <a:extLst>
              <a:ext uri="{FF2B5EF4-FFF2-40B4-BE49-F238E27FC236}">
                <a16:creationId xmlns:a16="http://schemas.microsoft.com/office/drawing/2014/main" id="{51621656-BF7B-45BD-ACB7-25228516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8" y="1811099"/>
            <a:ext cx="8385048" cy="48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DE666EB-90D6-4894-AAD9-B1E01B1E1CE3}"/>
              </a:ext>
            </a:extLst>
          </p:cNvPr>
          <p:cNvSpPr/>
          <p:nvPr/>
        </p:nvSpPr>
        <p:spPr>
          <a:xfrm>
            <a:off x="6346190" y="4387344"/>
            <a:ext cx="2999232" cy="2359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C6A784-C6E3-451F-9EAD-EEBB846FC684}"/>
              </a:ext>
            </a:extLst>
          </p:cNvPr>
          <p:cNvSpPr/>
          <p:nvPr/>
        </p:nvSpPr>
        <p:spPr>
          <a:xfrm>
            <a:off x="9500870" y="5365752"/>
            <a:ext cx="466344" cy="63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419E6-E08C-4BA4-AE4A-E0C9764FE49E}"/>
              </a:ext>
            </a:extLst>
          </p:cNvPr>
          <p:cNvSpPr txBox="1"/>
          <p:nvPr/>
        </p:nvSpPr>
        <p:spPr>
          <a:xfrm>
            <a:off x="10122662" y="5250333"/>
            <a:ext cx="21636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unseen</a:t>
            </a:r>
            <a:r>
              <a:rPr lang="ko-KR" altLang="en-US" sz="2500" b="1" dirty="0"/>
              <a:t>에도</a:t>
            </a:r>
            <a:endParaRPr lang="en-US" altLang="ko-KR" sz="2500" b="1" dirty="0"/>
          </a:p>
          <a:p>
            <a:r>
              <a:rPr lang="ko-KR" altLang="en-US" sz="2500" b="1" dirty="0"/>
              <a:t>좋은 성능</a:t>
            </a:r>
          </a:p>
        </p:txBody>
      </p:sp>
    </p:spTree>
    <p:extLst>
      <p:ext uri="{BB962C8B-B14F-4D97-AF65-F5344CB8AC3E}">
        <p14:creationId xmlns:p14="http://schemas.microsoft.com/office/powerpoint/2010/main" val="3283572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SAD + AE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CC7-CA16-408D-91FC-EE5FB1468F6C}"/>
              </a:ext>
            </a:extLst>
          </p:cNvPr>
          <p:cNvSpPr txBox="1"/>
          <p:nvPr/>
        </p:nvSpPr>
        <p:spPr>
          <a:xfrm>
            <a:off x="3654554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AE)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654554" y="4159818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4EC83-E6B1-438F-A07A-1F07D5559D62}"/>
              </a:ext>
            </a:extLst>
          </p:cNvPr>
          <p:cNvCxnSpPr/>
          <p:nvPr/>
        </p:nvCxnSpPr>
        <p:spPr>
          <a:xfrm>
            <a:off x="3076575" y="30765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A3374E-E40C-4093-AB16-3DE6299ADA3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11370" y="3477923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E177C1-A557-4FD6-BEAC-3BED036BB43D}"/>
              </a:ext>
            </a:extLst>
          </p:cNvPr>
          <p:cNvCxnSpPr/>
          <p:nvPr/>
        </p:nvCxnSpPr>
        <p:spPr>
          <a:xfrm>
            <a:off x="6970778" y="43719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65BE10-3DEA-4BEB-A113-2664F6AC81DD}"/>
              </a:ext>
            </a:extLst>
          </p:cNvPr>
          <p:cNvSpPr txBox="1"/>
          <p:nvPr/>
        </p:nvSpPr>
        <p:spPr>
          <a:xfrm>
            <a:off x="-158496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Y : available label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2C9B2-5C9A-40AA-A6BE-A39E934D105D}"/>
              </a:ext>
            </a:extLst>
          </p:cNvPr>
          <p:cNvSpPr txBox="1"/>
          <p:nvPr/>
        </p:nvSpPr>
        <p:spPr>
          <a:xfrm>
            <a:off x="839788" y="1911339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-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/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/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12A42924-4CEA-4391-93D9-282BDFD8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946" y="1427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9526A6-1D6E-4E04-888A-89E5AF282064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PyTorch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u="sng" kern="0" spc="0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 https://github.com/lukasruff/Deep-SAD-PyTorch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2FB99-B86D-4E60-BECB-D48AF8DBB1D7}"/>
              </a:ext>
            </a:extLst>
          </p:cNvPr>
          <p:cNvSpPr txBox="1"/>
          <p:nvPr/>
        </p:nvSpPr>
        <p:spPr>
          <a:xfrm>
            <a:off x="8031983" y="5508522"/>
            <a:ext cx="599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http://data.bit.uni-bonn.de/publications/ICML2018.pdf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247265-28AB-4149-918B-FC94A85117D2}"/>
              </a:ext>
            </a:extLst>
          </p:cNvPr>
          <p:cNvSpPr/>
          <p:nvPr/>
        </p:nvSpPr>
        <p:spPr>
          <a:xfrm>
            <a:off x="4507992" y="2831592"/>
            <a:ext cx="2249424" cy="64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9C12F-D8C7-46EA-9E5C-946531C97865}"/>
              </a:ext>
            </a:extLst>
          </p:cNvPr>
          <p:cNvSpPr txBox="1"/>
          <p:nvPr/>
        </p:nvSpPr>
        <p:spPr>
          <a:xfrm>
            <a:off x="6847835" y="2902362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</a:t>
            </a:r>
            <a:endParaRPr lang="ko-KR" altLang="en-US" dirty="0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A1EB0A65-4461-4627-A06D-5F7FB2365DEA}"/>
              </a:ext>
            </a:extLst>
          </p:cNvPr>
          <p:cNvSpPr/>
          <p:nvPr/>
        </p:nvSpPr>
        <p:spPr>
          <a:xfrm>
            <a:off x="4270248" y="2916936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C9CA4D9-2CFE-4C75-829E-EB8158037017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3654554" y="3680460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5CCB51-4E90-4F8F-82AC-1EAA87F4D19A}"/>
              </a:ext>
            </a:extLst>
          </p:cNvPr>
          <p:cNvSpPr txBox="1"/>
          <p:nvPr/>
        </p:nvSpPr>
        <p:spPr>
          <a:xfrm>
            <a:off x="2570988" y="577930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Separately trained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834A60-13C1-42E7-AA11-AD3EF4D1146C}"/>
              </a:ext>
            </a:extLst>
          </p:cNvPr>
          <p:cNvSpPr/>
          <p:nvPr/>
        </p:nvSpPr>
        <p:spPr>
          <a:xfrm>
            <a:off x="2494788" y="5779307"/>
            <a:ext cx="215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02F257C-09EA-492F-B963-C06D3514629D}"/>
              </a:ext>
            </a:extLst>
          </p:cNvPr>
          <p:cNvSpPr/>
          <p:nvPr/>
        </p:nvSpPr>
        <p:spPr>
          <a:xfrm>
            <a:off x="8430768" y="2831592"/>
            <a:ext cx="521202" cy="75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0AC00-9C4E-4F13-8F7A-64C6D2EA6EB3}"/>
              </a:ext>
            </a:extLst>
          </p:cNvPr>
          <p:cNvSpPr txBox="1"/>
          <p:nvPr/>
        </p:nvSpPr>
        <p:spPr>
          <a:xfrm>
            <a:off x="9216131" y="2918400"/>
            <a:ext cx="174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AE</a:t>
            </a:r>
            <a:r>
              <a:rPr lang="ko-KR" altLang="en-US" b="1" dirty="0"/>
              <a:t>와 </a:t>
            </a:r>
            <a:r>
              <a:rPr lang="en-US" altLang="ko-KR" b="1" dirty="0"/>
              <a:t>SAD</a:t>
            </a:r>
            <a:r>
              <a:rPr lang="ko-KR" altLang="en-US" b="1" dirty="0"/>
              <a:t>를 결합</a:t>
            </a:r>
          </a:p>
        </p:txBody>
      </p:sp>
    </p:spTree>
    <p:extLst>
      <p:ext uri="{BB962C8B-B14F-4D97-AF65-F5344CB8AC3E}">
        <p14:creationId xmlns:p14="http://schemas.microsoft.com/office/powerpoint/2010/main" val="1825633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740C825-FFDD-4624-A811-CD77AC46C81E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30DE-CED1-4C2B-A89B-E21DE27A602A}"/>
              </a:ext>
            </a:extLst>
          </p:cNvPr>
          <p:cNvSpPr txBox="1"/>
          <p:nvPr/>
        </p:nvSpPr>
        <p:spPr>
          <a:xfrm>
            <a:off x="915464" y="898602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summary</a:t>
            </a:r>
            <a:endParaRPr lang="ko-KR" altLang="en-US" sz="25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22F7233-03AE-4131-885B-9CDC342C6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423"/>
              </p:ext>
            </p:extLst>
          </p:nvPr>
        </p:nvGraphicFramePr>
        <p:xfrm>
          <a:off x="836942" y="1794044"/>
          <a:ext cx="10518116" cy="47192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2493">
                  <a:extLst>
                    <a:ext uri="{9D8B030D-6E8A-4147-A177-3AD203B41FA5}">
                      <a16:colId xmlns:a16="http://schemas.microsoft.com/office/drawing/2014/main" val="4179682467"/>
                    </a:ext>
                  </a:extLst>
                </a:gridCol>
                <a:gridCol w="2600447">
                  <a:extLst>
                    <a:ext uri="{9D8B030D-6E8A-4147-A177-3AD203B41FA5}">
                      <a16:colId xmlns:a16="http://schemas.microsoft.com/office/drawing/2014/main" val="1956794059"/>
                    </a:ext>
                  </a:extLst>
                </a:gridCol>
                <a:gridCol w="2552646">
                  <a:extLst>
                    <a:ext uri="{9D8B030D-6E8A-4147-A177-3AD203B41FA5}">
                      <a16:colId xmlns:a16="http://schemas.microsoft.com/office/drawing/2014/main" val="1106424516"/>
                    </a:ext>
                  </a:extLst>
                </a:gridCol>
                <a:gridCol w="3202530">
                  <a:extLst>
                    <a:ext uri="{9D8B030D-6E8A-4147-A177-3AD203B41FA5}">
                      <a16:colId xmlns:a16="http://schemas.microsoft.com/office/drawing/2014/main" val="515149843"/>
                    </a:ext>
                  </a:extLst>
                </a:gridCol>
              </a:tblGrid>
              <a:tr h="358839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Deep/shallow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 label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Main idea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694828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OC-SVM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Shallow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-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973531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Deep SVDD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Deep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NN feature extractor + 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SVM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502771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Deep SAD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Deep SVDD</a:t>
                      </a:r>
                      <a:endParaRPr lang="ko-KR" altLang="en-US" sz="16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available label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646191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Deep SAD</a:t>
                      </a:r>
                      <a:endParaRPr lang="ko-KR" altLang="en-US" sz="1600" b="1" dirty="0"/>
                    </a:p>
                    <a:p>
                      <a:pPr algn="l" latinLnBrk="1"/>
                      <a:r>
                        <a:rPr lang="en-US" altLang="ko-KR" sz="1600" b="1" dirty="0"/>
                        <a:t>+AE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Deep SAD</a:t>
                      </a:r>
                      <a:endParaRPr lang="ko-KR" altLang="en-US" sz="16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68634"/>
                  </a:ext>
                </a:extLst>
              </a:tr>
              <a:tr h="11477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OC-neural net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Deep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Fully NN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Use AE 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6191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9FA38A-81E1-44B1-BAA2-6C3A818F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36" y="205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2CF1A-9E1C-4EC4-B0E1-762D5F00F6F8}"/>
              </a:ext>
            </a:extLst>
          </p:cNvPr>
          <p:cNvSpPr/>
          <p:nvPr/>
        </p:nvSpPr>
        <p:spPr>
          <a:xfrm>
            <a:off x="915464" y="2240280"/>
            <a:ext cx="9755584" cy="529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AFFCC9-F736-4A22-A8C7-A252B5863719}"/>
              </a:ext>
            </a:extLst>
          </p:cNvPr>
          <p:cNvSpPr/>
          <p:nvPr/>
        </p:nvSpPr>
        <p:spPr>
          <a:xfrm>
            <a:off x="915464" y="3768238"/>
            <a:ext cx="9755584" cy="1535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8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740C825-FFDD-4624-A811-CD77AC46C81E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30DE-CED1-4C2B-A89B-E21DE27A602A}"/>
              </a:ext>
            </a:extLst>
          </p:cNvPr>
          <p:cNvSpPr txBox="1"/>
          <p:nvPr/>
        </p:nvSpPr>
        <p:spPr>
          <a:xfrm>
            <a:off x="915464" y="898602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Conclusion</a:t>
            </a:r>
            <a:endParaRPr lang="ko-KR" altLang="en-US" sz="25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FA38A-81E1-44B1-BAA2-6C3A818F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36" y="205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468FE-5CD2-4587-9EA2-1DCFD1C4208B}"/>
              </a:ext>
            </a:extLst>
          </p:cNvPr>
          <p:cNvSpPr txBox="1"/>
          <p:nvPr/>
        </p:nvSpPr>
        <p:spPr>
          <a:xfrm>
            <a:off x="1170432" y="2139696"/>
            <a:ext cx="9546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b="1" dirty="0"/>
              <a:t>OC – SVM </a:t>
            </a:r>
            <a:r>
              <a:rPr lang="ko-KR" altLang="en-US" sz="2500" b="1" dirty="0"/>
              <a:t>기반</a:t>
            </a:r>
            <a:r>
              <a:rPr lang="ko-KR" altLang="en-US" sz="2500" dirty="0"/>
              <a:t>의</a:t>
            </a:r>
            <a:r>
              <a:rPr lang="ko-KR" altLang="en-US" sz="2500" b="1" dirty="0"/>
              <a:t> </a:t>
            </a:r>
            <a:r>
              <a:rPr lang="en-US" altLang="ko-KR" sz="2500" dirty="0"/>
              <a:t>Deep</a:t>
            </a:r>
            <a:r>
              <a:rPr lang="ko-KR" altLang="en-US" sz="2500" dirty="0"/>
              <a:t>한 방법</a:t>
            </a:r>
            <a:r>
              <a:rPr lang="en-US" altLang="ko-KR" sz="2500" dirty="0"/>
              <a:t>, shallow</a:t>
            </a:r>
            <a:r>
              <a:rPr lang="ko-KR" altLang="en-US" sz="2500" dirty="0"/>
              <a:t>한 방법 </a:t>
            </a:r>
            <a:r>
              <a:rPr lang="ko-KR" altLang="en-US" sz="2500" b="1" dirty="0"/>
              <a:t>성능 평가 </a:t>
            </a:r>
            <a:r>
              <a:rPr lang="ko-KR" altLang="en-US" sz="2500" dirty="0"/>
              <a:t>후 적용 검토</a:t>
            </a:r>
            <a:endParaRPr lang="en-US" altLang="ko-KR" sz="2500" dirty="0"/>
          </a:p>
          <a:p>
            <a:pPr marL="285750" indent="-285750">
              <a:buFontTx/>
              <a:buChar char="-"/>
            </a:pPr>
            <a:endParaRPr lang="en-US" altLang="ko-KR" sz="2500" dirty="0"/>
          </a:p>
          <a:p>
            <a:pPr marL="285750" indent="-285750">
              <a:buFontTx/>
              <a:buChar char="-"/>
            </a:pPr>
            <a:r>
              <a:rPr lang="ko-KR" altLang="en-US" sz="2500" dirty="0"/>
              <a:t>후에</a:t>
            </a:r>
            <a:r>
              <a:rPr lang="en-US" altLang="ko-KR" sz="2500" dirty="0"/>
              <a:t> </a:t>
            </a:r>
            <a:r>
              <a:rPr lang="en-US" altLang="ko-KR" sz="2500" b="1" dirty="0"/>
              <a:t>GAN</a:t>
            </a:r>
            <a:r>
              <a:rPr lang="ko-KR" altLang="en-US" sz="2500" dirty="0"/>
              <a:t> 이용한</a:t>
            </a:r>
            <a:r>
              <a:rPr lang="en-US" altLang="ko-KR" sz="2500" dirty="0"/>
              <a:t> </a:t>
            </a:r>
            <a:r>
              <a:rPr lang="en-US" altLang="ko-KR" sz="2500" b="1" dirty="0"/>
              <a:t>Over-sampling</a:t>
            </a:r>
            <a:r>
              <a:rPr lang="ko-KR" altLang="en-US" sz="2500" dirty="0"/>
              <a:t> 방법도 </a:t>
            </a:r>
            <a:r>
              <a:rPr lang="ko-KR" altLang="en-US" sz="2500" b="1" dirty="0"/>
              <a:t>검토</a:t>
            </a:r>
          </a:p>
        </p:txBody>
      </p:sp>
    </p:spTree>
    <p:extLst>
      <p:ext uri="{BB962C8B-B14F-4D97-AF65-F5344CB8AC3E}">
        <p14:creationId xmlns:p14="http://schemas.microsoft.com/office/powerpoint/2010/main" val="32193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Review of anomaly model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20373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Next step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619169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3AB03-403A-4082-97B8-D40CF968A569}"/>
              </a:ext>
            </a:extLst>
          </p:cNvPr>
          <p:cNvSpPr txBox="1"/>
          <p:nvPr/>
        </p:nvSpPr>
        <p:spPr>
          <a:xfrm>
            <a:off x="1179310" y="1491627"/>
            <a:ext cx="95463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b="1" dirty="0" err="1"/>
              <a:t>전처리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pipeline </a:t>
            </a:r>
            <a:r>
              <a:rPr lang="ko-KR" altLang="en-US" sz="2500" b="1" dirty="0"/>
              <a:t>구축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en-US" altLang="ko-KR" sz="2500" b="1" dirty="0"/>
              <a:t>Scikit learn </a:t>
            </a:r>
            <a:r>
              <a:rPr lang="ko-KR" altLang="en-US" sz="2500" b="1" dirty="0"/>
              <a:t>이용 </a:t>
            </a:r>
            <a:r>
              <a:rPr lang="en-US" altLang="ko-KR" sz="2500" b="1" dirty="0"/>
              <a:t>baseline</a:t>
            </a:r>
            <a:r>
              <a:rPr lang="ko-KR" altLang="en-US" sz="2500" b="1" dirty="0"/>
              <a:t> 설정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en-US" altLang="ko-KR" sz="2500" b="1" dirty="0"/>
              <a:t>GPU </a:t>
            </a:r>
            <a:r>
              <a:rPr lang="ko-KR" altLang="en-US" sz="2500" b="1" dirty="0"/>
              <a:t>서버 확보 후 </a:t>
            </a:r>
            <a:r>
              <a:rPr lang="en-US" altLang="ko-KR" sz="2500" b="1" dirty="0"/>
              <a:t>deep</a:t>
            </a:r>
            <a:r>
              <a:rPr lang="ko-KR" altLang="en-US" sz="2500" b="1" dirty="0"/>
              <a:t>한 방식 </a:t>
            </a:r>
            <a:r>
              <a:rPr lang="en-US" altLang="ko-KR" sz="2500" b="1" dirty="0"/>
              <a:t>test</a:t>
            </a:r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ko-KR" altLang="en-US" sz="2500" b="1" dirty="0"/>
              <a:t>성능비교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ko-KR" altLang="en-US" sz="2500" b="1" dirty="0"/>
              <a:t>최종 선정 모델 </a:t>
            </a:r>
            <a:r>
              <a:rPr lang="en-US" altLang="ko-KR" sz="2500" b="1" dirty="0"/>
              <a:t>parameter</a:t>
            </a:r>
            <a:r>
              <a:rPr lang="ko-KR" altLang="en-US" sz="2500" b="1" dirty="0"/>
              <a:t> 최적화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8948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E67E9E-9E21-47A9-AF2E-F4F04D15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89" y="2314398"/>
            <a:ext cx="10297962" cy="2534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A8CA1F-CA78-4024-9B07-31C8CEE1F1F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A9D48-8BEC-4255-9DD6-973544310EC2}"/>
              </a:ext>
            </a:extLst>
          </p:cNvPr>
          <p:cNvSpPr txBox="1"/>
          <p:nvPr/>
        </p:nvSpPr>
        <p:spPr>
          <a:xfrm>
            <a:off x="3986784" y="5179006"/>
            <a:ext cx="61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https://arxiv.org/pdf/2009.11732.pdf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3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Definition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0835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Anomaly(= novelty, outlier) 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algn="l"/>
            <a:r>
              <a:rPr lang="en-US" altLang="ko-KR" sz="2500" b="0" i="0" u="none" strike="noStrike" baseline="0" dirty="0">
                <a:latin typeface="+mn-ea"/>
              </a:rPr>
              <a:t>- An </a:t>
            </a:r>
            <a:r>
              <a:rPr lang="en-US" altLang="ko-KR" sz="2500" b="1" i="0" u="none" strike="noStrike" baseline="0" dirty="0">
                <a:latin typeface="+mn-ea"/>
              </a:rPr>
              <a:t>anomaly</a:t>
            </a:r>
            <a:r>
              <a:rPr lang="en-US" altLang="ko-KR" sz="2500" b="0" i="0" u="none" strike="noStrike" baseline="0" dirty="0">
                <a:latin typeface="+mn-ea"/>
              </a:rPr>
              <a:t> is an observation that </a:t>
            </a:r>
            <a:r>
              <a:rPr lang="en-US" altLang="ko-KR" sz="2500" b="1" i="0" u="none" strike="noStrike" baseline="0" dirty="0">
                <a:latin typeface="+mn-ea"/>
              </a:rPr>
              <a:t>deviates</a:t>
            </a:r>
            <a:r>
              <a:rPr lang="en-US" altLang="ko-KR" sz="2500" b="0" i="0" u="none" strike="noStrike" baseline="0" dirty="0">
                <a:latin typeface="+mn-ea"/>
              </a:rPr>
              <a:t> </a:t>
            </a:r>
            <a:r>
              <a:rPr lang="en-US" altLang="ko-KR" sz="2500" b="1" i="0" u="none" strike="noStrike" baseline="0" dirty="0">
                <a:latin typeface="+mn-ea"/>
              </a:rPr>
              <a:t>considerably</a:t>
            </a:r>
            <a:r>
              <a:rPr lang="en-US" altLang="ko-KR" sz="2500" b="0" i="0" u="none" strike="noStrike" baseline="0" dirty="0">
                <a:latin typeface="+mn-ea"/>
              </a:rPr>
              <a:t> from some </a:t>
            </a:r>
            <a:r>
              <a:rPr lang="en-US" altLang="ko-KR" sz="2500" b="1" i="0" u="none" strike="noStrike" baseline="0" dirty="0">
                <a:latin typeface="+mn-ea"/>
              </a:rPr>
              <a:t>concept of normality</a:t>
            </a:r>
            <a:endParaRPr lang="ko-KR" altLang="en-US" sz="25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8A487B-6870-4954-8A71-0827A181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56" y="3263114"/>
            <a:ext cx="3635128" cy="33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Notation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40B68-83BF-412D-BE8E-CF2163A38C52}"/>
                  </a:ext>
                </a:extLst>
              </p:cNvPr>
              <p:cNvSpPr txBox="1"/>
              <p:nvPr/>
            </p:nvSpPr>
            <p:spPr>
              <a:xfrm>
                <a:off x="969264" y="1929384"/>
                <a:ext cx="10835640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2500" b="1" dirty="0">
                    <a:latin typeface="+mn-ea"/>
                  </a:rPr>
                  <a:t>P</a:t>
                </a:r>
                <a:r>
                  <a:rPr lang="en-US" altLang="ko-KR" sz="2500" dirty="0">
                    <a:latin typeface="+mn-ea"/>
                  </a:rPr>
                  <a:t> : dist. of overall data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25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2500" b="1" dirty="0">
                    <a:latin typeface="+mn-ea"/>
                  </a:rPr>
                  <a:t>P+ </a:t>
                </a:r>
                <a:r>
                  <a:rPr lang="en-US" altLang="ko-KR" sz="2500" dirty="0">
                    <a:latin typeface="+mn-ea"/>
                  </a:rPr>
                  <a:t>: dist. of normal data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25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2500" b="1" dirty="0">
                    <a:latin typeface="+mn-ea"/>
                  </a:rPr>
                  <a:t>P-</a:t>
                </a:r>
                <a:r>
                  <a:rPr lang="en-US" altLang="ko-KR" sz="2500" dirty="0">
                    <a:latin typeface="+mn-ea"/>
                  </a:rPr>
                  <a:t> : dist. of anomaly </a:t>
                </a:r>
              </a:p>
              <a:p>
                <a:endParaRPr lang="en-US" altLang="ko-KR" sz="25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l-GR" altLang="ko-K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𝜜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500" dirty="0">
                    <a:latin typeface="+mn-ea"/>
                  </a:rPr>
                  <a:t>: set of anomaly</a:t>
                </a:r>
                <a:endParaRPr lang="ko-KR" altLang="en-US" sz="25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40B68-83BF-412D-BE8E-CF2163A38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1929384"/>
                <a:ext cx="10835640" cy="2785378"/>
              </a:xfrm>
              <a:prstGeom prst="rect">
                <a:avLst/>
              </a:prstGeom>
              <a:blipFill>
                <a:blip r:embed="rId3"/>
                <a:stretch>
                  <a:fillRect l="-1125" t="-3728" b="-4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0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Main concept of AD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10276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Main idea </a:t>
            </a:r>
            <a:r>
              <a:rPr lang="en-US" altLang="ko-KR" sz="2500" dirty="0">
                <a:latin typeface="+mn-ea"/>
              </a:rPr>
              <a:t>: model learns normal cases and </a:t>
            </a:r>
            <a:r>
              <a:rPr lang="en-US" altLang="ko-KR" sz="2500" b="1" dirty="0">
                <a:latin typeface="+mn-ea"/>
              </a:rPr>
              <a:t>deviations</a:t>
            </a:r>
            <a:r>
              <a:rPr lang="en-US" altLang="ko-KR" sz="2500" dirty="0">
                <a:latin typeface="+mn-ea"/>
              </a:rPr>
              <a:t> from it </a:t>
            </a:r>
            <a:r>
              <a:rPr lang="en-US" altLang="ko-KR" sz="2500" b="1" dirty="0">
                <a:latin typeface="+mn-ea"/>
              </a:rPr>
              <a:t>as anomaly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Assumption1</a:t>
            </a:r>
            <a:r>
              <a:rPr lang="en-US" altLang="ko-KR" sz="2500" dirty="0">
                <a:latin typeface="+mn-ea"/>
              </a:rPr>
              <a:t>) Data is </a:t>
            </a:r>
            <a:r>
              <a:rPr lang="en-US" altLang="ko-KR" sz="2500" b="1" dirty="0">
                <a:latin typeface="+mn-ea"/>
              </a:rPr>
              <a:t>stationary</a:t>
            </a:r>
            <a:r>
              <a:rPr lang="en-US" altLang="ko-KR" sz="2500" dirty="0">
                <a:latin typeface="+mn-ea"/>
              </a:rPr>
              <a:t>(but claim pattern may changes rapidly)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Assumption2</a:t>
            </a:r>
            <a:r>
              <a:rPr lang="en-US" altLang="ko-KR" sz="2500" dirty="0">
                <a:latin typeface="+mn-ea"/>
              </a:rPr>
              <a:t>) P- is </a:t>
            </a:r>
            <a:r>
              <a:rPr lang="en-US" altLang="ko-KR" sz="2500" b="1" dirty="0">
                <a:latin typeface="+mn-ea"/>
              </a:rPr>
              <a:t>uniform</a:t>
            </a:r>
            <a:r>
              <a:rPr lang="en-US" altLang="ko-KR" sz="2500" dirty="0">
                <a:latin typeface="+mn-ea"/>
              </a:rPr>
              <a:t> dist. (anomaly occurs uniformly in feature space) 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ko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85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Dataset settings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68895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Unsupervised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08356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dirty="0">
                <a:latin typeface="+mn-ea"/>
              </a:rPr>
              <a:t>Most </a:t>
            </a:r>
            <a:r>
              <a:rPr lang="en-US" altLang="ko-KR" sz="2500" b="1" dirty="0">
                <a:latin typeface="+mn-ea"/>
              </a:rPr>
              <a:t>common</a:t>
            </a:r>
            <a:r>
              <a:rPr lang="en-US" altLang="ko-KR" sz="2500" dirty="0">
                <a:latin typeface="+mn-ea"/>
              </a:rPr>
              <a:t> way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Assumption</a:t>
            </a:r>
          </a:p>
          <a:p>
            <a:r>
              <a:rPr lang="en-US" altLang="ko-KR" sz="2500" dirty="0">
                <a:latin typeface="+mn-ea"/>
              </a:rPr>
              <a:t>	</a:t>
            </a:r>
          </a:p>
          <a:p>
            <a:r>
              <a:rPr lang="en-US" altLang="ko-KR" sz="2500" dirty="0">
                <a:latin typeface="+mn-ea"/>
              </a:rPr>
              <a:t>	:  X ~ P, where P=P+ 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Robust assumption </a:t>
            </a:r>
            <a:r>
              <a:rPr lang="en-US" altLang="ko-KR" sz="2500" dirty="0">
                <a:latin typeface="+mn-ea"/>
              </a:rPr>
              <a:t>(ex. Robust AE)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lvl="1"/>
            <a:r>
              <a:rPr lang="en-US" altLang="ko-KR" sz="2500" dirty="0">
                <a:latin typeface="+mn-ea"/>
              </a:rPr>
              <a:t>	: X ~ n</a:t>
            </a:r>
            <a:r>
              <a:rPr lang="ko-KR" altLang="en-US" sz="2500" dirty="0">
                <a:latin typeface="+mn-ea"/>
              </a:rPr>
              <a:t>*</a:t>
            </a:r>
            <a:r>
              <a:rPr lang="en-US" altLang="ko-KR" sz="2500" dirty="0">
                <a:latin typeface="+mn-ea"/>
              </a:rPr>
              <a:t>P+ + (1-n)</a:t>
            </a:r>
            <a:r>
              <a:rPr lang="ko-KR" altLang="en-US" sz="2500" dirty="0">
                <a:latin typeface="+mn-ea"/>
              </a:rPr>
              <a:t>*</a:t>
            </a:r>
            <a:r>
              <a:rPr lang="en-US" altLang="ko-KR" sz="2500" dirty="0">
                <a:latin typeface="+mn-ea"/>
              </a:rPr>
              <a:t>P- , where P = [P+, P-]</a:t>
            </a:r>
          </a:p>
          <a:p>
            <a:pPr lvl="1"/>
            <a:endParaRPr lang="en-US" altLang="ko-KR" sz="2500" dirty="0">
              <a:latin typeface="+mn-ea"/>
            </a:endParaRPr>
          </a:p>
          <a:p>
            <a:pPr lvl="1"/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29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927</Words>
  <Application>Microsoft Office PowerPoint</Application>
  <PresentationFormat>와이드스크린</PresentationFormat>
  <Paragraphs>255</Paragraphs>
  <Slides>31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-apple-system</vt:lpstr>
      <vt:lpstr>Cambria Math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주엽</dc:creator>
  <cp:lastModifiedBy>백 주엽</cp:lastModifiedBy>
  <cp:revision>282</cp:revision>
  <dcterms:created xsi:type="dcterms:W3CDTF">2021-04-25T08:41:47Z</dcterms:created>
  <dcterms:modified xsi:type="dcterms:W3CDTF">2021-04-30T10:54:43Z</dcterms:modified>
</cp:coreProperties>
</file>