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41805603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3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32"/>
          <p:cNvSpPr txBox="1">
            <a:spLocks noGrp="1"/>
          </p:cNvSpPr>
          <p:nvPr>
            <p:ph type="ctrTitle"/>
          </p:nvPr>
        </p:nvSpPr>
        <p:spPr>
          <a:xfrm>
            <a:off x="685800" y="1991825"/>
            <a:ext cx="45390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pic>
        <p:nvPicPr>
          <p:cNvPr id="32" name="Google Shape;32;p3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 name="Google Shape;33;p37"/>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4" name="Google Shape;34;p37"/>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600"/>
              </a:spcBef>
              <a:spcAft>
                <a:spcPts val="0"/>
              </a:spcAft>
              <a:buSzPts val="24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35" name="Google Shape;35;p3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53"/>
        <p:cNvGrpSpPr/>
        <p:nvPr/>
      </p:nvGrpSpPr>
      <p:grpSpPr>
        <a:xfrm>
          <a:off x="0" y="0"/>
          <a:ext cx="0" cy="0"/>
          <a:chOff x="0" y="0"/>
          <a:chExt cx="0" cy="0"/>
        </a:xfrm>
      </p:grpSpPr>
      <p:pic>
        <p:nvPicPr>
          <p:cNvPr id="54" name="Google Shape;54;p4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5" name="Google Shape;55;p4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endParaRPr/>
          </a:p>
        </p:txBody>
      </p:sp>
      <p:sp>
        <p:nvSpPr>
          <p:cNvPr id="7" name="Google Shape;7;p3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marR="0" lvl="0" indent="-342900" algn="l" rtl="0">
              <a:lnSpc>
                <a:spcPct val="115000"/>
              </a:lnSpc>
              <a:spcBef>
                <a:spcPts val="600"/>
              </a:spcBef>
              <a:spcAft>
                <a:spcPts val="0"/>
              </a:spcAft>
              <a:buClr>
                <a:schemeClr val="accent5"/>
              </a:buClr>
              <a:buSzPts val="18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115000"/>
              </a:lnSpc>
              <a:spcBef>
                <a:spcPts val="0"/>
              </a:spcBef>
              <a:spcAft>
                <a:spcPts val="0"/>
              </a:spcAft>
              <a:buClr>
                <a:schemeClr val="accent5"/>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115000"/>
              </a:lnSpc>
              <a:spcBef>
                <a:spcPts val="0"/>
              </a:spcBef>
              <a:spcAft>
                <a:spcPts val="0"/>
              </a:spcAft>
              <a:buClr>
                <a:schemeClr val="accent5"/>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6pPr>
            <a:lvl7pPr marL="3200400" marR="0" lvl="6"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7pPr>
            <a:lvl8pPr marL="3657600" marR="0" lvl="7"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8pPr>
            <a:lvl9pPr marL="4114800" marR="0" lvl="8"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9pPr>
          </a:lstStyle>
          <a:p>
            <a:endParaRPr/>
          </a:p>
        </p:txBody>
      </p:sp>
      <p:sp>
        <p:nvSpPr>
          <p:cNvPr id="8" name="Google Shape;8;p3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who.int/healthinfo/global_burden_%20disease/GlobalHealthRisks_report_full.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rPr lang="en-IN"/>
              <a:t>Air Quality Index Prediction In Guwahati</a:t>
            </a:r>
            <a:endParaRPr/>
          </a:p>
        </p:txBody>
      </p:sp>
      <p:pic>
        <p:nvPicPr>
          <p:cNvPr id="105" name="Google Shape;105;p1"/>
          <p:cNvPicPr preferRelativeResize="0"/>
          <p:nvPr/>
        </p:nvPicPr>
        <p:blipFill rotWithShape="1">
          <a:blip r:embed="rId3">
            <a:alphaModFix/>
          </a:blip>
          <a:srcRect b="0" l="0" r="0" t="0"/>
          <a:stretch/>
        </p:blipFill>
        <p:spPr>
          <a:xfrm>
            <a:off x="5894475" y="1050906"/>
            <a:ext cx="1782850" cy="2031750"/>
          </a:xfrm>
          <a:prstGeom prst="rect">
            <a:avLst/>
          </a:prstGeom>
          <a:noFill/>
          <a:ln>
            <a:noFill/>
          </a:ln>
        </p:spPr>
      </p:pic>
      <p:pic>
        <p:nvPicPr>
          <p:cNvPr id="106" name="Google Shape;106;p1"/>
          <p:cNvPicPr preferRelativeResize="0"/>
          <p:nvPr/>
        </p:nvPicPr>
        <p:blipFill rotWithShape="1">
          <a:blip r:embed="rId4">
            <a:alphaModFix/>
          </a:blip>
          <a:srcRect b="0" l="0" r="0" t="0"/>
          <a:stretch/>
        </p:blipFill>
        <p:spPr>
          <a:xfrm>
            <a:off x="5320814" y="378324"/>
            <a:ext cx="662500" cy="726550"/>
          </a:xfrm>
          <a:prstGeom prst="rect">
            <a:avLst/>
          </a:prstGeom>
          <a:noFill/>
          <a:ln>
            <a:noFill/>
          </a:ln>
        </p:spPr>
      </p:pic>
      <p:pic>
        <p:nvPicPr>
          <p:cNvPr id="107" name="Google Shape;107;p1"/>
          <p:cNvPicPr preferRelativeResize="0"/>
          <p:nvPr/>
        </p:nvPicPr>
        <p:blipFill rotWithShape="1">
          <a:blip r:embed="rId5">
            <a:alphaModFix/>
          </a:blip>
          <a:srcRect b="0" l="0" r="0" t="0"/>
          <a:stretch/>
        </p:blipFill>
        <p:spPr>
          <a:xfrm>
            <a:off x="7593770" y="884611"/>
            <a:ext cx="482075" cy="525200"/>
          </a:xfrm>
          <a:prstGeom prst="rect">
            <a:avLst/>
          </a:prstGeom>
          <a:noFill/>
          <a:ln>
            <a:noFill/>
          </a:ln>
        </p:spPr>
      </p:pic>
      <p:pic>
        <p:nvPicPr>
          <p:cNvPr id="108" name="Google Shape;108;p1"/>
          <p:cNvPicPr preferRelativeResize="0"/>
          <p:nvPr/>
        </p:nvPicPr>
        <p:blipFill rotWithShape="1">
          <a:blip r:embed="rId6">
            <a:alphaModFix/>
          </a:blip>
          <a:srcRect b="0" l="0" r="0" t="0"/>
          <a:stretch/>
        </p:blipFill>
        <p:spPr>
          <a:xfrm>
            <a:off x="5621692" y="4034576"/>
            <a:ext cx="586165" cy="686300"/>
          </a:xfrm>
          <a:prstGeom prst="rect">
            <a:avLst/>
          </a:prstGeom>
          <a:noFill/>
          <a:ln>
            <a:noFill/>
          </a:ln>
        </p:spPr>
      </p:pic>
      <p:pic>
        <p:nvPicPr>
          <p:cNvPr id="109" name="Google Shape;109;p1"/>
          <p:cNvPicPr preferRelativeResize="0"/>
          <p:nvPr/>
        </p:nvPicPr>
        <p:blipFill rotWithShape="1">
          <a:blip r:embed="rId7">
            <a:alphaModFix/>
          </a:blip>
          <a:srcRect b="0" l="0" r="0" t="0"/>
          <a:stretch/>
        </p:blipFill>
        <p:spPr>
          <a:xfrm>
            <a:off x="8404399" y="3624439"/>
            <a:ext cx="321850" cy="448425"/>
          </a:xfrm>
          <a:prstGeom prst="rect">
            <a:avLst/>
          </a:prstGeom>
          <a:noFill/>
          <a:ln>
            <a:noFill/>
          </a:ln>
        </p:spPr>
      </p:pic>
      <p:pic>
        <p:nvPicPr>
          <p:cNvPr id="110" name="Google Shape;110;p1"/>
          <p:cNvPicPr preferRelativeResize="0"/>
          <p:nvPr/>
        </p:nvPicPr>
        <p:blipFill rotWithShape="1">
          <a:blip r:embed="rId7">
            <a:alphaModFix/>
          </a:blip>
          <a:srcRect b="0" l="0" r="0" t="0"/>
          <a:stretch/>
        </p:blipFill>
        <p:spPr>
          <a:xfrm>
            <a:off x="8664593" y="3757882"/>
            <a:ext cx="321850" cy="448425"/>
          </a:xfrm>
          <a:prstGeom prst="rect">
            <a:avLst/>
          </a:prstGeom>
          <a:noFill/>
          <a:ln>
            <a:noFill/>
          </a:ln>
        </p:spPr>
      </p:pic>
      <p:sp>
        <p:nvSpPr>
          <p:cNvPr id="111" name="Google Shape;111;p1"/>
          <p:cNvSpPr txBox="1"/>
          <p:nvPr/>
        </p:nvSpPr>
        <p:spPr>
          <a:xfrm>
            <a:off x="4630450" y="4598712"/>
            <a:ext cx="4034100" cy="6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Arial"/>
                <a:ea typeface="Arial"/>
                <a:cs typeface="Arial"/>
                <a:sym typeface="Arial"/>
              </a:rPr>
              <a:t>By- Randwip Ghosh(17/049)</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Arial"/>
                <a:ea typeface="Arial"/>
                <a:cs typeface="Arial"/>
                <a:sym typeface="Arial"/>
              </a:rPr>
              <a:t>       Sangramjit Dutta (17/314)</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Arial"/>
                <a:ea typeface="Arial"/>
                <a:cs typeface="Arial"/>
                <a:sym typeface="Arial"/>
              </a:rPr>
              <a:t>       Aicheng Jaohai(17/376)</a:t>
            </a:r>
            <a:endParaRPr b="0" i="0" sz="2000" u="none" cap="none" strike="noStrike">
              <a:solidFill>
                <a:srgbClr val="FFFFFF"/>
              </a:solidFill>
              <a:latin typeface="Arial"/>
              <a:ea typeface="Arial"/>
              <a:cs typeface="Arial"/>
              <a:sym typeface="Arial"/>
            </a:endParaRPr>
          </a:p>
        </p:txBody>
      </p:sp>
      <p:sp>
        <p:nvSpPr>
          <p:cNvPr id="112" name="Google Shape;112;p1"/>
          <p:cNvSpPr txBox="1"/>
          <p:nvPr/>
        </p:nvSpPr>
        <p:spPr>
          <a:xfrm flipH="1">
            <a:off x="-1043" y="4145700"/>
            <a:ext cx="3306600" cy="972000"/>
          </a:xfrm>
          <a:prstGeom prst="rect">
            <a:avLst/>
          </a:prstGeom>
          <a:noFill/>
          <a:ln>
            <a:noFill/>
          </a:ln>
        </p:spPr>
        <p:txBody>
          <a:bodyPr anchorCtr="0" anchor="t"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IN" sz="1800">
                <a:solidFill>
                  <a:srgbClr val="FFFFFF"/>
                </a:solidFill>
              </a:rPr>
              <a:t>Guided by-Gunajit Sir</a:t>
            </a:r>
            <a:endParaRPr sz="1800">
              <a:solidFill>
                <a:srgbClr val="FFFFFF"/>
              </a:solidFill>
            </a:endParaRPr>
          </a:p>
          <a:p>
            <a:pPr indent="0" lvl="0" marL="0" rtl="0" algn="l">
              <a:spcBef>
                <a:spcPts val="0"/>
              </a:spcBef>
              <a:spcAft>
                <a:spcPts val="0"/>
              </a:spcAft>
              <a:buNone/>
            </a:pPr>
            <a:r>
              <a:rPr lang="en-IN" sz="1800">
                <a:solidFill>
                  <a:srgbClr val="FFFFFF"/>
                </a:solidFill>
              </a:rPr>
              <a:t>Co-Guided by- Prasenjit Saha</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Gopinathnagar</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5" name="Picture 4" descr="gopinathnagar actual value.png"/>
          <p:cNvPicPr>
            <a:picLocks noChangeAspect="1"/>
          </p:cNvPicPr>
          <p:nvPr/>
        </p:nvPicPr>
        <p:blipFill>
          <a:blip r:embed="rId2"/>
          <a:stretch>
            <a:fillRect/>
          </a:stretch>
        </p:blipFill>
        <p:spPr>
          <a:xfrm>
            <a:off x="500034" y="1275606"/>
            <a:ext cx="4214842" cy="3267416"/>
          </a:xfrm>
          <a:prstGeom prst="rect">
            <a:avLst/>
          </a:prstGeom>
        </p:spPr>
      </p:pic>
      <p:pic>
        <p:nvPicPr>
          <p:cNvPr id="6" name="Picture 5" descr="gopinathnagar predicted value.png"/>
          <p:cNvPicPr>
            <a:picLocks noChangeAspect="1"/>
          </p:cNvPicPr>
          <p:nvPr/>
        </p:nvPicPr>
        <p:blipFill>
          <a:blip r:embed="rId3"/>
          <a:stretch>
            <a:fillRect/>
          </a:stretch>
        </p:blipFill>
        <p:spPr>
          <a:xfrm>
            <a:off x="4850111" y="1266240"/>
            <a:ext cx="4143403" cy="328614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Guwahati University</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5" name="Picture 4" descr="guwahati university actual value.png"/>
          <p:cNvPicPr>
            <a:picLocks noChangeAspect="1"/>
          </p:cNvPicPr>
          <p:nvPr/>
        </p:nvPicPr>
        <p:blipFill>
          <a:blip r:embed="rId2"/>
          <a:stretch>
            <a:fillRect/>
          </a:stretch>
        </p:blipFill>
        <p:spPr>
          <a:xfrm>
            <a:off x="71406" y="1275606"/>
            <a:ext cx="4071966" cy="3165309"/>
          </a:xfrm>
          <a:prstGeom prst="rect">
            <a:avLst/>
          </a:prstGeom>
        </p:spPr>
      </p:pic>
      <p:pic>
        <p:nvPicPr>
          <p:cNvPr id="6" name="Picture 5" descr="guwahati university predicted value.png"/>
          <p:cNvPicPr>
            <a:picLocks noChangeAspect="1"/>
          </p:cNvPicPr>
          <p:nvPr/>
        </p:nvPicPr>
        <p:blipFill>
          <a:blip r:embed="rId3"/>
          <a:stretch>
            <a:fillRect/>
          </a:stretch>
        </p:blipFill>
        <p:spPr>
          <a:xfrm>
            <a:off x="4214810" y="1256691"/>
            <a:ext cx="4643470" cy="31727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Khanapara</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5" name="Picture 4" descr="khanapara actual value.png"/>
          <p:cNvPicPr>
            <a:picLocks noChangeAspect="1"/>
          </p:cNvPicPr>
          <p:nvPr/>
        </p:nvPicPr>
        <p:blipFill>
          <a:blip r:embed="rId2"/>
          <a:stretch>
            <a:fillRect/>
          </a:stretch>
        </p:blipFill>
        <p:spPr>
          <a:xfrm>
            <a:off x="71406" y="1275606"/>
            <a:ext cx="4143403" cy="3302406"/>
          </a:xfrm>
          <a:prstGeom prst="rect">
            <a:avLst/>
          </a:prstGeom>
        </p:spPr>
      </p:pic>
      <p:pic>
        <p:nvPicPr>
          <p:cNvPr id="6" name="Picture 5" descr="khanapara predicted value.png"/>
          <p:cNvPicPr>
            <a:picLocks noChangeAspect="1"/>
          </p:cNvPicPr>
          <p:nvPr/>
        </p:nvPicPr>
        <p:blipFill>
          <a:blip r:embed="rId3"/>
          <a:stretch>
            <a:fillRect/>
          </a:stretch>
        </p:blipFill>
        <p:spPr>
          <a:xfrm>
            <a:off x="4261509" y="1248965"/>
            <a:ext cx="4730121" cy="332904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of values actual vs. predicted of Guwahati</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9512" y="1451860"/>
            <a:ext cx="4214842" cy="3067346"/>
          </a:xfrm>
          <a:prstGeom prst="rect">
            <a:avLst/>
          </a:prstGeom>
        </p:spPr>
      </p:pic>
      <p:pic>
        <p:nvPicPr>
          <p:cNvPr id="8" name="Picture 7" descr="NOx predicted value.png"/>
          <p:cNvPicPr>
            <a:picLocks noChangeAspect="1"/>
          </p:cNvPicPr>
          <p:nvPr/>
        </p:nvPicPr>
        <p:blipFill>
          <a:blip r:embed="rId3"/>
          <a:stretch>
            <a:fillRect/>
          </a:stretch>
        </p:blipFill>
        <p:spPr>
          <a:xfrm>
            <a:off x="4499992" y="1422737"/>
            <a:ext cx="4096722" cy="312559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3528" y="1184465"/>
            <a:ext cx="4143403" cy="2961095"/>
          </a:xfrm>
          <a:prstGeom prst="rect">
            <a:avLst/>
          </a:prstGeom>
        </p:spPr>
      </p:pic>
      <p:pic>
        <p:nvPicPr>
          <p:cNvPr id="6" name="Picture 5" descr="PM10 with predicted value.png"/>
          <p:cNvPicPr>
            <a:picLocks noChangeAspect="1"/>
          </p:cNvPicPr>
          <p:nvPr/>
        </p:nvPicPr>
        <p:blipFill>
          <a:blip r:embed="rId3"/>
          <a:stretch>
            <a:fillRect/>
          </a:stretch>
        </p:blipFill>
        <p:spPr>
          <a:xfrm>
            <a:off x="4788024" y="1184465"/>
            <a:ext cx="4141695" cy="3122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2844" y="843558"/>
            <a:ext cx="4071965" cy="3291358"/>
          </a:xfrm>
          <a:prstGeom prst="rect">
            <a:avLst/>
          </a:prstGeom>
        </p:spPr>
      </p:pic>
      <p:pic>
        <p:nvPicPr>
          <p:cNvPr id="6" name="Picture 5" descr="SO2 predicted value.png"/>
          <p:cNvPicPr>
            <a:picLocks noChangeAspect="1"/>
          </p:cNvPicPr>
          <p:nvPr/>
        </p:nvPicPr>
        <p:blipFill>
          <a:blip r:embed="rId3"/>
          <a:stretch>
            <a:fillRect/>
          </a:stretch>
        </p:blipFill>
        <p:spPr>
          <a:xfrm>
            <a:off x="4367145" y="843558"/>
            <a:ext cx="4786314" cy="32255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6014400" cy="643104"/>
          </a:xfrm>
        </p:spPr>
        <p:txBody>
          <a:bodyPr/>
          <a:lstStyle/>
          <a:p>
            <a:r>
              <a:rPr lang="en-IN" dirty="0" smtClean="0"/>
              <a:t>Accuracy Analysis</a:t>
            </a:r>
            <a:endParaRPr lang="en-US" dirty="0"/>
          </a:p>
        </p:txBody>
      </p:sp>
      <p:sp>
        <p:nvSpPr>
          <p:cNvPr id="3" name="Text Placeholder 2"/>
          <p:cNvSpPr>
            <a:spLocks noGrp="1"/>
          </p:cNvSpPr>
          <p:nvPr>
            <p:ph type="body" idx="1"/>
          </p:nvPr>
        </p:nvSpPr>
        <p:spPr>
          <a:xfrm>
            <a:off x="571472" y="857238"/>
            <a:ext cx="6014400" cy="3161700"/>
          </a:xfrm>
        </p:spPr>
        <p:txBody>
          <a:bodyPr/>
          <a:lstStyle/>
          <a:p>
            <a:r>
              <a:rPr lang="en-IN" sz="1800" dirty="0" smtClean="0"/>
              <a:t>The mean absolute error and root mean square error were found</a:t>
            </a:r>
          </a:p>
          <a:p>
            <a:endParaRPr lang="en-US" sz="12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2910" y="1625270"/>
            <a:ext cx="7889530" cy="310672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IN"/>
              <a:t>Conclusion</a:t>
            </a:r>
            <a:endParaRPr/>
          </a:p>
        </p:txBody>
      </p:sp>
      <p:sp>
        <p:nvSpPr>
          <p:cNvPr id="129" name="Google Shape;129;p5"/>
          <p:cNvSpPr txBox="1"/>
          <p:nvPr>
            <p:ph idx="1" type="body"/>
          </p:nvPr>
        </p:nvSpPr>
        <p:spPr>
          <a:xfrm>
            <a:off x="580550" y="1063375"/>
            <a:ext cx="7899900" cy="3450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IN"/>
              <a:t>From the results obtained we can see that out of all the considered algorithms, the Decision Tree algorithm gives the highest accuracy, hence is most precise in predicting the AQI values of different locations of Guwahati.</a:t>
            </a:r>
            <a:endParaRPr/>
          </a:p>
          <a:p>
            <a:pPr indent="-381000" lvl="0" marL="457200" rtl="0" algn="l">
              <a:lnSpc>
                <a:spcPct val="115000"/>
              </a:lnSpc>
              <a:spcBef>
                <a:spcPts val="600"/>
              </a:spcBef>
              <a:spcAft>
                <a:spcPts val="0"/>
              </a:spcAft>
              <a:buSzPts val="2400"/>
              <a:buChar char="⬡"/>
            </a:pPr>
            <a:r>
              <a:rPr lang="en-IN"/>
              <a:t>The PM10 Values were higher than that of SO2 and NOx in all the locations.</a:t>
            </a:r>
            <a:endParaRPr/>
          </a:p>
          <a:p>
            <a:pPr indent="-381000" lvl="0" marL="457200" rtl="0" algn="l">
              <a:lnSpc>
                <a:spcPct val="115000"/>
              </a:lnSpc>
              <a:spcBef>
                <a:spcPts val="600"/>
              </a:spcBef>
              <a:spcAft>
                <a:spcPts val="0"/>
              </a:spcAft>
              <a:buSzPts val="2400"/>
              <a:buChar char="⬡"/>
            </a:pPr>
            <a:r>
              <a:rPr lang="en-IN"/>
              <a:t>The actual and predicted values of pollutants are almost linearly comparable.</a:t>
            </a:r>
            <a:endParaRPr/>
          </a:p>
        </p:txBody>
      </p:sp>
      <p:sp>
        <p:nvSpPr>
          <p:cNvPr id="130" name="Google Shape;130;p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6014400" cy="571486"/>
          </a:xfrm>
        </p:spPr>
        <p:txBody>
          <a:bodyPr/>
          <a:lstStyle/>
          <a:p>
            <a:r>
              <a:rPr lang="en-IN" dirty="0" smtClean="0"/>
              <a:t>references</a:t>
            </a:r>
            <a:endParaRPr lang="en-US" dirty="0"/>
          </a:p>
        </p:txBody>
      </p:sp>
      <p:sp>
        <p:nvSpPr>
          <p:cNvPr id="3" name="Text Placeholder 2"/>
          <p:cNvSpPr>
            <a:spLocks noGrp="1"/>
          </p:cNvSpPr>
          <p:nvPr>
            <p:ph type="body" idx="1"/>
          </p:nvPr>
        </p:nvSpPr>
        <p:spPr>
          <a:xfrm>
            <a:off x="580550" y="714362"/>
            <a:ext cx="8420606" cy="3799888"/>
          </a:xfrm>
        </p:spPr>
        <p:txBody>
          <a:bodyPr/>
          <a:lstStyle/>
          <a:p>
            <a:pPr lvl="0"/>
            <a:r>
              <a:rPr lang="en-IN" sz="1400" dirty="0" smtClean="0"/>
              <a:t>1.</a:t>
            </a:r>
            <a:r>
              <a:rPr lang="en-IN" sz="1400" dirty="0" smtClean="0"/>
              <a:t> Title: </a:t>
            </a:r>
            <a:r>
              <a:rPr lang="en-US" sz="1400" dirty="0" smtClean="0"/>
              <a:t>Air Quality Prediction using Machine Learning Algorithms</a:t>
            </a:r>
          </a:p>
          <a:p>
            <a:r>
              <a:rPr lang="en-US" sz="1400" dirty="0" smtClean="0"/>
              <a:t>International Journal of Computer Applications Technology and Research Volume 8–Issue 09, 367-370, 2019, ISSN:-2319–8656</a:t>
            </a:r>
          </a:p>
          <a:p>
            <a:r>
              <a:rPr lang="en-US" sz="1400" dirty="0" err="1" smtClean="0"/>
              <a:t>Pooja</a:t>
            </a:r>
            <a:r>
              <a:rPr lang="en-US" sz="1400" dirty="0" smtClean="0"/>
              <a:t> </a:t>
            </a:r>
            <a:r>
              <a:rPr lang="en-US" sz="1400" dirty="0" err="1" smtClean="0"/>
              <a:t>Bhalgat</a:t>
            </a:r>
            <a:r>
              <a:rPr lang="en-US" sz="1400" dirty="0" smtClean="0"/>
              <a:t> ,  </a:t>
            </a:r>
            <a:r>
              <a:rPr lang="en-US" sz="1400" dirty="0" err="1" smtClean="0"/>
              <a:t>Sejal</a:t>
            </a:r>
            <a:r>
              <a:rPr lang="en-US" sz="1400" dirty="0" smtClean="0"/>
              <a:t> </a:t>
            </a:r>
            <a:r>
              <a:rPr lang="en-US" sz="1400" dirty="0" err="1" smtClean="0"/>
              <a:t>Pitale</a:t>
            </a:r>
            <a:r>
              <a:rPr lang="en-US" sz="1400" dirty="0" smtClean="0"/>
              <a:t> , </a:t>
            </a:r>
            <a:r>
              <a:rPr lang="en-US" sz="1400" dirty="0" err="1" smtClean="0"/>
              <a:t>Sachin</a:t>
            </a:r>
            <a:r>
              <a:rPr lang="en-US" sz="1400" dirty="0" smtClean="0"/>
              <a:t> </a:t>
            </a:r>
            <a:r>
              <a:rPr lang="en-US" sz="1400" dirty="0" err="1" smtClean="0"/>
              <a:t>Bhoite</a:t>
            </a:r>
            <a:endParaRPr lang="en-US" sz="1400" dirty="0" smtClean="0"/>
          </a:p>
          <a:p>
            <a:pPr lvl="0"/>
            <a:r>
              <a:rPr lang="en-IN" sz="1400" dirty="0" smtClean="0"/>
              <a:t>2. </a:t>
            </a:r>
            <a:r>
              <a:rPr lang="en-US" sz="1400" dirty="0" smtClean="0"/>
              <a:t>WHO (2009) Global health risks: mortality and burden of diseases attributable to selected major risks. World Health Organization, Geneva, Available online at </a:t>
            </a:r>
            <a:r>
              <a:rPr lang="en-US" sz="1400" u="sng" dirty="0" smtClean="0">
                <a:hlinkClick r:id="rId2"/>
              </a:rPr>
              <a:t>http://www.who.int/healthinfo/global_burden_ </a:t>
            </a:r>
            <a:r>
              <a:rPr lang="en-US" sz="1400" u="sng" dirty="0" smtClean="0">
                <a:hlinkClick r:id="rId2"/>
              </a:rPr>
              <a:t>disease/GlobalHealthRisks_report_full.pdf</a:t>
            </a:r>
            <a:endParaRPr lang="en-US" sz="1400" u="sng" dirty="0" smtClean="0"/>
          </a:p>
          <a:p>
            <a:pPr lvl="0"/>
            <a:r>
              <a:rPr lang="en-IN" sz="1400" u="sng" dirty="0" smtClean="0"/>
              <a:t>3. </a:t>
            </a:r>
            <a:r>
              <a:rPr lang="en-US" sz="1400" dirty="0" smtClean="0"/>
              <a:t>NIH Public Access Author Manuscript</a:t>
            </a:r>
          </a:p>
          <a:p>
            <a:r>
              <a:rPr lang="en-US" sz="1400" dirty="0" smtClean="0"/>
              <a:t>Nat </a:t>
            </a:r>
            <a:r>
              <a:rPr lang="en-US" sz="1400" dirty="0" err="1" smtClean="0"/>
              <a:t>Biotechnol</a:t>
            </a:r>
            <a:r>
              <a:rPr lang="en-US" sz="1400" dirty="0" smtClean="0"/>
              <a:t>. Author manuscript; available in PMC 2009 June 24</a:t>
            </a:r>
          </a:p>
          <a:p>
            <a:r>
              <a:rPr lang="en-US" sz="1400" dirty="0" smtClean="0"/>
              <a:t>Published in final edited form as:</a:t>
            </a:r>
          </a:p>
          <a:p>
            <a:r>
              <a:rPr lang="en-US" sz="1400" dirty="0" smtClean="0"/>
              <a:t> Nat </a:t>
            </a:r>
            <a:r>
              <a:rPr lang="en-US" sz="1400" dirty="0" err="1" smtClean="0"/>
              <a:t>Biotechnol</a:t>
            </a:r>
            <a:r>
              <a:rPr lang="en-US" sz="1400" dirty="0" smtClean="0"/>
              <a:t>. 2008 September ; 26(9): 1011–1013. doi:10.1038/nbt0908-1011.</a:t>
            </a:r>
          </a:p>
          <a:p>
            <a:pPr lvl="0"/>
            <a:endParaRPr lang="en-US" sz="1100" dirty="0" smtClean="0"/>
          </a:p>
          <a:p>
            <a:endParaRPr lang="en-US" sz="1100" dirty="0" smtClean="0"/>
          </a:p>
          <a:p>
            <a:r>
              <a:rPr lang="en-IN" dirty="0" smtClean="0"/>
              <a:t>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547664" y="1851670"/>
            <a:ext cx="6014400" cy="3161700"/>
          </a:xfrm>
        </p:spPr>
        <p:txBody>
          <a:bodyPr/>
          <a:lstStyle/>
          <a:p>
            <a:pPr algn="ctr"/>
            <a:r>
              <a:rPr lang="en-US" sz="6000" dirty="0" smtClean="0">
                <a:latin typeface="Bahnschrift SemiBold SemiConden" pitchFamily="34" charset="0"/>
              </a:rPr>
              <a:t>THANK YOU</a:t>
            </a:r>
            <a:endParaRPr lang="en-US" sz="6000" dirty="0">
              <a:latin typeface="Bahnschrift SemiBold SemiConden"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IN"/>
              <a:t>Introduction</a:t>
            </a:r>
            <a:endParaRPr/>
          </a:p>
        </p:txBody>
      </p:sp>
      <p:sp>
        <p:nvSpPr>
          <p:cNvPr id="115" name="Google Shape;115;p2"/>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IN" sz="1200"/>
              <a:t>Examining and protecting air quality has become one of the most essential activities for the government in many industrial and urban areas today. The meteorological and traffic factors, burning of fossil fuels and industrial parameters play significant roles in air pollution. With this increasing air pollution, We are in need of implementing models which will record information about concentrations of air pollutants (so2,no2,etc) .</a:t>
            </a:r>
            <a:endParaRPr/>
          </a:p>
          <a:p>
            <a:pPr indent="-228600" lvl="0" marL="457200" rtl="0" algn="l">
              <a:lnSpc>
                <a:spcPct val="115000"/>
              </a:lnSpc>
              <a:spcBef>
                <a:spcPts val="600"/>
              </a:spcBef>
              <a:spcAft>
                <a:spcPts val="0"/>
              </a:spcAft>
              <a:buSzPts val="2400"/>
              <a:buNone/>
            </a:pPr>
            <a:r>
              <a:t/>
            </a:r>
            <a:endParaRPr sz="1200"/>
          </a:p>
          <a:p>
            <a:pPr indent="-381000" lvl="0" marL="457200" rtl="0" algn="l">
              <a:lnSpc>
                <a:spcPct val="115000"/>
              </a:lnSpc>
              <a:spcBef>
                <a:spcPts val="600"/>
              </a:spcBef>
              <a:spcAft>
                <a:spcPts val="0"/>
              </a:spcAft>
              <a:buSzPts val="2400"/>
              <a:buChar char="⬡"/>
            </a:pPr>
            <a:r>
              <a:rPr lang="en-IN" sz="1200"/>
              <a:t>An air quality index (AQI) can be defined as a communication tool and a standardized summary measure of ambient air quality used to express the level of health risk related to particulate and gaseous air pollution.</a:t>
            </a:r>
            <a:endParaRPr/>
          </a:p>
          <a:p>
            <a:pPr indent="-228600" lvl="0" marL="457200" rtl="0" algn="l">
              <a:lnSpc>
                <a:spcPct val="115000"/>
              </a:lnSpc>
              <a:spcBef>
                <a:spcPts val="600"/>
              </a:spcBef>
              <a:spcAft>
                <a:spcPts val="0"/>
              </a:spcAft>
              <a:buSzPts val="2400"/>
              <a:buNone/>
            </a:pPr>
            <a:r>
              <a:t/>
            </a:r>
            <a:endParaRPr sz="1000"/>
          </a:p>
          <a:p>
            <a:pPr indent="-228600" lvl="0" marL="457200" rtl="0" algn="l">
              <a:lnSpc>
                <a:spcPct val="115000"/>
              </a:lnSpc>
              <a:spcBef>
                <a:spcPts val="600"/>
              </a:spcBef>
              <a:spcAft>
                <a:spcPts val="0"/>
              </a:spcAft>
              <a:buSzPts val="2400"/>
              <a:buNone/>
            </a:pPr>
            <a:r>
              <a:t/>
            </a:r>
            <a:endParaRPr sz="1000"/>
          </a:p>
          <a:p>
            <a:pPr indent="-228600" lvl="0" marL="457200" rtl="0" algn="l">
              <a:lnSpc>
                <a:spcPct val="115000"/>
              </a:lnSpc>
              <a:spcBef>
                <a:spcPts val="600"/>
              </a:spcBef>
              <a:spcAft>
                <a:spcPts val="0"/>
              </a:spcAft>
              <a:buSzPts val="2400"/>
              <a:buNone/>
            </a:pPr>
            <a:r>
              <a:t/>
            </a:r>
            <a:endParaRPr/>
          </a:p>
        </p:txBody>
      </p:sp>
      <p:sp>
        <p:nvSpPr>
          <p:cNvPr id="116" name="Google Shape;116;p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p:cNvSpPr txBox="1">
            <a:spLocks noGrp="1"/>
          </p:cNvSpPr>
          <p:nvPr>
            <p:ph type="title"/>
          </p:nvPr>
        </p:nvSpPr>
        <p:spPr>
          <a:xfrm>
            <a:off x="410344" y="195486"/>
            <a:ext cx="8410128" cy="4948013"/>
          </a:xfrm>
          <a:prstGeom prst="rect">
            <a:avLst/>
          </a:prstGeom>
          <a:noFill/>
          <a:ln>
            <a:noFill/>
          </a:ln>
        </p:spPr>
        <p:txBody>
          <a:bodyPr spcFirstLastPara="1" wrap="square" lIns="0" tIns="0" rIns="0" bIns="0" anchor="b" anchorCtr="0">
            <a:noAutofit/>
          </a:bodyPr>
          <a:lstStyle/>
          <a:p>
            <a:pPr marL="0" lvl="0" indent="0" rtl="0">
              <a:lnSpc>
                <a:spcPct val="100000"/>
              </a:lnSpc>
              <a:spcBef>
                <a:spcPts val="0"/>
              </a:spcBef>
              <a:spcAft>
                <a:spcPts val="0"/>
              </a:spcAft>
              <a:buSzPts val="3200"/>
              <a:buNone/>
            </a:pPr>
            <a:endParaRPr dirty="0">
              <a:latin typeface="Arial"/>
              <a:ea typeface="Arial"/>
              <a:cs typeface="Arial"/>
              <a:sym typeface="Arial"/>
            </a:endParaRPr>
          </a:p>
        </p:txBody>
      </p:sp>
      <p:sp>
        <p:nvSpPr>
          <p:cNvPr id="100" name="Google Shape;100;p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pPr marL="0" lvl="0" indent="0" algn="r" rtl="0">
                <a:lnSpc>
                  <a:spcPct val="100000"/>
                </a:lnSpc>
                <a:spcBef>
                  <a:spcPts val="0"/>
                </a:spcBef>
                <a:spcAft>
                  <a:spcPts val="0"/>
                </a:spcAft>
                <a:buSzPts val="1300"/>
                <a:buNone/>
              </a:pPr>
              <a:t>3</a:t>
            </a:fld>
            <a:endParaRPr/>
          </a:p>
        </p:txBody>
      </p:sp>
      <p:sp>
        <p:nvSpPr>
          <p:cNvPr id="101" name="Google Shape;101;p6"/>
          <p:cNvSpPr txBox="1"/>
          <p:nvPr/>
        </p:nvSpPr>
        <p:spPr>
          <a:xfrm>
            <a:off x="410344" y="51470"/>
            <a:ext cx="7315200" cy="85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3200" b="1" dirty="0" smtClean="0">
                <a:solidFill>
                  <a:schemeClr val="tx2"/>
                </a:solidFill>
              </a:rPr>
              <a:t>Flow of Work Approach</a:t>
            </a:r>
            <a:endParaRPr sz="3200" b="1" dirty="0">
              <a:solidFill>
                <a:schemeClr val="tx2"/>
              </a:solidFill>
            </a:endParaRPr>
          </a:p>
        </p:txBody>
      </p:sp>
      <p:sp>
        <p:nvSpPr>
          <p:cNvPr id="12" name="Oval 11"/>
          <p:cNvSpPr/>
          <p:nvPr/>
        </p:nvSpPr>
        <p:spPr>
          <a:xfrm>
            <a:off x="611560" y="1203598"/>
            <a:ext cx="200141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Gathering data</a:t>
            </a:r>
            <a:endParaRPr lang="en-IN" dirty="0"/>
          </a:p>
        </p:txBody>
      </p:sp>
      <p:cxnSp>
        <p:nvCxnSpPr>
          <p:cNvPr id="14" name="Straight Arrow Connector 13"/>
          <p:cNvCxnSpPr/>
          <p:nvPr/>
        </p:nvCxnSpPr>
        <p:spPr>
          <a:xfrm>
            <a:off x="2612976" y="1455626"/>
            <a:ext cx="5188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131840" y="1131590"/>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Cleaning and dealing with missing data</a:t>
            </a:r>
            <a:endParaRPr lang="en-IN" dirty="0"/>
          </a:p>
        </p:txBody>
      </p:sp>
      <p:cxnSp>
        <p:nvCxnSpPr>
          <p:cNvPr id="17" name="Straight Arrow Connector 16"/>
          <p:cNvCxnSpPr/>
          <p:nvPr/>
        </p:nvCxnSpPr>
        <p:spPr>
          <a:xfrm>
            <a:off x="5004048" y="147660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428112" y="1148103"/>
            <a:ext cx="2160240" cy="687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Training the data with different ML algorithms</a:t>
            </a:r>
            <a:endParaRPr lang="en-IN" dirty="0"/>
          </a:p>
        </p:txBody>
      </p:sp>
      <p:cxnSp>
        <p:nvCxnSpPr>
          <p:cNvPr id="20" name="Straight Arrow Connector 19"/>
          <p:cNvCxnSpPr/>
          <p:nvPr/>
        </p:nvCxnSpPr>
        <p:spPr>
          <a:xfrm>
            <a:off x="6444208" y="1851670"/>
            <a:ext cx="0" cy="296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12096" y="2148473"/>
            <a:ext cx="186422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Error comparison</a:t>
            </a:r>
            <a:endParaRPr lang="en-IN" dirty="0"/>
          </a:p>
        </p:txBody>
      </p:sp>
      <p:cxnSp>
        <p:nvCxnSpPr>
          <p:cNvPr id="23" name="Straight Arrow Connector 22"/>
          <p:cNvCxnSpPr>
            <a:stCxn id="21" idx="4"/>
          </p:cNvCxnSpPr>
          <p:nvPr/>
        </p:nvCxnSpPr>
        <p:spPr>
          <a:xfrm>
            <a:off x="6444208" y="2724537"/>
            <a:ext cx="0" cy="351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688124" y="3075806"/>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Choosing best model</a:t>
            </a:r>
            <a:endParaRPr lang="en-IN" dirty="0"/>
          </a:p>
        </p:txBody>
      </p:sp>
      <p:cxnSp>
        <p:nvCxnSpPr>
          <p:cNvPr id="26" name="Straight Arrow Connector 25"/>
          <p:cNvCxnSpPr>
            <a:stCxn id="24" idx="4"/>
          </p:cNvCxnSpPr>
          <p:nvPr/>
        </p:nvCxnSpPr>
        <p:spPr>
          <a:xfrm>
            <a:off x="6444208" y="350785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688124" y="3819199"/>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Prediction </a:t>
            </a:r>
            <a:endParaRPr lang="en-IN" dirty="0"/>
          </a:p>
        </p:txBody>
      </p:sp>
    </p:spTree>
    <p:extLst>
      <p:ext uri="{BB962C8B-B14F-4D97-AF65-F5344CB8AC3E}">
        <p14:creationId xmlns:p14="http://schemas.microsoft.com/office/powerpoint/2010/main" xmlns="" val="195306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95486"/>
            <a:ext cx="6014400" cy="857400"/>
          </a:xfrm>
        </p:spPr>
        <p:txBody>
          <a:bodyPr/>
          <a:lstStyle/>
          <a:p>
            <a:r>
              <a:rPr lang="en-IN" dirty="0" smtClean="0"/>
              <a:t>Choosing Appropriate </a:t>
            </a:r>
            <a:r>
              <a:rPr lang="en-IN" dirty="0"/>
              <a:t>A</a:t>
            </a:r>
            <a:r>
              <a:rPr lang="en-IN" dirty="0" smtClean="0"/>
              <a:t>lgorithm</a:t>
            </a:r>
            <a:endParaRPr lang="en-US" dirty="0"/>
          </a:p>
        </p:txBody>
      </p:sp>
      <p:sp>
        <p:nvSpPr>
          <p:cNvPr id="3" name="Text Placeholder 2"/>
          <p:cNvSpPr>
            <a:spLocks noGrp="1"/>
          </p:cNvSpPr>
          <p:nvPr>
            <p:ph type="body" idx="1"/>
          </p:nvPr>
        </p:nvSpPr>
        <p:spPr/>
        <p:txBody>
          <a:bodyPr/>
          <a:lstStyle/>
          <a:p>
            <a:r>
              <a:rPr lang="en-IN" dirty="0" smtClean="0"/>
              <a:t>The different algorithms that were tested are</a:t>
            </a:r>
            <a:r>
              <a:rPr lang="en-US" dirty="0" smtClean="0"/>
              <a:t>:</a:t>
            </a:r>
          </a:p>
          <a:p>
            <a:r>
              <a:rPr lang="en-IN" dirty="0" smtClean="0"/>
              <a:t>Linear regression</a:t>
            </a:r>
          </a:p>
          <a:p>
            <a:r>
              <a:rPr lang="en-IN" dirty="0" smtClean="0"/>
              <a:t>Random forest </a:t>
            </a:r>
          </a:p>
          <a:p>
            <a:r>
              <a:rPr lang="en-IN" dirty="0" smtClean="0"/>
              <a:t>Decision tree</a:t>
            </a:r>
          </a:p>
          <a:p>
            <a:r>
              <a:rPr lang="en-IN" dirty="0" smtClean="0"/>
              <a:t>Support vector machine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580550" y="205975"/>
            <a:ext cx="6014400" cy="579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IN"/>
              <a:t>methodology</a:t>
            </a:r>
            <a:endParaRPr/>
          </a:p>
        </p:txBody>
      </p:sp>
      <p:sp>
        <p:nvSpPr>
          <p:cNvPr id="119" name="Google Shape;119;p3"/>
          <p:cNvSpPr txBox="1"/>
          <p:nvPr>
            <p:ph idx="1" type="body"/>
          </p:nvPr>
        </p:nvSpPr>
        <p:spPr>
          <a:xfrm>
            <a:off x="580550" y="857238"/>
            <a:ext cx="6014400" cy="3657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IN" sz="1200"/>
              <a:t>Decision tree has been used</a:t>
            </a:r>
            <a:endParaRPr/>
          </a:p>
          <a:p>
            <a:pPr indent="-381000" lvl="0" marL="457200" rtl="0" algn="l">
              <a:lnSpc>
                <a:spcPct val="115000"/>
              </a:lnSpc>
              <a:spcBef>
                <a:spcPts val="600"/>
              </a:spcBef>
              <a:spcAft>
                <a:spcPts val="0"/>
              </a:spcAft>
              <a:buSzPts val="2400"/>
              <a:buChar char="⬡"/>
            </a:pPr>
            <a:r>
              <a:rPr lang="en-IN" sz="1200"/>
              <a:t>A decision tree classifies data items by posing a series of questions about the features associated with the items. Each question is contained in a node, and every internal node points to one child node for each possible answer to its question. The questions thereby form a hierarchy, encoded as a tree.</a:t>
            </a:r>
            <a:endParaRPr sz="1200"/>
          </a:p>
          <a:p>
            <a:pPr indent="-304800" lvl="0" marL="457200" rtl="0" algn="l">
              <a:lnSpc>
                <a:spcPct val="115000"/>
              </a:lnSpc>
              <a:spcBef>
                <a:spcPts val="0"/>
              </a:spcBef>
              <a:spcAft>
                <a:spcPts val="0"/>
              </a:spcAft>
              <a:buSzPts val="1200"/>
              <a:buChar char="⬡"/>
            </a:pPr>
            <a:r>
              <a:rPr lang="en-IN" sz="1200"/>
              <a:t> In the simplest form we ask yes-or-no questions, and each internal node has a ‘yes’ child and a ‘no’ child. An item is sorted into a class by following the path from the topmost node, the root, to a node without children, a leaf, according to the answers that apply to the item under consideration. An item is assigned to the class that has been associated with the leaf it reaches </a:t>
            </a:r>
            <a:endParaRPr sz="1200"/>
          </a:p>
        </p:txBody>
      </p:sp>
      <p:sp>
        <p:nvSpPr>
          <p:cNvPr id="120" name="Google Shape;120;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50" y="71421"/>
            <a:ext cx="6014400" cy="571503"/>
          </a:xfrm>
        </p:spPr>
        <p:txBody>
          <a:bodyPr/>
          <a:lstStyle/>
          <a:p>
            <a:r>
              <a:rPr lang="en-IN" dirty="0" smtClean="0"/>
              <a:t>Working model</a:t>
            </a:r>
            <a:endParaRPr lang="en-US" dirty="0"/>
          </a:p>
        </p:txBody>
      </p:sp>
      <p:sp>
        <p:nvSpPr>
          <p:cNvPr id="3" name="Text Placeholder 2"/>
          <p:cNvSpPr>
            <a:spLocks noGrp="1"/>
          </p:cNvSpPr>
          <p:nvPr>
            <p:ph type="body" idx="1"/>
          </p:nvPr>
        </p:nvSpPr>
        <p:spPr>
          <a:xfrm>
            <a:off x="580550" y="857238"/>
            <a:ext cx="6014400" cy="3657012"/>
          </a:xfrm>
        </p:spPr>
        <p:txBody>
          <a:bodyPr/>
          <a:lstStyle/>
          <a:p>
            <a:r>
              <a:rPr lang="en-IN" sz="1600" dirty="0" smtClean="0"/>
              <a:t>80% of data has been taken as training set and rest 20% as test set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5" name="Picture 4" descr="model.JPG"/>
          <p:cNvPicPr>
            <a:picLocks noChangeAspect="1"/>
          </p:cNvPicPr>
          <p:nvPr/>
        </p:nvPicPr>
        <p:blipFill>
          <a:blip r:embed="rId2"/>
          <a:stretch>
            <a:fillRect/>
          </a:stretch>
        </p:blipFill>
        <p:spPr>
          <a:xfrm>
            <a:off x="857224" y="1536914"/>
            <a:ext cx="6858048" cy="348107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71420"/>
            <a:ext cx="6014400" cy="500066"/>
          </a:xfrm>
        </p:spPr>
        <p:txBody>
          <a:bodyPr/>
          <a:lstStyle/>
          <a:p>
            <a:r>
              <a:rPr lang="en-IN" dirty="0" smtClean="0"/>
              <a:t>Result analysis</a:t>
            </a:r>
            <a:endParaRPr lang="en-US" dirty="0"/>
          </a:p>
        </p:txBody>
      </p:sp>
      <p:sp>
        <p:nvSpPr>
          <p:cNvPr id="3" name="Text Placeholder 2"/>
          <p:cNvSpPr>
            <a:spLocks noGrp="1"/>
          </p:cNvSpPr>
          <p:nvPr>
            <p:ph type="body" idx="1"/>
          </p:nvPr>
        </p:nvSpPr>
        <p:spPr>
          <a:xfrm>
            <a:off x="580550" y="642924"/>
            <a:ext cx="6014400" cy="3871326"/>
          </a:xfrm>
        </p:spPr>
        <p:txBody>
          <a:bodyPr/>
          <a:lstStyle/>
          <a:p>
            <a:r>
              <a:rPr lang="en-IN" sz="1400" dirty="0" smtClean="0"/>
              <a:t>Two types of graph has been plotted</a:t>
            </a:r>
          </a:p>
          <a:p>
            <a:r>
              <a:rPr lang="en-IN" sz="1400" dirty="0" smtClean="0"/>
              <a:t>1. The AQI value of a single pollutant for all locations in one graph</a:t>
            </a:r>
          </a:p>
          <a:p>
            <a:r>
              <a:rPr lang="en-IN" sz="1400" dirty="0" smtClean="0"/>
              <a:t>2. The AQI value of all the pollutants in one location</a:t>
            </a:r>
          </a:p>
          <a:p>
            <a:r>
              <a:rPr lang="en-IN" sz="1400" dirty="0" smtClean="0"/>
              <a:t>Comparison has been done between actual and predicted value</a:t>
            </a:r>
          </a:p>
          <a:p>
            <a:pPr>
              <a:buNone/>
            </a:pPr>
            <a:endParaRPr lang="en-IN" sz="1400" dirty="0" smtClean="0"/>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10"/>
            <a:ext cx="6014400" cy="857400"/>
          </a:xfrm>
        </p:spPr>
        <p:txBody>
          <a:bodyPr/>
          <a:lstStyle/>
          <a:p>
            <a:r>
              <a:rPr lang="en-IN" sz="2800" dirty="0" smtClean="0"/>
              <a:t>Variation of the AQI parameters at: </a:t>
            </a:r>
            <a:r>
              <a:rPr lang="en-IN" sz="2800" dirty="0" err="1"/>
              <a:t>B</a:t>
            </a:r>
            <a:r>
              <a:rPr lang="en-IN" sz="2800" dirty="0" err="1" smtClean="0"/>
              <a:t>amunimaidam</a:t>
            </a:r>
            <a:endParaRPr lang="en-US" sz="28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7" name="Picture 6" descr="bamununimaidan actual value.png"/>
          <p:cNvPicPr>
            <a:picLocks noChangeAspect="1"/>
          </p:cNvPicPr>
          <p:nvPr/>
        </p:nvPicPr>
        <p:blipFill>
          <a:blip r:embed="rId2"/>
          <a:stretch>
            <a:fillRect/>
          </a:stretch>
        </p:blipFill>
        <p:spPr>
          <a:xfrm>
            <a:off x="642910" y="1500180"/>
            <a:ext cx="3699945" cy="2812852"/>
          </a:xfrm>
          <a:prstGeom prst="rect">
            <a:avLst/>
          </a:prstGeom>
        </p:spPr>
      </p:pic>
      <p:pic>
        <p:nvPicPr>
          <p:cNvPr id="8" name="Picture 7" descr="bamununimaidan predicted value.png"/>
          <p:cNvPicPr>
            <a:picLocks noChangeAspect="1"/>
          </p:cNvPicPr>
          <p:nvPr/>
        </p:nvPicPr>
        <p:blipFill>
          <a:blip r:embed="rId3"/>
          <a:stretch>
            <a:fillRect/>
          </a:stretch>
        </p:blipFill>
        <p:spPr>
          <a:xfrm>
            <a:off x="4572000" y="1500180"/>
            <a:ext cx="3714776" cy="28121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IN"/>
              <a:t>Borgaon</a:t>
            </a:r>
            <a:endParaRPr/>
          </a:p>
        </p:txBody>
      </p:sp>
      <p:sp>
        <p:nvSpPr>
          <p:cNvPr id="123" name="Google Shape;123;p4"/>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p>
            <a:pPr indent="-228600" lvl="0" marL="457200" rtl="0" algn="l">
              <a:lnSpc>
                <a:spcPct val="115000"/>
              </a:lnSpc>
              <a:spcBef>
                <a:spcPts val="600"/>
              </a:spcBef>
              <a:spcAft>
                <a:spcPts val="0"/>
              </a:spcAft>
              <a:buSzPts val="2400"/>
              <a:buNone/>
            </a:pPr>
            <a:r>
              <a:t/>
            </a:r>
            <a:endParaRPr/>
          </a:p>
        </p:txBody>
      </p:sp>
      <p:sp>
        <p:nvSpPr>
          <p:cNvPr id="124" name="Google Shape;124;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descr="borgaon actual value.png" id="125" name="Google Shape;125;p4"/>
          <p:cNvPicPr preferRelativeResize="0"/>
          <p:nvPr/>
        </p:nvPicPr>
        <p:blipFill rotWithShape="1">
          <a:blip r:embed="rId2">
            <a:alphaModFix/>
          </a:blip>
          <a:srcRect b="0" l="0" r="0" t="0"/>
          <a:stretch/>
        </p:blipFill>
        <p:spPr>
          <a:xfrm>
            <a:off x="428596" y="1357304"/>
            <a:ext cx="3786213" cy="3225834"/>
          </a:xfrm>
          <a:prstGeom prst="rect">
            <a:avLst/>
          </a:prstGeom>
          <a:noFill/>
          <a:ln>
            <a:noFill/>
          </a:ln>
        </p:spPr>
      </p:pic>
      <p:pic>
        <p:nvPicPr>
          <p:cNvPr descr="borgaon predicted value.png" id="126" name="Google Shape;126;p4"/>
          <p:cNvPicPr preferRelativeResize="0"/>
          <p:nvPr/>
        </p:nvPicPr>
        <p:blipFill rotWithShape="1">
          <a:blip r:embed="rId3">
            <a:alphaModFix/>
          </a:blip>
          <a:srcRect b="0" l="0" r="0" t="0"/>
          <a:stretch/>
        </p:blipFill>
        <p:spPr>
          <a:xfrm>
            <a:off x="4429124" y="1357304"/>
            <a:ext cx="4398320" cy="3214710"/>
          </a:xfrm>
          <a:prstGeom prst="rect">
            <a:avLst/>
          </a:prstGeom>
          <a:noFill/>
          <a:ln>
            <a:noFill/>
          </a:ln>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