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embeddedFontLst>
    <p:embeddedFont>
      <p:font typeface="Caveat"/>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gCeE7olbcZM7/hXS7rlAzuqco3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Caveat-bold.fntdata"/><Relationship Id="rId41" Type="http://schemas.openxmlformats.org/officeDocument/2006/relationships/font" Target="fonts/Caveat-regular.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9253389373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9253389373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19253389373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925338937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253389373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19253389373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925338937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9253389373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9253389373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3"/>
          <p:cNvSpPr/>
          <p:nvPr>
            <p:ph idx="2" type="pic"/>
          </p:nvPr>
        </p:nvSpPr>
        <p:spPr>
          <a:xfrm>
            <a:off x="5183188" y="987425"/>
            <a:ext cx="6172200" cy="4873625"/>
          </a:xfrm>
          <a:prstGeom prst="rect">
            <a:avLst/>
          </a:prstGeom>
          <a:noFill/>
          <a:ln>
            <a:noFill/>
          </a:ln>
        </p:spPr>
      </p:sp>
      <p:sp>
        <p:nvSpPr>
          <p:cNvPr id="68" name="Google Shape;68;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3418113" y="1091476"/>
            <a:ext cx="53559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u="none" cap="none" strike="noStrike">
                <a:solidFill>
                  <a:srgbClr val="C00000"/>
                </a:solidFill>
                <a:latin typeface="Calibri"/>
                <a:ea typeface="Calibri"/>
                <a:cs typeface="Calibri"/>
                <a:sym typeface="Calibri"/>
              </a:rPr>
              <a:t>Capstone Project-04</a:t>
            </a:r>
            <a:endParaRPr b="1" sz="4800">
              <a:solidFill>
                <a:srgbClr val="C00000"/>
              </a:solidFill>
              <a:latin typeface="Calibri"/>
              <a:ea typeface="Calibri"/>
              <a:cs typeface="Calibri"/>
              <a:sym typeface="Calibri"/>
            </a:endParaRPr>
          </a:p>
        </p:txBody>
      </p:sp>
      <p:sp>
        <p:nvSpPr>
          <p:cNvPr id="89" name="Google Shape;89;p1"/>
          <p:cNvSpPr txBox="1"/>
          <p:nvPr/>
        </p:nvSpPr>
        <p:spPr>
          <a:xfrm>
            <a:off x="884050" y="2237675"/>
            <a:ext cx="10463400" cy="1354500"/>
          </a:xfrm>
          <a:prstGeom prst="rect">
            <a:avLst/>
          </a:prstGeom>
          <a:noFill/>
          <a:ln>
            <a:noFill/>
          </a:ln>
        </p:spPr>
        <p:txBody>
          <a:bodyPr anchorCtr="0" anchor="t" bIns="45700" lIns="91425" spcFirstLastPara="1" rIns="91425" wrap="square" tIns="45700">
            <a:spAutoFit/>
          </a:bodyPr>
          <a:lstStyle/>
          <a:p>
            <a:pPr indent="0" lvl="0" marL="9525" marR="5080" rtl="0" algn="ctr">
              <a:lnSpc>
                <a:spcPct val="100000"/>
              </a:lnSpc>
              <a:spcBef>
                <a:spcPts val="0"/>
              </a:spcBef>
              <a:spcAft>
                <a:spcPts val="0"/>
              </a:spcAft>
              <a:buNone/>
            </a:pPr>
            <a:r>
              <a:rPr b="1" lang="en-US" sz="4100">
                <a:solidFill>
                  <a:srgbClr val="124F5C"/>
                </a:solidFill>
                <a:latin typeface="Verdana"/>
                <a:ea typeface="Verdana"/>
                <a:cs typeface="Verdana"/>
                <a:sym typeface="Verdana"/>
              </a:rPr>
              <a:t>NETFLIX MOVIES AND TV SHOWS  CLUSTERING</a:t>
            </a:r>
            <a:endParaRPr sz="2300"/>
          </a:p>
        </p:txBody>
      </p:sp>
      <p:sp>
        <p:nvSpPr>
          <p:cNvPr id="90" name="Google Shape;90;p1"/>
          <p:cNvSpPr txBox="1"/>
          <p:nvPr/>
        </p:nvSpPr>
        <p:spPr>
          <a:xfrm>
            <a:off x="953115" y="4147116"/>
            <a:ext cx="103944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2F5496"/>
                </a:solidFill>
                <a:latin typeface="Calibri"/>
                <a:ea typeface="Calibri"/>
                <a:cs typeface="Calibri"/>
                <a:sym typeface="Calibri"/>
              </a:rPr>
              <a:t>Team Name - Data Minds</a:t>
            </a:r>
            <a:endParaRPr/>
          </a:p>
          <a:p>
            <a:pPr indent="0" lvl="0" marL="0" marR="0" rtl="0" algn="ctr">
              <a:spcBef>
                <a:spcPts val="0"/>
              </a:spcBef>
              <a:spcAft>
                <a:spcPts val="0"/>
              </a:spcAft>
              <a:buNone/>
            </a:pPr>
            <a:r>
              <a:rPr b="1" lang="en-US" sz="3200">
                <a:solidFill>
                  <a:srgbClr val="2F5496"/>
                </a:solidFill>
                <a:latin typeface="Calibri"/>
                <a:ea typeface="Calibri"/>
                <a:cs typeface="Calibri"/>
                <a:sym typeface="Calibri"/>
              </a:rPr>
              <a:t>Team Members- Uday Kant &amp; Sonu Kumar</a:t>
            </a:r>
            <a:endParaRPr/>
          </a:p>
        </p:txBody>
      </p:sp>
      <p:sp>
        <p:nvSpPr>
          <p:cNvPr id="91" name="Google Shape;91;p1"/>
          <p:cNvSpPr txBox="1"/>
          <p:nvPr/>
        </p:nvSpPr>
        <p:spPr>
          <a:xfrm>
            <a:off x="9546772" y="114885"/>
            <a:ext cx="6097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nvSpPr>
        <p:spPr>
          <a:xfrm>
            <a:off x="559701" y="415638"/>
            <a:ext cx="578748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00000"/>
                </a:solidFill>
                <a:latin typeface="Calibri"/>
                <a:ea typeface="Calibri"/>
                <a:cs typeface="Calibri"/>
                <a:sym typeface="Calibri"/>
              </a:rPr>
              <a:t>Release month of the content on the Netflix</a:t>
            </a:r>
            <a:endParaRPr b="1" sz="2400">
              <a:solidFill>
                <a:srgbClr val="C00000"/>
              </a:solidFill>
              <a:latin typeface="Calibri"/>
              <a:ea typeface="Calibri"/>
              <a:cs typeface="Calibri"/>
              <a:sym typeface="Calibri"/>
            </a:endParaRPr>
          </a:p>
        </p:txBody>
      </p:sp>
      <p:pic>
        <p:nvPicPr>
          <p:cNvPr id="161" name="Google Shape;161;p10"/>
          <p:cNvPicPr preferRelativeResize="0"/>
          <p:nvPr/>
        </p:nvPicPr>
        <p:blipFill rotWithShape="1">
          <a:blip r:embed="rId3">
            <a:alphaModFix/>
          </a:blip>
          <a:srcRect b="0" l="0" r="0" t="0"/>
          <a:stretch/>
        </p:blipFill>
        <p:spPr>
          <a:xfrm>
            <a:off x="559701" y="1049628"/>
            <a:ext cx="8920451" cy="4225203"/>
          </a:xfrm>
          <a:prstGeom prst="rect">
            <a:avLst/>
          </a:prstGeom>
          <a:noFill/>
          <a:ln>
            <a:noFill/>
          </a:ln>
        </p:spPr>
      </p:pic>
      <p:sp>
        <p:nvSpPr>
          <p:cNvPr id="162" name="Google Shape;162;p10"/>
          <p:cNvSpPr txBox="1"/>
          <p:nvPr/>
        </p:nvSpPr>
        <p:spPr>
          <a:xfrm>
            <a:off x="559701" y="5574451"/>
            <a:ext cx="10160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accent1"/>
                </a:solidFill>
                <a:latin typeface="Calibri"/>
                <a:ea typeface="Calibri"/>
                <a:cs typeface="Calibri"/>
                <a:sym typeface="Calibri"/>
              </a:rPr>
              <a:t>Most of the content is uploaded either by year ending or beginning. October, November, December, and January are months in which many shows and movies get uploaded to the platform. It might be due to the winter, as in these months people may stay at home and watch shows and movies in their free time.</a:t>
            </a:r>
            <a:endParaRPr sz="1800">
              <a:solidFill>
                <a:schemeClr val="accent1"/>
              </a:solidFill>
              <a:latin typeface="Calibri"/>
              <a:ea typeface="Calibri"/>
              <a:cs typeface="Calibri"/>
              <a:sym typeface="Calibri"/>
            </a:endParaRPr>
          </a:p>
        </p:txBody>
      </p:sp>
      <p:sp>
        <p:nvSpPr>
          <p:cNvPr id="163" name="Google Shape;163;p10"/>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nvSpPr>
        <p:spPr>
          <a:xfrm>
            <a:off x="587230" y="466499"/>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Category wise Movies and TV shows added in month</a:t>
            </a:r>
            <a:endParaRPr b="1" sz="1800">
              <a:solidFill>
                <a:srgbClr val="C00000"/>
              </a:solidFill>
              <a:latin typeface="Calibri"/>
              <a:ea typeface="Calibri"/>
              <a:cs typeface="Calibri"/>
              <a:sym typeface="Calibri"/>
            </a:endParaRPr>
          </a:p>
        </p:txBody>
      </p:sp>
      <p:pic>
        <p:nvPicPr>
          <p:cNvPr id="169" name="Google Shape;169;p11"/>
          <p:cNvPicPr preferRelativeResize="0"/>
          <p:nvPr/>
        </p:nvPicPr>
        <p:blipFill rotWithShape="1">
          <a:blip r:embed="rId3">
            <a:alphaModFix/>
          </a:blip>
          <a:srcRect b="0" l="0" r="0" t="0"/>
          <a:stretch/>
        </p:blipFill>
        <p:spPr>
          <a:xfrm>
            <a:off x="928975" y="1167822"/>
            <a:ext cx="9184843" cy="3856760"/>
          </a:xfrm>
          <a:prstGeom prst="rect">
            <a:avLst/>
          </a:prstGeom>
          <a:noFill/>
          <a:ln>
            <a:noFill/>
          </a:ln>
        </p:spPr>
      </p:pic>
      <p:sp>
        <p:nvSpPr>
          <p:cNvPr id="170" name="Google Shape;170;p11"/>
          <p:cNvSpPr txBox="1"/>
          <p:nvPr/>
        </p:nvSpPr>
        <p:spPr>
          <a:xfrm>
            <a:off x="1418502" y="5356573"/>
            <a:ext cx="8913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chemeClr val="accent1"/>
                </a:solidFill>
                <a:latin typeface="Calibri"/>
                <a:ea typeface="Calibri"/>
                <a:cs typeface="Calibri"/>
                <a:sym typeface="Calibri"/>
              </a:rPr>
              <a:t>From the above graph, we can observe that highest movie added in month January, October, and December. And Highest TV show added in the month of December.</a:t>
            </a:r>
            <a:endParaRPr sz="2000">
              <a:solidFill>
                <a:schemeClr val="accent1"/>
              </a:solidFill>
              <a:latin typeface="Calibri"/>
              <a:ea typeface="Calibri"/>
              <a:cs typeface="Calibri"/>
              <a:sym typeface="Calibri"/>
            </a:endParaRPr>
          </a:p>
        </p:txBody>
      </p:sp>
      <p:sp>
        <p:nvSpPr>
          <p:cNvPr id="171" name="Google Shape;171;p11"/>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nvSpPr>
        <p:spPr>
          <a:xfrm>
            <a:off x="1117600" y="503443"/>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Content added in years in the Netflix.</a:t>
            </a:r>
            <a:endParaRPr b="1" sz="1800">
              <a:solidFill>
                <a:srgbClr val="C00000"/>
              </a:solidFill>
              <a:latin typeface="Calibri"/>
              <a:ea typeface="Calibri"/>
              <a:cs typeface="Calibri"/>
              <a:sym typeface="Calibri"/>
            </a:endParaRPr>
          </a:p>
        </p:txBody>
      </p:sp>
      <p:pic>
        <p:nvPicPr>
          <p:cNvPr id="177" name="Google Shape;177;p12"/>
          <p:cNvPicPr preferRelativeResize="0"/>
          <p:nvPr/>
        </p:nvPicPr>
        <p:blipFill rotWithShape="1">
          <a:blip r:embed="rId3">
            <a:alphaModFix/>
          </a:blip>
          <a:srcRect b="0" l="0" r="0" t="0"/>
          <a:stretch/>
        </p:blipFill>
        <p:spPr>
          <a:xfrm>
            <a:off x="452582" y="872775"/>
            <a:ext cx="10058400" cy="4438134"/>
          </a:xfrm>
          <a:prstGeom prst="rect">
            <a:avLst/>
          </a:prstGeom>
          <a:noFill/>
          <a:ln>
            <a:noFill/>
          </a:ln>
        </p:spPr>
      </p:pic>
      <p:sp>
        <p:nvSpPr>
          <p:cNvPr id="178" name="Google Shape;178;p12"/>
          <p:cNvSpPr txBox="1"/>
          <p:nvPr/>
        </p:nvSpPr>
        <p:spPr>
          <a:xfrm>
            <a:off x="1117600" y="5477164"/>
            <a:ext cx="95817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accent1"/>
                </a:solidFill>
                <a:latin typeface="Calibri"/>
                <a:ea typeface="Calibri"/>
                <a:cs typeface="Calibri"/>
                <a:sym typeface="Calibri"/>
              </a:rPr>
              <a:t>2019 is the year when most of the contents are added in Netflix. And it become reducing after 2019.</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rPr i="0" lang="en-US" sz="2000">
                <a:solidFill>
                  <a:schemeClr val="accent1"/>
                </a:solidFill>
                <a:latin typeface="Calibri"/>
                <a:ea typeface="Calibri"/>
                <a:cs typeface="Calibri"/>
                <a:sym typeface="Calibri"/>
              </a:rPr>
              <a:t>We can observe that in 2021, there were less than 500 content added in the Netflix.</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
        <p:nvSpPr>
          <p:cNvPr id="179" name="Google Shape;179;p12"/>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nvSpPr>
        <p:spPr>
          <a:xfrm>
            <a:off x="443346" y="457261"/>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Category wise Movies and TV shows added in years</a:t>
            </a:r>
            <a:endParaRPr b="1" sz="1800">
              <a:solidFill>
                <a:srgbClr val="C00000"/>
              </a:solidFill>
              <a:latin typeface="Calibri"/>
              <a:ea typeface="Calibri"/>
              <a:cs typeface="Calibri"/>
              <a:sym typeface="Calibri"/>
            </a:endParaRPr>
          </a:p>
        </p:txBody>
      </p:sp>
      <p:pic>
        <p:nvPicPr>
          <p:cNvPr id="185" name="Google Shape;185;p13"/>
          <p:cNvPicPr preferRelativeResize="0"/>
          <p:nvPr/>
        </p:nvPicPr>
        <p:blipFill rotWithShape="1">
          <a:blip r:embed="rId3">
            <a:alphaModFix/>
          </a:blip>
          <a:srcRect b="0" l="0" r="0" t="0"/>
          <a:stretch/>
        </p:blipFill>
        <p:spPr>
          <a:xfrm>
            <a:off x="443346" y="1032103"/>
            <a:ext cx="9337963" cy="4094080"/>
          </a:xfrm>
          <a:prstGeom prst="rect">
            <a:avLst/>
          </a:prstGeom>
          <a:noFill/>
          <a:ln>
            <a:noFill/>
          </a:ln>
        </p:spPr>
      </p:pic>
      <p:sp>
        <p:nvSpPr>
          <p:cNvPr id="186" name="Google Shape;186;p13"/>
          <p:cNvSpPr txBox="1"/>
          <p:nvPr/>
        </p:nvSpPr>
        <p:spPr>
          <a:xfrm>
            <a:off x="5638800" y="2974109"/>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3"/>
          <p:cNvSpPr txBox="1"/>
          <p:nvPr/>
        </p:nvSpPr>
        <p:spPr>
          <a:xfrm>
            <a:off x="5680364" y="640073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3"/>
          <p:cNvSpPr txBox="1"/>
          <p:nvPr/>
        </p:nvSpPr>
        <p:spPr>
          <a:xfrm>
            <a:off x="443346" y="5255600"/>
            <a:ext cx="10548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chemeClr val="accent1"/>
                </a:solidFill>
                <a:latin typeface="Calibri"/>
                <a:ea typeface="Calibri"/>
                <a:cs typeface="Calibri"/>
                <a:sym typeface="Calibri"/>
              </a:rPr>
              <a:t>From this graph, we can observe the trend that there are increment in movie as well as TV shows from year 2017 to 2019. But after 2019, there is decrement in Movie but increment in TV shows.</a:t>
            </a:r>
            <a:endParaRPr sz="2000">
              <a:solidFill>
                <a:schemeClr val="accent1"/>
              </a:solidFill>
              <a:latin typeface="Calibri"/>
              <a:ea typeface="Calibri"/>
              <a:cs typeface="Calibri"/>
              <a:sym typeface="Calibri"/>
            </a:endParaRPr>
          </a:p>
        </p:txBody>
      </p:sp>
      <p:sp>
        <p:nvSpPr>
          <p:cNvPr id="189" name="Google Shape;189;p13"/>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nvSpPr>
        <p:spPr>
          <a:xfrm>
            <a:off x="286328" y="605043"/>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Category wise Movies and TV shows added in dates</a:t>
            </a:r>
            <a:endParaRPr b="1" sz="1800">
              <a:solidFill>
                <a:srgbClr val="C00000"/>
              </a:solidFill>
              <a:latin typeface="Calibri"/>
              <a:ea typeface="Calibri"/>
              <a:cs typeface="Calibri"/>
              <a:sym typeface="Calibri"/>
            </a:endParaRPr>
          </a:p>
        </p:txBody>
      </p:sp>
      <p:pic>
        <p:nvPicPr>
          <p:cNvPr id="195" name="Google Shape;195;p14"/>
          <p:cNvPicPr preferRelativeResize="0"/>
          <p:nvPr/>
        </p:nvPicPr>
        <p:blipFill rotWithShape="1">
          <a:blip r:embed="rId3">
            <a:alphaModFix/>
          </a:blip>
          <a:srcRect b="0" l="0" r="0" t="0"/>
          <a:stretch/>
        </p:blipFill>
        <p:spPr>
          <a:xfrm>
            <a:off x="286328" y="1359912"/>
            <a:ext cx="9707418" cy="3683144"/>
          </a:xfrm>
          <a:prstGeom prst="rect">
            <a:avLst/>
          </a:prstGeom>
          <a:noFill/>
          <a:ln>
            <a:noFill/>
          </a:ln>
        </p:spPr>
      </p:pic>
      <p:sp>
        <p:nvSpPr>
          <p:cNvPr id="196" name="Google Shape;196;p14"/>
          <p:cNvSpPr txBox="1"/>
          <p:nvPr/>
        </p:nvSpPr>
        <p:spPr>
          <a:xfrm>
            <a:off x="397165" y="5255491"/>
            <a:ext cx="10529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accent1"/>
                </a:solidFill>
                <a:latin typeface="Calibri"/>
                <a:ea typeface="Calibri"/>
                <a:cs typeface="Calibri"/>
                <a:sym typeface="Calibri"/>
              </a:rPr>
              <a:t>From the above graph we can assume that most of the contents added on the first of the month followed by 15th and 31st.</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
        <p:nvSpPr>
          <p:cNvPr id="197" name="Google Shape;197;p14"/>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nvSpPr>
        <p:spPr>
          <a:xfrm>
            <a:off x="406400" y="360218"/>
            <a:ext cx="45914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Highest Number of content release in the year</a:t>
            </a:r>
            <a:endParaRPr b="1" sz="1800">
              <a:solidFill>
                <a:srgbClr val="C00000"/>
              </a:solidFill>
              <a:latin typeface="Calibri"/>
              <a:ea typeface="Calibri"/>
              <a:cs typeface="Calibri"/>
              <a:sym typeface="Calibri"/>
            </a:endParaRPr>
          </a:p>
        </p:txBody>
      </p:sp>
      <p:pic>
        <p:nvPicPr>
          <p:cNvPr id="203" name="Google Shape;203;p15"/>
          <p:cNvPicPr preferRelativeResize="0"/>
          <p:nvPr/>
        </p:nvPicPr>
        <p:blipFill rotWithShape="1">
          <a:blip r:embed="rId3">
            <a:alphaModFix/>
          </a:blip>
          <a:srcRect b="0" l="0" r="0" t="0"/>
          <a:stretch/>
        </p:blipFill>
        <p:spPr>
          <a:xfrm>
            <a:off x="406400" y="844839"/>
            <a:ext cx="9077325" cy="4743450"/>
          </a:xfrm>
          <a:prstGeom prst="rect">
            <a:avLst/>
          </a:prstGeom>
          <a:noFill/>
          <a:ln>
            <a:noFill/>
          </a:ln>
        </p:spPr>
      </p:pic>
      <p:sp>
        <p:nvSpPr>
          <p:cNvPr id="204" name="Google Shape;204;p15"/>
          <p:cNvSpPr txBox="1"/>
          <p:nvPr/>
        </p:nvSpPr>
        <p:spPr>
          <a:xfrm>
            <a:off x="942108" y="5703578"/>
            <a:ext cx="8691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chemeClr val="accent1"/>
                </a:solidFill>
                <a:latin typeface="Calibri"/>
                <a:ea typeface="Calibri"/>
                <a:cs typeface="Calibri"/>
                <a:sym typeface="Calibri"/>
              </a:rPr>
              <a:t>From the above graph, we can observe that in year 2018, most numbers of the content was released and least number of content in the year 2021.</a:t>
            </a:r>
            <a:endParaRPr sz="2000">
              <a:solidFill>
                <a:schemeClr val="accent1"/>
              </a:solidFill>
              <a:latin typeface="Calibri"/>
              <a:ea typeface="Calibri"/>
              <a:cs typeface="Calibri"/>
              <a:sym typeface="Calibri"/>
            </a:endParaRPr>
          </a:p>
        </p:txBody>
      </p:sp>
      <p:sp>
        <p:nvSpPr>
          <p:cNvPr id="205" name="Google Shape;205;p15"/>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nvSpPr>
        <p:spPr>
          <a:xfrm>
            <a:off x="434108" y="411126"/>
            <a:ext cx="80448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Highest number of movies and tv_shows release in 20 years</a:t>
            </a:r>
            <a:endParaRPr/>
          </a:p>
        </p:txBody>
      </p:sp>
      <p:pic>
        <p:nvPicPr>
          <p:cNvPr id="211" name="Google Shape;211;p16"/>
          <p:cNvPicPr preferRelativeResize="0"/>
          <p:nvPr/>
        </p:nvPicPr>
        <p:blipFill rotWithShape="1">
          <a:blip r:embed="rId3">
            <a:alphaModFix/>
          </a:blip>
          <a:srcRect b="0" l="0" r="0" t="0"/>
          <a:stretch/>
        </p:blipFill>
        <p:spPr>
          <a:xfrm>
            <a:off x="434107" y="914400"/>
            <a:ext cx="10464801" cy="4064000"/>
          </a:xfrm>
          <a:prstGeom prst="rect">
            <a:avLst/>
          </a:prstGeom>
          <a:noFill/>
          <a:ln>
            <a:noFill/>
          </a:ln>
        </p:spPr>
      </p:pic>
      <p:sp>
        <p:nvSpPr>
          <p:cNvPr id="212" name="Google Shape;212;p16"/>
          <p:cNvSpPr txBox="1"/>
          <p:nvPr/>
        </p:nvSpPr>
        <p:spPr>
          <a:xfrm>
            <a:off x="1330280" y="5324779"/>
            <a:ext cx="8672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accent1"/>
                </a:solidFill>
                <a:latin typeface="Calibri"/>
                <a:ea typeface="Calibri"/>
                <a:cs typeface="Calibri"/>
                <a:sym typeface="Calibri"/>
              </a:rPr>
              <a:t>From the above graph we can see 2018 is the year in which most no. of the movies are </a:t>
            </a:r>
            <a:r>
              <a:rPr lang="en-US" sz="2000">
                <a:solidFill>
                  <a:schemeClr val="accent1"/>
                </a:solidFill>
                <a:latin typeface="Calibri"/>
                <a:ea typeface="Calibri"/>
                <a:cs typeface="Calibri"/>
                <a:sym typeface="Calibri"/>
              </a:rPr>
              <a:t>released</a:t>
            </a:r>
            <a:r>
              <a:rPr i="0" lang="en-US" sz="2000">
                <a:solidFill>
                  <a:schemeClr val="accent1"/>
                </a:solidFill>
                <a:latin typeface="Calibri"/>
                <a:ea typeface="Calibri"/>
                <a:cs typeface="Calibri"/>
                <a:sym typeface="Calibri"/>
              </a:rPr>
              <a:t> and in 2020 most of the tv_shows are released.</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
        <p:nvSpPr>
          <p:cNvPr id="213" name="Google Shape;213;p16"/>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nvSpPr>
        <p:spPr>
          <a:xfrm>
            <a:off x="424873" y="411126"/>
            <a:ext cx="711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31515"/>
                </a:solidFill>
                <a:latin typeface="Calibri"/>
                <a:ea typeface="Calibri"/>
                <a:cs typeface="Calibri"/>
                <a:sym typeface="Calibri"/>
              </a:rPr>
              <a:t>Production of movies and TV shows over the years</a:t>
            </a:r>
            <a:endParaRPr b="1" sz="1800">
              <a:solidFill>
                <a:srgbClr val="000000"/>
              </a:solidFill>
              <a:latin typeface="Calibri"/>
              <a:ea typeface="Calibri"/>
              <a:cs typeface="Calibri"/>
              <a:sym typeface="Calibri"/>
            </a:endParaRPr>
          </a:p>
        </p:txBody>
      </p:sp>
      <p:pic>
        <p:nvPicPr>
          <p:cNvPr id="219" name="Google Shape;219;p17"/>
          <p:cNvPicPr preferRelativeResize="0"/>
          <p:nvPr/>
        </p:nvPicPr>
        <p:blipFill rotWithShape="1">
          <a:blip r:embed="rId3">
            <a:alphaModFix/>
          </a:blip>
          <a:srcRect b="0" l="0" r="0" t="0"/>
          <a:stretch/>
        </p:blipFill>
        <p:spPr>
          <a:xfrm>
            <a:off x="0" y="949328"/>
            <a:ext cx="12192000" cy="4201961"/>
          </a:xfrm>
          <a:prstGeom prst="rect">
            <a:avLst/>
          </a:prstGeom>
          <a:noFill/>
          <a:ln>
            <a:noFill/>
          </a:ln>
        </p:spPr>
      </p:pic>
      <p:sp>
        <p:nvSpPr>
          <p:cNvPr id="220" name="Google Shape;220;p17"/>
          <p:cNvSpPr txBox="1"/>
          <p:nvPr/>
        </p:nvSpPr>
        <p:spPr>
          <a:xfrm>
            <a:off x="424875" y="4985025"/>
            <a:ext cx="11241900" cy="17547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1E4E79"/>
              </a:buClr>
              <a:buSzPts val="1800"/>
              <a:buFont typeface="Arial"/>
              <a:buChar char="•"/>
            </a:pPr>
            <a:r>
              <a:rPr b="0" i="0" lang="en-US" sz="1800">
                <a:solidFill>
                  <a:srgbClr val="1E4E79"/>
                </a:solidFill>
                <a:latin typeface="Calibri"/>
                <a:ea typeface="Calibri"/>
                <a:cs typeface="Calibri"/>
                <a:sym typeface="Calibri"/>
              </a:rPr>
              <a:t>Compared to TV series, the quantity of Netflix movies is increasing noticeably more quickly.</a:t>
            </a:r>
            <a:endParaRPr/>
          </a:p>
          <a:p>
            <a:pPr indent="-114300" lvl="0" marL="0" marR="0" rtl="0" algn="l">
              <a:spcBef>
                <a:spcPts val="0"/>
              </a:spcBef>
              <a:spcAft>
                <a:spcPts val="0"/>
              </a:spcAft>
              <a:buClr>
                <a:srgbClr val="1E4E79"/>
              </a:buClr>
              <a:buSzPts val="1800"/>
              <a:buFont typeface="Arial"/>
              <a:buChar char="•"/>
            </a:pPr>
            <a:r>
              <a:rPr b="0" i="0" lang="en-US" sz="1800">
                <a:solidFill>
                  <a:srgbClr val="1E4E79"/>
                </a:solidFill>
                <a:latin typeface="Calibri"/>
                <a:ea typeface="Calibri"/>
                <a:cs typeface="Calibri"/>
                <a:sym typeface="Calibri"/>
              </a:rPr>
              <a:t>After 2015, we noticed a significant rise in the quantity of films and television programs.</a:t>
            </a:r>
            <a:endParaRPr/>
          </a:p>
          <a:p>
            <a:pPr indent="-114300" lvl="0" marL="0" marR="0" rtl="0" algn="l">
              <a:spcBef>
                <a:spcPts val="0"/>
              </a:spcBef>
              <a:spcAft>
                <a:spcPts val="0"/>
              </a:spcAft>
              <a:buClr>
                <a:srgbClr val="1E4E79"/>
              </a:buClr>
              <a:buSzPts val="1800"/>
              <a:buFont typeface="Arial"/>
              <a:buChar char="•"/>
            </a:pPr>
            <a:r>
              <a:rPr b="0" i="0" lang="en-US" sz="1800">
                <a:solidFill>
                  <a:srgbClr val="1E4E79"/>
                </a:solidFill>
                <a:latin typeface="Calibri"/>
                <a:ea typeface="Calibri"/>
                <a:cs typeface="Calibri"/>
                <a:sym typeface="Calibri"/>
              </a:rPr>
              <a:t>After 2020, there is a sharp decline in the volume of films and television programs made.</a:t>
            </a:r>
            <a:endParaRPr/>
          </a:p>
          <a:p>
            <a:pPr indent="-114300" lvl="0" marL="0" marR="0" rtl="0" algn="l">
              <a:spcBef>
                <a:spcPts val="0"/>
              </a:spcBef>
              <a:spcAft>
                <a:spcPts val="0"/>
              </a:spcAft>
              <a:buClr>
                <a:srgbClr val="1E4E79"/>
              </a:buClr>
              <a:buSzPts val="1800"/>
              <a:buFont typeface="Arial"/>
              <a:buChar char="•"/>
            </a:pPr>
            <a:r>
              <a:rPr b="0" i="0" lang="en-US" sz="1800">
                <a:solidFill>
                  <a:srgbClr val="1E4E79"/>
                </a:solidFill>
                <a:latin typeface="Calibri"/>
                <a:ea typeface="Calibri"/>
                <a:cs typeface="Calibri"/>
                <a:sym typeface="Calibri"/>
              </a:rPr>
              <a:t>It looks that Netflix has prioritized adding more movie material over TV shows. The growth of movies has been far more pronounced than that of TV shows.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7"/>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nvSpPr>
        <p:spPr>
          <a:xfrm>
            <a:off x="474453" y="569343"/>
            <a:ext cx="67276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Ratings for TV_shows and Movies </a:t>
            </a:r>
            <a:endParaRPr b="1" sz="3600">
              <a:solidFill>
                <a:srgbClr val="C00000"/>
              </a:solidFill>
              <a:latin typeface="Calibri"/>
              <a:ea typeface="Calibri"/>
              <a:cs typeface="Calibri"/>
              <a:sym typeface="Calibri"/>
            </a:endParaRPr>
          </a:p>
        </p:txBody>
      </p:sp>
      <p:pic>
        <p:nvPicPr>
          <p:cNvPr id="227" name="Google Shape;227;p18"/>
          <p:cNvPicPr preferRelativeResize="0"/>
          <p:nvPr/>
        </p:nvPicPr>
        <p:blipFill rotWithShape="1">
          <a:blip r:embed="rId3">
            <a:alphaModFix/>
          </a:blip>
          <a:srcRect b="0" l="0" r="0" t="0"/>
          <a:stretch/>
        </p:blipFill>
        <p:spPr>
          <a:xfrm>
            <a:off x="324929" y="1138541"/>
            <a:ext cx="5842690" cy="2628720"/>
          </a:xfrm>
          <a:prstGeom prst="rect">
            <a:avLst/>
          </a:prstGeom>
          <a:noFill/>
          <a:ln>
            <a:noFill/>
          </a:ln>
        </p:spPr>
      </p:pic>
      <p:pic>
        <p:nvPicPr>
          <p:cNvPr id="228" name="Google Shape;228;p18"/>
          <p:cNvPicPr preferRelativeResize="0"/>
          <p:nvPr/>
        </p:nvPicPr>
        <p:blipFill rotWithShape="1">
          <a:blip r:embed="rId4">
            <a:alphaModFix/>
          </a:blip>
          <a:srcRect b="0" l="0" r="0" t="0"/>
          <a:stretch/>
        </p:blipFill>
        <p:spPr>
          <a:xfrm>
            <a:off x="6167619" y="1138541"/>
            <a:ext cx="5842690" cy="2628720"/>
          </a:xfrm>
          <a:prstGeom prst="rect">
            <a:avLst/>
          </a:prstGeom>
          <a:noFill/>
          <a:ln>
            <a:noFill/>
          </a:ln>
        </p:spPr>
      </p:pic>
      <p:sp>
        <p:nvSpPr>
          <p:cNvPr id="229" name="Google Shape;229;p18"/>
          <p:cNvSpPr txBox="1"/>
          <p:nvPr/>
        </p:nvSpPr>
        <p:spPr>
          <a:xfrm>
            <a:off x="474453" y="4112172"/>
            <a:ext cx="56931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accent1"/>
                </a:solidFill>
                <a:latin typeface="Calibri"/>
                <a:ea typeface="Calibri"/>
                <a:cs typeface="Calibri"/>
                <a:sym typeface="Calibri"/>
              </a:rPr>
              <a:t>From the above graph, we can observe that the most rated </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rPr lang="en-US" sz="2000">
                <a:solidFill>
                  <a:schemeClr val="accent1"/>
                </a:solidFill>
                <a:latin typeface="Calibri"/>
                <a:ea typeface="Calibri"/>
                <a:cs typeface="Calibri"/>
                <a:sym typeface="Calibri"/>
              </a:rPr>
              <a:t>TV_shows rating is TV-MA and the least rated Tv_show is TV-Y7-FV</a:t>
            </a:r>
            <a:endParaRPr sz="2000">
              <a:solidFill>
                <a:schemeClr val="accent1"/>
              </a:solidFill>
              <a:latin typeface="Calibri"/>
              <a:ea typeface="Calibri"/>
              <a:cs typeface="Calibri"/>
              <a:sym typeface="Calibri"/>
            </a:endParaRPr>
          </a:p>
        </p:txBody>
      </p:sp>
      <p:sp>
        <p:nvSpPr>
          <p:cNvPr id="230" name="Google Shape;230;p18"/>
          <p:cNvSpPr txBox="1"/>
          <p:nvPr/>
        </p:nvSpPr>
        <p:spPr>
          <a:xfrm>
            <a:off x="6530197" y="4112172"/>
            <a:ext cx="574631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From the above graph, we can observe that the most rated</a:t>
            </a:r>
            <a:endParaRPr>
              <a:solidFill>
                <a:schemeClr val="accent1"/>
              </a:solidFill>
              <a:latin typeface="Calibri"/>
              <a:ea typeface="Calibri"/>
              <a:cs typeface="Calibri"/>
              <a:sym typeface="Calibri"/>
            </a:endParaRPr>
          </a:p>
          <a:p>
            <a:pPr indent="0" lvl="0" marL="0" marR="0" rtl="0" algn="l">
              <a:spcBef>
                <a:spcPts val="0"/>
              </a:spcBef>
              <a:spcAft>
                <a:spcPts val="0"/>
              </a:spcAft>
              <a:buNone/>
            </a:pPr>
            <a:r>
              <a:rPr lang="en-US" sz="1800">
                <a:solidFill>
                  <a:schemeClr val="accent1"/>
                </a:solidFill>
                <a:latin typeface="Calibri"/>
                <a:ea typeface="Calibri"/>
                <a:cs typeface="Calibri"/>
                <a:sym typeface="Calibri"/>
              </a:rPr>
              <a:t>Movie on the </a:t>
            </a:r>
            <a:r>
              <a:rPr lang="en-US" sz="1800">
                <a:solidFill>
                  <a:schemeClr val="accent1"/>
                </a:solidFill>
                <a:latin typeface="Calibri"/>
                <a:ea typeface="Calibri"/>
                <a:cs typeface="Calibri"/>
                <a:sym typeface="Calibri"/>
              </a:rPr>
              <a:t>Netflix</a:t>
            </a:r>
            <a:r>
              <a:rPr lang="en-US" sz="1800">
                <a:solidFill>
                  <a:schemeClr val="accent1"/>
                </a:solidFill>
                <a:latin typeface="Calibri"/>
                <a:ea typeface="Calibri"/>
                <a:cs typeface="Calibri"/>
                <a:sym typeface="Calibri"/>
              </a:rPr>
              <a:t> is TV-MA and the least rated movie on</a:t>
            </a:r>
            <a:endParaRPr>
              <a:solidFill>
                <a:schemeClr val="accent1"/>
              </a:solidFill>
              <a:latin typeface="Calibri"/>
              <a:ea typeface="Calibri"/>
              <a:cs typeface="Calibri"/>
              <a:sym typeface="Calibri"/>
            </a:endParaRPr>
          </a:p>
          <a:p>
            <a:pPr indent="0" lvl="0" marL="0" marR="0" rtl="0" algn="l">
              <a:spcBef>
                <a:spcPts val="0"/>
              </a:spcBef>
              <a:spcAft>
                <a:spcPts val="0"/>
              </a:spcAft>
              <a:buNone/>
            </a:pPr>
            <a:r>
              <a:rPr lang="en-US" sz="1800">
                <a:solidFill>
                  <a:schemeClr val="accent1"/>
                </a:solidFill>
                <a:latin typeface="Calibri"/>
                <a:ea typeface="Calibri"/>
                <a:cs typeface="Calibri"/>
                <a:sym typeface="Calibri"/>
              </a:rPr>
              <a:t>The Netflix is NC-17.</a:t>
            </a:r>
            <a:endParaRPr sz="1800">
              <a:solidFill>
                <a:schemeClr val="accent1"/>
              </a:solidFill>
              <a:latin typeface="Calibri"/>
              <a:ea typeface="Calibri"/>
              <a:cs typeface="Calibri"/>
              <a:sym typeface="Calibri"/>
            </a:endParaRPr>
          </a:p>
        </p:txBody>
      </p:sp>
      <p:sp>
        <p:nvSpPr>
          <p:cNvPr id="231" name="Google Shape;231;p18"/>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19"/>
          <p:cNvPicPr preferRelativeResize="0"/>
          <p:nvPr/>
        </p:nvPicPr>
        <p:blipFill rotWithShape="1">
          <a:blip r:embed="rId3">
            <a:alphaModFix/>
          </a:blip>
          <a:srcRect b="0" l="0" r="0" t="0"/>
          <a:stretch/>
        </p:blipFill>
        <p:spPr>
          <a:xfrm>
            <a:off x="1055567" y="1274888"/>
            <a:ext cx="10012124" cy="3297280"/>
          </a:xfrm>
          <a:prstGeom prst="rect">
            <a:avLst/>
          </a:prstGeom>
          <a:noFill/>
          <a:ln>
            <a:noFill/>
          </a:ln>
        </p:spPr>
      </p:pic>
      <p:sp>
        <p:nvSpPr>
          <p:cNvPr id="237" name="Google Shape;237;p19"/>
          <p:cNvSpPr txBox="1"/>
          <p:nvPr/>
        </p:nvSpPr>
        <p:spPr>
          <a:xfrm>
            <a:off x="707366" y="690113"/>
            <a:ext cx="485434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TV shows VS Movie ratings</a:t>
            </a:r>
            <a:endParaRPr b="1" sz="3200">
              <a:solidFill>
                <a:srgbClr val="C00000"/>
              </a:solidFill>
              <a:latin typeface="Calibri"/>
              <a:ea typeface="Calibri"/>
              <a:cs typeface="Calibri"/>
              <a:sym typeface="Calibri"/>
            </a:endParaRPr>
          </a:p>
        </p:txBody>
      </p:sp>
      <p:sp>
        <p:nvSpPr>
          <p:cNvPr id="238" name="Google Shape;238;p19"/>
          <p:cNvSpPr txBox="1"/>
          <p:nvPr/>
        </p:nvSpPr>
        <p:spPr>
          <a:xfrm>
            <a:off x="372373" y="4705949"/>
            <a:ext cx="11447400" cy="17547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accent1"/>
              </a:buClr>
              <a:buSzPts val="1800"/>
              <a:buFont typeface="Calibri"/>
              <a:buChar char="•"/>
            </a:pPr>
            <a:r>
              <a:rPr i="0" lang="en-US" sz="1800">
                <a:solidFill>
                  <a:schemeClr val="accent1"/>
                </a:solidFill>
                <a:latin typeface="Calibri"/>
                <a:ea typeface="Calibri"/>
                <a:cs typeface="Calibri"/>
                <a:sym typeface="Calibri"/>
              </a:rPr>
              <a:t>We can see that both movies and tv_shows got the highest rating as TV-MA. TV-MA belongs to mature content, so we can say most popular category belongs to mature content.</a:t>
            </a:r>
            <a:endParaRPr>
              <a:solidFill>
                <a:schemeClr val="accent1"/>
              </a:solidFill>
              <a:latin typeface="Calibri"/>
              <a:ea typeface="Calibri"/>
              <a:cs typeface="Calibri"/>
              <a:sym typeface="Calibri"/>
            </a:endParaRPr>
          </a:p>
          <a:p>
            <a:pPr indent="-114300" lvl="0" marL="0" marR="0" rtl="0" algn="l">
              <a:spcBef>
                <a:spcPts val="0"/>
              </a:spcBef>
              <a:spcAft>
                <a:spcPts val="0"/>
              </a:spcAft>
              <a:buClr>
                <a:schemeClr val="accent1"/>
              </a:buClr>
              <a:buSzPts val="1800"/>
              <a:buFont typeface="Calibri"/>
              <a:buChar char="•"/>
            </a:pPr>
            <a:r>
              <a:rPr i="0" lang="en-US" sz="1800">
                <a:solidFill>
                  <a:schemeClr val="accent1"/>
                </a:solidFill>
                <a:latin typeface="Calibri"/>
                <a:ea typeface="Calibri"/>
                <a:cs typeface="Calibri"/>
                <a:sym typeface="Calibri"/>
              </a:rPr>
              <a:t>Then it is followed by TV-14 and TV-PG and this is belongs to Teen and older kids category.</a:t>
            </a:r>
            <a:endParaRPr>
              <a:solidFill>
                <a:schemeClr val="accent1"/>
              </a:solidFill>
              <a:latin typeface="Calibri"/>
              <a:ea typeface="Calibri"/>
              <a:cs typeface="Calibri"/>
              <a:sym typeface="Calibri"/>
            </a:endParaRPr>
          </a:p>
          <a:p>
            <a:pPr indent="-114300" lvl="0" marL="0" marR="0" rtl="0" algn="l">
              <a:spcBef>
                <a:spcPts val="0"/>
              </a:spcBef>
              <a:spcAft>
                <a:spcPts val="0"/>
              </a:spcAft>
              <a:buClr>
                <a:schemeClr val="accent1"/>
              </a:buClr>
              <a:buSzPts val="1800"/>
              <a:buFont typeface="Calibri"/>
              <a:buChar char="•"/>
            </a:pPr>
            <a:r>
              <a:rPr i="0" lang="en-US" sz="1800">
                <a:solidFill>
                  <a:schemeClr val="accent1"/>
                </a:solidFill>
                <a:latin typeface="Calibri"/>
                <a:ea typeface="Calibri"/>
                <a:cs typeface="Calibri"/>
                <a:sym typeface="Calibri"/>
              </a:rPr>
              <a:t>Here some contents got least rating belongs to NC-17 and TV-Y7-FV categories.</a:t>
            </a:r>
            <a:endParaRPr>
              <a:solidFill>
                <a:schemeClr val="accent1"/>
              </a:solidFill>
              <a:latin typeface="Calibri"/>
              <a:ea typeface="Calibri"/>
              <a:cs typeface="Calibri"/>
              <a:sym typeface="Calibri"/>
            </a:endParaRPr>
          </a:p>
          <a:p>
            <a:pPr indent="-114300" lvl="0" marL="0" marR="0" rtl="0" algn="l">
              <a:spcBef>
                <a:spcPts val="0"/>
              </a:spcBef>
              <a:spcAft>
                <a:spcPts val="0"/>
              </a:spcAft>
              <a:buClr>
                <a:schemeClr val="accent1"/>
              </a:buClr>
              <a:buSzPts val="1800"/>
              <a:buFont typeface="Calibri"/>
              <a:buChar char="•"/>
            </a:pPr>
            <a:r>
              <a:rPr i="0" lang="en-US" sz="1800">
                <a:solidFill>
                  <a:schemeClr val="accent1"/>
                </a:solidFill>
                <a:latin typeface="Calibri"/>
                <a:ea typeface="Calibri"/>
                <a:cs typeface="Calibri"/>
                <a:sym typeface="Calibri"/>
              </a:rPr>
              <a:t>Overall conclusion of the above graph is most of the content belongs to mature, teen and older kids category.</a:t>
            </a:r>
            <a:endParaRPr>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1"/>
              </a:solidFill>
              <a:latin typeface="Calibri"/>
              <a:ea typeface="Calibri"/>
              <a:cs typeface="Calibri"/>
              <a:sym typeface="Calibri"/>
            </a:endParaRPr>
          </a:p>
        </p:txBody>
      </p:sp>
      <p:sp>
        <p:nvSpPr>
          <p:cNvPr id="239" name="Google Shape;239;p19"/>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503850" y="456525"/>
            <a:ext cx="4581600" cy="677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C00000"/>
                </a:solidFill>
                <a:latin typeface="Calibri"/>
                <a:ea typeface="Calibri"/>
                <a:cs typeface="Calibri"/>
                <a:sym typeface="Calibri"/>
              </a:rPr>
              <a:t>Table Of Content</a:t>
            </a:r>
            <a:endParaRPr/>
          </a:p>
          <a:p>
            <a:pPr indent="-355600" lvl="0" marL="457200" rtl="0" algn="l">
              <a:lnSpc>
                <a:spcPct val="115000"/>
              </a:lnSpc>
              <a:spcBef>
                <a:spcPts val="60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Introduction</a:t>
            </a:r>
            <a:endParaRPr b="1" sz="2000">
              <a:solidFill>
                <a:schemeClr val="accent1"/>
              </a:solidFill>
              <a:highlight>
                <a:srgbClr val="FFFFFF"/>
              </a:highlight>
              <a:latin typeface="Calibri"/>
              <a:ea typeface="Calibri"/>
              <a:cs typeface="Calibri"/>
              <a:sym typeface="Calibri"/>
            </a:endParaRPr>
          </a:p>
          <a:p>
            <a:pPr indent="-355600" lvl="0" marL="4572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Problem Statement</a:t>
            </a:r>
            <a:endParaRPr b="1" sz="2000">
              <a:solidFill>
                <a:schemeClr val="accent1"/>
              </a:solidFill>
              <a:highlight>
                <a:srgbClr val="FFFFFF"/>
              </a:highlight>
              <a:latin typeface="Calibri"/>
              <a:ea typeface="Calibri"/>
              <a:cs typeface="Calibri"/>
              <a:sym typeface="Calibri"/>
            </a:endParaRPr>
          </a:p>
          <a:p>
            <a:pPr indent="-355600" lvl="0" marL="4572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Data Description</a:t>
            </a:r>
            <a:endParaRPr b="1" sz="2000">
              <a:solidFill>
                <a:schemeClr val="accent1"/>
              </a:solidFill>
              <a:highlight>
                <a:srgbClr val="FFFFFF"/>
              </a:highlight>
              <a:latin typeface="Calibri"/>
              <a:ea typeface="Calibri"/>
              <a:cs typeface="Calibri"/>
              <a:sym typeface="Calibri"/>
            </a:endParaRPr>
          </a:p>
          <a:p>
            <a:pPr indent="-355600" lvl="0" marL="4572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Data Wrangling</a:t>
            </a:r>
            <a:endParaRPr b="1" sz="2000">
              <a:solidFill>
                <a:schemeClr val="accent1"/>
              </a:solidFill>
              <a:highlight>
                <a:srgbClr val="FFFFFF"/>
              </a:highlight>
              <a:latin typeface="Calibri"/>
              <a:ea typeface="Calibri"/>
              <a:cs typeface="Calibri"/>
              <a:sym typeface="Calibri"/>
            </a:endParaRPr>
          </a:p>
          <a:p>
            <a:pPr indent="-355600" lvl="0" marL="4572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Exploratory Data Analysis</a:t>
            </a:r>
            <a:endParaRPr b="1" sz="2000">
              <a:solidFill>
                <a:schemeClr val="accent1"/>
              </a:solidFill>
              <a:highlight>
                <a:srgbClr val="FFFFFF"/>
              </a:highlight>
              <a:latin typeface="Calibri"/>
              <a:ea typeface="Calibri"/>
              <a:cs typeface="Calibri"/>
              <a:sym typeface="Calibri"/>
            </a:endParaRPr>
          </a:p>
          <a:p>
            <a:pPr indent="-355600" lvl="0" marL="4572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Data preprocessing</a:t>
            </a:r>
            <a:endParaRPr b="1" sz="2000">
              <a:solidFill>
                <a:schemeClr val="accent1"/>
              </a:solidFill>
              <a:highlight>
                <a:srgbClr val="FFFFFF"/>
              </a:highlight>
              <a:latin typeface="Calibri"/>
              <a:ea typeface="Calibri"/>
              <a:cs typeface="Calibri"/>
              <a:sym typeface="Calibri"/>
            </a:endParaRPr>
          </a:p>
          <a:p>
            <a:pPr indent="-355600" lvl="1" marL="9144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Wordcloud</a:t>
            </a:r>
            <a:endParaRPr b="1" sz="2000">
              <a:solidFill>
                <a:schemeClr val="accent1"/>
              </a:solidFill>
              <a:highlight>
                <a:srgbClr val="FFFFFF"/>
              </a:highlight>
              <a:latin typeface="Calibri"/>
              <a:ea typeface="Calibri"/>
              <a:cs typeface="Calibri"/>
              <a:sym typeface="Calibri"/>
            </a:endParaRPr>
          </a:p>
          <a:p>
            <a:pPr indent="-355600" lvl="1" marL="9144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Removing Stopwords</a:t>
            </a:r>
            <a:endParaRPr b="1" sz="2000">
              <a:solidFill>
                <a:schemeClr val="accent1"/>
              </a:solidFill>
              <a:highlight>
                <a:srgbClr val="FFFFFF"/>
              </a:highlight>
              <a:latin typeface="Calibri"/>
              <a:ea typeface="Calibri"/>
              <a:cs typeface="Calibri"/>
              <a:sym typeface="Calibri"/>
            </a:endParaRPr>
          </a:p>
          <a:p>
            <a:pPr indent="-355600" lvl="1" marL="9144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Removing Punctuation</a:t>
            </a:r>
            <a:endParaRPr b="1" sz="2000">
              <a:solidFill>
                <a:schemeClr val="accent1"/>
              </a:solidFill>
              <a:highlight>
                <a:srgbClr val="FFFFFF"/>
              </a:highlight>
              <a:latin typeface="Calibri"/>
              <a:ea typeface="Calibri"/>
              <a:cs typeface="Calibri"/>
              <a:sym typeface="Calibri"/>
            </a:endParaRPr>
          </a:p>
          <a:p>
            <a:pPr indent="-355600" lvl="1" marL="9144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Stemming</a:t>
            </a:r>
            <a:endParaRPr b="1" sz="2000">
              <a:solidFill>
                <a:schemeClr val="accent1"/>
              </a:solidFill>
              <a:highlight>
                <a:srgbClr val="FFFFFF"/>
              </a:highlight>
              <a:latin typeface="Calibri"/>
              <a:ea typeface="Calibri"/>
              <a:cs typeface="Calibri"/>
              <a:sym typeface="Calibri"/>
            </a:endParaRPr>
          </a:p>
          <a:p>
            <a:pPr indent="-355600" lvl="0" marL="4572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Clustering</a:t>
            </a:r>
            <a:endParaRPr b="1" sz="2000">
              <a:solidFill>
                <a:schemeClr val="accent1"/>
              </a:solidFill>
              <a:highlight>
                <a:srgbClr val="FFFFFF"/>
              </a:highlight>
              <a:latin typeface="Calibri"/>
              <a:ea typeface="Calibri"/>
              <a:cs typeface="Calibri"/>
              <a:sym typeface="Calibri"/>
            </a:endParaRPr>
          </a:p>
          <a:p>
            <a:pPr indent="-355600" lvl="1" marL="9144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PCA</a:t>
            </a:r>
            <a:endParaRPr b="1" sz="2000">
              <a:solidFill>
                <a:schemeClr val="accent1"/>
              </a:solidFill>
              <a:highlight>
                <a:srgbClr val="FFFFFF"/>
              </a:highlight>
              <a:latin typeface="Calibri"/>
              <a:ea typeface="Calibri"/>
              <a:cs typeface="Calibri"/>
              <a:sym typeface="Calibri"/>
            </a:endParaRPr>
          </a:p>
          <a:p>
            <a:pPr indent="-355600" lvl="1" marL="9144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Elbow and Silhouette Method</a:t>
            </a:r>
            <a:endParaRPr b="1" sz="2000">
              <a:solidFill>
                <a:schemeClr val="accent1"/>
              </a:solidFill>
              <a:highlight>
                <a:srgbClr val="FFFFFF"/>
              </a:highlight>
              <a:latin typeface="Calibri"/>
              <a:ea typeface="Calibri"/>
              <a:cs typeface="Calibri"/>
              <a:sym typeface="Calibri"/>
            </a:endParaRPr>
          </a:p>
          <a:p>
            <a:pPr indent="-355600" lvl="1" marL="9144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K-Means Clustering</a:t>
            </a:r>
            <a:endParaRPr b="1" sz="2000">
              <a:solidFill>
                <a:schemeClr val="accent1"/>
              </a:solidFill>
              <a:highlight>
                <a:srgbClr val="FFFFFF"/>
              </a:highlight>
              <a:latin typeface="Calibri"/>
              <a:ea typeface="Calibri"/>
              <a:cs typeface="Calibri"/>
              <a:sym typeface="Calibri"/>
            </a:endParaRPr>
          </a:p>
          <a:p>
            <a:pPr indent="-355600" lvl="0" marL="457200" rtl="0" algn="l">
              <a:lnSpc>
                <a:spcPct val="115000"/>
              </a:lnSpc>
              <a:spcBef>
                <a:spcPts val="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Inference</a:t>
            </a:r>
            <a:endParaRPr b="1" sz="2000">
              <a:solidFill>
                <a:schemeClr val="accent1"/>
              </a:solidFill>
              <a:highlight>
                <a:srgbClr val="FFFFFF"/>
              </a:highlight>
              <a:latin typeface="Calibri"/>
              <a:ea typeface="Calibri"/>
              <a:cs typeface="Calibri"/>
              <a:sym typeface="Calibri"/>
            </a:endParaRPr>
          </a:p>
          <a:p>
            <a:pPr indent="0" lvl="0" marL="457200" marR="0" rtl="0" algn="l">
              <a:lnSpc>
                <a:spcPct val="100000"/>
              </a:lnSpc>
              <a:spcBef>
                <a:spcPts val="500"/>
              </a:spcBef>
              <a:spcAft>
                <a:spcPts val="0"/>
              </a:spcAft>
              <a:buNone/>
            </a:pPr>
            <a:r>
              <a:t/>
            </a:r>
            <a:endParaRPr b="1" sz="2000">
              <a:solidFill>
                <a:srgbClr val="1E4E79"/>
              </a:solidFill>
            </a:endParaRPr>
          </a:p>
          <a:p>
            <a:pPr indent="0" lvl="0" marL="0" marR="0" rtl="0" algn="l">
              <a:spcBef>
                <a:spcPts val="0"/>
              </a:spcBef>
              <a:spcAft>
                <a:spcPts val="0"/>
              </a:spcAft>
              <a:buNone/>
            </a:pPr>
            <a:r>
              <a:t/>
            </a:r>
            <a:endParaRPr b="1" sz="2000">
              <a:solidFill>
                <a:srgbClr val="C00000"/>
              </a:solidFill>
              <a:latin typeface="Calibri"/>
              <a:ea typeface="Calibri"/>
              <a:cs typeface="Calibri"/>
              <a:sym typeface="Calibri"/>
            </a:endParaRPr>
          </a:p>
        </p:txBody>
      </p:sp>
      <p:sp>
        <p:nvSpPr>
          <p:cNvPr id="97" name="Google Shape;97;p2"/>
          <p:cNvSpPr txBox="1"/>
          <p:nvPr/>
        </p:nvSpPr>
        <p:spPr>
          <a:xfrm>
            <a:off x="9561546" y="0"/>
            <a:ext cx="6097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pic>
        <p:nvPicPr>
          <p:cNvPr id="98" name="Google Shape;98;p2"/>
          <p:cNvPicPr preferRelativeResize="0"/>
          <p:nvPr/>
        </p:nvPicPr>
        <p:blipFill>
          <a:blip r:embed="rId3">
            <a:alphaModFix/>
          </a:blip>
          <a:stretch>
            <a:fillRect/>
          </a:stretch>
        </p:blipFill>
        <p:spPr>
          <a:xfrm>
            <a:off x="5218050" y="1101525"/>
            <a:ext cx="6457125" cy="4805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0"/>
          <p:cNvPicPr preferRelativeResize="0"/>
          <p:nvPr/>
        </p:nvPicPr>
        <p:blipFill rotWithShape="1">
          <a:blip r:embed="rId3">
            <a:alphaModFix/>
          </a:blip>
          <a:srcRect b="0" l="0" r="0" t="0"/>
          <a:stretch/>
        </p:blipFill>
        <p:spPr>
          <a:xfrm>
            <a:off x="1264596" y="1042988"/>
            <a:ext cx="9426102" cy="4297498"/>
          </a:xfrm>
          <a:prstGeom prst="rect">
            <a:avLst/>
          </a:prstGeom>
          <a:noFill/>
          <a:ln>
            <a:noFill/>
          </a:ln>
        </p:spPr>
      </p:pic>
      <p:sp>
        <p:nvSpPr>
          <p:cNvPr id="245" name="Google Shape;245;p20"/>
          <p:cNvSpPr txBox="1"/>
          <p:nvPr/>
        </p:nvSpPr>
        <p:spPr>
          <a:xfrm>
            <a:off x="554477" y="416483"/>
            <a:ext cx="66038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Graph for duration of the movies.</a:t>
            </a:r>
            <a:endParaRPr b="1" sz="3600">
              <a:solidFill>
                <a:srgbClr val="C00000"/>
              </a:solidFill>
              <a:latin typeface="Calibri"/>
              <a:ea typeface="Calibri"/>
              <a:cs typeface="Calibri"/>
              <a:sym typeface="Calibri"/>
            </a:endParaRPr>
          </a:p>
        </p:txBody>
      </p:sp>
      <p:sp>
        <p:nvSpPr>
          <p:cNvPr id="246" name="Google Shape;246;p20"/>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
        <p:nvSpPr>
          <p:cNvPr id="247" name="Google Shape;247;p20"/>
          <p:cNvSpPr txBox="1"/>
          <p:nvPr/>
        </p:nvSpPr>
        <p:spPr>
          <a:xfrm>
            <a:off x="1264595" y="5491846"/>
            <a:ext cx="9426000" cy="708000"/>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For this graph, we can observe that more than 600 movies have duration lies between 80 to 120 minutes.</a:t>
            </a:r>
            <a:endParaRPr sz="2000">
              <a:solidFill>
                <a:schemeClr val="accen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nvSpPr>
        <p:spPr>
          <a:xfrm>
            <a:off x="583660" y="389106"/>
            <a:ext cx="643971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TV shows duration as seasons</a:t>
            </a:r>
            <a:endParaRPr/>
          </a:p>
          <a:p>
            <a:pPr indent="0" lvl="0" marL="0" marR="0" rtl="0" algn="l">
              <a:spcBef>
                <a:spcPts val="0"/>
              </a:spcBef>
              <a:spcAft>
                <a:spcPts val="0"/>
              </a:spcAft>
              <a:buNone/>
            </a:pPr>
            <a:r>
              <a:t/>
            </a:r>
            <a:endParaRPr b="1" sz="3600">
              <a:solidFill>
                <a:srgbClr val="C00000"/>
              </a:solidFill>
              <a:latin typeface="Calibri"/>
              <a:ea typeface="Calibri"/>
              <a:cs typeface="Calibri"/>
              <a:sym typeface="Calibri"/>
            </a:endParaRPr>
          </a:p>
        </p:txBody>
      </p:sp>
      <p:sp>
        <p:nvSpPr>
          <p:cNvPr id="253" name="Google Shape;253;p21"/>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pic>
        <p:nvPicPr>
          <p:cNvPr id="254" name="Google Shape;254;p21"/>
          <p:cNvPicPr preferRelativeResize="0"/>
          <p:nvPr/>
        </p:nvPicPr>
        <p:blipFill rotWithShape="1">
          <a:blip r:embed="rId3">
            <a:alphaModFix/>
          </a:blip>
          <a:srcRect b="0" l="0" r="0" t="0"/>
          <a:stretch/>
        </p:blipFill>
        <p:spPr>
          <a:xfrm>
            <a:off x="0" y="1110610"/>
            <a:ext cx="11955294" cy="3506787"/>
          </a:xfrm>
          <a:prstGeom prst="rect">
            <a:avLst/>
          </a:prstGeom>
          <a:noFill/>
          <a:ln>
            <a:noFill/>
          </a:ln>
        </p:spPr>
      </p:pic>
      <p:sp>
        <p:nvSpPr>
          <p:cNvPr id="255" name="Google Shape;255;p21"/>
          <p:cNvSpPr txBox="1"/>
          <p:nvPr/>
        </p:nvSpPr>
        <p:spPr>
          <a:xfrm>
            <a:off x="7378430" y="2957208"/>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21"/>
          <p:cNvSpPr txBox="1"/>
          <p:nvPr/>
        </p:nvSpPr>
        <p:spPr>
          <a:xfrm>
            <a:off x="1425103" y="4897010"/>
            <a:ext cx="9868800" cy="1323600"/>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From this graph, we can observe that tv shows have only one session are most demanding TV shows.</a:t>
            </a:r>
            <a:endParaRPr sz="2000">
              <a:solidFill>
                <a:schemeClr val="accent1"/>
              </a:solidFill>
              <a:latin typeface="Calibri"/>
              <a:ea typeface="Calibri"/>
              <a:cs typeface="Calibri"/>
              <a:sym typeface="Calibri"/>
            </a:endParaRPr>
          </a:p>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As the number of seasons are increasing interest are decreasing among the viewers.</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nvSpPr>
        <p:spPr>
          <a:xfrm>
            <a:off x="527725" y="433041"/>
            <a:ext cx="60943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A31515"/>
                </a:solidFill>
                <a:latin typeface="Calibri"/>
                <a:ea typeface="Calibri"/>
                <a:cs typeface="Calibri"/>
                <a:sym typeface="Calibri"/>
              </a:rPr>
              <a:t>Top 10 Genre of TV shows</a:t>
            </a:r>
            <a:endParaRPr b="1" sz="3600">
              <a:solidFill>
                <a:srgbClr val="000000"/>
              </a:solidFill>
              <a:latin typeface="Calibri"/>
              <a:ea typeface="Calibri"/>
              <a:cs typeface="Calibri"/>
              <a:sym typeface="Calibri"/>
            </a:endParaRPr>
          </a:p>
        </p:txBody>
      </p:sp>
      <p:pic>
        <p:nvPicPr>
          <p:cNvPr id="262" name="Google Shape;262;p22"/>
          <p:cNvPicPr preferRelativeResize="0"/>
          <p:nvPr/>
        </p:nvPicPr>
        <p:blipFill rotWithShape="1">
          <a:blip r:embed="rId3">
            <a:alphaModFix/>
          </a:blip>
          <a:srcRect b="0" l="0" r="0" t="0"/>
          <a:stretch/>
        </p:blipFill>
        <p:spPr>
          <a:xfrm>
            <a:off x="527725" y="1255780"/>
            <a:ext cx="11115675" cy="3743325"/>
          </a:xfrm>
          <a:prstGeom prst="rect">
            <a:avLst/>
          </a:prstGeom>
          <a:noFill/>
          <a:ln>
            <a:noFill/>
          </a:ln>
        </p:spPr>
      </p:pic>
      <p:sp>
        <p:nvSpPr>
          <p:cNvPr id="263" name="Google Shape;263;p22"/>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
        <p:nvSpPr>
          <p:cNvPr id="264" name="Google Shape;264;p22"/>
          <p:cNvSpPr txBox="1"/>
          <p:nvPr/>
        </p:nvSpPr>
        <p:spPr>
          <a:xfrm>
            <a:off x="245623" y="5252937"/>
            <a:ext cx="12050100" cy="1631700"/>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From this graph, we can observe that Kid's TV shows have the most number occurring, which is more than 200 times.</a:t>
            </a:r>
            <a:endParaRPr sz="2000">
              <a:solidFill>
                <a:schemeClr val="accent1"/>
              </a:solidFill>
              <a:latin typeface="Calibri"/>
              <a:ea typeface="Calibri"/>
              <a:cs typeface="Calibri"/>
              <a:sym typeface="Calibri"/>
            </a:endParaRPr>
          </a:p>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International TV shows, Korean TV shows, and Romantic TV shows have the least number of count that is approx. 60</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nvSpPr>
        <p:spPr>
          <a:xfrm>
            <a:off x="644456" y="369332"/>
            <a:ext cx="66123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A31515"/>
                </a:solidFill>
                <a:latin typeface="Calibri"/>
                <a:ea typeface="Calibri"/>
                <a:cs typeface="Calibri"/>
                <a:sym typeface="Calibri"/>
              </a:rPr>
              <a:t>Top 10 Genre of Movies</a:t>
            </a:r>
            <a:endParaRPr b="1" sz="3600">
              <a:solidFill>
                <a:srgbClr val="000000"/>
              </a:solidFill>
              <a:latin typeface="Calibri"/>
              <a:ea typeface="Calibri"/>
              <a:cs typeface="Calibri"/>
              <a:sym typeface="Calibri"/>
            </a:endParaRPr>
          </a:p>
        </p:txBody>
      </p:sp>
      <p:sp>
        <p:nvSpPr>
          <p:cNvPr id="270" name="Google Shape;270;p23"/>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pic>
        <p:nvPicPr>
          <p:cNvPr id="271" name="Google Shape;271;p23"/>
          <p:cNvPicPr preferRelativeResize="0"/>
          <p:nvPr/>
        </p:nvPicPr>
        <p:blipFill rotWithShape="1">
          <a:blip r:embed="rId3">
            <a:alphaModFix/>
          </a:blip>
          <a:srcRect b="0" l="0" r="0" t="0"/>
          <a:stretch/>
        </p:blipFill>
        <p:spPr>
          <a:xfrm>
            <a:off x="644450" y="1015675"/>
            <a:ext cx="10027426" cy="3258075"/>
          </a:xfrm>
          <a:prstGeom prst="rect">
            <a:avLst/>
          </a:prstGeom>
          <a:noFill/>
          <a:ln>
            <a:noFill/>
          </a:ln>
        </p:spPr>
      </p:pic>
      <p:sp>
        <p:nvSpPr>
          <p:cNvPr id="272" name="Google Shape;272;p23"/>
          <p:cNvSpPr txBox="1"/>
          <p:nvPr/>
        </p:nvSpPr>
        <p:spPr>
          <a:xfrm>
            <a:off x="644455" y="4522499"/>
            <a:ext cx="10474200" cy="1939500"/>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From this graph, we can observe that the movies based on Documentaries have the most number of count approx. 330.</a:t>
            </a:r>
            <a:endParaRPr sz="2000">
              <a:solidFill>
                <a:schemeClr val="accent1"/>
              </a:solidFill>
              <a:latin typeface="Calibri"/>
              <a:ea typeface="Calibri"/>
              <a:cs typeface="Calibri"/>
              <a:sym typeface="Calibri"/>
            </a:endParaRPr>
          </a:p>
          <a:p>
            <a:pPr indent="-127000" lvl="0" marL="0" marR="0" rtl="0" algn="l">
              <a:spcBef>
                <a:spcPts val="0"/>
              </a:spcBef>
              <a:spcAft>
                <a:spcPts val="0"/>
              </a:spcAft>
              <a:buClr>
                <a:schemeClr val="accent1"/>
              </a:buClr>
              <a:buSzPts val="2000"/>
              <a:buFont typeface="Calibri"/>
              <a:buChar char="•"/>
            </a:pPr>
            <a:r>
              <a:rPr lang="en-US" sz="2000">
                <a:solidFill>
                  <a:schemeClr val="accent1"/>
                </a:solidFill>
                <a:latin typeface="Calibri"/>
                <a:ea typeface="Calibri"/>
                <a:cs typeface="Calibri"/>
                <a:sym typeface="Calibri"/>
              </a:rPr>
              <a:t>Stand Up</a:t>
            </a:r>
            <a:r>
              <a:rPr i="0" lang="en-US" sz="2000">
                <a:solidFill>
                  <a:schemeClr val="accent1"/>
                </a:solidFill>
                <a:latin typeface="Calibri"/>
                <a:ea typeface="Calibri"/>
                <a:cs typeface="Calibri"/>
                <a:sym typeface="Calibri"/>
              </a:rPr>
              <a:t> comedy, Drama, International movies are occurring with the same number which is approx. 310</a:t>
            </a:r>
            <a:endParaRPr sz="2000">
              <a:solidFill>
                <a:schemeClr val="accent1"/>
              </a:solidFill>
              <a:latin typeface="Calibri"/>
              <a:ea typeface="Calibri"/>
              <a:cs typeface="Calibri"/>
              <a:sym typeface="Calibri"/>
            </a:endParaRPr>
          </a:p>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Dramas, International movies, and Romantic movies have the least number of occurring which is more than 150.</a:t>
            </a:r>
            <a:endParaRPr sz="2000">
              <a:solidFill>
                <a:schemeClr val="accen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nvSpPr>
        <p:spPr>
          <a:xfrm>
            <a:off x="321013" y="459373"/>
            <a:ext cx="50856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Natural Language Process</a:t>
            </a:r>
            <a:endParaRPr b="1" sz="3600">
              <a:solidFill>
                <a:srgbClr val="C00000"/>
              </a:solidFill>
              <a:latin typeface="Calibri"/>
              <a:ea typeface="Calibri"/>
              <a:cs typeface="Calibri"/>
              <a:sym typeface="Calibri"/>
            </a:endParaRPr>
          </a:p>
        </p:txBody>
      </p:sp>
      <p:sp>
        <p:nvSpPr>
          <p:cNvPr id="278" name="Google Shape;278;p24"/>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
        <p:nvSpPr>
          <p:cNvPr id="279" name="Google Shape;279;p24"/>
          <p:cNvSpPr txBox="1"/>
          <p:nvPr/>
        </p:nvSpPr>
        <p:spPr>
          <a:xfrm>
            <a:off x="321013" y="2422666"/>
            <a:ext cx="3956724" cy="5847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1E4E79"/>
              </a:buClr>
              <a:buSzPts val="3200"/>
              <a:buFont typeface="Arial"/>
              <a:buChar char="•"/>
            </a:pPr>
            <a:r>
              <a:rPr b="1" lang="en-US" sz="3200">
                <a:solidFill>
                  <a:srgbClr val="1E4E79"/>
                </a:solidFill>
                <a:latin typeface="Calibri"/>
                <a:ea typeface="Calibri"/>
                <a:cs typeface="Calibri"/>
                <a:sym typeface="Calibri"/>
              </a:rPr>
              <a:t>Data Preprocessing</a:t>
            </a:r>
            <a:r>
              <a:rPr lang="en-US" sz="1800">
                <a:solidFill>
                  <a:srgbClr val="1E4E79"/>
                </a:solidFill>
                <a:latin typeface="Calibri"/>
                <a:ea typeface="Calibri"/>
                <a:cs typeface="Calibri"/>
                <a:sym typeface="Calibri"/>
              </a:rPr>
              <a:t> </a:t>
            </a:r>
            <a:endParaRPr sz="1800">
              <a:solidFill>
                <a:srgbClr val="1E4E79"/>
              </a:solidFill>
              <a:latin typeface="Calibri"/>
              <a:ea typeface="Calibri"/>
              <a:cs typeface="Calibri"/>
              <a:sym typeface="Calibri"/>
            </a:endParaRPr>
          </a:p>
        </p:txBody>
      </p:sp>
      <p:sp>
        <p:nvSpPr>
          <p:cNvPr id="280" name="Google Shape;280;p24"/>
          <p:cNvSpPr txBox="1"/>
          <p:nvPr/>
        </p:nvSpPr>
        <p:spPr>
          <a:xfrm>
            <a:off x="321013" y="1372856"/>
            <a:ext cx="808368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accent1"/>
                </a:solidFill>
                <a:latin typeface="Calibri"/>
                <a:ea typeface="Calibri"/>
                <a:cs typeface="Calibri"/>
                <a:sym typeface="Calibri"/>
              </a:rPr>
              <a:t>Natural Language Processing (NLP) is a subfield of artificial intelligence (AI). It helps machines process and understand the human language so that they can automatically perform repetitive tasks.</a:t>
            </a:r>
            <a:endParaRPr b="1" sz="1800">
              <a:solidFill>
                <a:schemeClr val="accent1"/>
              </a:solidFill>
              <a:latin typeface="Calibri"/>
              <a:ea typeface="Calibri"/>
              <a:cs typeface="Calibri"/>
              <a:sym typeface="Calibri"/>
            </a:endParaRPr>
          </a:p>
        </p:txBody>
      </p:sp>
      <p:pic>
        <p:nvPicPr>
          <p:cNvPr id="281" name="Google Shape;281;p24"/>
          <p:cNvPicPr preferRelativeResize="0"/>
          <p:nvPr/>
        </p:nvPicPr>
        <p:blipFill rotWithShape="1">
          <a:blip r:embed="rId3">
            <a:alphaModFix/>
          </a:blip>
          <a:srcRect b="0" l="0" r="0" t="0"/>
          <a:stretch/>
        </p:blipFill>
        <p:spPr>
          <a:xfrm>
            <a:off x="7668000" y="1995775"/>
            <a:ext cx="4265551" cy="3344600"/>
          </a:xfrm>
          <a:prstGeom prst="rect">
            <a:avLst/>
          </a:prstGeom>
          <a:noFill/>
          <a:ln>
            <a:noFill/>
          </a:ln>
        </p:spPr>
      </p:pic>
      <p:sp>
        <p:nvSpPr>
          <p:cNvPr id="282" name="Google Shape;282;p24"/>
          <p:cNvSpPr txBox="1"/>
          <p:nvPr/>
        </p:nvSpPr>
        <p:spPr>
          <a:xfrm>
            <a:off x="768485" y="3133921"/>
            <a:ext cx="66537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accent1"/>
                </a:solidFill>
                <a:latin typeface="Calibri"/>
                <a:ea typeface="Calibri"/>
                <a:cs typeface="Calibri"/>
                <a:sym typeface="Calibri"/>
              </a:rPr>
              <a:t>To prepare the text data for the model building we perform text preprocessing. It is the very first step of NLP projects. Some of the preprocessing steps are:</a:t>
            </a:r>
            <a:endParaRPr>
              <a:solidFill>
                <a:schemeClr val="accent1"/>
              </a:solidFill>
            </a:endParaRPr>
          </a:p>
          <a:p>
            <a:pPr indent="-114300" lvl="0" marL="0" marR="0" rtl="0" algn="l">
              <a:spcBef>
                <a:spcPts val="0"/>
              </a:spcBef>
              <a:spcAft>
                <a:spcPts val="0"/>
              </a:spcAft>
              <a:buClr>
                <a:schemeClr val="accent1"/>
              </a:buClr>
              <a:buSzPts val="1800"/>
              <a:buFont typeface="Arial"/>
              <a:buChar char="•"/>
            </a:pPr>
            <a:r>
              <a:rPr b="1" i="0" lang="en-US" sz="1800">
                <a:solidFill>
                  <a:schemeClr val="accent1"/>
                </a:solidFill>
                <a:latin typeface="Calibri"/>
                <a:ea typeface="Calibri"/>
                <a:cs typeface="Calibri"/>
                <a:sym typeface="Calibri"/>
              </a:rPr>
              <a:t>Removing punctuations like . , ! $( ) * % @</a:t>
            </a:r>
            <a:endParaRPr>
              <a:solidFill>
                <a:schemeClr val="accent1"/>
              </a:solidFill>
            </a:endParaRPr>
          </a:p>
          <a:p>
            <a:pPr indent="-114300" lvl="0" marL="0" marR="0" rtl="0" algn="l">
              <a:spcBef>
                <a:spcPts val="0"/>
              </a:spcBef>
              <a:spcAft>
                <a:spcPts val="0"/>
              </a:spcAft>
              <a:buClr>
                <a:schemeClr val="accent1"/>
              </a:buClr>
              <a:buSzPts val="1800"/>
              <a:buFont typeface="Arial"/>
              <a:buChar char="•"/>
            </a:pPr>
            <a:r>
              <a:rPr b="1" i="0" lang="en-US" sz="1800">
                <a:solidFill>
                  <a:schemeClr val="accent1"/>
                </a:solidFill>
                <a:latin typeface="Calibri"/>
                <a:ea typeface="Calibri"/>
                <a:cs typeface="Calibri"/>
                <a:sym typeface="Calibri"/>
              </a:rPr>
              <a:t>Removing URLs</a:t>
            </a:r>
            <a:endParaRPr>
              <a:solidFill>
                <a:schemeClr val="accent1"/>
              </a:solidFill>
            </a:endParaRPr>
          </a:p>
          <a:p>
            <a:pPr indent="-114300" lvl="0" marL="0" marR="0" rtl="0" algn="l">
              <a:spcBef>
                <a:spcPts val="0"/>
              </a:spcBef>
              <a:spcAft>
                <a:spcPts val="0"/>
              </a:spcAft>
              <a:buClr>
                <a:schemeClr val="accent1"/>
              </a:buClr>
              <a:buSzPts val="1800"/>
              <a:buFont typeface="Arial"/>
              <a:buChar char="•"/>
            </a:pPr>
            <a:r>
              <a:rPr b="1" i="0" lang="en-US" sz="1800">
                <a:solidFill>
                  <a:schemeClr val="accent1"/>
                </a:solidFill>
                <a:latin typeface="Calibri"/>
                <a:ea typeface="Calibri"/>
                <a:cs typeface="Calibri"/>
                <a:sym typeface="Calibri"/>
              </a:rPr>
              <a:t>Removing Stop words</a:t>
            </a:r>
            <a:endParaRPr>
              <a:solidFill>
                <a:schemeClr val="accent1"/>
              </a:solidFill>
            </a:endParaRPr>
          </a:p>
          <a:p>
            <a:pPr indent="-114300" lvl="0" marL="0" marR="0" rtl="0" algn="l">
              <a:spcBef>
                <a:spcPts val="0"/>
              </a:spcBef>
              <a:spcAft>
                <a:spcPts val="0"/>
              </a:spcAft>
              <a:buClr>
                <a:schemeClr val="accent1"/>
              </a:buClr>
              <a:buSzPts val="1800"/>
              <a:buFont typeface="Arial"/>
              <a:buChar char="•"/>
            </a:pPr>
            <a:r>
              <a:rPr b="1" i="0" lang="en-US" sz="1800">
                <a:solidFill>
                  <a:schemeClr val="accent1"/>
                </a:solidFill>
                <a:latin typeface="Calibri"/>
                <a:ea typeface="Calibri"/>
                <a:cs typeface="Calibri"/>
                <a:sym typeface="Calibri"/>
              </a:rPr>
              <a:t>Lower casing</a:t>
            </a:r>
            <a:endParaRPr>
              <a:solidFill>
                <a:schemeClr val="accent1"/>
              </a:solidFill>
            </a:endParaRPr>
          </a:p>
          <a:p>
            <a:pPr indent="-114300" lvl="0" marL="0" marR="0" rtl="0" algn="l">
              <a:spcBef>
                <a:spcPts val="0"/>
              </a:spcBef>
              <a:spcAft>
                <a:spcPts val="0"/>
              </a:spcAft>
              <a:buClr>
                <a:schemeClr val="accent1"/>
              </a:buClr>
              <a:buSzPts val="1800"/>
              <a:buFont typeface="Arial"/>
              <a:buChar char="•"/>
            </a:pPr>
            <a:r>
              <a:rPr b="1" i="0" lang="en-US" sz="1800">
                <a:solidFill>
                  <a:schemeClr val="accent1"/>
                </a:solidFill>
                <a:latin typeface="Calibri"/>
                <a:ea typeface="Calibri"/>
                <a:cs typeface="Calibri"/>
                <a:sym typeface="Calibri"/>
              </a:rPr>
              <a:t>Tokenization</a:t>
            </a:r>
            <a:endParaRPr>
              <a:solidFill>
                <a:schemeClr val="accent1"/>
              </a:solidFill>
            </a:endParaRPr>
          </a:p>
          <a:p>
            <a:pPr indent="-114300" lvl="0" marL="0" marR="0" rtl="0" algn="l">
              <a:spcBef>
                <a:spcPts val="0"/>
              </a:spcBef>
              <a:spcAft>
                <a:spcPts val="0"/>
              </a:spcAft>
              <a:buClr>
                <a:schemeClr val="accent1"/>
              </a:buClr>
              <a:buSzPts val="1800"/>
              <a:buFont typeface="Arial"/>
              <a:buChar char="•"/>
            </a:pPr>
            <a:r>
              <a:rPr b="1" i="0" lang="en-US" sz="1800">
                <a:solidFill>
                  <a:schemeClr val="accent1"/>
                </a:solidFill>
                <a:latin typeface="Calibri"/>
                <a:ea typeface="Calibri"/>
                <a:cs typeface="Calibri"/>
                <a:sym typeface="Calibri"/>
              </a:rPr>
              <a:t>Stemming</a:t>
            </a:r>
            <a:endParaRPr>
              <a:solidFill>
                <a:schemeClr val="accent1"/>
              </a:solidFill>
            </a:endParaRPr>
          </a:p>
          <a:p>
            <a:pPr indent="-114300" lvl="0" marL="0" marR="0" rtl="0" algn="l">
              <a:spcBef>
                <a:spcPts val="0"/>
              </a:spcBef>
              <a:spcAft>
                <a:spcPts val="0"/>
              </a:spcAft>
              <a:buClr>
                <a:schemeClr val="accent1"/>
              </a:buClr>
              <a:buSzPts val="1800"/>
              <a:buFont typeface="Arial"/>
              <a:buChar char="•"/>
            </a:pPr>
            <a:r>
              <a:rPr b="1" i="0" lang="en-US" sz="1800">
                <a:solidFill>
                  <a:schemeClr val="accent1"/>
                </a:solidFill>
                <a:latin typeface="Calibri"/>
                <a:ea typeface="Calibri"/>
                <a:cs typeface="Calibri"/>
                <a:sym typeface="Calibri"/>
              </a:rPr>
              <a:t>Lemmatization</a:t>
            </a:r>
            <a:endParaRPr>
              <a:solidFill>
                <a:schemeClr val="accent1"/>
              </a:solidFill>
            </a:endParaRPr>
          </a:p>
          <a:p>
            <a:pPr indent="0" lvl="0" marL="0" marR="0" rtl="0" algn="l">
              <a:spcBef>
                <a:spcPts val="0"/>
              </a:spcBef>
              <a:spcAft>
                <a:spcPts val="0"/>
              </a:spcAft>
              <a:buNone/>
            </a:pPr>
            <a:r>
              <a:t/>
            </a:r>
            <a:endParaRPr sz="1800">
              <a:solidFill>
                <a:schemeClr val="accen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nvSpPr>
        <p:spPr>
          <a:xfrm>
            <a:off x="7996135" y="97277"/>
            <a:ext cx="29863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
        <p:nvSpPr>
          <p:cNvPr id="288" name="Google Shape;288;p25"/>
          <p:cNvSpPr txBox="1"/>
          <p:nvPr/>
        </p:nvSpPr>
        <p:spPr>
          <a:xfrm>
            <a:off x="321013" y="459373"/>
            <a:ext cx="50030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Most words used in Title </a:t>
            </a:r>
            <a:endParaRPr b="1" sz="3600">
              <a:solidFill>
                <a:srgbClr val="C00000"/>
              </a:solidFill>
              <a:latin typeface="Calibri"/>
              <a:ea typeface="Calibri"/>
              <a:cs typeface="Calibri"/>
              <a:sym typeface="Calibri"/>
            </a:endParaRPr>
          </a:p>
        </p:txBody>
      </p:sp>
      <p:pic>
        <p:nvPicPr>
          <p:cNvPr id="289" name="Google Shape;289;p25"/>
          <p:cNvPicPr preferRelativeResize="0"/>
          <p:nvPr/>
        </p:nvPicPr>
        <p:blipFill rotWithShape="1">
          <a:blip r:embed="rId3">
            <a:alphaModFix/>
          </a:blip>
          <a:srcRect b="0" l="0" r="0" t="0"/>
          <a:stretch/>
        </p:blipFill>
        <p:spPr>
          <a:xfrm>
            <a:off x="1352939" y="1035698"/>
            <a:ext cx="8330080" cy="3926085"/>
          </a:xfrm>
          <a:prstGeom prst="rect">
            <a:avLst/>
          </a:prstGeom>
          <a:noFill/>
          <a:ln>
            <a:noFill/>
          </a:ln>
        </p:spPr>
      </p:pic>
      <p:sp>
        <p:nvSpPr>
          <p:cNvPr id="290" name="Google Shape;290;p25"/>
          <p:cNvSpPr txBox="1"/>
          <p:nvPr/>
        </p:nvSpPr>
        <p:spPr>
          <a:xfrm>
            <a:off x="824204" y="5241370"/>
            <a:ext cx="10543500" cy="1323600"/>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Most frequent word in title column are love, Christmas, man, girl, world, life etc.</a:t>
            </a:r>
            <a:endParaRPr sz="2000">
              <a:solidFill>
                <a:schemeClr val="accent1"/>
              </a:solidFill>
              <a:latin typeface="Calibri"/>
              <a:ea typeface="Calibri"/>
              <a:cs typeface="Calibri"/>
              <a:sym typeface="Calibri"/>
            </a:endParaRPr>
          </a:p>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We can conclude that most of the movies and tv_shows release in december so christmas appears most of the time.</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nvSpPr>
        <p:spPr>
          <a:xfrm>
            <a:off x="436207" y="398497"/>
            <a:ext cx="609755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Most used words in cast</a:t>
            </a:r>
            <a:endParaRPr/>
          </a:p>
        </p:txBody>
      </p:sp>
      <p:pic>
        <p:nvPicPr>
          <p:cNvPr id="296" name="Google Shape;296;p26"/>
          <p:cNvPicPr preferRelativeResize="0"/>
          <p:nvPr/>
        </p:nvPicPr>
        <p:blipFill rotWithShape="1">
          <a:blip r:embed="rId3">
            <a:alphaModFix/>
          </a:blip>
          <a:srcRect b="0" l="0" r="0" t="0"/>
          <a:stretch/>
        </p:blipFill>
        <p:spPr>
          <a:xfrm>
            <a:off x="2320309" y="1227476"/>
            <a:ext cx="7551381" cy="4109634"/>
          </a:xfrm>
          <a:prstGeom prst="rect">
            <a:avLst/>
          </a:prstGeom>
          <a:noFill/>
          <a:ln>
            <a:noFill/>
          </a:ln>
        </p:spPr>
      </p:pic>
      <p:sp>
        <p:nvSpPr>
          <p:cNvPr id="297" name="Google Shape;297;p26"/>
          <p:cNvSpPr txBox="1"/>
          <p:nvPr/>
        </p:nvSpPr>
        <p:spPr>
          <a:xfrm>
            <a:off x="793102" y="5421286"/>
            <a:ext cx="10786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000">
                <a:solidFill>
                  <a:schemeClr val="accent1"/>
                </a:solidFill>
                <a:latin typeface="Calibri"/>
                <a:ea typeface="Calibri"/>
                <a:cs typeface="Calibri"/>
                <a:sym typeface="Calibri"/>
              </a:rPr>
              <a:t>Here we can see the most number of cast are not available(unknown) in the dataset then Michael, David, John, Lee, James, etc.</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
        <p:nvSpPr>
          <p:cNvPr id="298" name="Google Shape;298;p26"/>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nvSpPr>
        <p:spPr>
          <a:xfrm>
            <a:off x="305578" y="483933"/>
            <a:ext cx="75601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a:solidFill>
                  <a:srgbClr val="C00000"/>
                </a:solidFill>
                <a:latin typeface="Calibri"/>
                <a:ea typeface="Calibri"/>
                <a:cs typeface="Calibri"/>
                <a:sym typeface="Calibri"/>
              </a:rPr>
              <a:t>Most used word in description</a:t>
            </a:r>
            <a:endParaRPr b="0" sz="3600">
              <a:solidFill>
                <a:srgbClr val="C00000"/>
              </a:solidFill>
              <a:latin typeface="Calibri"/>
              <a:ea typeface="Calibri"/>
              <a:cs typeface="Calibri"/>
              <a:sym typeface="Calibri"/>
            </a:endParaRPr>
          </a:p>
        </p:txBody>
      </p:sp>
      <p:pic>
        <p:nvPicPr>
          <p:cNvPr id="304" name="Google Shape;304;p27"/>
          <p:cNvPicPr preferRelativeResize="0"/>
          <p:nvPr/>
        </p:nvPicPr>
        <p:blipFill rotWithShape="1">
          <a:blip r:embed="rId3">
            <a:alphaModFix/>
          </a:blip>
          <a:srcRect b="0" l="0" r="0" t="0"/>
          <a:stretch/>
        </p:blipFill>
        <p:spPr>
          <a:xfrm>
            <a:off x="2600325" y="1419225"/>
            <a:ext cx="6991350" cy="4019550"/>
          </a:xfrm>
          <a:prstGeom prst="rect">
            <a:avLst/>
          </a:prstGeom>
          <a:noFill/>
          <a:ln>
            <a:noFill/>
          </a:ln>
        </p:spPr>
      </p:pic>
      <p:sp>
        <p:nvSpPr>
          <p:cNvPr id="305" name="Google Shape;305;p27"/>
          <p:cNvSpPr txBox="1"/>
          <p:nvPr/>
        </p:nvSpPr>
        <p:spPr>
          <a:xfrm>
            <a:off x="649060" y="5727736"/>
            <a:ext cx="1089387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1E4E79"/>
                </a:solidFill>
                <a:latin typeface="Calibri"/>
                <a:ea typeface="Calibri"/>
                <a:cs typeface="Calibri"/>
                <a:sym typeface="Calibri"/>
              </a:rPr>
              <a:t>Here we can see most of the words in the description of the tv shows and movies are Family, Friend, Love, Life, World, Man, Woman, Father, etc.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27"/>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nvSpPr>
        <p:spPr>
          <a:xfrm>
            <a:off x="251926" y="606490"/>
            <a:ext cx="95697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Frequent words present in listed_ in column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2" name="Google Shape;312;p28"/>
          <p:cNvPicPr preferRelativeResize="0"/>
          <p:nvPr/>
        </p:nvPicPr>
        <p:blipFill rotWithShape="1">
          <a:blip r:embed="rId3">
            <a:alphaModFix/>
          </a:blip>
          <a:srcRect b="0" l="0" r="0" t="0"/>
          <a:stretch/>
        </p:blipFill>
        <p:spPr>
          <a:xfrm>
            <a:off x="308108" y="1707418"/>
            <a:ext cx="11575783" cy="3741744"/>
          </a:xfrm>
          <a:prstGeom prst="rect">
            <a:avLst/>
          </a:prstGeom>
          <a:noFill/>
          <a:ln>
            <a:noFill/>
          </a:ln>
        </p:spPr>
      </p:pic>
      <p:sp>
        <p:nvSpPr>
          <p:cNvPr id="313" name="Google Shape;313;p28"/>
          <p:cNvSpPr txBox="1"/>
          <p:nvPr/>
        </p:nvSpPr>
        <p:spPr>
          <a:xfrm>
            <a:off x="1324946" y="5626760"/>
            <a:ext cx="9321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accent1"/>
                </a:solidFill>
                <a:latin typeface="Calibri"/>
                <a:ea typeface="Calibri"/>
                <a:cs typeface="Calibri"/>
                <a:sym typeface="Calibri"/>
              </a:rPr>
              <a:t>From the above graph, we can observe that most frequent word used is tv, then thriller and least popular category  is adventure and action on </a:t>
            </a:r>
            <a:r>
              <a:rPr lang="en-US" sz="2000">
                <a:solidFill>
                  <a:schemeClr val="accent1"/>
                </a:solidFill>
                <a:latin typeface="Calibri"/>
                <a:ea typeface="Calibri"/>
                <a:cs typeface="Calibri"/>
                <a:sym typeface="Calibri"/>
              </a:rPr>
              <a:t>Netflix</a:t>
            </a:r>
            <a:r>
              <a:rPr lang="en-US" sz="2000">
                <a:solidFill>
                  <a:schemeClr val="accent1"/>
                </a:solidFill>
                <a:latin typeface="Calibri"/>
                <a:ea typeface="Calibri"/>
                <a:cs typeface="Calibri"/>
                <a:sym typeface="Calibri"/>
              </a:rPr>
              <a:t>.</a:t>
            </a:r>
            <a:endParaRPr sz="2000">
              <a:solidFill>
                <a:schemeClr val="accent1"/>
              </a:solidFill>
              <a:latin typeface="Calibri"/>
              <a:ea typeface="Calibri"/>
              <a:cs typeface="Calibri"/>
              <a:sym typeface="Calibri"/>
            </a:endParaRPr>
          </a:p>
        </p:txBody>
      </p:sp>
      <p:sp>
        <p:nvSpPr>
          <p:cNvPr id="314" name="Google Shape;314;p28"/>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nvSpPr>
        <p:spPr>
          <a:xfrm>
            <a:off x="503853" y="317241"/>
            <a:ext cx="38976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a:solidFill>
                  <a:srgbClr val="C00000"/>
                </a:solidFill>
                <a:latin typeface="Calibri"/>
                <a:ea typeface="Calibri"/>
                <a:cs typeface="Calibri"/>
                <a:sym typeface="Calibri"/>
              </a:rPr>
              <a:t>Applying Clustering</a:t>
            </a:r>
            <a:endParaRPr sz="3600">
              <a:solidFill>
                <a:srgbClr val="C00000"/>
              </a:solidFill>
              <a:latin typeface="Calibri"/>
              <a:ea typeface="Calibri"/>
              <a:cs typeface="Calibri"/>
              <a:sym typeface="Calibri"/>
            </a:endParaRPr>
          </a:p>
        </p:txBody>
      </p:sp>
      <p:sp>
        <p:nvSpPr>
          <p:cNvPr id="320" name="Google Shape;320;p29"/>
          <p:cNvSpPr txBox="1"/>
          <p:nvPr/>
        </p:nvSpPr>
        <p:spPr>
          <a:xfrm>
            <a:off x="678201" y="2995475"/>
            <a:ext cx="6685500" cy="26781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accent1"/>
              </a:buClr>
              <a:buSzPts val="2400"/>
              <a:buFont typeface="Calibri"/>
              <a:buChar char="•"/>
            </a:pPr>
            <a:r>
              <a:rPr i="0" lang="en-US" sz="2400">
                <a:solidFill>
                  <a:schemeClr val="accent1"/>
                </a:solidFill>
                <a:latin typeface="Calibri"/>
                <a:ea typeface="Calibri"/>
                <a:cs typeface="Calibri"/>
                <a:sym typeface="Calibri"/>
              </a:rPr>
              <a:t>Here, we create clusters of text columns of our data set so that we can apply TfIdf Vectorizer on clustered data (document).</a:t>
            </a:r>
            <a:endParaRPr i="0" sz="2400">
              <a:solidFill>
                <a:schemeClr val="accent1"/>
              </a:solidFill>
              <a:latin typeface="Calibri"/>
              <a:ea typeface="Calibri"/>
              <a:cs typeface="Calibri"/>
              <a:sym typeface="Calibri"/>
            </a:endParaRPr>
          </a:p>
          <a:p>
            <a:pPr indent="-381000" lvl="0" marL="457200" marR="0" rtl="0" algn="l">
              <a:spcBef>
                <a:spcPts val="0"/>
              </a:spcBef>
              <a:spcAft>
                <a:spcPts val="0"/>
              </a:spcAft>
              <a:buClr>
                <a:schemeClr val="accent1"/>
              </a:buClr>
              <a:buSzPts val="2400"/>
              <a:buFont typeface="Calibri"/>
              <a:buChar char="•"/>
            </a:pPr>
            <a:r>
              <a:rPr i="0" lang="en-US" sz="2400">
                <a:solidFill>
                  <a:schemeClr val="accent1"/>
                </a:solidFill>
                <a:latin typeface="Calibri"/>
                <a:ea typeface="Calibri"/>
                <a:cs typeface="Calibri"/>
                <a:sym typeface="Calibri"/>
              </a:rPr>
              <a:t>After that Tfidf Vectorizer weights the word counts by a measure of how often they appear in the document.</a:t>
            </a:r>
            <a:endParaRPr sz="24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accent1"/>
              </a:solidFill>
              <a:latin typeface="Calibri"/>
              <a:ea typeface="Calibri"/>
              <a:cs typeface="Calibri"/>
              <a:sym typeface="Calibri"/>
            </a:endParaRPr>
          </a:p>
        </p:txBody>
      </p:sp>
      <p:sp>
        <p:nvSpPr>
          <p:cNvPr id="321" name="Google Shape;321;p29"/>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pic>
        <p:nvPicPr>
          <p:cNvPr id="322" name="Google Shape;322;p29"/>
          <p:cNvPicPr preferRelativeResize="0"/>
          <p:nvPr/>
        </p:nvPicPr>
        <p:blipFill>
          <a:blip r:embed="rId3">
            <a:alphaModFix/>
          </a:blip>
          <a:stretch>
            <a:fillRect/>
          </a:stretch>
        </p:blipFill>
        <p:spPr>
          <a:xfrm>
            <a:off x="7755876" y="1532175"/>
            <a:ext cx="3810000" cy="3390900"/>
          </a:xfrm>
          <a:prstGeom prst="rect">
            <a:avLst/>
          </a:prstGeom>
          <a:noFill/>
          <a:ln>
            <a:noFill/>
          </a:ln>
        </p:spPr>
      </p:pic>
      <p:sp>
        <p:nvSpPr>
          <p:cNvPr id="323" name="Google Shape;323;p29"/>
          <p:cNvSpPr txBox="1"/>
          <p:nvPr/>
        </p:nvSpPr>
        <p:spPr>
          <a:xfrm>
            <a:off x="678200" y="963575"/>
            <a:ext cx="7254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accent1"/>
                </a:solidFill>
                <a:highlight>
                  <a:srgbClr val="FFFFFF"/>
                </a:highlight>
                <a:latin typeface="Calibri"/>
                <a:ea typeface="Calibri"/>
                <a:cs typeface="Calibri"/>
                <a:sym typeface="Calibri"/>
              </a:rPr>
              <a:t>Clustering</a:t>
            </a:r>
            <a:r>
              <a:rPr lang="en-US" sz="2400">
                <a:solidFill>
                  <a:schemeClr val="accent1"/>
                </a:solidFill>
                <a:highlight>
                  <a:srgbClr val="FFFFFF"/>
                </a:highlight>
                <a:latin typeface="Calibri"/>
                <a:ea typeface="Calibri"/>
                <a:cs typeface="Calibri"/>
                <a:sym typeface="Calibri"/>
              </a:rPr>
              <a:t> is the task of dividing the population or data points into a number of groups such that data points in the same groups are more similar to other data points in the same group and dissimilar to the data points in other groups.</a:t>
            </a:r>
            <a:endParaRPr sz="240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389744" y="164891"/>
            <a:ext cx="403235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C00000"/>
                </a:solidFill>
                <a:latin typeface="Calibri"/>
                <a:ea typeface="Calibri"/>
                <a:cs typeface="Calibri"/>
                <a:sym typeface="Calibri"/>
              </a:rPr>
              <a:t>Introduction</a:t>
            </a:r>
            <a:endParaRPr b="1" sz="5400">
              <a:solidFill>
                <a:srgbClr val="C00000"/>
              </a:solidFill>
              <a:latin typeface="Calibri"/>
              <a:ea typeface="Calibri"/>
              <a:cs typeface="Calibri"/>
              <a:sym typeface="Calibri"/>
            </a:endParaRPr>
          </a:p>
        </p:txBody>
      </p:sp>
      <p:sp>
        <p:nvSpPr>
          <p:cNvPr id="104" name="Google Shape;104;p3"/>
          <p:cNvSpPr txBox="1"/>
          <p:nvPr/>
        </p:nvSpPr>
        <p:spPr>
          <a:xfrm>
            <a:off x="389751" y="1088225"/>
            <a:ext cx="10714200" cy="4750800"/>
          </a:xfrm>
          <a:prstGeom prst="rect">
            <a:avLst/>
          </a:prstGeom>
          <a:noFill/>
          <a:ln>
            <a:noFill/>
          </a:ln>
        </p:spPr>
        <p:txBody>
          <a:bodyPr anchorCtr="0" anchor="t" bIns="45700" lIns="91425" spcFirstLastPara="1" rIns="91425" wrap="square" tIns="45700">
            <a:spAutoFit/>
          </a:bodyPr>
          <a:lstStyle/>
          <a:p>
            <a:pPr indent="0" lvl="0" marL="0" rtl="0" algn="l">
              <a:lnSpc>
                <a:spcPct val="135714"/>
              </a:lnSpc>
              <a:spcBef>
                <a:spcPts val="0"/>
              </a:spcBef>
              <a:spcAft>
                <a:spcPts val="0"/>
              </a:spcAft>
              <a:buClr>
                <a:schemeClr val="dk1"/>
              </a:buClr>
              <a:buSzPts val="1100"/>
              <a:buFont typeface="Arial"/>
              <a:buNone/>
            </a:pPr>
            <a:r>
              <a:t/>
            </a:r>
            <a:endParaRPr sz="2000">
              <a:solidFill>
                <a:srgbClr val="2F5496"/>
              </a:solidFill>
              <a:highlight>
                <a:srgbClr val="1E1E1E"/>
              </a:highlight>
              <a:latin typeface="Calibri"/>
              <a:ea typeface="Calibri"/>
              <a:cs typeface="Calibri"/>
              <a:sym typeface="Calibri"/>
            </a:endParaRPr>
          </a:p>
          <a:p>
            <a:pPr indent="0" lvl="0" marL="12700" marR="5080" rtl="0" algn="l">
              <a:lnSpc>
                <a:spcPct val="114999"/>
              </a:lnSpc>
              <a:spcBef>
                <a:spcPts val="0"/>
              </a:spcBef>
              <a:spcAft>
                <a:spcPts val="0"/>
              </a:spcAft>
              <a:buNone/>
            </a:pPr>
            <a:r>
              <a:rPr lang="en-US" sz="2000">
                <a:solidFill>
                  <a:srgbClr val="2F5496"/>
                </a:solidFill>
                <a:latin typeface="Calibri"/>
                <a:ea typeface="Calibri"/>
                <a:cs typeface="Calibri"/>
                <a:sym typeface="Calibri"/>
              </a:rPr>
              <a:t>Netflix employs data science to always provide us with the appropriate content. They categorise all of the information that people in specific area are now seeing using a clustering and classification algorithm. Also, they employ a recommender system to predicts a person's preferences in the future given a specific quantity of sparse data.</a:t>
            </a:r>
            <a:endParaRPr sz="2000">
              <a:solidFill>
                <a:srgbClr val="2F5496"/>
              </a:solidFill>
              <a:latin typeface="Calibri"/>
              <a:ea typeface="Calibri"/>
              <a:cs typeface="Calibri"/>
              <a:sym typeface="Calibri"/>
            </a:endParaRPr>
          </a:p>
          <a:p>
            <a:pPr indent="0" lvl="0" marL="12700" marR="5080" rtl="0" algn="l">
              <a:lnSpc>
                <a:spcPct val="114999"/>
              </a:lnSpc>
              <a:spcBef>
                <a:spcPts val="0"/>
              </a:spcBef>
              <a:spcAft>
                <a:spcPts val="0"/>
              </a:spcAft>
              <a:buNone/>
            </a:pPr>
            <a:r>
              <a:t/>
            </a:r>
            <a:endParaRPr sz="2000">
              <a:solidFill>
                <a:srgbClr val="2F5496"/>
              </a:solidFill>
              <a:latin typeface="Calibri"/>
              <a:ea typeface="Calibri"/>
              <a:cs typeface="Calibri"/>
              <a:sym typeface="Calibri"/>
            </a:endParaRPr>
          </a:p>
          <a:p>
            <a:pPr indent="0" lvl="0" marL="12700" marR="5080" rtl="0" algn="l">
              <a:lnSpc>
                <a:spcPct val="114999"/>
              </a:lnSpc>
              <a:spcBef>
                <a:spcPts val="100"/>
              </a:spcBef>
              <a:spcAft>
                <a:spcPts val="0"/>
              </a:spcAft>
              <a:buNone/>
            </a:pPr>
            <a:r>
              <a:rPr lang="en-US" sz="2000">
                <a:solidFill>
                  <a:srgbClr val="2F5496"/>
                </a:solidFill>
                <a:latin typeface="Calibri"/>
                <a:ea typeface="Calibri"/>
                <a:cs typeface="Calibri"/>
                <a:sym typeface="Calibri"/>
              </a:rPr>
              <a:t>In this project,  </a:t>
            </a:r>
            <a:r>
              <a:rPr i="0" lang="en-US" sz="2000">
                <a:solidFill>
                  <a:srgbClr val="2F5496"/>
                </a:solidFill>
                <a:latin typeface="Calibri"/>
                <a:ea typeface="Calibri"/>
                <a:cs typeface="Calibri"/>
                <a:sym typeface="Calibri"/>
              </a:rPr>
              <a:t>This dataset consists of tv shows and movies available on Netflix as of 2019. The dataset is collected from Fixable which is a third-party Netflix search engine.</a:t>
            </a:r>
            <a:endParaRPr i="0" sz="2000">
              <a:solidFill>
                <a:srgbClr val="2F5496"/>
              </a:solidFill>
              <a:latin typeface="Calibri"/>
              <a:ea typeface="Calibri"/>
              <a:cs typeface="Calibri"/>
              <a:sym typeface="Calibri"/>
            </a:endParaRPr>
          </a:p>
          <a:p>
            <a:pPr indent="0" lvl="0" marL="12700" marR="5080" rtl="0" algn="l">
              <a:lnSpc>
                <a:spcPct val="114999"/>
              </a:lnSpc>
              <a:spcBef>
                <a:spcPts val="100"/>
              </a:spcBef>
              <a:spcAft>
                <a:spcPts val="0"/>
              </a:spcAft>
              <a:buNone/>
            </a:pPr>
            <a:r>
              <a:t/>
            </a:r>
            <a:endParaRPr sz="2000">
              <a:solidFill>
                <a:srgbClr val="2F5496"/>
              </a:solidFill>
              <a:latin typeface="Calibri"/>
              <a:ea typeface="Calibri"/>
              <a:cs typeface="Calibri"/>
              <a:sym typeface="Calibri"/>
            </a:endParaRPr>
          </a:p>
          <a:p>
            <a:pPr indent="0" lvl="0" marL="12700" marR="5080" rtl="0" algn="l">
              <a:lnSpc>
                <a:spcPct val="114999"/>
              </a:lnSpc>
              <a:spcBef>
                <a:spcPts val="100"/>
              </a:spcBef>
              <a:spcAft>
                <a:spcPts val="0"/>
              </a:spcAft>
              <a:buNone/>
            </a:pPr>
            <a:r>
              <a:rPr i="0" lang="en-US" sz="2000">
                <a:solidFill>
                  <a:srgbClr val="2F5496"/>
                </a:solidFill>
                <a:latin typeface="Calibri"/>
                <a:ea typeface="Calibri"/>
                <a:cs typeface="Calibri"/>
                <a:sym typeface="Calibri"/>
              </a:rPr>
              <a:t>In 2018, they released an interesting report which shows that the number of TV shows on Netflix has nearly tripled since 2010. The streaming </a:t>
            </a:r>
            <a:r>
              <a:rPr lang="en-US" sz="2000">
                <a:solidFill>
                  <a:srgbClr val="2F5496"/>
                </a:solidFill>
                <a:latin typeface="Calibri"/>
                <a:ea typeface="Calibri"/>
                <a:cs typeface="Calibri"/>
                <a:sym typeface="Calibri"/>
              </a:rPr>
              <a:t>services</a:t>
            </a:r>
            <a:r>
              <a:rPr i="0" lang="en-US" sz="2000">
                <a:solidFill>
                  <a:srgbClr val="2F5496"/>
                </a:solidFill>
                <a:latin typeface="Calibri"/>
                <a:ea typeface="Calibri"/>
                <a:cs typeface="Calibri"/>
                <a:sym typeface="Calibri"/>
              </a:rPr>
              <a:t> number of movies has decreased by more than 2,000 titles since 2010, while its number of TV shows has nearly tripled. It will be interesting to explore what all other insights can be obtained from the same dataset.</a:t>
            </a:r>
            <a:endParaRPr sz="2000">
              <a:solidFill>
                <a:srgbClr val="2F5496"/>
              </a:solidFill>
              <a:latin typeface="Calibri"/>
              <a:ea typeface="Calibri"/>
              <a:cs typeface="Calibri"/>
              <a:sym typeface="Calibri"/>
            </a:endParaRPr>
          </a:p>
        </p:txBody>
      </p:sp>
      <p:sp>
        <p:nvSpPr>
          <p:cNvPr id="105" name="Google Shape;105;p3"/>
          <p:cNvSpPr txBox="1"/>
          <p:nvPr/>
        </p:nvSpPr>
        <p:spPr>
          <a:xfrm>
            <a:off x="9312640" y="164891"/>
            <a:ext cx="6093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nvSpPr>
        <p:spPr>
          <a:xfrm>
            <a:off x="363894" y="541176"/>
            <a:ext cx="83125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a:solidFill>
                  <a:srgbClr val="C00000"/>
                </a:solidFill>
                <a:latin typeface="Calibri"/>
                <a:ea typeface="Calibri"/>
                <a:cs typeface="Calibri"/>
                <a:sym typeface="Calibri"/>
              </a:rPr>
              <a:t>Applying PCA for dimensionality reduction</a:t>
            </a:r>
            <a:endParaRPr sz="3600">
              <a:solidFill>
                <a:srgbClr val="C00000"/>
              </a:solidFill>
              <a:latin typeface="Calibri"/>
              <a:ea typeface="Calibri"/>
              <a:cs typeface="Calibri"/>
              <a:sym typeface="Calibri"/>
            </a:endParaRPr>
          </a:p>
        </p:txBody>
      </p:sp>
      <p:sp>
        <p:nvSpPr>
          <p:cNvPr id="329" name="Google Shape;329;p30"/>
          <p:cNvSpPr txBox="1"/>
          <p:nvPr/>
        </p:nvSpPr>
        <p:spPr>
          <a:xfrm>
            <a:off x="572958" y="1187507"/>
            <a:ext cx="106704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chemeClr val="accent1"/>
                </a:solidFill>
                <a:latin typeface="Calibri"/>
                <a:ea typeface="Calibri"/>
                <a:cs typeface="Calibri"/>
                <a:sym typeface="Calibri"/>
              </a:rPr>
              <a:t>Using PCA for dimensionality reduction. PCA reduces data by geometrically projecting them onto lower dimensions called principal components (PCs), with the goal of finding the best summary of the data using a limited number of PCs.</a:t>
            </a:r>
            <a:endParaRPr b="1"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accent1"/>
              </a:solidFill>
              <a:latin typeface="Calibri"/>
              <a:ea typeface="Calibri"/>
              <a:cs typeface="Calibri"/>
              <a:sym typeface="Calibri"/>
            </a:endParaRPr>
          </a:p>
        </p:txBody>
      </p:sp>
      <p:pic>
        <p:nvPicPr>
          <p:cNvPr id="330" name="Google Shape;330;p30"/>
          <p:cNvPicPr preferRelativeResize="0"/>
          <p:nvPr/>
        </p:nvPicPr>
        <p:blipFill rotWithShape="1">
          <a:blip r:embed="rId3">
            <a:alphaModFix/>
          </a:blip>
          <a:srcRect b="0" l="0" r="0" t="0"/>
          <a:stretch/>
        </p:blipFill>
        <p:spPr>
          <a:xfrm>
            <a:off x="723300" y="2229450"/>
            <a:ext cx="10520050" cy="3656275"/>
          </a:xfrm>
          <a:prstGeom prst="rect">
            <a:avLst/>
          </a:prstGeom>
          <a:noFill/>
          <a:ln>
            <a:noFill/>
          </a:ln>
        </p:spPr>
      </p:pic>
      <p:sp>
        <p:nvSpPr>
          <p:cNvPr id="331" name="Google Shape;331;p30"/>
          <p:cNvSpPr txBox="1"/>
          <p:nvPr/>
        </p:nvSpPr>
        <p:spPr>
          <a:xfrm>
            <a:off x="872444" y="5885728"/>
            <a:ext cx="9471300" cy="708000"/>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Here we can see almost 95% of variance is explained by approx.. 3000 component.</a:t>
            </a:r>
            <a:endParaRPr sz="2000">
              <a:solidFill>
                <a:schemeClr val="accent1"/>
              </a:solidFill>
              <a:latin typeface="Calibri"/>
              <a:ea typeface="Calibri"/>
              <a:cs typeface="Calibri"/>
              <a:sym typeface="Calibri"/>
            </a:endParaRPr>
          </a:p>
          <a:p>
            <a:pPr indent="-127000" lvl="0" marL="0" marR="0" rtl="0" algn="l">
              <a:spcBef>
                <a:spcPts val="0"/>
              </a:spcBef>
              <a:spcAft>
                <a:spcPts val="0"/>
              </a:spcAft>
              <a:buClr>
                <a:schemeClr val="accent1"/>
              </a:buClr>
              <a:buSzPts val="2000"/>
              <a:buFont typeface="Calibri"/>
              <a:buChar char="•"/>
            </a:pPr>
            <a:r>
              <a:rPr i="0" lang="en-US" sz="2000">
                <a:solidFill>
                  <a:schemeClr val="accent1"/>
                </a:solidFill>
                <a:latin typeface="Calibri"/>
                <a:ea typeface="Calibri"/>
                <a:cs typeface="Calibri"/>
                <a:sym typeface="Calibri"/>
              </a:rPr>
              <a:t>So we take 95% to select approx.. 3000 principal components.</a:t>
            </a:r>
            <a:endParaRPr sz="2000">
              <a:solidFill>
                <a:schemeClr val="accen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nvSpPr>
        <p:spPr>
          <a:xfrm>
            <a:off x="454868" y="277199"/>
            <a:ext cx="609755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a:solidFill>
                  <a:srgbClr val="C00000"/>
                </a:solidFill>
                <a:latin typeface="Calibri"/>
                <a:ea typeface="Calibri"/>
                <a:cs typeface="Calibri"/>
                <a:sym typeface="Calibri"/>
              </a:rPr>
              <a:t>Applying k-Means Algorithm</a:t>
            </a:r>
            <a:endParaRPr sz="3600">
              <a:solidFill>
                <a:srgbClr val="C00000"/>
              </a:solidFill>
              <a:latin typeface="Calibri"/>
              <a:ea typeface="Calibri"/>
              <a:cs typeface="Calibri"/>
              <a:sym typeface="Calibri"/>
            </a:endParaRPr>
          </a:p>
        </p:txBody>
      </p:sp>
      <p:pic>
        <p:nvPicPr>
          <p:cNvPr id="337" name="Google Shape;337;p31"/>
          <p:cNvPicPr preferRelativeResize="0"/>
          <p:nvPr/>
        </p:nvPicPr>
        <p:blipFill rotWithShape="1">
          <a:blip r:embed="rId3">
            <a:alphaModFix/>
          </a:blip>
          <a:srcRect b="0" l="0" r="0" t="0"/>
          <a:stretch/>
        </p:blipFill>
        <p:spPr>
          <a:xfrm>
            <a:off x="3114675" y="1042988"/>
            <a:ext cx="5962650" cy="3724955"/>
          </a:xfrm>
          <a:prstGeom prst="rect">
            <a:avLst/>
          </a:prstGeom>
          <a:noFill/>
          <a:ln>
            <a:noFill/>
          </a:ln>
        </p:spPr>
      </p:pic>
      <p:sp>
        <p:nvSpPr>
          <p:cNvPr id="338" name="Google Shape;338;p31"/>
          <p:cNvSpPr txBox="1"/>
          <p:nvPr/>
        </p:nvSpPr>
        <p:spPr>
          <a:xfrm>
            <a:off x="454868" y="5214847"/>
            <a:ext cx="10590300" cy="163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Arial"/>
              <a:buNone/>
            </a:pPr>
            <a:r>
              <a:rPr lang="en-US" sz="2000">
                <a:solidFill>
                  <a:schemeClr val="accent1"/>
                </a:solidFill>
                <a:latin typeface="Calibri"/>
                <a:ea typeface="Calibri"/>
                <a:cs typeface="Calibri"/>
                <a:sym typeface="Calibri"/>
              </a:rPr>
              <a:t>At first we use elbow method for finding the optimum value of k.</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rPr i="0" lang="en-US" sz="2000">
                <a:solidFill>
                  <a:schemeClr val="accent1"/>
                </a:solidFill>
                <a:latin typeface="Calibri"/>
                <a:ea typeface="Calibri"/>
                <a:cs typeface="Calibri"/>
                <a:sym typeface="Calibri"/>
              </a:rPr>
              <a:t>The silhouette value is a measure of how similar an object is to its own cluster compared to other clusters (separation). The silhouette ranges from −1 to +1, where a high value indicates that the object is well matched to its own cluster and poorly matched to neighboring clusters.</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
        <p:nvSpPr>
          <p:cNvPr id="339" name="Google Shape;339;p31"/>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2"/>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
        <p:nvSpPr>
          <p:cNvPr id="345" name="Google Shape;345;p32"/>
          <p:cNvSpPr txBox="1"/>
          <p:nvPr/>
        </p:nvSpPr>
        <p:spPr>
          <a:xfrm>
            <a:off x="1835050" y="405325"/>
            <a:ext cx="906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solidFill>
                  <a:schemeClr val="accent1"/>
                </a:solidFill>
                <a:latin typeface="Calibri"/>
                <a:ea typeface="Calibri"/>
                <a:cs typeface="Calibri"/>
                <a:sym typeface="Calibri"/>
              </a:rPr>
              <a:t>After analyzing all silhouette plots we choose k=11 and then cluster the all data</a:t>
            </a:r>
            <a:endParaRPr>
              <a:latin typeface="Calibri"/>
              <a:ea typeface="Calibri"/>
              <a:cs typeface="Calibri"/>
              <a:sym typeface="Calibri"/>
            </a:endParaRPr>
          </a:p>
        </p:txBody>
      </p:sp>
      <p:pic>
        <p:nvPicPr>
          <p:cNvPr id="346" name="Google Shape;346;p32"/>
          <p:cNvPicPr preferRelativeResize="0"/>
          <p:nvPr/>
        </p:nvPicPr>
        <p:blipFill>
          <a:blip r:embed="rId3">
            <a:alphaModFix/>
          </a:blip>
          <a:stretch>
            <a:fillRect/>
          </a:stretch>
        </p:blipFill>
        <p:spPr>
          <a:xfrm>
            <a:off x="1343025" y="933950"/>
            <a:ext cx="9505950" cy="5657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3"/>
          <p:cNvSpPr txBox="1"/>
          <p:nvPr/>
        </p:nvSpPr>
        <p:spPr>
          <a:xfrm>
            <a:off x="610250" y="363250"/>
            <a:ext cx="836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rgbClr val="C00000"/>
                </a:solidFill>
                <a:latin typeface="Calibri"/>
                <a:ea typeface="Calibri"/>
                <a:cs typeface="Calibri"/>
                <a:sym typeface="Calibri"/>
              </a:rPr>
              <a:t>Inference (i)</a:t>
            </a:r>
            <a:endParaRPr b="1" sz="3600">
              <a:solidFill>
                <a:srgbClr val="C00000"/>
              </a:solidFill>
              <a:latin typeface="Calibri"/>
              <a:ea typeface="Calibri"/>
              <a:cs typeface="Calibri"/>
              <a:sym typeface="Calibri"/>
            </a:endParaRPr>
          </a:p>
        </p:txBody>
      </p:sp>
      <p:sp>
        <p:nvSpPr>
          <p:cNvPr id="352" name="Google Shape;352;p33"/>
          <p:cNvSpPr txBox="1"/>
          <p:nvPr/>
        </p:nvSpPr>
        <p:spPr>
          <a:xfrm>
            <a:off x="305125" y="1845275"/>
            <a:ext cx="10897200" cy="3712200"/>
          </a:xfrm>
          <a:prstGeom prst="rect">
            <a:avLst/>
          </a:prstGeom>
          <a:noFill/>
          <a:ln>
            <a:noFill/>
          </a:ln>
        </p:spPr>
        <p:txBody>
          <a:bodyPr anchorCtr="0" anchor="t" bIns="91425" lIns="91425" spcFirstLastPara="1" rIns="91425" wrap="square" tIns="91425">
            <a:spAutoFit/>
          </a:bodyPr>
          <a:lstStyle/>
          <a:p>
            <a:pPr indent="-342900" lvl="0" marL="533400" marR="38100" rtl="0" algn="l">
              <a:lnSpc>
                <a:spcPct val="115000"/>
              </a:lnSpc>
              <a:spcBef>
                <a:spcPts val="60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In this given dataset of Netflix there are total of 7787 rows and 12 columns.</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There are some null values present in some features like director, cast, country, data added, release year and rating.</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After analysing netflix dataset, it shows 5372 movies and 2398 tv_shows.</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There are more number of movies than tv_shows present on netflix.</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In USA number of content released or added is highest followed by india.</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Most of the content were added in 2019 on </a:t>
            </a:r>
            <a:r>
              <a:rPr b="1" lang="en-US" sz="1800">
                <a:solidFill>
                  <a:schemeClr val="accent1"/>
                </a:solidFill>
                <a:latin typeface="Calibri"/>
                <a:ea typeface="Calibri"/>
                <a:cs typeface="Calibri"/>
                <a:sym typeface="Calibri"/>
              </a:rPr>
              <a:t>netflix</a:t>
            </a:r>
            <a:r>
              <a:rPr b="1" lang="en-US" sz="1800">
                <a:solidFill>
                  <a:schemeClr val="accent1"/>
                </a:solidFill>
                <a:latin typeface="Calibri"/>
                <a:ea typeface="Calibri"/>
                <a:cs typeface="Calibri"/>
                <a:sym typeface="Calibri"/>
              </a:rPr>
              <a:t>. We can also </a:t>
            </a:r>
            <a:r>
              <a:rPr b="1" lang="en-US" sz="1800">
                <a:solidFill>
                  <a:schemeClr val="accent1"/>
                </a:solidFill>
                <a:latin typeface="Calibri"/>
                <a:ea typeface="Calibri"/>
                <a:cs typeface="Calibri"/>
                <a:sym typeface="Calibri"/>
              </a:rPr>
              <a:t>observed</a:t>
            </a:r>
            <a:r>
              <a:rPr b="1" lang="en-US" sz="1800">
                <a:solidFill>
                  <a:schemeClr val="accent1"/>
                </a:solidFill>
                <a:latin typeface="Calibri"/>
                <a:ea typeface="Calibri"/>
                <a:cs typeface="Calibri"/>
                <a:sym typeface="Calibri"/>
              </a:rPr>
              <a:t> that most of the movies were added in 2019 and tv_shows in 2020.</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After year 2018 the popularity of tv_shows increases with respect to movies.</a:t>
            </a:r>
            <a:endParaRPr b="1" sz="1800">
              <a:solidFill>
                <a:schemeClr val="accent1"/>
              </a:solidFill>
              <a:latin typeface="Calibri"/>
              <a:ea typeface="Calibri"/>
              <a:cs typeface="Calibri"/>
              <a:sym typeface="Calibri"/>
            </a:endParaRPr>
          </a:p>
          <a:p>
            <a:pPr indent="0" lvl="0" marL="0" rtl="0" algn="l">
              <a:lnSpc>
                <a:spcPct val="115000"/>
              </a:lnSpc>
              <a:spcBef>
                <a:spcPts val="500"/>
              </a:spcBef>
              <a:spcAft>
                <a:spcPts val="0"/>
              </a:spcAft>
              <a:buClr>
                <a:schemeClr val="dk1"/>
              </a:buClr>
              <a:buSzPts val="1100"/>
              <a:buFont typeface="Arial"/>
              <a:buNone/>
            </a:pPr>
            <a:r>
              <a:t/>
            </a:r>
            <a:endParaRPr b="1" sz="1800">
              <a:solidFill>
                <a:schemeClr val="accent1"/>
              </a:solidFill>
              <a:latin typeface="Calibri"/>
              <a:ea typeface="Calibri"/>
              <a:cs typeface="Calibri"/>
              <a:sym typeface="Calibri"/>
            </a:endParaRPr>
          </a:p>
          <a:p>
            <a:pPr indent="0" lvl="0" marL="0" rtl="0" algn="l">
              <a:spcBef>
                <a:spcPts val="0"/>
              </a:spcBef>
              <a:spcAft>
                <a:spcPts val="0"/>
              </a:spcAft>
              <a:buNone/>
            </a:pPr>
            <a:r>
              <a:t/>
            </a:r>
            <a:endParaRPr b="1" sz="1800">
              <a:solidFill>
                <a:schemeClr val="accent1"/>
              </a:solidFill>
              <a:latin typeface="Calibri"/>
              <a:ea typeface="Calibri"/>
              <a:cs typeface="Calibri"/>
              <a:sym typeface="Calibri"/>
            </a:endParaRPr>
          </a:p>
        </p:txBody>
      </p:sp>
      <p:sp>
        <p:nvSpPr>
          <p:cNvPr id="353" name="Google Shape;353;p33"/>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9253389373_0_4"/>
          <p:cNvSpPr txBox="1"/>
          <p:nvPr/>
        </p:nvSpPr>
        <p:spPr>
          <a:xfrm>
            <a:off x="290625" y="1176925"/>
            <a:ext cx="11217000" cy="4922400"/>
          </a:xfrm>
          <a:prstGeom prst="rect">
            <a:avLst/>
          </a:prstGeom>
          <a:noFill/>
          <a:ln>
            <a:noFill/>
          </a:ln>
        </p:spPr>
        <p:txBody>
          <a:bodyPr anchorCtr="0" anchor="t" bIns="91425" lIns="91425" spcFirstLastPara="1" rIns="91425" wrap="square" tIns="91425">
            <a:spAutoFit/>
          </a:bodyPr>
          <a:lstStyle/>
          <a:p>
            <a:pPr indent="-342900" lvl="0" marL="533400" marR="38100" rtl="0" algn="l">
              <a:lnSpc>
                <a:spcPct val="115000"/>
              </a:lnSpc>
              <a:spcBef>
                <a:spcPts val="60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TV-MA has the highest rating for both movies and tv_shows which shows that mature and teen content is most popular on netflix. Least rating for tv_shows is TV-y7FV and movie is NC-17 which is a adult category.</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The highest duration of the movies lies between 80 to 120 minutes and most of the popular tv_shows having only 1 season.</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After that we use NLP on the text columns of our dataset in which we perform punctuation removal, removing of stopwords and then stemming.</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After doing all that we do Tf-Idf on listed_in(genre) and description column.</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So we can conclude that frequent words of listed_in are tv, thriller, teen and least frequent words are adventure, action. So the popularity of tv_shows is higher than any genre of the movies. in movies most popular genre is thriller followed by teen.</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We apply Tf-Idf on clustered data which is corpus of words. Then we do PCA for dimensionality reduction.</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Then we apply clustering. For finding optimum value of k we use Elbow method and silhouette method. After that we apply clustering so that we obtain the best clustering arrangement.</a:t>
            </a:r>
            <a:endParaRPr b="1" sz="1800">
              <a:solidFill>
                <a:schemeClr val="accent1"/>
              </a:solidFill>
              <a:latin typeface="Calibri"/>
              <a:ea typeface="Calibri"/>
              <a:cs typeface="Calibri"/>
              <a:sym typeface="Calibri"/>
            </a:endParaRPr>
          </a:p>
          <a:p>
            <a:pPr indent="-342900" lvl="0" marL="533400" marR="38100" rtl="0" algn="l">
              <a:lnSpc>
                <a:spcPct val="115000"/>
              </a:lnSpc>
              <a:spcBef>
                <a:spcPts val="0"/>
              </a:spcBef>
              <a:spcAft>
                <a:spcPts val="0"/>
              </a:spcAft>
              <a:buClr>
                <a:schemeClr val="accent1"/>
              </a:buClr>
              <a:buSzPts val="1800"/>
              <a:buFont typeface="Calibri"/>
              <a:buChar char="●"/>
            </a:pPr>
            <a:r>
              <a:rPr b="1" lang="en-US" sz="1800">
                <a:solidFill>
                  <a:schemeClr val="accent1"/>
                </a:solidFill>
                <a:latin typeface="Calibri"/>
                <a:ea typeface="Calibri"/>
                <a:cs typeface="Calibri"/>
                <a:sym typeface="Calibri"/>
              </a:rPr>
              <a:t>From all the analysis we have done, we can improve the future content quality of the netflix i.e which type of content is popular among the citizens and of which genre and duration etc.</a:t>
            </a:r>
            <a:endParaRPr b="1" sz="1800">
              <a:solidFill>
                <a:schemeClr val="accent1"/>
              </a:solidFill>
              <a:latin typeface="Calibri"/>
              <a:ea typeface="Calibri"/>
              <a:cs typeface="Calibri"/>
              <a:sym typeface="Calibri"/>
            </a:endParaRPr>
          </a:p>
        </p:txBody>
      </p:sp>
      <p:sp>
        <p:nvSpPr>
          <p:cNvPr id="360" name="Google Shape;360;g19253389373_0_4"/>
          <p:cNvSpPr txBox="1"/>
          <p:nvPr/>
        </p:nvSpPr>
        <p:spPr>
          <a:xfrm>
            <a:off x="639300" y="369300"/>
            <a:ext cx="836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rgbClr val="C00000"/>
                </a:solidFill>
                <a:latin typeface="Calibri"/>
                <a:ea typeface="Calibri"/>
                <a:cs typeface="Calibri"/>
                <a:sym typeface="Calibri"/>
              </a:rPr>
              <a:t>Inference</a:t>
            </a:r>
            <a:r>
              <a:rPr b="1" lang="en-US" sz="3600">
                <a:solidFill>
                  <a:srgbClr val="C00000"/>
                </a:solidFill>
                <a:latin typeface="Calibri"/>
                <a:ea typeface="Calibri"/>
                <a:cs typeface="Calibri"/>
                <a:sym typeface="Calibri"/>
              </a:rPr>
              <a:t> (ii)</a:t>
            </a:r>
            <a:endParaRPr b="1" sz="3600">
              <a:solidFill>
                <a:srgbClr val="C00000"/>
              </a:solidFill>
              <a:latin typeface="Calibri"/>
              <a:ea typeface="Calibri"/>
              <a:cs typeface="Calibri"/>
              <a:sym typeface="Calibri"/>
            </a:endParaRPr>
          </a:p>
        </p:txBody>
      </p:sp>
      <p:sp>
        <p:nvSpPr>
          <p:cNvPr id="361" name="Google Shape;361;g19253389373_0_4"/>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9253389373_0_22"/>
          <p:cNvSpPr txBox="1"/>
          <p:nvPr/>
        </p:nvSpPr>
        <p:spPr>
          <a:xfrm>
            <a:off x="552125" y="552125"/>
            <a:ext cx="348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rgbClr val="A31515"/>
                </a:solidFill>
                <a:latin typeface="Calibri"/>
                <a:ea typeface="Calibri"/>
                <a:cs typeface="Calibri"/>
                <a:sym typeface="Calibri"/>
              </a:rPr>
              <a:t>Future Scope</a:t>
            </a:r>
            <a:endParaRPr b="1" sz="3600">
              <a:solidFill>
                <a:srgbClr val="A31515"/>
              </a:solidFill>
              <a:latin typeface="Calibri"/>
              <a:ea typeface="Calibri"/>
              <a:cs typeface="Calibri"/>
              <a:sym typeface="Calibri"/>
            </a:endParaRPr>
          </a:p>
        </p:txBody>
      </p:sp>
      <p:sp>
        <p:nvSpPr>
          <p:cNvPr id="368" name="Google Shape;368;g19253389373_0_22"/>
          <p:cNvSpPr txBox="1"/>
          <p:nvPr/>
        </p:nvSpPr>
        <p:spPr>
          <a:xfrm>
            <a:off x="552125" y="1933350"/>
            <a:ext cx="6729600" cy="30963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0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From EDA part we can use analysed information to reduce the churn rate by making more suitable content for any individual customer and this can increase the economical growth of the Netflix.</a:t>
            </a:r>
            <a:endParaRPr b="1" sz="2000">
              <a:solidFill>
                <a:schemeClr val="accent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None/>
            </a:pPr>
            <a:r>
              <a:t/>
            </a:r>
            <a:endParaRPr b="1" sz="2000">
              <a:solidFill>
                <a:schemeClr val="accent1"/>
              </a:solidFill>
              <a:highlight>
                <a:srgbClr val="FFFFFF"/>
              </a:highlight>
              <a:latin typeface="Calibri"/>
              <a:ea typeface="Calibri"/>
              <a:cs typeface="Calibri"/>
              <a:sym typeface="Calibri"/>
            </a:endParaRPr>
          </a:p>
          <a:p>
            <a:pPr indent="-355600" lvl="0" marL="457200" rtl="0" algn="l">
              <a:lnSpc>
                <a:spcPct val="115000"/>
              </a:lnSpc>
              <a:spcBef>
                <a:spcPts val="600"/>
              </a:spcBef>
              <a:spcAft>
                <a:spcPts val="0"/>
              </a:spcAft>
              <a:buClr>
                <a:schemeClr val="accent1"/>
              </a:buClr>
              <a:buSzPts val="2000"/>
              <a:buFont typeface="Calibri"/>
              <a:buChar char="●"/>
            </a:pPr>
            <a:r>
              <a:rPr b="1" lang="en-US" sz="2000">
                <a:solidFill>
                  <a:schemeClr val="accent1"/>
                </a:solidFill>
                <a:highlight>
                  <a:srgbClr val="FFFFFF"/>
                </a:highlight>
                <a:latin typeface="Calibri"/>
                <a:ea typeface="Calibri"/>
                <a:cs typeface="Calibri"/>
                <a:sym typeface="Calibri"/>
              </a:rPr>
              <a:t>Clustering</a:t>
            </a:r>
            <a:r>
              <a:rPr b="1" lang="en-US" sz="2000">
                <a:solidFill>
                  <a:schemeClr val="accent1"/>
                </a:solidFill>
                <a:highlight>
                  <a:srgbClr val="FFFFFF"/>
                </a:highlight>
                <a:latin typeface="Calibri"/>
                <a:ea typeface="Calibri"/>
                <a:cs typeface="Calibri"/>
                <a:sym typeface="Calibri"/>
              </a:rPr>
              <a:t> analysis of this dataset can be </a:t>
            </a:r>
            <a:r>
              <a:rPr b="1" lang="en-US" sz="2000">
                <a:solidFill>
                  <a:schemeClr val="accent1"/>
                </a:solidFill>
                <a:highlight>
                  <a:srgbClr val="FFFFFF"/>
                </a:highlight>
                <a:latin typeface="Calibri"/>
                <a:ea typeface="Calibri"/>
                <a:cs typeface="Calibri"/>
                <a:sym typeface="Calibri"/>
              </a:rPr>
              <a:t>useful</a:t>
            </a:r>
            <a:r>
              <a:rPr b="1" lang="en-US" sz="2000">
                <a:solidFill>
                  <a:schemeClr val="accent1"/>
                </a:solidFill>
                <a:highlight>
                  <a:srgbClr val="FFFFFF"/>
                </a:highlight>
                <a:latin typeface="Calibri"/>
                <a:ea typeface="Calibri"/>
                <a:cs typeface="Calibri"/>
                <a:sym typeface="Calibri"/>
              </a:rPr>
              <a:t> for creating movie recommender system.</a:t>
            </a:r>
            <a:endParaRPr b="1" sz="2000">
              <a:solidFill>
                <a:schemeClr val="accent1"/>
              </a:solidFill>
              <a:highlight>
                <a:srgbClr val="FFFFFF"/>
              </a:highlight>
              <a:latin typeface="Calibri"/>
              <a:ea typeface="Calibri"/>
              <a:cs typeface="Calibri"/>
              <a:sym typeface="Calibri"/>
            </a:endParaRPr>
          </a:p>
          <a:p>
            <a:pPr indent="0" lvl="0" marL="0" rtl="0" algn="l">
              <a:spcBef>
                <a:spcPts val="500"/>
              </a:spcBef>
              <a:spcAft>
                <a:spcPts val="0"/>
              </a:spcAft>
              <a:buNone/>
            </a:pPr>
            <a:r>
              <a:t/>
            </a:r>
            <a:endParaRPr>
              <a:latin typeface="Calibri"/>
              <a:ea typeface="Calibri"/>
              <a:cs typeface="Calibri"/>
              <a:sym typeface="Calibri"/>
            </a:endParaRPr>
          </a:p>
        </p:txBody>
      </p:sp>
      <p:pic>
        <p:nvPicPr>
          <p:cNvPr id="369" name="Google Shape;369;g19253389373_0_22"/>
          <p:cNvPicPr preferRelativeResize="0"/>
          <p:nvPr/>
        </p:nvPicPr>
        <p:blipFill>
          <a:blip r:embed="rId3">
            <a:alphaModFix/>
          </a:blip>
          <a:stretch>
            <a:fillRect/>
          </a:stretch>
        </p:blipFill>
        <p:spPr>
          <a:xfrm>
            <a:off x="7090475" y="1291025"/>
            <a:ext cx="4963650" cy="4215725"/>
          </a:xfrm>
          <a:prstGeom prst="rect">
            <a:avLst/>
          </a:prstGeom>
          <a:noFill/>
          <a:ln>
            <a:noFill/>
          </a:ln>
        </p:spPr>
      </p:pic>
      <p:sp>
        <p:nvSpPr>
          <p:cNvPr id="370" name="Google Shape;370;g19253389373_0_22"/>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9253389373_0_31"/>
          <p:cNvSpPr txBox="1"/>
          <p:nvPr/>
        </p:nvSpPr>
        <p:spPr>
          <a:xfrm>
            <a:off x="2019625" y="2208525"/>
            <a:ext cx="8369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000">
                <a:solidFill>
                  <a:srgbClr val="A31515"/>
                </a:solidFill>
                <a:latin typeface="Caveat"/>
                <a:ea typeface="Caveat"/>
                <a:cs typeface="Caveat"/>
                <a:sym typeface="Caveat"/>
              </a:rPr>
              <a:t>T</a:t>
            </a:r>
            <a:r>
              <a:rPr b="1" lang="en-US" sz="7000">
                <a:solidFill>
                  <a:schemeClr val="accent1"/>
                </a:solidFill>
                <a:latin typeface="Caveat"/>
                <a:ea typeface="Caveat"/>
                <a:cs typeface="Caveat"/>
                <a:sym typeface="Caveat"/>
              </a:rPr>
              <a:t>h</a:t>
            </a:r>
            <a:r>
              <a:rPr b="1" lang="en-US" sz="7000">
                <a:solidFill>
                  <a:srgbClr val="A31515"/>
                </a:solidFill>
                <a:latin typeface="Caveat"/>
                <a:ea typeface="Caveat"/>
                <a:cs typeface="Caveat"/>
                <a:sym typeface="Caveat"/>
              </a:rPr>
              <a:t>a</a:t>
            </a:r>
            <a:r>
              <a:rPr b="1" lang="en-US" sz="7000">
                <a:solidFill>
                  <a:schemeClr val="accent1"/>
                </a:solidFill>
                <a:latin typeface="Caveat"/>
                <a:ea typeface="Caveat"/>
                <a:cs typeface="Caveat"/>
                <a:sym typeface="Caveat"/>
              </a:rPr>
              <a:t>n</a:t>
            </a:r>
            <a:r>
              <a:rPr b="1" lang="en-US" sz="7000">
                <a:solidFill>
                  <a:srgbClr val="A31515"/>
                </a:solidFill>
                <a:latin typeface="Caveat"/>
                <a:ea typeface="Caveat"/>
                <a:cs typeface="Caveat"/>
                <a:sym typeface="Caveat"/>
              </a:rPr>
              <a:t>k </a:t>
            </a:r>
            <a:r>
              <a:rPr b="1" lang="en-US" sz="7000">
                <a:solidFill>
                  <a:schemeClr val="accent1"/>
                </a:solidFill>
                <a:latin typeface="Caveat"/>
                <a:ea typeface="Caveat"/>
                <a:cs typeface="Caveat"/>
                <a:sym typeface="Caveat"/>
              </a:rPr>
              <a:t>Y</a:t>
            </a:r>
            <a:r>
              <a:rPr b="1" lang="en-US" sz="7000">
                <a:solidFill>
                  <a:srgbClr val="A31515"/>
                </a:solidFill>
                <a:latin typeface="Caveat"/>
                <a:ea typeface="Caveat"/>
                <a:cs typeface="Caveat"/>
                <a:sym typeface="Caveat"/>
              </a:rPr>
              <a:t>o</a:t>
            </a:r>
            <a:r>
              <a:rPr b="1" lang="en-US" sz="7000">
                <a:solidFill>
                  <a:schemeClr val="accent1"/>
                </a:solidFill>
                <a:latin typeface="Caveat"/>
                <a:ea typeface="Caveat"/>
                <a:cs typeface="Caveat"/>
                <a:sym typeface="Caveat"/>
              </a:rPr>
              <a:t>u</a:t>
            </a:r>
            <a:r>
              <a:rPr b="1" lang="en-US" sz="7000">
                <a:latin typeface="Caveat"/>
                <a:ea typeface="Caveat"/>
                <a:cs typeface="Caveat"/>
                <a:sym typeface="Caveat"/>
              </a:rPr>
              <a:t> </a:t>
            </a:r>
            <a:r>
              <a:rPr b="1" lang="en-US" sz="7000">
                <a:solidFill>
                  <a:srgbClr val="A31515"/>
                </a:solidFill>
                <a:latin typeface="Caveat"/>
                <a:ea typeface="Caveat"/>
                <a:cs typeface="Caveat"/>
                <a:sym typeface="Caveat"/>
              </a:rPr>
              <a:t>!!</a:t>
            </a:r>
            <a:endParaRPr b="1" sz="7000">
              <a:solidFill>
                <a:schemeClr val="accent1"/>
              </a:solidFill>
              <a:latin typeface="Caveat"/>
              <a:ea typeface="Caveat"/>
              <a:cs typeface="Caveat"/>
              <a:sym typeface="Caveat"/>
            </a:endParaRPr>
          </a:p>
        </p:txBody>
      </p:sp>
      <p:sp>
        <p:nvSpPr>
          <p:cNvPr id="377" name="Google Shape;377;g19253389373_0_31"/>
          <p:cNvSpPr txBox="1"/>
          <p:nvPr/>
        </p:nvSpPr>
        <p:spPr>
          <a:xfrm>
            <a:off x="9573883" y="0"/>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389743" y="449705"/>
            <a:ext cx="608600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C00000"/>
                </a:solidFill>
                <a:latin typeface="Calibri"/>
                <a:ea typeface="Calibri"/>
                <a:cs typeface="Calibri"/>
                <a:sym typeface="Calibri"/>
              </a:rPr>
              <a:t>Problem statements</a:t>
            </a:r>
            <a:endParaRPr b="1" sz="5400">
              <a:solidFill>
                <a:srgbClr val="C00000"/>
              </a:solidFill>
              <a:latin typeface="Calibri"/>
              <a:ea typeface="Calibri"/>
              <a:cs typeface="Calibri"/>
              <a:sym typeface="Calibri"/>
            </a:endParaRPr>
          </a:p>
        </p:txBody>
      </p:sp>
      <p:sp>
        <p:nvSpPr>
          <p:cNvPr id="111" name="Google Shape;111;p4"/>
          <p:cNvSpPr txBox="1"/>
          <p:nvPr/>
        </p:nvSpPr>
        <p:spPr>
          <a:xfrm>
            <a:off x="389743" y="1598525"/>
            <a:ext cx="95187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accent1"/>
                </a:solidFill>
                <a:latin typeface="Calibri"/>
                <a:ea typeface="Calibri"/>
                <a:cs typeface="Calibri"/>
                <a:sym typeface="Calibri"/>
              </a:rPr>
              <a:t>This project is based on Unsupervised learning and Natural Language processing. We had provided the large dataset in this project and need to perform following problem statements.</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a:p>
            <a:pPr indent="-127000" lvl="1" marL="457200" marR="0" rtl="0" algn="l">
              <a:spcBef>
                <a:spcPts val="0"/>
              </a:spcBef>
              <a:spcAft>
                <a:spcPts val="0"/>
              </a:spcAft>
              <a:buClr>
                <a:schemeClr val="accent1"/>
              </a:buClr>
              <a:buSzPts val="2000"/>
              <a:buFont typeface="Calibri"/>
              <a:buAutoNum type="arabicPeriod"/>
            </a:pPr>
            <a:r>
              <a:rPr i="0" lang="en-US" sz="2000" u="none" cap="none" strike="noStrike">
                <a:solidFill>
                  <a:schemeClr val="accent1"/>
                </a:solidFill>
                <a:latin typeface="Calibri"/>
                <a:ea typeface="Calibri"/>
                <a:cs typeface="Calibri"/>
                <a:sym typeface="Calibri"/>
              </a:rPr>
              <a:t>Exploratory Data Analysis</a:t>
            </a:r>
            <a:endParaRPr sz="2000">
              <a:solidFill>
                <a:schemeClr val="accent1"/>
              </a:solidFill>
              <a:latin typeface="Calibri"/>
              <a:ea typeface="Calibri"/>
              <a:cs typeface="Calibri"/>
              <a:sym typeface="Calibri"/>
            </a:endParaRPr>
          </a:p>
          <a:p>
            <a:pPr indent="-127000" lvl="1" marL="457200" marR="0" rtl="0" algn="l">
              <a:spcBef>
                <a:spcPts val="0"/>
              </a:spcBef>
              <a:spcAft>
                <a:spcPts val="0"/>
              </a:spcAft>
              <a:buClr>
                <a:schemeClr val="accent1"/>
              </a:buClr>
              <a:buSzPts val="2000"/>
              <a:buFont typeface="Calibri"/>
              <a:buAutoNum type="arabicPeriod"/>
            </a:pPr>
            <a:r>
              <a:rPr i="0" lang="en-US" sz="2000" u="none" cap="none" strike="noStrike">
                <a:solidFill>
                  <a:schemeClr val="accent1"/>
                </a:solidFill>
                <a:latin typeface="Calibri"/>
                <a:ea typeface="Calibri"/>
                <a:cs typeface="Calibri"/>
                <a:sym typeface="Calibri"/>
              </a:rPr>
              <a:t>Understanding what type content is available in different countries</a:t>
            </a:r>
            <a:endParaRPr sz="2000">
              <a:solidFill>
                <a:schemeClr val="accent1"/>
              </a:solidFill>
              <a:latin typeface="Calibri"/>
              <a:ea typeface="Calibri"/>
              <a:cs typeface="Calibri"/>
              <a:sym typeface="Calibri"/>
            </a:endParaRPr>
          </a:p>
          <a:p>
            <a:pPr indent="-127000" lvl="1" marL="457200" marR="0" rtl="0" algn="l">
              <a:spcBef>
                <a:spcPts val="0"/>
              </a:spcBef>
              <a:spcAft>
                <a:spcPts val="0"/>
              </a:spcAft>
              <a:buClr>
                <a:schemeClr val="accent1"/>
              </a:buClr>
              <a:buSzPts val="2000"/>
              <a:buFont typeface="Calibri"/>
              <a:buAutoNum type="arabicPeriod"/>
            </a:pPr>
            <a:r>
              <a:rPr i="0" lang="en-US" sz="2000" u="none" cap="none" strike="noStrike">
                <a:solidFill>
                  <a:schemeClr val="accent1"/>
                </a:solidFill>
                <a:latin typeface="Calibri"/>
                <a:ea typeface="Calibri"/>
                <a:cs typeface="Calibri"/>
                <a:sym typeface="Calibri"/>
              </a:rPr>
              <a:t>Is Netflix has increasingly focusing on TV rather than movies in recent years.</a:t>
            </a:r>
            <a:endParaRPr sz="2000">
              <a:solidFill>
                <a:schemeClr val="accent1"/>
              </a:solidFill>
              <a:latin typeface="Calibri"/>
              <a:ea typeface="Calibri"/>
              <a:cs typeface="Calibri"/>
              <a:sym typeface="Calibri"/>
            </a:endParaRPr>
          </a:p>
          <a:p>
            <a:pPr indent="-127000" lvl="1" marL="457200" marR="0" rtl="0" algn="l">
              <a:spcBef>
                <a:spcPts val="0"/>
              </a:spcBef>
              <a:spcAft>
                <a:spcPts val="0"/>
              </a:spcAft>
              <a:buClr>
                <a:schemeClr val="accent1"/>
              </a:buClr>
              <a:buSzPts val="2000"/>
              <a:buFont typeface="Calibri"/>
              <a:buAutoNum type="arabicPeriod"/>
            </a:pPr>
            <a:r>
              <a:rPr i="0" lang="en-US" sz="2000" u="none" cap="none" strike="noStrike">
                <a:solidFill>
                  <a:schemeClr val="accent1"/>
                </a:solidFill>
                <a:latin typeface="Calibri"/>
                <a:ea typeface="Calibri"/>
                <a:cs typeface="Calibri"/>
                <a:sym typeface="Calibri"/>
              </a:rPr>
              <a:t>Clustering similar content by matching text-based features</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4"/>
          <p:cNvSpPr txBox="1"/>
          <p:nvPr/>
        </p:nvSpPr>
        <p:spPr>
          <a:xfrm>
            <a:off x="9447551" y="80373"/>
            <a:ext cx="6093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nvSpPr>
        <p:spPr>
          <a:xfrm>
            <a:off x="393491" y="320213"/>
            <a:ext cx="6093500" cy="92333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1" lang="en-US" sz="5400">
                <a:solidFill>
                  <a:srgbClr val="C00000"/>
                </a:solidFill>
                <a:latin typeface="Calibri"/>
                <a:ea typeface="Calibri"/>
                <a:cs typeface="Calibri"/>
                <a:sym typeface="Calibri"/>
              </a:rPr>
              <a:t>Data Description</a:t>
            </a:r>
            <a:endParaRPr/>
          </a:p>
        </p:txBody>
      </p:sp>
      <p:sp>
        <p:nvSpPr>
          <p:cNvPr id="118" name="Google Shape;118;p5"/>
          <p:cNvSpPr txBox="1"/>
          <p:nvPr/>
        </p:nvSpPr>
        <p:spPr>
          <a:xfrm>
            <a:off x="1" y="1225843"/>
            <a:ext cx="10807800" cy="1323600"/>
          </a:xfrm>
          <a:prstGeom prst="rect">
            <a:avLst/>
          </a:prstGeom>
          <a:noFill/>
          <a:ln>
            <a:noFill/>
          </a:ln>
        </p:spPr>
        <p:txBody>
          <a:bodyPr anchorCtr="0" anchor="t" bIns="45700" lIns="91425" spcFirstLastPara="1" rIns="91425" wrap="square" tIns="45700">
            <a:spAutoFit/>
          </a:bodyPr>
          <a:lstStyle/>
          <a:p>
            <a:pPr indent="0" lvl="1" marL="551180" marR="0" rtl="0" algn="l">
              <a:spcBef>
                <a:spcPts val="0"/>
              </a:spcBef>
              <a:spcAft>
                <a:spcPts val="0"/>
              </a:spcAft>
              <a:buNone/>
            </a:pPr>
            <a:r>
              <a:rPr i="0" lang="en-US" sz="2000" u="none" cap="none" strike="noStrike">
                <a:solidFill>
                  <a:schemeClr val="accent1"/>
                </a:solidFill>
                <a:latin typeface="Calibri"/>
                <a:ea typeface="Calibri"/>
                <a:cs typeface="Calibri"/>
                <a:sym typeface="Calibri"/>
              </a:rPr>
              <a:t>The data was collected from Fixable which is third party Netflix  search engine. The dataset consists of movies and TV shows data till 2019. The dataset has 7787 rows of data. The dataset consists of eleven text columns and one numeric column.</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
        <p:nvSpPr>
          <p:cNvPr id="119" name="Google Shape;119;p5"/>
          <p:cNvSpPr txBox="1"/>
          <p:nvPr/>
        </p:nvSpPr>
        <p:spPr>
          <a:xfrm>
            <a:off x="393491" y="2715974"/>
            <a:ext cx="7551295" cy="3839513"/>
          </a:xfrm>
          <a:prstGeom prst="rect">
            <a:avLst/>
          </a:prstGeom>
          <a:noFill/>
          <a:ln>
            <a:noFill/>
          </a:ln>
        </p:spPr>
        <p:txBody>
          <a:bodyPr anchorCtr="0" anchor="t" bIns="45700" lIns="91425" spcFirstLastPara="1" rIns="91425" wrap="square" tIns="45700">
            <a:spAutoFit/>
          </a:bodyPr>
          <a:lstStyle/>
          <a:p>
            <a:pPr indent="-415925" lvl="0" marL="551180" marR="0" rtl="0" algn="l">
              <a:lnSpc>
                <a:spcPct val="100000"/>
              </a:lnSpc>
              <a:spcBef>
                <a:spcPts val="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show_id : </a:t>
            </a:r>
            <a:r>
              <a:rPr lang="en-US" sz="1800">
                <a:solidFill>
                  <a:schemeClr val="dk1"/>
                </a:solidFill>
                <a:latin typeface="Arial"/>
                <a:ea typeface="Arial"/>
                <a:cs typeface="Arial"/>
                <a:sym typeface="Arial"/>
              </a:rPr>
              <a:t>Unique ID for every Movie / Tv Show</a:t>
            </a:r>
            <a:endParaRPr sz="1800">
              <a:solidFill>
                <a:schemeClr val="dk1"/>
              </a:solidFill>
              <a:latin typeface="Arial"/>
              <a:ea typeface="Arial"/>
              <a:cs typeface="Arial"/>
              <a:sym typeface="Arial"/>
            </a:endParaRPr>
          </a:p>
          <a:p>
            <a:pPr indent="-415925" lvl="0" marL="551180" marR="0" rtl="0" algn="l">
              <a:lnSpc>
                <a:spcPct val="100000"/>
              </a:lnSpc>
              <a:spcBef>
                <a:spcPts val="305"/>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type : </a:t>
            </a:r>
            <a:r>
              <a:rPr lang="en-US" sz="1800">
                <a:solidFill>
                  <a:schemeClr val="dk1"/>
                </a:solidFill>
                <a:latin typeface="Arial"/>
                <a:ea typeface="Arial"/>
                <a:cs typeface="Arial"/>
                <a:sym typeface="Arial"/>
              </a:rPr>
              <a:t>Identiﬁer - A Movie or TV Show</a:t>
            </a:r>
            <a:endParaRPr sz="1800">
              <a:solidFill>
                <a:schemeClr val="dk1"/>
              </a:solidFill>
              <a:latin typeface="Arial"/>
              <a:ea typeface="Arial"/>
              <a:cs typeface="Arial"/>
              <a:sym typeface="Arial"/>
            </a:endParaRPr>
          </a:p>
          <a:p>
            <a:pPr indent="-415925" lvl="0" marL="551180" marR="0" rtl="0" algn="l">
              <a:lnSpc>
                <a:spcPct val="100000"/>
              </a:lnSpc>
              <a:spcBef>
                <a:spcPts val="305"/>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title : </a:t>
            </a:r>
            <a:r>
              <a:rPr lang="en-US" sz="1800">
                <a:solidFill>
                  <a:schemeClr val="dk1"/>
                </a:solidFill>
                <a:latin typeface="Arial"/>
                <a:ea typeface="Arial"/>
                <a:cs typeface="Arial"/>
                <a:sym typeface="Arial"/>
              </a:rPr>
              <a:t>Title of the Movie / Tv Show</a:t>
            </a:r>
            <a:endParaRPr sz="1800">
              <a:solidFill>
                <a:schemeClr val="dk1"/>
              </a:solidFill>
              <a:latin typeface="Arial"/>
              <a:ea typeface="Arial"/>
              <a:cs typeface="Arial"/>
              <a:sym typeface="Arial"/>
            </a:endParaRPr>
          </a:p>
          <a:p>
            <a:pPr indent="-415925" lvl="0" marL="551180" marR="0" rtl="0" algn="l">
              <a:lnSpc>
                <a:spcPct val="100000"/>
              </a:lnSpc>
              <a:spcBef>
                <a:spcPts val="305"/>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director : </a:t>
            </a:r>
            <a:r>
              <a:rPr lang="en-US" sz="1800">
                <a:solidFill>
                  <a:schemeClr val="dk1"/>
                </a:solidFill>
                <a:latin typeface="Arial"/>
                <a:ea typeface="Arial"/>
                <a:cs typeface="Arial"/>
                <a:sym typeface="Arial"/>
              </a:rPr>
              <a:t>Director of the Movie</a:t>
            </a:r>
            <a:endParaRPr/>
          </a:p>
          <a:p>
            <a:pPr indent="0" lvl="0" marL="135255" marR="0" rtl="0" algn="just">
              <a:spcBef>
                <a:spcPts val="309"/>
              </a:spcBef>
              <a:spcAft>
                <a:spcPts val="0"/>
              </a:spcAft>
              <a:buNone/>
            </a:pPr>
            <a:r>
              <a:rPr b="1" lang="en-US" sz="1800">
                <a:solidFill>
                  <a:schemeClr val="dk1"/>
                </a:solidFill>
                <a:latin typeface="Arial"/>
                <a:ea typeface="Arial"/>
                <a:cs typeface="Arial"/>
                <a:sym typeface="Arial"/>
              </a:rPr>
              <a:t>5.   cast : </a:t>
            </a:r>
            <a:r>
              <a:rPr lang="en-US" sz="1800">
                <a:solidFill>
                  <a:schemeClr val="dk1"/>
                </a:solidFill>
                <a:latin typeface="Arial"/>
                <a:ea typeface="Arial"/>
                <a:cs typeface="Arial"/>
                <a:sym typeface="Arial"/>
              </a:rPr>
              <a:t>Actors involved in the movie / show</a:t>
            </a:r>
            <a:endParaRPr sz="1800">
              <a:solidFill>
                <a:schemeClr val="dk1"/>
              </a:solidFill>
              <a:latin typeface="Arial"/>
              <a:ea typeface="Arial"/>
              <a:cs typeface="Arial"/>
              <a:sym typeface="Arial"/>
            </a:endParaRPr>
          </a:p>
          <a:p>
            <a:pPr indent="0" lvl="0" marL="135255" marR="0" rtl="0" algn="just">
              <a:spcBef>
                <a:spcPts val="305"/>
              </a:spcBef>
              <a:spcAft>
                <a:spcPts val="0"/>
              </a:spcAft>
              <a:buNone/>
            </a:pPr>
            <a:r>
              <a:rPr b="1" lang="en-US" sz="1800">
                <a:solidFill>
                  <a:schemeClr val="dk1"/>
                </a:solidFill>
                <a:latin typeface="Arial"/>
                <a:ea typeface="Arial"/>
                <a:cs typeface="Arial"/>
                <a:sym typeface="Arial"/>
              </a:rPr>
              <a:t>6.   country : </a:t>
            </a:r>
            <a:r>
              <a:rPr lang="en-US" sz="1800">
                <a:solidFill>
                  <a:schemeClr val="dk1"/>
                </a:solidFill>
                <a:latin typeface="Arial"/>
                <a:ea typeface="Arial"/>
                <a:cs typeface="Arial"/>
                <a:sym typeface="Arial"/>
              </a:rPr>
              <a:t>Country where the movie / show was produced</a:t>
            </a:r>
            <a:endParaRPr sz="1800">
              <a:solidFill>
                <a:schemeClr val="dk1"/>
              </a:solidFill>
              <a:latin typeface="Arial"/>
              <a:ea typeface="Arial"/>
              <a:cs typeface="Arial"/>
              <a:sym typeface="Arial"/>
            </a:endParaRPr>
          </a:p>
          <a:p>
            <a:pPr indent="0" lvl="0" marL="135255" marR="0" rtl="0" algn="just">
              <a:spcBef>
                <a:spcPts val="305"/>
              </a:spcBef>
              <a:spcAft>
                <a:spcPts val="0"/>
              </a:spcAft>
              <a:buNone/>
            </a:pPr>
            <a:r>
              <a:rPr b="1" lang="en-US" sz="1800">
                <a:solidFill>
                  <a:schemeClr val="dk1"/>
                </a:solidFill>
                <a:latin typeface="Arial"/>
                <a:ea typeface="Arial"/>
                <a:cs typeface="Arial"/>
                <a:sym typeface="Arial"/>
              </a:rPr>
              <a:t>7.   date_added : </a:t>
            </a:r>
            <a:r>
              <a:rPr lang="en-US" sz="1800">
                <a:solidFill>
                  <a:schemeClr val="dk1"/>
                </a:solidFill>
                <a:latin typeface="Arial"/>
                <a:ea typeface="Arial"/>
                <a:cs typeface="Arial"/>
                <a:sym typeface="Arial"/>
              </a:rPr>
              <a:t>Date it was added on Netﬂix</a:t>
            </a:r>
            <a:endParaRPr sz="1800">
              <a:solidFill>
                <a:schemeClr val="dk1"/>
              </a:solidFill>
              <a:latin typeface="Arial"/>
              <a:ea typeface="Arial"/>
              <a:cs typeface="Arial"/>
              <a:sym typeface="Arial"/>
            </a:endParaRPr>
          </a:p>
          <a:p>
            <a:pPr indent="0" lvl="0" marL="135255" marR="0" rtl="0" algn="just">
              <a:spcBef>
                <a:spcPts val="305"/>
              </a:spcBef>
              <a:spcAft>
                <a:spcPts val="0"/>
              </a:spcAft>
              <a:buNone/>
            </a:pPr>
            <a:r>
              <a:rPr b="1" lang="en-US" sz="1800">
                <a:solidFill>
                  <a:schemeClr val="dk1"/>
                </a:solidFill>
                <a:latin typeface="Arial"/>
                <a:ea typeface="Arial"/>
                <a:cs typeface="Arial"/>
                <a:sym typeface="Arial"/>
              </a:rPr>
              <a:t>8.   release_year : </a:t>
            </a:r>
            <a:r>
              <a:rPr lang="en-US" sz="1800">
                <a:solidFill>
                  <a:schemeClr val="dk1"/>
                </a:solidFill>
                <a:latin typeface="Arial"/>
                <a:ea typeface="Arial"/>
                <a:cs typeface="Arial"/>
                <a:sym typeface="Arial"/>
              </a:rPr>
              <a:t>Actual Release year of the movie / show</a:t>
            </a:r>
            <a:endParaRPr sz="1800">
              <a:solidFill>
                <a:schemeClr val="dk1"/>
              </a:solidFill>
              <a:latin typeface="Arial"/>
              <a:ea typeface="Arial"/>
              <a:cs typeface="Arial"/>
              <a:sym typeface="Arial"/>
            </a:endParaRPr>
          </a:p>
          <a:p>
            <a:pPr indent="0" lvl="0" marL="135255" marR="0" rtl="0" algn="just">
              <a:spcBef>
                <a:spcPts val="305"/>
              </a:spcBef>
              <a:spcAft>
                <a:spcPts val="0"/>
              </a:spcAft>
              <a:buNone/>
            </a:pPr>
            <a:r>
              <a:rPr b="1" lang="en-US" sz="1800">
                <a:solidFill>
                  <a:schemeClr val="dk1"/>
                </a:solidFill>
                <a:latin typeface="Arial"/>
                <a:ea typeface="Arial"/>
                <a:cs typeface="Arial"/>
                <a:sym typeface="Arial"/>
              </a:rPr>
              <a:t>9.    rating : </a:t>
            </a:r>
            <a:r>
              <a:rPr lang="en-US" sz="1800">
                <a:solidFill>
                  <a:schemeClr val="dk1"/>
                </a:solidFill>
                <a:latin typeface="Arial"/>
                <a:ea typeface="Arial"/>
                <a:cs typeface="Arial"/>
                <a:sym typeface="Arial"/>
              </a:rPr>
              <a:t>TV Rating of the movie / show</a:t>
            </a:r>
            <a:endParaRPr sz="1800">
              <a:solidFill>
                <a:schemeClr val="dk1"/>
              </a:solidFill>
              <a:latin typeface="Arial"/>
              <a:ea typeface="Arial"/>
              <a:cs typeface="Arial"/>
              <a:sym typeface="Arial"/>
            </a:endParaRPr>
          </a:p>
          <a:p>
            <a:pPr indent="0" lvl="0" marL="12065" marR="0" rtl="0" algn="just">
              <a:spcBef>
                <a:spcPts val="309"/>
              </a:spcBef>
              <a:spcAft>
                <a:spcPts val="0"/>
              </a:spcAft>
              <a:buNone/>
            </a:pP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10.   duration : </a:t>
            </a:r>
            <a:r>
              <a:rPr lang="en-US" sz="1800">
                <a:solidFill>
                  <a:schemeClr val="dk1"/>
                </a:solidFill>
                <a:latin typeface="Arial"/>
                <a:ea typeface="Arial"/>
                <a:cs typeface="Arial"/>
                <a:sym typeface="Arial"/>
              </a:rPr>
              <a:t>Total Duration - in minutes or number of seasons</a:t>
            </a:r>
            <a:endParaRPr sz="1800">
              <a:solidFill>
                <a:schemeClr val="dk1"/>
              </a:solidFill>
              <a:latin typeface="Arial"/>
              <a:ea typeface="Arial"/>
              <a:cs typeface="Arial"/>
              <a:sym typeface="Arial"/>
            </a:endParaRPr>
          </a:p>
          <a:p>
            <a:pPr indent="0" lvl="0" marL="12065" marR="0" rtl="0" algn="just">
              <a:spcBef>
                <a:spcPts val="305"/>
              </a:spcBef>
              <a:spcAft>
                <a:spcPts val="0"/>
              </a:spcAft>
              <a:buNone/>
            </a:pP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11.   listed_in : </a:t>
            </a:r>
            <a:r>
              <a:rPr lang="en-US" sz="1800">
                <a:solidFill>
                  <a:schemeClr val="dk1"/>
                </a:solidFill>
                <a:latin typeface="Arial"/>
                <a:ea typeface="Arial"/>
                <a:cs typeface="Arial"/>
                <a:sym typeface="Arial"/>
              </a:rPr>
              <a:t>Genre</a:t>
            </a:r>
            <a:endParaRPr sz="1800">
              <a:solidFill>
                <a:schemeClr val="dk1"/>
              </a:solidFill>
              <a:latin typeface="Arial"/>
              <a:ea typeface="Arial"/>
              <a:cs typeface="Arial"/>
              <a:sym typeface="Arial"/>
            </a:endParaRPr>
          </a:p>
          <a:p>
            <a:pPr indent="0" lvl="0" marL="12065" marR="0" rtl="0" algn="just">
              <a:spcBef>
                <a:spcPts val="305"/>
              </a:spcBef>
              <a:spcAft>
                <a:spcPts val="0"/>
              </a:spcAft>
              <a:buNone/>
            </a:pP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12.   description: </a:t>
            </a:r>
            <a:r>
              <a:rPr lang="en-US" sz="1800">
                <a:solidFill>
                  <a:schemeClr val="dk1"/>
                </a:solidFill>
                <a:latin typeface="Arial"/>
                <a:ea typeface="Arial"/>
                <a:cs typeface="Arial"/>
                <a:sym typeface="Arial"/>
              </a:rPr>
              <a:t>The Summary description</a:t>
            </a:r>
            <a:endParaRPr sz="1800">
              <a:solidFill>
                <a:schemeClr val="dk1"/>
              </a:solidFill>
              <a:latin typeface="Arial"/>
              <a:ea typeface="Arial"/>
              <a:cs typeface="Arial"/>
              <a:sym typeface="Arial"/>
            </a:endParaRPr>
          </a:p>
        </p:txBody>
      </p:sp>
      <p:sp>
        <p:nvSpPr>
          <p:cNvPr id="120" name="Google Shape;120;p5"/>
          <p:cNvSpPr txBox="1"/>
          <p:nvPr/>
        </p:nvSpPr>
        <p:spPr>
          <a:xfrm>
            <a:off x="393491" y="2241506"/>
            <a:ext cx="6093500" cy="369332"/>
          </a:xfrm>
          <a:prstGeom prst="rect">
            <a:avLst/>
          </a:prstGeom>
          <a:noFill/>
          <a:ln>
            <a:noFill/>
          </a:ln>
        </p:spPr>
        <p:txBody>
          <a:bodyPr anchorCtr="0" anchor="t" bIns="45700" lIns="91425" spcFirstLastPara="1" rIns="91425" wrap="square" tIns="45700">
            <a:spAutoFit/>
          </a:bodyPr>
          <a:lstStyle/>
          <a:p>
            <a:pPr indent="0" lvl="0" marL="93980" marR="0" rtl="0" algn="l">
              <a:lnSpc>
                <a:spcPct val="100000"/>
              </a:lnSpc>
              <a:spcBef>
                <a:spcPts val="0"/>
              </a:spcBef>
              <a:spcAft>
                <a:spcPts val="0"/>
              </a:spcAft>
              <a:buNone/>
            </a:pPr>
            <a:r>
              <a:rPr b="1" lang="en-US" sz="1800">
                <a:solidFill>
                  <a:srgbClr val="1F3864"/>
                </a:solidFill>
                <a:latin typeface="Arial"/>
                <a:ea typeface="Arial"/>
                <a:cs typeface="Arial"/>
                <a:sym typeface="Arial"/>
              </a:rPr>
              <a:t>Attribute/ Features Information :</a:t>
            </a:r>
            <a:endParaRPr sz="1800">
              <a:solidFill>
                <a:srgbClr val="1F3864"/>
              </a:solidFill>
              <a:latin typeface="Arial"/>
              <a:ea typeface="Arial"/>
              <a:cs typeface="Arial"/>
              <a:sym typeface="Arial"/>
            </a:endParaRPr>
          </a:p>
        </p:txBody>
      </p:sp>
      <p:sp>
        <p:nvSpPr>
          <p:cNvPr id="121" name="Google Shape;121;p5"/>
          <p:cNvSpPr txBox="1"/>
          <p:nvPr/>
        </p:nvSpPr>
        <p:spPr>
          <a:xfrm>
            <a:off x="9522502" y="135547"/>
            <a:ext cx="6093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nvSpPr>
        <p:spPr>
          <a:xfrm>
            <a:off x="344775" y="464695"/>
            <a:ext cx="818230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C00000"/>
                </a:solidFill>
                <a:latin typeface="Calibri"/>
                <a:ea typeface="Calibri"/>
                <a:cs typeface="Calibri"/>
                <a:sym typeface="Calibri"/>
              </a:rPr>
              <a:t>Treating with the Null Value</a:t>
            </a:r>
            <a:endParaRPr/>
          </a:p>
          <a:p>
            <a:pPr indent="0" lvl="0" marL="0" marR="0" rtl="0" algn="l">
              <a:spcBef>
                <a:spcPts val="0"/>
              </a:spcBef>
              <a:spcAft>
                <a:spcPts val="0"/>
              </a:spcAft>
              <a:buNone/>
            </a:pPr>
            <a:r>
              <a:t/>
            </a:r>
            <a:endParaRPr b="1" sz="5400">
              <a:solidFill>
                <a:srgbClr val="C00000"/>
              </a:solidFill>
              <a:latin typeface="Calibri"/>
              <a:ea typeface="Calibri"/>
              <a:cs typeface="Calibri"/>
              <a:sym typeface="Calibri"/>
            </a:endParaRPr>
          </a:p>
        </p:txBody>
      </p:sp>
      <p:sp>
        <p:nvSpPr>
          <p:cNvPr id="127" name="Google Shape;127;p6"/>
          <p:cNvSpPr txBox="1"/>
          <p:nvPr/>
        </p:nvSpPr>
        <p:spPr>
          <a:xfrm>
            <a:off x="9145250" y="95363"/>
            <a:ext cx="6093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
        <p:nvSpPr>
          <p:cNvPr id="128" name="Google Shape;128;p6"/>
          <p:cNvSpPr txBox="1"/>
          <p:nvPr/>
        </p:nvSpPr>
        <p:spPr>
          <a:xfrm>
            <a:off x="471350" y="1572775"/>
            <a:ext cx="7806600" cy="2031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accent1"/>
              </a:buClr>
              <a:buSzPts val="1800"/>
              <a:buFont typeface="Calibri"/>
              <a:buChar char="•"/>
            </a:pPr>
            <a:r>
              <a:rPr i="0" lang="en-US" sz="1800">
                <a:solidFill>
                  <a:schemeClr val="accent1"/>
                </a:solidFill>
                <a:latin typeface="Calibri"/>
                <a:ea typeface="Calibri"/>
                <a:cs typeface="Calibri"/>
                <a:sym typeface="Calibri"/>
              </a:rPr>
              <a:t>In the given dataset a total of 3631 null value present in which director has the most number of null values then cast has 718 null values then country has 507 null values then date_added has 10 and rating has 7 null values.</a:t>
            </a:r>
            <a:endParaRPr>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i="0" sz="1800">
              <a:solidFill>
                <a:schemeClr val="accent1"/>
              </a:solidFill>
              <a:latin typeface="Calibri"/>
              <a:ea typeface="Calibri"/>
              <a:cs typeface="Calibri"/>
              <a:sym typeface="Calibri"/>
            </a:endParaRPr>
          </a:p>
          <a:p>
            <a:pPr indent="-285750" lvl="0" marL="285750" marR="0" rtl="0" algn="l">
              <a:spcBef>
                <a:spcPts val="0"/>
              </a:spcBef>
              <a:spcAft>
                <a:spcPts val="0"/>
              </a:spcAft>
              <a:buClr>
                <a:schemeClr val="accent1"/>
              </a:buClr>
              <a:buSzPts val="1800"/>
              <a:buFont typeface="Calibri"/>
              <a:buChar char="•"/>
            </a:pPr>
            <a:r>
              <a:rPr i="0" lang="en-US" sz="1800">
                <a:solidFill>
                  <a:schemeClr val="accent1"/>
                </a:solidFill>
                <a:latin typeface="Calibri"/>
                <a:ea typeface="Calibri"/>
                <a:cs typeface="Calibri"/>
                <a:sym typeface="Calibri"/>
              </a:rPr>
              <a:t>Rows of column 'date_added' and 'rating' having null values which can not be filled by mean value or frequent value.</a:t>
            </a:r>
            <a:endParaRPr>
              <a:solidFill>
                <a:schemeClr val="accent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accent1"/>
              </a:solidFill>
              <a:latin typeface="Calibri"/>
              <a:ea typeface="Calibri"/>
              <a:cs typeface="Calibri"/>
              <a:sym typeface="Calibri"/>
            </a:endParaRPr>
          </a:p>
        </p:txBody>
      </p:sp>
      <p:sp>
        <p:nvSpPr>
          <p:cNvPr id="129" name="Google Shape;129;p6"/>
          <p:cNvSpPr txBox="1"/>
          <p:nvPr/>
        </p:nvSpPr>
        <p:spPr>
          <a:xfrm>
            <a:off x="471357" y="3429000"/>
            <a:ext cx="7509000" cy="708000"/>
          </a:xfrm>
          <a:prstGeom prst="rect">
            <a:avLst/>
          </a:prstGeom>
          <a:noFill/>
          <a:ln>
            <a:noFill/>
          </a:ln>
        </p:spPr>
        <p:txBody>
          <a:bodyPr anchorCtr="0" anchor="t" bIns="45700" lIns="91425" spcFirstLastPara="1" rIns="91425" wrap="square" tIns="45700">
            <a:spAutoFit/>
          </a:bodyPr>
          <a:lstStyle/>
          <a:p>
            <a:pPr indent="-298450" lvl="0" marL="285750" marR="0" rtl="0" algn="l">
              <a:spcBef>
                <a:spcPts val="0"/>
              </a:spcBef>
              <a:spcAft>
                <a:spcPts val="0"/>
              </a:spcAft>
              <a:buClr>
                <a:schemeClr val="accent1"/>
              </a:buClr>
              <a:buSzPts val="2000"/>
              <a:buFont typeface="Arial"/>
              <a:buChar char="•"/>
            </a:pPr>
            <a:r>
              <a:rPr lang="en-US" sz="2000">
                <a:solidFill>
                  <a:schemeClr val="accent1"/>
                </a:solidFill>
                <a:latin typeface="Calibri"/>
                <a:ea typeface="Calibri"/>
                <a:cs typeface="Calibri"/>
                <a:sym typeface="Calibri"/>
              </a:rPr>
              <a:t>So, we filled all the null values available in dataset with NA which means is (Not Available)</a:t>
            </a:r>
            <a:endParaRPr sz="2000">
              <a:solidFill>
                <a:schemeClr val="accen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452581" y="235588"/>
            <a:ext cx="7601528" cy="92333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1" lang="en-US" sz="5400">
                <a:solidFill>
                  <a:srgbClr val="C00000"/>
                </a:solidFill>
                <a:latin typeface="Calibri"/>
                <a:ea typeface="Calibri"/>
                <a:cs typeface="Calibri"/>
                <a:sym typeface="Calibri"/>
              </a:rPr>
              <a:t>Exploratory Data Analysis</a:t>
            </a:r>
            <a:endParaRPr/>
          </a:p>
        </p:txBody>
      </p:sp>
      <p:sp>
        <p:nvSpPr>
          <p:cNvPr id="135" name="Google Shape;135;p7"/>
          <p:cNvSpPr txBox="1"/>
          <p:nvPr/>
        </p:nvSpPr>
        <p:spPr>
          <a:xfrm>
            <a:off x="452581" y="1274618"/>
            <a:ext cx="6631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accent1"/>
                </a:solidFill>
                <a:latin typeface="Calibri"/>
                <a:ea typeface="Calibri"/>
                <a:cs typeface="Calibri"/>
                <a:sym typeface="Calibri"/>
              </a:rPr>
              <a:t>Before moving towards the EDA part of this project, we checked the type of all the given feature.</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rPr lang="en-US" sz="2000">
                <a:solidFill>
                  <a:schemeClr val="accent1"/>
                </a:solidFill>
                <a:latin typeface="Calibri"/>
                <a:ea typeface="Calibri"/>
                <a:cs typeface="Calibri"/>
                <a:sym typeface="Calibri"/>
              </a:rPr>
              <a:t>Most of the given feature belong to the object type.</a:t>
            </a:r>
            <a:endParaRPr sz="2000">
              <a:solidFill>
                <a:schemeClr val="accent1"/>
              </a:solidFill>
              <a:latin typeface="Calibri"/>
              <a:ea typeface="Calibri"/>
              <a:cs typeface="Calibri"/>
              <a:sym typeface="Calibri"/>
            </a:endParaRPr>
          </a:p>
        </p:txBody>
      </p:sp>
      <p:sp>
        <p:nvSpPr>
          <p:cNvPr id="136" name="Google Shape;136;p7"/>
          <p:cNvSpPr txBox="1"/>
          <p:nvPr/>
        </p:nvSpPr>
        <p:spPr>
          <a:xfrm>
            <a:off x="452581" y="2801357"/>
            <a:ext cx="43503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1.  Types of content available on the Netflix.</a:t>
            </a:r>
            <a:endParaRPr b="1" sz="1800">
              <a:solidFill>
                <a:srgbClr val="C00000"/>
              </a:solidFill>
              <a:latin typeface="Calibri"/>
              <a:ea typeface="Calibri"/>
              <a:cs typeface="Calibri"/>
              <a:sym typeface="Calibri"/>
            </a:endParaRPr>
          </a:p>
        </p:txBody>
      </p:sp>
      <p:pic>
        <p:nvPicPr>
          <p:cNvPr id="137" name="Google Shape;137;p7"/>
          <p:cNvPicPr preferRelativeResize="0"/>
          <p:nvPr/>
        </p:nvPicPr>
        <p:blipFill rotWithShape="1">
          <a:blip r:embed="rId3">
            <a:alphaModFix/>
          </a:blip>
          <a:srcRect b="0" l="0" r="0" t="0"/>
          <a:stretch/>
        </p:blipFill>
        <p:spPr>
          <a:xfrm>
            <a:off x="5477163" y="2567710"/>
            <a:ext cx="5828531" cy="3254696"/>
          </a:xfrm>
          <a:prstGeom prst="rect">
            <a:avLst/>
          </a:prstGeom>
          <a:noFill/>
          <a:ln>
            <a:noFill/>
          </a:ln>
        </p:spPr>
      </p:pic>
      <p:sp>
        <p:nvSpPr>
          <p:cNvPr id="138" name="Google Shape;138;p7"/>
          <p:cNvSpPr txBox="1"/>
          <p:nvPr/>
        </p:nvSpPr>
        <p:spPr>
          <a:xfrm>
            <a:off x="452581" y="3687312"/>
            <a:ext cx="47937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chemeClr val="accent1"/>
                </a:solidFill>
                <a:latin typeface="Calibri"/>
                <a:ea typeface="Calibri"/>
                <a:cs typeface="Calibri"/>
                <a:sym typeface="Calibri"/>
              </a:rPr>
              <a:t>Netflix has 5372 movies and 2398 TV shows, there are more number movies on Netflix than TV shows.</a:t>
            </a:r>
            <a:endParaRPr sz="2000">
              <a:solidFill>
                <a:schemeClr val="accent1"/>
              </a:solidFill>
              <a:latin typeface="Calibri"/>
              <a:ea typeface="Calibri"/>
              <a:cs typeface="Calibri"/>
              <a:sym typeface="Calibri"/>
            </a:endParaRPr>
          </a:p>
        </p:txBody>
      </p:sp>
      <p:sp>
        <p:nvSpPr>
          <p:cNvPr id="139" name="Google Shape;139;p7"/>
          <p:cNvSpPr txBox="1"/>
          <p:nvPr/>
        </p:nvSpPr>
        <p:spPr>
          <a:xfrm>
            <a:off x="9608198" y="50922"/>
            <a:ext cx="6097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nvSpPr>
        <p:spPr>
          <a:xfrm>
            <a:off x="341746" y="586570"/>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1.   Top 15 countries (Content Maker)</a:t>
            </a:r>
            <a:endParaRPr b="1" sz="1800">
              <a:solidFill>
                <a:srgbClr val="C00000"/>
              </a:solidFill>
              <a:latin typeface="Calibri"/>
              <a:ea typeface="Calibri"/>
              <a:cs typeface="Calibri"/>
              <a:sym typeface="Calibri"/>
            </a:endParaRPr>
          </a:p>
        </p:txBody>
      </p:sp>
      <p:pic>
        <p:nvPicPr>
          <p:cNvPr id="145" name="Google Shape;145;p8"/>
          <p:cNvPicPr preferRelativeResize="0"/>
          <p:nvPr/>
        </p:nvPicPr>
        <p:blipFill rotWithShape="1">
          <a:blip r:embed="rId3">
            <a:alphaModFix/>
          </a:blip>
          <a:srcRect b="0" l="0" r="0" t="0"/>
          <a:stretch/>
        </p:blipFill>
        <p:spPr>
          <a:xfrm>
            <a:off x="533697" y="1081837"/>
            <a:ext cx="9561648" cy="3979690"/>
          </a:xfrm>
          <a:prstGeom prst="rect">
            <a:avLst/>
          </a:prstGeom>
          <a:noFill/>
          <a:ln>
            <a:noFill/>
          </a:ln>
        </p:spPr>
      </p:pic>
      <p:sp>
        <p:nvSpPr>
          <p:cNvPr id="146" name="Google Shape;146;p8"/>
          <p:cNvSpPr txBox="1"/>
          <p:nvPr/>
        </p:nvSpPr>
        <p:spPr>
          <a:xfrm>
            <a:off x="378692" y="5329383"/>
            <a:ext cx="10910100" cy="1015800"/>
          </a:xfrm>
          <a:prstGeom prst="rect">
            <a:avLst/>
          </a:prstGeom>
          <a:noFill/>
          <a:ln>
            <a:noFill/>
          </a:ln>
        </p:spPr>
        <p:txBody>
          <a:bodyPr anchorCtr="0" anchor="t" bIns="45700" lIns="91425" spcFirstLastPara="1" rIns="91425" wrap="square" tIns="45700">
            <a:spAutoFit/>
          </a:bodyPr>
          <a:lstStyle/>
          <a:p>
            <a:pPr indent="-298450" lvl="0" marL="285750" marR="0" rtl="0" algn="l">
              <a:spcBef>
                <a:spcPts val="0"/>
              </a:spcBef>
              <a:spcAft>
                <a:spcPts val="0"/>
              </a:spcAft>
              <a:buClr>
                <a:schemeClr val="accent1"/>
              </a:buClr>
              <a:buSzPts val="2000"/>
              <a:buFont typeface="Calibri"/>
              <a:buChar char="•"/>
            </a:pPr>
            <a:r>
              <a:rPr b="1" i="0" lang="en-US" sz="2000">
                <a:solidFill>
                  <a:schemeClr val="accent1"/>
                </a:solidFill>
                <a:latin typeface="Calibri"/>
                <a:ea typeface="Calibri"/>
                <a:cs typeface="Calibri"/>
                <a:sym typeface="Calibri"/>
              </a:rPr>
              <a:t>United states has the highest number of content on the </a:t>
            </a:r>
            <a:r>
              <a:rPr b="1" lang="en-US" sz="2000">
                <a:solidFill>
                  <a:schemeClr val="accent1"/>
                </a:solidFill>
                <a:latin typeface="Calibri"/>
                <a:ea typeface="Calibri"/>
                <a:cs typeface="Calibri"/>
                <a:sym typeface="Calibri"/>
              </a:rPr>
              <a:t>N</a:t>
            </a:r>
            <a:r>
              <a:rPr b="1" i="0" lang="en-US" sz="2000">
                <a:solidFill>
                  <a:schemeClr val="accent1"/>
                </a:solidFill>
                <a:latin typeface="Calibri"/>
                <a:ea typeface="Calibri"/>
                <a:cs typeface="Calibri"/>
                <a:sym typeface="Calibri"/>
              </a:rPr>
              <a:t>etflix ,followed by India, United Kingdom and so on.</a:t>
            </a:r>
            <a:endParaRPr sz="2000">
              <a:solidFill>
                <a:schemeClr val="accent1"/>
              </a:solidFill>
              <a:latin typeface="Calibri"/>
              <a:ea typeface="Calibri"/>
              <a:cs typeface="Calibri"/>
              <a:sym typeface="Calibri"/>
            </a:endParaRPr>
          </a:p>
          <a:p>
            <a:pPr indent="-298450" lvl="0" marL="285750" marR="0" rtl="0" algn="l">
              <a:spcBef>
                <a:spcPts val="0"/>
              </a:spcBef>
              <a:spcAft>
                <a:spcPts val="0"/>
              </a:spcAft>
              <a:buClr>
                <a:schemeClr val="accent1"/>
              </a:buClr>
              <a:buSzPts val="2000"/>
              <a:buFont typeface="Calibri"/>
              <a:buChar char="•"/>
            </a:pPr>
            <a:r>
              <a:rPr b="1" lang="en-US" sz="2000">
                <a:solidFill>
                  <a:schemeClr val="accent1"/>
                </a:solidFill>
                <a:latin typeface="Calibri"/>
                <a:ea typeface="Calibri"/>
                <a:cs typeface="Calibri"/>
                <a:sym typeface="Calibri"/>
              </a:rPr>
              <a:t>The least country in content maker is Philippines. </a:t>
            </a:r>
            <a:endParaRPr b="1" sz="2000">
              <a:solidFill>
                <a:schemeClr val="accent1"/>
              </a:solidFill>
              <a:latin typeface="Calibri"/>
              <a:ea typeface="Calibri"/>
              <a:cs typeface="Calibri"/>
              <a:sym typeface="Calibri"/>
            </a:endParaRPr>
          </a:p>
        </p:txBody>
      </p:sp>
      <p:sp>
        <p:nvSpPr>
          <p:cNvPr id="147" name="Google Shape;147;p8"/>
          <p:cNvSpPr txBox="1"/>
          <p:nvPr/>
        </p:nvSpPr>
        <p:spPr>
          <a:xfrm>
            <a:off x="9456707" y="73007"/>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nvSpPr>
        <p:spPr>
          <a:xfrm>
            <a:off x="314036" y="655782"/>
            <a:ext cx="63691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Top 25 directors making highest number of Movies and Tv Shows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3" name="Google Shape;153;p9"/>
          <p:cNvPicPr preferRelativeResize="0"/>
          <p:nvPr/>
        </p:nvPicPr>
        <p:blipFill rotWithShape="1">
          <a:blip r:embed="rId3">
            <a:alphaModFix/>
          </a:blip>
          <a:srcRect b="0" l="0" r="0" t="0"/>
          <a:stretch/>
        </p:blipFill>
        <p:spPr>
          <a:xfrm>
            <a:off x="314036" y="1131371"/>
            <a:ext cx="11194750" cy="4595258"/>
          </a:xfrm>
          <a:prstGeom prst="rect">
            <a:avLst/>
          </a:prstGeom>
          <a:noFill/>
          <a:ln>
            <a:noFill/>
          </a:ln>
        </p:spPr>
      </p:pic>
      <p:sp>
        <p:nvSpPr>
          <p:cNvPr id="154" name="Google Shape;154;p9"/>
          <p:cNvSpPr txBox="1"/>
          <p:nvPr/>
        </p:nvSpPr>
        <p:spPr>
          <a:xfrm>
            <a:off x="1958250" y="5726625"/>
            <a:ext cx="88518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accent1"/>
                </a:solidFill>
                <a:latin typeface="Calibri"/>
                <a:ea typeface="Calibri"/>
                <a:cs typeface="Calibri"/>
                <a:sym typeface="Calibri"/>
              </a:rPr>
              <a:t>Raul Campos and Jan Suter have the most number of movies and TV shows.</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rPr lang="en-US" sz="2000">
                <a:solidFill>
                  <a:schemeClr val="accent1"/>
                </a:solidFill>
                <a:latin typeface="Calibri"/>
                <a:ea typeface="Calibri"/>
                <a:cs typeface="Calibri"/>
                <a:sym typeface="Calibri"/>
              </a:rPr>
              <a:t>Many directors like Yilmaz Erdogan, McG, and S.S Rajamouli have the least number of movies and TV shows.</a:t>
            </a:r>
            <a:endParaRPr sz="20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accent1"/>
              </a:solidFill>
              <a:latin typeface="Calibri"/>
              <a:ea typeface="Calibri"/>
              <a:cs typeface="Calibri"/>
              <a:sym typeface="Calibri"/>
            </a:endParaRPr>
          </a:p>
        </p:txBody>
      </p:sp>
      <p:sp>
        <p:nvSpPr>
          <p:cNvPr id="155" name="Google Shape;155;p9"/>
          <p:cNvSpPr txBox="1"/>
          <p:nvPr/>
        </p:nvSpPr>
        <p:spPr>
          <a:xfrm>
            <a:off x="9573883" y="0"/>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0000FF"/>
                </a:solidFill>
                <a:latin typeface="Comic Sans MS"/>
                <a:ea typeface="Comic Sans MS"/>
                <a:cs typeface="Comic Sans MS"/>
                <a:sym typeface="Comic Sans MS"/>
              </a:rPr>
              <a:t>D A T A</a:t>
            </a:r>
            <a:r>
              <a:rPr b="1" i="0" lang="en-US" sz="1800" u="none" strike="noStrike">
                <a:solidFill>
                  <a:srgbClr val="000000"/>
                </a:solidFill>
                <a:latin typeface="Comic Sans MS"/>
                <a:ea typeface="Comic Sans MS"/>
                <a:cs typeface="Comic Sans MS"/>
                <a:sym typeface="Comic Sans MS"/>
              </a:rPr>
              <a:t>  </a:t>
            </a:r>
            <a:r>
              <a:rPr b="1" i="0" lang="en-US" sz="1800" u="none" strike="noStrike">
                <a:solidFill>
                  <a:srgbClr val="FF9900"/>
                </a:solidFill>
                <a:latin typeface="Comic Sans MS"/>
                <a:ea typeface="Comic Sans MS"/>
                <a:cs typeface="Comic Sans MS"/>
                <a:sym typeface="Comic Sans MS"/>
              </a:rPr>
              <a:t>M I N D S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2022-11-11T13:09:52Z</dcterms:created>
  <dc:creator>Sonu Kumar</dc:creator>
</cp:coreProperties>
</file>