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Arial Black"/>
      <p:regular r:id="rId30"/>
    </p:embeddedFont>
    <p:embeddedFont>
      <p:font typeface="Caveat SemiBo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9wDGuT0Pjmhiez2iCMPK3lE3B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veatSemiBold-regular.fntdata"/><Relationship Id="rId30" Type="http://schemas.openxmlformats.org/officeDocument/2006/relationships/font" Target="fonts/ArialBlack-regular.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aveatSemiBo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0c8f11310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0c8f1131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859d3240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859d324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0c8f1131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0c8f113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0c8f1131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0c8f1131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0c8f1131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0c8f113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0c8f1131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0c8f113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899a8b0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899a8b0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899a8b01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899a8b0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9dec97f32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9dec97f3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0c8f11310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0c8f1131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0c8f11310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0c8f1131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mygreatlearning.com/blog/what-is-regression/" TargetMode="External"/><Relationship Id="rId4" Type="http://schemas.openxmlformats.org/officeDocument/2006/relationships/image" Target="../media/image19.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605110" y="1705451"/>
            <a:ext cx="666887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7200" u="none" cap="none" strike="noStrike">
                <a:solidFill>
                  <a:srgbClr val="C00000"/>
                </a:solidFill>
                <a:latin typeface="Calibri"/>
                <a:ea typeface="Calibri"/>
                <a:cs typeface="Calibri"/>
                <a:sym typeface="Calibri"/>
              </a:rPr>
              <a:t>Capstone Project</a:t>
            </a:r>
            <a:endParaRPr b="1" i="0" sz="7200" u="none" cap="none" strike="noStrike">
              <a:solidFill>
                <a:srgbClr val="C00000"/>
              </a:solidFill>
              <a:latin typeface="Calibri"/>
              <a:ea typeface="Calibri"/>
              <a:cs typeface="Calibri"/>
              <a:sym typeface="Calibri"/>
            </a:endParaRPr>
          </a:p>
        </p:txBody>
      </p:sp>
      <p:sp>
        <p:nvSpPr>
          <p:cNvPr id="85" name="Google Shape;85;p1"/>
          <p:cNvSpPr txBox="1"/>
          <p:nvPr/>
        </p:nvSpPr>
        <p:spPr>
          <a:xfrm>
            <a:off x="1813249" y="3074084"/>
            <a:ext cx="85655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2F5496"/>
                </a:solidFill>
                <a:latin typeface="Arial Black"/>
                <a:ea typeface="Arial Black"/>
                <a:cs typeface="Arial Black"/>
                <a:sym typeface="Arial Black"/>
              </a:rPr>
              <a:t>Yes Bank Stock Closing Price Prediction</a:t>
            </a:r>
            <a:endParaRPr b="1" sz="2800">
              <a:solidFill>
                <a:srgbClr val="2F5496"/>
              </a:solidFill>
              <a:latin typeface="Arial Black"/>
              <a:ea typeface="Arial Black"/>
              <a:cs typeface="Arial Black"/>
              <a:sym typeface="Arial Black"/>
            </a:endParaRPr>
          </a:p>
        </p:txBody>
      </p:sp>
      <p:sp>
        <p:nvSpPr>
          <p:cNvPr id="86" name="Google Shape;86;p1"/>
          <p:cNvSpPr txBox="1"/>
          <p:nvPr/>
        </p:nvSpPr>
        <p:spPr>
          <a:xfrm>
            <a:off x="4134000" y="3984175"/>
            <a:ext cx="36111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2F5496"/>
                </a:solidFill>
                <a:latin typeface="Arial Black"/>
                <a:ea typeface="Arial Black"/>
                <a:cs typeface="Arial Black"/>
                <a:sym typeface="Arial Black"/>
              </a:rPr>
              <a:t>Team- Data Minds</a:t>
            </a:r>
            <a:endParaRPr sz="2400">
              <a:solidFill>
                <a:srgbClr val="2F5496"/>
              </a:solidFill>
              <a:latin typeface="Arial Black"/>
              <a:ea typeface="Arial Black"/>
              <a:cs typeface="Arial Black"/>
              <a:sym typeface="Arial Black"/>
            </a:endParaRPr>
          </a:p>
          <a:p>
            <a:pPr indent="0" lvl="0" marL="0" marR="0" rtl="0" algn="ctr">
              <a:spcBef>
                <a:spcPts val="0"/>
              </a:spcBef>
              <a:spcAft>
                <a:spcPts val="0"/>
              </a:spcAft>
              <a:buNone/>
            </a:pPr>
            <a:r>
              <a:rPr lang="en-US" sz="2400">
                <a:solidFill>
                  <a:srgbClr val="2F5496"/>
                </a:solidFill>
                <a:latin typeface="Arial Black"/>
                <a:ea typeface="Arial Black"/>
                <a:cs typeface="Arial Black"/>
                <a:sym typeface="Arial Black"/>
              </a:rPr>
              <a:t>Team Members</a:t>
            </a:r>
            <a:endParaRPr/>
          </a:p>
          <a:p>
            <a:pPr indent="0" lvl="0" marL="0" marR="0" rtl="0" algn="ctr">
              <a:spcBef>
                <a:spcPts val="0"/>
              </a:spcBef>
              <a:spcAft>
                <a:spcPts val="0"/>
              </a:spcAft>
              <a:buNone/>
            </a:pPr>
            <a:r>
              <a:rPr lang="en-US" sz="2400">
                <a:solidFill>
                  <a:srgbClr val="2F5496"/>
                </a:solidFill>
                <a:latin typeface="Arial Black"/>
                <a:ea typeface="Arial Black"/>
                <a:cs typeface="Arial Black"/>
                <a:sym typeface="Arial Black"/>
              </a:rPr>
              <a:t>Uday Kant</a:t>
            </a:r>
            <a:endParaRPr/>
          </a:p>
          <a:p>
            <a:pPr indent="0" lvl="0" marL="0" marR="0" rtl="0" algn="ctr">
              <a:spcBef>
                <a:spcPts val="0"/>
              </a:spcBef>
              <a:spcAft>
                <a:spcPts val="0"/>
              </a:spcAft>
              <a:buNone/>
            </a:pPr>
            <a:r>
              <a:rPr lang="en-US" sz="2400">
                <a:solidFill>
                  <a:srgbClr val="2F5496"/>
                </a:solidFill>
                <a:latin typeface="Arial Black"/>
                <a:ea typeface="Arial Black"/>
                <a:cs typeface="Arial Black"/>
                <a:sym typeface="Arial Black"/>
              </a:rPr>
              <a:t>Sonu Kumar</a:t>
            </a:r>
            <a:endParaRPr sz="2400">
              <a:solidFill>
                <a:srgbClr val="2F5496"/>
              </a:solidFill>
              <a:latin typeface="Arial Black"/>
              <a:ea typeface="Arial Black"/>
              <a:cs typeface="Arial Black"/>
              <a:sym typeface="Arial Black"/>
            </a:endParaRPr>
          </a:p>
        </p:txBody>
      </p:sp>
      <p:sp>
        <p:nvSpPr>
          <p:cNvPr id="87" name="Google Shape;87;p1"/>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nvSpPr>
        <p:spPr>
          <a:xfrm>
            <a:off x="181746" y="373975"/>
            <a:ext cx="52287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Font typeface="Arial"/>
              <a:buChar char="●"/>
            </a:pPr>
            <a:r>
              <a:rPr b="1" lang="en-US" sz="3600">
                <a:solidFill>
                  <a:srgbClr val="C00000"/>
                </a:solidFill>
                <a:latin typeface="Arial"/>
                <a:ea typeface="Arial"/>
                <a:cs typeface="Arial"/>
                <a:sym typeface="Arial"/>
              </a:rPr>
              <a:t> Data Analysis</a:t>
            </a:r>
            <a:endParaRPr b="1" sz="3600">
              <a:solidFill>
                <a:srgbClr val="C00000"/>
              </a:solidFill>
              <a:latin typeface="Arial"/>
              <a:ea typeface="Arial"/>
              <a:cs typeface="Arial"/>
              <a:sym typeface="Arial"/>
            </a:endParaRPr>
          </a:p>
        </p:txBody>
      </p:sp>
      <p:pic>
        <p:nvPicPr>
          <p:cNvPr id="158" name="Google Shape;158;p5"/>
          <p:cNvPicPr preferRelativeResize="0"/>
          <p:nvPr/>
        </p:nvPicPr>
        <p:blipFill rotWithShape="1">
          <a:blip r:embed="rId3">
            <a:alphaModFix/>
          </a:blip>
          <a:srcRect b="0" l="0" r="0" t="0"/>
          <a:stretch/>
        </p:blipFill>
        <p:spPr>
          <a:xfrm>
            <a:off x="181750" y="1267800"/>
            <a:ext cx="5786451" cy="4505250"/>
          </a:xfrm>
          <a:prstGeom prst="rect">
            <a:avLst/>
          </a:prstGeom>
          <a:noFill/>
          <a:ln>
            <a:noFill/>
          </a:ln>
        </p:spPr>
      </p:pic>
      <p:pic>
        <p:nvPicPr>
          <p:cNvPr id="159" name="Google Shape;159;p5"/>
          <p:cNvPicPr preferRelativeResize="0"/>
          <p:nvPr/>
        </p:nvPicPr>
        <p:blipFill rotWithShape="1">
          <a:blip r:embed="rId4">
            <a:alphaModFix/>
          </a:blip>
          <a:srcRect b="0" l="0" r="0" t="0"/>
          <a:stretch/>
        </p:blipFill>
        <p:spPr>
          <a:xfrm>
            <a:off x="6161475" y="1267800"/>
            <a:ext cx="5786450" cy="4505250"/>
          </a:xfrm>
          <a:prstGeom prst="rect">
            <a:avLst/>
          </a:prstGeom>
          <a:noFill/>
          <a:ln>
            <a:noFill/>
          </a:ln>
        </p:spPr>
      </p:pic>
      <p:sp>
        <p:nvSpPr>
          <p:cNvPr id="160" name="Google Shape;160;p5"/>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50c8f11310_1_22"/>
          <p:cNvSpPr txBox="1"/>
          <p:nvPr/>
        </p:nvSpPr>
        <p:spPr>
          <a:xfrm>
            <a:off x="482200" y="5786450"/>
            <a:ext cx="10179900" cy="554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F14B2"/>
              </a:buClr>
              <a:buSzPts val="1400"/>
              <a:buFont typeface="Calibri"/>
              <a:buChar char="●"/>
            </a:pPr>
            <a:r>
              <a:rPr lang="en-US">
                <a:solidFill>
                  <a:srgbClr val="1F14B2"/>
                </a:solidFill>
                <a:latin typeface="Calibri"/>
                <a:ea typeface="Calibri"/>
                <a:cs typeface="Calibri"/>
                <a:sym typeface="Calibri"/>
              </a:rPr>
              <a:t> </a:t>
            </a:r>
            <a:r>
              <a:rPr lang="en-US" sz="2400">
                <a:solidFill>
                  <a:srgbClr val="1F14B2"/>
                </a:solidFill>
                <a:latin typeface="Calibri"/>
                <a:ea typeface="Calibri"/>
                <a:cs typeface="Calibri"/>
                <a:sym typeface="Calibri"/>
              </a:rPr>
              <a:t>We can see in all histogram plot that they all are right skewed.</a:t>
            </a:r>
            <a:endParaRPr sz="2400">
              <a:solidFill>
                <a:srgbClr val="1F14B2"/>
              </a:solidFill>
              <a:latin typeface="Calibri"/>
              <a:ea typeface="Calibri"/>
              <a:cs typeface="Calibri"/>
              <a:sym typeface="Calibri"/>
            </a:endParaRPr>
          </a:p>
        </p:txBody>
      </p:sp>
      <p:pic>
        <p:nvPicPr>
          <p:cNvPr id="166" name="Google Shape;166;g150c8f11310_1_22"/>
          <p:cNvPicPr preferRelativeResize="0"/>
          <p:nvPr/>
        </p:nvPicPr>
        <p:blipFill rotWithShape="1">
          <a:blip r:embed="rId3">
            <a:alphaModFix/>
          </a:blip>
          <a:srcRect b="0" l="0" r="0" t="0"/>
          <a:stretch/>
        </p:blipFill>
        <p:spPr>
          <a:xfrm>
            <a:off x="187525" y="421975"/>
            <a:ext cx="6027550" cy="4681350"/>
          </a:xfrm>
          <a:prstGeom prst="rect">
            <a:avLst/>
          </a:prstGeom>
          <a:noFill/>
          <a:ln>
            <a:noFill/>
          </a:ln>
        </p:spPr>
      </p:pic>
      <p:pic>
        <p:nvPicPr>
          <p:cNvPr id="167" name="Google Shape;167;g150c8f11310_1_22"/>
          <p:cNvPicPr preferRelativeResize="0"/>
          <p:nvPr/>
        </p:nvPicPr>
        <p:blipFill>
          <a:blip r:embed="rId4">
            <a:alphaModFix/>
          </a:blip>
          <a:stretch>
            <a:fillRect/>
          </a:stretch>
        </p:blipFill>
        <p:spPr>
          <a:xfrm>
            <a:off x="6215075" y="421975"/>
            <a:ext cx="5866801" cy="468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nvSpPr>
        <p:spPr>
          <a:xfrm>
            <a:off x="198971" y="307010"/>
            <a:ext cx="93726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Char char="●"/>
            </a:pPr>
            <a:r>
              <a:rPr b="1" i="0" lang="en-US" sz="3600">
                <a:solidFill>
                  <a:srgbClr val="C00000"/>
                </a:solidFill>
                <a:latin typeface="arial"/>
                <a:ea typeface="arial"/>
                <a:cs typeface="arial"/>
                <a:sym typeface="arial"/>
              </a:rPr>
              <a:t>Collinearity graph</a:t>
            </a:r>
            <a:r>
              <a:rPr b="1" lang="en-US" sz="3600">
                <a:solidFill>
                  <a:srgbClr val="C00000"/>
                </a:solidFill>
                <a:latin typeface="Arial"/>
                <a:ea typeface="Arial"/>
                <a:cs typeface="Arial"/>
                <a:sym typeface="Arial"/>
              </a:rPr>
              <a:t> between all variables</a:t>
            </a:r>
            <a:endParaRPr b="1" sz="3600">
              <a:solidFill>
                <a:srgbClr val="C00000"/>
              </a:solidFill>
              <a:latin typeface="Arial"/>
              <a:ea typeface="Arial"/>
              <a:cs typeface="Arial"/>
              <a:sym typeface="Arial"/>
            </a:endParaRPr>
          </a:p>
        </p:txBody>
      </p:sp>
      <p:pic>
        <p:nvPicPr>
          <p:cNvPr id="173" name="Google Shape;173;p9"/>
          <p:cNvPicPr preferRelativeResize="0"/>
          <p:nvPr/>
        </p:nvPicPr>
        <p:blipFill rotWithShape="1">
          <a:blip r:embed="rId3">
            <a:alphaModFix/>
          </a:blip>
          <a:srcRect b="0" l="0" r="0" t="0"/>
          <a:stretch/>
        </p:blipFill>
        <p:spPr>
          <a:xfrm>
            <a:off x="265925" y="953500"/>
            <a:ext cx="10918499" cy="4859725"/>
          </a:xfrm>
          <a:prstGeom prst="rect">
            <a:avLst/>
          </a:prstGeom>
          <a:noFill/>
          <a:ln>
            <a:noFill/>
          </a:ln>
        </p:spPr>
      </p:pic>
      <p:sp>
        <p:nvSpPr>
          <p:cNvPr id="174" name="Google Shape;174;p9"/>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75" name="Google Shape;175;p9"/>
          <p:cNvSpPr txBox="1"/>
          <p:nvPr/>
        </p:nvSpPr>
        <p:spPr>
          <a:xfrm>
            <a:off x="265925" y="5813225"/>
            <a:ext cx="115428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1F14B2"/>
              </a:buClr>
              <a:buSzPts val="2400"/>
              <a:buFont typeface="Calibri"/>
              <a:buChar char="●"/>
            </a:pPr>
            <a:r>
              <a:rPr lang="en-US" sz="2400">
                <a:solidFill>
                  <a:srgbClr val="1F14B2"/>
                </a:solidFill>
                <a:latin typeface="Calibri"/>
                <a:ea typeface="Calibri"/>
                <a:cs typeface="Calibri"/>
                <a:sym typeface="Calibri"/>
              </a:rPr>
              <a:t>From the above heatmap we can conclude that all the features showing high correlation between each other.</a:t>
            </a:r>
            <a:endParaRPr sz="2400">
              <a:solidFill>
                <a:srgbClr val="1F14B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nvSpPr>
        <p:spPr>
          <a:xfrm>
            <a:off x="371475" y="651475"/>
            <a:ext cx="4321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rPr>
              <a:t>4.</a:t>
            </a:r>
            <a:r>
              <a:rPr b="1" lang="en-US" sz="3600">
                <a:solidFill>
                  <a:srgbClr val="C00000"/>
                </a:solidFill>
                <a:latin typeface="Arial"/>
                <a:ea typeface="Arial"/>
                <a:cs typeface="Arial"/>
                <a:sym typeface="Arial"/>
              </a:rPr>
              <a:t>Data Cleaning</a:t>
            </a:r>
            <a:endParaRPr b="1" sz="3600">
              <a:solidFill>
                <a:srgbClr val="C00000"/>
              </a:solidFill>
              <a:latin typeface="Arial"/>
              <a:ea typeface="Arial"/>
              <a:cs typeface="Arial"/>
              <a:sym typeface="Arial"/>
            </a:endParaRPr>
          </a:p>
        </p:txBody>
      </p:sp>
      <p:sp>
        <p:nvSpPr>
          <p:cNvPr id="181" name="Google Shape;181;p10"/>
          <p:cNvSpPr txBox="1"/>
          <p:nvPr/>
        </p:nvSpPr>
        <p:spPr>
          <a:xfrm>
            <a:off x="429600" y="1588550"/>
            <a:ext cx="115965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1538F"/>
                </a:solidFill>
                <a:latin typeface="Calibri"/>
                <a:ea typeface="Calibri"/>
                <a:cs typeface="Calibri"/>
                <a:sym typeface="Calibri"/>
              </a:rPr>
              <a:t>In Data cleaning, we are importing datetime so that we can convert the date in to proper format of date.We have given date in mmm-yy format then it converted in proper format of yyyy-mm-dd and given date column has dtype as object converting it into date time format.</a:t>
            </a:r>
            <a:endParaRPr sz="2400">
              <a:solidFill>
                <a:srgbClr val="31538F"/>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0"/>
          <p:cNvPicPr preferRelativeResize="0"/>
          <p:nvPr/>
        </p:nvPicPr>
        <p:blipFill>
          <a:blip r:embed="rId3">
            <a:alphaModFix/>
          </a:blip>
          <a:stretch>
            <a:fillRect/>
          </a:stretch>
        </p:blipFill>
        <p:spPr>
          <a:xfrm>
            <a:off x="762638" y="4168413"/>
            <a:ext cx="3609975" cy="2305050"/>
          </a:xfrm>
          <a:prstGeom prst="rect">
            <a:avLst/>
          </a:prstGeom>
          <a:noFill/>
          <a:ln>
            <a:noFill/>
          </a:ln>
        </p:spPr>
      </p:pic>
      <p:pic>
        <p:nvPicPr>
          <p:cNvPr id="183" name="Google Shape;183;p10"/>
          <p:cNvPicPr preferRelativeResize="0"/>
          <p:nvPr/>
        </p:nvPicPr>
        <p:blipFill rotWithShape="1">
          <a:blip r:embed="rId4">
            <a:alphaModFix/>
          </a:blip>
          <a:srcRect b="0" l="0" r="0" t="-15460"/>
          <a:stretch/>
        </p:blipFill>
        <p:spPr>
          <a:xfrm>
            <a:off x="7753625" y="3911027"/>
            <a:ext cx="3638550" cy="2562450"/>
          </a:xfrm>
          <a:prstGeom prst="rect">
            <a:avLst/>
          </a:prstGeom>
          <a:noFill/>
          <a:ln>
            <a:noFill/>
          </a:ln>
        </p:spPr>
      </p:pic>
      <p:sp>
        <p:nvSpPr>
          <p:cNvPr id="184" name="Google Shape;184;p10"/>
          <p:cNvSpPr txBox="1"/>
          <p:nvPr/>
        </p:nvSpPr>
        <p:spPr>
          <a:xfrm>
            <a:off x="8047250" y="3620450"/>
            <a:ext cx="305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C00000"/>
                </a:solidFill>
                <a:latin typeface="Calibri"/>
                <a:ea typeface="Calibri"/>
                <a:cs typeface="Calibri"/>
                <a:sym typeface="Calibri"/>
              </a:rPr>
              <a:t>After  Data Cleaning</a:t>
            </a:r>
            <a:endParaRPr b="1" sz="1800">
              <a:solidFill>
                <a:srgbClr val="C00000"/>
              </a:solidFill>
              <a:latin typeface="Calibri"/>
              <a:ea typeface="Calibri"/>
              <a:cs typeface="Calibri"/>
              <a:sym typeface="Calibri"/>
            </a:endParaRPr>
          </a:p>
        </p:txBody>
      </p:sp>
      <p:sp>
        <p:nvSpPr>
          <p:cNvPr id="185" name="Google Shape;185;p10"/>
          <p:cNvSpPr txBox="1"/>
          <p:nvPr/>
        </p:nvSpPr>
        <p:spPr>
          <a:xfrm>
            <a:off x="1041975" y="3620450"/>
            <a:ext cx="305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C00000"/>
                </a:solidFill>
                <a:latin typeface="Calibri"/>
                <a:ea typeface="Calibri"/>
                <a:cs typeface="Calibri"/>
                <a:sym typeface="Calibri"/>
              </a:rPr>
              <a:t>Before Data Cleaning</a:t>
            </a:r>
            <a:endParaRPr b="1" sz="1800">
              <a:solidFill>
                <a:srgbClr val="C00000"/>
              </a:solidFill>
              <a:latin typeface="Calibri"/>
              <a:ea typeface="Calibri"/>
              <a:cs typeface="Calibri"/>
              <a:sym typeface="Calibri"/>
            </a:endParaRPr>
          </a:p>
        </p:txBody>
      </p:sp>
      <p:sp>
        <p:nvSpPr>
          <p:cNvPr id="186" name="Google Shape;186;p10"/>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4859d3240f_0_25"/>
          <p:cNvSpPr txBox="1"/>
          <p:nvPr/>
        </p:nvSpPr>
        <p:spPr>
          <a:xfrm>
            <a:off x="305125" y="388500"/>
            <a:ext cx="941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C00000"/>
                </a:solidFill>
              </a:rPr>
              <a:t>6.Model Training by Regression </a:t>
            </a:r>
            <a:r>
              <a:rPr b="1" lang="en-US" sz="3600">
                <a:solidFill>
                  <a:srgbClr val="C00000"/>
                </a:solidFill>
              </a:rPr>
              <a:t>Problem</a:t>
            </a:r>
            <a:r>
              <a:rPr b="1" lang="en-US" sz="3600">
                <a:solidFill>
                  <a:srgbClr val="C00000"/>
                </a:solidFill>
              </a:rPr>
              <a:t> </a:t>
            </a:r>
            <a:endParaRPr b="1" sz="3600">
              <a:solidFill>
                <a:srgbClr val="C00000"/>
              </a:solidFill>
            </a:endParaRPr>
          </a:p>
        </p:txBody>
      </p:sp>
      <p:sp>
        <p:nvSpPr>
          <p:cNvPr id="192" name="Google Shape;192;g14859d3240f_0_25"/>
          <p:cNvSpPr txBox="1"/>
          <p:nvPr/>
        </p:nvSpPr>
        <p:spPr>
          <a:xfrm>
            <a:off x="363175" y="1007675"/>
            <a:ext cx="60444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Linear Regression</a:t>
            </a:r>
            <a:endParaRPr b="1" sz="3600">
              <a:solidFill>
                <a:srgbClr val="C00000"/>
              </a:solidFill>
            </a:endParaRPr>
          </a:p>
        </p:txBody>
      </p:sp>
      <p:sp>
        <p:nvSpPr>
          <p:cNvPr id="193" name="Google Shape;193;g14859d3240f_0_25"/>
          <p:cNvSpPr txBox="1"/>
          <p:nvPr/>
        </p:nvSpPr>
        <p:spPr>
          <a:xfrm>
            <a:off x="305125" y="1656000"/>
            <a:ext cx="6160500" cy="354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50">
                <a:solidFill>
                  <a:srgbClr val="1F14B2"/>
                </a:solidFill>
                <a:highlight>
                  <a:srgbClr val="FFFFFF"/>
                </a:highlight>
                <a:latin typeface="Calibri"/>
                <a:ea typeface="Calibri"/>
                <a:cs typeface="Calibri"/>
                <a:sym typeface="Calibri"/>
              </a:rPr>
              <a:t>The term regression is used when you try to find the relationship between variables.Linear regression uses the relationship between the data-points to draw a straight line through all them.This line can be used to predict future values.</a:t>
            </a:r>
            <a:endParaRPr sz="1950">
              <a:solidFill>
                <a:srgbClr val="1F14B2"/>
              </a:solidFill>
              <a:highlight>
                <a:srgbClr val="FFFFFF"/>
              </a:highlight>
              <a:latin typeface="Calibri"/>
              <a:ea typeface="Calibri"/>
              <a:cs typeface="Calibri"/>
              <a:sym typeface="Calibri"/>
            </a:endParaRPr>
          </a:p>
          <a:p>
            <a:pPr indent="0" lvl="0" marL="0" rtl="0" algn="l">
              <a:lnSpc>
                <a:spcPct val="115000"/>
              </a:lnSpc>
              <a:spcBef>
                <a:spcPts val="1400"/>
              </a:spcBef>
              <a:spcAft>
                <a:spcPts val="1400"/>
              </a:spcAft>
              <a:buNone/>
            </a:pPr>
            <a:r>
              <a:rPr b="1" lang="en-US" sz="1950" u="sng">
                <a:solidFill>
                  <a:srgbClr val="1F14B2"/>
                </a:solidFill>
                <a:highlight>
                  <a:srgbClr val="FFFFFF"/>
                </a:highlight>
                <a:latin typeface="Calibri"/>
                <a:ea typeface="Calibri"/>
                <a:cs typeface="Calibri"/>
                <a:sym typeface="Calibri"/>
              </a:rPr>
              <a:t>How it works</a:t>
            </a:r>
            <a:r>
              <a:rPr b="1" lang="en-US" sz="1950">
                <a:solidFill>
                  <a:srgbClr val="1F14B2"/>
                </a:solidFill>
                <a:highlight>
                  <a:srgbClr val="FFFFFF"/>
                </a:highlight>
                <a:latin typeface="Calibri"/>
                <a:ea typeface="Calibri"/>
                <a:cs typeface="Calibri"/>
                <a:sym typeface="Calibri"/>
              </a:rPr>
              <a:t> - </a:t>
            </a:r>
            <a:r>
              <a:rPr lang="en-US" sz="1950">
                <a:solidFill>
                  <a:srgbClr val="1F14B2"/>
                </a:solidFill>
                <a:highlight>
                  <a:srgbClr val="FFFFFF"/>
                </a:highlight>
                <a:latin typeface="Calibri"/>
                <a:ea typeface="Calibri"/>
                <a:cs typeface="Calibri"/>
                <a:sym typeface="Calibri"/>
              </a:rPr>
              <a:t>Python has methods for finding a relationship between data-points and to draw a line of linear regression. We will show you how to use these methods instead of going through the </a:t>
            </a:r>
            <a:r>
              <a:rPr lang="en-US" sz="1950">
                <a:solidFill>
                  <a:srgbClr val="1F14B2"/>
                </a:solidFill>
                <a:highlight>
                  <a:srgbClr val="FFFFFF"/>
                </a:highlight>
                <a:latin typeface="Calibri"/>
                <a:ea typeface="Calibri"/>
                <a:cs typeface="Calibri"/>
                <a:sym typeface="Calibri"/>
              </a:rPr>
              <a:t>mathematical</a:t>
            </a:r>
            <a:r>
              <a:rPr lang="en-US" sz="1950">
                <a:solidFill>
                  <a:srgbClr val="1F14B2"/>
                </a:solidFill>
                <a:highlight>
                  <a:srgbClr val="FFFFFF"/>
                </a:highlight>
                <a:latin typeface="Calibri"/>
                <a:ea typeface="Calibri"/>
                <a:cs typeface="Calibri"/>
                <a:sym typeface="Calibri"/>
              </a:rPr>
              <a:t> formul</a:t>
            </a:r>
            <a:r>
              <a:rPr lang="en-US" sz="1950">
                <a:solidFill>
                  <a:srgbClr val="1F14B2"/>
                </a:solidFill>
                <a:highlight>
                  <a:srgbClr val="FFFFFF"/>
                </a:highlight>
                <a:latin typeface="Calibri"/>
                <a:ea typeface="Calibri"/>
                <a:cs typeface="Calibri"/>
                <a:sym typeface="Calibri"/>
              </a:rPr>
              <a:t>a.</a:t>
            </a:r>
            <a:endParaRPr sz="1950">
              <a:solidFill>
                <a:srgbClr val="1F14B2"/>
              </a:solidFill>
              <a:highlight>
                <a:srgbClr val="FFFFFF"/>
              </a:highlight>
              <a:latin typeface="Calibri"/>
              <a:ea typeface="Calibri"/>
              <a:cs typeface="Calibri"/>
              <a:sym typeface="Calibri"/>
            </a:endParaRPr>
          </a:p>
        </p:txBody>
      </p:sp>
      <p:sp>
        <p:nvSpPr>
          <p:cNvPr id="194" name="Google Shape;194;g14859d3240f_0_25"/>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95" name="Google Shape;195;g14859d3240f_0_25"/>
          <p:cNvSpPr txBox="1"/>
          <p:nvPr/>
        </p:nvSpPr>
        <p:spPr>
          <a:xfrm>
            <a:off x="305125" y="5101775"/>
            <a:ext cx="71064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1F14B2"/>
                </a:solidFill>
                <a:latin typeface="Calibri"/>
                <a:ea typeface="Calibri"/>
                <a:cs typeface="Calibri"/>
                <a:sym typeface="Calibri"/>
              </a:rPr>
              <a:t>A linear relationship between a dependent (y)(in our case is Close Price) and one or more independent (in our case Open,Low,high) variables, hence called as linear regression.</a:t>
            </a:r>
            <a:endParaRPr>
              <a:solidFill>
                <a:srgbClr val="1F14B2"/>
              </a:solidFill>
            </a:endParaRPr>
          </a:p>
        </p:txBody>
      </p:sp>
      <p:pic>
        <p:nvPicPr>
          <p:cNvPr id="196" name="Google Shape;196;g14859d3240f_0_25"/>
          <p:cNvPicPr preferRelativeResize="0"/>
          <p:nvPr/>
        </p:nvPicPr>
        <p:blipFill>
          <a:blip r:embed="rId3">
            <a:alphaModFix/>
          </a:blip>
          <a:stretch>
            <a:fillRect/>
          </a:stretch>
        </p:blipFill>
        <p:spPr>
          <a:xfrm>
            <a:off x="7411525" y="1684138"/>
            <a:ext cx="4313899" cy="28608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50c8f11310_0_8"/>
          <p:cNvSpPr txBox="1"/>
          <p:nvPr/>
        </p:nvSpPr>
        <p:spPr>
          <a:xfrm>
            <a:off x="1071425" y="974975"/>
            <a:ext cx="8560200" cy="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2000">
              <a:solidFill>
                <a:srgbClr val="1F497D"/>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2" name="Google Shape;202;g150c8f11310_0_8"/>
          <p:cNvSpPr txBox="1"/>
          <p:nvPr/>
        </p:nvSpPr>
        <p:spPr>
          <a:xfrm>
            <a:off x="58075" y="1164825"/>
            <a:ext cx="45720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Residual</a:t>
            </a:r>
            <a:r>
              <a:rPr b="1" lang="en-US" sz="3600">
                <a:solidFill>
                  <a:srgbClr val="C00000"/>
                </a:solidFill>
              </a:rPr>
              <a:t> Error</a:t>
            </a:r>
            <a:endParaRPr b="1" sz="3600">
              <a:solidFill>
                <a:srgbClr val="C00000"/>
              </a:solidFill>
            </a:endParaRPr>
          </a:p>
        </p:txBody>
      </p:sp>
      <p:sp>
        <p:nvSpPr>
          <p:cNvPr id="203" name="Google Shape;203;g150c8f11310_0_8"/>
          <p:cNvSpPr txBox="1"/>
          <p:nvPr/>
        </p:nvSpPr>
        <p:spPr>
          <a:xfrm>
            <a:off x="486700" y="1997550"/>
            <a:ext cx="4884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solidFill>
                  <a:srgbClr val="1F14B2"/>
                </a:solidFill>
                <a:latin typeface="Calibri"/>
                <a:ea typeface="Calibri"/>
                <a:cs typeface="Calibri"/>
                <a:sym typeface="Calibri"/>
              </a:rPr>
              <a:t>A residual is a measure of how far away a point is vertically from the regression line. It is the error between a predicted value and the observed actual value.</a:t>
            </a:r>
            <a:endParaRPr sz="2000">
              <a:solidFill>
                <a:srgbClr val="1F14B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rgbClr val="1F14B2"/>
                </a:solidFill>
                <a:latin typeface="Calibri"/>
                <a:ea typeface="Calibri"/>
                <a:cs typeface="Calibri"/>
                <a:sym typeface="Calibri"/>
              </a:rPr>
              <a:t>Here, in this residual plot it has a high density of points close to the origin and a low density of points away from the origin and also it is symmetric about the origin.</a:t>
            </a:r>
            <a:endParaRPr sz="2000">
              <a:solidFill>
                <a:srgbClr val="1F14B2"/>
              </a:solidFill>
              <a:latin typeface="Calibri"/>
              <a:ea typeface="Calibri"/>
              <a:cs typeface="Calibri"/>
              <a:sym typeface="Calibri"/>
            </a:endParaRPr>
          </a:p>
          <a:p>
            <a:pPr indent="0" lvl="0" marL="0" rtl="0" algn="l">
              <a:spcBef>
                <a:spcPts val="0"/>
              </a:spcBef>
              <a:spcAft>
                <a:spcPts val="0"/>
              </a:spcAft>
              <a:buClr>
                <a:schemeClr val="dk1"/>
              </a:buClr>
              <a:buSzPts val="1400"/>
              <a:buFont typeface="Arial"/>
              <a:buNone/>
            </a:pPr>
            <a:r>
              <a:rPr lang="en-US" sz="2000">
                <a:solidFill>
                  <a:srgbClr val="1F14B2"/>
                </a:solidFill>
                <a:latin typeface="Calibri"/>
                <a:ea typeface="Calibri"/>
                <a:cs typeface="Calibri"/>
                <a:sym typeface="Calibri"/>
              </a:rPr>
              <a:t>This linear model is a good fit for relatively small x-value,but is not a good predictor of larger x-values.</a:t>
            </a:r>
            <a:endParaRPr sz="2000">
              <a:solidFill>
                <a:srgbClr val="1F14B2"/>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4" name="Google Shape;204;g150c8f11310_0_8"/>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pic>
        <p:nvPicPr>
          <p:cNvPr id="205" name="Google Shape;205;g150c8f11310_0_8"/>
          <p:cNvPicPr preferRelativeResize="0"/>
          <p:nvPr/>
        </p:nvPicPr>
        <p:blipFill>
          <a:blip r:embed="rId3">
            <a:alphaModFix/>
          </a:blip>
          <a:stretch>
            <a:fillRect/>
          </a:stretch>
        </p:blipFill>
        <p:spPr>
          <a:xfrm>
            <a:off x="5683050" y="1514475"/>
            <a:ext cx="6410325" cy="408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50c8f11310_0_24"/>
          <p:cNvSpPr txBox="1"/>
          <p:nvPr/>
        </p:nvSpPr>
        <p:spPr>
          <a:xfrm>
            <a:off x="365925" y="423925"/>
            <a:ext cx="52491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Lasso Regression </a:t>
            </a:r>
            <a:endParaRPr b="1" sz="3600">
              <a:solidFill>
                <a:srgbClr val="C00000"/>
              </a:solidFill>
            </a:endParaRPr>
          </a:p>
        </p:txBody>
      </p:sp>
      <p:sp>
        <p:nvSpPr>
          <p:cNvPr id="211" name="Google Shape;211;g150c8f11310_0_24"/>
          <p:cNvSpPr txBox="1"/>
          <p:nvPr/>
        </p:nvSpPr>
        <p:spPr>
          <a:xfrm>
            <a:off x="799500" y="983925"/>
            <a:ext cx="10599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1F14B2"/>
                </a:solidFill>
                <a:highlight>
                  <a:srgbClr val="FFFFFF"/>
                </a:highlight>
                <a:latin typeface="Calibri"/>
                <a:ea typeface="Calibri"/>
                <a:cs typeface="Calibri"/>
                <a:sym typeface="Calibri"/>
              </a:rPr>
              <a:t>Lasso regression analysis is a shrinkage and variable selection method for linear regression models. 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a:t>
            </a:r>
            <a:endParaRPr sz="2000">
              <a:solidFill>
                <a:srgbClr val="1F14B2"/>
              </a:solidFill>
              <a:latin typeface="Calibri"/>
              <a:ea typeface="Calibri"/>
              <a:cs typeface="Calibri"/>
              <a:sym typeface="Calibri"/>
            </a:endParaRPr>
          </a:p>
        </p:txBody>
      </p:sp>
      <p:pic>
        <p:nvPicPr>
          <p:cNvPr id="212" name="Google Shape;212;g150c8f11310_0_24"/>
          <p:cNvPicPr preferRelativeResize="0"/>
          <p:nvPr/>
        </p:nvPicPr>
        <p:blipFill>
          <a:blip r:embed="rId3">
            <a:alphaModFix/>
          </a:blip>
          <a:stretch>
            <a:fillRect/>
          </a:stretch>
        </p:blipFill>
        <p:spPr>
          <a:xfrm>
            <a:off x="926700" y="2344050"/>
            <a:ext cx="3967275" cy="977800"/>
          </a:xfrm>
          <a:prstGeom prst="rect">
            <a:avLst/>
          </a:prstGeom>
          <a:noFill/>
          <a:ln>
            <a:noFill/>
          </a:ln>
        </p:spPr>
      </p:pic>
      <p:sp>
        <p:nvSpPr>
          <p:cNvPr id="213" name="Google Shape;213;g150c8f11310_0_24"/>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14" name="Google Shape;214;g150c8f11310_0_24"/>
          <p:cNvSpPr txBox="1"/>
          <p:nvPr/>
        </p:nvSpPr>
        <p:spPr>
          <a:xfrm>
            <a:off x="365925" y="3185700"/>
            <a:ext cx="53658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Cross Validation</a:t>
            </a:r>
            <a:endParaRPr b="1" sz="3600">
              <a:solidFill>
                <a:srgbClr val="C00000"/>
              </a:solidFill>
            </a:endParaRPr>
          </a:p>
        </p:txBody>
      </p:sp>
      <p:sp>
        <p:nvSpPr>
          <p:cNvPr id="215" name="Google Shape;215;g150c8f11310_0_24"/>
          <p:cNvSpPr txBox="1"/>
          <p:nvPr/>
        </p:nvSpPr>
        <p:spPr>
          <a:xfrm>
            <a:off x="926700" y="3808450"/>
            <a:ext cx="10686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1F14B2"/>
                </a:solidFill>
                <a:highlight>
                  <a:srgbClr val="FFFFFF"/>
                </a:highlight>
                <a:latin typeface="Calibri"/>
                <a:ea typeface="Calibri"/>
                <a:cs typeface="Calibri"/>
                <a:sym typeface="Calibri"/>
              </a:rPr>
              <a:t>In cross validation we can perform our model on the new dataset or we can say test dataset.So that we can check our model performance.</a:t>
            </a:r>
            <a:endParaRPr sz="2000">
              <a:solidFill>
                <a:srgbClr val="1F14B2"/>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000">
                <a:solidFill>
                  <a:srgbClr val="1F14B2"/>
                </a:solidFill>
                <a:highlight>
                  <a:srgbClr val="FFFFFF"/>
                </a:highlight>
                <a:latin typeface="Calibri"/>
                <a:ea typeface="Calibri"/>
                <a:cs typeface="Calibri"/>
                <a:sym typeface="Calibri"/>
              </a:rPr>
              <a:t>So the conclusion, the R squared value for the test data was 99.7%. This is almost same as in the score from the training dataset which proves that in a dataset we achieve the best fit model.</a:t>
            </a:r>
            <a:endParaRPr sz="2000">
              <a:solidFill>
                <a:srgbClr val="1F14B2"/>
              </a:solidFill>
              <a:latin typeface="Calibri"/>
              <a:ea typeface="Calibri"/>
              <a:cs typeface="Calibri"/>
              <a:sym typeface="Calibri"/>
            </a:endParaRPr>
          </a:p>
        </p:txBody>
      </p:sp>
      <p:pic>
        <p:nvPicPr>
          <p:cNvPr id="216" name="Google Shape;216;g150c8f11310_0_24"/>
          <p:cNvPicPr preferRelativeResize="0"/>
          <p:nvPr/>
        </p:nvPicPr>
        <p:blipFill>
          <a:blip r:embed="rId4">
            <a:alphaModFix/>
          </a:blip>
          <a:stretch>
            <a:fillRect/>
          </a:stretch>
        </p:blipFill>
        <p:spPr>
          <a:xfrm>
            <a:off x="1137925" y="5532250"/>
            <a:ext cx="3544800" cy="1089750"/>
          </a:xfrm>
          <a:prstGeom prst="rect">
            <a:avLst/>
          </a:prstGeom>
          <a:noFill/>
          <a:ln>
            <a:noFill/>
          </a:ln>
        </p:spPr>
      </p:pic>
      <p:sp>
        <p:nvSpPr>
          <p:cNvPr id="217" name="Google Shape;217;g150c8f11310_0_24"/>
          <p:cNvSpPr txBox="1"/>
          <p:nvPr/>
        </p:nvSpPr>
        <p:spPr>
          <a:xfrm>
            <a:off x="6548275" y="3038175"/>
            <a:ext cx="5678100" cy="676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50c8f11310_0_31"/>
          <p:cNvSpPr txBox="1"/>
          <p:nvPr/>
        </p:nvSpPr>
        <p:spPr>
          <a:xfrm>
            <a:off x="227925" y="722675"/>
            <a:ext cx="70203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Ridge </a:t>
            </a:r>
            <a:r>
              <a:rPr b="1" lang="en-US" sz="3600">
                <a:solidFill>
                  <a:srgbClr val="C00000"/>
                </a:solidFill>
              </a:rPr>
              <a:t>Regression</a:t>
            </a:r>
            <a:endParaRPr/>
          </a:p>
        </p:txBody>
      </p:sp>
      <p:sp>
        <p:nvSpPr>
          <p:cNvPr id="223" name="Google Shape;223;g150c8f11310_0_31"/>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24" name="Google Shape;224;g150c8f11310_0_31"/>
          <p:cNvSpPr txBox="1"/>
          <p:nvPr/>
        </p:nvSpPr>
        <p:spPr>
          <a:xfrm>
            <a:off x="545725" y="1461575"/>
            <a:ext cx="115629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1F14B2"/>
                </a:solidFill>
                <a:highlight>
                  <a:srgbClr val="FFFFFF"/>
                </a:highlight>
                <a:latin typeface="Calibri"/>
                <a:ea typeface="Calibri"/>
                <a:cs typeface="Calibri"/>
                <a:sym typeface="Calibri"/>
              </a:rPr>
              <a:t>Ridge </a:t>
            </a:r>
            <a:r>
              <a:rPr lang="en-US" sz="2000">
                <a:solidFill>
                  <a:srgbClr val="1F14B2"/>
                </a:solidFill>
                <a:highlight>
                  <a:srgbClr val="FFFFFF"/>
                </a:highlight>
                <a:uFill>
                  <a:noFill/>
                </a:uFill>
                <a:latin typeface="Calibri"/>
                <a:ea typeface="Calibri"/>
                <a:cs typeface="Calibri"/>
                <a:sym typeface="Calibri"/>
                <a:hlinkClick r:id="rId3">
                  <a:extLst>
                    <a:ext uri="{A12FA001-AC4F-418D-AE19-62706E023703}">
                      <ahyp:hlinkClr val="tx"/>
                    </a:ext>
                  </a:extLst>
                </a:hlinkClick>
              </a:rPr>
              <a:t>regression</a:t>
            </a:r>
            <a:r>
              <a:rPr lang="en-US" sz="2000">
                <a:solidFill>
                  <a:srgbClr val="1F14B2"/>
                </a:solidFill>
                <a:highlight>
                  <a:srgbClr val="FFFFFF"/>
                </a:highlight>
                <a:latin typeface="Calibri"/>
                <a:ea typeface="Calibri"/>
                <a:cs typeface="Calibri"/>
                <a:sym typeface="Calibri"/>
              </a:rPr>
              <a:t> 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 </a:t>
            </a:r>
            <a:endParaRPr sz="2000">
              <a:solidFill>
                <a:srgbClr val="1F14B2"/>
              </a:solidFill>
              <a:latin typeface="Calibri"/>
              <a:ea typeface="Calibri"/>
              <a:cs typeface="Calibri"/>
              <a:sym typeface="Calibri"/>
            </a:endParaRPr>
          </a:p>
        </p:txBody>
      </p:sp>
      <p:pic>
        <p:nvPicPr>
          <p:cNvPr id="225" name="Google Shape;225;g150c8f11310_0_31"/>
          <p:cNvPicPr preferRelativeResize="0"/>
          <p:nvPr/>
        </p:nvPicPr>
        <p:blipFill>
          <a:blip r:embed="rId4">
            <a:alphaModFix/>
          </a:blip>
          <a:stretch>
            <a:fillRect/>
          </a:stretch>
        </p:blipFill>
        <p:spPr>
          <a:xfrm>
            <a:off x="615450" y="3016175"/>
            <a:ext cx="3204375" cy="1009650"/>
          </a:xfrm>
          <a:prstGeom prst="rect">
            <a:avLst/>
          </a:prstGeom>
          <a:noFill/>
          <a:ln>
            <a:noFill/>
          </a:ln>
        </p:spPr>
      </p:pic>
      <p:pic>
        <p:nvPicPr>
          <p:cNvPr id="226" name="Google Shape;226;g150c8f11310_0_31"/>
          <p:cNvPicPr preferRelativeResize="0"/>
          <p:nvPr/>
        </p:nvPicPr>
        <p:blipFill>
          <a:blip r:embed="rId5">
            <a:alphaModFix/>
          </a:blip>
          <a:stretch>
            <a:fillRect/>
          </a:stretch>
        </p:blipFill>
        <p:spPr>
          <a:xfrm>
            <a:off x="855562" y="4750525"/>
            <a:ext cx="2724150" cy="1066800"/>
          </a:xfrm>
          <a:prstGeom prst="rect">
            <a:avLst/>
          </a:prstGeom>
          <a:noFill/>
          <a:ln>
            <a:noFill/>
          </a:ln>
        </p:spPr>
      </p:pic>
      <p:sp>
        <p:nvSpPr>
          <p:cNvPr id="227" name="Google Shape;227;g150c8f11310_0_31"/>
          <p:cNvSpPr txBox="1"/>
          <p:nvPr/>
        </p:nvSpPr>
        <p:spPr>
          <a:xfrm>
            <a:off x="321675" y="4011625"/>
            <a:ext cx="9402600" cy="73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500"/>
              </a:spcAft>
              <a:buNone/>
            </a:pPr>
            <a:r>
              <a:t/>
            </a:r>
            <a:endParaRPr b="1" sz="3600">
              <a:solidFill>
                <a:srgbClr val="C00000"/>
              </a:solidFill>
            </a:endParaRPr>
          </a:p>
        </p:txBody>
      </p:sp>
      <p:sp>
        <p:nvSpPr>
          <p:cNvPr id="228" name="Google Shape;228;g150c8f11310_0_31"/>
          <p:cNvSpPr txBox="1"/>
          <p:nvPr/>
        </p:nvSpPr>
        <p:spPr>
          <a:xfrm>
            <a:off x="615450" y="5817325"/>
            <a:ext cx="10694400" cy="8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2000">
                <a:solidFill>
                  <a:srgbClr val="1F14B2"/>
                </a:solidFill>
                <a:highlight>
                  <a:srgbClr val="FFFFFF"/>
                </a:highlight>
                <a:latin typeface="Calibri"/>
                <a:ea typeface="Calibri"/>
                <a:cs typeface="Calibri"/>
                <a:sym typeface="Calibri"/>
              </a:rPr>
              <a:t>After implementing the best parameters best R^2 score we have 99.78% for Ridge regression model.</a:t>
            </a:r>
            <a:endParaRPr sz="2000">
              <a:solidFill>
                <a:srgbClr val="1F14B2"/>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p:txBody>
      </p:sp>
      <p:sp>
        <p:nvSpPr>
          <p:cNvPr id="229" name="Google Shape;229;g150c8f11310_0_31"/>
          <p:cNvSpPr txBox="1"/>
          <p:nvPr/>
        </p:nvSpPr>
        <p:spPr>
          <a:xfrm>
            <a:off x="227925" y="4047300"/>
            <a:ext cx="53658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Cross Validation</a:t>
            </a:r>
            <a:endParaRPr b="1" sz="360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150c8f11310_1_1"/>
          <p:cNvPicPr preferRelativeResize="0"/>
          <p:nvPr/>
        </p:nvPicPr>
        <p:blipFill>
          <a:blip r:embed="rId3">
            <a:alphaModFix/>
          </a:blip>
          <a:stretch>
            <a:fillRect/>
          </a:stretch>
        </p:blipFill>
        <p:spPr>
          <a:xfrm>
            <a:off x="589375" y="1046975"/>
            <a:ext cx="10849550" cy="4873400"/>
          </a:xfrm>
          <a:prstGeom prst="rect">
            <a:avLst/>
          </a:prstGeom>
          <a:noFill/>
          <a:ln>
            <a:noFill/>
          </a:ln>
        </p:spPr>
      </p:pic>
      <p:sp>
        <p:nvSpPr>
          <p:cNvPr id="235" name="Google Shape;235;g150c8f11310_1_1"/>
          <p:cNvSpPr txBox="1"/>
          <p:nvPr/>
        </p:nvSpPr>
        <p:spPr>
          <a:xfrm>
            <a:off x="334875" y="308075"/>
            <a:ext cx="11197800" cy="7389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rgbClr val="C00000"/>
              </a:buClr>
              <a:buSzPts val="3100"/>
              <a:buFont typeface="Calibri"/>
              <a:buChar char="●"/>
            </a:pPr>
            <a:r>
              <a:rPr b="1" lang="en-US" sz="3600">
                <a:solidFill>
                  <a:srgbClr val="C00000"/>
                </a:solidFill>
                <a:latin typeface="Calibri"/>
                <a:ea typeface="Calibri"/>
                <a:cs typeface="Calibri"/>
                <a:sym typeface="Calibri"/>
              </a:rPr>
              <a:t>Linear regression model performance visualization</a:t>
            </a:r>
            <a:endParaRPr b="1" sz="3600">
              <a:solidFill>
                <a:srgbClr val="C00000"/>
              </a:solidFill>
              <a:latin typeface="Calibri"/>
              <a:ea typeface="Calibri"/>
              <a:cs typeface="Calibri"/>
              <a:sym typeface="Calibri"/>
            </a:endParaRPr>
          </a:p>
        </p:txBody>
      </p:sp>
      <p:sp>
        <p:nvSpPr>
          <p:cNvPr id="236" name="Google Shape;236;g150c8f11310_1_1"/>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37" name="Google Shape;237;g150c8f11310_1_1"/>
          <p:cNvSpPr txBox="1"/>
          <p:nvPr/>
        </p:nvSpPr>
        <p:spPr>
          <a:xfrm>
            <a:off x="1017975" y="6040925"/>
            <a:ext cx="10849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Clr>
                <a:schemeClr val="dk1"/>
              </a:buClr>
              <a:buSzPts val="1100"/>
              <a:buFont typeface="Arial"/>
              <a:buNone/>
            </a:pPr>
            <a:r>
              <a:rPr lang="en-US" sz="2000">
                <a:solidFill>
                  <a:srgbClr val="1F14B2"/>
                </a:solidFill>
                <a:highlight>
                  <a:schemeClr val="lt1"/>
                </a:highlight>
                <a:latin typeface="Calibri"/>
                <a:ea typeface="Calibri"/>
                <a:cs typeface="Calibri"/>
                <a:sym typeface="Calibri"/>
              </a:rPr>
              <a:t>From the above linear regression model visualization we can say that our model is perfect fit.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4899a8b013_0_0"/>
          <p:cNvSpPr txBox="1"/>
          <p:nvPr/>
        </p:nvSpPr>
        <p:spPr>
          <a:xfrm>
            <a:off x="442000" y="1519000"/>
            <a:ext cx="45333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Challenges </a:t>
            </a:r>
            <a:endParaRPr b="1" sz="3600">
              <a:solidFill>
                <a:srgbClr val="C00000"/>
              </a:solidFill>
            </a:endParaRPr>
          </a:p>
        </p:txBody>
      </p:sp>
      <p:sp>
        <p:nvSpPr>
          <p:cNvPr id="243" name="Google Shape;243;g14899a8b013_0_0"/>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44" name="Google Shape;244;g14899a8b013_0_0"/>
          <p:cNvSpPr txBox="1"/>
          <p:nvPr/>
        </p:nvSpPr>
        <p:spPr>
          <a:xfrm>
            <a:off x="942600" y="2808300"/>
            <a:ext cx="9095700" cy="2524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1F14B2"/>
              </a:buClr>
              <a:buSzPts val="2400"/>
              <a:buFont typeface="Calibri"/>
              <a:buAutoNum type="arabicPeriod"/>
            </a:pPr>
            <a:r>
              <a:rPr lang="en-US" sz="2400">
                <a:solidFill>
                  <a:srgbClr val="1F14B2"/>
                </a:solidFill>
                <a:latin typeface="Calibri"/>
                <a:ea typeface="Calibri"/>
                <a:cs typeface="Calibri"/>
                <a:sym typeface="Calibri"/>
              </a:rPr>
              <a:t>Small dataset and that dataset is in improper manner.</a:t>
            </a:r>
            <a:endParaRPr sz="2400">
              <a:solidFill>
                <a:srgbClr val="1F14B2"/>
              </a:solidFill>
              <a:latin typeface="Calibri"/>
              <a:ea typeface="Calibri"/>
              <a:cs typeface="Calibri"/>
              <a:sym typeface="Calibri"/>
            </a:endParaRPr>
          </a:p>
          <a:p>
            <a:pPr indent="-381000" lvl="0" marL="457200" rtl="0" algn="l">
              <a:lnSpc>
                <a:spcPct val="115000"/>
              </a:lnSpc>
              <a:spcBef>
                <a:spcPts val="0"/>
              </a:spcBef>
              <a:spcAft>
                <a:spcPts val="0"/>
              </a:spcAft>
              <a:buClr>
                <a:srgbClr val="1F14B2"/>
              </a:buClr>
              <a:buSzPts val="2400"/>
              <a:buFont typeface="Calibri"/>
              <a:buAutoNum type="arabicPeriod"/>
            </a:pPr>
            <a:r>
              <a:rPr lang="en-US" sz="2400">
                <a:solidFill>
                  <a:srgbClr val="1F14B2"/>
                </a:solidFill>
                <a:latin typeface="Calibri"/>
                <a:ea typeface="Calibri"/>
                <a:cs typeface="Calibri"/>
                <a:sym typeface="Calibri"/>
              </a:rPr>
              <a:t>In data cleaning, we had to change into proper dd/mm/year format.</a:t>
            </a:r>
            <a:endParaRPr sz="2400">
              <a:solidFill>
                <a:srgbClr val="1F14B2"/>
              </a:solidFill>
              <a:latin typeface="Calibri"/>
              <a:ea typeface="Calibri"/>
              <a:cs typeface="Calibri"/>
              <a:sym typeface="Calibri"/>
            </a:endParaRPr>
          </a:p>
          <a:p>
            <a:pPr indent="-381000" lvl="0" marL="457200" rtl="0" algn="l">
              <a:lnSpc>
                <a:spcPct val="115000"/>
              </a:lnSpc>
              <a:spcBef>
                <a:spcPts val="0"/>
              </a:spcBef>
              <a:spcAft>
                <a:spcPts val="0"/>
              </a:spcAft>
              <a:buClr>
                <a:srgbClr val="1F14B2"/>
              </a:buClr>
              <a:buSzPts val="2400"/>
              <a:buFont typeface="Calibri"/>
              <a:buAutoNum type="arabicPeriod"/>
            </a:pPr>
            <a:r>
              <a:rPr lang="en-US" sz="2400">
                <a:solidFill>
                  <a:srgbClr val="1F14B2"/>
                </a:solidFill>
                <a:latin typeface="Calibri"/>
                <a:ea typeface="Calibri"/>
                <a:cs typeface="Calibri"/>
                <a:sym typeface="Calibri"/>
              </a:rPr>
              <a:t>All the features showing high correlation between each other.</a:t>
            </a:r>
            <a:endParaRPr sz="2400">
              <a:solidFill>
                <a:srgbClr val="1F14B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400">
              <a:solidFill>
                <a:srgbClr val="1F14B2"/>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rgbClr val="1F14B2"/>
              </a:solidFill>
              <a:latin typeface="Calibri"/>
              <a:ea typeface="Calibri"/>
              <a:cs typeface="Calibri"/>
              <a:sym typeface="Calibri"/>
            </a:endParaRPr>
          </a:p>
          <a:p>
            <a:pPr indent="0" lvl="0" marL="0" rtl="0" algn="l">
              <a:spcBef>
                <a:spcPts val="0"/>
              </a:spcBef>
              <a:spcAft>
                <a:spcPts val="0"/>
              </a:spcAft>
              <a:buNone/>
            </a:pPr>
            <a:r>
              <a:t/>
            </a:r>
            <a:endParaRPr>
              <a:solidFill>
                <a:srgbClr val="1F14B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4605434" y="695130"/>
            <a:ext cx="3792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C00000"/>
                </a:solidFill>
                <a:latin typeface="Arial Black"/>
                <a:ea typeface="Arial Black"/>
                <a:cs typeface="Arial Black"/>
                <a:sym typeface="Arial Black"/>
              </a:rPr>
              <a:t>Contents</a:t>
            </a:r>
            <a:endParaRPr sz="3600">
              <a:solidFill>
                <a:srgbClr val="C00000"/>
              </a:solidFill>
              <a:latin typeface="Arial Black"/>
              <a:ea typeface="Arial Black"/>
              <a:cs typeface="Arial Black"/>
              <a:sym typeface="Arial Black"/>
            </a:endParaRPr>
          </a:p>
        </p:txBody>
      </p:sp>
      <p:sp>
        <p:nvSpPr>
          <p:cNvPr id="93" name="Google Shape;93;p2"/>
          <p:cNvSpPr txBox="1"/>
          <p:nvPr/>
        </p:nvSpPr>
        <p:spPr>
          <a:xfrm>
            <a:off x="1267243" y="1746488"/>
            <a:ext cx="3440700" cy="2862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Introduction</a:t>
            </a:r>
            <a:endParaRPr/>
          </a:p>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Data Summary </a:t>
            </a:r>
            <a:endParaRPr/>
          </a:p>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Analysis of data</a:t>
            </a:r>
            <a:endParaRPr/>
          </a:p>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Data cleaning</a:t>
            </a:r>
            <a:endParaRPr/>
          </a:p>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Model Training</a:t>
            </a:r>
            <a:endParaRPr/>
          </a:p>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Challenges</a:t>
            </a:r>
            <a:endParaRPr/>
          </a:p>
          <a:p>
            <a:pPr indent="-342900" lvl="0" marL="342900" marR="0" rtl="0" algn="l">
              <a:lnSpc>
                <a:spcPct val="150000"/>
              </a:lnSpc>
              <a:spcBef>
                <a:spcPts val="0"/>
              </a:spcBef>
              <a:spcAft>
                <a:spcPts val="0"/>
              </a:spcAft>
              <a:buClr>
                <a:srgbClr val="1F14B2"/>
              </a:buClr>
              <a:buSzPts val="1800"/>
              <a:buFont typeface="Calibri"/>
              <a:buAutoNum type="arabicPeriod"/>
            </a:pPr>
            <a:r>
              <a:rPr b="1" lang="en-US" sz="1800">
                <a:solidFill>
                  <a:srgbClr val="1F14B2"/>
                </a:solidFill>
                <a:latin typeface="Arial"/>
                <a:ea typeface="Arial"/>
                <a:cs typeface="Arial"/>
                <a:sym typeface="Arial"/>
              </a:rPr>
              <a:t>Conclusion </a:t>
            </a:r>
            <a:endParaRPr b="1" sz="1800">
              <a:solidFill>
                <a:srgbClr val="1F14B2"/>
              </a:solidFill>
              <a:latin typeface="Arial"/>
              <a:ea typeface="Arial"/>
              <a:cs typeface="Arial"/>
              <a:sym typeface="Arial"/>
            </a:endParaRPr>
          </a:p>
        </p:txBody>
      </p:sp>
      <p:sp>
        <p:nvSpPr>
          <p:cNvPr id="94" name="Google Shape;94;p2"/>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pic>
        <p:nvPicPr>
          <p:cNvPr id="95" name="Google Shape;95;p2"/>
          <p:cNvPicPr preferRelativeResize="0"/>
          <p:nvPr/>
        </p:nvPicPr>
        <p:blipFill rotWithShape="1">
          <a:blip r:embed="rId3">
            <a:alphaModFix/>
          </a:blip>
          <a:srcRect b="29149" l="17617" r="25366" t="27147"/>
          <a:stretch/>
        </p:blipFill>
        <p:spPr>
          <a:xfrm>
            <a:off x="6161475" y="1470851"/>
            <a:ext cx="3792000" cy="29066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26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4899a8b013_0_7"/>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250" name="Google Shape;250;g14899a8b013_0_7"/>
          <p:cNvSpPr txBox="1"/>
          <p:nvPr/>
        </p:nvSpPr>
        <p:spPr>
          <a:xfrm>
            <a:off x="101700" y="507900"/>
            <a:ext cx="36468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US" sz="3600">
                <a:solidFill>
                  <a:srgbClr val="C00000"/>
                </a:solidFill>
              </a:rPr>
              <a:t>Conclusions </a:t>
            </a:r>
            <a:endParaRPr b="1" sz="3600">
              <a:solidFill>
                <a:srgbClr val="C00000"/>
              </a:solidFill>
            </a:endParaRPr>
          </a:p>
        </p:txBody>
      </p:sp>
      <p:sp>
        <p:nvSpPr>
          <p:cNvPr id="251" name="Google Shape;251;g14899a8b013_0_7"/>
          <p:cNvSpPr txBox="1"/>
          <p:nvPr/>
        </p:nvSpPr>
        <p:spPr>
          <a:xfrm>
            <a:off x="196950" y="1322150"/>
            <a:ext cx="11798100" cy="5636100"/>
          </a:xfrm>
          <a:prstGeom prst="rect">
            <a:avLst/>
          </a:prstGeom>
          <a:noFill/>
          <a:ln>
            <a:noFill/>
          </a:ln>
        </p:spPr>
        <p:txBody>
          <a:bodyPr anchorCtr="0" anchor="t" bIns="91425" lIns="91425" spcFirstLastPara="1" rIns="91425" wrap="square" tIns="91425">
            <a:spAutoFit/>
          </a:bodyPr>
          <a:lstStyle/>
          <a:p>
            <a:pPr indent="-368300" lvl="0" marL="457200" rtl="0" algn="l">
              <a:lnSpc>
                <a:spcPct val="100000"/>
              </a:lnSpc>
              <a:spcBef>
                <a:spcPts val="60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At first we do the data wrangling and then data cleaning and after that we do the EDA part.</a:t>
            </a:r>
            <a:endParaRPr sz="2200">
              <a:solidFill>
                <a:srgbClr val="1F14B2"/>
              </a:solidFill>
              <a:highlight>
                <a:srgbClr val="FFFFFF"/>
              </a:highlight>
              <a:latin typeface="Calibri"/>
              <a:ea typeface="Calibri"/>
              <a:cs typeface="Calibri"/>
              <a:sym typeface="Calibri"/>
            </a:endParaRPr>
          </a:p>
          <a:p>
            <a:pPr indent="-368300" lvl="0" marL="4572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In EDA part we conclude from our dataset that</a:t>
            </a:r>
            <a:endParaRPr sz="2200">
              <a:solidFill>
                <a:srgbClr val="1F14B2"/>
              </a:solidFill>
              <a:highlight>
                <a:srgbClr val="FFFFFF"/>
              </a:highlight>
              <a:latin typeface="Calibri"/>
              <a:ea typeface="Calibri"/>
              <a:cs typeface="Calibri"/>
              <a:sym typeface="Calibri"/>
            </a:endParaRPr>
          </a:p>
          <a:p>
            <a:pPr indent="-368300" lvl="1" marL="9144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Stock close price decreased after year 2018 it is mainly because of Rana Kapoor case and hitted the stock price badly.</a:t>
            </a:r>
            <a:endParaRPr sz="2200">
              <a:solidFill>
                <a:srgbClr val="1F14B2"/>
              </a:solidFill>
              <a:highlight>
                <a:srgbClr val="FFFFFF"/>
              </a:highlight>
              <a:latin typeface="Calibri"/>
              <a:ea typeface="Calibri"/>
              <a:cs typeface="Calibri"/>
              <a:sym typeface="Calibri"/>
            </a:endParaRPr>
          </a:p>
          <a:p>
            <a:pPr indent="-368300" lvl="1" marL="9144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The graph for Yes bank opening price and Yes bank closing price has same result.</a:t>
            </a:r>
            <a:endParaRPr sz="2200">
              <a:solidFill>
                <a:srgbClr val="1F14B2"/>
              </a:solidFill>
              <a:highlight>
                <a:srgbClr val="FFFFFF"/>
              </a:highlight>
              <a:latin typeface="Calibri"/>
              <a:ea typeface="Calibri"/>
              <a:cs typeface="Calibri"/>
              <a:sym typeface="Calibri"/>
            </a:endParaRPr>
          </a:p>
          <a:p>
            <a:pPr indent="-368300" lvl="1" marL="9144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The point that the stock price of the YES BANK falls down after the year 2018 and it is not beneficial for investors to invest their money.</a:t>
            </a:r>
            <a:endParaRPr sz="2200">
              <a:solidFill>
                <a:srgbClr val="1F14B2"/>
              </a:solidFill>
              <a:highlight>
                <a:srgbClr val="FFFFFF"/>
              </a:highlight>
              <a:latin typeface="Calibri"/>
              <a:ea typeface="Calibri"/>
              <a:cs typeface="Calibri"/>
              <a:sym typeface="Calibri"/>
            </a:endParaRPr>
          </a:p>
          <a:p>
            <a:pPr indent="-368300" lvl="1" marL="9144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From scatter plot we can conclude that bivariate analysis shows high correlation of close price with other features.</a:t>
            </a:r>
            <a:endParaRPr sz="2200">
              <a:solidFill>
                <a:srgbClr val="1F14B2"/>
              </a:solidFill>
              <a:highlight>
                <a:srgbClr val="FFFFFF"/>
              </a:highlight>
              <a:latin typeface="Calibri"/>
              <a:ea typeface="Calibri"/>
              <a:cs typeface="Calibri"/>
              <a:sym typeface="Calibri"/>
            </a:endParaRPr>
          </a:p>
          <a:p>
            <a:pPr indent="-368300" lvl="1" marL="9144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All histogram plot shows that all are right skewed.</a:t>
            </a:r>
            <a:endParaRPr sz="2200">
              <a:solidFill>
                <a:srgbClr val="1F14B2"/>
              </a:solidFill>
              <a:highlight>
                <a:srgbClr val="FFFFFF"/>
              </a:highlight>
              <a:latin typeface="Calibri"/>
              <a:ea typeface="Calibri"/>
              <a:cs typeface="Calibri"/>
              <a:sym typeface="Calibri"/>
            </a:endParaRPr>
          </a:p>
          <a:p>
            <a:pPr indent="-368300" lvl="1" marL="9144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From heatmap we can conclude that all the features showing high correlation between each other.</a:t>
            </a:r>
            <a:endParaRPr sz="2200">
              <a:solidFill>
                <a:srgbClr val="1F14B2"/>
              </a:solidFill>
              <a:highlight>
                <a:srgbClr val="FFFFFF"/>
              </a:highlight>
              <a:latin typeface="Calibri"/>
              <a:ea typeface="Calibri"/>
              <a:cs typeface="Calibri"/>
              <a:sym typeface="Calibri"/>
            </a:endParaRPr>
          </a:p>
          <a:p>
            <a:pPr indent="-368300" lvl="0" marL="4572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We implemented linear regression and the accuracy of our linear regression model is 99.78%.</a:t>
            </a:r>
            <a:endParaRPr sz="2200">
              <a:solidFill>
                <a:srgbClr val="1F14B2"/>
              </a:solidFill>
              <a:highlight>
                <a:srgbClr val="FFFFFF"/>
              </a:highlight>
              <a:latin typeface="Calibri"/>
              <a:ea typeface="Calibri"/>
              <a:cs typeface="Calibri"/>
              <a:sym typeface="Calibri"/>
            </a:endParaRPr>
          </a:p>
          <a:p>
            <a:pPr indent="-368300" lvl="0" marL="457200" rtl="0" algn="l">
              <a:lnSpc>
                <a:spcPct val="100000"/>
              </a:lnSpc>
              <a:spcBef>
                <a:spcPts val="0"/>
              </a:spcBef>
              <a:spcAft>
                <a:spcPts val="0"/>
              </a:spcAft>
              <a:buClr>
                <a:srgbClr val="1F14B2"/>
              </a:buClr>
              <a:buSzPts val="2200"/>
              <a:buFont typeface="Calibri"/>
              <a:buChar char="●"/>
            </a:pPr>
            <a:r>
              <a:rPr lang="en-US" sz="2200">
                <a:solidFill>
                  <a:srgbClr val="1F14B2"/>
                </a:solidFill>
                <a:highlight>
                  <a:srgbClr val="FFFFFF"/>
                </a:highlight>
                <a:latin typeface="Calibri"/>
                <a:ea typeface="Calibri"/>
                <a:cs typeface="Calibri"/>
                <a:sym typeface="Calibri"/>
              </a:rPr>
              <a:t>After that we visualise the performance of our linear regression model and the graph shows that we achieve the almost best fit model for our dataset.</a:t>
            </a:r>
            <a:endParaRPr sz="2200">
              <a:solidFill>
                <a:srgbClr val="1F14B2"/>
              </a:solidFill>
              <a:highlight>
                <a:srgbClr val="FFFFFF"/>
              </a:highlight>
              <a:latin typeface="Calibri"/>
              <a:ea typeface="Calibri"/>
              <a:cs typeface="Calibri"/>
              <a:sym typeface="Calibri"/>
            </a:endParaRPr>
          </a:p>
          <a:p>
            <a:pPr indent="0" lvl="0" marL="0" rtl="0" algn="l">
              <a:lnSpc>
                <a:spcPct val="100000"/>
              </a:lnSpc>
              <a:spcBef>
                <a:spcPts val="500"/>
              </a:spcBef>
              <a:spcAft>
                <a:spcPts val="0"/>
              </a:spcAft>
              <a:buNone/>
            </a:pPr>
            <a:r>
              <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9dec97f32_1_2"/>
          <p:cNvSpPr txBox="1"/>
          <p:nvPr/>
        </p:nvSpPr>
        <p:spPr>
          <a:xfrm>
            <a:off x="1486775" y="2089550"/>
            <a:ext cx="90414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800">
                <a:latin typeface="Caveat SemiBold"/>
                <a:ea typeface="Caveat SemiBold"/>
                <a:cs typeface="Caveat SemiBold"/>
                <a:sym typeface="Caveat SemiBold"/>
              </a:rPr>
              <a:t>  </a:t>
            </a:r>
            <a:r>
              <a:rPr lang="en-US" sz="13800">
                <a:solidFill>
                  <a:srgbClr val="1F14B2"/>
                </a:solidFill>
                <a:latin typeface="Caveat SemiBold"/>
                <a:ea typeface="Caveat SemiBold"/>
                <a:cs typeface="Caveat SemiBold"/>
                <a:sym typeface="Caveat SemiBold"/>
              </a:rPr>
              <a:t>Thank You!</a:t>
            </a:r>
            <a:endParaRPr sz="13800">
              <a:solidFill>
                <a:srgbClr val="1F14B2"/>
              </a:solidFill>
              <a:latin typeface="Caveat SemiBold"/>
              <a:ea typeface="Caveat SemiBold"/>
              <a:cs typeface="Caveat SemiBold"/>
              <a:sym typeface="Cave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6" y="422754"/>
            <a:ext cx="36015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Font typeface="Arial"/>
              <a:buChar char="●"/>
            </a:pPr>
            <a:r>
              <a:rPr b="1" lang="en-US" sz="3600">
                <a:solidFill>
                  <a:srgbClr val="C00000"/>
                </a:solidFill>
                <a:latin typeface="Arial"/>
                <a:ea typeface="Arial"/>
                <a:cs typeface="Arial"/>
                <a:sym typeface="Arial"/>
              </a:rPr>
              <a:t>Introduction</a:t>
            </a:r>
            <a:endParaRPr b="1" sz="3600">
              <a:solidFill>
                <a:srgbClr val="C00000"/>
              </a:solidFill>
              <a:latin typeface="Arial"/>
              <a:ea typeface="Arial"/>
              <a:cs typeface="Arial"/>
              <a:sym typeface="Arial"/>
            </a:endParaRPr>
          </a:p>
        </p:txBody>
      </p:sp>
      <p:sp>
        <p:nvSpPr>
          <p:cNvPr id="101" name="Google Shape;101;p3"/>
          <p:cNvSpPr txBox="1"/>
          <p:nvPr/>
        </p:nvSpPr>
        <p:spPr>
          <a:xfrm>
            <a:off x="375050" y="1166325"/>
            <a:ext cx="8414400" cy="489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1F14B2"/>
                </a:solidFill>
                <a:latin typeface="Calibri"/>
                <a:ea typeface="Calibri"/>
                <a:cs typeface="Calibri"/>
                <a:sym typeface="Calibri"/>
              </a:rPr>
              <a:t>To determine the YES bank's stock’s future value on the national stock exchange </a:t>
            </a:r>
            <a:r>
              <a:rPr lang="en-US" sz="2400">
                <a:solidFill>
                  <a:srgbClr val="1F14B2"/>
                </a:solidFill>
                <a:latin typeface="Calibri"/>
                <a:ea typeface="Calibri"/>
                <a:cs typeface="Calibri"/>
                <a:sym typeface="Calibri"/>
              </a:rPr>
              <a:t>by making machine learning model of linear regression</a:t>
            </a:r>
            <a:r>
              <a:rPr lang="en-US" sz="2400">
                <a:solidFill>
                  <a:srgbClr val="1F14B2"/>
                </a:solidFill>
                <a:latin typeface="Calibri"/>
                <a:ea typeface="Calibri"/>
                <a:cs typeface="Calibri"/>
                <a:sym typeface="Calibri"/>
              </a:rPr>
              <a:t>. The advantage of a successful prediction of a stock's future price could results insignificant profit. The efficient market hypothesis recommends that stock costs mirror all right now accessible data and any value changes that are not founded on recently uncovered data subsequently are an  unpredictable. We have to build model which help us to predict the future stock closing prices.</a:t>
            </a:r>
            <a:endParaRPr sz="2400">
              <a:solidFill>
                <a:srgbClr val="1F14B2"/>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b="0" l="0" r="0" t="0"/>
          <a:stretch/>
        </p:blipFill>
        <p:spPr>
          <a:xfrm>
            <a:off x="8658808" y="1433506"/>
            <a:ext cx="3533192" cy="1384338"/>
          </a:xfrm>
          <a:prstGeom prst="rect">
            <a:avLst/>
          </a:prstGeom>
          <a:noFill/>
          <a:ln>
            <a:noFill/>
          </a:ln>
        </p:spPr>
      </p:pic>
      <p:pic>
        <p:nvPicPr>
          <p:cNvPr id="103" name="Google Shape;103;p3"/>
          <p:cNvPicPr preferRelativeResize="0"/>
          <p:nvPr/>
        </p:nvPicPr>
        <p:blipFill rotWithShape="1">
          <a:blip r:embed="rId4">
            <a:alphaModFix/>
          </a:blip>
          <a:srcRect b="0" l="0" r="0" t="0"/>
          <a:stretch/>
        </p:blipFill>
        <p:spPr>
          <a:xfrm>
            <a:off x="8591833" y="3044824"/>
            <a:ext cx="3533192" cy="2025237"/>
          </a:xfrm>
          <a:prstGeom prst="rect">
            <a:avLst/>
          </a:prstGeom>
          <a:noFill/>
          <a:ln>
            <a:noFill/>
          </a:ln>
        </p:spPr>
      </p:pic>
      <p:sp>
        <p:nvSpPr>
          <p:cNvPr id="104" name="Google Shape;104;p3"/>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5" y="1077242"/>
            <a:ext cx="38583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Font typeface="Arial"/>
              <a:buChar char="●"/>
            </a:pPr>
            <a:r>
              <a:rPr b="1" lang="en-US" sz="3600">
                <a:solidFill>
                  <a:srgbClr val="C00000"/>
                </a:solidFill>
                <a:latin typeface="Arial"/>
                <a:ea typeface="Arial"/>
                <a:cs typeface="Arial"/>
                <a:sym typeface="Arial"/>
              </a:rPr>
              <a:t>Data Summary</a:t>
            </a:r>
            <a:endParaRPr b="1" sz="3600">
              <a:solidFill>
                <a:srgbClr val="C00000"/>
              </a:solidFill>
              <a:latin typeface="Arial"/>
              <a:ea typeface="Arial"/>
              <a:cs typeface="Arial"/>
              <a:sym typeface="Arial"/>
            </a:endParaRPr>
          </a:p>
        </p:txBody>
      </p:sp>
      <p:sp>
        <p:nvSpPr>
          <p:cNvPr id="110" name="Google Shape;110;p4"/>
          <p:cNvSpPr txBox="1"/>
          <p:nvPr/>
        </p:nvSpPr>
        <p:spPr>
          <a:xfrm>
            <a:off x="405881" y="1968760"/>
            <a:ext cx="597159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1F14B2"/>
                </a:solidFill>
                <a:latin typeface="Calibri"/>
                <a:ea typeface="Calibri"/>
                <a:cs typeface="Calibri"/>
                <a:sym typeface="Calibri"/>
              </a:rPr>
              <a:t>We have Yes bank stock price dataset in this project. In this dataset, we have 185 rows and 4 (attributes) columns.</a:t>
            </a:r>
            <a:endParaRPr/>
          </a:p>
          <a:p>
            <a:pPr indent="0" lvl="0" marL="0" marR="0" rtl="0" algn="l">
              <a:spcBef>
                <a:spcPts val="0"/>
              </a:spcBef>
              <a:spcAft>
                <a:spcPts val="0"/>
              </a:spcAft>
              <a:buNone/>
            </a:pPr>
            <a:r>
              <a:rPr lang="en-US" sz="2400">
                <a:solidFill>
                  <a:srgbClr val="1F14B2"/>
                </a:solidFill>
                <a:latin typeface="Calibri"/>
                <a:ea typeface="Calibri"/>
                <a:cs typeface="Calibri"/>
                <a:sym typeface="Calibri"/>
              </a:rPr>
              <a:t>Four attributes are Open, High, Low, and Close price.</a:t>
            </a:r>
            <a:endParaRPr sz="2400">
              <a:solidFill>
                <a:srgbClr val="1F14B2"/>
              </a:solidFill>
              <a:latin typeface="Calibri"/>
              <a:ea typeface="Calibri"/>
              <a:cs typeface="Calibri"/>
              <a:sym typeface="Calibri"/>
            </a:endParaRPr>
          </a:p>
        </p:txBody>
      </p:sp>
      <p:pic>
        <p:nvPicPr>
          <p:cNvPr id="111" name="Google Shape;111;p4"/>
          <p:cNvPicPr preferRelativeResize="0"/>
          <p:nvPr/>
        </p:nvPicPr>
        <p:blipFill rotWithShape="1">
          <a:blip r:embed="rId3">
            <a:alphaModFix/>
          </a:blip>
          <a:srcRect b="0" l="0" r="0" t="0"/>
          <a:stretch/>
        </p:blipFill>
        <p:spPr>
          <a:xfrm>
            <a:off x="7499970" y="1817323"/>
            <a:ext cx="3858209" cy="2819991"/>
          </a:xfrm>
          <a:prstGeom prst="rect">
            <a:avLst/>
          </a:prstGeom>
          <a:noFill/>
          <a:ln>
            <a:noFill/>
          </a:ln>
        </p:spPr>
      </p:pic>
      <p:sp>
        <p:nvSpPr>
          <p:cNvPr id="112" name="Google Shape;112;p4"/>
          <p:cNvSpPr/>
          <p:nvPr/>
        </p:nvSpPr>
        <p:spPr>
          <a:xfrm>
            <a:off x="8154956" y="1334278"/>
            <a:ext cx="2780522" cy="48304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4"/>
          <p:cNvSpPr txBox="1"/>
          <p:nvPr/>
        </p:nvSpPr>
        <p:spPr>
          <a:xfrm>
            <a:off x="8873412" y="914400"/>
            <a:ext cx="13614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Calibri"/>
                <a:ea typeface="Calibri"/>
                <a:cs typeface="Calibri"/>
                <a:sym typeface="Calibri"/>
              </a:rPr>
              <a:t>Attributes</a:t>
            </a:r>
            <a:endParaRPr b="1" sz="2000">
              <a:solidFill>
                <a:srgbClr val="C00000"/>
              </a:solidFill>
              <a:latin typeface="Calibri"/>
              <a:ea typeface="Calibri"/>
              <a:cs typeface="Calibri"/>
              <a:sym typeface="Calibri"/>
            </a:endParaRPr>
          </a:p>
        </p:txBody>
      </p:sp>
      <p:sp>
        <p:nvSpPr>
          <p:cNvPr id="114" name="Google Shape;114;p4"/>
          <p:cNvSpPr/>
          <p:nvPr/>
        </p:nvSpPr>
        <p:spPr>
          <a:xfrm>
            <a:off x="6848669" y="2239347"/>
            <a:ext cx="475862" cy="2146041"/>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4"/>
          <p:cNvSpPr txBox="1"/>
          <p:nvPr/>
        </p:nvSpPr>
        <p:spPr>
          <a:xfrm>
            <a:off x="6548871" y="2111948"/>
            <a:ext cx="417102" cy="246836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rgbClr val="1F14B2"/>
                </a:solidFill>
                <a:latin typeface="Calibri"/>
                <a:ea typeface="Calibri"/>
                <a:cs typeface="Calibri"/>
                <a:sym typeface="Calibri"/>
              </a:rPr>
              <a:t>R</a:t>
            </a:r>
            <a:endParaRPr/>
          </a:p>
          <a:p>
            <a:pPr indent="0" lvl="0" marL="0" marR="0" rtl="0" algn="l">
              <a:lnSpc>
                <a:spcPct val="200000"/>
              </a:lnSpc>
              <a:spcBef>
                <a:spcPts val="0"/>
              </a:spcBef>
              <a:spcAft>
                <a:spcPts val="0"/>
              </a:spcAft>
              <a:buNone/>
            </a:pPr>
            <a:r>
              <a:rPr b="1" lang="en-US" sz="2000">
                <a:solidFill>
                  <a:srgbClr val="1F14B2"/>
                </a:solidFill>
                <a:latin typeface="Calibri"/>
                <a:ea typeface="Calibri"/>
                <a:cs typeface="Calibri"/>
                <a:sym typeface="Calibri"/>
              </a:rPr>
              <a:t>O</a:t>
            </a:r>
            <a:endParaRPr/>
          </a:p>
          <a:p>
            <a:pPr indent="0" lvl="0" marL="0" marR="0" rtl="0" algn="l">
              <a:lnSpc>
                <a:spcPct val="200000"/>
              </a:lnSpc>
              <a:spcBef>
                <a:spcPts val="0"/>
              </a:spcBef>
              <a:spcAft>
                <a:spcPts val="0"/>
              </a:spcAft>
              <a:buNone/>
            </a:pPr>
            <a:r>
              <a:rPr b="1" lang="en-US" sz="2000">
                <a:solidFill>
                  <a:srgbClr val="1F14B2"/>
                </a:solidFill>
                <a:latin typeface="Calibri"/>
                <a:ea typeface="Calibri"/>
                <a:cs typeface="Calibri"/>
                <a:sym typeface="Calibri"/>
              </a:rPr>
              <a:t>W</a:t>
            </a:r>
            <a:endParaRPr/>
          </a:p>
          <a:p>
            <a:pPr indent="0" lvl="0" marL="0" marR="0" rtl="0" algn="l">
              <a:lnSpc>
                <a:spcPct val="200000"/>
              </a:lnSpc>
              <a:spcBef>
                <a:spcPts val="0"/>
              </a:spcBef>
              <a:spcAft>
                <a:spcPts val="0"/>
              </a:spcAft>
              <a:buNone/>
            </a:pPr>
            <a:r>
              <a:rPr b="1" lang="en-US" sz="2000">
                <a:solidFill>
                  <a:srgbClr val="1F14B2"/>
                </a:solidFill>
                <a:latin typeface="Calibri"/>
                <a:ea typeface="Calibri"/>
                <a:cs typeface="Calibri"/>
                <a:sym typeface="Calibri"/>
              </a:rPr>
              <a:t>S</a:t>
            </a:r>
            <a:endParaRPr b="1" sz="2000">
              <a:solidFill>
                <a:srgbClr val="1F14B2"/>
              </a:solidFill>
              <a:latin typeface="Calibri"/>
              <a:ea typeface="Calibri"/>
              <a:cs typeface="Calibri"/>
              <a:sym typeface="Calibri"/>
            </a:endParaRPr>
          </a:p>
        </p:txBody>
      </p:sp>
      <p:sp>
        <p:nvSpPr>
          <p:cNvPr id="116" name="Google Shape;116;p4"/>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104656" y="312228"/>
            <a:ext cx="60975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Font typeface="Arial"/>
              <a:buChar char="●"/>
            </a:pPr>
            <a:r>
              <a:rPr b="1" lang="en-US" sz="3600">
                <a:solidFill>
                  <a:srgbClr val="C00000"/>
                </a:solidFill>
                <a:latin typeface="Arial"/>
                <a:ea typeface="Arial"/>
                <a:cs typeface="Arial"/>
                <a:sym typeface="Arial"/>
              </a:rPr>
              <a:t>Variable Analysis</a:t>
            </a:r>
            <a:endParaRPr b="1" sz="3600">
              <a:solidFill>
                <a:srgbClr val="C00000"/>
              </a:solidFill>
              <a:latin typeface="Arial"/>
              <a:ea typeface="Arial"/>
              <a:cs typeface="Arial"/>
              <a:sym typeface="Arial"/>
            </a:endParaRPr>
          </a:p>
        </p:txBody>
      </p:sp>
      <p:pic>
        <p:nvPicPr>
          <p:cNvPr id="122" name="Google Shape;122;p6"/>
          <p:cNvPicPr preferRelativeResize="0"/>
          <p:nvPr/>
        </p:nvPicPr>
        <p:blipFill rotWithShape="1">
          <a:blip r:embed="rId3">
            <a:alphaModFix/>
          </a:blip>
          <a:srcRect b="0" l="0" r="0" t="0"/>
          <a:stretch/>
        </p:blipFill>
        <p:spPr>
          <a:xfrm>
            <a:off x="104650" y="958725"/>
            <a:ext cx="11861349" cy="5443850"/>
          </a:xfrm>
          <a:prstGeom prst="rect">
            <a:avLst/>
          </a:prstGeom>
          <a:noFill/>
          <a:ln>
            <a:noFill/>
          </a:ln>
        </p:spPr>
      </p:pic>
      <p:sp>
        <p:nvSpPr>
          <p:cNvPr id="123" name="Google Shape;123;p6"/>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50c8f11310_1_9"/>
          <p:cNvSpPr txBox="1"/>
          <p:nvPr/>
        </p:nvSpPr>
        <p:spPr>
          <a:xfrm>
            <a:off x="235950" y="5398000"/>
            <a:ext cx="117201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1F14B2"/>
              </a:buClr>
              <a:buSzPts val="2400"/>
              <a:buFont typeface="Calibri"/>
              <a:buChar char="●"/>
            </a:pPr>
            <a:r>
              <a:rPr lang="en-US" sz="2400">
                <a:solidFill>
                  <a:srgbClr val="1F14B2"/>
                </a:solidFill>
                <a:latin typeface="Calibri"/>
                <a:ea typeface="Calibri"/>
                <a:cs typeface="Calibri"/>
                <a:sym typeface="Calibri"/>
              </a:rPr>
              <a:t>Here, Yes bank opening price and Yes bank closing price has same result. Opening price started increasing in year 2014 and it was at peak in year 2018. But after 2018 it started falling down continuously and came at 0 in year 2020 same as Yes bank closing price.</a:t>
            </a:r>
            <a:endParaRPr sz="2400">
              <a:solidFill>
                <a:srgbClr val="1F14B2"/>
              </a:solidFill>
              <a:latin typeface="Calibri"/>
              <a:ea typeface="Calibri"/>
              <a:cs typeface="Calibri"/>
              <a:sym typeface="Calibri"/>
            </a:endParaRPr>
          </a:p>
        </p:txBody>
      </p:sp>
      <p:pic>
        <p:nvPicPr>
          <p:cNvPr id="129" name="Google Shape;129;g150c8f11310_1_9"/>
          <p:cNvPicPr preferRelativeResize="0"/>
          <p:nvPr/>
        </p:nvPicPr>
        <p:blipFill rotWithShape="1">
          <a:blip r:embed="rId3">
            <a:alphaModFix/>
          </a:blip>
          <a:srcRect b="0" l="0" r="0" t="0"/>
          <a:stretch/>
        </p:blipFill>
        <p:spPr>
          <a:xfrm>
            <a:off x="321475" y="388450"/>
            <a:ext cx="11574551" cy="482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8"/>
          <p:cNvPicPr preferRelativeResize="0"/>
          <p:nvPr/>
        </p:nvPicPr>
        <p:blipFill rotWithShape="1">
          <a:blip r:embed="rId3">
            <a:alphaModFix/>
          </a:blip>
          <a:srcRect b="0" l="0" r="0" t="0"/>
          <a:stretch/>
        </p:blipFill>
        <p:spPr>
          <a:xfrm>
            <a:off x="-3" y="1595534"/>
            <a:ext cx="12192000" cy="4963886"/>
          </a:xfrm>
          <a:prstGeom prst="rect">
            <a:avLst/>
          </a:prstGeom>
          <a:noFill/>
          <a:ln>
            <a:noFill/>
          </a:ln>
        </p:spPr>
      </p:pic>
      <p:sp>
        <p:nvSpPr>
          <p:cNvPr id="135" name="Google Shape;135;p8"/>
          <p:cNvSpPr txBox="1"/>
          <p:nvPr/>
        </p:nvSpPr>
        <p:spPr>
          <a:xfrm>
            <a:off x="0" y="728463"/>
            <a:ext cx="113886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Font typeface="Arial"/>
              <a:buChar char="●"/>
            </a:pPr>
            <a:r>
              <a:rPr b="1" lang="en-US" sz="3600">
                <a:solidFill>
                  <a:srgbClr val="C00000"/>
                </a:solidFill>
                <a:latin typeface="Arial"/>
                <a:ea typeface="Arial"/>
                <a:cs typeface="Arial"/>
                <a:sym typeface="Arial"/>
              </a:rPr>
              <a:t>Graph analysis between Open and Close prices</a:t>
            </a:r>
            <a:endParaRPr b="1" sz="3600">
              <a:solidFill>
                <a:srgbClr val="C00000"/>
              </a:solidFill>
              <a:latin typeface="Arial"/>
              <a:ea typeface="Arial"/>
              <a:cs typeface="Arial"/>
              <a:sym typeface="Arial"/>
            </a:endParaRPr>
          </a:p>
        </p:txBody>
      </p:sp>
      <p:sp>
        <p:nvSpPr>
          <p:cNvPr id="136" name="Google Shape;136;p8"/>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50c8f11310_1_14"/>
          <p:cNvSpPr txBox="1"/>
          <p:nvPr/>
        </p:nvSpPr>
        <p:spPr>
          <a:xfrm>
            <a:off x="428600" y="509000"/>
            <a:ext cx="110640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1F14B2"/>
              </a:buClr>
              <a:buSzPts val="2400"/>
              <a:buFont typeface="Calibri"/>
              <a:buChar char="●"/>
            </a:pPr>
            <a:r>
              <a:rPr lang="en-US" sz="2400">
                <a:solidFill>
                  <a:srgbClr val="1F14B2"/>
                </a:solidFill>
                <a:latin typeface="Calibri"/>
                <a:ea typeface="Calibri"/>
                <a:cs typeface="Calibri"/>
                <a:sym typeface="Calibri"/>
              </a:rPr>
              <a:t>From the above graph we can conclude the point that the stock price of the YES BANK falls down after the year 2018 and it is not beneficial for investors to invest their money.</a:t>
            </a:r>
            <a:endParaRPr sz="2400">
              <a:solidFill>
                <a:srgbClr val="1F14B2"/>
              </a:solidFill>
              <a:latin typeface="Calibri"/>
              <a:ea typeface="Calibri"/>
              <a:cs typeface="Calibri"/>
              <a:sym typeface="Calibri"/>
            </a:endParaRPr>
          </a:p>
        </p:txBody>
      </p:sp>
      <p:sp>
        <p:nvSpPr>
          <p:cNvPr id="142" name="Google Shape;142;g150c8f11310_1_14"/>
          <p:cNvSpPr txBox="1"/>
          <p:nvPr/>
        </p:nvSpPr>
        <p:spPr>
          <a:xfrm>
            <a:off x="200890" y="1928908"/>
            <a:ext cx="6097500" cy="64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3600"/>
              <a:buChar char="●"/>
            </a:pPr>
            <a:r>
              <a:rPr b="1" lang="en-US" sz="3600">
                <a:solidFill>
                  <a:srgbClr val="C00000"/>
                </a:solidFill>
              </a:rPr>
              <a:t>Bivariate Analysis</a:t>
            </a:r>
            <a:endParaRPr b="1" sz="3600">
              <a:solidFill>
                <a:srgbClr val="C00000"/>
              </a:solidFill>
            </a:endParaRPr>
          </a:p>
        </p:txBody>
      </p:sp>
      <p:pic>
        <p:nvPicPr>
          <p:cNvPr id="143" name="Google Shape;143;g150c8f11310_1_14"/>
          <p:cNvPicPr preferRelativeResize="0"/>
          <p:nvPr/>
        </p:nvPicPr>
        <p:blipFill rotWithShape="1">
          <a:blip r:embed="rId3">
            <a:alphaModFix/>
          </a:blip>
          <a:srcRect b="0" l="0" r="0" t="0"/>
          <a:stretch/>
        </p:blipFill>
        <p:spPr>
          <a:xfrm>
            <a:off x="308050" y="2702300"/>
            <a:ext cx="5558750" cy="3898674"/>
          </a:xfrm>
          <a:prstGeom prst="rect">
            <a:avLst/>
          </a:prstGeom>
          <a:noFill/>
          <a:ln>
            <a:noFill/>
          </a:ln>
        </p:spPr>
      </p:pic>
      <p:pic>
        <p:nvPicPr>
          <p:cNvPr id="144" name="Google Shape;144;g150c8f11310_1_14"/>
          <p:cNvPicPr preferRelativeResize="0"/>
          <p:nvPr/>
        </p:nvPicPr>
        <p:blipFill rotWithShape="1">
          <a:blip r:embed="rId4">
            <a:alphaModFix/>
          </a:blip>
          <a:srcRect b="0" l="0" r="0" t="0"/>
          <a:stretch/>
        </p:blipFill>
        <p:spPr>
          <a:xfrm>
            <a:off x="5611525" y="2772675"/>
            <a:ext cx="6323000" cy="371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7"/>
          <p:cNvPicPr preferRelativeResize="0"/>
          <p:nvPr/>
        </p:nvPicPr>
        <p:blipFill rotWithShape="1">
          <a:blip r:embed="rId3">
            <a:alphaModFix/>
          </a:blip>
          <a:srcRect b="0" l="0" r="0" t="0"/>
          <a:stretch/>
        </p:blipFill>
        <p:spPr>
          <a:xfrm>
            <a:off x="241125" y="507900"/>
            <a:ext cx="5786425" cy="4299650"/>
          </a:xfrm>
          <a:prstGeom prst="rect">
            <a:avLst/>
          </a:prstGeom>
          <a:noFill/>
          <a:ln>
            <a:noFill/>
          </a:ln>
        </p:spPr>
      </p:pic>
      <p:pic>
        <p:nvPicPr>
          <p:cNvPr id="150" name="Google Shape;150;p7"/>
          <p:cNvPicPr preferRelativeResize="0"/>
          <p:nvPr/>
        </p:nvPicPr>
        <p:blipFill rotWithShape="1">
          <a:blip r:embed="rId4">
            <a:alphaModFix/>
          </a:blip>
          <a:srcRect b="0" l="0" r="0" t="0"/>
          <a:stretch/>
        </p:blipFill>
        <p:spPr>
          <a:xfrm>
            <a:off x="6027550" y="601675"/>
            <a:ext cx="5726451" cy="4205875"/>
          </a:xfrm>
          <a:prstGeom prst="rect">
            <a:avLst/>
          </a:prstGeom>
          <a:noFill/>
          <a:ln>
            <a:noFill/>
          </a:ln>
        </p:spPr>
      </p:pic>
      <p:sp>
        <p:nvSpPr>
          <p:cNvPr id="151" name="Google Shape;151;p7"/>
          <p:cNvSpPr txBox="1"/>
          <p:nvPr/>
        </p:nvSpPr>
        <p:spPr>
          <a:xfrm>
            <a:off x="8746450" y="0"/>
            <a:ext cx="3544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0000FF"/>
                </a:solidFill>
                <a:latin typeface="Comic Sans MS"/>
                <a:ea typeface="Comic Sans MS"/>
                <a:cs typeface="Comic Sans MS"/>
                <a:sym typeface="Comic Sans MS"/>
              </a:rPr>
              <a:t>D A T A</a:t>
            </a:r>
            <a:r>
              <a:rPr b="1" lang="en-US" sz="2100">
                <a:latin typeface="Comic Sans MS"/>
                <a:ea typeface="Comic Sans MS"/>
                <a:cs typeface="Comic Sans MS"/>
                <a:sym typeface="Comic Sans MS"/>
              </a:rPr>
              <a:t>  </a:t>
            </a:r>
            <a:r>
              <a:rPr b="1" lang="en-US" sz="2100">
                <a:solidFill>
                  <a:srgbClr val="FF9900"/>
                </a:solidFill>
                <a:latin typeface="Comic Sans MS"/>
                <a:ea typeface="Comic Sans MS"/>
                <a:cs typeface="Comic Sans MS"/>
                <a:sym typeface="Comic Sans MS"/>
              </a:rPr>
              <a:t>M I N D S </a:t>
            </a:r>
            <a:endParaRPr b="1" sz="2100">
              <a:solidFill>
                <a:srgbClr val="FF9900"/>
              </a:solidFill>
              <a:latin typeface="Comic Sans MS"/>
              <a:ea typeface="Comic Sans MS"/>
              <a:cs typeface="Comic Sans MS"/>
              <a:sym typeface="Comic Sans MS"/>
            </a:endParaRPr>
          </a:p>
        </p:txBody>
      </p:sp>
      <p:sp>
        <p:nvSpPr>
          <p:cNvPr id="152" name="Google Shape;152;p7"/>
          <p:cNvSpPr txBox="1"/>
          <p:nvPr/>
        </p:nvSpPr>
        <p:spPr>
          <a:xfrm>
            <a:off x="455400" y="5036350"/>
            <a:ext cx="115059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1F14B2"/>
              </a:buClr>
              <a:buSzPts val="2400"/>
              <a:buFont typeface="Calibri"/>
              <a:buChar char="●"/>
            </a:pPr>
            <a:r>
              <a:rPr lang="en-US" sz="2400">
                <a:solidFill>
                  <a:srgbClr val="1F14B2"/>
                </a:solidFill>
                <a:latin typeface="Calibri"/>
                <a:ea typeface="Calibri"/>
                <a:cs typeface="Calibri"/>
                <a:sym typeface="Calibri"/>
              </a:rPr>
              <a:t>In all above scatter plot we can conclude that bivariate analysis shows high correlation of close price with other features, and other features also shows correlation between each other.</a:t>
            </a:r>
            <a:endParaRPr sz="2400">
              <a:solidFill>
                <a:srgbClr val="1F14B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2022-08-25T09:21:55Z</dcterms:created>
  <dc:creator>Sonu Kumar</dc:creator>
</cp:coreProperties>
</file>