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1603"/>
    <a:srgbClr val="101C32"/>
    <a:srgbClr val="401D05"/>
    <a:srgbClr val="7AD7FF"/>
    <a:srgbClr val="FFB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Рост</a:t>
            </a:r>
            <a:r>
              <a:rPr lang="ru-RU" baseline="0" dirty="0"/>
              <a:t> информационных технологий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15</c:v>
                </c:pt>
                <c:pt idx="3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53-5D45-A67A-9F7D3C732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4907344"/>
        <c:axId val="774908992"/>
      </c:lineChart>
      <c:catAx>
        <c:axId val="77490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774908992"/>
        <c:crosses val="autoZero"/>
        <c:auto val="1"/>
        <c:lblAlgn val="ctr"/>
        <c:lblOffset val="100"/>
        <c:noMultiLvlLbl val="0"/>
      </c:catAx>
      <c:valAx>
        <c:axId val="7749089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7490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B08D-C002-F041-925D-001A85347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EA17B-13EC-F74C-B9E7-3C227DD8B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4D80B-A3F6-9C4E-938D-9D657BA3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B570-2B08-9F45-AF7D-A9BFAC483089}" type="datetimeFigureOut">
              <a:rPr lang="en-RU" smtClean="0"/>
              <a:t>10/06/2021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0EE4A-D9BF-434A-8DFB-86734C5F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FDBE8-234D-194B-AFA7-0FDD54D1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34CF-BD1D-D345-83A3-72C81C52BB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5845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0612-DC7D-E74F-8A5E-321297C8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FE636-C7B6-134E-BAD3-16AF7B52F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C41AF-8600-A147-A590-D9924CBE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B570-2B08-9F45-AF7D-A9BFAC483089}" type="datetimeFigureOut">
              <a:rPr lang="en-RU" smtClean="0"/>
              <a:t>10/06/2021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CFD3F-2131-0143-B788-52A4804F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E59F1-3454-4547-95AE-C459AF22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34CF-BD1D-D345-83A3-72C81C52BB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0627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C9343-410D-2848-9F02-BB1B0700B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C94FC-7400-9B46-AE92-8D31FDB8F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D8D46-96D7-DB41-A708-C756CDD0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B570-2B08-9F45-AF7D-A9BFAC483089}" type="datetimeFigureOut">
              <a:rPr lang="en-RU" smtClean="0"/>
              <a:t>10/06/2021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F86CC-04B4-114F-8233-3CC7A149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9B2F-982F-D84A-B5E5-E76FFC76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34CF-BD1D-D345-83A3-72C81C52BB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7018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0B46-8739-BB40-9DF7-696E965E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2A9D-82F0-0247-8177-0F3382EBE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4894-DFC9-B442-AAEA-42A3CD67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B570-2B08-9F45-AF7D-A9BFAC483089}" type="datetimeFigureOut">
              <a:rPr lang="en-RU" smtClean="0"/>
              <a:t>10/06/2021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3DE7-0057-9F45-8E14-AC057D83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4342-9469-4C4F-9A66-5A1A15E8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34CF-BD1D-D345-83A3-72C81C52BB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404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3774-34FB-E646-95A0-E0BCBB31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9AF41-E48E-2C47-AC3B-189E3C8F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105F4-2CEB-4A4D-B835-6FFDB178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B570-2B08-9F45-AF7D-A9BFAC483089}" type="datetimeFigureOut">
              <a:rPr lang="en-RU" smtClean="0"/>
              <a:t>10/06/2021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7593-2924-CB49-AD71-FDE77C07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94BC-AAC4-834A-B144-2DD4FD48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34CF-BD1D-D345-83A3-72C81C52BB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7452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B645-5F93-054F-9AF2-7E0F2915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BC4F-5A5D-F247-A1E2-0AA1F04AF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07257-5E36-5B4A-BB8A-3F65D4C3C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C6882-D8A1-4B47-B96E-B7CA6AF5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B570-2B08-9F45-AF7D-A9BFAC483089}" type="datetimeFigureOut">
              <a:rPr lang="en-RU" smtClean="0"/>
              <a:t>10/06/2021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CB740-7DC7-2542-AB7B-37752A04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85CE8-2D5D-2143-BD15-6E377235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34CF-BD1D-D345-83A3-72C81C52BB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1435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EDE7-AC63-3849-9025-F2DA4739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F2C16-13BA-1E46-ABDD-71EA2566D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15982-B1B6-554E-BB34-2AC316A6B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CA80C-22D1-F54E-A19E-0D0FF1088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C22E4-36B3-1242-8AAA-D58BF9867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04848-6CB8-6C4B-B794-CF63793E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B570-2B08-9F45-AF7D-A9BFAC483089}" type="datetimeFigureOut">
              <a:rPr lang="en-RU" smtClean="0"/>
              <a:t>10/06/2021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E09A3-0B34-A54F-8224-66C389F3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2652A-EA2B-F041-8B47-915775AC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34CF-BD1D-D345-83A3-72C81C52BB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6371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00D6-0E2A-DC40-9A51-39218FD7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BCCF1-E2B0-EF41-8595-FBCB24E6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B570-2B08-9F45-AF7D-A9BFAC483089}" type="datetimeFigureOut">
              <a:rPr lang="en-RU" smtClean="0"/>
              <a:t>10/06/2021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2AD8C-775E-784F-9716-FC37BA16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E03EE-FFBD-7343-876C-B8E0A8B2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34CF-BD1D-D345-83A3-72C81C52BB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0424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F2F10-C58B-5342-8FE6-5267BDD1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B570-2B08-9F45-AF7D-A9BFAC483089}" type="datetimeFigureOut">
              <a:rPr lang="en-RU" smtClean="0"/>
              <a:t>10/06/2021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FA2AE-F4D2-EC4F-9A30-B8E8325F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77AA6-080A-3848-B5A7-F71ACB1B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34CF-BD1D-D345-83A3-72C81C52BB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9145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350D-598E-A547-83FC-604F7F5C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EABE-7AC7-C940-8BD9-17FACE7E4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5C2F7-A50F-2646-BA49-EF6A12C7E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D19DC-5445-0947-B4EA-8EF28065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B570-2B08-9F45-AF7D-A9BFAC483089}" type="datetimeFigureOut">
              <a:rPr lang="en-RU" smtClean="0"/>
              <a:t>10/06/2021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C2CA-50A5-3146-8593-D003A1D6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4B979-2E30-FF4C-A81E-0C5AE0C5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34CF-BD1D-D345-83A3-72C81C52BB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6470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6180-FFAC-464D-AB07-78EB26C3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B686B-5130-8B47-966F-8CBCBFB59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012EF-0617-DB4E-888A-15AF9AEA9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1D176-A7AC-2644-85A9-0A496287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B570-2B08-9F45-AF7D-A9BFAC483089}" type="datetimeFigureOut">
              <a:rPr lang="en-RU" smtClean="0"/>
              <a:t>10/06/2021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C2D2C-1F1D-4C4B-8E2A-D7449850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0EC7B-1F00-924A-BC91-F15C05A8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234CF-BD1D-D345-83A3-72C81C52BB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601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BF7D4-84BD-1C41-9A5F-7D0CC0D4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144C-74FB-EE45-B9BE-E0A071E94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4A76-7F16-2249-A621-DD6597244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3B570-2B08-9F45-AF7D-A9BFAC483089}" type="datetimeFigureOut">
              <a:rPr lang="en-RU" smtClean="0"/>
              <a:t>10/06/2021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03CE-6246-9F4B-BE1F-80200CBDC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55EA-7F98-2E49-9C17-2F57C96E3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34CF-BD1D-D345-83A3-72C81C52BBE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813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3615AD-9F03-6743-84CA-F3673D2F8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28411"/>
              </p:ext>
            </p:extLst>
          </p:nvPr>
        </p:nvGraphicFramePr>
        <p:xfrm>
          <a:off x="1525751" y="1564858"/>
          <a:ext cx="9140498" cy="29702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0249">
                  <a:extLst>
                    <a:ext uri="{9D8B030D-6E8A-4147-A177-3AD203B41FA5}">
                      <a16:colId xmlns:a16="http://schemas.microsoft.com/office/drawing/2014/main" val="3694942788"/>
                    </a:ext>
                  </a:extLst>
                </a:gridCol>
                <a:gridCol w="4570249">
                  <a:extLst>
                    <a:ext uri="{9D8B030D-6E8A-4147-A177-3AD203B41FA5}">
                      <a16:colId xmlns:a16="http://schemas.microsoft.com/office/drawing/2014/main" val="1386765413"/>
                    </a:ext>
                  </a:extLst>
                </a:gridCol>
              </a:tblGrid>
              <a:tr h="1167832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Название дипломного проекта:</a:t>
                      </a:r>
                      <a:endParaRPr lang="en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Проектирование и разработка веб-сервиса приема и оплаты заказов на примере сервисного центра «Папа-Принтер»</a:t>
                      </a: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43542"/>
                  </a:ext>
                </a:extLst>
              </a:tr>
              <a:tr h="600805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Название выпускающей организации: </a:t>
                      </a:r>
                      <a:endParaRPr lang="en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ЦМК Информационных технологий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344504"/>
                  </a:ext>
                </a:extLst>
              </a:tr>
              <a:tr h="600805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ФИО Выпускника:</a:t>
                      </a:r>
                      <a:endParaRPr lang="en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Притыкин Михаил Вячеславович</a:t>
                      </a:r>
                      <a:endParaRPr lang="en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583450"/>
                  </a:ext>
                </a:extLst>
              </a:tr>
              <a:tr h="600805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ФИО Руководителя проекта:</a:t>
                      </a:r>
                      <a:endParaRPr lang="en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Лебедева Александра Николаевна</a:t>
                      </a:r>
                      <a:endParaRPr lang="en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09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02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88FC-A74F-8345-A576-79F51789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Модели в </a:t>
            </a:r>
            <a:r>
              <a:rPr lang="en-GB" b="1" dirty="0"/>
              <a:t>Contentful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CD15-E751-A946-95FD-F64035573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Заголовок; </a:t>
            </a:r>
          </a:p>
          <a:p>
            <a:r>
              <a:rPr lang="ru-RU" dirty="0"/>
              <a:t>Шаблон; </a:t>
            </a:r>
          </a:p>
          <a:p>
            <a:r>
              <a:rPr lang="ru-RU" dirty="0"/>
              <a:t>Точка начала области печати по </a:t>
            </a:r>
            <a:r>
              <a:rPr lang="en-GB" dirty="0"/>
              <a:t>X</a:t>
            </a:r>
            <a:r>
              <a:rPr lang="ru-RU" dirty="0"/>
              <a:t> и </a:t>
            </a:r>
            <a:r>
              <a:rPr lang="en-GB" dirty="0"/>
              <a:t>Y; </a:t>
            </a:r>
            <a:endParaRPr lang="ru-RU" dirty="0"/>
          </a:p>
          <a:p>
            <a:r>
              <a:rPr lang="ru-RU" dirty="0"/>
              <a:t>Высота и Ширина области печати; </a:t>
            </a:r>
          </a:p>
          <a:p>
            <a:r>
              <a:rPr lang="ru-RU" dirty="0"/>
              <a:t>Ширина области печати;</a:t>
            </a:r>
          </a:p>
          <a:p>
            <a:r>
              <a:rPr lang="ru-RU" dirty="0"/>
              <a:t>Размер товара;</a:t>
            </a:r>
          </a:p>
          <a:p>
            <a:r>
              <a:rPr lang="ru-RU" dirty="0"/>
              <a:t>Цена товара.</a:t>
            </a:r>
          </a:p>
        </p:txBody>
      </p:sp>
    </p:spTree>
    <p:extLst>
      <p:ext uri="{BB962C8B-B14F-4D97-AF65-F5344CB8AC3E}">
        <p14:creationId xmlns:p14="http://schemas.microsoft.com/office/powerpoint/2010/main" val="126565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E5ED-680A-2847-8C69-66CB2BD2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Веб-сервис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E0A51-7363-534C-9E15-AF77921CA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943" y="1825625"/>
            <a:ext cx="6170114" cy="4351338"/>
          </a:xfrm>
        </p:spPr>
      </p:pic>
    </p:spTree>
    <p:extLst>
      <p:ext uri="{BB962C8B-B14F-4D97-AF65-F5344CB8AC3E}">
        <p14:creationId xmlns:p14="http://schemas.microsoft.com/office/powerpoint/2010/main" val="85677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65C8-797E-DD46-9F70-3BF3DF56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Тестирование и отладка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33B6-3D4B-F446-961C-C7C3E13D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Ошибки отсутствуют</a:t>
            </a:r>
          </a:p>
          <a:p>
            <a:pPr marL="0" indent="0">
              <a:buNone/>
            </a:pPr>
            <a:r>
              <a:rPr lang="ru-RU" dirty="0"/>
              <a:t>Тестирование: добровольцами и разработчиком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7131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DDB9-8741-DA4B-8C68-9099F302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Экономическая часть</a:t>
            </a:r>
            <a:endParaRPr lang="en-R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4A93F45-AD46-364E-AED8-2B040DD86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9313"/>
          </a:xfrm>
        </p:spPr>
        <p:txBody>
          <a:bodyPr/>
          <a:lstStyle/>
          <a:p>
            <a:r>
              <a:rPr lang="en-GB" dirty="0"/>
              <a:t>Fix-price</a:t>
            </a:r>
            <a:endParaRPr lang="ru-RU" dirty="0"/>
          </a:p>
          <a:p>
            <a:r>
              <a:rPr lang="en-GB" dirty="0"/>
              <a:t>Time and material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RU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CF5869E-7803-6F42-BA81-27356AF3F254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Стоимость проекта</a:t>
            </a:r>
            <a:endParaRPr lang="en-RU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53A153-7DA7-6B4E-A8B6-184EF748E387}"/>
              </a:ext>
            </a:extLst>
          </p:cNvPr>
          <p:cNvSpPr txBox="1">
            <a:spLocks/>
          </p:cNvSpPr>
          <p:nvPr/>
        </p:nvSpPr>
        <p:spPr>
          <a:xfrm>
            <a:off x="838200" y="4091781"/>
            <a:ext cx="10515600" cy="115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RU" dirty="0"/>
              <a:t>5</a:t>
            </a:r>
            <a:r>
              <a:rPr lang="ru-RU" dirty="0"/>
              <a:t>4 000 ₽</a:t>
            </a:r>
            <a:endParaRPr lang="en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7115201-A841-7C46-A4DD-94AFA4132FA2}"/>
              </a:ext>
            </a:extLst>
          </p:cNvPr>
          <p:cNvSpPr txBox="1">
            <a:spLocks/>
          </p:cNvSpPr>
          <p:nvPr/>
        </p:nvSpPr>
        <p:spPr>
          <a:xfrm>
            <a:off x="838200" y="4671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Стоимость проекта</a:t>
            </a:r>
            <a:endParaRPr lang="en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7F6243F-75D2-B74D-BA07-4596736C9AD9}"/>
              </a:ext>
            </a:extLst>
          </p:cNvPr>
          <p:cNvSpPr txBox="1">
            <a:spLocks/>
          </p:cNvSpPr>
          <p:nvPr/>
        </p:nvSpPr>
        <p:spPr>
          <a:xfrm>
            <a:off x="838200" y="5913218"/>
            <a:ext cx="10515600" cy="115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За 6 месяцев: на 60% клиентопоток и на 360</a:t>
            </a:r>
            <a:r>
              <a:rPr lang="en-US" dirty="0"/>
              <a:t>% </a:t>
            </a:r>
            <a:r>
              <a:rPr lang="ru-RU" dirty="0"/>
              <a:t>заказы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5288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B642-6152-EC4E-9405-1061EA6F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Защита</a:t>
            </a:r>
            <a:endParaRPr lang="en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B0132B-ADDE-6F4E-A135-A4772E8CB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152" y="3124200"/>
            <a:ext cx="2438400" cy="2438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3F8B7D-2B4C-7C4D-9C29-36C8A5402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47" y="3124199"/>
            <a:ext cx="2438401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3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2FDA-8864-A540-A1C0-44A14E34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en-RU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54B035B-4E2E-1B44-9DBA-63032D331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2455" y="2746231"/>
            <a:ext cx="2724806" cy="1117596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BCA608-E8FE-724B-BE78-2192FCD6A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453" y="4526485"/>
            <a:ext cx="2724807" cy="12955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8C5512-93D1-2F45-8CFE-6FE9E6337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19147"/>
            <a:ext cx="604697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1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3A0F-4109-9B45-8E00-70EBBD8F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Перейдем к демонстрации разработки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9452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61A7-17F2-7D4A-8948-2A5F9A9E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Востребованность</a:t>
            </a:r>
            <a:endParaRPr lang="en-R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A061F01-1D31-0F4B-A67A-A328D2C63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3740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282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000B-52A3-6D47-8E21-811F625A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 разработки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CB32-21C8-5745-A995-47BEDF8C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«Распределить нагрузку на предприятии за счет веб-сервиса создания и оплаты заказов онлайн без участия сотрудников»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1411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1F00-24FA-464E-AAAA-971AE4F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Выбор пути разработки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8296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876F-8306-9F4B-9FE5-6661C493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Гибкая методология разработки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F3D6-556F-EC47-A2F2-47E6363B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Scrum </a:t>
            </a:r>
            <a:r>
              <a:rPr lang="ru-RU" dirty="0"/>
              <a:t>и </a:t>
            </a:r>
            <a:r>
              <a:rPr lang="en-GB" dirty="0"/>
              <a:t>Kanban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6241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3071-155A-244D-8566-C7457EEE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JAMstack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274-C035-FA44-A113-8FFC4DB14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React + </a:t>
            </a:r>
            <a:r>
              <a:rPr lang="en-GB" dirty="0" err="1"/>
              <a:t>GraphQL</a:t>
            </a:r>
            <a:r>
              <a:rPr lang="en-GB" dirty="0"/>
              <a:t> = </a:t>
            </a:r>
            <a:r>
              <a:rPr lang="en-US" dirty="0"/>
              <a:t>Gatsby</a:t>
            </a:r>
          </a:p>
          <a:p>
            <a:pPr marL="0" indent="0">
              <a:buNone/>
            </a:pPr>
            <a:r>
              <a:rPr lang="en-US" dirty="0"/>
              <a:t>Git + Server = </a:t>
            </a:r>
            <a:r>
              <a:rPr lang="en-GB" dirty="0"/>
              <a:t>Netlify</a:t>
            </a:r>
          </a:p>
          <a:p>
            <a:pPr marL="0" indent="0">
              <a:buNone/>
            </a:pPr>
            <a:r>
              <a:rPr lang="en-GB" dirty="0"/>
              <a:t>DB + UI = Contentful</a:t>
            </a:r>
          </a:p>
          <a:p>
            <a:pPr marL="0" indent="0">
              <a:buNone/>
            </a:pPr>
            <a:r>
              <a:rPr lang="en-GB" dirty="0"/>
              <a:t>Gatsby</a:t>
            </a:r>
            <a:r>
              <a:rPr lang="ru-RU" dirty="0"/>
              <a:t> + </a:t>
            </a:r>
            <a:r>
              <a:rPr lang="en-GB" dirty="0"/>
              <a:t>Netlify</a:t>
            </a:r>
            <a:r>
              <a:rPr lang="ru-RU" dirty="0"/>
              <a:t> + </a:t>
            </a:r>
            <a:r>
              <a:rPr lang="en-GB" dirty="0"/>
              <a:t>Contentful = </a:t>
            </a:r>
            <a:r>
              <a:rPr lang="en-GB" dirty="0" err="1"/>
              <a:t>JAMstack</a:t>
            </a:r>
            <a:endParaRPr lang="ru-RU" dirty="0"/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2917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EE67-47A6-5B43-A780-A10ED845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поставленной цели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F531-5CC4-154B-95C9-F9578C6F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Konvajs</a:t>
            </a:r>
            <a:endParaRPr lang="en-GB" dirty="0"/>
          </a:p>
          <a:p>
            <a:r>
              <a:rPr lang="en-GB" dirty="0" err="1"/>
              <a:t>Nodemailer</a:t>
            </a:r>
            <a:endParaRPr lang="en-GB" dirty="0"/>
          </a:p>
          <a:p>
            <a:r>
              <a:rPr lang="en-GB" dirty="0"/>
              <a:t>QIWI </a:t>
            </a:r>
            <a:r>
              <a:rPr lang="ru-RU" dirty="0"/>
              <a:t>кошелек</a:t>
            </a:r>
          </a:p>
          <a:p>
            <a:r>
              <a:rPr lang="en-GB" dirty="0"/>
              <a:t>VS Code</a:t>
            </a:r>
          </a:p>
          <a:p>
            <a:r>
              <a:rPr lang="en-GB" dirty="0"/>
              <a:t>Chrome</a:t>
            </a:r>
          </a:p>
          <a:p>
            <a:r>
              <a:rPr lang="en-GB" dirty="0"/>
              <a:t>Git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5664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A0B8-1CDC-1A4D-8E8F-6D0E8199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Проектирование</a:t>
            </a:r>
            <a:endParaRPr lang="en-RU" b="1" dirty="0"/>
          </a:p>
        </p:txBody>
      </p:sp>
    </p:spTree>
    <p:extLst>
      <p:ext uri="{BB962C8B-B14F-4D97-AF65-F5344CB8AC3E}">
        <p14:creationId xmlns:p14="http://schemas.microsoft.com/office/powerpoint/2010/main" val="170352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04C9-A4C4-E044-A174-CFDEE300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Диаграммы потоков данных</a:t>
            </a:r>
            <a:endParaRPr lang="en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3FA1C-39A6-E94E-853E-6D2B87827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819" y="1645427"/>
            <a:ext cx="4134768" cy="3429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0B139-45C1-354C-A167-28C4CF659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8"/>
          <a:stretch/>
        </p:blipFill>
        <p:spPr>
          <a:xfrm>
            <a:off x="4505587" y="2921876"/>
            <a:ext cx="7315594" cy="357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1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185</Words>
  <Application>Microsoft Macintosh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Востребованность</vt:lpstr>
      <vt:lpstr>Цели разработки</vt:lpstr>
      <vt:lpstr>Выбор пути разработки</vt:lpstr>
      <vt:lpstr>Гибкая методология разработки</vt:lpstr>
      <vt:lpstr>JAMstack</vt:lpstr>
      <vt:lpstr>Реализация поставленной цели</vt:lpstr>
      <vt:lpstr>Проектирование</vt:lpstr>
      <vt:lpstr>Диаграммы потоков данных</vt:lpstr>
      <vt:lpstr>Модели в Contentful</vt:lpstr>
      <vt:lpstr>Веб-сервис</vt:lpstr>
      <vt:lpstr>Тестирование и отладка</vt:lpstr>
      <vt:lpstr>Экономическая часть</vt:lpstr>
      <vt:lpstr>Защита</vt:lpstr>
      <vt:lpstr>Заключение</vt:lpstr>
      <vt:lpstr>Перейдем к демонстрации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Misha Misha</dc:creator>
  <cp:lastModifiedBy>Misha Misha</cp:lastModifiedBy>
  <cp:revision>12</cp:revision>
  <dcterms:created xsi:type="dcterms:W3CDTF">2021-06-10T16:28:54Z</dcterms:created>
  <dcterms:modified xsi:type="dcterms:W3CDTF">2021-06-10T17:47:53Z</dcterms:modified>
</cp:coreProperties>
</file>