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4778" r:id="rId2"/>
    <p:sldId id="1010" r:id="rId3"/>
    <p:sldId id="4780" r:id="rId4"/>
    <p:sldId id="4779" r:id="rId5"/>
    <p:sldId id="4781" r:id="rId6"/>
    <p:sldId id="4782" r:id="rId7"/>
    <p:sldId id="4783" r:id="rId8"/>
    <p:sldId id="4787" r:id="rId9"/>
    <p:sldId id="4788" r:id="rId10"/>
    <p:sldId id="4789" r:id="rId11"/>
    <p:sldId id="4784" r:id="rId12"/>
    <p:sldId id="4785" r:id="rId13"/>
    <p:sldId id="4793" r:id="rId14"/>
    <p:sldId id="4790" r:id="rId15"/>
    <p:sldId id="4794" r:id="rId16"/>
    <p:sldId id="4791" r:id="rId17"/>
    <p:sldId id="4795" r:id="rId18"/>
    <p:sldId id="4786" r:id="rId19"/>
    <p:sldId id="275" r:id="rId20"/>
  </p:sldIdLst>
  <p:sldSz cx="12192000" cy="6858000"/>
  <p:notesSz cx="6858000" cy="9144000"/>
  <p:embeddedFontLst>
    <p:embeddedFont>
      <p:font typeface="Roboto"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Roboto Medium" panose="020B0604020202020204" charset="0"/>
      <p:regular r:id="rId30"/>
      <p:italic r:id="rId31"/>
    </p:embeddedFont>
    <p:embeddedFont>
      <p:font typeface="Roboto Light" panose="020B0604020202020204" charset="0"/>
      <p:regular r:id="rId32"/>
      <p: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9"/>
            <p14:sldId id="4784"/>
            <p14:sldId id="4785"/>
            <p14:sldId id="4793"/>
            <p14:sldId id="4790"/>
            <p14:sldId id="4794"/>
            <p14:sldId id="4791"/>
            <p14:sldId id="479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4" d="100"/>
          <a:sy n="64" d="100"/>
        </p:scale>
        <p:origin x="1158" y="7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20/11/2020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44473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19</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smtClean="0"/>
              <a:t>November</a:t>
            </a:r>
            <a:r>
              <a:rPr lang="en-AU" dirty="0" smtClean="0"/>
              <a:t> </a:t>
            </a:r>
            <a:r>
              <a:rPr lang="en-AU" dirty="0"/>
              <a:t>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Influence of product price on sales</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101514"/>
            <a:ext cx="10058400" cy="4804967"/>
          </a:xfrm>
          <a:prstGeom prst="rect">
            <a:avLst/>
          </a:prstGeom>
        </p:spPr>
      </p:pic>
    </p:spTree>
    <p:extLst>
      <p:ext uri="{BB962C8B-B14F-4D97-AF65-F5344CB8AC3E}">
        <p14:creationId xmlns:p14="http://schemas.microsoft.com/office/powerpoint/2010/main" val="297418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a:t>
            </a:r>
            <a:r>
              <a:rPr lang="en-AU" dirty="0" smtClean="0"/>
              <a:t>Store </a:t>
            </a:r>
            <a:r>
              <a:rPr lang="en-AU" dirty="0"/>
              <a:t>P</a:t>
            </a:r>
            <a:r>
              <a:rPr lang="en-AU" dirty="0" smtClean="0"/>
              <a:t>erformance</a:t>
            </a:r>
            <a:endParaRPr lang="en-AU" dirty="0"/>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Correlation of trial store 77 with other stores</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277771"/>
            <a:ext cx="10058400" cy="4765001"/>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72D22-5FB1-41CA-BD0D-4E9EB04D46B3}"/>
              </a:ext>
            </a:extLst>
          </p:cNvPr>
          <p:cNvPicPr>
            <a:picLocks noChangeAspect="1"/>
          </p:cNvPicPr>
          <p:nvPr/>
        </p:nvPicPr>
        <p:blipFill>
          <a:blip r:embed="rId2"/>
          <a:stretch>
            <a:fillRect/>
          </a:stretch>
        </p:blipFill>
        <p:spPr>
          <a:xfrm>
            <a:off x="1460249" y="1158095"/>
            <a:ext cx="3391373" cy="2333951"/>
          </a:xfrm>
          <a:prstGeom prst="rect">
            <a:avLst/>
          </a:prstGeom>
        </p:spPr>
      </p:pic>
      <p:sp>
        <p:nvSpPr>
          <p:cNvPr id="2" name="Text Placeholder 1">
            <a:extLst>
              <a:ext uri="{FF2B5EF4-FFF2-40B4-BE49-F238E27FC236}">
                <a16:creationId xmlns:a16="http://schemas.microsoft.com/office/drawing/2014/main" id="{7AB4AAA1-1AAE-47FB-8610-25372A49D663}"/>
              </a:ext>
            </a:extLst>
          </p:cNvPr>
          <p:cNvSpPr>
            <a:spLocks noGrp="1"/>
          </p:cNvSpPr>
          <p:nvPr>
            <p:ph type="body" sz="quarter" idx="10"/>
          </p:nvPr>
        </p:nvSpPr>
        <p:spPr/>
        <p:txBody>
          <a:bodyPr/>
          <a:lstStyle/>
          <a:p>
            <a:r>
              <a:rPr lang="en-IN" dirty="0"/>
              <a:t>Trial store 77 vs Store 233 </a:t>
            </a:r>
          </a:p>
        </p:txBody>
      </p:sp>
      <p:pic>
        <p:nvPicPr>
          <p:cNvPr id="4" name="Picture 3">
            <a:extLst>
              <a:ext uri="{FF2B5EF4-FFF2-40B4-BE49-F238E27FC236}">
                <a16:creationId xmlns:a16="http://schemas.microsoft.com/office/drawing/2014/main" id="{73EBDE98-55D6-4347-BE9F-DA22005D713F}"/>
              </a:ext>
            </a:extLst>
          </p:cNvPr>
          <p:cNvPicPr>
            <a:picLocks noChangeAspect="1"/>
          </p:cNvPicPr>
          <p:nvPr/>
        </p:nvPicPr>
        <p:blipFill>
          <a:blip r:embed="rId3"/>
          <a:stretch>
            <a:fillRect/>
          </a:stretch>
        </p:blipFill>
        <p:spPr>
          <a:xfrm>
            <a:off x="5114896" y="1198881"/>
            <a:ext cx="3553321" cy="2372056"/>
          </a:xfrm>
          <a:prstGeom prst="rect">
            <a:avLst/>
          </a:prstGeom>
        </p:spPr>
      </p:pic>
      <p:pic>
        <p:nvPicPr>
          <p:cNvPr id="5" name="Picture 4">
            <a:extLst>
              <a:ext uri="{FF2B5EF4-FFF2-40B4-BE49-F238E27FC236}">
                <a16:creationId xmlns:a16="http://schemas.microsoft.com/office/drawing/2014/main" id="{5059D311-943C-4E1F-8AB5-F574239E0A30}"/>
              </a:ext>
            </a:extLst>
          </p:cNvPr>
          <p:cNvPicPr>
            <a:picLocks noChangeAspect="1"/>
          </p:cNvPicPr>
          <p:nvPr/>
        </p:nvPicPr>
        <p:blipFill rotWithShape="1">
          <a:blip r:embed="rId4"/>
          <a:srcRect t="-30"/>
          <a:stretch/>
        </p:blipFill>
        <p:spPr>
          <a:xfrm>
            <a:off x="1460249" y="3800672"/>
            <a:ext cx="3639058" cy="2353386"/>
          </a:xfrm>
          <a:prstGeom prst="rect">
            <a:avLst/>
          </a:prstGeom>
        </p:spPr>
      </p:pic>
      <p:pic>
        <p:nvPicPr>
          <p:cNvPr id="6" name="Picture 5">
            <a:extLst>
              <a:ext uri="{FF2B5EF4-FFF2-40B4-BE49-F238E27FC236}">
                <a16:creationId xmlns:a16="http://schemas.microsoft.com/office/drawing/2014/main" id="{D944937D-E048-40ED-BB2B-E1ADC2336CC6}"/>
              </a:ext>
            </a:extLst>
          </p:cNvPr>
          <p:cNvPicPr>
            <a:picLocks noChangeAspect="1"/>
          </p:cNvPicPr>
          <p:nvPr/>
        </p:nvPicPr>
        <p:blipFill>
          <a:blip r:embed="rId5"/>
          <a:stretch>
            <a:fillRect/>
          </a:stretch>
        </p:blipFill>
        <p:spPr>
          <a:xfrm>
            <a:off x="5210159" y="3898869"/>
            <a:ext cx="3362794" cy="2362530"/>
          </a:xfrm>
          <a:prstGeom prst="rect">
            <a:avLst/>
          </a:prstGeom>
        </p:spPr>
      </p:pic>
      <p:sp>
        <p:nvSpPr>
          <p:cNvPr id="7" name="TextBox 6">
            <a:extLst>
              <a:ext uri="{FF2B5EF4-FFF2-40B4-BE49-F238E27FC236}">
                <a16:creationId xmlns:a16="http://schemas.microsoft.com/office/drawing/2014/main" id="{0117D638-B175-46FF-A1A7-2EB3C51F6433}"/>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a:t>
            </a:r>
            <a:r>
              <a:rPr lang="en-IN" sz="1400" dirty="0" smtClean="0">
                <a:latin typeface="Roboto Light" panose="02000000000000000000" pitchFamily="2" charset="0"/>
                <a:ea typeface="Roboto Light" panose="02000000000000000000" pitchFamily="2" charset="0"/>
              </a:rPr>
              <a:t>difference between stores.</a:t>
            </a:r>
            <a:endParaRPr lang="en-IN" sz="1400"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51E70395-DB56-4B23-80D4-F1274621E89A}"/>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a:t>
            </a:r>
            <a:r>
              <a:rPr lang="en-IN" sz="1400" dirty="0" smtClean="0">
                <a:latin typeface="Roboto Light" panose="02000000000000000000" pitchFamily="2" charset="0"/>
                <a:ea typeface="Roboto Light" panose="02000000000000000000" pitchFamily="2" charset="0"/>
              </a:rPr>
              <a:t>difference.</a:t>
            </a:r>
            <a:endParaRPr lang="en-IN" sz="1400" dirty="0">
              <a:latin typeface="Roboto Light" panose="02000000000000000000" pitchFamily="2" charset="0"/>
              <a:ea typeface="Roboto Light" panose="02000000000000000000" pitchFamily="2" charset="0"/>
            </a:endParaRPr>
          </a:p>
        </p:txBody>
      </p:sp>
      <p:cxnSp>
        <p:nvCxnSpPr>
          <p:cNvPr id="11" name="Straight Connector 10">
            <a:extLst>
              <a:ext uri="{FF2B5EF4-FFF2-40B4-BE49-F238E27FC236}">
                <a16:creationId xmlns:a16="http://schemas.microsoft.com/office/drawing/2014/main" id="{9A737898-D2AF-46B8-9C6C-44AAE202E543}"/>
              </a:ext>
            </a:extLst>
          </p:cNvPr>
          <p:cNvCxnSpPr/>
          <p:nvPr/>
        </p:nvCxnSpPr>
        <p:spPr>
          <a:xfrm>
            <a:off x="1196975" y="3608583"/>
            <a:ext cx="10943772"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902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Correlation of trial store 86 with other stores</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170707"/>
            <a:ext cx="10058400" cy="4765001"/>
          </a:xfrm>
          <a:prstGeom prst="rect">
            <a:avLst/>
          </a:prstGeom>
        </p:spPr>
      </p:pic>
    </p:spTree>
    <p:extLst>
      <p:ext uri="{BB962C8B-B14F-4D97-AF65-F5344CB8AC3E}">
        <p14:creationId xmlns:p14="http://schemas.microsoft.com/office/powerpoint/2010/main" val="90823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BFAD7-498B-498A-A4E9-82B1C33863DC}"/>
              </a:ext>
            </a:extLst>
          </p:cNvPr>
          <p:cNvSpPr>
            <a:spLocks noGrp="1"/>
          </p:cNvSpPr>
          <p:nvPr>
            <p:ph type="body" sz="quarter" idx="10"/>
          </p:nvPr>
        </p:nvSpPr>
        <p:spPr/>
        <p:txBody>
          <a:bodyPr/>
          <a:lstStyle/>
          <a:p>
            <a:r>
              <a:rPr lang="en-IN" dirty="0"/>
              <a:t>Trial store 86 vs Store 155 </a:t>
            </a:r>
          </a:p>
          <a:p>
            <a:endParaRPr lang="en-IN" dirty="0"/>
          </a:p>
        </p:txBody>
      </p:sp>
      <p:pic>
        <p:nvPicPr>
          <p:cNvPr id="3" name="Picture 2">
            <a:extLst>
              <a:ext uri="{FF2B5EF4-FFF2-40B4-BE49-F238E27FC236}">
                <a16:creationId xmlns:a16="http://schemas.microsoft.com/office/drawing/2014/main" id="{825EBE6F-3DF7-45DE-B2FF-AD056DC89635}"/>
              </a:ext>
            </a:extLst>
          </p:cNvPr>
          <p:cNvPicPr>
            <a:picLocks noChangeAspect="1"/>
          </p:cNvPicPr>
          <p:nvPr/>
        </p:nvPicPr>
        <p:blipFill>
          <a:blip r:embed="rId3"/>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id="{C549A73F-23CB-40ED-87B8-F5718DEA0D30}"/>
              </a:ext>
            </a:extLst>
          </p:cNvPr>
          <p:cNvPicPr>
            <a:picLocks noChangeAspect="1"/>
          </p:cNvPicPr>
          <p:nvPr/>
        </p:nvPicPr>
        <p:blipFill>
          <a:blip r:embed="rId4"/>
          <a:stretch>
            <a:fillRect/>
          </a:stretch>
        </p:blipFill>
        <p:spPr>
          <a:xfrm>
            <a:off x="5156375" y="846518"/>
            <a:ext cx="3580394" cy="2516506"/>
          </a:xfrm>
          <a:prstGeom prst="rect">
            <a:avLst/>
          </a:prstGeom>
        </p:spPr>
      </p:pic>
      <p:pic>
        <p:nvPicPr>
          <p:cNvPr id="5" name="Picture 4">
            <a:extLst>
              <a:ext uri="{FF2B5EF4-FFF2-40B4-BE49-F238E27FC236}">
                <a16:creationId xmlns:a16="http://schemas.microsoft.com/office/drawing/2014/main" id="{D6564C5E-FC0A-4B0C-B5E0-A1AD50B055B2}"/>
              </a:ext>
            </a:extLst>
          </p:cNvPr>
          <p:cNvPicPr>
            <a:picLocks noChangeAspect="1"/>
          </p:cNvPicPr>
          <p:nvPr/>
        </p:nvPicPr>
        <p:blipFill>
          <a:blip r:embed="rId5"/>
          <a:stretch>
            <a:fillRect/>
          </a:stretch>
        </p:blipFill>
        <p:spPr>
          <a:xfrm>
            <a:off x="1196975" y="3505209"/>
            <a:ext cx="3797360" cy="2585666"/>
          </a:xfrm>
          <a:prstGeom prst="rect">
            <a:avLst/>
          </a:prstGeom>
        </p:spPr>
      </p:pic>
      <p:pic>
        <p:nvPicPr>
          <p:cNvPr id="6" name="Picture 5">
            <a:extLst>
              <a:ext uri="{FF2B5EF4-FFF2-40B4-BE49-F238E27FC236}">
                <a16:creationId xmlns:a16="http://schemas.microsoft.com/office/drawing/2014/main" id="{D5C04ABE-8E30-488B-B8FB-4808FEBD620B}"/>
              </a:ext>
            </a:extLst>
          </p:cNvPr>
          <p:cNvPicPr>
            <a:picLocks noChangeAspect="1"/>
          </p:cNvPicPr>
          <p:nvPr/>
        </p:nvPicPr>
        <p:blipFill>
          <a:blip r:embed="rId6"/>
          <a:stretch>
            <a:fillRect/>
          </a:stretch>
        </p:blipFill>
        <p:spPr>
          <a:xfrm>
            <a:off x="5200333" y="3505208"/>
            <a:ext cx="3580393" cy="2478733"/>
          </a:xfrm>
          <a:prstGeom prst="rect">
            <a:avLst/>
          </a:prstGeom>
        </p:spPr>
      </p:pic>
      <p:cxnSp>
        <p:nvCxnSpPr>
          <p:cNvPr id="8" name="Straight Connector 7">
            <a:extLst>
              <a:ext uri="{FF2B5EF4-FFF2-40B4-BE49-F238E27FC236}">
                <a16:creationId xmlns:a16="http://schemas.microsoft.com/office/drawing/2014/main" id="{ACF71A5F-0975-4098-9DA1-EAF45BA3FE26}"/>
              </a:ext>
            </a:extLst>
          </p:cNvPr>
          <p:cNvCxnSpPr>
            <a:cxnSpLocks/>
          </p:cNvCxnSpPr>
          <p:nvPr/>
        </p:nvCxnSpPr>
        <p:spPr>
          <a:xfrm>
            <a:off x="1196974" y="3440366"/>
            <a:ext cx="10878289" cy="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E8A3657-E505-47A5-87D1-DC0EBEF94922}"/>
              </a:ext>
            </a:extLst>
          </p:cNvPr>
          <p:cNvSpPr txBox="1"/>
          <p:nvPr/>
        </p:nvSpPr>
        <p:spPr>
          <a:xfrm>
            <a:off x="8830257" y="103018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a:t>
            </a:r>
            <a:r>
              <a:rPr lang="en-IN" sz="1400" b="1" dirty="0" err="1">
                <a:latin typeface="Roboto Light" panose="02000000000000000000" pitchFamily="2" charset="0"/>
                <a:ea typeface="Roboto Light" panose="02000000000000000000" pitchFamily="2" charset="0"/>
              </a:rPr>
              <a:t>pretrial</a:t>
            </a:r>
            <a:r>
              <a:rPr lang="en-IN" sz="1400" b="1" dirty="0">
                <a:latin typeface="Roboto Light" panose="02000000000000000000" pitchFamily="2" charset="0"/>
                <a:ea typeface="Roboto Light" panose="02000000000000000000" pitchFamily="2" charset="0"/>
              </a:rPr>
              <a:t> </a:t>
            </a:r>
            <a:r>
              <a:rPr lang="en-IN" sz="1400" b="1" dirty="0" smtClean="0">
                <a:latin typeface="Roboto Light" panose="02000000000000000000" pitchFamily="2" charset="0"/>
                <a:ea typeface="Roboto Light" panose="02000000000000000000" pitchFamily="2" charset="0"/>
              </a:rPr>
              <a:t>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1F677CAD-0D18-4E91-9BD3-0194B92E729D}"/>
              </a:ext>
            </a:extLst>
          </p:cNvPr>
          <p:cNvSpPr txBox="1"/>
          <p:nvPr/>
        </p:nvSpPr>
        <p:spPr>
          <a:xfrm>
            <a:off x="9013167" y="37595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Tree>
    <p:extLst>
      <p:ext uri="{BB962C8B-B14F-4D97-AF65-F5344CB8AC3E}">
        <p14:creationId xmlns:p14="http://schemas.microsoft.com/office/powerpoint/2010/main" val="575597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Correlation of trial store 88 with other stores</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170707"/>
            <a:ext cx="10058400" cy="4765001"/>
          </a:xfrm>
          <a:prstGeom prst="rect">
            <a:avLst/>
          </a:prstGeom>
        </p:spPr>
      </p:pic>
    </p:spTree>
    <p:extLst>
      <p:ext uri="{BB962C8B-B14F-4D97-AF65-F5344CB8AC3E}">
        <p14:creationId xmlns:p14="http://schemas.microsoft.com/office/powerpoint/2010/main" val="396395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E0DC8-5EB8-4FED-9493-C055997CB1DE}"/>
              </a:ext>
            </a:extLst>
          </p:cNvPr>
          <p:cNvPicPr>
            <a:picLocks noChangeAspect="1"/>
          </p:cNvPicPr>
          <p:nvPr/>
        </p:nvPicPr>
        <p:blipFill>
          <a:blip r:embed="rId2"/>
          <a:stretch>
            <a:fillRect/>
          </a:stretch>
        </p:blipFill>
        <p:spPr>
          <a:xfrm>
            <a:off x="4793792" y="803034"/>
            <a:ext cx="3764957" cy="2706404"/>
          </a:xfrm>
          <a:prstGeom prst="rect">
            <a:avLst/>
          </a:prstGeom>
        </p:spPr>
      </p:pic>
      <p:pic>
        <p:nvPicPr>
          <p:cNvPr id="3" name="Picture 2">
            <a:extLst>
              <a:ext uri="{FF2B5EF4-FFF2-40B4-BE49-F238E27FC236}">
                <a16:creationId xmlns:a16="http://schemas.microsoft.com/office/drawing/2014/main" id="{346036A7-9FC9-46D9-985C-F43327DE5842}"/>
              </a:ext>
            </a:extLst>
          </p:cNvPr>
          <p:cNvPicPr>
            <a:picLocks noChangeAspect="1"/>
          </p:cNvPicPr>
          <p:nvPr/>
        </p:nvPicPr>
        <p:blipFill>
          <a:blip r:embed="rId3"/>
          <a:stretch>
            <a:fillRect/>
          </a:stretch>
        </p:blipFill>
        <p:spPr>
          <a:xfrm>
            <a:off x="950909" y="883473"/>
            <a:ext cx="3861073" cy="2545527"/>
          </a:xfrm>
          <a:prstGeom prst="rect">
            <a:avLst/>
          </a:prstGeom>
        </p:spPr>
      </p:pic>
      <p:pic>
        <p:nvPicPr>
          <p:cNvPr id="6" name="Picture 5">
            <a:extLst>
              <a:ext uri="{FF2B5EF4-FFF2-40B4-BE49-F238E27FC236}">
                <a16:creationId xmlns:a16="http://schemas.microsoft.com/office/drawing/2014/main" id="{5F33FFD4-BB82-4EA2-BE5A-6192781EA357}"/>
              </a:ext>
            </a:extLst>
          </p:cNvPr>
          <p:cNvPicPr>
            <a:picLocks noChangeAspect="1"/>
          </p:cNvPicPr>
          <p:nvPr/>
        </p:nvPicPr>
        <p:blipFill>
          <a:blip r:embed="rId4"/>
          <a:stretch>
            <a:fillRect/>
          </a:stretch>
        </p:blipFill>
        <p:spPr>
          <a:xfrm>
            <a:off x="950909" y="3488272"/>
            <a:ext cx="3792983" cy="2685783"/>
          </a:xfrm>
          <a:prstGeom prst="rect">
            <a:avLst/>
          </a:prstGeom>
        </p:spPr>
      </p:pic>
      <p:pic>
        <p:nvPicPr>
          <p:cNvPr id="7" name="Picture 6">
            <a:extLst>
              <a:ext uri="{FF2B5EF4-FFF2-40B4-BE49-F238E27FC236}">
                <a16:creationId xmlns:a16="http://schemas.microsoft.com/office/drawing/2014/main" id="{B839C145-42A7-4149-985B-90D2C2CE3C4E}"/>
              </a:ext>
            </a:extLst>
          </p:cNvPr>
          <p:cNvPicPr>
            <a:picLocks noChangeAspect="1"/>
          </p:cNvPicPr>
          <p:nvPr/>
        </p:nvPicPr>
        <p:blipFill>
          <a:blip r:embed="rId5"/>
          <a:stretch>
            <a:fillRect/>
          </a:stretch>
        </p:blipFill>
        <p:spPr>
          <a:xfrm>
            <a:off x="4811982" y="3429000"/>
            <a:ext cx="3842883" cy="2801871"/>
          </a:xfrm>
          <a:prstGeom prst="rect">
            <a:avLst/>
          </a:prstGeom>
        </p:spPr>
      </p:pic>
      <p:cxnSp>
        <p:nvCxnSpPr>
          <p:cNvPr id="9" name="Straight Connector 8">
            <a:extLst>
              <a:ext uri="{FF2B5EF4-FFF2-40B4-BE49-F238E27FC236}">
                <a16:creationId xmlns:a16="http://schemas.microsoft.com/office/drawing/2014/main" id="{8A89357B-B785-4B25-B889-597C238B2186}"/>
              </a:ext>
            </a:extLst>
          </p:cNvPr>
          <p:cNvCxnSpPr>
            <a:cxnSpLocks/>
          </p:cNvCxnSpPr>
          <p:nvPr/>
        </p:nvCxnSpPr>
        <p:spPr>
          <a:xfrm>
            <a:off x="1196975" y="3429000"/>
            <a:ext cx="10777311"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E35468-C219-44F9-869A-21D497BE15A1}"/>
              </a:ext>
            </a:extLst>
          </p:cNvPr>
          <p:cNvSpPr txBox="1"/>
          <p:nvPr/>
        </p:nvSpPr>
        <p:spPr>
          <a:xfrm>
            <a:off x="8718117" y="11026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a:t>
            </a:r>
            <a:r>
              <a:rPr lang="en-IN" sz="1400" b="1" dirty="0" err="1">
                <a:latin typeface="Roboto Light" panose="02000000000000000000" pitchFamily="2" charset="0"/>
                <a:ea typeface="Roboto Light" panose="02000000000000000000" pitchFamily="2" charset="0"/>
              </a:rPr>
              <a:t>pretrial</a:t>
            </a:r>
            <a:r>
              <a:rPr lang="en-IN" sz="1400" b="1" dirty="0">
                <a:latin typeface="Roboto Light" panose="02000000000000000000" pitchFamily="2" charset="0"/>
                <a:ea typeface="Roboto Light" panose="02000000000000000000" pitchFamily="2" charset="0"/>
              </a:rPr>
              <a:t> </a:t>
            </a:r>
            <a:r>
              <a:rPr lang="en-IN" sz="1400" b="1" dirty="0" smtClean="0">
                <a:latin typeface="Roboto Light" panose="02000000000000000000" pitchFamily="2" charset="0"/>
                <a:ea typeface="Roboto Light" panose="02000000000000000000" pitchFamily="2" charset="0"/>
              </a:rPr>
              <a:t>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3" name="TextBox 12">
            <a:extLst>
              <a:ext uri="{FF2B5EF4-FFF2-40B4-BE49-F238E27FC236}">
                <a16:creationId xmlns:a16="http://schemas.microsoft.com/office/drawing/2014/main" id="{0826AD63-77CF-447E-9865-B96FFE468198}"/>
              </a:ext>
            </a:extLst>
          </p:cNvPr>
          <p:cNvSpPr txBox="1"/>
          <p:nvPr/>
        </p:nvSpPr>
        <p:spPr>
          <a:xfrm>
            <a:off x="8718117" y="3858368"/>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
        <p:nvSpPr>
          <p:cNvPr id="15" name="Text Placeholder 14">
            <a:extLst>
              <a:ext uri="{FF2B5EF4-FFF2-40B4-BE49-F238E27FC236}">
                <a16:creationId xmlns:a16="http://schemas.microsoft.com/office/drawing/2014/main" id="{01C8E154-091B-47C8-A64F-5C9136685A6E}"/>
              </a:ext>
            </a:extLst>
          </p:cNvPr>
          <p:cNvSpPr>
            <a:spLocks noGrp="1"/>
          </p:cNvSpPr>
          <p:nvPr>
            <p:ph type="body" sz="quarter" idx="10"/>
          </p:nvPr>
        </p:nvSpPr>
        <p:spPr/>
        <p:txBody>
          <a:bodyPr/>
          <a:lstStyle/>
          <a:p>
            <a:r>
              <a:rPr lang="en-IN" dirty="0"/>
              <a:t>Trial store 88 vs Store </a:t>
            </a:r>
            <a:r>
              <a:rPr lang="en-IN" dirty="0" smtClean="0"/>
              <a:t>237</a:t>
            </a:r>
            <a:endParaRPr lang="en-IN" dirty="0"/>
          </a:p>
        </p:txBody>
      </p:sp>
    </p:spTree>
    <p:extLst>
      <p:ext uri="{BB962C8B-B14F-4D97-AF65-F5344CB8AC3E}">
        <p14:creationId xmlns:p14="http://schemas.microsoft.com/office/powerpoint/2010/main" val="257974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Trial Store Performance</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p:cNvSpPr txBox="1"/>
          <p:nvPr/>
        </p:nvSpPr>
        <p:spPr>
          <a:xfrm>
            <a:off x="1196975" y="1277771"/>
            <a:ext cx="10479600" cy="2035055"/>
          </a:xfrm>
          <a:prstGeom prst="rect">
            <a:avLst/>
          </a:prstGeom>
          <a:noFill/>
        </p:spPr>
        <p:txBody>
          <a:bodyPr wrap="none" lIns="0" tIns="0" rIns="0" bIns="0" rtlCol="0" anchor="t">
            <a:noAutofit/>
          </a:bodyPr>
          <a:lstStyle/>
          <a:p>
            <a:pPr algn="l"/>
            <a:r>
              <a:rPr lang="en-US" sz="1400" dirty="0" smtClean="0">
                <a:latin typeface="Roboto Light" panose="02000000000000000000" pitchFamily="2" charset="0"/>
                <a:ea typeface="Roboto Light" panose="02000000000000000000" pitchFamily="2" charset="0"/>
              </a:rPr>
              <a:t>From the above graphs we can see that every trial store out-performed its individual control store. There was hike in sales for every</a:t>
            </a:r>
          </a:p>
          <a:p>
            <a:pPr algn="l">
              <a:lnSpc>
                <a:spcPct val="150000"/>
              </a:lnSpc>
            </a:pPr>
            <a:r>
              <a:rPr lang="en-US" sz="1400" dirty="0" smtClean="0">
                <a:latin typeface="Roboto Light" panose="02000000000000000000" pitchFamily="2" charset="0"/>
                <a:ea typeface="Roboto Light" panose="02000000000000000000" pitchFamily="2" charset="0"/>
              </a:rPr>
              <a:t> trial store in the trial period. We can say that the trial stores were successful in rising the sales.</a:t>
            </a:r>
            <a:endParaRPr lang="en-IN" sz="14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a:t>
            </a:r>
            <a:r>
              <a:rPr lang="en-AU" sz="1400" dirty="0" smtClean="0">
                <a:latin typeface="Roboto" panose="02000000000000000000" pitchFamily="2" charset="0"/>
                <a:ea typeface="Roboto" panose="02000000000000000000" pitchFamily="2" charset="0"/>
                <a:cs typeface="Roboto" panose="02000000000000000000" pitchFamily="2" charset="0"/>
              </a:rPr>
              <a:t>1 </a:t>
            </a:r>
          </a:p>
          <a:p>
            <a:pPr algn="l"/>
            <a:r>
              <a:rPr lang="en-AU" sz="1400" dirty="0" smtClean="0">
                <a:latin typeface="Roboto" panose="02000000000000000000" pitchFamily="2" charset="0"/>
                <a:ea typeface="Roboto" panose="02000000000000000000" pitchFamily="2" charset="0"/>
                <a:cs typeface="Roboto" panose="02000000000000000000" pitchFamily="2" charset="0"/>
              </a:rPr>
              <a:t>Customer Analytics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a:t>
            </a:r>
            <a:r>
              <a:rPr lang="en-AU" sz="1400" dirty="0" smtClean="0">
                <a:latin typeface="Roboto" panose="02000000000000000000" pitchFamily="2" charset="0"/>
                <a:ea typeface="Roboto" panose="02000000000000000000" pitchFamily="2" charset="0"/>
                <a:cs typeface="Roboto" panose="02000000000000000000" pitchFamily="2" charset="0"/>
              </a:rPr>
              <a:t>2</a:t>
            </a:r>
          </a:p>
          <a:p>
            <a:pPr algn="l"/>
            <a:r>
              <a:rPr lang="en-AU" sz="1400" dirty="0" smtClean="0">
                <a:latin typeface="Roboto" panose="02000000000000000000" pitchFamily="2" charset="0"/>
                <a:ea typeface="Roboto" panose="02000000000000000000" pitchFamily="2" charset="0"/>
                <a:cs typeface="Roboto" panose="02000000000000000000" pitchFamily="2" charset="0"/>
              </a:rPr>
              <a:t>Trial Store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lnSpc>
                <a:spcPct val="150000"/>
              </a:lnSpc>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 sales of chips increased substantially prior to Christmas. </a:t>
            </a:r>
            <a:r>
              <a:rPr lang="en-AU" sz="1200" dirty="0" smtClean="0">
                <a:latin typeface="Roboto Light" panose="02000000000000000000" pitchFamily="2" charset="0"/>
                <a:ea typeface="Roboto Light" panose="02000000000000000000" pitchFamily="2" charset="0"/>
              </a:rPr>
              <a:t>But there is no transaction on Christmas Day.</a:t>
            </a:r>
          </a:p>
          <a:p>
            <a:pPr marL="171450" indent="-171450" algn="l">
              <a:lnSpc>
                <a:spcPct val="150000"/>
              </a:lnSpc>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Mainstream Retirees and older singles/couples are the most common customers and also contribute 25% of sales revenue.</a:t>
            </a:r>
          </a:p>
          <a:p>
            <a:pPr marL="171450" indent="-171450" algn="l">
              <a:lnSpc>
                <a:spcPct val="150000"/>
              </a:lnSpc>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Kettle is the most popular brand followed by Doritos and Smiths.</a:t>
            </a:r>
          </a:p>
          <a:p>
            <a:pPr marL="171450" indent="-171450" algn="l">
              <a:lnSpc>
                <a:spcPct val="150000"/>
              </a:lnSpc>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Consumers seems to buy more chips which ranges from $4.0 to $5.5.</a:t>
            </a:r>
          </a:p>
          <a:p>
            <a:pPr marL="171450" indent="-171450" algn="l">
              <a:lnSpc>
                <a:spcPct val="150000"/>
              </a:lnSpc>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 store must focus on Mainstream and budget consumers.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lnSpc>
                <a:spcPct val="150000"/>
              </a:lnSpc>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Store 77, 86 and 88 were considered as trial store. We found out 233, 237 and 155 as control stores respectively.</a:t>
            </a:r>
          </a:p>
          <a:p>
            <a:pPr marL="171450" indent="-171450">
              <a:lnSpc>
                <a:spcPct val="150000"/>
              </a:lnSpc>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There was rise in sales for all the trial stores during trial period.</a:t>
            </a:r>
            <a:endParaRPr lang="en-AU" sz="1200" dirty="0" smtClean="0">
              <a:latin typeface="Roboto Light" panose="02000000000000000000" pitchFamily="2" charset="0"/>
              <a:ea typeface="Roboto Light" panose="02000000000000000000" pitchFamily="2" charset="0"/>
            </a:endParaRPr>
          </a:p>
          <a:p>
            <a:pPr marL="171450" indent="-171450">
              <a:lnSpc>
                <a:spcPct val="150000"/>
              </a:lnSpc>
              <a:buFont typeface="Arial" panose="020B0604020202020204" pitchFamily="34" charset="0"/>
              <a:buChar char="•"/>
            </a:pPr>
            <a:r>
              <a:rPr lang="en-US" sz="1200" dirty="0">
                <a:solidFill>
                  <a:srgbClr val="000000"/>
                </a:solidFill>
              </a:rPr>
              <a:t>The results for trial stores 77 and 88 during the trial period show a significant difference in at least two of the three trial months but this is not the case for trial store 86. </a:t>
            </a:r>
            <a:endParaRPr lang="en-US" sz="1200" dirty="0" smtClean="0">
              <a:solidFill>
                <a:srgbClr val="000000"/>
              </a:solidFill>
            </a:endParaRPr>
          </a:p>
          <a:p>
            <a:pPr marL="171450" indent="-171450">
              <a:lnSpc>
                <a:spcPct val="150000"/>
              </a:lnSpc>
              <a:buFont typeface="Arial" panose="020B0604020202020204" pitchFamily="34" charset="0"/>
              <a:buChar char="•"/>
            </a:pPr>
            <a:r>
              <a:rPr lang="en-US" sz="1200" dirty="0" smtClean="0">
                <a:solidFill>
                  <a:srgbClr val="000000"/>
                </a:solidFill>
                <a:ea typeface="Roboto Light" panose="02000000000000000000" pitchFamily="2" charset="0"/>
              </a:rPr>
              <a:t>The trial store 88 also saw a increase in sales in trial period but insignificant to it’s control store.</a:t>
            </a:r>
            <a:endParaRPr lang="en-AU" sz="1200" dirty="0">
              <a:ea typeface="Roboto Light" panose="02000000000000000000" pitchFamily="2" charset="0"/>
            </a:endParaRPr>
          </a:p>
          <a:p>
            <a:pPr marL="171450" indent="-171450">
              <a:lnSpc>
                <a:spcPct val="150000"/>
              </a:lnSpc>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smtClean="0"/>
              <a:t>Customer Analytics</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There is hike in sales of chips in </a:t>
            </a:r>
            <a:r>
              <a:rPr lang="en-AU" dirty="0" smtClean="0"/>
              <a:t>D</a:t>
            </a:r>
            <a:r>
              <a:rPr lang="en-AU" dirty="0" smtClean="0"/>
              <a:t>ecember.</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31" y="1277771"/>
            <a:ext cx="10343213" cy="442459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t>
            </a:r>
            <a:r>
              <a:rPr lang="en-AU" dirty="0" smtClean="0"/>
              <a:t>ommentary on affluence and its effect on consumer buying for the category of chips</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TextBox 4"/>
          <p:cNvSpPr txBox="1"/>
          <p:nvPr/>
        </p:nvSpPr>
        <p:spPr>
          <a:xfrm>
            <a:off x="1196974" y="1753849"/>
            <a:ext cx="10135589" cy="4002374"/>
          </a:xfrm>
          <a:prstGeom prst="rect">
            <a:avLst/>
          </a:prstGeom>
          <a:noFill/>
        </p:spPr>
        <p:txBody>
          <a:bodyPr wrap="none" lIns="0" tIns="0" rIns="0" bIns="0" rtlCol="0" anchor="t">
            <a:noAutofit/>
          </a:bodyPr>
          <a:lstStyle/>
          <a:p>
            <a:pPr marL="285750" indent="-285750" algn="l">
              <a:lnSpc>
                <a:spcPct val="150000"/>
              </a:lnSpc>
              <a:buFont typeface="Arial" panose="020B0604020202020204" pitchFamily="34" charset="0"/>
              <a:buChar char="•"/>
            </a:pPr>
            <a:r>
              <a:rPr lang="en-US" sz="1400" dirty="0" smtClean="0">
                <a:latin typeface="Roboto Light" panose="02000000000000000000" pitchFamily="2" charset="0"/>
                <a:ea typeface="Roboto Light" panose="02000000000000000000" pitchFamily="2" charset="0"/>
              </a:rPr>
              <a:t>Mainstream Retirees and Mainstream older singles/couples are the most common customers and also contribute 25% of </a:t>
            </a:r>
          </a:p>
          <a:p>
            <a:pPr algn="l">
              <a:lnSpc>
                <a:spcPct val="150000"/>
              </a:lnSpc>
            </a:pPr>
            <a:r>
              <a:rPr lang="en-US" sz="1400" dirty="0" smtClean="0">
                <a:latin typeface="Roboto Light" panose="02000000000000000000" pitchFamily="2" charset="0"/>
                <a:ea typeface="Roboto Light" panose="02000000000000000000" pitchFamily="2" charset="0"/>
              </a:rPr>
              <a:t>       </a:t>
            </a:r>
            <a:r>
              <a:rPr lang="en-IN" sz="1400" dirty="0" smtClean="0">
                <a:latin typeface="Roboto Light" panose="02000000000000000000" pitchFamily="2" charset="0"/>
                <a:ea typeface="Roboto Light" panose="02000000000000000000" pitchFamily="2" charset="0"/>
              </a:rPr>
              <a:t>sales revenue.</a:t>
            </a:r>
          </a:p>
          <a:p>
            <a:pPr marL="285750" indent="-285750" algn="l">
              <a:lnSpc>
                <a:spcPct val="150000"/>
              </a:lnSpc>
              <a:buFont typeface="Arial" panose="020B0604020202020204" pitchFamily="34" charset="0"/>
              <a:buChar char="•"/>
            </a:pPr>
            <a:r>
              <a:rPr lang="en-US" sz="1400" dirty="0" smtClean="0">
                <a:latin typeface="Roboto Light" panose="02000000000000000000" pitchFamily="2" charset="0"/>
                <a:ea typeface="Roboto Light" panose="02000000000000000000" pitchFamily="2" charset="0"/>
              </a:rPr>
              <a:t>Kettle is the most popular brand followed by Doritos and Smiths. They must be in stock </a:t>
            </a:r>
            <a:r>
              <a:rPr lang="en-US" sz="1400" dirty="0" err="1" smtClean="0">
                <a:latin typeface="Roboto Light" panose="02000000000000000000" pitchFamily="2" charset="0"/>
                <a:ea typeface="Roboto Light" panose="02000000000000000000" pitchFamily="2" charset="0"/>
              </a:rPr>
              <a:t>everytime</a:t>
            </a:r>
            <a:r>
              <a:rPr lang="en-US" sz="1400" dirty="0" smtClean="0">
                <a:latin typeface="Roboto Light" panose="02000000000000000000" pitchFamily="2" charset="0"/>
                <a:ea typeface="Roboto Light" panose="02000000000000000000" pitchFamily="2" charset="0"/>
              </a:rPr>
              <a:t>. Also make sure to have</a:t>
            </a:r>
          </a:p>
          <a:p>
            <a:pPr algn="l">
              <a:lnSpc>
                <a:spcPct val="150000"/>
              </a:lnSpc>
            </a:pPr>
            <a:r>
              <a:rPr lang="en-US" sz="1400" dirty="0">
                <a:latin typeface="Roboto Light" panose="02000000000000000000" pitchFamily="2" charset="0"/>
                <a:ea typeface="Roboto Light" panose="02000000000000000000" pitchFamily="2" charset="0"/>
              </a:rPr>
              <a:t> </a:t>
            </a:r>
            <a:r>
              <a:rPr lang="en-US" sz="1400" dirty="0" smtClean="0">
                <a:latin typeface="Roboto Light" panose="02000000000000000000" pitchFamily="2" charset="0"/>
                <a:ea typeface="Roboto Light" panose="02000000000000000000" pitchFamily="2" charset="0"/>
              </a:rPr>
              <a:t>      175grams packets, as they are the most sold. Try to have even number of packets, since consumers love to buy 2 packets at</a:t>
            </a:r>
          </a:p>
          <a:p>
            <a:pPr algn="l">
              <a:lnSpc>
                <a:spcPct val="150000"/>
              </a:lnSpc>
            </a:pPr>
            <a:r>
              <a:rPr lang="en-US" sz="1400" dirty="0" smtClean="0">
                <a:latin typeface="Roboto Light" panose="02000000000000000000" pitchFamily="2" charset="0"/>
                <a:ea typeface="Roboto Light" panose="02000000000000000000" pitchFamily="2" charset="0"/>
              </a:rPr>
              <a:t>       once.</a:t>
            </a:r>
          </a:p>
          <a:p>
            <a:pPr marL="285750" indent="-285750" algn="l">
              <a:lnSpc>
                <a:spcPct val="150000"/>
              </a:lnSpc>
              <a:buFont typeface="Arial" panose="020B0604020202020204" pitchFamily="34" charset="0"/>
              <a:buChar char="•"/>
            </a:pPr>
            <a:r>
              <a:rPr lang="en-US" sz="1400" dirty="0" smtClean="0">
                <a:latin typeface="Roboto Light" panose="02000000000000000000" pitchFamily="2" charset="0"/>
                <a:ea typeface="Roboto Light" panose="02000000000000000000" pitchFamily="2" charset="0"/>
              </a:rPr>
              <a:t>Consumers buy chips which ranges from  $4.0 to $5.5. Make sure to have them in surplus quantity.</a:t>
            </a:r>
          </a:p>
          <a:p>
            <a:pPr marL="285750" indent="-285750" algn="l">
              <a:lnSpc>
                <a:spcPct val="150000"/>
              </a:lnSpc>
              <a:buFont typeface="Arial" panose="020B0604020202020204" pitchFamily="34" charset="0"/>
              <a:buChar char="•"/>
            </a:pPr>
            <a:r>
              <a:rPr lang="en-US" sz="1400" dirty="0" smtClean="0">
                <a:latin typeface="Roboto Light" panose="02000000000000000000" pitchFamily="2" charset="0"/>
                <a:ea typeface="Roboto Light" panose="02000000000000000000" pitchFamily="2" charset="0"/>
              </a:rPr>
              <a:t>The store must focus on Mainstream/Budget consumers rather than Premium consumers.</a:t>
            </a:r>
            <a:endParaRPr lang="en-IN" sz="1400" dirty="0" smtClean="0">
              <a:latin typeface="Roboto Light" panose="02000000000000000000" pitchFamily="2" charset="0"/>
              <a:ea typeface="Roboto Light" panose="02000000000000000000" pitchFamily="2" charset="0"/>
            </a:endParaRPr>
          </a:p>
          <a:p>
            <a:pPr marL="285750" indent="-285750" algn="l">
              <a:lnSpc>
                <a:spcPct val="150000"/>
              </a:lnSpc>
              <a:buFont typeface="Arial" panose="020B0604020202020204" pitchFamily="34" charset="0"/>
              <a:buChar char="•"/>
            </a:pPr>
            <a:endParaRPr lang="en-US" sz="1400" dirty="0"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a:t>
            </a:r>
            <a:r>
              <a:rPr lang="en-AU" dirty="0" smtClean="0"/>
              <a:t>roportion </a:t>
            </a:r>
            <a:r>
              <a:rPr lang="en-AU" dirty="0"/>
              <a:t>of customers by affluence and life </a:t>
            </a:r>
            <a:r>
              <a:rPr lang="en-AU" dirty="0" smtClean="0"/>
              <a:t>stage. </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p:cNvPicPr>
            <a:picLocks noChangeAspect="1"/>
          </p:cNvPicPr>
          <p:nvPr/>
        </p:nvPicPr>
        <p:blipFill>
          <a:blip r:embed="rId3"/>
          <a:stretch>
            <a:fillRect/>
          </a:stretch>
        </p:blipFill>
        <p:spPr>
          <a:xfrm>
            <a:off x="1690627" y="1639966"/>
            <a:ext cx="9492295" cy="4676037"/>
          </a:xfrm>
          <a:prstGeom prst="rect">
            <a:avLst/>
          </a:prstGeom>
        </p:spPr>
      </p:pic>
      <p:sp>
        <p:nvSpPr>
          <p:cNvPr id="6" name="TextBox 5"/>
          <p:cNvSpPr txBox="1"/>
          <p:nvPr/>
        </p:nvSpPr>
        <p:spPr>
          <a:xfrm>
            <a:off x="2668249" y="1277771"/>
            <a:ext cx="8199619" cy="362196"/>
          </a:xfrm>
          <a:prstGeom prst="rect">
            <a:avLst/>
          </a:prstGeom>
          <a:noFill/>
        </p:spPr>
        <p:txBody>
          <a:bodyPr wrap="none" lIns="0" tIns="0" rIns="0" bIns="0" rtlCol="0" anchor="t">
            <a:noAutofit/>
          </a:bodyPr>
          <a:lstStyle/>
          <a:p>
            <a:pPr algn="l"/>
            <a:r>
              <a:rPr lang="en-US" sz="1400" dirty="0" smtClean="0">
                <a:latin typeface="Roboto Light" panose="02000000000000000000" pitchFamily="2" charset="0"/>
                <a:ea typeface="Roboto Light" panose="02000000000000000000" pitchFamily="2" charset="0"/>
              </a:rPr>
              <a:t>Mainstream Retirees and Young Singles/Couples outlast other customers in the store.</a:t>
            </a:r>
            <a:endParaRPr lang="en-IN" sz="14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Influence of product brand on sales</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398" y="939904"/>
            <a:ext cx="8974656" cy="5565827"/>
          </a:xfrm>
          <a:prstGeom prst="rect">
            <a:avLst/>
          </a:prstGeom>
        </p:spPr>
      </p:pic>
    </p:spTree>
    <p:extLst>
      <p:ext uri="{BB962C8B-B14F-4D97-AF65-F5344CB8AC3E}">
        <p14:creationId xmlns:p14="http://schemas.microsoft.com/office/powerpoint/2010/main" val="68729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Influence of product weight on sales</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999866"/>
            <a:ext cx="9708256" cy="5266024"/>
          </a:xfrm>
          <a:prstGeom prst="rect">
            <a:avLst/>
          </a:prstGeom>
        </p:spPr>
      </p:pic>
    </p:spTree>
    <p:extLst>
      <p:ext uri="{BB962C8B-B14F-4D97-AF65-F5344CB8AC3E}">
        <p14:creationId xmlns:p14="http://schemas.microsoft.com/office/powerpoint/2010/main" val="239432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6584</TotalTime>
  <Words>820</Words>
  <Application>Microsoft Office PowerPoint</Application>
  <PresentationFormat>Widescreen</PresentationFormat>
  <Paragraphs>85</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vt:lpstr>
      <vt:lpstr>Arial</vt:lpstr>
      <vt:lpstr>Calibri</vt:lpstr>
      <vt:lpstr>Roboto Medium</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Sourabh S</cp:lastModifiedBy>
  <cp:revision>479</cp:revision>
  <dcterms:created xsi:type="dcterms:W3CDTF">2018-02-07T23:23:24Z</dcterms:created>
  <dcterms:modified xsi:type="dcterms:W3CDTF">2020-11-20T09:08:19Z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