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0" r:id="rId2"/>
    <p:sldId id="259" r:id="rId3"/>
    <p:sldId id="261" r:id="rId4"/>
    <p:sldId id="263" r:id="rId5"/>
    <p:sldId id="262"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1187"/>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3E829-DF0A-7040-8CEE-1E6FDA5FB694}"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9B151-C6D5-2242-AF2D-2475E49F5525}" type="slidenum">
              <a:rPr lang="en-US" smtClean="0"/>
              <a:t>‹#›</a:t>
            </a:fld>
            <a:endParaRPr lang="en-US"/>
          </a:p>
        </p:txBody>
      </p:sp>
    </p:spTree>
    <p:extLst>
      <p:ext uri="{BB962C8B-B14F-4D97-AF65-F5344CB8AC3E}">
        <p14:creationId xmlns:p14="http://schemas.microsoft.com/office/powerpoint/2010/main" val="156027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VPC can also be used in this phase to record your discovery</a:t>
            </a:r>
          </a:p>
          <a:p>
            <a:r>
              <a:rPr lang="en-US" dirty="0"/>
              <a:t>Focus on customer first, put your discovery</a:t>
            </a:r>
            <a:r>
              <a:rPr lang="en-US" baseline="0" dirty="0"/>
              <a:t> result in the canvas </a:t>
            </a:r>
            <a:r>
              <a:rPr lang="mr-IN" baseline="0" dirty="0"/>
              <a:t>–</a:t>
            </a:r>
            <a:r>
              <a:rPr lang="en-US" baseline="0" dirty="0"/>
              <a:t> what jobs or tasks customer needs to achieve, what are the ideal outcomes - gains, what are the outcomes that will make customer unhappy - pains.</a:t>
            </a:r>
          </a:p>
          <a:p>
            <a:r>
              <a:rPr lang="en-US" dirty="0"/>
              <a:t>And then you can do brainstorming</a:t>
            </a:r>
            <a:r>
              <a:rPr lang="en-US" baseline="0" dirty="0"/>
              <a:t> on your solutions, and how your solutions will map back the customer gains and pains.</a:t>
            </a:r>
          </a:p>
          <a:p>
            <a:r>
              <a:rPr lang="en-US" baseline="0" dirty="0"/>
              <a:t>Again, it’s always putting customer in the center. Solutions come afterward.</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261417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VPC can also be used in this phase to record your discovery</a:t>
            </a:r>
          </a:p>
          <a:p>
            <a:r>
              <a:rPr lang="en-US" dirty="0"/>
              <a:t>Focus on customer first, put your discovery</a:t>
            </a:r>
            <a:r>
              <a:rPr lang="en-US" baseline="0" dirty="0"/>
              <a:t> result in the canvas </a:t>
            </a:r>
            <a:r>
              <a:rPr lang="mr-IN" baseline="0" dirty="0"/>
              <a:t>–</a:t>
            </a:r>
            <a:r>
              <a:rPr lang="en-US" baseline="0" dirty="0"/>
              <a:t> what jobs or tasks customer needs to achieve, what are the ideal outcomes - gains, what are the outcomes that will make customer unhappy - pains.</a:t>
            </a:r>
          </a:p>
          <a:p>
            <a:r>
              <a:rPr lang="en-US" dirty="0"/>
              <a:t>And then you can do brainstorming</a:t>
            </a:r>
            <a:r>
              <a:rPr lang="en-US" baseline="0" dirty="0"/>
              <a:t> on your solutions, and how your solutions will map back the customer gains and pains.</a:t>
            </a:r>
          </a:p>
          <a:p>
            <a:r>
              <a:rPr lang="en-US" baseline="0" dirty="0"/>
              <a:t>Again, it’s always putting customer in the center. Solutions come afterward.</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6</a:t>
            </a:fld>
            <a:endParaRPr lang="en-US"/>
          </a:p>
        </p:txBody>
      </p:sp>
    </p:spTree>
    <p:extLst>
      <p:ext uri="{BB962C8B-B14F-4D97-AF65-F5344CB8AC3E}">
        <p14:creationId xmlns:p14="http://schemas.microsoft.com/office/powerpoint/2010/main" val="384135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95D3D6-8A42-4443-989E-48A3A66F2AC9}"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94172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95D3D6-8A42-4443-989E-48A3A66F2AC9}"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198190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95D3D6-8A42-4443-989E-48A3A66F2AC9}"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2661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6401" y="1797051"/>
            <a:ext cx="11036459" cy="4224280"/>
          </a:xfrm>
          <a:prstGeom prst="rect">
            <a:avLst/>
          </a:prstGeom>
        </p:spPr>
        <p:txBody>
          <a:bodyPr lIns="91420" tIns="45710" rIns="91420" bIns="45710">
            <a:noAutofit/>
          </a:bodyPr>
          <a:lstStyle>
            <a:lvl1pPr marL="374561" indent="-298382">
              <a:lnSpc>
                <a:spcPct val="95000"/>
              </a:lnSpc>
              <a:spcBef>
                <a:spcPts val="1480"/>
              </a:spcBef>
              <a:buClr>
                <a:schemeClr val="tx2"/>
              </a:buClr>
              <a:buSzPct val="80000"/>
              <a:buFont typeface="Arial"/>
              <a:buChar char="•"/>
              <a:defRPr sz="2667" b="0" i="0">
                <a:solidFill>
                  <a:schemeClr val="tx2"/>
                </a:solidFill>
                <a:latin typeface="+mn-lt"/>
                <a:cs typeface="CiscoSans ExtraLight"/>
              </a:defRPr>
            </a:lvl1pPr>
            <a:lvl2pPr marL="677176" indent="-287799">
              <a:lnSpc>
                <a:spcPct val="95000"/>
              </a:lnSpc>
              <a:spcBef>
                <a:spcPts val="600"/>
              </a:spcBef>
              <a:buClr>
                <a:schemeClr val="tx2"/>
              </a:buClr>
              <a:buSzPct val="80000"/>
              <a:buFont typeface="Arial"/>
              <a:buChar char="•"/>
              <a:defRPr sz="2400" b="0" i="0">
                <a:solidFill>
                  <a:schemeClr val="tx2"/>
                </a:solidFill>
                <a:latin typeface="+mn-lt"/>
                <a:cs typeface="CiscoSans ExtraLight"/>
              </a:defRPr>
            </a:lvl2pPr>
            <a:lvl3pPr marL="996719" indent="-228548">
              <a:buClr>
                <a:schemeClr val="tx2"/>
              </a:buClr>
              <a:buSzPct val="80000"/>
              <a:buFont typeface="Arial"/>
              <a:buChar char="•"/>
              <a:defRPr sz="2133" b="0" i="0">
                <a:solidFill>
                  <a:schemeClr val="tx2"/>
                </a:solidFill>
                <a:latin typeface="+mn-lt"/>
                <a:cs typeface="CiscoSans ExtraLight"/>
              </a:defRPr>
            </a:lvl3pPr>
            <a:lvl4pPr marL="1214683" indent="-228548">
              <a:buClr>
                <a:schemeClr val="tx2"/>
              </a:buClr>
              <a:buSzPct val="80000"/>
              <a:buFont typeface="Arial"/>
              <a:buChar char="•"/>
              <a:defRPr sz="1867" b="0" i="0">
                <a:solidFill>
                  <a:schemeClr val="tx2"/>
                </a:solidFill>
                <a:latin typeface="+mn-lt"/>
                <a:cs typeface="CiscoSans ExtraLight"/>
              </a:defRPr>
            </a:lvl4pPr>
            <a:lvl5pPr marL="1443231" indent="-224314">
              <a:buClr>
                <a:schemeClr val="tx2"/>
              </a:buClr>
              <a:buSzPct val="80000"/>
              <a:buFont typeface="Arial"/>
              <a:buChar char="•"/>
              <a:defRPr sz="16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74895941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95D3D6-8A42-4443-989E-48A3A66F2AC9}"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54458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5D3D6-8A42-4443-989E-48A3A66F2AC9}"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29843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5D3D6-8A42-4443-989E-48A3A66F2AC9}"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149163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95D3D6-8A42-4443-989E-48A3A66F2AC9}"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2350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5D3D6-8A42-4443-989E-48A3A66F2AC9}"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66807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D3D6-8A42-4443-989E-48A3A66F2AC9}"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125867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5D3D6-8A42-4443-989E-48A3A66F2AC9}"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180984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5D3D6-8A42-4443-989E-48A3A66F2AC9}"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9DCB-C652-EE4C-9D16-866C9687477B}" type="slidenum">
              <a:rPr lang="en-US" smtClean="0"/>
              <a:t>‹#›</a:t>
            </a:fld>
            <a:endParaRPr lang="en-US"/>
          </a:p>
        </p:txBody>
      </p:sp>
    </p:spTree>
    <p:extLst>
      <p:ext uri="{BB962C8B-B14F-4D97-AF65-F5344CB8AC3E}">
        <p14:creationId xmlns:p14="http://schemas.microsoft.com/office/powerpoint/2010/main" val="108337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5D3D6-8A42-4443-989E-48A3A66F2AC9}" type="datetimeFigureOut">
              <a:rPr lang="en-US" smtClean="0"/>
              <a:t>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79DCB-C652-EE4C-9D16-866C9687477B}" type="slidenum">
              <a:rPr lang="en-US" smtClean="0"/>
              <a:t>‹#›</a:t>
            </a:fld>
            <a:endParaRPr lang="en-US"/>
          </a:p>
        </p:txBody>
      </p:sp>
    </p:spTree>
    <p:extLst>
      <p:ext uri="{BB962C8B-B14F-4D97-AF65-F5344CB8AC3E}">
        <p14:creationId xmlns:p14="http://schemas.microsoft.com/office/powerpoint/2010/main" val="79403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pesh.patil@conventus.in" TargetMode="External"/><Relationship Id="rId2" Type="http://schemas.openxmlformats.org/officeDocument/2006/relationships/hyperlink" Target="mailto:arjun.Bhosale@conventus.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Thinking Use case Template</a:t>
            </a:r>
          </a:p>
        </p:txBody>
      </p:sp>
      <p:sp>
        <p:nvSpPr>
          <p:cNvPr id="3" name="Subtitle 2"/>
          <p:cNvSpPr>
            <a:spLocks noGrp="1"/>
          </p:cNvSpPr>
          <p:nvPr>
            <p:ph type="subTitle" idx="1"/>
          </p:nvPr>
        </p:nvSpPr>
        <p:spPr>
          <a:xfrm>
            <a:off x="1524000" y="3962257"/>
            <a:ext cx="9144000" cy="1655762"/>
          </a:xfrm>
        </p:spPr>
        <p:txBody>
          <a:bodyPr/>
          <a:lstStyle/>
          <a:p>
            <a:r>
              <a:rPr lang="en-US" dirty="0"/>
              <a:t>Arjun Bhosale (</a:t>
            </a:r>
            <a:r>
              <a:rPr lang="en-US" dirty="0">
                <a:hlinkClick r:id="rId2"/>
              </a:rPr>
              <a:t>arjun.Bhosale@conventus.in</a:t>
            </a:r>
            <a:r>
              <a:rPr lang="en-US" dirty="0"/>
              <a:t>) &amp; </a:t>
            </a:r>
            <a:r>
              <a:rPr lang="en-US" dirty="0" err="1"/>
              <a:t>Rupesh</a:t>
            </a:r>
            <a:r>
              <a:rPr lang="en-US" dirty="0"/>
              <a:t> Patil (</a:t>
            </a:r>
            <a:r>
              <a:rPr lang="en-US" dirty="0">
                <a:hlinkClick r:id="rId3"/>
              </a:rPr>
              <a:t>rupesh.patil@conventus.in</a:t>
            </a:r>
            <a:r>
              <a:rPr lang="en-US" dirty="0"/>
              <a:t>) </a:t>
            </a:r>
          </a:p>
          <a:p>
            <a:r>
              <a:rPr lang="en-US" dirty="0" err="1"/>
              <a:t>Conventus</a:t>
            </a:r>
            <a:r>
              <a:rPr lang="en-US" dirty="0"/>
              <a:t> Technologies </a:t>
            </a:r>
            <a:r>
              <a:rPr lang="en-US" dirty="0" err="1"/>
              <a:t>Pvt</a:t>
            </a:r>
            <a:r>
              <a:rPr lang="en-US" dirty="0"/>
              <a:t> Ltd</a:t>
            </a:r>
          </a:p>
        </p:txBody>
      </p:sp>
    </p:spTree>
    <p:extLst>
      <p:ext uri="{BB962C8B-B14F-4D97-AF65-F5344CB8AC3E}">
        <p14:creationId xmlns:p14="http://schemas.microsoft.com/office/powerpoint/2010/main" val="159969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7083"/>
            <a:ext cx="12192000" cy="850944"/>
          </a:xfrm>
        </p:spPr>
        <p:txBody>
          <a:bodyPr/>
          <a:lstStyle/>
          <a:p>
            <a:pPr algn="ctr"/>
            <a:r>
              <a:rPr lang="en-US" dirty="0"/>
              <a:t>User Story</a:t>
            </a:r>
          </a:p>
        </p:txBody>
      </p:sp>
      <p:sp>
        <p:nvSpPr>
          <p:cNvPr id="4" name="[A. CORE USER] needs to…"/>
          <p:cNvSpPr txBox="1"/>
          <p:nvPr/>
        </p:nvSpPr>
        <p:spPr>
          <a:xfrm>
            <a:off x="682202" y="1910636"/>
            <a:ext cx="10827596" cy="3036727"/>
          </a:xfrm>
          <a:prstGeom prst="rect">
            <a:avLst/>
          </a:prstGeom>
          <a:solidFill>
            <a:srgbClr val="FFFFFF"/>
          </a:solidFill>
          <a:ln>
            <a:noFill/>
          </a:ln>
          <a:effectLst/>
          <a:extLst>
            <a:ext uri="{C572A759-6A51-4108-AA02-DFA0A04FC94B}">
              <ma14:wrappingTextBoxFlag xmlns="" xmlns:ma14="http://schemas.microsoft.com/office/mac/drawingml/2011/main" val="1"/>
            </a:ext>
          </a:extLst>
        </p:spPr>
        <p:txBody>
          <a:bodyPr wrap="square" lIns="162559" tIns="162559" rIns="162559" bIns="162559" numCol="1" anchor="t">
            <a:spAutoFit/>
          </a:bodyPr>
          <a:lstStyle/>
          <a:p>
            <a:pPr hangingPunct="0">
              <a:defRPr sz="2600">
                <a:solidFill>
                  <a:srgbClr val="000000"/>
                </a:solidFill>
                <a:latin typeface="CiscoSans ExtraLight"/>
                <a:ea typeface="CiscoSans ExtraLight"/>
                <a:cs typeface="CiscoSans ExtraLight"/>
                <a:sym typeface="CiscoSans ExtraLight"/>
              </a:defRPr>
            </a:pPr>
            <a:r>
              <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rPr>
              <a:t>Bob the Data center engineer </a:t>
            </a:r>
            <a:r>
              <a:rPr sz="1600" kern="0" dirty="0">
                <a:solidFill>
                  <a:srgbClr val="54B9E6"/>
                </a:solidFill>
                <a:latin typeface="CiscoSansTT Thin" panose="020B0203020201020303" pitchFamily="34" charset="0"/>
                <a:ea typeface="CiscoSans"/>
                <a:cs typeface="CiscoSansTT Thin" panose="020B0203020201020303" pitchFamily="34" charset="0"/>
                <a:sym typeface="CiscoSans"/>
              </a:rPr>
              <a:t>needs to </a:t>
            </a:r>
            <a:r>
              <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rPr>
              <a:t>improve their efficiency and have ease of operations/management of their Data center, </a:t>
            </a:r>
            <a:r>
              <a:rPr lang="en-US" sz="1600" kern="0" dirty="0">
                <a:solidFill>
                  <a:srgbClr val="54B9E6"/>
                </a:solidFill>
                <a:latin typeface="CiscoSansTT Thin" panose="020B0203020201020303" pitchFamily="34" charset="0"/>
                <a:sym typeface="CiscoSans ExtraLight"/>
              </a:rPr>
              <a:t>because </a:t>
            </a:r>
            <a:r>
              <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rPr>
              <a:t>today on average it is required to make multiple changes in ACI GUI in order to achieve new requirements. More the number of touch points more possibilities of human errors or misconfigurations, it leads to more complexity in the day to day operations and management.</a:t>
            </a:r>
          </a:p>
          <a:p>
            <a:pPr hangingPunct="0">
              <a:defRPr sz="2600">
                <a:solidFill>
                  <a:srgbClr val="000000"/>
                </a:solidFill>
                <a:latin typeface="CiscoSans ExtraLight"/>
                <a:ea typeface="CiscoSans ExtraLight"/>
                <a:cs typeface="CiscoSans ExtraLight"/>
                <a:sym typeface="CiscoSans ExtraLight"/>
              </a:defRPr>
            </a:pPr>
            <a:endParaRPr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endParaRPr>
          </a:p>
          <a:p>
            <a:pPr hangingPunct="0">
              <a:defRPr sz="2600">
                <a:solidFill>
                  <a:srgbClr val="1F4E70"/>
                </a:solidFill>
                <a:latin typeface="CiscoSans ExtraLight"/>
                <a:ea typeface="CiscoSans ExtraLight"/>
                <a:cs typeface="CiscoSans ExtraLight"/>
                <a:sym typeface="CiscoSans ExtraLight"/>
              </a:defRPr>
            </a:pPr>
            <a:r>
              <a:rPr sz="1600" kern="0" dirty="0">
                <a:solidFill>
                  <a:srgbClr val="000000"/>
                </a:solidFill>
                <a:latin typeface="CiscoSansTT Thin" panose="020B0203020201020303" pitchFamily="34" charset="0"/>
                <a:sym typeface="CiscoSans"/>
              </a:rPr>
              <a:t>Today,</a:t>
            </a:r>
            <a:r>
              <a:rPr sz="1600" kern="0" dirty="0">
                <a:solidFill>
                  <a:srgbClr val="000000"/>
                </a:solidFill>
                <a:latin typeface="CiscoSansTT Thin" panose="020B0203020201020303" pitchFamily="34" charset="0"/>
                <a:sym typeface="CiscoSans ExtraLight"/>
              </a:rPr>
              <a:t> </a:t>
            </a:r>
            <a:r>
              <a:rPr lang="en-US" sz="1600" kern="0" dirty="0">
                <a:solidFill>
                  <a:srgbClr val="000000"/>
                </a:solidFill>
                <a:latin typeface="CiscoSansTT Thin" panose="020B0203020201020303" pitchFamily="34" charset="0"/>
                <a:sym typeface="CiscoSans ExtraLight"/>
              </a:rPr>
              <a:t>the </a:t>
            </a:r>
            <a:r>
              <a:rPr lang="en-IN" sz="1600" kern="0" dirty="0">
                <a:solidFill>
                  <a:srgbClr val="000000"/>
                </a:solidFill>
                <a:latin typeface="CiscoSansTT Thin" panose="020B0203020201020303" pitchFamily="34" charset="0"/>
                <a:sym typeface="CiscoSans ExtraLight"/>
              </a:rPr>
              <a:t>administrator needs to create/modify multiple components in APIC GUI to create/modify ACI constructs to fulfil new requirements</a:t>
            </a:r>
            <a:r>
              <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rPr>
              <a:t>. Since there are many tabs where the admin needs to make changes and sometimes due to misconfigurations they end up with multiple errors. </a:t>
            </a:r>
            <a:endParaRPr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endParaRPr>
          </a:p>
          <a:p>
            <a:pPr hangingPunct="0">
              <a:defRPr sz="2600">
                <a:solidFill>
                  <a:srgbClr val="000000"/>
                </a:solidFill>
                <a:latin typeface="CiscoSans ExtraLight"/>
                <a:ea typeface="CiscoSans ExtraLight"/>
                <a:cs typeface="CiscoSans ExtraLight"/>
                <a:sym typeface="CiscoSans ExtraLight"/>
              </a:defRPr>
            </a:pPr>
            <a:endParaRPr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endParaRPr>
          </a:p>
          <a:p>
            <a:pPr hangingPunct="0">
              <a:defRPr sz="2600" b="1">
                <a:solidFill>
                  <a:srgbClr val="80BE59"/>
                </a:solidFill>
                <a:latin typeface="CiscoSans"/>
                <a:ea typeface="CiscoSans"/>
                <a:cs typeface="CiscoSans"/>
                <a:sym typeface="CiscoSans"/>
              </a:defRPr>
            </a:pPr>
            <a:r>
              <a:rPr sz="1600" kern="0" dirty="0">
                <a:solidFill>
                  <a:srgbClr val="80BE59"/>
                </a:solidFill>
                <a:latin typeface="CiscoSansTT Thin" panose="020B0203020201020303" pitchFamily="34" charset="0"/>
                <a:ea typeface="CiscoSans"/>
                <a:cs typeface="CiscoSansTT Thin" panose="020B0203020201020303" pitchFamily="34" charset="0"/>
                <a:sym typeface="CiscoSans"/>
              </a:rPr>
              <a:t>As a result of this, our solution absolutely must:</a:t>
            </a:r>
            <a:r>
              <a:rPr lang="en-US" sz="1600" kern="0" dirty="0">
                <a:solidFill>
                  <a:srgbClr val="80BE59"/>
                </a:solidFill>
                <a:latin typeface="CiscoSansTT Thin" panose="020B0203020201020303" pitchFamily="34" charset="0"/>
                <a:ea typeface="CiscoSans"/>
                <a:cs typeface="CiscoSansTT Thin" panose="020B0203020201020303" pitchFamily="34" charset="0"/>
                <a:sym typeface="CiscoSans"/>
              </a:rPr>
              <a:t> </a:t>
            </a:r>
            <a:r>
              <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rPr>
              <a:t>provide a more efficient way to make all the configuration changes on a single dashboard or something like a Templates for meeting new requirements in a day to day operations.</a:t>
            </a:r>
          </a:p>
        </p:txBody>
      </p:sp>
    </p:spTree>
    <p:extLst>
      <p:ext uri="{BB962C8B-B14F-4D97-AF65-F5344CB8AC3E}">
        <p14:creationId xmlns:p14="http://schemas.microsoft.com/office/powerpoint/2010/main" val="15730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srcRect r="50552"/>
          <a:stretch/>
        </p:blipFill>
        <p:spPr>
          <a:xfrm>
            <a:off x="1503945" y="1270444"/>
            <a:ext cx="4367465" cy="4857835"/>
          </a:xfrm>
          <a:prstGeom prst="rect">
            <a:avLst/>
          </a:prstGeom>
        </p:spPr>
      </p:pic>
      <p:sp>
        <p:nvSpPr>
          <p:cNvPr id="3" name="Title 2"/>
          <p:cNvSpPr>
            <a:spLocks noGrp="1"/>
          </p:cNvSpPr>
          <p:nvPr>
            <p:ph type="title"/>
          </p:nvPr>
        </p:nvSpPr>
        <p:spPr/>
        <p:txBody>
          <a:bodyPr/>
          <a:lstStyle/>
          <a:p>
            <a:r>
              <a:rPr lang="en-US" dirty="0"/>
              <a:t>Value Proposition Canvas</a:t>
            </a:r>
          </a:p>
        </p:txBody>
      </p:sp>
      <p:pic>
        <p:nvPicPr>
          <p:cNvPr id="4" name="Picture 3"/>
          <p:cNvPicPr>
            <a:picLocks noChangeAspect="1"/>
          </p:cNvPicPr>
          <p:nvPr/>
        </p:nvPicPr>
        <p:blipFill rotWithShape="1">
          <a:blip r:embed="rId3"/>
          <a:srcRect l="49364"/>
          <a:stretch/>
        </p:blipFill>
        <p:spPr>
          <a:xfrm>
            <a:off x="5871410" y="1270445"/>
            <a:ext cx="4472412" cy="4857835"/>
          </a:xfrm>
          <a:prstGeom prst="rect">
            <a:avLst/>
          </a:prstGeom>
        </p:spPr>
      </p:pic>
      <p:grpSp>
        <p:nvGrpSpPr>
          <p:cNvPr id="26" name="Group 25"/>
          <p:cNvGrpSpPr/>
          <p:nvPr/>
        </p:nvGrpSpPr>
        <p:grpSpPr>
          <a:xfrm>
            <a:off x="0" y="-44068"/>
            <a:ext cx="12192000" cy="397673"/>
            <a:chOff x="0" y="-33051"/>
            <a:chExt cx="9144000" cy="298255"/>
          </a:xfrm>
        </p:grpSpPr>
        <p:sp>
          <p:nvSpPr>
            <p:cNvPr id="24" name="Rectangle"/>
            <p:cNvSpPr/>
            <p:nvPr/>
          </p:nvSpPr>
          <p:spPr>
            <a:xfrm>
              <a:off x="0" y="0"/>
              <a:ext cx="9144000" cy="232611"/>
            </a:xfrm>
            <a:prstGeom prst="rect">
              <a:avLst/>
            </a:prstGeom>
            <a:solidFill>
              <a:srgbClr val="F9A444"/>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rgbClr val="FFFFFF"/>
                </a:solidFill>
                <a:sym typeface="Helvetica Light"/>
              </a:endParaRPr>
            </a:p>
          </p:txBody>
        </p:sp>
        <p:sp>
          <p:nvSpPr>
            <p:cNvPr id="25" name="Discover"/>
            <p:cNvSpPr txBox="1"/>
            <p:nvPr/>
          </p:nvSpPr>
          <p:spPr>
            <a:xfrm>
              <a:off x="4130769" y="-33051"/>
              <a:ext cx="882453" cy="2982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defRPr sz="4500">
                  <a:solidFill>
                    <a:srgbClr val="FFFFFF"/>
                  </a:solidFill>
                  <a:latin typeface="CiscoSans ExtraLight"/>
                  <a:ea typeface="CiscoSans ExtraLight"/>
                  <a:cs typeface="CiscoSans ExtraLight"/>
                  <a:sym typeface="CiscoSans ExtraLight"/>
                </a:defRPr>
              </a:lvl1pPr>
            </a:lstStyle>
            <a:p>
              <a:pPr algn="ctr" defTabSz="412740" hangingPunct="0"/>
              <a:r>
                <a:rPr sz="2251" kern="0"/>
                <a:t>Discover</a:t>
              </a:r>
            </a:p>
          </p:txBody>
        </p:sp>
      </p:grpSp>
      <p:sp>
        <p:nvSpPr>
          <p:cNvPr id="32" name="Rectangle 31">
            <a:extLst>
              <a:ext uri="{FF2B5EF4-FFF2-40B4-BE49-F238E27FC236}">
                <a16:creationId xmlns:a16="http://schemas.microsoft.com/office/drawing/2014/main" id="{7BF8CCA9-77C0-47DB-806A-C08EE7B6CFC5}"/>
              </a:ext>
            </a:extLst>
          </p:cNvPr>
          <p:cNvSpPr/>
          <p:nvPr/>
        </p:nvSpPr>
        <p:spPr>
          <a:xfrm>
            <a:off x="9537845" y="1960626"/>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Data center management</a:t>
            </a:r>
          </a:p>
        </p:txBody>
      </p:sp>
      <p:sp>
        <p:nvSpPr>
          <p:cNvPr id="33" name="Rectangle 32">
            <a:extLst>
              <a:ext uri="{FF2B5EF4-FFF2-40B4-BE49-F238E27FC236}">
                <a16:creationId xmlns:a16="http://schemas.microsoft.com/office/drawing/2014/main" id="{6B63A44B-4C12-46B9-997D-CA07C0367A46}"/>
              </a:ext>
            </a:extLst>
          </p:cNvPr>
          <p:cNvSpPr/>
          <p:nvPr/>
        </p:nvSpPr>
        <p:spPr>
          <a:xfrm>
            <a:off x="10472639" y="3139567"/>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Data center operations</a:t>
            </a:r>
          </a:p>
        </p:txBody>
      </p:sp>
      <p:sp>
        <p:nvSpPr>
          <p:cNvPr id="34" name="Rectangle 33">
            <a:extLst>
              <a:ext uri="{FF2B5EF4-FFF2-40B4-BE49-F238E27FC236}">
                <a16:creationId xmlns:a16="http://schemas.microsoft.com/office/drawing/2014/main" id="{DF3C24A2-76DC-4817-A284-6691E5CB40D1}"/>
              </a:ext>
            </a:extLst>
          </p:cNvPr>
          <p:cNvSpPr/>
          <p:nvPr/>
        </p:nvSpPr>
        <p:spPr>
          <a:xfrm>
            <a:off x="9153725" y="4044830"/>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Prevent Service Disruption</a:t>
            </a:r>
          </a:p>
        </p:txBody>
      </p:sp>
      <p:sp>
        <p:nvSpPr>
          <p:cNvPr id="37" name="Rectangle 36">
            <a:extLst>
              <a:ext uri="{FF2B5EF4-FFF2-40B4-BE49-F238E27FC236}">
                <a16:creationId xmlns:a16="http://schemas.microsoft.com/office/drawing/2014/main" id="{702AEE0C-796F-48DE-948A-2A041CBD2C7F}"/>
              </a:ext>
            </a:extLst>
          </p:cNvPr>
          <p:cNvSpPr/>
          <p:nvPr/>
        </p:nvSpPr>
        <p:spPr>
          <a:xfrm>
            <a:off x="7150437" y="1482713"/>
            <a:ext cx="1914358" cy="56742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Ensure fast response</a:t>
            </a:r>
          </a:p>
        </p:txBody>
      </p:sp>
      <p:sp>
        <p:nvSpPr>
          <p:cNvPr id="38" name="Rectangle 37">
            <a:extLst>
              <a:ext uri="{FF2B5EF4-FFF2-40B4-BE49-F238E27FC236}">
                <a16:creationId xmlns:a16="http://schemas.microsoft.com/office/drawing/2014/main" id="{64D252D6-8F06-468A-8CE8-561C21ADE994}"/>
              </a:ext>
            </a:extLst>
          </p:cNvPr>
          <p:cNvSpPr/>
          <p:nvPr/>
        </p:nvSpPr>
        <p:spPr>
          <a:xfrm>
            <a:off x="7048505" y="2142920"/>
            <a:ext cx="1914358" cy="56742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Ease of Data center operations</a:t>
            </a:r>
          </a:p>
        </p:txBody>
      </p:sp>
      <p:sp>
        <p:nvSpPr>
          <p:cNvPr id="39" name="Rectangle 38">
            <a:extLst>
              <a:ext uri="{FF2B5EF4-FFF2-40B4-BE49-F238E27FC236}">
                <a16:creationId xmlns:a16="http://schemas.microsoft.com/office/drawing/2014/main" id="{6954B73F-854A-4E52-9199-F0AE861A14CC}"/>
              </a:ext>
            </a:extLst>
          </p:cNvPr>
          <p:cNvSpPr/>
          <p:nvPr/>
        </p:nvSpPr>
        <p:spPr>
          <a:xfrm>
            <a:off x="5871410" y="2816182"/>
            <a:ext cx="1914358" cy="56742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Ease of Data center management</a:t>
            </a:r>
          </a:p>
        </p:txBody>
      </p:sp>
      <p:sp>
        <p:nvSpPr>
          <p:cNvPr id="40" name="Rectangle 39">
            <a:extLst>
              <a:ext uri="{FF2B5EF4-FFF2-40B4-BE49-F238E27FC236}">
                <a16:creationId xmlns:a16="http://schemas.microsoft.com/office/drawing/2014/main" id="{1E320849-A7D1-4776-A073-4F171B082D2A}"/>
              </a:ext>
            </a:extLst>
          </p:cNvPr>
          <p:cNvSpPr/>
          <p:nvPr/>
        </p:nvSpPr>
        <p:spPr>
          <a:xfrm>
            <a:off x="6097365" y="5109294"/>
            <a:ext cx="3172822" cy="5788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Complexed Data Center operations</a:t>
            </a:r>
          </a:p>
        </p:txBody>
      </p:sp>
      <p:sp>
        <p:nvSpPr>
          <p:cNvPr id="41" name="Rectangle 40">
            <a:extLst>
              <a:ext uri="{FF2B5EF4-FFF2-40B4-BE49-F238E27FC236}">
                <a16:creationId xmlns:a16="http://schemas.microsoft.com/office/drawing/2014/main" id="{FDF5420D-F5A5-4671-B420-7FCC4EBCCFA3}"/>
              </a:ext>
            </a:extLst>
          </p:cNvPr>
          <p:cNvSpPr/>
          <p:nvPr/>
        </p:nvSpPr>
        <p:spPr>
          <a:xfrm>
            <a:off x="6032373" y="4217846"/>
            <a:ext cx="3032422"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Huge amount of lead time for making changes in the DC</a:t>
            </a:r>
          </a:p>
        </p:txBody>
      </p:sp>
      <p:sp>
        <p:nvSpPr>
          <p:cNvPr id="44" name="Rectangle 43">
            <a:extLst>
              <a:ext uri="{FF2B5EF4-FFF2-40B4-BE49-F238E27FC236}">
                <a16:creationId xmlns:a16="http://schemas.microsoft.com/office/drawing/2014/main" id="{CF4DEC24-7BCE-4226-BBB1-5DD186DB6B03}"/>
              </a:ext>
            </a:extLst>
          </p:cNvPr>
          <p:cNvSpPr/>
          <p:nvPr/>
        </p:nvSpPr>
        <p:spPr>
          <a:xfrm>
            <a:off x="2950854" y="4575914"/>
            <a:ext cx="2369039" cy="167515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Automation for doing configuration changes providing a focused dashboard.</a:t>
            </a:r>
          </a:p>
        </p:txBody>
      </p:sp>
      <p:sp>
        <p:nvSpPr>
          <p:cNvPr id="45" name="Rectangle 44">
            <a:extLst>
              <a:ext uri="{FF2B5EF4-FFF2-40B4-BE49-F238E27FC236}">
                <a16:creationId xmlns:a16="http://schemas.microsoft.com/office/drawing/2014/main" id="{4503CE69-6EC1-4D12-9C1F-BD67805B80EA}"/>
              </a:ext>
            </a:extLst>
          </p:cNvPr>
          <p:cNvSpPr/>
          <p:nvPr/>
        </p:nvSpPr>
        <p:spPr>
          <a:xfrm>
            <a:off x="2436257" y="820248"/>
            <a:ext cx="2795639" cy="654819"/>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Leveraging APIs for managing ACI Data center</a:t>
            </a:r>
          </a:p>
        </p:txBody>
      </p:sp>
      <p:sp>
        <p:nvSpPr>
          <p:cNvPr id="46" name="Rectangle 45">
            <a:extLst>
              <a:ext uri="{FF2B5EF4-FFF2-40B4-BE49-F238E27FC236}">
                <a16:creationId xmlns:a16="http://schemas.microsoft.com/office/drawing/2014/main" id="{2C0E95D4-1170-42CC-8034-131BA3C84E14}"/>
              </a:ext>
            </a:extLst>
          </p:cNvPr>
          <p:cNvSpPr/>
          <p:nvPr/>
        </p:nvSpPr>
        <p:spPr>
          <a:xfrm>
            <a:off x="710389" y="1426458"/>
            <a:ext cx="2812222" cy="720873"/>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Ease of creating ACI constructs</a:t>
            </a:r>
          </a:p>
        </p:txBody>
      </p:sp>
      <p:sp>
        <p:nvSpPr>
          <p:cNvPr id="48" name="Rectangle 47">
            <a:extLst>
              <a:ext uri="{FF2B5EF4-FFF2-40B4-BE49-F238E27FC236}">
                <a16:creationId xmlns:a16="http://schemas.microsoft.com/office/drawing/2014/main" id="{34EF66F0-3C1E-4727-A73F-248FB7E20429}"/>
              </a:ext>
            </a:extLst>
          </p:cNvPr>
          <p:cNvSpPr/>
          <p:nvPr/>
        </p:nvSpPr>
        <p:spPr>
          <a:xfrm>
            <a:off x="171263" y="4334262"/>
            <a:ext cx="1724255" cy="923756"/>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A third party Application which uses API to talk to ACI Controllers</a:t>
            </a:r>
          </a:p>
        </p:txBody>
      </p:sp>
    </p:spTree>
    <p:extLst>
      <p:ext uri="{BB962C8B-B14F-4D97-AF65-F5344CB8AC3E}">
        <p14:creationId xmlns:p14="http://schemas.microsoft.com/office/powerpoint/2010/main" val="8984640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7083"/>
            <a:ext cx="12192000" cy="850944"/>
          </a:xfrm>
        </p:spPr>
        <p:txBody>
          <a:bodyPr/>
          <a:lstStyle/>
          <a:p>
            <a:pPr algn="ctr"/>
            <a:r>
              <a:rPr lang="en-US" dirty="0"/>
              <a:t>User Story</a:t>
            </a:r>
          </a:p>
        </p:txBody>
      </p:sp>
      <p:sp>
        <p:nvSpPr>
          <p:cNvPr id="4" name="[A. CORE USER] needs to…"/>
          <p:cNvSpPr txBox="1"/>
          <p:nvPr/>
        </p:nvSpPr>
        <p:spPr>
          <a:xfrm>
            <a:off x="1245704" y="1910636"/>
            <a:ext cx="9833113" cy="4698720"/>
          </a:xfrm>
          <a:prstGeom prst="rect">
            <a:avLst/>
          </a:prstGeom>
          <a:solidFill>
            <a:srgbClr val="FFFFFF"/>
          </a:solidFill>
          <a:ln>
            <a:noFill/>
          </a:ln>
          <a:effectLst/>
          <a:extLst>
            <a:ext uri="{C572A759-6A51-4108-AA02-DFA0A04FC94B}">
              <ma14:wrappingTextBoxFlag xmlns="" xmlns:ma14="http://schemas.microsoft.com/office/mac/drawingml/2011/main" val="1"/>
            </a:ext>
          </a:extLst>
        </p:spPr>
        <p:txBody>
          <a:bodyPr wrap="square" lIns="162559" tIns="162559" rIns="162559" bIns="162559" numCol="1" anchor="t">
            <a:spAutoFit/>
          </a:bodyPr>
          <a:lstStyle/>
          <a:p>
            <a:r>
              <a:rPr lang="en-US" sz="1600" dirty="0"/>
              <a:t>In a company named concerto there are multiple processes and their verticals.</a:t>
            </a:r>
          </a:p>
          <a:p>
            <a:pPr marL="400050" lvl="1" indent="0">
              <a:buNone/>
            </a:pPr>
            <a:r>
              <a:rPr lang="en-US" sz="1600" dirty="0"/>
              <a:t>There are more then 200 employees and around 6 departments</a:t>
            </a:r>
          </a:p>
          <a:p>
            <a:pPr marL="400050" lvl="1" indent="0">
              <a:buNone/>
            </a:pPr>
            <a:r>
              <a:rPr lang="en-US" sz="1600" dirty="0"/>
              <a:t>Each and every department has its vertical and employees.</a:t>
            </a:r>
          </a:p>
          <a:p>
            <a:pPr marL="400050" lvl="1" indent="0">
              <a:buNone/>
            </a:pPr>
            <a:r>
              <a:rPr lang="en-US" sz="1600" dirty="0"/>
              <a:t>The department consists of HR,SALES,MARKETING,OPERATIONS,IT &amp; ACCOUNTS.</a:t>
            </a:r>
          </a:p>
          <a:p>
            <a:pPr marL="400050" lvl="1" indent="0">
              <a:buNone/>
            </a:pPr>
            <a:r>
              <a:rPr lang="en-US" sz="1600" dirty="0"/>
              <a:t>Each department consists of more then 10 employees and 2 managers and VP.</a:t>
            </a:r>
          </a:p>
          <a:p>
            <a:pPr marL="400050" lvl="1" indent="0">
              <a:buNone/>
            </a:pPr>
            <a:r>
              <a:rPr lang="en-US" sz="1600" dirty="0"/>
              <a:t>Suppose an IT guy has a issue regarding some HR policies and he wants HR executive’s number or contact information so he can directly open a one to one chat with jabber-bot </a:t>
            </a:r>
          </a:p>
          <a:p>
            <a:pPr marL="400050" lvl="1" indent="0">
              <a:buNone/>
            </a:pPr>
            <a:r>
              <a:rPr lang="en-US" sz="1600" dirty="0"/>
              <a:t>and start the communicating with it.</a:t>
            </a:r>
          </a:p>
          <a:p>
            <a:pPr marL="400050" lvl="1" indent="0">
              <a:buNone/>
            </a:pPr>
            <a:r>
              <a:rPr lang="en-US" sz="1600" dirty="0"/>
              <a:t>jabber-bot will first ask the user his name </a:t>
            </a:r>
          </a:p>
          <a:p>
            <a:pPr marL="400050" lvl="1" indent="0">
              <a:buNone/>
            </a:pPr>
            <a:r>
              <a:rPr lang="en-US" sz="1600" dirty="0"/>
              <a:t>when the user will enter his name , the bot will by default check in its database and would know which department he belongs to . </a:t>
            </a:r>
            <a:r>
              <a:rPr lang="en-US" dirty="0"/>
              <a:t>Then jabber-bot will ask him to type </a:t>
            </a:r>
            <a:r>
              <a:rPr lang="en-US" b="1" i="1" dirty="0">
                <a:solidFill>
                  <a:schemeClr val="bg1">
                    <a:lumMod val="50000"/>
                  </a:schemeClr>
                </a:solidFill>
              </a:rPr>
              <a:t>help</a:t>
            </a:r>
            <a:r>
              <a:rPr lang="en-US" dirty="0"/>
              <a:t> for any issue </a:t>
            </a:r>
            <a:br>
              <a:rPr lang="en-US" dirty="0"/>
            </a:br>
            <a:r>
              <a:rPr lang="en-US" dirty="0"/>
              <a:t>when the user types help he will get various fields like </a:t>
            </a:r>
            <a:br>
              <a:rPr lang="en-US" dirty="0"/>
            </a:br>
            <a:r>
              <a:rPr lang="en-US" dirty="0"/>
              <a:t>press 1 for HR information</a:t>
            </a:r>
            <a:br>
              <a:rPr lang="en-US" dirty="0"/>
            </a:br>
            <a:r>
              <a:rPr lang="en-US" dirty="0"/>
              <a:t>press 2 for sales information</a:t>
            </a:r>
            <a:br>
              <a:rPr lang="en-US" dirty="0"/>
            </a:br>
            <a:r>
              <a:rPr lang="en-US" dirty="0"/>
              <a:t>press 3 for marketing information</a:t>
            </a:r>
            <a:br>
              <a:rPr lang="en-US" dirty="0"/>
            </a:br>
            <a:r>
              <a:rPr lang="en-US" dirty="0"/>
              <a:t>press 4 for operations information.</a:t>
            </a:r>
            <a:br>
              <a:rPr lang="en-US" sz="1600" dirty="0"/>
            </a:br>
            <a:endParaRPr lang="en-US" sz="1600" kern="0" dirty="0">
              <a:solidFill>
                <a:srgbClr val="000000"/>
              </a:solidFill>
              <a:latin typeface="CiscoSansTT Thin" panose="020B0203020201020303" pitchFamily="34" charset="0"/>
              <a:ea typeface="CiscoSans ExtraLight"/>
              <a:cs typeface="CiscoSansTT Thin" panose="020B0203020201020303" pitchFamily="34" charset="0"/>
              <a:sym typeface="CiscoSans ExtraLight"/>
            </a:endParaRPr>
          </a:p>
        </p:txBody>
      </p:sp>
    </p:spTree>
    <p:extLst>
      <p:ext uri="{BB962C8B-B14F-4D97-AF65-F5344CB8AC3E}">
        <p14:creationId xmlns:p14="http://schemas.microsoft.com/office/powerpoint/2010/main" val="31203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225AA-AEAB-4D36-BFBE-D07719196500}"/>
              </a:ext>
            </a:extLst>
          </p:cNvPr>
          <p:cNvSpPr>
            <a:spLocks noGrp="1"/>
          </p:cNvSpPr>
          <p:nvPr>
            <p:ph type="body" sz="quarter" idx="10"/>
          </p:nvPr>
        </p:nvSpPr>
        <p:spPr>
          <a:xfrm>
            <a:off x="563392" y="895903"/>
            <a:ext cx="11036459" cy="4224280"/>
          </a:xfrm>
        </p:spPr>
        <p:txBody>
          <a:bodyPr/>
          <a:lstStyle/>
          <a:p>
            <a:r>
              <a:rPr lang="en-US" sz="1600" dirty="0"/>
              <a:t>When the user selects  anyone of the above  options </a:t>
            </a:r>
            <a:r>
              <a:rPr lang="en-US" sz="1600" b="1" i="1" dirty="0">
                <a:solidFill>
                  <a:schemeClr val="bg1">
                    <a:lumMod val="50000"/>
                  </a:schemeClr>
                </a:solidFill>
              </a:rPr>
              <a:t>(for </a:t>
            </a:r>
            <a:r>
              <a:rPr lang="en-US" sz="1600" b="1" i="1" dirty="0" err="1">
                <a:solidFill>
                  <a:schemeClr val="bg1">
                    <a:lumMod val="50000"/>
                  </a:schemeClr>
                </a:solidFill>
              </a:rPr>
              <a:t>eg.</a:t>
            </a:r>
            <a:r>
              <a:rPr lang="en-US" sz="1600" b="1" i="1" dirty="0">
                <a:solidFill>
                  <a:schemeClr val="bg1">
                    <a:lumMod val="50000"/>
                  </a:schemeClr>
                </a:solidFill>
              </a:rPr>
              <a:t> User selects 1)</a:t>
            </a:r>
            <a:r>
              <a:rPr lang="en-US" sz="1600" dirty="0">
                <a:solidFill>
                  <a:schemeClr val="bg1">
                    <a:lumMod val="50000"/>
                  </a:schemeClr>
                </a:solidFill>
              </a:rPr>
              <a:t> </a:t>
            </a:r>
            <a:r>
              <a:rPr lang="en-US" sz="1600" dirty="0"/>
              <a:t>bot will answer with the corresponding information regarding HR.....</a:t>
            </a:r>
            <a:br>
              <a:rPr lang="en-US" sz="1600" dirty="0"/>
            </a:br>
            <a:r>
              <a:rPr lang="en-US" sz="1600" dirty="0"/>
              <a:t>----HR----</a:t>
            </a:r>
            <a:br>
              <a:rPr lang="en-US" sz="1600" dirty="0"/>
            </a:br>
            <a:br>
              <a:rPr lang="en-US" sz="1600" dirty="0"/>
            </a:br>
            <a:r>
              <a:rPr lang="en-US" sz="1600" dirty="0"/>
              <a:t>Sales president : Mr. ASHISH </a:t>
            </a:r>
            <a:br>
              <a:rPr lang="en-US" sz="1600" dirty="0"/>
            </a:br>
            <a:r>
              <a:rPr lang="en-US" sz="1600" dirty="0"/>
              <a:t>Contact: 9878654679</a:t>
            </a:r>
            <a:br>
              <a:rPr lang="en-US" sz="1600" dirty="0"/>
            </a:br>
            <a:r>
              <a:rPr lang="en-US" sz="1600" dirty="0"/>
              <a:t>Sales Executive : </a:t>
            </a:r>
            <a:r>
              <a:rPr lang="en-US" sz="1600" dirty="0" err="1"/>
              <a:t>Mr</a:t>
            </a:r>
            <a:r>
              <a:rPr lang="en-US" sz="1600" dirty="0"/>
              <a:t> . VINAY</a:t>
            </a:r>
            <a:br>
              <a:rPr lang="en-US" sz="1600" dirty="0"/>
            </a:br>
            <a:r>
              <a:rPr lang="en-US" sz="1600" dirty="0"/>
              <a:t>Contact : 987678542</a:t>
            </a:r>
            <a:br>
              <a:rPr lang="en-US" sz="1600" dirty="0"/>
            </a:br>
            <a:r>
              <a:rPr lang="en-US" sz="1600" dirty="0"/>
              <a:t>------------------------------</a:t>
            </a:r>
            <a:endParaRPr lang="en-IN" sz="1600" dirty="0"/>
          </a:p>
        </p:txBody>
      </p:sp>
    </p:spTree>
    <p:extLst>
      <p:ext uri="{BB962C8B-B14F-4D97-AF65-F5344CB8AC3E}">
        <p14:creationId xmlns:p14="http://schemas.microsoft.com/office/powerpoint/2010/main" val="91755789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srcRect r="50552"/>
          <a:stretch/>
        </p:blipFill>
        <p:spPr>
          <a:xfrm>
            <a:off x="1503945" y="1270444"/>
            <a:ext cx="4367465" cy="4857835"/>
          </a:xfrm>
          <a:prstGeom prst="rect">
            <a:avLst/>
          </a:prstGeom>
        </p:spPr>
      </p:pic>
      <p:sp>
        <p:nvSpPr>
          <p:cNvPr id="3" name="Title 2"/>
          <p:cNvSpPr>
            <a:spLocks noGrp="1"/>
          </p:cNvSpPr>
          <p:nvPr>
            <p:ph type="title"/>
          </p:nvPr>
        </p:nvSpPr>
        <p:spPr/>
        <p:txBody>
          <a:bodyPr/>
          <a:lstStyle/>
          <a:p>
            <a:r>
              <a:rPr lang="en-US" dirty="0"/>
              <a:t>Value Proposition Canvas</a:t>
            </a:r>
          </a:p>
        </p:txBody>
      </p:sp>
      <p:pic>
        <p:nvPicPr>
          <p:cNvPr id="4" name="Picture 3"/>
          <p:cNvPicPr>
            <a:picLocks noChangeAspect="1"/>
          </p:cNvPicPr>
          <p:nvPr/>
        </p:nvPicPr>
        <p:blipFill rotWithShape="1">
          <a:blip r:embed="rId3"/>
          <a:srcRect l="49364"/>
          <a:stretch/>
        </p:blipFill>
        <p:spPr>
          <a:xfrm>
            <a:off x="5871410" y="1270445"/>
            <a:ext cx="4472412" cy="4857835"/>
          </a:xfrm>
          <a:prstGeom prst="rect">
            <a:avLst/>
          </a:prstGeom>
        </p:spPr>
      </p:pic>
      <p:grpSp>
        <p:nvGrpSpPr>
          <p:cNvPr id="26" name="Group 25"/>
          <p:cNvGrpSpPr/>
          <p:nvPr/>
        </p:nvGrpSpPr>
        <p:grpSpPr>
          <a:xfrm>
            <a:off x="0" y="-44068"/>
            <a:ext cx="12192000" cy="397673"/>
            <a:chOff x="0" y="-33051"/>
            <a:chExt cx="9144000" cy="298255"/>
          </a:xfrm>
        </p:grpSpPr>
        <p:sp>
          <p:nvSpPr>
            <p:cNvPr id="24" name="Rectangle"/>
            <p:cNvSpPr/>
            <p:nvPr/>
          </p:nvSpPr>
          <p:spPr>
            <a:xfrm>
              <a:off x="0" y="0"/>
              <a:ext cx="9144000" cy="232611"/>
            </a:xfrm>
            <a:prstGeom prst="rect">
              <a:avLst/>
            </a:prstGeom>
            <a:solidFill>
              <a:srgbClr val="F9A444"/>
            </a:solidFill>
            <a:ln w="12700" cap="flat">
              <a:noFill/>
              <a:miter lim="400000"/>
            </a:ln>
            <a:effectLst/>
          </p:spPr>
          <p:txBody>
            <a:bodyPr wrap="square" lIns="25400" tIns="25400" rIns="25400" bIns="25400" numCol="1" anchor="ctr">
              <a:noAutofit/>
            </a:bodyPr>
            <a:lstStyle/>
            <a:p>
              <a:pPr algn="ctr" defTabSz="412740" hangingPunct="0">
                <a:defRPr sz="3200">
                  <a:solidFill>
                    <a:srgbClr val="FFFFFF"/>
                  </a:solidFill>
                </a:defRPr>
              </a:pPr>
              <a:endParaRPr sz="1600" kern="0">
                <a:solidFill>
                  <a:srgbClr val="FFFFFF"/>
                </a:solidFill>
                <a:sym typeface="Helvetica Light"/>
              </a:endParaRPr>
            </a:p>
          </p:txBody>
        </p:sp>
        <p:sp>
          <p:nvSpPr>
            <p:cNvPr id="25" name="Discover"/>
            <p:cNvSpPr txBox="1"/>
            <p:nvPr/>
          </p:nvSpPr>
          <p:spPr>
            <a:xfrm>
              <a:off x="4130769" y="-33051"/>
              <a:ext cx="882453" cy="2982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defRPr sz="4500">
                  <a:solidFill>
                    <a:srgbClr val="FFFFFF"/>
                  </a:solidFill>
                  <a:latin typeface="CiscoSans ExtraLight"/>
                  <a:ea typeface="CiscoSans ExtraLight"/>
                  <a:cs typeface="CiscoSans ExtraLight"/>
                  <a:sym typeface="CiscoSans ExtraLight"/>
                </a:defRPr>
              </a:lvl1pPr>
            </a:lstStyle>
            <a:p>
              <a:pPr algn="ctr" defTabSz="412740" hangingPunct="0"/>
              <a:r>
                <a:rPr sz="2251" kern="0"/>
                <a:t>Discover</a:t>
              </a:r>
            </a:p>
          </p:txBody>
        </p:sp>
      </p:grpSp>
      <p:sp>
        <p:nvSpPr>
          <p:cNvPr id="32" name="Rectangle 31">
            <a:extLst>
              <a:ext uri="{FF2B5EF4-FFF2-40B4-BE49-F238E27FC236}">
                <a16:creationId xmlns:a16="http://schemas.microsoft.com/office/drawing/2014/main" id="{7BF8CCA9-77C0-47DB-806A-C08EE7B6CFC5}"/>
              </a:ext>
            </a:extLst>
          </p:cNvPr>
          <p:cNvSpPr/>
          <p:nvPr/>
        </p:nvSpPr>
        <p:spPr>
          <a:xfrm>
            <a:off x="9088665" y="2607335"/>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Instant reply</a:t>
            </a:r>
          </a:p>
        </p:txBody>
      </p:sp>
      <p:sp>
        <p:nvSpPr>
          <p:cNvPr id="33" name="Rectangle 32">
            <a:extLst>
              <a:ext uri="{FF2B5EF4-FFF2-40B4-BE49-F238E27FC236}">
                <a16:creationId xmlns:a16="http://schemas.microsoft.com/office/drawing/2014/main" id="{6B63A44B-4C12-46B9-997D-CA07C0367A46}"/>
              </a:ext>
            </a:extLst>
          </p:cNvPr>
          <p:cNvSpPr/>
          <p:nvPr/>
        </p:nvSpPr>
        <p:spPr>
          <a:xfrm>
            <a:off x="8829370" y="3347718"/>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Source of fetching information</a:t>
            </a:r>
          </a:p>
        </p:txBody>
      </p:sp>
      <p:sp>
        <p:nvSpPr>
          <p:cNvPr id="34" name="Rectangle 33">
            <a:extLst>
              <a:ext uri="{FF2B5EF4-FFF2-40B4-BE49-F238E27FC236}">
                <a16:creationId xmlns:a16="http://schemas.microsoft.com/office/drawing/2014/main" id="{DF3C24A2-76DC-4817-A284-6691E5CB40D1}"/>
              </a:ext>
            </a:extLst>
          </p:cNvPr>
          <p:cNvSpPr/>
          <p:nvPr/>
        </p:nvSpPr>
        <p:spPr>
          <a:xfrm>
            <a:off x="9153725" y="4044830"/>
            <a:ext cx="2300419" cy="57886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Provides uninterrupted Service</a:t>
            </a:r>
          </a:p>
        </p:txBody>
      </p:sp>
      <p:sp>
        <p:nvSpPr>
          <p:cNvPr id="37" name="Rectangle 36">
            <a:extLst>
              <a:ext uri="{FF2B5EF4-FFF2-40B4-BE49-F238E27FC236}">
                <a16:creationId xmlns:a16="http://schemas.microsoft.com/office/drawing/2014/main" id="{702AEE0C-796F-48DE-948A-2A041CBD2C7F}"/>
              </a:ext>
            </a:extLst>
          </p:cNvPr>
          <p:cNvSpPr/>
          <p:nvPr/>
        </p:nvSpPr>
        <p:spPr>
          <a:xfrm>
            <a:off x="6020234" y="2759634"/>
            <a:ext cx="1914358" cy="517786"/>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Ensure fast response</a:t>
            </a:r>
          </a:p>
        </p:txBody>
      </p:sp>
      <p:sp>
        <p:nvSpPr>
          <p:cNvPr id="38" name="Rectangle 37">
            <a:extLst>
              <a:ext uri="{FF2B5EF4-FFF2-40B4-BE49-F238E27FC236}">
                <a16:creationId xmlns:a16="http://schemas.microsoft.com/office/drawing/2014/main" id="{64D252D6-8F06-468A-8CE8-561C21ADE994}"/>
              </a:ext>
            </a:extLst>
          </p:cNvPr>
          <p:cNvSpPr/>
          <p:nvPr/>
        </p:nvSpPr>
        <p:spPr>
          <a:xfrm>
            <a:off x="6684296" y="1937969"/>
            <a:ext cx="1914358" cy="578865"/>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Ease of Chat operations</a:t>
            </a:r>
          </a:p>
        </p:txBody>
      </p:sp>
      <p:sp>
        <p:nvSpPr>
          <p:cNvPr id="39" name="Rectangle 38">
            <a:extLst>
              <a:ext uri="{FF2B5EF4-FFF2-40B4-BE49-F238E27FC236}">
                <a16:creationId xmlns:a16="http://schemas.microsoft.com/office/drawing/2014/main" id="{6954B73F-854A-4E52-9199-F0AE861A14CC}"/>
              </a:ext>
            </a:extLst>
          </p:cNvPr>
          <p:cNvSpPr/>
          <p:nvPr/>
        </p:nvSpPr>
        <p:spPr>
          <a:xfrm>
            <a:off x="3817617" y="2501943"/>
            <a:ext cx="1914358" cy="758848"/>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Quick response ensuring faster communication</a:t>
            </a:r>
          </a:p>
        </p:txBody>
      </p:sp>
      <p:sp>
        <p:nvSpPr>
          <p:cNvPr id="40" name="Rectangle 39">
            <a:extLst>
              <a:ext uri="{FF2B5EF4-FFF2-40B4-BE49-F238E27FC236}">
                <a16:creationId xmlns:a16="http://schemas.microsoft.com/office/drawing/2014/main" id="{1E320849-A7D1-4776-A073-4F171B082D2A}"/>
              </a:ext>
            </a:extLst>
          </p:cNvPr>
          <p:cNvSpPr/>
          <p:nvPr/>
        </p:nvSpPr>
        <p:spPr>
          <a:xfrm>
            <a:off x="6055064" y="4985256"/>
            <a:ext cx="3172822" cy="5788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Avoids human error</a:t>
            </a:r>
          </a:p>
        </p:txBody>
      </p:sp>
      <p:sp>
        <p:nvSpPr>
          <p:cNvPr id="41" name="Rectangle 40">
            <a:extLst>
              <a:ext uri="{FF2B5EF4-FFF2-40B4-BE49-F238E27FC236}">
                <a16:creationId xmlns:a16="http://schemas.microsoft.com/office/drawing/2014/main" id="{FDF5420D-F5A5-4671-B420-7FCC4EBCCFA3}"/>
              </a:ext>
            </a:extLst>
          </p:cNvPr>
          <p:cNvSpPr/>
          <p:nvPr/>
        </p:nvSpPr>
        <p:spPr>
          <a:xfrm>
            <a:off x="6032373" y="4217846"/>
            <a:ext cx="3032422" cy="56742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Time dependency for employee to respond back</a:t>
            </a:r>
          </a:p>
        </p:txBody>
      </p:sp>
      <p:sp>
        <p:nvSpPr>
          <p:cNvPr id="44" name="Rectangle 43">
            <a:extLst>
              <a:ext uri="{FF2B5EF4-FFF2-40B4-BE49-F238E27FC236}">
                <a16:creationId xmlns:a16="http://schemas.microsoft.com/office/drawing/2014/main" id="{CF4DEC24-7BCE-4226-BBB1-5DD186DB6B03}"/>
              </a:ext>
            </a:extLst>
          </p:cNvPr>
          <p:cNvSpPr/>
          <p:nvPr/>
        </p:nvSpPr>
        <p:spPr>
          <a:xfrm>
            <a:off x="2950854" y="4575914"/>
            <a:ext cx="2369039" cy="1675151"/>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Automation for fetching information which otherwise would need human interaction to answer the questions.</a:t>
            </a:r>
          </a:p>
        </p:txBody>
      </p:sp>
      <p:sp>
        <p:nvSpPr>
          <p:cNvPr id="45" name="Rectangle 44">
            <a:extLst>
              <a:ext uri="{FF2B5EF4-FFF2-40B4-BE49-F238E27FC236}">
                <a16:creationId xmlns:a16="http://schemas.microsoft.com/office/drawing/2014/main" id="{4503CE69-6EC1-4D12-9C1F-BD67805B80EA}"/>
              </a:ext>
            </a:extLst>
          </p:cNvPr>
          <p:cNvSpPr/>
          <p:nvPr/>
        </p:nvSpPr>
        <p:spPr>
          <a:xfrm>
            <a:off x="2388962" y="1303672"/>
            <a:ext cx="2795639" cy="654819"/>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Reliable  solution to automate tasks.</a:t>
            </a:r>
          </a:p>
        </p:txBody>
      </p:sp>
      <p:sp>
        <p:nvSpPr>
          <p:cNvPr id="46" name="Rectangle 45">
            <a:extLst>
              <a:ext uri="{FF2B5EF4-FFF2-40B4-BE49-F238E27FC236}">
                <a16:creationId xmlns:a16="http://schemas.microsoft.com/office/drawing/2014/main" id="{2C0E95D4-1170-42CC-8034-131BA3C84E14}"/>
              </a:ext>
            </a:extLst>
          </p:cNvPr>
          <p:cNvSpPr/>
          <p:nvPr/>
        </p:nvSpPr>
        <p:spPr>
          <a:xfrm>
            <a:off x="961951" y="2038761"/>
            <a:ext cx="2812222" cy="720873"/>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Easy implementation and runs over cisco jabber.</a:t>
            </a:r>
          </a:p>
        </p:txBody>
      </p:sp>
      <p:sp>
        <p:nvSpPr>
          <p:cNvPr id="48" name="Rectangle 47">
            <a:extLst>
              <a:ext uri="{FF2B5EF4-FFF2-40B4-BE49-F238E27FC236}">
                <a16:creationId xmlns:a16="http://schemas.microsoft.com/office/drawing/2014/main" id="{34EF66F0-3C1E-4727-A73F-248FB7E20429}"/>
              </a:ext>
            </a:extLst>
          </p:cNvPr>
          <p:cNvSpPr/>
          <p:nvPr/>
        </p:nvSpPr>
        <p:spPr>
          <a:xfrm>
            <a:off x="721543" y="3652158"/>
            <a:ext cx="1724255" cy="923756"/>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Cisco-Jabber</a:t>
            </a:r>
          </a:p>
          <a:p>
            <a:pPr algn="ctr"/>
            <a:r>
              <a:rPr lang="en-US" sz="1600" dirty="0">
                <a:solidFill>
                  <a:schemeClr val="tx2"/>
                </a:solidFill>
              </a:rPr>
              <a:t>Collaboration tool</a:t>
            </a:r>
          </a:p>
        </p:txBody>
      </p:sp>
    </p:spTree>
    <p:extLst>
      <p:ext uri="{BB962C8B-B14F-4D97-AF65-F5344CB8AC3E}">
        <p14:creationId xmlns:p14="http://schemas.microsoft.com/office/powerpoint/2010/main" val="2441504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F7E626-F980-49FD-9DD2-FD08E33424C2}"/>
              </a:ext>
            </a:extLst>
          </p:cNvPr>
          <p:cNvSpPr>
            <a:spLocks noGrp="1"/>
          </p:cNvSpPr>
          <p:nvPr>
            <p:ph type="title"/>
          </p:nvPr>
        </p:nvSpPr>
        <p:spPr/>
        <p:txBody>
          <a:bodyPr/>
          <a:lstStyle/>
          <a:p>
            <a:r>
              <a:rPr lang="en-IN" dirty="0"/>
              <a:t>TYPES OF BOTS</a:t>
            </a:r>
          </a:p>
        </p:txBody>
      </p:sp>
      <p:sp>
        <p:nvSpPr>
          <p:cNvPr id="5" name="Text Placeholder 4">
            <a:extLst>
              <a:ext uri="{FF2B5EF4-FFF2-40B4-BE49-F238E27FC236}">
                <a16:creationId xmlns:a16="http://schemas.microsoft.com/office/drawing/2014/main" id="{358A6B0B-0632-4BDE-A504-2923AB879352}"/>
              </a:ext>
            </a:extLst>
          </p:cNvPr>
          <p:cNvSpPr>
            <a:spLocks noGrp="1"/>
          </p:cNvSpPr>
          <p:nvPr>
            <p:ph type="body" idx="1"/>
          </p:nvPr>
        </p:nvSpPr>
        <p:spPr/>
        <p:txBody>
          <a:bodyPr/>
          <a:lstStyle/>
          <a:p>
            <a:pPr algn="ctr"/>
            <a:r>
              <a:rPr lang="en-IN" dirty="0"/>
              <a:t>CONVERSATIONAL</a:t>
            </a:r>
          </a:p>
          <a:p>
            <a:endParaRPr lang="en-IN" dirty="0"/>
          </a:p>
        </p:txBody>
      </p:sp>
      <p:sp>
        <p:nvSpPr>
          <p:cNvPr id="6" name="Content Placeholder 5">
            <a:extLst>
              <a:ext uri="{FF2B5EF4-FFF2-40B4-BE49-F238E27FC236}">
                <a16:creationId xmlns:a16="http://schemas.microsoft.com/office/drawing/2014/main" id="{2DDEF030-88FF-4CC2-BCDF-6A9FC661582A}"/>
              </a:ext>
            </a:extLst>
          </p:cNvPr>
          <p:cNvSpPr>
            <a:spLocks noGrp="1"/>
          </p:cNvSpPr>
          <p:nvPr>
            <p:ph sz="half" idx="2"/>
          </p:nvPr>
        </p:nvSpPr>
        <p:spPr/>
        <p:txBody>
          <a:bodyPr>
            <a:normAutofit fontScale="62500" lnSpcReduction="20000"/>
          </a:bodyPr>
          <a:lstStyle/>
          <a:p>
            <a:pPr marL="0" indent="0">
              <a:buNone/>
            </a:pPr>
            <a:r>
              <a:rPr lang="en-US" dirty="0"/>
              <a:t>Basic idea behind conversational bot is that </a:t>
            </a:r>
          </a:p>
          <a:p>
            <a:pPr marL="0" indent="0">
              <a:buNone/>
            </a:pPr>
            <a:r>
              <a:rPr lang="en-US" dirty="0"/>
              <a:t>it can just chat with us , It can answer some of </a:t>
            </a:r>
          </a:p>
          <a:p>
            <a:pPr marL="0" indent="0">
              <a:buNone/>
            </a:pPr>
            <a:r>
              <a:rPr lang="en-US" dirty="0"/>
              <a:t>questions that reception can handle.</a:t>
            </a:r>
          </a:p>
          <a:p>
            <a:pPr marL="0" indent="0">
              <a:buNone/>
            </a:pPr>
            <a:r>
              <a:rPr lang="en-US" dirty="0"/>
              <a:t>More specifically it can help us with all </a:t>
            </a:r>
          </a:p>
          <a:p>
            <a:pPr marL="0" indent="0">
              <a:buNone/>
            </a:pPr>
            <a:r>
              <a:rPr lang="en-US" dirty="0"/>
              <a:t>those things with can be solved with </a:t>
            </a:r>
          </a:p>
          <a:p>
            <a:pPr marL="0" indent="0">
              <a:buNone/>
            </a:pPr>
            <a:r>
              <a:rPr lang="en-US" dirty="0"/>
              <a:t>conversation</a:t>
            </a:r>
          </a:p>
          <a:p>
            <a:pPr marL="0" indent="0">
              <a:buNone/>
            </a:pPr>
            <a:r>
              <a:rPr lang="en-US" b="1" i="1" dirty="0"/>
              <a:t>Example: Any employee needs help regarding contact details of other verticals of his company.</a:t>
            </a:r>
          </a:p>
          <a:p>
            <a:pPr marL="0" indent="0">
              <a:buNone/>
            </a:pPr>
            <a:r>
              <a:rPr lang="en-US" dirty="0"/>
              <a:t>	 </a:t>
            </a:r>
            <a:r>
              <a:rPr lang="en-IN" dirty="0"/>
              <a:t>	</a:t>
            </a:r>
          </a:p>
          <a:p>
            <a:endParaRPr lang="en-IN" dirty="0"/>
          </a:p>
        </p:txBody>
      </p:sp>
      <p:sp>
        <p:nvSpPr>
          <p:cNvPr id="7" name="Text Placeholder 6">
            <a:extLst>
              <a:ext uri="{FF2B5EF4-FFF2-40B4-BE49-F238E27FC236}">
                <a16:creationId xmlns:a16="http://schemas.microsoft.com/office/drawing/2014/main" id="{3DE0998E-3EA7-4C2B-994F-3DBB7008366C}"/>
              </a:ext>
            </a:extLst>
          </p:cNvPr>
          <p:cNvSpPr>
            <a:spLocks noGrp="1"/>
          </p:cNvSpPr>
          <p:nvPr>
            <p:ph type="body" sz="quarter" idx="3"/>
          </p:nvPr>
        </p:nvSpPr>
        <p:spPr/>
        <p:txBody>
          <a:bodyPr/>
          <a:lstStyle/>
          <a:p>
            <a:pPr algn="ctr"/>
            <a:r>
              <a:rPr lang="en-IN" dirty="0"/>
              <a:t>TRANSACTIONAL</a:t>
            </a:r>
          </a:p>
          <a:p>
            <a:endParaRPr lang="en-IN" dirty="0"/>
          </a:p>
        </p:txBody>
      </p:sp>
      <p:sp>
        <p:nvSpPr>
          <p:cNvPr id="8" name="Content Placeholder 7">
            <a:extLst>
              <a:ext uri="{FF2B5EF4-FFF2-40B4-BE49-F238E27FC236}">
                <a16:creationId xmlns:a16="http://schemas.microsoft.com/office/drawing/2014/main" id="{4B02305E-4C3C-43B8-8995-6AFD3F6DD038}"/>
              </a:ext>
            </a:extLst>
          </p:cNvPr>
          <p:cNvSpPr>
            <a:spLocks noGrp="1"/>
          </p:cNvSpPr>
          <p:nvPr>
            <p:ph sz="quarter" idx="4"/>
          </p:nvPr>
        </p:nvSpPr>
        <p:spPr>
          <a:xfrm>
            <a:off x="6172200" y="2650435"/>
            <a:ext cx="5183188" cy="3539228"/>
          </a:xfrm>
        </p:spPr>
        <p:txBody>
          <a:bodyPr>
            <a:normAutofit fontScale="62500" lnSpcReduction="20000"/>
          </a:bodyPr>
          <a:lstStyle/>
          <a:p>
            <a:pPr marL="457200" lvl="1" indent="0">
              <a:buNone/>
            </a:pPr>
            <a:r>
              <a:rPr lang="en-US" sz="2900" dirty="0"/>
              <a:t>Transactional bot as the name suggests it can help triggering any change we need or perform any transaction or any action </a:t>
            </a:r>
          </a:p>
          <a:p>
            <a:pPr marL="457200" lvl="1" indent="0">
              <a:buNone/>
            </a:pPr>
            <a:r>
              <a:rPr lang="en-US" sz="2900" dirty="0"/>
              <a:t>behalf of any human or employee</a:t>
            </a:r>
          </a:p>
          <a:p>
            <a:pPr marL="457200" lvl="1" indent="0">
              <a:buNone/>
            </a:pPr>
            <a:endParaRPr lang="en-US" sz="2900" dirty="0"/>
          </a:p>
          <a:p>
            <a:pPr marL="457200" lvl="1" indent="0">
              <a:buNone/>
            </a:pPr>
            <a:endParaRPr lang="en-US" sz="2900" b="1" i="1" dirty="0"/>
          </a:p>
          <a:p>
            <a:pPr marL="457200" lvl="1" indent="0">
              <a:buNone/>
            </a:pPr>
            <a:endParaRPr lang="en-US" sz="2900" b="1" i="1" dirty="0"/>
          </a:p>
          <a:p>
            <a:pPr marL="457200" lvl="1" indent="0">
              <a:buNone/>
            </a:pPr>
            <a:r>
              <a:rPr lang="en-US" sz="2900" b="1" i="1" dirty="0" err="1"/>
              <a:t>Example:A</a:t>
            </a:r>
            <a:r>
              <a:rPr lang="en-US" sz="2900" b="1" i="1" dirty="0"/>
              <a:t> bank customer needs details about his account like : balance amount , transaction history... so the employee can chat through different chat applications and get his work done using the bot application which will respond his commands or messages.</a:t>
            </a:r>
          </a:p>
          <a:p>
            <a:pPr marL="457200" lvl="1" indent="0">
              <a:buNone/>
            </a:pPr>
            <a:r>
              <a:rPr lang="en-US" dirty="0"/>
              <a:t>	</a:t>
            </a:r>
            <a:endParaRPr lang="en-IN" dirty="0"/>
          </a:p>
          <a:p>
            <a:endParaRPr lang="en-IN" dirty="0"/>
          </a:p>
        </p:txBody>
      </p:sp>
    </p:spTree>
    <p:extLst>
      <p:ext uri="{BB962C8B-B14F-4D97-AF65-F5344CB8AC3E}">
        <p14:creationId xmlns:p14="http://schemas.microsoft.com/office/powerpoint/2010/main" val="1838847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902</Words>
  <Application>Microsoft Office PowerPoint</Application>
  <PresentationFormat>Widescreen</PresentationFormat>
  <Paragraphs>77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CiscoSans ExtraLight</vt:lpstr>
      <vt:lpstr>CiscoSansTT Thin</vt:lpstr>
      <vt:lpstr>Office Theme</vt:lpstr>
      <vt:lpstr>Design Thinking Use case Template</vt:lpstr>
      <vt:lpstr>User Story</vt:lpstr>
      <vt:lpstr>Value Proposition Canvas</vt:lpstr>
      <vt:lpstr>User Story</vt:lpstr>
      <vt:lpstr>PowerPoint Presentation</vt:lpstr>
      <vt:lpstr>Value Proposition Canvas</vt:lpstr>
      <vt:lpstr>TYPES OF BOTS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the GAP in Security</dc:title>
  <dc:creator>Joel Jose (joeljos)</dc:creator>
  <cp:lastModifiedBy>Rupesh Patil</cp:lastModifiedBy>
  <cp:revision>67</cp:revision>
  <dcterms:created xsi:type="dcterms:W3CDTF">2017-09-15T12:14:18Z</dcterms:created>
  <dcterms:modified xsi:type="dcterms:W3CDTF">2020-02-04T08:59:25Z</dcterms:modified>
</cp:coreProperties>
</file>