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1484" r:id="rId2"/>
    <p:sldId id="1515" r:id="rId3"/>
    <p:sldId id="1516" r:id="rId4"/>
    <p:sldId id="1511" r:id="rId5"/>
    <p:sldId id="1512" r:id="rId6"/>
    <p:sldId id="1513" r:id="rId7"/>
    <p:sldId id="1514" r:id="rId8"/>
    <p:sldId id="1517" r:id="rId9"/>
    <p:sldId id="1518" r:id="rId10"/>
    <p:sldId id="1519" r:id="rId11"/>
    <p:sldId id="1520" r:id="rId12"/>
    <p:sldId id="1521" r:id="rId13"/>
    <p:sldId id="1522" r:id="rId14"/>
    <p:sldId id="1523" r:id="rId15"/>
    <p:sldId id="1524" r:id="rId16"/>
    <p:sldId id="1525" r:id="rId17"/>
    <p:sldId id="1526" r:id="rId18"/>
    <p:sldId id="1527" r:id="rId19"/>
    <p:sldId id="283" r:id="rId20"/>
    <p:sldId id="284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17E7F-71F7-4CD6-AC60-4E3E4B55022E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AA346-23B9-4ADF-BEAE-CE1D3B0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D7812-3B3D-4509-91DE-1C0F2451BD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7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2865-1AEC-448F-B370-AA7742C8A87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CE6D-4206-42D3-A497-2A64FF5FD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180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2865-1AEC-448F-B370-AA7742C8A87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CE6D-4206-42D3-A497-2A64FF5FD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87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2865-1AEC-448F-B370-AA7742C8A87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CE6D-4206-42D3-A497-2A64FF5FD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37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2865-1AEC-448F-B370-AA7742C8A87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CE6D-4206-42D3-A497-2A64FF5FD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27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2865-1AEC-448F-B370-AA7742C8A87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CE6D-4206-42D3-A497-2A64FF5FD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961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2865-1AEC-448F-B370-AA7742C8A87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CE6D-4206-42D3-A497-2A64FF5FD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71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2865-1AEC-448F-B370-AA7742C8A87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CE6D-4206-42D3-A497-2A64FF5FD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738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2865-1AEC-448F-B370-AA7742C8A87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CE6D-4206-42D3-A497-2A64FF5FD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52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2865-1AEC-448F-B370-AA7742C8A87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CE6D-4206-42D3-A497-2A64FF5FD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040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2865-1AEC-448F-B370-AA7742C8A87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CE6D-4206-42D3-A497-2A64FF5FD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40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82865-1AEC-448F-B370-AA7742C8A87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7CE6D-4206-42D3-A497-2A64FF5FD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684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682865-1AEC-448F-B370-AA7742C8A87A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77CE6D-4206-42D3-A497-2A64FF5FD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1617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e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18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A6EE6-3B43-B8A2-54DE-6F8D49B27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2F6A7A-852A-7DE1-9870-847076252DF7}"/>
              </a:ext>
            </a:extLst>
          </p:cNvPr>
          <p:cNvSpPr txBox="1"/>
          <p:nvPr/>
        </p:nvSpPr>
        <p:spPr>
          <a:xfrm>
            <a:off x="1371600" y="2581708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80975" fontAlgn="base"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SzPct val="70000"/>
              <a:defRPr/>
            </a:pPr>
            <a:r>
              <a:rPr lang="en-US" altLang="ko-KR" sz="2800" b="1" kern="0" spc="-12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Hands-on Tutorial:</a:t>
            </a:r>
            <a:br>
              <a:rPr lang="en-US" altLang="ko-KR" sz="2800" b="1" kern="0" spc="-12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2800" kern="0" spc="-12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Molecular Generation through Diffusion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70D4C12-1641-912A-A196-21792E3F6574}"/>
              </a:ext>
            </a:extLst>
          </p:cNvPr>
          <p:cNvCxnSpPr>
            <a:cxnSpLocks/>
          </p:cNvCxnSpPr>
          <p:nvPr/>
        </p:nvCxnSpPr>
        <p:spPr>
          <a:xfrm>
            <a:off x="1371600" y="3535815"/>
            <a:ext cx="6400800" cy="0"/>
          </a:xfrm>
          <a:prstGeom prst="line">
            <a:avLst/>
          </a:prstGeom>
          <a:ln w="28575">
            <a:solidFill>
              <a:srgbClr val="006E3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93A125-F7B1-7BB6-97EE-D777ABB6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113-A226-4EE6-A3C6-BE07224DE0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08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22370-1BFB-89A0-59E1-8A12A8787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3DA7F0E-9495-2D81-069D-6992148E0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113-A226-4EE6-A3C6-BE07224DE018}" type="slidenum">
              <a:rPr lang="en-US" smtClean="0"/>
              <a:t>10</a:t>
            </a:fld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EC483DA-253A-57BA-52D1-72ACC5BEDE75}"/>
              </a:ext>
            </a:extLst>
          </p:cNvPr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it-IT" sz="2400" b="1" dirty="0"/>
              <a:t>🛠️ </a:t>
            </a:r>
            <a:r>
              <a:rPr lang="it-IT" altLang="ko-KR" sz="2400" b="1" dirty="0"/>
              <a:t>Create a diffusion model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752FE33-E7D4-C93C-CF2F-1FCF7BFC0DBE}"/>
              </a:ext>
            </a:extLst>
          </p:cNvPr>
          <p:cNvGrpSpPr/>
          <p:nvPr/>
        </p:nvGrpSpPr>
        <p:grpSpPr>
          <a:xfrm>
            <a:off x="526073" y="917457"/>
            <a:ext cx="124479" cy="124479"/>
            <a:chOff x="474505" y="4408985"/>
            <a:chExt cx="124479" cy="124479"/>
          </a:xfrm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4DB9EDFF-0ED7-81B1-A65C-4CA57985B40D}"/>
                </a:ext>
              </a:extLst>
            </p:cNvPr>
            <p:cNvSpPr/>
            <p:nvPr/>
          </p:nvSpPr>
          <p:spPr>
            <a:xfrm>
              <a:off x="474505" y="4443613"/>
              <a:ext cx="89851" cy="89851"/>
            </a:xfrm>
            <a:prstGeom prst="corner">
              <a:avLst>
                <a:gd name="adj1" fmla="val 22035"/>
                <a:gd name="adj2" fmla="val 22283"/>
              </a:avLst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60B67FC-E6C9-EE96-542A-F33D04625480}"/>
                </a:ext>
              </a:extLst>
            </p:cNvPr>
            <p:cNvSpPr/>
            <p:nvPr/>
          </p:nvSpPr>
          <p:spPr>
            <a:xfrm>
              <a:off x="529728" y="4408985"/>
              <a:ext cx="69256" cy="69256"/>
            </a:xfrm>
            <a:prstGeom prst="rect">
              <a:avLst/>
            </a:prstGeom>
            <a:noFill/>
            <a:ln w="19050">
              <a:solidFill>
                <a:srgbClr val="F26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98C3E9A-AA1A-015C-74DC-8C06080001B8}"/>
              </a:ext>
            </a:extLst>
          </p:cNvPr>
          <p:cNvSpPr txBox="1"/>
          <p:nvPr/>
        </p:nvSpPr>
        <p:spPr>
          <a:xfrm>
            <a:off x="714418" y="1179181"/>
            <a:ext cx="7092468" cy="276999"/>
          </a:xfrm>
          <a:prstGeom prst="rect">
            <a:avLst/>
          </a:prstGeom>
          <a:solidFill>
            <a:srgbClr val="FEF9DE"/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/>
              <a:t>📌순서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데이터 구조 → 기본 모듈 → </a:t>
            </a:r>
            <a:r>
              <a:rPr lang="en-US" altLang="ko-KR" sz="1200" b="1" dirty="0">
                <a:solidFill>
                  <a:srgbClr val="EF1D6D"/>
                </a:solidFill>
              </a:rPr>
              <a:t>GNN </a:t>
            </a:r>
            <a:r>
              <a:rPr lang="ko-KR" altLang="en-US" sz="1200" b="1" dirty="0">
                <a:solidFill>
                  <a:srgbClr val="EF1D6D"/>
                </a:solidFill>
              </a:rPr>
              <a:t>계층</a:t>
            </a:r>
            <a:r>
              <a:rPr lang="ko-KR" altLang="en-US" sz="1200" b="1" dirty="0"/>
              <a:t> </a:t>
            </a:r>
            <a:r>
              <a:rPr lang="ko-KR" altLang="en-US" sz="1200" b="1" dirty="0">
                <a:solidFill>
                  <a:srgbClr val="EF1D6D"/>
                </a:solidFill>
              </a:rPr>
              <a:t>→ 인코더 </a:t>
            </a:r>
            <a:r>
              <a:rPr lang="ko-KR" altLang="en-US" sz="1200" b="1" dirty="0"/>
              <a:t>→ </a:t>
            </a:r>
            <a:r>
              <a:rPr lang="ko-KR" altLang="en-US" sz="1200" b="1" dirty="0" err="1"/>
              <a:t>엣지</a:t>
            </a:r>
            <a:r>
              <a:rPr lang="ko-KR" altLang="en-US" sz="1200" b="1" dirty="0"/>
              <a:t> 처리 → 그래프 확장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계산 유틸리티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A9AEC73-59BE-297B-7211-A902C3D9F7A6}"/>
              </a:ext>
            </a:extLst>
          </p:cNvPr>
          <p:cNvCxnSpPr/>
          <p:nvPr/>
        </p:nvCxnSpPr>
        <p:spPr>
          <a:xfrm>
            <a:off x="218323" y="3776424"/>
            <a:ext cx="87072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175E240-52C4-0A17-85F1-62FCF8448A6A}"/>
              </a:ext>
            </a:extLst>
          </p:cNvPr>
          <p:cNvSpPr txBox="1"/>
          <p:nvPr/>
        </p:nvSpPr>
        <p:spPr>
          <a:xfrm>
            <a:off x="4892040" y="1904340"/>
            <a:ext cx="307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SchNet</a:t>
            </a:r>
            <a:r>
              <a:rPr lang="ko-KR" altLang="en-US" sz="1200" dirty="0"/>
              <a:t>에서 한 번의 상호작용을 정의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2C41242-80CB-92B5-5EA6-3678B086BCB3}"/>
              </a:ext>
            </a:extLst>
          </p:cNvPr>
          <p:cNvSpPr txBox="1"/>
          <p:nvPr/>
        </p:nvSpPr>
        <p:spPr>
          <a:xfrm>
            <a:off x="4825942" y="1572637"/>
            <a:ext cx="347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4. </a:t>
            </a:r>
            <a:r>
              <a:rPr lang="ko-KR" altLang="en-US" sz="1400" b="1" dirty="0"/>
              <a:t>상위 계층 블록</a:t>
            </a:r>
            <a:r>
              <a:rPr lang="en-US" altLang="ko-KR" sz="1400" b="1" dirty="0"/>
              <a:t>—</a:t>
            </a:r>
            <a:r>
              <a:rPr lang="en-US" altLang="ko-KR" sz="1400" b="1" dirty="0" err="1"/>
              <a:t>InteractionBlock</a:t>
            </a:r>
            <a:r>
              <a:rPr lang="en-US" altLang="ko-KR" sz="1400" b="1" dirty="0"/>
              <a:t> </a:t>
            </a:r>
            <a:endParaRPr lang="ko-KR" altLang="en-US" sz="14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C8082EF-4551-BBBB-8A3A-CC39058D52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4" y="1619480"/>
            <a:ext cx="4427758" cy="210005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9CFB3E1-7998-82F4-8C42-BCA7663D3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820" y="3841301"/>
            <a:ext cx="4419112" cy="279443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8A6002-4541-748C-0B8D-1FF0EF5A7007}"/>
              </a:ext>
            </a:extLst>
          </p:cNvPr>
          <p:cNvSpPr txBox="1"/>
          <p:nvPr/>
        </p:nvSpPr>
        <p:spPr>
          <a:xfrm>
            <a:off x="4931831" y="3924637"/>
            <a:ext cx="347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5-1. </a:t>
            </a:r>
            <a:r>
              <a:rPr lang="ko-KR" altLang="en-US" sz="1400" b="1" dirty="0"/>
              <a:t>인코더</a:t>
            </a:r>
            <a:r>
              <a:rPr lang="en-US" altLang="ko-KR" sz="1400" b="1" dirty="0"/>
              <a:t>—</a:t>
            </a:r>
            <a:r>
              <a:rPr lang="en-US" altLang="ko-KR" sz="1400" b="1" dirty="0" err="1"/>
              <a:t>SchNetEncoder</a:t>
            </a:r>
            <a:endParaRPr lang="ko-KR" altLang="en-US" sz="14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F2894A-AF78-00AB-2306-0DCCABA66F3E}"/>
              </a:ext>
            </a:extLst>
          </p:cNvPr>
          <p:cNvSpPr txBox="1"/>
          <p:nvPr/>
        </p:nvSpPr>
        <p:spPr>
          <a:xfrm>
            <a:off x="4825942" y="4232414"/>
            <a:ext cx="3789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초기 노드 </a:t>
            </a:r>
            <a:r>
              <a:rPr lang="ko-KR" altLang="en-US" sz="1200" dirty="0" err="1"/>
              <a:t>임베딩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nn.Embedding</a:t>
            </a:r>
            <a:r>
              <a:rPr lang="en-US" altLang="ko-KR" sz="1200" dirty="0"/>
              <a:t>) </a:t>
            </a:r>
            <a:r>
              <a:rPr lang="ko-KR" altLang="en-US" sz="1200" dirty="0"/>
              <a:t>생성 후 앞서 설명한 여러 개의 </a:t>
            </a:r>
            <a:r>
              <a:rPr lang="en-US" altLang="ko-KR" sz="1200" dirty="0" err="1">
                <a:solidFill>
                  <a:srgbClr val="EF1D6D"/>
                </a:solidFill>
              </a:rPr>
              <a:t>InteractionBlock</a:t>
            </a:r>
            <a:r>
              <a:rPr lang="en-US" altLang="ko-KR" sz="1200" dirty="0">
                <a:solidFill>
                  <a:srgbClr val="EF1D6D"/>
                </a:solidFill>
              </a:rPr>
              <a:t> </a:t>
            </a:r>
            <a:r>
              <a:rPr lang="ko-KR" altLang="en-US" sz="1200" dirty="0">
                <a:solidFill>
                  <a:srgbClr val="EF1D6D"/>
                </a:solidFill>
              </a:rPr>
              <a:t>적용</a:t>
            </a:r>
            <a:endParaRPr lang="en-US" altLang="ko-KR" sz="1200" dirty="0">
              <a:solidFill>
                <a:srgbClr val="EF1D6D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각 블록의 출력은 </a:t>
            </a:r>
            <a:r>
              <a:rPr lang="en-US" altLang="ko-KR" sz="1200" dirty="0"/>
              <a:t>residual </a:t>
            </a:r>
            <a:r>
              <a:rPr lang="ko-KR" altLang="en-US" sz="1200" dirty="0"/>
              <a:t>연결</a:t>
            </a:r>
            <a:r>
              <a:rPr lang="en-US" altLang="ko-KR" sz="1200" dirty="0"/>
              <a:t>(h = h + block(...)) </a:t>
            </a:r>
            <a:r>
              <a:rPr lang="ko-KR" altLang="en-US" sz="1200" dirty="0"/>
              <a:t>형태로 누적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350AE634-2C82-C018-D800-0A00C88B9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040" y="2262043"/>
            <a:ext cx="3789289" cy="1357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A64C19F5-8F64-E9DB-C7F0-64F5D178B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6492" y="5127884"/>
            <a:ext cx="3057594" cy="150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F7E617-5F37-6976-1749-FE25143C467E}"/>
              </a:ext>
            </a:extLst>
          </p:cNvPr>
          <p:cNvSpPr/>
          <p:nvPr/>
        </p:nvSpPr>
        <p:spPr>
          <a:xfrm>
            <a:off x="444500" y="5127884"/>
            <a:ext cx="3397250" cy="428366"/>
          </a:xfrm>
          <a:prstGeom prst="rect">
            <a:avLst/>
          </a:prstGeom>
          <a:noFill/>
          <a:ln>
            <a:solidFill>
              <a:srgbClr val="EF1D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6B9E9E-121A-B6B1-9E41-38AA82711951}"/>
              </a:ext>
            </a:extLst>
          </p:cNvPr>
          <p:cNvSpPr txBox="1"/>
          <p:nvPr/>
        </p:nvSpPr>
        <p:spPr>
          <a:xfrm>
            <a:off x="714418" y="796226"/>
            <a:ext cx="2590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Helper classes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995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0A4D7-6BEC-603D-7FA7-47F3C88B5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2D19969-5ABD-8011-1BC7-A452FBE49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113-A226-4EE6-A3C6-BE07224DE018}" type="slidenum">
              <a:rPr lang="en-US" smtClean="0"/>
              <a:t>11</a:t>
            </a:fld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349539B-657F-A953-BB13-EC659B5DA4ED}"/>
              </a:ext>
            </a:extLst>
          </p:cNvPr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it-IT" sz="2400" b="1" dirty="0"/>
              <a:t>🛠️ </a:t>
            </a:r>
            <a:r>
              <a:rPr lang="it-IT" altLang="ko-KR" sz="2400" b="1" dirty="0"/>
              <a:t>Create a diffusion model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9B3C44C-5301-84FD-4563-24FF01AEC07E}"/>
              </a:ext>
            </a:extLst>
          </p:cNvPr>
          <p:cNvGrpSpPr/>
          <p:nvPr/>
        </p:nvGrpSpPr>
        <p:grpSpPr>
          <a:xfrm>
            <a:off x="526073" y="917457"/>
            <a:ext cx="124479" cy="124479"/>
            <a:chOff x="474505" y="4408985"/>
            <a:chExt cx="124479" cy="124479"/>
          </a:xfrm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C7BEA64E-041B-7636-3B06-262C81A17B47}"/>
                </a:ext>
              </a:extLst>
            </p:cNvPr>
            <p:cNvSpPr/>
            <p:nvPr/>
          </p:nvSpPr>
          <p:spPr>
            <a:xfrm>
              <a:off x="474505" y="4443613"/>
              <a:ext cx="89851" cy="89851"/>
            </a:xfrm>
            <a:prstGeom prst="corner">
              <a:avLst>
                <a:gd name="adj1" fmla="val 22035"/>
                <a:gd name="adj2" fmla="val 22283"/>
              </a:avLst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A578972-FA3E-A542-5AB4-43510307BD9B}"/>
                </a:ext>
              </a:extLst>
            </p:cNvPr>
            <p:cNvSpPr/>
            <p:nvPr/>
          </p:nvSpPr>
          <p:spPr>
            <a:xfrm>
              <a:off x="529728" y="4408985"/>
              <a:ext cx="69256" cy="69256"/>
            </a:xfrm>
            <a:prstGeom prst="rect">
              <a:avLst/>
            </a:prstGeom>
            <a:noFill/>
            <a:ln w="19050">
              <a:solidFill>
                <a:srgbClr val="F26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90A21AE-3992-827F-0A3D-8978627291B7}"/>
              </a:ext>
            </a:extLst>
          </p:cNvPr>
          <p:cNvSpPr txBox="1"/>
          <p:nvPr/>
        </p:nvSpPr>
        <p:spPr>
          <a:xfrm>
            <a:off x="714418" y="1179181"/>
            <a:ext cx="7092468" cy="276999"/>
          </a:xfrm>
          <a:prstGeom prst="rect">
            <a:avLst/>
          </a:prstGeom>
          <a:solidFill>
            <a:srgbClr val="FEF9DE"/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/>
              <a:t>📌순서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데이터 구조 → 기본 모듈 → </a:t>
            </a:r>
            <a:r>
              <a:rPr lang="en-US" altLang="ko-KR" sz="1200" b="1" dirty="0">
                <a:solidFill>
                  <a:srgbClr val="EF1D6D"/>
                </a:solidFill>
              </a:rPr>
              <a:t>GNN </a:t>
            </a:r>
            <a:r>
              <a:rPr lang="ko-KR" altLang="en-US" sz="1200" b="1" dirty="0">
                <a:solidFill>
                  <a:srgbClr val="EF1D6D"/>
                </a:solidFill>
              </a:rPr>
              <a:t>계층</a:t>
            </a:r>
            <a:r>
              <a:rPr lang="ko-KR" altLang="en-US" sz="1200" b="1" dirty="0"/>
              <a:t> → 인코더 → </a:t>
            </a:r>
            <a:r>
              <a:rPr lang="ko-KR" altLang="en-US" sz="1200" b="1" dirty="0" err="1"/>
              <a:t>엣지</a:t>
            </a:r>
            <a:r>
              <a:rPr lang="ko-KR" altLang="en-US" sz="1200" b="1" dirty="0"/>
              <a:t> 처리 → 그래프 확장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계산 유틸리티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484BDB-36F6-6D72-AFA5-6744F5672CA2}"/>
              </a:ext>
            </a:extLst>
          </p:cNvPr>
          <p:cNvGrpSpPr/>
          <p:nvPr/>
        </p:nvGrpSpPr>
        <p:grpSpPr>
          <a:xfrm>
            <a:off x="100584" y="1604247"/>
            <a:ext cx="8942832" cy="2907877"/>
            <a:chOff x="8205" y="1613911"/>
            <a:chExt cx="9452594" cy="2906144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7648FB4-69CB-3CD9-D186-F9782FE2A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5" y="1619480"/>
              <a:ext cx="4694455" cy="278335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61EC8C4-54DD-DD09-5080-07AE141C5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35897"/>
            <a:stretch>
              <a:fillRect/>
            </a:stretch>
          </p:blipFill>
          <p:spPr>
            <a:xfrm>
              <a:off x="4734502" y="1613911"/>
              <a:ext cx="4726297" cy="1815089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653230A-C622-DA8A-0D0A-16021FE1B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62546" b="-819"/>
            <a:stretch>
              <a:fillRect/>
            </a:stretch>
          </p:blipFill>
          <p:spPr>
            <a:xfrm>
              <a:off x="4734502" y="3436343"/>
              <a:ext cx="4726297" cy="1083712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E3D841F-353F-1A5B-9680-C2A77789AE54}"/>
              </a:ext>
            </a:extLst>
          </p:cNvPr>
          <p:cNvGrpSpPr/>
          <p:nvPr/>
        </p:nvGrpSpPr>
        <p:grpSpPr>
          <a:xfrm>
            <a:off x="100584" y="4611332"/>
            <a:ext cx="5065844" cy="1973403"/>
            <a:chOff x="2450524" y="4733558"/>
            <a:chExt cx="5065844" cy="1973403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FD29E8C-909B-6C68-1603-B6E2222869C7}"/>
                </a:ext>
              </a:extLst>
            </p:cNvPr>
            <p:cNvSpPr txBox="1"/>
            <p:nvPr/>
          </p:nvSpPr>
          <p:spPr>
            <a:xfrm>
              <a:off x="2564292" y="4733558"/>
              <a:ext cx="4171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3-2. GNN Massage Passing </a:t>
              </a:r>
              <a:r>
                <a:rPr lang="ko-KR" altLang="en-US" sz="1400" b="1" dirty="0"/>
                <a:t>계층</a:t>
              </a:r>
              <a:r>
                <a:rPr lang="en-US" altLang="ko-KR" sz="1400" b="1" dirty="0"/>
                <a:t>—GINEConv</a:t>
              </a:r>
              <a:endParaRPr lang="ko-KR" altLang="en-US" sz="14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1727DC2-6CB0-CD6B-B3EF-DC15F770FFA7}"/>
                </a:ext>
              </a:extLst>
            </p:cNvPr>
            <p:cNvSpPr txBox="1"/>
            <p:nvPr/>
          </p:nvSpPr>
          <p:spPr>
            <a:xfrm>
              <a:off x="2450524" y="5182054"/>
              <a:ext cx="5065844" cy="538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GIN(Graph Isomorphism Network)</a:t>
              </a:r>
              <a:r>
                <a:rPr lang="ko-KR" altLang="en-US" sz="1200" dirty="0"/>
                <a:t>의 변형 버전</a:t>
              </a:r>
              <a:endParaRPr lang="en-US" altLang="ko-KR" sz="1200" dirty="0"/>
            </a:p>
            <a:p>
              <a:pPr marL="171450" indent="-171450">
                <a:spcBef>
                  <a:spcPts val="600"/>
                </a:spcBef>
                <a:buFont typeface="Arial" panose="020B0604020202020204" pitchFamily="34" charset="0"/>
                <a:buChar char="•"/>
              </a:pPr>
              <a:r>
                <a:rPr lang="en-US" altLang="ko-KR" sz="1200" dirty="0"/>
                <a:t>edge feature</a:t>
              </a:r>
              <a:r>
                <a:rPr lang="ko-KR" altLang="en-US" sz="1200" dirty="0"/>
                <a:t>를 </a:t>
              </a:r>
              <a:r>
                <a:rPr lang="en-US" altLang="ko-KR" sz="1200" dirty="0"/>
                <a:t>node feature</a:t>
              </a:r>
              <a:r>
                <a:rPr lang="ko-KR" altLang="en-US" sz="1200" dirty="0"/>
                <a:t>와 더하고 활성화 함수를 적용</a:t>
              </a:r>
              <a:r>
                <a:rPr lang="en-US" altLang="ko-KR" sz="1200" dirty="0"/>
                <a:t>.</a:t>
              </a: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1E8F946A-4816-D9A8-4885-F6F92239F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2447" t="36436" r="16079" b="2906"/>
            <a:stretch>
              <a:fillRect/>
            </a:stretch>
          </p:blipFill>
          <p:spPr>
            <a:xfrm>
              <a:off x="2735044" y="5811308"/>
              <a:ext cx="3794828" cy="895653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2EAF014-AFD1-BAD5-DED5-9BB613898399}"/>
              </a:ext>
            </a:extLst>
          </p:cNvPr>
          <p:cNvSpPr txBox="1"/>
          <p:nvPr/>
        </p:nvSpPr>
        <p:spPr>
          <a:xfrm>
            <a:off x="4927941" y="4611332"/>
            <a:ext cx="34199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*Graph Isomorphism (</a:t>
            </a:r>
            <a:r>
              <a:rPr lang="ko-KR" altLang="en-US" sz="1100" dirty="0"/>
              <a:t>동형 이성</a:t>
            </a:r>
            <a:r>
              <a:rPr lang="en-US" altLang="ko-KR" sz="1100" dirty="0"/>
              <a:t>) </a:t>
            </a:r>
            <a:r>
              <a:rPr lang="ko-KR" altLang="en-US" sz="1100" dirty="0"/>
              <a:t>문제</a:t>
            </a:r>
            <a:r>
              <a:rPr lang="en-US" altLang="ko-KR" sz="1100" dirty="0"/>
              <a:t>:</a:t>
            </a:r>
          </a:p>
          <a:p>
            <a:r>
              <a:rPr lang="en-US" altLang="ko-KR" sz="1100" dirty="0"/>
              <a:t> </a:t>
            </a:r>
            <a:r>
              <a:rPr lang="en-US" altLang="ko-KR" sz="1100" b="0" i="0" dirty="0">
                <a:solidFill>
                  <a:srgbClr val="515151"/>
                </a:solidFill>
                <a:effectLst/>
                <a:latin typeface="Gill Sans"/>
              </a:rPr>
              <a:t>2</a:t>
            </a:r>
            <a:r>
              <a:rPr lang="ko-KR" altLang="en-US" sz="1100" b="0" i="0" dirty="0">
                <a:solidFill>
                  <a:srgbClr val="515151"/>
                </a:solidFill>
                <a:effectLst/>
                <a:latin typeface="Gill Sans"/>
              </a:rPr>
              <a:t>개의 </a:t>
            </a:r>
            <a:r>
              <a:rPr lang="en-US" altLang="ko-KR" sz="1100" b="0" i="0" dirty="0">
                <a:solidFill>
                  <a:srgbClr val="515151"/>
                </a:solidFill>
                <a:effectLst/>
                <a:latin typeface="Gill Sans"/>
              </a:rPr>
              <a:t>Graph</a:t>
            </a:r>
            <a:r>
              <a:rPr lang="ko-KR" altLang="en-US" sz="1100" b="0" i="0" dirty="0">
                <a:solidFill>
                  <a:srgbClr val="515151"/>
                </a:solidFill>
                <a:effectLst/>
                <a:latin typeface="Gill Sans"/>
              </a:rPr>
              <a:t>가 위상적으로 동일한지 판단하는 문제</a:t>
            </a:r>
            <a:endParaRPr lang="ko-KR" altLang="en-US" sz="11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48D0491-4B1E-45F8-3103-1B21C6F94E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9798" r="6487" b="32469"/>
          <a:stretch>
            <a:fillRect/>
          </a:stretch>
        </p:blipFill>
        <p:spPr bwMode="auto">
          <a:xfrm>
            <a:off x="4927941" y="5088998"/>
            <a:ext cx="3920438" cy="1032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ADF6890-AECC-104F-4237-607E66D9DF34}"/>
              </a:ext>
            </a:extLst>
          </p:cNvPr>
          <p:cNvSpPr txBox="1"/>
          <p:nvPr/>
        </p:nvSpPr>
        <p:spPr>
          <a:xfrm>
            <a:off x="5142198" y="6122491"/>
            <a:ext cx="33310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/>
              <a:t>서로 다른 그래프가 </a:t>
            </a:r>
            <a:r>
              <a:rPr lang="ko-KR" altLang="en-US" sz="1000" b="1" dirty="0"/>
              <a:t>형태</a:t>
            </a:r>
            <a:r>
              <a:rPr lang="ko-KR" altLang="en-US" sz="1000" dirty="0"/>
              <a:t>는 달라도 </a:t>
            </a:r>
            <a:r>
              <a:rPr lang="ko-KR" altLang="en-US" sz="1000" b="1" dirty="0"/>
              <a:t>노드 수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연결 수</a:t>
            </a:r>
            <a:r>
              <a:rPr lang="ko-KR" altLang="en-US" sz="1000" dirty="0"/>
              <a:t> 등 기본적인 통계는 비슷할 수 있음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A92B088-B484-FC1C-2AE9-FCBCA85E892D}"/>
              </a:ext>
            </a:extLst>
          </p:cNvPr>
          <p:cNvSpPr txBox="1"/>
          <p:nvPr/>
        </p:nvSpPr>
        <p:spPr>
          <a:xfrm>
            <a:off x="5028627" y="6522601"/>
            <a:ext cx="35581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/>
              <a:t>도출한 노드 표현으로 두 그래프가 구조적으로 </a:t>
            </a:r>
            <a:r>
              <a:rPr lang="ko-KR" altLang="en-US" sz="1000" b="1" dirty="0" err="1"/>
              <a:t>같은지</a:t>
            </a:r>
            <a:r>
              <a:rPr lang="ko-KR" altLang="en-US" sz="1000" b="1" dirty="0"/>
              <a:t> 판별</a:t>
            </a: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2C2D7952-95C4-4F02-EFBF-78EF06A17B65}"/>
              </a:ext>
            </a:extLst>
          </p:cNvPr>
          <p:cNvCxnSpPr>
            <a:cxnSpLocks/>
            <a:stCxn id="26" idx="1"/>
            <a:endCxn id="8194" idx="1"/>
          </p:cNvCxnSpPr>
          <p:nvPr/>
        </p:nvCxnSpPr>
        <p:spPr>
          <a:xfrm rot="10800000">
            <a:off x="4927942" y="5605168"/>
            <a:ext cx="214257" cy="717378"/>
          </a:xfrm>
          <a:prstGeom prst="bentConnector3">
            <a:avLst>
              <a:gd name="adj1" fmla="val 2066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C6A6D472-0F45-0E97-086B-8D5B3689F1F3}"/>
              </a:ext>
            </a:extLst>
          </p:cNvPr>
          <p:cNvCxnSpPr>
            <a:cxnSpLocks/>
            <a:stCxn id="29" idx="3"/>
            <a:endCxn id="8194" idx="3"/>
          </p:cNvCxnSpPr>
          <p:nvPr/>
        </p:nvCxnSpPr>
        <p:spPr>
          <a:xfrm flipV="1">
            <a:off x="8586786" y="5605168"/>
            <a:ext cx="261593" cy="1040544"/>
          </a:xfrm>
          <a:prstGeom prst="bentConnector3">
            <a:avLst>
              <a:gd name="adj1" fmla="val 1873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A787341-1308-F1BA-6D5F-2A7586B7D2B8}"/>
              </a:ext>
            </a:extLst>
          </p:cNvPr>
          <p:cNvSpPr txBox="1"/>
          <p:nvPr/>
        </p:nvSpPr>
        <p:spPr>
          <a:xfrm>
            <a:off x="714418" y="796226"/>
            <a:ext cx="2590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Helper classes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6339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D364C-0E73-3D7B-805C-0C0D45F13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DA1F10C-238A-E6CC-D2F9-A6C362D5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113-A226-4EE6-A3C6-BE07224DE018}" type="slidenum">
              <a:rPr lang="en-US" smtClean="0"/>
              <a:t>12</a:t>
            </a:fld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C3A8104-6891-A335-FD91-C850BB353199}"/>
              </a:ext>
            </a:extLst>
          </p:cNvPr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it-IT" sz="2400" b="1" dirty="0"/>
              <a:t>🛠️ </a:t>
            </a:r>
            <a:r>
              <a:rPr lang="it-IT" altLang="ko-KR" sz="2400" b="1" dirty="0"/>
              <a:t>Create a diffusion model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EC35BBD-E3FB-92EB-F18E-C5B327C8B12C}"/>
              </a:ext>
            </a:extLst>
          </p:cNvPr>
          <p:cNvGrpSpPr/>
          <p:nvPr/>
        </p:nvGrpSpPr>
        <p:grpSpPr>
          <a:xfrm>
            <a:off x="526073" y="917457"/>
            <a:ext cx="124479" cy="124479"/>
            <a:chOff x="474505" y="4408985"/>
            <a:chExt cx="124479" cy="124479"/>
          </a:xfrm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035F6186-9072-C471-0985-32C619A4FD7B}"/>
                </a:ext>
              </a:extLst>
            </p:cNvPr>
            <p:cNvSpPr/>
            <p:nvPr/>
          </p:nvSpPr>
          <p:spPr>
            <a:xfrm>
              <a:off x="474505" y="4443613"/>
              <a:ext cx="89851" cy="89851"/>
            </a:xfrm>
            <a:prstGeom prst="corner">
              <a:avLst>
                <a:gd name="adj1" fmla="val 22035"/>
                <a:gd name="adj2" fmla="val 22283"/>
              </a:avLst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EC06067-1C92-939D-1FAB-D4362BF2C825}"/>
                </a:ext>
              </a:extLst>
            </p:cNvPr>
            <p:cNvSpPr/>
            <p:nvPr/>
          </p:nvSpPr>
          <p:spPr>
            <a:xfrm>
              <a:off x="529728" y="4408985"/>
              <a:ext cx="69256" cy="69256"/>
            </a:xfrm>
            <a:prstGeom prst="rect">
              <a:avLst/>
            </a:prstGeom>
            <a:noFill/>
            <a:ln w="19050">
              <a:solidFill>
                <a:srgbClr val="F26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5DD5F25-B8C1-DA5A-B10A-D95E1576C6D2}"/>
              </a:ext>
            </a:extLst>
          </p:cNvPr>
          <p:cNvSpPr txBox="1"/>
          <p:nvPr/>
        </p:nvSpPr>
        <p:spPr>
          <a:xfrm>
            <a:off x="714418" y="1179181"/>
            <a:ext cx="7092468" cy="276999"/>
          </a:xfrm>
          <a:prstGeom prst="rect">
            <a:avLst/>
          </a:prstGeom>
          <a:solidFill>
            <a:srgbClr val="FEF9DE"/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/>
              <a:t>📌순서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데이터 구조 → 기본 모듈 → </a:t>
            </a:r>
            <a:r>
              <a:rPr lang="en-US" altLang="ko-KR" sz="1200" b="1" dirty="0"/>
              <a:t>GNN </a:t>
            </a:r>
            <a:r>
              <a:rPr lang="ko-KR" altLang="en-US" sz="1200" b="1" dirty="0"/>
              <a:t>계층 → </a:t>
            </a:r>
            <a:r>
              <a:rPr lang="ko-KR" altLang="en-US" sz="1200" b="1" dirty="0">
                <a:solidFill>
                  <a:srgbClr val="EF1D6D"/>
                </a:solidFill>
              </a:rPr>
              <a:t>인코더 </a:t>
            </a:r>
            <a:r>
              <a:rPr lang="ko-KR" altLang="en-US" sz="1200" b="1" dirty="0"/>
              <a:t>→ </a:t>
            </a:r>
            <a:r>
              <a:rPr lang="ko-KR" altLang="en-US" sz="1200" b="1" dirty="0" err="1"/>
              <a:t>엣지</a:t>
            </a:r>
            <a:r>
              <a:rPr lang="ko-KR" altLang="en-US" sz="1200" b="1" dirty="0"/>
              <a:t> 처리 → 그래프 확장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계산 유틸리티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C3742C-0EE3-B18D-BEDB-90BFEEDF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1" y="1619480"/>
            <a:ext cx="6112415" cy="453848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2EC06D9-5483-2517-879E-8750D2F3B615}"/>
              </a:ext>
            </a:extLst>
          </p:cNvPr>
          <p:cNvSpPr/>
          <p:nvPr/>
        </p:nvSpPr>
        <p:spPr>
          <a:xfrm>
            <a:off x="526073" y="3550920"/>
            <a:ext cx="5181307" cy="1150620"/>
          </a:xfrm>
          <a:prstGeom prst="rect">
            <a:avLst/>
          </a:prstGeom>
          <a:noFill/>
          <a:ln w="28575">
            <a:solidFill>
              <a:srgbClr val="EF1D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6C4DD01-E513-E252-2231-13A907A02609}"/>
              </a:ext>
            </a:extLst>
          </p:cNvPr>
          <p:cNvCxnSpPr/>
          <p:nvPr/>
        </p:nvCxnSpPr>
        <p:spPr>
          <a:xfrm>
            <a:off x="998220" y="4152900"/>
            <a:ext cx="449580" cy="0"/>
          </a:xfrm>
          <a:prstGeom prst="line">
            <a:avLst/>
          </a:prstGeom>
          <a:ln w="28575">
            <a:solidFill>
              <a:srgbClr val="EF1D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CB31C5-EADD-B24D-61EC-AF17F36E8ABC}"/>
              </a:ext>
            </a:extLst>
          </p:cNvPr>
          <p:cNvSpPr txBox="1"/>
          <p:nvPr/>
        </p:nvSpPr>
        <p:spPr>
          <a:xfrm>
            <a:off x="6322481" y="3664765"/>
            <a:ext cx="26663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5-1. </a:t>
            </a:r>
            <a:r>
              <a:rPr lang="ko-KR" altLang="en-US" sz="1400" b="1" dirty="0"/>
              <a:t>인코더</a:t>
            </a:r>
            <a:r>
              <a:rPr lang="en-US" altLang="ko-KR" sz="1400" b="1" dirty="0"/>
              <a:t>—</a:t>
            </a:r>
            <a:r>
              <a:rPr lang="en-US" altLang="ko-KR" sz="1400" b="1" dirty="0" err="1"/>
              <a:t>GINEncoder</a:t>
            </a:r>
            <a:endParaRPr lang="ko-KR" altLang="en-US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980AC0-A951-2512-EFCF-F18DF981113F}"/>
              </a:ext>
            </a:extLst>
          </p:cNvPr>
          <p:cNvSpPr txBox="1"/>
          <p:nvPr/>
        </p:nvSpPr>
        <p:spPr>
          <a:xfrm>
            <a:off x="6381749" y="4032250"/>
            <a:ext cx="25590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00" dirty="0"/>
              <a:t>노드 </a:t>
            </a:r>
            <a:r>
              <a:rPr lang="ko-KR" altLang="en-US" sz="1100" dirty="0" err="1"/>
              <a:t>임베딩</a:t>
            </a:r>
            <a:r>
              <a:rPr lang="ko-KR" altLang="en-US" sz="1100" dirty="0"/>
              <a:t> 후 여러 개의 </a:t>
            </a:r>
            <a:r>
              <a:rPr lang="en-US" altLang="ko-KR" sz="1100" dirty="0">
                <a:solidFill>
                  <a:srgbClr val="EF1D6D"/>
                </a:solidFill>
              </a:rPr>
              <a:t>GINEConv</a:t>
            </a:r>
            <a:r>
              <a:rPr lang="en-US" altLang="ko-KR" sz="1100" dirty="0"/>
              <a:t> </a:t>
            </a:r>
            <a:r>
              <a:rPr lang="ko-KR" altLang="en-US" sz="1100" dirty="0"/>
              <a:t>적용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67452-7426-7DBA-EF9F-C357F12DB33A}"/>
              </a:ext>
            </a:extLst>
          </p:cNvPr>
          <p:cNvSpPr txBox="1"/>
          <p:nvPr/>
        </p:nvSpPr>
        <p:spPr>
          <a:xfrm>
            <a:off x="714418" y="796226"/>
            <a:ext cx="2590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Helper classes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9627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547D2-4A3C-F393-372F-66C05129E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61B8BC-5CCF-4ABC-4389-44153057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113-A226-4EE6-A3C6-BE07224DE018}" type="slidenum">
              <a:rPr lang="en-US" smtClean="0"/>
              <a:t>13</a:t>
            </a:fld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665C7C05-A49D-A61E-DE7B-3B0BB265FEAE}"/>
              </a:ext>
            </a:extLst>
          </p:cNvPr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it-IT" sz="2400" b="1" dirty="0"/>
              <a:t>🛠️ </a:t>
            </a:r>
            <a:r>
              <a:rPr lang="it-IT" altLang="ko-KR" sz="2400" b="1" dirty="0"/>
              <a:t>Create a diffusion model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A788608-5D27-4595-32EE-DF639F1F9192}"/>
              </a:ext>
            </a:extLst>
          </p:cNvPr>
          <p:cNvGrpSpPr/>
          <p:nvPr/>
        </p:nvGrpSpPr>
        <p:grpSpPr>
          <a:xfrm>
            <a:off x="526073" y="917457"/>
            <a:ext cx="124479" cy="124479"/>
            <a:chOff x="474505" y="4408985"/>
            <a:chExt cx="124479" cy="124479"/>
          </a:xfrm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9D4F35D1-21AE-0CC9-6848-CA26B9874943}"/>
                </a:ext>
              </a:extLst>
            </p:cNvPr>
            <p:cNvSpPr/>
            <p:nvPr/>
          </p:nvSpPr>
          <p:spPr>
            <a:xfrm>
              <a:off x="474505" y="4443613"/>
              <a:ext cx="89851" cy="89851"/>
            </a:xfrm>
            <a:prstGeom prst="corner">
              <a:avLst>
                <a:gd name="adj1" fmla="val 22035"/>
                <a:gd name="adj2" fmla="val 22283"/>
              </a:avLst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671C7CD-972A-8EC4-BE12-6534FC333046}"/>
                </a:ext>
              </a:extLst>
            </p:cNvPr>
            <p:cNvSpPr/>
            <p:nvPr/>
          </p:nvSpPr>
          <p:spPr>
            <a:xfrm>
              <a:off x="529728" y="4408985"/>
              <a:ext cx="69256" cy="69256"/>
            </a:xfrm>
            <a:prstGeom prst="rect">
              <a:avLst/>
            </a:prstGeom>
            <a:noFill/>
            <a:ln w="19050">
              <a:solidFill>
                <a:srgbClr val="F26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3FBB525-884C-119E-239E-1B81659FA0C0}"/>
              </a:ext>
            </a:extLst>
          </p:cNvPr>
          <p:cNvSpPr txBox="1"/>
          <p:nvPr/>
        </p:nvSpPr>
        <p:spPr>
          <a:xfrm>
            <a:off x="714418" y="1179181"/>
            <a:ext cx="7092468" cy="276999"/>
          </a:xfrm>
          <a:prstGeom prst="rect">
            <a:avLst/>
          </a:prstGeom>
          <a:solidFill>
            <a:srgbClr val="FEF9DE"/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/>
              <a:t>📌순서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데이터 구조 → 기본 모듈 → </a:t>
            </a:r>
            <a:r>
              <a:rPr lang="en-US" altLang="ko-KR" sz="1200" b="1" dirty="0"/>
              <a:t>GNN </a:t>
            </a:r>
            <a:r>
              <a:rPr lang="ko-KR" altLang="en-US" sz="1200" b="1" dirty="0"/>
              <a:t>계층 → 인코더 → </a:t>
            </a:r>
            <a:r>
              <a:rPr lang="ko-KR" altLang="en-US" sz="1200" b="1" dirty="0" err="1">
                <a:solidFill>
                  <a:srgbClr val="EF1D6D"/>
                </a:solidFill>
              </a:rPr>
              <a:t>엣지</a:t>
            </a:r>
            <a:r>
              <a:rPr lang="ko-KR" altLang="en-US" sz="1200" b="1" dirty="0">
                <a:solidFill>
                  <a:srgbClr val="EF1D6D"/>
                </a:solidFill>
              </a:rPr>
              <a:t> 처리 </a:t>
            </a:r>
            <a:r>
              <a:rPr lang="ko-KR" altLang="en-US" sz="1200" b="1" dirty="0"/>
              <a:t>→ </a:t>
            </a:r>
            <a:r>
              <a:rPr lang="ko-KR" altLang="en-US" sz="1200" b="1" dirty="0">
                <a:solidFill>
                  <a:srgbClr val="EF1D6D"/>
                </a:solidFill>
              </a:rPr>
              <a:t>그래프 확장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계산 유틸리티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944709-C07D-2141-2615-A0CA06F67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81" y="1775773"/>
            <a:ext cx="6295960" cy="352161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14EB37E-1B2F-3D84-4C08-AB7D6F81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77" y="5517752"/>
            <a:ext cx="5839402" cy="97512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B5DB473-C49E-6566-9EAC-4C1C8732B6E4}"/>
              </a:ext>
            </a:extLst>
          </p:cNvPr>
          <p:cNvSpPr txBox="1"/>
          <p:nvPr/>
        </p:nvSpPr>
        <p:spPr>
          <a:xfrm>
            <a:off x="5115756" y="1456180"/>
            <a:ext cx="22150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extend_graph_order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ctr">
              <a:buNone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_</a:t>
            </a: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extend_to_radius_graph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ctr">
              <a:buNone/>
            </a:pPr>
            <a:r>
              <a:rPr lang="en-US" altLang="ko-K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extend_graph_order_radius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  <a:p>
            <a:pPr algn="ctr"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생략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CB2283-0718-2FD6-3EB7-541F706AE720}"/>
              </a:ext>
            </a:extLst>
          </p:cNvPr>
          <p:cNvSpPr txBox="1"/>
          <p:nvPr/>
        </p:nvSpPr>
        <p:spPr>
          <a:xfrm>
            <a:off x="714418" y="796226"/>
            <a:ext cx="2590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Helper classes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7319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D93FF-83C6-AB04-4B2B-D4E1D16F5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DC536CF-1D64-8FA5-7575-5F2F192F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113-A226-4EE6-A3C6-BE07224DE018}" type="slidenum">
              <a:rPr lang="en-US" smtClean="0"/>
              <a:t>14</a:t>
            </a:fld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BFE2D88-9CE0-5944-5CB7-A0BDE12372E1}"/>
              </a:ext>
            </a:extLst>
          </p:cNvPr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it-IT" sz="2400" b="1" dirty="0"/>
              <a:t>🛠️ </a:t>
            </a:r>
            <a:r>
              <a:rPr lang="it-IT" altLang="ko-KR" sz="2400" b="1" dirty="0"/>
              <a:t>Create a diffusion model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8FF6B64-BF5E-BE0C-C704-8DA06341094A}"/>
              </a:ext>
            </a:extLst>
          </p:cNvPr>
          <p:cNvGrpSpPr/>
          <p:nvPr/>
        </p:nvGrpSpPr>
        <p:grpSpPr>
          <a:xfrm>
            <a:off x="526073" y="917457"/>
            <a:ext cx="124479" cy="124479"/>
            <a:chOff x="474505" y="4408985"/>
            <a:chExt cx="124479" cy="124479"/>
          </a:xfrm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8BF19A33-AE2E-00D6-F3F3-51CD059E38B1}"/>
                </a:ext>
              </a:extLst>
            </p:cNvPr>
            <p:cNvSpPr/>
            <p:nvPr/>
          </p:nvSpPr>
          <p:spPr>
            <a:xfrm>
              <a:off x="474505" y="4443613"/>
              <a:ext cx="89851" cy="89851"/>
            </a:xfrm>
            <a:prstGeom prst="corner">
              <a:avLst>
                <a:gd name="adj1" fmla="val 22035"/>
                <a:gd name="adj2" fmla="val 22283"/>
              </a:avLst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F0D6496-8C8E-8235-569D-C4449CF2F69F}"/>
                </a:ext>
              </a:extLst>
            </p:cNvPr>
            <p:cNvSpPr/>
            <p:nvPr/>
          </p:nvSpPr>
          <p:spPr>
            <a:xfrm>
              <a:off x="529728" y="4408985"/>
              <a:ext cx="69256" cy="69256"/>
            </a:xfrm>
            <a:prstGeom prst="rect">
              <a:avLst/>
            </a:prstGeom>
            <a:noFill/>
            <a:ln w="19050">
              <a:solidFill>
                <a:srgbClr val="F26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05818232-74A9-941F-C450-3B7CE451D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20" y="1717606"/>
            <a:ext cx="8487960" cy="46297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2FBE6F-7F09-3C59-2EB9-38F04BF6BF91}"/>
              </a:ext>
            </a:extLst>
          </p:cNvPr>
          <p:cNvSpPr txBox="1"/>
          <p:nvPr/>
        </p:nvSpPr>
        <p:spPr>
          <a:xfrm>
            <a:off x="714418" y="1179181"/>
            <a:ext cx="7092468" cy="276999"/>
          </a:xfrm>
          <a:prstGeom prst="rect">
            <a:avLst/>
          </a:prstGeom>
          <a:solidFill>
            <a:srgbClr val="FEF9DE"/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/>
              <a:t>📌순서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데이터 구조 → 기본 모듈 → </a:t>
            </a:r>
            <a:r>
              <a:rPr lang="en-US" altLang="ko-KR" sz="1200" b="1" dirty="0"/>
              <a:t>GNN </a:t>
            </a:r>
            <a:r>
              <a:rPr lang="ko-KR" altLang="en-US" sz="1200" b="1" dirty="0"/>
              <a:t>계층 → 인코더 → </a:t>
            </a:r>
            <a:r>
              <a:rPr lang="ko-KR" altLang="en-US" sz="1200" b="1" dirty="0" err="1"/>
              <a:t>엣지</a:t>
            </a:r>
            <a:r>
              <a:rPr lang="ko-KR" altLang="en-US" sz="1200" b="1" dirty="0"/>
              <a:t> 처리 → 그래프 확장</a:t>
            </a:r>
            <a:r>
              <a:rPr lang="en-US" altLang="ko-KR" sz="1200" b="1" dirty="0"/>
              <a:t>/</a:t>
            </a:r>
            <a:r>
              <a:rPr lang="ko-KR" altLang="en-US" sz="1200" b="1" dirty="0">
                <a:solidFill>
                  <a:srgbClr val="EF1D6D"/>
                </a:solidFill>
              </a:rPr>
              <a:t>계산 유틸리티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E03860-888D-75D3-0496-DBE648D8D9A4}"/>
              </a:ext>
            </a:extLst>
          </p:cNvPr>
          <p:cNvSpPr/>
          <p:nvPr/>
        </p:nvSpPr>
        <p:spPr>
          <a:xfrm>
            <a:off x="328020" y="2432304"/>
            <a:ext cx="8487960" cy="2176272"/>
          </a:xfrm>
          <a:prstGeom prst="rect">
            <a:avLst/>
          </a:prstGeom>
          <a:noFill/>
          <a:ln w="38100">
            <a:solidFill>
              <a:srgbClr val="EF1D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36E362-5D3F-AFBB-BE56-825C06A4A4C2}"/>
              </a:ext>
            </a:extLst>
          </p:cNvPr>
          <p:cNvSpPr txBox="1"/>
          <p:nvPr/>
        </p:nvSpPr>
        <p:spPr>
          <a:xfrm>
            <a:off x="2839212" y="1678971"/>
            <a:ext cx="3845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200" dirty="0">
                <a:highlight>
                  <a:srgbClr val="F9A5C5"/>
                </a:highlight>
              </a:rPr>
              <a:t>edge</a:t>
            </a:r>
            <a:r>
              <a:rPr lang="ko-KR" altLang="en-US" sz="1200" dirty="0">
                <a:highlight>
                  <a:srgbClr val="F9A5C5"/>
                </a:highlight>
              </a:rPr>
              <a:t>에 해당하는 두 원자 좌표 차이의 </a:t>
            </a:r>
            <a:r>
              <a:rPr lang="en-US" altLang="ko-KR" sz="1200" dirty="0">
                <a:highlight>
                  <a:srgbClr val="F9A5C5"/>
                </a:highlight>
              </a:rPr>
              <a:t>L2 norm </a:t>
            </a:r>
            <a:r>
              <a:rPr lang="ko-KR" altLang="en-US" sz="1200" dirty="0">
                <a:highlight>
                  <a:srgbClr val="F9A5C5"/>
                </a:highlight>
              </a:rPr>
              <a:t>계산</a:t>
            </a:r>
            <a:r>
              <a:rPr lang="en-US" altLang="ko-KR" sz="1200" dirty="0">
                <a:highlight>
                  <a:srgbClr val="F9A5C5"/>
                </a:highlight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AB0ED9-7354-5B74-CB09-FDD7AF663E2F}"/>
              </a:ext>
            </a:extLst>
          </p:cNvPr>
          <p:cNvSpPr txBox="1"/>
          <p:nvPr/>
        </p:nvSpPr>
        <p:spPr>
          <a:xfrm>
            <a:off x="2009796" y="5493201"/>
            <a:ext cx="3845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dirty="0">
                <a:highlight>
                  <a:srgbClr val="F9A5C5"/>
                </a:highlight>
              </a:rPr>
              <a:t>벡터의</a:t>
            </a:r>
            <a:r>
              <a:rPr lang="en-US" altLang="ko-KR" sz="1200" dirty="0">
                <a:highlight>
                  <a:srgbClr val="F9A5C5"/>
                </a:highlight>
              </a:rPr>
              <a:t> L2 norm</a:t>
            </a:r>
            <a:r>
              <a:rPr lang="ko-KR" altLang="en-US" sz="1200" dirty="0">
                <a:highlight>
                  <a:srgbClr val="F9A5C5"/>
                </a:highlight>
              </a:rPr>
              <a:t>을 지정 </a:t>
            </a:r>
            <a:r>
              <a:rPr lang="en-US" altLang="ko-KR" sz="1200" dirty="0">
                <a:highlight>
                  <a:srgbClr val="F9A5C5"/>
                </a:highlight>
              </a:rPr>
              <a:t>limit </a:t>
            </a:r>
            <a:r>
              <a:rPr lang="ko-KR" altLang="en-US" sz="1200" dirty="0">
                <a:highlight>
                  <a:srgbClr val="F9A5C5"/>
                </a:highlight>
              </a:rPr>
              <a:t>이하로 </a:t>
            </a:r>
            <a:r>
              <a:rPr lang="ko-KR" altLang="en-US" sz="1200" dirty="0" err="1">
                <a:highlight>
                  <a:srgbClr val="F9A5C5"/>
                </a:highlight>
              </a:rPr>
              <a:t>클리핑</a:t>
            </a:r>
            <a:endParaRPr lang="en-US" altLang="ko-KR" sz="1200" dirty="0">
              <a:highlight>
                <a:srgbClr val="F9A5C5"/>
              </a:highligh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65F622-62B0-76C3-0EA9-00709F94E546}"/>
              </a:ext>
            </a:extLst>
          </p:cNvPr>
          <p:cNvSpPr txBox="1"/>
          <p:nvPr/>
        </p:nvSpPr>
        <p:spPr>
          <a:xfrm>
            <a:off x="2494428" y="6061774"/>
            <a:ext cx="12271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200" dirty="0">
                <a:highlight>
                  <a:srgbClr val="F9A5C5"/>
                </a:highlight>
              </a:rPr>
              <a:t>로컬 </a:t>
            </a:r>
            <a:r>
              <a:rPr lang="en-US" altLang="ko-KR" sz="1200" dirty="0">
                <a:highlight>
                  <a:srgbClr val="F9A5C5"/>
                </a:highlight>
              </a:rPr>
              <a:t>edge </a:t>
            </a:r>
            <a:r>
              <a:rPr lang="ko-KR" altLang="en-US" sz="1200" dirty="0">
                <a:highlight>
                  <a:srgbClr val="F9A5C5"/>
                </a:highlight>
              </a:rPr>
              <a:t>판별</a:t>
            </a:r>
            <a:endParaRPr lang="en-US" altLang="ko-KR" sz="1200" dirty="0">
              <a:highlight>
                <a:srgbClr val="F9A5C5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026D3E-8D3A-3DDB-E171-A45656670974}"/>
              </a:ext>
            </a:extLst>
          </p:cNvPr>
          <p:cNvSpPr txBox="1"/>
          <p:nvPr/>
        </p:nvSpPr>
        <p:spPr>
          <a:xfrm>
            <a:off x="4317132" y="3243887"/>
            <a:ext cx="44988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200" dirty="0" err="1">
                <a:highlight>
                  <a:srgbClr val="F9A5C5"/>
                </a:highlight>
              </a:rPr>
              <a:t>GeoDiff</a:t>
            </a:r>
            <a:r>
              <a:rPr lang="en-US" altLang="ko-KR" sz="1200" dirty="0">
                <a:highlight>
                  <a:srgbClr val="F9A5C5"/>
                </a:highlight>
              </a:rPr>
              <a:t> </a:t>
            </a:r>
            <a:r>
              <a:rPr lang="ko-KR" altLang="en-US" sz="1200" dirty="0">
                <a:highlight>
                  <a:srgbClr val="F9A5C5"/>
                </a:highlight>
              </a:rPr>
              <a:t>논문</a:t>
            </a:r>
            <a:r>
              <a:rPr lang="en-US" altLang="ko-KR" sz="1200" dirty="0">
                <a:highlight>
                  <a:srgbClr val="F9A5C5"/>
                </a:highlight>
              </a:rPr>
              <a:t>(</a:t>
            </a:r>
            <a:r>
              <a:rPr lang="ko-KR" altLang="en-US" sz="1200" dirty="0">
                <a:highlight>
                  <a:srgbClr val="F9A5C5"/>
                </a:highlight>
              </a:rPr>
              <a:t>식 </a:t>
            </a:r>
            <a:r>
              <a:rPr lang="en-US" altLang="ko-KR" sz="1200" dirty="0">
                <a:highlight>
                  <a:srgbClr val="F9A5C5"/>
                </a:highlight>
              </a:rPr>
              <a:t>5–7)</a:t>
            </a:r>
            <a:r>
              <a:rPr lang="ko-KR" altLang="en-US" sz="1200" dirty="0">
                <a:highlight>
                  <a:srgbClr val="F9A5C5"/>
                </a:highlight>
              </a:rPr>
              <a:t>에 따라 스칼라 </a:t>
            </a:r>
            <a:r>
              <a:rPr lang="en-US" altLang="ko-KR" sz="1200" dirty="0">
                <a:highlight>
                  <a:srgbClr val="F9A5C5"/>
                </a:highlight>
              </a:rPr>
              <a:t>edge score(</a:t>
            </a:r>
            <a:r>
              <a:rPr lang="en-US" altLang="ko-KR" sz="1200" dirty="0" err="1">
                <a:highlight>
                  <a:srgbClr val="F9A5C5"/>
                </a:highlight>
              </a:rPr>
              <a:t>score_d</a:t>
            </a:r>
            <a:r>
              <a:rPr lang="en-US" altLang="ko-KR" sz="1200" dirty="0">
                <a:highlight>
                  <a:srgbClr val="F9A5C5"/>
                </a:highlight>
              </a:rPr>
              <a:t>)</a:t>
            </a:r>
            <a:r>
              <a:rPr lang="ko-KR" altLang="en-US" sz="1200" dirty="0">
                <a:highlight>
                  <a:srgbClr val="F9A5C5"/>
                </a:highlight>
              </a:rPr>
              <a:t>를 회전</a:t>
            </a:r>
            <a:r>
              <a:rPr lang="en-US" altLang="ko-KR" sz="1200" dirty="0">
                <a:highlight>
                  <a:srgbClr val="F9A5C5"/>
                </a:highlight>
              </a:rPr>
              <a:t>·</a:t>
            </a:r>
            <a:r>
              <a:rPr lang="ko-KR" altLang="en-US" sz="1200" dirty="0">
                <a:highlight>
                  <a:srgbClr val="F9A5C5"/>
                </a:highlight>
              </a:rPr>
              <a:t>병진 등가적인 벡터 </a:t>
            </a:r>
            <a:r>
              <a:rPr lang="en-US" altLang="ko-KR" sz="1200" dirty="0">
                <a:highlight>
                  <a:srgbClr val="F9A5C5"/>
                </a:highlight>
              </a:rPr>
              <a:t>field(</a:t>
            </a:r>
            <a:r>
              <a:rPr lang="en-US" altLang="ko-KR" sz="1200" dirty="0" err="1">
                <a:highlight>
                  <a:srgbClr val="F9A5C5"/>
                </a:highlight>
              </a:rPr>
              <a:t>score_pos</a:t>
            </a:r>
            <a:r>
              <a:rPr lang="en-US" altLang="ko-KR" sz="1200" dirty="0">
                <a:highlight>
                  <a:srgbClr val="F9A5C5"/>
                </a:highlight>
              </a:rPr>
              <a:t>)</a:t>
            </a:r>
            <a:r>
              <a:rPr lang="ko-KR" altLang="en-US" sz="1200" dirty="0">
                <a:highlight>
                  <a:srgbClr val="F9A5C5"/>
                </a:highlight>
              </a:rPr>
              <a:t>로 변환</a:t>
            </a:r>
            <a:r>
              <a:rPr lang="en-US" altLang="ko-KR" sz="1200" dirty="0">
                <a:highlight>
                  <a:srgbClr val="F9A5C5"/>
                </a:highlight>
              </a:rPr>
              <a:t>-&gt;equivariance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BCF2E-0575-8CF1-FED0-7A5E91CB593E}"/>
              </a:ext>
            </a:extLst>
          </p:cNvPr>
          <p:cNvSpPr txBox="1"/>
          <p:nvPr/>
        </p:nvSpPr>
        <p:spPr>
          <a:xfrm>
            <a:off x="714418" y="796226"/>
            <a:ext cx="2590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Helper classes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5D6AC4-767A-A5A4-2663-D3733C355192}"/>
              </a:ext>
            </a:extLst>
          </p:cNvPr>
          <p:cNvSpPr txBox="1"/>
          <p:nvPr/>
        </p:nvSpPr>
        <p:spPr>
          <a:xfrm>
            <a:off x="246888" y="2109973"/>
            <a:ext cx="1408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highlight>
                  <a:srgbClr val="FFFF00"/>
                </a:highlight>
              </a:rPr>
              <a:t>Backbone</a:t>
            </a:r>
            <a:endParaRPr lang="ko-KR" altLang="en-US" sz="16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40777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58F24-EFD1-7D24-96B8-00CD85AEA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50BED8-45C4-ABAF-B144-F617969D3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113-A226-4EE6-A3C6-BE07224DE018}" type="slidenum">
              <a:rPr lang="en-US" smtClean="0"/>
              <a:t>15</a:t>
            </a:fld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CCAA4870-CB44-8AB9-5FD3-C932B7F87DED}"/>
              </a:ext>
            </a:extLst>
          </p:cNvPr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it-IT" sz="2400" b="1" dirty="0"/>
              <a:t>🛠️ </a:t>
            </a:r>
            <a:r>
              <a:rPr lang="it-IT" altLang="ko-KR" sz="2400" b="1" dirty="0"/>
              <a:t>Create a diffusion model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AB664F0-3DE6-60C0-18E4-22E1116F5B50}"/>
              </a:ext>
            </a:extLst>
          </p:cNvPr>
          <p:cNvGrpSpPr/>
          <p:nvPr/>
        </p:nvGrpSpPr>
        <p:grpSpPr>
          <a:xfrm>
            <a:off x="526073" y="917457"/>
            <a:ext cx="124479" cy="124479"/>
            <a:chOff x="474505" y="4408985"/>
            <a:chExt cx="124479" cy="124479"/>
          </a:xfrm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14FDCFC9-2241-9BEE-8816-5BB15FBCF808}"/>
                </a:ext>
              </a:extLst>
            </p:cNvPr>
            <p:cNvSpPr/>
            <p:nvPr/>
          </p:nvSpPr>
          <p:spPr>
            <a:xfrm>
              <a:off x="474505" y="4443613"/>
              <a:ext cx="89851" cy="89851"/>
            </a:xfrm>
            <a:prstGeom prst="corner">
              <a:avLst>
                <a:gd name="adj1" fmla="val 22035"/>
                <a:gd name="adj2" fmla="val 22283"/>
              </a:avLst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6C526BD-C4DA-92E7-99A1-543B4066B5E0}"/>
                </a:ext>
              </a:extLst>
            </p:cNvPr>
            <p:cNvSpPr/>
            <p:nvPr/>
          </p:nvSpPr>
          <p:spPr>
            <a:xfrm>
              <a:off x="529728" y="4408985"/>
              <a:ext cx="69256" cy="69256"/>
            </a:xfrm>
            <a:prstGeom prst="rect">
              <a:avLst/>
            </a:prstGeom>
            <a:noFill/>
            <a:ln w="19050">
              <a:solidFill>
                <a:srgbClr val="F26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19CBAD6-093C-7E01-9819-9967092CF55B}"/>
              </a:ext>
            </a:extLst>
          </p:cNvPr>
          <p:cNvSpPr txBox="1"/>
          <p:nvPr/>
        </p:nvSpPr>
        <p:spPr>
          <a:xfrm>
            <a:off x="714418" y="796226"/>
            <a:ext cx="313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Main model—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MoleculeGNN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03CC081E-128B-BA61-53BE-638D702D9901}"/>
              </a:ext>
            </a:extLst>
          </p:cNvPr>
          <p:cNvCxnSpPr>
            <a:cxnSpLocks/>
            <a:stCxn id="13" idx="2"/>
            <a:endCxn id="26" idx="2"/>
          </p:cNvCxnSpPr>
          <p:nvPr/>
        </p:nvCxnSpPr>
        <p:spPr>
          <a:xfrm rot="16200000" flipH="1">
            <a:off x="5143013" y="1024400"/>
            <a:ext cx="12700" cy="3016682"/>
          </a:xfrm>
          <a:prstGeom prst="bentConnector3">
            <a:avLst>
              <a:gd name="adj1" fmla="val 18576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6" name="TextBox 10255">
            <a:extLst>
              <a:ext uri="{FF2B5EF4-FFF2-40B4-BE49-F238E27FC236}">
                <a16:creationId xmlns:a16="http://schemas.microsoft.com/office/drawing/2014/main" id="{320D415C-FB49-1474-C566-FE4A78A067E1}"/>
              </a:ext>
            </a:extLst>
          </p:cNvPr>
          <p:cNvSpPr txBox="1"/>
          <p:nvPr/>
        </p:nvSpPr>
        <p:spPr>
          <a:xfrm>
            <a:off x="1716706" y="4484266"/>
            <a:ext cx="194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i="1" dirty="0" err="1"/>
              <a:t>node_eq_global</a:t>
            </a:r>
            <a:r>
              <a:rPr lang="en-US" altLang="ko-KR" sz="1200" i="1" dirty="0"/>
              <a:t> / local</a:t>
            </a:r>
          </a:p>
          <a:p>
            <a:pPr algn="ctr"/>
            <a:r>
              <a:rPr lang="en-US" altLang="ko-KR" sz="1200" i="1" dirty="0"/>
              <a:t>(N×3)</a:t>
            </a:r>
            <a:endParaRPr lang="ko-KR" altLang="en-US" sz="1200" i="1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0B6463D-DEC8-BE4F-D997-F064224CE6DE}"/>
              </a:ext>
            </a:extLst>
          </p:cNvPr>
          <p:cNvCxnSpPr>
            <a:cxnSpLocks/>
          </p:cNvCxnSpPr>
          <p:nvPr/>
        </p:nvCxnSpPr>
        <p:spPr>
          <a:xfrm>
            <a:off x="5084764" y="4876904"/>
            <a:ext cx="0" cy="941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3C0A4A-7AB4-BC32-2D66-F8AC10D8C25B}"/>
              </a:ext>
            </a:extLst>
          </p:cNvPr>
          <p:cNvSpPr/>
          <p:nvPr/>
        </p:nvSpPr>
        <p:spPr>
          <a:xfrm>
            <a:off x="2421664" y="1838260"/>
            <a:ext cx="2426016" cy="694481"/>
          </a:xfrm>
          <a:prstGeom prst="rect">
            <a:avLst/>
          </a:prstGeom>
          <a:solidFill>
            <a:srgbClr val="CFE2F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MLPEdgeEncoder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EF6600-64DC-4CD6-3121-9EB03D138FEF}"/>
              </a:ext>
            </a:extLst>
          </p:cNvPr>
          <p:cNvSpPr txBox="1"/>
          <p:nvPr/>
        </p:nvSpPr>
        <p:spPr>
          <a:xfrm>
            <a:off x="2845250" y="1368620"/>
            <a:ext cx="16320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Global</a:t>
            </a:r>
            <a:endParaRPr lang="ko-KR" alt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A985E72-8D95-9CFF-5FF2-894C6BD7FFCD}"/>
              </a:ext>
            </a:extLst>
          </p:cNvPr>
          <p:cNvSpPr txBox="1"/>
          <p:nvPr/>
        </p:nvSpPr>
        <p:spPr>
          <a:xfrm>
            <a:off x="5826017" y="1393547"/>
            <a:ext cx="14804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Local</a:t>
            </a:r>
            <a:endParaRPr lang="ko-KR" altLang="en-US" sz="1600" b="1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B7E9BC3-675F-C1EC-5515-71CDB8D5330F}"/>
              </a:ext>
            </a:extLst>
          </p:cNvPr>
          <p:cNvSpPr/>
          <p:nvPr/>
        </p:nvSpPr>
        <p:spPr>
          <a:xfrm>
            <a:off x="5438346" y="1838260"/>
            <a:ext cx="2426016" cy="694481"/>
          </a:xfrm>
          <a:prstGeom prst="rect">
            <a:avLst/>
          </a:prstGeom>
          <a:solidFill>
            <a:srgbClr val="CFE2F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MLPEdgeEncoder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6F8A10-0B6F-AC5F-0634-D45CAF178F27}"/>
              </a:ext>
            </a:extLst>
          </p:cNvPr>
          <p:cNvSpPr/>
          <p:nvPr/>
        </p:nvSpPr>
        <p:spPr>
          <a:xfrm>
            <a:off x="2421664" y="2676398"/>
            <a:ext cx="2426016" cy="694481"/>
          </a:xfrm>
          <a:prstGeom prst="rect">
            <a:avLst/>
          </a:prstGeom>
          <a:solidFill>
            <a:srgbClr val="CFE2F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C00000"/>
                </a:solidFill>
              </a:rPr>
              <a:t>SchNet</a:t>
            </a:r>
            <a:r>
              <a:rPr lang="en-US" altLang="ko-KR" sz="1600" dirty="0" err="1">
                <a:solidFill>
                  <a:schemeClr val="tx1"/>
                </a:solidFill>
              </a:rPr>
              <a:t>Encoder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590EDDB-B463-22BF-CD8C-4A2B94AA4819}"/>
              </a:ext>
            </a:extLst>
          </p:cNvPr>
          <p:cNvSpPr/>
          <p:nvPr/>
        </p:nvSpPr>
        <p:spPr>
          <a:xfrm>
            <a:off x="5438346" y="2676398"/>
            <a:ext cx="2426016" cy="694481"/>
          </a:xfrm>
          <a:prstGeom prst="rect">
            <a:avLst/>
          </a:prstGeom>
          <a:solidFill>
            <a:srgbClr val="CFE2F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rgbClr val="C00000"/>
                </a:solidFill>
              </a:rPr>
              <a:t>GIN</a:t>
            </a:r>
            <a:r>
              <a:rPr lang="en-US" altLang="ko-KR" sz="1600" dirty="0" err="1">
                <a:solidFill>
                  <a:schemeClr val="tx1"/>
                </a:solidFill>
              </a:rPr>
              <a:t>Encoder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168B34E-24C1-64A0-32AD-F8D600E4017C}"/>
              </a:ext>
            </a:extLst>
          </p:cNvPr>
          <p:cNvSpPr/>
          <p:nvPr/>
        </p:nvSpPr>
        <p:spPr>
          <a:xfrm>
            <a:off x="2421664" y="3514536"/>
            <a:ext cx="2426016" cy="694481"/>
          </a:xfrm>
          <a:prstGeom prst="rect">
            <a:avLst/>
          </a:prstGeom>
          <a:solidFill>
            <a:srgbClr val="FCE5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MultiLayerPerceptron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grad_global_dist_mlp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FE7B3D-6FBE-350A-98C6-B2C4555A047F}"/>
              </a:ext>
            </a:extLst>
          </p:cNvPr>
          <p:cNvSpPr/>
          <p:nvPr/>
        </p:nvSpPr>
        <p:spPr>
          <a:xfrm>
            <a:off x="5438346" y="3514536"/>
            <a:ext cx="2426016" cy="694481"/>
          </a:xfrm>
          <a:prstGeom prst="rect">
            <a:avLst/>
          </a:prstGeom>
          <a:solidFill>
            <a:srgbClr val="FCE5CD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tx1"/>
                </a:solidFill>
              </a:rPr>
              <a:t>MultiLayerPerceptron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en-US" altLang="ko-KR" sz="1600" dirty="0" err="1">
                <a:solidFill>
                  <a:schemeClr val="tx1"/>
                </a:solidFill>
              </a:rPr>
              <a:t>grad_local_dist_mlp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EF9525-379E-78E0-6FEF-ED00F0A366F3}"/>
              </a:ext>
            </a:extLst>
          </p:cNvPr>
          <p:cNvSpPr/>
          <p:nvPr/>
        </p:nvSpPr>
        <p:spPr>
          <a:xfrm>
            <a:off x="3999185" y="5082925"/>
            <a:ext cx="2171158" cy="545910"/>
          </a:xfrm>
          <a:prstGeom prst="rect">
            <a:avLst/>
          </a:prstGeom>
          <a:solidFill>
            <a:srgbClr val="D9EAD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output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69E97C-4D0F-92DD-89C6-B48BB5956A73}"/>
              </a:ext>
            </a:extLst>
          </p:cNvPr>
          <p:cNvSpPr txBox="1"/>
          <p:nvPr/>
        </p:nvSpPr>
        <p:spPr>
          <a:xfrm>
            <a:off x="714418" y="2031612"/>
            <a:ext cx="153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Edge encoding</a:t>
            </a:r>
            <a:endParaRPr lang="ko-KR" alt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67D301-5DA8-99CE-5D88-05448F38F0FC}"/>
              </a:ext>
            </a:extLst>
          </p:cNvPr>
          <p:cNvSpPr txBox="1"/>
          <p:nvPr/>
        </p:nvSpPr>
        <p:spPr>
          <a:xfrm>
            <a:off x="714418" y="2869750"/>
            <a:ext cx="153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Node encoding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C4D678-443F-87C0-9867-186549F3095A}"/>
              </a:ext>
            </a:extLst>
          </p:cNvPr>
          <p:cNvSpPr txBox="1"/>
          <p:nvPr/>
        </p:nvSpPr>
        <p:spPr>
          <a:xfrm>
            <a:off x="714418" y="3707887"/>
            <a:ext cx="1536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Edge-to-distance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49C735-6066-B873-4A6E-63AB6737949E}"/>
              </a:ext>
            </a:extLst>
          </p:cNvPr>
          <p:cNvSpPr txBox="1"/>
          <p:nvPr/>
        </p:nvSpPr>
        <p:spPr>
          <a:xfrm>
            <a:off x="6132488" y="5137822"/>
            <a:ext cx="21711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/>
              <a:t>Calculate gradient field </a:t>
            </a:r>
            <a:r>
              <a:rPr lang="en-US" altLang="ko-KR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(score function)</a:t>
            </a:r>
            <a:endParaRPr lang="ko-KR" alt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7" name="사각형: 둥근 모서리 10246">
            <a:extLst>
              <a:ext uri="{FF2B5EF4-FFF2-40B4-BE49-F238E27FC236}">
                <a16:creationId xmlns:a16="http://schemas.microsoft.com/office/drawing/2014/main" id="{EC50A7CA-1CD1-9900-C943-79B7762378F2}"/>
              </a:ext>
            </a:extLst>
          </p:cNvPr>
          <p:cNvSpPr/>
          <p:nvPr/>
        </p:nvSpPr>
        <p:spPr>
          <a:xfrm>
            <a:off x="2300657" y="1707174"/>
            <a:ext cx="2680729" cy="2654002"/>
          </a:xfrm>
          <a:prstGeom prst="roundRect">
            <a:avLst>
              <a:gd name="adj" fmla="val 336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48" name="사각형: 둥근 모서리 10247">
            <a:extLst>
              <a:ext uri="{FF2B5EF4-FFF2-40B4-BE49-F238E27FC236}">
                <a16:creationId xmlns:a16="http://schemas.microsoft.com/office/drawing/2014/main" id="{678C8ED2-3038-414B-EB69-1AD442425FCA}"/>
              </a:ext>
            </a:extLst>
          </p:cNvPr>
          <p:cNvSpPr/>
          <p:nvPr/>
        </p:nvSpPr>
        <p:spPr>
          <a:xfrm>
            <a:off x="5302369" y="1707174"/>
            <a:ext cx="2680729" cy="2654002"/>
          </a:xfrm>
          <a:prstGeom prst="roundRect">
            <a:avLst>
              <a:gd name="adj" fmla="val 3364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59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87592-36F2-0F41-B591-A4B57E7A7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92BF88B-49AC-E6CA-E670-22F91738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113-A226-4EE6-A3C6-BE07224DE018}" type="slidenum">
              <a:rPr lang="en-US" smtClean="0"/>
              <a:t>16</a:t>
            </a:fld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D2516F9-62D1-DB22-70F0-58BE2FF85DDA}"/>
              </a:ext>
            </a:extLst>
          </p:cNvPr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it-IT" sz="2400" b="1" dirty="0"/>
              <a:t>🛠️ </a:t>
            </a:r>
            <a:r>
              <a:rPr lang="it-IT" altLang="ko-KR" sz="2400" b="1" dirty="0"/>
              <a:t>Create a diffusion model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6310713-9FBC-CC8F-09BD-6547869F49A3}"/>
              </a:ext>
            </a:extLst>
          </p:cNvPr>
          <p:cNvGrpSpPr/>
          <p:nvPr/>
        </p:nvGrpSpPr>
        <p:grpSpPr>
          <a:xfrm>
            <a:off x="526073" y="917457"/>
            <a:ext cx="124479" cy="124479"/>
            <a:chOff x="474505" y="4408985"/>
            <a:chExt cx="124479" cy="124479"/>
          </a:xfrm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20E703EF-25D9-F3B5-203E-8DCD7639B878}"/>
                </a:ext>
              </a:extLst>
            </p:cNvPr>
            <p:cNvSpPr/>
            <p:nvPr/>
          </p:nvSpPr>
          <p:spPr>
            <a:xfrm>
              <a:off x="474505" y="4443613"/>
              <a:ext cx="89851" cy="89851"/>
            </a:xfrm>
            <a:prstGeom prst="corner">
              <a:avLst>
                <a:gd name="adj1" fmla="val 22035"/>
                <a:gd name="adj2" fmla="val 22283"/>
              </a:avLst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6C31152-BA2C-84E3-1EFF-9232B918E075}"/>
                </a:ext>
              </a:extLst>
            </p:cNvPr>
            <p:cNvSpPr/>
            <p:nvPr/>
          </p:nvSpPr>
          <p:spPr>
            <a:xfrm>
              <a:off x="529728" y="4408985"/>
              <a:ext cx="69256" cy="69256"/>
            </a:xfrm>
            <a:prstGeom prst="rect">
              <a:avLst/>
            </a:prstGeom>
            <a:noFill/>
            <a:ln w="19050">
              <a:solidFill>
                <a:srgbClr val="F26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6F8E57B-6066-10E1-D611-49927B5777D2}"/>
              </a:ext>
            </a:extLst>
          </p:cNvPr>
          <p:cNvSpPr txBox="1"/>
          <p:nvPr/>
        </p:nvSpPr>
        <p:spPr>
          <a:xfrm>
            <a:off x="714418" y="796226"/>
            <a:ext cx="313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Create</a:t>
            </a:r>
            <a:r>
              <a:rPr lang="ko-KR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scheduler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A2BF4BB-EFE9-0DAE-3116-DA4047F757E1}"/>
              </a:ext>
            </a:extLst>
          </p:cNvPr>
          <p:cNvSpPr txBox="1"/>
          <p:nvPr/>
        </p:nvSpPr>
        <p:spPr>
          <a:xfrm>
            <a:off x="1650492" y="1346377"/>
            <a:ext cx="6121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Scheduler: </a:t>
            </a:r>
            <a:r>
              <a:rPr lang="en-US" altLang="ko-KR" b="1" dirty="0">
                <a:solidFill>
                  <a:srgbClr val="EF1D6D"/>
                </a:solidFill>
              </a:rPr>
              <a:t>β</a:t>
            </a:r>
            <a:r>
              <a:rPr lang="ko-KR" altLang="en-US" b="1" dirty="0"/>
              <a:t>가 </a:t>
            </a:r>
            <a:r>
              <a:rPr lang="en-US" altLang="ko-KR" b="1" dirty="0"/>
              <a:t>timestep</a:t>
            </a:r>
            <a:r>
              <a:rPr lang="ko-KR" altLang="en-US" b="1" dirty="0"/>
              <a:t>에 따라 어떻게 변하는지 정의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360954-2E2F-09CF-E020-5DF50B659120}"/>
              </a:ext>
            </a:extLst>
          </p:cNvPr>
          <p:cNvSpPr txBox="1"/>
          <p:nvPr/>
        </p:nvSpPr>
        <p:spPr>
          <a:xfrm>
            <a:off x="681438" y="2628246"/>
            <a:ext cx="4617720" cy="2246769"/>
          </a:xfrm>
          <a:prstGeom prst="rect">
            <a:avLst/>
          </a:prstGeom>
          <a:solidFill>
            <a:srgbClr val="F7F7F7"/>
          </a:solidFill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AC52C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ko-KR" alt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ko-KR" alt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diffusers</a:t>
            </a:r>
            <a:r>
              <a:rPr lang="ko-KR" alt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ko-KR" altLang="en-US" sz="1400" dirty="0" err="1">
                <a:solidFill>
                  <a:srgbClr val="AC52C2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r>
              <a:rPr lang="ko-KR" alt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ko-KR" alt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DDPMScheduler</a:t>
            </a:r>
            <a:endParaRPr lang="ko-KR" alt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ko-KR" alt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ko-KR" alt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num_timesteps</a:t>
            </a:r>
            <a:r>
              <a:rPr lang="ko-KR" alt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ko-KR" altLang="en-US" sz="1400" dirty="0">
                <a:solidFill>
                  <a:srgbClr val="207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1000</a:t>
            </a:r>
          </a:p>
          <a:p>
            <a:r>
              <a:rPr lang="ko-KR" alt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scheduler</a:t>
            </a:r>
            <a:r>
              <a:rPr lang="ko-KR" alt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ko-KR" alt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DDPMScheduler</a:t>
            </a:r>
            <a:r>
              <a:rPr lang="ko-KR" alt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ko-KR" alt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ko-KR" alt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num_train_timesteps</a:t>
            </a:r>
            <a:r>
              <a:rPr lang="ko-KR" alt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ko-KR" alt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num_timesteps</a:t>
            </a:r>
            <a:r>
              <a:rPr lang="ko-KR" alt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ko-KR" alt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ko-KR" alt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beta_schedule</a:t>
            </a:r>
            <a:r>
              <a:rPr lang="ko-KR" alt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ko-KR" altLang="en-US" sz="1400" dirty="0">
                <a:solidFill>
                  <a:srgbClr val="9F0B0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ko-KR" altLang="en-US" sz="1400" dirty="0" err="1">
                <a:solidFill>
                  <a:srgbClr val="9F0B0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sigmoid</a:t>
            </a:r>
            <a:r>
              <a:rPr lang="ko-KR" altLang="en-US" sz="1400" dirty="0">
                <a:solidFill>
                  <a:srgbClr val="9F0B0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ko-KR" alt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ko-KR" alt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ko-KR" alt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beta_start</a:t>
            </a:r>
            <a:r>
              <a:rPr lang="ko-KR" alt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ko-KR" altLang="en-US" sz="1400" dirty="0">
                <a:solidFill>
                  <a:srgbClr val="207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1e-7</a:t>
            </a:r>
            <a:r>
              <a:rPr lang="ko-KR" alt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ko-KR" alt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ko-KR" alt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beta_end</a:t>
            </a:r>
            <a:r>
              <a:rPr lang="ko-KR" alt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ko-KR" altLang="en-US" sz="1400" dirty="0">
                <a:solidFill>
                  <a:srgbClr val="20705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2e-3</a:t>
            </a:r>
            <a:r>
              <a:rPr lang="ko-KR" alt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ko-KR" alt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ko-KR" alt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clip_sample</a:t>
            </a:r>
            <a:r>
              <a:rPr lang="ko-KR" alt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=</a:t>
            </a:r>
            <a:r>
              <a:rPr lang="ko-KR" altLang="en-US" sz="1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endParaRPr lang="ko-KR" altLang="en-US" sz="1400" dirty="0">
              <a:solidFill>
                <a:srgbClr val="0000FF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ko-KR" alt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8AD44C8-8081-834B-D17B-23F52D17EC06}"/>
              </a:ext>
            </a:extLst>
          </p:cNvPr>
          <p:cNvSpPr txBox="1"/>
          <p:nvPr/>
        </p:nvSpPr>
        <p:spPr>
          <a:xfrm>
            <a:off x="4656499" y="2966273"/>
            <a:ext cx="42382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E06128"/>
                </a:solidFill>
                <a:highlight>
                  <a:srgbClr val="FEF9DE"/>
                </a:highlight>
              </a:rPr>
              <a:t>노이즈를 점점 제거하는 과정을 </a:t>
            </a:r>
            <a:r>
              <a:rPr lang="en-US" altLang="ko-KR" sz="1200" dirty="0">
                <a:solidFill>
                  <a:srgbClr val="E06128"/>
                </a:solidFill>
                <a:highlight>
                  <a:srgbClr val="FEF9DE"/>
                </a:highlight>
              </a:rPr>
              <a:t>1000</a:t>
            </a:r>
            <a:r>
              <a:rPr lang="ko-KR" altLang="en-US" sz="1200" dirty="0">
                <a:solidFill>
                  <a:srgbClr val="E06128"/>
                </a:solidFill>
                <a:highlight>
                  <a:srgbClr val="FEF9DE"/>
                </a:highlight>
              </a:rPr>
              <a:t>스텝으로 나눠서 진행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AC72D7-E4B0-7028-56B3-D2ED784B6CC1}"/>
              </a:ext>
            </a:extLst>
          </p:cNvPr>
          <p:cNvSpPr txBox="1"/>
          <p:nvPr/>
        </p:nvSpPr>
        <p:spPr>
          <a:xfrm>
            <a:off x="4002746" y="3780377"/>
            <a:ext cx="4238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highlight>
                  <a:srgbClr val="FEF9DE"/>
                </a:highlight>
              </a:rPr>
              <a:t>β</a:t>
            </a:r>
            <a:r>
              <a:rPr lang="ko-KR" altLang="en-US" sz="1200" dirty="0">
                <a:solidFill>
                  <a:schemeClr val="accent2"/>
                </a:solidFill>
                <a:highlight>
                  <a:srgbClr val="FEF9DE"/>
                </a:highlight>
              </a:rPr>
              <a:t>값 변화를 </a:t>
            </a:r>
            <a:r>
              <a:rPr lang="en-US" altLang="ko-KR" sz="1200" dirty="0">
                <a:solidFill>
                  <a:schemeClr val="accent2"/>
                </a:solidFill>
                <a:highlight>
                  <a:srgbClr val="FEF9DE"/>
                </a:highlight>
              </a:rPr>
              <a:t>sigmoid</a:t>
            </a:r>
            <a:r>
              <a:rPr lang="ko-KR" altLang="en-US" sz="1200" dirty="0">
                <a:solidFill>
                  <a:schemeClr val="accent2"/>
                </a:solidFill>
                <a:highlight>
                  <a:srgbClr val="FEF9DE"/>
                </a:highlight>
              </a:rPr>
              <a:t> 곡선 형태로 설정</a:t>
            </a:r>
            <a:r>
              <a:rPr lang="en-US" altLang="ko-KR" sz="1200" dirty="0">
                <a:solidFill>
                  <a:schemeClr val="accent2"/>
                </a:solidFill>
                <a:highlight>
                  <a:srgbClr val="FEF9DE"/>
                </a:highlight>
              </a:rPr>
              <a:t>;</a:t>
            </a:r>
          </a:p>
          <a:p>
            <a:r>
              <a:rPr lang="ko-KR" altLang="en-US" sz="1200" dirty="0">
                <a:solidFill>
                  <a:schemeClr val="accent2"/>
                </a:solidFill>
                <a:highlight>
                  <a:srgbClr val="FEF9DE"/>
                </a:highlight>
              </a:rPr>
              <a:t>초반과 후반엔 완만하고 중간에 급격한 변화 ↓</a:t>
            </a:r>
            <a:endParaRPr lang="ko-KR" altLang="en-US" sz="1200" dirty="0">
              <a:solidFill>
                <a:srgbClr val="E06128"/>
              </a:solidFill>
              <a:highlight>
                <a:srgbClr val="FEF9DE"/>
              </a:highlight>
            </a:endParaRP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0C59F7B0-1C68-92F6-5D06-CC5B632E3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0386" y="4270754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AC38677-8E8A-7049-77D6-B62667974F76}"/>
              </a:ext>
            </a:extLst>
          </p:cNvPr>
          <p:cNvSpPr txBox="1"/>
          <p:nvPr/>
        </p:nvSpPr>
        <p:spPr>
          <a:xfrm>
            <a:off x="1029928" y="4865292"/>
            <a:ext cx="38267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chemeClr val="accent2"/>
                </a:solidFill>
                <a:highlight>
                  <a:srgbClr val="FEF9DE"/>
                </a:highlight>
              </a:rPr>
              <a:t>샘플링된</a:t>
            </a:r>
            <a:r>
              <a:rPr lang="ko-KR" altLang="en-US" sz="1200" dirty="0">
                <a:solidFill>
                  <a:schemeClr val="accent2"/>
                </a:solidFill>
                <a:highlight>
                  <a:srgbClr val="FEF9DE"/>
                </a:highlight>
              </a:rPr>
              <a:t> 값을 특정 범위로 </a:t>
            </a:r>
            <a:r>
              <a:rPr lang="ko-KR" altLang="en-US" sz="1200" dirty="0" err="1">
                <a:solidFill>
                  <a:schemeClr val="accent2"/>
                </a:solidFill>
                <a:highlight>
                  <a:srgbClr val="FEF9DE"/>
                </a:highlight>
              </a:rPr>
              <a:t>클리핑하지</a:t>
            </a:r>
            <a:r>
              <a:rPr lang="ko-KR" altLang="en-US" sz="1200" dirty="0">
                <a:solidFill>
                  <a:schemeClr val="accent2"/>
                </a:solidFill>
                <a:highlight>
                  <a:srgbClr val="FEF9DE"/>
                </a:highlight>
              </a:rPr>
              <a:t> 않도록 설정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A97BEAB-B81F-26FD-26E0-E483FA400EBA}"/>
              </a:ext>
            </a:extLst>
          </p:cNvPr>
          <p:cNvCxnSpPr/>
          <p:nvPr/>
        </p:nvCxnSpPr>
        <p:spPr>
          <a:xfrm flipV="1">
            <a:off x="1805857" y="4631721"/>
            <a:ext cx="0" cy="233571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70BE3713-703C-7DAE-8A5F-E755DFD6A0DD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556933" y="3909345"/>
            <a:ext cx="445813" cy="101865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685B55C-DDEF-BC48-9A12-1F5D62FB2156}"/>
              </a:ext>
            </a:extLst>
          </p:cNvPr>
          <p:cNvCxnSpPr>
            <a:cxnSpLocks/>
            <a:endCxn id="41" idx="1"/>
          </p:cNvCxnSpPr>
          <p:nvPr/>
        </p:nvCxnSpPr>
        <p:spPr>
          <a:xfrm flipV="1">
            <a:off x="2953429" y="3104773"/>
            <a:ext cx="1703070" cy="87394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AF10FC9-8ED6-EC66-2FBA-3427A0535DCD}"/>
                  </a:ext>
                </a:extLst>
              </p:cNvPr>
              <p:cNvSpPr txBox="1"/>
              <p:nvPr/>
            </p:nvSpPr>
            <p:spPr>
              <a:xfrm>
                <a:off x="1629116" y="1758029"/>
                <a:ext cx="435169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dirty="0">
                    <a:solidFill>
                      <a:srgbClr val="EF1D6D"/>
                    </a:solidFill>
                  </a:rPr>
                  <a:t>*</a:t>
                </a:r>
                <a:r>
                  <a:rPr lang="en-US" altLang="ko-KR" sz="1200" dirty="0"/>
                  <a:t> </a:t>
                </a:r>
                <a:r>
                  <a:rPr lang="en-US" altLang="ko-KR" sz="1200" dirty="0">
                    <a:solidFill>
                      <a:srgbClr val="EF1D6D"/>
                    </a:solidFill>
                  </a:rPr>
                  <a:t>Variance schedule hyperparameter that controls noise level;</a:t>
                </a:r>
                <a:br>
                  <a:rPr lang="en-US" altLang="ko-KR" sz="1200" dirty="0">
                    <a:solidFill>
                      <a:srgbClr val="EF1D6D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ko-KR" sz="120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pure noise,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200" b="0" i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 no noise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AF10FC9-8ED6-EC66-2FBA-3427A0535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116" y="1758029"/>
                <a:ext cx="4351696" cy="461665"/>
              </a:xfrm>
              <a:prstGeom prst="rect">
                <a:avLst/>
              </a:prstGeom>
              <a:blipFill>
                <a:blip r:embed="rId3"/>
                <a:stretch>
                  <a:fillRect t="-1316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63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6" grpId="0"/>
      <p:bldP spid="5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993C3-2B9B-BB66-B57F-92F030304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C801B2A-083B-DE01-41E8-5653F03A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113-A226-4EE6-A3C6-BE07224DE018}" type="slidenum">
              <a:rPr lang="en-US" smtClean="0"/>
              <a:t>17</a:t>
            </a:fld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E637B67-24D4-1998-FB09-E9A9540F8A77}"/>
              </a:ext>
            </a:extLst>
          </p:cNvPr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it-IT" sz="2400" b="1" dirty="0"/>
              <a:t>🛠️ </a:t>
            </a:r>
            <a:r>
              <a:rPr lang="it-IT" altLang="ko-KR" sz="2400" b="1" dirty="0"/>
              <a:t>Create a diffusion model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E399EAB-E246-D830-F400-43F43EF5F021}"/>
              </a:ext>
            </a:extLst>
          </p:cNvPr>
          <p:cNvGrpSpPr/>
          <p:nvPr/>
        </p:nvGrpSpPr>
        <p:grpSpPr>
          <a:xfrm>
            <a:off x="526073" y="917457"/>
            <a:ext cx="124479" cy="124479"/>
            <a:chOff x="474505" y="4408985"/>
            <a:chExt cx="124479" cy="124479"/>
          </a:xfrm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68F213F9-4062-AAD8-7A7F-D90E91998C7B}"/>
                </a:ext>
              </a:extLst>
            </p:cNvPr>
            <p:cNvSpPr/>
            <p:nvPr/>
          </p:nvSpPr>
          <p:spPr>
            <a:xfrm>
              <a:off x="474505" y="4443613"/>
              <a:ext cx="89851" cy="89851"/>
            </a:xfrm>
            <a:prstGeom prst="corner">
              <a:avLst>
                <a:gd name="adj1" fmla="val 22035"/>
                <a:gd name="adj2" fmla="val 22283"/>
              </a:avLst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D67CC8F-BE4A-8CD1-7FB0-BEB28F50C0AF}"/>
                </a:ext>
              </a:extLst>
            </p:cNvPr>
            <p:cNvSpPr/>
            <p:nvPr/>
          </p:nvSpPr>
          <p:spPr>
            <a:xfrm>
              <a:off x="529728" y="4408985"/>
              <a:ext cx="69256" cy="69256"/>
            </a:xfrm>
            <a:prstGeom prst="rect">
              <a:avLst/>
            </a:prstGeom>
            <a:noFill/>
            <a:ln w="19050">
              <a:solidFill>
                <a:srgbClr val="F26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3B86EB8-5DFD-8D48-81E1-C0DDDFCBFAC9}"/>
              </a:ext>
            </a:extLst>
          </p:cNvPr>
          <p:cNvSpPr txBox="1"/>
          <p:nvPr/>
        </p:nvSpPr>
        <p:spPr>
          <a:xfrm>
            <a:off x="714418" y="796226"/>
            <a:ext cx="313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Pre-trained dataset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D7656225-1F32-FD83-3C93-FAABAFC2B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198" y="2896791"/>
            <a:ext cx="4785603" cy="2777784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E4CEFF4-E13E-6F7F-3B77-FD594EBBB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311" y="1236525"/>
            <a:ext cx="6349505" cy="166026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4722DFE-C121-A4D3-DCD8-555E95EC8AA4}"/>
              </a:ext>
            </a:extLst>
          </p:cNvPr>
          <p:cNvSpPr txBox="1"/>
          <p:nvPr/>
        </p:nvSpPr>
        <p:spPr>
          <a:xfrm>
            <a:off x="1350686" y="5771923"/>
            <a:ext cx="6442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평면 구조에 대해서 여러 개의 </a:t>
            </a:r>
            <a:r>
              <a:rPr lang="en-US" altLang="ko-KR" sz="1600" dirty="0"/>
              <a:t>conformer</a:t>
            </a:r>
            <a:r>
              <a:rPr lang="ko-KR" altLang="en-US" sz="1600" dirty="0"/>
              <a:t>를 포함한 대규모 데이터셋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평면 구조</a:t>
            </a:r>
            <a:r>
              <a:rPr lang="en-US" altLang="ko-KR" sz="1600" dirty="0"/>
              <a:t>: 450</a:t>
            </a:r>
            <a:r>
              <a:rPr lang="ko-KR" altLang="en-US" sz="1600" dirty="0"/>
              <a:t>만 개</a:t>
            </a:r>
            <a:r>
              <a:rPr lang="en-US" altLang="ko-KR" sz="1600" dirty="0"/>
              <a:t>; QM9+</a:t>
            </a:r>
            <a:r>
              <a:rPr lang="ko-KR" altLang="en-US" sz="1600" dirty="0"/>
              <a:t>실험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입체 구조</a:t>
            </a:r>
            <a:r>
              <a:rPr lang="en-US" altLang="ko-KR" sz="1600" dirty="0"/>
              <a:t>: 3700</a:t>
            </a:r>
            <a:r>
              <a:rPr lang="ko-KR" altLang="en-US" sz="1600" dirty="0"/>
              <a:t>만 개</a:t>
            </a:r>
          </a:p>
        </p:txBody>
      </p:sp>
    </p:spTree>
    <p:extLst>
      <p:ext uri="{BB962C8B-B14F-4D97-AF65-F5344CB8AC3E}">
        <p14:creationId xmlns:p14="http://schemas.microsoft.com/office/powerpoint/2010/main" val="3803439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F6D7B-612F-7724-AF84-0E8B28155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373CA2B-8E69-50EE-C7F9-2A1394F38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113-A226-4EE6-A3C6-BE07224DE018}" type="slidenum">
              <a:rPr lang="en-US" smtClean="0"/>
              <a:t>18</a:t>
            </a:fld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C8F5BF6-210F-4D79-821D-69465FCBB81E}"/>
              </a:ext>
            </a:extLst>
          </p:cNvPr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/>
              <a:t>🧠 </a:t>
            </a:r>
            <a:r>
              <a:rPr lang="en-US" altLang="ko-KR" sz="2400" b="1" dirty="0"/>
              <a:t>Run the diffusion process</a:t>
            </a:r>
            <a:endParaRPr lang="en-US" altLang="ko-KR" sz="24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A822C06-C3DD-91EE-52C3-A6AE177C8E26}"/>
              </a:ext>
            </a:extLst>
          </p:cNvPr>
          <p:cNvGrpSpPr/>
          <p:nvPr/>
        </p:nvGrpSpPr>
        <p:grpSpPr>
          <a:xfrm>
            <a:off x="526073" y="917457"/>
            <a:ext cx="124479" cy="124479"/>
            <a:chOff x="474505" y="4408985"/>
            <a:chExt cx="124479" cy="124479"/>
          </a:xfrm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F1393CF5-D5C4-85A4-E9FF-2F238564DF89}"/>
                </a:ext>
              </a:extLst>
            </p:cNvPr>
            <p:cNvSpPr/>
            <p:nvPr/>
          </p:nvSpPr>
          <p:spPr>
            <a:xfrm>
              <a:off x="474505" y="4443613"/>
              <a:ext cx="89851" cy="89851"/>
            </a:xfrm>
            <a:prstGeom prst="corner">
              <a:avLst>
                <a:gd name="adj1" fmla="val 22035"/>
                <a:gd name="adj2" fmla="val 22283"/>
              </a:avLst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A72A7FE-1385-2153-EA8E-17673AE5B22C}"/>
                </a:ext>
              </a:extLst>
            </p:cNvPr>
            <p:cNvSpPr/>
            <p:nvPr/>
          </p:nvSpPr>
          <p:spPr>
            <a:xfrm>
              <a:off x="529728" y="4408985"/>
              <a:ext cx="69256" cy="69256"/>
            </a:xfrm>
            <a:prstGeom prst="rect">
              <a:avLst/>
            </a:prstGeom>
            <a:noFill/>
            <a:ln w="19050">
              <a:solidFill>
                <a:srgbClr val="F26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1E86766-12AA-43DF-6011-6C02686B9C50}"/>
              </a:ext>
            </a:extLst>
          </p:cNvPr>
          <p:cNvSpPr txBox="1"/>
          <p:nvPr/>
        </p:nvSpPr>
        <p:spPr>
          <a:xfrm>
            <a:off x="714418" y="796226"/>
            <a:ext cx="3132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Sampling (Inference)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8B366C-AD66-189F-3EE7-64F2BCD85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73" y="1169408"/>
            <a:ext cx="6092321" cy="539561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0DD98C8-41F8-8935-D2B2-0DB5938217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636" y="1138524"/>
            <a:ext cx="1333686" cy="65731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AFC1C49-9168-968F-0FEE-35CC63535F11}"/>
              </a:ext>
            </a:extLst>
          </p:cNvPr>
          <p:cNvSpPr txBox="1"/>
          <p:nvPr/>
        </p:nvSpPr>
        <p:spPr>
          <a:xfrm>
            <a:off x="4169876" y="2430698"/>
            <a:ext cx="46447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accent2"/>
                </a:solidFill>
                <a:highlight>
                  <a:srgbClr val="FEF9DE"/>
                </a:highlight>
              </a:rPr>
              <a:t>1. dataset</a:t>
            </a:r>
            <a:r>
              <a:rPr lang="ko-KR" altLang="en-US" sz="1200" dirty="0">
                <a:solidFill>
                  <a:schemeClr val="accent2"/>
                </a:solidFill>
                <a:highlight>
                  <a:srgbClr val="FEF9DE"/>
                </a:highlight>
              </a:rPr>
              <a:t>에서 분자 하나씩 꺼내 </a:t>
            </a:r>
            <a:r>
              <a:rPr lang="en-US" altLang="ko-KR" sz="1200" dirty="0" err="1">
                <a:solidFill>
                  <a:schemeClr val="accent2"/>
                </a:solidFill>
                <a:highlight>
                  <a:srgbClr val="FEF9DE"/>
                </a:highlight>
              </a:rPr>
              <a:t>data_input</a:t>
            </a:r>
            <a:r>
              <a:rPr lang="en-US" altLang="ko-KR" sz="1200" dirty="0">
                <a:solidFill>
                  <a:schemeClr val="accent2"/>
                </a:solidFill>
                <a:highlight>
                  <a:srgbClr val="FEF9DE"/>
                </a:highlight>
              </a:rPr>
              <a:t> </a:t>
            </a:r>
            <a:r>
              <a:rPr lang="ko-KR" altLang="en-US" sz="1200" dirty="0">
                <a:solidFill>
                  <a:schemeClr val="accent2"/>
                </a:solidFill>
                <a:highlight>
                  <a:srgbClr val="FEF9DE"/>
                </a:highlight>
              </a:rPr>
              <a:t>으로 복사</a:t>
            </a:r>
            <a:br>
              <a:rPr lang="en-US" altLang="ko-KR" sz="1200" dirty="0">
                <a:solidFill>
                  <a:schemeClr val="accent2"/>
                </a:solidFill>
                <a:highlight>
                  <a:srgbClr val="FEF9DE"/>
                </a:highlight>
              </a:rPr>
            </a:br>
            <a:r>
              <a:rPr lang="en-US" altLang="ko-KR" sz="1200" dirty="0">
                <a:solidFill>
                  <a:schemeClr val="accent2"/>
                </a:solidFill>
                <a:highlight>
                  <a:srgbClr val="FEF9DE"/>
                </a:highlight>
              </a:rPr>
              <a:t>2. </a:t>
            </a:r>
            <a:r>
              <a:rPr lang="en-US" altLang="ko-KR" sz="1200" dirty="0" err="1">
                <a:solidFill>
                  <a:schemeClr val="accent2"/>
                </a:solidFill>
                <a:highlight>
                  <a:srgbClr val="FEF9DE"/>
                </a:highlight>
              </a:rPr>
              <a:t>pos_ref</a:t>
            </a:r>
            <a:r>
              <a:rPr lang="en-US" altLang="ko-KR" sz="1200" dirty="0">
                <a:solidFill>
                  <a:schemeClr val="accent2"/>
                </a:solidFill>
                <a:highlight>
                  <a:srgbClr val="FEF9DE"/>
                </a:highlight>
              </a:rPr>
              <a:t> </a:t>
            </a:r>
            <a:r>
              <a:rPr lang="ko-KR" altLang="en-US" sz="1200" dirty="0">
                <a:solidFill>
                  <a:schemeClr val="accent2"/>
                </a:solidFill>
                <a:highlight>
                  <a:srgbClr val="FEF9DE"/>
                </a:highlight>
              </a:rPr>
              <a:t>지우고 반복해서 </a:t>
            </a:r>
            <a:r>
              <a:rPr lang="en-US" altLang="ko-KR" sz="1200" dirty="0">
                <a:solidFill>
                  <a:schemeClr val="accent2"/>
                </a:solidFill>
                <a:highlight>
                  <a:srgbClr val="FEF9DE"/>
                </a:highlight>
              </a:rPr>
              <a:t>batch </a:t>
            </a:r>
            <a:r>
              <a:rPr lang="ko-KR" altLang="en-US" sz="1200" dirty="0">
                <a:solidFill>
                  <a:schemeClr val="accent2"/>
                </a:solidFill>
                <a:highlight>
                  <a:srgbClr val="FEF9DE"/>
                </a:highlight>
              </a:rPr>
              <a:t>구성</a:t>
            </a:r>
            <a:endParaRPr lang="ko-KR" altLang="en-US" sz="1200" dirty="0">
              <a:solidFill>
                <a:srgbClr val="E06128"/>
              </a:solidFill>
              <a:highlight>
                <a:srgbClr val="FEF9DE"/>
              </a:highligh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8D2368-7107-F3E1-96C7-21D5949EA26F}"/>
              </a:ext>
            </a:extLst>
          </p:cNvPr>
          <p:cNvSpPr/>
          <p:nvPr/>
        </p:nvSpPr>
        <p:spPr>
          <a:xfrm>
            <a:off x="570998" y="1467182"/>
            <a:ext cx="5921242" cy="5353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F8219F-BAE7-8317-3E64-90BB499646D7}"/>
                  </a:ext>
                </a:extLst>
              </p:cNvPr>
              <p:cNvSpPr txBox="1"/>
              <p:nvPr/>
            </p:nvSpPr>
            <p:spPr>
              <a:xfrm>
                <a:off x="4499272" y="1841561"/>
                <a:ext cx="464472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l-GR" altLang="ko-KR" sz="1200" dirty="0">
                    <a:solidFill>
                      <a:schemeClr val="accent2"/>
                    </a:solidFill>
                    <a:highlight>
                      <a:srgbClr val="FEF9DE"/>
                    </a:highlight>
                  </a:rPr>
                  <a:t>σ</a:t>
                </a:r>
                <a:r>
                  <a:rPr lang="en-US" altLang="ko-KR" sz="1200" dirty="0">
                    <a:solidFill>
                      <a:schemeClr val="accent2"/>
                    </a:solidFill>
                    <a:highlight>
                      <a:srgbClr val="FEF9DE"/>
                    </a:highlight>
                  </a:rPr>
                  <a:t>: noise scale (β</a:t>
                </a:r>
                <a:r>
                  <a:rPr lang="ko-KR" altLang="en-US" sz="1200" dirty="0">
                    <a:solidFill>
                      <a:schemeClr val="accent2"/>
                    </a:solidFill>
                    <a:highlight>
                      <a:srgbClr val="FEF9DE"/>
                    </a:highlight>
                  </a:rPr>
                  <a:t>가 </a:t>
                </a:r>
                <a:r>
                  <a:rPr lang="en-US" altLang="ko-KR" sz="1200" dirty="0">
                    <a:solidFill>
                      <a:schemeClr val="accent2"/>
                    </a:solidFill>
                    <a:highlight>
                      <a:srgbClr val="FEF9DE"/>
                    </a:highlight>
                  </a:rPr>
                  <a:t>variance</a:t>
                </a:r>
                <a:r>
                  <a:rPr lang="ko-KR" altLang="en-US" sz="1200" dirty="0">
                    <a:solidFill>
                      <a:schemeClr val="accent2"/>
                    </a:solidFill>
                    <a:highlight>
                      <a:srgbClr val="FEF9DE"/>
                    </a:highlight>
                  </a:rPr>
                  <a:t>라면</a:t>
                </a:r>
                <a:r>
                  <a:rPr lang="en-US" altLang="ko-KR" sz="1200" dirty="0">
                    <a:solidFill>
                      <a:schemeClr val="accent2"/>
                    </a:solidFill>
                    <a:highlight>
                      <a:srgbClr val="FEF9DE"/>
                    </a:highlight>
                  </a:rPr>
                  <a:t>, </a:t>
                </a:r>
                <a:r>
                  <a:rPr lang="el-GR" altLang="ko-KR" sz="1200" dirty="0">
                    <a:solidFill>
                      <a:schemeClr val="accent2"/>
                    </a:solidFill>
                    <a:highlight>
                      <a:srgbClr val="FEF9DE"/>
                    </a:highlight>
                  </a:rPr>
                  <a:t>σ</a:t>
                </a:r>
                <a:r>
                  <a:rPr lang="ko-KR" altLang="en-US" sz="1200" dirty="0">
                    <a:solidFill>
                      <a:schemeClr val="accent2"/>
                    </a:solidFill>
                    <a:highlight>
                      <a:srgbClr val="FEF9DE"/>
                    </a:highlight>
                  </a:rPr>
                  <a:t>는 누적 노이즈의 표준 편차</a:t>
                </a:r>
                <a:r>
                  <a:rPr lang="en-US" altLang="ko-KR" sz="1200" dirty="0">
                    <a:solidFill>
                      <a:schemeClr val="accent2"/>
                    </a:solidFill>
                    <a:highlight>
                      <a:srgbClr val="FEF9DE"/>
                    </a:highlight>
                  </a:rPr>
                  <a:t>);</a:t>
                </a:r>
              </a:p>
              <a:p>
                <a:r>
                  <a:rPr lang="ko-KR" altLang="en-US" sz="1200" dirty="0">
                    <a:solidFill>
                      <a:schemeClr val="accent2"/>
                    </a:solidFill>
                    <a:highlight>
                      <a:srgbClr val="FEF9DE"/>
                    </a:highlight>
                  </a:rPr>
                  <a:t>스케줄러의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solidFill>
                              <a:schemeClr val="accent2"/>
                            </a:solidFill>
                            <a:highlight>
                              <a:srgbClr val="FEF9DE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highlight>
                              <a:srgbClr val="FEF9DE"/>
                            </a:highlight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1200" b="0" i="1" smtClean="0">
                            <a:solidFill>
                              <a:schemeClr val="accent2"/>
                            </a:solidFill>
                            <a:highlight>
                              <a:srgbClr val="FEF9DE"/>
                            </a:highlight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sz="1200" dirty="0">
                    <a:solidFill>
                      <a:schemeClr val="accent2"/>
                    </a:solidFill>
                    <a:highlight>
                      <a:srgbClr val="FEF9DE"/>
                    </a:highlight>
                  </a:rPr>
                  <a:t> 로부터 각 타임 스텝의 </a:t>
                </a:r>
                <a:r>
                  <a:rPr lang="el-GR" altLang="ko-KR" sz="1200" dirty="0">
                    <a:solidFill>
                      <a:schemeClr val="accent2"/>
                    </a:solidFill>
                    <a:highlight>
                      <a:srgbClr val="FEF9DE"/>
                    </a:highlight>
                  </a:rPr>
                  <a:t>σ</a:t>
                </a:r>
                <a:r>
                  <a:rPr lang="en-US" altLang="ko-KR" sz="1200" dirty="0">
                    <a:solidFill>
                      <a:schemeClr val="accent2"/>
                    </a:solidFill>
                    <a:highlight>
                      <a:srgbClr val="FEF9DE"/>
                    </a:highlight>
                  </a:rPr>
                  <a:t> </a:t>
                </a:r>
                <a:r>
                  <a:rPr lang="ko-KR" altLang="en-US" sz="1200" dirty="0">
                    <a:solidFill>
                      <a:schemeClr val="accent2"/>
                    </a:solidFill>
                    <a:highlight>
                      <a:srgbClr val="FEF9DE"/>
                    </a:highlight>
                  </a:rPr>
                  <a:t>계산</a:t>
                </a:r>
                <a:endParaRPr lang="ko-KR" altLang="en-US" sz="1200" dirty="0">
                  <a:solidFill>
                    <a:srgbClr val="E06128"/>
                  </a:solidFill>
                  <a:highlight>
                    <a:srgbClr val="FEF9DE"/>
                  </a:highlight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F8219F-BAE7-8317-3E64-90BB49964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272" y="1841561"/>
                <a:ext cx="4644728" cy="461665"/>
              </a:xfrm>
              <a:prstGeom prst="rect">
                <a:avLst/>
              </a:prstGeom>
              <a:blipFill>
                <a:blip r:embed="rId4"/>
                <a:stretch>
                  <a:fillRect t="-1316" b="-78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3F026B-BCC6-949C-3763-4C2A7AC38A80}"/>
              </a:ext>
            </a:extLst>
          </p:cNvPr>
          <p:cNvSpPr/>
          <p:nvPr/>
        </p:nvSpPr>
        <p:spPr>
          <a:xfrm>
            <a:off x="570998" y="2076046"/>
            <a:ext cx="3598878" cy="92318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C34864-EFB1-0928-48DC-8B7F97A84482}"/>
              </a:ext>
            </a:extLst>
          </p:cNvPr>
          <p:cNvSpPr/>
          <p:nvPr/>
        </p:nvSpPr>
        <p:spPr>
          <a:xfrm>
            <a:off x="570998" y="3106695"/>
            <a:ext cx="3598878" cy="36746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C10F20-4E15-7A2A-853F-1DA3AA0FD29E}"/>
              </a:ext>
            </a:extLst>
          </p:cNvPr>
          <p:cNvSpPr txBox="1"/>
          <p:nvPr/>
        </p:nvSpPr>
        <p:spPr>
          <a:xfrm>
            <a:off x="4214801" y="3169727"/>
            <a:ext cx="46447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  <a:highlight>
                  <a:srgbClr val="FEF9DE"/>
                </a:highlight>
              </a:rPr>
              <a:t>초기 랜덤 좌표를 정규분포로 생성</a:t>
            </a:r>
            <a:endParaRPr lang="ko-KR" altLang="en-US" sz="1200" dirty="0">
              <a:solidFill>
                <a:srgbClr val="E06128"/>
              </a:solidFill>
              <a:highlight>
                <a:srgbClr val="FEF9DE"/>
              </a:highlight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E9CBE3C-A0AB-9F5F-BE48-AB59E58D702F}"/>
              </a:ext>
            </a:extLst>
          </p:cNvPr>
          <p:cNvSpPr/>
          <p:nvPr/>
        </p:nvSpPr>
        <p:spPr>
          <a:xfrm>
            <a:off x="570998" y="4121051"/>
            <a:ext cx="3598878" cy="3304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D04D3B-8DBA-A2D8-F97B-C19B33E641B9}"/>
              </a:ext>
            </a:extLst>
          </p:cNvPr>
          <p:cNvSpPr txBox="1"/>
          <p:nvPr/>
        </p:nvSpPr>
        <p:spPr>
          <a:xfrm>
            <a:off x="4214801" y="4174511"/>
            <a:ext cx="30546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  <a:highlight>
                  <a:srgbClr val="FEF9DE"/>
                </a:highlight>
              </a:rPr>
              <a:t>초기 랜덤 좌표 가장 큰 시그마로 스케일링</a:t>
            </a:r>
            <a:endParaRPr lang="ko-KR" altLang="en-US" sz="1200" dirty="0">
              <a:solidFill>
                <a:srgbClr val="E06128"/>
              </a:solidFill>
              <a:highlight>
                <a:srgbClr val="FEF9DE"/>
              </a:highlight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43385F-C353-520B-85E8-B80797A9B189}"/>
              </a:ext>
            </a:extLst>
          </p:cNvPr>
          <p:cNvSpPr/>
          <p:nvPr/>
        </p:nvSpPr>
        <p:spPr>
          <a:xfrm>
            <a:off x="1066298" y="4795231"/>
            <a:ext cx="4191502" cy="46166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F5F8B2-FBBC-52AD-6199-995EE5D44617}"/>
              </a:ext>
            </a:extLst>
          </p:cNvPr>
          <p:cNvSpPr txBox="1"/>
          <p:nvPr/>
        </p:nvSpPr>
        <p:spPr>
          <a:xfrm>
            <a:off x="5325158" y="4795231"/>
            <a:ext cx="32927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accent2"/>
                </a:solidFill>
                <a:highlight>
                  <a:srgbClr val="FEF9DE"/>
                </a:highlight>
              </a:rPr>
              <a:t>모델이 예측한 노이즈</a:t>
            </a:r>
            <a:br>
              <a:rPr lang="en-US" altLang="ko-KR" sz="1200" dirty="0">
                <a:solidFill>
                  <a:schemeClr val="accent2"/>
                </a:solidFill>
                <a:highlight>
                  <a:srgbClr val="FEF9DE"/>
                </a:highlight>
              </a:rPr>
            </a:br>
            <a:r>
              <a:rPr lang="en-US" altLang="ko-KR" sz="1200" dirty="0">
                <a:solidFill>
                  <a:schemeClr val="accent2"/>
                </a:solidFill>
                <a:highlight>
                  <a:srgbClr val="FEF9DE"/>
                </a:highlight>
              </a:rPr>
              <a:t>(</a:t>
            </a:r>
            <a:r>
              <a:rPr lang="ko-KR" altLang="en-US" sz="1200" dirty="0">
                <a:solidFill>
                  <a:schemeClr val="accent2"/>
                </a:solidFill>
                <a:highlight>
                  <a:srgbClr val="FEF9DE"/>
                </a:highlight>
              </a:rPr>
              <a:t>여기선 </a:t>
            </a:r>
            <a:r>
              <a:rPr lang="en-US" altLang="ko-KR" sz="1200" dirty="0">
                <a:solidFill>
                  <a:schemeClr val="accent2"/>
                </a:solidFill>
                <a:highlight>
                  <a:srgbClr val="FEF9DE"/>
                </a:highlight>
              </a:rPr>
              <a:t>gradient field=score function)</a:t>
            </a:r>
            <a:r>
              <a:rPr lang="ko-KR" altLang="en-US" sz="1200" dirty="0">
                <a:solidFill>
                  <a:schemeClr val="accent2"/>
                </a:solidFill>
                <a:highlight>
                  <a:srgbClr val="FEF9DE"/>
                </a:highlight>
              </a:rPr>
              <a:t> 추론</a:t>
            </a:r>
            <a:endParaRPr lang="ko-KR" altLang="en-US" sz="1200" dirty="0">
              <a:solidFill>
                <a:srgbClr val="E06128"/>
              </a:solidFill>
              <a:highlight>
                <a:srgbClr val="FEF9DE"/>
              </a:highlight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267FBAF-4370-A300-6D1A-B9F1515D4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2432" y="5256896"/>
            <a:ext cx="3505416" cy="83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0" grpId="0"/>
      <p:bldP spid="18" grpId="0" animBg="1"/>
      <p:bldP spid="19" grpId="0" animBg="1"/>
      <p:bldP spid="20" grpId="0"/>
      <p:bldP spid="21" grpId="0" animBg="1"/>
      <p:bldP spid="22" grpId="0"/>
      <p:bldP spid="23" grpId="0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C9B8-E7E9-4873-B779-6CA78F782FDE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60FDCF-DC4F-444B-A1F0-658E789C30DD}"/>
              </a:ext>
            </a:extLst>
          </p:cNvPr>
          <p:cNvSpPr/>
          <p:nvPr/>
        </p:nvSpPr>
        <p:spPr>
          <a:xfrm>
            <a:off x="3210088" y="3105834"/>
            <a:ext cx="2723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93609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5C576-1FE3-062E-E648-22BD08EF4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FFFA07-5796-B422-98C0-AA693BF94160}"/>
              </a:ext>
            </a:extLst>
          </p:cNvPr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✋</a:t>
            </a:r>
            <a:r>
              <a:rPr lang="en-US" sz="2400" b="1" dirty="0">
                <a:solidFill>
                  <a:schemeClr val="bg1"/>
                </a:solidFill>
              </a:rPr>
              <a:t>Before run…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E315F4-FD43-1733-E32F-48BCB0D9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113-A226-4EE6-A3C6-BE07224DE018}" type="slidenum">
              <a:rPr lang="en-US" smtClean="0"/>
              <a:t>2</a:t>
            </a:fld>
            <a:endParaRPr 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286B65-A1D7-A9A4-14D8-0683168E5D2A}"/>
              </a:ext>
            </a:extLst>
          </p:cNvPr>
          <p:cNvGrpSpPr/>
          <p:nvPr/>
        </p:nvGrpSpPr>
        <p:grpSpPr>
          <a:xfrm>
            <a:off x="244036" y="1877851"/>
            <a:ext cx="4733498" cy="3800574"/>
            <a:chOff x="707528" y="1052181"/>
            <a:chExt cx="6049299" cy="475363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BB40FCF-4AFB-C19B-4752-64417C04ED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7528" y="1052181"/>
              <a:ext cx="5296639" cy="475363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E3BAF9A-9121-64FE-3FAE-AE71FC067FD1}"/>
                </a:ext>
              </a:extLst>
            </p:cNvPr>
            <p:cNvSpPr/>
            <p:nvPr/>
          </p:nvSpPr>
          <p:spPr>
            <a:xfrm>
              <a:off x="707528" y="1865376"/>
              <a:ext cx="1505320" cy="3940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4D57A25-E8A5-BE4E-EED6-6C9D6A051CB4}"/>
                </a:ext>
              </a:extLst>
            </p:cNvPr>
            <p:cNvSpPr/>
            <p:nvPr/>
          </p:nvSpPr>
          <p:spPr>
            <a:xfrm>
              <a:off x="5251507" y="1865375"/>
              <a:ext cx="1505320" cy="3940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21E342A-2A66-F634-2902-AA004167F285}"/>
              </a:ext>
            </a:extLst>
          </p:cNvPr>
          <p:cNvSpPr txBox="1"/>
          <p:nvPr/>
        </p:nvSpPr>
        <p:spPr>
          <a:xfrm>
            <a:off x="1281358" y="1527049"/>
            <a:ext cx="434336" cy="40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0A2A6-E743-313A-AFD6-76464FB79BBA}"/>
              </a:ext>
            </a:extLst>
          </p:cNvPr>
          <p:cNvSpPr txBox="1"/>
          <p:nvPr/>
        </p:nvSpPr>
        <p:spPr>
          <a:xfrm>
            <a:off x="1072307" y="4474913"/>
            <a:ext cx="434336" cy="40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C63AC8-C376-28A0-80FB-40B8C1B7E02B}"/>
              </a:ext>
            </a:extLst>
          </p:cNvPr>
          <p:cNvSpPr/>
          <p:nvPr/>
        </p:nvSpPr>
        <p:spPr>
          <a:xfrm>
            <a:off x="1421221" y="1877851"/>
            <a:ext cx="434336" cy="245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69C2D84-948F-100F-A83D-D1AA48CE482B}"/>
              </a:ext>
            </a:extLst>
          </p:cNvPr>
          <p:cNvSpPr/>
          <p:nvPr/>
        </p:nvSpPr>
        <p:spPr>
          <a:xfrm>
            <a:off x="1498526" y="4554941"/>
            <a:ext cx="883420" cy="245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CF26481-E749-3430-AD19-4F3F19794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783" y="2062566"/>
            <a:ext cx="4363604" cy="326490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59AF6E44-C30A-3226-26C1-199CA64B9B69}"/>
              </a:ext>
            </a:extLst>
          </p:cNvPr>
          <p:cNvSpPr/>
          <p:nvPr/>
        </p:nvSpPr>
        <p:spPr>
          <a:xfrm>
            <a:off x="4593701" y="3251239"/>
            <a:ext cx="4138930" cy="9929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9BFABEC-B2F8-3381-BBF0-5E151FE8121C}"/>
              </a:ext>
            </a:extLst>
          </p:cNvPr>
          <p:cNvCxnSpPr>
            <a:stCxn id="15" idx="3"/>
            <a:endCxn id="18" idx="1"/>
          </p:cNvCxnSpPr>
          <p:nvPr/>
        </p:nvCxnSpPr>
        <p:spPr>
          <a:xfrm flipV="1">
            <a:off x="2381946" y="3747709"/>
            <a:ext cx="2211754" cy="92975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51AEBB4-74B6-AF2E-2EC6-7824F283F456}"/>
              </a:ext>
            </a:extLst>
          </p:cNvPr>
          <p:cNvSpPr txBox="1"/>
          <p:nvPr/>
        </p:nvSpPr>
        <p:spPr>
          <a:xfrm>
            <a:off x="6583785" y="2846133"/>
            <a:ext cx="43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F0C8F0-224D-6292-2ABC-A524A752A8A4}"/>
              </a:ext>
            </a:extLst>
          </p:cNvPr>
          <p:cNvSpPr txBox="1"/>
          <p:nvPr/>
        </p:nvSpPr>
        <p:spPr>
          <a:xfrm>
            <a:off x="244036" y="949031"/>
            <a:ext cx="6464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훈련을 위해 런타임은 </a:t>
            </a:r>
            <a:r>
              <a:rPr lang="en-US" altLang="ko-KR" b="1" dirty="0"/>
              <a:t>GPU</a:t>
            </a:r>
            <a:r>
              <a:rPr lang="ko-KR" altLang="en-US" b="1" dirty="0"/>
              <a:t>로 바꾸기 </a:t>
            </a:r>
            <a:r>
              <a:rPr lang="en-US" altLang="ko-KR" b="1" dirty="0"/>
              <a:t>(</a:t>
            </a:r>
            <a:r>
              <a:rPr lang="ko-KR" altLang="en-US" b="1" u="sng" dirty="0"/>
              <a:t>용량 제한 있음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767839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798112-BC38-4C7A-B6F6-216D2D2F6E5C}"/>
              </a:ext>
            </a:extLst>
          </p:cNvPr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License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05F11-65E0-43ED-8124-1BE02C0EA327}"/>
              </a:ext>
            </a:extLst>
          </p:cNvPr>
          <p:cNvSpPr txBox="1"/>
          <p:nvPr/>
        </p:nvSpPr>
        <p:spPr>
          <a:xfrm flipH="1">
            <a:off x="447774" y="2617939"/>
            <a:ext cx="79822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course materials and lecture notes &amp; slides are licensed under a CC-BY-NC-ND License.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FBEB26D-0969-4176-AB4D-2382A79C1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3535" y="3709034"/>
            <a:ext cx="2276929" cy="79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440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BFF5-A7FC-8A56-22AD-B4ED46B2E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D8F4BA6-86B8-8EDB-07BD-A0F48417A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113-A226-4EE6-A3C6-BE07224DE018}" type="slidenum">
              <a:rPr lang="en-US" smtClean="0"/>
              <a:t>3</a:t>
            </a:fld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DA1215-4ED7-2BEB-F947-836D5AE2F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44" y="1610226"/>
            <a:ext cx="3286584" cy="497274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313C4D-9378-F1AB-77AB-DA2295828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659" y="2979486"/>
            <a:ext cx="4609293" cy="14905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CAE79AB-C2A9-8CDE-713C-9C489B6B7659}"/>
              </a:ext>
            </a:extLst>
          </p:cNvPr>
          <p:cNvSpPr txBox="1"/>
          <p:nvPr/>
        </p:nvSpPr>
        <p:spPr>
          <a:xfrm>
            <a:off x="492261" y="1409536"/>
            <a:ext cx="434336" cy="40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102BA9-A4C8-E8ED-6FA9-BA7581BEA2A6}"/>
              </a:ext>
            </a:extLst>
          </p:cNvPr>
          <p:cNvSpPr txBox="1"/>
          <p:nvPr/>
        </p:nvSpPr>
        <p:spPr>
          <a:xfrm>
            <a:off x="492261" y="4470014"/>
            <a:ext cx="434336" cy="405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2.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CDE051B-7F3A-1E8B-09A4-2A5A18E40FBE}"/>
              </a:ext>
            </a:extLst>
          </p:cNvPr>
          <p:cNvSpPr/>
          <p:nvPr/>
        </p:nvSpPr>
        <p:spPr>
          <a:xfrm>
            <a:off x="807797" y="1677960"/>
            <a:ext cx="434336" cy="2450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B941C4-826D-E152-5323-26C154425CC7}"/>
              </a:ext>
            </a:extLst>
          </p:cNvPr>
          <p:cNvSpPr/>
          <p:nvPr/>
        </p:nvSpPr>
        <p:spPr>
          <a:xfrm>
            <a:off x="831014" y="4545796"/>
            <a:ext cx="2881450" cy="3293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8EEF34-FE7B-A756-198C-E6A997646AB3}"/>
              </a:ext>
            </a:extLst>
          </p:cNvPr>
          <p:cNvSpPr/>
          <p:nvPr/>
        </p:nvSpPr>
        <p:spPr>
          <a:xfrm flipV="1">
            <a:off x="8065008" y="4014593"/>
            <a:ext cx="630936" cy="455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809D4899-3F91-FD17-A606-5E4A55568CA3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3712464" y="4242303"/>
            <a:ext cx="4352544" cy="4681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07EDEC-C435-512A-EBFA-B64DF15F29F9}"/>
              </a:ext>
            </a:extLst>
          </p:cNvPr>
          <p:cNvSpPr txBox="1"/>
          <p:nvPr/>
        </p:nvSpPr>
        <p:spPr>
          <a:xfrm>
            <a:off x="8001000" y="3631619"/>
            <a:ext cx="43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4001D7-A319-9D76-4E96-978B9AF94088}"/>
              </a:ext>
            </a:extLst>
          </p:cNvPr>
          <p:cNvSpPr txBox="1"/>
          <p:nvPr/>
        </p:nvSpPr>
        <p:spPr>
          <a:xfrm>
            <a:off x="244036" y="949031"/>
            <a:ext cx="8790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b="1" dirty="0" err="1"/>
              <a:t>Colab</a:t>
            </a:r>
            <a:r>
              <a:rPr lang="ko-KR" altLang="en-US" b="1" dirty="0"/>
              <a:t>은 셀 별로 순차적으로 돌기에</a:t>
            </a:r>
            <a:r>
              <a:rPr lang="en-US" altLang="ko-KR" b="1" dirty="0"/>
              <a:t>, </a:t>
            </a:r>
            <a:r>
              <a:rPr lang="ko-KR" altLang="en-US" b="1" dirty="0"/>
              <a:t>중간에 꼬이면 초기화 하고 다시 돌리기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F46BBC1-A8A5-14AF-A7B8-9FD3651690D9}"/>
              </a:ext>
            </a:extLst>
          </p:cNvPr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✋</a:t>
            </a:r>
            <a:r>
              <a:rPr lang="en-US" sz="2400" b="1" dirty="0">
                <a:solidFill>
                  <a:schemeClr val="bg1"/>
                </a:solidFill>
              </a:rPr>
              <a:t>Before run…</a:t>
            </a:r>
          </a:p>
        </p:txBody>
      </p:sp>
    </p:spTree>
    <p:extLst>
      <p:ext uri="{BB962C8B-B14F-4D97-AF65-F5344CB8AC3E}">
        <p14:creationId xmlns:p14="http://schemas.microsoft.com/office/powerpoint/2010/main" val="153763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EB752-DCF3-127A-F086-F1B4DBE0E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C19550-2FDB-7C88-08BD-C36503DCE9C9}"/>
              </a:ext>
            </a:extLst>
          </p:cNvPr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/>
              <a:t>🎯 </a:t>
            </a:r>
            <a:r>
              <a:rPr lang="en-US" altLang="ko-KR" sz="2400" b="1" dirty="0"/>
              <a:t>Problem description</a:t>
            </a:r>
            <a:endParaRPr lang="en-US" altLang="ko-KR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91C7A5-A6CD-40BD-09FB-C3A1003D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113-A226-4EE6-A3C6-BE07224DE018}" type="slidenum">
              <a:rPr lang="en-US" smtClean="0"/>
              <a:t>4</a:t>
            </a:fld>
            <a:endParaRPr 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FC4357E-2AA8-BB6D-20BD-EF91D3E08F64}"/>
              </a:ext>
            </a:extLst>
          </p:cNvPr>
          <p:cNvGrpSpPr/>
          <p:nvPr/>
        </p:nvGrpSpPr>
        <p:grpSpPr>
          <a:xfrm>
            <a:off x="1417320" y="926903"/>
            <a:ext cx="7114032" cy="3800545"/>
            <a:chOff x="1252728" y="862895"/>
            <a:chExt cx="7534656" cy="401565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F54E573-8887-2F2F-C1D2-9E3A4486B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27385" y="1289962"/>
              <a:ext cx="6097543" cy="3530856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CD5F2F9-9A24-114D-13CC-2CAA74434420}"/>
                </a:ext>
              </a:extLst>
            </p:cNvPr>
            <p:cNvSpPr/>
            <p:nvPr/>
          </p:nvSpPr>
          <p:spPr>
            <a:xfrm>
              <a:off x="1252728" y="1289962"/>
              <a:ext cx="6172200" cy="310238"/>
            </a:xfrm>
            <a:prstGeom prst="rect">
              <a:avLst/>
            </a:prstGeom>
            <a:noFill/>
            <a:ln w="38100">
              <a:solidFill>
                <a:srgbClr val="0379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C55A826-B0EC-4735-0FA3-EF3586AB36C9}"/>
                </a:ext>
              </a:extLst>
            </p:cNvPr>
            <p:cNvSpPr/>
            <p:nvPr/>
          </p:nvSpPr>
          <p:spPr>
            <a:xfrm>
              <a:off x="1252728" y="1892808"/>
              <a:ext cx="3255264" cy="2441448"/>
            </a:xfrm>
            <a:prstGeom prst="rect">
              <a:avLst/>
            </a:prstGeom>
            <a:noFill/>
            <a:ln w="38100">
              <a:solidFill>
                <a:srgbClr val="EF1D6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531D6F4-9E77-A374-5449-CCC1141B0874}"/>
                </a:ext>
              </a:extLst>
            </p:cNvPr>
            <p:cNvSpPr/>
            <p:nvPr/>
          </p:nvSpPr>
          <p:spPr>
            <a:xfrm>
              <a:off x="4654298" y="1665961"/>
              <a:ext cx="2516105" cy="3212592"/>
            </a:xfrm>
            <a:prstGeom prst="rect">
              <a:avLst/>
            </a:prstGeom>
            <a:noFill/>
            <a:ln w="38100">
              <a:solidFill>
                <a:srgbClr val="D7621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8DB24C-37CA-A191-A739-F0AC1701F13E}"/>
                </a:ext>
              </a:extLst>
            </p:cNvPr>
            <p:cNvSpPr txBox="1"/>
            <p:nvPr/>
          </p:nvSpPr>
          <p:spPr>
            <a:xfrm>
              <a:off x="3808478" y="862895"/>
              <a:ext cx="1691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037982"/>
                  </a:solidFill>
                </a:rPr>
                <a:t>SMILES</a:t>
              </a:r>
              <a:endParaRPr lang="ko-KR" altLang="en-US" sz="1600" dirty="0">
                <a:solidFill>
                  <a:srgbClr val="037982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2BFAC4F-54BF-C55E-59DF-337ED1DA8C03}"/>
                </a:ext>
              </a:extLst>
            </p:cNvPr>
            <p:cNvSpPr txBox="1"/>
            <p:nvPr/>
          </p:nvSpPr>
          <p:spPr>
            <a:xfrm>
              <a:off x="2079510" y="4387622"/>
              <a:ext cx="1691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EF1D6D"/>
                  </a:solidFill>
                </a:rPr>
                <a:t>2D Structure</a:t>
              </a:r>
              <a:endParaRPr lang="ko-KR" altLang="en-US" sz="1600" dirty="0">
                <a:solidFill>
                  <a:srgbClr val="EF1D6D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D5B7E5-7ABC-C8A3-B8EB-E4C7CF98D515}"/>
                </a:ext>
              </a:extLst>
            </p:cNvPr>
            <p:cNvSpPr txBox="1"/>
            <p:nvPr/>
          </p:nvSpPr>
          <p:spPr>
            <a:xfrm>
              <a:off x="7095744" y="3087591"/>
              <a:ext cx="169164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>
                  <a:solidFill>
                    <a:srgbClr val="D76213"/>
                  </a:solidFill>
                </a:rPr>
                <a:t>3D Conformer</a:t>
              </a:r>
              <a:endParaRPr lang="ko-KR" altLang="en-US" sz="1600" dirty="0">
                <a:solidFill>
                  <a:srgbClr val="D76213"/>
                </a:solidFill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5F684A6-0370-2DB0-41BD-D6461C5B9709}"/>
              </a:ext>
            </a:extLst>
          </p:cNvPr>
          <p:cNvSpPr txBox="1"/>
          <p:nvPr/>
        </p:nvSpPr>
        <p:spPr>
          <a:xfrm>
            <a:off x="504832" y="5026205"/>
            <a:ext cx="8410568" cy="1347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하나의 </a:t>
            </a:r>
            <a:r>
              <a:rPr lang="en-US" altLang="ko-KR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2D </a:t>
            </a:r>
            <a:r>
              <a:rPr lang="ko-KR" altLang="en-US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구조에 여러 개의 </a:t>
            </a:r>
            <a:r>
              <a:rPr lang="en-US" altLang="ko-KR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3D conformer</a:t>
            </a:r>
            <a:r>
              <a:rPr lang="ko-KR" altLang="en-US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가 나타날 수 있음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화학적 제약</a:t>
            </a:r>
            <a:r>
              <a:rPr lang="en-US" altLang="ko-KR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ko-KR" altLang="en-US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결합 길이</a:t>
            </a:r>
            <a:r>
              <a:rPr lang="en-US" altLang="ko-KR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결합 각도</a:t>
            </a:r>
            <a:r>
              <a:rPr lang="en-US" altLang="ko-KR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반발</a:t>
            </a:r>
            <a:r>
              <a:rPr lang="en-US" altLang="ko-KR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ko-KR" altLang="en-US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입체 장애 등</a:t>
            </a:r>
            <a:r>
              <a:rPr lang="en-US" altLang="ko-KR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ko-KR" altLang="en-US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을 만족시켜야 함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but, </a:t>
            </a:r>
            <a:r>
              <a:rPr lang="ko-KR" altLang="en-US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단순 샘플링은 화학적으로 타당하지 않은 구조를 많이 생성</a:t>
            </a:r>
          </a:p>
          <a:p>
            <a:pPr algn="l">
              <a:lnSpc>
                <a:spcPct val="150000"/>
              </a:lnSpc>
            </a:pPr>
            <a:r>
              <a:rPr lang="ko-KR" altLang="en-US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따라서 </a:t>
            </a:r>
            <a:r>
              <a:rPr lang="en-US" altLang="ko-KR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"2D </a:t>
            </a:r>
            <a:r>
              <a:rPr lang="ko-KR" altLang="en-US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화학 구조 → 물리적으로 타당한 </a:t>
            </a:r>
            <a:r>
              <a:rPr lang="en-US" altLang="ko-KR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3D conformer </a:t>
            </a:r>
            <a:r>
              <a:rPr lang="ko-KR" altLang="en-US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분포</a:t>
            </a:r>
            <a:r>
              <a:rPr lang="en-US" altLang="ko-KR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"</a:t>
            </a:r>
            <a:r>
              <a:rPr lang="ko-KR" altLang="en-US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를 학습하여 샘플링으로 생성하고자 함</a:t>
            </a:r>
            <a:r>
              <a:rPr lang="en-US" altLang="ko-KR" sz="1400" b="1" i="0" dirty="0">
                <a:solidFill>
                  <a:srgbClr val="1F1F1F"/>
                </a:solidFill>
                <a:effectLst/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1015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ED35A-C63C-3A08-4605-A0BBA2CB3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00A6EA8-3EAD-9FB1-7F70-B5E0BBA8A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113-A226-4EE6-A3C6-BE07224DE018}" type="slidenum">
              <a:rPr lang="en-US" smtClean="0"/>
              <a:t>5</a:t>
            </a:fld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3029DEB-6A8F-545A-F12D-9BF1A2AA5539}"/>
              </a:ext>
            </a:extLst>
          </p:cNvPr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/>
              <a:t>📥 </a:t>
            </a:r>
            <a:r>
              <a:rPr lang="en-US" altLang="ko-KR" sz="2400" b="1" dirty="0"/>
              <a:t>Installations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273414-DA5D-90B2-00BF-D191B060C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64" y="1759836"/>
            <a:ext cx="8348472" cy="1666411"/>
          </a:xfrm>
          <a:prstGeom prst="rect">
            <a:avLst/>
          </a:prstGeom>
        </p:spPr>
      </p:pic>
      <p:pic>
        <p:nvPicPr>
          <p:cNvPr id="2052" name="Picture 4" descr="How does the Pytorch-geometric sample graph | by alva | Medium">
            <a:extLst>
              <a:ext uri="{FF2B5EF4-FFF2-40B4-BE49-F238E27FC236}">
                <a16:creationId xmlns:a16="http://schemas.microsoft.com/office/drawing/2014/main" id="{6A4D2646-4232-E97F-7198-91880870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18" y="3551067"/>
            <a:ext cx="7498080" cy="281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7EEADED-9800-80CA-B93C-B83F70D08765}"/>
              </a:ext>
            </a:extLst>
          </p:cNvPr>
          <p:cNvGrpSpPr/>
          <p:nvPr/>
        </p:nvGrpSpPr>
        <p:grpSpPr>
          <a:xfrm>
            <a:off x="526073" y="1118497"/>
            <a:ext cx="124479" cy="124479"/>
            <a:chOff x="474505" y="4408985"/>
            <a:chExt cx="124479" cy="124479"/>
          </a:xfrm>
        </p:grpSpPr>
        <p:sp>
          <p:nvSpPr>
            <p:cNvPr id="15" name="L 도형 14">
              <a:extLst>
                <a:ext uri="{FF2B5EF4-FFF2-40B4-BE49-F238E27FC236}">
                  <a16:creationId xmlns:a16="http://schemas.microsoft.com/office/drawing/2014/main" id="{635A821E-8E62-0011-D811-0FEE5B349779}"/>
                </a:ext>
              </a:extLst>
            </p:cNvPr>
            <p:cNvSpPr/>
            <p:nvPr/>
          </p:nvSpPr>
          <p:spPr>
            <a:xfrm>
              <a:off x="474505" y="4443613"/>
              <a:ext cx="89851" cy="89851"/>
            </a:xfrm>
            <a:prstGeom prst="corner">
              <a:avLst>
                <a:gd name="adj1" fmla="val 22035"/>
                <a:gd name="adj2" fmla="val 22283"/>
              </a:avLst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2D9556F-34D4-39BF-119F-5949F2D90D66}"/>
                </a:ext>
              </a:extLst>
            </p:cNvPr>
            <p:cNvSpPr/>
            <p:nvPr/>
          </p:nvSpPr>
          <p:spPr>
            <a:xfrm>
              <a:off x="529728" y="4408985"/>
              <a:ext cx="69256" cy="69256"/>
            </a:xfrm>
            <a:prstGeom prst="rect">
              <a:avLst/>
            </a:prstGeom>
            <a:noFill/>
            <a:ln w="19050">
              <a:solidFill>
                <a:srgbClr val="F26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A1E1080-C593-1A37-B2BF-006A7258BD06}"/>
              </a:ext>
            </a:extLst>
          </p:cNvPr>
          <p:cNvSpPr txBox="1"/>
          <p:nvPr/>
        </p:nvSpPr>
        <p:spPr>
          <a:xfrm>
            <a:off x="714418" y="997266"/>
            <a:ext cx="3601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Packages—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PyTorch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Geometric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63383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E94EC-0F9D-C5D0-1FD4-AA1B0593A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4C9E200-AF36-C24F-619E-348DFD5E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113-A226-4EE6-A3C6-BE07224DE018}" type="slidenum">
              <a:rPr lang="en-US" smtClean="0"/>
              <a:t>6</a:t>
            </a:fld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BD0B4CE-63AE-DE2F-E7D2-2343B3004410}"/>
              </a:ext>
            </a:extLst>
          </p:cNvPr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 dirty="0"/>
              <a:t>📥 </a:t>
            </a:r>
            <a:r>
              <a:rPr lang="en-US" altLang="ko-KR" sz="2400" b="1" dirty="0"/>
              <a:t>Installations</a:t>
            </a:r>
            <a:endParaRPr lang="en-US" altLang="ko-KR" b="1" dirty="0"/>
          </a:p>
        </p:txBody>
      </p:sp>
      <p:pic>
        <p:nvPicPr>
          <p:cNvPr id="3080" name="Picture 8" descr="ControlNet in 🧨 Diffusers">
            <a:extLst>
              <a:ext uri="{FF2B5EF4-FFF2-40B4-BE49-F238E27FC236}">
                <a16:creationId xmlns:a16="http://schemas.microsoft.com/office/drawing/2014/main" id="{8E675CE6-60D6-91B8-B24C-079BBD0EF6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56" y="2597531"/>
            <a:ext cx="7790688" cy="389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41B027F7-2075-DD2F-5B59-0EA9ADF6D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483" y="1481626"/>
            <a:ext cx="4114213" cy="968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5203D73E-1B2C-983B-7FBD-77C621811599}"/>
              </a:ext>
            </a:extLst>
          </p:cNvPr>
          <p:cNvGrpSpPr/>
          <p:nvPr/>
        </p:nvGrpSpPr>
        <p:grpSpPr>
          <a:xfrm>
            <a:off x="526073" y="1118497"/>
            <a:ext cx="124479" cy="124479"/>
            <a:chOff x="474505" y="4408985"/>
            <a:chExt cx="124479" cy="124479"/>
          </a:xfrm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34BA4800-C99C-CA91-26EE-599AF2E90A86}"/>
                </a:ext>
              </a:extLst>
            </p:cNvPr>
            <p:cNvSpPr/>
            <p:nvPr/>
          </p:nvSpPr>
          <p:spPr>
            <a:xfrm>
              <a:off x="474505" y="4443613"/>
              <a:ext cx="89851" cy="89851"/>
            </a:xfrm>
            <a:prstGeom prst="corner">
              <a:avLst>
                <a:gd name="adj1" fmla="val 22035"/>
                <a:gd name="adj2" fmla="val 22283"/>
              </a:avLst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E920BC5-7ADF-7600-E45D-04798B9AE3DF}"/>
                </a:ext>
              </a:extLst>
            </p:cNvPr>
            <p:cNvSpPr/>
            <p:nvPr/>
          </p:nvSpPr>
          <p:spPr>
            <a:xfrm>
              <a:off x="529728" y="4408985"/>
              <a:ext cx="69256" cy="69256"/>
            </a:xfrm>
            <a:prstGeom prst="rect">
              <a:avLst/>
            </a:prstGeom>
            <a:noFill/>
            <a:ln w="19050">
              <a:solidFill>
                <a:srgbClr val="F26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37E6CCCA-9196-AD4D-55D2-18C72C737F2B}"/>
              </a:ext>
            </a:extLst>
          </p:cNvPr>
          <p:cNvSpPr txBox="1"/>
          <p:nvPr/>
        </p:nvSpPr>
        <p:spPr>
          <a:xfrm>
            <a:off x="714418" y="997266"/>
            <a:ext cx="2590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Packages—Diffusers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61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52400-055C-FC87-C412-1C0E71655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E207C0-C87C-6C5D-7912-53C2EB15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113-A226-4EE6-A3C6-BE07224DE018}" type="slidenum">
              <a:rPr lang="en-US" smtClean="0"/>
              <a:t>7</a:t>
            </a:fld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D107524-890E-2E8D-EE0D-739335B55853}"/>
              </a:ext>
            </a:extLst>
          </p:cNvPr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400" b="1"/>
              <a:t>📥 </a:t>
            </a:r>
            <a:r>
              <a:rPr lang="en-US" altLang="ko-KR" sz="2400" b="1"/>
              <a:t>Installations</a:t>
            </a:r>
            <a:endParaRPr lang="en-US" altLang="ko-KR" b="1" dirty="0"/>
          </a:p>
        </p:txBody>
      </p:sp>
      <p:pic>
        <p:nvPicPr>
          <p:cNvPr id="4098" name="Picture 2" descr="2021 RDKit User Group Meeting">
            <a:extLst>
              <a:ext uri="{FF2B5EF4-FFF2-40B4-BE49-F238E27FC236}">
                <a16:creationId xmlns:a16="http://schemas.microsoft.com/office/drawing/2014/main" id="{7FEE8D7F-EA01-71B1-7E59-DAEFF43D7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00" r="18795" b="-3270"/>
          <a:stretch>
            <a:fillRect/>
          </a:stretch>
        </p:blipFill>
        <p:spPr bwMode="auto">
          <a:xfrm>
            <a:off x="1765385" y="1399761"/>
            <a:ext cx="252374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CE5EB43-738A-682B-9C41-D2F5149EE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631" y="3897769"/>
            <a:ext cx="5435358" cy="257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Visualizing molecules with RDKit and py3Dmol — andersle.no">
            <a:extLst>
              <a:ext uri="{FF2B5EF4-FFF2-40B4-BE49-F238E27FC236}">
                <a16:creationId xmlns:a16="http://schemas.microsoft.com/office/drawing/2014/main" id="{8286D4B6-3ACF-55F4-AC94-000E5731C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777" y="3601571"/>
            <a:ext cx="2910591" cy="2665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B470E0FD-9BE1-28A8-EAF7-D103F67BB998}"/>
              </a:ext>
            </a:extLst>
          </p:cNvPr>
          <p:cNvGrpSpPr/>
          <p:nvPr/>
        </p:nvGrpSpPr>
        <p:grpSpPr>
          <a:xfrm>
            <a:off x="4854873" y="1671778"/>
            <a:ext cx="2598296" cy="1584652"/>
            <a:chOff x="5631304" y="1067109"/>
            <a:chExt cx="2910591" cy="198810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26E642E5-2663-C12C-0266-41807DB31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31304" y="1067109"/>
              <a:ext cx="2910591" cy="1988108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A3CACA7-5784-5597-46E3-AF1D5104EC9D}"/>
                </a:ext>
              </a:extLst>
            </p:cNvPr>
            <p:cNvSpPr/>
            <p:nvPr/>
          </p:nvSpPr>
          <p:spPr>
            <a:xfrm>
              <a:off x="6967728" y="1216152"/>
              <a:ext cx="1572768" cy="393192"/>
            </a:xfrm>
            <a:prstGeom prst="rect">
              <a:avLst/>
            </a:prstGeom>
            <a:solidFill>
              <a:srgbClr val="0073B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C77E93F-281E-3DCE-4608-9C76FAA10D0D}"/>
              </a:ext>
            </a:extLst>
          </p:cNvPr>
          <p:cNvGrpSpPr/>
          <p:nvPr/>
        </p:nvGrpSpPr>
        <p:grpSpPr>
          <a:xfrm>
            <a:off x="526073" y="1118497"/>
            <a:ext cx="124479" cy="124479"/>
            <a:chOff x="474505" y="4408985"/>
            <a:chExt cx="124479" cy="124479"/>
          </a:xfrm>
        </p:grpSpPr>
        <p:sp>
          <p:nvSpPr>
            <p:cNvPr id="12" name="L 도형 11">
              <a:extLst>
                <a:ext uri="{FF2B5EF4-FFF2-40B4-BE49-F238E27FC236}">
                  <a16:creationId xmlns:a16="http://schemas.microsoft.com/office/drawing/2014/main" id="{DF52CB20-4184-BDED-CF1A-E3D4A355264F}"/>
                </a:ext>
              </a:extLst>
            </p:cNvPr>
            <p:cNvSpPr/>
            <p:nvPr/>
          </p:nvSpPr>
          <p:spPr>
            <a:xfrm>
              <a:off x="474505" y="4443613"/>
              <a:ext cx="89851" cy="89851"/>
            </a:xfrm>
            <a:prstGeom prst="corner">
              <a:avLst>
                <a:gd name="adj1" fmla="val 22035"/>
                <a:gd name="adj2" fmla="val 22283"/>
              </a:avLst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4B6AF5D-3212-6CF0-2B5C-B048D8991B86}"/>
                </a:ext>
              </a:extLst>
            </p:cNvPr>
            <p:cNvSpPr/>
            <p:nvPr/>
          </p:nvSpPr>
          <p:spPr>
            <a:xfrm>
              <a:off x="529728" y="4408985"/>
              <a:ext cx="69256" cy="69256"/>
            </a:xfrm>
            <a:prstGeom prst="rect">
              <a:avLst/>
            </a:prstGeom>
            <a:noFill/>
            <a:ln w="19050">
              <a:solidFill>
                <a:srgbClr val="F26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ED76837-68C5-61CB-CC45-F4C669120F9B}"/>
              </a:ext>
            </a:extLst>
          </p:cNvPr>
          <p:cNvSpPr txBox="1"/>
          <p:nvPr/>
        </p:nvSpPr>
        <p:spPr>
          <a:xfrm>
            <a:off x="714418" y="997266"/>
            <a:ext cx="3674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Packages—</a:t>
            </a:r>
            <a:r>
              <a:rPr lang="en-US" altLang="ko-KR" sz="1600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RDKit</a:t>
            </a:r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&amp; py3Dmol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3040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36133-2683-77D5-D7A9-F3BF2E55B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1EB3B76-6BED-467B-0BB4-BBDE68C78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113-A226-4EE6-A3C6-BE07224DE018}" type="slidenum">
              <a:rPr lang="en-US" smtClean="0"/>
              <a:t>8</a:t>
            </a:fld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27E7454-F98B-C4A3-9BFC-28A29FD2428D}"/>
              </a:ext>
            </a:extLst>
          </p:cNvPr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it-IT" sz="2400" b="1" dirty="0"/>
              <a:t>🛠️ </a:t>
            </a:r>
            <a:r>
              <a:rPr lang="it-IT" altLang="ko-KR" sz="2400" b="1" dirty="0"/>
              <a:t>Create a diffusion model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92B7C37-F3D0-D64B-2D21-15E8B061DE52}"/>
              </a:ext>
            </a:extLst>
          </p:cNvPr>
          <p:cNvGrpSpPr/>
          <p:nvPr/>
        </p:nvGrpSpPr>
        <p:grpSpPr>
          <a:xfrm>
            <a:off x="526073" y="917457"/>
            <a:ext cx="124479" cy="124479"/>
            <a:chOff x="474505" y="4408985"/>
            <a:chExt cx="124479" cy="124479"/>
          </a:xfrm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BE7D0758-B7DA-56D3-9576-B135B6233F07}"/>
                </a:ext>
              </a:extLst>
            </p:cNvPr>
            <p:cNvSpPr/>
            <p:nvPr/>
          </p:nvSpPr>
          <p:spPr>
            <a:xfrm>
              <a:off x="474505" y="4443613"/>
              <a:ext cx="89851" cy="89851"/>
            </a:xfrm>
            <a:prstGeom prst="corner">
              <a:avLst>
                <a:gd name="adj1" fmla="val 22035"/>
                <a:gd name="adj2" fmla="val 22283"/>
              </a:avLst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7C063C1-EF3E-6CBC-4F03-DCEDCEE4A011}"/>
                </a:ext>
              </a:extLst>
            </p:cNvPr>
            <p:cNvSpPr/>
            <p:nvPr/>
          </p:nvSpPr>
          <p:spPr>
            <a:xfrm>
              <a:off x="529728" y="4408985"/>
              <a:ext cx="69256" cy="69256"/>
            </a:xfrm>
            <a:prstGeom prst="rect">
              <a:avLst/>
            </a:prstGeom>
            <a:noFill/>
            <a:ln w="19050">
              <a:solidFill>
                <a:srgbClr val="F26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D8E4699-3C5B-C3AB-36A4-85E3E1ABC239}"/>
              </a:ext>
            </a:extLst>
          </p:cNvPr>
          <p:cNvSpPr txBox="1"/>
          <p:nvPr/>
        </p:nvSpPr>
        <p:spPr>
          <a:xfrm>
            <a:off x="714418" y="796226"/>
            <a:ext cx="2590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Helper classes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F94EA2-490E-0BE2-003D-656169AAB834}"/>
              </a:ext>
            </a:extLst>
          </p:cNvPr>
          <p:cNvSpPr txBox="1"/>
          <p:nvPr/>
        </p:nvSpPr>
        <p:spPr>
          <a:xfrm>
            <a:off x="714418" y="1179181"/>
            <a:ext cx="7092468" cy="276999"/>
          </a:xfrm>
          <a:prstGeom prst="rect">
            <a:avLst/>
          </a:prstGeom>
          <a:solidFill>
            <a:srgbClr val="FEF9DE"/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/>
              <a:t>📌순서</a:t>
            </a:r>
            <a:r>
              <a:rPr lang="en-US" altLang="ko-KR" sz="1200" b="1" dirty="0"/>
              <a:t>: </a:t>
            </a:r>
            <a:r>
              <a:rPr lang="ko-KR" altLang="en-US" sz="1200" b="1" dirty="0">
                <a:solidFill>
                  <a:srgbClr val="EF1D6D"/>
                </a:solidFill>
              </a:rPr>
              <a:t>데이터 구조 → 기본 모듈 </a:t>
            </a:r>
            <a:r>
              <a:rPr lang="ko-KR" altLang="en-US" sz="1200" b="1" dirty="0"/>
              <a:t>→ </a:t>
            </a:r>
            <a:r>
              <a:rPr lang="en-US" altLang="ko-KR" sz="1200" b="1" dirty="0"/>
              <a:t>GNN </a:t>
            </a:r>
            <a:r>
              <a:rPr lang="ko-KR" altLang="en-US" sz="1200" b="1" dirty="0"/>
              <a:t>계층 → 인코더 → </a:t>
            </a:r>
            <a:r>
              <a:rPr lang="ko-KR" altLang="en-US" sz="1200" b="1" dirty="0" err="1"/>
              <a:t>엣지</a:t>
            </a:r>
            <a:r>
              <a:rPr lang="ko-KR" altLang="en-US" sz="1200" b="1" dirty="0"/>
              <a:t> 처리 → 그래프 확장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계산 유틸리티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827709D-AA68-C5CD-7D2D-FFA4F4633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5" y="1630252"/>
            <a:ext cx="4427825" cy="106635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76C191A4-8189-40F9-5EAA-193C51FD0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74" y="2870683"/>
            <a:ext cx="4427825" cy="3694519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8D60792-CFE7-723A-51EB-ED22B25F5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092" y="2870683"/>
            <a:ext cx="4345529" cy="1503318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A705B49-3EA6-E340-D3D6-81283C47589E}"/>
              </a:ext>
            </a:extLst>
          </p:cNvPr>
          <p:cNvCxnSpPr/>
          <p:nvPr/>
        </p:nvCxnSpPr>
        <p:spPr>
          <a:xfrm>
            <a:off x="199038" y="2769763"/>
            <a:ext cx="87072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16C666B-245F-2D08-9307-931454653D37}"/>
              </a:ext>
            </a:extLst>
          </p:cNvPr>
          <p:cNvSpPr txBox="1"/>
          <p:nvPr/>
        </p:nvSpPr>
        <p:spPr>
          <a:xfrm>
            <a:off x="4828032" y="1786543"/>
            <a:ext cx="4078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1. </a:t>
            </a:r>
            <a:r>
              <a:rPr lang="ko-KR" altLang="en-US" sz="1400" b="1" dirty="0"/>
              <a:t>출력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데이터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구조</a:t>
            </a:r>
            <a:r>
              <a:rPr lang="en-US" altLang="ko-KR" sz="1400" b="1" dirty="0"/>
              <a:t>—</a:t>
            </a:r>
            <a:r>
              <a:rPr lang="en-US" altLang="ko-KR" sz="1400" b="1" dirty="0" err="1"/>
              <a:t>MoleculeGNNOutput</a:t>
            </a:r>
            <a:endParaRPr lang="ko-KR" alt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25113A-72D7-9AA1-C0A3-9236A050B4C4}"/>
              </a:ext>
            </a:extLst>
          </p:cNvPr>
          <p:cNvSpPr txBox="1"/>
          <p:nvPr/>
        </p:nvSpPr>
        <p:spPr>
          <a:xfrm>
            <a:off x="4828032" y="2127726"/>
            <a:ext cx="3072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모델의 최종 상태</a:t>
            </a:r>
            <a:r>
              <a:rPr lang="en-US" altLang="ko-KR" sz="1200" dirty="0"/>
              <a:t>(sample)</a:t>
            </a:r>
            <a:r>
              <a:rPr lang="ko-KR" altLang="en-US" sz="1200" dirty="0"/>
              <a:t>을 담아 반환하는 컨테이너 역할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1E0D98-9126-80CE-BD03-DD6E5A55A759}"/>
              </a:ext>
            </a:extLst>
          </p:cNvPr>
          <p:cNvSpPr txBox="1"/>
          <p:nvPr/>
        </p:nvSpPr>
        <p:spPr>
          <a:xfrm>
            <a:off x="4734502" y="4514317"/>
            <a:ext cx="2662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2-1. </a:t>
            </a:r>
            <a:r>
              <a:rPr lang="ko-KR" altLang="en-US" sz="1400" b="1" dirty="0"/>
              <a:t>기본 빌딩블록</a:t>
            </a:r>
            <a:r>
              <a:rPr lang="en-US" altLang="ko-KR" sz="1400" b="1" dirty="0"/>
              <a:t>—MLP</a:t>
            </a:r>
            <a:endParaRPr lang="ko-KR" alt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2B1EA-53B7-46C4-1A62-111D9D35E84D}"/>
              </a:ext>
            </a:extLst>
          </p:cNvPr>
          <p:cNvSpPr txBox="1"/>
          <p:nvPr/>
        </p:nvSpPr>
        <p:spPr>
          <a:xfrm>
            <a:off x="4734502" y="4807466"/>
            <a:ext cx="4171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Input</a:t>
            </a:r>
            <a:r>
              <a:rPr lang="ko-KR" altLang="en-US" sz="1200" dirty="0"/>
              <a:t>과 </a:t>
            </a:r>
            <a:r>
              <a:rPr lang="en-US" altLang="ko-KR" sz="1200" dirty="0"/>
              <a:t>hidden size</a:t>
            </a:r>
            <a:r>
              <a:rPr lang="ko-KR" altLang="en-US" sz="1200" dirty="0"/>
              <a:t>를 받아 순차적인 </a:t>
            </a:r>
            <a:r>
              <a:rPr lang="en-US" altLang="ko-KR" sz="1200" dirty="0"/>
              <a:t>Linear </a:t>
            </a:r>
            <a:r>
              <a:rPr lang="ko-KR" altLang="en-US" sz="1200" dirty="0"/>
              <a:t>레이어 구성</a:t>
            </a:r>
            <a:endParaRPr lang="en-US" altLang="ko-KR" sz="1200" dirty="0"/>
          </a:p>
        </p:txBody>
      </p:sp>
      <p:pic>
        <p:nvPicPr>
          <p:cNvPr id="5122" name="Picture 2" descr="Multi-Layer Perceptron Neural Network using Python – Machine Learning Geek">
            <a:extLst>
              <a:ext uri="{FF2B5EF4-FFF2-40B4-BE49-F238E27FC236}">
                <a16:creationId xmlns:a16="http://schemas.microsoft.com/office/drawing/2014/main" id="{8C271D89-FC23-F8BC-FF7E-09EC8A4CD2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0973" y="5208189"/>
            <a:ext cx="2594327" cy="116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5447AEC-AEA0-E4D6-9EBD-FB208F9724A2}"/>
              </a:ext>
            </a:extLst>
          </p:cNvPr>
          <p:cNvSpPr txBox="1"/>
          <p:nvPr/>
        </p:nvSpPr>
        <p:spPr>
          <a:xfrm>
            <a:off x="6050039" y="6398438"/>
            <a:ext cx="15361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흔히 아는 이 구조</a:t>
            </a:r>
            <a:r>
              <a:rPr lang="en-US" altLang="ko-KR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06829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AC0F2-C8BB-0627-F7FE-8BD914605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52BA31-E893-05C2-E71D-4C5DB0F5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0DA113-A226-4EE6-A3C6-BE07224DE018}" type="slidenum">
              <a:rPr lang="en-US" smtClean="0"/>
              <a:t>9</a:t>
            </a:fld>
            <a:endParaRPr lang="en-US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9A75FC2D-1C18-A391-6F85-B64A04ACA38D}"/>
              </a:ext>
            </a:extLst>
          </p:cNvPr>
          <p:cNvSpPr/>
          <p:nvPr/>
        </p:nvSpPr>
        <p:spPr>
          <a:xfrm>
            <a:off x="0" y="0"/>
            <a:ext cx="9144000" cy="694481"/>
          </a:xfrm>
          <a:prstGeom prst="rect">
            <a:avLst/>
          </a:prstGeom>
          <a:solidFill>
            <a:srgbClr val="2337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it-IT" sz="2400" b="1" dirty="0"/>
              <a:t>🛠️ </a:t>
            </a:r>
            <a:r>
              <a:rPr lang="it-IT" altLang="ko-KR" sz="2400" b="1" dirty="0"/>
              <a:t>Create a diffusion model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D7D661E-B36F-4BA2-DFFF-457E10EF04C7}"/>
              </a:ext>
            </a:extLst>
          </p:cNvPr>
          <p:cNvGrpSpPr/>
          <p:nvPr/>
        </p:nvGrpSpPr>
        <p:grpSpPr>
          <a:xfrm>
            <a:off x="526073" y="917457"/>
            <a:ext cx="124479" cy="124479"/>
            <a:chOff x="474505" y="4408985"/>
            <a:chExt cx="124479" cy="124479"/>
          </a:xfrm>
        </p:grpSpPr>
        <p:sp>
          <p:nvSpPr>
            <p:cNvPr id="5" name="L 도형 4">
              <a:extLst>
                <a:ext uri="{FF2B5EF4-FFF2-40B4-BE49-F238E27FC236}">
                  <a16:creationId xmlns:a16="http://schemas.microsoft.com/office/drawing/2014/main" id="{A6DE252E-97F4-9AA3-AA51-25860D7CF1E7}"/>
                </a:ext>
              </a:extLst>
            </p:cNvPr>
            <p:cNvSpPr/>
            <p:nvPr/>
          </p:nvSpPr>
          <p:spPr>
            <a:xfrm>
              <a:off x="474505" y="4443613"/>
              <a:ext cx="89851" cy="89851"/>
            </a:xfrm>
            <a:prstGeom prst="corner">
              <a:avLst>
                <a:gd name="adj1" fmla="val 22035"/>
                <a:gd name="adj2" fmla="val 22283"/>
              </a:avLst>
            </a:prstGeom>
            <a:solidFill>
              <a:srgbClr val="4454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58EABFE-778B-2C28-86E2-77394510CB37}"/>
                </a:ext>
              </a:extLst>
            </p:cNvPr>
            <p:cNvSpPr/>
            <p:nvPr/>
          </p:nvSpPr>
          <p:spPr>
            <a:xfrm>
              <a:off x="529728" y="4408985"/>
              <a:ext cx="69256" cy="69256"/>
            </a:xfrm>
            <a:prstGeom prst="rect">
              <a:avLst/>
            </a:prstGeom>
            <a:noFill/>
            <a:ln w="19050">
              <a:solidFill>
                <a:srgbClr val="F2652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F4716480-6336-AB3C-A694-0D4B8002BBFF}"/>
              </a:ext>
            </a:extLst>
          </p:cNvPr>
          <p:cNvSpPr txBox="1"/>
          <p:nvPr/>
        </p:nvSpPr>
        <p:spPr>
          <a:xfrm>
            <a:off x="714418" y="1179181"/>
            <a:ext cx="7092468" cy="276999"/>
          </a:xfrm>
          <a:prstGeom prst="rect">
            <a:avLst/>
          </a:prstGeom>
          <a:solidFill>
            <a:srgbClr val="FEF9DE"/>
          </a:solidFill>
        </p:spPr>
        <p:txBody>
          <a:bodyPr wrap="square">
            <a:spAutoFit/>
          </a:bodyPr>
          <a:lstStyle/>
          <a:p>
            <a:r>
              <a:rPr lang="ko-KR" altLang="en-US" sz="1200" b="1" dirty="0"/>
              <a:t>📌순서</a:t>
            </a:r>
            <a:r>
              <a:rPr lang="en-US" altLang="ko-KR" sz="1200" b="1" dirty="0"/>
              <a:t>: </a:t>
            </a:r>
            <a:r>
              <a:rPr lang="ko-KR" altLang="en-US" sz="1200" b="1" dirty="0"/>
              <a:t>데이터 구조 → </a:t>
            </a:r>
            <a:r>
              <a:rPr lang="ko-KR" altLang="en-US" sz="1200" b="1" dirty="0">
                <a:solidFill>
                  <a:srgbClr val="EF1D6D"/>
                </a:solidFill>
              </a:rPr>
              <a:t>기본 모듈 → </a:t>
            </a:r>
            <a:r>
              <a:rPr lang="en-US" altLang="ko-KR" sz="1200" b="1" dirty="0">
                <a:solidFill>
                  <a:srgbClr val="EF1D6D"/>
                </a:solidFill>
              </a:rPr>
              <a:t>GNN </a:t>
            </a:r>
            <a:r>
              <a:rPr lang="ko-KR" altLang="en-US" sz="1200" b="1" dirty="0">
                <a:solidFill>
                  <a:srgbClr val="EF1D6D"/>
                </a:solidFill>
              </a:rPr>
              <a:t>계층</a:t>
            </a:r>
            <a:r>
              <a:rPr lang="ko-KR" altLang="en-US" sz="1200" b="1" dirty="0"/>
              <a:t> → 인코더 → </a:t>
            </a:r>
            <a:r>
              <a:rPr lang="ko-KR" altLang="en-US" sz="1200" b="1" dirty="0" err="1"/>
              <a:t>엣지</a:t>
            </a:r>
            <a:r>
              <a:rPr lang="ko-KR" altLang="en-US" sz="1200" b="1" dirty="0"/>
              <a:t> 처리 → 그래프 확장</a:t>
            </a:r>
            <a:r>
              <a:rPr lang="en-US" altLang="ko-KR" sz="1200" b="1" dirty="0"/>
              <a:t>/</a:t>
            </a:r>
            <a:r>
              <a:rPr lang="ko-KR" altLang="en-US" sz="1200" b="1" dirty="0"/>
              <a:t>계산 유틸리티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0DA00F5-1D11-6BDA-84F4-C85DC82FFB1A}"/>
              </a:ext>
            </a:extLst>
          </p:cNvPr>
          <p:cNvCxnSpPr/>
          <p:nvPr/>
        </p:nvCxnSpPr>
        <p:spPr>
          <a:xfrm>
            <a:off x="199038" y="2769763"/>
            <a:ext cx="8707218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241BEFD-D670-9566-7C33-8DC960902AC8}"/>
              </a:ext>
            </a:extLst>
          </p:cNvPr>
          <p:cNvSpPr txBox="1"/>
          <p:nvPr/>
        </p:nvSpPr>
        <p:spPr>
          <a:xfrm>
            <a:off x="4707070" y="3072822"/>
            <a:ext cx="381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3-1. GNN Massage Passing </a:t>
            </a:r>
            <a:r>
              <a:rPr lang="ko-KR" altLang="en-US" sz="1400" b="1" dirty="0"/>
              <a:t>계층</a:t>
            </a:r>
            <a:r>
              <a:rPr lang="en-US" altLang="ko-KR" sz="1400" b="1" dirty="0"/>
              <a:t>—</a:t>
            </a:r>
            <a:r>
              <a:rPr lang="en-US" altLang="ko-KR" sz="1400" b="1" dirty="0" err="1"/>
              <a:t>CFConv</a:t>
            </a:r>
            <a:endParaRPr lang="ko-KR" altLang="en-US" sz="14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7D5A61-2870-04A7-D4E0-7D6155FBBA3B}"/>
              </a:ext>
            </a:extLst>
          </p:cNvPr>
          <p:cNvSpPr txBox="1"/>
          <p:nvPr/>
        </p:nvSpPr>
        <p:spPr>
          <a:xfrm>
            <a:off x="4828032" y="2127726"/>
            <a:ext cx="3072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SchNet</a:t>
            </a:r>
            <a:r>
              <a:rPr lang="en-US" altLang="ko-KR" sz="1200" dirty="0"/>
              <a:t> </a:t>
            </a:r>
            <a:r>
              <a:rPr lang="ko-KR" altLang="en-US" sz="1200" dirty="0"/>
              <a:t>계열 모델에서 자주 쓰이는 활성화 함수</a:t>
            </a:r>
            <a:r>
              <a:rPr lang="en-US" altLang="ko-KR" sz="1200" dirty="0"/>
              <a:t>; output</a:t>
            </a:r>
            <a:r>
              <a:rPr lang="ko-KR" altLang="en-US" sz="1200" dirty="0"/>
              <a:t>을 영점 근처로 맞춤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AD7FCE-280C-8CF8-74CA-C22B93184702}"/>
              </a:ext>
            </a:extLst>
          </p:cNvPr>
          <p:cNvSpPr txBox="1"/>
          <p:nvPr/>
        </p:nvSpPr>
        <p:spPr>
          <a:xfrm>
            <a:off x="4761934" y="1729763"/>
            <a:ext cx="35499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2-2. </a:t>
            </a:r>
            <a:r>
              <a:rPr lang="ko-KR" altLang="en-US" sz="1400" b="1" dirty="0"/>
              <a:t>기본 빌딩블록</a:t>
            </a:r>
            <a:r>
              <a:rPr lang="en-US" altLang="ko-KR" sz="1400" b="1" dirty="0"/>
              <a:t>—</a:t>
            </a:r>
            <a:r>
              <a:rPr lang="en-US" altLang="ko-KR" sz="1400" b="1" dirty="0" err="1"/>
              <a:t>ShiftedSoftPlus</a:t>
            </a:r>
            <a:endParaRPr lang="ko-KR" altLang="en-US" sz="14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CADCB-753D-1EC1-5F47-AE6A40B4D56C}"/>
              </a:ext>
            </a:extLst>
          </p:cNvPr>
          <p:cNvSpPr txBox="1"/>
          <p:nvPr/>
        </p:nvSpPr>
        <p:spPr>
          <a:xfrm>
            <a:off x="4990182" y="3465760"/>
            <a:ext cx="36851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ko-KR" sz="1200" dirty="0" err="1"/>
              <a:t>SchNet</a:t>
            </a:r>
            <a:r>
              <a:rPr lang="ko-KR" altLang="en-US" sz="1200" dirty="0"/>
              <a:t>에서 사용하는</a:t>
            </a:r>
            <a:r>
              <a:rPr lang="ko-KR" altLang="en-US" sz="1200" b="1" dirty="0"/>
              <a:t> </a:t>
            </a:r>
            <a:r>
              <a:rPr lang="en-US" altLang="ko-KR" sz="1200" dirty="0"/>
              <a:t>Continuous-filter Convolution </a:t>
            </a:r>
            <a:r>
              <a:rPr lang="ko-KR" altLang="en-US" sz="1200" dirty="0"/>
              <a:t>구현</a:t>
            </a:r>
            <a:endParaRPr lang="en-US" altLang="ko-KR" sz="1200" dirty="0"/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ko-KR" altLang="en-US" sz="1200" dirty="0"/>
              <a:t>거리 기반 가중치</a:t>
            </a:r>
            <a:r>
              <a:rPr lang="en-US" altLang="ko-KR" sz="1200" dirty="0"/>
              <a:t>(cutoff, smooth </a:t>
            </a:r>
            <a:r>
              <a:rPr lang="ko-KR" altLang="en-US" sz="1200" dirty="0"/>
              <a:t>여부</a:t>
            </a:r>
            <a:r>
              <a:rPr lang="en-US" altLang="ko-KR" sz="1200" dirty="0"/>
              <a:t>)</a:t>
            </a:r>
            <a:r>
              <a:rPr lang="ko-KR" altLang="en-US" sz="1200" dirty="0"/>
              <a:t>에 따라 </a:t>
            </a:r>
            <a:r>
              <a:rPr lang="en-US" altLang="ko-KR" sz="1200" dirty="0"/>
              <a:t>edge feature</a:t>
            </a:r>
            <a:r>
              <a:rPr lang="ko-KR" altLang="en-US" sz="1200" dirty="0"/>
              <a:t>를 필터링</a:t>
            </a:r>
            <a:endParaRPr lang="en-US" altLang="ko-KR" sz="12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62F21B-E0B9-C585-2157-8CBEE2C2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4" y="1650068"/>
            <a:ext cx="4427758" cy="10187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F991A5-FA4F-EF8C-9172-24ED085DE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74" y="2870683"/>
            <a:ext cx="4427758" cy="3727163"/>
          </a:xfrm>
          <a:prstGeom prst="rect">
            <a:avLst/>
          </a:prstGeom>
        </p:spPr>
      </p:pic>
      <p:pic>
        <p:nvPicPr>
          <p:cNvPr id="6147" name="Picture 3" descr="SchNet: A continuous-filter convolutional neural network for modeling  quantum interactions">
            <a:extLst>
              <a:ext uri="{FF2B5EF4-FFF2-40B4-BE49-F238E27FC236}">
                <a16:creationId xmlns:a16="http://schemas.microsoft.com/office/drawing/2014/main" id="{C5B69D2F-2DE8-BF61-8C6C-24E7441118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3"/>
          <a:stretch>
            <a:fillRect/>
          </a:stretch>
        </p:blipFill>
        <p:spPr bwMode="auto">
          <a:xfrm>
            <a:off x="4665638" y="4507473"/>
            <a:ext cx="4334188" cy="158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595D1F-2D4D-9CF1-46AF-97DA2316551A}"/>
              </a:ext>
            </a:extLst>
          </p:cNvPr>
          <p:cNvSpPr txBox="1"/>
          <p:nvPr/>
        </p:nvSpPr>
        <p:spPr>
          <a:xfrm>
            <a:off x="714418" y="796226"/>
            <a:ext cx="25907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Helper classes</a:t>
            </a:r>
            <a:endParaRPr lang="ko-KR" altLang="en-US" sz="16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10019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967</Words>
  <Application>Microsoft Office PowerPoint</Application>
  <PresentationFormat>화면 슬라이드 쇼(4:3)</PresentationFormat>
  <Paragraphs>151</Paragraphs>
  <Slides>20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9" baseType="lpstr">
      <vt:lpstr>Gill Sans</vt:lpstr>
      <vt:lpstr>맑은 고딕</vt:lpstr>
      <vt:lpstr>Aptos</vt:lpstr>
      <vt:lpstr>Aptos Display</vt:lpstr>
      <vt:lpstr>Arial</vt:lpstr>
      <vt:lpstr>Cambria Math</vt:lpstr>
      <vt:lpstr>Cascadia Code</vt:lpstr>
      <vt:lpstr>Roboto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두하영(화공신소재공학전공)</dc:creator>
  <cp:lastModifiedBy>두하영(화공신소재공학전공)</cp:lastModifiedBy>
  <cp:revision>1</cp:revision>
  <dcterms:created xsi:type="dcterms:W3CDTF">2025-08-14T07:09:13Z</dcterms:created>
  <dcterms:modified xsi:type="dcterms:W3CDTF">2025-08-14T07:10:30Z</dcterms:modified>
</cp:coreProperties>
</file>