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70" r:id="rId5"/>
    <p:sldId id="271" r:id="rId6"/>
    <p:sldId id="272" r:id="rId7"/>
    <p:sldId id="274" r:id="rId8"/>
    <p:sldId id="275" r:id="rId9"/>
    <p:sldId id="259" r:id="rId10"/>
    <p:sldId id="260" r:id="rId11"/>
    <p:sldId id="276" r:id="rId12"/>
    <p:sldId id="261" r:id="rId13"/>
    <p:sldId id="262" r:id="rId14"/>
    <p:sldId id="263" r:id="rId15"/>
    <p:sldId id="277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5"/>
  </p:normalViewPr>
  <p:slideViewPr>
    <p:cSldViewPr>
      <p:cViewPr varScale="1">
        <p:scale>
          <a:sx n="79" d="100"/>
          <a:sy n="79" d="100"/>
        </p:scale>
        <p:origin x="108" y="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-328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5A7142C-F8E1-4D39-922F-263049922B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00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EC64E53-1351-4AF3-8128-FC0A3B45FD59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E5809F0-C92E-4B6F-A0AE-D4F05856EE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1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9B79D-BAA4-4B1B-A081-4AC5BFD6F878}" type="slidenum">
              <a:rPr lang="en-US"/>
              <a:pPr/>
              <a:t>3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3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6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1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2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5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2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8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8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3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6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3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5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429000" y="6396335"/>
            <a:ext cx="223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2018 </a:t>
            </a:r>
            <a:r>
              <a:rPr lang="en-US" sz="12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Tilman</a:t>
            </a:r>
            <a:r>
              <a: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Wolf &amp; Mike Zink</a:t>
            </a:r>
          </a:p>
          <a:p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34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671 – Lecture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Distribution Networks</a:t>
            </a:r>
          </a:p>
          <a:p>
            <a:endParaRPr lang="en-US" dirty="0"/>
          </a:p>
          <a:p>
            <a:r>
              <a:rPr lang="en-US" sz="1900" dirty="0"/>
              <a:t>Slides from Kurose, Ross, </a:t>
            </a:r>
            <a:br>
              <a:rPr lang="en-US" sz="1900" dirty="0"/>
            </a:br>
            <a:r>
              <a:rPr lang="en-US" sz="1900" dirty="0"/>
              <a:t>“Computer Networks: A Top-Down Approach”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7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4000" dirty="0"/>
              <a:t>Content Distribution Networks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challenge: </a:t>
            </a:r>
            <a:r>
              <a:rPr lang="en-US" dirty="0">
                <a:solidFill>
                  <a:srgbClr val="000000"/>
                </a:solidFill>
              </a:rPr>
              <a:t>how to stream content (selected from millions of videos) to hundreds of thousands of simultaneous users?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option 1: </a:t>
            </a:r>
            <a:r>
              <a:rPr lang="en-US" dirty="0">
                <a:solidFill>
                  <a:srgbClr val="000000"/>
                </a:solidFill>
              </a:rPr>
              <a:t>single, large “mega-server”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single point of failure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point of network congestion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long path to distant clients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multiple copies of video sent over outgoing link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….quite simply: this solution </a:t>
            </a:r>
            <a:r>
              <a:rPr lang="en-US" i="1" dirty="0" err="1">
                <a:solidFill>
                  <a:srgbClr val="CC0000"/>
                </a:solidFill>
              </a:rPr>
              <a:t>doesn</a:t>
            </a:r>
            <a:r>
              <a:rPr lang="fr-FR" i="1" dirty="0">
                <a:solidFill>
                  <a:srgbClr val="CC0000"/>
                </a:solidFill>
              </a:rPr>
              <a:t>’</a:t>
            </a:r>
            <a:r>
              <a:rPr lang="en-US" i="1" dirty="0">
                <a:solidFill>
                  <a:srgbClr val="CC0000"/>
                </a:solidFill>
              </a:rPr>
              <a:t>t scale</a:t>
            </a:r>
          </a:p>
          <a:p>
            <a:endParaRPr lang="en-US" dirty="0"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6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4000" dirty="0"/>
              <a:t>Content Distribution Networks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challenge: </a:t>
            </a:r>
            <a:r>
              <a:rPr lang="en-US" dirty="0">
                <a:solidFill>
                  <a:srgbClr val="000000"/>
                </a:solidFill>
              </a:rPr>
              <a:t>how to stream content (selected from millions of videos) to hundreds of thousands of simultaneous users?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option 2: </a:t>
            </a:r>
            <a:r>
              <a:rPr lang="en-US" dirty="0">
                <a:solidFill>
                  <a:srgbClr val="000000"/>
                </a:solidFill>
              </a:rPr>
              <a:t>store/serve multiple copies of videos at multiple geographically distributed sites </a:t>
            </a:r>
            <a:r>
              <a:rPr lang="en-US" i="1" dirty="0">
                <a:solidFill>
                  <a:srgbClr val="CC0000"/>
                </a:solidFill>
              </a:rPr>
              <a:t>(CDN)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enter deep: </a:t>
            </a:r>
            <a:r>
              <a:rPr lang="en-US" dirty="0">
                <a:solidFill>
                  <a:srgbClr val="000000"/>
                </a:solidFill>
              </a:rPr>
              <a:t>push CDN servers deep into many access networks 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</a:rPr>
              <a:t>close to users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</a:rPr>
              <a:t>used by Akamai, 1700 locations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bring home: </a:t>
            </a:r>
            <a:r>
              <a:rPr lang="en-US" dirty="0">
                <a:solidFill>
                  <a:srgbClr val="000000"/>
                </a:solidFill>
              </a:rPr>
              <a:t>smaller number (10’s) of larger clusters in POPs near (but not within) access networks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</a:rPr>
              <a:t>used by Limelight</a:t>
            </a:r>
            <a:endParaRPr lang="en-US" i="1" dirty="0">
              <a:solidFill>
                <a:srgbClr val="CC0000"/>
              </a:solidFill>
            </a:endParaRPr>
          </a:p>
          <a:p>
            <a:endParaRPr lang="en-US" dirty="0"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4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4000" dirty="0"/>
              <a:t>CDN: </a:t>
            </a:r>
            <a:r>
              <a:rPr lang="en-US" dirty="0"/>
              <a:t>“</a:t>
            </a:r>
            <a:r>
              <a:rPr lang="en-US" sz="4000" dirty="0"/>
              <a:t>simple” content access scenario 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371600"/>
            <a:ext cx="8229600" cy="838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sz="3200" dirty="0">
                <a:cs typeface="Arial"/>
              </a:rPr>
              <a:t>Bob (client) requests video </a:t>
            </a:r>
            <a:r>
              <a:rPr lang="en-US" dirty="0">
                <a:cs typeface="Arial"/>
              </a:rPr>
              <a:t>http://</a:t>
            </a:r>
            <a:r>
              <a:rPr lang="en-US" dirty="0" err="1">
                <a:cs typeface="Arial"/>
              </a:rPr>
              <a:t>netcinema.com</a:t>
            </a:r>
            <a:r>
              <a:rPr lang="en-US" sz="3200" dirty="0">
                <a:cs typeface="Arial"/>
              </a:rPr>
              <a:t>/6Y7B23V</a:t>
            </a:r>
          </a:p>
          <a:p>
            <a:pPr marL="457200" indent="-457200">
              <a:buClr>
                <a:schemeClr val="accent6"/>
              </a:buClr>
              <a:buFont typeface="Wingdings" charset="2"/>
              <a:buChar char="§"/>
              <a:defRPr/>
            </a:pPr>
            <a:r>
              <a:rPr lang="en-US" dirty="0">
                <a:cs typeface="Arial"/>
              </a:rPr>
              <a:t>video stored in CDN at http://</a:t>
            </a:r>
            <a:r>
              <a:rPr lang="en-US" dirty="0" err="1">
                <a:cs typeface="Arial"/>
              </a:rPr>
              <a:t>KingCDN.com</a:t>
            </a:r>
            <a:r>
              <a:rPr lang="en-US" dirty="0">
                <a:cs typeface="Arial"/>
              </a:rPr>
              <a:t>/NetC6y&amp;B</a:t>
            </a:r>
            <a:r>
              <a:rPr lang="en-US" sz="3200" dirty="0">
                <a:cs typeface="Arial"/>
              </a:rPr>
              <a:t>23V</a:t>
            </a:r>
          </a:p>
          <a:p>
            <a:endParaRPr lang="en-US" dirty="0"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reeform 1287"/>
          <p:cNvSpPr>
            <a:spLocks/>
          </p:cNvSpPr>
          <p:nvPr/>
        </p:nvSpPr>
        <p:spPr bwMode="auto">
          <a:xfrm rot="5400000">
            <a:off x="-230981" y="4423569"/>
            <a:ext cx="2554288" cy="1422400"/>
          </a:xfrm>
          <a:custGeom>
            <a:avLst/>
            <a:gdLst>
              <a:gd name="T0" fmla="*/ 2147483647 w 10000"/>
              <a:gd name="T1" fmla="*/ 362723237 h 10000"/>
              <a:gd name="T2" fmla="*/ 2147483647 w 10000"/>
              <a:gd name="T3" fmla="*/ 2147483647 h 10000"/>
              <a:gd name="T4" fmla="*/ 2147483647 w 10000"/>
              <a:gd name="T5" fmla="*/ 2147483647 h 10000"/>
              <a:gd name="T6" fmla="*/ 2147483647 w 10000"/>
              <a:gd name="T7" fmla="*/ 2147483647 h 10000"/>
              <a:gd name="T8" fmla="*/ 2132822051 w 10000"/>
              <a:gd name="T9" fmla="*/ 2147483647 h 10000"/>
              <a:gd name="T10" fmla="*/ 1482993304 w 10000"/>
              <a:gd name="T11" fmla="*/ 2147483647 h 10000"/>
              <a:gd name="T12" fmla="*/ 2147483647 w 10000"/>
              <a:gd name="T13" fmla="*/ 2147483647 h 10000"/>
              <a:gd name="T14" fmla="*/ 2147483647 w 10000"/>
              <a:gd name="T15" fmla="*/ 2147483647 h 10000"/>
              <a:gd name="T16" fmla="*/ 2147483647 w 10000"/>
              <a:gd name="T17" fmla="*/ 2147483647 h 10000"/>
              <a:gd name="T18" fmla="*/ 2147483647 w 10000"/>
              <a:gd name="T19" fmla="*/ 2147483647 h 10000"/>
              <a:gd name="T20" fmla="*/ 2147483647 w 10000"/>
              <a:gd name="T21" fmla="*/ 2147483647 h 10000"/>
              <a:gd name="T22" fmla="*/ 2147483647 w 10000"/>
              <a:gd name="T23" fmla="*/ 2147483647 h 10000"/>
              <a:gd name="T24" fmla="*/ 2147483647 w 10000"/>
              <a:gd name="T25" fmla="*/ 2147483647 h 10000"/>
              <a:gd name="T26" fmla="*/ 2147483647 w 10000"/>
              <a:gd name="T27" fmla="*/ 2147483647 h 10000"/>
              <a:gd name="T28" fmla="*/ 2147483647 w 10000"/>
              <a:gd name="T29" fmla="*/ 2147483647 h 10000"/>
              <a:gd name="T30" fmla="*/ 2147483647 w 10000"/>
              <a:gd name="T31" fmla="*/ 621796755 h 10000"/>
              <a:gd name="T32" fmla="*/ 2147483647 w 10000"/>
              <a:gd name="T33" fmla="*/ 14385158 h 10000"/>
              <a:gd name="T34" fmla="*/ 2147483647 w 10000"/>
              <a:gd name="T35" fmla="*/ 362723237 h 100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0" h="1000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287"/>
          <p:cNvSpPr>
            <a:spLocks/>
          </p:cNvSpPr>
          <p:nvPr/>
        </p:nvSpPr>
        <p:spPr bwMode="auto">
          <a:xfrm>
            <a:off x="2822575" y="5299075"/>
            <a:ext cx="3133725" cy="1422400"/>
          </a:xfrm>
          <a:custGeom>
            <a:avLst/>
            <a:gdLst>
              <a:gd name="T0" fmla="*/ 2147483647 w 10000"/>
              <a:gd name="T1" fmla="*/ 362723237 h 10000"/>
              <a:gd name="T2" fmla="*/ 2147483647 w 10000"/>
              <a:gd name="T3" fmla="*/ 2147483647 h 10000"/>
              <a:gd name="T4" fmla="*/ 2147483647 w 10000"/>
              <a:gd name="T5" fmla="*/ 2147483647 h 10000"/>
              <a:gd name="T6" fmla="*/ 2147483647 w 10000"/>
              <a:gd name="T7" fmla="*/ 2147483647 h 10000"/>
              <a:gd name="T8" fmla="*/ 2147483647 w 10000"/>
              <a:gd name="T9" fmla="*/ 2147483647 h 10000"/>
              <a:gd name="T10" fmla="*/ 2147483647 w 10000"/>
              <a:gd name="T11" fmla="*/ 2147483647 h 10000"/>
              <a:gd name="T12" fmla="*/ 2147483647 w 10000"/>
              <a:gd name="T13" fmla="*/ 2147483647 h 10000"/>
              <a:gd name="T14" fmla="*/ 2147483647 w 10000"/>
              <a:gd name="T15" fmla="*/ 2147483647 h 10000"/>
              <a:gd name="T16" fmla="*/ 2147483647 w 10000"/>
              <a:gd name="T17" fmla="*/ 2147483647 h 10000"/>
              <a:gd name="T18" fmla="*/ 2147483647 w 10000"/>
              <a:gd name="T19" fmla="*/ 2147483647 h 10000"/>
              <a:gd name="T20" fmla="*/ 2147483647 w 10000"/>
              <a:gd name="T21" fmla="*/ 2147483647 h 10000"/>
              <a:gd name="T22" fmla="*/ 2147483647 w 10000"/>
              <a:gd name="T23" fmla="*/ 2147483647 h 10000"/>
              <a:gd name="T24" fmla="*/ 2147483647 w 10000"/>
              <a:gd name="T25" fmla="*/ 2147483647 h 10000"/>
              <a:gd name="T26" fmla="*/ 2147483647 w 10000"/>
              <a:gd name="T27" fmla="*/ 2147483647 h 10000"/>
              <a:gd name="T28" fmla="*/ 2147483647 w 10000"/>
              <a:gd name="T29" fmla="*/ 2147483647 h 10000"/>
              <a:gd name="T30" fmla="*/ 2147483647 w 10000"/>
              <a:gd name="T31" fmla="*/ 621796755 h 10000"/>
              <a:gd name="T32" fmla="*/ 2147483647 w 10000"/>
              <a:gd name="T33" fmla="*/ 14385158 h 10000"/>
              <a:gd name="T34" fmla="*/ 2147483647 w 10000"/>
              <a:gd name="T35" fmla="*/ 362723237 h 100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0" h="1000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249"/>
          <p:cNvGrpSpPr>
            <a:grpSpLocks/>
          </p:cNvGrpSpPr>
          <p:nvPr/>
        </p:nvGrpSpPr>
        <p:grpSpPr bwMode="auto">
          <a:xfrm>
            <a:off x="935038" y="4070350"/>
            <a:ext cx="463550" cy="638175"/>
            <a:chOff x="4140" y="429"/>
            <a:chExt cx="1425" cy="2396"/>
          </a:xfrm>
        </p:grpSpPr>
        <p:sp>
          <p:nvSpPr>
            <p:cNvPr id="10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2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254"/>
            <p:cNvSpPr>
              <a:spLocks noChangeArrowheads="1"/>
            </p:cNvSpPr>
            <p:nvPr/>
          </p:nvSpPr>
          <p:spPr bwMode="auto">
            <a:xfrm>
              <a:off x="4213" y="69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15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5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41" name="AutoShape 257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6" name="Rectangle 258"/>
            <p:cNvSpPr>
              <a:spLocks noChangeArrowheads="1"/>
            </p:cNvSpPr>
            <p:nvPr/>
          </p:nvSpPr>
          <p:spPr bwMode="auto">
            <a:xfrm>
              <a:off x="4223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17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8" name="AutoShape 260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9" name="AutoShape 261"/>
              <p:cNvSpPr>
                <a:spLocks noChangeArrowheads="1"/>
              </p:cNvSpPr>
              <p:nvPr/>
            </p:nvSpPr>
            <p:spPr bwMode="auto">
              <a:xfrm>
                <a:off x="624" y="2588"/>
                <a:ext cx="694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8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9" name="Rectangle 263"/>
            <p:cNvSpPr>
              <a:spLocks noChangeArrowheads="1"/>
            </p:cNvSpPr>
            <p:nvPr/>
          </p:nvSpPr>
          <p:spPr bwMode="auto">
            <a:xfrm>
              <a:off x="4228" y="1657"/>
              <a:ext cx="595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20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6" name="AutoShape 26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7" name="AutoShape 266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87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21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" name="AutoShape 269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5" name="AutoShape 270"/>
              <p:cNvSpPr>
                <a:spLocks noChangeArrowheads="1"/>
              </p:cNvSpPr>
              <p:nvPr/>
            </p:nvSpPr>
            <p:spPr bwMode="auto">
              <a:xfrm>
                <a:off x="634" y="2588"/>
                <a:ext cx="687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2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24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7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27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29" name="AutoShape 277"/>
            <p:cNvSpPr>
              <a:spLocks noChangeArrowheads="1"/>
            </p:cNvSpPr>
            <p:nvPr/>
          </p:nvSpPr>
          <p:spPr bwMode="auto">
            <a:xfrm>
              <a:off x="4203" y="2712"/>
              <a:ext cx="1074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0" name="Oval 278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1" name="Oval 279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32" name="Oval 280"/>
            <p:cNvSpPr>
              <a:spLocks noChangeArrowheads="1"/>
            </p:cNvSpPr>
            <p:nvPr/>
          </p:nvSpPr>
          <p:spPr bwMode="auto">
            <a:xfrm>
              <a:off x="4662" y="2378"/>
              <a:ext cx="156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3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3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sp>
        <p:nvSpPr>
          <p:cNvPr id="42" name="TextBox 4"/>
          <p:cNvSpPr txBox="1">
            <a:spLocks noChangeArrowheads="1"/>
          </p:cNvSpPr>
          <p:nvPr/>
        </p:nvSpPr>
        <p:spPr bwMode="auto">
          <a:xfrm>
            <a:off x="153988" y="4645025"/>
            <a:ext cx="1652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i="0">
                <a:latin typeface="Arial Narrow" charset="0"/>
                <a:cs typeface="Arial Narrow" charset="0"/>
              </a:rPr>
              <a:t>netcinema.com</a:t>
            </a:r>
            <a:endParaRPr lang="en-US" sz="2000">
              <a:latin typeface="Arial Narrow" charset="0"/>
              <a:cs typeface="Arial Narrow" charset="0"/>
            </a:endParaRPr>
          </a:p>
        </p:txBody>
      </p:sp>
      <p:grpSp>
        <p:nvGrpSpPr>
          <p:cNvPr id="43" name="Group 542"/>
          <p:cNvGrpSpPr>
            <a:grpSpLocks/>
          </p:cNvGrpSpPr>
          <p:nvPr/>
        </p:nvGrpSpPr>
        <p:grpSpPr bwMode="auto">
          <a:xfrm>
            <a:off x="3009900" y="2457450"/>
            <a:ext cx="963613" cy="835025"/>
            <a:chOff x="-44" y="1473"/>
            <a:chExt cx="981" cy="1105"/>
          </a:xfrm>
        </p:grpSpPr>
        <p:pic>
          <p:nvPicPr>
            <p:cNvPr id="4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249"/>
          <p:cNvGrpSpPr>
            <a:grpSpLocks/>
          </p:cNvGrpSpPr>
          <p:nvPr/>
        </p:nvGrpSpPr>
        <p:grpSpPr bwMode="auto">
          <a:xfrm>
            <a:off x="3235325" y="5616575"/>
            <a:ext cx="463550" cy="636588"/>
            <a:chOff x="4140" y="429"/>
            <a:chExt cx="1425" cy="2396"/>
          </a:xfrm>
        </p:grpSpPr>
        <p:sp>
          <p:nvSpPr>
            <p:cNvPr id="4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4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254"/>
            <p:cNvSpPr>
              <a:spLocks noChangeArrowheads="1"/>
            </p:cNvSpPr>
            <p:nvPr/>
          </p:nvSpPr>
          <p:spPr bwMode="auto">
            <a:xfrm>
              <a:off x="4213" y="692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5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7" name="AutoShape 256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8" name="AutoShape 257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53" name="Rectangle 258"/>
            <p:cNvSpPr>
              <a:spLocks noChangeArrowheads="1"/>
            </p:cNvSpPr>
            <p:nvPr/>
          </p:nvSpPr>
          <p:spPr bwMode="auto">
            <a:xfrm>
              <a:off x="4223" y="102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5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" name="AutoShape 260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6" name="AutoShape 261"/>
              <p:cNvSpPr>
                <a:spLocks noChangeArrowheads="1"/>
              </p:cNvSpPr>
              <p:nvPr/>
            </p:nvSpPr>
            <p:spPr bwMode="auto">
              <a:xfrm>
                <a:off x="624" y="2589"/>
                <a:ext cx="694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55" name="Rectangle 262"/>
            <p:cNvSpPr>
              <a:spLocks noChangeArrowheads="1"/>
            </p:cNvSpPr>
            <p:nvPr/>
          </p:nvSpPr>
          <p:spPr bwMode="auto">
            <a:xfrm>
              <a:off x="4218" y="135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56" name="Rectangle 263"/>
            <p:cNvSpPr>
              <a:spLocks noChangeArrowheads="1"/>
            </p:cNvSpPr>
            <p:nvPr/>
          </p:nvSpPr>
          <p:spPr bwMode="auto">
            <a:xfrm>
              <a:off x="4228" y="1654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5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3" name="AutoShape 265"/>
              <p:cNvSpPr>
                <a:spLocks noChangeArrowheads="1"/>
              </p:cNvSpPr>
              <p:nvPr/>
            </p:nvSpPr>
            <p:spPr bwMode="auto">
              <a:xfrm>
                <a:off x="614" y="2576"/>
                <a:ext cx="717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4" name="AutoShape 266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5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" name="AutoShape 2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72" name="AutoShape 270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87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60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Oval 274"/>
            <p:cNvSpPr>
              <a:spLocks noChangeArrowheads="1"/>
            </p:cNvSpPr>
            <p:nvPr/>
          </p:nvSpPr>
          <p:spPr bwMode="auto">
            <a:xfrm>
              <a:off x="5516" y="2610"/>
              <a:ext cx="49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6" name="AutoShape 277"/>
            <p:cNvSpPr>
              <a:spLocks noChangeArrowheads="1"/>
            </p:cNvSpPr>
            <p:nvPr/>
          </p:nvSpPr>
          <p:spPr bwMode="auto">
            <a:xfrm>
              <a:off x="4203" y="2711"/>
              <a:ext cx="107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7" name="Oval 278"/>
            <p:cNvSpPr>
              <a:spLocks noChangeArrowheads="1"/>
            </p:cNvSpPr>
            <p:nvPr/>
          </p:nvSpPr>
          <p:spPr bwMode="auto">
            <a:xfrm>
              <a:off x="4306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8" name="Oval 279"/>
            <p:cNvSpPr>
              <a:spLocks noChangeArrowheads="1"/>
            </p:cNvSpPr>
            <p:nvPr/>
          </p:nvSpPr>
          <p:spPr bwMode="auto">
            <a:xfrm>
              <a:off x="4486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9" name="Oval 280"/>
            <p:cNvSpPr>
              <a:spLocks noChangeArrowheads="1"/>
            </p:cNvSpPr>
            <p:nvPr/>
          </p:nvSpPr>
          <p:spPr bwMode="auto">
            <a:xfrm>
              <a:off x="4662" y="2383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70" name="Rectangle 281"/>
            <p:cNvSpPr>
              <a:spLocks noChangeArrowheads="1"/>
            </p:cNvSpPr>
            <p:nvPr/>
          </p:nvSpPr>
          <p:spPr bwMode="auto">
            <a:xfrm>
              <a:off x="5062" y="1833"/>
              <a:ext cx="83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grpSp>
        <p:nvGrpSpPr>
          <p:cNvPr id="79" name="Group 249"/>
          <p:cNvGrpSpPr>
            <a:grpSpLocks/>
          </p:cNvGrpSpPr>
          <p:nvPr/>
        </p:nvGrpSpPr>
        <p:grpSpPr bwMode="auto">
          <a:xfrm>
            <a:off x="1000125" y="5335588"/>
            <a:ext cx="463550" cy="636587"/>
            <a:chOff x="4140" y="429"/>
            <a:chExt cx="1425" cy="2396"/>
          </a:xfrm>
        </p:grpSpPr>
        <p:sp>
          <p:nvSpPr>
            <p:cNvPr id="80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82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254"/>
            <p:cNvSpPr>
              <a:spLocks noChangeArrowheads="1"/>
            </p:cNvSpPr>
            <p:nvPr/>
          </p:nvSpPr>
          <p:spPr bwMode="auto">
            <a:xfrm>
              <a:off x="4213" y="692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85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0" name="AutoShape 256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11" name="AutoShape 257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86" name="Rectangle 258"/>
            <p:cNvSpPr>
              <a:spLocks noChangeArrowheads="1"/>
            </p:cNvSpPr>
            <p:nvPr/>
          </p:nvSpPr>
          <p:spPr bwMode="auto">
            <a:xfrm>
              <a:off x="4223" y="102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87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8" name="AutoShape 260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09" name="AutoShape 261"/>
              <p:cNvSpPr>
                <a:spLocks noChangeArrowheads="1"/>
              </p:cNvSpPr>
              <p:nvPr/>
            </p:nvSpPr>
            <p:spPr bwMode="auto">
              <a:xfrm>
                <a:off x="624" y="2589"/>
                <a:ext cx="694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88" name="Rectangle 262"/>
            <p:cNvSpPr>
              <a:spLocks noChangeArrowheads="1"/>
            </p:cNvSpPr>
            <p:nvPr/>
          </p:nvSpPr>
          <p:spPr bwMode="auto">
            <a:xfrm>
              <a:off x="4218" y="135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89" name="Rectangle 263"/>
            <p:cNvSpPr>
              <a:spLocks noChangeArrowheads="1"/>
            </p:cNvSpPr>
            <p:nvPr/>
          </p:nvSpPr>
          <p:spPr bwMode="auto">
            <a:xfrm>
              <a:off x="4228" y="1654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90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6" name="AutoShape 265"/>
              <p:cNvSpPr>
                <a:spLocks noChangeArrowheads="1"/>
              </p:cNvSpPr>
              <p:nvPr/>
            </p:nvSpPr>
            <p:spPr bwMode="auto">
              <a:xfrm>
                <a:off x="614" y="2576"/>
                <a:ext cx="717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07" name="AutoShape 266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91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4" name="AutoShape 2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05" name="AutoShape 270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87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9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94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Oval 274"/>
            <p:cNvSpPr>
              <a:spLocks noChangeArrowheads="1"/>
            </p:cNvSpPr>
            <p:nvPr/>
          </p:nvSpPr>
          <p:spPr bwMode="auto">
            <a:xfrm>
              <a:off x="5516" y="2610"/>
              <a:ext cx="49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97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99" name="AutoShape 277"/>
            <p:cNvSpPr>
              <a:spLocks noChangeArrowheads="1"/>
            </p:cNvSpPr>
            <p:nvPr/>
          </p:nvSpPr>
          <p:spPr bwMode="auto">
            <a:xfrm>
              <a:off x="4203" y="2711"/>
              <a:ext cx="107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00" name="Oval 278"/>
            <p:cNvSpPr>
              <a:spLocks noChangeArrowheads="1"/>
            </p:cNvSpPr>
            <p:nvPr/>
          </p:nvSpPr>
          <p:spPr bwMode="auto">
            <a:xfrm>
              <a:off x="4306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01" name="Oval 279"/>
            <p:cNvSpPr>
              <a:spLocks noChangeArrowheads="1"/>
            </p:cNvSpPr>
            <p:nvPr/>
          </p:nvSpPr>
          <p:spPr bwMode="auto">
            <a:xfrm>
              <a:off x="4486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02" name="Oval 280"/>
            <p:cNvSpPr>
              <a:spLocks noChangeArrowheads="1"/>
            </p:cNvSpPr>
            <p:nvPr/>
          </p:nvSpPr>
          <p:spPr bwMode="auto">
            <a:xfrm>
              <a:off x="4662" y="2383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03" name="Rectangle 281"/>
            <p:cNvSpPr>
              <a:spLocks noChangeArrowheads="1"/>
            </p:cNvSpPr>
            <p:nvPr/>
          </p:nvSpPr>
          <p:spPr bwMode="auto">
            <a:xfrm>
              <a:off x="5062" y="1833"/>
              <a:ext cx="83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grpSp>
        <p:nvGrpSpPr>
          <p:cNvPr id="112" name="Group 249"/>
          <p:cNvGrpSpPr>
            <a:grpSpLocks/>
          </p:cNvGrpSpPr>
          <p:nvPr/>
        </p:nvGrpSpPr>
        <p:grpSpPr bwMode="auto">
          <a:xfrm>
            <a:off x="5286375" y="5548313"/>
            <a:ext cx="463550" cy="638175"/>
            <a:chOff x="4140" y="429"/>
            <a:chExt cx="1425" cy="2396"/>
          </a:xfrm>
        </p:grpSpPr>
        <p:sp>
          <p:nvSpPr>
            <p:cNvPr id="11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1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254"/>
            <p:cNvSpPr>
              <a:spLocks noChangeArrowheads="1"/>
            </p:cNvSpPr>
            <p:nvPr/>
          </p:nvSpPr>
          <p:spPr bwMode="auto">
            <a:xfrm>
              <a:off x="4213" y="69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11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3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5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44" name="AutoShape 257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19" name="Rectangle 258"/>
            <p:cNvSpPr>
              <a:spLocks noChangeArrowheads="1"/>
            </p:cNvSpPr>
            <p:nvPr/>
          </p:nvSpPr>
          <p:spPr bwMode="auto">
            <a:xfrm>
              <a:off x="4223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12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1" name="AutoShape 260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42" name="AutoShape 261"/>
              <p:cNvSpPr>
                <a:spLocks noChangeArrowheads="1"/>
              </p:cNvSpPr>
              <p:nvPr/>
            </p:nvSpPr>
            <p:spPr bwMode="auto">
              <a:xfrm>
                <a:off x="624" y="2588"/>
                <a:ext cx="694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21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22" name="Rectangle 263"/>
            <p:cNvSpPr>
              <a:spLocks noChangeArrowheads="1"/>
            </p:cNvSpPr>
            <p:nvPr/>
          </p:nvSpPr>
          <p:spPr bwMode="auto">
            <a:xfrm>
              <a:off x="4228" y="1657"/>
              <a:ext cx="595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12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9" name="AutoShape 26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40" name="AutoShape 266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87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2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7" name="AutoShape 269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38" name="AutoShape 270"/>
              <p:cNvSpPr>
                <a:spLocks noChangeArrowheads="1"/>
              </p:cNvSpPr>
              <p:nvPr/>
            </p:nvSpPr>
            <p:spPr bwMode="auto">
              <a:xfrm>
                <a:off x="634" y="2588"/>
                <a:ext cx="687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26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2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Oval 27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3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32" name="AutoShape 277"/>
            <p:cNvSpPr>
              <a:spLocks noChangeArrowheads="1"/>
            </p:cNvSpPr>
            <p:nvPr/>
          </p:nvSpPr>
          <p:spPr bwMode="auto">
            <a:xfrm>
              <a:off x="4203" y="2712"/>
              <a:ext cx="1074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33" name="Oval 278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34" name="Oval 279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35" name="Oval 280"/>
            <p:cNvSpPr>
              <a:spLocks noChangeArrowheads="1"/>
            </p:cNvSpPr>
            <p:nvPr/>
          </p:nvSpPr>
          <p:spPr bwMode="auto">
            <a:xfrm>
              <a:off x="4662" y="2378"/>
              <a:ext cx="156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36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3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grpSp>
        <p:nvGrpSpPr>
          <p:cNvPr id="145" name="Group 249"/>
          <p:cNvGrpSpPr>
            <a:grpSpLocks/>
          </p:cNvGrpSpPr>
          <p:nvPr/>
        </p:nvGrpSpPr>
        <p:grpSpPr bwMode="auto">
          <a:xfrm>
            <a:off x="4722813" y="3789363"/>
            <a:ext cx="463550" cy="636587"/>
            <a:chOff x="4140" y="429"/>
            <a:chExt cx="1425" cy="2396"/>
          </a:xfrm>
        </p:grpSpPr>
        <p:sp>
          <p:nvSpPr>
            <p:cNvPr id="146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48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Rectangle 254"/>
            <p:cNvSpPr>
              <a:spLocks noChangeArrowheads="1"/>
            </p:cNvSpPr>
            <p:nvPr/>
          </p:nvSpPr>
          <p:spPr bwMode="auto">
            <a:xfrm>
              <a:off x="4213" y="692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151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6" name="AutoShape 256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77" name="AutoShape 257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52" name="Rectangle 258"/>
            <p:cNvSpPr>
              <a:spLocks noChangeArrowheads="1"/>
            </p:cNvSpPr>
            <p:nvPr/>
          </p:nvSpPr>
          <p:spPr bwMode="auto">
            <a:xfrm>
              <a:off x="4223" y="102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153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4" name="AutoShape 260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75" name="AutoShape 261"/>
              <p:cNvSpPr>
                <a:spLocks noChangeArrowheads="1"/>
              </p:cNvSpPr>
              <p:nvPr/>
            </p:nvSpPr>
            <p:spPr bwMode="auto">
              <a:xfrm>
                <a:off x="624" y="2589"/>
                <a:ext cx="694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54" name="Rectangle 262"/>
            <p:cNvSpPr>
              <a:spLocks noChangeArrowheads="1"/>
            </p:cNvSpPr>
            <p:nvPr/>
          </p:nvSpPr>
          <p:spPr bwMode="auto">
            <a:xfrm>
              <a:off x="4218" y="135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55" name="Rectangle 263"/>
            <p:cNvSpPr>
              <a:spLocks noChangeArrowheads="1"/>
            </p:cNvSpPr>
            <p:nvPr/>
          </p:nvSpPr>
          <p:spPr bwMode="auto">
            <a:xfrm>
              <a:off x="4228" y="1654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156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2" name="AutoShape 265"/>
              <p:cNvSpPr>
                <a:spLocks noChangeArrowheads="1"/>
              </p:cNvSpPr>
              <p:nvPr/>
            </p:nvSpPr>
            <p:spPr bwMode="auto">
              <a:xfrm>
                <a:off x="614" y="2576"/>
                <a:ext cx="717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73" name="AutoShape 266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57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8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0" name="AutoShape 2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71" name="AutoShape 270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87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159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60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Oval 274"/>
            <p:cNvSpPr>
              <a:spLocks noChangeArrowheads="1"/>
            </p:cNvSpPr>
            <p:nvPr/>
          </p:nvSpPr>
          <p:spPr bwMode="auto">
            <a:xfrm>
              <a:off x="5516" y="2610"/>
              <a:ext cx="49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63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65" name="AutoShape 277"/>
            <p:cNvSpPr>
              <a:spLocks noChangeArrowheads="1"/>
            </p:cNvSpPr>
            <p:nvPr/>
          </p:nvSpPr>
          <p:spPr bwMode="auto">
            <a:xfrm>
              <a:off x="4203" y="2711"/>
              <a:ext cx="107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66" name="Oval 278"/>
            <p:cNvSpPr>
              <a:spLocks noChangeArrowheads="1"/>
            </p:cNvSpPr>
            <p:nvPr/>
          </p:nvSpPr>
          <p:spPr bwMode="auto">
            <a:xfrm>
              <a:off x="4306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67" name="Oval 279"/>
            <p:cNvSpPr>
              <a:spLocks noChangeArrowheads="1"/>
            </p:cNvSpPr>
            <p:nvPr/>
          </p:nvSpPr>
          <p:spPr bwMode="auto">
            <a:xfrm>
              <a:off x="4486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68" name="Oval 280"/>
            <p:cNvSpPr>
              <a:spLocks noChangeArrowheads="1"/>
            </p:cNvSpPr>
            <p:nvPr/>
          </p:nvSpPr>
          <p:spPr bwMode="auto">
            <a:xfrm>
              <a:off x="4662" y="2383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69" name="Rectangle 281"/>
            <p:cNvSpPr>
              <a:spLocks noChangeArrowheads="1"/>
            </p:cNvSpPr>
            <p:nvPr/>
          </p:nvSpPr>
          <p:spPr bwMode="auto">
            <a:xfrm>
              <a:off x="5062" y="1833"/>
              <a:ext cx="83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sp>
        <p:nvSpPr>
          <p:cNvPr id="178" name="TextBox 182"/>
          <p:cNvSpPr txBox="1">
            <a:spLocks noChangeArrowheads="1"/>
          </p:cNvSpPr>
          <p:nvPr/>
        </p:nvSpPr>
        <p:spPr bwMode="auto">
          <a:xfrm>
            <a:off x="2984500" y="6207125"/>
            <a:ext cx="1558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i="0">
                <a:latin typeface="Arial Narrow" charset="0"/>
                <a:cs typeface="Arial Narrow" charset="0"/>
              </a:rPr>
              <a:t>KingCDN.com</a:t>
            </a:r>
            <a:endParaRPr lang="en-US" sz="2000">
              <a:latin typeface="Arial Narrow" charset="0"/>
              <a:cs typeface="Arial Narrow" charset="0"/>
            </a:endParaRPr>
          </a:p>
        </p:txBody>
      </p:sp>
      <p:pic>
        <p:nvPicPr>
          <p:cNvPr id="179" name="Picture 7" descr="Bo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38" y="2392363"/>
            <a:ext cx="5334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0" name="Group 179"/>
          <p:cNvGrpSpPr>
            <a:grpSpLocks/>
          </p:cNvGrpSpPr>
          <p:nvPr/>
        </p:nvGrpSpPr>
        <p:grpSpPr bwMode="auto">
          <a:xfrm>
            <a:off x="1490663" y="3036888"/>
            <a:ext cx="1628775" cy="1063625"/>
            <a:chOff x="1490926" y="3037262"/>
            <a:chExt cx="1628976" cy="1063042"/>
          </a:xfrm>
        </p:grpSpPr>
        <p:cxnSp>
          <p:nvCxnSpPr>
            <p:cNvPr id="181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1490926" y="3037262"/>
              <a:ext cx="1628976" cy="10630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2" name="Group 61441"/>
            <p:cNvGrpSpPr>
              <a:grpSpLocks/>
            </p:cNvGrpSpPr>
            <p:nvPr/>
          </p:nvGrpSpPr>
          <p:grpSpPr bwMode="auto">
            <a:xfrm>
              <a:off x="2056927" y="3410016"/>
              <a:ext cx="317511" cy="369332"/>
              <a:chOff x="7454630" y="3313376"/>
              <a:chExt cx="317511" cy="369332"/>
            </a:xfrm>
          </p:grpSpPr>
          <p:sp>
            <p:nvSpPr>
              <p:cNvPr id="183" name="Oval 61440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" name="TextBox 6143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</p:grpSp>
      <p:sp>
        <p:nvSpPr>
          <p:cNvPr id="185" name="TextBox 184"/>
          <p:cNvSpPr txBox="1">
            <a:spLocks noChangeArrowheads="1"/>
          </p:cNvSpPr>
          <p:nvPr/>
        </p:nvSpPr>
        <p:spPr bwMode="auto">
          <a:xfrm>
            <a:off x="263525" y="2462213"/>
            <a:ext cx="2862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>
                <a:latin typeface="Arial Narrow" charset="0"/>
                <a:cs typeface="Arial Narrow" charset="0"/>
              </a:rPr>
              <a:t>1. Bob gets URL for for video http://netcinema.com/6Y7B23V</a:t>
            </a:r>
          </a:p>
          <a:p>
            <a:r>
              <a:rPr lang="en-US" sz="1800" i="0">
                <a:latin typeface="Arial Narrow" charset="0"/>
                <a:cs typeface="Arial Narrow" charset="0"/>
              </a:rPr>
              <a:t>from netcinema.com </a:t>
            </a:r>
          </a:p>
          <a:p>
            <a:r>
              <a:rPr lang="en-US" sz="1800" i="0">
                <a:latin typeface="Arial Narrow" charset="0"/>
                <a:cs typeface="Arial Narrow" charset="0"/>
              </a:rPr>
              <a:t>web page</a:t>
            </a:r>
          </a:p>
        </p:txBody>
      </p:sp>
      <p:grpSp>
        <p:nvGrpSpPr>
          <p:cNvPr id="186" name="Group 185"/>
          <p:cNvGrpSpPr>
            <a:grpSpLocks/>
          </p:cNvGrpSpPr>
          <p:nvPr/>
        </p:nvGrpSpPr>
        <p:grpSpPr bwMode="auto">
          <a:xfrm>
            <a:off x="3919538" y="3225800"/>
            <a:ext cx="714375" cy="684213"/>
            <a:chOff x="3924463" y="3239045"/>
            <a:chExt cx="713539" cy="684908"/>
          </a:xfrm>
        </p:grpSpPr>
        <p:cxnSp>
          <p:nvCxnSpPr>
            <p:cNvPr id="187" name="Straight Arrow Connector 193"/>
            <p:cNvCxnSpPr>
              <a:cxnSpLocks noChangeShapeType="1"/>
            </p:cNvCxnSpPr>
            <p:nvPr/>
          </p:nvCxnSpPr>
          <p:spPr bwMode="auto">
            <a:xfrm>
              <a:off x="3924463" y="3239045"/>
              <a:ext cx="713539" cy="6849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8" name="Group 194"/>
            <p:cNvGrpSpPr>
              <a:grpSpLocks/>
            </p:cNvGrpSpPr>
            <p:nvPr/>
          </p:nvGrpSpPr>
          <p:grpSpPr bwMode="auto">
            <a:xfrm>
              <a:off x="4061324" y="3293627"/>
              <a:ext cx="322117" cy="369332"/>
              <a:chOff x="7408615" y="3244352"/>
              <a:chExt cx="322117" cy="369332"/>
            </a:xfrm>
          </p:grpSpPr>
          <p:sp>
            <p:nvSpPr>
              <p:cNvPr id="189" name="Oval 195"/>
              <p:cNvSpPr>
                <a:spLocks noChangeArrowheads="1"/>
              </p:cNvSpPr>
              <p:nvPr/>
            </p:nvSpPr>
            <p:spPr bwMode="auto">
              <a:xfrm>
                <a:off x="7427025" y="3299570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" name="TextBox 196"/>
              <p:cNvSpPr txBox="1">
                <a:spLocks noChangeArrowheads="1"/>
              </p:cNvSpPr>
              <p:nvPr/>
            </p:nvSpPr>
            <p:spPr bwMode="auto">
              <a:xfrm>
                <a:off x="7408615" y="3244352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sp>
        <p:nvSpPr>
          <p:cNvPr id="191" name="TextBox 190"/>
          <p:cNvSpPr txBox="1">
            <a:spLocks noChangeArrowheads="1"/>
          </p:cNvSpPr>
          <p:nvPr/>
        </p:nvSpPr>
        <p:spPr bwMode="auto">
          <a:xfrm>
            <a:off x="4371975" y="2981325"/>
            <a:ext cx="3849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>
                <a:latin typeface="Arial Narrow" charset="0"/>
                <a:cs typeface="Arial Narrow" charset="0"/>
              </a:rPr>
              <a:t>2. resolve http://netcinema.com/6Y7B23V</a:t>
            </a:r>
          </a:p>
          <a:p>
            <a:r>
              <a:rPr lang="en-US" sz="1800" i="0">
                <a:latin typeface="Arial Narrow" charset="0"/>
                <a:cs typeface="Arial Narrow" charset="0"/>
              </a:rPr>
              <a:t>via Bob’s local DNS</a:t>
            </a:r>
          </a:p>
        </p:txBody>
      </p:sp>
      <p:sp>
        <p:nvSpPr>
          <p:cNvPr id="192" name="TextBox 201"/>
          <p:cNvSpPr txBox="1">
            <a:spLocks noChangeArrowheads="1"/>
          </p:cNvSpPr>
          <p:nvPr/>
        </p:nvSpPr>
        <p:spPr bwMode="auto">
          <a:xfrm>
            <a:off x="377825" y="5895975"/>
            <a:ext cx="1770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i="0">
                <a:latin typeface="Arial Narrow" charset="0"/>
                <a:cs typeface="Arial Narrow" charset="0"/>
              </a:rPr>
              <a:t>netcinema’s</a:t>
            </a:r>
          </a:p>
          <a:p>
            <a:r>
              <a:rPr lang="en-US" sz="2000" i="0">
                <a:latin typeface="Arial Narrow" charset="0"/>
                <a:cs typeface="Arial Narrow" charset="0"/>
              </a:rPr>
              <a:t>authorative DNS</a:t>
            </a:r>
            <a:endParaRPr lang="en-US" sz="2000">
              <a:latin typeface="Arial Narrow" charset="0"/>
              <a:cs typeface="Arial Narrow" charset="0"/>
            </a:endParaRPr>
          </a:p>
        </p:txBody>
      </p:sp>
      <p:cxnSp>
        <p:nvCxnSpPr>
          <p:cNvPr id="193" name="Straight Arrow Connector 192"/>
          <p:cNvCxnSpPr>
            <a:cxnSpLocks noChangeShapeType="1"/>
          </p:cNvCxnSpPr>
          <p:nvPr/>
        </p:nvCxnSpPr>
        <p:spPr bwMode="auto">
          <a:xfrm flipH="1">
            <a:off x="1612900" y="4159250"/>
            <a:ext cx="3100388" cy="13763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Straight Arrow Connector 193"/>
          <p:cNvCxnSpPr>
            <a:cxnSpLocks noChangeShapeType="1"/>
          </p:cNvCxnSpPr>
          <p:nvPr/>
        </p:nvCxnSpPr>
        <p:spPr bwMode="auto">
          <a:xfrm flipH="1">
            <a:off x="1593850" y="4268788"/>
            <a:ext cx="3100388" cy="13763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5" name="Group 194"/>
          <p:cNvGrpSpPr>
            <a:grpSpLocks/>
          </p:cNvGrpSpPr>
          <p:nvPr/>
        </p:nvGrpSpPr>
        <p:grpSpPr bwMode="auto">
          <a:xfrm>
            <a:off x="1838325" y="5218113"/>
            <a:ext cx="317500" cy="368300"/>
            <a:chOff x="7454630" y="3313376"/>
            <a:chExt cx="317511" cy="369332"/>
          </a:xfrm>
        </p:grpSpPr>
        <p:sp>
          <p:nvSpPr>
            <p:cNvPr id="196" name="Oval 205"/>
            <p:cNvSpPr>
              <a:spLocks noChangeArrowheads="1"/>
            </p:cNvSpPr>
            <p:nvPr/>
          </p:nvSpPr>
          <p:spPr bwMode="auto">
            <a:xfrm>
              <a:off x="7468434" y="3354794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7" name="TextBox 206"/>
            <p:cNvSpPr txBox="1">
              <a:spLocks noChangeArrowheads="1"/>
            </p:cNvSpPr>
            <p:nvPr/>
          </p:nvSpPr>
          <p:spPr bwMode="auto">
            <a:xfrm>
              <a:off x="7454630" y="3313376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198" name="TextBox 197"/>
          <p:cNvSpPr txBox="1">
            <a:spLocks noChangeArrowheads="1"/>
          </p:cNvSpPr>
          <p:nvPr/>
        </p:nvSpPr>
        <p:spPr bwMode="auto">
          <a:xfrm>
            <a:off x="1808163" y="4592638"/>
            <a:ext cx="3200400" cy="677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>
                <a:latin typeface="Arial Narrow" charset="0"/>
                <a:cs typeface="Arial Narrow" charset="0"/>
              </a:rPr>
              <a:t>3. netcinema’s DNS returns URL </a:t>
            </a:r>
          </a:p>
          <a:p>
            <a:r>
              <a:rPr lang="en-US" sz="1800" i="0">
                <a:latin typeface="Arial Narrow" charset="0"/>
                <a:cs typeface="Arial Narrow" charset="0"/>
              </a:rPr>
              <a:t>http://KingCDN.com/NetC6y&amp;B</a:t>
            </a:r>
            <a:r>
              <a:rPr lang="en-US" sz="2000" i="0">
                <a:latin typeface="Arial Narrow" charset="0"/>
                <a:cs typeface="Arial Narrow" charset="0"/>
              </a:rPr>
              <a:t>23V</a:t>
            </a:r>
          </a:p>
        </p:txBody>
      </p:sp>
      <p:cxnSp>
        <p:nvCxnSpPr>
          <p:cNvPr id="199" name="Straight Arrow Connector 198"/>
          <p:cNvCxnSpPr>
            <a:cxnSpLocks noChangeShapeType="1"/>
          </p:cNvCxnSpPr>
          <p:nvPr/>
        </p:nvCxnSpPr>
        <p:spPr bwMode="auto">
          <a:xfrm>
            <a:off x="5032375" y="4475163"/>
            <a:ext cx="447675" cy="962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Straight Arrow Connector 199"/>
          <p:cNvCxnSpPr>
            <a:cxnSpLocks noChangeShapeType="1"/>
          </p:cNvCxnSpPr>
          <p:nvPr/>
        </p:nvCxnSpPr>
        <p:spPr bwMode="auto">
          <a:xfrm>
            <a:off x="5127625" y="4486275"/>
            <a:ext cx="447675" cy="960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1" name="Group 200"/>
          <p:cNvGrpSpPr>
            <a:grpSpLocks/>
          </p:cNvGrpSpPr>
          <p:nvPr/>
        </p:nvGrpSpPr>
        <p:grpSpPr bwMode="auto">
          <a:xfrm>
            <a:off x="5116513" y="4727575"/>
            <a:ext cx="317500" cy="369888"/>
            <a:chOff x="7454630" y="3313376"/>
            <a:chExt cx="317511" cy="369332"/>
          </a:xfrm>
        </p:grpSpPr>
        <p:sp>
          <p:nvSpPr>
            <p:cNvPr id="202" name="Oval 213"/>
            <p:cNvSpPr>
              <a:spLocks noChangeArrowheads="1"/>
            </p:cNvSpPr>
            <p:nvPr/>
          </p:nvSpPr>
          <p:spPr bwMode="auto">
            <a:xfrm>
              <a:off x="7468434" y="3354794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3" name="TextBox 214"/>
            <p:cNvSpPr txBox="1">
              <a:spLocks noChangeArrowheads="1"/>
            </p:cNvSpPr>
            <p:nvPr/>
          </p:nvSpPr>
          <p:spPr bwMode="auto">
            <a:xfrm>
              <a:off x="7454630" y="3313376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" charset="0"/>
                  <a:cs typeface="Arial" charset="0"/>
                </a:rPr>
                <a:t>4</a:t>
              </a:r>
            </a:p>
          </p:txBody>
        </p:sp>
      </p:grpSp>
      <p:cxnSp>
        <p:nvCxnSpPr>
          <p:cNvPr id="204" name="Straight Arrow Connector 203"/>
          <p:cNvCxnSpPr>
            <a:cxnSpLocks noChangeShapeType="1"/>
          </p:cNvCxnSpPr>
          <p:nvPr/>
        </p:nvCxnSpPr>
        <p:spPr bwMode="auto">
          <a:xfrm>
            <a:off x="3783013" y="3322638"/>
            <a:ext cx="812800" cy="822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5" name="Group 204"/>
          <p:cNvGrpSpPr>
            <a:grpSpLocks/>
          </p:cNvGrpSpPr>
          <p:nvPr/>
        </p:nvGrpSpPr>
        <p:grpSpPr bwMode="auto">
          <a:xfrm>
            <a:off x="4154488" y="3667125"/>
            <a:ext cx="317500" cy="369888"/>
            <a:chOff x="7454630" y="3313376"/>
            <a:chExt cx="317511" cy="369332"/>
          </a:xfrm>
        </p:grpSpPr>
        <p:sp>
          <p:nvSpPr>
            <p:cNvPr id="206" name="Oval 223"/>
            <p:cNvSpPr>
              <a:spLocks noChangeArrowheads="1"/>
            </p:cNvSpPr>
            <p:nvPr/>
          </p:nvSpPr>
          <p:spPr bwMode="auto">
            <a:xfrm>
              <a:off x="7468434" y="3354794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" name="TextBox 224"/>
            <p:cNvSpPr txBox="1">
              <a:spLocks noChangeArrowheads="1"/>
            </p:cNvSpPr>
            <p:nvPr/>
          </p:nvSpPr>
          <p:spPr bwMode="auto">
            <a:xfrm>
              <a:off x="7454630" y="3313376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" charset="0"/>
                  <a:cs typeface="Arial" charset="0"/>
                </a:rPr>
                <a:t>5</a:t>
              </a:r>
            </a:p>
          </p:txBody>
        </p:sp>
      </p:grpSp>
      <p:cxnSp>
        <p:nvCxnSpPr>
          <p:cNvPr id="208" name="Straight Arrow Connector 207"/>
          <p:cNvCxnSpPr>
            <a:cxnSpLocks noChangeShapeType="1"/>
          </p:cNvCxnSpPr>
          <p:nvPr/>
        </p:nvCxnSpPr>
        <p:spPr bwMode="auto">
          <a:xfrm flipH="1">
            <a:off x="3311525" y="3201988"/>
            <a:ext cx="4763" cy="2362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9" name="Up Arrow 208"/>
          <p:cNvSpPr>
            <a:spLocks noChangeArrowheads="1"/>
          </p:cNvSpPr>
          <p:nvPr/>
        </p:nvSpPr>
        <p:spPr bwMode="auto">
          <a:xfrm>
            <a:off x="3340100" y="3195638"/>
            <a:ext cx="298450" cy="2284412"/>
          </a:xfrm>
          <a:prstGeom prst="upArrow">
            <a:avLst>
              <a:gd name="adj1" fmla="val 50000"/>
              <a:gd name="adj2" fmla="val 50249"/>
            </a:avLst>
          </a:prstGeom>
          <a:gradFill rotWithShape="1">
            <a:gsLst>
              <a:gs pos="0">
                <a:srgbClr val="000090"/>
              </a:gs>
              <a:gs pos="64000">
                <a:srgbClr val="000090"/>
              </a:gs>
              <a:gs pos="100000">
                <a:srgbClr val="FFFF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" name="TextBox 209"/>
          <p:cNvSpPr txBox="1">
            <a:spLocks noChangeArrowheads="1"/>
          </p:cNvSpPr>
          <p:nvPr/>
        </p:nvSpPr>
        <p:spPr bwMode="auto">
          <a:xfrm>
            <a:off x="2254250" y="3732213"/>
            <a:ext cx="2027238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>
                <a:latin typeface="Arial Narrow" charset="0"/>
                <a:cs typeface="Arial Narrow" charset="0"/>
              </a:rPr>
              <a:t>6. request video from</a:t>
            </a:r>
          </a:p>
          <a:p>
            <a:r>
              <a:rPr lang="en-US" sz="1800" i="0">
                <a:latin typeface="Arial Narrow" charset="0"/>
                <a:cs typeface="Arial Narrow" charset="0"/>
              </a:rPr>
              <a:t>KINGCDN server,</a:t>
            </a:r>
          </a:p>
          <a:p>
            <a:r>
              <a:rPr lang="en-US" sz="1800" i="0">
                <a:latin typeface="Arial Narrow" charset="0"/>
                <a:cs typeface="Arial Narrow" charset="0"/>
              </a:rPr>
              <a:t>streamed via HTTP</a:t>
            </a:r>
          </a:p>
        </p:txBody>
      </p:sp>
      <p:sp>
        <p:nvSpPr>
          <p:cNvPr id="211" name="TextBox 232"/>
          <p:cNvSpPr txBox="1">
            <a:spLocks noChangeArrowheads="1"/>
          </p:cNvSpPr>
          <p:nvPr/>
        </p:nvSpPr>
        <p:spPr bwMode="auto">
          <a:xfrm>
            <a:off x="4592638" y="6103938"/>
            <a:ext cx="187483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 i="0">
                <a:latin typeface="Arial Narrow" charset="0"/>
                <a:cs typeface="Arial Narrow" charset="0"/>
              </a:rPr>
              <a:t>KingCDN</a:t>
            </a:r>
          </a:p>
          <a:p>
            <a:pPr algn="ctr"/>
            <a:r>
              <a:rPr lang="en-US" sz="2000" i="0">
                <a:latin typeface="Arial Narrow" charset="0"/>
                <a:cs typeface="Arial Narrow" charset="0"/>
              </a:rPr>
              <a:t>authoritative DNS</a:t>
            </a:r>
            <a:endParaRPr lang="en-US" sz="2000">
              <a:latin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7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5" grpId="1"/>
      <p:bldP spid="191" grpId="0"/>
      <p:bldP spid="191" grpId="1"/>
      <p:bldP spid="198" grpId="0" animBg="1"/>
      <p:bldP spid="198" grpId="1" animBg="1"/>
      <p:bldP spid="209" grpId="0" animBg="1"/>
      <p:bldP spid="2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4000" dirty="0"/>
              <a:t>CDN cluster selection strategy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challenge: </a:t>
            </a:r>
            <a:r>
              <a:rPr lang="en-US" dirty="0">
                <a:solidFill>
                  <a:srgbClr val="000000"/>
                </a:solidFill>
              </a:rPr>
              <a:t>how does CDN DNS select “good” CDN node to stream to client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pick CDN node geographically closest to client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pick CDN node with shortest delay (or min # hops) to client (CDN nodes periodically ping access ISPs, reporting results to CDN DNS)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IP </a:t>
            </a:r>
            <a:r>
              <a:rPr lang="en-US" dirty="0" err="1">
                <a:solidFill>
                  <a:srgbClr val="000000"/>
                </a:solidFill>
              </a:rPr>
              <a:t>anycast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alternative: </a:t>
            </a:r>
            <a:r>
              <a:rPr lang="en-US" dirty="0">
                <a:solidFill>
                  <a:srgbClr val="000000"/>
                </a:solidFill>
              </a:rPr>
              <a:t>let </a:t>
            </a:r>
            <a:r>
              <a:rPr lang="en-US" i="1" dirty="0">
                <a:solidFill>
                  <a:srgbClr val="000099"/>
                </a:solidFill>
              </a:rPr>
              <a:t>client</a:t>
            </a:r>
            <a:r>
              <a:rPr lang="en-US" dirty="0">
                <a:solidFill>
                  <a:srgbClr val="000000"/>
                </a:solidFill>
              </a:rPr>
              <a:t> decide - give client a list of several CDN servers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client pings servers, picks “best”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Netflix approach </a:t>
            </a:r>
            <a:endParaRPr lang="en-US" i="1" dirty="0">
              <a:solidFill>
                <a:srgbClr val="CC0000"/>
              </a:solidFill>
            </a:endParaRPr>
          </a:p>
          <a:p>
            <a:endParaRPr lang="en-US" dirty="0"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7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4000" dirty="0"/>
              <a:t>Case Study: Netflix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30% downstream US traffic in 2011</a:t>
            </a:r>
          </a:p>
          <a:p>
            <a:pPr>
              <a:defRPr/>
            </a:pPr>
            <a:r>
              <a:rPr lang="en-US" dirty="0"/>
              <a:t>owns very little infrastructure, uses 3</a:t>
            </a:r>
            <a:r>
              <a:rPr lang="en-US" baseline="30000" dirty="0"/>
              <a:t>rd</a:t>
            </a:r>
            <a:r>
              <a:rPr lang="en-US" dirty="0"/>
              <a:t> party services:</a:t>
            </a:r>
          </a:p>
          <a:p>
            <a:pPr lvl="1">
              <a:defRPr/>
            </a:pPr>
            <a:r>
              <a:rPr lang="en-US" sz="2800" dirty="0"/>
              <a:t>own registration, payment servers</a:t>
            </a:r>
          </a:p>
          <a:p>
            <a:pPr lvl="1">
              <a:defRPr/>
            </a:pPr>
            <a:r>
              <a:rPr lang="en-US" sz="2800" dirty="0"/>
              <a:t>Amazon (3</a:t>
            </a:r>
            <a:r>
              <a:rPr lang="en-US" sz="2800" baseline="30000" dirty="0"/>
              <a:t>rd</a:t>
            </a:r>
            <a:r>
              <a:rPr lang="en-US" sz="2800" dirty="0"/>
              <a:t> party) cloud services:</a:t>
            </a:r>
          </a:p>
          <a:p>
            <a:pPr lvl="2">
              <a:defRPr/>
            </a:pPr>
            <a:r>
              <a:rPr lang="en-US" sz="2400" dirty="0"/>
              <a:t>Netflix uploads studio master to Amazon cloud</a:t>
            </a:r>
          </a:p>
          <a:p>
            <a:pPr lvl="2">
              <a:defRPr/>
            </a:pPr>
            <a:r>
              <a:rPr lang="en-US" sz="2400" dirty="0"/>
              <a:t>create multiple version of movie (different </a:t>
            </a:r>
            <a:r>
              <a:rPr lang="en-US" sz="2400" dirty="0" err="1"/>
              <a:t>endodings</a:t>
            </a:r>
            <a:r>
              <a:rPr lang="en-US" sz="2400" dirty="0"/>
              <a:t>) in cloud</a:t>
            </a:r>
          </a:p>
          <a:p>
            <a:pPr lvl="2">
              <a:defRPr/>
            </a:pPr>
            <a:r>
              <a:rPr lang="en-US" sz="2400" dirty="0"/>
              <a:t>upload versions from cloud to CDNs</a:t>
            </a:r>
          </a:p>
          <a:p>
            <a:pPr lvl="2">
              <a:defRPr/>
            </a:pPr>
            <a:r>
              <a:rPr lang="en-US" sz="2400" dirty="0"/>
              <a:t>Cloud hosts Netflix web pages for user browsing</a:t>
            </a:r>
          </a:p>
          <a:p>
            <a:pPr lvl="1">
              <a:defRPr/>
            </a:pPr>
            <a:r>
              <a:rPr lang="en-US" sz="2800" i="1" dirty="0">
                <a:solidFill>
                  <a:srgbClr val="000099"/>
                </a:solidFill>
              </a:rPr>
              <a:t>three</a:t>
            </a:r>
            <a:r>
              <a:rPr lang="en-US" sz="2800" dirty="0"/>
              <a:t> 3</a:t>
            </a:r>
            <a:r>
              <a:rPr lang="en-US" sz="2800" baseline="30000" dirty="0"/>
              <a:t>rd</a:t>
            </a:r>
            <a:r>
              <a:rPr lang="en-US" sz="2800" dirty="0"/>
              <a:t> party CDNs host/stream Netflix content: Akamai, Limelight, Level-3</a:t>
            </a:r>
          </a:p>
          <a:p>
            <a:endParaRPr lang="en-US" dirty="0">
              <a:sym typeface="Symbol" pitchFamily="18" charset="2"/>
            </a:endParaRPr>
          </a:p>
        </p:txBody>
      </p:sp>
      <p:sp>
        <p:nvSpPr>
          <p:cNvPr id="239620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95400" y="2081213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2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547812" y="29273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23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286000" y="3733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4000" dirty="0"/>
              <a:t>Case Study: Netflix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0" name="Group 61457"/>
          <p:cNvGrpSpPr>
            <a:grpSpLocks/>
          </p:cNvGrpSpPr>
          <p:nvPr/>
        </p:nvGrpSpPr>
        <p:grpSpPr bwMode="auto">
          <a:xfrm>
            <a:off x="153988" y="1568450"/>
            <a:ext cx="8175625" cy="4878388"/>
            <a:chOff x="154421" y="1568171"/>
            <a:chExt cx="8175139" cy="4878586"/>
          </a:xfrm>
        </p:grpSpPr>
        <p:grpSp>
          <p:nvGrpSpPr>
            <p:cNvPr id="11" name="Group 249"/>
            <p:cNvGrpSpPr>
              <a:grpSpLocks/>
            </p:cNvGrpSpPr>
            <p:nvPr/>
          </p:nvGrpSpPr>
          <p:grpSpPr bwMode="auto">
            <a:xfrm>
              <a:off x="706206" y="3257511"/>
              <a:ext cx="463932" cy="637577"/>
              <a:chOff x="4140" y="429"/>
              <a:chExt cx="1425" cy="2396"/>
            </a:xfrm>
          </p:grpSpPr>
          <p:sp>
            <p:nvSpPr>
              <p:cNvPr id="347" name="Freeform 25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Rectangle 251"/>
              <p:cNvSpPr>
                <a:spLocks noChangeArrowheads="1"/>
              </p:cNvSpPr>
              <p:nvPr/>
            </p:nvSpPr>
            <p:spPr bwMode="auto">
              <a:xfrm>
                <a:off x="4205" y="428"/>
                <a:ext cx="1048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49" name="Freeform 25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" name="Freeform 25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" name="Rectangle 254"/>
              <p:cNvSpPr>
                <a:spLocks noChangeArrowheads="1"/>
              </p:cNvSpPr>
              <p:nvPr/>
            </p:nvSpPr>
            <p:spPr bwMode="auto">
              <a:xfrm>
                <a:off x="4215" y="691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352" name="Group 25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77" name="AutoShape 256"/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78" name="AutoShape 257"/>
                <p:cNvSpPr>
                  <a:spLocks noChangeArrowheads="1"/>
                </p:cNvSpPr>
                <p:nvPr/>
              </p:nvSpPr>
              <p:spPr bwMode="auto">
                <a:xfrm>
                  <a:off x="635" y="2584"/>
                  <a:ext cx="688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353" name="Rectangle 258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354" name="Group 25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75" name="AutoShape 260"/>
                <p:cNvSpPr>
                  <a:spLocks noChangeArrowheads="1"/>
                </p:cNvSpPr>
                <p:nvPr/>
              </p:nvSpPr>
              <p:spPr bwMode="auto">
                <a:xfrm>
                  <a:off x="613" y="2569"/>
                  <a:ext cx="724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76" name="AutoShape 261"/>
                <p:cNvSpPr>
                  <a:spLocks noChangeArrowheads="1"/>
                </p:cNvSpPr>
                <p:nvPr/>
              </p:nvSpPr>
              <p:spPr bwMode="auto">
                <a:xfrm>
                  <a:off x="626" y="2588"/>
                  <a:ext cx="694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355" name="Rectangle 262"/>
              <p:cNvSpPr>
                <a:spLocks noChangeArrowheads="1"/>
              </p:cNvSpPr>
              <p:nvPr/>
            </p:nvSpPr>
            <p:spPr bwMode="auto">
              <a:xfrm>
                <a:off x="4220" y="1359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56" name="Rectangle 263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5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357" name="Group 26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73" name="AutoShape 265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17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74" name="AutoShape 266"/>
                <p:cNvSpPr>
                  <a:spLocks noChangeArrowheads="1"/>
                </p:cNvSpPr>
                <p:nvPr/>
              </p:nvSpPr>
              <p:spPr bwMode="auto">
                <a:xfrm>
                  <a:off x="628" y="2585"/>
                  <a:ext cx="68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358" name="Freeform 26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9" name="Group 26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71" name="AutoShape 269"/>
                <p:cNvSpPr>
                  <a:spLocks noChangeArrowheads="1"/>
                </p:cNvSpPr>
                <p:nvPr/>
              </p:nvSpPr>
              <p:spPr bwMode="auto">
                <a:xfrm>
                  <a:off x="617" y="2570"/>
                  <a:ext cx="723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72" name="AutoShape 270"/>
                <p:cNvSpPr>
                  <a:spLocks noChangeArrowheads="1"/>
                </p:cNvSpPr>
                <p:nvPr/>
              </p:nvSpPr>
              <p:spPr bwMode="auto">
                <a:xfrm>
                  <a:off x="648" y="2588"/>
                  <a:ext cx="67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360" name="Rectangle 271"/>
              <p:cNvSpPr>
                <a:spLocks noChangeArrowheads="1"/>
              </p:cNvSpPr>
              <p:nvPr/>
            </p:nvSpPr>
            <p:spPr bwMode="auto">
              <a:xfrm>
                <a:off x="5249" y="428"/>
                <a:ext cx="68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61" name="Freeform 27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Freeform 27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" name="Oval 274"/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64" name="Freeform 27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" name="AutoShape 276"/>
              <p:cNvSpPr>
                <a:spLocks noChangeArrowheads="1"/>
              </p:cNvSpPr>
              <p:nvPr/>
            </p:nvSpPr>
            <p:spPr bwMode="auto">
              <a:xfrm>
                <a:off x="4142" y="2684"/>
                <a:ext cx="1199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66" name="AutoShape 277"/>
              <p:cNvSpPr>
                <a:spLocks noChangeArrowheads="1"/>
              </p:cNvSpPr>
              <p:nvPr/>
            </p:nvSpPr>
            <p:spPr bwMode="auto">
              <a:xfrm>
                <a:off x="4205" y="2713"/>
                <a:ext cx="1073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67" name="Oval 278"/>
              <p:cNvSpPr>
                <a:spLocks noChangeArrowheads="1"/>
              </p:cNvSpPr>
              <p:nvPr/>
            </p:nvSpPr>
            <p:spPr bwMode="auto">
              <a:xfrm>
                <a:off x="4308" y="2385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68" name="Oval 279"/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69" name="Oval 280"/>
              <p:cNvSpPr>
                <a:spLocks noChangeArrowheads="1"/>
              </p:cNvSpPr>
              <p:nvPr/>
            </p:nvSpPr>
            <p:spPr bwMode="auto">
              <a:xfrm>
                <a:off x="4664" y="2379"/>
                <a:ext cx="156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370" name="Rectangle 281"/>
              <p:cNvSpPr>
                <a:spLocks noChangeArrowheads="1"/>
              </p:cNvSpPr>
              <p:nvPr/>
            </p:nvSpPr>
            <p:spPr bwMode="auto">
              <a:xfrm>
                <a:off x="5063" y="1836"/>
                <a:ext cx="83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2" name="Group 542"/>
            <p:cNvGrpSpPr>
              <a:grpSpLocks/>
            </p:cNvGrpSpPr>
            <p:nvPr/>
          </p:nvGrpSpPr>
          <p:grpSpPr bwMode="auto">
            <a:xfrm>
              <a:off x="2738316" y="5097174"/>
              <a:ext cx="963728" cy="834421"/>
              <a:chOff x="-44" y="1473"/>
              <a:chExt cx="981" cy="1105"/>
            </a:xfrm>
          </p:grpSpPr>
          <p:pic>
            <p:nvPicPr>
              <p:cNvPr id="34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3" name="Picture 7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385" y="5902036"/>
              <a:ext cx="533264" cy="54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2"/>
            <p:cNvGrpSpPr>
              <a:grpSpLocks/>
            </p:cNvGrpSpPr>
            <p:nvPr/>
          </p:nvGrpSpPr>
          <p:grpSpPr bwMode="auto">
            <a:xfrm>
              <a:off x="6350500" y="1954842"/>
              <a:ext cx="1698222" cy="1355547"/>
              <a:chOff x="3510611" y="3438810"/>
              <a:chExt cx="1698222" cy="1355547"/>
            </a:xfrm>
          </p:grpSpPr>
          <p:sp>
            <p:nvSpPr>
              <p:cNvPr id="278" name="Freeform 1287"/>
              <p:cNvSpPr>
                <a:spLocks/>
              </p:cNvSpPr>
              <p:nvPr/>
            </p:nvSpPr>
            <p:spPr bwMode="auto">
              <a:xfrm>
                <a:off x="3510611" y="3438810"/>
                <a:ext cx="1698222" cy="1355547"/>
              </a:xfrm>
              <a:custGeom>
                <a:avLst/>
                <a:gdLst>
                  <a:gd name="T0" fmla="*/ 2147483647 w 10000"/>
                  <a:gd name="T1" fmla="*/ 313846272 h 10000"/>
                  <a:gd name="T2" fmla="*/ 2147483647 w 10000"/>
                  <a:gd name="T3" fmla="*/ 1883059471 h 10000"/>
                  <a:gd name="T4" fmla="*/ 2147483647 w 10000"/>
                  <a:gd name="T5" fmla="*/ 2147483647 h 10000"/>
                  <a:gd name="T6" fmla="*/ 2147483647 w 10000"/>
                  <a:gd name="T7" fmla="*/ 2147483647 h 10000"/>
                  <a:gd name="T8" fmla="*/ 626885915 w 10000"/>
                  <a:gd name="T9" fmla="*/ 2147483647 h 10000"/>
                  <a:gd name="T10" fmla="*/ 435881452 w 10000"/>
                  <a:gd name="T11" fmla="*/ 2147483647 h 10000"/>
                  <a:gd name="T12" fmla="*/ 2147483647 w 10000"/>
                  <a:gd name="T13" fmla="*/ 2147483647 h 10000"/>
                  <a:gd name="T14" fmla="*/ 2147483647 w 10000"/>
                  <a:gd name="T15" fmla="*/ 2147483647 h 10000"/>
                  <a:gd name="T16" fmla="*/ 2147483647 w 10000"/>
                  <a:gd name="T17" fmla="*/ 2147483647 h 10000"/>
                  <a:gd name="T18" fmla="*/ 2147483647 w 10000"/>
                  <a:gd name="T19" fmla="*/ 2147483647 h 10000"/>
                  <a:gd name="T20" fmla="*/ 2147483647 w 10000"/>
                  <a:gd name="T21" fmla="*/ 2147483647 h 10000"/>
                  <a:gd name="T22" fmla="*/ 2147483647 w 10000"/>
                  <a:gd name="T23" fmla="*/ 2147483647 h 10000"/>
                  <a:gd name="T24" fmla="*/ 2147483647 w 10000"/>
                  <a:gd name="T25" fmla="*/ 2147483647 h 10000"/>
                  <a:gd name="T26" fmla="*/ 2147483647 w 10000"/>
                  <a:gd name="T27" fmla="*/ 2147483647 h 10000"/>
                  <a:gd name="T28" fmla="*/ 2147483647 w 10000"/>
                  <a:gd name="T29" fmla="*/ 2147483647 h 10000"/>
                  <a:gd name="T30" fmla="*/ 2147483647 w 10000"/>
                  <a:gd name="T31" fmla="*/ 538022298 h 10000"/>
                  <a:gd name="T32" fmla="*/ 2147483647 w 10000"/>
                  <a:gd name="T33" fmla="*/ 12458290 h 10000"/>
                  <a:gd name="T34" fmla="*/ 2147483647 w 10000"/>
                  <a:gd name="T35" fmla="*/ 313846272 h 100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00">
                    <a:moveTo>
                      <a:pt x="6270" y="126"/>
                    </a:moveTo>
                    <a:cubicBezTo>
                      <a:pt x="5642" y="245"/>
                      <a:pt x="4469" y="528"/>
                      <a:pt x="3738" y="756"/>
                    </a:cubicBezTo>
                    <a:cubicBezTo>
                      <a:pt x="3007" y="984"/>
                      <a:pt x="2405" y="1322"/>
                      <a:pt x="1887" y="1495"/>
                    </a:cubicBezTo>
                    <a:cubicBezTo>
                      <a:pt x="1369" y="1668"/>
                      <a:pt x="1195" y="1105"/>
                      <a:pt x="629" y="1793"/>
                    </a:cubicBezTo>
                    <a:cubicBezTo>
                      <a:pt x="63" y="2481"/>
                      <a:pt x="218" y="3574"/>
                      <a:pt x="128" y="4417"/>
                    </a:cubicBezTo>
                    <a:cubicBezTo>
                      <a:pt x="39" y="5260"/>
                      <a:pt x="-87" y="6368"/>
                      <a:pt x="89" y="6848"/>
                    </a:cubicBezTo>
                    <a:cubicBezTo>
                      <a:pt x="265" y="7328"/>
                      <a:pt x="491" y="7223"/>
                      <a:pt x="1207" y="7298"/>
                    </a:cubicBezTo>
                    <a:cubicBezTo>
                      <a:pt x="1924" y="7374"/>
                      <a:pt x="3641" y="7133"/>
                      <a:pt x="4406" y="7298"/>
                    </a:cubicBezTo>
                    <a:cubicBezTo>
                      <a:pt x="5171" y="7463"/>
                      <a:pt x="5298" y="7868"/>
                      <a:pt x="5779" y="8288"/>
                    </a:cubicBezTo>
                    <a:cubicBezTo>
                      <a:pt x="6260" y="8709"/>
                      <a:pt x="6848" y="9549"/>
                      <a:pt x="7290" y="9819"/>
                    </a:cubicBezTo>
                    <a:cubicBezTo>
                      <a:pt x="7731" y="10089"/>
                      <a:pt x="8124" y="10014"/>
                      <a:pt x="8448" y="9879"/>
                    </a:cubicBezTo>
                    <a:cubicBezTo>
                      <a:pt x="8771" y="9744"/>
                      <a:pt x="9056" y="9549"/>
                      <a:pt x="9252" y="9008"/>
                    </a:cubicBezTo>
                    <a:cubicBezTo>
                      <a:pt x="9448" y="8469"/>
                      <a:pt x="9537" y="7418"/>
                      <a:pt x="9644" y="6639"/>
                    </a:cubicBezTo>
                    <a:cubicBezTo>
                      <a:pt x="9752" y="5858"/>
                      <a:pt x="9851" y="5168"/>
                      <a:pt x="9899" y="4327"/>
                    </a:cubicBezTo>
                    <a:cubicBezTo>
                      <a:pt x="9949" y="3486"/>
                      <a:pt x="10076" y="2256"/>
                      <a:pt x="9939" y="1566"/>
                    </a:cubicBezTo>
                    <a:cubicBezTo>
                      <a:pt x="9802" y="876"/>
                      <a:pt x="9478" y="471"/>
                      <a:pt x="9075" y="216"/>
                    </a:cubicBezTo>
                    <a:cubicBezTo>
                      <a:pt x="8674" y="-39"/>
                      <a:pt x="7997" y="20"/>
                      <a:pt x="7525" y="5"/>
                    </a:cubicBezTo>
                    <a:cubicBezTo>
                      <a:pt x="7055" y="-9"/>
                      <a:pt x="6898" y="5"/>
                      <a:pt x="6270" y="126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9" name="Group 249"/>
              <p:cNvGrpSpPr>
                <a:grpSpLocks/>
              </p:cNvGrpSpPr>
              <p:nvPr/>
            </p:nvGrpSpPr>
            <p:grpSpPr bwMode="auto">
              <a:xfrm>
                <a:off x="3696664" y="3737375"/>
                <a:ext cx="365511" cy="637577"/>
                <a:chOff x="4140" y="429"/>
                <a:chExt cx="1425" cy="2396"/>
              </a:xfrm>
            </p:grpSpPr>
            <p:sp>
              <p:nvSpPr>
                <p:cNvPr id="313" name="Freeform 250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17 w 354"/>
                    <a:gd name="T1" fmla="*/ 0 h 2742"/>
                    <a:gd name="T2" fmla="*/ 93 w 354"/>
                    <a:gd name="T3" fmla="*/ 114 h 2742"/>
                    <a:gd name="T4" fmla="*/ 91 w 354"/>
                    <a:gd name="T5" fmla="*/ 881 h 2742"/>
                    <a:gd name="T6" fmla="*/ 0 w 354"/>
                    <a:gd name="T7" fmla="*/ 921 h 2742"/>
                    <a:gd name="T8" fmla="*/ 17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Rectangle 251"/>
                <p:cNvSpPr>
                  <a:spLocks noChangeArrowheads="1"/>
                </p:cNvSpPr>
                <p:nvPr/>
              </p:nvSpPr>
              <p:spPr bwMode="auto">
                <a:xfrm>
                  <a:off x="4205" y="431"/>
                  <a:ext cx="1046" cy="2279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15" name="Freeform 252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56 w 211"/>
                    <a:gd name="T3" fmla="*/ 73 h 2537"/>
                    <a:gd name="T4" fmla="*/ 2 w 211"/>
                    <a:gd name="T5" fmla="*/ 839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Freeform 253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3 h 226"/>
                    <a:gd name="T4" fmla="*/ 87 w 328"/>
                    <a:gd name="T5" fmla="*/ 77 h 226"/>
                    <a:gd name="T6" fmla="*/ 0 w 328"/>
                    <a:gd name="T7" fmla="*/ 34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Rectangle 254"/>
                <p:cNvSpPr>
                  <a:spLocks noChangeArrowheads="1"/>
                </p:cNvSpPr>
                <p:nvPr/>
              </p:nvSpPr>
              <p:spPr bwMode="auto">
                <a:xfrm>
                  <a:off x="4211" y="694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318" name="Group 255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43" name="AutoShape 256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70"/>
                    <a:ext cx="726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344" name="AutoShape 25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7"/>
                    <a:ext cx="695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319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24" y="1022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320" name="Group 259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41" name="AutoShape 260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2585"/>
                    <a:ext cx="765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342" name="AutoShape 261"/>
                  <p:cNvSpPr>
                    <a:spLocks noChangeArrowheads="1"/>
                  </p:cNvSpPr>
                  <p:nvPr/>
                </p:nvSpPr>
                <p:spPr bwMode="auto">
                  <a:xfrm>
                    <a:off x="610" y="2603"/>
                    <a:ext cx="726" cy="8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321" name="Rectangle 262"/>
                <p:cNvSpPr>
                  <a:spLocks noChangeArrowheads="1"/>
                </p:cNvSpPr>
                <p:nvPr/>
              </p:nvSpPr>
              <p:spPr bwMode="auto">
                <a:xfrm>
                  <a:off x="4211" y="1356"/>
                  <a:ext cx="600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22" name="Rectangle 263"/>
                <p:cNvSpPr>
                  <a:spLocks noChangeArrowheads="1"/>
                </p:cNvSpPr>
                <p:nvPr/>
              </p:nvSpPr>
              <p:spPr bwMode="auto">
                <a:xfrm>
                  <a:off x="4224" y="1654"/>
                  <a:ext cx="600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323" name="Group 264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39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2582"/>
                    <a:ext cx="740" cy="12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340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609" y="2593"/>
                    <a:ext cx="709" cy="9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324" name="Freeform 267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2 h 226"/>
                    <a:gd name="T4" fmla="*/ 87 w 328"/>
                    <a:gd name="T5" fmla="*/ 75 h 226"/>
                    <a:gd name="T6" fmla="*/ 0 w 328"/>
                    <a:gd name="T7" fmla="*/ 3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5" name="Group 268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37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7"/>
                    <a:ext cx="725" cy="15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338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5"/>
                    <a:ext cx="694" cy="11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326" name="Rectangle 271"/>
                <p:cNvSpPr>
                  <a:spLocks noChangeArrowheads="1"/>
                </p:cNvSpPr>
                <p:nvPr/>
              </p:nvSpPr>
              <p:spPr bwMode="auto">
                <a:xfrm>
                  <a:off x="5251" y="431"/>
                  <a:ext cx="68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27" name="Freeform 272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77 w 296"/>
                    <a:gd name="T3" fmla="*/ 47 h 256"/>
                    <a:gd name="T4" fmla="*/ 78 w 296"/>
                    <a:gd name="T5" fmla="*/ 85 h 256"/>
                    <a:gd name="T6" fmla="*/ 0 w 296"/>
                    <a:gd name="T7" fmla="*/ 3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273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81 w 304"/>
                    <a:gd name="T3" fmla="*/ 55 h 288"/>
                    <a:gd name="T4" fmla="*/ 76 w 304"/>
                    <a:gd name="T5" fmla="*/ 97 h 288"/>
                    <a:gd name="T6" fmla="*/ 2 w 304"/>
                    <a:gd name="T7" fmla="*/ 42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Oval 274"/>
                <p:cNvSpPr>
                  <a:spLocks noChangeArrowheads="1"/>
                </p:cNvSpPr>
                <p:nvPr/>
              </p:nvSpPr>
              <p:spPr bwMode="auto">
                <a:xfrm>
                  <a:off x="5517" y="2609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30" name="Freeform 275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36 h 240"/>
                    <a:gd name="T2" fmla="*/ 2 w 306"/>
                    <a:gd name="T3" fmla="*/ 81 h 240"/>
                    <a:gd name="T4" fmla="*/ 81 w 306"/>
                    <a:gd name="T5" fmla="*/ 37 h 240"/>
                    <a:gd name="T6" fmla="*/ 78 w 306"/>
                    <a:gd name="T7" fmla="*/ 0 h 240"/>
                    <a:gd name="T8" fmla="*/ 0 w 306"/>
                    <a:gd name="T9" fmla="*/ 36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" name="AutoShape 276"/>
                <p:cNvSpPr>
                  <a:spLocks noChangeArrowheads="1"/>
                </p:cNvSpPr>
                <p:nvPr/>
              </p:nvSpPr>
              <p:spPr bwMode="auto">
                <a:xfrm>
                  <a:off x="4137" y="2680"/>
                  <a:ext cx="120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32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05" y="2710"/>
                  <a:ext cx="1071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33" name="Oval 278"/>
                <p:cNvSpPr>
                  <a:spLocks noChangeArrowheads="1"/>
                </p:cNvSpPr>
                <p:nvPr/>
              </p:nvSpPr>
              <p:spPr bwMode="auto">
                <a:xfrm>
                  <a:off x="4304" y="2382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34" name="Oval 279"/>
                <p:cNvSpPr>
                  <a:spLocks noChangeArrowheads="1"/>
                </p:cNvSpPr>
                <p:nvPr/>
              </p:nvSpPr>
              <p:spPr bwMode="auto">
                <a:xfrm>
                  <a:off x="4484" y="2382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0000"/>
                    </a:solidFill>
                    <a:cs typeface="Arial" charset="0"/>
                  </a:endParaRPr>
                </a:p>
              </p:txBody>
            </p:sp>
            <p:sp>
              <p:nvSpPr>
                <p:cNvPr id="335" name="Oval 280"/>
                <p:cNvSpPr>
                  <a:spLocks noChangeArrowheads="1"/>
                </p:cNvSpPr>
                <p:nvPr/>
              </p:nvSpPr>
              <p:spPr bwMode="auto">
                <a:xfrm>
                  <a:off x="4663" y="2382"/>
                  <a:ext cx="155" cy="137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36" name="Rectangle 281"/>
                <p:cNvSpPr>
                  <a:spLocks noChangeArrowheads="1"/>
                </p:cNvSpPr>
                <p:nvPr/>
              </p:nvSpPr>
              <p:spPr bwMode="auto">
                <a:xfrm>
                  <a:off x="5059" y="1833"/>
                  <a:ext cx="87" cy="764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grpSp>
            <p:nvGrpSpPr>
              <p:cNvPr id="280" name="Group 249"/>
              <p:cNvGrpSpPr>
                <a:grpSpLocks/>
              </p:cNvGrpSpPr>
              <p:nvPr/>
            </p:nvGrpSpPr>
            <p:grpSpPr bwMode="auto">
              <a:xfrm>
                <a:off x="4638535" y="3965678"/>
                <a:ext cx="365511" cy="637577"/>
                <a:chOff x="4140" y="429"/>
                <a:chExt cx="1425" cy="2396"/>
              </a:xfrm>
            </p:grpSpPr>
            <p:sp>
              <p:nvSpPr>
                <p:cNvPr id="281" name="Freeform 250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17 w 354"/>
                    <a:gd name="T1" fmla="*/ 0 h 2742"/>
                    <a:gd name="T2" fmla="*/ 93 w 354"/>
                    <a:gd name="T3" fmla="*/ 114 h 2742"/>
                    <a:gd name="T4" fmla="*/ 91 w 354"/>
                    <a:gd name="T5" fmla="*/ 881 h 2742"/>
                    <a:gd name="T6" fmla="*/ 0 w 354"/>
                    <a:gd name="T7" fmla="*/ 921 h 2742"/>
                    <a:gd name="T8" fmla="*/ 17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2" name="Rectangle 251"/>
                <p:cNvSpPr>
                  <a:spLocks noChangeArrowheads="1"/>
                </p:cNvSpPr>
                <p:nvPr/>
              </p:nvSpPr>
              <p:spPr bwMode="auto">
                <a:xfrm>
                  <a:off x="4203" y="444"/>
                  <a:ext cx="1052" cy="2267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83" name="Freeform 252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56 w 211"/>
                    <a:gd name="T3" fmla="*/ 73 h 2537"/>
                    <a:gd name="T4" fmla="*/ 2 w 211"/>
                    <a:gd name="T5" fmla="*/ 839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Freeform 253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3 h 226"/>
                    <a:gd name="T4" fmla="*/ 87 w 328"/>
                    <a:gd name="T5" fmla="*/ 77 h 226"/>
                    <a:gd name="T6" fmla="*/ 0 w 328"/>
                    <a:gd name="T7" fmla="*/ 34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Rectangle 254"/>
                <p:cNvSpPr>
                  <a:spLocks noChangeArrowheads="1"/>
                </p:cNvSpPr>
                <p:nvPr/>
              </p:nvSpPr>
              <p:spPr bwMode="auto">
                <a:xfrm>
                  <a:off x="4215" y="707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286" name="Group 255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11" name="AutoShape 256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82"/>
                    <a:ext cx="726" cy="12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312" name="AutoShape 257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8"/>
                    <a:ext cx="695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87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28" y="1023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288" name="Group 259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09" name="AutoShape 260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86"/>
                    <a:ext cx="726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310" name="AutoShape 261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604"/>
                    <a:ext cx="695" cy="8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89" name="Rectangle 262"/>
                <p:cNvSpPr>
                  <a:spLocks noChangeArrowheads="1"/>
                </p:cNvSpPr>
                <p:nvPr/>
              </p:nvSpPr>
              <p:spPr bwMode="auto">
                <a:xfrm>
                  <a:off x="4215" y="1357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90" name="Rectangle 263"/>
                <p:cNvSpPr>
                  <a:spLocks noChangeArrowheads="1"/>
                </p:cNvSpPr>
                <p:nvPr/>
              </p:nvSpPr>
              <p:spPr bwMode="auto">
                <a:xfrm>
                  <a:off x="4228" y="1655"/>
                  <a:ext cx="600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291" name="Group 264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07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83"/>
                    <a:ext cx="717" cy="1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308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600"/>
                    <a:ext cx="686" cy="9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92" name="Freeform 267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2 h 226"/>
                    <a:gd name="T4" fmla="*/ 87 w 328"/>
                    <a:gd name="T5" fmla="*/ 75 h 226"/>
                    <a:gd name="T6" fmla="*/ 0 w 328"/>
                    <a:gd name="T7" fmla="*/ 3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3" name="Group 268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05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68"/>
                    <a:ext cx="725" cy="15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306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632" y="2586"/>
                    <a:ext cx="694" cy="12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94" name="Rectangle 271"/>
                <p:cNvSpPr>
                  <a:spLocks noChangeArrowheads="1"/>
                </p:cNvSpPr>
                <p:nvPr/>
              </p:nvSpPr>
              <p:spPr bwMode="auto">
                <a:xfrm>
                  <a:off x="5249" y="444"/>
                  <a:ext cx="68" cy="22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95" name="Freeform 272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77 w 296"/>
                    <a:gd name="T3" fmla="*/ 47 h 256"/>
                    <a:gd name="T4" fmla="*/ 78 w 296"/>
                    <a:gd name="T5" fmla="*/ 85 h 256"/>
                    <a:gd name="T6" fmla="*/ 0 w 296"/>
                    <a:gd name="T7" fmla="*/ 3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" name="Freeform 273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81 w 304"/>
                    <a:gd name="T3" fmla="*/ 55 h 288"/>
                    <a:gd name="T4" fmla="*/ 76 w 304"/>
                    <a:gd name="T5" fmla="*/ 97 h 288"/>
                    <a:gd name="T6" fmla="*/ 2 w 304"/>
                    <a:gd name="T7" fmla="*/ 42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5515" y="2610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98" name="Freeform 275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36 h 240"/>
                    <a:gd name="T2" fmla="*/ 2 w 306"/>
                    <a:gd name="T3" fmla="*/ 81 h 240"/>
                    <a:gd name="T4" fmla="*/ 81 w 306"/>
                    <a:gd name="T5" fmla="*/ 37 h 240"/>
                    <a:gd name="T6" fmla="*/ 78 w 306"/>
                    <a:gd name="T7" fmla="*/ 0 h 240"/>
                    <a:gd name="T8" fmla="*/ 0 w 306"/>
                    <a:gd name="T9" fmla="*/ 36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AutoShape 276"/>
                <p:cNvSpPr>
                  <a:spLocks noChangeArrowheads="1"/>
                </p:cNvSpPr>
                <p:nvPr/>
              </p:nvSpPr>
              <p:spPr bwMode="auto">
                <a:xfrm>
                  <a:off x="4141" y="2682"/>
                  <a:ext cx="1201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00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03" y="2711"/>
                  <a:ext cx="1077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01" name="Oval 278"/>
                <p:cNvSpPr>
                  <a:spLocks noChangeArrowheads="1"/>
                </p:cNvSpPr>
                <p:nvPr/>
              </p:nvSpPr>
              <p:spPr bwMode="auto">
                <a:xfrm>
                  <a:off x="4308" y="2383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02" name="Oval 279"/>
                <p:cNvSpPr>
                  <a:spLocks noChangeArrowheads="1"/>
                </p:cNvSpPr>
                <p:nvPr/>
              </p:nvSpPr>
              <p:spPr bwMode="auto">
                <a:xfrm>
                  <a:off x="4488" y="2383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0000"/>
                    </a:solidFill>
                    <a:cs typeface="Arial" charset="0"/>
                  </a:endParaRPr>
                </a:p>
              </p:txBody>
            </p:sp>
            <p:sp>
              <p:nvSpPr>
                <p:cNvPr id="303" name="Oval 280"/>
                <p:cNvSpPr>
                  <a:spLocks noChangeArrowheads="1"/>
                </p:cNvSpPr>
                <p:nvPr/>
              </p:nvSpPr>
              <p:spPr bwMode="auto">
                <a:xfrm>
                  <a:off x="4661" y="2383"/>
                  <a:ext cx="161" cy="137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304" name="Rectangle 281"/>
                <p:cNvSpPr>
                  <a:spLocks noChangeArrowheads="1"/>
                </p:cNvSpPr>
                <p:nvPr/>
              </p:nvSpPr>
              <p:spPr bwMode="auto">
                <a:xfrm>
                  <a:off x="5063" y="1834"/>
                  <a:ext cx="87" cy="764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</p:grpSp>
        <p:grpSp>
          <p:nvGrpSpPr>
            <p:cNvPr id="15" name="Group 347"/>
            <p:cNvGrpSpPr>
              <a:grpSpLocks/>
            </p:cNvGrpSpPr>
            <p:nvPr/>
          </p:nvGrpSpPr>
          <p:grpSpPr bwMode="auto">
            <a:xfrm>
              <a:off x="6089043" y="3477058"/>
              <a:ext cx="1874050" cy="1355547"/>
              <a:chOff x="3510611" y="3438810"/>
              <a:chExt cx="1698222" cy="1355547"/>
            </a:xfrm>
          </p:grpSpPr>
          <p:sp>
            <p:nvSpPr>
              <p:cNvPr id="211" name="Freeform 1287"/>
              <p:cNvSpPr>
                <a:spLocks/>
              </p:cNvSpPr>
              <p:nvPr/>
            </p:nvSpPr>
            <p:spPr bwMode="auto">
              <a:xfrm>
                <a:off x="3510611" y="3438810"/>
                <a:ext cx="1698222" cy="1355547"/>
              </a:xfrm>
              <a:custGeom>
                <a:avLst/>
                <a:gdLst>
                  <a:gd name="T0" fmla="*/ 2147483647 w 10000"/>
                  <a:gd name="T1" fmla="*/ 313846272 h 10000"/>
                  <a:gd name="T2" fmla="*/ 2147483647 w 10000"/>
                  <a:gd name="T3" fmla="*/ 1883059471 h 10000"/>
                  <a:gd name="T4" fmla="*/ 2147483647 w 10000"/>
                  <a:gd name="T5" fmla="*/ 2147483647 h 10000"/>
                  <a:gd name="T6" fmla="*/ 2147483647 w 10000"/>
                  <a:gd name="T7" fmla="*/ 2147483647 h 10000"/>
                  <a:gd name="T8" fmla="*/ 626885915 w 10000"/>
                  <a:gd name="T9" fmla="*/ 2147483647 h 10000"/>
                  <a:gd name="T10" fmla="*/ 435881452 w 10000"/>
                  <a:gd name="T11" fmla="*/ 2147483647 h 10000"/>
                  <a:gd name="T12" fmla="*/ 2147483647 w 10000"/>
                  <a:gd name="T13" fmla="*/ 2147483647 h 10000"/>
                  <a:gd name="T14" fmla="*/ 2147483647 w 10000"/>
                  <a:gd name="T15" fmla="*/ 2147483647 h 10000"/>
                  <a:gd name="T16" fmla="*/ 2147483647 w 10000"/>
                  <a:gd name="T17" fmla="*/ 2147483647 h 10000"/>
                  <a:gd name="T18" fmla="*/ 2147483647 w 10000"/>
                  <a:gd name="T19" fmla="*/ 2147483647 h 10000"/>
                  <a:gd name="T20" fmla="*/ 2147483647 w 10000"/>
                  <a:gd name="T21" fmla="*/ 2147483647 h 10000"/>
                  <a:gd name="T22" fmla="*/ 2147483647 w 10000"/>
                  <a:gd name="T23" fmla="*/ 2147483647 h 10000"/>
                  <a:gd name="T24" fmla="*/ 2147483647 w 10000"/>
                  <a:gd name="T25" fmla="*/ 2147483647 h 10000"/>
                  <a:gd name="T26" fmla="*/ 2147483647 w 10000"/>
                  <a:gd name="T27" fmla="*/ 2147483647 h 10000"/>
                  <a:gd name="T28" fmla="*/ 2147483647 w 10000"/>
                  <a:gd name="T29" fmla="*/ 2147483647 h 10000"/>
                  <a:gd name="T30" fmla="*/ 2147483647 w 10000"/>
                  <a:gd name="T31" fmla="*/ 538022298 h 10000"/>
                  <a:gd name="T32" fmla="*/ 2147483647 w 10000"/>
                  <a:gd name="T33" fmla="*/ 12458290 h 10000"/>
                  <a:gd name="T34" fmla="*/ 2147483647 w 10000"/>
                  <a:gd name="T35" fmla="*/ 313846272 h 100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00">
                    <a:moveTo>
                      <a:pt x="6270" y="126"/>
                    </a:moveTo>
                    <a:cubicBezTo>
                      <a:pt x="5642" y="245"/>
                      <a:pt x="4469" y="528"/>
                      <a:pt x="3738" y="756"/>
                    </a:cubicBezTo>
                    <a:cubicBezTo>
                      <a:pt x="3007" y="984"/>
                      <a:pt x="2405" y="1322"/>
                      <a:pt x="1887" y="1495"/>
                    </a:cubicBezTo>
                    <a:cubicBezTo>
                      <a:pt x="1369" y="1668"/>
                      <a:pt x="1195" y="1105"/>
                      <a:pt x="629" y="1793"/>
                    </a:cubicBezTo>
                    <a:cubicBezTo>
                      <a:pt x="63" y="2481"/>
                      <a:pt x="218" y="3574"/>
                      <a:pt x="128" y="4417"/>
                    </a:cubicBezTo>
                    <a:cubicBezTo>
                      <a:pt x="39" y="5260"/>
                      <a:pt x="-87" y="6368"/>
                      <a:pt x="89" y="6848"/>
                    </a:cubicBezTo>
                    <a:cubicBezTo>
                      <a:pt x="265" y="7328"/>
                      <a:pt x="491" y="7223"/>
                      <a:pt x="1207" y="7298"/>
                    </a:cubicBezTo>
                    <a:cubicBezTo>
                      <a:pt x="1924" y="7374"/>
                      <a:pt x="3641" y="7133"/>
                      <a:pt x="4406" y="7298"/>
                    </a:cubicBezTo>
                    <a:cubicBezTo>
                      <a:pt x="5171" y="7463"/>
                      <a:pt x="5298" y="7868"/>
                      <a:pt x="5779" y="8288"/>
                    </a:cubicBezTo>
                    <a:cubicBezTo>
                      <a:pt x="6260" y="8709"/>
                      <a:pt x="6848" y="9549"/>
                      <a:pt x="7290" y="9819"/>
                    </a:cubicBezTo>
                    <a:cubicBezTo>
                      <a:pt x="7731" y="10089"/>
                      <a:pt x="8124" y="10014"/>
                      <a:pt x="8448" y="9879"/>
                    </a:cubicBezTo>
                    <a:cubicBezTo>
                      <a:pt x="8771" y="9744"/>
                      <a:pt x="9056" y="9549"/>
                      <a:pt x="9252" y="9008"/>
                    </a:cubicBezTo>
                    <a:cubicBezTo>
                      <a:pt x="9448" y="8469"/>
                      <a:pt x="9537" y="7418"/>
                      <a:pt x="9644" y="6639"/>
                    </a:cubicBezTo>
                    <a:cubicBezTo>
                      <a:pt x="9752" y="5858"/>
                      <a:pt x="9851" y="5168"/>
                      <a:pt x="9899" y="4327"/>
                    </a:cubicBezTo>
                    <a:cubicBezTo>
                      <a:pt x="9949" y="3486"/>
                      <a:pt x="10076" y="2256"/>
                      <a:pt x="9939" y="1566"/>
                    </a:cubicBezTo>
                    <a:cubicBezTo>
                      <a:pt x="9802" y="876"/>
                      <a:pt x="9478" y="471"/>
                      <a:pt x="9075" y="216"/>
                    </a:cubicBezTo>
                    <a:cubicBezTo>
                      <a:pt x="8674" y="-39"/>
                      <a:pt x="7997" y="20"/>
                      <a:pt x="7525" y="5"/>
                    </a:cubicBezTo>
                    <a:cubicBezTo>
                      <a:pt x="7055" y="-9"/>
                      <a:pt x="6898" y="5"/>
                      <a:pt x="6270" y="126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2" name="Group 249"/>
              <p:cNvGrpSpPr>
                <a:grpSpLocks/>
              </p:cNvGrpSpPr>
              <p:nvPr/>
            </p:nvGrpSpPr>
            <p:grpSpPr bwMode="auto">
              <a:xfrm>
                <a:off x="3696664" y="3737375"/>
                <a:ext cx="365511" cy="637577"/>
                <a:chOff x="4140" y="429"/>
                <a:chExt cx="1425" cy="2396"/>
              </a:xfrm>
            </p:grpSpPr>
            <p:sp>
              <p:nvSpPr>
                <p:cNvPr id="246" name="Freeform 250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17 w 354"/>
                    <a:gd name="T1" fmla="*/ 0 h 2742"/>
                    <a:gd name="T2" fmla="*/ 93 w 354"/>
                    <a:gd name="T3" fmla="*/ 114 h 2742"/>
                    <a:gd name="T4" fmla="*/ 91 w 354"/>
                    <a:gd name="T5" fmla="*/ 881 h 2742"/>
                    <a:gd name="T6" fmla="*/ 0 w 354"/>
                    <a:gd name="T7" fmla="*/ 921 h 2742"/>
                    <a:gd name="T8" fmla="*/ 17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Rectangle 251"/>
                <p:cNvSpPr>
                  <a:spLocks noChangeArrowheads="1"/>
                </p:cNvSpPr>
                <p:nvPr/>
              </p:nvSpPr>
              <p:spPr bwMode="auto">
                <a:xfrm>
                  <a:off x="4208" y="414"/>
                  <a:ext cx="1043" cy="2297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48" name="Freeform 252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56 w 211"/>
                    <a:gd name="T3" fmla="*/ 73 h 2537"/>
                    <a:gd name="T4" fmla="*/ 2 w 211"/>
                    <a:gd name="T5" fmla="*/ 839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Freeform 253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3 h 226"/>
                    <a:gd name="T4" fmla="*/ 87 w 328"/>
                    <a:gd name="T5" fmla="*/ 77 h 226"/>
                    <a:gd name="T6" fmla="*/ 0 w 328"/>
                    <a:gd name="T7" fmla="*/ 34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Rectangle 254"/>
                <p:cNvSpPr>
                  <a:spLocks noChangeArrowheads="1"/>
                </p:cNvSpPr>
                <p:nvPr/>
              </p:nvSpPr>
              <p:spPr bwMode="auto">
                <a:xfrm>
                  <a:off x="4213" y="689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251" name="Group 255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76" name="AutoShape 256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54"/>
                    <a:ext cx="721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77" name="AutoShape 257"/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71"/>
                    <a:ext cx="686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52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25" y="1017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253" name="Group 259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74" name="AutoShape 26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7"/>
                    <a:ext cx="728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75" name="AutoShape 261"/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6"/>
                    <a:ext cx="693" cy="9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54" name="Rectangle 262"/>
                <p:cNvSpPr>
                  <a:spLocks noChangeArrowheads="1"/>
                </p:cNvSpPr>
                <p:nvPr/>
              </p:nvSpPr>
              <p:spPr bwMode="auto">
                <a:xfrm>
                  <a:off x="4219" y="1357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55" name="Rectangle 263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4" cy="42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256" name="Group 264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72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7"/>
                    <a:ext cx="720" cy="1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73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3"/>
                    <a:ext cx="692" cy="9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57" name="Freeform 267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2 h 226"/>
                    <a:gd name="T4" fmla="*/ 87 w 328"/>
                    <a:gd name="T5" fmla="*/ 75 h 226"/>
                    <a:gd name="T6" fmla="*/ 0 w 328"/>
                    <a:gd name="T7" fmla="*/ 3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58" name="Group 268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70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41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71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70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59" name="Rectangle 271"/>
                <p:cNvSpPr>
                  <a:spLocks noChangeArrowheads="1"/>
                </p:cNvSpPr>
                <p:nvPr/>
              </p:nvSpPr>
              <p:spPr bwMode="auto">
                <a:xfrm>
                  <a:off x="5251" y="414"/>
                  <a:ext cx="67" cy="230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60" name="Freeform 272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77 w 296"/>
                    <a:gd name="T3" fmla="*/ 47 h 256"/>
                    <a:gd name="T4" fmla="*/ 78 w 296"/>
                    <a:gd name="T5" fmla="*/ 85 h 256"/>
                    <a:gd name="T6" fmla="*/ 0 w 296"/>
                    <a:gd name="T7" fmla="*/ 3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Freeform 273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81 w 304"/>
                    <a:gd name="T3" fmla="*/ 55 h 288"/>
                    <a:gd name="T4" fmla="*/ 76 w 304"/>
                    <a:gd name="T5" fmla="*/ 97 h 288"/>
                    <a:gd name="T6" fmla="*/ 2 w 304"/>
                    <a:gd name="T7" fmla="*/ 42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Oval 274"/>
                <p:cNvSpPr>
                  <a:spLocks noChangeArrowheads="1"/>
                </p:cNvSpPr>
                <p:nvPr/>
              </p:nvSpPr>
              <p:spPr bwMode="auto">
                <a:xfrm>
                  <a:off x="5515" y="2610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63" name="Freeform 275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36 h 240"/>
                    <a:gd name="T2" fmla="*/ 2 w 306"/>
                    <a:gd name="T3" fmla="*/ 81 h 240"/>
                    <a:gd name="T4" fmla="*/ 81 w 306"/>
                    <a:gd name="T5" fmla="*/ 37 h 240"/>
                    <a:gd name="T6" fmla="*/ 78 w 306"/>
                    <a:gd name="T7" fmla="*/ 0 h 240"/>
                    <a:gd name="T8" fmla="*/ 0 w 306"/>
                    <a:gd name="T9" fmla="*/ 36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" name="AutoShape 276"/>
                <p:cNvSpPr>
                  <a:spLocks noChangeArrowheads="1"/>
                </p:cNvSpPr>
                <p:nvPr/>
              </p:nvSpPr>
              <p:spPr bwMode="auto">
                <a:xfrm>
                  <a:off x="4141" y="2681"/>
                  <a:ext cx="1200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65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08" y="2711"/>
                  <a:ext cx="1071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66" name="Oval 278"/>
                <p:cNvSpPr>
                  <a:spLocks noChangeArrowheads="1"/>
                </p:cNvSpPr>
                <p:nvPr/>
              </p:nvSpPr>
              <p:spPr bwMode="auto">
                <a:xfrm>
                  <a:off x="4309" y="2383"/>
                  <a:ext cx="157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67" name="Oval 279"/>
                <p:cNvSpPr>
                  <a:spLocks noChangeArrowheads="1"/>
                </p:cNvSpPr>
                <p:nvPr/>
              </p:nvSpPr>
              <p:spPr bwMode="auto">
                <a:xfrm>
                  <a:off x="4488" y="2383"/>
                  <a:ext cx="157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0000"/>
                    </a:solidFill>
                    <a:cs typeface="Arial" charset="0"/>
                  </a:endParaRPr>
                </a:p>
              </p:txBody>
            </p:sp>
            <p:sp>
              <p:nvSpPr>
                <p:cNvPr id="268" name="Oval 280"/>
                <p:cNvSpPr>
                  <a:spLocks noChangeArrowheads="1"/>
                </p:cNvSpPr>
                <p:nvPr/>
              </p:nvSpPr>
              <p:spPr bwMode="auto">
                <a:xfrm>
                  <a:off x="4662" y="2377"/>
                  <a:ext cx="157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69" name="Rectangle 281"/>
                <p:cNvSpPr>
                  <a:spLocks noChangeArrowheads="1"/>
                </p:cNvSpPr>
                <p:nvPr/>
              </p:nvSpPr>
              <p:spPr bwMode="auto">
                <a:xfrm>
                  <a:off x="5060" y="1834"/>
                  <a:ext cx="84" cy="764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grpSp>
            <p:nvGrpSpPr>
              <p:cNvPr id="213" name="Group 249"/>
              <p:cNvGrpSpPr>
                <a:grpSpLocks/>
              </p:cNvGrpSpPr>
              <p:nvPr/>
            </p:nvGrpSpPr>
            <p:grpSpPr bwMode="auto">
              <a:xfrm>
                <a:off x="4638535" y="3965678"/>
                <a:ext cx="365511" cy="637577"/>
                <a:chOff x="4140" y="429"/>
                <a:chExt cx="1425" cy="2396"/>
              </a:xfrm>
            </p:grpSpPr>
            <p:sp>
              <p:nvSpPr>
                <p:cNvPr id="214" name="Freeform 250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17 w 354"/>
                    <a:gd name="T1" fmla="*/ 0 h 2742"/>
                    <a:gd name="T2" fmla="*/ 93 w 354"/>
                    <a:gd name="T3" fmla="*/ 114 h 2742"/>
                    <a:gd name="T4" fmla="*/ 91 w 354"/>
                    <a:gd name="T5" fmla="*/ 881 h 2742"/>
                    <a:gd name="T6" fmla="*/ 0 w 354"/>
                    <a:gd name="T7" fmla="*/ 921 h 2742"/>
                    <a:gd name="T8" fmla="*/ 17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Rectangle 251"/>
                <p:cNvSpPr>
                  <a:spLocks noChangeArrowheads="1"/>
                </p:cNvSpPr>
                <p:nvPr/>
              </p:nvSpPr>
              <p:spPr bwMode="auto">
                <a:xfrm>
                  <a:off x="4209" y="427"/>
                  <a:ext cx="1043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16" name="Freeform 252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56 w 211"/>
                    <a:gd name="T3" fmla="*/ 73 h 2537"/>
                    <a:gd name="T4" fmla="*/ 2 w 211"/>
                    <a:gd name="T5" fmla="*/ 839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253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3 h 226"/>
                    <a:gd name="T4" fmla="*/ 87 w 328"/>
                    <a:gd name="T5" fmla="*/ 77 h 226"/>
                    <a:gd name="T6" fmla="*/ 0 w 328"/>
                    <a:gd name="T7" fmla="*/ 34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Rectangle 254"/>
                <p:cNvSpPr>
                  <a:spLocks noChangeArrowheads="1"/>
                </p:cNvSpPr>
                <p:nvPr/>
              </p:nvSpPr>
              <p:spPr bwMode="auto">
                <a:xfrm>
                  <a:off x="4215" y="690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219" name="Group 255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44" name="AutoShape 256"/>
                  <p:cNvSpPr>
                    <a:spLocks noChangeArrowheads="1"/>
                  </p:cNvSpPr>
                  <p:nvPr/>
                </p:nvSpPr>
                <p:spPr bwMode="auto">
                  <a:xfrm>
                    <a:off x="633" y="2566"/>
                    <a:ext cx="707" cy="12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45" name="AutoShape 257"/>
                  <p:cNvSpPr>
                    <a:spLocks noChangeArrowheads="1"/>
                  </p:cNvSpPr>
                  <p:nvPr/>
                </p:nvSpPr>
                <p:spPr bwMode="auto">
                  <a:xfrm>
                    <a:off x="647" y="2583"/>
                    <a:ext cx="672" cy="92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20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26" y="1018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221" name="Group 259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42" name="AutoShape 260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8"/>
                    <a:ext cx="742" cy="13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43" name="AutoShape 261"/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7"/>
                    <a:ext cx="707" cy="9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22" name="Rectangle 262"/>
                <p:cNvSpPr>
                  <a:spLocks noChangeArrowheads="1"/>
                </p:cNvSpPr>
                <p:nvPr/>
              </p:nvSpPr>
              <p:spPr bwMode="auto">
                <a:xfrm>
                  <a:off x="4220" y="1358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23" name="Rectangle 263"/>
                <p:cNvSpPr>
                  <a:spLocks noChangeArrowheads="1"/>
                </p:cNvSpPr>
                <p:nvPr/>
              </p:nvSpPr>
              <p:spPr bwMode="auto">
                <a:xfrm>
                  <a:off x="4232" y="1656"/>
                  <a:ext cx="594" cy="42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224" name="Group 264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40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34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41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4"/>
                    <a:ext cx="706" cy="10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25" name="Freeform 267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2 h 226"/>
                    <a:gd name="T4" fmla="*/ 87 w 328"/>
                    <a:gd name="T5" fmla="*/ 75 h 226"/>
                    <a:gd name="T6" fmla="*/ 0 w 328"/>
                    <a:gd name="T7" fmla="*/ 3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6" name="Group 268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38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632" y="2569"/>
                    <a:ext cx="727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39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646" y="2587"/>
                    <a:ext cx="692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227" name="Rectangle 271"/>
                <p:cNvSpPr>
                  <a:spLocks noChangeArrowheads="1"/>
                </p:cNvSpPr>
                <p:nvPr/>
              </p:nvSpPr>
              <p:spPr bwMode="auto">
                <a:xfrm>
                  <a:off x="5252" y="427"/>
                  <a:ext cx="67" cy="2291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28" name="Freeform 272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77 w 296"/>
                    <a:gd name="T3" fmla="*/ 47 h 256"/>
                    <a:gd name="T4" fmla="*/ 78 w 296"/>
                    <a:gd name="T5" fmla="*/ 85 h 256"/>
                    <a:gd name="T6" fmla="*/ 0 w 296"/>
                    <a:gd name="T7" fmla="*/ 3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273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81 w 304"/>
                    <a:gd name="T3" fmla="*/ 55 h 288"/>
                    <a:gd name="T4" fmla="*/ 76 w 304"/>
                    <a:gd name="T5" fmla="*/ 97 h 288"/>
                    <a:gd name="T6" fmla="*/ 2 w 304"/>
                    <a:gd name="T7" fmla="*/ 42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Oval 274"/>
                <p:cNvSpPr>
                  <a:spLocks noChangeArrowheads="1"/>
                </p:cNvSpPr>
                <p:nvPr/>
              </p:nvSpPr>
              <p:spPr bwMode="auto">
                <a:xfrm>
                  <a:off x="5516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31" name="Freeform 275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36 h 240"/>
                    <a:gd name="T2" fmla="*/ 2 w 306"/>
                    <a:gd name="T3" fmla="*/ 81 h 240"/>
                    <a:gd name="T4" fmla="*/ 81 w 306"/>
                    <a:gd name="T5" fmla="*/ 37 h 240"/>
                    <a:gd name="T6" fmla="*/ 78 w 306"/>
                    <a:gd name="T7" fmla="*/ 0 h 240"/>
                    <a:gd name="T8" fmla="*/ 0 w 306"/>
                    <a:gd name="T9" fmla="*/ 36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AutoShape 276"/>
                <p:cNvSpPr>
                  <a:spLocks noChangeArrowheads="1"/>
                </p:cNvSpPr>
                <p:nvPr/>
              </p:nvSpPr>
              <p:spPr bwMode="auto">
                <a:xfrm>
                  <a:off x="4142" y="2683"/>
                  <a:ext cx="1200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33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09" y="2712"/>
                  <a:ext cx="1071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34" name="Oval 278"/>
                <p:cNvSpPr>
                  <a:spLocks noChangeArrowheads="1"/>
                </p:cNvSpPr>
                <p:nvPr/>
              </p:nvSpPr>
              <p:spPr bwMode="auto">
                <a:xfrm>
                  <a:off x="4310" y="2384"/>
                  <a:ext cx="157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35" name="Oval 279"/>
                <p:cNvSpPr>
                  <a:spLocks noChangeArrowheads="1"/>
                </p:cNvSpPr>
                <p:nvPr/>
              </p:nvSpPr>
              <p:spPr bwMode="auto">
                <a:xfrm>
                  <a:off x="4489" y="2384"/>
                  <a:ext cx="157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0000"/>
                    </a:solidFill>
                    <a:cs typeface="Arial" charset="0"/>
                  </a:endParaRPr>
                </a:p>
              </p:txBody>
            </p:sp>
            <p:sp>
              <p:nvSpPr>
                <p:cNvPr id="236" name="Oval 280"/>
                <p:cNvSpPr>
                  <a:spLocks noChangeArrowheads="1"/>
                </p:cNvSpPr>
                <p:nvPr/>
              </p:nvSpPr>
              <p:spPr bwMode="auto">
                <a:xfrm>
                  <a:off x="4663" y="2378"/>
                  <a:ext cx="157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37" name="Rectangle 281"/>
                <p:cNvSpPr>
                  <a:spLocks noChangeArrowheads="1"/>
                </p:cNvSpPr>
                <p:nvPr/>
              </p:nvSpPr>
              <p:spPr bwMode="auto">
                <a:xfrm>
                  <a:off x="5062" y="1835"/>
                  <a:ext cx="84" cy="764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</p:grpSp>
        <p:grpSp>
          <p:nvGrpSpPr>
            <p:cNvPr id="16" name="Group 415"/>
            <p:cNvGrpSpPr>
              <a:grpSpLocks/>
            </p:cNvGrpSpPr>
            <p:nvPr/>
          </p:nvGrpSpPr>
          <p:grpSpPr bwMode="auto">
            <a:xfrm>
              <a:off x="6113006" y="4999274"/>
              <a:ext cx="1698222" cy="1355547"/>
              <a:chOff x="3510611" y="3438810"/>
              <a:chExt cx="1698222" cy="1355547"/>
            </a:xfrm>
          </p:grpSpPr>
          <p:sp>
            <p:nvSpPr>
              <p:cNvPr id="144" name="Freeform 1287"/>
              <p:cNvSpPr>
                <a:spLocks/>
              </p:cNvSpPr>
              <p:nvPr/>
            </p:nvSpPr>
            <p:spPr bwMode="auto">
              <a:xfrm>
                <a:off x="3510611" y="3438810"/>
                <a:ext cx="1698222" cy="1355547"/>
              </a:xfrm>
              <a:custGeom>
                <a:avLst/>
                <a:gdLst>
                  <a:gd name="T0" fmla="*/ 2147483647 w 10000"/>
                  <a:gd name="T1" fmla="*/ 313846272 h 10000"/>
                  <a:gd name="T2" fmla="*/ 2147483647 w 10000"/>
                  <a:gd name="T3" fmla="*/ 1883059471 h 10000"/>
                  <a:gd name="T4" fmla="*/ 2147483647 w 10000"/>
                  <a:gd name="T5" fmla="*/ 2147483647 h 10000"/>
                  <a:gd name="T6" fmla="*/ 2147483647 w 10000"/>
                  <a:gd name="T7" fmla="*/ 2147483647 h 10000"/>
                  <a:gd name="T8" fmla="*/ 626885915 w 10000"/>
                  <a:gd name="T9" fmla="*/ 2147483647 h 10000"/>
                  <a:gd name="T10" fmla="*/ 435881452 w 10000"/>
                  <a:gd name="T11" fmla="*/ 2147483647 h 10000"/>
                  <a:gd name="T12" fmla="*/ 2147483647 w 10000"/>
                  <a:gd name="T13" fmla="*/ 2147483647 h 10000"/>
                  <a:gd name="T14" fmla="*/ 2147483647 w 10000"/>
                  <a:gd name="T15" fmla="*/ 2147483647 h 10000"/>
                  <a:gd name="T16" fmla="*/ 2147483647 w 10000"/>
                  <a:gd name="T17" fmla="*/ 2147483647 h 10000"/>
                  <a:gd name="T18" fmla="*/ 2147483647 w 10000"/>
                  <a:gd name="T19" fmla="*/ 2147483647 h 10000"/>
                  <a:gd name="T20" fmla="*/ 2147483647 w 10000"/>
                  <a:gd name="T21" fmla="*/ 2147483647 h 10000"/>
                  <a:gd name="T22" fmla="*/ 2147483647 w 10000"/>
                  <a:gd name="T23" fmla="*/ 2147483647 h 10000"/>
                  <a:gd name="T24" fmla="*/ 2147483647 w 10000"/>
                  <a:gd name="T25" fmla="*/ 2147483647 h 10000"/>
                  <a:gd name="T26" fmla="*/ 2147483647 w 10000"/>
                  <a:gd name="T27" fmla="*/ 2147483647 h 10000"/>
                  <a:gd name="T28" fmla="*/ 2147483647 w 10000"/>
                  <a:gd name="T29" fmla="*/ 2147483647 h 10000"/>
                  <a:gd name="T30" fmla="*/ 2147483647 w 10000"/>
                  <a:gd name="T31" fmla="*/ 538022298 h 10000"/>
                  <a:gd name="T32" fmla="*/ 2147483647 w 10000"/>
                  <a:gd name="T33" fmla="*/ 12458290 h 10000"/>
                  <a:gd name="T34" fmla="*/ 2147483647 w 10000"/>
                  <a:gd name="T35" fmla="*/ 313846272 h 100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00">
                    <a:moveTo>
                      <a:pt x="6270" y="126"/>
                    </a:moveTo>
                    <a:cubicBezTo>
                      <a:pt x="5642" y="245"/>
                      <a:pt x="4469" y="528"/>
                      <a:pt x="3738" y="756"/>
                    </a:cubicBezTo>
                    <a:cubicBezTo>
                      <a:pt x="3007" y="984"/>
                      <a:pt x="2405" y="1322"/>
                      <a:pt x="1887" y="1495"/>
                    </a:cubicBezTo>
                    <a:cubicBezTo>
                      <a:pt x="1369" y="1668"/>
                      <a:pt x="1195" y="1105"/>
                      <a:pt x="629" y="1793"/>
                    </a:cubicBezTo>
                    <a:cubicBezTo>
                      <a:pt x="63" y="2481"/>
                      <a:pt x="218" y="3574"/>
                      <a:pt x="128" y="4417"/>
                    </a:cubicBezTo>
                    <a:cubicBezTo>
                      <a:pt x="39" y="5260"/>
                      <a:pt x="-87" y="6368"/>
                      <a:pt x="89" y="6848"/>
                    </a:cubicBezTo>
                    <a:cubicBezTo>
                      <a:pt x="265" y="7328"/>
                      <a:pt x="491" y="7223"/>
                      <a:pt x="1207" y="7298"/>
                    </a:cubicBezTo>
                    <a:cubicBezTo>
                      <a:pt x="1924" y="7374"/>
                      <a:pt x="3641" y="7133"/>
                      <a:pt x="4406" y="7298"/>
                    </a:cubicBezTo>
                    <a:cubicBezTo>
                      <a:pt x="5171" y="7463"/>
                      <a:pt x="5298" y="7868"/>
                      <a:pt x="5779" y="8288"/>
                    </a:cubicBezTo>
                    <a:cubicBezTo>
                      <a:pt x="6260" y="8709"/>
                      <a:pt x="6848" y="9549"/>
                      <a:pt x="7290" y="9819"/>
                    </a:cubicBezTo>
                    <a:cubicBezTo>
                      <a:pt x="7731" y="10089"/>
                      <a:pt x="8124" y="10014"/>
                      <a:pt x="8448" y="9879"/>
                    </a:cubicBezTo>
                    <a:cubicBezTo>
                      <a:pt x="8771" y="9744"/>
                      <a:pt x="9056" y="9549"/>
                      <a:pt x="9252" y="9008"/>
                    </a:cubicBezTo>
                    <a:cubicBezTo>
                      <a:pt x="9448" y="8469"/>
                      <a:pt x="9537" y="7418"/>
                      <a:pt x="9644" y="6639"/>
                    </a:cubicBezTo>
                    <a:cubicBezTo>
                      <a:pt x="9752" y="5858"/>
                      <a:pt x="9851" y="5168"/>
                      <a:pt x="9899" y="4327"/>
                    </a:cubicBezTo>
                    <a:cubicBezTo>
                      <a:pt x="9949" y="3486"/>
                      <a:pt x="10076" y="2256"/>
                      <a:pt x="9939" y="1566"/>
                    </a:cubicBezTo>
                    <a:cubicBezTo>
                      <a:pt x="9802" y="876"/>
                      <a:pt x="9478" y="471"/>
                      <a:pt x="9075" y="216"/>
                    </a:cubicBezTo>
                    <a:cubicBezTo>
                      <a:pt x="8674" y="-39"/>
                      <a:pt x="7997" y="20"/>
                      <a:pt x="7525" y="5"/>
                    </a:cubicBezTo>
                    <a:cubicBezTo>
                      <a:pt x="7055" y="-9"/>
                      <a:pt x="6898" y="5"/>
                      <a:pt x="6270" y="126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5" name="Group 249"/>
              <p:cNvGrpSpPr>
                <a:grpSpLocks/>
              </p:cNvGrpSpPr>
              <p:nvPr/>
            </p:nvGrpSpPr>
            <p:grpSpPr bwMode="auto">
              <a:xfrm>
                <a:off x="3696664" y="3737375"/>
                <a:ext cx="365511" cy="637577"/>
                <a:chOff x="4140" y="429"/>
                <a:chExt cx="1425" cy="2396"/>
              </a:xfrm>
            </p:grpSpPr>
            <p:sp>
              <p:nvSpPr>
                <p:cNvPr id="179" name="Freeform 250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17 w 354"/>
                    <a:gd name="T1" fmla="*/ 0 h 2742"/>
                    <a:gd name="T2" fmla="*/ 93 w 354"/>
                    <a:gd name="T3" fmla="*/ 114 h 2742"/>
                    <a:gd name="T4" fmla="*/ 91 w 354"/>
                    <a:gd name="T5" fmla="*/ 881 h 2742"/>
                    <a:gd name="T6" fmla="*/ 0 w 354"/>
                    <a:gd name="T7" fmla="*/ 921 h 2742"/>
                    <a:gd name="T8" fmla="*/ 17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Rectangle 251"/>
                <p:cNvSpPr>
                  <a:spLocks noChangeArrowheads="1"/>
                </p:cNvSpPr>
                <p:nvPr/>
              </p:nvSpPr>
              <p:spPr bwMode="auto">
                <a:xfrm>
                  <a:off x="4203" y="427"/>
                  <a:ext cx="1052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81" name="Freeform 252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56 w 211"/>
                    <a:gd name="T3" fmla="*/ 73 h 2537"/>
                    <a:gd name="T4" fmla="*/ 2 w 211"/>
                    <a:gd name="T5" fmla="*/ 839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53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3 h 226"/>
                    <a:gd name="T4" fmla="*/ 87 w 328"/>
                    <a:gd name="T5" fmla="*/ 77 h 226"/>
                    <a:gd name="T6" fmla="*/ 0 w 328"/>
                    <a:gd name="T7" fmla="*/ 34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Rectangle 254"/>
                <p:cNvSpPr>
                  <a:spLocks noChangeArrowheads="1"/>
                </p:cNvSpPr>
                <p:nvPr/>
              </p:nvSpPr>
              <p:spPr bwMode="auto">
                <a:xfrm>
                  <a:off x="4215" y="690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184" name="Group 255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09" name="AutoShape 256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6"/>
                    <a:ext cx="726" cy="12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10" name="AutoShape 257"/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3"/>
                    <a:ext cx="695" cy="92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185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27" y="1018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186" name="Group 259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07" name="AutoShape 260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26" cy="13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08" name="AutoShape 261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7"/>
                    <a:ext cx="695" cy="9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187" name="Rectangle 262"/>
                <p:cNvSpPr>
                  <a:spLocks noChangeArrowheads="1"/>
                </p:cNvSpPr>
                <p:nvPr/>
              </p:nvSpPr>
              <p:spPr bwMode="auto">
                <a:xfrm>
                  <a:off x="4215" y="1358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88" name="Rectangle 263"/>
                <p:cNvSpPr>
                  <a:spLocks noChangeArrowheads="1"/>
                </p:cNvSpPr>
                <p:nvPr/>
              </p:nvSpPr>
              <p:spPr bwMode="auto">
                <a:xfrm>
                  <a:off x="4227" y="1656"/>
                  <a:ext cx="600" cy="42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189" name="Group 264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05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7"/>
                    <a:ext cx="717" cy="1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06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4"/>
                    <a:ext cx="686" cy="10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190" name="Freeform 267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2 h 226"/>
                    <a:gd name="T4" fmla="*/ 87 w 328"/>
                    <a:gd name="T5" fmla="*/ 75 h 226"/>
                    <a:gd name="T6" fmla="*/ 0 w 328"/>
                    <a:gd name="T7" fmla="*/ 3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1" name="Group 268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03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69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204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632" y="2587"/>
                    <a:ext cx="694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192" name="Rectangle 271"/>
                <p:cNvSpPr>
                  <a:spLocks noChangeArrowheads="1"/>
                </p:cNvSpPr>
                <p:nvPr/>
              </p:nvSpPr>
              <p:spPr bwMode="auto">
                <a:xfrm>
                  <a:off x="5249" y="427"/>
                  <a:ext cx="68" cy="2291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93" name="Freeform 272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77 w 296"/>
                    <a:gd name="T3" fmla="*/ 47 h 256"/>
                    <a:gd name="T4" fmla="*/ 78 w 296"/>
                    <a:gd name="T5" fmla="*/ 85 h 256"/>
                    <a:gd name="T6" fmla="*/ 0 w 296"/>
                    <a:gd name="T7" fmla="*/ 3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Freeform 273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81 w 304"/>
                    <a:gd name="T3" fmla="*/ 55 h 288"/>
                    <a:gd name="T4" fmla="*/ 76 w 304"/>
                    <a:gd name="T5" fmla="*/ 97 h 288"/>
                    <a:gd name="T6" fmla="*/ 2 w 304"/>
                    <a:gd name="T7" fmla="*/ 42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Oval 274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96" name="Freeform 275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36 h 240"/>
                    <a:gd name="T2" fmla="*/ 2 w 306"/>
                    <a:gd name="T3" fmla="*/ 81 h 240"/>
                    <a:gd name="T4" fmla="*/ 81 w 306"/>
                    <a:gd name="T5" fmla="*/ 37 h 240"/>
                    <a:gd name="T6" fmla="*/ 78 w 306"/>
                    <a:gd name="T7" fmla="*/ 0 h 240"/>
                    <a:gd name="T8" fmla="*/ 0 w 306"/>
                    <a:gd name="T9" fmla="*/ 36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AutoShape 276"/>
                <p:cNvSpPr>
                  <a:spLocks noChangeArrowheads="1"/>
                </p:cNvSpPr>
                <p:nvPr/>
              </p:nvSpPr>
              <p:spPr bwMode="auto">
                <a:xfrm>
                  <a:off x="4141" y="2682"/>
                  <a:ext cx="1201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98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03" y="2712"/>
                  <a:ext cx="1077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99" name="Oval 278"/>
                <p:cNvSpPr>
                  <a:spLocks noChangeArrowheads="1"/>
                </p:cNvSpPr>
                <p:nvPr/>
              </p:nvSpPr>
              <p:spPr bwMode="auto">
                <a:xfrm>
                  <a:off x="4308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00" name="Oval 279"/>
                <p:cNvSpPr>
                  <a:spLocks noChangeArrowheads="1"/>
                </p:cNvSpPr>
                <p:nvPr/>
              </p:nvSpPr>
              <p:spPr bwMode="auto">
                <a:xfrm>
                  <a:off x="4487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0000"/>
                    </a:solidFill>
                    <a:cs typeface="Arial" charset="0"/>
                  </a:endParaRPr>
                </a:p>
              </p:txBody>
            </p:sp>
            <p:sp>
              <p:nvSpPr>
                <p:cNvPr id="201" name="Oval 280"/>
                <p:cNvSpPr>
                  <a:spLocks noChangeArrowheads="1"/>
                </p:cNvSpPr>
                <p:nvPr/>
              </p:nvSpPr>
              <p:spPr bwMode="auto">
                <a:xfrm>
                  <a:off x="4661" y="2378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02" name="Rectangle 281"/>
                <p:cNvSpPr>
                  <a:spLocks noChangeArrowheads="1"/>
                </p:cNvSpPr>
                <p:nvPr/>
              </p:nvSpPr>
              <p:spPr bwMode="auto">
                <a:xfrm>
                  <a:off x="5063" y="1835"/>
                  <a:ext cx="87" cy="764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grpSp>
            <p:nvGrpSpPr>
              <p:cNvPr id="146" name="Group 249"/>
              <p:cNvGrpSpPr>
                <a:grpSpLocks/>
              </p:cNvGrpSpPr>
              <p:nvPr/>
            </p:nvGrpSpPr>
            <p:grpSpPr bwMode="auto">
              <a:xfrm>
                <a:off x="4638535" y="3965678"/>
                <a:ext cx="365511" cy="637577"/>
                <a:chOff x="4140" y="429"/>
                <a:chExt cx="1425" cy="2396"/>
              </a:xfrm>
            </p:grpSpPr>
            <p:sp>
              <p:nvSpPr>
                <p:cNvPr id="147" name="Freeform 250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17 w 354"/>
                    <a:gd name="T1" fmla="*/ 0 h 2742"/>
                    <a:gd name="T2" fmla="*/ 93 w 354"/>
                    <a:gd name="T3" fmla="*/ 114 h 2742"/>
                    <a:gd name="T4" fmla="*/ 91 w 354"/>
                    <a:gd name="T5" fmla="*/ 881 h 2742"/>
                    <a:gd name="T6" fmla="*/ 0 w 354"/>
                    <a:gd name="T7" fmla="*/ 921 h 2742"/>
                    <a:gd name="T8" fmla="*/ 17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Rectangle 251"/>
                <p:cNvSpPr>
                  <a:spLocks noChangeArrowheads="1"/>
                </p:cNvSpPr>
                <p:nvPr/>
              </p:nvSpPr>
              <p:spPr bwMode="auto">
                <a:xfrm>
                  <a:off x="4201" y="428"/>
                  <a:ext cx="1052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49" name="Freeform 252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56 w 211"/>
                    <a:gd name="T3" fmla="*/ 73 h 2537"/>
                    <a:gd name="T4" fmla="*/ 2 w 211"/>
                    <a:gd name="T5" fmla="*/ 839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Freeform 253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3 h 226"/>
                    <a:gd name="T4" fmla="*/ 87 w 328"/>
                    <a:gd name="T5" fmla="*/ 77 h 226"/>
                    <a:gd name="T6" fmla="*/ 0 w 328"/>
                    <a:gd name="T7" fmla="*/ 34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Rectangle 254"/>
                <p:cNvSpPr>
                  <a:spLocks noChangeArrowheads="1"/>
                </p:cNvSpPr>
                <p:nvPr/>
              </p:nvSpPr>
              <p:spPr bwMode="auto">
                <a:xfrm>
                  <a:off x="4213" y="691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152" name="Group 255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77" name="AutoShape 256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2567"/>
                    <a:ext cx="734" cy="1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178" name="AutoShape 257"/>
                  <p:cNvSpPr>
                    <a:spLocks noChangeArrowheads="1"/>
                  </p:cNvSpPr>
                  <p:nvPr/>
                </p:nvSpPr>
                <p:spPr bwMode="auto">
                  <a:xfrm>
                    <a:off x="609" y="2584"/>
                    <a:ext cx="71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153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154" name="Group 259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75" name="AutoShape 260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9"/>
                    <a:ext cx="726" cy="13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176" name="AutoShape 261"/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8"/>
                    <a:ext cx="695" cy="9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155" name="Rectangle 262"/>
                <p:cNvSpPr>
                  <a:spLocks noChangeArrowheads="1"/>
                </p:cNvSpPr>
                <p:nvPr/>
              </p:nvSpPr>
              <p:spPr bwMode="auto">
                <a:xfrm>
                  <a:off x="4213" y="1359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56" name="Rectangle 263"/>
                <p:cNvSpPr>
                  <a:spLocks noChangeArrowheads="1"/>
                </p:cNvSpPr>
                <p:nvPr/>
              </p:nvSpPr>
              <p:spPr bwMode="auto">
                <a:xfrm>
                  <a:off x="4225" y="1657"/>
                  <a:ext cx="600" cy="42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157" name="Group 264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73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68"/>
                    <a:ext cx="717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174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5"/>
                    <a:ext cx="686" cy="10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158" name="Freeform 267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87 w 328"/>
                    <a:gd name="T3" fmla="*/ 42 h 226"/>
                    <a:gd name="T4" fmla="*/ 87 w 328"/>
                    <a:gd name="T5" fmla="*/ 75 h 226"/>
                    <a:gd name="T6" fmla="*/ 0 w 328"/>
                    <a:gd name="T7" fmla="*/ 3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9" name="Group 268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71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172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8"/>
                    <a:ext cx="694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Arial" charset="0"/>
                    </a:endParaRPr>
                  </a:p>
                </p:txBody>
              </p:sp>
            </p:grpSp>
            <p:sp>
              <p:nvSpPr>
                <p:cNvPr id="160" name="Rectangle 271"/>
                <p:cNvSpPr>
                  <a:spLocks noChangeArrowheads="1"/>
                </p:cNvSpPr>
                <p:nvPr/>
              </p:nvSpPr>
              <p:spPr bwMode="auto">
                <a:xfrm>
                  <a:off x="5246" y="428"/>
                  <a:ext cx="62" cy="2291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61" name="Freeform 272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77 w 296"/>
                    <a:gd name="T3" fmla="*/ 47 h 256"/>
                    <a:gd name="T4" fmla="*/ 78 w 296"/>
                    <a:gd name="T5" fmla="*/ 85 h 256"/>
                    <a:gd name="T6" fmla="*/ 0 w 296"/>
                    <a:gd name="T7" fmla="*/ 3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Freeform 273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81 w 304"/>
                    <a:gd name="T3" fmla="*/ 55 h 288"/>
                    <a:gd name="T4" fmla="*/ 76 w 304"/>
                    <a:gd name="T5" fmla="*/ 97 h 288"/>
                    <a:gd name="T6" fmla="*/ 2 w 304"/>
                    <a:gd name="T7" fmla="*/ 42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Oval 274"/>
                <p:cNvSpPr>
                  <a:spLocks noChangeArrowheads="1"/>
                </p:cNvSpPr>
                <p:nvPr/>
              </p:nvSpPr>
              <p:spPr bwMode="auto">
                <a:xfrm>
                  <a:off x="5513" y="2612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64" name="Freeform 275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36 h 240"/>
                    <a:gd name="T2" fmla="*/ 2 w 306"/>
                    <a:gd name="T3" fmla="*/ 81 h 240"/>
                    <a:gd name="T4" fmla="*/ 81 w 306"/>
                    <a:gd name="T5" fmla="*/ 37 h 240"/>
                    <a:gd name="T6" fmla="*/ 78 w 306"/>
                    <a:gd name="T7" fmla="*/ 0 h 240"/>
                    <a:gd name="T8" fmla="*/ 0 w 306"/>
                    <a:gd name="T9" fmla="*/ 36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AutoShape 276"/>
                <p:cNvSpPr>
                  <a:spLocks noChangeArrowheads="1"/>
                </p:cNvSpPr>
                <p:nvPr/>
              </p:nvSpPr>
              <p:spPr bwMode="auto">
                <a:xfrm>
                  <a:off x="4139" y="2684"/>
                  <a:ext cx="1201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66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01" y="2713"/>
                  <a:ext cx="1077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67" name="Oval 278"/>
                <p:cNvSpPr>
                  <a:spLocks noChangeArrowheads="1"/>
                </p:cNvSpPr>
                <p:nvPr/>
              </p:nvSpPr>
              <p:spPr bwMode="auto">
                <a:xfrm>
                  <a:off x="4306" y="2385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68" name="Oval 279"/>
                <p:cNvSpPr>
                  <a:spLocks noChangeArrowheads="1"/>
                </p:cNvSpPr>
                <p:nvPr/>
              </p:nvSpPr>
              <p:spPr bwMode="auto">
                <a:xfrm>
                  <a:off x="4485" y="2385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0000"/>
                    </a:solidFill>
                    <a:cs typeface="Arial" charset="0"/>
                  </a:endParaRPr>
                </a:p>
              </p:txBody>
            </p:sp>
            <p:sp>
              <p:nvSpPr>
                <p:cNvPr id="169" name="Oval 280"/>
                <p:cNvSpPr>
                  <a:spLocks noChangeArrowheads="1"/>
                </p:cNvSpPr>
                <p:nvPr/>
              </p:nvSpPr>
              <p:spPr bwMode="auto">
                <a:xfrm>
                  <a:off x="4659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70" name="Rectangle 281"/>
                <p:cNvSpPr>
                  <a:spLocks noChangeArrowheads="1"/>
                </p:cNvSpPr>
                <p:nvPr/>
              </p:nvSpPr>
              <p:spPr bwMode="auto">
                <a:xfrm>
                  <a:off x="5061" y="1836"/>
                  <a:ext cx="87" cy="764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</p:grpSp>
        <p:cxnSp>
          <p:nvCxnSpPr>
            <p:cNvPr id="17" name="Straight Arrow Connector 484"/>
            <p:cNvCxnSpPr>
              <a:cxnSpLocks noChangeShapeType="1"/>
            </p:cNvCxnSpPr>
            <p:nvPr/>
          </p:nvCxnSpPr>
          <p:spPr bwMode="auto">
            <a:xfrm>
              <a:off x="1084578" y="3909684"/>
              <a:ext cx="1804883" cy="14890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" name="Group 61440"/>
            <p:cNvGrpSpPr>
              <a:grpSpLocks/>
            </p:cNvGrpSpPr>
            <p:nvPr/>
          </p:nvGrpSpPr>
          <p:grpSpPr bwMode="auto">
            <a:xfrm>
              <a:off x="1471823" y="4151999"/>
              <a:ext cx="317511" cy="369332"/>
              <a:chOff x="1614533" y="4280420"/>
              <a:chExt cx="317511" cy="369332"/>
            </a:xfrm>
          </p:grpSpPr>
          <p:sp>
            <p:nvSpPr>
              <p:cNvPr id="142" name="Oval 486"/>
              <p:cNvSpPr>
                <a:spLocks noChangeArrowheads="1"/>
              </p:cNvSpPr>
              <p:nvPr/>
            </p:nvSpPr>
            <p:spPr bwMode="auto">
              <a:xfrm>
                <a:off x="1628337" y="4321838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3" name="TextBox 487"/>
              <p:cNvSpPr txBox="1">
                <a:spLocks noChangeArrowheads="1"/>
              </p:cNvSpPr>
              <p:nvPr/>
            </p:nvSpPr>
            <p:spPr bwMode="auto">
              <a:xfrm>
                <a:off x="1614533" y="4280420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  <p:sp>
          <p:nvSpPr>
            <p:cNvPr id="19" name="TextBox 488"/>
            <p:cNvSpPr txBox="1">
              <a:spLocks noChangeArrowheads="1"/>
            </p:cNvSpPr>
            <p:nvPr/>
          </p:nvSpPr>
          <p:spPr bwMode="auto">
            <a:xfrm>
              <a:off x="506451" y="4630837"/>
              <a:ext cx="203374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 Narrow" charset="0"/>
                  <a:cs typeface="Arial Narrow" charset="0"/>
                </a:rPr>
                <a:t>1. Bob manages      Netflix account</a:t>
              </a:r>
            </a:p>
          </p:txBody>
        </p:sp>
        <p:sp>
          <p:nvSpPr>
            <p:cNvPr id="20" name="TextBox 490"/>
            <p:cNvSpPr txBox="1">
              <a:spLocks noChangeArrowheads="1"/>
            </p:cNvSpPr>
            <p:nvPr/>
          </p:nvSpPr>
          <p:spPr bwMode="auto">
            <a:xfrm>
              <a:off x="154421" y="2614823"/>
              <a:ext cx="203374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 Narrow" charset="0"/>
                  <a:cs typeface="Arial Narrow" charset="0"/>
                </a:rPr>
                <a:t>Netflix registration,</a:t>
              </a:r>
            </a:p>
            <a:p>
              <a:r>
                <a:rPr lang="en-US" sz="1800" i="0">
                  <a:latin typeface="Arial Narrow" charset="0"/>
                  <a:cs typeface="Arial Narrow" charset="0"/>
                </a:rPr>
                <a:t>accounting servers</a:t>
              </a:r>
            </a:p>
          </p:txBody>
        </p:sp>
        <p:sp>
          <p:nvSpPr>
            <p:cNvPr id="21" name="Freeform 1287"/>
            <p:cNvSpPr>
              <a:spLocks/>
            </p:cNvSpPr>
            <p:nvPr/>
          </p:nvSpPr>
          <p:spPr bwMode="auto">
            <a:xfrm>
              <a:off x="2266011" y="1575222"/>
              <a:ext cx="3133006" cy="1506865"/>
            </a:xfrm>
            <a:custGeom>
              <a:avLst/>
              <a:gdLst>
                <a:gd name="T0" fmla="*/ 2147483647 w 10000"/>
                <a:gd name="T1" fmla="*/ 431104131 h 10000"/>
                <a:gd name="T2" fmla="*/ 2147483647 w 10000"/>
                <a:gd name="T3" fmla="*/ 2147483647 h 10000"/>
                <a:gd name="T4" fmla="*/ 2147483647 w 10000"/>
                <a:gd name="T5" fmla="*/ 2147483647 h 10000"/>
                <a:gd name="T6" fmla="*/ 2147483647 w 10000"/>
                <a:gd name="T7" fmla="*/ 2147483647 h 10000"/>
                <a:gd name="T8" fmla="*/ 2147483647 w 10000"/>
                <a:gd name="T9" fmla="*/ 2147483647 h 10000"/>
                <a:gd name="T10" fmla="*/ 2147483647 w 10000"/>
                <a:gd name="T11" fmla="*/ 2147483647 h 10000"/>
                <a:gd name="T12" fmla="*/ 2147483647 w 10000"/>
                <a:gd name="T13" fmla="*/ 2147483647 h 10000"/>
                <a:gd name="T14" fmla="*/ 2147483647 w 10000"/>
                <a:gd name="T15" fmla="*/ 2147483647 h 10000"/>
                <a:gd name="T16" fmla="*/ 2147483647 w 10000"/>
                <a:gd name="T17" fmla="*/ 2147483647 h 10000"/>
                <a:gd name="T18" fmla="*/ 2147483647 w 10000"/>
                <a:gd name="T19" fmla="*/ 2147483647 h 10000"/>
                <a:gd name="T20" fmla="*/ 2147483647 w 10000"/>
                <a:gd name="T21" fmla="*/ 2147483647 h 10000"/>
                <a:gd name="T22" fmla="*/ 2147483647 w 10000"/>
                <a:gd name="T23" fmla="*/ 2147483647 h 10000"/>
                <a:gd name="T24" fmla="*/ 2147483647 w 10000"/>
                <a:gd name="T25" fmla="*/ 2147483647 h 10000"/>
                <a:gd name="T26" fmla="*/ 2147483647 w 10000"/>
                <a:gd name="T27" fmla="*/ 2147483647 h 10000"/>
                <a:gd name="T28" fmla="*/ 2147483647 w 10000"/>
                <a:gd name="T29" fmla="*/ 2147483647 h 10000"/>
                <a:gd name="T30" fmla="*/ 2147483647 w 10000"/>
                <a:gd name="T31" fmla="*/ 739048569 h 10000"/>
                <a:gd name="T32" fmla="*/ 2147483647 w 10000"/>
                <a:gd name="T33" fmla="*/ 17097945 h 10000"/>
                <a:gd name="T34" fmla="*/ 2147483647 w 10000"/>
                <a:gd name="T35" fmla="*/ 431104131 h 100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0000">
                  <a:moveTo>
                    <a:pt x="6270" y="126"/>
                  </a:moveTo>
                  <a:cubicBezTo>
                    <a:pt x="5642" y="245"/>
                    <a:pt x="4469" y="528"/>
                    <a:pt x="3738" y="756"/>
                  </a:cubicBezTo>
                  <a:cubicBezTo>
                    <a:pt x="3007" y="984"/>
                    <a:pt x="2405" y="1322"/>
                    <a:pt x="1887" y="1495"/>
                  </a:cubicBezTo>
                  <a:cubicBezTo>
                    <a:pt x="1369" y="1668"/>
                    <a:pt x="1195" y="1105"/>
                    <a:pt x="629" y="1793"/>
                  </a:cubicBezTo>
                  <a:cubicBezTo>
                    <a:pt x="63" y="2481"/>
                    <a:pt x="218" y="3574"/>
                    <a:pt x="128" y="4417"/>
                  </a:cubicBezTo>
                  <a:cubicBezTo>
                    <a:pt x="39" y="5260"/>
                    <a:pt x="-87" y="6368"/>
                    <a:pt x="89" y="6848"/>
                  </a:cubicBezTo>
                  <a:cubicBezTo>
                    <a:pt x="265" y="7328"/>
                    <a:pt x="491" y="7223"/>
                    <a:pt x="1207" y="7298"/>
                  </a:cubicBezTo>
                  <a:cubicBezTo>
                    <a:pt x="1924" y="7374"/>
                    <a:pt x="3641" y="7133"/>
                    <a:pt x="4406" y="7298"/>
                  </a:cubicBezTo>
                  <a:cubicBezTo>
                    <a:pt x="5171" y="7463"/>
                    <a:pt x="5298" y="7868"/>
                    <a:pt x="5779" y="8288"/>
                  </a:cubicBezTo>
                  <a:cubicBezTo>
                    <a:pt x="6260" y="8709"/>
                    <a:pt x="6848" y="9549"/>
                    <a:pt x="7290" y="9819"/>
                  </a:cubicBezTo>
                  <a:cubicBezTo>
                    <a:pt x="7731" y="10089"/>
                    <a:pt x="8124" y="10014"/>
                    <a:pt x="8448" y="9879"/>
                  </a:cubicBezTo>
                  <a:cubicBezTo>
                    <a:pt x="8771" y="9744"/>
                    <a:pt x="9056" y="9549"/>
                    <a:pt x="9252" y="9008"/>
                  </a:cubicBezTo>
                  <a:cubicBezTo>
                    <a:pt x="9448" y="8469"/>
                    <a:pt x="9537" y="7418"/>
                    <a:pt x="9644" y="6639"/>
                  </a:cubicBezTo>
                  <a:cubicBezTo>
                    <a:pt x="9752" y="5858"/>
                    <a:pt x="9851" y="5168"/>
                    <a:pt x="9899" y="4327"/>
                  </a:cubicBezTo>
                  <a:cubicBezTo>
                    <a:pt x="9949" y="3486"/>
                    <a:pt x="10076" y="2256"/>
                    <a:pt x="9939" y="1566"/>
                  </a:cubicBezTo>
                  <a:cubicBezTo>
                    <a:pt x="9802" y="876"/>
                    <a:pt x="9478" y="471"/>
                    <a:pt x="9075" y="216"/>
                  </a:cubicBezTo>
                  <a:cubicBezTo>
                    <a:pt x="8674" y="-39"/>
                    <a:pt x="7997" y="20"/>
                    <a:pt x="7525" y="5"/>
                  </a:cubicBezTo>
                  <a:cubicBezTo>
                    <a:pt x="7055" y="-9"/>
                    <a:pt x="6898" y="5"/>
                    <a:pt x="6270" y="1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249"/>
            <p:cNvGrpSpPr>
              <a:grpSpLocks/>
            </p:cNvGrpSpPr>
            <p:nvPr/>
          </p:nvGrpSpPr>
          <p:grpSpPr bwMode="auto">
            <a:xfrm>
              <a:off x="2511660" y="1938896"/>
              <a:ext cx="365511" cy="637577"/>
              <a:chOff x="4140" y="429"/>
              <a:chExt cx="1425" cy="2396"/>
            </a:xfrm>
          </p:grpSpPr>
          <p:sp>
            <p:nvSpPr>
              <p:cNvPr id="110" name="Freeform 25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251"/>
              <p:cNvSpPr>
                <a:spLocks noChangeArrowheads="1"/>
              </p:cNvSpPr>
              <p:nvPr/>
            </p:nvSpPr>
            <p:spPr bwMode="auto">
              <a:xfrm>
                <a:off x="4202" y="444"/>
                <a:ext cx="1052" cy="226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12" name="Freeform 25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25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254"/>
              <p:cNvSpPr>
                <a:spLocks noChangeArrowheads="1"/>
              </p:cNvSpPr>
              <p:nvPr/>
            </p:nvSpPr>
            <p:spPr bwMode="auto">
              <a:xfrm>
                <a:off x="4214" y="694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115" name="Group 25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0" name="AutoShape 256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6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41" name="AutoShape 257"/>
                <p:cNvSpPr>
                  <a:spLocks noChangeArrowheads="1"/>
                </p:cNvSpPr>
                <p:nvPr/>
              </p:nvSpPr>
              <p:spPr bwMode="auto">
                <a:xfrm>
                  <a:off x="627" y="2588"/>
                  <a:ext cx="695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116" name="Rectangle 258"/>
              <p:cNvSpPr>
                <a:spLocks noChangeArrowheads="1"/>
              </p:cNvSpPr>
              <p:nvPr/>
            </p:nvSpPr>
            <p:spPr bwMode="auto">
              <a:xfrm>
                <a:off x="4227" y="1023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117" name="Group 25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8" name="AutoShape 260"/>
                <p:cNvSpPr>
                  <a:spLocks noChangeArrowheads="1"/>
                </p:cNvSpPr>
                <p:nvPr/>
              </p:nvSpPr>
              <p:spPr bwMode="auto">
                <a:xfrm>
                  <a:off x="614" y="2585"/>
                  <a:ext cx="726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39" name="AutoShape 261"/>
                <p:cNvSpPr>
                  <a:spLocks noChangeArrowheads="1"/>
                </p:cNvSpPr>
                <p:nvPr/>
              </p:nvSpPr>
              <p:spPr bwMode="auto">
                <a:xfrm>
                  <a:off x="629" y="2604"/>
                  <a:ext cx="695" cy="8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118" name="Rectangle 262"/>
              <p:cNvSpPr>
                <a:spLocks noChangeArrowheads="1"/>
              </p:cNvSpPr>
              <p:nvPr/>
            </p:nvSpPr>
            <p:spPr bwMode="auto">
              <a:xfrm>
                <a:off x="4214" y="1357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19" name="Rectangle 263"/>
              <p:cNvSpPr>
                <a:spLocks noChangeArrowheads="1"/>
              </p:cNvSpPr>
              <p:nvPr/>
            </p:nvSpPr>
            <p:spPr bwMode="auto">
              <a:xfrm>
                <a:off x="4227" y="1655"/>
                <a:ext cx="600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120" name="Group 26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6" name="AutoShape 265"/>
                <p:cNvSpPr>
                  <a:spLocks noChangeArrowheads="1"/>
                </p:cNvSpPr>
                <p:nvPr/>
              </p:nvSpPr>
              <p:spPr bwMode="auto">
                <a:xfrm>
                  <a:off x="613" y="2583"/>
                  <a:ext cx="717" cy="1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37" name="AutoShape 266"/>
                <p:cNvSpPr>
                  <a:spLocks noChangeArrowheads="1"/>
                </p:cNvSpPr>
                <p:nvPr/>
              </p:nvSpPr>
              <p:spPr bwMode="auto">
                <a:xfrm>
                  <a:off x="629" y="2599"/>
                  <a:ext cx="686" cy="9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121" name="Freeform 26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2" name="Group 26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4" name="AutoShape 26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5" cy="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35" name="AutoShape 270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4" cy="12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123" name="Rectangle 271"/>
              <p:cNvSpPr>
                <a:spLocks noChangeArrowheads="1"/>
              </p:cNvSpPr>
              <p:nvPr/>
            </p:nvSpPr>
            <p:spPr bwMode="auto">
              <a:xfrm>
                <a:off x="5248" y="444"/>
                <a:ext cx="68" cy="227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24" name="Freeform 27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27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Oval 274"/>
              <p:cNvSpPr>
                <a:spLocks noChangeArrowheads="1"/>
              </p:cNvSpPr>
              <p:nvPr/>
            </p:nvSpPr>
            <p:spPr bwMode="auto">
              <a:xfrm>
                <a:off x="5514" y="2609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27" name="Freeform 27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AutoShape 276"/>
              <p:cNvSpPr>
                <a:spLocks noChangeArrowheads="1"/>
              </p:cNvSpPr>
              <p:nvPr/>
            </p:nvSpPr>
            <p:spPr bwMode="auto">
              <a:xfrm>
                <a:off x="4140" y="2681"/>
                <a:ext cx="120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29" name="AutoShape 277"/>
              <p:cNvSpPr>
                <a:spLocks noChangeArrowheads="1"/>
              </p:cNvSpPr>
              <p:nvPr/>
            </p:nvSpPr>
            <p:spPr bwMode="auto">
              <a:xfrm>
                <a:off x="4202" y="2711"/>
                <a:ext cx="1077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30" name="Oval 278"/>
              <p:cNvSpPr>
                <a:spLocks noChangeArrowheads="1"/>
              </p:cNvSpPr>
              <p:nvPr/>
            </p:nvSpPr>
            <p:spPr bwMode="auto">
              <a:xfrm>
                <a:off x="4307" y="2383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31" name="Oval 279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132" name="Oval 280"/>
              <p:cNvSpPr>
                <a:spLocks noChangeArrowheads="1"/>
              </p:cNvSpPr>
              <p:nvPr/>
            </p:nvSpPr>
            <p:spPr bwMode="auto">
              <a:xfrm>
                <a:off x="4660" y="2383"/>
                <a:ext cx="161" cy="1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33" name="Rectangle 281"/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23" name="Group 249"/>
            <p:cNvGrpSpPr>
              <a:grpSpLocks/>
            </p:cNvGrpSpPr>
            <p:nvPr/>
          </p:nvGrpSpPr>
          <p:grpSpPr bwMode="auto">
            <a:xfrm>
              <a:off x="3948428" y="2105565"/>
              <a:ext cx="365511" cy="637577"/>
              <a:chOff x="4140" y="429"/>
              <a:chExt cx="1425" cy="2396"/>
            </a:xfrm>
          </p:grpSpPr>
          <p:sp>
            <p:nvSpPr>
              <p:cNvPr id="78" name="Freeform 25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251"/>
              <p:cNvSpPr>
                <a:spLocks noChangeArrowheads="1"/>
              </p:cNvSpPr>
              <p:nvPr/>
            </p:nvSpPr>
            <p:spPr bwMode="auto">
              <a:xfrm>
                <a:off x="4201" y="444"/>
                <a:ext cx="1052" cy="226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80" name="Freeform 25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25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254"/>
              <p:cNvSpPr>
                <a:spLocks noChangeArrowheads="1"/>
              </p:cNvSpPr>
              <p:nvPr/>
            </p:nvSpPr>
            <p:spPr bwMode="auto">
              <a:xfrm>
                <a:off x="4214" y="694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83" name="Group 25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8" name="AutoShape 256"/>
                <p:cNvSpPr>
                  <a:spLocks noChangeArrowheads="1"/>
                </p:cNvSpPr>
                <p:nvPr/>
              </p:nvSpPr>
              <p:spPr bwMode="auto">
                <a:xfrm>
                  <a:off x="603" y="2576"/>
                  <a:ext cx="734" cy="1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09" name="AutoShape 257"/>
                <p:cNvSpPr>
                  <a:spLocks noChangeArrowheads="1"/>
                </p:cNvSpPr>
                <p:nvPr/>
              </p:nvSpPr>
              <p:spPr bwMode="auto">
                <a:xfrm>
                  <a:off x="626" y="2588"/>
                  <a:ext cx="695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84" name="Rectangle 258"/>
              <p:cNvSpPr>
                <a:spLocks noChangeArrowheads="1"/>
              </p:cNvSpPr>
              <p:nvPr/>
            </p:nvSpPr>
            <p:spPr bwMode="auto">
              <a:xfrm>
                <a:off x="4226" y="1023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85" name="Group 25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6" name="AutoShape 260"/>
                <p:cNvSpPr>
                  <a:spLocks noChangeArrowheads="1"/>
                </p:cNvSpPr>
                <p:nvPr/>
              </p:nvSpPr>
              <p:spPr bwMode="auto">
                <a:xfrm>
                  <a:off x="613" y="2585"/>
                  <a:ext cx="726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07" name="AutoShape 261"/>
                <p:cNvSpPr>
                  <a:spLocks noChangeArrowheads="1"/>
                </p:cNvSpPr>
                <p:nvPr/>
              </p:nvSpPr>
              <p:spPr bwMode="auto">
                <a:xfrm>
                  <a:off x="628" y="2604"/>
                  <a:ext cx="695" cy="8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86" name="Rectangle 262"/>
              <p:cNvSpPr>
                <a:spLocks noChangeArrowheads="1"/>
              </p:cNvSpPr>
              <p:nvPr/>
            </p:nvSpPr>
            <p:spPr bwMode="auto">
              <a:xfrm>
                <a:off x="4214" y="1357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87" name="Rectangle 263"/>
              <p:cNvSpPr>
                <a:spLocks noChangeArrowheads="1"/>
              </p:cNvSpPr>
              <p:nvPr/>
            </p:nvSpPr>
            <p:spPr bwMode="auto">
              <a:xfrm>
                <a:off x="4226" y="1655"/>
                <a:ext cx="600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88" name="Group 26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4" name="AutoShape 265"/>
                <p:cNvSpPr>
                  <a:spLocks noChangeArrowheads="1"/>
                </p:cNvSpPr>
                <p:nvPr/>
              </p:nvSpPr>
              <p:spPr bwMode="auto">
                <a:xfrm>
                  <a:off x="612" y="2583"/>
                  <a:ext cx="717" cy="1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05" name="AutoShape 266"/>
                <p:cNvSpPr>
                  <a:spLocks noChangeArrowheads="1"/>
                </p:cNvSpPr>
                <p:nvPr/>
              </p:nvSpPr>
              <p:spPr bwMode="auto">
                <a:xfrm>
                  <a:off x="628" y="2599"/>
                  <a:ext cx="686" cy="9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89" name="Freeform 26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0" name="Group 26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2" name="AutoShape 269"/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5" cy="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103" name="AutoShape 270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4" cy="12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91" name="Rectangle 271"/>
              <p:cNvSpPr>
                <a:spLocks noChangeArrowheads="1"/>
              </p:cNvSpPr>
              <p:nvPr/>
            </p:nvSpPr>
            <p:spPr bwMode="auto">
              <a:xfrm>
                <a:off x="5247" y="444"/>
                <a:ext cx="68" cy="227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92" name="Freeform 27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27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Oval 274"/>
              <p:cNvSpPr>
                <a:spLocks noChangeArrowheads="1"/>
              </p:cNvSpPr>
              <p:nvPr/>
            </p:nvSpPr>
            <p:spPr bwMode="auto">
              <a:xfrm>
                <a:off x="5513" y="2610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95" name="Freeform 27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AutoShape 276"/>
              <p:cNvSpPr>
                <a:spLocks noChangeArrowheads="1"/>
              </p:cNvSpPr>
              <p:nvPr/>
            </p:nvSpPr>
            <p:spPr bwMode="auto">
              <a:xfrm>
                <a:off x="4140" y="2681"/>
                <a:ext cx="120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97" name="AutoShape 277"/>
              <p:cNvSpPr>
                <a:spLocks noChangeArrowheads="1"/>
              </p:cNvSpPr>
              <p:nvPr/>
            </p:nvSpPr>
            <p:spPr bwMode="auto">
              <a:xfrm>
                <a:off x="4201" y="2711"/>
                <a:ext cx="1077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98" name="Oval 278"/>
              <p:cNvSpPr>
                <a:spLocks noChangeArrowheads="1"/>
              </p:cNvSpPr>
              <p:nvPr/>
            </p:nvSpPr>
            <p:spPr bwMode="auto">
              <a:xfrm>
                <a:off x="4307" y="2383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99" name="Oval 279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100" name="Oval 280"/>
              <p:cNvSpPr>
                <a:spLocks noChangeArrowheads="1"/>
              </p:cNvSpPr>
              <p:nvPr/>
            </p:nvSpPr>
            <p:spPr bwMode="auto">
              <a:xfrm>
                <a:off x="4659" y="2383"/>
                <a:ext cx="161" cy="1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01" name="Rectangle 281"/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24" name="Group 249"/>
            <p:cNvGrpSpPr>
              <a:grpSpLocks/>
            </p:cNvGrpSpPr>
            <p:nvPr/>
          </p:nvGrpSpPr>
          <p:grpSpPr bwMode="auto">
            <a:xfrm>
              <a:off x="4486140" y="2372117"/>
              <a:ext cx="365511" cy="637577"/>
              <a:chOff x="4140" y="429"/>
              <a:chExt cx="1425" cy="2396"/>
            </a:xfrm>
          </p:grpSpPr>
          <p:sp>
            <p:nvSpPr>
              <p:cNvPr id="46" name="Freeform 25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251"/>
              <p:cNvSpPr>
                <a:spLocks noChangeArrowheads="1"/>
              </p:cNvSpPr>
              <p:nvPr/>
            </p:nvSpPr>
            <p:spPr bwMode="auto">
              <a:xfrm>
                <a:off x="4203" y="427"/>
                <a:ext cx="1052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48" name="Freeform 25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5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254"/>
              <p:cNvSpPr>
                <a:spLocks noChangeArrowheads="1"/>
              </p:cNvSpPr>
              <p:nvPr/>
            </p:nvSpPr>
            <p:spPr bwMode="auto">
              <a:xfrm>
                <a:off x="4215" y="689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51" name="Group 25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6" name="AutoShape 256"/>
                <p:cNvSpPr>
                  <a:spLocks noChangeArrowheads="1"/>
                </p:cNvSpPr>
                <p:nvPr/>
              </p:nvSpPr>
              <p:spPr bwMode="auto">
                <a:xfrm>
                  <a:off x="612" y="2560"/>
                  <a:ext cx="726" cy="1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77" name="AutoShape 257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5" cy="9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52" name="Rectangle 258"/>
              <p:cNvSpPr>
                <a:spLocks noChangeArrowheads="1"/>
              </p:cNvSpPr>
              <p:nvPr/>
            </p:nvSpPr>
            <p:spPr bwMode="auto">
              <a:xfrm>
                <a:off x="4228" y="1017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53" name="Group 25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" name="AutoShape 260"/>
                <p:cNvSpPr>
                  <a:spLocks noChangeArrowheads="1"/>
                </p:cNvSpPr>
                <p:nvPr/>
              </p:nvSpPr>
              <p:spPr bwMode="auto">
                <a:xfrm>
                  <a:off x="615" y="2567"/>
                  <a:ext cx="726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75" name="AutoShape 2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54" name="Rectangle 262"/>
              <p:cNvSpPr>
                <a:spLocks noChangeArrowheads="1"/>
              </p:cNvSpPr>
              <p:nvPr/>
            </p:nvSpPr>
            <p:spPr bwMode="auto">
              <a:xfrm>
                <a:off x="4215" y="1357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55" name="Rectangle 263"/>
              <p:cNvSpPr>
                <a:spLocks noChangeArrowheads="1"/>
              </p:cNvSpPr>
              <p:nvPr/>
            </p:nvSpPr>
            <p:spPr bwMode="auto">
              <a:xfrm>
                <a:off x="4228" y="1656"/>
                <a:ext cx="600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grpSp>
            <p:nvGrpSpPr>
              <p:cNvPr id="56" name="Group 26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2" name="AutoShape 265"/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17" cy="1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73" name="AutoShape 266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6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57" name="Freeform 26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8" name="Group 26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0" name="AutoShape 269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71" name="AutoShape 270"/>
                <p:cNvSpPr>
                  <a:spLocks noChangeArrowheads="1"/>
                </p:cNvSpPr>
                <p:nvPr/>
              </p:nvSpPr>
              <p:spPr bwMode="auto">
                <a:xfrm>
                  <a:off x="633" y="2586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59" name="Rectangle 271"/>
              <p:cNvSpPr>
                <a:spLocks noChangeArrowheads="1"/>
              </p:cNvSpPr>
              <p:nvPr/>
            </p:nvSpPr>
            <p:spPr bwMode="auto">
              <a:xfrm>
                <a:off x="5249" y="427"/>
                <a:ext cx="68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0" name="Freeform 27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27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Oval 274"/>
              <p:cNvSpPr>
                <a:spLocks noChangeArrowheads="1"/>
              </p:cNvSpPr>
              <p:nvPr/>
            </p:nvSpPr>
            <p:spPr bwMode="auto">
              <a:xfrm>
                <a:off x="5515" y="2610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3" name="Freeform 27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AutoShape 276"/>
              <p:cNvSpPr>
                <a:spLocks noChangeArrowheads="1"/>
              </p:cNvSpPr>
              <p:nvPr/>
            </p:nvSpPr>
            <p:spPr bwMode="auto">
              <a:xfrm>
                <a:off x="4141" y="2682"/>
                <a:ext cx="120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5" name="AutoShape 277"/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7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6" name="Oval 278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7" name="Oval 279"/>
              <p:cNvSpPr>
                <a:spLocks noChangeArrowheads="1"/>
              </p:cNvSpPr>
              <p:nvPr/>
            </p:nvSpPr>
            <p:spPr bwMode="auto">
              <a:xfrm>
                <a:off x="4488" y="2383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68" name="Oval 280"/>
              <p:cNvSpPr>
                <a:spLocks noChangeArrowheads="1"/>
              </p:cNvSpPr>
              <p:nvPr/>
            </p:nvSpPr>
            <p:spPr bwMode="auto">
              <a:xfrm>
                <a:off x="4661" y="2377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69" name="Rectangle 281"/>
              <p:cNvSpPr>
                <a:spLocks noChangeArrowheads="1"/>
              </p:cNvSpPr>
              <p:nvPr/>
            </p:nvSpPr>
            <p:spPr bwMode="auto">
              <a:xfrm>
                <a:off x="5063" y="1835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25" name="TextBox 491"/>
            <p:cNvSpPr txBox="1">
              <a:spLocks noChangeArrowheads="1"/>
            </p:cNvSpPr>
            <p:nvPr/>
          </p:nvSpPr>
          <p:spPr bwMode="auto">
            <a:xfrm>
              <a:off x="3094580" y="1710862"/>
              <a:ext cx="15006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 Narrow" charset="0"/>
                  <a:cs typeface="Arial Narrow" charset="0"/>
                </a:rPr>
                <a:t>Amazon cloud</a:t>
              </a:r>
            </a:p>
          </p:txBody>
        </p:sp>
        <p:sp>
          <p:nvSpPr>
            <p:cNvPr id="26" name="TextBox 492"/>
            <p:cNvSpPr txBox="1">
              <a:spLocks noChangeArrowheads="1"/>
            </p:cNvSpPr>
            <p:nvPr/>
          </p:nvSpPr>
          <p:spPr bwMode="auto">
            <a:xfrm>
              <a:off x="6828944" y="2048758"/>
              <a:ext cx="15006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 Narrow" charset="0"/>
                  <a:cs typeface="Arial Narrow" charset="0"/>
                </a:rPr>
                <a:t>Akamai CDN </a:t>
              </a:r>
            </a:p>
          </p:txBody>
        </p:sp>
        <p:sp>
          <p:nvSpPr>
            <p:cNvPr id="27" name="TextBox 493"/>
            <p:cNvSpPr txBox="1">
              <a:spLocks noChangeArrowheads="1"/>
            </p:cNvSpPr>
            <p:nvPr/>
          </p:nvSpPr>
          <p:spPr bwMode="auto">
            <a:xfrm>
              <a:off x="6653116" y="3542437"/>
              <a:ext cx="15006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 Narrow" charset="0"/>
                  <a:cs typeface="Arial Narrow" charset="0"/>
                </a:rPr>
                <a:t>Limelight CDN </a:t>
              </a:r>
            </a:p>
          </p:txBody>
        </p:sp>
        <p:sp>
          <p:nvSpPr>
            <p:cNvPr id="28" name="TextBox 494"/>
            <p:cNvSpPr txBox="1">
              <a:spLocks noChangeArrowheads="1"/>
            </p:cNvSpPr>
            <p:nvPr/>
          </p:nvSpPr>
          <p:spPr bwMode="auto">
            <a:xfrm>
              <a:off x="6648540" y="5064654"/>
              <a:ext cx="15006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 Narrow" charset="0"/>
                  <a:cs typeface="Arial Narrow" charset="0"/>
                </a:rPr>
                <a:t>Level-3 CDN </a:t>
              </a:r>
            </a:p>
          </p:txBody>
        </p:sp>
        <p:cxnSp>
          <p:nvCxnSpPr>
            <p:cNvPr id="29" name="Straight Arrow Connector 495"/>
            <p:cNvCxnSpPr>
              <a:cxnSpLocks noChangeShapeType="1"/>
            </p:cNvCxnSpPr>
            <p:nvPr/>
          </p:nvCxnSpPr>
          <p:spPr bwMode="auto">
            <a:xfrm flipH="1">
              <a:off x="3239464" y="2732008"/>
              <a:ext cx="7361" cy="23762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500"/>
            <p:cNvGrpSpPr>
              <a:grpSpLocks/>
            </p:cNvGrpSpPr>
            <p:nvPr/>
          </p:nvGrpSpPr>
          <p:grpSpPr bwMode="auto">
            <a:xfrm>
              <a:off x="3079842" y="3705105"/>
              <a:ext cx="317511" cy="369332"/>
              <a:chOff x="1614533" y="4280420"/>
              <a:chExt cx="317511" cy="369332"/>
            </a:xfrm>
          </p:grpSpPr>
          <p:sp>
            <p:nvSpPr>
              <p:cNvPr id="44" name="Oval 501"/>
              <p:cNvSpPr>
                <a:spLocks noChangeArrowheads="1"/>
              </p:cNvSpPr>
              <p:nvPr/>
            </p:nvSpPr>
            <p:spPr bwMode="auto">
              <a:xfrm>
                <a:off x="1628337" y="4321838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" name="TextBox 502"/>
              <p:cNvSpPr txBox="1">
                <a:spLocks noChangeArrowheads="1"/>
              </p:cNvSpPr>
              <p:nvPr/>
            </p:nvSpPr>
            <p:spPr bwMode="auto">
              <a:xfrm>
                <a:off x="1614533" y="4280420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31" name="TextBox 503"/>
            <p:cNvSpPr txBox="1">
              <a:spLocks noChangeArrowheads="1"/>
            </p:cNvSpPr>
            <p:nvPr/>
          </p:nvSpPr>
          <p:spPr bwMode="auto">
            <a:xfrm>
              <a:off x="1814785" y="3399151"/>
              <a:ext cx="203374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 Narrow" charset="0"/>
                  <a:cs typeface="Arial Narrow" charset="0"/>
                </a:rPr>
                <a:t>2. Bob browses</a:t>
              </a:r>
            </a:p>
            <a:p>
              <a:r>
                <a:rPr lang="en-US" sz="1800" i="0">
                  <a:latin typeface="Arial Narrow" charset="0"/>
                  <a:cs typeface="Arial Narrow" charset="0"/>
                </a:rPr>
                <a:t>Netflix video</a:t>
              </a:r>
            </a:p>
          </p:txBody>
        </p:sp>
        <p:cxnSp>
          <p:nvCxnSpPr>
            <p:cNvPr id="32" name="Straight Arrow Connector 504"/>
            <p:cNvCxnSpPr>
              <a:cxnSpLocks noChangeShapeType="1"/>
            </p:cNvCxnSpPr>
            <p:nvPr/>
          </p:nvCxnSpPr>
          <p:spPr bwMode="auto">
            <a:xfrm flipH="1">
              <a:off x="3553421" y="2827332"/>
              <a:ext cx="2784" cy="23522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3" name="Group 506"/>
            <p:cNvGrpSpPr>
              <a:grpSpLocks/>
            </p:cNvGrpSpPr>
            <p:nvPr/>
          </p:nvGrpSpPr>
          <p:grpSpPr bwMode="auto">
            <a:xfrm>
              <a:off x="3379531" y="3862063"/>
              <a:ext cx="317511" cy="369332"/>
              <a:chOff x="1614533" y="4280420"/>
              <a:chExt cx="317511" cy="369332"/>
            </a:xfrm>
          </p:grpSpPr>
          <p:sp>
            <p:nvSpPr>
              <p:cNvPr id="42" name="Oval 507"/>
              <p:cNvSpPr>
                <a:spLocks noChangeArrowheads="1"/>
              </p:cNvSpPr>
              <p:nvPr/>
            </p:nvSpPr>
            <p:spPr bwMode="auto">
              <a:xfrm>
                <a:off x="1628337" y="4321838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" name="TextBox 508"/>
              <p:cNvSpPr txBox="1">
                <a:spLocks noChangeArrowheads="1"/>
              </p:cNvSpPr>
              <p:nvPr/>
            </p:nvSpPr>
            <p:spPr bwMode="auto">
              <a:xfrm>
                <a:off x="1614533" y="4280420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34" name="TextBox 509"/>
            <p:cNvSpPr txBox="1">
              <a:spLocks noChangeArrowheads="1"/>
            </p:cNvSpPr>
            <p:nvPr/>
          </p:nvSpPr>
          <p:spPr bwMode="auto">
            <a:xfrm>
              <a:off x="3565512" y="3037869"/>
              <a:ext cx="178602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 Narrow" charset="0"/>
                  <a:cs typeface="Arial Narrow" charset="0"/>
                </a:rPr>
                <a:t>3. Manifest file</a:t>
              </a:r>
            </a:p>
            <a:p>
              <a:r>
                <a:rPr lang="en-US" sz="1800" i="0">
                  <a:latin typeface="Arial Narrow" charset="0"/>
                  <a:cs typeface="Arial Narrow" charset="0"/>
                </a:rPr>
                <a:t>returned for </a:t>
              </a:r>
            </a:p>
            <a:p>
              <a:r>
                <a:rPr lang="en-US" sz="1800" i="0">
                  <a:latin typeface="Arial Narrow" charset="0"/>
                  <a:cs typeface="Arial Narrow" charset="0"/>
                </a:rPr>
                <a:t>requested video</a:t>
              </a:r>
            </a:p>
          </p:txBody>
        </p:sp>
        <p:sp>
          <p:nvSpPr>
            <p:cNvPr id="35" name="Right Arrow 34"/>
            <p:cNvSpPr/>
            <p:nvPr/>
          </p:nvSpPr>
          <p:spPr>
            <a:xfrm rot="9527663">
              <a:off x="3594227" y="4775572"/>
              <a:ext cx="2470739" cy="374549"/>
            </a:xfrm>
            <a:prstGeom prst="rightArrow">
              <a:avLst/>
            </a:prstGeom>
            <a:gradFill flip="none" rotWithShape="1">
              <a:gsLst>
                <a:gs pos="0">
                  <a:srgbClr val="000090"/>
                </a:gs>
                <a:gs pos="100000">
                  <a:srgbClr val="FFFFFF"/>
                </a:gs>
              </a:gsLst>
              <a:lin ang="10260000" scaled="0"/>
              <a:tileRect/>
            </a:gradFill>
            <a:ln w="15875">
              <a:gradFill flip="none" rotWithShape="1">
                <a:gsLst>
                  <a:gs pos="0">
                    <a:srgbClr val="000090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pitchFamily="66" charset="0"/>
              </a:endParaRPr>
            </a:p>
          </p:txBody>
        </p:sp>
        <p:cxnSp>
          <p:nvCxnSpPr>
            <p:cNvPr id="36" name="Straight Arrow Connector 513"/>
            <p:cNvCxnSpPr>
              <a:cxnSpLocks noChangeShapeType="1"/>
            </p:cNvCxnSpPr>
            <p:nvPr/>
          </p:nvCxnSpPr>
          <p:spPr bwMode="auto">
            <a:xfrm flipV="1">
              <a:off x="3910192" y="4409096"/>
              <a:ext cx="1826660" cy="727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Box 516"/>
            <p:cNvSpPr txBox="1">
              <a:spLocks noChangeArrowheads="1"/>
            </p:cNvSpPr>
            <p:nvPr/>
          </p:nvSpPr>
          <p:spPr bwMode="auto">
            <a:xfrm>
              <a:off x="4131764" y="5259263"/>
              <a:ext cx="1786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 Narrow" charset="0"/>
                  <a:cs typeface="Arial Narrow" charset="0"/>
                </a:rPr>
                <a:t>4. DASH streaming</a:t>
              </a:r>
            </a:p>
          </p:txBody>
        </p:sp>
        <p:cxnSp>
          <p:nvCxnSpPr>
            <p:cNvPr id="38" name="Straight Arrow Connector 517"/>
            <p:cNvCxnSpPr>
              <a:cxnSpLocks noChangeShapeType="1"/>
            </p:cNvCxnSpPr>
            <p:nvPr/>
          </p:nvCxnSpPr>
          <p:spPr bwMode="auto">
            <a:xfrm>
              <a:off x="4966230" y="2497061"/>
              <a:ext cx="1312912" cy="14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Arrow Connector 521"/>
            <p:cNvCxnSpPr>
              <a:cxnSpLocks noChangeShapeType="1"/>
            </p:cNvCxnSpPr>
            <p:nvPr/>
          </p:nvCxnSpPr>
          <p:spPr bwMode="auto">
            <a:xfrm>
              <a:off x="5009043" y="2539868"/>
              <a:ext cx="1108541" cy="11940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523"/>
            <p:cNvCxnSpPr>
              <a:cxnSpLocks noChangeShapeType="1"/>
            </p:cNvCxnSpPr>
            <p:nvPr/>
          </p:nvCxnSpPr>
          <p:spPr bwMode="auto">
            <a:xfrm>
              <a:off x="4966230" y="2554137"/>
              <a:ext cx="1493853" cy="25638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Box 527"/>
            <p:cNvSpPr txBox="1">
              <a:spLocks noChangeArrowheads="1"/>
            </p:cNvSpPr>
            <p:nvPr/>
          </p:nvSpPr>
          <p:spPr bwMode="auto">
            <a:xfrm>
              <a:off x="4849881" y="1568171"/>
              <a:ext cx="203374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>
                  <a:latin typeface="Arial Narrow" charset="0"/>
                  <a:cs typeface="Arial Narrow" charset="0"/>
                </a:rPr>
                <a:t>upload copies of multiple versions of video to CDNs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24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627312" y="2511425"/>
            <a:ext cx="1584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Firefox browser</a:t>
            </a:r>
            <a:endParaRPr lang="en-US" sz="240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570537" y="3892550"/>
            <a:ext cx="13462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 sz="2400"/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2881312" y="5273675"/>
            <a:ext cx="1525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iphone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Safari browser</a:t>
            </a:r>
            <a:endParaRPr lang="en-US" sz="2400"/>
          </a:p>
        </p:txBody>
      </p: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3840162" y="2192337"/>
            <a:ext cx="2101850" cy="946150"/>
            <a:chOff x="3640" y="1346"/>
            <a:chExt cx="1324" cy="596"/>
          </a:xfrm>
        </p:grpSpPr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3951287" y="2400300"/>
            <a:ext cx="1971675" cy="904875"/>
            <a:chOff x="4141" y="394"/>
            <a:chExt cx="1242" cy="570"/>
          </a:xfrm>
        </p:grpSpPr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17" name="Group 37"/>
          <p:cNvGrpSpPr>
            <a:grpSpLocks/>
          </p:cNvGrpSpPr>
          <p:nvPr/>
        </p:nvGrpSpPr>
        <p:grpSpPr bwMode="auto">
          <a:xfrm rot="-3183056">
            <a:off x="3816350" y="3686175"/>
            <a:ext cx="2101850" cy="946150"/>
            <a:chOff x="3640" y="1346"/>
            <a:chExt cx="1324" cy="596"/>
          </a:xfrm>
        </p:grpSpPr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20" name="Group 40"/>
          <p:cNvGrpSpPr>
            <a:grpSpLocks/>
          </p:cNvGrpSpPr>
          <p:nvPr/>
        </p:nvGrpSpPr>
        <p:grpSpPr bwMode="auto">
          <a:xfrm rot="-3264937">
            <a:off x="3862387" y="3925887"/>
            <a:ext cx="1971675" cy="904875"/>
            <a:chOff x="4141" y="394"/>
            <a:chExt cx="1242" cy="570"/>
          </a:xfrm>
        </p:grpSpPr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pic>
        <p:nvPicPr>
          <p:cNvPr id="23" name="Picture 43" descr="iphone_stylized_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7" y="4341812"/>
            <a:ext cx="3825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44"/>
          <p:cNvGrpSpPr>
            <a:grpSpLocks/>
          </p:cNvGrpSpPr>
          <p:nvPr/>
        </p:nvGrpSpPr>
        <p:grpSpPr bwMode="auto">
          <a:xfrm>
            <a:off x="2819400" y="1524000"/>
            <a:ext cx="1066800" cy="1079500"/>
            <a:chOff x="-44" y="1473"/>
            <a:chExt cx="981" cy="1105"/>
          </a:xfrm>
        </p:grpSpPr>
        <p:pic>
          <p:nvPicPr>
            <p:cNvPr id="2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47"/>
          <p:cNvGrpSpPr>
            <a:grpSpLocks/>
          </p:cNvGrpSpPr>
          <p:nvPr/>
        </p:nvGrpSpPr>
        <p:grpSpPr bwMode="auto">
          <a:xfrm>
            <a:off x="5940425" y="2689225"/>
            <a:ext cx="695325" cy="1282700"/>
            <a:chOff x="4140" y="429"/>
            <a:chExt cx="1425" cy="2396"/>
          </a:xfrm>
        </p:grpSpPr>
        <p:sp>
          <p:nvSpPr>
            <p:cNvPr id="28" name="Freeform 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49"/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" name="Freeform 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52"/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3" name="Group 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" name="AutoShape 54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" name="AutoShape 55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4" name="Rectangle 56"/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5" name="Group 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" name="AutoShape 58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7" name="AutoShape 59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6" name="Rectangle 60"/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" name="Rectangle 61"/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8" name="Group 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" name="AutoShape 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5" name="AutoShape 64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9" name="Freeform 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" name="Group 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" name="AutoShape 6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3" name="AutoShape 68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" name="Rectangle 69"/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" name="Freeform 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72"/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" name="Freeform 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AutoShape 74"/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" name="AutoShape 75"/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" name="Oval 76"/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9" name="Oval 77"/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0" name="Oval 78"/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" name="Rectangle 79"/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77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0" rIns="0"/>
          <a:lstStyle/>
          <a:p>
            <a:r>
              <a:rPr lang="en-US" sz="4000" dirty="0"/>
              <a:t>Web Caches (Proxy Server)</a:t>
            </a:r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Goal: Satisfy client request without involving  origin server</a:t>
            </a:r>
          </a:p>
          <a:p>
            <a:r>
              <a:rPr lang="en-US" dirty="0"/>
              <a:t>Browser configured</a:t>
            </a:r>
            <a:br>
              <a:rPr lang="en-US" dirty="0"/>
            </a:br>
            <a:r>
              <a:rPr lang="en-US" dirty="0"/>
              <a:t> to access web via</a:t>
            </a:r>
            <a:br>
              <a:rPr lang="en-US" dirty="0"/>
            </a:br>
            <a:r>
              <a:rPr lang="en-US" dirty="0"/>
              <a:t> cache</a:t>
            </a:r>
          </a:p>
          <a:p>
            <a:r>
              <a:rPr lang="en-US" dirty="0"/>
              <a:t>All HTTP requests </a:t>
            </a:r>
            <a:br>
              <a:rPr lang="en-US" dirty="0"/>
            </a:br>
            <a:r>
              <a:rPr lang="en-US" dirty="0"/>
              <a:t>are directed to cache</a:t>
            </a:r>
          </a:p>
          <a:p>
            <a:pPr lvl="1"/>
            <a:r>
              <a:rPr lang="en-US" dirty="0"/>
              <a:t>Object in cache: </a:t>
            </a:r>
            <a:br>
              <a:rPr lang="en-US" dirty="0"/>
            </a:br>
            <a:r>
              <a:rPr lang="en-US" dirty="0"/>
              <a:t>cache returns it</a:t>
            </a:r>
          </a:p>
          <a:p>
            <a:pPr lvl="1"/>
            <a:r>
              <a:rPr lang="en-US" dirty="0"/>
              <a:t>Else cache requests object from origin server,</a:t>
            </a:r>
            <a:br>
              <a:rPr lang="en-US" dirty="0"/>
            </a:br>
            <a:r>
              <a:rPr lang="en-US" dirty="0"/>
              <a:t> potentially stores it and forwards it to </a:t>
            </a:r>
            <a:r>
              <a:rPr lang="en-US" dirty="0" err="1"/>
              <a:t>clent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8" name="Group 171"/>
          <p:cNvGrpSpPr>
            <a:grpSpLocks/>
          </p:cNvGrpSpPr>
          <p:nvPr/>
        </p:nvGrpSpPr>
        <p:grpSpPr bwMode="auto">
          <a:xfrm>
            <a:off x="4027488" y="2349500"/>
            <a:ext cx="687387" cy="763588"/>
            <a:chOff x="-44" y="1473"/>
            <a:chExt cx="981" cy="1105"/>
          </a:xfrm>
        </p:grpSpPr>
        <p:pic>
          <p:nvPicPr>
            <p:cNvPr id="9" name="Picture 172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Freeform 17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102"/>
          <p:cNvGrpSpPr>
            <a:grpSpLocks/>
          </p:cNvGrpSpPr>
          <p:nvPr/>
        </p:nvGrpSpPr>
        <p:grpSpPr bwMode="auto">
          <a:xfrm>
            <a:off x="4092575" y="4222750"/>
            <a:ext cx="687388" cy="763588"/>
            <a:chOff x="-44" y="1473"/>
            <a:chExt cx="981" cy="1105"/>
          </a:xfrm>
        </p:grpSpPr>
        <p:pic>
          <p:nvPicPr>
            <p:cNvPr id="12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138"/>
          <p:cNvGrpSpPr>
            <a:grpSpLocks/>
          </p:cNvGrpSpPr>
          <p:nvPr/>
        </p:nvGrpSpPr>
        <p:grpSpPr bwMode="auto">
          <a:xfrm>
            <a:off x="6230938" y="3111500"/>
            <a:ext cx="400050" cy="715963"/>
            <a:chOff x="4140" y="429"/>
            <a:chExt cx="1425" cy="2396"/>
          </a:xfrm>
        </p:grpSpPr>
        <p:sp>
          <p:nvSpPr>
            <p:cNvPr id="15" name="Freeform 13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0"/>
            <p:cNvSpPr>
              <a:spLocks noChangeArrowheads="1"/>
            </p:cNvSpPr>
            <p:nvPr/>
          </p:nvSpPr>
          <p:spPr bwMode="auto">
            <a:xfrm>
              <a:off x="4208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Freeform 14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4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43"/>
            <p:cNvSpPr>
              <a:spLocks noChangeArrowheads="1"/>
            </p:cNvSpPr>
            <p:nvPr/>
          </p:nvSpPr>
          <p:spPr bwMode="auto">
            <a:xfrm>
              <a:off x="4214" y="695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0" name="Group 14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" name="AutoShape 14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" name="AutoShape 146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7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" name="Rectangle 147"/>
            <p:cNvSpPr>
              <a:spLocks noChangeArrowheads="1"/>
            </p:cNvSpPr>
            <p:nvPr/>
          </p:nvSpPr>
          <p:spPr bwMode="auto">
            <a:xfrm>
              <a:off x="4225" y="101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2" name="Group 14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" name="AutoShape 14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" name="AutoShape 150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2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3" name="Rectangle 151"/>
            <p:cNvSpPr>
              <a:spLocks noChangeArrowheads="1"/>
            </p:cNvSpPr>
            <p:nvPr/>
          </p:nvSpPr>
          <p:spPr bwMode="auto">
            <a:xfrm>
              <a:off x="4219" y="135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" name="Rectangle 152"/>
            <p:cNvSpPr>
              <a:spLocks noChangeArrowheads="1"/>
            </p:cNvSpPr>
            <p:nvPr/>
          </p:nvSpPr>
          <p:spPr bwMode="auto">
            <a:xfrm>
              <a:off x="4230" y="1656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5" name="Group 15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1" name="AutoShape 15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2" name="AutoShape 155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6" name="Freeform 1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" name="Group 15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" name="AutoShape 158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0" name="AutoShape 159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8" name="Rectangle 160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" name="Freeform 16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6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163"/>
            <p:cNvSpPr>
              <a:spLocks noChangeArrowheads="1"/>
            </p:cNvSpPr>
            <p:nvPr/>
          </p:nvSpPr>
          <p:spPr bwMode="auto">
            <a:xfrm>
              <a:off x="5520" y="2612"/>
              <a:ext cx="45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" name="Freeform 16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165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4" name="AutoShape 166"/>
            <p:cNvSpPr>
              <a:spLocks noChangeArrowheads="1"/>
            </p:cNvSpPr>
            <p:nvPr/>
          </p:nvSpPr>
          <p:spPr bwMode="auto">
            <a:xfrm>
              <a:off x="4208" y="2713"/>
              <a:ext cx="1069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5" name="Oval 167"/>
            <p:cNvSpPr>
              <a:spLocks noChangeArrowheads="1"/>
            </p:cNvSpPr>
            <p:nvPr/>
          </p:nvSpPr>
          <p:spPr bwMode="auto">
            <a:xfrm>
              <a:off x="4310" y="2384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" name="Oval 168"/>
            <p:cNvSpPr>
              <a:spLocks noChangeArrowheads="1"/>
            </p:cNvSpPr>
            <p:nvPr/>
          </p:nvSpPr>
          <p:spPr bwMode="auto">
            <a:xfrm>
              <a:off x="4485" y="2384"/>
              <a:ext cx="158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37" name="Oval 169"/>
            <p:cNvSpPr>
              <a:spLocks noChangeArrowheads="1"/>
            </p:cNvSpPr>
            <p:nvPr/>
          </p:nvSpPr>
          <p:spPr bwMode="auto">
            <a:xfrm>
              <a:off x="4660" y="2379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8" name="Rectangle 170"/>
            <p:cNvSpPr>
              <a:spLocks noChangeArrowheads="1"/>
            </p:cNvSpPr>
            <p:nvPr/>
          </p:nvSpPr>
          <p:spPr bwMode="auto">
            <a:xfrm>
              <a:off x="5062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7" name="Group 105"/>
          <p:cNvGrpSpPr>
            <a:grpSpLocks/>
          </p:cNvGrpSpPr>
          <p:nvPr/>
        </p:nvGrpSpPr>
        <p:grpSpPr bwMode="auto">
          <a:xfrm>
            <a:off x="8178800" y="2490788"/>
            <a:ext cx="433388" cy="715962"/>
            <a:chOff x="4140" y="429"/>
            <a:chExt cx="1425" cy="2396"/>
          </a:xfrm>
        </p:grpSpPr>
        <p:sp>
          <p:nvSpPr>
            <p:cNvPr id="48" name="Freeform 10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107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0" name="Freeform 10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0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110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53" name="Group 11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8" name="AutoShape 11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9" name="AutoShape 113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4" name="Rectangle 114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55" name="Group 11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6" name="AutoShape 11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7" name="AutoShape 117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6" name="Rectangle 118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" name="Rectangle 119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58" name="Group 12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4" name="AutoShape 121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5" name="AutoShape 122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9" name="Freeform 12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" name="Group 12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" name="AutoShape 12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" name="AutoShape 126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61" name="Rectangle 127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" name="Freeform 12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2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130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5" name="Freeform 13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AutoShape 132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" name="AutoShape 133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" name="Oval 134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" name="Oval 135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70" name="Oval 136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" name="Rectangle 137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171950" y="3022600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client</a:t>
            </a:r>
            <a:endParaRPr lang="en-US" sz="2400"/>
          </a:p>
        </p:txBody>
      </p:sp>
      <p:sp>
        <p:nvSpPr>
          <p:cNvPr id="81" name="Text Box 8"/>
          <p:cNvSpPr txBox="1">
            <a:spLocks noChangeArrowheads="1"/>
          </p:cNvSpPr>
          <p:nvPr/>
        </p:nvSpPr>
        <p:spPr bwMode="auto">
          <a:xfrm>
            <a:off x="5957888" y="2428875"/>
            <a:ext cx="88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proxy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server</a:t>
            </a:r>
            <a:endParaRPr lang="en-US" sz="2400"/>
          </a:p>
        </p:txBody>
      </p:sp>
      <p:sp>
        <p:nvSpPr>
          <p:cNvPr id="82" name="Text Box 21"/>
          <p:cNvSpPr txBox="1">
            <a:spLocks noChangeArrowheads="1"/>
          </p:cNvSpPr>
          <p:nvPr/>
        </p:nvSpPr>
        <p:spPr bwMode="auto">
          <a:xfrm>
            <a:off x="4294188" y="4994275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client</a:t>
            </a:r>
            <a:endParaRPr lang="en-US" sz="2400"/>
          </a:p>
        </p:txBody>
      </p:sp>
      <p:grpSp>
        <p:nvGrpSpPr>
          <p:cNvPr id="83" name="Group 53"/>
          <p:cNvGrpSpPr>
            <a:grpSpLocks/>
          </p:cNvGrpSpPr>
          <p:nvPr/>
        </p:nvGrpSpPr>
        <p:grpSpPr bwMode="auto">
          <a:xfrm>
            <a:off x="4597400" y="3749675"/>
            <a:ext cx="1563688" cy="760413"/>
            <a:chOff x="2896" y="2580"/>
            <a:chExt cx="985" cy="479"/>
          </a:xfrm>
        </p:grpSpPr>
        <p:sp>
          <p:nvSpPr>
            <p:cNvPr id="84" name="Line 19"/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23"/>
            <p:cNvSpPr txBox="1">
              <a:spLocks noChangeArrowheads="1"/>
            </p:cNvSpPr>
            <p:nvPr/>
          </p:nvSpPr>
          <p:spPr bwMode="auto">
            <a:xfrm rot="-1692639">
              <a:off x="2896" y="264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86" name="Group 54"/>
          <p:cNvGrpSpPr>
            <a:grpSpLocks/>
          </p:cNvGrpSpPr>
          <p:nvPr/>
        </p:nvGrpSpPr>
        <p:grpSpPr bwMode="auto">
          <a:xfrm>
            <a:off x="4781550" y="3836988"/>
            <a:ext cx="1604963" cy="785812"/>
            <a:chOff x="3012" y="2635"/>
            <a:chExt cx="1011" cy="495"/>
          </a:xfrm>
        </p:grpSpPr>
        <p:sp>
          <p:nvSpPr>
            <p:cNvPr id="87" name="Line 20"/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Text Box 25"/>
            <p:cNvSpPr txBox="1">
              <a:spLocks noChangeArrowheads="1"/>
            </p:cNvSpPr>
            <p:nvPr/>
          </p:nvSpPr>
          <p:spPr bwMode="auto">
            <a:xfrm rot="-1737783">
              <a:off x="3012" y="2847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89" name="Group 49"/>
          <p:cNvGrpSpPr>
            <a:grpSpLocks/>
          </p:cNvGrpSpPr>
          <p:nvPr/>
        </p:nvGrpSpPr>
        <p:grpSpPr bwMode="auto">
          <a:xfrm>
            <a:off x="4765675" y="2778125"/>
            <a:ext cx="3251200" cy="730250"/>
            <a:chOff x="3002" y="1979"/>
            <a:chExt cx="2048" cy="460"/>
          </a:xfrm>
        </p:grpSpPr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22"/>
            <p:cNvSpPr txBox="1">
              <a:spLocks noChangeArrowheads="1"/>
            </p:cNvSpPr>
            <p:nvPr/>
          </p:nvSpPr>
          <p:spPr bwMode="auto">
            <a:xfrm rot="1422049">
              <a:off x="3083" y="200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92" name="Text Box 45"/>
            <p:cNvSpPr txBox="1">
              <a:spLocks noChangeArrowheads="1"/>
            </p:cNvSpPr>
            <p:nvPr/>
          </p:nvSpPr>
          <p:spPr bwMode="auto">
            <a:xfrm rot="-1419968">
              <a:off x="4114" y="201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sp>
        <p:nvSpPr>
          <p:cNvPr id="93" name="Text Box 47"/>
          <p:cNvSpPr txBox="1">
            <a:spLocks noChangeArrowheads="1"/>
          </p:cNvSpPr>
          <p:nvPr/>
        </p:nvSpPr>
        <p:spPr bwMode="auto">
          <a:xfrm>
            <a:off x="7999413" y="5116513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 sz="2400"/>
          </a:p>
        </p:txBody>
      </p:sp>
      <p:sp>
        <p:nvSpPr>
          <p:cNvPr id="94" name="Text Box 48"/>
          <p:cNvSpPr txBox="1">
            <a:spLocks noChangeArrowheads="1"/>
          </p:cNvSpPr>
          <p:nvPr/>
        </p:nvSpPr>
        <p:spPr bwMode="auto">
          <a:xfrm>
            <a:off x="8016875" y="3138488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 sz="2400"/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6946900" y="4003675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Comic Sans MS" charset="0"/>
            </a:endParaRPr>
          </a:p>
        </p:txBody>
      </p:sp>
      <p:pic>
        <p:nvPicPr>
          <p:cNvPr id="96" name="Picture 5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63" y="2286000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" name="Group 60"/>
          <p:cNvGrpSpPr>
            <a:grpSpLocks/>
          </p:cNvGrpSpPr>
          <p:nvPr/>
        </p:nvGrpSpPr>
        <p:grpSpPr bwMode="auto">
          <a:xfrm>
            <a:off x="3992563" y="2325688"/>
            <a:ext cx="4178300" cy="1814512"/>
            <a:chOff x="2515" y="1687"/>
            <a:chExt cx="2632" cy="1143"/>
          </a:xfrm>
        </p:grpSpPr>
        <p:sp>
          <p:nvSpPr>
            <p:cNvPr id="98" name="Freeform 44"/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24"/>
            <p:cNvSpPr txBox="1">
              <a:spLocks noChangeArrowheads="1"/>
            </p:cNvSpPr>
            <p:nvPr/>
          </p:nvSpPr>
          <p:spPr bwMode="auto">
            <a:xfrm rot="1411598">
              <a:off x="2906" y="2244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 rot="-1415789">
              <a:off x="4136" y="2232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pic>
          <p:nvPicPr>
            <p:cNvPr id="101" name="Picture 5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5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" name="Picture 6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4267200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" name="Group 69"/>
          <p:cNvGrpSpPr>
            <a:grpSpLocks/>
          </p:cNvGrpSpPr>
          <p:nvPr/>
        </p:nvGrpSpPr>
        <p:grpSpPr bwMode="auto">
          <a:xfrm>
            <a:off x="8112125" y="4418013"/>
            <a:ext cx="433388" cy="715962"/>
            <a:chOff x="4140" y="429"/>
            <a:chExt cx="1425" cy="2396"/>
          </a:xfrm>
        </p:grpSpPr>
        <p:sp>
          <p:nvSpPr>
            <p:cNvPr id="105" name="Freeform 7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7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7" name="Freeform 7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7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74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0" name="Group 7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5" name="AutoShape 7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6" name="AutoShape 7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1" name="Rectangle 78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2" name="Group 7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3" name="AutoShape 80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4" name="AutoShape 8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3" name="Rectangle 82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4" name="Rectangle 83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5" name="Group 8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1" name="AutoShape 85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" name="AutoShape 8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6" name="Freeform 8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7" name="Group 8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" name="AutoShape 89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" name="AutoShape 90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8" name="Rectangle 91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9" name="Freeform 9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9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Oval 94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2" name="Freeform 9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AutoShape 96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4" name="AutoShape 97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5" name="Oval 98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" name="Oval 99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7" name="Oval 100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8" name="Rectangle 101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99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cache acts as both client and server</a:t>
            </a:r>
          </a:p>
          <a:p>
            <a:pPr lvl="1"/>
            <a:r>
              <a:rPr lang="en-US" sz="2000" dirty="0">
                <a:latin typeface="Gill Sans MT" charset="0"/>
              </a:rPr>
              <a:t>server for original requesting client</a:t>
            </a:r>
          </a:p>
          <a:p>
            <a:pPr lvl="1"/>
            <a:r>
              <a:rPr lang="en-US" sz="2000" dirty="0">
                <a:latin typeface="Gill Sans MT" charset="0"/>
              </a:rPr>
              <a:t>client to origin server</a:t>
            </a:r>
          </a:p>
          <a:p>
            <a:r>
              <a:rPr lang="en-US" dirty="0">
                <a:latin typeface="Gill Sans MT" charset="0"/>
              </a:rPr>
              <a:t>typically cache is installed by ISP (university, company, residential ISP)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24400" y="16002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why Web caching?</a:t>
            </a:r>
          </a:p>
          <a:p>
            <a:r>
              <a:rPr lang="en-US" dirty="0">
                <a:latin typeface="Gill Sans MT" charset="0"/>
              </a:rPr>
              <a:t>reduce response time for client request</a:t>
            </a:r>
          </a:p>
          <a:p>
            <a:r>
              <a:rPr lang="en-US" dirty="0">
                <a:latin typeface="Gill Sans MT" charset="0"/>
              </a:rPr>
              <a:t>reduce traffic on an institution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access link</a:t>
            </a:r>
          </a:p>
          <a:p>
            <a:r>
              <a:rPr lang="en-US" dirty="0">
                <a:latin typeface="Gill Sans MT" charset="0"/>
              </a:rPr>
              <a:t>Internet dense with caches: enables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poor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content providers to effectively deliver content (so too does P2P file sharing)</a:t>
            </a: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None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</a:rPr>
              <a:t>assumptions: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object size: 1Mbits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request rate from browsers to origin servers:15/sec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data rate to browsers: 150 Mbps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RTT from institutional router to any origin server: 2 sec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access link rate: 15 Mbps</a:t>
            </a:r>
          </a:p>
          <a:p>
            <a:pPr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None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</a:rPr>
              <a:t>consequences: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LAN utilization: 15%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access link utilization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100%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total delay   = Internet delay + access delay + LAN delay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None/>
            </a:pPr>
            <a:r>
              <a:rPr lang="en-US" sz="2400" dirty="0">
                <a:latin typeface="Gill Sans MT" charset="0"/>
              </a:rPr>
              <a:t>     =  2 sec + minutes + </a:t>
            </a:r>
            <a:r>
              <a:rPr lang="en-US" sz="2400" dirty="0" err="1">
                <a:latin typeface="Gill Sans MT" charset="0"/>
              </a:rPr>
              <a:t>usecs</a:t>
            </a:r>
            <a:endParaRPr lang="en-US" sz="2400" dirty="0">
              <a:latin typeface="Gill Sans MT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50" name="Group 249"/>
          <p:cNvGrpSpPr/>
          <p:nvPr/>
        </p:nvGrpSpPr>
        <p:grpSpPr>
          <a:xfrm>
            <a:off x="4919663" y="1479550"/>
            <a:ext cx="3709987" cy="4303713"/>
            <a:chOff x="4919663" y="1479550"/>
            <a:chExt cx="3709987" cy="4303713"/>
          </a:xfrm>
        </p:grpSpPr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5267325" y="2409825"/>
              <a:ext cx="285750" cy="114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50"/>
            <p:cNvSpPr txBox="1">
              <a:spLocks noChangeArrowheads="1"/>
            </p:cNvSpPr>
            <p:nvPr/>
          </p:nvSpPr>
          <p:spPr bwMode="auto">
            <a:xfrm>
              <a:off x="7696200" y="182403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origin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servers</a:t>
              </a:r>
            </a:p>
          </p:txBody>
        </p:sp>
        <p:sp>
          <p:nvSpPr>
            <p:cNvPr id="8" name="Line 51"/>
            <p:cNvSpPr>
              <a:spLocks noChangeShapeType="1"/>
            </p:cNvSpPr>
            <p:nvPr/>
          </p:nvSpPr>
          <p:spPr bwMode="auto">
            <a:xfrm>
              <a:off x="6076950" y="2028825"/>
              <a:ext cx="66675" cy="2762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2"/>
            <p:cNvSpPr>
              <a:spLocks noChangeShapeType="1"/>
            </p:cNvSpPr>
            <p:nvPr/>
          </p:nvSpPr>
          <p:spPr bwMode="auto">
            <a:xfrm flipH="1">
              <a:off x="6705600" y="2066925"/>
              <a:ext cx="9525" cy="2381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53"/>
            <p:cNvSpPr>
              <a:spLocks noChangeShapeType="1"/>
            </p:cNvSpPr>
            <p:nvPr/>
          </p:nvSpPr>
          <p:spPr bwMode="auto">
            <a:xfrm flipH="1">
              <a:off x="7162800" y="2228850"/>
              <a:ext cx="133350" cy="209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54"/>
            <p:cNvSpPr>
              <a:spLocks noChangeShapeType="1"/>
            </p:cNvSpPr>
            <p:nvPr/>
          </p:nvSpPr>
          <p:spPr bwMode="auto">
            <a:xfrm flipH="1" flipV="1">
              <a:off x="7324725" y="2990850"/>
              <a:ext cx="24765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55"/>
            <p:cNvSpPr>
              <a:spLocks/>
            </p:cNvSpPr>
            <p:nvPr/>
          </p:nvSpPr>
          <p:spPr bwMode="auto">
            <a:xfrm>
              <a:off x="5351463" y="2022475"/>
              <a:ext cx="2174875" cy="1581150"/>
            </a:xfrm>
            <a:custGeom>
              <a:avLst/>
              <a:gdLst>
                <a:gd name="T0" fmla="*/ 2147483647 w 2135"/>
                <a:gd name="T1" fmla="*/ 2147483647 h 1662"/>
                <a:gd name="T2" fmla="*/ 2147483647 w 2135"/>
                <a:gd name="T3" fmla="*/ 2147483647 h 1662"/>
                <a:gd name="T4" fmla="*/ 2147483647 w 2135"/>
                <a:gd name="T5" fmla="*/ 2147483647 h 1662"/>
                <a:gd name="T6" fmla="*/ 2147483647 w 2135"/>
                <a:gd name="T7" fmla="*/ 2147483647 h 1662"/>
                <a:gd name="T8" fmla="*/ 2147483647 w 2135"/>
                <a:gd name="T9" fmla="*/ 2147483647 h 1662"/>
                <a:gd name="T10" fmla="*/ 2147483647 w 2135"/>
                <a:gd name="T11" fmla="*/ 2147483647 h 1662"/>
                <a:gd name="T12" fmla="*/ 2147483647 w 2135"/>
                <a:gd name="T13" fmla="*/ 2147483647 h 1662"/>
                <a:gd name="T14" fmla="*/ 2147483647 w 2135"/>
                <a:gd name="T15" fmla="*/ 2147483647 h 1662"/>
                <a:gd name="T16" fmla="*/ 2147483647 w 2135"/>
                <a:gd name="T17" fmla="*/ 2147483647 h 1662"/>
                <a:gd name="T18" fmla="*/ 2147483647 w 2135"/>
                <a:gd name="T19" fmla="*/ 2147483647 h 1662"/>
                <a:gd name="T20" fmla="*/ 2147483647 w 2135"/>
                <a:gd name="T21" fmla="*/ 214748364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70"/>
            <p:cNvSpPr txBox="1">
              <a:spLocks noChangeArrowheads="1"/>
            </p:cNvSpPr>
            <p:nvPr/>
          </p:nvSpPr>
          <p:spPr bwMode="auto">
            <a:xfrm>
              <a:off x="6057900" y="2354263"/>
              <a:ext cx="931863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public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 Internet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4" name="Freeform 71"/>
            <p:cNvSpPr>
              <a:spLocks/>
            </p:cNvSpPr>
            <p:nvPr/>
          </p:nvSpPr>
          <p:spPr bwMode="auto">
            <a:xfrm>
              <a:off x="4932363" y="4392613"/>
              <a:ext cx="2965450" cy="1390650"/>
            </a:xfrm>
            <a:custGeom>
              <a:avLst/>
              <a:gdLst>
                <a:gd name="T0" fmla="*/ 2147483647 w 1868"/>
                <a:gd name="T1" fmla="*/ 2147483647 h 876"/>
                <a:gd name="T2" fmla="*/ 2147483647 w 1868"/>
                <a:gd name="T3" fmla="*/ 2147483647 h 876"/>
                <a:gd name="T4" fmla="*/ 2147483647 w 1868"/>
                <a:gd name="T5" fmla="*/ 2147483647 h 876"/>
                <a:gd name="T6" fmla="*/ 2147483647 w 1868"/>
                <a:gd name="T7" fmla="*/ 2147483647 h 876"/>
                <a:gd name="T8" fmla="*/ 2147483647 w 1868"/>
                <a:gd name="T9" fmla="*/ 2147483647 h 876"/>
                <a:gd name="T10" fmla="*/ 2147483647 w 1868"/>
                <a:gd name="T11" fmla="*/ 2147483647 h 876"/>
                <a:gd name="T12" fmla="*/ 2147483647 w 1868"/>
                <a:gd name="T13" fmla="*/ 2147483647 h 876"/>
                <a:gd name="T14" fmla="*/ 2147483647 w 1868"/>
                <a:gd name="T15" fmla="*/ 2147483647 h 876"/>
                <a:gd name="T16" fmla="*/ 2147483647 w 1868"/>
                <a:gd name="T17" fmla="*/ 2147483647 h 876"/>
                <a:gd name="T18" fmla="*/ 2147483647 w 1868"/>
                <a:gd name="T19" fmla="*/ 2147483647 h 876"/>
                <a:gd name="T20" fmla="*/ 2147483647 w 1868"/>
                <a:gd name="T21" fmla="*/ 2147483647 h 8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68"/>
                <a:gd name="T34" fmla="*/ 0 h 876"/>
                <a:gd name="T35" fmla="*/ 1868 w 1868"/>
                <a:gd name="T36" fmla="*/ 876 h 8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68" h="876">
                  <a:moveTo>
                    <a:pt x="31" y="327"/>
                  </a:moveTo>
                  <a:cubicBezTo>
                    <a:pt x="20" y="237"/>
                    <a:pt x="0" y="189"/>
                    <a:pt x="103" y="137"/>
                  </a:cubicBezTo>
                  <a:cubicBezTo>
                    <a:pt x="206" y="85"/>
                    <a:pt x="476" y="34"/>
                    <a:pt x="649" y="17"/>
                  </a:cubicBezTo>
                  <a:cubicBezTo>
                    <a:pt x="822" y="0"/>
                    <a:pt x="955" y="18"/>
                    <a:pt x="1141" y="35"/>
                  </a:cubicBezTo>
                  <a:cubicBezTo>
                    <a:pt x="1327" y="52"/>
                    <a:pt x="1658" y="3"/>
                    <a:pt x="1763" y="121"/>
                  </a:cubicBezTo>
                  <a:cubicBezTo>
                    <a:pt x="1868" y="239"/>
                    <a:pt x="1840" y="621"/>
                    <a:pt x="1774" y="741"/>
                  </a:cubicBezTo>
                  <a:cubicBezTo>
                    <a:pt x="1708" y="861"/>
                    <a:pt x="1534" y="827"/>
                    <a:pt x="1369" y="845"/>
                  </a:cubicBezTo>
                  <a:cubicBezTo>
                    <a:pt x="1204" y="863"/>
                    <a:pt x="935" y="851"/>
                    <a:pt x="781" y="851"/>
                  </a:cubicBezTo>
                  <a:cubicBezTo>
                    <a:pt x="627" y="851"/>
                    <a:pt x="549" y="876"/>
                    <a:pt x="447" y="847"/>
                  </a:cubicBezTo>
                  <a:cubicBezTo>
                    <a:pt x="345" y="818"/>
                    <a:pt x="237" y="762"/>
                    <a:pt x="168" y="676"/>
                  </a:cubicBezTo>
                  <a:cubicBezTo>
                    <a:pt x="98" y="589"/>
                    <a:pt x="29" y="468"/>
                    <a:pt x="31" y="327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77"/>
            <p:cNvSpPr>
              <a:spLocks noChangeShapeType="1"/>
            </p:cNvSpPr>
            <p:nvPr/>
          </p:nvSpPr>
          <p:spPr bwMode="auto">
            <a:xfrm flipH="1">
              <a:off x="5381625" y="4702175"/>
              <a:ext cx="855663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78"/>
            <p:cNvSpPr>
              <a:spLocks noChangeShapeType="1"/>
            </p:cNvSpPr>
            <p:nvPr/>
          </p:nvSpPr>
          <p:spPr bwMode="auto">
            <a:xfrm flipH="1">
              <a:off x="5891213" y="4749800"/>
              <a:ext cx="563562" cy="393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79"/>
            <p:cNvSpPr>
              <a:spLocks noChangeShapeType="1"/>
            </p:cNvSpPr>
            <p:nvPr/>
          </p:nvSpPr>
          <p:spPr bwMode="auto">
            <a:xfrm flipH="1">
              <a:off x="6429375" y="4756150"/>
              <a:ext cx="149225" cy="382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80"/>
            <p:cNvSpPr>
              <a:spLocks noChangeShapeType="1"/>
            </p:cNvSpPr>
            <p:nvPr/>
          </p:nvSpPr>
          <p:spPr bwMode="auto">
            <a:xfrm>
              <a:off x="6796088" y="4735513"/>
              <a:ext cx="123825" cy="412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95"/>
            <p:cNvSpPr>
              <a:spLocks noChangeShapeType="1"/>
            </p:cNvSpPr>
            <p:nvPr/>
          </p:nvSpPr>
          <p:spPr bwMode="auto">
            <a:xfrm>
              <a:off x="6591300" y="3467100"/>
              <a:ext cx="0" cy="1062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97"/>
            <p:cNvSpPr txBox="1">
              <a:spLocks noChangeArrowheads="1"/>
            </p:cNvSpPr>
            <p:nvPr/>
          </p:nvSpPr>
          <p:spPr bwMode="auto">
            <a:xfrm>
              <a:off x="4959350" y="4279900"/>
              <a:ext cx="1198563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institutional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network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21" name="Text Box 98"/>
            <p:cNvSpPr txBox="1">
              <a:spLocks noChangeArrowheads="1"/>
            </p:cNvSpPr>
            <p:nvPr/>
          </p:nvSpPr>
          <p:spPr bwMode="auto">
            <a:xfrm>
              <a:off x="6842125" y="4660900"/>
              <a:ext cx="15414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100 Mbps LAN</a:t>
              </a: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2" name="Text Box 99"/>
            <p:cNvSpPr txBox="1">
              <a:spLocks noChangeArrowheads="1"/>
            </p:cNvSpPr>
            <p:nvPr/>
          </p:nvSpPr>
          <p:spPr bwMode="auto">
            <a:xfrm>
              <a:off x="6592888" y="3656013"/>
              <a:ext cx="11906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15 Mbps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access link</a:t>
              </a:r>
              <a:endParaRPr lang="en-US" sz="2400">
                <a:solidFill>
                  <a:schemeClr val="accent2"/>
                </a:solidFill>
              </a:endParaRPr>
            </a:p>
          </p:txBody>
        </p:sp>
        <p:grpSp>
          <p:nvGrpSpPr>
            <p:cNvPr id="23" name="Group 111"/>
            <p:cNvGrpSpPr>
              <a:grpSpLocks/>
            </p:cNvGrpSpPr>
            <p:nvPr/>
          </p:nvGrpSpPr>
          <p:grpSpPr bwMode="auto">
            <a:xfrm>
              <a:off x="6175375" y="3165475"/>
              <a:ext cx="881063" cy="307975"/>
              <a:chOff x="2356" y="1300"/>
              <a:chExt cx="555" cy="194"/>
            </a:xfrm>
          </p:grpSpPr>
          <p:sp>
            <p:nvSpPr>
              <p:cNvPr id="2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7" name="Group 115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30" name="Freeform 11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11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Line 118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9" name="Line 119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2" name="Group 120"/>
            <p:cNvGrpSpPr>
              <a:grpSpLocks/>
            </p:cNvGrpSpPr>
            <p:nvPr/>
          </p:nvGrpSpPr>
          <p:grpSpPr bwMode="auto">
            <a:xfrm>
              <a:off x="6154738" y="4460875"/>
              <a:ext cx="881062" cy="307975"/>
              <a:chOff x="2356" y="1300"/>
              <a:chExt cx="555" cy="194"/>
            </a:xfrm>
          </p:grpSpPr>
          <p:sp>
            <p:nvSpPr>
              <p:cNvPr id="3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36" name="Group 124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39" name="Freeform 12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12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Line 127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8" name="Line 128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41" name="Group 139"/>
            <p:cNvGrpSpPr>
              <a:grpSpLocks/>
            </p:cNvGrpSpPr>
            <p:nvPr/>
          </p:nvGrpSpPr>
          <p:grpSpPr bwMode="auto">
            <a:xfrm>
              <a:off x="4919663" y="1957388"/>
              <a:ext cx="377825" cy="576262"/>
              <a:chOff x="4140" y="429"/>
              <a:chExt cx="1425" cy="2396"/>
            </a:xfrm>
          </p:grpSpPr>
          <p:sp>
            <p:nvSpPr>
              <p:cNvPr id="42" name="Freeform 14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141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" name="Freeform 14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4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144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7" name="Group 14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2" name="AutoShape 146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3" name="AutoShape 147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8" name="Rectangle 148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9" name="Group 14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0" name="AutoShape 150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1" name="AutoShape 151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50" name="Rectangle 152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1" name="Rectangle 153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52" name="Group 15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8" name="AutoShape 155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9" name="AutoShape 156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53" name="Freeform 15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4" name="Group 15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6" name="AutoShape 159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7" name="AutoShape 160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55" name="Rectangle 161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6" name="Freeform 16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6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Oval 164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" name="Freeform 16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AutoShape 166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1" name="AutoShape 167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" name="Oval 168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3" name="Oval 169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64" name="Oval 170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" name="Rectangle 171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4" name="Group 172"/>
            <p:cNvGrpSpPr>
              <a:grpSpLocks/>
            </p:cNvGrpSpPr>
            <p:nvPr/>
          </p:nvGrpSpPr>
          <p:grpSpPr bwMode="auto">
            <a:xfrm>
              <a:off x="5068888" y="5070475"/>
              <a:ext cx="525462" cy="557213"/>
              <a:chOff x="-44" y="1473"/>
              <a:chExt cx="981" cy="1105"/>
            </a:xfrm>
          </p:grpSpPr>
          <p:pic>
            <p:nvPicPr>
              <p:cNvPr id="75" name="Picture 17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Freeform 17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7" name="Group 175"/>
            <p:cNvGrpSpPr>
              <a:grpSpLocks/>
            </p:cNvGrpSpPr>
            <p:nvPr/>
          </p:nvGrpSpPr>
          <p:grpSpPr bwMode="auto">
            <a:xfrm>
              <a:off x="5834063" y="1479550"/>
              <a:ext cx="377825" cy="576263"/>
              <a:chOff x="4140" y="429"/>
              <a:chExt cx="1425" cy="2396"/>
            </a:xfrm>
          </p:grpSpPr>
          <p:sp>
            <p:nvSpPr>
              <p:cNvPr id="78" name="Freeform 176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177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0" name="Freeform 178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179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180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83" name="Group 181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8" name="AutoShape 182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09" name="AutoShape 183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4" name="Rectangle 184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85" name="Group 185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6" name="AutoShape 186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07" name="AutoShape 187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6" name="Rectangle 188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7" name="Rectangle 189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88" name="Group 190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4" name="AutoShape 191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05" name="AutoShape 192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9" name="Freeform 193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0" name="Group 194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2" name="AutoShape 195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03" name="AutoShape 196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91" name="Rectangle 197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2" name="Freeform 198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199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Oval 200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5" name="Freeform 201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AutoShape 202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7" name="AutoShape 203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8" name="Oval 204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9" name="Oval 205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100" name="Oval 206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1" name="Rectangle 207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10" name="Group 208"/>
            <p:cNvGrpSpPr>
              <a:grpSpLocks/>
            </p:cNvGrpSpPr>
            <p:nvPr/>
          </p:nvGrpSpPr>
          <p:grpSpPr bwMode="auto">
            <a:xfrm>
              <a:off x="6586538" y="1511300"/>
              <a:ext cx="377825" cy="576263"/>
              <a:chOff x="4140" y="429"/>
              <a:chExt cx="1425" cy="2396"/>
            </a:xfrm>
          </p:grpSpPr>
          <p:sp>
            <p:nvSpPr>
              <p:cNvPr id="111" name="Freeform 209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210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13" name="Freeform 211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212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Rectangle 213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16" name="Group 214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1" name="AutoShape 215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42" name="AutoShape 216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17" name="Rectangle 217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18" name="Group 218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9" name="AutoShape 219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40" name="AutoShape 220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19" name="Rectangle 221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0" name="Rectangle 222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21" name="Group 223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7" name="AutoShape 224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38" name="AutoShape 225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22" name="Freeform 226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3" name="Group 227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5" name="AutoShape 228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36" name="AutoShape 229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24" name="Rectangle 230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5" name="Freeform 231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232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Oval 233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8" name="Freeform 234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AutoShape 235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" name="AutoShape 236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" name="Oval 237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" name="Oval 238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133" name="Oval 239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4" name="Rectangle 240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43" name="Group 241"/>
            <p:cNvGrpSpPr>
              <a:grpSpLocks/>
            </p:cNvGrpSpPr>
            <p:nvPr/>
          </p:nvGrpSpPr>
          <p:grpSpPr bwMode="auto">
            <a:xfrm>
              <a:off x="7196138" y="1663700"/>
              <a:ext cx="377825" cy="576263"/>
              <a:chOff x="4140" y="429"/>
              <a:chExt cx="1425" cy="2396"/>
            </a:xfrm>
          </p:grpSpPr>
          <p:sp>
            <p:nvSpPr>
              <p:cNvPr id="144" name="Freeform 24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243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6" name="Freeform 24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24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246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49" name="Group 24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74" name="AutoShape 248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75" name="AutoShape 249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50" name="Rectangle 250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51" name="Group 25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72" name="AutoShape 252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73" name="AutoShape 253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52" name="Rectangle 254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53" name="Rectangle 255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54" name="Group 25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70" name="AutoShape 257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71" name="AutoShape 258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55" name="Freeform 25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6" name="Group 26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68" name="AutoShape 261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69" name="AutoShape 262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57" name="Rectangle 263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58" name="Freeform 26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26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Oval 266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61" name="Freeform 26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AutoShape 268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63" name="AutoShape 269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64" name="Oval 270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65" name="Oval 271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166" name="Oval 272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67" name="Rectangle 273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76" name="Group 274"/>
            <p:cNvGrpSpPr>
              <a:grpSpLocks/>
            </p:cNvGrpSpPr>
            <p:nvPr/>
          </p:nvGrpSpPr>
          <p:grpSpPr bwMode="auto">
            <a:xfrm>
              <a:off x="7524750" y="2609850"/>
              <a:ext cx="377825" cy="576263"/>
              <a:chOff x="4140" y="429"/>
              <a:chExt cx="1425" cy="2396"/>
            </a:xfrm>
          </p:grpSpPr>
          <p:sp>
            <p:nvSpPr>
              <p:cNvPr id="177" name="Freeform 27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276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79" name="Freeform 27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27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279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2" name="Group 28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7" name="AutoShape 281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8" name="AutoShape 282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83" name="Rectangle 283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4" name="Group 28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5" name="AutoShape 285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6" name="AutoShape 286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85" name="Rectangle 287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6" name="Rectangle 288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7" name="Group 28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3" name="AutoShape 290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4" name="AutoShape 291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88" name="Freeform 29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9" name="Group 29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1" name="AutoShape 294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2" name="AutoShape 295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90" name="Rectangle 296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1" name="Freeform 29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29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Oval 299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" name="Freeform 30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AutoShape 301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6" name="AutoShape 302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7" name="Oval 303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8" name="Oval 304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199" name="Oval 305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0" name="Rectangle 306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9" name="Group 307"/>
            <p:cNvGrpSpPr>
              <a:grpSpLocks/>
            </p:cNvGrpSpPr>
            <p:nvPr/>
          </p:nvGrpSpPr>
          <p:grpSpPr bwMode="auto">
            <a:xfrm>
              <a:off x="6784975" y="5027613"/>
              <a:ext cx="377825" cy="576262"/>
              <a:chOff x="4140" y="429"/>
              <a:chExt cx="1425" cy="2396"/>
            </a:xfrm>
          </p:grpSpPr>
          <p:sp>
            <p:nvSpPr>
              <p:cNvPr id="210" name="Freeform 3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309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2" name="Freeform 3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3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312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15" name="Group 3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40" name="AutoShape 314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41" name="AutoShape 315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216" name="Rectangle 316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17" name="Group 3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38" name="AutoShape 318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39" name="AutoShape 319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218" name="Rectangle 320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9" name="Rectangle 321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20" name="Group 3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36" name="AutoShape 323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37" name="AutoShape 324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221" name="Freeform 3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2" name="Group 3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34" name="AutoShape 327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35" name="AutoShape 328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223" name="Rectangle 329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24" name="Freeform 3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3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Oval 332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27" name="Freeform 3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AutoShape 334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29" name="AutoShape 335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0" name="Oval 336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1" name="Oval 337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32" name="Oval 338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3" name="Rectangle 339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42" name="Group 340"/>
            <p:cNvGrpSpPr>
              <a:grpSpLocks/>
            </p:cNvGrpSpPr>
            <p:nvPr/>
          </p:nvGrpSpPr>
          <p:grpSpPr bwMode="auto">
            <a:xfrm>
              <a:off x="5580063" y="5092700"/>
              <a:ext cx="525462" cy="557213"/>
              <a:chOff x="-44" y="1473"/>
              <a:chExt cx="981" cy="1105"/>
            </a:xfrm>
          </p:grpSpPr>
          <p:pic>
            <p:nvPicPr>
              <p:cNvPr id="243" name="Picture 34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4" name="Freeform 34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5" name="Group 343"/>
            <p:cNvGrpSpPr>
              <a:grpSpLocks/>
            </p:cNvGrpSpPr>
            <p:nvPr/>
          </p:nvGrpSpPr>
          <p:grpSpPr bwMode="auto">
            <a:xfrm>
              <a:off x="6103938" y="5081588"/>
              <a:ext cx="525462" cy="557212"/>
              <a:chOff x="-44" y="1473"/>
              <a:chExt cx="981" cy="1105"/>
            </a:xfrm>
          </p:grpSpPr>
          <p:pic>
            <p:nvPicPr>
              <p:cNvPr id="246" name="Picture 34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34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8" name="Oval 137"/>
          <p:cNvSpPr>
            <a:spLocks noChangeArrowheads="1"/>
          </p:cNvSpPr>
          <p:nvPr/>
        </p:nvSpPr>
        <p:spPr bwMode="auto">
          <a:xfrm>
            <a:off x="3124200" y="4789488"/>
            <a:ext cx="838200" cy="392112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9" name="Text Box 138"/>
          <p:cNvSpPr txBox="1">
            <a:spLocks noChangeArrowheads="1"/>
          </p:cNvSpPr>
          <p:nvPr/>
        </p:nvSpPr>
        <p:spPr bwMode="auto">
          <a:xfrm>
            <a:off x="3597275" y="4483100"/>
            <a:ext cx="117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problem!</a:t>
            </a:r>
          </a:p>
        </p:txBody>
      </p:sp>
    </p:spTree>
    <p:extLst>
      <p:ext uri="{BB962C8B-B14F-4D97-AF65-F5344CB8AC3E}">
        <p14:creationId xmlns:p14="http://schemas.microsoft.com/office/powerpoint/2010/main" val="261474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Example: fatter access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None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</a:rPr>
              <a:t>assumptions: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avg object size: 0.1Mbits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request rate from browsers to origin servers:15/sec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avg data rate to browsers: 1.5Mbps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RTT from institutional router to any origin server: 2 sec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access link rate</a:t>
            </a:r>
            <a:r>
              <a:rPr lang="en-US">
                <a:latin typeface="Gill Sans MT" charset="0"/>
              </a:rPr>
              <a:t>: 1.54 </a:t>
            </a:r>
            <a:r>
              <a:rPr lang="en-US" dirty="0">
                <a:latin typeface="Gill Sans MT" charset="0"/>
              </a:rPr>
              <a:t>Mbps</a:t>
            </a:r>
          </a:p>
          <a:p>
            <a:pPr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None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</a:rPr>
              <a:t>consequences: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LAN utilization: 15%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access link utilization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100%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total delay   = Internet delay + access delay + LAN delay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None/>
            </a:pPr>
            <a:r>
              <a:rPr lang="en-US" sz="2400" dirty="0">
                <a:latin typeface="Gill Sans MT" charset="0"/>
              </a:rPr>
              <a:t>     =  2 sec + minutes + </a:t>
            </a:r>
            <a:r>
              <a:rPr lang="en-US" sz="2400" dirty="0" err="1">
                <a:latin typeface="Gill Sans MT" charset="0"/>
              </a:rPr>
              <a:t>usecs</a:t>
            </a:r>
            <a:endParaRPr lang="en-US" sz="2400" dirty="0">
              <a:latin typeface="Gill Sans MT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5267325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0"/>
          <p:cNvSpPr txBox="1">
            <a:spLocks noChangeArrowheads="1"/>
          </p:cNvSpPr>
          <p:nvPr/>
        </p:nvSpPr>
        <p:spPr bwMode="auto">
          <a:xfrm>
            <a:off x="7696200" y="182403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servers</a:t>
            </a:r>
          </a:p>
        </p:txBody>
      </p:sp>
      <p:sp>
        <p:nvSpPr>
          <p:cNvPr id="8" name="Line 51"/>
          <p:cNvSpPr>
            <a:spLocks noChangeShapeType="1"/>
          </p:cNvSpPr>
          <p:nvPr/>
        </p:nvSpPr>
        <p:spPr bwMode="auto">
          <a:xfrm>
            <a:off x="6076950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52"/>
          <p:cNvSpPr>
            <a:spLocks noChangeShapeType="1"/>
          </p:cNvSpPr>
          <p:nvPr/>
        </p:nvSpPr>
        <p:spPr bwMode="auto">
          <a:xfrm flipH="1">
            <a:off x="6705600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53"/>
          <p:cNvSpPr>
            <a:spLocks noChangeShapeType="1"/>
          </p:cNvSpPr>
          <p:nvPr/>
        </p:nvSpPr>
        <p:spPr bwMode="auto">
          <a:xfrm flipH="1">
            <a:off x="7162800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54"/>
          <p:cNvSpPr>
            <a:spLocks noChangeShapeType="1"/>
          </p:cNvSpPr>
          <p:nvPr/>
        </p:nvSpPr>
        <p:spPr bwMode="auto">
          <a:xfrm flipH="1" flipV="1">
            <a:off x="7324725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55"/>
          <p:cNvSpPr>
            <a:spLocks/>
          </p:cNvSpPr>
          <p:nvPr/>
        </p:nvSpPr>
        <p:spPr bwMode="auto">
          <a:xfrm>
            <a:off x="5351463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70"/>
          <p:cNvSpPr txBox="1">
            <a:spLocks noChangeArrowheads="1"/>
          </p:cNvSpPr>
          <p:nvPr/>
        </p:nvSpPr>
        <p:spPr bwMode="auto">
          <a:xfrm>
            <a:off x="6057900" y="2354263"/>
            <a:ext cx="9318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 Internet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4" name="Freeform 71"/>
          <p:cNvSpPr>
            <a:spLocks/>
          </p:cNvSpPr>
          <p:nvPr/>
        </p:nvSpPr>
        <p:spPr bwMode="auto">
          <a:xfrm>
            <a:off x="4932363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77"/>
          <p:cNvSpPr>
            <a:spLocks noChangeShapeType="1"/>
          </p:cNvSpPr>
          <p:nvPr/>
        </p:nvSpPr>
        <p:spPr bwMode="auto">
          <a:xfrm flipH="1">
            <a:off x="5381625" y="4702175"/>
            <a:ext cx="8556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8"/>
          <p:cNvSpPr>
            <a:spLocks noChangeShapeType="1"/>
          </p:cNvSpPr>
          <p:nvPr/>
        </p:nvSpPr>
        <p:spPr bwMode="auto">
          <a:xfrm flipH="1">
            <a:off x="5891213" y="4749800"/>
            <a:ext cx="563562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79"/>
          <p:cNvSpPr>
            <a:spLocks noChangeShapeType="1"/>
          </p:cNvSpPr>
          <p:nvPr/>
        </p:nvSpPr>
        <p:spPr bwMode="auto">
          <a:xfrm flipH="1">
            <a:off x="6429375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80"/>
          <p:cNvSpPr>
            <a:spLocks noChangeShapeType="1"/>
          </p:cNvSpPr>
          <p:nvPr/>
        </p:nvSpPr>
        <p:spPr bwMode="auto">
          <a:xfrm>
            <a:off x="6796088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95"/>
          <p:cNvSpPr>
            <a:spLocks noChangeShapeType="1"/>
          </p:cNvSpPr>
          <p:nvPr/>
        </p:nvSpPr>
        <p:spPr bwMode="auto">
          <a:xfrm>
            <a:off x="6591300" y="3467100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97"/>
          <p:cNvSpPr txBox="1">
            <a:spLocks noChangeArrowheads="1"/>
          </p:cNvSpPr>
          <p:nvPr/>
        </p:nvSpPr>
        <p:spPr bwMode="auto">
          <a:xfrm>
            <a:off x="4959350" y="4279900"/>
            <a:ext cx="1198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network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1" name="Text Box 98"/>
          <p:cNvSpPr txBox="1">
            <a:spLocks noChangeArrowheads="1"/>
          </p:cNvSpPr>
          <p:nvPr/>
        </p:nvSpPr>
        <p:spPr bwMode="auto">
          <a:xfrm>
            <a:off x="6842125" y="4660900"/>
            <a:ext cx="1541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100 Mbps LAN</a:t>
            </a: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22" name="Text Box 99"/>
          <p:cNvSpPr txBox="1">
            <a:spLocks noChangeArrowheads="1"/>
          </p:cNvSpPr>
          <p:nvPr/>
        </p:nvSpPr>
        <p:spPr bwMode="auto">
          <a:xfrm>
            <a:off x="6592888" y="3656013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/>
              <a:t>154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/>
              <a:t>access link</a:t>
            </a:r>
            <a:endParaRPr lang="en-US" sz="2400" dirty="0">
              <a:solidFill>
                <a:schemeClr val="accent2"/>
              </a:solidFill>
            </a:endParaRPr>
          </a:p>
        </p:txBody>
      </p:sp>
      <p:grpSp>
        <p:nvGrpSpPr>
          <p:cNvPr id="23" name="Group 111"/>
          <p:cNvGrpSpPr>
            <a:grpSpLocks/>
          </p:cNvGrpSpPr>
          <p:nvPr/>
        </p:nvGrpSpPr>
        <p:grpSpPr bwMode="auto">
          <a:xfrm>
            <a:off x="6175375" y="3165475"/>
            <a:ext cx="881063" cy="307975"/>
            <a:chOff x="2356" y="1300"/>
            <a:chExt cx="555" cy="194"/>
          </a:xfrm>
        </p:grpSpPr>
        <p:sp>
          <p:nvSpPr>
            <p:cNvPr id="2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7" name="Group 11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30" name="Freeform 11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1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Line 118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" name="Line 119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2" name="Group 120"/>
          <p:cNvGrpSpPr>
            <a:grpSpLocks/>
          </p:cNvGrpSpPr>
          <p:nvPr/>
        </p:nvGrpSpPr>
        <p:grpSpPr bwMode="auto">
          <a:xfrm>
            <a:off x="6154738" y="4460875"/>
            <a:ext cx="881062" cy="307975"/>
            <a:chOff x="2356" y="1300"/>
            <a:chExt cx="555" cy="194"/>
          </a:xfrm>
        </p:grpSpPr>
        <p:sp>
          <p:nvSpPr>
            <p:cNvPr id="3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3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3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36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39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8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1" name="Group 139"/>
          <p:cNvGrpSpPr>
            <a:grpSpLocks/>
          </p:cNvGrpSpPr>
          <p:nvPr/>
        </p:nvGrpSpPr>
        <p:grpSpPr bwMode="auto">
          <a:xfrm>
            <a:off x="4919663" y="1957388"/>
            <a:ext cx="377825" cy="576262"/>
            <a:chOff x="4140" y="429"/>
            <a:chExt cx="1425" cy="2396"/>
          </a:xfrm>
        </p:grpSpPr>
        <p:sp>
          <p:nvSpPr>
            <p:cNvPr id="42" name="Freeform 14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14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" name="Freeform 14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4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14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7" name="Group 14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" name="AutoShape 14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" name="AutoShape 14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8" name="Rectangle 14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9" name="Group 14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" name="AutoShape 15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1" name="AutoShape 15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0" name="Rectangle 15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" name="Rectangle 15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52" name="Group 15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" name="AutoShape 15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9" name="AutoShape 15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3" name="Freeform 15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" name="Group 15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6" name="AutoShape 15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" name="AutoShape 16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5" name="Rectangle 16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" name="Freeform 16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6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16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" name="Freeform 16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AutoShape 16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" name="AutoShape 16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" name="Oval 16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" name="Oval 16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4" name="Oval 17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5" name="Rectangle 17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74" name="Group 172"/>
          <p:cNvGrpSpPr>
            <a:grpSpLocks/>
          </p:cNvGrpSpPr>
          <p:nvPr/>
        </p:nvGrpSpPr>
        <p:grpSpPr bwMode="auto">
          <a:xfrm>
            <a:off x="5068888" y="5070475"/>
            <a:ext cx="525462" cy="557213"/>
            <a:chOff x="-44" y="1473"/>
            <a:chExt cx="981" cy="1105"/>
          </a:xfrm>
        </p:grpSpPr>
        <p:pic>
          <p:nvPicPr>
            <p:cNvPr id="75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7" name="Group 175"/>
          <p:cNvGrpSpPr>
            <a:grpSpLocks/>
          </p:cNvGrpSpPr>
          <p:nvPr/>
        </p:nvGrpSpPr>
        <p:grpSpPr bwMode="auto">
          <a:xfrm>
            <a:off x="5834063" y="1479550"/>
            <a:ext cx="377825" cy="576263"/>
            <a:chOff x="4140" y="429"/>
            <a:chExt cx="1425" cy="2396"/>
          </a:xfrm>
        </p:grpSpPr>
        <p:sp>
          <p:nvSpPr>
            <p:cNvPr id="78" name="Freeform 17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177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" name="Freeform 17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7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180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83" name="Group 18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8" name="AutoShape 182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9" name="AutoShape 183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4" name="Rectangle 184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85" name="Group 18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6" name="AutoShape 18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7" name="AutoShape 187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6" name="Rectangle 188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" name="Rectangle 189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88" name="Group 19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4" name="AutoShape 19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5" name="AutoShape 192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9" name="Freeform 19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" name="Group 19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2" name="AutoShape 19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3" name="AutoShape 196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1" name="Rectangle 197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" name="Freeform 19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19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Oval 200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" name="Freeform 20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AutoShape 202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7" name="AutoShape 203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8" name="Oval 204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9" name="Oval 205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00" name="Oval 206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1" name="Rectangle 207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10" name="Group 208"/>
          <p:cNvGrpSpPr>
            <a:grpSpLocks/>
          </p:cNvGrpSpPr>
          <p:nvPr/>
        </p:nvGrpSpPr>
        <p:grpSpPr bwMode="auto">
          <a:xfrm>
            <a:off x="6586538" y="1511300"/>
            <a:ext cx="377825" cy="576263"/>
            <a:chOff x="4140" y="429"/>
            <a:chExt cx="1425" cy="2396"/>
          </a:xfrm>
        </p:grpSpPr>
        <p:sp>
          <p:nvSpPr>
            <p:cNvPr id="111" name="Freeform 20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210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" name="Freeform 21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1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213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6" name="Group 21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1" name="AutoShape 215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2" name="AutoShape 216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7" name="Rectangle 217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8" name="Group 21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9" name="AutoShape 21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0" name="AutoShape 220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9" name="Rectangle 221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0" name="Rectangle 222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21" name="Group 22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7" name="AutoShape 22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8" name="AutoShape 225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22" name="Freeform 22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" name="Group 22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5" name="AutoShape 22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6" name="AutoShape 229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24" name="Rectangle 230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5" name="Freeform 23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23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Oval 233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8" name="Freeform 23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AutoShape 235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" name="AutoShape 236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1" name="Oval 237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2" name="Oval 238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33" name="Oval 239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" name="Rectangle 240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43" name="Group 241"/>
          <p:cNvGrpSpPr>
            <a:grpSpLocks/>
          </p:cNvGrpSpPr>
          <p:nvPr/>
        </p:nvGrpSpPr>
        <p:grpSpPr bwMode="auto">
          <a:xfrm>
            <a:off x="7196138" y="1663700"/>
            <a:ext cx="377825" cy="576263"/>
            <a:chOff x="4140" y="429"/>
            <a:chExt cx="1425" cy="2396"/>
          </a:xfrm>
        </p:grpSpPr>
        <p:sp>
          <p:nvSpPr>
            <p:cNvPr id="144" name="Freeform 24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Rectangle 243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6" name="Freeform 24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4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Rectangle 246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49" name="Group 24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4" name="AutoShape 248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75" name="AutoShape 249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50" name="Rectangle 250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51" name="Group 25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2" name="AutoShape 25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73" name="AutoShape 253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52" name="Rectangle 254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3" name="Rectangle 255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54" name="Group 25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0" name="AutoShape 25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71" name="AutoShape 258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55" name="Freeform 25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6" name="Group 26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8" name="AutoShape 261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69" name="AutoShape 262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57" name="Rectangle 263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8" name="Freeform 26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6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Oval 266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1" name="Freeform 26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AutoShape 268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" name="AutoShape 269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" name="Oval 270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5" name="Oval 271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66" name="Oval 272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7" name="Rectangle 273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76" name="Group 274"/>
          <p:cNvGrpSpPr>
            <a:grpSpLocks/>
          </p:cNvGrpSpPr>
          <p:nvPr/>
        </p:nvGrpSpPr>
        <p:grpSpPr bwMode="auto">
          <a:xfrm>
            <a:off x="7524750" y="2609850"/>
            <a:ext cx="377825" cy="576263"/>
            <a:chOff x="4140" y="429"/>
            <a:chExt cx="1425" cy="2396"/>
          </a:xfrm>
        </p:grpSpPr>
        <p:sp>
          <p:nvSpPr>
            <p:cNvPr id="177" name="Freeform 2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Rectangle 276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9" name="Freeform 2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2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Rectangle 279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82" name="Group 2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7" name="AutoShape 281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8" name="AutoShape 282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83" name="Rectangle 283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84" name="Group 2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5" name="AutoShape 28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6" name="AutoShape 286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85" name="Rectangle 287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6" name="Rectangle 288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87" name="Group 2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3" name="AutoShape 29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4" name="AutoShape 291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88" name="Freeform 2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9" name="Group 2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01" name="AutoShape 29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2" name="AutoShape 295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90" name="Rectangle 296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1" name="Freeform 2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2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Oval 299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4" name="Freeform 3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AutoShape 301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6" name="AutoShape 302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7" name="Oval 303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8" name="Oval 304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99" name="Oval 305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0" name="Rectangle 306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9" name="Group 307"/>
          <p:cNvGrpSpPr>
            <a:grpSpLocks/>
          </p:cNvGrpSpPr>
          <p:nvPr/>
        </p:nvGrpSpPr>
        <p:grpSpPr bwMode="auto">
          <a:xfrm>
            <a:off x="6784975" y="5027613"/>
            <a:ext cx="377825" cy="576262"/>
            <a:chOff x="4140" y="429"/>
            <a:chExt cx="1425" cy="2396"/>
          </a:xfrm>
        </p:grpSpPr>
        <p:sp>
          <p:nvSpPr>
            <p:cNvPr id="210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2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15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40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41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6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17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8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9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8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9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20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6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7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21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2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4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5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23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4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7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9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0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1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32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3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42" name="Group 340"/>
          <p:cNvGrpSpPr>
            <a:grpSpLocks/>
          </p:cNvGrpSpPr>
          <p:nvPr/>
        </p:nvGrpSpPr>
        <p:grpSpPr bwMode="auto">
          <a:xfrm>
            <a:off x="5580063" y="5092700"/>
            <a:ext cx="525462" cy="557213"/>
            <a:chOff x="-44" y="1473"/>
            <a:chExt cx="981" cy="1105"/>
          </a:xfrm>
        </p:grpSpPr>
        <p:pic>
          <p:nvPicPr>
            <p:cNvPr id="243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4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5" name="Group 343"/>
          <p:cNvGrpSpPr>
            <a:grpSpLocks/>
          </p:cNvGrpSpPr>
          <p:nvPr/>
        </p:nvGrpSpPr>
        <p:grpSpPr bwMode="auto">
          <a:xfrm>
            <a:off x="6103938" y="5081588"/>
            <a:ext cx="525462" cy="557212"/>
            <a:chOff x="-44" y="1473"/>
            <a:chExt cx="981" cy="1105"/>
          </a:xfrm>
        </p:grpSpPr>
        <p:pic>
          <p:nvPicPr>
            <p:cNvPr id="246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7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0" name="Line 53"/>
          <p:cNvSpPr>
            <a:spLocks noChangeShapeType="1"/>
          </p:cNvSpPr>
          <p:nvPr/>
        </p:nvSpPr>
        <p:spPr bwMode="auto">
          <a:xfrm>
            <a:off x="6705600" y="3789363"/>
            <a:ext cx="1154113" cy="1746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1" name="Text Box 54"/>
          <p:cNvSpPr txBox="1">
            <a:spLocks noChangeArrowheads="1"/>
          </p:cNvSpPr>
          <p:nvPr/>
        </p:nvSpPr>
        <p:spPr bwMode="auto">
          <a:xfrm>
            <a:off x="7788275" y="3779838"/>
            <a:ext cx="10858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cs typeface="+mn-cs"/>
              </a:rPr>
              <a:t>100 Mbps</a:t>
            </a:r>
          </a:p>
        </p:txBody>
      </p:sp>
      <p:sp>
        <p:nvSpPr>
          <p:cNvPr id="252" name="Line 51"/>
          <p:cNvSpPr>
            <a:spLocks noChangeShapeType="1"/>
          </p:cNvSpPr>
          <p:nvPr/>
        </p:nvSpPr>
        <p:spPr bwMode="auto">
          <a:xfrm>
            <a:off x="2743200" y="3962400"/>
            <a:ext cx="990600" cy="1508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3" name="Text Box 52"/>
          <p:cNvSpPr txBox="1">
            <a:spLocks noChangeArrowheads="1"/>
          </p:cNvSpPr>
          <p:nvPr/>
        </p:nvSpPr>
        <p:spPr bwMode="auto">
          <a:xfrm>
            <a:off x="3657600" y="3886200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100 Mbps</a:t>
            </a:r>
          </a:p>
        </p:txBody>
      </p:sp>
      <p:sp>
        <p:nvSpPr>
          <p:cNvPr id="254" name="Line 55"/>
          <p:cNvSpPr>
            <a:spLocks noChangeShapeType="1"/>
          </p:cNvSpPr>
          <p:nvPr/>
        </p:nvSpPr>
        <p:spPr bwMode="auto">
          <a:xfrm>
            <a:off x="1762125" y="5541963"/>
            <a:ext cx="969963" cy="2397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" name="Text Box 56"/>
          <p:cNvSpPr txBox="1">
            <a:spLocks noChangeArrowheads="1"/>
          </p:cNvSpPr>
          <p:nvPr/>
        </p:nvSpPr>
        <p:spPr bwMode="auto">
          <a:xfrm>
            <a:off x="2616200" y="5645150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Gill Sans MT" charset="0"/>
                <a:cs typeface="+mn-cs"/>
              </a:rPr>
              <a:t>msecs</a:t>
            </a:r>
          </a:p>
        </p:txBody>
      </p:sp>
      <p:sp>
        <p:nvSpPr>
          <p:cNvPr id="256" name="Line 59"/>
          <p:cNvSpPr>
            <a:spLocks noChangeShapeType="1"/>
          </p:cNvSpPr>
          <p:nvPr/>
        </p:nvSpPr>
        <p:spPr bwMode="auto">
          <a:xfrm>
            <a:off x="3124200" y="4953000"/>
            <a:ext cx="706437" cy="117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7" name="Text Box 60"/>
          <p:cNvSpPr txBox="1">
            <a:spLocks noChangeArrowheads="1"/>
          </p:cNvSpPr>
          <p:nvPr/>
        </p:nvSpPr>
        <p:spPr bwMode="auto">
          <a:xfrm>
            <a:off x="3733800" y="4857750"/>
            <a:ext cx="6207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15%</a:t>
            </a:r>
          </a:p>
        </p:txBody>
      </p:sp>
      <p:sp>
        <p:nvSpPr>
          <p:cNvPr id="258" name="Text Box 57"/>
          <p:cNvSpPr txBox="1">
            <a:spLocks noChangeArrowheads="1"/>
          </p:cNvSpPr>
          <p:nvPr/>
        </p:nvSpPr>
        <p:spPr bwMode="auto">
          <a:xfrm>
            <a:off x="598488" y="6019800"/>
            <a:ext cx="650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>
                <a:solidFill>
                  <a:srgbClr val="CC0000"/>
                </a:solidFill>
                <a:cs typeface="+mn-cs"/>
              </a:rPr>
              <a:t>Cost:</a:t>
            </a:r>
            <a:r>
              <a:rPr lang="en-US" sz="2400">
                <a:cs typeface="+mn-cs"/>
              </a:rPr>
              <a:t> increased access link speed (not cheap!)</a:t>
            </a:r>
          </a:p>
        </p:txBody>
      </p:sp>
    </p:spTree>
    <p:extLst>
      <p:ext uri="{BB962C8B-B14F-4D97-AF65-F5344CB8AC3E}">
        <p14:creationId xmlns:p14="http://schemas.microsoft.com/office/powerpoint/2010/main" val="277721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  <p:bldP spid="255" grpId="0"/>
      <p:bldP spid="257" grpId="0"/>
      <p:bldP spid="2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Example: install local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None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</a:rPr>
              <a:t>assumptions: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object size: 1Mbits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request rate from browsers to origin servers:15/sec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data rate to browsers: 150 Mbps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RTT from institutional router to any origin server: 2 sec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access link rate: 15 Mbps</a:t>
            </a:r>
          </a:p>
          <a:p>
            <a:pPr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None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</a:rPr>
              <a:t>consequences: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LAN utilization: 15%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access link utilization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?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total delay  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?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58" name="Text Box 57"/>
          <p:cNvSpPr txBox="1">
            <a:spLocks noChangeArrowheads="1"/>
          </p:cNvSpPr>
          <p:nvPr/>
        </p:nvSpPr>
        <p:spPr bwMode="auto">
          <a:xfrm>
            <a:off x="598488" y="6019800"/>
            <a:ext cx="3690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Cost:</a:t>
            </a:r>
            <a:r>
              <a:rPr lang="en-US" sz="2400" dirty="0">
                <a:cs typeface="+mn-cs"/>
              </a:rPr>
              <a:t> web cache (cheap!)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19663" y="1479550"/>
            <a:ext cx="3709987" cy="4303713"/>
            <a:chOff x="4919663" y="1479550"/>
            <a:chExt cx="3709987" cy="4303713"/>
          </a:xfrm>
        </p:grpSpPr>
        <p:sp>
          <p:nvSpPr>
            <p:cNvPr id="259" name="Freeform 71"/>
            <p:cNvSpPr>
              <a:spLocks/>
            </p:cNvSpPr>
            <p:nvPr/>
          </p:nvSpPr>
          <p:spPr bwMode="auto">
            <a:xfrm>
              <a:off x="4932363" y="4392613"/>
              <a:ext cx="2965450" cy="1390650"/>
            </a:xfrm>
            <a:custGeom>
              <a:avLst/>
              <a:gdLst>
                <a:gd name="T0" fmla="*/ 2147483647 w 1868"/>
                <a:gd name="T1" fmla="*/ 2147483647 h 876"/>
                <a:gd name="T2" fmla="*/ 2147483647 w 1868"/>
                <a:gd name="T3" fmla="*/ 2147483647 h 876"/>
                <a:gd name="T4" fmla="*/ 2147483647 w 1868"/>
                <a:gd name="T5" fmla="*/ 2147483647 h 876"/>
                <a:gd name="T6" fmla="*/ 2147483647 w 1868"/>
                <a:gd name="T7" fmla="*/ 2147483647 h 876"/>
                <a:gd name="T8" fmla="*/ 2147483647 w 1868"/>
                <a:gd name="T9" fmla="*/ 2147483647 h 876"/>
                <a:gd name="T10" fmla="*/ 2147483647 w 1868"/>
                <a:gd name="T11" fmla="*/ 2147483647 h 876"/>
                <a:gd name="T12" fmla="*/ 2147483647 w 1868"/>
                <a:gd name="T13" fmla="*/ 2147483647 h 876"/>
                <a:gd name="T14" fmla="*/ 2147483647 w 1868"/>
                <a:gd name="T15" fmla="*/ 2147483647 h 876"/>
                <a:gd name="T16" fmla="*/ 2147483647 w 1868"/>
                <a:gd name="T17" fmla="*/ 2147483647 h 876"/>
                <a:gd name="T18" fmla="*/ 2147483647 w 1868"/>
                <a:gd name="T19" fmla="*/ 2147483647 h 876"/>
                <a:gd name="T20" fmla="*/ 2147483647 w 1868"/>
                <a:gd name="T21" fmla="*/ 2147483647 h 8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68"/>
                <a:gd name="T34" fmla="*/ 0 h 876"/>
                <a:gd name="T35" fmla="*/ 1868 w 1868"/>
                <a:gd name="T36" fmla="*/ 876 h 8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68" h="876">
                  <a:moveTo>
                    <a:pt x="31" y="327"/>
                  </a:moveTo>
                  <a:cubicBezTo>
                    <a:pt x="20" y="237"/>
                    <a:pt x="0" y="189"/>
                    <a:pt x="103" y="137"/>
                  </a:cubicBezTo>
                  <a:cubicBezTo>
                    <a:pt x="206" y="85"/>
                    <a:pt x="476" y="34"/>
                    <a:pt x="649" y="17"/>
                  </a:cubicBezTo>
                  <a:cubicBezTo>
                    <a:pt x="822" y="0"/>
                    <a:pt x="955" y="18"/>
                    <a:pt x="1141" y="35"/>
                  </a:cubicBezTo>
                  <a:cubicBezTo>
                    <a:pt x="1327" y="52"/>
                    <a:pt x="1658" y="3"/>
                    <a:pt x="1763" y="121"/>
                  </a:cubicBezTo>
                  <a:cubicBezTo>
                    <a:pt x="1868" y="239"/>
                    <a:pt x="1840" y="621"/>
                    <a:pt x="1774" y="741"/>
                  </a:cubicBezTo>
                  <a:cubicBezTo>
                    <a:pt x="1708" y="861"/>
                    <a:pt x="1534" y="827"/>
                    <a:pt x="1369" y="845"/>
                  </a:cubicBezTo>
                  <a:cubicBezTo>
                    <a:pt x="1204" y="863"/>
                    <a:pt x="935" y="851"/>
                    <a:pt x="781" y="851"/>
                  </a:cubicBezTo>
                  <a:cubicBezTo>
                    <a:pt x="627" y="851"/>
                    <a:pt x="549" y="876"/>
                    <a:pt x="447" y="847"/>
                  </a:cubicBezTo>
                  <a:cubicBezTo>
                    <a:pt x="345" y="818"/>
                    <a:pt x="237" y="762"/>
                    <a:pt x="168" y="676"/>
                  </a:cubicBezTo>
                  <a:cubicBezTo>
                    <a:pt x="98" y="589"/>
                    <a:pt x="29" y="468"/>
                    <a:pt x="31" y="327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77"/>
            <p:cNvSpPr>
              <a:spLocks noChangeShapeType="1"/>
            </p:cNvSpPr>
            <p:nvPr/>
          </p:nvSpPr>
          <p:spPr bwMode="auto">
            <a:xfrm flipH="1">
              <a:off x="5381625" y="4702175"/>
              <a:ext cx="855663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Line 78"/>
            <p:cNvSpPr>
              <a:spLocks noChangeShapeType="1"/>
            </p:cNvSpPr>
            <p:nvPr/>
          </p:nvSpPr>
          <p:spPr bwMode="auto">
            <a:xfrm flipH="1">
              <a:off x="5891213" y="4749800"/>
              <a:ext cx="563562" cy="393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Line 79"/>
            <p:cNvSpPr>
              <a:spLocks noChangeShapeType="1"/>
            </p:cNvSpPr>
            <p:nvPr/>
          </p:nvSpPr>
          <p:spPr bwMode="auto">
            <a:xfrm flipH="1">
              <a:off x="6429375" y="4756150"/>
              <a:ext cx="149225" cy="382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Line 80"/>
            <p:cNvSpPr>
              <a:spLocks noChangeShapeType="1"/>
            </p:cNvSpPr>
            <p:nvPr/>
          </p:nvSpPr>
          <p:spPr bwMode="auto">
            <a:xfrm>
              <a:off x="6796088" y="4735513"/>
              <a:ext cx="123825" cy="412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Text Box 97"/>
            <p:cNvSpPr txBox="1">
              <a:spLocks noChangeArrowheads="1"/>
            </p:cNvSpPr>
            <p:nvPr/>
          </p:nvSpPr>
          <p:spPr bwMode="auto">
            <a:xfrm>
              <a:off x="4959350" y="4279900"/>
              <a:ext cx="1198563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institutional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network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265" name="Text Box 98"/>
            <p:cNvSpPr txBox="1">
              <a:spLocks noChangeArrowheads="1"/>
            </p:cNvSpPr>
            <p:nvPr/>
          </p:nvSpPr>
          <p:spPr bwMode="auto">
            <a:xfrm>
              <a:off x="6842125" y="4660900"/>
              <a:ext cx="15414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100 Mbps LAN</a:t>
              </a:r>
              <a:endParaRPr lang="en-US" sz="2400">
                <a:solidFill>
                  <a:schemeClr val="accent2"/>
                </a:solidFill>
              </a:endParaRPr>
            </a:p>
          </p:txBody>
        </p:sp>
        <p:grpSp>
          <p:nvGrpSpPr>
            <p:cNvPr id="266" name="Group 120"/>
            <p:cNvGrpSpPr>
              <a:grpSpLocks/>
            </p:cNvGrpSpPr>
            <p:nvPr/>
          </p:nvGrpSpPr>
          <p:grpSpPr bwMode="auto">
            <a:xfrm>
              <a:off x="6154738" y="4460875"/>
              <a:ext cx="881062" cy="307975"/>
              <a:chOff x="2356" y="1300"/>
              <a:chExt cx="555" cy="194"/>
            </a:xfrm>
          </p:grpSpPr>
          <p:sp>
            <p:nvSpPr>
              <p:cNvPr id="26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6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6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70" name="Group 124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73" name="Freeform 12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Freeform 12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1" name="Line 127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72" name="Line 128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75" name="Group 172"/>
            <p:cNvGrpSpPr>
              <a:grpSpLocks/>
            </p:cNvGrpSpPr>
            <p:nvPr/>
          </p:nvGrpSpPr>
          <p:grpSpPr bwMode="auto">
            <a:xfrm>
              <a:off x="5068888" y="5070475"/>
              <a:ext cx="525462" cy="557213"/>
              <a:chOff x="-44" y="1473"/>
              <a:chExt cx="981" cy="1105"/>
            </a:xfrm>
          </p:grpSpPr>
          <p:pic>
            <p:nvPicPr>
              <p:cNvPr id="276" name="Picture 17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" name="Freeform 17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8" name="Group 340"/>
            <p:cNvGrpSpPr>
              <a:grpSpLocks/>
            </p:cNvGrpSpPr>
            <p:nvPr/>
          </p:nvGrpSpPr>
          <p:grpSpPr bwMode="auto">
            <a:xfrm>
              <a:off x="5580063" y="5092700"/>
              <a:ext cx="525462" cy="557213"/>
              <a:chOff x="-44" y="1473"/>
              <a:chExt cx="981" cy="1105"/>
            </a:xfrm>
          </p:grpSpPr>
          <p:pic>
            <p:nvPicPr>
              <p:cNvPr id="279" name="Picture 34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0" name="Freeform 34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1" name="Group 343"/>
            <p:cNvGrpSpPr>
              <a:grpSpLocks/>
            </p:cNvGrpSpPr>
            <p:nvPr/>
          </p:nvGrpSpPr>
          <p:grpSpPr bwMode="auto">
            <a:xfrm>
              <a:off x="6103938" y="5081588"/>
              <a:ext cx="525462" cy="557212"/>
              <a:chOff x="-44" y="1473"/>
              <a:chExt cx="981" cy="1105"/>
            </a:xfrm>
          </p:grpSpPr>
          <p:pic>
            <p:nvPicPr>
              <p:cNvPr id="282" name="Picture 34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3" name="Freeform 34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84" name="Text Box 50"/>
            <p:cNvSpPr txBox="1">
              <a:spLocks noChangeArrowheads="1"/>
            </p:cNvSpPr>
            <p:nvPr/>
          </p:nvSpPr>
          <p:spPr bwMode="auto">
            <a:xfrm>
              <a:off x="7696200" y="182403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origin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servers</a:t>
              </a:r>
            </a:p>
          </p:txBody>
        </p:sp>
        <p:sp>
          <p:nvSpPr>
            <p:cNvPr id="285" name="Line 95"/>
            <p:cNvSpPr>
              <a:spLocks noChangeShapeType="1"/>
            </p:cNvSpPr>
            <p:nvPr/>
          </p:nvSpPr>
          <p:spPr bwMode="auto">
            <a:xfrm>
              <a:off x="6591300" y="3467100"/>
              <a:ext cx="0" cy="1062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Text Box 99"/>
            <p:cNvSpPr txBox="1">
              <a:spLocks noChangeArrowheads="1"/>
            </p:cNvSpPr>
            <p:nvPr/>
          </p:nvSpPr>
          <p:spPr bwMode="auto">
            <a:xfrm>
              <a:off x="6592888" y="3656013"/>
              <a:ext cx="11906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15 Mbps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access link</a:t>
              </a:r>
              <a:endParaRPr lang="en-US" sz="2400">
                <a:solidFill>
                  <a:schemeClr val="accent2"/>
                </a:solidFill>
              </a:endParaRPr>
            </a:p>
          </p:txBody>
        </p:sp>
        <p:grpSp>
          <p:nvGrpSpPr>
            <p:cNvPr id="287" name="Group 308"/>
            <p:cNvGrpSpPr>
              <a:grpSpLocks/>
            </p:cNvGrpSpPr>
            <p:nvPr/>
          </p:nvGrpSpPr>
          <p:grpSpPr bwMode="auto">
            <a:xfrm>
              <a:off x="6719888" y="4941888"/>
              <a:ext cx="1860550" cy="809625"/>
              <a:chOff x="4217" y="3611"/>
              <a:chExt cx="1172" cy="510"/>
            </a:xfrm>
          </p:grpSpPr>
          <p:sp>
            <p:nvSpPr>
              <p:cNvPr id="288" name="Rectangle 307"/>
              <p:cNvSpPr>
                <a:spLocks noChangeArrowheads="1"/>
              </p:cNvSpPr>
              <p:nvPr/>
            </p:nvSpPr>
            <p:spPr bwMode="auto">
              <a:xfrm>
                <a:off x="4217" y="3611"/>
                <a:ext cx="329" cy="47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89" name="Text Box 97"/>
              <p:cNvSpPr txBox="1">
                <a:spLocks noChangeArrowheads="1"/>
              </p:cNvSpPr>
              <p:nvPr/>
            </p:nvSpPr>
            <p:spPr bwMode="auto">
              <a:xfrm>
                <a:off x="4561" y="3717"/>
                <a:ext cx="82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>
                    <a:solidFill>
                      <a:srgbClr val="CC0000"/>
                    </a:solidFill>
                  </a:rPr>
                  <a:t>local web 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>
                    <a:solidFill>
                      <a:srgbClr val="CC0000"/>
                    </a:solidFill>
                  </a:rPr>
                  <a:t>cache</a:t>
                </a:r>
              </a:p>
            </p:txBody>
          </p:sp>
        </p:grpSp>
        <p:sp>
          <p:nvSpPr>
            <p:cNvPr id="290" name="Line 2"/>
            <p:cNvSpPr>
              <a:spLocks noChangeShapeType="1"/>
            </p:cNvSpPr>
            <p:nvPr/>
          </p:nvSpPr>
          <p:spPr bwMode="auto">
            <a:xfrm>
              <a:off x="5267325" y="2409825"/>
              <a:ext cx="285750" cy="114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51"/>
            <p:cNvSpPr>
              <a:spLocks noChangeShapeType="1"/>
            </p:cNvSpPr>
            <p:nvPr/>
          </p:nvSpPr>
          <p:spPr bwMode="auto">
            <a:xfrm>
              <a:off x="6076950" y="2028825"/>
              <a:ext cx="66675" cy="2762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52"/>
            <p:cNvSpPr>
              <a:spLocks noChangeShapeType="1"/>
            </p:cNvSpPr>
            <p:nvPr/>
          </p:nvSpPr>
          <p:spPr bwMode="auto">
            <a:xfrm flipH="1">
              <a:off x="6705600" y="2066925"/>
              <a:ext cx="9525" cy="2381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Line 53"/>
            <p:cNvSpPr>
              <a:spLocks noChangeShapeType="1"/>
            </p:cNvSpPr>
            <p:nvPr/>
          </p:nvSpPr>
          <p:spPr bwMode="auto">
            <a:xfrm flipH="1">
              <a:off x="7162800" y="2228850"/>
              <a:ext cx="133350" cy="209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Line 54"/>
            <p:cNvSpPr>
              <a:spLocks noChangeShapeType="1"/>
            </p:cNvSpPr>
            <p:nvPr/>
          </p:nvSpPr>
          <p:spPr bwMode="auto">
            <a:xfrm flipH="1" flipV="1">
              <a:off x="7324725" y="2990850"/>
              <a:ext cx="24765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Freeform 55"/>
            <p:cNvSpPr>
              <a:spLocks/>
            </p:cNvSpPr>
            <p:nvPr/>
          </p:nvSpPr>
          <p:spPr bwMode="auto">
            <a:xfrm>
              <a:off x="5351463" y="2022475"/>
              <a:ext cx="2174875" cy="1581150"/>
            </a:xfrm>
            <a:custGeom>
              <a:avLst/>
              <a:gdLst>
                <a:gd name="T0" fmla="*/ 2147483647 w 2135"/>
                <a:gd name="T1" fmla="*/ 2147483647 h 1662"/>
                <a:gd name="T2" fmla="*/ 2147483647 w 2135"/>
                <a:gd name="T3" fmla="*/ 2147483647 h 1662"/>
                <a:gd name="T4" fmla="*/ 2147483647 w 2135"/>
                <a:gd name="T5" fmla="*/ 2147483647 h 1662"/>
                <a:gd name="T6" fmla="*/ 2147483647 w 2135"/>
                <a:gd name="T7" fmla="*/ 2147483647 h 1662"/>
                <a:gd name="T8" fmla="*/ 2147483647 w 2135"/>
                <a:gd name="T9" fmla="*/ 2147483647 h 1662"/>
                <a:gd name="T10" fmla="*/ 2147483647 w 2135"/>
                <a:gd name="T11" fmla="*/ 2147483647 h 1662"/>
                <a:gd name="T12" fmla="*/ 2147483647 w 2135"/>
                <a:gd name="T13" fmla="*/ 2147483647 h 1662"/>
                <a:gd name="T14" fmla="*/ 2147483647 w 2135"/>
                <a:gd name="T15" fmla="*/ 2147483647 h 1662"/>
                <a:gd name="T16" fmla="*/ 2147483647 w 2135"/>
                <a:gd name="T17" fmla="*/ 2147483647 h 1662"/>
                <a:gd name="T18" fmla="*/ 2147483647 w 2135"/>
                <a:gd name="T19" fmla="*/ 2147483647 h 1662"/>
                <a:gd name="T20" fmla="*/ 2147483647 w 2135"/>
                <a:gd name="T21" fmla="*/ 214748364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Text Box 70"/>
            <p:cNvSpPr txBox="1">
              <a:spLocks noChangeArrowheads="1"/>
            </p:cNvSpPr>
            <p:nvPr/>
          </p:nvSpPr>
          <p:spPr bwMode="auto">
            <a:xfrm>
              <a:off x="6057900" y="2354263"/>
              <a:ext cx="931863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public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 Internet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grpSp>
          <p:nvGrpSpPr>
            <p:cNvPr id="297" name="Group 91"/>
            <p:cNvGrpSpPr>
              <a:grpSpLocks/>
            </p:cNvGrpSpPr>
            <p:nvPr/>
          </p:nvGrpSpPr>
          <p:grpSpPr bwMode="auto">
            <a:xfrm>
              <a:off x="6175375" y="3165475"/>
              <a:ext cx="881063" cy="307975"/>
              <a:chOff x="2356" y="1300"/>
              <a:chExt cx="555" cy="194"/>
            </a:xfrm>
          </p:grpSpPr>
          <p:sp>
            <p:nvSpPr>
              <p:cNvPr id="29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9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0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301" name="Group 95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304" name="Freeform 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2" name="Line 98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03" name="Line 99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06" name="Group 100"/>
            <p:cNvGrpSpPr>
              <a:grpSpLocks/>
            </p:cNvGrpSpPr>
            <p:nvPr/>
          </p:nvGrpSpPr>
          <p:grpSpPr bwMode="auto">
            <a:xfrm>
              <a:off x="4919663" y="1957388"/>
              <a:ext cx="377825" cy="576262"/>
              <a:chOff x="4140" y="429"/>
              <a:chExt cx="1425" cy="2396"/>
            </a:xfrm>
          </p:grpSpPr>
          <p:sp>
            <p:nvSpPr>
              <p:cNvPr id="307" name="Freeform 10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Rectangle 102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09" name="Freeform 10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Freeform 10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Rectangle 105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312" name="Group 10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37" name="AutoShape 107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38" name="AutoShape 108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13" name="Rectangle 109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314" name="Group 11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35" name="AutoShape 111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36" name="AutoShape 112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15" name="Rectangle 113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16" name="Rectangle 114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317" name="Group 11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33" name="AutoShape 116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34" name="AutoShape 117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18" name="Freeform 11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9" name="Group 11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31" name="AutoShape 120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32" name="AutoShape 121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20" name="Rectangle 122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1" name="Freeform 12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Freeform 12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Oval 125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4" name="Freeform 12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AutoShape 127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6" name="AutoShape 128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7" name="Oval 129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8" name="Oval 130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29" name="Oval 131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30" name="Rectangle 132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39" name="Group 133"/>
            <p:cNvGrpSpPr>
              <a:grpSpLocks/>
            </p:cNvGrpSpPr>
            <p:nvPr/>
          </p:nvGrpSpPr>
          <p:grpSpPr bwMode="auto">
            <a:xfrm>
              <a:off x="5834063" y="1479550"/>
              <a:ext cx="377825" cy="576263"/>
              <a:chOff x="4140" y="429"/>
              <a:chExt cx="1425" cy="2396"/>
            </a:xfrm>
          </p:grpSpPr>
          <p:sp>
            <p:nvSpPr>
              <p:cNvPr id="340" name="Freeform 13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Rectangle 135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42" name="Freeform 13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Freeform 13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Rectangle 138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345" name="Group 13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70" name="AutoShape 140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71" name="AutoShape 141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46" name="Rectangle 142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347" name="Group 14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68" name="AutoShape 144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69" name="AutoShape 145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48" name="Rectangle 146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49" name="Rectangle 147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350" name="Group 14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66" name="AutoShape 149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67" name="AutoShape 150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51" name="Freeform 15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2" name="Group 15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64" name="AutoShape 153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65" name="AutoShape 154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53" name="Rectangle 155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54" name="Freeform 15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" name="Freeform 15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" name="Oval 158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57" name="Freeform 15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AutoShape 160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59" name="AutoShape 161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60" name="Oval 162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61" name="Oval 163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62" name="Oval 164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63" name="Rectangle 165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72" name="Group 166"/>
            <p:cNvGrpSpPr>
              <a:grpSpLocks/>
            </p:cNvGrpSpPr>
            <p:nvPr/>
          </p:nvGrpSpPr>
          <p:grpSpPr bwMode="auto">
            <a:xfrm>
              <a:off x="6586538" y="1511300"/>
              <a:ext cx="377825" cy="576263"/>
              <a:chOff x="4140" y="429"/>
              <a:chExt cx="1425" cy="2396"/>
            </a:xfrm>
          </p:grpSpPr>
          <p:sp>
            <p:nvSpPr>
              <p:cNvPr id="373" name="Freeform 16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Rectangle 168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75" name="Freeform 16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" name="Freeform 17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Rectangle 171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378" name="Group 17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03" name="AutoShape 173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04" name="AutoShape 174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79" name="Rectangle 175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380" name="Group 17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01" name="AutoShape 177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02" name="AutoShape 178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81" name="Rectangle 179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82" name="Rectangle 180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383" name="Group 18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9" name="AutoShape 182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00" name="AutoShape 183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84" name="Freeform 18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5" name="Group 18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7" name="AutoShape 186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98" name="AutoShape 187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86" name="Rectangle 188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87" name="Freeform 18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Freeform 19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" name="Oval 191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90" name="Freeform 19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AutoShape 193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92" name="AutoShape 194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93" name="Oval 195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94" name="Oval 196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95" name="Oval 197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96" name="Rectangle 198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405" name="Group 199"/>
            <p:cNvGrpSpPr>
              <a:grpSpLocks/>
            </p:cNvGrpSpPr>
            <p:nvPr/>
          </p:nvGrpSpPr>
          <p:grpSpPr bwMode="auto">
            <a:xfrm>
              <a:off x="7196138" y="1663700"/>
              <a:ext cx="377825" cy="576263"/>
              <a:chOff x="4140" y="429"/>
              <a:chExt cx="1425" cy="2396"/>
            </a:xfrm>
          </p:grpSpPr>
          <p:sp>
            <p:nvSpPr>
              <p:cNvPr id="406" name="Freeform 20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" name="Rectangle 201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08" name="Freeform 20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" name="Freeform 20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" name="Rectangle 204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11" name="Group 20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6" name="AutoShape 206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7" name="AutoShape 207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12" name="Rectangle 208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13" name="Group 20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4" name="AutoShape 210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5" name="AutoShape 211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14" name="Rectangle 212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" name="Rectangle 213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16" name="Group 21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2" name="AutoShape 215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3" name="AutoShape 216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17" name="Freeform 21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8" name="Group 21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0" name="AutoShape 219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1" name="AutoShape 220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19" name="Rectangle 221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20" name="Freeform 22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Freeform 22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Oval 224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23" name="Freeform 22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" name="AutoShape 226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25" name="AutoShape 227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26" name="Oval 228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27" name="Oval 229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428" name="Oval 230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29" name="Rectangle 231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438" name="Group 232"/>
            <p:cNvGrpSpPr>
              <a:grpSpLocks/>
            </p:cNvGrpSpPr>
            <p:nvPr/>
          </p:nvGrpSpPr>
          <p:grpSpPr bwMode="auto">
            <a:xfrm>
              <a:off x="7524750" y="2609850"/>
              <a:ext cx="377825" cy="576263"/>
              <a:chOff x="4140" y="429"/>
              <a:chExt cx="1425" cy="2396"/>
            </a:xfrm>
          </p:grpSpPr>
          <p:sp>
            <p:nvSpPr>
              <p:cNvPr id="439" name="Freeform 23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" name="Rectangle 234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1" name="Freeform 23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" name="Freeform 23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" name="Rectangle 237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44" name="Group 23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9" name="AutoShape 239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70" name="AutoShape 240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45" name="Rectangle 241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46" name="Group 24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67" name="AutoShape 243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68" name="AutoShape 244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47" name="Rectangle 245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" name="Rectangle 246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49" name="Group 24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65" name="AutoShape 248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66" name="AutoShape 249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50" name="Freeform 25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1" name="Group 25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63" name="AutoShape 252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64" name="AutoShape 253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52" name="Rectangle 254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3" name="Freeform 25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" name="Freeform 25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" name="Oval 257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6" name="Freeform 25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" name="AutoShape 259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8" name="AutoShape 260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9" name="Oval 261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0" name="Oval 262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461" name="Oval 263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2" name="Rectangle 264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471" name="Group 307"/>
            <p:cNvGrpSpPr>
              <a:grpSpLocks/>
            </p:cNvGrpSpPr>
            <p:nvPr/>
          </p:nvGrpSpPr>
          <p:grpSpPr bwMode="auto">
            <a:xfrm>
              <a:off x="6784975" y="5027613"/>
              <a:ext cx="377825" cy="576262"/>
              <a:chOff x="4140" y="429"/>
              <a:chExt cx="1425" cy="2396"/>
            </a:xfrm>
          </p:grpSpPr>
          <p:sp>
            <p:nvSpPr>
              <p:cNvPr id="472" name="Freeform 3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" name="Rectangle 309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74" name="Freeform 3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" name="Freeform 3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" name="Rectangle 312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77" name="Group 3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02" name="AutoShape 314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03" name="AutoShape 315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78" name="Rectangle 316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79" name="Group 3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00" name="AutoShape 318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01" name="AutoShape 319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80" name="Rectangle 320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" name="Rectangle 321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82" name="Group 3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98" name="AutoShape 323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99" name="AutoShape 324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83" name="Freeform 3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4" name="Group 3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96" name="AutoShape 327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97" name="AutoShape 328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85" name="Rectangle 329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6" name="Freeform 3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" name="Freeform 3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8" name="Oval 332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9" name="Freeform 3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" name="AutoShape 334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91" name="AutoShape 335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92" name="Oval 336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93" name="Oval 337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494" name="Oval 338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95" name="Rectangle 339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89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Example: install local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038600" cy="5181600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buFont typeface="Wingdings" charset="0"/>
              <a:buNone/>
              <a:tabLst>
                <a:tab pos="576263" algn="l"/>
              </a:tabLst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Calculating access link utilization, delay with cache:</a:t>
            </a:r>
          </a:p>
          <a:p>
            <a:pPr marL="228600" indent="-228600">
              <a:lnSpc>
                <a:spcPct val="80000"/>
              </a:lnSpc>
              <a:tabLst>
                <a:tab pos="576263" algn="l"/>
              </a:tabLst>
            </a:pPr>
            <a:r>
              <a:rPr lang="en-US" sz="2400" dirty="0">
                <a:latin typeface="Gill Sans MT" charset="0"/>
              </a:rPr>
              <a:t>suppose cache hit rate is 0.4</a:t>
            </a:r>
          </a:p>
          <a:p>
            <a:pPr marL="576263" lvl="1" indent="-233363">
              <a:tabLst>
                <a:tab pos="576263" algn="l"/>
              </a:tabLst>
            </a:pPr>
            <a:r>
              <a:rPr lang="en-US" sz="2000" dirty="0">
                <a:latin typeface="Gill Sans MT" charset="0"/>
              </a:rPr>
              <a:t>40% requests satisfied at cache, 60% requests satisfied at origin </a:t>
            </a:r>
          </a:p>
          <a:p>
            <a:pPr marL="228600" indent="-2286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  <a:tabLst>
                <a:tab pos="576263" algn="l"/>
              </a:tabLst>
            </a:pPr>
            <a:r>
              <a:rPr lang="en-US" sz="2400" dirty="0">
                <a:latin typeface="Gill Sans MT" charset="0"/>
              </a:rPr>
              <a:t>access link utilization: 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60% of requests use access link </a:t>
            </a:r>
          </a:p>
          <a:p>
            <a:pPr marL="228600" indent="-228600">
              <a:lnSpc>
                <a:spcPct val="80000"/>
              </a:lnSpc>
              <a:buClr>
                <a:srgbClr val="000099"/>
              </a:buClr>
              <a:buSzPct val="65000"/>
              <a:buFont typeface="Wingdings" charset="0"/>
              <a:buChar char="v"/>
              <a:tabLst>
                <a:tab pos="576263" algn="l"/>
              </a:tabLst>
            </a:pPr>
            <a:r>
              <a:rPr lang="en-US" sz="2400" dirty="0">
                <a:latin typeface="Gill Sans MT" charset="0"/>
              </a:rPr>
              <a:t>data rate to browsers over access link = 0.6*15 Mbps = 9 Mbps 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utilization = 9/15 = .6</a:t>
            </a:r>
          </a:p>
          <a:p>
            <a:pPr marL="228600" indent="-2286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  <a:tabLst>
                <a:tab pos="576263" algn="l"/>
              </a:tabLst>
            </a:pPr>
            <a:r>
              <a:rPr lang="en-US" sz="2400" dirty="0">
                <a:latin typeface="Gill Sans MT" charset="0"/>
              </a:rPr>
              <a:t>total delay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= 0.6 * (delay from origin servers) +0.4 * (delay when satisfied at cache)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= 0.6 (2.01) + 0.4 (~</a:t>
            </a:r>
            <a:r>
              <a:rPr lang="en-US" sz="1800" dirty="0" err="1">
                <a:latin typeface="Gill Sans MT" charset="0"/>
              </a:rPr>
              <a:t>msecs</a:t>
            </a:r>
            <a:r>
              <a:rPr lang="en-US" sz="1800" dirty="0">
                <a:latin typeface="Gill Sans MT" charset="0"/>
              </a:rPr>
              <a:t>) 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= ~ 1.2 </a:t>
            </a:r>
            <a:r>
              <a:rPr lang="en-US" sz="1800" dirty="0" err="1">
                <a:latin typeface="Gill Sans MT" charset="0"/>
              </a:rPr>
              <a:t>secs</a:t>
            </a:r>
            <a:endParaRPr lang="en-US" sz="1800" dirty="0">
              <a:latin typeface="Gill Sans MT" charset="0"/>
            </a:endParaRP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less than with 100 Mbps link (and cheaper too!)</a:t>
            </a:r>
          </a:p>
          <a:p>
            <a:pPr marL="176213" indent="-233363">
              <a:lnSpc>
                <a:spcPct val="80000"/>
              </a:lnSpc>
              <a:buClr>
                <a:srgbClr val="000099"/>
              </a:buClr>
              <a:buFont typeface="Wingdings" charset="0"/>
              <a:buChar char="§"/>
              <a:tabLst>
                <a:tab pos="576263" algn="l"/>
              </a:tabLst>
            </a:pPr>
            <a:endParaRPr lang="en-US" sz="2200" dirty="0">
              <a:latin typeface="Gill Sans MT" charset="0"/>
            </a:endParaRP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59" name="Freeform 71"/>
          <p:cNvSpPr>
            <a:spLocks/>
          </p:cNvSpPr>
          <p:nvPr/>
        </p:nvSpPr>
        <p:spPr bwMode="auto">
          <a:xfrm>
            <a:off x="4932363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Line 77"/>
          <p:cNvSpPr>
            <a:spLocks noChangeShapeType="1"/>
          </p:cNvSpPr>
          <p:nvPr/>
        </p:nvSpPr>
        <p:spPr bwMode="auto">
          <a:xfrm flipH="1">
            <a:off x="5381625" y="4702175"/>
            <a:ext cx="8556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Line 78"/>
          <p:cNvSpPr>
            <a:spLocks noChangeShapeType="1"/>
          </p:cNvSpPr>
          <p:nvPr/>
        </p:nvSpPr>
        <p:spPr bwMode="auto">
          <a:xfrm flipH="1">
            <a:off x="5891213" y="4749800"/>
            <a:ext cx="563562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Line 79"/>
          <p:cNvSpPr>
            <a:spLocks noChangeShapeType="1"/>
          </p:cNvSpPr>
          <p:nvPr/>
        </p:nvSpPr>
        <p:spPr bwMode="auto">
          <a:xfrm flipH="1">
            <a:off x="6429375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Line 80"/>
          <p:cNvSpPr>
            <a:spLocks noChangeShapeType="1"/>
          </p:cNvSpPr>
          <p:nvPr/>
        </p:nvSpPr>
        <p:spPr bwMode="auto">
          <a:xfrm>
            <a:off x="6796088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Text Box 97"/>
          <p:cNvSpPr txBox="1">
            <a:spLocks noChangeArrowheads="1"/>
          </p:cNvSpPr>
          <p:nvPr/>
        </p:nvSpPr>
        <p:spPr bwMode="auto">
          <a:xfrm>
            <a:off x="4959350" y="4279900"/>
            <a:ext cx="1198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network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65" name="Text Box 98"/>
          <p:cNvSpPr txBox="1">
            <a:spLocks noChangeArrowheads="1"/>
          </p:cNvSpPr>
          <p:nvPr/>
        </p:nvSpPr>
        <p:spPr bwMode="auto">
          <a:xfrm>
            <a:off x="6842125" y="4660900"/>
            <a:ext cx="1541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100 Mbps LAN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266" name="Group 120"/>
          <p:cNvGrpSpPr>
            <a:grpSpLocks/>
          </p:cNvGrpSpPr>
          <p:nvPr/>
        </p:nvGrpSpPr>
        <p:grpSpPr bwMode="auto">
          <a:xfrm>
            <a:off x="6154738" y="4460875"/>
            <a:ext cx="881062" cy="307975"/>
            <a:chOff x="2356" y="1300"/>
            <a:chExt cx="555" cy="194"/>
          </a:xfrm>
        </p:grpSpPr>
        <p:sp>
          <p:nvSpPr>
            <p:cNvPr id="26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6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6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70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73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1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2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75" name="Group 172"/>
          <p:cNvGrpSpPr>
            <a:grpSpLocks/>
          </p:cNvGrpSpPr>
          <p:nvPr/>
        </p:nvGrpSpPr>
        <p:grpSpPr bwMode="auto">
          <a:xfrm>
            <a:off x="5068888" y="5070475"/>
            <a:ext cx="525462" cy="557213"/>
            <a:chOff x="-44" y="1473"/>
            <a:chExt cx="981" cy="1105"/>
          </a:xfrm>
        </p:grpSpPr>
        <p:pic>
          <p:nvPicPr>
            <p:cNvPr id="276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8" name="Group 340"/>
          <p:cNvGrpSpPr>
            <a:grpSpLocks/>
          </p:cNvGrpSpPr>
          <p:nvPr/>
        </p:nvGrpSpPr>
        <p:grpSpPr bwMode="auto">
          <a:xfrm>
            <a:off x="5580063" y="5092700"/>
            <a:ext cx="525462" cy="557213"/>
            <a:chOff x="-44" y="1473"/>
            <a:chExt cx="981" cy="1105"/>
          </a:xfrm>
        </p:grpSpPr>
        <p:pic>
          <p:nvPicPr>
            <p:cNvPr id="279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0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1" name="Group 343"/>
          <p:cNvGrpSpPr>
            <a:grpSpLocks/>
          </p:cNvGrpSpPr>
          <p:nvPr/>
        </p:nvGrpSpPr>
        <p:grpSpPr bwMode="auto">
          <a:xfrm>
            <a:off x="6103938" y="5081588"/>
            <a:ext cx="525462" cy="557212"/>
            <a:chOff x="-44" y="1473"/>
            <a:chExt cx="981" cy="1105"/>
          </a:xfrm>
        </p:grpSpPr>
        <p:pic>
          <p:nvPicPr>
            <p:cNvPr id="282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3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4" name="Text Box 50"/>
          <p:cNvSpPr txBox="1">
            <a:spLocks noChangeArrowheads="1"/>
          </p:cNvSpPr>
          <p:nvPr/>
        </p:nvSpPr>
        <p:spPr bwMode="auto">
          <a:xfrm>
            <a:off x="7696200" y="182403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servers</a:t>
            </a:r>
          </a:p>
        </p:txBody>
      </p:sp>
      <p:sp>
        <p:nvSpPr>
          <p:cNvPr id="285" name="Line 95"/>
          <p:cNvSpPr>
            <a:spLocks noChangeShapeType="1"/>
          </p:cNvSpPr>
          <p:nvPr/>
        </p:nvSpPr>
        <p:spPr bwMode="auto">
          <a:xfrm>
            <a:off x="6591300" y="3467100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Text Box 99"/>
          <p:cNvSpPr txBox="1">
            <a:spLocks noChangeArrowheads="1"/>
          </p:cNvSpPr>
          <p:nvPr/>
        </p:nvSpPr>
        <p:spPr bwMode="auto">
          <a:xfrm>
            <a:off x="6592888" y="3656013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15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287" name="Group 308"/>
          <p:cNvGrpSpPr>
            <a:grpSpLocks/>
          </p:cNvGrpSpPr>
          <p:nvPr/>
        </p:nvGrpSpPr>
        <p:grpSpPr bwMode="auto">
          <a:xfrm>
            <a:off x="6719888" y="4941888"/>
            <a:ext cx="1860550" cy="809625"/>
            <a:chOff x="4217" y="3611"/>
            <a:chExt cx="1172" cy="510"/>
          </a:xfrm>
        </p:grpSpPr>
        <p:sp>
          <p:nvSpPr>
            <p:cNvPr id="288" name="Rectangle 307"/>
            <p:cNvSpPr>
              <a:spLocks noChangeArrowheads="1"/>
            </p:cNvSpPr>
            <p:nvPr/>
          </p:nvSpPr>
          <p:spPr bwMode="auto">
            <a:xfrm>
              <a:off x="4217" y="3611"/>
              <a:ext cx="329" cy="473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89" name="Text Box 97"/>
            <p:cNvSpPr txBox="1">
              <a:spLocks noChangeArrowheads="1"/>
            </p:cNvSpPr>
            <p:nvPr/>
          </p:nvSpPr>
          <p:spPr bwMode="auto">
            <a:xfrm>
              <a:off x="4561" y="3717"/>
              <a:ext cx="8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CC0000"/>
                  </a:solidFill>
                </a:rPr>
                <a:t>local web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CC0000"/>
                  </a:solidFill>
                </a:rPr>
                <a:t>cache</a:t>
              </a:r>
            </a:p>
          </p:txBody>
        </p:sp>
      </p:grpSp>
      <p:sp>
        <p:nvSpPr>
          <p:cNvPr id="290" name="Line 2"/>
          <p:cNvSpPr>
            <a:spLocks noChangeShapeType="1"/>
          </p:cNvSpPr>
          <p:nvPr/>
        </p:nvSpPr>
        <p:spPr bwMode="auto">
          <a:xfrm>
            <a:off x="5267325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Line 51"/>
          <p:cNvSpPr>
            <a:spLocks noChangeShapeType="1"/>
          </p:cNvSpPr>
          <p:nvPr/>
        </p:nvSpPr>
        <p:spPr bwMode="auto">
          <a:xfrm>
            <a:off x="6076950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Line 52"/>
          <p:cNvSpPr>
            <a:spLocks noChangeShapeType="1"/>
          </p:cNvSpPr>
          <p:nvPr/>
        </p:nvSpPr>
        <p:spPr bwMode="auto">
          <a:xfrm flipH="1">
            <a:off x="6705600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Line 53"/>
          <p:cNvSpPr>
            <a:spLocks noChangeShapeType="1"/>
          </p:cNvSpPr>
          <p:nvPr/>
        </p:nvSpPr>
        <p:spPr bwMode="auto">
          <a:xfrm flipH="1">
            <a:off x="7162800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Line 54"/>
          <p:cNvSpPr>
            <a:spLocks noChangeShapeType="1"/>
          </p:cNvSpPr>
          <p:nvPr/>
        </p:nvSpPr>
        <p:spPr bwMode="auto">
          <a:xfrm flipH="1" flipV="1">
            <a:off x="7324725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55"/>
          <p:cNvSpPr>
            <a:spLocks/>
          </p:cNvSpPr>
          <p:nvPr/>
        </p:nvSpPr>
        <p:spPr bwMode="auto">
          <a:xfrm>
            <a:off x="5351463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Text Box 70"/>
          <p:cNvSpPr txBox="1">
            <a:spLocks noChangeArrowheads="1"/>
          </p:cNvSpPr>
          <p:nvPr/>
        </p:nvSpPr>
        <p:spPr bwMode="auto">
          <a:xfrm>
            <a:off x="6057900" y="2354263"/>
            <a:ext cx="9318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 Internet</a:t>
            </a:r>
            <a:endParaRPr lang="en-US" sz="2400">
              <a:solidFill>
                <a:srgbClr val="CC0000"/>
              </a:solidFill>
            </a:endParaRPr>
          </a:p>
        </p:txBody>
      </p:sp>
      <p:grpSp>
        <p:nvGrpSpPr>
          <p:cNvPr id="297" name="Group 91"/>
          <p:cNvGrpSpPr>
            <a:grpSpLocks/>
          </p:cNvGrpSpPr>
          <p:nvPr/>
        </p:nvGrpSpPr>
        <p:grpSpPr bwMode="auto">
          <a:xfrm>
            <a:off x="6175375" y="3165475"/>
            <a:ext cx="881063" cy="307975"/>
            <a:chOff x="2356" y="1300"/>
            <a:chExt cx="555" cy="194"/>
          </a:xfrm>
        </p:grpSpPr>
        <p:sp>
          <p:nvSpPr>
            <p:cNvPr id="29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9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30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301" name="Group 9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304" name="Freeform 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Freeform 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2" name="Line 98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" name="Line 99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06" name="Group 100"/>
          <p:cNvGrpSpPr>
            <a:grpSpLocks/>
          </p:cNvGrpSpPr>
          <p:nvPr/>
        </p:nvGrpSpPr>
        <p:grpSpPr bwMode="auto">
          <a:xfrm>
            <a:off x="4919663" y="1957388"/>
            <a:ext cx="377825" cy="576262"/>
            <a:chOff x="4140" y="429"/>
            <a:chExt cx="1425" cy="2396"/>
          </a:xfrm>
        </p:grpSpPr>
        <p:sp>
          <p:nvSpPr>
            <p:cNvPr id="307" name="Freeform 10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Rectangle 102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9" name="Freeform 10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10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Rectangle 105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12" name="Group 10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7" name="AutoShape 10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38" name="AutoShape 108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13" name="Rectangle 109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14" name="Group 11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35" name="AutoShape 11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36" name="AutoShape 112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15" name="Rectangle 113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6" name="Rectangle 114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17" name="Group 11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3" name="AutoShape 11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34" name="AutoShape 117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18" name="Freeform 11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9" name="Group 11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31" name="AutoShape 12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32" name="AutoShape 121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20" name="Rectangle 122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1" name="Freeform 12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Freeform 12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Oval 125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4" name="Freeform 12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AutoShape 127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6" name="AutoShape 128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7" name="Oval 129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8" name="Oval 130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329" name="Oval 131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30" name="Rectangle 132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39" name="Group 133"/>
          <p:cNvGrpSpPr>
            <a:grpSpLocks/>
          </p:cNvGrpSpPr>
          <p:nvPr/>
        </p:nvGrpSpPr>
        <p:grpSpPr bwMode="auto">
          <a:xfrm>
            <a:off x="5834063" y="1479550"/>
            <a:ext cx="377825" cy="576263"/>
            <a:chOff x="4140" y="429"/>
            <a:chExt cx="1425" cy="2396"/>
          </a:xfrm>
        </p:grpSpPr>
        <p:sp>
          <p:nvSpPr>
            <p:cNvPr id="340" name="Freeform 13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Rectangle 135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42" name="Freeform 13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Freeform 13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Rectangle 138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45" name="Group 13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0" name="AutoShape 140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71" name="AutoShape 141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46" name="Rectangle 142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47" name="Group 14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68" name="AutoShape 14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69" name="AutoShape 145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48" name="Rectangle 146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49" name="Rectangle 147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50" name="Group 14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66" name="AutoShape 14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67" name="AutoShape 150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51" name="Freeform 15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2" name="Group 15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64" name="AutoShape 15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65" name="AutoShape 15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53" name="Rectangle 155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54" name="Freeform 15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Freeform 15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Oval 158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57" name="Freeform 15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AutoShape 160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59" name="AutoShape 161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0" name="Oval 162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1" name="Oval 163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362" name="Oval 164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3" name="Rectangle 165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72" name="Group 166"/>
          <p:cNvGrpSpPr>
            <a:grpSpLocks/>
          </p:cNvGrpSpPr>
          <p:nvPr/>
        </p:nvGrpSpPr>
        <p:grpSpPr bwMode="auto">
          <a:xfrm>
            <a:off x="6586538" y="1511300"/>
            <a:ext cx="377825" cy="576263"/>
            <a:chOff x="4140" y="429"/>
            <a:chExt cx="1425" cy="2396"/>
          </a:xfrm>
        </p:grpSpPr>
        <p:sp>
          <p:nvSpPr>
            <p:cNvPr id="373" name="Freeform 16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Rectangle 168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5" name="Freeform 16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Freeform 17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Rectangle 171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78" name="Group 17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3" name="AutoShape 173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04" name="AutoShape 174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79" name="Rectangle 175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80" name="Group 17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1" name="AutoShape 17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02" name="AutoShape 178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81" name="Rectangle 179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82" name="Rectangle 180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83" name="Group 18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9" name="AutoShape 18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00" name="AutoShape 18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84" name="Freeform 18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5" name="Group 18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7" name="AutoShape 186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98" name="AutoShape 187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86" name="Rectangle 188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87" name="Freeform 18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" name="Freeform 19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Oval 191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90" name="Freeform 19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AutoShape 193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92" name="AutoShape 194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93" name="Oval 195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94" name="Oval 196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395" name="Oval 197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96" name="Rectangle 198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05" name="Group 199"/>
          <p:cNvGrpSpPr>
            <a:grpSpLocks/>
          </p:cNvGrpSpPr>
          <p:nvPr/>
        </p:nvGrpSpPr>
        <p:grpSpPr bwMode="auto">
          <a:xfrm>
            <a:off x="7196138" y="1663700"/>
            <a:ext cx="377825" cy="576263"/>
            <a:chOff x="4140" y="429"/>
            <a:chExt cx="1425" cy="2396"/>
          </a:xfrm>
        </p:grpSpPr>
        <p:sp>
          <p:nvSpPr>
            <p:cNvPr id="406" name="Freeform 20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20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08" name="Freeform 20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" name="Freeform 20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" name="Rectangle 20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11" name="Group 20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6" name="AutoShape 20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7" name="AutoShape 20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2" name="Rectangle 20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13" name="Group 20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4" name="AutoShape 21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5" name="AutoShape 21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4" name="Rectangle 21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" name="Rectangle 21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16" name="Group 21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2" name="AutoShape 21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3" name="AutoShape 21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7" name="Freeform 21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8" name="Group 21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0" name="AutoShape 21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1" name="AutoShape 22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9" name="Rectangle 22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" name="Freeform 22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22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Oval 22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3" name="Freeform 22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" name="AutoShape 22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5" name="AutoShape 22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6" name="Oval 22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7" name="Oval 22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28" name="Oval 23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9" name="Rectangle 23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38" name="Group 232"/>
          <p:cNvGrpSpPr>
            <a:grpSpLocks/>
          </p:cNvGrpSpPr>
          <p:nvPr/>
        </p:nvGrpSpPr>
        <p:grpSpPr bwMode="auto">
          <a:xfrm>
            <a:off x="7524750" y="2609850"/>
            <a:ext cx="377825" cy="576263"/>
            <a:chOff x="4140" y="429"/>
            <a:chExt cx="1425" cy="2396"/>
          </a:xfrm>
        </p:grpSpPr>
        <p:sp>
          <p:nvSpPr>
            <p:cNvPr id="439" name="Freeform 23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" name="Rectangle 234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1" name="Freeform 23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" name="Freeform 23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" name="Rectangle 237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44" name="Group 23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69" name="AutoShape 239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70" name="AutoShape 240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45" name="Rectangle 241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46" name="Group 24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67" name="AutoShape 24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8" name="AutoShape 244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47" name="Rectangle 245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" name="Rectangle 246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49" name="Group 24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65" name="AutoShape 24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6" name="AutoShape 249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50" name="Freeform 25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" name="Group 25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63" name="AutoShape 252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4" name="AutoShape 253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52" name="Rectangle 254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3" name="Freeform 25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25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Oval 257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6" name="Freeform 25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" name="AutoShape 259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8" name="AutoShape 260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9" name="Oval 261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60" name="Oval 262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61" name="Oval 263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62" name="Rectangle 264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71" name="Group 307"/>
          <p:cNvGrpSpPr>
            <a:grpSpLocks/>
          </p:cNvGrpSpPr>
          <p:nvPr/>
        </p:nvGrpSpPr>
        <p:grpSpPr bwMode="auto">
          <a:xfrm>
            <a:off x="6784975" y="5027613"/>
            <a:ext cx="377825" cy="576262"/>
            <a:chOff x="4140" y="429"/>
            <a:chExt cx="1425" cy="2396"/>
          </a:xfrm>
        </p:grpSpPr>
        <p:sp>
          <p:nvSpPr>
            <p:cNvPr id="472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4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77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02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03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78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79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00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01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80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1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82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8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99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83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4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6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97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85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6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9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91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92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93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94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95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95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/>
              <a:t>Conditional GET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671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4038600" cy="5181600"/>
          </a:xfrm>
        </p:spPr>
        <p:txBody>
          <a:bodyPr>
            <a:normAutofit lnSpcReduction="10000"/>
          </a:bodyPr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Goal:</a:t>
            </a:r>
            <a:r>
              <a:rPr lang="en-US" sz="2400" dirty="0">
                <a:latin typeface="Gill Sans MT" charset="0"/>
              </a:rPr>
              <a:t> don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t send object if cache has up-to-date cached version</a:t>
            </a:r>
          </a:p>
          <a:p>
            <a:pPr lvl="1"/>
            <a:r>
              <a:rPr lang="en-US" sz="2000" dirty="0">
                <a:latin typeface="Gill Sans MT" charset="0"/>
              </a:rPr>
              <a:t>no object transmission delay</a:t>
            </a:r>
          </a:p>
          <a:p>
            <a:pPr lvl="1"/>
            <a:r>
              <a:rPr lang="en-US" sz="2000" dirty="0">
                <a:latin typeface="Gill Sans MT" charset="0"/>
              </a:rPr>
              <a:t>lower link utilization</a:t>
            </a:r>
          </a:p>
          <a:p>
            <a:r>
              <a:rPr lang="en-US" sz="2400" i="1" dirty="0">
                <a:latin typeface="Gill Sans MT" charset="0"/>
              </a:rPr>
              <a:t>cache:</a:t>
            </a:r>
            <a:r>
              <a:rPr lang="en-US" sz="2400" dirty="0">
                <a:latin typeface="Gill Sans MT" charset="0"/>
              </a:rPr>
              <a:t> specify date of cached copy in HTTP request</a:t>
            </a:r>
          </a:p>
          <a:p>
            <a:pPr lvl="1"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If-modified-since: &lt;date&gt;</a:t>
            </a:r>
          </a:p>
          <a:p>
            <a:r>
              <a:rPr lang="en-US" sz="2400" i="1" dirty="0">
                <a:latin typeface="Gill Sans MT" charset="0"/>
              </a:rPr>
              <a:t>server:</a:t>
            </a:r>
            <a:r>
              <a:rPr lang="en-US" sz="2400" dirty="0">
                <a:latin typeface="Gill Sans MT" charset="0"/>
              </a:rPr>
              <a:t> response contains no object if cached copy is up-to-date: </a:t>
            </a:r>
          </a:p>
          <a:p>
            <a:pPr lvl="1"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HTTP/1.0 304 Not Modified</a:t>
            </a:r>
            <a:endParaRPr lang="en-US" dirty="0">
              <a:latin typeface="Gill Sans MT" charset="0"/>
            </a:endParaRPr>
          </a:p>
          <a:p>
            <a:pPr marL="0" indent="0">
              <a:lnSpc>
                <a:spcPct val="80000"/>
              </a:lnSpc>
              <a:buClr>
                <a:srgbClr val="000099"/>
              </a:buClr>
              <a:buNone/>
              <a:tabLst>
                <a:tab pos="576263" algn="l"/>
              </a:tabLst>
            </a:pPr>
            <a:endParaRPr lang="en-US" sz="2200" dirty="0">
              <a:latin typeface="Gill Sans MT" charset="0"/>
            </a:endParaRP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dirty="0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4521200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827588" y="1998663"/>
            <a:ext cx="2681287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HTTP request </a:t>
            </a:r>
            <a:r>
              <a:rPr lang="en-US" sz="1800" dirty="0" err="1"/>
              <a:t>msg</a:t>
            </a:r>
            <a:endParaRPr lang="en-US" sz="1800" dirty="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/>
              <a:t>If-modified-since: &lt;date&gt;</a:t>
            </a:r>
            <a:endParaRPr lang="en-US" b="1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4540250" y="28606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30"/>
          <p:cNvGrpSpPr>
            <a:grpSpLocks/>
          </p:cNvGrpSpPr>
          <p:nvPr/>
        </p:nvGrpSpPr>
        <p:grpSpPr bwMode="auto">
          <a:xfrm>
            <a:off x="4808538" y="2854325"/>
            <a:ext cx="2643187" cy="865188"/>
            <a:chOff x="2698" y="2036"/>
            <a:chExt cx="1665" cy="545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/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/>
                <a:t>304 Not Modified</a:t>
              </a:r>
              <a:endParaRPr lang="en-US" b="1"/>
            </a:p>
          </p:txBody>
        </p:sp>
      </p:grp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7905750" y="2149475"/>
            <a:ext cx="104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before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&lt;date&gt;</a:t>
            </a:r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>
            <a:off x="4278313" y="4079875"/>
            <a:ext cx="390525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2"/>
          <p:cNvSpPr>
            <a:spLocks noChangeShapeType="1"/>
          </p:cNvSpPr>
          <p:nvPr/>
        </p:nvSpPr>
        <p:spPr bwMode="auto">
          <a:xfrm>
            <a:off x="4587875" y="4678363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4832350" y="4562475"/>
            <a:ext cx="2681288" cy="620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/>
              <a:t>If-modified-since: &lt;date&gt;</a:t>
            </a:r>
            <a:endParaRPr lang="en-US" b="1"/>
          </a:p>
        </p:txBody>
      </p:sp>
      <p:sp>
        <p:nvSpPr>
          <p:cNvPr id="19" name="Line 35"/>
          <p:cNvSpPr>
            <a:spLocks noChangeShapeType="1"/>
          </p:cNvSpPr>
          <p:nvPr/>
        </p:nvSpPr>
        <p:spPr bwMode="auto">
          <a:xfrm flipH="1">
            <a:off x="4606925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4851400" y="5402263"/>
            <a:ext cx="2643188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/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&lt;data&gt;</a:t>
            </a: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7985125" y="4808538"/>
            <a:ext cx="1047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after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&lt;date&gt;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797300" y="106203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client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7483475" y="105727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server</a:t>
            </a:r>
          </a:p>
        </p:txBody>
      </p:sp>
      <p:grpSp>
        <p:nvGrpSpPr>
          <p:cNvPr id="24" name="Group 34"/>
          <p:cNvGrpSpPr>
            <a:grpSpLocks/>
          </p:cNvGrpSpPr>
          <p:nvPr/>
        </p:nvGrpSpPr>
        <p:grpSpPr bwMode="auto">
          <a:xfrm>
            <a:off x="7073900" y="977900"/>
            <a:ext cx="422275" cy="685800"/>
            <a:chOff x="4140" y="429"/>
            <a:chExt cx="1425" cy="2396"/>
          </a:xfrm>
        </p:grpSpPr>
        <p:sp>
          <p:nvSpPr>
            <p:cNvPr id="25" name="Freeform 3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36"/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" name="Freeform 3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39"/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0" name="Group 4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5" name="AutoShape 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6" name="AutoShape 42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2" name="Group 4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3" name="AutoShape 4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4" name="AutoShape 46"/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3" name="Rectangle 47"/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4" name="Rectangle 48"/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5" name="Group 4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" name="AutoShape 5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" name="AutoShape 51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6" name="Freeform 5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" name="Group 5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" name="AutoShape 54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0" name="AutoShape 55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8" name="Rectangle 56"/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9" name="Freeform 5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59"/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" name="Freeform 6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utoShape 61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" name="AutoShape 62"/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" name="Oval 63"/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6" name="Oval 64"/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7" name="Oval 65"/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" name="Rectangle 66"/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7" name="Group 67"/>
          <p:cNvGrpSpPr>
            <a:grpSpLocks/>
          </p:cNvGrpSpPr>
          <p:nvPr/>
        </p:nvGrpSpPr>
        <p:grpSpPr bwMode="auto">
          <a:xfrm>
            <a:off x="4373563" y="1022350"/>
            <a:ext cx="742950" cy="742950"/>
            <a:chOff x="-44" y="1473"/>
            <a:chExt cx="981" cy="1105"/>
          </a:xfrm>
        </p:grpSpPr>
        <p:pic>
          <p:nvPicPr>
            <p:cNvPr id="58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58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1248</Words>
  <Application>Microsoft Office PowerPoint</Application>
  <PresentationFormat>On-screen Show (4:3)</PresentationFormat>
  <Paragraphs>277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Calibri</vt:lpstr>
      <vt:lpstr>Comic Sans MS</vt:lpstr>
      <vt:lpstr>Courier New</vt:lpstr>
      <vt:lpstr>Gill Sans MT</vt:lpstr>
      <vt:lpstr>Times New Roman</vt:lpstr>
      <vt:lpstr>Wingdings</vt:lpstr>
      <vt:lpstr>Office Theme</vt:lpstr>
      <vt:lpstr>ECE 671 – Lecture 16</vt:lpstr>
      <vt:lpstr>HTTP Review</vt:lpstr>
      <vt:lpstr>Web Caches (Proxy Server)</vt:lpstr>
      <vt:lpstr>Web Caching</vt:lpstr>
      <vt:lpstr>Caching Example</vt:lpstr>
      <vt:lpstr>Caching Example: fatter access link</vt:lpstr>
      <vt:lpstr>Caching Example: install local cache</vt:lpstr>
      <vt:lpstr>Caching Example: install local cache</vt:lpstr>
      <vt:lpstr>Conditional GET</vt:lpstr>
      <vt:lpstr>Content Distribution Networks</vt:lpstr>
      <vt:lpstr>Content Distribution Networks</vt:lpstr>
      <vt:lpstr>CDN: “simple” content access scenario </vt:lpstr>
      <vt:lpstr>CDN cluster selection strategy</vt:lpstr>
      <vt:lpstr>Case Study: Netflix</vt:lpstr>
      <vt:lpstr>Case Study: Netflix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671 – Lecture 1</dc:title>
  <dc:creator>wolf</dc:creator>
  <cp:lastModifiedBy>선혜 백</cp:lastModifiedBy>
  <cp:revision>152</cp:revision>
  <cp:lastPrinted>2011-10-26T01:26:58Z</cp:lastPrinted>
  <dcterms:created xsi:type="dcterms:W3CDTF">2006-08-16T00:00:00Z</dcterms:created>
  <dcterms:modified xsi:type="dcterms:W3CDTF">2020-10-24T15:36:32Z</dcterms:modified>
</cp:coreProperties>
</file>