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6" r:id="rId2"/>
    <p:sldId id="256" r:id="rId3"/>
    <p:sldId id="269" r:id="rId4"/>
    <p:sldId id="270" r:id="rId5"/>
    <p:sldId id="271" r:id="rId6"/>
    <p:sldId id="272" r:id="rId7"/>
    <p:sldId id="267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8" r:id="rId1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4" d="100"/>
          <a:sy n="9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795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07B8C1CE-B585-4F89-8382-7D751BB82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>
            <a:extLst>
              <a:ext uri="{FF2B5EF4-FFF2-40B4-BE49-F238E27FC236}">
                <a16:creationId xmlns:a16="http://schemas.microsoft.com/office/drawing/2014/main" id="{71548A03-325E-40B0-A544-FFAA3BB85F53}"/>
              </a:ext>
            </a:extLst>
          </p:cNvPr>
          <p:cNvSpPr/>
          <p:nvPr/>
        </p:nvSpPr>
        <p:spPr>
          <a:xfrm>
            <a:off x="-3048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DE557-0161-438A-88CB-FD8585F45857}"/>
              </a:ext>
            </a:extLst>
          </p:cNvPr>
          <p:cNvSpPr txBox="1"/>
          <p:nvPr/>
        </p:nvSpPr>
        <p:spPr>
          <a:xfrm>
            <a:off x="3921760" y="2358485"/>
            <a:ext cx="6725920" cy="1756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6561"/>
              </a:lnSpc>
              <a:buNone/>
            </a:pPr>
            <a:r>
              <a:rPr lang="ru-RU" sz="5400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Ж</a:t>
            </a:r>
            <a:r>
              <a:rPr lang="en-US" sz="5400" b="1" dirty="0" err="1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изненный</a:t>
            </a:r>
            <a:r>
              <a:rPr lang="en-US" sz="5400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 </a:t>
            </a:r>
            <a:r>
              <a:rPr lang="en-US" sz="5400" b="1" dirty="0" err="1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цикл</a:t>
            </a:r>
            <a:r>
              <a:rPr lang="en-US" sz="5400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 </a:t>
            </a:r>
            <a:r>
              <a:rPr lang="en-US" sz="5400" b="1" dirty="0" err="1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программных</a:t>
            </a:r>
            <a:r>
              <a:rPr lang="en-US" sz="5400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 </a:t>
            </a:r>
            <a:r>
              <a:rPr lang="en-US" sz="5400" b="1" dirty="0" err="1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систем</a:t>
            </a:r>
            <a:endParaRPr lang="en-US" sz="5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434065-4D2A-4E0A-9D6D-6C26D22C2A76}"/>
              </a:ext>
            </a:extLst>
          </p:cNvPr>
          <p:cNvSpPr txBox="1"/>
          <p:nvPr/>
        </p:nvSpPr>
        <p:spPr>
          <a:xfrm>
            <a:off x="11562080" y="5803605"/>
            <a:ext cx="268224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3062"/>
              </a:lnSpc>
              <a:buNone/>
            </a:pPr>
            <a:r>
              <a:rPr lang="ru-RU" sz="1800" b="1" dirty="0">
                <a:solidFill>
                  <a:srgbClr val="404155"/>
                </a:solidFill>
                <a:ea typeface="Nobile" pitchFamily="34" charset="-122"/>
              </a:rPr>
              <a:t>Работа студента Павленко Елисея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ru-RU" sz="1800" b="1" dirty="0">
                <a:solidFill>
                  <a:srgbClr val="404155"/>
                </a:solidFill>
                <a:ea typeface="Nobile" pitchFamily="34" charset="-122"/>
              </a:rPr>
              <a:t>Группа 21п-2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57851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766888"/>
            <a:ext cx="70637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Тестирование и отладка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0791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13811">
            <a:solidFill>
              <a:srgbClr val="B2D4E5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19325" y="3120866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155513"/>
            <a:ext cx="264795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Тестирование функциональности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4330303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Проверка работоспособности программы в соответствии с требованиями.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630228" y="30791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13811">
            <a:solidFill>
              <a:srgbClr val="B2D4E5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784890" y="3120866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6352342" y="3155513"/>
            <a:ext cx="264795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Выявление и исправление ошибок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6352342" y="4330303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Разработка и применение методов отладки для обеспечения надежности программы.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222462" y="30791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13811">
            <a:solidFill>
              <a:srgbClr val="B2D4E5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373314" y="3120866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9944576" y="3155513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Тестирование безопасности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9944576" y="3983117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Проверка системы на устойчивость к атакам и утечкам данных.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934760"/>
            <a:ext cx="68122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Внедрение и установка</a:t>
            </a:r>
            <a:endParaRPr lang="en-US" sz="437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77428" y="218455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Установка</a:t>
            </a:r>
            <a:endParaRPr lang="en-US" sz="2187" dirty="0"/>
          </a:p>
        </p:txBody>
      </p:sp>
      <p:sp>
        <p:nvSpPr>
          <p:cNvPr id="8" name="Text 3"/>
          <p:cNvSpPr/>
          <p:nvPr/>
        </p:nvSpPr>
        <p:spPr>
          <a:xfrm>
            <a:off x="2277428" y="2664976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Развертывание программной системы на целевой среде.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99" y="3739872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77428" y="396204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Интеграция</a:t>
            </a:r>
            <a:endParaRPr lang="en-US" sz="2187" dirty="0"/>
          </a:p>
        </p:txBody>
      </p:sp>
      <p:sp>
        <p:nvSpPr>
          <p:cNvPr id="11" name="Text 5"/>
          <p:cNvSpPr/>
          <p:nvPr/>
        </p:nvSpPr>
        <p:spPr>
          <a:xfrm>
            <a:off x="22774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Связывание программной системы с другими системами и приложениями.</a:t>
            </a:r>
            <a:endParaRPr lang="en-US" sz="17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199" y="5517356"/>
            <a:ext cx="1110972" cy="177748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277428" y="5739527"/>
            <a:ext cx="37642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Обучение пользователей</a:t>
            </a:r>
            <a:endParaRPr lang="en-US" sz="2187" dirty="0"/>
          </a:p>
        </p:txBody>
      </p:sp>
      <p:sp>
        <p:nvSpPr>
          <p:cNvPr id="14" name="Text 7"/>
          <p:cNvSpPr/>
          <p:nvPr/>
        </p:nvSpPr>
        <p:spPr>
          <a:xfrm>
            <a:off x="22774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Проведение обучения пользователей по применению новой программы.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037993" y="2062639"/>
            <a:ext cx="80162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Эксплуатация и поддержка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037993" y="3090267"/>
            <a:ext cx="3370064" cy="3076575"/>
          </a:xfrm>
          <a:prstGeom prst="roundRect">
            <a:avLst>
              <a:gd name="adj" fmla="val 3250"/>
            </a:avLst>
          </a:prstGeom>
          <a:solidFill>
            <a:srgbClr val="CCEEFF"/>
          </a:solidFill>
          <a:ln w="13811">
            <a:solidFill>
              <a:srgbClr val="B2D4E5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2273975" y="3326249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Техническая поддержка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273975" y="4153853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Предоставление помощи пользователям при возникновении проблем с программной системой.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630228" y="3090267"/>
            <a:ext cx="3370064" cy="3076575"/>
          </a:xfrm>
          <a:prstGeom prst="roundRect">
            <a:avLst>
              <a:gd name="adj" fmla="val 3250"/>
            </a:avLst>
          </a:prstGeom>
          <a:solidFill>
            <a:srgbClr val="CCEEFF"/>
          </a:solidFill>
          <a:ln w="13811">
            <a:solidFill>
              <a:srgbClr val="B2D4E5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866209" y="3326249"/>
            <a:ext cx="289810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Мониторинг производительности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5866209" y="4501039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Постоянное отслеживание работы программы и выявление узких мест и улучшений.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9222462" y="3090267"/>
            <a:ext cx="3370064" cy="3076575"/>
          </a:xfrm>
          <a:prstGeom prst="roundRect">
            <a:avLst>
              <a:gd name="adj" fmla="val 3250"/>
            </a:avLst>
          </a:prstGeom>
          <a:solidFill>
            <a:srgbClr val="CCEEFF"/>
          </a:solidFill>
          <a:ln w="13811">
            <a:solidFill>
              <a:srgbClr val="B2D4E5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9458444" y="3326249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Регулярные обновления</a:t>
            </a:r>
            <a:endParaRPr lang="en-US" sz="2187" dirty="0"/>
          </a:p>
        </p:txBody>
      </p:sp>
      <p:sp>
        <p:nvSpPr>
          <p:cNvPr id="15" name="Text 11"/>
          <p:cNvSpPr/>
          <p:nvPr/>
        </p:nvSpPr>
        <p:spPr>
          <a:xfrm>
            <a:off x="9458444" y="4153853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Выпуск патчей и новых версий для обеспечения безопасности и улучшения функционала программной системы.</a:t>
            </a: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687473"/>
            <a:ext cx="84658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Обновление и модификация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826187"/>
            <a:ext cx="10554414" cy="3715941"/>
          </a:xfrm>
          <a:prstGeom prst="roundRect">
            <a:avLst>
              <a:gd name="adj" fmla="val 2691"/>
            </a:avLst>
          </a:prstGeom>
          <a:noFill/>
          <a:ln w="13811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051804" y="2839998"/>
            <a:ext cx="10526792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2273975" y="2980849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Обновление кода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41181" y="2980849"/>
            <a:ext cx="481524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Внесение изменений в исходный код для исправления ошибок и расширения функционала.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051804" y="4187904"/>
            <a:ext cx="10526792" cy="134790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273975" y="4328755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Модификация системы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4328755"/>
            <a:ext cx="481524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Внедрение новых модулей и функций в программную систему в соответствии с требованиями.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2051804" y="5535811"/>
            <a:ext cx="10526792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2273975" y="5676662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Управление версиями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541181" y="5676662"/>
            <a:ext cx="48152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Контроль за обновлениями и управление версиями программного обеспечения.</a:t>
            </a:r>
            <a:endParaRPr lang="en-US" sz="17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103114"/>
            <a:ext cx="81915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Фаза снятия с эксплуатации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801910" y="2130743"/>
            <a:ext cx="44410" cy="4995624"/>
          </a:xfrm>
          <a:prstGeom prst="roundRect">
            <a:avLst>
              <a:gd name="adj" fmla="val 225151"/>
            </a:avLst>
          </a:prstGeom>
          <a:solidFill>
            <a:srgbClr val="B2D4E5"/>
          </a:solidFill>
          <a:ln/>
        </p:spPr>
      </p:sp>
      <p:sp>
        <p:nvSpPr>
          <p:cNvPr id="7" name="Shape 3"/>
          <p:cNvSpPr/>
          <p:nvPr/>
        </p:nvSpPr>
        <p:spPr>
          <a:xfrm>
            <a:off x="5074027" y="253204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2D4E5"/>
          </a:solidFill>
          <a:ln/>
        </p:spPr>
      </p:sp>
      <p:sp>
        <p:nvSpPr>
          <p:cNvPr id="8" name="Shape 4"/>
          <p:cNvSpPr/>
          <p:nvPr/>
        </p:nvSpPr>
        <p:spPr>
          <a:xfrm>
            <a:off x="4574084" y="230433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13811">
            <a:solidFill>
              <a:srgbClr val="B2D4E5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755416" y="2346008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6046113" y="2352913"/>
            <a:ext cx="35052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Архивирование данных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6046113" y="2833330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Перенос данных в архив для их сохранности и доступности в будущем.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074027" y="403437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2D4E5"/>
          </a:solidFill>
          <a:ln/>
        </p:spPr>
      </p:sp>
      <p:sp>
        <p:nvSpPr>
          <p:cNvPr id="13" name="Shape 9"/>
          <p:cNvSpPr/>
          <p:nvPr/>
        </p:nvSpPr>
        <p:spPr>
          <a:xfrm>
            <a:off x="4574084" y="380666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13811">
            <a:solidFill>
              <a:srgbClr val="B2D4E5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4728746" y="3848338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6046113" y="3855244"/>
            <a:ext cx="34823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Вывод из эксплуатации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6046113" y="433566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Официальное завершение использования программной системы и отключение от инфраструктуры.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5074027" y="589210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2D4E5"/>
          </a:solidFill>
          <a:ln/>
        </p:spPr>
      </p:sp>
      <p:sp>
        <p:nvSpPr>
          <p:cNvPr id="18" name="Shape 14"/>
          <p:cNvSpPr/>
          <p:nvPr/>
        </p:nvSpPr>
        <p:spPr>
          <a:xfrm>
            <a:off x="4574084" y="566439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13811">
            <a:solidFill>
              <a:srgbClr val="B2D4E5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4724936" y="5706070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6046113" y="5712976"/>
            <a:ext cx="26441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Финальный отчет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6046113" y="619339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Подготовка документации об итогах жизненного цикла программной системы.</a:t>
            </a:r>
            <a:endParaRPr lang="en-US" sz="17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195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95976" y="604242"/>
            <a:ext cx="10438448" cy="2059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07"/>
              </a:lnSpc>
              <a:buNone/>
            </a:pPr>
            <a:r>
              <a:rPr lang="en-US" sz="4326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Преимущества использования жизненного цикла программных систем</a:t>
            </a:r>
            <a:endParaRPr lang="en-US" sz="4326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976" y="3103602"/>
            <a:ext cx="3259693" cy="201453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95976" y="5392817"/>
            <a:ext cx="2293620" cy="343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4"/>
              </a:lnSpc>
              <a:buNone/>
            </a:pPr>
            <a:r>
              <a:rPr lang="en-US" sz="2163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Эффективность</a:t>
            </a:r>
            <a:endParaRPr lang="en-US" sz="2163" dirty="0"/>
          </a:p>
        </p:txBody>
      </p:sp>
      <p:sp>
        <p:nvSpPr>
          <p:cNvPr id="7" name="Text 3"/>
          <p:cNvSpPr/>
          <p:nvPr/>
        </p:nvSpPr>
        <p:spPr>
          <a:xfrm>
            <a:off x="2095976" y="5867876"/>
            <a:ext cx="3259693" cy="14063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69"/>
              </a:lnSpc>
              <a:buNone/>
            </a:pPr>
            <a:r>
              <a:rPr lang="en-US" sz="173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Улучшение процесса разработки через систематизацию шагов и контроль качества.</a:t>
            </a:r>
            <a:endParaRPr lang="en-US" sz="173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5294" y="3107471"/>
            <a:ext cx="3259812" cy="201465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85234" y="5392936"/>
            <a:ext cx="2197537" cy="343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4"/>
              </a:lnSpc>
              <a:buNone/>
            </a:pPr>
            <a:r>
              <a:rPr lang="en-US" sz="2163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Надежность</a:t>
            </a:r>
            <a:endParaRPr lang="en-US" sz="2163" dirty="0"/>
          </a:p>
        </p:txBody>
      </p:sp>
      <p:sp>
        <p:nvSpPr>
          <p:cNvPr id="10" name="Text 5"/>
          <p:cNvSpPr/>
          <p:nvPr/>
        </p:nvSpPr>
        <p:spPr>
          <a:xfrm>
            <a:off x="5685234" y="5867995"/>
            <a:ext cx="3259812" cy="10547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69"/>
              </a:lnSpc>
              <a:buNone/>
            </a:pPr>
            <a:r>
              <a:rPr lang="en-US" sz="173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Повышение стабильности и непрерывности работы программной системы.</a:t>
            </a:r>
            <a:endParaRPr lang="en-US" sz="173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4612" y="3103602"/>
            <a:ext cx="3259812" cy="201465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74612" y="5392936"/>
            <a:ext cx="2880360" cy="343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4"/>
              </a:lnSpc>
              <a:buNone/>
            </a:pPr>
            <a:r>
              <a:rPr lang="en-US" sz="2163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Контроль прогресса</a:t>
            </a:r>
            <a:endParaRPr lang="en-US" sz="2163" dirty="0"/>
          </a:p>
        </p:txBody>
      </p:sp>
      <p:sp>
        <p:nvSpPr>
          <p:cNvPr id="13" name="Text 7"/>
          <p:cNvSpPr/>
          <p:nvPr/>
        </p:nvSpPr>
        <p:spPr>
          <a:xfrm>
            <a:off x="9274612" y="5867995"/>
            <a:ext cx="3259812" cy="17579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69"/>
              </a:lnSpc>
              <a:buNone/>
            </a:pPr>
            <a:r>
              <a:rPr lang="en-US" sz="173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Отслеживание этапов жизненного цикла для оптимизации процесса разработки и улучшения продукта.</a:t>
            </a:r>
            <a:endParaRPr lang="en-US" sz="173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ru-RU" dirty="0"/>
          </a:p>
        </p:txBody>
      </p:sp>
      <p:sp>
        <p:nvSpPr>
          <p:cNvPr id="5" name="Text 1"/>
          <p:cNvSpPr/>
          <p:nvPr/>
        </p:nvSpPr>
        <p:spPr>
          <a:xfrm>
            <a:off x="711279" y="37393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Заключение</a:t>
            </a:r>
            <a:endParaRPr lang="en-US" sz="437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79" y="1776234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155508" y="1998405"/>
            <a:ext cx="23622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Оценка проекта</a:t>
            </a:r>
            <a:endParaRPr lang="en-US" sz="2187" dirty="0"/>
          </a:p>
        </p:txBody>
      </p:sp>
      <p:sp>
        <p:nvSpPr>
          <p:cNvPr id="8" name="Text 3"/>
          <p:cNvSpPr/>
          <p:nvPr/>
        </p:nvSpPr>
        <p:spPr>
          <a:xfrm>
            <a:off x="2155508" y="2478822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Анализ</a:t>
            </a: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sz="1750" dirty="0" err="1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результатов</a:t>
            </a: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и </a:t>
            </a:r>
            <a:r>
              <a:rPr lang="en-US" sz="1750" dirty="0" err="1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оценка</a:t>
            </a: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sz="1750" dirty="0" err="1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проекта</a:t>
            </a: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в </a:t>
            </a:r>
            <a:r>
              <a:rPr lang="en-US" sz="1750" dirty="0" err="1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целом</a:t>
            </a: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79" y="3553718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155508" y="377588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Завершение</a:t>
            </a:r>
            <a:endParaRPr lang="en-US" sz="2187" dirty="0"/>
          </a:p>
        </p:txBody>
      </p:sp>
      <p:sp>
        <p:nvSpPr>
          <p:cNvPr id="11" name="Text 5"/>
          <p:cNvSpPr/>
          <p:nvPr/>
        </p:nvSpPr>
        <p:spPr>
          <a:xfrm>
            <a:off x="2155508" y="4256306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Окончание жизненного цикла и подведение итогов проекта.</a:t>
            </a:r>
            <a:endParaRPr lang="en-US" sz="17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279" y="5331202"/>
            <a:ext cx="1110972" cy="177748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155508" y="5553373"/>
            <a:ext cx="30937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Совещание команды</a:t>
            </a:r>
            <a:endParaRPr lang="en-US" sz="2187" dirty="0"/>
          </a:p>
        </p:txBody>
      </p:sp>
      <p:sp>
        <p:nvSpPr>
          <p:cNvPr id="14" name="Text 7"/>
          <p:cNvSpPr/>
          <p:nvPr/>
        </p:nvSpPr>
        <p:spPr>
          <a:xfrm>
            <a:off x="2155508" y="6033790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Обсуждение достижений и планирование следующих шагов.</a:t>
            </a:r>
            <a:endParaRPr lang="en-US" sz="17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>
            <a:extLst>
              <a:ext uri="{FF2B5EF4-FFF2-40B4-BE49-F238E27FC236}">
                <a16:creationId xmlns:a16="http://schemas.microsoft.com/office/drawing/2014/main" id="{B6511466-1A1A-46B6-BC13-490881390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>
            <a:extLst>
              <a:ext uri="{FF2B5EF4-FFF2-40B4-BE49-F238E27FC236}">
                <a16:creationId xmlns:a16="http://schemas.microsoft.com/office/drawing/2014/main" id="{DAFBBD4C-148D-4694-9F96-19F49FD7151B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74A841C3-8DE7-4A7B-AFDF-3282CBA55495}"/>
              </a:ext>
            </a:extLst>
          </p:cNvPr>
          <p:cNvSpPr/>
          <p:nvPr/>
        </p:nvSpPr>
        <p:spPr>
          <a:xfrm>
            <a:off x="2037993" y="11312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Заключение</a:t>
            </a:r>
            <a:endParaRPr lang="en-US" sz="2187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5600D30-DF36-4182-9BF5-37067A30701F}"/>
              </a:ext>
            </a:extLst>
          </p:cNvPr>
          <p:cNvSpPr/>
          <p:nvPr/>
        </p:nvSpPr>
        <p:spPr>
          <a:xfrm>
            <a:off x="2037993" y="1728311"/>
            <a:ext cx="10554414" cy="1777008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В ходе проекта по разработке программной системы был использован жизненный цикл программных систем, который включал в себя следующие фазы: введение, анализ и планирование, проектирование и разработка, тестирование и отладка, внедрение и установка, эксплуатация и поддержка, обновление и модификация, фаза снятия с эксплуатации, а также завершение.</a:t>
            </a:r>
            <a:endParaRPr lang="en-US" sz="175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07F0628B-8C06-4D36-B171-2C86BD5872B4}"/>
              </a:ext>
            </a:extLst>
          </p:cNvPr>
          <p:cNvSpPr/>
          <p:nvPr/>
        </p:nvSpPr>
        <p:spPr>
          <a:xfrm>
            <a:off x="2037993" y="3755231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Каждая фаза имела свои цели и задачи, которые были выполнены благодаря усилиям команды и использованию современных технологий и методик.</a:t>
            </a:r>
            <a:endParaRPr lang="en-US" sz="175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9EF52267-6670-41AD-93C4-EEBAF5DE4568}"/>
              </a:ext>
            </a:extLst>
          </p:cNvPr>
          <p:cNvSpPr/>
          <p:nvPr/>
        </p:nvSpPr>
        <p:spPr>
          <a:xfrm>
            <a:off x="2037993" y="4715947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В результате проекта была разработана программная система, которая соответствовала поставленным требованиям и целям. Были достигнуты положительные результаты в рамках сроков и бюджета проекта.</a:t>
            </a:r>
            <a:endParaRPr lang="en-US" sz="17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4660D5CF-2E27-4463-A4D5-A10C251A09BD}"/>
              </a:ext>
            </a:extLst>
          </p:cNvPr>
          <p:cNvSpPr/>
          <p:nvPr/>
        </p:nvSpPr>
        <p:spPr>
          <a:xfrm>
            <a:off x="2037993" y="6032063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Однако, в ходе анализа результатов и оценки проекта были выявлены проблемы и области, в которых можно улучшить процесс разработки. Эти знания могут быть использованы в будущих проектах, чтобы улучшить их эффективность и результативность.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47560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1073825"/>
            <a:ext cx="7477601" cy="333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Введение в жизненный цикл программных систем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471958" y="4407873"/>
            <a:ext cx="717288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8255" marR="3810" indent="-6350" algn="just">
              <a:lnSpc>
                <a:spcPct val="103000"/>
              </a:lnSpc>
              <a:spcAft>
                <a:spcPts val="670"/>
              </a:spcAft>
            </a:pPr>
            <a:r>
              <a:rPr lang="ru-RU" sz="1700" dirty="0">
                <a:solidFill>
                  <a:srgbClr val="000000"/>
                </a:solidFill>
                <a:effectLst/>
                <a:latin typeface="Eudoxus Sans"/>
                <a:ea typeface="Tahoma" panose="020B0604030504040204" pitchFamily="34" charset="0"/>
              </a:rPr>
              <a:t>Жизненный цикл (</a:t>
            </a:r>
            <a:r>
              <a:rPr lang="ru-RU" sz="1700" dirty="0" err="1">
                <a:solidFill>
                  <a:srgbClr val="000000"/>
                </a:solidFill>
                <a:effectLst/>
                <a:latin typeface="Eudoxus Sans"/>
                <a:ea typeface="Tahoma" panose="020B0604030504040204" pitchFamily="34" charset="0"/>
              </a:rPr>
              <a:t>software</a:t>
            </a:r>
            <a:r>
              <a:rPr lang="ru-RU" sz="1700" dirty="0">
                <a:solidFill>
                  <a:srgbClr val="000000"/>
                </a:solidFill>
                <a:effectLst/>
                <a:latin typeface="Eudoxus Sans"/>
                <a:ea typeface="Tahoma" panose="020B0604030504040204" pitchFamily="34" charset="0"/>
              </a:rPr>
              <a:t> </a:t>
            </a:r>
            <a:r>
              <a:rPr lang="ru-RU" sz="1700" dirty="0" err="1">
                <a:solidFill>
                  <a:srgbClr val="000000"/>
                </a:solidFill>
                <a:effectLst/>
                <a:latin typeface="Eudoxus Sans"/>
                <a:ea typeface="Tahoma" panose="020B0604030504040204" pitchFamily="34" charset="0"/>
              </a:rPr>
              <a:t>life</a:t>
            </a:r>
            <a:r>
              <a:rPr lang="ru-RU" sz="1700" dirty="0">
                <a:solidFill>
                  <a:srgbClr val="000000"/>
                </a:solidFill>
                <a:effectLst/>
                <a:latin typeface="Eudoxus Sans"/>
                <a:ea typeface="Tahoma" panose="020B0604030504040204" pitchFamily="34" charset="0"/>
              </a:rPr>
              <a:t> </a:t>
            </a:r>
            <a:r>
              <a:rPr lang="ru-RU" sz="1700" dirty="0" err="1">
                <a:solidFill>
                  <a:srgbClr val="000000"/>
                </a:solidFill>
                <a:effectLst/>
                <a:latin typeface="Eudoxus Sans"/>
                <a:ea typeface="Tahoma" panose="020B0604030504040204" pitchFamily="34" charset="0"/>
              </a:rPr>
              <a:t>cycle</a:t>
            </a:r>
            <a:r>
              <a:rPr lang="ru-RU" sz="1700" dirty="0">
                <a:solidFill>
                  <a:srgbClr val="000000"/>
                </a:solidFill>
                <a:effectLst/>
                <a:latin typeface="Eudoxus Sans"/>
                <a:ea typeface="Tahoma" panose="020B0604030504040204" pitchFamily="34" charset="0"/>
              </a:rPr>
              <a:t>) – это совокупность процессов (</a:t>
            </a:r>
            <a:r>
              <a:rPr lang="ru-RU" sz="1700" dirty="0" err="1">
                <a:solidFill>
                  <a:srgbClr val="000000"/>
                </a:solidFill>
                <a:effectLst/>
                <a:latin typeface="Eudoxus Sans"/>
                <a:ea typeface="Tahoma" panose="020B0604030504040204" pitchFamily="34" charset="0"/>
              </a:rPr>
              <a:t>software</a:t>
            </a:r>
            <a:r>
              <a:rPr lang="ru-RU" sz="1700" dirty="0">
                <a:solidFill>
                  <a:srgbClr val="000000"/>
                </a:solidFill>
                <a:effectLst/>
                <a:latin typeface="Eudoxus Sans"/>
                <a:ea typeface="Tahoma" panose="020B0604030504040204" pitchFamily="34" charset="0"/>
              </a:rPr>
              <a:t> </a:t>
            </a:r>
            <a:r>
              <a:rPr lang="ru-RU" sz="1700" dirty="0" err="1">
                <a:solidFill>
                  <a:srgbClr val="000000"/>
                </a:solidFill>
                <a:effectLst/>
                <a:latin typeface="Eudoxus Sans"/>
                <a:ea typeface="Tahoma" panose="020B0604030504040204" pitchFamily="34" charset="0"/>
              </a:rPr>
              <a:t>process</a:t>
            </a:r>
            <a:r>
              <a:rPr lang="ru-RU" sz="1700" dirty="0">
                <a:solidFill>
                  <a:srgbClr val="000000"/>
                </a:solidFill>
                <a:effectLst/>
                <a:latin typeface="Eudoxus Sans"/>
                <a:ea typeface="Tahoma" panose="020B0604030504040204" pitchFamily="34" charset="0"/>
              </a:rPr>
              <a:t>), которая связана с последовательным изменением состояния программного обеспечения от формирования исходных требований к нему до полного изъятия его из эксплуатации. </a:t>
            </a:r>
            <a:endParaRPr lang="ru-RU" sz="1700" dirty="0">
              <a:solidFill>
                <a:srgbClr val="000000"/>
              </a:solidFill>
              <a:effectLst/>
              <a:latin typeface="Eudoxus Sans"/>
              <a:ea typeface="Times New Roman" panose="020206030504050203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6309399" y="6516886"/>
            <a:ext cx="3099594" cy="9141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0DC38526-93E5-4642-B537-041E3F0B7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>
            <a:extLst>
              <a:ext uri="{FF2B5EF4-FFF2-40B4-BE49-F238E27FC236}">
                <a16:creationId xmlns:a16="http://schemas.microsoft.com/office/drawing/2014/main" id="{ABD9B850-F1B0-4DEF-AF37-8827501EA66D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38586-60FB-4EDB-B3E1-35C2CB546789}"/>
              </a:ext>
            </a:extLst>
          </p:cNvPr>
          <p:cNvSpPr txBox="1"/>
          <p:nvPr/>
        </p:nvSpPr>
        <p:spPr>
          <a:xfrm>
            <a:off x="822960" y="609599"/>
            <a:ext cx="912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Модели жизненных циклов программных систем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1294DAC-9AD9-44D3-8C79-4EEC49BD98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64" b="12308"/>
          <a:stretch/>
        </p:blipFill>
        <p:spPr>
          <a:xfrm>
            <a:off x="721360" y="2968546"/>
            <a:ext cx="4094480" cy="2346960"/>
          </a:xfrm>
          <a:prstGeom prst="roundRect">
            <a:avLst/>
          </a:prstGeom>
          <a:noFill/>
          <a:effectLst>
            <a:softEdge rad="127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B23365-661D-494D-9F9E-CF17F174D431}"/>
              </a:ext>
            </a:extLst>
          </p:cNvPr>
          <p:cNvSpPr txBox="1"/>
          <p:nvPr/>
        </p:nvSpPr>
        <p:spPr>
          <a:xfrm>
            <a:off x="1792404" y="5427970"/>
            <a:ext cx="1952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Каскадная</a:t>
            </a:r>
          </a:p>
        </p:txBody>
      </p:sp>
      <p:pic>
        <p:nvPicPr>
          <p:cNvPr id="1026" name="Picture 2" descr="Interview Questions on Software Development Life Cycle models (SDLC)">
            <a:extLst>
              <a:ext uri="{FF2B5EF4-FFF2-40B4-BE49-F238E27FC236}">
                <a16:creationId xmlns:a16="http://schemas.microsoft.com/office/drawing/2014/main" id="{2EB5B8F3-A8C0-40BE-BBAB-BE6228E3E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2941320"/>
            <a:ext cx="3556000" cy="231973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4E228E8-1307-4976-A701-EC12E2CA9B29}"/>
              </a:ext>
            </a:extLst>
          </p:cNvPr>
          <p:cNvSpPr txBox="1"/>
          <p:nvPr/>
        </p:nvSpPr>
        <p:spPr>
          <a:xfrm>
            <a:off x="6389804" y="5458440"/>
            <a:ext cx="2093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b="0" i="0" dirty="0">
                <a:solidFill>
                  <a:srgbClr val="080808"/>
                </a:solidFill>
                <a:effectLst/>
                <a:latin typeface="Rostelecom Basis"/>
              </a:rPr>
              <a:t>-</a:t>
            </a:r>
            <a:r>
              <a:rPr lang="ru-RU" sz="2800" b="0" i="0" dirty="0">
                <a:solidFill>
                  <a:srgbClr val="080808"/>
                </a:solidFill>
                <a:effectLst/>
                <a:latin typeface="Rostelecom Basis"/>
              </a:rPr>
              <a:t>образная</a:t>
            </a:r>
            <a:endParaRPr lang="ru-RU" sz="2800" dirty="0"/>
          </a:p>
        </p:txBody>
      </p:sp>
      <p:pic>
        <p:nvPicPr>
          <p:cNvPr id="1030" name="Picture 6" descr="Что Такое Жизненный Цикл Проекта">
            <a:extLst>
              <a:ext uri="{FF2B5EF4-FFF2-40B4-BE49-F238E27FC236}">
                <a16:creationId xmlns:a16="http://schemas.microsoft.com/office/drawing/2014/main" id="{5CB57136-A242-49DB-8BF0-BD05E4CA97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8253" r="13933" b="2069"/>
          <a:stretch/>
        </p:blipFill>
        <p:spPr bwMode="auto">
          <a:xfrm>
            <a:off x="10083800" y="2968546"/>
            <a:ext cx="3556000" cy="231973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E98D61E-1DED-41F2-A78D-9847D729E177}"/>
              </a:ext>
            </a:extLst>
          </p:cNvPr>
          <p:cNvSpPr txBox="1"/>
          <p:nvPr/>
        </p:nvSpPr>
        <p:spPr>
          <a:xfrm>
            <a:off x="10819566" y="5427970"/>
            <a:ext cx="2093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080808"/>
                </a:solidFill>
                <a:effectLst/>
                <a:latin typeface="Rostelecom Basis"/>
              </a:rPr>
              <a:t>Спиральная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8369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>
            <a:extLst>
              <a:ext uri="{FF2B5EF4-FFF2-40B4-BE49-F238E27FC236}">
                <a16:creationId xmlns:a16="http://schemas.microsoft.com/office/drawing/2014/main" id="{495D1DB2-0BF3-4E15-ABD1-CFD1D65CC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>
            <a:extLst>
              <a:ext uri="{FF2B5EF4-FFF2-40B4-BE49-F238E27FC236}">
                <a16:creationId xmlns:a16="http://schemas.microsoft.com/office/drawing/2014/main" id="{A1AF1934-2016-4829-8E78-5D5CB779EBD7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284DE891-A0F4-489A-B2DA-5D69CB26DA35}"/>
              </a:ext>
            </a:extLst>
          </p:cNvPr>
          <p:cNvSpPr/>
          <p:nvPr/>
        </p:nvSpPr>
        <p:spPr>
          <a:xfrm>
            <a:off x="2037993" y="881301"/>
            <a:ext cx="9646920" cy="694373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Плюсы и минусы каскадной модели</a:t>
            </a:r>
            <a:endParaRPr lang="en-US" sz="4374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D6661A2B-7408-40BB-A39A-4F4B5C25C7F7}"/>
              </a:ext>
            </a:extLst>
          </p:cNvPr>
          <p:cNvSpPr/>
          <p:nvPr/>
        </p:nvSpPr>
        <p:spPr>
          <a:xfrm>
            <a:off x="2037993" y="213110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Преимущества</a:t>
            </a:r>
            <a:endParaRPr lang="en-US" sz="2187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060A3CD-D22F-4754-90AC-E4B12753D9F5}"/>
              </a:ext>
            </a:extLst>
          </p:cNvPr>
          <p:cNvSpPr/>
          <p:nvPr/>
        </p:nvSpPr>
        <p:spPr>
          <a:xfrm>
            <a:off x="2393394" y="2728198"/>
            <a:ext cx="4650819" cy="710803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Четкое планирование и определение требований на ранних этапах.</a:t>
            </a:r>
            <a:endParaRPr lang="en-US" sz="175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9E6623FD-20BF-48D8-92D0-5B81EE72A8C8}"/>
              </a:ext>
            </a:extLst>
          </p:cNvPr>
          <p:cNvSpPr/>
          <p:nvPr/>
        </p:nvSpPr>
        <p:spPr>
          <a:xfrm>
            <a:off x="2393394" y="3527822"/>
            <a:ext cx="4650819" cy="710803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Удобство регулирования и контроля процесса разработки.</a:t>
            </a:r>
            <a:endParaRPr lang="en-US" sz="17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568A4125-3BD9-4516-8BB7-5F68C3D5B8E0}"/>
              </a:ext>
            </a:extLst>
          </p:cNvPr>
          <p:cNvSpPr/>
          <p:nvPr/>
        </p:nvSpPr>
        <p:spPr>
          <a:xfrm>
            <a:off x="2393394" y="4327446"/>
            <a:ext cx="4650819" cy="710803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Позволяет четко определить последовательность этапов разработки.</a:t>
            </a:r>
            <a:endParaRPr lang="en-US" sz="175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7110E426-4C0E-48F1-9D0B-E0060105792A}"/>
              </a:ext>
            </a:extLst>
          </p:cNvPr>
          <p:cNvSpPr/>
          <p:nvPr/>
        </p:nvSpPr>
        <p:spPr>
          <a:xfrm>
            <a:off x="2393394" y="5127069"/>
            <a:ext cx="4650819" cy="1066205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Использует линейную модель, что упрощает организацию работ и распределение ресурсов.</a:t>
            </a:r>
            <a:endParaRPr lang="en-US" sz="17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1C468E0F-1CD0-4298-953F-0B044C5E601D}"/>
              </a:ext>
            </a:extLst>
          </p:cNvPr>
          <p:cNvSpPr/>
          <p:nvPr/>
        </p:nvSpPr>
        <p:spPr>
          <a:xfrm>
            <a:off x="7593806" y="213110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Недостатки</a:t>
            </a:r>
            <a:endParaRPr lang="en-US" sz="2187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6ED4D9B9-EE87-4202-B8B7-65CCFB680B63}"/>
              </a:ext>
            </a:extLst>
          </p:cNvPr>
          <p:cNvSpPr/>
          <p:nvPr/>
        </p:nvSpPr>
        <p:spPr>
          <a:xfrm>
            <a:off x="7949208" y="2728198"/>
            <a:ext cx="4650819" cy="710803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Проблемы при изменении требований в процессе разработки.</a:t>
            </a:r>
            <a:endParaRPr lang="en-US" sz="1750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3019BAC0-9FDA-4FA0-B9FF-E5732291CE55}"/>
              </a:ext>
            </a:extLst>
          </p:cNvPr>
          <p:cNvSpPr/>
          <p:nvPr/>
        </p:nvSpPr>
        <p:spPr>
          <a:xfrm>
            <a:off x="7949208" y="3527822"/>
            <a:ext cx="4650819" cy="710803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Не гибкая и не подходит для проектов с постоянными изменениями.</a:t>
            </a:r>
            <a:endParaRPr lang="en-US" sz="1750" dirty="0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9D1EB8A7-AB61-4A6E-AE0A-9E14327C1DBC}"/>
              </a:ext>
            </a:extLst>
          </p:cNvPr>
          <p:cNvSpPr/>
          <p:nvPr/>
        </p:nvSpPr>
        <p:spPr>
          <a:xfrm>
            <a:off x="7949208" y="4327446"/>
            <a:ext cx="4650819" cy="1421606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Требует строгого следования последовательности этапов, что может затруднить быстрое реагирование на изменения.</a:t>
            </a:r>
            <a:endParaRPr lang="en-US" sz="1750" dirty="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63D4A757-53E7-44F0-B5B9-16DE020328E0}"/>
              </a:ext>
            </a:extLst>
          </p:cNvPr>
          <p:cNvSpPr/>
          <p:nvPr/>
        </p:nvSpPr>
        <p:spPr>
          <a:xfrm>
            <a:off x="7949208" y="5837873"/>
            <a:ext cx="4650819" cy="1421606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Ограниченная возможность взаимодействия и обратной связи с заказчиком и пользователями на ранних этапах.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95970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>
            <a:extLst>
              <a:ext uri="{FF2B5EF4-FFF2-40B4-BE49-F238E27FC236}">
                <a16:creationId xmlns:a16="http://schemas.microsoft.com/office/drawing/2014/main" id="{C1982796-C355-4BC3-B555-522A35396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>
            <a:extLst>
              <a:ext uri="{FF2B5EF4-FFF2-40B4-BE49-F238E27FC236}">
                <a16:creationId xmlns:a16="http://schemas.microsoft.com/office/drawing/2014/main" id="{C1BE2592-2769-4EE8-900D-49B9FEEAACD9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2B7ADDAD-C8B7-440B-9D64-AC0F90393ECC}"/>
              </a:ext>
            </a:extLst>
          </p:cNvPr>
          <p:cNvSpPr/>
          <p:nvPr/>
        </p:nvSpPr>
        <p:spPr>
          <a:xfrm>
            <a:off x="2222777" y="1000958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Плюсы и минусы V-образной модели</a:t>
            </a:r>
            <a:endParaRPr lang="en-US" sz="4374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4420FC0B-A1C0-4E81-A718-273BBB7F0BAD}"/>
              </a:ext>
            </a:extLst>
          </p:cNvPr>
          <p:cNvSpPr/>
          <p:nvPr/>
        </p:nvSpPr>
        <p:spPr>
          <a:xfrm>
            <a:off x="2383393" y="24568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Преимущества</a:t>
            </a:r>
            <a:endParaRPr lang="en-US" sz="2187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0E5526F1-309C-4FDB-99EE-0649BB9EB5A6}"/>
              </a:ext>
            </a:extLst>
          </p:cNvPr>
          <p:cNvSpPr/>
          <p:nvPr/>
        </p:nvSpPr>
        <p:spPr>
          <a:xfrm>
            <a:off x="2738795" y="3053914"/>
            <a:ext cx="4026813" cy="355402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Раннее обнаружение дефектов</a:t>
            </a:r>
            <a:endParaRPr lang="en-US" sz="175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A3CDAA61-A2F9-400E-A58B-BD3AC073A087}"/>
              </a:ext>
            </a:extLst>
          </p:cNvPr>
          <p:cNvSpPr/>
          <p:nvPr/>
        </p:nvSpPr>
        <p:spPr>
          <a:xfrm>
            <a:off x="2738795" y="3498136"/>
            <a:ext cx="4026813" cy="710803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Четкий план для верификации и валидации продукта</a:t>
            </a:r>
            <a:endParaRPr lang="en-US" sz="1750" dirty="0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3CD560D3-0C79-445A-9F64-5558822E5708}"/>
              </a:ext>
            </a:extLst>
          </p:cNvPr>
          <p:cNvSpPr/>
          <p:nvPr/>
        </p:nvSpPr>
        <p:spPr>
          <a:xfrm>
            <a:off x="2738795" y="4297759"/>
            <a:ext cx="4026813" cy="1066205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Структурированный и последовательный процесс разработки</a:t>
            </a:r>
            <a:endParaRPr lang="en-US" sz="1750" dirty="0"/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56F795BD-457F-4174-A89D-702842370AB1}"/>
              </a:ext>
            </a:extLst>
          </p:cNvPr>
          <p:cNvSpPr/>
          <p:nvPr/>
        </p:nvSpPr>
        <p:spPr>
          <a:xfrm>
            <a:off x="2738795" y="5452785"/>
            <a:ext cx="4026813" cy="710803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Важные проверки и тестирование на каждом этапе</a:t>
            </a:r>
            <a:endParaRPr lang="en-US" sz="1750" dirty="0"/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DB9949C4-FEE7-4373-BB99-8AD8509D612F}"/>
              </a:ext>
            </a:extLst>
          </p:cNvPr>
          <p:cNvSpPr/>
          <p:nvPr/>
        </p:nvSpPr>
        <p:spPr>
          <a:xfrm>
            <a:off x="7315200" y="24568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Недостатки</a:t>
            </a:r>
            <a:endParaRPr lang="en-US" sz="2187" dirty="0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892CEC9A-E8C2-4620-9001-0E0D3177CBE2}"/>
              </a:ext>
            </a:extLst>
          </p:cNvPr>
          <p:cNvSpPr/>
          <p:nvPr/>
        </p:nvSpPr>
        <p:spPr>
          <a:xfrm>
            <a:off x="7670602" y="3053914"/>
            <a:ext cx="4026813" cy="355402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Затратная и долгая разработка</a:t>
            </a:r>
            <a:endParaRPr lang="en-US" sz="1750" dirty="0"/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16D2A814-7677-461C-AC3A-BE6A904BD882}"/>
              </a:ext>
            </a:extLst>
          </p:cNvPr>
          <p:cNvSpPr/>
          <p:nvPr/>
        </p:nvSpPr>
        <p:spPr>
          <a:xfrm>
            <a:off x="7670602" y="3498136"/>
            <a:ext cx="4026813" cy="710803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Требуется значительное изменение плана при изменении требований</a:t>
            </a:r>
            <a:endParaRPr lang="en-US" sz="1750" dirty="0"/>
          </a:p>
        </p:txBody>
      </p:sp>
      <p:sp>
        <p:nvSpPr>
          <p:cNvPr id="14" name="Text 10">
            <a:extLst>
              <a:ext uri="{FF2B5EF4-FFF2-40B4-BE49-F238E27FC236}">
                <a16:creationId xmlns:a16="http://schemas.microsoft.com/office/drawing/2014/main" id="{E545718F-4D1B-46C4-8625-B98B494A9720}"/>
              </a:ext>
            </a:extLst>
          </p:cNvPr>
          <p:cNvSpPr/>
          <p:nvPr/>
        </p:nvSpPr>
        <p:spPr>
          <a:xfrm>
            <a:off x="7670602" y="4297759"/>
            <a:ext cx="4026813" cy="710803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Не гибкая модель и не подходит для часто меняющихся требований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413887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>
            <a:extLst>
              <a:ext uri="{FF2B5EF4-FFF2-40B4-BE49-F238E27FC236}">
                <a16:creationId xmlns:a16="http://schemas.microsoft.com/office/drawing/2014/main" id="{6655728E-1AC8-4E0E-B9B5-8CF4964D5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>
            <a:extLst>
              <a:ext uri="{FF2B5EF4-FFF2-40B4-BE49-F238E27FC236}">
                <a16:creationId xmlns:a16="http://schemas.microsoft.com/office/drawing/2014/main" id="{4C4A4EAE-C2A2-4FD8-AB36-85DCA3BCE26E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2536507C-B80A-4C39-B228-10D0D481ADB0}"/>
              </a:ext>
            </a:extLst>
          </p:cNvPr>
          <p:cNvSpPr/>
          <p:nvPr/>
        </p:nvSpPr>
        <p:spPr>
          <a:xfrm>
            <a:off x="2503528" y="936618"/>
            <a:ext cx="8176260" cy="563404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436"/>
              </a:lnSpc>
              <a:buNone/>
            </a:pPr>
            <a:r>
              <a:rPr lang="en-US" sz="437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Плюсы и минусы спиральной модели</a:t>
            </a:r>
            <a:endParaRPr lang="en-US" sz="437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BDA542B2-72FB-4B75-95A3-844212E96A6A}"/>
              </a:ext>
            </a:extLst>
          </p:cNvPr>
          <p:cNvSpPr/>
          <p:nvPr/>
        </p:nvSpPr>
        <p:spPr>
          <a:xfrm>
            <a:off x="3197781" y="3759398"/>
            <a:ext cx="76200" cy="337899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662"/>
              </a:lnSpc>
              <a:buNone/>
            </a:pPr>
            <a:endParaRPr lang="en-US" sz="2129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42C3BBC0-684E-4F61-8F71-6C03C7CD7F44}"/>
              </a:ext>
            </a:extLst>
          </p:cNvPr>
          <p:cNvSpPr/>
          <p:nvPr/>
        </p:nvSpPr>
        <p:spPr>
          <a:xfrm>
            <a:off x="2900938" y="2359014"/>
            <a:ext cx="1802963" cy="281702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18"/>
              </a:lnSpc>
              <a:buNone/>
            </a:pPr>
            <a:r>
              <a:rPr lang="en-US" sz="219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Преимущества</a:t>
            </a:r>
            <a:endParaRPr lang="en-US" sz="2190" dirty="0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5B7A4E06-2126-460D-990E-8C11FD5EBA71}"/>
              </a:ext>
            </a:extLst>
          </p:cNvPr>
          <p:cNvSpPr/>
          <p:nvPr/>
        </p:nvSpPr>
        <p:spPr>
          <a:xfrm>
            <a:off x="3273981" y="2854106"/>
            <a:ext cx="3317677" cy="576739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271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Обнаружение и снижение рисков на ранних этапах разработки</a:t>
            </a:r>
            <a:endParaRPr lang="en-US" sz="1750" dirty="0"/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137C2ED4-6705-4777-AED6-BA277AFEA1B0}"/>
              </a:ext>
            </a:extLst>
          </p:cNvPr>
          <p:cNvSpPr/>
          <p:nvPr/>
        </p:nvSpPr>
        <p:spPr>
          <a:xfrm>
            <a:off x="3273981" y="3756481"/>
            <a:ext cx="3317677" cy="288369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271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Повышение успешности проекта</a:t>
            </a:r>
            <a:endParaRPr lang="en-US" sz="1750" dirty="0"/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2CB8DBAE-2171-4EB7-B3CF-34CAE5402299}"/>
              </a:ext>
            </a:extLst>
          </p:cNvPr>
          <p:cNvSpPr/>
          <p:nvPr/>
        </p:nvSpPr>
        <p:spPr>
          <a:xfrm>
            <a:off x="3273981" y="4129488"/>
            <a:ext cx="3317677" cy="576739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271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Гибкость и возможность внесения изменений</a:t>
            </a:r>
            <a:endParaRPr lang="en-US" sz="1750" dirty="0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AE8E9B7-65C0-453F-BDC3-D742C2E54D84}"/>
              </a:ext>
            </a:extLst>
          </p:cNvPr>
          <p:cNvSpPr/>
          <p:nvPr/>
        </p:nvSpPr>
        <p:spPr>
          <a:xfrm>
            <a:off x="3273981" y="4778260"/>
            <a:ext cx="3317677" cy="865108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271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Позволяет протестировать концепцию продукта и получить обратную связь от пользователей</a:t>
            </a:r>
            <a:endParaRPr lang="en-US" sz="1750" dirty="0"/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2998ACC1-4FE2-43B2-88D9-4FD3C573C1AF}"/>
              </a:ext>
            </a:extLst>
          </p:cNvPr>
          <p:cNvSpPr/>
          <p:nvPr/>
        </p:nvSpPr>
        <p:spPr>
          <a:xfrm>
            <a:off x="3273981" y="6071376"/>
            <a:ext cx="3317677" cy="865108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271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Способствует разработке высококачественного и надежного продукта</a:t>
            </a:r>
            <a:endParaRPr lang="en-US" sz="1750" dirty="0"/>
          </a:p>
        </p:txBody>
      </p:sp>
      <p:sp>
        <p:nvSpPr>
          <p:cNvPr id="15" name="Text 11">
            <a:extLst>
              <a:ext uri="{FF2B5EF4-FFF2-40B4-BE49-F238E27FC236}">
                <a16:creationId xmlns:a16="http://schemas.microsoft.com/office/drawing/2014/main" id="{818ADB9A-70A7-465A-AB2A-5C8560CC776A}"/>
              </a:ext>
            </a:extLst>
          </p:cNvPr>
          <p:cNvSpPr/>
          <p:nvPr/>
        </p:nvSpPr>
        <p:spPr>
          <a:xfrm>
            <a:off x="7539514" y="3759398"/>
            <a:ext cx="137160" cy="337899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662"/>
              </a:lnSpc>
              <a:buNone/>
            </a:pPr>
            <a:endParaRPr lang="en-US" sz="2129" dirty="0"/>
          </a:p>
        </p:txBody>
      </p:sp>
      <p:sp>
        <p:nvSpPr>
          <p:cNvPr id="16" name="Text 12">
            <a:extLst>
              <a:ext uri="{FF2B5EF4-FFF2-40B4-BE49-F238E27FC236}">
                <a16:creationId xmlns:a16="http://schemas.microsoft.com/office/drawing/2014/main" id="{8C32F218-67C3-431C-A687-B0084E4D3BC4}"/>
              </a:ext>
            </a:extLst>
          </p:cNvPr>
          <p:cNvSpPr/>
          <p:nvPr/>
        </p:nvSpPr>
        <p:spPr>
          <a:xfrm>
            <a:off x="8336161" y="2359014"/>
            <a:ext cx="1802963" cy="281702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18"/>
              </a:lnSpc>
              <a:buNone/>
            </a:pPr>
            <a:r>
              <a:rPr lang="en-US" sz="219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Недостатки</a:t>
            </a:r>
            <a:endParaRPr lang="en-US" sz="2190" dirty="0"/>
          </a:p>
        </p:txBody>
      </p:sp>
      <p:sp>
        <p:nvSpPr>
          <p:cNvPr id="17" name="Text 13">
            <a:extLst>
              <a:ext uri="{FF2B5EF4-FFF2-40B4-BE49-F238E27FC236}">
                <a16:creationId xmlns:a16="http://schemas.microsoft.com/office/drawing/2014/main" id="{C0EAD1EF-B54C-4A8C-8E62-D38E3FD39F8F}"/>
              </a:ext>
            </a:extLst>
          </p:cNvPr>
          <p:cNvSpPr/>
          <p:nvPr/>
        </p:nvSpPr>
        <p:spPr>
          <a:xfrm>
            <a:off x="8624529" y="2854105"/>
            <a:ext cx="3317677" cy="576739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271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Сложность в управлении из-за итеративной природы</a:t>
            </a:r>
            <a:endParaRPr lang="en-US" sz="1750" dirty="0"/>
          </a:p>
        </p:txBody>
      </p:sp>
      <p:sp>
        <p:nvSpPr>
          <p:cNvPr id="18" name="Text 14">
            <a:extLst>
              <a:ext uri="{FF2B5EF4-FFF2-40B4-BE49-F238E27FC236}">
                <a16:creationId xmlns:a16="http://schemas.microsoft.com/office/drawing/2014/main" id="{0BAF4F3A-D373-4780-86C6-CE207B4353DE}"/>
              </a:ext>
            </a:extLst>
          </p:cNvPr>
          <p:cNvSpPr/>
          <p:nvPr/>
        </p:nvSpPr>
        <p:spPr>
          <a:xfrm>
            <a:off x="8624530" y="3661834"/>
            <a:ext cx="3317677" cy="865108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271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Требует более высокой степени экспертизы для определения и управления рисками</a:t>
            </a:r>
            <a:endParaRPr lang="en-US" sz="1750" dirty="0"/>
          </a:p>
        </p:txBody>
      </p:sp>
      <p:sp>
        <p:nvSpPr>
          <p:cNvPr id="19" name="Text 15">
            <a:extLst>
              <a:ext uri="{FF2B5EF4-FFF2-40B4-BE49-F238E27FC236}">
                <a16:creationId xmlns:a16="http://schemas.microsoft.com/office/drawing/2014/main" id="{9ADDB6FE-DF2C-4AC1-9429-E49395840B66}"/>
              </a:ext>
            </a:extLst>
          </p:cNvPr>
          <p:cNvSpPr/>
          <p:nvPr/>
        </p:nvSpPr>
        <p:spPr>
          <a:xfrm>
            <a:off x="8624530" y="5066629"/>
            <a:ext cx="3317677" cy="576739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271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Может быть затратной и требовать большего времени</a:t>
            </a:r>
            <a:endParaRPr lang="en-US" sz="1750" dirty="0"/>
          </a:p>
        </p:txBody>
      </p:sp>
      <p:sp>
        <p:nvSpPr>
          <p:cNvPr id="20" name="Text 16">
            <a:extLst>
              <a:ext uri="{FF2B5EF4-FFF2-40B4-BE49-F238E27FC236}">
                <a16:creationId xmlns:a16="http://schemas.microsoft.com/office/drawing/2014/main" id="{9664D3D6-A0DC-48FC-B8EF-76E93C02BA98}"/>
              </a:ext>
            </a:extLst>
          </p:cNvPr>
          <p:cNvSpPr/>
          <p:nvPr/>
        </p:nvSpPr>
        <p:spPr>
          <a:xfrm>
            <a:off x="8624528" y="6071376"/>
            <a:ext cx="3317677" cy="576739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271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Неподходяща для небольших и краткосрочных проектов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4474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5F8523A0-122C-453C-9130-074233EB4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>
            <a:extLst>
              <a:ext uri="{FF2B5EF4-FFF2-40B4-BE49-F238E27FC236}">
                <a16:creationId xmlns:a16="http://schemas.microsoft.com/office/drawing/2014/main" id="{B5CA0B37-F783-45DB-8CBA-CB591AB6D4B2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7BE3BE94-08EC-49D7-8E42-FB17CAD1B39C}"/>
              </a:ext>
            </a:extLst>
          </p:cNvPr>
          <p:cNvSpPr/>
          <p:nvPr/>
        </p:nvSpPr>
        <p:spPr>
          <a:xfrm>
            <a:off x="2037993" y="1476375"/>
            <a:ext cx="9412327" cy="1249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337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С</a:t>
            </a:r>
            <a:r>
              <a:rPr lang="en-US" sz="337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т</a:t>
            </a:r>
            <a:r>
              <a:rPr lang="ru-RU" sz="3370" dirty="0" err="1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адии</a:t>
            </a:r>
            <a:r>
              <a:rPr lang="en-US" sz="337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 </a:t>
            </a:r>
            <a:r>
              <a:rPr lang="ru-RU" sz="337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жизненного цикла программных систем</a:t>
            </a:r>
            <a:endParaRPr lang="en-US" sz="337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C039D259-1B7F-4872-B045-17C4D0E370D7}"/>
              </a:ext>
            </a:extLst>
          </p:cNvPr>
          <p:cNvSpPr/>
          <p:nvPr/>
        </p:nvSpPr>
        <p:spPr>
          <a:xfrm>
            <a:off x="2037993" y="2726174"/>
            <a:ext cx="5110520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873"/>
              </a:lnSpc>
              <a:buNone/>
            </a:pPr>
            <a:r>
              <a:rPr lang="en-US" sz="7873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7873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2DBA9DDA-68E4-4EC2-9523-501D34606FF3}"/>
              </a:ext>
            </a:extLst>
          </p:cNvPr>
          <p:cNvSpPr/>
          <p:nvPr/>
        </p:nvSpPr>
        <p:spPr>
          <a:xfrm>
            <a:off x="2403038" y="4028956"/>
            <a:ext cx="438031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ru-RU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А</a:t>
            </a:r>
            <a:r>
              <a:rPr lang="en-US" sz="2187" dirty="0" err="1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нализ</a:t>
            </a: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 </a:t>
            </a:r>
            <a:r>
              <a:rPr lang="en-US" sz="2187" dirty="0" err="1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требований</a:t>
            </a:r>
            <a:r>
              <a:rPr lang="ru-RU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 и планирование</a:t>
            </a:r>
            <a:endParaRPr lang="en-US" sz="2187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CCC6A728-8EEF-408B-822A-961470E2AD13}"/>
              </a:ext>
            </a:extLst>
          </p:cNvPr>
          <p:cNvSpPr/>
          <p:nvPr/>
        </p:nvSpPr>
        <p:spPr>
          <a:xfrm>
            <a:off x="7481768" y="2726174"/>
            <a:ext cx="5110639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873"/>
              </a:lnSpc>
              <a:buNone/>
            </a:pPr>
            <a:r>
              <a:rPr lang="en-US" sz="7873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7873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A20F7811-43B9-4D39-BF2B-70781DB0023F}"/>
              </a:ext>
            </a:extLst>
          </p:cNvPr>
          <p:cNvSpPr/>
          <p:nvPr/>
        </p:nvSpPr>
        <p:spPr>
          <a:xfrm>
            <a:off x="8875038" y="4003715"/>
            <a:ext cx="23241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 err="1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Проектирование</a:t>
            </a:r>
            <a:endParaRPr lang="en-US" sz="2187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3368C389-2F00-4121-BB15-2E1FDF51B257}"/>
              </a:ext>
            </a:extLst>
          </p:cNvPr>
          <p:cNvSpPr/>
          <p:nvPr/>
        </p:nvSpPr>
        <p:spPr>
          <a:xfrm>
            <a:off x="2037993" y="5128498"/>
            <a:ext cx="5110520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873"/>
              </a:lnSpc>
              <a:buNone/>
            </a:pPr>
            <a:r>
              <a:rPr lang="en-US" sz="7873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7873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4D5357AB-650A-4F79-A6FE-758A5F09F03B}"/>
              </a:ext>
            </a:extLst>
          </p:cNvPr>
          <p:cNvSpPr/>
          <p:nvPr/>
        </p:nvSpPr>
        <p:spPr>
          <a:xfrm>
            <a:off x="3482221" y="640603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Разработка</a:t>
            </a:r>
            <a:endParaRPr lang="en-US" sz="2187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ECFA050E-7275-4D63-9B42-37B0789C6557}"/>
              </a:ext>
            </a:extLst>
          </p:cNvPr>
          <p:cNvSpPr/>
          <p:nvPr/>
        </p:nvSpPr>
        <p:spPr>
          <a:xfrm>
            <a:off x="7481768" y="5128498"/>
            <a:ext cx="5110639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873"/>
              </a:lnSpc>
              <a:buNone/>
            </a:pPr>
            <a:r>
              <a:rPr lang="en-US" sz="7873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4</a:t>
            </a:r>
            <a:endParaRPr lang="en-US" sz="7873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898F8175-362B-47AA-82F1-0B4A6B46BD32}"/>
              </a:ext>
            </a:extLst>
          </p:cNvPr>
          <p:cNvSpPr/>
          <p:nvPr/>
        </p:nvSpPr>
        <p:spPr>
          <a:xfrm>
            <a:off x="8189238" y="6406039"/>
            <a:ext cx="36957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Тестирование и внедрение</a:t>
            </a:r>
            <a:endParaRPr lang="en-US" sz="2187" dirty="0"/>
          </a:p>
        </p:txBody>
      </p:sp>
    </p:spTree>
    <p:extLst>
      <p:ext uri="{BB962C8B-B14F-4D97-AF65-F5344CB8AC3E}">
        <p14:creationId xmlns:p14="http://schemas.microsoft.com/office/powerpoint/2010/main" val="229850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6905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865471"/>
            <a:ext cx="70713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Анализ и планирование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115270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Исследование требований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031813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Важный этап, включающий в себя сбор и анализ информации о потребностях пользователей и функциональных требованиях.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115270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Стратегическое планирование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031813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Определение целей и разработка долгосрочной стратегии развития программной системы.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11527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Оценка рисков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3684627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Выявление возможных угроз и разработка планов для их управления.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900118"/>
            <a:ext cx="89230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Проектирование и разработка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149918"/>
            <a:ext cx="3295888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873"/>
              </a:lnSpc>
              <a:buNone/>
            </a:pPr>
            <a:r>
              <a:rPr lang="en-US" sz="787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7873" dirty="0"/>
          </a:p>
        </p:txBody>
      </p:sp>
      <p:sp>
        <p:nvSpPr>
          <p:cNvPr id="6" name="Text 3"/>
          <p:cNvSpPr/>
          <p:nvPr/>
        </p:nvSpPr>
        <p:spPr>
          <a:xfrm>
            <a:off x="2574965" y="442745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Архитектура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907875"/>
            <a:ext cx="32958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Планирование структуры системы и ее компонентов.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5667137" y="3149918"/>
            <a:ext cx="3296007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873"/>
              </a:lnSpc>
              <a:buNone/>
            </a:pPr>
            <a:r>
              <a:rPr lang="en-US" sz="787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7873" dirty="0"/>
          </a:p>
        </p:txBody>
      </p:sp>
      <p:sp>
        <p:nvSpPr>
          <p:cNvPr id="9" name="Text 6"/>
          <p:cNvSpPr/>
          <p:nvPr/>
        </p:nvSpPr>
        <p:spPr>
          <a:xfrm>
            <a:off x="6204109" y="442745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Разработка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667137" y="4907875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Написание кода, тестирование и оптимизация программного обеспечения.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9296400" y="3125073"/>
            <a:ext cx="3296007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873"/>
              </a:lnSpc>
              <a:buNone/>
            </a:pPr>
            <a:r>
              <a:rPr lang="en-US" sz="787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7873" dirty="0"/>
          </a:p>
        </p:txBody>
      </p:sp>
      <p:sp>
        <p:nvSpPr>
          <p:cNvPr id="12" name="Text 9"/>
          <p:cNvSpPr/>
          <p:nvPr/>
        </p:nvSpPr>
        <p:spPr>
          <a:xfrm>
            <a:off x="9833372" y="442745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Интеграция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296400" y="4907875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Слияние различных компонентов и модулей для создания функциональной системы.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797</Words>
  <Application>Microsoft Office PowerPoint</Application>
  <PresentationFormat>Произвольный</PresentationFormat>
  <Paragraphs>138</Paragraphs>
  <Slides>17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Corben</vt:lpstr>
      <vt:lpstr>Eudoxus Sans</vt:lpstr>
      <vt:lpstr>Nobile</vt:lpstr>
      <vt:lpstr>p22-mackinac-pro</vt:lpstr>
      <vt:lpstr>Rostelecom Basis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Елисей Павленко</cp:lastModifiedBy>
  <cp:revision>16</cp:revision>
  <dcterms:created xsi:type="dcterms:W3CDTF">2024-01-26T03:08:12Z</dcterms:created>
  <dcterms:modified xsi:type="dcterms:W3CDTF">2024-01-30T17:05:14Z</dcterms:modified>
</cp:coreProperties>
</file>