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1"/>
  </p:notesMasterIdLst>
  <p:sldIdLst>
    <p:sldId id="256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84" r:id="rId11"/>
    <p:sldId id="275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  <p14:sldId id="260"/>
            <p14:sldId id="268"/>
            <p14:sldId id="269"/>
            <p14:sldId id="270"/>
            <p14:sldId id="271"/>
            <p14:sldId id="272"/>
            <p14:sldId id="273"/>
            <p14:sldId id="284"/>
            <p14:sldId id="275"/>
            <p14:sldId id="276"/>
          </p14:sldIdLst>
        </p14:section>
        <p14:section name="제목 없는 구역" id="{A5D2C76A-293A-424E-8C18-FE5FA2EC520A}">
          <p14:sldIdLst>
            <p14:sldId id="277"/>
            <p14:sldId id="278"/>
            <p14:sldId id="279"/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MGC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http://www.megacoffee.me/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 브랜드 메가커피에 대한 커피 메뉴 및 창업설명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커피를 자주 즐기고 찾는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대에서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30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대까지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메가커피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메가커피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BI : </a:t>
          </a:r>
          <a:r>
            <a:rPr lang="en-US" altLang="ko-KR" sz="1100" u="sng" dirty="0">
              <a:uFillTx/>
              <a:hlinkClick xmlns:r="http://schemas.openxmlformats.org/officeDocument/2006/relationships" r:id="rId1"/>
            </a:rPr>
            <a:t>http://www.megacoffee.me/bbs/content.php?co_id=brand4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기존의 웹페이지는 타 커피 브랜드와는 다르게 커피를 좋아하는 소비자 고객보다 창업을 원하는 고객에게 맞춰진 비중이 다소 높게 제작되어 있음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기업 브랜드와 커피를 좋아하는 소비자 고객 위주로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맞추어진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웹페이지 리뉴얼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dirty="0" err="1"/>
            <a:t>반응형웹페이지구성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YELLOW, BROWN, BLACK, GRAY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심플하고 여러 이미지에 많은 비중을 차지하지 않게 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창업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가성비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대용량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카페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MGC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http://www.megacoffee.me/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 브랜드 메가커피에 대한 커피 메뉴 및 창업설명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커피를 자주 즐기고 찾는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대에서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30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대까지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메가커피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메가커피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BI : </a:t>
          </a:r>
          <a:r>
            <a:rPr lang="en-US" altLang="ko-KR" sz="1100" u="sng" kern="1200" dirty="0">
              <a:uFillTx/>
              <a:hlinkClick xmlns:r="http://schemas.openxmlformats.org/officeDocument/2006/relationships" r:id="rId1"/>
            </a:rPr>
            <a:t>http://www.megacoffee.me/bbs/content.php?co_id=brand4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719"/>
          <a:ext cx="85821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719"/>
          <a:ext cx="1716422" cy="3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719"/>
        <a:ext cx="1716422" cy="3517398"/>
      </dsp:txXfrm>
    </dsp:sp>
    <dsp:sp modelId="{B292DB37-5DAC-4239-B187-DFD8D1E45EBC}">
      <dsp:nvSpPr>
        <dsp:cNvPr id="0" name=""/>
        <dsp:cNvSpPr/>
      </dsp:nvSpPr>
      <dsp:spPr>
        <a:xfrm>
          <a:off x="1845154" y="79435"/>
          <a:ext cx="6736957" cy="490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기존의 웹페이지는 타 커피 브랜드와는 다르게 커피를 좋아하는 소비자 고객보다 창업을 원하는 고객에게 맞춰진 비중이 다소 높게 제작되어 있음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45154" y="79435"/>
        <a:ext cx="6736957" cy="490356"/>
      </dsp:txXfrm>
    </dsp:sp>
    <dsp:sp modelId="{4110832E-0718-476E-A490-037F526FEE32}">
      <dsp:nvSpPr>
        <dsp:cNvPr id="0" name=""/>
        <dsp:cNvSpPr/>
      </dsp:nvSpPr>
      <dsp:spPr>
        <a:xfrm>
          <a:off x="1716422" y="569791"/>
          <a:ext cx="686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845154" y="647507"/>
          <a:ext cx="6736957" cy="52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기업 브랜드와 커피를 좋아하는 소비자 고객 위주로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맞추어진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웹페이지 리뉴얼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45154" y="647507"/>
        <a:ext cx="6736957" cy="520790"/>
      </dsp:txXfrm>
    </dsp:sp>
    <dsp:sp modelId="{AD911FAF-521A-4820-A828-D3E3718C95AE}">
      <dsp:nvSpPr>
        <dsp:cNvPr id="0" name=""/>
        <dsp:cNvSpPr/>
      </dsp:nvSpPr>
      <dsp:spPr>
        <a:xfrm>
          <a:off x="1716422" y="1168297"/>
          <a:ext cx="686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845154" y="1246013"/>
          <a:ext cx="6736957" cy="42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kern="1200" dirty="0" err="1"/>
            <a:t>반응형웹페이지구성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45154" y="1246013"/>
        <a:ext cx="6736957" cy="422914"/>
      </dsp:txXfrm>
    </dsp:sp>
    <dsp:sp modelId="{CF05C026-DB91-43DB-A06E-46B09EDF745D}">
      <dsp:nvSpPr>
        <dsp:cNvPr id="0" name=""/>
        <dsp:cNvSpPr/>
      </dsp:nvSpPr>
      <dsp:spPr>
        <a:xfrm>
          <a:off x="1716422" y="1668928"/>
          <a:ext cx="686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845154" y="1717889"/>
          <a:ext cx="6736957" cy="38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YELLOW, BROWN, BLACK, GRAY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45154" y="1717889"/>
        <a:ext cx="6736957" cy="381165"/>
      </dsp:txXfrm>
    </dsp:sp>
    <dsp:sp modelId="{D235D982-58AD-4B15-9D8D-F549E4F32805}">
      <dsp:nvSpPr>
        <dsp:cNvPr id="0" name=""/>
        <dsp:cNvSpPr/>
      </dsp:nvSpPr>
      <dsp:spPr>
        <a:xfrm>
          <a:off x="1716422" y="2127810"/>
          <a:ext cx="686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845154" y="2205526"/>
          <a:ext cx="6736957" cy="4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심플하고 여러 이미지에 많은 비중을 차지하지 않게 </a:t>
          </a:r>
        </a:p>
      </dsp:txBody>
      <dsp:txXfrm>
        <a:off x="1845154" y="2205526"/>
        <a:ext cx="6736957" cy="412283"/>
      </dsp:txXfrm>
    </dsp:sp>
    <dsp:sp modelId="{D0A004F4-AD23-44AD-ADB5-BAD672B8AB1E}">
      <dsp:nvSpPr>
        <dsp:cNvPr id="0" name=""/>
        <dsp:cNvSpPr/>
      </dsp:nvSpPr>
      <dsp:spPr>
        <a:xfrm>
          <a:off x="1716422" y="2617809"/>
          <a:ext cx="686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845154" y="2695525"/>
          <a:ext cx="6736957" cy="74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창업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가성비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대용량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카페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</a:p>
      </dsp:txBody>
      <dsp:txXfrm>
        <a:off x="1845154" y="2695525"/>
        <a:ext cx="6736957" cy="743819"/>
      </dsp:txXfrm>
    </dsp:sp>
    <dsp:sp modelId="{6E096DDC-14C4-46D7-B231-32A1E2CCD90A}">
      <dsp:nvSpPr>
        <dsp:cNvPr id="0" name=""/>
        <dsp:cNvSpPr/>
      </dsp:nvSpPr>
      <dsp:spPr>
        <a:xfrm>
          <a:off x="1716422" y="3439344"/>
          <a:ext cx="686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배건웅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25576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배건웅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32855"/>
              </p:ext>
            </p:extLst>
          </p:nvPr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브랜드 성장에 따른 소비자들의 웹사이트 </a:t>
                      </a:r>
                      <a:r>
                        <a:rPr lang="ko-KR" altLang="en-US" sz="1200" b="1" kern="0" spc="0" dirty="0" err="1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방문율</a:t>
                      </a: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증가로 소비자들을 위한 사이트 개선이 </a:t>
                      </a:r>
                      <a:endParaRPr lang="en-US" altLang="ko-KR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필요해 보이며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불필요한 부분들을 제거하고 보다 한눈에 보기 편한 쪽으로 수정되야 할 것으로 보임</a:t>
                      </a:r>
                      <a:endParaRPr lang="en-US" altLang="ko-KR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03-2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39979B-B83C-40D4-AAA8-479E05F14654}"/>
              </a:ext>
            </a:extLst>
          </p:cNvPr>
          <p:cNvSpPr txBox="1"/>
          <p:nvPr/>
        </p:nvSpPr>
        <p:spPr>
          <a:xfrm>
            <a:off x="6395019" y="3317922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AE9190-C909-4068-A592-4C78649A3937}"/>
              </a:ext>
            </a:extLst>
          </p:cNvPr>
          <p:cNvSpPr txBox="1"/>
          <p:nvPr/>
        </p:nvSpPr>
        <p:spPr>
          <a:xfrm>
            <a:off x="6422429" y="2662676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808263-34DC-4599-A1AF-09531666D70E}"/>
              </a:ext>
            </a:extLst>
          </p:cNvPr>
          <p:cNvSpPr txBox="1"/>
          <p:nvPr/>
        </p:nvSpPr>
        <p:spPr>
          <a:xfrm>
            <a:off x="6367024" y="4619861"/>
            <a:ext cx="805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8EFCB9-6467-48FC-87E8-B6CBE382DA3B}"/>
              </a:ext>
            </a:extLst>
          </p:cNvPr>
          <p:cNvSpPr txBox="1"/>
          <p:nvPr/>
        </p:nvSpPr>
        <p:spPr>
          <a:xfrm>
            <a:off x="5888620" y="332711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253AA1-07DF-4C13-A621-8474B504C1C4}"/>
              </a:ext>
            </a:extLst>
          </p:cNvPr>
          <p:cNvSpPr txBox="1"/>
          <p:nvPr/>
        </p:nvSpPr>
        <p:spPr>
          <a:xfrm>
            <a:off x="5063216" y="4539689"/>
            <a:ext cx="891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 창업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54CDF6-D84A-4030-B4B5-C32099F2C766}"/>
              </a:ext>
            </a:extLst>
          </p:cNvPr>
          <p:cNvSpPr txBox="1"/>
          <p:nvPr/>
        </p:nvSpPr>
        <p:spPr>
          <a:xfrm>
            <a:off x="7214308" y="354096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디저트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1838B3-E86F-4332-91E3-3D78C95EC8ED}"/>
              </a:ext>
            </a:extLst>
          </p:cNvPr>
          <p:cNvSpPr txBox="1"/>
          <p:nvPr/>
        </p:nvSpPr>
        <p:spPr>
          <a:xfrm>
            <a:off x="5245685" y="502949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소자본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9857CD-A913-4EC3-AF80-5DB0EA1E685C}"/>
              </a:ext>
            </a:extLst>
          </p:cNvPr>
          <p:cNvSpPr txBox="1"/>
          <p:nvPr/>
        </p:nvSpPr>
        <p:spPr>
          <a:xfrm>
            <a:off x="6363768" y="3557110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콜드브루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AF22DF-102B-4E71-BE52-A81798F89A17}"/>
              </a:ext>
            </a:extLst>
          </p:cNvPr>
          <p:cNvSpPr txBox="1"/>
          <p:nvPr/>
        </p:nvSpPr>
        <p:spPr>
          <a:xfrm>
            <a:off x="6079586" y="3919765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시즌메뉴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9FAE5A-A2E0-4FDC-8EDD-CFBB37458436}"/>
              </a:ext>
            </a:extLst>
          </p:cNvPr>
          <p:cNvSpPr txBox="1"/>
          <p:nvPr/>
        </p:nvSpPr>
        <p:spPr>
          <a:xfrm>
            <a:off x="5411286" y="4262690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인테리어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60CE96-4395-4723-9A58-F330C73E0591}"/>
              </a:ext>
            </a:extLst>
          </p:cNvPr>
          <p:cNvSpPr txBox="1"/>
          <p:nvPr/>
        </p:nvSpPr>
        <p:spPr>
          <a:xfrm>
            <a:off x="5340880" y="3839299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빅사이즈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73F091-A6F0-4762-9A45-EF156C232D91}"/>
              </a:ext>
            </a:extLst>
          </p:cNvPr>
          <p:cNvSpPr txBox="1"/>
          <p:nvPr/>
        </p:nvSpPr>
        <p:spPr>
          <a:xfrm>
            <a:off x="6260782" y="416616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원두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48E207-A6C0-4F3F-9D36-8233E5BA6BBF}"/>
              </a:ext>
            </a:extLst>
          </p:cNvPr>
          <p:cNvSpPr txBox="1"/>
          <p:nvPr/>
        </p:nvSpPr>
        <p:spPr>
          <a:xfrm>
            <a:off x="5473385" y="4067875"/>
            <a:ext cx="921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 찾기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E758A-E97A-4509-87FD-A9CA54F59775}"/>
              </a:ext>
            </a:extLst>
          </p:cNvPr>
          <p:cNvSpPr txBox="1"/>
          <p:nvPr/>
        </p:nvSpPr>
        <p:spPr>
          <a:xfrm flipH="1">
            <a:off x="5568772" y="4758361"/>
            <a:ext cx="972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프렌차이즈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F0BCF1-3EB7-4762-9E90-A43557293799}"/>
              </a:ext>
            </a:extLst>
          </p:cNvPr>
          <p:cNvSpPr txBox="1"/>
          <p:nvPr/>
        </p:nvSpPr>
        <p:spPr>
          <a:xfrm>
            <a:off x="6760505" y="305522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프라페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04E35-EF5C-4AF8-B3E9-0C197FD8DF08}"/>
              </a:ext>
            </a:extLst>
          </p:cNvPr>
          <p:cNvSpPr txBox="1"/>
          <p:nvPr/>
        </p:nvSpPr>
        <p:spPr>
          <a:xfrm>
            <a:off x="5888620" y="444587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E88C0F-490B-4A70-825D-0457D7362AF5}"/>
              </a:ext>
            </a:extLst>
          </p:cNvPr>
          <p:cNvSpPr txBox="1"/>
          <p:nvPr/>
        </p:nvSpPr>
        <p:spPr>
          <a:xfrm>
            <a:off x="5697057" y="2650107"/>
            <a:ext cx="8173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추천메뉴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AA81BD-8300-4942-81C7-6CF97755C4C3}"/>
              </a:ext>
            </a:extLst>
          </p:cNvPr>
          <p:cNvSpPr txBox="1"/>
          <p:nvPr/>
        </p:nvSpPr>
        <p:spPr>
          <a:xfrm>
            <a:off x="5902582" y="298444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가성비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A11926-77EE-43E4-9595-FC19BF9C108B}"/>
              </a:ext>
            </a:extLst>
          </p:cNvPr>
          <p:cNvSpPr txBox="1"/>
          <p:nvPr/>
        </p:nvSpPr>
        <p:spPr>
          <a:xfrm>
            <a:off x="5272264" y="3522447"/>
            <a:ext cx="891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창업초보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DCD48-3155-4D95-B1F4-FB8B31CDC53E}"/>
              </a:ext>
            </a:extLst>
          </p:cNvPr>
          <p:cNvSpPr txBox="1"/>
          <p:nvPr/>
        </p:nvSpPr>
        <p:spPr>
          <a:xfrm>
            <a:off x="5107485" y="3197683"/>
            <a:ext cx="813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커피배달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423C12-BA6C-414C-83C9-4A3D9E5CDCF9}"/>
              </a:ext>
            </a:extLst>
          </p:cNvPr>
          <p:cNvSpPr txBox="1"/>
          <p:nvPr/>
        </p:nvSpPr>
        <p:spPr>
          <a:xfrm>
            <a:off x="6705014" y="3839298"/>
            <a:ext cx="1053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메가커피앱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021B58-175C-4D86-9B61-5AE0B73C48ED}"/>
              </a:ext>
            </a:extLst>
          </p:cNvPr>
          <p:cNvSpPr txBox="1"/>
          <p:nvPr/>
        </p:nvSpPr>
        <p:spPr>
          <a:xfrm>
            <a:off x="7220386" y="264448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8D48D1-8A67-4234-BF8A-9E64AB98AE39}"/>
              </a:ext>
            </a:extLst>
          </p:cNvPr>
          <p:cNvSpPr txBox="1"/>
          <p:nvPr/>
        </p:nvSpPr>
        <p:spPr>
          <a:xfrm>
            <a:off x="6838720" y="237310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FACAA-AE37-4EDC-BEBE-286F3AF84310}"/>
              </a:ext>
            </a:extLst>
          </p:cNvPr>
          <p:cNvSpPr txBox="1"/>
          <p:nvPr/>
        </p:nvSpPr>
        <p:spPr>
          <a:xfrm>
            <a:off x="5931373" y="509886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65366F-CF53-4999-A89D-34197A09F85F}"/>
              </a:ext>
            </a:extLst>
          </p:cNvPr>
          <p:cNvSpPr txBox="1"/>
          <p:nvPr/>
        </p:nvSpPr>
        <p:spPr>
          <a:xfrm>
            <a:off x="7366987" y="298649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</a:t>
            </a:r>
            <a:endParaRPr lang="ko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E54BD7A-4607-4318-A0CC-A89A67B12D85}"/>
              </a:ext>
            </a:extLst>
          </p:cNvPr>
          <p:cNvSpPr/>
          <p:nvPr/>
        </p:nvSpPr>
        <p:spPr>
          <a:xfrm>
            <a:off x="5191091" y="4174516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B9C79EC-54B9-4448-A41B-49168463E8C2}"/>
              </a:ext>
            </a:extLst>
          </p:cNvPr>
          <p:cNvSpPr/>
          <p:nvPr/>
        </p:nvSpPr>
        <p:spPr>
          <a:xfrm>
            <a:off x="6023166" y="2375777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6C80C1CA-D47C-44F2-A936-D1E71ABBEBAD}"/>
              </a:ext>
            </a:extLst>
          </p:cNvPr>
          <p:cNvSpPr/>
          <p:nvPr/>
        </p:nvSpPr>
        <p:spPr>
          <a:xfrm rot="12223570">
            <a:off x="5990719" y="3186212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D43923-68AC-420C-A549-5142769C4189}"/>
              </a:ext>
            </a:extLst>
          </p:cNvPr>
          <p:cNvSpPr txBox="1"/>
          <p:nvPr/>
        </p:nvSpPr>
        <p:spPr>
          <a:xfrm>
            <a:off x="860098" y="2721711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A232D3-8D80-4F0F-91A9-71A6130885A6}"/>
              </a:ext>
            </a:extLst>
          </p:cNvPr>
          <p:cNvSpPr txBox="1"/>
          <p:nvPr/>
        </p:nvSpPr>
        <p:spPr>
          <a:xfrm>
            <a:off x="2677842" y="422624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CF71E9-0003-465D-83A1-B8AC14B0A24E}"/>
              </a:ext>
            </a:extLst>
          </p:cNvPr>
          <p:cNvSpPr txBox="1"/>
          <p:nvPr/>
        </p:nvSpPr>
        <p:spPr>
          <a:xfrm>
            <a:off x="2204925" y="2730969"/>
            <a:ext cx="805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A081D6-A144-4EFB-8495-7241EF6F5665}"/>
              </a:ext>
            </a:extLst>
          </p:cNvPr>
          <p:cNvSpPr txBox="1"/>
          <p:nvPr/>
        </p:nvSpPr>
        <p:spPr>
          <a:xfrm>
            <a:off x="2861167" y="275177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380B4A-403F-46BE-9C76-A62F05B0771B}"/>
              </a:ext>
            </a:extLst>
          </p:cNvPr>
          <p:cNvSpPr txBox="1"/>
          <p:nvPr/>
        </p:nvSpPr>
        <p:spPr>
          <a:xfrm>
            <a:off x="818898" y="3028778"/>
            <a:ext cx="891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 창업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428A2F-2904-416B-9F89-EBFEC8F2454E}"/>
              </a:ext>
            </a:extLst>
          </p:cNvPr>
          <p:cNvSpPr txBox="1"/>
          <p:nvPr/>
        </p:nvSpPr>
        <p:spPr>
          <a:xfrm>
            <a:off x="2287044" y="30549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소자본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CC2E6A-ACDA-40A4-A5E8-EE2A3067D142}"/>
              </a:ext>
            </a:extLst>
          </p:cNvPr>
          <p:cNvSpPr txBox="1"/>
          <p:nvPr/>
        </p:nvSpPr>
        <p:spPr>
          <a:xfrm>
            <a:off x="1686028" y="303803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디저트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935803-EC75-4099-8D67-D9E2FF964378}"/>
              </a:ext>
            </a:extLst>
          </p:cNvPr>
          <p:cNvSpPr txBox="1"/>
          <p:nvPr/>
        </p:nvSpPr>
        <p:spPr>
          <a:xfrm flipH="1">
            <a:off x="1542783" y="3655704"/>
            <a:ext cx="972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프렌차이즈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4A4901-2B0C-48FA-8C53-E415F1C28274}"/>
              </a:ext>
            </a:extLst>
          </p:cNvPr>
          <p:cNvSpPr txBox="1"/>
          <p:nvPr/>
        </p:nvSpPr>
        <p:spPr>
          <a:xfrm>
            <a:off x="749444" y="3339379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시즌메뉴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71F18B-672D-44AB-A398-9582C97C4AD6}"/>
              </a:ext>
            </a:extLst>
          </p:cNvPr>
          <p:cNvSpPr txBox="1"/>
          <p:nvPr/>
        </p:nvSpPr>
        <p:spPr>
          <a:xfrm>
            <a:off x="729626" y="3649613"/>
            <a:ext cx="921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 찾기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ED28D0-0FC0-47AE-A746-77A5D4A292EC}"/>
              </a:ext>
            </a:extLst>
          </p:cNvPr>
          <p:cNvSpPr txBox="1"/>
          <p:nvPr/>
        </p:nvSpPr>
        <p:spPr>
          <a:xfrm>
            <a:off x="2287044" y="3378659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빅사이즈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127747-855C-45D2-96FC-4AB7DE4E8DE4}"/>
              </a:ext>
            </a:extLst>
          </p:cNvPr>
          <p:cNvSpPr txBox="1"/>
          <p:nvPr/>
        </p:nvSpPr>
        <p:spPr>
          <a:xfrm>
            <a:off x="1484433" y="3352269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인테리어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40ACF2-ACC7-4FE6-A0B2-BC1C4AE6C227}"/>
              </a:ext>
            </a:extLst>
          </p:cNvPr>
          <p:cNvSpPr txBox="1"/>
          <p:nvPr/>
        </p:nvSpPr>
        <p:spPr>
          <a:xfrm>
            <a:off x="764708" y="39362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8A7C2A-9233-474A-BA41-A928BA00C71C}"/>
              </a:ext>
            </a:extLst>
          </p:cNvPr>
          <p:cNvSpPr txBox="1"/>
          <p:nvPr/>
        </p:nvSpPr>
        <p:spPr>
          <a:xfrm>
            <a:off x="2426691" y="364646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프라페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5CE14-B6D5-4D7B-B43F-8A8A7DD9F364}"/>
              </a:ext>
            </a:extLst>
          </p:cNvPr>
          <p:cNvSpPr txBox="1"/>
          <p:nvPr/>
        </p:nvSpPr>
        <p:spPr>
          <a:xfrm>
            <a:off x="2705820" y="3944917"/>
            <a:ext cx="891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창업초보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BACA12-7469-4784-B4AD-5D94AC2960FB}"/>
              </a:ext>
            </a:extLst>
          </p:cNvPr>
          <p:cNvSpPr txBox="1"/>
          <p:nvPr/>
        </p:nvSpPr>
        <p:spPr>
          <a:xfrm>
            <a:off x="1686756" y="4216896"/>
            <a:ext cx="1053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메가커피앱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AAB577-75DC-4B22-9ABE-ED1D9FF6E568}"/>
              </a:ext>
            </a:extLst>
          </p:cNvPr>
          <p:cNvSpPr txBox="1"/>
          <p:nvPr/>
        </p:nvSpPr>
        <p:spPr>
          <a:xfrm>
            <a:off x="1585736" y="453643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</a:t>
            </a:r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824F8A-BF26-497F-A05D-312291AFFDA6}"/>
              </a:ext>
            </a:extLst>
          </p:cNvPr>
          <p:cNvSpPr txBox="1"/>
          <p:nvPr/>
        </p:nvSpPr>
        <p:spPr>
          <a:xfrm>
            <a:off x="1396395" y="3942757"/>
            <a:ext cx="8173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추천메뉴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B022C6-9A4E-4B4B-B76D-EE5D623C47C4}"/>
              </a:ext>
            </a:extLst>
          </p:cNvPr>
          <p:cNvSpPr txBox="1"/>
          <p:nvPr/>
        </p:nvSpPr>
        <p:spPr>
          <a:xfrm>
            <a:off x="2155592" y="39488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가성비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310C3B-F35F-4301-A06D-C53A8AC25014}"/>
              </a:ext>
            </a:extLst>
          </p:cNvPr>
          <p:cNvSpPr txBox="1"/>
          <p:nvPr/>
        </p:nvSpPr>
        <p:spPr>
          <a:xfrm>
            <a:off x="729625" y="4226244"/>
            <a:ext cx="813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커피배달</a:t>
            </a:r>
            <a:endParaRPr lang="ko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4E7C8C-748C-4DBF-942C-AADE9BAAA9D1}"/>
              </a:ext>
            </a:extLst>
          </p:cNvPr>
          <p:cNvSpPr txBox="1"/>
          <p:nvPr/>
        </p:nvSpPr>
        <p:spPr>
          <a:xfrm>
            <a:off x="814837" y="454934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E40B33-55E9-48D8-B070-6EFC3C6681B8}"/>
              </a:ext>
            </a:extLst>
          </p:cNvPr>
          <p:cNvSpPr txBox="1"/>
          <p:nvPr/>
        </p:nvSpPr>
        <p:spPr>
          <a:xfrm>
            <a:off x="1500525" y="2733292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9FAF8C-810B-4F6C-B4AC-D59017C34566}"/>
              </a:ext>
            </a:extLst>
          </p:cNvPr>
          <p:cNvSpPr txBox="1"/>
          <p:nvPr/>
        </p:nvSpPr>
        <p:spPr>
          <a:xfrm>
            <a:off x="2317726" y="457328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/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79E66C-A3DE-4E12-BEAF-D49E03027FCE}"/>
              </a:ext>
            </a:extLst>
          </p:cNvPr>
          <p:cNvSpPr/>
          <p:nvPr/>
        </p:nvSpPr>
        <p:spPr>
          <a:xfrm>
            <a:off x="1506858" y="4364858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213229-A10D-411E-91A1-19BDD23691B7}"/>
              </a:ext>
            </a:extLst>
          </p:cNvPr>
          <p:cNvSpPr/>
          <p:nvPr/>
        </p:nvSpPr>
        <p:spPr>
          <a:xfrm>
            <a:off x="2265412" y="2599082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D2370D6-EA9D-4D51-9BBB-53B54987C642}"/>
              </a:ext>
            </a:extLst>
          </p:cNvPr>
          <p:cNvSpPr/>
          <p:nvPr/>
        </p:nvSpPr>
        <p:spPr>
          <a:xfrm rot="12067468">
            <a:off x="2317219" y="3382971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245243A-5822-47E6-AB94-110D3FB52FE1}"/>
              </a:ext>
            </a:extLst>
          </p:cNvPr>
          <p:cNvSpPr/>
          <p:nvPr/>
        </p:nvSpPr>
        <p:spPr>
          <a:xfrm>
            <a:off x="6285530" y="4364858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3115A1E-6E20-4CE3-BC72-3A34C73F69CA}"/>
              </a:ext>
            </a:extLst>
          </p:cNvPr>
          <p:cNvSpPr/>
          <p:nvPr/>
        </p:nvSpPr>
        <p:spPr>
          <a:xfrm>
            <a:off x="7044084" y="2599082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42EB6A-5542-4DEA-9355-7EA6F84F2209}"/>
              </a:ext>
            </a:extLst>
          </p:cNvPr>
          <p:cNvSpPr/>
          <p:nvPr/>
        </p:nvSpPr>
        <p:spPr>
          <a:xfrm rot="12067468">
            <a:off x="7095891" y="3382971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+mj-ea"/>
              </a:rPr>
              <a:t>3. </a:t>
            </a:r>
            <a:r>
              <a:rPr lang="ko-KR" altLang="en-US" sz="1600" dirty="0">
                <a:latin typeface="+mj-ea"/>
              </a:rPr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199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주요 핵심 키워드 방향은 대부분 정적이고</a:t>
            </a:r>
            <a:r>
              <a:rPr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딱딱한</a:t>
            </a:r>
            <a:endParaRPr lang="en-US" altLang="ko-KR" sz="12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부분이 많았으나 주 소비자 층 고객을 통해 </a:t>
            </a:r>
            <a:endParaRPr lang="en-US" altLang="ko-KR" sz="12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편안하고 접근하기 친근한 이미지를 가질 수 있는 컨셉을 도출하며</a:t>
            </a:r>
            <a:r>
              <a:rPr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주요 컬러는 브랜드의</a:t>
            </a:r>
            <a:endParaRPr lang="en-US" altLang="ko-KR" sz="12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주 컬러인 </a:t>
            </a:r>
            <a:r>
              <a:rPr lang="ko-KR" altLang="en-US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옐로우</a:t>
            </a:r>
            <a:r>
              <a:rPr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브라운 색상과 더불어 </a:t>
            </a:r>
            <a:endParaRPr lang="en-US" altLang="ko-KR" sz="12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화이트</a:t>
            </a:r>
            <a:r>
              <a:rPr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2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밝은브라운</a:t>
            </a: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계열의 색상을 사용하여</a:t>
            </a:r>
            <a:endParaRPr lang="en-US" altLang="ko-KR" sz="12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카페</a:t>
            </a:r>
            <a:r>
              <a:rPr lang="en-US" altLang="ko-KR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커피 이미지와 어울리는 감성적이고 </a:t>
            </a:r>
            <a:endParaRPr lang="en-US" altLang="ko-KR" sz="12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친근함 쪽으로 설정하였음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734689-4E47-4F7B-B008-412850E5819E}"/>
              </a:ext>
            </a:extLst>
          </p:cNvPr>
          <p:cNvSpPr/>
          <p:nvPr/>
        </p:nvSpPr>
        <p:spPr>
          <a:xfrm>
            <a:off x="1453592" y="4432879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BB62A7-6784-4422-AE45-C7C69E4617A6}"/>
              </a:ext>
            </a:extLst>
          </p:cNvPr>
          <p:cNvSpPr/>
          <p:nvPr/>
        </p:nvSpPr>
        <p:spPr>
          <a:xfrm>
            <a:off x="2212146" y="2667103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A6B60E6-BFC2-4DEF-AC2B-DCB454747EE9}"/>
              </a:ext>
            </a:extLst>
          </p:cNvPr>
          <p:cNvSpPr/>
          <p:nvPr/>
        </p:nvSpPr>
        <p:spPr>
          <a:xfrm rot="12067468">
            <a:off x="2263953" y="3450992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70575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53282"/>
              </p:ext>
            </p:extLst>
          </p:nvPr>
        </p:nvGraphicFramePr>
        <p:xfrm>
          <a:off x="1268932" y="2279650"/>
          <a:ext cx="7429500" cy="3339727"/>
        </p:xfrm>
        <a:graphic>
          <a:graphicData uri="http://schemas.openxmlformats.org/drawingml/2006/table">
            <a:tbl>
              <a:tblPr/>
              <a:tblGrid>
                <a:gridCol w="74295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0222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200" b="1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찾기 편하고 정돈된 페이지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필요한 제품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자료를 검색하기 용이하게 처리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추천상품 홍보자료 카테고리 별도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200" b="1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제품홍보를 위한 참여형 페이지로 구성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경쾌한 느낌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새로움을 강조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여유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200" b="1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 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자주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민트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 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IT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기기의 특징을 살린 화이트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블루</a:t>
                      </a: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0A66A4-8997-464D-826C-99BFA56B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08" y="1696811"/>
            <a:ext cx="6096384" cy="47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B32601-31FB-4E06-8C06-5119A522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07" y="1696811"/>
            <a:ext cx="5448486" cy="47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ko-KR" altLang="en-US" dirty="0" err="1"/>
              <a:t>메인페이지</a:t>
            </a:r>
            <a:r>
              <a:rPr lang="ko-KR" altLang="en-US" dirty="0"/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chemeClr val="accent1"/>
                </a:solidFill>
              </a:rPr>
              <a:t>메인페이지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B3076D-15D0-4F07-A993-0EA01B02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07" y="2028047"/>
            <a:ext cx="1603133" cy="4079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868943-84BD-4190-9E0F-EDBDA5B9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41" y="2028047"/>
            <a:ext cx="1480732" cy="4079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51DB46-31EB-4227-902D-2A83DA3EB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497" y="2021248"/>
            <a:ext cx="1085232" cy="14610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3A23FA-1B2D-426B-BA42-61085690B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587" y="1892300"/>
            <a:ext cx="1525709" cy="41991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5303AC-FABB-4BE6-A323-3AD891D9D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070" y="1919390"/>
            <a:ext cx="1653066" cy="417202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D6D5157-CB16-465D-8952-24578F555AFE}"/>
              </a:ext>
            </a:extLst>
          </p:cNvPr>
          <p:cNvSpPr/>
          <p:nvPr/>
        </p:nvSpPr>
        <p:spPr>
          <a:xfrm>
            <a:off x="5057437" y="3397813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3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788043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232525"/>
            <a:ext cx="1190625" cy="206375"/>
          </a:xfrm>
          <a:prstGeom prst="rect">
            <a:avLst/>
          </a:prstGeom>
        </p:spPr>
        <p:txBody>
          <a:bodyPr anchor="b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894"/>
              <a:pPr/>
              <a:t>3</a:t>
            </a:fld>
            <a:endParaRPr lang="ko-KR" altLang="en-US" sz="894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642220"/>
              </p:ext>
            </p:extLst>
          </p:nvPr>
        </p:nvGraphicFramePr>
        <p:xfrm>
          <a:off x="890362" y="2356589"/>
          <a:ext cx="8582112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58609"/>
              </p:ext>
            </p:extLst>
          </p:nvPr>
        </p:nvGraphicFramePr>
        <p:xfrm>
          <a:off x="1160082" y="2070101"/>
          <a:ext cx="7467625" cy="3311855"/>
        </p:xfrm>
        <a:graphic>
          <a:graphicData uri="http://schemas.openxmlformats.org/drawingml/2006/table">
            <a:tbl>
              <a:tblPr firstRow="1" bandRow="1"/>
              <a:tblGrid>
                <a:gridCol w="447509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긍정요인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부정 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브랜드 이미지에 맞는 색상과 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적절한 홍보를 통한 사용자 증가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사이트에 보이는 불필요한 정보들과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규격에 맞지 않는 이미지 파일 수정 필요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창업에 대한 정보는 줄일필요가 있음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외부요인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브랜드 소비자들이 증가함에 따라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웹사이트 방문객도 증가할거라는 기대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웹사이트에 찾아오는 소비자 고객들을 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위한 상품에 대한 정보가 보기 쉽게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나타나야 하게끔 수정 필요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160081" y="5412146"/>
            <a:ext cx="746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 경쟁 브랜드처럼 소비자를 위주의 웹사이트를 구성하며 보기 편하게 만들 필요가 있음</a:t>
            </a:r>
            <a:endParaRPr lang="ko-KR" altLang="en-US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91086"/>
              </p:ext>
            </p:extLst>
          </p:nvPr>
        </p:nvGraphicFramePr>
        <p:xfrm>
          <a:off x="1068477" y="2201793"/>
          <a:ext cx="7648898" cy="33647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720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757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시장의 규모는 매우 큰 편이지만 경쟁하는 타 브랜드가 매우 많으므로 더 많은 성장이 필요함</a:t>
                      </a:r>
                      <a:r>
                        <a:rPr lang="en-US" altLang="ko-KR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이미 빠른 시간에 성장한 브랜드이므로 많은 커피 브랜드 </a:t>
                      </a:r>
                      <a:r>
                        <a:rPr lang="en-US" altLang="ko-KR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위 안에 들어오지만 현재 수요가 높은 가성비를</a:t>
                      </a:r>
                      <a:endParaRPr lang="en-US" altLang="ko-KR" sz="900" b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앞세운 마케팅으로 더 성장할 가능성이 높다</a:t>
                      </a:r>
                      <a:r>
                        <a:rPr lang="en-US" altLang="ko-KR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오프라인 매장 뿐만 아니라 온라인 배달 쪽으로도 확장 중 이어서 수요는 더 늘어날 것으로 보임</a:t>
                      </a:r>
                      <a:r>
                        <a:rPr lang="en-US" altLang="ko-KR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37123"/>
              </p:ext>
            </p:extLst>
          </p:nvPr>
        </p:nvGraphicFramePr>
        <p:xfrm>
          <a:off x="1095514" y="2293089"/>
          <a:ext cx="7648898" cy="3294859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44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51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경쟁사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현재 모든 지표상 압도적 </a:t>
                      </a:r>
                      <a:r>
                        <a:rPr lang="en-US" altLang="ko-KR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위를 하고있는 스타벅스와 그 밑으로 많은 기업들이 경쟁이 치열하다</a:t>
                      </a:r>
                      <a:r>
                        <a:rPr lang="en-US" altLang="ko-KR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많은 브랜드들이 마케팅과 광고를 통해 홍보를 많이 한다</a:t>
                      </a:r>
                      <a:r>
                        <a:rPr lang="en-US" altLang="ko-KR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475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제품 특성과 소비자의 계층이 커서 경쟁사의 종류가 매우 많고 그러므로 앞으로 새로운 경쟁사의 진입 </a:t>
                      </a:r>
                      <a:endParaRPr lang="en-US" altLang="ko-KR" sz="900" b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가능성은 매우 </a:t>
                      </a:r>
                      <a:r>
                        <a:rPr lang="ko-KR" altLang="en-US" sz="900" b="0" dirty="0" err="1">
                          <a:solidFill>
                            <a:srgbClr val="0070C0"/>
                          </a:solidFill>
                          <a:latin typeface="+mn-lt"/>
                        </a:rPr>
                        <a:t>큰편이다</a:t>
                      </a:r>
                      <a:r>
                        <a:rPr lang="en-US" altLang="ko-KR" sz="9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02-4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26799"/>
              </p:ext>
            </p:extLst>
          </p:nvPr>
        </p:nvGraphicFramePr>
        <p:xfrm>
          <a:off x="1087692" y="2356589"/>
          <a:ext cx="7648898" cy="33012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211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3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자사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accent1"/>
                          </a:solidFill>
                          <a:latin typeface="+mn-lt"/>
                        </a:rPr>
                        <a:t>이미 많은 가맹점을 창업했으므로 창업위주의 방향이 아닌 소비자 고객 위주의 브랜드 이미지 웹사이트로 수정해야 될 필요성이 있다</a:t>
                      </a:r>
                      <a:r>
                        <a:rPr lang="en-US" altLang="ko-KR" sz="900" b="1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규모에 맞게 적절한 인프라와 기술을 갖추고 있다</a:t>
                      </a:r>
                      <a:r>
                        <a:rPr lang="en-US" altLang="ko-KR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명확하고</a:t>
                      </a:r>
                      <a:r>
                        <a:rPr lang="en-US" altLang="ko-KR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자료만 제공하여</a:t>
                      </a:r>
                      <a:r>
                        <a:rPr lang="en-US" altLang="ko-KR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목적과</a:t>
                      </a:r>
                      <a:r>
                        <a:rPr lang="en-US" altLang="ko-KR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용도에 맞는 페이지를 제작한다면</a:t>
                      </a:r>
                      <a:r>
                        <a:rPr lang="en-US" altLang="ko-KR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사이트로의 재구축으로 인하여 많은 시너지를 얻을 수 있다</a:t>
                      </a:r>
                      <a:r>
                        <a:rPr lang="en-US" altLang="ko-KR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86736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이벤트 페이지를 보고 싶어서 접속했으나 찾기도 어렵고 불편한 부분이 많다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김민수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33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게임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수원시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3600</a:t>
                      </a: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야근이 잦은 회사업무 때문에 커피를 자주 마시며 즐긴다</a:t>
                      </a: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평소 야근이 잦고 회사에 머무르는 시간이 많아서 피곤함에 카페인 섭취를 많이 하느라 커피를 많이 마시는데 가까운 곳에 있는 </a:t>
                      </a: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메가커피 매장을 애용하는데 직장동료의 메가커피 이벤트를 한다는 말을 듣고 웹사이트에 접속하여 확인하였으나 웹사이트에 있는 이벤트 페이지는 </a:t>
                      </a: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찾기도 힘들었으며 겨우 찾아서 들어가 봤지만 웹사이트 상의 이벤트는 가맹점주들을 위한 페이지였고 소비자들을 위한 이벤트는 연계된 페이스북이나</a:t>
                      </a: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인스타그램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페이지에 있었다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SNS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하지 않기 때문에 참여를 못하는 것이 아쉬웠다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이벤트 페이지 찾느라 아까운 시간을 허비했고 좀 더 찾기 쉬운 </a:t>
                      </a: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웹사이트가 되었으면 좋겠다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7037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웹사이트에서 메뉴나 인기상품 등이 눈에 띄지 않아서 선택하기 힘들다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박지수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22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대학생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서울시 노원구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70</a:t>
                      </a: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공부와 아르바이트로 보내는 시간이 많고 친구들과 자주 카페에 가서 공부를 한다</a:t>
                      </a: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메가커피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프렌차이즈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증가로 대학교 근처에 새로 메가커피 매장이 생겨서 브랜드 인기와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가성비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음료 가격으로 들리게 되었는데</a:t>
                      </a: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매장에 사람이 많아서 카운터에 있는 메뉴나 키오스크를 통해 음료 메뉴들 중에 선택하는데 제대로 알지 못해서 기본적인 아메리카노를 시키게 되었다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그래서 더 많은 메뉴를 보고 싶어서 웹사이트에 방문하였는데 타 사이트에 비해 보기 힘들었고 소비자보다는 창업자 위주의 사이트라는 느낌을 받았고</a:t>
                      </a: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소비자들을 위한 보기 편한 사이트가 되었으면 좋겠다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1281</Words>
  <Application>Microsoft Office PowerPoint</Application>
  <PresentationFormat>A4 용지(210x297mm)</PresentationFormat>
  <Paragraphs>273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(사이트 전체 페이지 구성) – 기존 사이트 각 페이지 구성내용</vt:lpstr>
      <vt:lpstr>5. 웹페이지 구조 (사이트 전체 페이지 구성) – 변경 각 페이지 구성내용</vt:lpstr>
      <vt:lpstr>5. 웹페이지 구조 (메인 페이지내 영역별 구성) - 수정내용</vt:lpstr>
      <vt:lpstr>5.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gmill Bae</cp:lastModifiedBy>
  <cp:revision>6</cp:revision>
  <dcterms:created xsi:type="dcterms:W3CDTF">2021-08-19T04:24:11Z</dcterms:created>
  <dcterms:modified xsi:type="dcterms:W3CDTF">2021-09-10T15:04:40Z</dcterms:modified>
</cp:coreProperties>
</file>