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72" d="100"/>
          <a:sy n="72" d="100"/>
        </p:scale>
        <p:origin x="70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br>
            <a:rPr lang="en-US" sz="1100" u="sng" dirty="0">
              <a:uFillTx/>
            </a:rPr>
          </a:b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고객에게 맞춰진 비중이 다소 높게 제작되어 있음 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kern="1200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br>
            <a:rPr lang="en-US" sz="1100" u="sng" kern="1200" dirty="0">
              <a:uFillTx/>
            </a:rPr>
          </a:b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90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909"/>
          <a:ext cx="1936840" cy="390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909"/>
        <a:ext cx="1936840" cy="3906201"/>
      </dsp:txXfrm>
    </dsp:sp>
    <dsp:sp modelId="{B292DB37-5DAC-4239-B187-DFD8D1E45EBC}">
      <dsp:nvSpPr>
        <dsp:cNvPr id="0" name=""/>
        <dsp:cNvSpPr/>
      </dsp:nvSpPr>
      <dsp:spPr>
        <a:xfrm>
          <a:off x="2082103" y="4606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고객에게 맞춰진 비중이 다소 높게 제작되어 있음 </a:t>
          </a:r>
        </a:p>
      </dsp:txBody>
      <dsp:txXfrm>
        <a:off x="2082103" y="46063"/>
        <a:ext cx="7602097" cy="598877"/>
      </dsp:txXfrm>
    </dsp:sp>
    <dsp:sp modelId="{4110832E-0718-476E-A490-037F526FEE32}">
      <dsp:nvSpPr>
        <dsp:cNvPr id="0" name=""/>
        <dsp:cNvSpPr/>
      </dsp:nvSpPr>
      <dsp:spPr>
        <a:xfrm>
          <a:off x="1936840" y="6449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9095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9095"/>
        <a:ext cx="7602097" cy="598877"/>
      </dsp:txXfrm>
    </dsp:sp>
    <dsp:sp modelId="{AD911FAF-521A-4820-A828-D3E3718C95AE}">
      <dsp:nvSpPr>
        <dsp:cNvPr id="0" name=""/>
        <dsp:cNvSpPr/>
      </dsp:nvSpPr>
      <dsp:spPr>
        <a:xfrm>
          <a:off x="1936840" y="128797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2127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2127"/>
        <a:ext cx="7602097" cy="598877"/>
      </dsp:txXfrm>
    </dsp:sp>
    <dsp:sp modelId="{CF05C026-DB91-43DB-A06E-46B09EDF745D}">
      <dsp:nvSpPr>
        <dsp:cNvPr id="0" name=""/>
        <dsp:cNvSpPr/>
      </dsp:nvSpPr>
      <dsp:spPr>
        <a:xfrm>
          <a:off x="1936840" y="1931004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59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59"/>
        <a:ext cx="7602097" cy="598877"/>
      </dsp:txXfrm>
    </dsp:sp>
    <dsp:sp modelId="{D235D982-58AD-4B15-9D8D-F549E4F32805}">
      <dsp:nvSpPr>
        <dsp:cNvPr id="0" name=""/>
        <dsp:cNvSpPr/>
      </dsp:nvSpPr>
      <dsp:spPr>
        <a:xfrm>
          <a:off x="1936840" y="257403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191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sp:txBody>
      <dsp:txXfrm>
        <a:off x="2082103" y="2618191"/>
        <a:ext cx="7602097" cy="598877"/>
      </dsp:txXfrm>
    </dsp:sp>
    <dsp:sp modelId="{D0A004F4-AD23-44AD-ADB5-BAD672B8AB1E}">
      <dsp:nvSpPr>
        <dsp:cNvPr id="0" name=""/>
        <dsp:cNvSpPr/>
      </dsp:nvSpPr>
      <dsp:spPr>
        <a:xfrm>
          <a:off x="1936840" y="321706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122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sp:txBody>
      <dsp:txXfrm>
        <a:off x="2082103" y="3261223"/>
        <a:ext cx="7602097" cy="598877"/>
      </dsp:txXfrm>
    </dsp:sp>
    <dsp:sp modelId="{6E096DDC-14C4-46D7-B231-32A1E2CCD90A}">
      <dsp:nvSpPr>
        <dsp:cNvPr id="0" name=""/>
        <dsp:cNvSpPr/>
      </dsp:nvSpPr>
      <dsp:spPr>
        <a:xfrm>
          <a:off x="1936840" y="386010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메가</a:t>
            </a:r>
            <a:r>
              <a:rPr lang="en-US" altLang="ko-KR" sz="4800" dirty="0"/>
              <a:t>MGC</a:t>
            </a:r>
            <a:r>
              <a:rPr lang="ko-KR" altLang="en-US" sz="4800" dirty="0"/>
              <a:t>커피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/>
              <a:t>메가</a:t>
            </a:r>
            <a:r>
              <a:rPr lang="en-US" altLang="ko-KR" dirty="0"/>
              <a:t>MGC</a:t>
            </a:r>
            <a:r>
              <a:rPr lang="ko-KR" altLang="en-US" dirty="0"/>
              <a:t>커피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메가</a:t>
            </a:r>
            <a:r>
              <a:rPr lang="en-US" altLang="ko-KR" sz="1800" dirty="0"/>
              <a:t>MGC</a:t>
            </a:r>
            <a:r>
              <a:rPr lang="ko-KR" altLang="en-US" sz="1800" dirty="0"/>
              <a:t>커피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http://www.megacoffee.me/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배건웅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6440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성장에 따른 소비자들의 웹사이트 </a:t>
                      </a:r>
                      <a:r>
                        <a:rPr lang="ko-KR" altLang="en-US" sz="1500" b="1" kern="0" spc="0" dirty="0" err="1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방문율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증가로 소비자들을 위한 사이트 개선이 </a:t>
                      </a:r>
                      <a:endParaRPr lang="en-US" altLang="ko-KR" sz="15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필요해 보이며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부분들을 제거하고 보다 한눈에 보기 편한 쪽으로 수정되야 할 것으로 보임</a:t>
                      </a:r>
                      <a:endParaRPr lang="en-US" altLang="ko-KR" sz="15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62402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390567" y="2610724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8678B-BC85-417B-95F8-A1A77B015085}"/>
              </a:ext>
            </a:extLst>
          </p:cNvPr>
          <p:cNvSpPr txBox="1"/>
          <p:nvPr/>
        </p:nvSpPr>
        <p:spPr>
          <a:xfrm>
            <a:off x="3208311" y="41152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66B3C-5FB0-4AFA-9225-A238962AAD95}"/>
              </a:ext>
            </a:extLst>
          </p:cNvPr>
          <p:cNvSpPr txBox="1"/>
          <p:nvPr/>
        </p:nvSpPr>
        <p:spPr>
          <a:xfrm>
            <a:off x="2735394" y="2619982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C3F88-972E-4BF2-9DC5-8A8242567051}"/>
              </a:ext>
            </a:extLst>
          </p:cNvPr>
          <p:cNvSpPr txBox="1"/>
          <p:nvPr/>
        </p:nvSpPr>
        <p:spPr>
          <a:xfrm>
            <a:off x="3391636" y="264079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CD3BB-5ECC-4BBB-A63F-6F81F02103F6}"/>
              </a:ext>
            </a:extLst>
          </p:cNvPr>
          <p:cNvSpPr txBox="1"/>
          <p:nvPr/>
        </p:nvSpPr>
        <p:spPr>
          <a:xfrm>
            <a:off x="1349367" y="2917791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44BF8-C4A1-496E-8935-755F64DBFC0C}"/>
              </a:ext>
            </a:extLst>
          </p:cNvPr>
          <p:cNvSpPr txBox="1"/>
          <p:nvPr/>
        </p:nvSpPr>
        <p:spPr>
          <a:xfrm>
            <a:off x="7948611" y="3258480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D341C-2CD0-4F7D-BB68-0E006E51C7DC}"/>
              </a:ext>
            </a:extLst>
          </p:cNvPr>
          <p:cNvSpPr txBox="1"/>
          <p:nvPr/>
        </p:nvSpPr>
        <p:spPr>
          <a:xfrm>
            <a:off x="2817513" y="294393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E077-C08D-44CE-BA05-FA4A17533250}"/>
              </a:ext>
            </a:extLst>
          </p:cNvPr>
          <p:cNvSpPr txBox="1"/>
          <p:nvPr/>
        </p:nvSpPr>
        <p:spPr>
          <a:xfrm>
            <a:off x="2216497" y="29270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A4161-CA1F-4B60-AE11-D8C607CEC19D}"/>
              </a:ext>
            </a:extLst>
          </p:cNvPr>
          <p:cNvSpPr txBox="1"/>
          <p:nvPr/>
        </p:nvSpPr>
        <p:spPr>
          <a:xfrm flipH="1">
            <a:off x="2073252" y="3544717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0F0D8-88F9-4739-80B6-EABCDEDAB1B9}"/>
              </a:ext>
            </a:extLst>
          </p:cNvPr>
          <p:cNvSpPr txBox="1"/>
          <p:nvPr/>
        </p:nvSpPr>
        <p:spPr>
          <a:xfrm>
            <a:off x="1279913" y="322839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2466F-60CE-486C-BC9A-98F22DF86AA1}"/>
              </a:ext>
            </a:extLst>
          </p:cNvPr>
          <p:cNvSpPr txBox="1"/>
          <p:nvPr/>
        </p:nvSpPr>
        <p:spPr>
          <a:xfrm>
            <a:off x="1260095" y="3538626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340E8-53EF-4F09-988E-41B640A8D2B4}"/>
              </a:ext>
            </a:extLst>
          </p:cNvPr>
          <p:cNvSpPr txBox="1"/>
          <p:nvPr/>
        </p:nvSpPr>
        <p:spPr>
          <a:xfrm>
            <a:off x="2817513" y="3267672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F7C1D-EA7D-4199-849A-6CCB9E229F6E}"/>
              </a:ext>
            </a:extLst>
          </p:cNvPr>
          <p:cNvSpPr txBox="1"/>
          <p:nvPr/>
        </p:nvSpPr>
        <p:spPr>
          <a:xfrm>
            <a:off x="3525689" y="32470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원두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6952D-A279-4C96-A60A-92095B51FBCE}"/>
              </a:ext>
            </a:extLst>
          </p:cNvPr>
          <p:cNvSpPr txBox="1"/>
          <p:nvPr/>
        </p:nvSpPr>
        <p:spPr>
          <a:xfrm>
            <a:off x="2014902" y="324128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C9B717-9984-4F43-94E0-5DB2DC3668F5}"/>
              </a:ext>
            </a:extLst>
          </p:cNvPr>
          <p:cNvSpPr txBox="1"/>
          <p:nvPr/>
        </p:nvSpPr>
        <p:spPr>
          <a:xfrm>
            <a:off x="3393742" y="2951882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콜드브루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01E6E-354C-4BF2-A26E-7E1AA45D70FA}"/>
              </a:ext>
            </a:extLst>
          </p:cNvPr>
          <p:cNvSpPr txBox="1"/>
          <p:nvPr/>
        </p:nvSpPr>
        <p:spPr>
          <a:xfrm>
            <a:off x="1295177" y="382528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94C3FA-907C-453B-B095-B92AA3452782}"/>
              </a:ext>
            </a:extLst>
          </p:cNvPr>
          <p:cNvSpPr txBox="1"/>
          <p:nvPr/>
        </p:nvSpPr>
        <p:spPr>
          <a:xfrm>
            <a:off x="2957160" y="35354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96933A-B41B-441D-87DD-98B3F5973A48}"/>
              </a:ext>
            </a:extLst>
          </p:cNvPr>
          <p:cNvSpPr txBox="1"/>
          <p:nvPr/>
        </p:nvSpPr>
        <p:spPr>
          <a:xfrm>
            <a:off x="3236289" y="3833930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42AFF-22EB-4D44-87C0-C8D96CF5EC28}"/>
              </a:ext>
            </a:extLst>
          </p:cNvPr>
          <p:cNvSpPr txBox="1"/>
          <p:nvPr/>
        </p:nvSpPr>
        <p:spPr>
          <a:xfrm>
            <a:off x="2217225" y="4105909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52CA9D-5DE6-4824-92E6-0C8B8CFE080C}"/>
              </a:ext>
            </a:extLst>
          </p:cNvPr>
          <p:cNvSpPr txBox="1"/>
          <p:nvPr/>
        </p:nvSpPr>
        <p:spPr>
          <a:xfrm>
            <a:off x="2116205" y="44254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2F3EC-34AB-4E77-8544-DBAA7229D0AB}"/>
              </a:ext>
            </a:extLst>
          </p:cNvPr>
          <p:cNvSpPr txBox="1"/>
          <p:nvPr/>
        </p:nvSpPr>
        <p:spPr>
          <a:xfrm>
            <a:off x="1926864" y="3831770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EE7AD-C02E-49FC-876B-ED831AC63E37}"/>
              </a:ext>
            </a:extLst>
          </p:cNvPr>
          <p:cNvSpPr txBox="1"/>
          <p:nvPr/>
        </p:nvSpPr>
        <p:spPr>
          <a:xfrm>
            <a:off x="2686061" y="38378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E0DEFA-47B7-447F-BCCC-F8566F2B5497}"/>
              </a:ext>
            </a:extLst>
          </p:cNvPr>
          <p:cNvSpPr txBox="1"/>
          <p:nvPr/>
        </p:nvSpPr>
        <p:spPr>
          <a:xfrm>
            <a:off x="1260094" y="4115257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E152-03A8-436F-A6DF-8CF197B2AF80}"/>
              </a:ext>
            </a:extLst>
          </p:cNvPr>
          <p:cNvSpPr txBox="1"/>
          <p:nvPr/>
        </p:nvSpPr>
        <p:spPr>
          <a:xfrm>
            <a:off x="1345306" y="44383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CCADC-913F-4BF3-9C6D-AD2ECC2DCE53}"/>
              </a:ext>
            </a:extLst>
          </p:cNvPr>
          <p:cNvSpPr txBox="1"/>
          <p:nvPr/>
        </p:nvSpPr>
        <p:spPr>
          <a:xfrm>
            <a:off x="7976021" y="2603234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792D39-D2F7-4A5A-8559-08A7CF47331F}"/>
              </a:ext>
            </a:extLst>
          </p:cNvPr>
          <p:cNvSpPr txBox="1"/>
          <p:nvPr/>
        </p:nvSpPr>
        <p:spPr>
          <a:xfrm>
            <a:off x="2030994" y="2622305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6745C3-D2DB-4EEE-96EC-622BF7B522DC}"/>
              </a:ext>
            </a:extLst>
          </p:cNvPr>
          <p:cNvSpPr txBox="1"/>
          <p:nvPr/>
        </p:nvSpPr>
        <p:spPr>
          <a:xfrm>
            <a:off x="7920616" y="4560419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341BEE-239C-4927-8DA3-AA88B41825B4}"/>
              </a:ext>
            </a:extLst>
          </p:cNvPr>
          <p:cNvSpPr txBox="1"/>
          <p:nvPr/>
        </p:nvSpPr>
        <p:spPr>
          <a:xfrm>
            <a:off x="7442212" y="326767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77FA5-A49B-4BC6-863C-E4B4188F9BC3}"/>
              </a:ext>
            </a:extLst>
          </p:cNvPr>
          <p:cNvSpPr txBox="1"/>
          <p:nvPr/>
        </p:nvSpPr>
        <p:spPr>
          <a:xfrm>
            <a:off x="6616808" y="4480247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ACA9D8-D231-4213-B426-F75DF782B2EF}"/>
              </a:ext>
            </a:extLst>
          </p:cNvPr>
          <p:cNvSpPr txBox="1"/>
          <p:nvPr/>
        </p:nvSpPr>
        <p:spPr>
          <a:xfrm>
            <a:off x="8767900" y="34815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35822B-C6CA-4772-BBFB-BD6BD9D8E0C3}"/>
              </a:ext>
            </a:extLst>
          </p:cNvPr>
          <p:cNvSpPr txBox="1"/>
          <p:nvPr/>
        </p:nvSpPr>
        <p:spPr>
          <a:xfrm>
            <a:off x="6799277" y="49700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47A54B-0094-4786-BCFB-E0FD32EBA57A}"/>
              </a:ext>
            </a:extLst>
          </p:cNvPr>
          <p:cNvSpPr txBox="1"/>
          <p:nvPr/>
        </p:nvSpPr>
        <p:spPr>
          <a:xfrm>
            <a:off x="7917360" y="3497668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콜드브루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00DED6-9D46-40E7-90EA-401196AC9F87}"/>
              </a:ext>
            </a:extLst>
          </p:cNvPr>
          <p:cNvSpPr txBox="1"/>
          <p:nvPr/>
        </p:nvSpPr>
        <p:spPr>
          <a:xfrm>
            <a:off x="7633178" y="3860323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C5F4CC-04C0-49C6-B26E-3FC13D32B912}"/>
              </a:ext>
            </a:extLst>
          </p:cNvPr>
          <p:cNvSpPr txBox="1"/>
          <p:nvPr/>
        </p:nvSpPr>
        <p:spPr>
          <a:xfrm>
            <a:off x="6964878" y="4203248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8C327B-CCD7-4178-AD68-EE9ACE560E25}"/>
              </a:ext>
            </a:extLst>
          </p:cNvPr>
          <p:cNvSpPr txBox="1"/>
          <p:nvPr/>
        </p:nvSpPr>
        <p:spPr>
          <a:xfrm>
            <a:off x="6894472" y="3779857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FAB30D-05EF-4BDE-AE21-5990F9601CB8}"/>
              </a:ext>
            </a:extLst>
          </p:cNvPr>
          <p:cNvSpPr txBox="1"/>
          <p:nvPr/>
        </p:nvSpPr>
        <p:spPr>
          <a:xfrm>
            <a:off x="7814374" y="41067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원두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453D6B-945B-4043-9238-E9935183F7D7}"/>
              </a:ext>
            </a:extLst>
          </p:cNvPr>
          <p:cNvSpPr txBox="1"/>
          <p:nvPr/>
        </p:nvSpPr>
        <p:spPr>
          <a:xfrm>
            <a:off x="7026977" y="4008433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A1E39-859B-4C6D-85BC-BAF6C70BECD4}"/>
              </a:ext>
            </a:extLst>
          </p:cNvPr>
          <p:cNvSpPr txBox="1"/>
          <p:nvPr/>
        </p:nvSpPr>
        <p:spPr>
          <a:xfrm flipH="1">
            <a:off x="7122364" y="4698919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8E6ACD-2A84-40D9-85A4-4BB94E0D5485}"/>
              </a:ext>
            </a:extLst>
          </p:cNvPr>
          <p:cNvSpPr txBox="1"/>
          <p:nvPr/>
        </p:nvSpPr>
        <p:spPr>
          <a:xfrm>
            <a:off x="8314097" y="29957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25FCE-2EA9-4A42-AEB6-427F28B10C24}"/>
              </a:ext>
            </a:extLst>
          </p:cNvPr>
          <p:cNvSpPr txBox="1"/>
          <p:nvPr/>
        </p:nvSpPr>
        <p:spPr>
          <a:xfrm>
            <a:off x="7442212" y="43864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BA4BC1-1413-4D21-BD69-4DE7D22C37E6}"/>
              </a:ext>
            </a:extLst>
          </p:cNvPr>
          <p:cNvSpPr txBox="1"/>
          <p:nvPr/>
        </p:nvSpPr>
        <p:spPr>
          <a:xfrm>
            <a:off x="7250649" y="2590665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B667-46AB-44FC-9004-DA67A73E9299}"/>
              </a:ext>
            </a:extLst>
          </p:cNvPr>
          <p:cNvSpPr txBox="1"/>
          <p:nvPr/>
        </p:nvSpPr>
        <p:spPr>
          <a:xfrm>
            <a:off x="7456174" y="29250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48A6C-F0FF-4473-A2E7-AD2DF7D660AF}"/>
              </a:ext>
            </a:extLst>
          </p:cNvPr>
          <p:cNvSpPr txBox="1"/>
          <p:nvPr/>
        </p:nvSpPr>
        <p:spPr>
          <a:xfrm>
            <a:off x="6825856" y="3463005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D26F7-BBBD-4B63-A152-FF6B409DD496}"/>
              </a:ext>
            </a:extLst>
          </p:cNvPr>
          <p:cNvSpPr txBox="1"/>
          <p:nvPr/>
        </p:nvSpPr>
        <p:spPr>
          <a:xfrm>
            <a:off x="6661077" y="3138241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A1A19D-FDA5-441B-93E3-02424FA543F1}"/>
              </a:ext>
            </a:extLst>
          </p:cNvPr>
          <p:cNvSpPr txBox="1"/>
          <p:nvPr/>
        </p:nvSpPr>
        <p:spPr>
          <a:xfrm>
            <a:off x="8258606" y="3779856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E294DC-05D5-4E94-89C5-265858FAB011}"/>
              </a:ext>
            </a:extLst>
          </p:cNvPr>
          <p:cNvSpPr txBox="1"/>
          <p:nvPr/>
        </p:nvSpPr>
        <p:spPr>
          <a:xfrm>
            <a:off x="8773978" y="25850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D6F09-C309-47D0-837F-2ED3A5EEAFF6}"/>
              </a:ext>
            </a:extLst>
          </p:cNvPr>
          <p:cNvSpPr txBox="1"/>
          <p:nvPr/>
        </p:nvSpPr>
        <p:spPr>
          <a:xfrm>
            <a:off x="8392312" y="231366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69D5B2-6164-48E9-963D-D873476907A7}"/>
              </a:ext>
            </a:extLst>
          </p:cNvPr>
          <p:cNvSpPr txBox="1"/>
          <p:nvPr/>
        </p:nvSpPr>
        <p:spPr>
          <a:xfrm>
            <a:off x="7484965" y="503942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5B6F1A-F07A-4C49-BD89-E63C8FF9A684}"/>
              </a:ext>
            </a:extLst>
          </p:cNvPr>
          <p:cNvSpPr txBox="1"/>
          <p:nvPr/>
        </p:nvSpPr>
        <p:spPr>
          <a:xfrm>
            <a:off x="2848195" y="44622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267DD9-A3BE-4D90-8828-EBDE8C28AD31}"/>
              </a:ext>
            </a:extLst>
          </p:cNvPr>
          <p:cNvSpPr txBox="1"/>
          <p:nvPr/>
        </p:nvSpPr>
        <p:spPr>
          <a:xfrm>
            <a:off x="8920579" y="29270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8EF8F33-A583-410B-BB20-E07314B9ED9C}"/>
              </a:ext>
            </a:extLst>
          </p:cNvPr>
          <p:cNvSpPr/>
          <p:nvPr/>
        </p:nvSpPr>
        <p:spPr>
          <a:xfrm>
            <a:off x="6744683" y="411507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2F2C73F-3AFF-4494-827D-E8D9FF750ECB}"/>
              </a:ext>
            </a:extLst>
          </p:cNvPr>
          <p:cNvSpPr/>
          <p:nvPr/>
        </p:nvSpPr>
        <p:spPr>
          <a:xfrm>
            <a:off x="7576758" y="231633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245F5FB4-0FB8-4F3D-BDAD-13D8D16C3024}"/>
              </a:ext>
            </a:extLst>
          </p:cNvPr>
          <p:cNvSpPr/>
          <p:nvPr/>
        </p:nvSpPr>
        <p:spPr>
          <a:xfrm rot="12223570">
            <a:off x="7544311" y="312677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87F05B-362D-4361-923D-95C8CED7D6E2}"/>
              </a:ext>
            </a:extLst>
          </p:cNvPr>
          <p:cNvSpPr/>
          <p:nvPr/>
        </p:nvSpPr>
        <p:spPr>
          <a:xfrm>
            <a:off x="1746554" y="445798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FD5C6F-E080-4D77-9B85-31AA23F61340}"/>
              </a:ext>
            </a:extLst>
          </p:cNvPr>
          <p:cNvSpPr/>
          <p:nvPr/>
        </p:nvSpPr>
        <p:spPr>
          <a:xfrm>
            <a:off x="2505108" y="2692208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A30E8A4-3B0F-4EDF-9ED5-5DB9CD3F3BB7}"/>
              </a:ext>
            </a:extLst>
          </p:cNvPr>
          <p:cNvSpPr/>
          <p:nvPr/>
        </p:nvSpPr>
        <p:spPr>
          <a:xfrm rot="12067468">
            <a:off x="2556915" y="3476097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C9197A2-224A-4F87-B494-A48A27E0FB6F}"/>
              </a:ext>
            </a:extLst>
          </p:cNvPr>
          <p:cNvSpPr/>
          <p:nvPr/>
        </p:nvSpPr>
        <p:spPr>
          <a:xfrm>
            <a:off x="7145658" y="4535812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0B7789-9D18-49F0-957D-1CFD18D08C78}"/>
              </a:ext>
            </a:extLst>
          </p:cNvPr>
          <p:cNvSpPr/>
          <p:nvPr/>
        </p:nvSpPr>
        <p:spPr>
          <a:xfrm>
            <a:off x="8022492" y="276290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C0EF4D1-A49A-4DC6-AF20-E75E7FD73C41}"/>
              </a:ext>
            </a:extLst>
          </p:cNvPr>
          <p:cNvSpPr/>
          <p:nvPr/>
        </p:nvSpPr>
        <p:spPr>
          <a:xfrm rot="12167949">
            <a:off x="7972474" y="355687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97189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딱딱한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부분이 많았으나 주 소비자 층 고객을 통해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편안하고 접근하기 친근한 이미지를 가질 수 있는 컨셉을 도출하며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브랜드의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 컬러인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옐로우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브라운 색상과 더불어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밝은브라운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계열의 색상을 사용하여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커피 이미지와 어울리는 감성적이고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친근함 쪽으로 설정하였음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3FDE1BF-0452-43EC-9CE4-4BD8ACD1D68B}"/>
              </a:ext>
            </a:extLst>
          </p:cNvPr>
          <p:cNvSpPr/>
          <p:nvPr/>
        </p:nvSpPr>
        <p:spPr>
          <a:xfrm>
            <a:off x="1835331" y="445798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B72576-21A1-4D36-9D29-0AC6805945EC}"/>
              </a:ext>
            </a:extLst>
          </p:cNvPr>
          <p:cNvSpPr/>
          <p:nvPr/>
        </p:nvSpPr>
        <p:spPr>
          <a:xfrm>
            <a:off x="2667406" y="265924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99BEDB6-85C6-461C-8400-053033759DE8}"/>
              </a:ext>
            </a:extLst>
          </p:cNvPr>
          <p:cNvSpPr/>
          <p:nvPr/>
        </p:nvSpPr>
        <p:spPr>
          <a:xfrm rot="12223570">
            <a:off x="2634959" y="346968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5391"/>
              </p:ext>
            </p:extLst>
          </p:nvPr>
        </p:nvGraphicFramePr>
        <p:xfrm>
          <a:off x="1543444" y="2810234"/>
          <a:ext cx="4534237" cy="3398569"/>
        </p:xfrm>
        <a:graphic>
          <a:graphicData uri="http://schemas.openxmlformats.org/drawingml/2006/table">
            <a:tbl>
              <a:tblPr/>
              <a:tblGrid>
                <a:gridCol w="45342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사이트를 기존과 다르게 정리되어 찾기 편하고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및 조건을 쉽게 인식할 수 있도록 하며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다양한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인플루언서들의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추천상품을 별도로 카테고리로 분류하여 홍보 가능하도록 처리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딱딱한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부분이 많았으나 새로운 제품의 홍보 및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소비자 참여형의 웹페이지로 재구성하기 위해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이미지를 얻고자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느낌과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여유를 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가질 수 있는 컨셉을 도출하며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 컬러인 그린과 함께 자주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민트의 색상을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사용하여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젊은 사용자 위주의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방향을 잡으며 그에 따른 배색은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고유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특성을 살릴 수 있는 블루 계통의 색상을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사용하기로 함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5EC9A-081E-41D1-9917-13BA2F5C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4929"/>
              </p:ext>
            </p:extLst>
          </p:nvPr>
        </p:nvGraphicFramePr>
        <p:xfrm>
          <a:off x="6416440" y="2810234"/>
          <a:ext cx="4534237" cy="3187178"/>
        </p:xfrm>
        <a:graphic>
          <a:graphicData uri="http://schemas.openxmlformats.org/drawingml/2006/table">
            <a:tbl>
              <a:tblPr/>
              <a:tblGrid>
                <a:gridCol w="45342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최종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 정돈된 페이지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 홍보자료 카테고리 별도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제품홍보를 위한 참여형 페이지로 구성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느낌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새로움을 강조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IT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특징을 살린 화이트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62470DF-FC9A-4D9C-B984-BEF9D7505AA7}"/>
              </a:ext>
            </a:extLst>
          </p:cNvPr>
          <p:cNvSpPr/>
          <p:nvPr/>
        </p:nvSpPr>
        <p:spPr>
          <a:xfrm>
            <a:off x="5894773" y="4403823"/>
            <a:ext cx="521667" cy="372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6055588" y="3532481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AE3A84-7730-4C26-97A8-1A4658A3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75" y="1982902"/>
            <a:ext cx="4829123" cy="42195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BD20DA-D857-4B1E-AFCE-C7718BFF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5" y="1964192"/>
            <a:ext cx="5410586" cy="42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39046-1E40-48C7-8FA8-3CAF2B71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2158998"/>
            <a:ext cx="1603133" cy="4079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41848-5054-446E-9B2A-9AB4EB4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57" y="2158998"/>
            <a:ext cx="1480732" cy="4079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2B1F1B-F7E4-4055-BF38-2C22962D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13" y="2152199"/>
            <a:ext cx="1085232" cy="1461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BB6B11-7418-4818-913B-E1A0A1BDE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03" y="2023251"/>
            <a:ext cx="1525709" cy="4199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46D870-0FB6-4669-9179-892932F53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586" y="2050341"/>
            <a:ext cx="1653066" cy="41720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0B99FC5-172E-4417-8E79-CABAC9826334}"/>
              </a:ext>
            </a:extLst>
          </p:cNvPr>
          <p:cNvSpPr/>
          <p:nvPr/>
        </p:nvSpPr>
        <p:spPr>
          <a:xfrm>
            <a:off x="5527953" y="3528764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MGC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배건웅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04" y="1254762"/>
            <a:ext cx="9745991" cy="312057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배건웅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408094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2026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20340"/>
              </p:ext>
            </p:extLst>
          </p:nvPr>
        </p:nvGraphicFramePr>
        <p:xfrm>
          <a:off x="1204686" y="2109106"/>
          <a:ext cx="9378782" cy="3653189"/>
        </p:xfrm>
        <a:graphic>
          <a:graphicData uri="http://schemas.openxmlformats.org/drawingml/2006/table">
            <a:tbl>
              <a:tblPr firstRow="1" bandRow="1"/>
              <a:tblGrid>
                <a:gridCol w="707934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245505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425343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상승세인 브랜드이므로 찾는 고객 수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커피 브랜드인데 커피에 대한 내용이 보기 힘듦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브랜드 이미지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이미지에 맞는 색상과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적절한 홍보를 통한 사용자 증가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사이트에 보이는 불필요한 정보들과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규격에 맞지 않는 이미지 파일 수정 필요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창업에 대한 정보는 줄일필요가 있음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브랜드 소비자들이 증가함에 따라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웹사이트 방문객도 증가할거라는 기대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웹사이트에 찾아오는 소비자 고객들을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위한 상품에 대한 정보가 보기 쉽게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나타나야 하게끔 수정 필요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 경쟁 브랜드처럼 소비자를 위주의 웹사이트를 구성하며 보기 편하게 만들 필요가 있음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85027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5055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99949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시장의 규모는 매우 큰 편이지만 경쟁하는 타 브랜드가 매우 많으므로 더 많은 성장이 필요함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이미 빠른 시간에 성장한 브랜드이므로 많은 커피 브랜드 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위 안에 들어오지만 현재 수요가 높은 가성비를</a:t>
                      </a:r>
                      <a:endParaRPr lang="en-US" altLang="ko-KR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앞세운 마케팅으로 더 성장할 가능성이 높다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 별 잠재 수요는 어느 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오프라인 매장 뿐만 아니라 온라인 배달 쪽으로도 확장 중 이어서 수요는 더 늘어날 것으로 보임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53299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현재 모든 지표상 압도적 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위를 하고있는 스타벅스와 그 밑으로 많은 기업들이 경쟁이 치열하다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많은 브랜드들이 마케팅과 광고를 통해 홍보를 많이 한다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제품 특성과 소비자의 계층이 커서 경쟁사의 종류가 매우 많고 그러므로 앞으로 새로운 경쟁사의 진입 </a:t>
                      </a:r>
                      <a:endParaRPr lang="en-US" altLang="ko-KR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가능성은 매우 </a:t>
                      </a:r>
                      <a:r>
                        <a:rPr lang="ko-KR" altLang="en-US" sz="1100" b="0" dirty="0" err="1">
                          <a:solidFill>
                            <a:srgbClr val="0070C0"/>
                          </a:solidFill>
                          <a:latin typeface="+mn-lt"/>
                        </a:rPr>
                        <a:t>큰편이다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23444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42956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407544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이미 많은 가맹점을 창업했으므로 창업위주의 방향이 아닌 소비자 고객 위주의 브랜드 이미지 웹사이트로 수정해야 될 필요성이 있다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endParaRPr lang="en-US" altLang="ko-KR" sz="11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fontAlgn="base" latinLnBrk="0"/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5006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페이지를 보고 싶어서 접속했으나 찾기도 어렵고 불편한 부분이 많다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김민수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3600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만원</a:t>
                      </a:r>
                      <a:endParaRPr lang="en-US" altLang="ko-KR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야근이 잦은 회사업무 때문에 커피를 자주 마시며 즐긴다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평소 야근이 잦고 회사에 머무르는 시간이 많아서 피곤함에 카페인 섭취를 많이 하느라 커피를 많이 마시는데 가까운 곳에 있는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메가커피 매장을 애용하는데 직장동료의 메가커피 이벤트를 한다는 말을 듣고 웹사이트에 접속하여 확인하였으나 웹사이트에 있는 이벤트 페이지는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찾기도 힘들었으며 겨우 찾아서 들어가 봤지만 웹사이트 상의 이벤트는 가맹점주들을 위한 페이지였고 소비자들을 위한 이벤트는 연계된 페이스북이나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인스타그램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페이지에 있었다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SNS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하지 않기 때문에 참여를 못하는 것이 아쉬웠다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 찾느라 아까운 시간을 허비했고 좀 더 찾기 쉬운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웹사이트가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0415"/>
              </p:ext>
            </p:extLst>
          </p:nvPr>
        </p:nvGraphicFramePr>
        <p:xfrm>
          <a:off x="1260094" y="2109109"/>
          <a:ext cx="9359401" cy="3968498"/>
        </p:xfrm>
        <a:graphic>
          <a:graphicData uri="http://schemas.openxmlformats.org/drawingml/2006/table">
            <a:tbl>
              <a:tblPr/>
              <a:tblGrid>
                <a:gridCol w="458154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웹사이트에서 메뉴나 인기상품 등이 눈에 띄지 않아서 선택하기 힘들다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박지수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22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노원구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공부를 하며 보내는 시간이 많고 친구들과 자주 카페에 가서 공부를 한다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메가커피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프렌차이즈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증가로 대학교 근처에 새로 메가커피 매장이 생겨서 브랜드 인기와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가성비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 가격으로 들리게 되었는데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매장에 사람이 많아서 카운터에 있는 메뉴나 키오스크를 통해 음료 메뉴들 중에 선택하는데 제대로 알지 못해서 기본적인 아메리카노를 시키게 되었다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그래서 더 많은 메뉴를 보고 싶어서 웹사이트에 방문하였는데 타 사이트에 비해 보기 힘들었고 소비자보다는 창업자 위주의 사이트라는 느낌을 받았고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소비자들을 위한 보기 편한 사이트가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1449</Words>
  <Application>Microsoft Office PowerPoint</Application>
  <PresentationFormat>와이드스크린</PresentationFormat>
  <Paragraphs>286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메가MGC커피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메가MGC커피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gmill Bae</cp:lastModifiedBy>
  <cp:revision>125</cp:revision>
  <dcterms:created xsi:type="dcterms:W3CDTF">2021-04-03T06:27:39Z</dcterms:created>
  <dcterms:modified xsi:type="dcterms:W3CDTF">2021-09-10T15:04:50Z</dcterms:modified>
</cp:coreProperties>
</file>